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5" r:id="rId5"/>
    <p:sldId id="257" r:id="rId6"/>
    <p:sldId id="268" r:id="rId7"/>
    <p:sldId id="269" r:id="rId8"/>
    <p:sldId id="262" r:id="rId9"/>
    <p:sldId id="263" r:id="rId10"/>
    <p:sldId id="261" r:id="rId11"/>
    <p:sldId id="260" r:id="rId12"/>
    <p:sldId id="259" r:id="rId13"/>
    <p:sldId id="256" r:id="rId14"/>
    <p:sldId id="258" r:id="rId15"/>
    <p:sldId id="264" r:id="rId16"/>
    <p:sldId id="266" r:id="rId17"/>
    <p:sldId id="271" r:id="rId18"/>
  </p:sldIdLst>
  <p:sldSz cx="9144000" cy="6858000" type="screen4x3"/>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5443B-EFCC-76AA-6DCF-472BA0DD794B}" v="2089" dt="2024-03-14T21:33:52.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 Walker" userId="S::gwalker@rooksheath.harrow.sch.uk::7f04b81f-19ff-41f0-b6c7-9248439333dd" providerId="AD" clId="Web-{0A35443B-EFCC-76AA-6DCF-472BA0DD794B}"/>
    <pc:docChg chg="mod addSld delSld modSld sldOrd modMainMaster setSldSz">
      <pc:chgData name="G. Walker" userId="S::gwalker@rooksheath.harrow.sch.uk::7f04b81f-19ff-41f0-b6c7-9248439333dd" providerId="AD" clId="Web-{0A35443B-EFCC-76AA-6DCF-472BA0DD794B}" dt="2024-03-14T21:33:52.162" v="1941"/>
      <pc:docMkLst>
        <pc:docMk/>
      </pc:docMkLst>
      <pc:sldChg chg="delSp del">
        <pc:chgData name="G. Walker" userId="S::gwalker@rooksheath.harrow.sch.uk::7f04b81f-19ff-41f0-b6c7-9248439333dd" providerId="AD" clId="Web-{0A35443B-EFCC-76AA-6DCF-472BA0DD794B}" dt="2024-03-14T20:48:31.064" v="5"/>
        <pc:sldMkLst>
          <pc:docMk/>
          <pc:sldMk cId="109857222" sldId="256"/>
        </pc:sldMkLst>
        <pc:spChg chg="del">
          <ac:chgData name="G. Walker" userId="S::gwalker@rooksheath.harrow.sch.uk::7f04b81f-19ff-41f0-b6c7-9248439333dd" providerId="AD" clId="Web-{0A35443B-EFCC-76AA-6DCF-472BA0DD794B}" dt="2024-03-14T20:48:06.516" v="1"/>
          <ac:spMkLst>
            <pc:docMk/>
            <pc:sldMk cId="109857222" sldId="256"/>
            <ac:spMk id="2" creationId="{00000000-0000-0000-0000-000000000000}"/>
          </ac:spMkLst>
        </pc:spChg>
        <pc:spChg chg="del">
          <ac:chgData name="G. Walker" userId="S::gwalker@rooksheath.harrow.sch.uk::7f04b81f-19ff-41f0-b6c7-9248439333dd" providerId="AD" clId="Web-{0A35443B-EFCC-76AA-6DCF-472BA0DD794B}" dt="2024-03-14T20:48:08.156" v="2"/>
          <ac:spMkLst>
            <pc:docMk/>
            <pc:sldMk cId="109857222" sldId="256"/>
            <ac:spMk id="3" creationId="{00000000-0000-0000-0000-000000000000}"/>
          </ac:spMkLst>
        </pc:spChg>
      </pc:sldChg>
      <pc:sldChg chg="addSp delSp modSp add ord">
        <pc:chgData name="G. Walker" userId="S::gwalker@rooksheath.harrow.sch.uk::7f04b81f-19ff-41f0-b6c7-9248439333dd" providerId="AD" clId="Web-{0A35443B-EFCC-76AA-6DCF-472BA0DD794B}" dt="2024-03-14T21:13:15.523" v="505"/>
        <pc:sldMkLst>
          <pc:docMk/>
          <pc:sldMk cId="924211740" sldId="256"/>
        </pc:sldMkLst>
        <pc:spChg chg="mod">
          <ac:chgData name="G. Walker" userId="S::gwalker@rooksheath.harrow.sch.uk::7f04b81f-19ff-41f0-b6c7-9248439333dd" providerId="AD" clId="Web-{0A35443B-EFCC-76AA-6DCF-472BA0DD794B}" dt="2024-03-14T21:05:38.225" v="379" actId="20577"/>
          <ac:spMkLst>
            <pc:docMk/>
            <pc:sldMk cId="924211740" sldId="256"/>
            <ac:spMk id="4" creationId="{00000000-0000-0000-0000-000000000000}"/>
          </ac:spMkLst>
        </pc:spChg>
        <pc:spChg chg="mod">
          <ac:chgData name="G. Walker" userId="S::gwalker@rooksheath.harrow.sch.uk::7f04b81f-19ff-41f0-b6c7-9248439333dd" providerId="AD" clId="Web-{0A35443B-EFCC-76AA-6DCF-472BA0DD794B}" dt="2024-03-14T21:03:19.251" v="359" actId="1076"/>
          <ac:spMkLst>
            <pc:docMk/>
            <pc:sldMk cId="924211740" sldId="256"/>
            <ac:spMk id="14" creationId="{00000000-0000-0000-0000-000000000000}"/>
          </ac:spMkLst>
        </pc:spChg>
        <pc:spChg chg="mod">
          <ac:chgData name="G. Walker" userId="S::gwalker@rooksheath.harrow.sch.uk::7f04b81f-19ff-41f0-b6c7-9248439333dd" providerId="AD" clId="Web-{0A35443B-EFCC-76AA-6DCF-472BA0DD794B}" dt="2024-03-14T21:03:30.658" v="363" actId="1076"/>
          <ac:spMkLst>
            <pc:docMk/>
            <pc:sldMk cId="924211740" sldId="256"/>
            <ac:spMk id="15" creationId="{00000000-0000-0000-0000-000000000000}"/>
          </ac:spMkLst>
        </pc:spChg>
        <pc:spChg chg="mod">
          <ac:chgData name="G. Walker" userId="S::gwalker@rooksheath.harrow.sch.uk::7f04b81f-19ff-41f0-b6c7-9248439333dd" providerId="AD" clId="Web-{0A35443B-EFCC-76AA-6DCF-472BA0DD794B}" dt="2024-03-14T21:03:57.065" v="373" actId="1076"/>
          <ac:spMkLst>
            <pc:docMk/>
            <pc:sldMk cId="924211740" sldId="256"/>
            <ac:spMk id="16" creationId="{00000000-0000-0000-0000-000000000000}"/>
          </ac:spMkLst>
        </pc:spChg>
        <pc:spChg chg="mod">
          <ac:chgData name="G. Walker" userId="S::gwalker@rooksheath.harrow.sch.uk::7f04b81f-19ff-41f0-b6c7-9248439333dd" providerId="AD" clId="Web-{0A35443B-EFCC-76AA-6DCF-472BA0DD794B}" dt="2024-03-14T21:03:40.471" v="367" actId="1076"/>
          <ac:spMkLst>
            <pc:docMk/>
            <pc:sldMk cId="924211740" sldId="256"/>
            <ac:spMk id="17" creationId="{00000000-0000-0000-0000-000000000000}"/>
          </ac:spMkLst>
        </pc:spChg>
        <pc:spChg chg="mod">
          <ac:chgData name="G. Walker" userId="S::gwalker@rooksheath.harrow.sch.uk::7f04b81f-19ff-41f0-b6c7-9248439333dd" providerId="AD" clId="Web-{0A35443B-EFCC-76AA-6DCF-472BA0DD794B}" dt="2024-03-14T21:03:32.893" v="364" actId="14100"/>
          <ac:spMkLst>
            <pc:docMk/>
            <pc:sldMk cId="924211740" sldId="256"/>
            <ac:spMk id="18" creationId="{00000000-0000-0000-0000-000000000000}"/>
          </ac:spMkLst>
        </pc:spChg>
        <pc:spChg chg="mod">
          <ac:chgData name="G. Walker" userId="S::gwalker@rooksheath.harrow.sch.uk::7f04b81f-19ff-41f0-b6c7-9248439333dd" providerId="AD" clId="Web-{0A35443B-EFCC-76AA-6DCF-472BA0DD794B}" dt="2024-03-14T21:03:28.283" v="362" actId="1076"/>
          <ac:spMkLst>
            <pc:docMk/>
            <pc:sldMk cId="924211740" sldId="256"/>
            <ac:spMk id="19" creationId="{00000000-0000-0000-0000-000000000000}"/>
          </ac:spMkLst>
        </pc:spChg>
        <pc:picChg chg="del">
          <ac:chgData name="G. Walker" userId="S::gwalker@rooksheath.harrow.sch.uk::7f04b81f-19ff-41f0-b6c7-9248439333dd" providerId="AD" clId="Web-{0A35443B-EFCC-76AA-6DCF-472BA0DD794B}" dt="2024-03-14T21:02:40.891" v="315"/>
          <ac:picMkLst>
            <pc:docMk/>
            <pc:sldMk cId="924211740" sldId="256"/>
            <ac:picMk id="24" creationId="{00000000-0000-0000-0000-000000000000}"/>
          </ac:picMkLst>
        </pc:picChg>
        <pc:cxnChg chg="add mod">
          <ac:chgData name="G. Walker" userId="S::gwalker@rooksheath.harrow.sch.uk::7f04b81f-19ff-41f0-b6c7-9248439333dd" providerId="AD" clId="Web-{0A35443B-EFCC-76AA-6DCF-472BA0DD794B}" dt="2024-03-14T21:03:54.081" v="372" actId="14100"/>
          <ac:cxnSpMkLst>
            <pc:docMk/>
            <pc:sldMk cId="924211740" sldId="256"/>
            <ac:cxnSpMk id="3" creationId="{B5E031C6-4DD0-AEC9-F946-E8D4F288E6CE}"/>
          </ac:cxnSpMkLst>
        </pc:cxnChg>
        <pc:cxnChg chg="add mod">
          <ac:chgData name="G. Walker" userId="S::gwalker@rooksheath.harrow.sch.uk::7f04b81f-19ff-41f0-b6c7-9248439333dd" providerId="AD" clId="Web-{0A35443B-EFCC-76AA-6DCF-472BA0DD794B}" dt="2024-03-14T21:04:05.191" v="376" actId="14100"/>
          <ac:cxnSpMkLst>
            <pc:docMk/>
            <pc:sldMk cId="924211740" sldId="256"/>
            <ac:cxnSpMk id="6" creationId="{39A1670C-C91D-472B-3360-4B1B925FE144}"/>
          </ac:cxnSpMkLst>
        </pc:cxnChg>
        <pc:cxnChg chg="add mod">
          <ac:chgData name="G. Walker" userId="S::gwalker@rooksheath.harrow.sch.uk::7f04b81f-19ff-41f0-b6c7-9248439333dd" providerId="AD" clId="Web-{0A35443B-EFCC-76AA-6DCF-472BA0DD794B}" dt="2024-03-14T21:04:10.597" v="378" actId="1076"/>
          <ac:cxnSpMkLst>
            <pc:docMk/>
            <pc:sldMk cId="924211740" sldId="256"/>
            <ac:cxnSpMk id="10" creationId="{72292701-F573-D987-AA7F-F496C9C1C3CC}"/>
          </ac:cxnSpMkLst>
        </pc:cxnChg>
        <pc:cxnChg chg="del mod">
          <ac:chgData name="G. Walker" userId="S::gwalker@rooksheath.harrow.sch.uk::7f04b81f-19ff-41f0-b6c7-9248439333dd" providerId="AD" clId="Web-{0A35443B-EFCC-76AA-6DCF-472BA0DD794B}" dt="2024-03-14T21:02:53.016" v="318"/>
          <ac:cxnSpMkLst>
            <pc:docMk/>
            <pc:sldMk cId="924211740" sldId="256"/>
            <ac:cxnSpMk id="21" creationId="{00000000-0000-0000-0000-000000000000}"/>
          </ac:cxnSpMkLst>
        </pc:cxnChg>
        <pc:cxnChg chg="mod">
          <ac:chgData name="G. Walker" userId="S::gwalker@rooksheath.harrow.sch.uk::7f04b81f-19ff-41f0-b6c7-9248439333dd" providerId="AD" clId="Web-{0A35443B-EFCC-76AA-6DCF-472BA0DD794B}" dt="2024-03-14T21:03:46.831" v="369" actId="14100"/>
          <ac:cxnSpMkLst>
            <pc:docMk/>
            <pc:sldMk cId="924211740" sldId="256"/>
            <ac:cxnSpMk id="23" creationId="{00000000-0000-0000-0000-000000000000}"/>
          </ac:cxnSpMkLst>
        </pc:cxnChg>
        <pc:cxnChg chg="del mod">
          <ac:chgData name="G. Walker" userId="S::gwalker@rooksheath.harrow.sch.uk::7f04b81f-19ff-41f0-b6c7-9248439333dd" providerId="AD" clId="Web-{0A35443B-EFCC-76AA-6DCF-472BA0DD794B}" dt="2024-03-14T21:02:51.391" v="317"/>
          <ac:cxnSpMkLst>
            <pc:docMk/>
            <pc:sldMk cId="924211740" sldId="256"/>
            <ac:cxnSpMk id="25" creationId="{00000000-0000-0000-0000-000000000000}"/>
          </ac:cxnSpMkLst>
        </pc:cxnChg>
        <pc:cxnChg chg="del mod">
          <ac:chgData name="G. Walker" userId="S::gwalker@rooksheath.harrow.sch.uk::7f04b81f-19ff-41f0-b6c7-9248439333dd" providerId="AD" clId="Web-{0A35443B-EFCC-76AA-6DCF-472BA0DD794B}" dt="2024-03-14T21:02:54.626" v="319"/>
          <ac:cxnSpMkLst>
            <pc:docMk/>
            <pc:sldMk cId="924211740" sldId="256"/>
            <ac:cxnSpMk id="27" creationId="{00000000-0000-0000-0000-000000000000}"/>
          </ac:cxnSpMkLst>
        </pc:cxnChg>
        <pc:cxnChg chg="mod">
          <ac:chgData name="G. Walker" userId="S::gwalker@rooksheath.harrow.sch.uk::7f04b81f-19ff-41f0-b6c7-9248439333dd" providerId="AD" clId="Web-{0A35443B-EFCC-76AA-6DCF-472BA0DD794B}" dt="2024-03-14T21:02:59.094" v="320" actId="14100"/>
          <ac:cxnSpMkLst>
            <pc:docMk/>
            <pc:sldMk cId="924211740" sldId="256"/>
            <ac:cxnSpMk id="29" creationId="{00000000-0000-0000-0000-000000000000}"/>
          </ac:cxnSpMkLst>
        </pc:cxnChg>
        <pc:cxnChg chg="mod">
          <ac:chgData name="G. Walker" userId="S::gwalker@rooksheath.harrow.sch.uk::7f04b81f-19ff-41f0-b6c7-9248439333dd" providerId="AD" clId="Web-{0A35443B-EFCC-76AA-6DCF-472BA0DD794B}" dt="2024-03-14T21:03:01.266" v="321" actId="1076"/>
          <ac:cxnSpMkLst>
            <pc:docMk/>
            <pc:sldMk cId="924211740" sldId="256"/>
            <ac:cxnSpMk id="31" creationId="{00000000-0000-0000-0000-000000000000}"/>
          </ac:cxnSpMkLst>
        </pc:cxnChg>
      </pc:sldChg>
      <pc:sldChg chg="modSp add">
        <pc:chgData name="G. Walker" userId="S::gwalker@rooksheath.harrow.sch.uk::7f04b81f-19ff-41f0-b6c7-9248439333dd" providerId="AD" clId="Web-{0A35443B-EFCC-76AA-6DCF-472BA0DD794B}" dt="2024-03-14T20:54:25.451" v="90" actId="20577"/>
        <pc:sldMkLst>
          <pc:docMk/>
          <pc:sldMk cId="2846588280" sldId="257"/>
        </pc:sldMkLst>
        <pc:spChg chg="mod">
          <ac:chgData name="G. Walker" userId="S::gwalker@rooksheath.harrow.sch.uk::7f04b81f-19ff-41f0-b6c7-9248439333dd" providerId="AD" clId="Web-{0A35443B-EFCC-76AA-6DCF-472BA0DD794B}" dt="2024-03-14T20:53:59.106" v="79" actId="1076"/>
          <ac:spMkLst>
            <pc:docMk/>
            <pc:sldMk cId="2846588280" sldId="257"/>
            <ac:spMk id="4" creationId="{00000000-0000-0000-0000-000000000000}"/>
          </ac:spMkLst>
        </pc:spChg>
        <pc:spChg chg="mod">
          <ac:chgData name="G. Walker" userId="S::gwalker@rooksheath.harrow.sch.uk::7f04b81f-19ff-41f0-b6c7-9248439333dd" providerId="AD" clId="Web-{0A35443B-EFCC-76AA-6DCF-472BA0DD794B}" dt="2024-03-14T20:53:55.059" v="78" actId="20577"/>
          <ac:spMkLst>
            <pc:docMk/>
            <pc:sldMk cId="2846588280" sldId="257"/>
            <ac:spMk id="5" creationId="{D2E9EDDC-AAF3-EE4A-A703-475E6F1579B8}"/>
          </ac:spMkLst>
        </pc:spChg>
        <pc:spChg chg="mod">
          <ac:chgData name="G. Walker" userId="S::gwalker@rooksheath.harrow.sch.uk::7f04b81f-19ff-41f0-b6c7-9248439333dd" providerId="AD" clId="Web-{0A35443B-EFCC-76AA-6DCF-472BA0DD794B}" dt="2024-03-14T20:53:40.418" v="73" actId="1076"/>
          <ac:spMkLst>
            <pc:docMk/>
            <pc:sldMk cId="2846588280" sldId="257"/>
            <ac:spMk id="8" creationId="{B2ECFB98-6E0A-494F-83FF-AA7C7B1F007B}"/>
          </ac:spMkLst>
        </pc:spChg>
        <pc:spChg chg="mod">
          <ac:chgData name="G. Walker" userId="S::gwalker@rooksheath.harrow.sch.uk::7f04b81f-19ff-41f0-b6c7-9248439333dd" providerId="AD" clId="Web-{0A35443B-EFCC-76AA-6DCF-472BA0DD794B}" dt="2024-03-14T20:54:25.451" v="90" actId="20577"/>
          <ac:spMkLst>
            <pc:docMk/>
            <pc:sldMk cId="2846588280" sldId="257"/>
            <ac:spMk id="16" creationId="{00000000-0000-0000-0000-000000000000}"/>
          </ac:spMkLst>
        </pc:spChg>
        <pc:graphicFrameChg chg="mod modGraphic">
          <ac:chgData name="G. Walker" userId="S::gwalker@rooksheath.harrow.sch.uk::7f04b81f-19ff-41f0-b6c7-9248439333dd" providerId="AD" clId="Web-{0A35443B-EFCC-76AA-6DCF-472BA0DD794B}" dt="2024-03-14T20:53:11.324" v="59" actId="1076"/>
          <ac:graphicFrameMkLst>
            <pc:docMk/>
            <pc:sldMk cId="2846588280" sldId="257"/>
            <ac:graphicFrameMk id="11" creationId="{00000000-0000-0000-0000-000000000000}"/>
          </ac:graphicFrameMkLst>
        </pc:graphicFrameChg>
        <pc:picChg chg="mod">
          <ac:chgData name="G. Walker" userId="S::gwalker@rooksheath.harrow.sch.uk::7f04b81f-19ff-41f0-b6c7-9248439333dd" providerId="AD" clId="Web-{0A35443B-EFCC-76AA-6DCF-472BA0DD794B}" dt="2024-03-14T20:53:11.089" v="53" actId="1076"/>
          <ac:picMkLst>
            <pc:docMk/>
            <pc:sldMk cId="2846588280" sldId="257"/>
            <ac:picMk id="12" creationId="{00000000-0000-0000-0000-000000000000}"/>
          </ac:picMkLst>
        </pc:picChg>
        <pc:picChg chg="mod">
          <ac:chgData name="G. Walker" userId="S::gwalker@rooksheath.harrow.sch.uk::7f04b81f-19ff-41f0-b6c7-9248439333dd" providerId="AD" clId="Web-{0A35443B-EFCC-76AA-6DCF-472BA0DD794B}" dt="2024-03-14T20:53:21.011" v="64" actId="1076"/>
          <ac:picMkLst>
            <pc:docMk/>
            <pc:sldMk cId="2846588280" sldId="257"/>
            <ac:picMk id="13" creationId="{00000000-0000-0000-0000-000000000000}"/>
          </ac:picMkLst>
        </pc:picChg>
        <pc:picChg chg="mod">
          <ac:chgData name="G. Walker" userId="S::gwalker@rooksheath.harrow.sch.uk::7f04b81f-19ff-41f0-b6c7-9248439333dd" providerId="AD" clId="Web-{0A35443B-EFCC-76AA-6DCF-472BA0DD794B}" dt="2024-03-14T20:53:19.886" v="63" actId="1076"/>
          <ac:picMkLst>
            <pc:docMk/>
            <pc:sldMk cId="2846588280" sldId="257"/>
            <ac:picMk id="14" creationId="{00000000-0000-0000-0000-000000000000}"/>
          </ac:picMkLst>
        </pc:picChg>
        <pc:picChg chg="mod">
          <ac:chgData name="G. Walker" userId="S::gwalker@rooksheath.harrow.sch.uk::7f04b81f-19ff-41f0-b6c7-9248439333dd" providerId="AD" clId="Web-{0A35443B-EFCC-76AA-6DCF-472BA0DD794B}" dt="2024-03-14T20:53:17.527" v="62" actId="1076"/>
          <ac:picMkLst>
            <pc:docMk/>
            <pc:sldMk cId="2846588280" sldId="257"/>
            <ac:picMk id="15" creationId="{00000000-0000-0000-0000-000000000000}"/>
          </ac:picMkLst>
        </pc:picChg>
        <pc:picChg chg="mod">
          <ac:chgData name="G. Walker" userId="S::gwalker@rooksheath.harrow.sch.uk::7f04b81f-19ff-41f0-b6c7-9248439333dd" providerId="AD" clId="Web-{0A35443B-EFCC-76AA-6DCF-472BA0DD794B}" dt="2024-03-14T20:53:16.105" v="61" actId="1076"/>
          <ac:picMkLst>
            <pc:docMk/>
            <pc:sldMk cId="2846588280" sldId="257"/>
            <ac:picMk id="1026" creationId="{00000000-0000-0000-0000-000000000000}"/>
          </ac:picMkLst>
        </pc:picChg>
        <pc:picChg chg="mod">
          <ac:chgData name="G. Walker" userId="S::gwalker@rooksheath.harrow.sch.uk::7f04b81f-19ff-41f0-b6c7-9248439333dd" providerId="AD" clId="Web-{0A35443B-EFCC-76AA-6DCF-472BA0DD794B}" dt="2024-03-14T20:53:14.496" v="60" actId="1076"/>
          <ac:picMkLst>
            <pc:docMk/>
            <pc:sldMk cId="2846588280" sldId="257"/>
            <ac:picMk id="1028" creationId="{00000000-0000-0000-0000-000000000000}"/>
          </ac:picMkLst>
        </pc:picChg>
      </pc:sldChg>
      <pc:sldChg chg="delSp modSp add ord">
        <pc:chgData name="G. Walker" userId="S::gwalker@rooksheath.harrow.sch.uk::7f04b81f-19ff-41f0-b6c7-9248439333dd" providerId="AD" clId="Web-{0A35443B-EFCC-76AA-6DCF-472BA0DD794B}" dt="2024-03-14T21:13:15.523" v="504"/>
        <pc:sldMkLst>
          <pc:docMk/>
          <pc:sldMk cId="1432219654" sldId="258"/>
        </pc:sldMkLst>
        <pc:spChg chg="mod">
          <ac:chgData name="G. Walker" userId="S::gwalker@rooksheath.harrow.sch.uk::7f04b81f-19ff-41f0-b6c7-9248439333dd" providerId="AD" clId="Web-{0A35443B-EFCC-76AA-6DCF-472BA0DD794B}" dt="2024-03-14T21:05:53.538" v="384" actId="20577"/>
          <ac:spMkLst>
            <pc:docMk/>
            <pc:sldMk cId="1432219654" sldId="258"/>
            <ac:spMk id="4" creationId="{00000000-0000-0000-0000-000000000000}"/>
          </ac:spMkLst>
        </pc:spChg>
        <pc:picChg chg="del">
          <ac:chgData name="G. Walker" userId="S::gwalker@rooksheath.harrow.sch.uk::7f04b81f-19ff-41f0-b6c7-9248439333dd" providerId="AD" clId="Web-{0A35443B-EFCC-76AA-6DCF-472BA0DD794B}" dt="2024-03-14T21:05:54.366" v="385"/>
          <ac:picMkLst>
            <pc:docMk/>
            <pc:sldMk cId="1432219654" sldId="258"/>
            <ac:picMk id="8" creationId="{00000000-0000-0000-0000-000000000000}"/>
          </ac:picMkLst>
        </pc:picChg>
      </pc:sldChg>
      <pc:sldChg chg="modSp add ord">
        <pc:chgData name="G. Walker" userId="S::gwalker@rooksheath.harrow.sch.uk::7f04b81f-19ff-41f0-b6c7-9248439333dd" providerId="AD" clId="Web-{0A35443B-EFCC-76AA-6DCF-472BA0DD794B}" dt="2024-03-14T21:13:23.507" v="507"/>
        <pc:sldMkLst>
          <pc:docMk/>
          <pc:sldMk cId="3893596045" sldId="259"/>
        </pc:sldMkLst>
        <pc:spChg chg="mod">
          <ac:chgData name="G. Walker" userId="S::gwalker@rooksheath.harrow.sch.uk::7f04b81f-19ff-41f0-b6c7-9248439333dd" providerId="AD" clId="Web-{0A35443B-EFCC-76AA-6DCF-472BA0DD794B}" dt="2024-03-14T21:01:05.278" v="255" actId="1076"/>
          <ac:spMkLst>
            <pc:docMk/>
            <pc:sldMk cId="3893596045" sldId="259"/>
            <ac:spMk id="4" creationId="{00000000-0000-0000-0000-000000000000}"/>
          </ac:spMkLst>
        </pc:spChg>
        <pc:spChg chg="mod">
          <ac:chgData name="G. Walker" userId="S::gwalker@rooksheath.harrow.sch.uk::7f04b81f-19ff-41f0-b6c7-9248439333dd" providerId="AD" clId="Web-{0A35443B-EFCC-76AA-6DCF-472BA0DD794B}" dt="2024-03-14T21:01:08.591" v="256" actId="1076"/>
          <ac:spMkLst>
            <pc:docMk/>
            <pc:sldMk cId="3893596045" sldId="259"/>
            <ac:spMk id="5" creationId="{00000000-0000-0000-0000-000000000000}"/>
          </ac:spMkLst>
        </pc:spChg>
        <pc:spChg chg="mod">
          <ac:chgData name="G. Walker" userId="S::gwalker@rooksheath.harrow.sch.uk::7f04b81f-19ff-41f0-b6c7-9248439333dd" providerId="AD" clId="Web-{0A35443B-EFCC-76AA-6DCF-472BA0DD794B}" dt="2024-03-14T21:01:13.606" v="258" actId="20577"/>
          <ac:spMkLst>
            <pc:docMk/>
            <pc:sldMk cId="3893596045" sldId="259"/>
            <ac:spMk id="6" creationId="{00000000-0000-0000-0000-000000000000}"/>
          </ac:spMkLst>
        </pc:spChg>
        <pc:spChg chg="mod">
          <ac:chgData name="G. Walker" userId="S::gwalker@rooksheath.harrow.sch.uk::7f04b81f-19ff-41f0-b6c7-9248439333dd" providerId="AD" clId="Web-{0A35443B-EFCC-76AA-6DCF-472BA0DD794B}" dt="2024-03-14T21:01:26.044" v="263"/>
          <ac:spMkLst>
            <pc:docMk/>
            <pc:sldMk cId="3893596045" sldId="259"/>
            <ac:spMk id="16" creationId="{00000000-0000-0000-0000-000000000000}"/>
          </ac:spMkLst>
        </pc:spChg>
        <pc:spChg chg="mod">
          <ac:chgData name="G. Walker" userId="S::gwalker@rooksheath.harrow.sch.uk::7f04b81f-19ff-41f0-b6c7-9248439333dd" providerId="AD" clId="Web-{0A35443B-EFCC-76AA-6DCF-472BA0DD794B}" dt="2024-03-14T21:01:26.044" v="264"/>
          <ac:spMkLst>
            <pc:docMk/>
            <pc:sldMk cId="3893596045" sldId="259"/>
            <ac:spMk id="17" creationId="{00000000-0000-0000-0000-000000000000}"/>
          </ac:spMkLst>
        </pc:spChg>
        <pc:spChg chg="mod">
          <ac:chgData name="G. Walker" userId="S::gwalker@rooksheath.harrow.sch.uk::7f04b81f-19ff-41f0-b6c7-9248439333dd" providerId="AD" clId="Web-{0A35443B-EFCC-76AA-6DCF-472BA0DD794B}" dt="2024-03-14T21:01:26.169" v="265"/>
          <ac:spMkLst>
            <pc:docMk/>
            <pc:sldMk cId="3893596045" sldId="259"/>
            <ac:spMk id="18" creationId="{00000000-0000-0000-0000-000000000000}"/>
          </ac:spMkLst>
        </pc:spChg>
        <pc:spChg chg="mod">
          <ac:chgData name="G. Walker" userId="S::gwalker@rooksheath.harrow.sch.uk::7f04b81f-19ff-41f0-b6c7-9248439333dd" providerId="AD" clId="Web-{0A35443B-EFCC-76AA-6DCF-472BA0DD794B}" dt="2024-03-14T21:01:35.435" v="267" actId="1076"/>
          <ac:spMkLst>
            <pc:docMk/>
            <pc:sldMk cId="3893596045" sldId="259"/>
            <ac:spMk id="27" creationId="{00000000-0000-0000-0000-000000000000}"/>
          </ac:spMkLst>
        </pc:spChg>
        <pc:spChg chg="mod">
          <ac:chgData name="G. Walker" userId="S::gwalker@rooksheath.harrow.sch.uk::7f04b81f-19ff-41f0-b6c7-9248439333dd" providerId="AD" clId="Web-{0A35443B-EFCC-76AA-6DCF-472BA0DD794B}" dt="2024-03-14T21:00:33.589" v="239" actId="20577"/>
          <ac:spMkLst>
            <pc:docMk/>
            <pc:sldMk cId="3893596045" sldId="259"/>
            <ac:spMk id="28" creationId="{00000000-0000-0000-0000-000000000000}"/>
          </ac:spMkLst>
        </pc:spChg>
        <pc:spChg chg="mod">
          <ac:chgData name="G. Walker" userId="S::gwalker@rooksheath.harrow.sch.uk::7f04b81f-19ff-41f0-b6c7-9248439333dd" providerId="AD" clId="Web-{0A35443B-EFCC-76AA-6DCF-472BA0DD794B}" dt="2024-03-14T21:01:45.014" v="272" actId="20577"/>
          <ac:spMkLst>
            <pc:docMk/>
            <pc:sldMk cId="3893596045" sldId="259"/>
            <ac:spMk id="29" creationId="{00000000-0000-0000-0000-000000000000}"/>
          </ac:spMkLst>
        </pc:spChg>
      </pc:sldChg>
      <pc:sldChg chg="addSp delSp modSp add ord">
        <pc:chgData name="G. Walker" userId="S::gwalker@rooksheath.harrow.sch.uk::7f04b81f-19ff-41f0-b6c7-9248439333dd" providerId="AD" clId="Web-{0A35443B-EFCC-76AA-6DCF-472BA0DD794B}" dt="2024-03-14T21:33:45.678" v="1940"/>
        <pc:sldMkLst>
          <pc:docMk/>
          <pc:sldMk cId="906158503" sldId="260"/>
        </pc:sldMkLst>
        <pc:spChg chg="mod">
          <ac:chgData name="G. Walker" userId="S::gwalker@rooksheath.harrow.sch.uk::7f04b81f-19ff-41f0-b6c7-9248439333dd" providerId="AD" clId="Web-{0A35443B-EFCC-76AA-6DCF-472BA0DD794B}" dt="2024-03-14T21:13:55.352" v="522" actId="1076"/>
          <ac:spMkLst>
            <pc:docMk/>
            <pc:sldMk cId="906158503" sldId="260"/>
            <ac:spMk id="4" creationId="{00000000-0000-0000-0000-000000000000}"/>
          </ac:spMkLst>
        </pc:spChg>
        <pc:spChg chg="add mod">
          <ac:chgData name="G. Walker" userId="S::gwalker@rooksheath.harrow.sch.uk::7f04b81f-19ff-41f0-b6c7-9248439333dd" providerId="AD" clId="Web-{0A35443B-EFCC-76AA-6DCF-472BA0DD794B}" dt="2024-03-14T21:18:18.628" v="604" actId="20577"/>
          <ac:spMkLst>
            <pc:docMk/>
            <pc:sldMk cId="906158503" sldId="260"/>
            <ac:spMk id="5" creationId="{26DCC202-8463-986C-857D-8D9933FD8712}"/>
          </ac:spMkLst>
        </pc:spChg>
        <pc:spChg chg="mod">
          <ac:chgData name="G. Walker" userId="S::gwalker@rooksheath.harrow.sch.uk::7f04b81f-19ff-41f0-b6c7-9248439333dd" providerId="AD" clId="Web-{0A35443B-EFCC-76AA-6DCF-472BA0DD794B}" dt="2024-03-14T21:15:55.842" v="544" actId="20577"/>
          <ac:spMkLst>
            <pc:docMk/>
            <pc:sldMk cId="906158503" sldId="260"/>
            <ac:spMk id="6" creationId="{00000000-0000-0000-0000-000000000000}"/>
          </ac:spMkLst>
        </pc:spChg>
        <pc:spChg chg="mod">
          <ac:chgData name="G. Walker" userId="S::gwalker@rooksheath.harrow.sch.uk::7f04b81f-19ff-41f0-b6c7-9248439333dd" providerId="AD" clId="Web-{0A35443B-EFCC-76AA-6DCF-472BA0DD794B}" dt="2024-03-14T21:17:26.767" v="582" actId="1076"/>
          <ac:spMkLst>
            <pc:docMk/>
            <pc:sldMk cId="906158503" sldId="260"/>
            <ac:spMk id="7" creationId="{00000000-0000-0000-0000-000000000000}"/>
          </ac:spMkLst>
        </pc:spChg>
        <pc:spChg chg="mod">
          <ac:chgData name="G. Walker" userId="S::gwalker@rooksheath.harrow.sch.uk::7f04b81f-19ff-41f0-b6c7-9248439333dd" providerId="AD" clId="Web-{0A35443B-EFCC-76AA-6DCF-472BA0DD794B}" dt="2024-03-14T21:17:30.111" v="583" actId="1076"/>
          <ac:spMkLst>
            <pc:docMk/>
            <pc:sldMk cId="906158503" sldId="260"/>
            <ac:spMk id="8" creationId="{00000000-0000-0000-0000-000000000000}"/>
          </ac:spMkLst>
        </pc:spChg>
        <pc:spChg chg="mod">
          <ac:chgData name="G. Walker" userId="S::gwalker@rooksheath.harrow.sch.uk::7f04b81f-19ff-41f0-b6c7-9248439333dd" providerId="AD" clId="Web-{0A35443B-EFCC-76AA-6DCF-472BA0DD794B}" dt="2024-03-14T21:17:22.704" v="580" actId="14100"/>
          <ac:spMkLst>
            <pc:docMk/>
            <pc:sldMk cId="906158503" sldId="260"/>
            <ac:spMk id="9" creationId="{00000000-0000-0000-0000-000000000000}"/>
          </ac:spMkLst>
        </pc:spChg>
        <pc:spChg chg="mod">
          <ac:chgData name="G. Walker" userId="S::gwalker@rooksheath.harrow.sch.uk::7f04b81f-19ff-41f0-b6c7-9248439333dd" providerId="AD" clId="Web-{0A35443B-EFCC-76AA-6DCF-472BA0DD794B}" dt="2024-03-14T21:17:24.939" v="581" actId="1076"/>
          <ac:spMkLst>
            <pc:docMk/>
            <pc:sldMk cId="906158503" sldId="260"/>
            <ac:spMk id="10" creationId="{00000000-0000-0000-0000-000000000000}"/>
          </ac:spMkLst>
        </pc:spChg>
        <pc:spChg chg="mod">
          <ac:chgData name="G. Walker" userId="S::gwalker@rooksheath.harrow.sch.uk::7f04b81f-19ff-41f0-b6c7-9248439333dd" providerId="AD" clId="Web-{0A35443B-EFCC-76AA-6DCF-472BA0DD794B}" dt="2024-03-14T21:17:50.283" v="591" actId="1076"/>
          <ac:spMkLst>
            <pc:docMk/>
            <pc:sldMk cId="906158503" sldId="260"/>
            <ac:spMk id="11" creationId="{00000000-0000-0000-0000-000000000000}"/>
          </ac:spMkLst>
        </pc:spChg>
        <pc:graphicFrameChg chg="add mod modGraphic">
          <ac:chgData name="G. Walker" userId="S::gwalker@rooksheath.harrow.sch.uk::7f04b81f-19ff-41f0-b6c7-9248439333dd" providerId="AD" clId="Web-{0A35443B-EFCC-76AA-6DCF-472BA0DD794B}" dt="2024-03-14T21:33:45.678" v="1940"/>
          <ac:graphicFrameMkLst>
            <pc:docMk/>
            <pc:sldMk cId="906158503" sldId="260"/>
            <ac:graphicFrameMk id="3" creationId="{8DEF3D69-A956-7511-F112-13320319A6A1}"/>
          </ac:graphicFrameMkLst>
        </pc:graphicFrameChg>
        <pc:picChg chg="mod">
          <ac:chgData name="G. Walker" userId="S::gwalker@rooksheath.harrow.sch.uk::7f04b81f-19ff-41f0-b6c7-9248439333dd" providerId="AD" clId="Web-{0A35443B-EFCC-76AA-6DCF-472BA0DD794B}" dt="2024-03-14T21:17:55.252" v="593" actId="1076"/>
          <ac:picMkLst>
            <pc:docMk/>
            <pc:sldMk cId="906158503" sldId="260"/>
            <ac:picMk id="12" creationId="{00000000-0000-0000-0000-000000000000}"/>
          </ac:picMkLst>
        </pc:picChg>
        <pc:picChg chg="del">
          <ac:chgData name="G. Walker" userId="S::gwalker@rooksheath.harrow.sch.uk::7f04b81f-19ff-41f0-b6c7-9248439333dd" providerId="AD" clId="Web-{0A35443B-EFCC-76AA-6DCF-472BA0DD794B}" dt="2024-03-14T20:54:56.499" v="93"/>
          <ac:picMkLst>
            <pc:docMk/>
            <pc:sldMk cId="906158503" sldId="260"/>
            <ac:picMk id="13" creationId="{00000000-0000-0000-0000-000000000000}"/>
          </ac:picMkLst>
        </pc:picChg>
      </pc:sldChg>
      <pc:sldChg chg="delSp modSp add ord">
        <pc:chgData name="G. Walker" userId="S::gwalker@rooksheath.harrow.sch.uk::7f04b81f-19ff-41f0-b6c7-9248439333dd" providerId="AD" clId="Web-{0A35443B-EFCC-76AA-6DCF-472BA0DD794B}" dt="2024-03-14T20:59:48.213" v="218" actId="1076"/>
        <pc:sldMkLst>
          <pc:docMk/>
          <pc:sldMk cId="2128951804" sldId="261"/>
        </pc:sldMkLst>
        <pc:spChg chg="mod">
          <ac:chgData name="G. Walker" userId="S::gwalker@rooksheath.harrow.sch.uk::7f04b81f-19ff-41f0-b6c7-9248439333dd" providerId="AD" clId="Web-{0A35443B-EFCC-76AA-6DCF-472BA0DD794B}" dt="2024-03-14T20:59:34.056" v="209" actId="1076"/>
          <ac:spMkLst>
            <pc:docMk/>
            <pc:sldMk cId="2128951804" sldId="261"/>
            <ac:spMk id="2" creationId="{00000000-0000-0000-0000-000000000000}"/>
          </ac:spMkLst>
        </pc:spChg>
        <pc:spChg chg="mod">
          <ac:chgData name="G. Walker" userId="S::gwalker@rooksheath.harrow.sch.uk::7f04b81f-19ff-41f0-b6c7-9248439333dd" providerId="AD" clId="Web-{0A35443B-EFCC-76AA-6DCF-472BA0DD794B}" dt="2024-03-14T20:59:10.602" v="197" actId="1076"/>
          <ac:spMkLst>
            <pc:docMk/>
            <pc:sldMk cId="2128951804" sldId="261"/>
            <ac:spMk id="4" creationId="{00000000-0000-0000-0000-000000000000}"/>
          </ac:spMkLst>
        </pc:spChg>
        <pc:spChg chg="mod">
          <ac:chgData name="G. Walker" userId="S::gwalker@rooksheath.harrow.sch.uk::7f04b81f-19ff-41f0-b6c7-9248439333dd" providerId="AD" clId="Web-{0A35443B-EFCC-76AA-6DCF-472BA0DD794B}" dt="2024-03-14T20:59:04.695" v="196"/>
          <ac:spMkLst>
            <pc:docMk/>
            <pc:sldMk cId="2128951804" sldId="261"/>
            <ac:spMk id="7" creationId="{00000000-0000-0000-0000-000000000000}"/>
          </ac:spMkLst>
        </pc:spChg>
        <pc:spChg chg="mod">
          <ac:chgData name="G. Walker" userId="S::gwalker@rooksheath.harrow.sch.uk::7f04b81f-19ff-41f0-b6c7-9248439333dd" providerId="AD" clId="Web-{0A35443B-EFCC-76AA-6DCF-472BA0DD794B}" dt="2024-03-14T20:59:48.213" v="218" actId="1076"/>
          <ac:spMkLst>
            <pc:docMk/>
            <pc:sldMk cId="2128951804" sldId="261"/>
            <ac:spMk id="12" creationId="{00000000-0000-0000-0000-000000000000}"/>
          </ac:spMkLst>
        </pc:spChg>
        <pc:graphicFrameChg chg="mod modGraphic">
          <ac:chgData name="G. Walker" userId="S::gwalker@rooksheath.harrow.sch.uk::7f04b81f-19ff-41f0-b6c7-9248439333dd" providerId="AD" clId="Web-{0A35443B-EFCC-76AA-6DCF-472BA0DD794B}" dt="2024-03-14T20:58:55.164" v="186"/>
          <ac:graphicFrameMkLst>
            <pc:docMk/>
            <pc:sldMk cId="2128951804" sldId="261"/>
            <ac:graphicFrameMk id="8" creationId="{00000000-0000-0000-0000-000000000000}"/>
          </ac:graphicFrameMkLst>
        </pc:graphicFrameChg>
        <pc:picChg chg="del">
          <ac:chgData name="G. Walker" userId="S::gwalker@rooksheath.harrow.sch.uk::7f04b81f-19ff-41f0-b6c7-9248439333dd" providerId="AD" clId="Web-{0A35443B-EFCC-76AA-6DCF-472BA0DD794B}" dt="2024-03-14T20:58:55.930" v="187"/>
          <ac:picMkLst>
            <pc:docMk/>
            <pc:sldMk cId="2128951804" sldId="261"/>
            <ac:picMk id="11" creationId="{00000000-0000-0000-0000-000000000000}"/>
          </ac:picMkLst>
        </pc:picChg>
      </pc:sldChg>
      <pc:sldChg chg="delSp modSp add ord">
        <pc:chgData name="G. Walker" userId="S::gwalker@rooksheath.harrow.sch.uk::7f04b81f-19ff-41f0-b6c7-9248439333dd" providerId="AD" clId="Web-{0A35443B-EFCC-76AA-6DCF-472BA0DD794B}" dt="2024-03-14T20:58:13.772" v="165" actId="20577"/>
        <pc:sldMkLst>
          <pc:docMk/>
          <pc:sldMk cId="1502093556" sldId="262"/>
        </pc:sldMkLst>
        <pc:spChg chg="mod">
          <ac:chgData name="G. Walker" userId="S::gwalker@rooksheath.harrow.sch.uk::7f04b81f-19ff-41f0-b6c7-9248439333dd" providerId="AD" clId="Web-{0A35443B-EFCC-76AA-6DCF-472BA0DD794B}" dt="2024-03-14T20:57:45.443" v="155" actId="1076"/>
          <ac:spMkLst>
            <pc:docMk/>
            <pc:sldMk cId="1502093556" sldId="262"/>
            <ac:spMk id="2" creationId="{00000000-0000-0000-0000-000000000000}"/>
          </ac:spMkLst>
        </pc:spChg>
        <pc:spChg chg="mod">
          <ac:chgData name="G. Walker" userId="S::gwalker@rooksheath.harrow.sch.uk::7f04b81f-19ff-41f0-b6c7-9248439333dd" providerId="AD" clId="Web-{0A35443B-EFCC-76AA-6DCF-472BA0DD794B}" dt="2024-03-14T20:57:42.552" v="154" actId="20577"/>
          <ac:spMkLst>
            <pc:docMk/>
            <pc:sldMk cId="1502093556" sldId="262"/>
            <ac:spMk id="10" creationId="{00000000-0000-0000-0000-000000000000}"/>
          </ac:spMkLst>
        </pc:spChg>
        <pc:spChg chg="mod">
          <ac:chgData name="G. Walker" userId="S::gwalker@rooksheath.harrow.sch.uk::7f04b81f-19ff-41f0-b6c7-9248439333dd" providerId="AD" clId="Web-{0A35443B-EFCC-76AA-6DCF-472BA0DD794B}" dt="2024-03-14T20:57:09.238" v="136" actId="1076"/>
          <ac:spMkLst>
            <pc:docMk/>
            <pc:sldMk cId="1502093556" sldId="262"/>
            <ac:spMk id="14" creationId="{00000000-0000-0000-0000-000000000000}"/>
          </ac:spMkLst>
        </pc:spChg>
        <pc:spChg chg="mod">
          <ac:chgData name="G. Walker" userId="S::gwalker@rooksheath.harrow.sch.uk::7f04b81f-19ff-41f0-b6c7-9248439333dd" providerId="AD" clId="Web-{0A35443B-EFCC-76AA-6DCF-472BA0DD794B}" dt="2024-03-14T20:56:37.768" v="122" actId="1076"/>
          <ac:spMkLst>
            <pc:docMk/>
            <pc:sldMk cId="1502093556" sldId="262"/>
            <ac:spMk id="15" creationId="{00000000-0000-0000-0000-000000000000}"/>
          </ac:spMkLst>
        </pc:spChg>
        <pc:spChg chg="mod">
          <ac:chgData name="G. Walker" userId="S::gwalker@rooksheath.harrow.sch.uk::7f04b81f-19ff-41f0-b6c7-9248439333dd" providerId="AD" clId="Web-{0A35443B-EFCC-76AA-6DCF-472BA0DD794B}" dt="2024-03-14T20:58:13.772" v="165" actId="20577"/>
          <ac:spMkLst>
            <pc:docMk/>
            <pc:sldMk cId="1502093556" sldId="262"/>
            <ac:spMk id="18" creationId="{00000000-0000-0000-0000-000000000000}"/>
          </ac:spMkLst>
        </pc:spChg>
        <pc:spChg chg="mod">
          <ac:chgData name="G. Walker" userId="S::gwalker@rooksheath.harrow.sch.uk::7f04b81f-19ff-41f0-b6c7-9248439333dd" providerId="AD" clId="Web-{0A35443B-EFCC-76AA-6DCF-472BA0DD794B}" dt="2024-03-14T20:56:56.738" v="133" actId="1076"/>
          <ac:spMkLst>
            <pc:docMk/>
            <pc:sldMk cId="1502093556" sldId="262"/>
            <ac:spMk id="20" creationId="{00000000-0000-0000-0000-000000000000}"/>
          </ac:spMkLst>
        </pc:spChg>
        <pc:picChg chg="mod">
          <ac:chgData name="G. Walker" userId="S::gwalker@rooksheath.harrow.sch.uk::7f04b81f-19ff-41f0-b6c7-9248439333dd" providerId="AD" clId="Web-{0A35443B-EFCC-76AA-6DCF-472BA0DD794B}" dt="2024-03-14T20:57:15.317" v="138" actId="1076"/>
          <ac:picMkLst>
            <pc:docMk/>
            <pc:sldMk cId="1502093556" sldId="262"/>
            <ac:picMk id="13" creationId="{00000000-0000-0000-0000-000000000000}"/>
          </ac:picMkLst>
        </pc:picChg>
        <pc:picChg chg="mod">
          <ac:chgData name="G. Walker" userId="S::gwalker@rooksheath.harrow.sch.uk::7f04b81f-19ff-41f0-b6c7-9248439333dd" providerId="AD" clId="Web-{0A35443B-EFCC-76AA-6DCF-472BA0DD794B}" dt="2024-03-14T20:56:29.956" v="119" actId="1076"/>
          <ac:picMkLst>
            <pc:docMk/>
            <pc:sldMk cId="1502093556" sldId="262"/>
            <ac:picMk id="16" creationId="{00000000-0000-0000-0000-000000000000}"/>
          </ac:picMkLst>
        </pc:picChg>
        <pc:picChg chg="del">
          <ac:chgData name="G. Walker" userId="S::gwalker@rooksheath.harrow.sch.uk::7f04b81f-19ff-41f0-b6c7-9248439333dd" providerId="AD" clId="Web-{0A35443B-EFCC-76AA-6DCF-472BA0DD794B}" dt="2024-03-14T20:55:48.329" v="102"/>
          <ac:picMkLst>
            <pc:docMk/>
            <pc:sldMk cId="1502093556" sldId="262"/>
            <ac:picMk id="17" creationId="{00000000-0000-0000-0000-000000000000}"/>
          </ac:picMkLst>
        </pc:picChg>
      </pc:sldChg>
      <pc:sldChg chg="delSp modSp add ord">
        <pc:chgData name="G. Walker" userId="S::gwalker@rooksheath.harrow.sch.uk::7f04b81f-19ff-41f0-b6c7-9248439333dd" providerId="AD" clId="Web-{0A35443B-EFCC-76AA-6DCF-472BA0DD794B}" dt="2024-03-14T20:58:08.818" v="163" actId="20577"/>
        <pc:sldMkLst>
          <pc:docMk/>
          <pc:sldMk cId="690611790" sldId="263"/>
        </pc:sldMkLst>
        <pc:spChg chg="mod">
          <ac:chgData name="G. Walker" userId="S::gwalker@rooksheath.harrow.sch.uk::7f04b81f-19ff-41f0-b6c7-9248439333dd" providerId="AD" clId="Web-{0A35443B-EFCC-76AA-6DCF-472BA0DD794B}" dt="2024-03-14T20:58:08.818" v="163" actId="20577"/>
          <ac:spMkLst>
            <pc:docMk/>
            <pc:sldMk cId="690611790" sldId="263"/>
            <ac:spMk id="18" creationId="{00000000-0000-0000-0000-000000000000}"/>
          </ac:spMkLst>
        </pc:spChg>
        <pc:picChg chg="del">
          <ac:chgData name="G. Walker" userId="S::gwalker@rooksheath.harrow.sch.uk::7f04b81f-19ff-41f0-b6c7-9248439333dd" providerId="AD" clId="Web-{0A35443B-EFCC-76AA-6DCF-472BA0DD794B}" dt="2024-03-14T20:57:51.865" v="156"/>
          <ac:picMkLst>
            <pc:docMk/>
            <pc:sldMk cId="690611790" sldId="263"/>
            <ac:picMk id="17" creationId="{00000000-0000-0000-0000-000000000000}"/>
          </ac:picMkLst>
        </pc:picChg>
      </pc:sldChg>
      <pc:sldChg chg="delSp modSp add ord">
        <pc:chgData name="G. Walker" userId="S::gwalker@rooksheath.harrow.sch.uk::7f04b81f-19ff-41f0-b6c7-9248439333dd" providerId="AD" clId="Web-{0A35443B-EFCC-76AA-6DCF-472BA0DD794B}" dt="2024-03-14T21:02:04.889" v="279" actId="20577"/>
        <pc:sldMkLst>
          <pc:docMk/>
          <pc:sldMk cId="2176176081" sldId="264"/>
        </pc:sldMkLst>
        <pc:spChg chg="mod">
          <ac:chgData name="G. Walker" userId="S::gwalker@rooksheath.harrow.sch.uk::7f04b81f-19ff-41f0-b6c7-9248439333dd" providerId="AD" clId="Web-{0A35443B-EFCC-76AA-6DCF-472BA0DD794B}" dt="2024-03-14T21:02:04.889" v="279" actId="20577"/>
          <ac:spMkLst>
            <pc:docMk/>
            <pc:sldMk cId="2176176081" sldId="264"/>
            <ac:spMk id="4" creationId="{00000000-0000-0000-0000-000000000000}"/>
          </ac:spMkLst>
        </pc:spChg>
        <pc:picChg chg="del">
          <ac:chgData name="G. Walker" userId="S::gwalker@rooksheath.harrow.sch.uk::7f04b81f-19ff-41f0-b6c7-9248439333dd" providerId="AD" clId="Web-{0A35443B-EFCC-76AA-6DCF-472BA0DD794B}" dt="2024-03-14T21:01:57.905" v="274"/>
          <ac:picMkLst>
            <pc:docMk/>
            <pc:sldMk cId="2176176081" sldId="264"/>
            <ac:picMk id="10" creationId="{00000000-0000-0000-0000-000000000000}"/>
          </ac:picMkLst>
        </pc:picChg>
      </pc:sldChg>
      <pc:sldChg chg="addSp modSp add ord">
        <pc:chgData name="G. Walker" userId="S::gwalker@rooksheath.harrow.sch.uk::7f04b81f-19ff-41f0-b6c7-9248439333dd" providerId="AD" clId="Web-{0A35443B-EFCC-76AA-6DCF-472BA0DD794B}" dt="2024-03-14T20:52:02.368" v="33"/>
        <pc:sldMkLst>
          <pc:docMk/>
          <pc:sldMk cId="1154715891" sldId="265"/>
        </pc:sldMkLst>
        <pc:graphicFrameChg chg="add mod modGraphic">
          <ac:chgData name="G. Walker" userId="S::gwalker@rooksheath.harrow.sch.uk::7f04b81f-19ff-41f0-b6c7-9248439333dd" providerId="AD" clId="Web-{0A35443B-EFCC-76AA-6DCF-472BA0DD794B}" dt="2024-03-14T20:52:02.368" v="33"/>
          <ac:graphicFrameMkLst>
            <pc:docMk/>
            <pc:sldMk cId="1154715891" sldId="265"/>
            <ac:graphicFrameMk id="2" creationId="{60E6DC74-F7C0-55D2-8FE1-76D2AA366C88}"/>
          </ac:graphicFrameMkLst>
        </pc:graphicFrameChg>
      </pc:sldChg>
      <pc:sldChg chg="delSp modSp add ord">
        <pc:chgData name="G. Walker" userId="S::gwalker@rooksheath.harrow.sch.uk::7f04b81f-19ff-41f0-b6c7-9248439333dd" providerId="AD" clId="Web-{0A35443B-EFCC-76AA-6DCF-472BA0DD794B}" dt="2024-03-14T21:02:25.953" v="292" actId="20577"/>
        <pc:sldMkLst>
          <pc:docMk/>
          <pc:sldMk cId="833289450" sldId="266"/>
        </pc:sldMkLst>
        <pc:spChg chg="mod">
          <ac:chgData name="G. Walker" userId="S::gwalker@rooksheath.harrow.sch.uk::7f04b81f-19ff-41f0-b6c7-9248439333dd" providerId="AD" clId="Web-{0A35443B-EFCC-76AA-6DCF-472BA0DD794B}" dt="2024-03-14T21:02:25.953" v="292" actId="20577"/>
          <ac:spMkLst>
            <pc:docMk/>
            <pc:sldMk cId="833289450" sldId="266"/>
            <ac:spMk id="4" creationId="{00000000-0000-0000-0000-000000000000}"/>
          </ac:spMkLst>
        </pc:spChg>
        <pc:picChg chg="del">
          <ac:chgData name="G. Walker" userId="S::gwalker@rooksheath.harrow.sch.uk::7f04b81f-19ff-41f0-b6c7-9248439333dd" providerId="AD" clId="Web-{0A35443B-EFCC-76AA-6DCF-472BA0DD794B}" dt="2024-03-14T21:02:20.062" v="282"/>
          <ac:picMkLst>
            <pc:docMk/>
            <pc:sldMk cId="833289450" sldId="266"/>
            <ac:picMk id="12" creationId="{00000000-0000-0000-0000-000000000000}"/>
          </ac:picMkLst>
        </pc:picChg>
      </pc:sldChg>
      <pc:sldChg chg="addSp delSp modSp new del">
        <pc:chgData name="G. Walker" userId="S::gwalker@rooksheath.harrow.sch.uk::7f04b81f-19ff-41f0-b6c7-9248439333dd" providerId="AD" clId="Web-{0A35443B-EFCC-76AA-6DCF-472BA0DD794B}" dt="2024-03-14T21:33:52.162" v="1941"/>
        <pc:sldMkLst>
          <pc:docMk/>
          <pc:sldMk cId="589684879" sldId="267"/>
        </pc:sldMkLst>
        <pc:spChg chg="add del mod">
          <ac:chgData name="G. Walker" userId="S::gwalker@rooksheath.harrow.sch.uk::7f04b81f-19ff-41f0-b6c7-9248439333dd" providerId="AD" clId="Web-{0A35443B-EFCC-76AA-6DCF-472BA0DD794B}" dt="2024-03-14T21:18:02.003" v="595"/>
          <ac:spMkLst>
            <pc:docMk/>
            <pc:sldMk cId="589684879" sldId="267"/>
            <ac:spMk id="3" creationId="{26DCC202-8463-986C-857D-8D9933FD8712}"/>
          </ac:spMkLst>
        </pc:spChg>
        <pc:graphicFrameChg chg="add del">
          <ac:chgData name="G. Walker" userId="S::gwalker@rooksheath.harrow.sch.uk::7f04b81f-19ff-41f0-b6c7-9248439333dd" providerId="AD" clId="Web-{0A35443B-EFCC-76AA-6DCF-472BA0DD794B}" dt="2024-03-14T21:18:02.003" v="594"/>
          <ac:graphicFrameMkLst>
            <pc:docMk/>
            <pc:sldMk cId="589684879" sldId="267"/>
            <ac:graphicFrameMk id="5" creationId="{56A2FA0D-E739-3047-45FB-587E7A914D83}"/>
          </ac:graphicFrameMkLst>
        </pc:graphicFrameChg>
      </pc:sldChg>
      <pc:sldChg chg="addSp delSp modSp add">
        <pc:chgData name="G. Walker" userId="S::gwalker@rooksheath.harrow.sch.uk::7f04b81f-19ff-41f0-b6c7-9248439333dd" providerId="AD" clId="Web-{0A35443B-EFCC-76AA-6DCF-472BA0DD794B}" dt="2024-03-14T21:09:19.889" v="467" actId="1076"/>
        <pc:sldMkLst>
          <pc:docMk/>
          <pc:sldMk cId="655585795" sldId="268"/>
        </pc:sldMkLst>
        <pc:spChg chg="del">
          <ac:chgData name="G. Walker" userId="S::gwalker@rooksheath.harrow.sch.uk::7f04b81f-19ff-41f0-b6c7-9248439333dd" providerId="AD" clId="Web-{0A35443B-EFCC-76AA-6DCF-472BA0DD794B}" dt="2024-03-14T21:08:44.716" v="420"/>
          <ac:spMkLst>
            <pc:docMk/>
            <pc:sldMk cId="655585795" sldId="268"/>
            <ac:spMk id="5" creationId="{00000000-0000-0000-0000-000000000000}"/>
          </ac:spMkLst>
        </pc:spChg>
        <pc:spChg chg="mod">
          <ac:chgData name="G. Walker" userId="S::gwalker@rooksheath.harrow.sch.uk::7f04b81f-19ff-41f0-b6c7-9248439333dd" providerId="AD" clId="Web-{0A35443B-EFCC-76AA-6DCF-472BA0DD794B}" dt="2024-03-14T21:09:19.889" v="467" actId="1076"/>
          <ac:spMkLst>
            <pc:docMk/>
            <pc:sldMk cId="655585795" sldId="268"/>
            <ac:spMk id="15" creationId="{00000000-0000-0000-0000-000000000000}"/>
          </ac:spMkLst>
        </pc:spChg>
        <pc:spChg chg="mod">
          <ac:chgData name="G. Walker" userId="S::gwalker@rooksheath.harrow.sch.uk::7f04b81f-19ff-41f0-b6c7-9248439333dd" providerId="AD" clId="Web-{0A35443B-EFCC-76AA-6DCF-472BA0DD794B}" dt="2024-03-14T21:08:42.950" v="419" actId="1076"/>
          <ac:spMkLst>
            <pc:docMk/>
            <pc:sldMk cId="655585795" sldId="268"/>
            <ac:spMk id="16" creationId="{00000000-0000-0000-0000-000000000000}"/>
          </ac:spMkLst>
        </pc:spChg>
        <pc:spChg chg="mod">
          <ac:chgData name="G. Walker" userId="S::gwalker@rooksheath.harrow.sch.uk::7f04b81f-19ff-41f0-b6c7-9248439333dd" providerId="AD" clId="Web-{0A35443B-EFCC-76AA-6DCF-472BA0DD794B}" dt="2024-03-14T21:09:02.576" v="450" actId="1076"/>
          <ac:spMkLst>
            <pc:docMk/>
            <pc:sldMk cId="655585795" sldId="268"/>
            <ac:spMk id="19" creationId="{00000000-0000-0000-0000-000000000000}"/>
          </ac:spMkLst>
        </pc:spChg>
        <pc:spChg chg="mod">
          <ac:chgData name="G. Walker" userId="S::gwalker@rooksheath.harrow.sch.uk::7f04b81f-19ff-41f0-b6c7-9248439333dd" providerId="AD" clId="Web-{0A35443B-EFCC-76AA-6DCF-472BA0DD794B}" dt="2024-03-14T21:09:02.623" v="451" actId="1076"/>
          <ac:spMkLst>
            <pc:docMk/>
            <pc:sldMk cId="655585795" sldId="268"/>
            <ac:spMk id="20" creationId="{00000000-0000-0000-0000-000000000000}"/>
          </ac:spMkLst>
        </pc:spChg>
        <pc:spChg chg="mod">
          <ac:chgData name="G. Walker" userId="S::gwalker@rooksheath.harrow.sch.uk::7f04b81f-19ff-41f0-b6c7-9248439333dd" providerId="AD" clId="Web-{0A35443B-EFCC-76AA-6DCF-472BA0DD794B}" dt="2024-03-14T21:09:02.654" v="452" actId="1076"/>
          <ac:spMkLst>
            <pc:docMk/>
            <pc:sldMk cId="655585795" sldId="268"/>
            <ac:spMk id="21" creationId="{00000000-0000-0000-0000-000000000000}"/>
          </ac:spMkLst>
        </pc:spChg>
        <pc:spChg chg="mod">
          <ac:chgData name="G. Walker" userId="S::gwalker@rooksheath.harrow.sch.uk::7f04b81f-19ff-41f0-b6c7-9248439333dd" providerId="AD" clId="Web-{0A35443B-EFCC-76AA-6DCF-472BA0DD794B}" dt="2024-03-14T21:09:02.686" v="453" actId="1076"/>
          <ac:spMkLst>
            <pc:docMk/>
            <pc:sldMk cId="655585795" sldId="268"/>
            <ac:spMk id="22" creationId="{00000000-0000-0000-0000-000000000000}"/>
          </ac:spMkLst>
        </pc:spChg>
        <pc:spChg chg="mod">
          <ac:chgData name="G. Walker" userId="S::gwalker@rooksheath.harrow.sch.uk::7f04b81f-19ff-41f0-b6c7-9248439333dd" providerId="AD" clId="Web-{0A35443B-EFCC-76AA-6DCF-472BA0DD794B}" dt="2024-03-14T21:09:02.717" v="454" actId="1076"/>
          <ac:spMkLst>
            <pc:docMk/>
            <pc:sldMk cId="655585795" sldId="268"/>
            <ac:spMk id="23" creationId="{00000000-0000-0000-0000-000000000000}"/>
          </ac:spMkLst>
        </pc:spChg>
        <pc:spChg chg="mod">
          <ac:chgData name="G. Walker" userId="S::gwalker@rooksheath.harrow.sch.uk::7f04b81f-19ff-41f0-b6c7-9248439333dd" providerId="AD" clId="Web-{0A35443B-EFCC-76AA-6DCF-472BA0DD794B}" dt="2024-03-14T21:09:02.748" v="455" actId="1076"/>
          <ac:spMkLst>
            <pc:docMk/>
            <pc:sldMk cId="655585795" sldId="268"/>
            <ac:spMk id="24" creationId="{00000000-0000-0000-0000-000000000000}"/>
          </ac:spMkLst>
        </pc:spChg>
        <pc:spChg chg="mod">
          <ac:chgData name="G. Walker" userId="S::gwalker@rooksheath.harrow.sch.uk::7f04b81f-19ff-41f0-b6c7-9248439333dd" providerId="AD" clId="Web-{0A35443B-EFCC-76AA-6DCF-472BA0DD794B}" dt="2024-03-14T21:08:28.981" v="404" actId="1076"/>
          <ac:spMkLst>
            <pc:docMk/>
            <pc:sldMk cId="655585795" sldId="268"/>
            <ac:spMk id="35" creationId="{00000000-0000-0000-0000-000000000000}"/>
          </ac:spMkLst>
        </pc:spChg>
        <pc:picChg chg="del">
          <ac:chgData name="G. Walker" userId="S::gwalker@rooksheath.harrow.sch.uk::7f04b81f-19ff-41f0-b6c7-9248439333dd" providerId="AD" clId="Web-{0A35443B-EFCC-76AA-6DCF-472BA0DD794B}" dt="2024-03-14T21:08:13.231" v="398"/>
          <ac:picMkLst>
            <pc:docMk/>
            <pc:sldMk cId="655585795" sldId="268"/>
            <ac:picMk id="4" creationId="{00000000-0000-0000-0000-000000000000}"/>
          </ac:picMkLst>
        </pc:picChg>
        <pc:cxnChg chg="add mod">
          <ac:chgData name="G. Walker" userId="S::gwalker@rooksheath.harrow.sch.uk::7f04b81f-19ff-41f0-b6c7-9248439333dd" providerId="AD" clId="Web-{0A35443B-EFCC-76AA-6DCF-472BA0DD794B}" dt="2024-03-14T21:09:17.436" v="466" actId="14100"/>
          <ac:cxnSpMkLst>
            <pc:docMk/>
            <pc:sldMk cId="655585795" sldId="268"/>
            <ac:cxnSpMk id="2" creationId="{8CF8807F-467B-5A85-1A1A-A31D424837A6}"/>
          </ac:cxnSpMkLst>
        </pc:cxnChg>
        <pc:cxnChg chg="mod">
          <ac:chgData name="G. Walker" userId="S::gwalker@rooksheath.harrow.sch.uk::7f04b81f-19ff-41f0-b6c7-9248439333dd" providerId="AD" clId="Web-{0A35443B-EFCC-76AA-6DCF-472BA0DD794B}" dt="2024-03-14T21:09:10.576" v="463" actId="14100"/>
          <ac:cxnSpMkLst>
            <pc:docMk/>
            <pc:sldMk cId="655585795" sldId="268"/>
            <ac:cxnSpMk id="25" creationId="{00000000-0000-0000-0000-000000000000}"/>
          </ac:cxnSpMkLst>
        </pc:cxnChg>
        <pc:cxnChg chg="mod">
          <ac:chgData name="G. Walker" userId="S::gwalker@rooksheath.harrow.sch.uk::7f04b81f-19ff-41f0-b6c7-9248439333dd" providerId="AD" clId="Web-{0A35443B-EFCC-76AA-6DCF-472BA0DD794B}" dt="2024-03-14T21:09:02.826" v="457" actId="1076"/>
          <ac:cxnSpMkLst>
            <pc:docMk/>
            <pc:sldMk cId="655585795" sldId="268"/>
            <ac:cxnSpMk id="26" creationId="{00000000-0000-0000-0000-000000000000}"/>
          </ac:cxnSpMkLst>
        </pc:cxnChg>
        <pc:cxnChg chg="del mod">
          <ac:chgData name="G. Walker" userId="S::gwalker@rooksheath.harrow.sch.uk::7f04b81f-19ff-41f0-b6c7-9248439333dd" providerId="AD" clId="Web-{0A35443B-EFCC-76AA-6DCF-472BA0DD794B}" dt="2024-03-14T21:08:18.200" v="399"/>
          <ac:cxnSpMkLst>
            <pc:docMk/>
            <pc:sldMk cId="655585795" sldId="268"/>
            <ac:cxnSpMk id="27" creationId="{00000000-0000-0000-0000-000000000000}"/>
          </ac:cxnSpMkLst>
        </pc:cxnChg>
        <pc:cxnChg chg="mod">
          <ac:chgData name="G. Walker" userId="S::gwalker@rooksheath.harrow.sch.uk::7f04b81f-19ff-41f0-b6c7-9248439333dd" providerId="AD" clId="Web-{0A35443B-EFCC-76AA-6DCF-472BA0DD794B}" dt="2024-03-14T21:09:06.389" v="461" actId="14100"/>
          <ac:cxnSpMkLst>
            <pc:docMk/>
            <pc:sldMk cId="655585795" sldId="268"/>
            <ac:cxnSpMk id="28" creationId="{00000000-0000-0000-0000-000000000000}"/>
          </ac:cxnSpMkLst>
        </pc:cxnChg>
        <pc:cxnChg chg="mod">
          <ac:chgData name="G. Walker" userId="S::gwalker@rooksheath.harrow.sch.uk::7f04b81f-19ff-41f0-b6c7-9248439333dd" providerId="AD" clId="Web-{0A35443B-EFCC-76AA-6DCF-472BA0DD794B}" dt="2024-03-14T21:09:08.467" v="462" actId="1076"/>
          <ac:cxnSpMkLst>
            <pc:docMk/>
            <pc:sldMk cId="655585795" sldId="268"/>
            <ac:cxnSpMk id="29" creationId="{00000000-0000-0000-0000-000000000000}"/>
          </ac:cxnSpMkLst>
        </pc:cxnChg>
        <pc:cxnChg chg="mod">
          <ac:chgData name="G. Walker" userId="S::gwalker@rooksheath.harrow.sch.uk::7f04b81f-19ff-41f0-b6c7-9248439333dd" providerId="AD" clId="Web-{0A35443B-EFCC-76AA-6DCF-472BA0DD794B}" dt="2024-03-14T21:09:02.920" v="460" actId="1076"/>
          <ac:cxnSpMkLst>
            <pc:docMk/>
            <pc:sldMk cId="655585795" sldId="268"/>
            <ac:cxnSpMk id="30" creationId="{00000000-0000-0000-0000-000000000000}"/>
          </ac:cxnSpMkLst>
        </pc:cxnChg>
      </pc:sldChg>
      <pc:sldChg chg="delSp modSp add">
        <pc:chgData name="G. Walker" userId="S::gwalker@rooksheath.harrow.sch.uk::7f04b81f-19ff-41f0-b6c7-9248439333dd" providerId="AD" clId="Web-{0A35443B-EFCC-76AA-6DCF-472BA0DD794B}" dt="2024-03-14T21:09:59.781" v="478" actId="20577"/>
        <pc:sldMkLst>
          <pc:docMk/>
          <pc:sldMk cId="1815788656" sldId="269"/>
        </pc:sldMkLst>
        <pc:spChg chg="mod">
          <ac:chgData name="G. Walker" userId="S::gwalker@rooksheath.harrow.sch.uk::7f04b81f-19ff-41f0-b6c7-9248439333dd" providerId="AD" clId="Web-{0A35443B-EFCC-76AA-6DCF-472BA0DD794B}" dt="2024-03-14T21:09:59.781" v="478" actId="20577"/>
          <ac:spMkLst>
            <pc:docMk/>
            <pc:sldMk cId="1815788656" sldId="269"/>
            <ac:spMk id="4" creationId="{00000000-0000-0000-0000-000000000000}"/>
          </ac:spMkLst>
        </pc:spChg>
        <pc:picChg chg="del">
          <ac:chgData name="G. Walker" userId="S::gwalker@rooksheath.harrow.sch.uk::7f04b81f-19ff-41f0-b6c7-9248439333dd" providerId="AD" clId="Web-{0A35443B-EFCC-76AA-6DCF-472BA0DD794B}" dt="2024-03-14T21:09:52.453" v="469"/>
          <ac:picMkLst>
            <pc:docMk/>
            <pc:sldMk cId="1815788656" sldId="269"/>
            <ac:picMk id="35" creationId="{00000000-0000-0000-0000-000000000000}"/>
          </ac:picMkLst>
        </pc:picChg>
      </pc:sldChg>
      <pc:sldChg chg="delSp modSp add del">
        <pc:chgData name="G. Walker" userId="S::gwalker@rooksheath.harrow.sch.uk::7f04b81f-19ff-41f0-b6c7-9248439333dd" providerId="AD" clId="Web-{0A35443B-EFCC-76AA-6DCF-472BA0DD794B}" dt="2024-03-14T21:11:29.894" v="497"/>
        <pc:sldMkLst>
          <pc:docMk/>
          <pc:sldMk cId="3773241032" sldId="270"/>
        </pc:sldMkLst>
        <pc:spChg chg="mod">
          <ac:chgData name="G. Walker" userId="S::gwalker@rooksheath.harrow.sch.uk::7f04b81f-19ff-41f0-b6c7-9248439333dd" providerId="AD" clId="Web-{0A35443B-EFCC-76AA-6DCF-472BA0DD794B}" dt="2024-03-14T21:11:12.159" v="496" actId="20577"/>
          <ac:spMkLst>
            <pc:docMk/>
            <pc:sldMk cId="3773241032" sldId="270"/>
            <ac:spMk id="4" creationId="{00000000-0000-0000-0000-000000000000}"/>
          </ac:spMkLst>
        </pc:spChg>
        <pc:picChg chg="del">
          <ac:chgData name="G. Walker" userId="S::gwalker@rooksheath.harrow.sch.uk::7f04b81f-19ff-41f0-b6c7-9248439333dd" providerId="AD" clId="Web-{0A35443B-EFCC-76AA-6DCF-472BA0DD794B}" dt="2024-03-14T21:11:05.706" v="489"/>
          <ac:picMkLst>
            <pc:docMk/>
            <pc:sldMk cId="3773241032" sldId="270"/>
            <ac:picMk id="10" creationId="{00000000-0000-0000-0000-000000000000}"/>
          </ac:picMkLst>
        </pc:picChg>
      </pc:sldChg>
      <pc:sldChg chg="delSp modSp add">
        <pc:chgData name="G. Walker" userId="S::gwalker@rooksheath.harrow.sch.uk::7f04b81f-19ff-41f0-b6c7-9248439333dd" providerId="AD" clId="Web-{0A35443B-EFCC-76AA-6DCF-472BA0DD794B}" dt="2024-03-14T21:10:46.595" v="488" actId="20577"/>
        <pc:sldMkLst>
          <pc:docMk/>
          <pc:sldMk cId="2549187517" sldId="271"/>
        </pc:sldMkLst>
        <pc:spChg chg="mod">
          <ac:chgData name="G. Walker" userId="S::gwalker@rooksheath.harrow.sch.uk::7f04b81f-19ff-41f0-b6c7-9248439333dd" providerId="AD" clId="Web-{0A35443B-EFCC-76AA-6DCF-472BA0DD794B}" dt="2024-03-14T21:10:46.595" v="488" actId="20577"/>
          <ac:spMkLst>
            <pc:docMk/>
            <pc:sldMk cId="2549187517" sldId="271"/>
            <ac:spMk id="4" creationId="{00000000-0000-0000-0000-000000000000}"/>
          </ac:spMkLst>
        </pc:spChg>
        <pc:picChg chg="del">
          <ac:chgData name="G. Walker" userId="S::gwalker@rooksheath.harrow.sch.uk::7f04b81f-19ff-41f0-b6c7-9248439333dd" providerId="AD" clId="Web-{0A35443B-EFCC-76AA-6DCF-472BA0DD794B}" dt="2024-03-14T21:10:38.486" v="481"/>
          <ac:picMkLst>
            <pc:docMk/>
            <pc:sldMk cId="2549187517" sldId="271"/>
            <ac:picMk id="15" creationId="{00000000-0000-0000-0000-000000000000}"/>
          </ac:picMkLst>
        </pc:picChg>
      </pc:sldChg>
      <pc:sldMasterChg chg="modSp modSldLayout">
        <pc:chgData name="G. Walker" userId="S::gwalker@rooksheath.harrow.sch.uk::7f04b81f-19ff-41f0-b6c7-9248439333dd" providerId="AD" clId="Web-{0A35443B-EFCC-76AA-6DCF-472BA0DD794B}" dt="2024-03-14T20:48:02.672" v="0"/>
        <pc:sldMasterMkLst>
          <pc:docMk/>
          <pc:sldMasterMk cId="2460954070" sldId="2147483660"/>
        </pc:sldMasterMkLst>
        <pc:spChg chg="mod">
          <ac:chgData name="G. Walker" userId="S::gwalker@rooksheath.harrow.sch.uk::7f04b81f-19ff-41f0-b6c7-9248439333dd" providerId="AD" clId="Web-{0A35443B-EFCC-76AA-6DCF-472BA0DD794B}" dt="2024-03-14T20:48:02.672" v="0"/>
          <ac:spMkLst>
            <pc:docMk/>
            <pc:sldMasterMk cId="2460954070" sldId="2147483660"/>
            <ac:spMk id="2"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ac:spMk id="3"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ac:spMk id="4"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ac:spMk id="5"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ac:spMk id="6" creationId="{00000000-0000-0000-0000-000000000000}"/>
          </ac:spMkLst>
        </pc:spChg>
        <pc:sldLayoutChg chg="modSp">
          <pc:chgData name="G. Walker" userId="S::gwalker@rooksheath.harrow.sch.uk::7f04b81f-19ff-41f0-b6c7-9248439333dd" providerId="AD" clId="Web-{0A35443B-EFCC-76AA-6DCF-472BA0DD794B}" dt="2024-03-14T20:48:02.672" v="0"/>
          <pc:sldLayoutMkLst>
            <pc:docMk/>
            <pc:sldMasterMk cId="2460954070" sldId="2147483660"/>
            <pc:sldLayoutMk cId="2385387890" sldId="2147483661"/>
          </pc:sldLayoutMkLst>
          <pc:spChg chg="mod">
            <ac:chgData name="G. Walker" userId="S::gwalker@rooksheath.harrow.sch.uk::7f04b81f-19ff-41f0-b6c7-9248439333dd" providerId="AD" clId="Web-{0A35443B-EFCC-76AA-6DCF-472BA0DD794B}" dt="2024-03-14T20:48:02.672" v="0"/>
            <ac:spMkLst>
              <pc:docMk/>
              <pc:sldMasterMk cId="2460954070" sldId="2147483660"/>
              <pc:sldLayoutMk cId="2385387890" sldId="2147483661"/>
              <ac:spMk id="2"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2385387890" sldId="2147483661"/>
              <ac:spMk id="3" creationId="{00000000-0000-0000-0000-000000000000}"/>
            </ac:spMkLst>
          </pc:spChg>
        </pc:sldLayoutChg>
        <pc:sldLayoutChg chg="modSp">
          <pc:chgData name="G. Walker" userId="S::gwalker@rooksheath.harrow.sch.uk::7f04b81f-19ff-41f0-b6c7-9248439333dd" providerId="AD" clId="Web-{0A35443B-EFCC-76AA-6DCF-472BA0DD794B}" dt="2024-03-14T20:48:02.672" v="0"/>
          <pc:sldLayoutMkLst>
            <pc:docMk/>
            <pc:sldMasterMk cId="2460954070" sldId="2147483660"/>
            <pc:sldLayoutMk cId="2591524520" sldId="2147483663"/>
          </pc:sldLayoutMkLst>
          <pc:spChg chg="mod">
            <ac:chgData name="G. Walker" userId="S::gwalker@rooksheath.harrow.sch.uk::7f04b81f-19ff-41f0-b6c7-9248439333dd" providerId="AD" clId="Web-{0A35443B-EFCC-76AA-6DCF-472BA0DD794B}" dt="2024-03-14T20:48:02.672" v="0"/>
            <ac:spMkLst>
              <pc:docMk/>
              <pc:sldMasterMk cId="2460954070" sldId="2147483660"/>
              <pc:sldLayoutMk cId="2591524520" sldId="2147483663"/>
              <ac:spMk id="2"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2591524520" sldId="2147483663"/>
              <ac:spMk id="3" creationId="{00000000-0000-0000-0000-000000000000}"/>
            </ac:spMkLst>
          </pc:spChg>
        </pc:sldLayoutChg>
        <pc:sldLayoutChg chg="modSp">
          <pc:chgData name="G. Walker" userId="S::gwalker@rooksheath.harrow.sch.uk::7f04b81f-19ff-41f0-b6c7-9248439333dd" providerId="AD" clId="Web-{0A35443B-EFCC-76AA-6DCF-472BA0DD794B}" dt="2024-03-14T20:48:02.672" v="0"/>
          <pc:sldLayoutMkLst>
            <pc:docMk/>
            <pc:sldMasterMk cId="2460954070" sldId="2147483660"/>
            <pc:sldLayoutMk cId="1203092039" sldId="2147483664"/>
          </pc:sldLayoutMkLst>
          <pc:spChg chg="mod">
            <ac:chgData name="G. Walker" userId="S::gwalker@rooksheath.harrow.sch.uk::7f04b81f-19ff-41f0-b6c7-9248439333dd" providerId="AD" clId="Web-{0A35443B-EFCC-76AA-6DCF-472BA0DD794B}" dt="2024-03-14T20:48:02.672" v="0"/>
            <ac:spMkLst>
              <pc:docMk/>
              <pc:sldMasterMk cId="2460954070" sldId="2147483660"/>
              <pc:sldLayoutMk cId="1203092039" sldId="2147483664"/>
              <ac:spMk id="3"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1203092039" sldId="2147483664"/>
              <ac:spMk id="4" creationId="{00000000-0000-0000-0000-000000000000}"/>
            </ac:spMkLst>
          </pc:spChg>
        </pc:sldLayoutChg>
        <pc:sldLayoutChg chg="modSp">
          <pc:chgData name="G. Walker" userId="S::gwalker@rooksheath.harrow.sch.uk::7f04b81f-19ff-41f0-b6c7-9248439333dd" providerId="AD" clId="Web-{0A35443B-EFCC-76AA-6DCF-472BA0DD794B}" dt="2024-03-14T20:48:02.672" v="0"/>
          <pc:sldLayoutMkLst>
            <pc:docMk/>
            <pc:sldMasterMk cId="2460954070" sldId="2147483660"/>
            <pc:sldLayoutMk cId="3733172339" sldId="2147483665"/>
          </pc:sldLayoutMkLst>
          <pc:spChg chg="mod">
            <ac:chgData name="G. Walker" userId="S::gwalker@rooksheath.harrow.sch.uk::7f04b81f-19ff-41f0-b6c7-9248439333dd" providerId="AD" clId="Web-{0A35443B-EFCC-76AA-6DCF-472BA0DD794B}" dt="2024-03-14T20:48:02.672" v="0"/>
            <ac:spMkLst>
              <pc:docMk/>
              <pc:sldMasterMk cId="2460954070" sldId="2147483660"/>
              <pc:sldLayoutMk cId="3733172339" sldId="2147483665"/>
              <ac:spMk id="2"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3733172339" sldId="2147483665"/>
              <ac:spMk id="3"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3733172339" sldId="2147483665"/>
              <ac:spMk id="4"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3733172339" sldId="2147483665"/>
              <ac:spMk id="5"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3733172339" sldId="2147483665"/>
              <ac:spMk id="6" creationId="{00000000-0000-0000-0000-000000000000}"/>
            </ac:spMkLst>
          </pc:spChg>
        </pc:sldLayoutChg>
        <pc:sldLayoutChg chg="modSp">
          <pc:chgData name="G. Walker" userId="S::gwalker@rooksheath.harrow.sch.uk::7f04b81f-19ff-41f0-b6c7-9248439333dd" providerId="AD" clId="Web-{0A35443B-EFCC-76AA-6DCF-472BA0DD794B}" dt="2024-03-14T20:48:02.672" v="0"/>
          <pc:sldLayoutMkLst>
            <pc:docMk/>
            <pc:sldMasterMk cId="2460954070" sldId="2147483660"/>
            <pc:sldLayoutMk cId="3171841454" sldId="2147483668"/>
          </pc:sldLayoutMkLst>
          <pc:spChg chg="mod">
            <ac:chgData name="G. Walker" userId="S::gwalker@rooksheath.harrow.sch.uk::7f04b81f-19ff-41f0-b6c7-9248439333dd" providerId="AD" clId="Web-{0A35443B-EFCC-76AA-6DCF-472BA0DD794B}" dt="2024-03-14T20:48:02.672" v="0"/>
            <ac:spMkLst>
              <pc:docMk/>
              <pc:sldMasterMk cId="2460954070" sldId="2147483660"/>
              <pc:sldLayoutMk cId="3171841454" sldId="2147483668"/>
              <ac:spMk id="2"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3171841454" sldId="2147483668"/>
              <ac:spMk id="3"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3171841454" sldId="2147483668"/>
              <ac:spMk id="4" creationId="{00000000-0000-0000-0000-000000000000}"/>
            </ac:spMkLst>
          </pc:spChg>
        </pc:sldLayoutChg>
        <pc:sldLayoutChg chg="modSp">
          <pc:chgData name="G. Walker" userId="S::gwalker@rooksheath.harrow.sch.uk::7f04b81f-19ff-41f0-b6c7-9248439333dd" providerId="AD" clId="Web-{0A35443B-EFCC-76AA-6DCF-472BA0DD794B}" dt="2024-03-14T20:48:02.672" v="0"/>
          <pc:sldLayoutMkLst>
            <pc:docMk/>
            <pc:sldMasterMk cId="2460954070" sldId="2147483660"/>
            <pc:sldLayoutMk cId="1718958274" sldId="2147483669"/>
          </pc:sldLayoutMkLst>
          <pc:spChg chg="mod">
            <ac:chgData name="G. Walker" userId="S::gwalker@rooksheath.harrow.sch.uk::7f04b81f-19ff-41f0-b6c7-9248439333dd" providerId="AD" clId="Web-{0A35443B-EFCC-76AA-6DCF-472BA0DD794B}" dt="2024-03-14T20:48:02.672" v="0"/>
            <ac:spMkLst>
              <pc:docMk/>
              <pc:sldMasterMk cId="2460954070" sldId="2147483660"/>
              <pc:sldLayoutMk cId="1718958274" sldId="2147483669"/>
              <ac:spMk id="2"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1718958274" sldId="2147483669"/>
              <ac:spMk id="3"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1718958274" sldId="2147483669"/>
              <ac:spMk id="4" creationId="{00000000-0000-0000-0000-000000000000}"/>
            </ac:spMkLst>
          </pc:spChg>
        </pc:sldLayoutChg>
        <pc:sldLayoutChg chg="modSp">
          <pc:chgData name="G. Walker" userId="S::gwalker@rooksheath.harrow.sch.uk::7f04b81f-19ff-41f0-b6c7-9248439333dd" providerId="AD" clId="Web-{0A35443B-EFCC-76AA-6DCF-472BA0DD794B}" dt="2024-03-14T20:48:02.672" v="0"/>
          <pc:sldLayoutMkLst>
            <pc:docMk/>
            <pc:sldMasterMk cId="2460954070" sldId="2147483660"/>
            <pc:sldLayoutMk cId="3479445657" sldId="2147483671"/>
          </pc:sldLayoutMkLst>
          <pc:spChg chg="mod">
            <ac:chgData name="G. Walker" userId="S::gwalker@rooksheath.harrow.sch.uk::7f04b81f-19ff-41f0-b6c7-9248439333dd" providerId="AD" clId="Web-{0A35443B-EFCC-76AA-6DCF-472BA0DD794B}" dt="2024-03-14T20:48:02.672" v="0"/>
            <ac:spMkLst>
              <pc:docMk/>
              <pc:sldMasterMk cId="2460954070" sldId="2147483660"/>
              <pc:sldLayoutMk cId="3479445657" sldId="2147483671"/>
              <ac:spMk id="2" creationId="{00000000-0000-0000-0000-000000000000}"/>
            </ac:spMkLst>
          </pc:spChg>
          <pc:spChg chg="mod">
            <ac:chgData name="G. Walker" userId="S::gwalker@rooksheath.harrow.sch.uk::7f04b81f-19ff-41f0-b6c7-9248439333dd" providerId="AD" clId="Web-{0A35443B-EFCC-76AA-6DCF-472BA0DD794B}" dt="2024-03-14T20:48:02.672" v="0"/>
            <ac:spMkLst>
              <pc:docMk/>
              <pc:sldMasterMk cId="2460954070" sldId="2147483660"/>
              <pc:sldLayoutMk cId="3479445657" sldId="2147483671"/>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GB" smtClean="0"/>
              <a:t>14/03/2024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oogle.co.uk/url?sa=i&amp;rct=j&amp;q=&amp;esrc=s&amp;source=images&amp;cd=&amp;cad=rja&amp;uact=8&amp;ved=2ahUKEwjqsZiwzNbgAhXcSRUIHYhkDRQQjRx6BAgBEAU&amp;url=http://www.paintdrawpaint.com/2010/09/drawing-basics-two-point-perspective.html&amp;psig=AOvVaw1MxnoPzU_1Dz812Apdt2Ig&amp;ust=1551174210075760"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3.jp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3726" y="3066263"/>
            <a:ext cx="1776549" cy="725474"/>
          </a:xfrm>
          <a:prstGeom prst="rect">
            <a:avLst/>
          </a:prstGeom>
          <a:noFill/>
        </p:spPr>
        <p:txBody>
          <a:bodyPr wrap="square" lIns="65314" tIns="32657" rIns="65314" bIns="32657">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US" sz="857"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GCSE DT</a:t>
            </a:r>
          </a:p>
          <a:p>
            <a:pPr algn="ctr"/>
            <a:endParaRPr lang="en-US" sz="857"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a:p>
            <a:pPr algn="ctr"/>
            <a:r>
              <a:rPr lang="en-US" sz="857"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 Revision</a:t>
            </a:r>
          </a:p>
          <a:p>
            <a:pPr algn="ctr"/>
            <a:endParaRPr lang="en-US" sz="857"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a:p>
            <a:pPr algn="ctr"/>
            <a:r>
              <a:rPr lang="en-US" sz="857"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rPr>
              <a:t> Topics</a:t>
            </a:r>
            <a:endParaRPr lang="en-US" sz="857" cap="none" spc="0" dirty="0">
              <a:ln w="0"/>
              <a:effectLst>
                <a:outerShdw blurRad="38100" dist="25400" dir="5400000" algn="ctr" rotWithShape="0">
                  <a:srgbClr val="6E747A">
                    <a:alpha val="43000"/>
                  </a:srgbClr>
                </a:outerShdw>
              </a:effectLst>
              <a:latin typeface="Chalk Dash" panose="03000600000000000000" pitchFamily="66" charset="0"/>
              <a:ea typeface="Tahoma" panose="020B0604030504040204" pitchFamily="34" charset="0"/>
              <a:cs typeface="Tahoma" panose="020B0604030504040204" pitchFamily="34" charset="0"/>
            </a:endParaRPr>
          </a:p>
        </p:txBody>
      </p:sp>
      <p:sp>
        <p:nvSpPr>
          <p:cNvPr id="5" name="Oval 4"/>
          <p:cNvSpPr/>
          <p:nvPr/>
        </p:nvSpPr>
        <p:spPr>
          <a:xfrm>
            <a:off x="3667398" y="2902368"/>
            <a:ext cx="1809205" cy="10532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857">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27883" y="3342866"/>
            <a:ext cx="1453411" cy="197856"/>
          </a:xfrm>
          <a:prstGeom prst="rect">
            <a:avLst/>
          </a:prstGeom>
          <a:noFill/>
        </p:spPr>
        <p:txBody>
          <a:bodyPr wrap="square" lIns="65314" tIns="32657" rIns="65314" bIns="32657">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US" sz="857" b="1" dirty="0">
                <a:ln w="0"/>
                <a:solidFill>
                  <a:srgbClr val="7030A0"/>
                </a:solidFill>
                <a:latin typeface="Tahoma" panose="020B0604030504040204" pitchFamily="34" charset="0"/>
                <a:ea typeface="Tahoma" panose="020B0604030504040204" pitchFamily="34" charset="0"/>
                <a:cs typeface="Tahoma" panose="020B0604030504040204" pitchFamily="34" charset="0"/>
              </a:rPr>
              <a:t>Approaches to Design</a:t>
            </a:r>
            <a:endParaRPr lang="en-US" sz="857" b="1" cap="none" spc="0" dirty="0">
              <a:ln w="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6466327" y="3106628"/>
            <a:ext cx="1193195" cy="197856"/>
          </a:xfrm>
          <a:prstGeom prst="rect">
            <a:avLst/>
          </a:prstGeom>
          <a:noFill/>
        </p:spPr>
        <p:txBody>
          <a:bodyPr wrap="square" lIns="65314" tIns="32657" rIns="65314" bIns="32657">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US" sz="857" b="1" dirty="0">
                <a:ln w="0"/>
                <a:solidFill>
                  <a:schemeClr val="accent2"/>
                </a:solidFill>
                <a:latin typeface="Tahoma" panose="020B0604030504040204" pitchFamily="34" charset="0"/>
                <a:ea typeface="Tahoma" panose="020B0604030504040204" pitchFamily="34" charset="0"/>
                <a:cs typeface="Tahoma" panose="020B0604030504040204" pitchFamily="34" charset="0"/>
              </a:rPr>
              <a:t>Materials</a:t>
            </a:r>
            <a:endParaRPr lang="en-US" sz="857" b="1" cap="none" spc="0" dirty="0">
              <a:ln w="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cxnSp>
        <p:nvCxnSpPr>
          <p:cNvPr id="75" name="Straight Arrow Connector 74"/>
          <p:cNvCxnSpPr/>
          <p:nvPr/>
        </p:nvCxnSpPr>
        <p:spPr>
          <a:xfrm flipH="1">
            <a:off x="2990707" y="3538793"/>
            <a:ext cx="688731" cy="39725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2010993" y="2664135"/>
            <a:ext cx="1725863" cy="52626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225143" y="3775166"/>
            <a:ext cx="1123406" cy="640080"/>
          </a:xfrm>
          <a:prstGeom prst="straightConnector1">
            <a:avLst/>
          </a:prstGeom>
          <a:ln w="38100">
            <a:solidFill>
              <a:srgbClr val="A3E5D8"/>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5267725" y="2457880"/>
            <a:ext cx="799629" cy="64256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4284617" y="3966214"/>
            <a:ext cx="287384" cy="56659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nvGraphicFramePr>
        <p:xfrm>
          <a:off x="6753498" y="3909321"/>
          <a:ext cx="1035993" cy="957040"/>
        </p:xfrm>
        <a:graphic>
          <a:graphicData uri="http://schemas.openxmlformats.org/drawingml/2006/table">
            <a:tbl>
              <a:tblPr firstRow="1" bandRow="1">
                <a:tableStyleId>{5940675A-B579-460E-94D1-54222C63F5DA}</a:tableStyleId>
              </a:tblPr>
              <a:tblGrid>
                <a:gridCol w="837860">
                  <a:extLst>
                    <a:ext uri="{9D8B030D-6E8A-4147-A177-3AD203B41FA5}">
                      <a16:colId xmlns:a16="http://schemas.microsoft.com/office/drawing/2014/main" val="3028791239"/>
                    </a:ext>
                  </a:extLst>
                </a:gridCol>
                <a:gridCol w="198133">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Energy</a:t>
                      </a: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70" name="Table 69"/>
          <p:cNvGraphicFramePr>
            <a:graphicFrameLocks noGrp="1"/>
          </p:cNvGraphicFramePr>
          <p:nvPr/>
        </p:nvGraphicFramePr>
        <p:xfrm>
          <a:off x="7881258" y="4854201"/>
          <a:ext cx="1035993" cy="957040"/>
        </p:xfrm>
        <a:graphic>
          <a:graphicData uri="http://schemas.openxmlformats.org/drawingml/2006/table">
            <a:tbl>
              <a:tblPr firstRow="1" bandRow="1">
                <a:tableStyleId>{5940675A-B579-460E-94D1-54222C63F5DA}</a:tableStyleId>
              </a:tblPr>
              <a:tblGrid>
                <a:gridCol w="837860">
                  <a:extLst>
                    <a:ext uri="{9D8B030D-6E8A-4147-A177-3AD203B41FA5}">
                      <a16:colId xmlns:a16="http://schemas.microsoft.com/office/drawing/2014/main" val="3028791239"/>
                    </a:ext>
                  </a:extLst>
                </a:gridCol>
                <a:gridCol w="198133">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Decimals</a:t>
                      </a: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71" name="Table 70"/>
          <p:cNvGraphicFramePr>
            <a:graphicFrameLocks noGrp="1"/>
          </p:cNvGraphicFramePr>
          <p:nvPr/>
        </p:nvGraphicFramePr>
        <p:xfrm>
          <a:off x="7881258" y="3887549"/>
          <a:ext cx="1035993" cy="957040"/>
        </p:xfrm>
        <a:graphic>
          <a:graphicData uri="http://schemas.openxmlformats.org/drawingml/2006/table">
            <a:tbl>
              <a:tblPr firstRow="1" bandRow="1">
                <a:tableStyleId>{5940675A-B579-460E-94D1-54222C63F5DA}</a:tableStyleId>
              </a:tblPr>
              <a:tblGrid>
                <a:gridCol w="837860">
                  <a:extLst>
                    <a:ext uri="{9D8B030D-6E8A-4147-A177-3AD203B41FA5}">
                      <a16:colId xmlns:a16="http://schemas.microsoft.com/office/drawing/2014/main" val="3028791239"/>
                    </a:ext>
                  </a:extLst>
                </a:gridCol>
                <a:gridCol w="198133">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Angles</a:t>
                      </a: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74" name="Table 73"/>
          <p:cNvGraphicFramePr>
            <a:graphicFrameLocks noGrp="1"/>
          </p:cNvGraphicFramePr>
          <p:nvPr/>
        </p:nvGraphicFramePr>
        <p:xfrm>
          <a:off x="7563395" y="5768601"/>
          <a:ext cx="1366919" cy="971643"/>
        </p:xfrm>
        <a:graphic>
          <a:graphicData uri="http://schemas.openxmlformats.org/drawingml/2006/table">
            <a:tbl>
              <a:tblPr firstRow="1" bandRow="1">
                <a:tableStyleId>{5940675A-B579-460E-94D1-54222C63F5DA}</a:tableStyleId>
              </a:tblPr>
              <a:tblGrid>
                <a:gridCol w="1105497">
                  <a:extLst>
                    <a:ext uri="{9D8B030D-6E8A-4147-A177-3AD203B41FA5}">
                      <a16:colId xmlns:a16="http://schemas.microsoft.com/office/drawing/2014/main" val="3028791239"/>
                    </a:ext>
                  </a:extLst>
                </a:gridCol>
                <a:gridCol w="261422">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Ratios,</a:t>
                      </a:r>
                      <a:r>
                        <a:rPr lang="en-GB" sz="900" b="1" baseline="0" dirty="0">
                          <a:latin typeface="Tahoma" panose="020B0604030504040204" pitchFamily="34" charset="0"/>
                          <a:ea typeface="Tahoma" panose="020B0604030504040204" pitchFamily="34" charset="0"/>
                          <a:cs typeface="Tahoma" panose="020B0604030504040204" pitchFamily="34" charset="0"/>
                        </a:rPr>
                        <a:t> Fractions and Percentages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77" name="Table 76"/>
          <p:cNvGraphicFramePr>
            <a:graphicFrameLocks noGrp="1"/>
          </p:cNvGraphicFramePr>
          <p:nvPr/>
        </p:nvGraphicFramePr>
        <p:xfrm>
          <a:off x="6309361" y="5873104"/>
          <a:ext cx="1170977" cy="971643"/>
        </p:xfrm>
        <a:graphic>
          <a:graphicData uri="http://schemas.openxmlformats.org/drawingml/2006/table">
            <a:tbl>
              <a:tblPr firstRow="1" bandRow="1">
                <a:tableStyleId>{5940675A-B579-460E-94D1-54222C63F5DA}</a:tableStyleId>
              </a:tblPr>
              <a:tblGrid>
                <a:gridCol w="947028">
                  <a:extLst>
                    <a:ext uri="{9D8B030D-6E8A-4147-A177-3AD203B41FA5}">
                      <a16:colId xmlns:a16="http://schemas.microsoft.com/office/drawing/2014/main" val="3028791239"/>
                    </a:ext>
                  </a:extLst>
                </a:gridCol>
                <a:gridCol w="223949">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Charts</a:t>
                      </a:r>
                      <a:r>
                        <a:rPr lang="en-GB" sz="900" b="1" baseline="0" dirty="0">
                          <a:latin typeface="Tahoma" panose="020B0604030504040204" pitchFamily="34" charset="0"/>
                          <a:ea typeface="Tahoma" panose="020B0604030504040204" pitchFamily="34" charset="0"/>
                          <a:cs typeface="Tahoma" panose="020B0604030504040204" pitchFamily="34" charset="0"/>
                        </a:rPr>
                        <a:t> and Graphs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78" name="Table 77"/>
          <p:cNvGraphicFramePr>
            <a:graphicFrameLocks noGrp="1"/>
          </p:cNvGraphicFramePr>
          <p:nvPr/>
        </p:nvGraphicFramePr>
        <p:xfrm>
          <a:off x="5042263" y="5868749"/>
          <a:ext cx="1192748" cy="839475"/>
        </p:xfrm>
        <a:graphic>
          <a:graphicData uri="http://schemas.openxmlformats.org/drawingml/2006/table">
            <a:tbl>
              <a:tblPr firstRow="1" bandRow="1">
                <a:tableStyleId>{5940675A-B579-460E-94D1-54222C63F5DA}</a:tableStyleId>
              </a:tblPr>
              <a:tblGrid>
                <a:gridCol w="964636">
                  <a:extLst>
                    <a:ext uri="{9D8B030D-6E8A-4147-A177-3AD203B41FA5}">
                      <a16:colId xmlns:a16="http://schemas.microsoft.com/office/drawing/2014/main" val="3028791239"/>
                    </a:ext>
                  </a:extLst>
                </a:gridCol>
                <a:gridCol w="228112">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Area</a:t>
                      </a:r>
                      <a:r>
                        <a:rPr lang="en-GB" sz="900" b="1" baseline="0" dirty="0">
                          <a:latin typeface="Tahoma" panose="020B0604030504040204" pitchFamily="34" charset="0"/>
                          <a:ea typeface="Tahoma" panose="020B0604030504040204" pitchFamily="34" charset="0"/>
                          <a:cs typeface="Tahoma" panose="020B0604030504040204" pitchFamily="34" charset="0"/>
                        </a:rPr>
                        <a:t> and Volume</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80" name="Table 79"/>
          <p:cNvGraphicFramePr>
            <a:graphicFrameLocks noGrp="1"/>
          </p:cNvGraphicFramePr>
          <p:nvPr/>
        </p:nvGraphicFramePr>
        <p:xfrm>
          <a:off x="6753498" y="4849847"/>
          <a:ext cx="1035993" cy="957040"/>
        </p:xfrm>
        <a:graphic>
          <a:graphicData uri="http://schemas.openxmlformats.org/drawingml/2006/table">
            <a:tbl>
              <a:tblPr firstRow="1" bandRow="1">
                <a:tableStyleId>{5940675A-B579-460E-94D1-54222C63F5DA}</a:tableStyleId>
              </a:tblPr>
              <a:tblGrid>
                <a:gridCol w="837860">
                  <a:extLst>
                    <a:ext uri="{9D8B030D-6E8A-4147-A177-3AD203B41FA5}">
                      <a16:colId xmlns:a16="http://schemas.microsoft.com/office/drawing/2014/main" val="3028791239"/>
                    </a:ext>
                  </a:extLst>
                </a:gridCol>
                <a:gridCol w="198133">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Environment</a:t>
                      </a: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82" name="Table 81"/>
          <p:cNvGraphicFramePr>
            <a:graphicFrameLocks noGrp="1"/>
          </p:cNvGraphicFramePr>
          <p:nvPr/>
        </p:nvGraphicFramePr>
        <p:xfrm>
          <a:off x="5603966" y="4862909"/>
          <a:ext cx="1035993" cy="957040"/>
        </p:xfrm>
        <a:graphic>
          <a:graphicData uri="http://schemas.openxmlformats.org/drawingml/2006/table">
            <a:tbl>
              <a:tblPr firstRow="1" bandRow="1">
                <a:tableStyleId>{5940675A-B579-460E-94D1-54222C63F5DA}</a:tableStyleId>
              </a:tblPr>
              <a:tblGrid>
                <a:gridCol w="837860">
                  <a:extLst>
                    <a:ext uri="{9D8B030D-6E8A-4147-A177-3AD203B41FA5}">
                      <a16:colId xmlns:a16="http://schemas.microsoft.com/office/drawing/2014/main" val="3028791239"/>
                    </a:ext>
                  </a:extLst>
                </a:gridCol>
                <a:gridCol w="198133">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Forces</a:t>
                      </a:r>
                    </a:p>
                  </a:txBody>
                  <a:tcPr marL="65314" marR="65314" marT="32657" marB="32657">
                    <a:solidFill>
                      <a:srgbClr val="91FDF8"/>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84" name="Table 83"/>
          <p:cNvGraphicFramePr>
            <a:graphicFrameLocks noGrp="1"/>
          </p:cNvGraphicFramePr>
          <p:nvPr/>
        </p:nvGraphicFramePr>
        <p:xfrm>
          <a:off x="2169352" y="5721163"/>
          <a:ext cx="1354182" cy="971643"/>
        </p:xfrm>
        <a:graphic>
          <a:graphicData uri="http://schemas.openxmlformats.org/drawingml/2006/table">
            <a:tbl>
              <a:tblPr firstRow="1" bandRow="1">
                <a:tableStyleId>{5940675A-B579-460E-94D1-54222C63F5DA}</a:tableStyleId>
              </a:tblPr>
              <a:tblGrid>
                <a:gridCol w="1095196">
                  <a:extLst>
                    <a:ext uri="{9D8B030D-6E8A-4147-A177-3AD203B41FA5}">
                      <a16:colId xmlns:a16="http://schemas.microsoft.com/office/drawing/2014/main" val="3028791239"/>
                    </a:ext>
                  </a:extLst>
                </a:gridCol>
                <a:gridCol w="258986">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Energy Generation and Storage</a:t>
                      </a:r>
                    </a:p>
                  </a:txBody>
                  <a:tcPr marL="65314" marR="65314" marT="32657" marB="32657">
                    <a:solidFill>
                      <a:srgbClr val="00B0F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86" name="Table 85"/>
          <p:cNvGraphicFramePr>
            <a:graphicFrameLocks noGrp="1"/>
          </p:cNvGraphicFramePr>
          <p:nvPr/>
        </p:nvGraphicFramePr>
        <p:xfrm>
          <a:off x="3217818" y="4714864"/>
          <a:ext cx="1354182" cy="839475"/>
        </p:xfrm>
        <a:graphic>
          <a:graphicData uri="http://schemas.openxmlformats.org/drawingml/2006/table">
            <a:tbl>
              <a:tblPr firstRow="1" bandRow="1">
                <a:tableStyleId>{5940675A-B579-460E-94D1-54222C63F5DA}</a:tableStyleId>
              </a:tblPr>
              <a:tblGrid>
                <a:gridCol w="1095196">
                  <a:extLst>
                    <a:ext uri="{9D8B030D-6E8A-4147-A177-3AD203B41FA5}">
                      <a16:colId xmlns:a16="http://schemas.microsoft.com/office/drawing/2014/main" val="3028791239"/>
                    </a:ext>
                  </a:extLst>
                </a:gridCol>
                <a:gridCol w="258986">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Mechanical Systems</a:t>
                      </a:r>
                    </a:p>
                  </a:txBody>
                  <a:tcPr marL="65314" marR="65314" marT="32657" marB="32657">
                    <a:solidFill>
                      <a:srgbClr val="00B0F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sp>
        <p:nvSpPr>
          <p:cNvPr id="90" name="Rectangle 89"/>
          <p:cNvSpPr/>
          <p:nvPr/>
        </p:nvSpPr>
        <p:spPr>
          <a:xfrm>
            <a:off x="2965269" y="4259014"/>
            <a:ext cx="1606731" cy="329761"/>
          </a:xfrm>
          <a:prstGeom prst="rect">
            <a:avLst/>
          </a:prstGeom>
          <a:noFill/>
        </p:spPr>
        <p:txBody>
          <a:bodyPr wrap="square" lIns="65314" tIns="32657" rIns="65314" bIns="32657">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US" sz="857" b="1" dirty="0">
                <a:ln w="0"/>
                <a:solidFill>
                  <a:srgbClr val="00B0F0"/>
                </a:solidFill>
                <a:latin typeface="Tahoma" panose="020B0604030504040204" pitchFamily="34" charset="0"/>
                <a:ea typeface="Tahoma" panose="020B0604030504040204" pitchFamily="34" charset="0"/>
                <a:cs typeface="Tahoma" panose="020B0604030504040204" pitchFamily="34" charset="0"/>
              </a:rPr>
              <a:t>Energy and</a:t>
            </a:r>
            <a:br>
              <a:rPr lang="en-US" sz="857" b="1" dirty="0">
                <a:ln w="0"/>
                <a:solidFill>
                  <a:srgbClr val="00B0F0"/>
                </a:solidFill>
                <a:latin typeface="Tahoma" panose="020B0604030504040204" pitchFamily="34" charset="0"/>
                <a:ea typeface="Tahoma" panose="020B0604030504040204" pitchFamily="34" charset="0"/>
                <a:cs typeface="Tahoma" panose="020B0604030504040204" pitchFamily="34" charset="0"/>
              </a:rPr>
            </a:br>
            <a:r>
              <a:rPr lang="en-US" sz="857" b="1" dirty="0">
                <a:ln w="0"/>
                <a:solidFill>
                  <a:srgbClr val="00B0F0"/>
                </a:solidFill>
                <a:latin typeface="Tahoma" panose="020B0604030504040204" pitchFamily="34" charset="0"/>
                <a:ea typeface="Tahoma" panose="020B0604030504040204" pitchFamily="34" charset="0"/>
                <a:cs typeface="Tahoma" panose="020B0604030504040204" pitchFamily="34" charset="0"/>
              </a:rPr>
              <a:t>Mechanisms</a:t>
            </a:r>
            <a:endParaRPr lang="en-US" sz="857" b="1" cap="none" spc="0" dirty="0">
              <a:ln w="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12" name="Rectangle 111"/>
          <p:cNvSpPr/>
          <p:nvPr/>
        </p:nvSpPr>
        <p:spPr>
          <a:xfrm>
            <a:off x="7015464" y="3616497"/>
            <a:ext cx="1693108" cy="197856"/>
          </a:xfrm>
          <a:prstGeom prst="rect">
            <a:avLst/>
          </a:prstGeom>
          <a:noFill/>
        </p:spPr>
        <p:txBody>
          <a:bodyPr wrap="square" lIns="65314" tIns="32657" rIns="65314" bIns="32657">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US" sz="857" b="1" dirty="0">
                <a:ln w="0"/>
                <a:solidFill>
                  <a:srgbClr val="43A9BD"/>
                </a:solidFill>
                <a:latin typeface="Tahoma" panose="020B0604030504040204" pitchFamily="34" charset="0"/>
                <a:ea typeface="Tahoma" panose="020B0604030504040204" pitchFamily="34" charset="0"/>
                <a:cs typeface="Tahoma" panose="020B0604030504040204" pitchFamily="34" charset="0"/>
              </a:rPr>
              <a:t>Maths and Science</a:t>
            </a:r>
            <a:endParaRPr lang="en-US" sz="857" b="1" cap="none" spc="0" dirty="0">
              <a:ln w="0"/>
              <a:solidFill>
                <a:srgbClr val="43A9BD"/>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3" name="Table 112"/>
          <p:cNvGraphicFramePr>
            <a:graphicFrameLocks noGrp="1"/>
          </p:cNvGraphicFramePr>
          <p:nvPr/>
        </p:nvGraphicFramePr>
        <p:xfrm>
          <a:off x="200012" y="4756888"/>
          <a:ext cx="1354182" cy="839475"/>
        </p:xfrm>
        <a:graphic>
          <a:graphicData uri="http://schemas.openxmlformats.org/drawingml/2006/table">
            <a:tbl>
              <a:tblPr firstRow="1" bandRow="1">
                <a:tableStyleId>{5940675A-B579-460E-94D1-54222C63F5DA}</a:tableStyleId>
              </a:tblPr>
              <a:tblGrid>
                <a:gridCol w="1095196">
                  <a:extLst>
                    <a:ext uri="{9D8B030D-6E8A-4147-A177-3AD203B41FA5}">
                      <a16:colId xmlns:a16="http://schemas.microsoft.com/office/drawing/2014/main" val="3028791239"/>
                    </a:ext>
                  </a:extLst>
                </a:gridCol>
                <a:gridCol w="258986">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Design Strategies</a:t>
                      </a:r>
                    </a:p>
                  </a:txBody>
                  <a:tcPr marL="65314" marR="65314" marT="32657" marB="32657">
                    <a:solidFill>
                      <a:srgbClr val="E9BDFF"/>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15" name="Table 114"/>
          <p:cNvGraphicFramePr>
            <a:graphicFrameLocks noGrp="1"/>
          </p:cNvGraphicFramePr>
          <p:nvPr/>
        </p:nvGraphicFramePr>
        <p:xfrm>
          <a:off x="1690352" y="3652322"/>
          <a:ext cx="1094100" cy="839475"/>
        </p:xfrm>
        <a:graphic>
          <a:graphicData uri="http://schemas.openxmlformats.org/drawingml/2006/table">
            <a:tbl>
              <a:tblPr firstRow="1" bandRow="1">
                <a:tableStyleId>{5940675A-B579-460E-94D1-54222C63F5DA}</a:tableStyleId>
              </a:tblPr>
              <a:tblGrid>
                <a:gridCol w="884854">
                  <a:extLst>
                    <a:ext uri="{9D8B030D-6E8A-4147-A177-3AD203B41FA5}">
                      <a16:colId xmlns:a16="http://schemas.microsoft.com/office/drawing/2014/main" val="3028791239"/>
                    </a:ext>
                  </a:extLst>
                </a:gridCol>
                <a:gridCol w="209246">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Work of Others</a:t>
                      </a:r>
                    </a:p>
                  </a:txBody>
                  <a:tcPr marL="65314" marR="65314" marT="32657" marB="32657">
                    <a:solidFill>
                      <a:srgbClr val="E9BDFF"/>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18" name="Table 117"/>
          <p:cNvGraphicFramePr>
            <a:graphicFrameLocks noGrp="1"/>
          </p:cNvGraphicFramePr>
          <p:nvPr/>
        </p:nvGraphicFramePr>
        <p:xfrm>
          <a:off x="213619" y="3668317"/>
          <a:ext cx="1354182" cy="971643"/>
        </p:xfrm>
        <a:graphic>
          <a:graphicData uri="http://schemas.openxmlformats.org/drawingml/2006/table">
            <a:tbl>
              <a:tblPr firstRow="1" bandRow="1">
                <a:tableStyleId>{5940675A-B579-460E-94D1-54222C63F5DA}</a:tableStyleId>
              </a:tblPr>
              <a:tblGrid>
                <a:gridCol w="1095196">
                  <a:extLst>
                    <a:ext uri="{9D8B030D-6E8A-4147-A177-3AD203B41FA5}">
                      <a16:colId xmlns:a16="http://schemas.microsoft.com/office/drawing/2014/main" val="3028791239"/>
                    </a:ext>
                  </a:extLst>
                </a:gridCol>
                <a:gridCol w="258986">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People, Society and Culture</a:t>
                      </a:r>
                    </a:p>
                  </a:txBody>
                  <a:tcPr marL="65314" marR="65314" marT="32657" marB="32657">
                    <a:solidFill>
                      <a:srgbClr val="E9BDFF"/>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19" name="Table 118"/>
          <p:cNvGraphicFramePr>
            <a:graphicFrameLocks noGrp="1"/>
          </p:cNvGraphicFramePr>
          <p:nvPr/>
        </p:nvGraphicFramePr>
        <p:xfrm>
          <a:off x="247995" y="5737317"/>
          <a:ext cx="1092667" cy="931614"/>
        </p:xfrm>
        <a:graphic>
          <a:graphicData uri="http://schemas.openxmlformats.org/drawingml/2006/table">
            <a:tbl>
              <a:tblPr firstRow="1" bandRow="1">
                <a:tableStyleId>{5940675A-B579-460E-94D1-54222C63F5DA}</a:tableStyleId>
              </a:tblPr>
              <a:tblGrid>
                <a:gridCol w="883695">
                  <a:extLst>
                    <a:ext uri="{9D8B030D-6E8A-4147-A177-3AD203B41FA5}">
                      <a16:colId xmlns:a16="http://schemas.microsoft.com/office/drawing/2014/main" val="3028791239"/>
                    </a:ext>
                  </a:extLst>
                </a:gridCol>
                <a:gridCol w="208972">
                  <a:extLst>
                    <a:ext uri="{9D8B030D-6E8A-4147-A177-3AD203B41FA5}">
                      <a16:colId xmlns:a16="http://schemas.microsoft.com/office/drawing/2014/main" val="3023160035"/>
                    </a:ext>
                  </a:extLst>
                </a:gridCol>
              </a:tblGrid>
              <a:tr h="232043">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Environment</a:t>
                      </a:r>
                    </a:p>
                  </a:txBody>
                  <a:tcPr marL="65314" marR="65314" marT="32657" marB="32657">
                    <a:solidFill>
                      <a:srgbClr val="E9BDFF"/>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32043">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48374">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219154">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20" name="Table 119"/>
          <p:cNvGraphicFramePr>
            <a:graphicFrameLocks noGrp="1"/>
          </p:cNvGraphicFramePr>
          <p:nvPr/>
        </p:nvGraphicFramePr>
        <p:xfrm>
          <a:off x="161339" y="154094"/>
          <a:ext cx="1354182" cy="839475"/>
        </p:xfrm>
        <a:graphic>
          <a:graphicData uri="http://schemas.openxmlformats.org/drawingml/2006/table">
            <a:tbl>
              <a:tblPr firstRow="1" bandRow="1">
                <a:tableStyleId>{5940675A-B579-460E-94D1-54222C63F5DA}</a:tableStyleId>
              </a:tblPr>
              <a:tblGrid>
                <a:gridCol w="1095196">
                  <a:extLst>
                    <a:ext uri="{9D8B030D-6E8A-4147-A177-3AD203B41FA5}">
                      <a16:colId xmlns:a16="http://schemas.microsoft.com/office/drawing/2014/main" val="3028791239"/>
                    </a:ext>
                  </a:extLst>
                </a:gridCol>
                <a:gridCol w="258986">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Scales of Production</a:t>
                      </a:r>
                    </a:p>
                  </a:txBody>
                  <a:tcPr marL="65314" marR="65314" marT="32657" marB="32657">
                    <a:solidFill>
                      <a:srgbClr val="92D05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21" name="Table 120"/>
          <p:cNvGraphicFramePr>
            <a:graphicFrameLocks noGrp="1"/>
          </p:cNvGraphicFramePr>
          <p:nvPr/>
        </p:nvGraphicFramePr>
        <p:xfrm>
          <a:off x="184257" y="2016125"/>
          <a:ext cx="1087654" cy="952048"/>
        </p:xfrm>
        <a:graphic>
          <a:graphicData uri="http://schemas.openxmlformats.org/drawingml/2006/table">
            <a:tbl>
              <a:tblPr firstRow="1" bandRow="1">
                <a:tableStyleId>{5940675A-B579-460E-94D1-54222C63F5DA}</a:tableStyleId>
              </a:tblPr>
              <a:tblGrid>
                <a:gridCol w="879640">
                  <a:extLst>
                    <a:ext uri="{9D8B030D-6E8A-4147-A177-3AD203B41FA5}">
                      <a16:colId xmlns:a16="http://schemas.microsoft.com/office/drawing/2014/main" val="3028791239"/>
                    </a:ext>
                  </a:extLst>
                </a:gridCol>
                <a:gridCol w="208014">
                  <a:extLst>
                    <a:ext uri="{9D8B030D-6E8A-4147-A177-3AD203B41FA5}">
                      <a16:colId xmlns:a16="http://schemas.microsoft.com/office/drawing/2014/main" val="3023160035"/>
                    </a:ext>
                  </a:extLst>
                </a:gridCol>
              </a:tblGrid>
              <a:tr h="195943">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Tolerances</a:t>
                      </a:r>
                    </a:p>
                  </a:txBody>
                  <a:tcPr marL="65314" marR="65314" marT="32657" marB="32657">
                    <a:solidFill>
                      <a:srgbClr val="92D05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22" name="Table 121"/>
          <p:cNvGraphicFramePr>
            <a:graphicFrameLocks noGrp="1"/>
          </p:cNvGraphicFramePr>
          <p:nvPr/>
        </p:nvGraphicFramePr>
        <p:xfrm>
          <a:off x="184256" y="1070785"/>
          <a:ext cx="1354182" cy="834483"/>
        </p:xfrm>
        <a:graphic>
          <a:graphicData uri="http://schemas.openxmlformats.org/drawingml/2006/table">
            <a:tbl>
              <a:tblPr firstRow="1" bandRow="1">
                <a:tableStyleId>{5940675A-B579-460E-94D1-54222C63F5DA}</a:tableStyleId>
              </a:tblPr>
              <a:tblGrid>
                <a:gridCol w="1095196">
                  <a:extLst>
                    <a:ext uri="{9D8B030D-6E8A-4147-A177-3AD203B41FA5}">
                      <a16:colId xmlns:a16="http://schemas.microsoft.com/office/drawing/2014/main" val="3028791239"/>
                    </a:ext>
                  </a:extLst>
                </a:gridCol>
                <a:gridCol w="258986">
                  <a:extLst>
                    <a:ext uri="{9D8B030D-6E8A-4147-A177-3AD203B41FA5}">
                      <a16:colId xmlns:a16="http://schemas.microsoft.com/office/drawing/2014/main" val="3023160035"/>
                    </a:ext>
                  </a:extLst>
                </a:gridCol>
              </a:tblGrid>
              <a:tr h="195943">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Production Methods</a:t>
                      </a:r>
                    </a:p>
                  </a:txBody>
                  <a:tcPr marL="65314" marR="65314" marT="32657" marB="32657">
                    <a:solidFill>
                      <a:srgbClr val="92D05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23" name="Table 122"/>
          <p:cNvGraphicFramePr>
            <a:graphicFrameLocks noGrp="1"/>
          </p:cNvGraphicFramePr>
          <p:nvPr/>
        </p:nvGraphicFramePr>
        <p:xfrm>
          <a:off x="1650045" y="4637765"/>
          <a:ext cx="1151595" cy="962208"/>
        </p:xfrm>
        <a:graphic>
          <a:graphicData uri="http://schemas.openxmlformats.org/drawingml/2006/table">
            <a:tbl>
              <a:tblPr firstRow="1" bandRow="1">
                <a:tableStyleId>{5940675A-B579-460E-94D1-54222C63F5DA}</a:tableStyleId>
              </a:tblPr>
              <a:tblGrid>
                <a:gridCol w="931354">
                  <a:extLst>
                    <a:ext uri="{9D8B030D-6E8A-4147-A177-3AD203B41FA5}">
                      <a16:colId xmlns:a16="http://schemas.microsoft.com/office/drawing/2014/main" val="3028791239"/>
                    </a:ext>
                  </a:extLst>
                </a:gridCol>
                <a:gridCol w="220241">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Industry</a:t>
                      </a:r>
                      <a:r>
                        <a:rPr lang="en-GB" sz="900" b="1" baseline="0" dirty="0">
                          <a:latin typeface="Tahoma" panose="020B0604030504040204" pitchFamily="34" charset="0"/>
                          <a:ea typeface="Tahoma" panose="020B0604030504040204" pitchFamily="34" charset="0"/>
                          <a:cs typeface="Tahoma" panose="020B0604030504040204" pitchFamily="34" charset="0"/>
                        </a:rPr>
                        <a:t> and Enterprise</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rgbClr val="E9BDFF"/>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2909">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17191">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24" name="Table 123"/>
          <p:cNvGraphicFramePr>
            <a:graphicFrameLocks noGrp="1"/>
          </p:cNvGraphicFramePr>
          <p:nvPr/>
        </p:nvGraphicFramePr>
        <p:xfrm>
          <a:off x="3643850" y="5778455"/>
          <a:ext cx="1065655" cy="957040"/>
        </p:xfrm>
        <a:graphic>
          <a:graphicData uri="http://schemas.openxmlformats.org/drawingml/2006/table">
            <a:tbl>
              <a:tblPr firstRow="1" bandRow="1">
                <a:tableStyleId>{5940675A-B579-460E-94D1-54222C63F5DA}</a:tableStyleId>
              </a:tblPr>
              <a:tblGrid>
                <a:gridCol w="861849">
                  <a:extLst>
                    <a:ext uri="{9D8B030D-6E8A-4147-A177-3AD203B41FA5}">
                      <a16:colId xmlns:a16="http://schemas.microsoft.com/office/drawing/2014/main" val="3028791239"/>
                    </a:ext>
                  </a:extLst>
                </a:gridCol>
                <a:gridCol w="203806">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Process</a:t>
                      </a:r>
                      <a:r>
                        <a:rPr lang="en-GB" sz="900" b="1" baseline="0" dirty="0">
                          <a:latin typeface="Tahoma" panose="020B0604030504040204" pitchFamily="34" charset="0"/>
                          <a:ea typeface="Tahoma" panose="020B0604030504040204" pitchFamily="34" charset="0"/>
                          <a:cs typeface="Tahoma" panose="020B0604030504040204" pitchFamily="34" charset="0"/>
                        </a:rPr>
                        <a:t> Orders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rgbClr val="00B0F0"/>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sp>
        <p:nvSpPr>
          <p:cNvPr id="125" name="Rectangle 124"/>
          <p:cNvSpPr/>
          <p:nvPr/>
        </p:nvSpPr>
        <p:spPr>
          <a:xfrm>
            <a:off x="1169631" y="2122074"/>
            <a:ext cx="1379751" cy="329761"/>
          </a:xfrm>
          <a:prstGeom prst="rect">
            <a:avLst/>
          </a:prstGeom>
          <a:noFill/>
        </p:spPr>
        <p:txBody>
          <a:bodyPr wrap="square" lIns="65314" tIns="32657" rIns="65314" bIns="32657">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US" sz="857" b="1" dirty="0">
                <a:ln w="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Process and Manufacture</a:t>
            </a:r>
            <a:endParaRPr lang="en-US" sz="857" b="1" cap="none" spc="0" dirty="0">
              <a:ln w="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6" name="Table 125"/>
          <p:cNvGraphicFramePr>
            <a:graphicFrameLocks noGrp="1"/>
          </p:cNvGraphicFramePr>
          <p:nvPr/>
        </p:nvGraphicFramePr>
        <p:xfrm>
          <a:off x="6501407" y="150886"/>
          <a:ext cx="1035993" cy="957040"/>
        </p:xfrm>
        <a:graphic>
          <a:graphicData uri="http://schemas.openxmlformats.org/drawingml/2006/table">
            <a:tbl>
              <a:tblPr firstRow="1" bandRow="1">
                <a:tableStyleId>{5940675A-B579-460E-94D1-54222C63F5DA}</a:tableStyleId>
              </a:tblPr>
              <a:tblGrid>
                <a:gridCol w="837860">
                  <a:extLst>
                    <a:ext uri="{9D8B030D-6E8A-4147-A177-3AD203B41FA5}">
                      <a16:colId xmlns:a16="http://schemas.microsoft.com/office/drawing/2014/main" val="3028791239"/>
                    </a:ext>
                  </a:extLst>
                </a:gridCol>
                <a:gridCol w="198133">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Finishes</a:t>
                      </a: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28" name="Table 127"/>
          <p:cNvGraphicFramePr>
            <a:graphicFrameLocks noGrp="1"/>
          </p:cNvGraphicFramePr>
          <p:nvPr/>
        </p:nvGraphicFramePr>
        <p:xfrm>
          <a:off x="7665835" y="137504"/>
          <a:ext cx="1321084" cy="1108803"/>
        </p:xfrm>
        <a:graphic>
          <a:graphicData uri="http://schemas.openxmlformats.org/drawingml/2006/table">
            <a:tbl>
              <a:tblPr firstRow="1" bandRow="1">
                <a:tableStyleId>{5940675A-B579-460E-94D1-54222C63F5DA}</a:tableStyleId>
              </a:tblPr>
              <a:tblGrid>
                <a:gridCol w="1068428">
                  <a:extLst>
                    <a:ext uri="{9D8B030D-6E8A-4147-A177-3AD203B41FA5}">
                      <a16:colId xmlns:a16="http://schemas.microsoft.com/office/drawing/2014/main" val="3028791239"/>
                    </a:ext>
                  </a:extLst>
                </a:gridCol>
                <a:gridCol w="252656">
                  <a:extLst>
                    <a:ext uri="{9D8B030D-6E8A-4147-A177-3AD203B41FA5}">
                      <a16:colId xmlns:a16="http://schemas.microsoft.com/office/drawing/2014/main" val="3023160035"/>
                    </a:ext>
                  </a:extLst>
                </a:gridCol>
              </a:tblGrid>
              <a:tr h="457200">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Standard Components and Stock Forms</a:t>
                      </a: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29" name="Table 128"/>
          <p:cNvGraphicFramePr>
            <a:graphicFrameLocks noGrp="1"/>
          </p:cNvGraphicFramePr>
          <p:nvPr/>
        </p:nvGraphicFramePr>
        <p:xfrm>
          <a:off x="5276707" y="168074"/>
          <a:ext cx="1126287" cy="971643"/>
        </p:xfrm>
        <a:graphic>
          <a:graphicData uri="http://schemas.openxmlformats.org/drawingml/2006/table">
            <a:tbl>
              <a:tblPr firstRow="1" bandRow="1">
                <a:tableStyleId>{5940675A-B579-460E-94D1-54222C63F5DA}</a:tableStyleId>
              </a:tblPr>
              <a:tblGrid>
                <a:gridCol w="910886">
                  <a:extLst>
                    <a:ext uri="{9D8B030D-6E8A-4147-A177-3AD203B41FA5}">
                      <a16:colId xmlns:a16="http://schemas.microsoft.com/office/drawing/2014/main" val="3028791239"/>
                    </a:ext>
                  </a:extLst>
                </a:gridCol>
                <a:gridCol w="215401">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Paper and Boards</a:t>
                      </a: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0" name="Table 129"/>
          <p:cNvGraphicFramePr>
            <a:graphicFrameLocks noGrp="1"/>
          </p:cNvGraphicFramePr>
          <p:nvPr/>
        </p:nvGraphicFramePr>
        <p:xfrm>
          <a:off x="7786151" y="1319667"/>
          <a:ext cx="1195039" cy="839475"/>
        </p:xfrm>
        <a:graphic>
          <a:graphicData uri="http://schemas.openxmlformats.org/drawingml/2006/table">
            <a:tbl>
              <a:tblPr firstRow="1" bandRow="1">
                <a:tableStyleId>{5940675A-B579-460E-94D1-54222C63F5DA}</a:tableStyleId>
              </a:tblPr>
              <a:tblGrid>
                <a:gridCol w="966489">
                  <a:extLst>
                    <a:ext uri="{9D8B030D-6E8A-4147-A177-3AD203B41FA5}">
                      <a16:colId xmlns:a16="http://schemas.microsoft.com/office/drawing/2014/main" val="3028791239"/>
                    </a:ext>
                  </a:extLst>
                </a:gridCol>
                <a:gridCol w="228550">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Woods and Boards</a:t>
                      </a: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1" name="Table 130"/>
          <p:cNvGraphicFramePr>
            <a:graphicFrameLocks noGrp="1"/>
          </p:cNvGraphicFramePr>
          <p:nvPr/>
        </p:nvGraphicFramePr>
        <p:xfrm>
          <a:off x="6535784" y="1096223"/>
          <a:ext cx="1035993" cy="957040"/>
        </p:xfrm>
        <a:graphic>
          <a:graphicData uri="http://schemas.openxmlformats.org/drawingml/2006/table">
            <a:tbl>
              <a:tblPr firstRow="1" bandRow="1">
                <a:tableStyleId>{5940675A-B579-460E-94D1-54222C63F5DA}</a:tableStyleId>
              </a:tblPr>
              <a:tblGrid>
                <a:gridCol w="837860">
                  <a:extLst>
                    <a:ext uri="{9D8B030D-6E8A-4147-A177-3AD203B41FA5}">
                      <a16:colId xmlns:a16="http://schemas.microsoft.com/office/drawing/2014/main" val="3028791239"/>
                    </a:ext>
                  </a:extLst>
                </a:gridCol>
                <a:gridCol w="198133">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Plastics</a:t>
                      </a: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2" name="Table 131"/>
          <p:cNvGraphicFramePr>
            <a:graphicFrameLocks noGrp="1"/>
          </p:cNvGraphicFramePr>
          <p:nvPr/>
        </p:nvGraphicFramePr>
        <p:xfrm>
          <a:off x="6479865" y="2058751"/>
          <a:ext cx="1134406" cy="971643"/>
        </p:xfrm>
        <a:graphic>
          <a:graphicData uri="http://schemas.openxmlformats.org/drawingml/2006/table">
            <a:tbl>
              <a:tblPr firstRow="1" bandRow="1">
                <a:tableStyleId>{5940675A-B579-460E-94D1-54222C63F5DA}</a:tableStyleId>
              </a:tblPr>
              <a:tblGrid>
                <a:gridCol w="917452">
                  <a:extLst>
                    <a:ext uri="{9D8B030D-6E8A-4147-A177-3AD203B41FA5}">
                      <a16:colId xmlns:a16="http://schemas.microsoft.com/office/drawing/2014/main" val="3028791239"/>
                    </a:ext>
                  </a:extLst>
                </a:gridCol>
                <a:gridCol w="216954">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Properties of materials</a:t>
                      </a: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3" name="Table 132"/>
          <p:cNvGraphicFramePr>
            <a:graphicFrameLocks noGrp="1"/>
          </p:cNvGraphicFramePr>
          <p:nvPr/>
        </p:nvGraphicFramePr>
        <p:xfrm>
          <a:off x="7820526" y="2282193"/>
          <a:ext cx="1143476" cy="971643"/>
        </p:xfrm>
        <a:graphic>
          <a:graphicData uri="http://schemas.openxmlformats.org/drawingml/2006/table">
            <a:tbl>
              <a:tblPr firstRow="1" bandRow="1">
                <a:tableStyleId>{5940675A-B579-460E-94D1-54222C63F5DA}</a:tableStyleId>
              </a:tblPr>
              <a:tblGrid>
                <a:gridCol w="924787">
                  <a:extLst>
                    <a:ext uri="{9D8B030D-6E8A-4147-A177-3AD203B41FA5}">
                      <a16:colId xmlns:a16="http://schemas.microsoft.com/office/drawing/2014/main" val="3028791239"/>
                    </a:ext>
                  </a:extLst>
                </a:gridCol>
                <a:gridCol w="218689">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New and</a:t>
                      </a:r>
                      <a:r>
                        <a:rPr lang="en-GB" sz="900" b="1" baseline="0" dirty="0">
                          <a:latin typeface="Tahoma" panose="020B0604030504040204" pitchFamily="34" charset="0"/>
                          <a:ea typeface="Tahoma" panose="020B0604030504040204" pitchFamily="34" charset="0"/>
                          <a:cs typeface="Tahoma" panose="020B0604030504040204" pitchFamily="34" charset="0"/>
                        </a:rPr>
                        <a:t> Smart Materials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5" name="Table 134"/>
          <p:cNvGraphicFramePr>
            <a:graphicFrameLocks noGrp="1"/>
          </p:cNvGraphicFramePr>
          <p:nvPr/>
        </p:nvGraphicFramePr>
        <p:xfrm>
          <a:off x="3613828" y="168074"/>
          <a:ext cx="1336307" cy="1108803"/>
        </p:xfrm>
        <a:graphic>
          <a:graphicData uri="http://schemas.openxmlformats.org/drawingml/2006/table">
            <a:tbl>
              <a:tblPr firstRow="1" bandRow="1">
                <a:tableStyleId>{5940675A-B579-460E-94D1-54222C63F5DA}</a:tableStyleId>
              </a:tblPr>
              <a:tblGrid>
                <a:gridCol w="1080739">
                  <a:extLst>
                    <a:ext uri="{9D8B030D-6E8A-4147-A177-3AD203B41FA5}">
                      <a16:colId xmlns:a16="http://schemas.microsoft.com/office/drawing/2014/main" val="3028791239"/>
                    </a:ext>
                  </a:extLst>
                </a:gridCol>
                <a:gridCol w="255568">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Developing</a:t>
                      </a:r>
                      <a:r>
                        <a:rPr lang="en-GB" sz="900" b="1" baseline="0" dirty="0">
                          <a:latin typeface="Tahoma" panose="020B0604030504040204" pitchFamily="34" charset="0"/>
                          <a:ea typeface="Tahoma" panose="020B0604030504040204" pitchFamily="34" charset="0"/>
                          <a:cs typeface="Tahoma" panose="020B0604030504040204" pitchFamily="34" charset="0"/>
                        </a:rPr>
                        <a:t> and Communicating Ideas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chemeClr val="accent4">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6" name="Table 135"/>
          <p:cNvGraphicFramePr>
            <a:graphicFrameLocks noGrp="1"/>
          </p:cNvGraphicFramePr>
          <p:nvPr/>
        </p:nvGraphicFramePr>
        <p:xfrm>
          <a:off x="2170039" y="156616"/>
          <a:ext cx="1336307" cy="971643"/>
        </p:xfrm>
        <a:graphic>
          <a:graphicData uri="http://schemas.openxmlformats.org/drawingml/2006/table">
            <a:tbl>
              <a:tblPr firstRow="1" bandRow="1">
                <a:tableStyleId>{5940675A-B579-460E-94D1-54222C63F5DA}</a:tableStyleId>
              </a:tblPr>
              <a:tblGrid>
                <a:gridCol w="1080739">
                  <a:extLst>
                    <a:ext uri="{9D8B030D-6E8A-4147-A177-3AD203B41FA5}">
                      <a16:colId xmlns:a16="http://schemas.microsoft.com/office/drawing/2014/main" val="3028791239"/>
                    </a:ext>
                  </a:extLst>
                </a:gridCol>
                <a:gridCol w="255568">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Research</a:t>
                      </a:r>
                      <a:r>
                        <a:rPr lang="en-GB" sz="900" b="1" baseline="0" dirty="0">
                          <a:latin typeface="Tahoma" panose="020B0604030504040204" pitchFamily="34" charset="0"/>
                          <a:ea typeface="Tahoma" panose="020B0604030504040204" pitchFamily="34" charset="0"/>
                          <a:cs typeface="Tahoma" panose="020B0604030504040204" pitchFamily="34" charset="0"/>
                        </a:rPr>
                        <a:t> and Investigation</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chemeClr val="accent4">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7" name="Table 136"/>
          <p:cNvGraphicFramePr>
            <a:graphicFrameLocks noGrp="1"/>
          </p:cNvGraphicFramePr>
          <p:nvPr/>
        </p:nvGraphicFramePr>
        <p:xfrm>
          <a:off x="3903847" y="1239457"/>
          <a:ext cx="1336307" cy="839475"/>
        </p:xfrm>
        <a:graphic>
          <a:graphicData uri="http://schemas.openxmlformats.org/drawingml/2006/table">
            <a:tbl>
              <a:tblPr firstRow="1" bandRow="1">
                <a:tableStyleId>{5940675A-B579-460E-94D1-54222C63F5DA}</a:tableStyleId>
              </a:tblPr>
              <a:tblGrid>
                <a:gridCol w="1080739">
                  <a:extLst>
                    <a:ext uri="{9D8B030D-6E8A-4147-A177-3AD203B41FA5}">
                      <a16:colId xmlns:a16="http://schemas.microsoft.com/office/drawing/2014/main" val="3028791239"/>
                    </a:ext>
                  </a:extLst>
                </a:gridCol>
                <a:gridCol w="255568">
                  <a:extLst>
                    <a:ext uri="{9D8B030D-6E8A-4147-A177-3AD203B41FA5}">
                      <a16:colId xmlns:a16="http://schemas.microsoft.com/office/drawing/2014/main" val="3023160035"/>
                    </a:ext>
                  </a:extLst>
                </a:gridCol>
              </a:tblGrid>
              <a:tr h="20746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Briefs</a:t>
                      </a:r>
                      <a:r>
                        <a:rPr lang="en-GB" sz="900" b="1" baseline="0" dirty="0">
                          <a:latin typeface="Tahoma" panose="020B0604030504040204" pitchFamily="34" charset="0"/>
                          <a:ea typeface="Tahoma" panose="020B0604030504040204" pitchFamily="34" charset="0"/>
                          <a:cs typeface="Tahoma" panose="020B0604030504040204" pitchFamily="34" charset="0"/>
                        </a:rPr>
                        <a:t> and Specs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chemeClr val="accent4">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graphicFrame>
        <p:nvGraphicFramePr>
          <p:cNvPr id="138" name="Table 137"/>
          <p:cNvGraphicFramePr>
            <a:graphicFrameLocks noGrp="1"/>
          </p:cNvGraphicFramePr>
          <p:nvPr/>
        </p:nvGraphicFramePr>
        <p:xfrm>
          <a:off x="2450775" y="1239458"/>
          <a:ext cx="1336307" cy="971643"/>
        </p:xfrm>
        <a:graphic>
          <a:graphicData uri="http://schemas.openxmlformats.org/drawingml/2006/table">
            <a:tbl>
              <a:tblPr firstRow="1" bandRow="1">
                <a:tableStyleId>{5940675A-B579-460E-94D1-54222C63F5DA}</a:tableStyleId>
              </a:tblPr>
              <a:tblGrid>
                <a:gridCol w="1080739">
                  <a:extLst>
                    <a:ext uri="{9D8B030D-6E8A-4147-A177-3AD203B41FA5}">
                      <a16:colId xmlns:a16="http://schemas.microsoft.com/office/drawing/2014/main" val="3028791239"/>
                    </a:ext>
                  </a:extLst>
                </a:gridCol>
                <a:gridCol w="255568">
                  <a:extLst>
                    <a:ext uri="{9D8B030D-6E8A-4147-A177-3AD203B41FA5}">
                      <a16:colId xmlns:a16="http://schemas.microsoft.com/office/drawing/2014/main" val="3023160035"/>
                    </a:ext>
                  </a:extLst>
                </a:gridCol>
              </a:tblGrid>
              <a:tr h="326571">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Prototyping</a:t>
                      </a:r>
                      <a:r>
                        <a:rPr lang="en-GB" sz="900" b="1" baseline="0" dirty="0">
                          <a:latin typeface="Tahoma" panose="020B0604030504040204" pitchFamily="34" charset="0"/>
                          <a:ea typeface="Tahoma" panose="020B0604030504040204" pitchFamily="34" charset="0"/>
                          <a:cs typeface="Tahoma" panose="020B0604030504040204" pitchFamily="34" charset="0"/>
                        </a:rPr>
                        <a:t> and Development</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chemeClr val="accent4">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cxnSp>
        <p:nvCxnSpPr>
          <p:cNvPr id="139" name="Straight Arrow Connector 138"/>
          <p:cNvCxnSpPr/>
          <p:nvPr/>
        </p:nvCxnSpPr>
        <p:spPr>
          <a:xfrm flipH="1" flipV="1">
            <a:off x="4193865" y="2423504"/>
            <a:ext cx="378136" cy="51079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3975403" y="2132643"/>
            <a:ext cx="1193195" cy="197856"/>
          </a:xfrm>
          <a:prstGeom prst="rect">
            <a:avLst/>
          </a:prstGeom>
          <a:noFill/>
        </p:spPr>
        <p:txBody>
          <a:bodyPr wrap="square" lIns="65314" tIns="32657" rIns="65314" bIns="32657">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US" sz="857" b="1" dirty="0">
                <a:ln w="0"/>
                <a:solidFill>
                  <a:schemeClr val="accent4"/>
                </a:solidFill>
                <a:latin typeface="Tahoma" panose="020B0604030504040204" pitchFamily="34" charset="0"/>
                <a:ea typeface="Tahoma" panose="020B0604030504040204" pitchFamily="34" charset="0"/>
                <a:cs typeface="Tahoma" panose="020B0604030504040204" pitchFamily="34" charset="0"/>
              </a:rPr>
              <a:t>Designing Products</a:t>
            </a:r>
            <a:endParaRPr lang="en-US" sz="857" b="1" cap="none" spc="0" dirty="0">
              <a:ln w="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a:extLst>
              <a:ext uri="{FF2B5EF4-FFF2-40B4-BE49-F238E27FC236}">
                <a16:creationId xmlns:a16="http://schemas.microsoft.com/office/drawing/2014/main" id="{60E6DC74-F7C0-55D2-8FE1-76D2AA366C88}"/>
              </a:ext>
            </a:extLst>
          </p:cNvPr>
          <p:cNvGraphicFramePr>
            <a:graphicFrameLocks noGrp="1"/>
          </p:cNvGraphicFramePr>
          <p:nvPr>
            <p:extLst>
              <p:ext uri="{D42A27DB-BD31-4B8C-83A1-F6EECF244321}">
                <p14:modId xmlns:p14="http://schemas.microsoft.com/office/powerpoint/2010/main" val="343594567"/>
              </p:ext>
            </p:extLst>
          </p:nvPr>
        </p:nvGraphicFramePr>
        <p:xfrm>
          <a:off x="5344162" y="1262355"/>
          <a:ext cx="1126287" cy="839475"/>
        </p:xfrm>
        <a:graphic>
          <a:graphicData uri="http://schemas.openxmlformats.org/drawingml/2006/table">
            <a:tbl>
              <a:tblPr firstRow="1" bandRow="1">
                <a:tableStyleId>{5940675A-B579-460E-94D1-54222C63F5DA}</a:tableStyleId>
              </a:tblPr>
              <a:tblGrid>
                <a:gridCol w="910886">
                  <a:extLst>
                    <a:ext uri="{9D8B030D-6E8A-4147-A177-3AD203B41FA5}">
                      <a16:colId xmlns:a16="http://schemas.microsoft.com/office/drawing/2014/main" val="3028791239"/>
                    </a:ext>
                  </a:extLst>
                </a:gridCol>
                <a:gridCol w="215401">
                  <a:extLst>
                    <a:ext uri="{9D8B030D-6E8A-4147-A177-3AD203B41FA5}">
                      <a16:colId xmlns:a16="http://schemas.microsoft.com/office/drawing/2014/main" val="3023160035"/>
                    </a:ext>
                  </a:extLst>
                </a:gridCol>
              </a:tblGrid>
              <a:tr h="207466">
                <a:tc gridSpan="2">
                  <a:txBody>
                    <a:bodyPr/>
                    <a:lstStyle/>
                    <a:p>
                      <a:pPr lvl="0" algn="ctr">
                        <a:buNone/>
                      </a:pPr>
                      <a:r>
                        <a:rPr lang="en-GB" sz="900" b="1" dirty="0">
                          <a:latin typeface="Tahoma"/>
                          <a:ea typeface="Tahoma"/>
                          <a:cs typeface="Tahoma"/>
                        </a:rPr>
                        <a:t>Textiles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chemeClr val="accent2">
                        <a:lumMod val="20000"/>
                        <a:lumOff val="80000"/>
                      </a:schemeClr>
                    </a:solidFill>
                  </a:tcPr>
                </a:tc>
                <a:tc hMerge="1">
                  <a:txBody>
                    <a:bodyPr/>
                    <a:lstStyle/>
                    <a:p>
                      <a:endParaRPr lang="en-GB" sz="1200" dirty="0"/>
                    </a:p>
                  </a:txBody>
                  <a:tcPr>
                    <a:solidFill>
                      <a:srgbClr val="91FDF8"/>
                    </a:solidFill>
                  </a:tcPr>
                </a:tc>
                <a:extLst>
                  <a:ext uri="{0D108BD9-81ED-4DB2-BD59-A6C34878D82A}">
                    <a16:rowId xmlns:a16="http://schemas.microsoft.com/office/drawing/2014/main" val="3110278492"/>
                  </a:ext>
                </a:extLst>
              </a:tr>
              <a:tr h="207466">
                <a:tc>
                  <a:txBody>
                    <a:bodyPr/>
                    <a:lstStyle/>
                    <a:p>
                      <a:pPr algn="ctr"/>
                      <a:r>
                        <a:rPr lang="en-GB" sz="900" dirty="0"/>
                        <a:t>Revised</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418805793"/>
                  </a:ext>
                </a:extLst>
              </a:tr>
              <a:tr h="222069">
                <a:tc>
                  <a:txBody>
                    <a:bodyPr/>
                    <a:lstStyle/>
                    <a:p>
                      <a:pPr algn="ctr"/>
                      <a:r>
                        <a:rPr lang="en-GB" sz="900" dirty="0"/>
                        <a:t>Exam Question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574067554"/>
                  </a:ext>
                </a:extLst>
              </a:tr>
              <a:tr h="195943">
                <a:tc>
                  <a:txBody>
                    <a:bodyPr/>
                    <a:lstStyle/>
                    <a:p>
                      <a:pPr algn="ctr"/>
                      <a:r>
                        <a:rPr lang="en-GB" sz="900" dirty="0"/>
                        <a:t>Revised again</a:t>
                      </a:r>
                    </a:p>
                  </a:txBody>
                  <a:tcPr marL="65314" marR="65314" marT="32657" marB="32657">
                    <a:solidFill>
                      <a:schemeClr val="bg1"/>
                    </a:solidFill>
                  </a:tcPr>
                </a:tc>
                <a:tc>
                  <a:txBody>
                    <a:bodyPr/>
                    <a:lstStyle/>
                    <a:p>
                      <a:endParaRPr lang="en-GB" sz="900" dirty="0"/>
                    </a:p>
                  </a:txBody>
                  <a:tcPr marL="65314" marR="65314" marT="32657" marB="32657">
                    <a:solidFill>
                      <a:schemeClr val="bg1"/>
                    </a:solidFill>
                  </a:tcPr>
                </a:tc>
                <a:extLst>
                  <a:ext uri="{0D108BD9-81ED-4DB2-BD59-A6C34878D82A}">
                    <a16:rowId xmlns:a16="http://schemas.microsoft.com/office/drawing/2014/main" val="1391597360"/>
                  </a:ext>
                </a:extLst>
              </a:tr>
            </a:tbl>
          </a:graphicData>
        </a:graphic>
      </p:graphicFrame>
    </p:spTree>
    <p:extLst>
      <p:ext uri="{BB962C8B-B14F-4D97-AF65-F5344CB8AC3E}">
        <p14:creationId xmlns:p14="http://schemas.microsoft.com/office/powerpoint/2010/main" val="115471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2652" y="222069"/>
            <a:ext cx="2638697"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rgbClr val="7030A0"/>
                </a:solidFill>
                <a:latin typeface="Calibri"/>
                <a:ea typeface="Calibri"/>
                <a:cs typeface="Calibri"/>
              </a:rPr>
              <a:t>Environment</a:t>
            </a:r>
          </a:p>
        </p:txBody>
      </p:sp>
      <p:graphicFrame>
        <p:nvGraphicFramePr>
          <p:cNvPr id="5" name="Table 4"/>
          <p:cNvGraphicFramePr>
            <a:graphicFrameLocks noGrp="1"/>
          </p:cNvGraphicFramePr>
          <p:nvPr/>
        </p:nvGraphicFramePr>
        <p:xfrm>
          <a:off x="230777" y="574040"/>
          <a:ext cx="4197532" cy="2966388"/>
        </p:xfrm>
        <a:graphic>
          <a:graphicData uri="http://schemas.openxmlformats.org/drawingml/2006/table">
            <a:tbl>
              <a:tblPr firstRow="1" bandRow="1">
                <a:tableStyleId>{5940675A-B579-460E-94D1-54222C63F5DA}</a:tableStyleId>
              </a:tblPr>
              <a:tblGrid>
                <a:gridCol w="758554">
                  <a:extLst>
                    <a:ext uri="{9D8B030D-6E8A-4147-A177-3AD203B41FA5}">
                      <a16:colId xmlns:a16="http://schemas.microsoft.com/office/drawing/2014/main" val="4053896986"/>
                    </a:ext>
                  </a:extLst>
                </a:gridCol>
                <a:gridCol w="3438978">
                  <a:extLst>
                    <a:ext uri="{9D8B030D-6E8A-4147-A177-3AD203B41FA5}">
                      <a16:colId xmlns:a16="http://schemas.microsoft.com/office/drawing/2014/main" val="2687723683"/>
                    </a:ext>
                  </a:extLst>
                </a:gridCol>
              </a:tblGrid>
              <a:tr h="28001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The 6Rs</a:t>
                      </a:r>
                    </a:p>
                  </a:txBody>
                  <a:tcPr marL="65314" marR="65314" marT="32657" marB="32657" anchor="ctr">
                    <a:solidFill>
                      <a:srgbClr val="D3B5E9"/>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Meaning</a:t>
                      </a:r>
                    </a:p>
                  </a:txBody>
                  <a:tcPr marL="65314" marR="65314" marT="32657" marB="32657" anchor="ctr">
                    <a:solidFill>
                      <a:srgbClr val="D3B5E9"/>
                    </a:solidFill>
                  </a:tcPr>
                </a:tc>
                <a:extLst>
                  <a:ext uri="{0D108BD9-81ED-4DB2-BD59-A6C34878D82A}">
                    <a16:rowId xmlns:a16="http://schemas.microsoft.com/office/drawing/2014/main" val="917795933"/>
                  </a:ext>
                </a:extLst>
              </a:tr>
              <a:tr h="345229">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Reuse</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To use</a:t>
                      </a:r>
                      <a:r>
                        <a:rPr lang="en-GB" sz="900" baseline="0" dirty="0">
                          <a:latin typeface="Tahoma" panose="020B0604030504040204" pitchFamily="34" charset="0"/>
                          <a:ea typeface="Tahoma" panose="020B0604030504040204" pitchFamily="34" charset="0"/>
                          <a:cs typeface="Tahoma" panose="020B0604030504040204" pitchFamily="34" charset="0"/>
                        </a:rPr>
                        <a:t> a product again either for the same purpose or a different one</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185962943"/>
                  </a:ext>
                </a:extLst>
              </a:tr>
              <a:tr h="345229">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Reduce</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To have less of material/packaging/pollution when</a:t>
                      </a:r>
                      <a:r>
                        <a:rPr lang="en-GB" sz="900" baseline="0" dirty="0">
                          <a:latin typeface="Tahoma" panose="020B0604030504040204" pitchFamily="34" charset="0"/>
                          <a:ea typeface="Tahoma" panose="020B0604030504040204" pitchFamily="34" charset="0"/>
                          <a:cs typeface="Tahoma" panose="020B0604030504040204" pitchFamily="34" charset="0"/>
                        </a:rPr>
                        <a:t> making products by making them more efficient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524216170"/>
                  </a:ext>
                </a:extLst>
              </a:tr>
              <a:tr h="280019">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Recycle</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Breaking down and forming</a:t>
                      </a:r>
                      <a:r>
                        <a:rPr lang="en-GB" sz="900" baseline="0" dirty="0">
                          <a:latin typeface="Tahoma" panose="020B0604030504040204" pitchFamily="34" charset="0"/>
                          <a:ea typeface="Tahoma" panose="020B0604030504040204" pitchFamily="34" charset="0"/>
                          <a:cs typeface="Tahoma" panose="020B0604030504040204" pitchFamily="34" charset="0"/>
                        </a:rPr>
                        <a:t> the material into another product</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931819278"/>
                  </a:ext>
                </a:extLst>
              </a:tr>
              <a:tr h="345229">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Refuse</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Customers not buying or supporting products that</a:t>
                      </a:r>
                      <a:r>
                        <a:rPr lang="en-GB" sz="900" baseline="0" dirty="0">
                          <a:latin typeface="Tahoma" panose="020B0604030504040204" pitchFamily="34" charset="0"/>
                          <a:ea typeface="Tahoma" panose="020B0604030504040204" pitchFamily="34" charset="0"/>
                          <a:cs typeface="Tahoma" panose="020B0604030504040204" pitchFamily="34" charset="0"/>
                        </a:rPr>
                        <a:t> make an environmental impact</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964601702"/>
                  </a:ext>
                </a:extLst>
              </a:tr>
              <a:tr h="345229">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Rethink</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Designers and</a:t>
                      </a:r>
                      <a:r>
                        <a:rPr lang="en-GB" sz="900" baseline="0" dirty="0">
                          <a:latin typeface="Tahoma" panose="020B0604030504040204" pitchFamily="34" charset="0"/>
                          <a:ea typeface="Tahoma" panose="020B0604030504040204" pitchFamily="34" charset="0"/>
                          <a:cs typeface="Tahoma" panose="020B0604030504040204" pitchFamily="34" charset="0"/>
                        </a:rPr>
                        <a:t> customer rethinking their decisions when making and buying products.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4181728753"/>
                  </a:ext>
                </a:extLst>
              </a:tr>
              <a:tr h="979714">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Repair</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Fixin</a:t>
                      </a:r>
                      <a:r>
                        <a:rPr lang="en-GB" sz="900" baseline="0" dirty="0">
                          <a:latin typeface="Tahoma" panose="020B0604030504040204" pitchFamily="34" charset="0"/>
                          <a:ea typeface="Tahoma" panose="020B0604030504040204" pitchFamily="34" charset="0"/>
                          <a:cs typeface="Tahoma" panose="020B0604030504040204" pitchFamily="34" charset="0"/>
                        </a:rPr>
                        <a:t>g a product rather than throwing it away. Extending its life rather than using more resources to make another</a:t>
                      </a:r>
                    </a:p>
                    <a:p>
                      <a:pPr algn="ctr"/>
                      <a:endParaRPr lang="en-GB" sz="9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900" baseline="0" dirty="0">
                          <a:latin typeface="Tahoma" panose="020B0604030504040204" pitchFamily="34" charset="0"/>
                          <a:ea typeface="Tahoma" panose="020B0604030504040204" pitchFamily="34" charset="0"/>
                          <a:cs typeface="Tahoma" panose="020B0604030504040204" pitchFamily="34" charset="0"/>
                        </a:rPr>
                        <a:t>Often products are </a:t>
                      </a:r>
                      <a:r>
                        <a:rPr lang="en-GB" sz="900" b="1" baseline="0" dirty="0">
                          <a:latin typeface="Tahoma" panose="020B0604030504040204" pitchFamily="34" charset="0"/>
                          <a:ea typeface="Tahoma" panose="020B0604030504040204" pitchFamily="34" charset="0"/>
                          <a:cs typeface="Tahoma" panose="020B0604030504040204" pitchFamily="34" charset="0"/>
                        </a:rPr>
                        <a:t>Designed for Maintenance </a:t>
                      </a:r>
                      <a:r>
                        <a:rPr lang="en-GB" sz="900" b="0" baseline="0" dirty="0">
                          <a:latin typeface="Tahoma" panose="020B0604030504040204" pitchFamily="34" charset="0"/>
                          <a:ea typeface="Tahoma" panose="020B0604030504040204" pitchFamily="34" charset="0"/>
                          <a:cs typeface="Tahoma" panose="020B0604030504040204" pitchFamily="34" charset="0"/>
                        </a:rPr>
                        <a:t>so can easily be repaired. E.g. Using screws so even non-specialists can take a product apart, or using components that can easily be replaced like fuses or batteries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657162031"/>
                  </a:ext>
                </a:extLst>
              </a:tr>
            </a:tbl>
          </a:graphicData>
        </a:graphic>
      </p:graphicFrame>
      <p:graphicFrame>
        <p:nvGraphicFramePr>
          <p:cNvPr id="7" name="Table 6"/>
          <p:cNvGraphicFramePr>
            <a:graphicFrameLocks noGrp="1"/>
          </p:cNvGraphicFramePr>
          <p:nvPr/>
        </p:nvGraphicFramePr>
        <p:xfrm>
          <a:off x="4706295" y="3598817"/>
          <a:ext cx="4197532" cy="2271993"/>
        </p:xfrm>
        <a:graphic>
          <a:graphicData uri="http://schemas.openxmlformats.org/drawingml/2006/table">
            <a:tbl>
              <a:tblPr firstRow="1" bandRow="1">
                <a:tableStyleId>{5940675A-B579-460E-94D1-54222C63F5DA}</a:tableStyleId>
              </a:tblPr>
              <a:tblGrid>
                <a:gridCol w="2142309">
                  <a:extLst>
                    <a:ext uri="{9D8B030D-6E8A-4147-A177-3AD203B41FA5}">
                      <a16:colId xmlns:a16="http://schemas.microsoft.com/office/drawing/2014/main" val="4053896986"/>
                    </a:ext>
                  </a:extLst>
                </a:gridCol>
                <a:gridCol w="2055223">
                  <a:extLst>
                    <a:ext uri="{9D8B030D-6E8A-4147-A177-3AD203B41FA5}">
                      <a16:colId xmlns:a16="http://schemas.microsoft.com/office/drawing/2014/main" val="2687723683"/>
                    </a:ext>
                  </a:extLst>
                </a:gridCol>
              </a:tblGrid>
              <a:tr h="470769">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Sustainability</a:t>
                      </a:r>
                      <a:r>
                        <a:rPr lang="en-GB" sz="900" b="1" baseline="0" dirty="0">
                          <a:latin typeface="Tahoma" panose="020B0604030504040204" pitchFamily="34" charset="0"/>
                          <a:ea typeface="Tahoma" panose="020B0604030504040204" pitchFamily="34" charset="0"/>
                          <a:cs typeface="Tahoma" panose="020B0604030504040204" pitchFamily="34" charset="0"/>
                        </a:rPr>
                        <a:t> is </a:t>
                      </a:r>
                      <a:r>
                        <a:rPr lang="en-GB" sz="900" b="0" baseline="0" dirty="0">
                          <a:latin typeface="Tahoma" panose="020B0604030504040204" pitchFamily="34" charset="0"/>
                          <a:ea typeface="Tahoma" panose="020B0604030504040204" pitchFamily="34" charset="0"/>
                          <a:cs typeface="Tahoma" panose="020B0604030504040204" pitchFamily="34" charset="0"/>
                        </a:rPr>
                        <a:t>maintaining our planet and its resources and making a minimal negative impact</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rgbClr val="F3EBF9"/>
                    </a:solidFill>
                  </a:tcPr>
                </a:tc>
                <a:tc hMerge="1">
                  <a:txBody>
                    <a:bodyPr/>
                    <a:lstStyle/>
                    <a:p>
                      <a:pPr algn="ctr"/>
                      <a:endParaRPr lang="en-GB" sz="1200" b="1" dirty="0"/>
                    </a:p>
                  </a:txBody>
                  <a:tcPr anchor="ctr">
                    <a:solidFill>
                      <a:srgbClr val="D3B5E9"/>
                    </a:solidFill>
                  </a:tcPr>
                </a:tc>
                <a:extLst>
                  <a:ext uri="{0D108BD9-81ED-4DB2-BD59-A6C34878D82A}">
                    <a16:rowId xmlns:a16="http://schemas.microsoft.com/office/drawing/2014/main" val="917795933"/>
                  </a:ext>
                </a:extLst>
              </a:tr>
              <a:tr h="457200">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Finite Resources </a:t>
                      </a:r>
                      <a:br>
                        <a:rPr lang="en-GB" sz="900" b="1" dirty="0">
                          <a:latin typeface="Tahoma" panose="020B0604030504040204" pitchFamily="34" charset="0"/>
                          <a:ea typeface="Tahoma" panose="020B0604030504040204" pitchFamily="34" charset="0"/>
                          <a:cs typeface="Tahoma" panose="020B0604030504040204" pitchFamily="34" charset="0"/>
                        </a:rPr>
                      </a:br>
                      <a:r>
                        <a:rPr lang="en-GB" sz="900" b="0" i="1" dirty="0">
                          <a:latin typeface="Tahoma" panose="020B0604030504040204" pitchFamily="34" charset="0"/>
                          <a:ea typeface="Tahoma" panose="020B0604030504040204" pitchFamily="34" charset="0"/>
                          <a:cs typeface="Tahoma" panose="020B0604030504040204" pitchFamily="34" charset="0"/>
                        </a:rPr>
                        <a:t>Will run out of eventually</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rgbClr val="F3EBF9"/>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Infinite Resources </a:t>
                      </a:r>
                      <a:br>
                        <a:rPr lang="en-GB" sz="900" b="1" dirty="0">
                          <a:latin typeface="Tahoma" panose="020B0604030504040204" pitchFamily="34" charset="0"/>
                          <a:ea typeface="Tahoma" panose="020B0604030504040204" pitchFamily="34" charset="0"/>
                          <a:cs typeface="Tahoma" panose="020B0604030504040204" pitchFamily="34" charset="0"/>
                        </a:rPr>
                      </a:br>
                      <a:r>
                        <a:rPr lang="en-GB" sz="900" b="0" i="1" dirty="0">
                          <a:latin typeface="Tahoma" panose="020B0604030504040204" pitchFamily="34" charset="0"/>
                          <a:ea typeface="Tahoma" panose="020B0604030504040204" pitchFamily="34" charset="0"/>
                          <a:cs typeface="Tahoma" panose="020B0604030504040204" pitchFamily="34" charset="0"/>
                        </a:rPr>
                        <a:t>Can be re-grown and re-bread. Will not run out of</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rgbClr val="F3EBF9"/>
                    </a:solidFill>
                  </a:tcPr>
                </a:tc>
                <a:extLst>
                  <a:ext uri="{0D108BD9-81ED-4DB2-BD59-A6C34878D82A}">
                    <a16:rowId xmlns:a16="http://schemas.microsoft.com/office/drawing/2014/main" val="2185962943"/>
                  </a:ext>
                </a:extLst>
              </a:tr>
              <a:tr h="264886">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Plastics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Paper</a:t>
                      </a:r>
                    </a:p>
                  </a:txBody>
                  <a:tcPr marL="65314" marR="65314" marT="32657" marB="32657" anchor="ctr"/>
                </a:tc>
                <a:extLst>
                  <a:ext uri="{0D108BD9-81ED-4DB2-BD59-A6C34878D82A}">
                    <a16:rowId xmlns:a16="http://schemas.microsoft.com/office/drawing/2014/main" val="3524216170"/>
                  </a:ext>
                </a:extLst>
              </a:tr>
              <a:tr h="264886">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Metals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Boards</a:t>
                      </a:r>
                    </a:p>
                  </a:txBody>
                  <a:tcPr marL="65314" marR="65314" marT="32657" marB="32657" anchor="ctr"/>
                </a:tc>
                <a:extLst>
                  <a:ext uri="{0D108BD9-81ED-4DB2-BD59-A6C34878D82A}">
                    <a16:rowId xmlns:a16="http://schemas.microsoft.com/office/drawing/2014/main" val="3931819278"/>
                  </a:ext>
                </a:extLst>
              </a:tr>
              <a:tr h="264886">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Polymers</a:t>
                      </a:r>
                      <a:r>
                        <a:rPr lang="en-GB" sz="900" baseline="0" dirty="0">
                          <a:latin typeface="Tahoma" panose="020B0604030504040204" pitchFamily="34" charset="0"/>
                          <a:ea typeface="Tahoma" panose="020B0604030504040204" pitchFamily="34" charset="0"/>
                          <a:cs typeface="Tahoma" panose="020B0604030504040204" pitchFamily="34" charset="0"/>
                        </a:rPr>
                        <a:t> (Textiles)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Natural Timbers</a:t>
                      </a:r>
                    </a:p>
                  </a:txBody>
                  <a:tcPr marL="65314" marR="65314" marT="32657" marB="32657" anchor="ctr"/>
                </a:tc>
                <a:extLst>
                  <a:ext uri="{0D108BD9-81ED-4DB2-BD59-A6C34878D82A}">
                    <a16:rowId xmlns:a16="http://schemas.microsoft.com/office/drawing/2014/main" val="2964601702"/>
                  </a:ext>
                </a:extLst>
              </a:tr>
              <a:tr h="264886">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Cotton</a:t>
                      </a:r>
                    </a:p>
                  </a:txBody>
                  <a:tcPr marL="65314" marR="65314" marT="32657" marB="32657" anchor="ctr"/>
                </a:tc>
                <a:extLst>
                  <a:ext uri="{0D108BD9-81ED-4DB2-BD59-A6C34878D82A}">
                    <a16:rowId xmlns:a16="http://schemas.microsoft.com/office/drawing/2014/main" val="4181728753"/>
                  </a:ext>
                </a:extLst>
              </a:tr>
              <a:tr h="264886">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Leather</a:t>
                      </a:r>
                    </a:p>
                  </a:txBody>
                  <a:tcPr marL="65314" marR="65314" marT="32657" marB="32657" anchor="ctr"/>
                </a:tc>
                <a:extLst>
                  <a:ext uri="{0D108BD9-81ED-4DB2-BD59-A6C34878D82A}">
                    <a16:rowId xmlns:a16="http://schemas.microsoft.com/office/drawing/2014/main" val="3657162031"/>
                  </a:ext>
                </a:extLst>
              </a:tr>
            </a:tbl>
          </a:graphicData>
        </a:graphic>
      </p:graphicFrame>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38231" y1="20616" x2="38231" y2="20616"/>
                        <a14:foregroundMark x1="38073" y1="15877" x2="38073" y2="15877"/>
                      </a14:backgroundRemoval>
                    </a14:imgEffect>
                  </a14:imgLayer>
                </a14:imgProps>
              </a:ext>
              <a:ext uri="{28A0092B-C50C-407E-A947-70E740481C1C}">
                <a14:useLocalDpi xmlns:a14="http://schemas.microsoft.com/office/drawing/2010/main" val="0"/>
              </a:ext>
            </a:extLst>
          </a:blip>
          <a:srcRect l="20354" t="9891" r="22175" b="7496"/>
          <a:stretch/>
        </p:blipFill>
        <p:spPr>
          <a:xfrm>
            <a:off x="216082" y="4287283"/>
            <a:ext cx="2187072" cy="2095946"/>
          </a:xfrm>
          <a:prstGeom prst="rect">
            <a:avLst/>
          </a:prstGeom>
        </p:spPr>
      </p:pic>
      <p:sp>
        <p:nvSpPr>
          <p:cNvPr id="9" name="Rectangle 8"/>
          <p:cNvSpPr/>
          <p:nvPr/>
        </p:nvSpPr>
        <p:spPr>
          <a:xfrm>
            <a:off x="279821" y="3719604"/>
            <a:ext cx="4148489" cy="287713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919"/>
          </a:p>
        </p:txBody>
      </p:sp>
      <p:sp>
        <p:nvSpPr>
          <p:cNvPr id="11" name="TextBox 10"/>
          <p:cNvSpPr txBox="1"/>
          <p:nvPr/>
        </p:nvSpPr>
        <p:spPr>
          <a:xfrm>
            <a:off x="5772293" y="1548350"/>
            <a:ext cx="1997385" cy="995422"/>
          </a:xfrm>
          <a:prstGeom prst="ellipse">
            <a:avLst/>
          </a:prstGeom>
          <a:solidFill>
            <a:srgbClr val="F3EBF9"/>
          </a:solidFill>
          <a:ln w="38100">
            <a:solidFill>
              <a:srgbClr val="7030A0"/>
            </a:solidFill>
          </a:ln>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dirty="0">
                <a:latin typeface="Tahoma" panose="020B0604030504040204" pitchFamily="34" charset="0"/>
                <a:ea typeface="Tahoma" panose="020B0604030504040204" pitchFamily="34" charset="0"/>
                <a:cs typeface="Tahoma" panose="020B0604030504040204" pitchFamily="34" charset="0"/>
              </a:rPr>
              <a:t>What can we do to reduce environmental impact or products and manufacture?</a:t>
            </a:r>
          </a:p>
        </p:txBody>
      </p:sp>
      <p:sp>
        <p:nvSpPr>
          <p:cNvPr id="12" name="TextBox 11"/>
          <p:cNvSpPr txBox="1"/>
          <p:nvPr/>
        </p:nvSpPr>
        <p:spPr>
          <a:xfrm>
            <a:off x="1780903" y="3811989"/>
            <a:ext cx="1655681" cy="246221"/>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Life Cycle Assessment</a:t>
            </a:r>
          </a:p>
        </p:txBody>
      </p:sp>
      <p:sp>
        <p:nvSpPr>
          <p:cNvPr id="13" name="Rectangle 12"/>
          <p:cNvSpPr/>
          <p:nvPr/>
        </p:nvSpPr>
        <p:spPr>
          <a:xfrm>
            <a:off x="2379618" y="4211445"/>
            <a:ext cx="1940675" cy="2186346"/>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857" dirty="0">
                <a:latin typeface="Tahoma" panose="020B0604030504040204" pitchFamily="34" charset="0"/>
                <a:ea typeface="Tahoma" panose="020B0604030504040204" pitchFamily="34" charset="0"/>
                <a:cs typeface="Tahoma" panose="020B0604030504040204" pitchFamily="34" charset="0"/>
              </a:rPr>
              <a:t>This is when a designer looks at the environmental impact a product makes over its life time and how it could be reduced. Including:</a:t>
            </a:r>
          </a:p>
          <a:p>
            <a:endParaRPr lang="en-GB" sz="857" dirty="0">
              <a:latin typeface="Tahoma" panose="020B0604030504040204" pitchFamily="34" charset="0"/>
              <a:ea typeface="Tahoma" panose="020B0604030504040204" pitchFamily="34" charset="0"/>
              <a:cs typeface="Tahoma" panose="020B0604030504040204" pitchFamily="34" charset="0"/>
            </a:endParaRPr>
          </a:p>
          <a:p>
            <a:pPr marL="204111" indent="-204111">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Impact of materials</a:t>
            </a:r>
          </a:p>
          <a:p>
            <a:pPr marL="204111" indent="-204111">
              <a:buFont typeface="Arial" panose="020B0604020202020204" pitchFamily="34" charset="0"/>
              <a:buChar char="•"/>
            </a:pPr>
            <a:endParaRPr lang="en-GB" sz="857" dirty="0">
              <a:latin typeface="Tahoma" panose="020B0604030504040204" pitchFamily="34" charset="0"/>
              <a:ea typeface="Tahoma" panose="020B0604030504040204" pitchFamily="34" charset="0"/>
              <a:cs typeface="Tahoma" panose="020B0604030504040204" pitchFamily="34" charset="0"/>
            </a:endParaRPr>
          </a:p>
          <a:p>
            <a:pPr marL="204111" indent="-204111">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Impact of processes</a:t>
            </a:r>
          </a:p>
          <a:p>
            <a:pPr marL="204111" indent="-204111">
              <a:buFont typeface="Arial" panose="020B0604020202020204" pitchFamily="34" charset="0"/>
              <a:buChar char="•"/>
            </a:pPr>
            <a:endParaRPr lang="en-GB" sz="857" dirty="0">
              <a:latin typeface="Tahoma" panose="020B0604030504040204" pitchFamily="34" charset="0"/>
              <a:ea typeface="Tahoma" panose="020B0604030504040204" pitchFamily="34" charset="0"/>
              <a:cs typeface="Tahoma" panose="020B0604030504040204" pitchFamily="34" charset="0"/>
            </a:endParaRPr>
          </a:p>
          <a:p>
            <a:pPr marL="204111" indent="-204111">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Product Miles (how far a product has to travel to get from factory to consumer)</a:t>
            </a:r>
          </a:p>
          <a:p>
            <a:pPr marL="204111" indent="-204111">
              <a:buFont typeface="Arial" panose="020B0604020202020204" pitchFamily="34" charset="0"/>
              <a:buChar char="•"/>
            </a:pPr>
            <a:endParaRPr lang="en-GB" sz="857" dirty="0">
              <a:latin typeface="Tahoma" panose="020B0604030504040204" pitchFamily="34" charset="0"/>
              <a:ea typeface="Tahoma" panose="020B0604030504040204" pitchFamily="34" charset="0"/>
              <a:cs typeface="Tahoma" panose="020B0604030504040204" pitchFamily="34" charset="0"/>
            </a:endParaRPr>
          </a:p>
          <a:p>
            <a:pPr marL="204111" indent="-204111">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Impact while in use</a:t>
            </a:r>
          </a:p>
          <a:p>
            <a:pPr marL="204111" indent="-204111">
              <a:buFont typeface="Arial" panose="020B0604020202020204" pitchFamily="34" charset="0"/>
              <a:buChar char="•"/>
            </a:pPr>
            <a:endParaRPr lang="en-GB" sz="857" dirty="0">
              <a:latin typeface="Tahoma" panose="020B0604030504040204" pitchFamily="34" charset="0"/>
              <a:ea typeface="Tahoma" panose="020B0604030504040204" pitchFamily="34" charset="0"/>
              <a:cs typeface="Tahoma" panose="020B0604030504040204" pitchFamily="34" charset="0"/>
            </a:endParaRPr>
          </a:p>
          <a:p>
            <a:pPr marL="204111" indent="-204111">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Impact when disposed of (6Rs) </a:t>
            </a:r>
          </a:p>
        </p:txBody>
      </p:sp>
      <p:sp>
        <p:nvSpPr>
          <p:cNvPr id="14" name="TextBox 13"/>
          <p:cNvSpPr txBox="1"/>
          <p:nvPr/>
        </p:nvSpPr>
        <p:spPr>
          <a:xfrm>
            <a:off x="6309566" y="221417"/>
            <a:ext cx="1578429" cy="646331"/>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dirty="0">
                <a:latin typeface="Calibri"/>
                <a:ea typeface="Calibri"/>
                <a:cs typeface="Calibri"/>
              </a:rPr>
              <a:t>Repairing products rather than throwing them away</a:t>
            </a:r>
          </a:p>
        </p:txBody>
      </p:sp>
      <p:sp>
        <p:nvSpPr>
          <p:cNvPr id="15" name="TextBox 14"/>
          <p:cNvSpPr txBox="1"/>
          <p:nvPr/>
        </p:nvSpPr>
        <p:spPr>
          <a:xfrm>
            <a:off x="7840124" y="2549845"/>
            <a:ext cx="1170214" cy="646331"/>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dirty="0">
                <a:latin typeface="Calibri"/>
                <a:ea typeface="Calibri"/>
                <a:cs typeface="Calibri"/>
              </a:rPr>
              <a:t>Recycling products and materials</a:t>
            </a:r>
          </a:p>
        </p:txBody>
      </p:sp>
      <p:sp>
        <p:nvSpPr>
          <p:cNvPr id="16" name="TextBox 15"/>
          <p:cNvSpPr txBox="1"/>
          <p:nvPr/>
        </p:nvSpPr>
        <p:spPr>
          <a:xfrm>
            <a:off x="4648110" y="654080"/>
            <a:ext cx="1496786" cy="830997"/>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dirty="0">
                <a:latin typeface="Calibri"/>
                <a:ea typeface="Calibri"/>
                <a:cs typeface="Calibri"/>
              </a:rPr>
              <a:t>Reducing </a:t>
            </a:r>
            <a:r>
              <a:rPr lang="en-GB" sz="1200" b="1" dirty="0">
                <a:latin typeface="Calibri"/>
                <a:ea typeface="Calibri"/>
                <a:cs typeface="Calibri"/>
              </a:rPr>
              <a:t>Product Miles</a:t>
            </a:r>
            <a:r>
              <a:rPr lang="en-GB" sz="1200" dirty="0">
                <a:latin typeface="Calibri"/>
                <a:ea typeface="Calibri"/>
                <a:cs typeface="Calibri"/>
              </a:rPr>
              <a:t> buy making the product in the country it is sold in</a:t>
            </a:r>
          </a:p>
        </p:txBody>
      </p:sp>
      <p:sp>
        <p:nvSpPr>
          <p:cNvPr id="17" name="TextBox 16"/>
          <p:cNvSpPr txBox="1"/>
          <p:nvPr/>
        </p:nvSpPr>
        <p:spPr>
          <a:xfrm>
            <a:off x="4520864" y="2452289"/>
            <a:ext cx="1904866" cy="1015663"/>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dirty="0">
                <a:latin typeface="Calibri"/>
                <a:ea typeface="Calibri"/>
                <a:cs typeface="Calibri"/>
              </a:rPr>
              <a:t>Reducing </a:t>
            </a:r>
            <a:r>
              <a:rPr lang="en-GB" sz="1200" b="1" dirty="0">
                <a:latin typeface="Calibri"/>
                <a:ea typeface="Calibri"/>
                <a:cs typeface="Calibri"/>
              </a:rPr>
              <a:t>Pollution</a:t>
            </a:r>
            <a:r>
              <a:rPr lang="en-GB" sz="1200" dirty="0">
                <a:latin typeface="Calibri"/>
                <a:ea typeface="Calibri"/>
                <a:cs typeface="Calibri"/>
              </a:rPr>
              <a:t> by using less plastics, efficient manufacture, less waste and using </a:t>
            </a:r>
            <a:r>
              <a:rPr lang="en-GB" sz="1200" b="1" dirty="0">
                <a:latin typeface="Calibri"/>
                <a:ea typeface="Calibri"/>
                <a:cs typeface="Calibri"/>
              </a:rPr>
              <a:t>renewable energy</a:t>
            </a:r>
            <a:r>
              <a:rPr lang="en-GB" sz="1200" dirty="0">
                <a:latin typeface="Calibri"/>
                <a:ea typeface="Calibri"/>
                <a:cs typeface="Calibri"/>
              </a:rPr>
              <a:t> (like solar and wind)</a:t>
            </a:r>
          </a:p>
        </p:txBody>
      </p:sp>
      <p:sp>
        <p:nvSpPr>
          <p:cNvPr id="18" name="TextBox 17"/>
          <p:cNvSpPr txBox="1"/>
          <p:nvPr/>
        </p:nvSpPr>
        <p:spPr>
          <a:xfrm>
            <a:off x="6585857" y="3057865"/>
            <a:ext cx="1297854" cy="461665"/>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dirty="0">
                <a:latin typeface="Calibri"/>
                <a:ea typeface="Calibri"/>
                <a:cs typeface="Calibri"/>
              </a:rPr>
              <a:t>Using less finite resources</a:t>
            </a:r>
          </a:p>
        </p:txBody>
      </p:sp>
      <p:sp>
        <p:nvSpPr>
          <p:cNvPr id="19" name="TextBox 18"/>
          <p:cNvSpPr txBox="1"/>
          <p:nvPr/>
        </p:nvSpPr>
        <p:spPr>
          <a:xfrm>
            <a:off x="7801177" y="939830"/>
            <a:ext cx="1117614" cy="830997"/>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dirty="0">
                <a:latin typeface="Calibri"/>
                <a:ea typeface="Calibri"/>
                <a:cs typeface="Calibri"/>
              </a:rPr>
              <a:t>Planting more trees to reduce </a:t>
            </a:r>
            <a:r>
              <a:rPr lang="en-GB" sz="1200" b="1" dirty="0">
                <a:latin typeface="Calibri"/>
                <a:ea typeface="Calibri"/>
                <a:cs typeface="Calibri"/>
              </a:rPr>
              <a:t>deforestation</a:t>
            </a:r>
            <a:endParaRPr lang="en-GB" sz="1200" dirty="0">
              <a:latin typeface="Calibri"/>
              <a:ea typeface="Calibri"/>
              <a:cs typeface="Calibri"/>
            </a:endParaRPr>
          </a:p>
        </p:txBody>
      </p:sp>
      <p:cxnSp>
        <p:nvCxnSpPr>
          <p:cNvPr id="23" name="Straight Connector 22"/>
          <p:cNvCxnSpPr/>
          <p:nvPr/>
        </p:nvCxnSpPr>
        <p:spPr>
          <a:xfrm flipV="1">
            <a:off x="7032127" y="884464"/>
            <a:ext cx="57194" cy="51546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49262" y="2641587"/>
            <a:ext cx="87014" cy="45473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66354" y="2412033"/>
            <a:ext cx="163286" cy="25853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4724400" y="5982063"/>
          <a:ext cx="4197531" cy="751114"/>
        </p:xfrm>
        <a:graphic>
          <a:graphicData uri="http://schemas.openxmlformats.org/drawingml/2006/table">
            <a:tbl>
              <a:tblPr firstRow="1" bandRow="1">
                <a:tableStyleId>{5940675A-B579-460E-94D1-54222C63F5DA}</a:tableStyleId>
              </a:tblPr>
              <a:tblGrid>
                <a:gridCol w="1154321">
                  <a:extLst>
                    <a:ext uri="{9D8B030D-6E8A-4147-A177-3AD203B41FA5}">
                      <a16:colId xmlns:a16="http://schemas.microsoft.com/office/drawing/2014/main" val="3447142776"/>
                    </a:ext>
                  </a:extLst>
                </a:gridCol>
                <a:gridCol w="3043210">
                  <a:extLst>
                    <a:ext uri="{9D8B030D-6E8A-4147-A177-3AD203B41FA5}">
                      <a16:colId xmlns:a16="http://schemas.microsoft.com/office/drawing/2014/main" val="1518561632"/>
                    </a:ext>
                  </a:extLst>
                </a:gridCol>
              </a:tblGrid>
              <a:tr h="718457">
                <a:tc>
                  <a:txBody>
                    <a:bodyPr/>
                    <a:lstStyle/>
                    <a:p>
                      <a:pPr algn="ctr"/>
                      <a:r>
                        <a:rPr lang="en-GB" sz="900" b="1" dirty="0"/>
                        <a:t>Planned Obsolescence</a:t>
                      </a:r>
                    </a:p>
                  </a:txBody>
                  <a:tcPr marL="65314" marR="65314" marT="32657" marB="32657" anchor="ctr">
                    <a:solidFill>
                      <a:srgbClr val="F3EBF9"/>
                    </a:solidFill>
                  </a:tcPr>
                </a:tc>
                <a:tc>
                  <a:txBody>
                    <a:bodyPr/>
                    <a:lstStyle/>
                    <a:p>
                      <a:pPr algn="ctr"/>
                      <a:r>
                        <a:rPr lang="en-GB" sz="900" dirty="0"/>
                        <a:t>This is where products</a:t>
                      </a:r>
                      <a:r>
                        <a:rPr lang="en-GB" sz="900" baseline="0" dirty="0"/>
                        <a:t> “die” after a certain amount of time. E.g. Disposable cups, Phones, Lightbulbs, Printer Ink, </a:t>
                      </a:r>
                      <a:r>
                        <a:rPr lang="en-GB" sz="900" baseline="0" dirty="0" err="1"/>
                        <a:t>etc</a:t>
                      </a:r>
                      <a:endParaRPr lang="en-GB" sz="900" baseline="0" dirty="0"/>
                    </a:p>
                    <a:p>
                      <a:pPr algn="ctr"/>
                      <a:r>
                        <a:rPr lang="en-GB" sz="900" baseline="0" dirty="0"/>
                        <a:t>This can have a big environmental impact as customers are throwing away lots of products, and resources are being used to create new ones.</a:t>
                      </a:r>
                      <a:endParaRPr lang="en-GB" sz="900" dirty="0"/>
                    </a:p>
                  </a:txBody>
                  <a:tcPr marL="65314" marR="65314" marT="32657" marB="32657" anchor="ctr"/>
                </a:tc>
                <a:extLst>
                  <a:ext uri="{0D108BD9-81ED-4DB2-BD59-A6C34878D82A}">
                    <a16:rowId xmlns:a16="http://schemas.microsoft.com/office/drawing/2014/main" val="2473602527"/>
                  </a:ext>
                </a:extLst>
              </a:tr>
            </a:tbl>
          </a:graphicData>
        </a:graphic>
      </p:graphicFrame>
      <p:cxnSp>
        <p:nvCxnSpPr>
          <p:cNvPr id="3" name="Straight Connector 2">
            <a:extLst>
              <a:ext uri="{FF2B5EF4-FFF2-40B4-BE49-F238E27FC236}">
                <a16:creationId xmlns:a16="http://schemas.microsoft.com/office/drawing/2014/main" id="{B5E031C6-4DD0-AEC9-F946-E8D4F288E6CE}"/>
              </a:ext>
            </a:extLst>
          </p:cNvPr>
          <p:cNvCxnSpPr>
            <a:cxnSpLocks/>
          </p:cNvCxnSpPr>
          <p:nvPr/>
        </p:nvCxnSpPr>
        <p:spPr>
          <a:xfrm flipV="1">
            <a:off x="7606393" y="1343940"/>
            <a:ext cx="335672" cy="2736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9A1670C-C91D-472B-3360-4B1B925FE144}"/>
              </a:ext>
            </a:extLst>
          </p:cNvPr>
          <p:cNvCxnSpPr>
            <a:cxnSpLocks/>
          </p:cNvCxnSpPr>
          <p:nvPr/>
        </p:nvCxnSpPr>
        <p:spPr>
          <a:xfrm>
            <a:off x="5687652" y="1512623"/>
            <a:ext cx="283207" cy="17609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292701-F573-D987-AA7F-F496C9C1C3CC}"/>
              </a:ext>
            </a:extLst>
          </p:cNvPr>
          <p:cNvCxnSpPr>
            <a:cxnSpLocks/>
          </p:cNvCxnSpPr>
          <p:nvPr/>
        </p:nvCxnSpPr>
        <p:spPr>
          <a:xfrm flipV="1">
            <a:off x="5335383" y="2145913"/>
            <a:ext cx="335672" cy="27361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1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5515" y="235132"/>
            <a:ext cx="5812971"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chemeClr val="accent1">
                    <a:lumMod val="50000"/>
                  </a:schemeClr>
                </a:solidFill>
                <a:latin typeface="Calibri"/>
                <a:ea typeface="Calibri"/>
                <a:cs typeface="Calibri"/>
              </a:rPr>
              <a:t>Energy Generation and Storage</a:t>
            </a:r>
          </a:p>
        </p:txBody>
      </p:sp>
      <p:graphicFrame>
        <p:nvGraphicFramePr>
          <p:cNvPr id="5" name="Table 4"/>
          <p:cNvGraphicFramePr>
            <a:graphicFrameLocks noGrp="1"/>
          </p:cNvGraphicFramePr>
          <p:nvPr/>
        </p:nvGraphicFramePr>
        <p:xfrm>
          <a:off x="296092" y="783046"/>
          <a:ext cx="4119155" cy="3462382"/>
        </p:xfrm>
        <a:graphic>
          <a:graphicData uri="http://schemas.openxmlformats.org/drawingml/2006/table">
            <a:tbl>
              <a:tblPr firstRow="1" bandRow="1">
                <a:tableStyleId>{5940675A-B579-460E-94D1-54222C63F5DA}</a:tableStyleId>
              </a:tblPr>
              <a:tblGrid>
                <a:gridCol w="1538799">
                  <a:extLst>
                    <a:ext uri="{9D8B030D-6E8A-4147-A177-3AD203B41FA5}">
                      <a16:colId xmlns:a16="http://schemas.microsoft.com/office/drawing/2014/main" val="1964215478"/>
                    </a:ext>
                  </a:extLst>
                </a:gridCol>
                <a:gridCol w="2580356">
                  <a:extLst>
                    <a:ext uri="{9D8B030D-6E8A-4147-A177-3AD203B41FA5}">
                      <a16:colId xmlns:a16="http://schemas.microsoft.com/office/drawing/2014/main" val="3262686226"/>
                    </a:ext>
                  </a:extLst>
                </a:gridCol>
              </a:tblGrid>
              <a:tr h="449282">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Non-Renewable</a:t>
                      </a:r>
                      <a:r>
                        <a:rPr lang="en-GB" sz="1000" b="1" baseline="0" dirty="0">
                          <a:latin typeface="Tahoma" panose="020B0604030504040204" pitchFamily="34" charset="0"/>
                          <a:ea typeface="Tahoma" panose="020B0604030504040204" pitchFamily="34" charset="0"/>
                          <a:cs typeface="Tahoma" panose="020B0604030504040204" pitchFamily="34" charset="0"/>
                        </a:rPr>
                        <a:t> Energy Sources</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1">
                        <a:lumMod val="40000"/>
                        <a:lumOff val="60000"/>
                      </a:schemeClr>
                    </a:solidFil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This is when certain sources of energy will run out eventually</a:t>
                      </a:r>
                    </a:p>
                  </a:txBody>
                  <a:tcPr marL="65314" marR="65314" marT="32657" marB="32657" anchor="ctr"/>
                </a:tc>
                <a:extLst>
                  <a:ext uri="{0D108BD9-81ED-4DB2-BD59-A6C34878D82A}">
                    <a16:rowId xmlns:a16="http://schemas.microsoft.com/office/drawing/2014/main" val="1813448664"/>
                  </a:ext>
                </a:extLst>
              </a:tr>
              <a:tr h="1118986">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Fossil Fuels </a:t>
                      </a:r>
                    </a:p>
                  </a:txBody>
                  <a:tcPr marL="65314" marR="65314" marT="32657" marB="32657"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000" b="0" dirty="0">
                          <a:latin typeface="Tahoma" panose="020B0604030504040204" pitchFamily="34" charset="0"/>
                          <a:ea typeface="Tahoma" panose="020B0604030504040204" pitchFamily="34" charset="0"/>
                          <a:cs typeface="Tahoma" panose="020B0604030504040204" pitchFamily="34" charset="0"/>
                        </a:rPr>
                        <a:t>Coal,</a:t>
                      </a:r>
                      <a:r>
                        <a:rPr lang="en-GB" sz="1000" b="0" baseline="0" dirty="0">
                          <a:latin typeface="Tahoma" panose="020B0604030504040204" pitchFamily="34" charset="0"/>
                          <a:ea typeface="Tahoma" panose="020B0604030504040204" pitchFamily="34" charset="0"/>
                          <a:cs typeface="Tahoma" panose="020B0604030504040204" pitchFamily="34" charset="0"/>
                        </a:rPr>
                        <a:t> Oil and Gas</a:t>
                      </a:r>
                    </a:p>
                    <a:p>
                      <a:pPr marL="285750" indent="-285750" algn="ctr">
                        <a:buFont typeface="Arial" panose="020B0604020202020204" pitchFamily="34" charset="0"/>
                        <a:buChar char="•"/>
                      </a:pPr>
                      <a:r>
                        <a:rPr lang="en-GB" sz="1000" b="0" baseline="0" dirty="0">
                          <a:latin typeface="Tahoma" panose="020B0604030504040204" pitchFamily="34" charset="0"/>
                          <a:ea typeface="Tahoma" panose="020B0604030504040204" pitchFamily="34" charset="0"/>
                          <a:cs typeface="Tahoma" panose="020B0604030504040204" pitchFamily="34" charset="0"/>
                        </a:rPr>
                        <a:t>Burned to create steam, turned in turbines to create electricity. </a:t>
                      </a:r>
                    </a:p>
                    <a:p>
                      <a:pPr marL="285750" indent="-285750" algn="ctr">
                        <a:buFont typeface="Arial" panose="020B0604020202020204" pitchFamily="34" charset="0"/>
                        <a:buChar char="•"/>
                      </a:pPr>
                      <a:r>
                        <a:rPr lang="en-GB" sz="1000" b="0" baseline="0" dirty="0">
                          <a:latin typeface="Tahoma" panose="020B0604030504040204" pitchFamily="34" charset="0"/>
                          <a:ea typeface="Tahoma" panose="020B0604030504040204" pitchFamily="34" charset="0"/>
                          <a:cs typeface="Tahoma" panose="020B0604030504040204" pitchFamily="34" charset="0"/>
                        </a:rPr>
                        <a:t>Burning creates C02 which adds to </a:t>
                      </a:r>
                      <a:r>
                        <a:rPr lang="en-GB" sz="1000" b="1" baseline="0" dirty="0">
                          <a:latin typeface="Tahoma" panose="020B0604030504040204" pitchFamily="34" charset="0"/>
                          <a:ea typeface="Tahoma" panose="020B0604030504040204" pitchFamily="34" charset="0"/>
                          <a:cs typeface="Tahoma" panose="020B0604030504040204" pitchFamily="34" charset="0"/>
                        </a:rPr>
                        <a:t>Global Warming</a:t>
                      </a:r>
                    </a:p>
                  </a:txBody>
                  <a:tcPr marL="65314" marR="65314" marT="32657" marB="32657" anchor="ctr"/>
                </a:tc>
                <a:extLst>
                  <a:ext uri="{0D108BD9-81ED-4DB2-BD59-A6C34878D82A}">
                    <a16:rowId xmlns:a16="http://schemas.microsoft.com/office/drawing/2014/main" val="3014616221"/>
                  </a:ext>
                </a:extLst>
              </a:tr>
              <a:tr h="1881051">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Nuclear Power</a:t>
                      </a:r>
                    </a:p>
                  </a:txBody>
                  <a:tcPr marL="65314" marR="65314" marT="32657" marB="32657" anchor="ctr">
                    <a:solidFill>
                      <a:schemeClr val="accent1">
                        <a:lumMod val="20000"/>
                        <a:lumOff val="80000"/>
                      </a:schemeClr>
                    </a:solidFill>
                  </a:tcPr>
                </a:tc>
                <a:tc>
                  <a:txBody>
                    <a:bodyPr/>
                    <a:lstStyle/>
                    <a:p>
                      <a:pPr marL="171450" indent="-1714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Nuclear Fission controls the reactor (that creates</a:t>
                      </a:r>
                      <a:r>
                        <a:rPr lang="en-GB" sz="1000" baseline="0" dirty="0">
                          <a:latin typeface="Tahoma" panose="020B0604030504040204" pitchFamily="34" charset="0"/>
                          <a:ea typeface="Tahoma" panose="020B0604030504040204" pitchFamily="34" charset="0"/>
                          <a:cs typeface="Tahoma" panose="020B0604030504040204" pitchFamily="34" charset="0"/>
                        </a:rPr>
                        <a:t> the electricity). This requires </a:t>
                      </a:r>
                      <a:r>
                        <a:rPr lang="en-GB" sz="1000" b="1" baseline="0" dirty="0">
                          <a:latin typeface="Tahoma" panose="020B0604030504040204" pitchFamily="34" charset="0"/>
                          <a:ea typeface="Tahoma" panose="020B0604030504040204" pitchFamily="34" charset="0"/>
                          <a:cs typeface="Tahoma" panose="020B0604030504040204" pitchFamily="34" charset="0"/>
                        </a:rPr>
                        <a:t>Uranium</a:t>
                      </a:r>
                      <a:r>
                        <a:rPr lang="en-GB" sz="1000" baseline="0" dirty="0">
                          <a:latin typeface="Tahoma" panose="020B0604030504040204" pitchFamily="34" charset="0"/>
                          <a:ea typeface="Tahoma" panose="020B0604030504040204" pitchFamily="34" charset="0"/>
                          <a:cs typeface="Tahoma" panose="020B0604030504040204" pitchFamily="34" charset="0"/>
                        </a:rPr>
                        <a:t> which is non-renewable</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Accidents and waste can severely damage the environment and cause radiation poisoning</a:t>
                      </a:r>
                    </a:p>
                    <a:p>
                      <a:pPr marL="171450" indent="-171450" algn="ctr">
                        <a:buFont typeface="Arial" panose="020B0604020202020204" pitchFamily="34" charset="0"/>
                        <a:buChar char="•"/>
                      </a:pPr>
                      <a:r>
                        <a:rPr lang="en-GB" sz="1000" b="1" baseline="0" dirty="0">
                          <a:latin typeface="Tahoma" panose="020B0604030504040204" pitchFamily="34" charset="0"/>
                          <a:ea typeface="Tahoma" panose="020B0604030504040204" pitchFamily="34" charset="0"/>
                          <a:cs typeface="Tahoma" panose="020B0604030504040204" pitchFamily="34" charset="0"/>
                        </a:rPr>
                        <a:t>Radiation poisoning </a:t>
                      </a:r>
                      <a:r>
                        <a:rPr lang="en-GB" sz="1000" baseline="0" dirty="0">
                          <a:latin typeface="Tahoma" panose="020B0604030504040204" pitchFamily="34" charset="0"/>
                          <a:ea typeface="Tahoma" panose="020B0604030504040204" pitchFamily="34" charset="0"/>
                          <a:cs typeface="Tahoma" panose="020B0604030504040204" pitchFamily="34" charset="0"/>
                        </a:rPr>
                        <a:t>can be fatal and cause physical deformations</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Nuclear waste has to be disposed of properly and is hazardous for thousands of years.</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732372721"/>
                  </a:ext>
                </a:extLst>
              </a:tr>
            </a:tbl>
          </a:graphicData>
        </a:graphic>
      </p:graphicFrame>
      <p:graphicFrame>
        <p:nvGraphicFramePr>
          <p:cNvPr id="6" name="Table 5"/>
          <p:cNvGraphicFramePr>
            <a:graphicFrameLocks noGrp="1"/>
          </p:cNvGraphicFramePr>
          <p:nvPr/>
        </p:nvGraphicFramePr>
        <p:xfrm>
          <a:off x="4846320" y="1362166"/>
          <a:ext cx="4001588" cy="4968176"/>
        </p:xfrm>
        <a:graphic>
          <a:graphicData uri="http://schemas.openxmlformats.org/drawingml/2006/table">
            <a:tbl>
              <a:tblPr firstRow="1" bandRow="1">
                <a:tableStyleId>{5940675A-B579-460E-94D1-54222C63F5DA}</a:tableStyleId>
              </a:tblPr>
              <a:tblGrid>
                <a:gridCol w="1494879">
                  <a:extLst>
                    <a:ext uri="{9D8B030D-6E8A-4147-A177-3AD203B41FA5}">
                      <a16:colId xmlns:a16="http://schemas.microsoft.com/office/drawing/2014/main" val="1964215478"/>
                    </a:ext>
                  </a:extLst>
                </a:gridCol>
                <a:gridCol w="2506709">
                  <a:extLst>
                    <a:ext uri="{9D8B030D-6E8A-4147-A177-3AD203B41FA5}">
                      <a16:colId xmlns:a16="http://schemas.microsoft.com/office/drawing/2014/main" val="3262686226"/>
                    </a:ext>
                  </a:extLst>
                </a:gridCol>
              </a:tblGrid>
              <a:tr h="451729">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Renewable</a:t>
                      </a:r>
                      <a:r>
                        <a:rPr lang="en-GB" sz="1000" b="1" baseline="0" dirty="0">
                          <a:latin typeface="Tahoma" panose="020B0604030504040204" pitchFamily="34" charset="0"/>
                          <a:ea typeface="Tahoma" panose="020B0604030504040204" pitchFamily="34" charset="0"/>
                          <a:cs typeface="Tahoma" panose="020B0604030504040204" pitchFamily="34" charset="0"/>
                        </a:rPr>
                        <a:t> Energy Sources</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1">
                        <a:lumMod val="40000"/>
                        <a:lumOff val="60000"/>
                      </a:schemeClr>
                    </a:solidFill>
                  </a:tcPr>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This is when certain sources of energy will not run</a:t>
                      </a:r>
                      <a:r>
                        <a:rPr lang="en-GB" sz="1000" baseline="0" dirty="0">
                          <a:latin typeface="Tahoma" panose="020B0604030504040204" pitchFamily="34" charset="0"/>
                          <a:ea typeface="Tahoma" panose="020B0604030504040204" pitchFamily="34" charset="0"/>
                          <a:cs typeface="Tahoma" panose="020B0604030504040204" pitchFamily="34" charset="0"/>
                        </a:rPr>
                        <a:t> out. </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813448664"/>
                  </a:ext>
                </a:extLst>
              </a:tr>
              <a:tr h="1260640">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Solar</a:t>
                      </a:r>
                    </a:p>
                  </a:txBody>
                  <a:tcPr marL="65314" marR="65314" marT="32657" marB="32657"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000" b="1" dirty="0">
                          <a:latin typeface="Tahoma" panose="020B0604030504040204" pitchFamily="34" charset="0"/>
                          <a:ea typeface="Tahoma" panose="020B0604030504040204" pitchFamily="34" charset="0"/>
                          <a:cs typeface="Tahoma" panose="020B0604030504040204" pitchFamily="34" charset="0"/>
                        </a:rPr>
                        <a:t>Solar</a:t>
                      </a:r>
                      <a:r>
                        <a:rPr lang="en-GB" sz="1000" b="1" baseline="0" dirty="0">
                          <a:latin typeface="Tahoma" panose="020B0604030504040204" pitchFamily="34" charset="0"/>
                          <a:ea typeface="Tahoma" panose="020B0604030504040204" pitchFamily="34" charset="0"/>
                          <a:cs typeface="Tahoma" panose="020B0604030504040204" pitchFamily="34" charset="0"/>
                        </a:rPr>
                        <a:t> panels </a:t>
                      </a:r>
                      <a:r>
                        <a:rPr lang="en-GB" sz="1000" b="0" baseline="0" dirty="0">
                          <a:latin typeface="Tahoma" panose="020B0604030504040204" pitchFamily="34" charset="0"/>
                          <a:ea typeface="Tahoma" panose="020B0604030504040204" pitchFamily="34" charset="0"/>
                          <a:cs typeface="Tahoma" panose="020B0604030504040204" pitchFamily="34" charset="0"/>
                        </a:rPr>
                        <a:t>are used to collect light and convert it into electricity</a:t>
                      </a:r>
                    </a:p>
                    <a:p>
                      <a:pPr marL="285750" indent="-285750" algn="ctr">
                        <a:buFont typeface="Arial" panose="020B0604020202020204" pitchFamily="34" charset="0"/>
                        <a:buChar char="•"/>
                      </a:pPr>
                      <a:r>
                        <a:rPr lang="en-GB" sz="1000" b="0" baseline="0" dirty="0">
                          <a:latin typeface="Tahoma" panose="020B0604030504040204" pitchFamily="34" charset="0"/>
                          <a:ea typeface="Tahoma" panose="020B0604030504040204" pitchFamily="34" charset="0"/>
                          <a:cs typeface="Tahoma" panose="020B0604030504040204" pitchFamily="34" charset="0"/>
                        </a:rPr>
                        <a:t>There is no waste and a consistent supply</a:t>
                      </a:r>
                    </a:p>
                    <a:p>
                      <a:pPr marL="285750" indent="-285750" algn="ctr">
                        <a:buFont typeface="Arial" panose="020B0604020202020204" pitchFamily="34" charset="0"/>
                        <a:buChar char="•"/>
                      </a:pPr>
                      <a:r>
                        <a:rPr lang="en-GB" sz="1000" b="0" baseline="0" dirty="0">
                          <a:latin typeface="Tahoma" panose="020B0604030504040204" pitchFamily="34" charset="0"/>
                          <a:ea typeface="Tahoma" panose="020B0604030504040204" pitchFamily="34" charset="0"/>
                          <a:cs typeface="Tahoma" panose="020B0604030504040204" pitchFamily="34" charset="0"/>
                        </a:rPr>
                        <a:t>However, the panels are not effective at night or in countries where there isn’t a lot of sunlight</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014616221"/>
                  </a:ext>
                </a:extLst>
              </a:tr>
              <a:tr h="1032755">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Wind</a:t>
                      </a:r>
                    </a:p>
                  </a:txBody>
                  <a:tcPr marL="65314" marR="65314" marT="32657" marB="32657"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000" b="1" dirty="0">
                          <a:latin typeface="Tahoma" panose="020B0604030504040204" pitchFamily="34" charset="0"/>
                          <a:ea typeface="Tahoma" panose="020B0604030504040204" pitchFamily="34" charset="0"/>
                          <a:cs typeface="Tahoma" panose="020B0604030504040204" pitchFamily="34" charset="0"/>
                        </a:rPr>
                        <a:t>Turbines</a:t>
                      </a:r>
                      <a:r>
                        <a:rPr lang="en-GB" sz="1000" dirty="0">
                          <a:latin typeface="Tahoma" panose="020B0604030504040204" pitchFamily="34" charset="0"/>
                          <a:ea typeface="Tahoma" panose="020B0604030504040204" pitchFamily="34" charset="0"/>
                          <a:cs typeface="Tahoma" panose="020B0604030504040204" pitchFamily="34" charset="0"/>
                        </a:rPr>
                        <a:t> harness wind energy</a:t>
                      </a:r>
                    </a:p>
                    <a:p>
                      <a:pPr marL="285750" indent="-2857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Not effective on non-windy days</a:t>
                      </a:r>
                    </a:p>
                    <a:p>
                      <a:pPr marL="285750" indent="-2857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Some people don’t like turbines</a:t>
                      </a:r>
                      <a:r>
                        <a:rPr lang="en-GB" sz="1000" baseline="0" dirty="0">
                          <a:latin typeface="Tahoma" panose="020B0604030504040204" pitchFamily="34" charset="0"/>
                          <a:ea typeface="Tahoma" panose="020B0604030504040204" pitchFamily="34" charset="0"/>
                          <a:cs typeface="Tahoma" panose="020B0604030504040204" pitchFamily="34" charset="0"/>
                        </a:rPr>
                        <a:t> as they are noisy, and not attractive to look at</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732372721"/>
                  </a:ext>
                </a:extLst>
              </a:tr>
              <a:tr h="1090938">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Hydro-Electrical</a:t>
                      </a:r>
                    </a:p>
                  </a:txBody>
                  <a:tcPr marL="65314" marR="65314" marT="32657" marB="32657"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This harnesses energy from water held behind a </a:t>
                      </a:r>
                      <a:r>
                        <a:rPr lang="en-GB" sz="1000" b="1" dirty="0">
                          <a:latin typeface="Tahoma" panose="020B0604030504040204" pitchFamily="34" charset="0"/>
                          <a:ea typeface="Tahoma" panose="020B0604030504040204" pitchFamily="34" charset="0"/>
                          <a:cs typeface="Tahoma" panose="020B0604030504040204" pitchFamily="34" charset="0"/>
                        </a:rPr>
                        <a:t>dam</a:t>
                      </a:r>
                    </a:p>
                    <a:p>
                      <a:pPr marL="285750" indent="-2857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Has</a:t>
                      </a:r>
                      <a:r>
                        <a:rPr lang="en-GB" sz="1000" baseline="0" dirty="0">
                          <a:latin typeface="Tahoma" panose="020B0604030504040204" pitchFamily="34" charset="0"/>
                          <a:ea typeface="Tahoma" panose="020B0604030504040204" pitchFamily="34" charset="0"/>
                          <a:cs typeface="Tahoma" panose="020B0604030504040204" pitchFamily="34" charset="0"/>
                        </a:rPr>
                        <a:t> to be created by flooding land – damaging wildlife habitats</a:t>
                      </a:r>
                    </a:p>
                    <a:p>
                      <a:pPr marL="285750" indent="-285750" algn="ctr">
                        <a:buFont typeface="Arial" panose="020B0604020202020204" pitchFamily="34" charset="0"/>
                        <a:buChar char="•"/>
                      </a:pPr>
                      <a:r>
                        <a:rPr lang="en-GB" sz="1000" b="1" baseline="0" dirty="0">
                          <a:latin typeface="Tahoma" panose="020B0604030504040204" pitchFamily="34" charset="0"/>
                          <a:ea typeface="Tahoma" panose="020B0604030504040204" pitchFamily="34" charset="0"/>
                          <a:cs typeface="Tahoma" panose="020B0604030504040204" pitchFamily="34" charset="0"/>
                        </a:rPr>
                        <a:t>Tidal </a:t>
                      </a:r>
                      <a:r>
                        <a:rPr lang="en-GB" sz="1000" b="0" baseline="0" dirty="0">
                          <a:latin typeface="Tahoma" panose="020B0604030504040204" pitchFamily="34" charset="0"/>
                          <a:ea typeface="Tahoma" panose="020B0604030504040204" pitchFamily="34" charset="0"/>
                          <a:cs typeface="Tahoma" panose="020B0604030504040204" pitchFamily="34" charset="0"/>
                        </a:rPr>
                        <a:t>energy comes from using energy from waves</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128144354"/>
                  </a:ext>
                </a:extLst>
              </a:tr>
              <a:tr h="1032755">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Biomass</a:t>
                      </a:r>
                    </a:p>
                  </a:txBody>
                  <a:tcPr marL="65314" marR="65314" marT="32657" marB="32657"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This is fuel from</a:t>
                      </a:r>
                      <a:r>
                        <a:rPr lang="en-GB" sz="1000" baseline="0" dirty="0">
                          <a:latin typeface="Tahoma" panose="020B0604030504040204" pitchFamily="34" charset="0"/>
                          <a:ea typeface="Tahoma" panose="020B0604030504040204" pitchFamily="34" charset="0"/>
                          <a:cs typeface="Tahoma" panose="020B0604030504040204" pitchFamily="34" charset="0"/>
                        </a:rPr>
                        <a:t> natural sources e.g. crops, scrap woods and animal waste</a:t>
                      </a:r>
                    </a:p>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Growing biomass crops produces oxygen and uses up C02</a:t>
                      </a:r>
                    </a:p>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However, is a very expensive method</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300935836"/>
                  </a:ext>
                </a:extLst>
              </a:tr>
            </a:tbl>
          </a:graphicData>
        </a:graphic>
      </p:graphicFrame>
      <p:sp>
        <p:nvSpPr>
          <p:cNvPr id="7" name="TextBox 6"/>
          <p:cNvSpPr txBox="1"/>
          <p:nvPr/>
        </p:nvSpPr>
        <p:spPr>
          <a:xfrm>
            <a:off x="222069" y="4415246"/>
            <a:ext cx="4349931" cy="2315528"/>
          </a:xfrm>
          <a:prstGeom prst="roundRect">
            <a:avLst/>
          </a:prstGeom>
          <a:noFill/>
          <a:ln w="28575">
            <a:solidFill>
              <a:srgbClr val="0070C0"/>
            </a:solidFill>
          </a:ln>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Storing Energy</a:t>
            </a:r>
          </a:p>
          <a:p>
            <a:pPr algn="ctr"/>
            <a:endParaRPr lang="en-GB" sz="1000" b="1" dirty="0">
              <a:latin typeface="Tahoma" panose="020B0604030504040204" pitchFamily="34" charset="0"/>
              <a:ea typeface="Tahoma" panose="020B0604030504040204" pitchFamily="34" charset="0"/>
              <a:cs typeface="Tahoma" panose="020B0604030504040204" pitchFamily="34" charset="0"/>
            </a:endParaRPr>
          </a:p>
          <a:p>
            <a:pPr algn="ctr"/>
            <a:r>
              <a:rPr lang="en-GB" sz="1000" b="1" dirty="0">
                <a:latin typeface="Tahoma" panose="020B0604030504040204" pitchFamily="34" charset="0"/>
                <a:ea typeface="Tahoma" panose="020B0604030504040204" pitchFamily="34" charset="0"/>
                <a:cs typeface="Tahoma" panose="020B0604030504040204" pitchFamily="34" charset="0"/>
              </a:rPr>
              <a:t>Pneumatics: </a:t>
            </a:r>
            <a:r>
              <a:rPr lang="en-GB" sz="1000" dirty="0">
                <a:latin typeface="Tahoma" panose="020B0604030504040204" pitchFamily="34" charset="0"/>
                <a:ea typeface="Tahoma" panose="020B0604030504040204" pitchFamily="34" charset="0"/>
                <a:cs typeface="Tahoma" panose="020B0604030504040204" pitchFamily="34" charset="0"/>
              </a:rPr>
              <a:t>This is the production of energy using compressed gas or air. E.g. Pistons in an engine</a:t>
            </a:r>
            <a:endParaRPr lang="en-GB" sz="1000" b="1" dirty="0">
              <a:latin typeface="Tahoma" panose="020B0604030504040204" pitchFamily="34" charset="0"/>
              <a:ea typeface="Tahoma" panose="020B0604030504040204" pitchFamily="34" charset="0"/>
              <a:cs typeface="Tahoma" panose="020B0604030504040204" pitchFamily="34" charset="0"/>
            </a:endParaRPr>
          </a:p>
          <a:p>
            <a:pPr algn="ctr"/>
            <a:endParaRPr lang="en-GB" sz="1000" b="1" dirty="0">
              <a:latin typeface="Tahoma" panose="020B0604030504040204" pitchFamily="34" charset="0"/>
              <a:ea typeface="Tahoma" panose="020B0604030504040204" pitchFamily="34" charset="0"/>
              <a:cs typeface="Tahoma" panose="020B0604030504040204" pitchFamily="34" charset="0"/>
            </a:endParaRPr>
          </a:p>
          <a:p>
            <a:pPr algn="ctr"/>
            <a:r>
              <a:rPr lang="en-GB" sz="1000" b="1" dirty="0">
                <a:latin typeface="Tahoma" panose="020B0604030504040204" pitchFamily="34" charset="0"/>
                <a:ea typeface="Tahoma" panose="020B0604030504040204" pitchFamily="34" charset="0"/>
                <a:cs typeface="Tahoma" panose="020B0604030504040204" pitchFamily="34" charset="0"/>
              </a:rPr>
              <a:t>Hydraulics: </a:t>
            </a:r>
            <a:r>
              <a:rPr lang="en-GB" sz="1000" dirty="0">
                <a:latin typeface="Tahoma" panose="020B0604030504040204" pitchFamily="34" charset="0"/>
                <a:ea typeface="Tahoma" panose="020B0604030504040204" pitchFamily="34" charset="0"/>
                <a:cs typeface="Tahoma" panose="020B0604030504040204" pitchFamily="34" charset="0"/>
              </a:rPr>
              <a:t>Like a Pneumatic system, but uses water or oil under pressure. E.g. Wheelchair lifts</a:t>
            </a:r>
            <a:endParaRPr lang="en-GB" sz="1000" b="1" dirty="0">
              <a:latin typeface="Tahoma" panose="020B0604030504040204" pitchFamily="34" charset="0"/>
              <a:ea typeface="Tahoma" panose="020B0604030504040204" pitchFamily="34" charset="0"/>
              <a:cs typeface="Tahoma" panose="020B0604030504040204" pitchFamily="34" charset="0"/>
            </a:endParaRPr>
          </a:p>
          <a:p>
            <a:pPr algn="ctr"/>
            <a:endParaRPr lang="en-GB" sz="1000" b="1" dirty="0">
              <a:latin typeface="Tahoma" panose="020B0604030504040204" pitchFamily="34" charset="0"/>
              <a:ea typeface="Tahoma" panose="020B0604030504040204" pitchFamily="34" charset="0"/>
              <a:cs typeface="Tahoma" panose="020B0604030504040204" pitchFamily="34" charset="0"/>
            </a:endParaRPr>
          </a:p>
          <a:p>
            <a:pPr algn="ctr"/>
            <a:r>
              <a:rPr lang="en-GB" sz="1000" b="1" dirty="0">
                <a:latin typeface="Tahoma" panose="020B0604030504040204" pitchFamily="34" charset="0"/>
                <a:ea typeface="Tahoma" panose="020B0604030504040204" pitchFamily="34" charset="0"/>
                <a:cs typeface="Tahoma" panose="020B0604030504040204" pitchFamily="34" charset="0"/>
              </a:rPr>
              <a:t>Kinetic: </a:t>
            </a:r>
            <a:r>
              <a:rPr lang="en-GB" sz="1000" dirty="0">
                <a:latin typeface="Tahoma" panose="020B0604030504040204" pitchFamily="34" charset="0"/>
                <a:ea typeface="Tahoma" panose="020B0604030504040204" pitchFamily="34" charset="0"/>
                <a:cs typeface="Tahoma" panose="020B0604030504040204" pitchFamily="34" charset="0"/>
              </a:rPr>
              <a:t>Energy that is generated by movement. This is stored by items like springs in a “clickable” pen or balloons,</a:t>
            </a:r>
            <a:endParaRPr lang="en-GB" sz="1000" b="1" dirty="0">
              <a:latin typeface="Tahoma" panose="020B0604030504040204" pitchFamily="34" charset="0"/>
              <a:ea typeface="Tahoma" panose="020B0604030504040204" pitchFamily="34" charset="0"/>
              <a:cs typeface="Tahoma" panose="020B0604030504040204" pitchFamily="34" charset="0"/>
            </a:endParaRPr>
          </a:p>
          <a:p>
            <a:pPr algn="ctr"/>
            <a:endParaRPr lang="en-GB" sz="1000" b="1" dirty="0">
              <a:latin typeface="Tahoma" panose="020B0604030504040204" pitchFamily="34" charset="0"/>
              <a:ea typeface="Tahoma" panose="020B0604030504040204" pitchFamily="34" charset="0"/>
              <a:cs typeface="Tahoma" panose="020B0604030504040204" pitchFamily="34" charset="0"/>
            </a:endParaRPr>
          </a:p>
          <a:p>
            <a:pPr algn="ctr"/>
            <a:r>
              <a:rPr lang="en-GB" sz="1000" b="1" dirty="0">
                <a:latin typeface="Tahoma" panose="020B0604030504040204" pitchFamily="34" charset="0"/>
                <a:ea typeface="Tahoma" panose="020B0604030504040204" pitchFamily="34" charset="0"/>
                <a:cs typeface="Tahoma" panose="020B0604030504040204" pitchFamily="34" charset="0"/>
              </a:rPr>
              <a:t>Batteries: </a:t>
            </a:r>
            <a:r>
              <a:rPr lang="en-GB" sz="1000" dirty="0">
                <a:latin typeface="Tahoma" panose="020B0604030504040204" pitchFamily="34" charset="0"/>
                <a:ea typeface="Tahoma" panose="020B0604030504040204" pitchFamily="34" charset="0"/>
                <a:cs typeface="Tahoma" panose="020B0604030504040204" pitchFamily="34" charset="0"/>
              </a:rPr>
              <a:t>Electrical power can be stored in batteries. Rechargeable batteries are becoming increasingly popular.</a:t>
            </a:r>
            <a:endParaRPr lang="en-GB" sz="1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221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48194"/>
            <a:ext cx="9183189"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chemeClr val="accent6">
                    <a:lumMod val="50000"/>
                  </a:schemeClr>
                </a:solidFill>
                <a:latin typeface="Calibri"/>
                <a:ea typeface="Calibri"/>
                <a:cs typeface="Calibri"/>
              </a:rPr>
              <a:t>Production Techniques and Systems</a:t>
            </a:r>
          </a:p>
        </p:txBody>
      </p:sp>
      <p:graphicFrame>
        <p:nvGraphicFramePr>
          <p:cNvPr id="5" name="Table 4"/>
          <p:cNvGraphicFramePr>
            <a:graphicFrameLocks noGrp="1"/>
          </p:cNvGraphicFramePr>
          <p:nvPr/>
        </p:nvGraphicFramePr>
        <p:xfrm>
          <a:off x="228027" y="728045"/>
          <a:ext cx="4226408" cy="2145801"/>
        </p:xfrm>
        <a:graphic>
          <a:graphicData uri="http://schemas.openxmlformats.org/drawingml/2006/table">
            <a:tbl>
              <a:tblPr firstRow="1" bandRow="1">
                <a:tableStyleId>{5940675A-B579-460E-94D1-54222C63F5DA}</a:tableStyleId>
              </a:tblPr>
              <a:tblGrid>
                <a:gridCol w="2113204">
                  <a:extLst>
                    <a:ext uri="{9D8B030D-6E8A-4147-A177-3AD203B41FA5}">
                      <a16:colId xmlns:a16="http://schemas.microsoft.com/office/drawing/2014/main" val="1891181684"/>
                    </a:ext>
                  </a:extLst>
                </a:gridCol>
                <a:gridCol w="2113204">
                  <a:extLst>
                    <a:ext uri="{9D8B030D-6E8A-4147-A177-3AD203B41FA5}">
                      <a16:colId xmlns:a16="http://schemas.microsoft.com/office/drawing/2014/main" val="3078086963"/>
                    </a:ext>
                  </a:extLst>
                </a:gridCol>
              </a:tblGrid>
              <a:tr h="279639">
                <a:tc gridSpan="2">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CAD </a:t>
                      </a:r>
                      <a:r>
                        <a:rPr lang="en-GB" sz="1000" b="0" dirty="0">
                          <a:latin typeface="Tahoma" panose="020B0604030504040204" pitchFamily="34" charset="0"/>
                          <a:ea typeface="Tahoma" panose="020B0604030504040204" pitchFamily="34" charset="0"/>
                          <a:cs typeface="Tahoma" panose="020B0604030504040204" pitchFamily="34" charset="0"/>
                        </a:rPr>
                        <a:t>Computer Aided Design</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279639">
                <a:tc gridSpan="2">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Examples; </a:t>
                      </a:r>
                      <a:r>
                        <a:rPr lang="en-GB" sz="1000" b="0" dirty="0">
                          <a:latin typeface="Tahoma" panose="020B0604030504040204" pitchFamily="34" charset="0"/>
                          <a:ea typeface="Tahoma" panose="020B0604030504040204" pitchFamily="34" charset="0"/>
                          <a:cs typeface="Tahoma" panose="020B0604030504040204" pitchFamily="34" charset="0"/>
                        </a:rPr>
                        <a:t>2D Design, Autodesk Inventor, Fusion 360,</a:t>
                      </a:r>
                      <a:r>
                        <a:rPr lang="en-GB" sz="1000" b="0" baseline="0" dirty="0">
                          <a:latin typeface="Tahoma" panose="020B0604030504040204" pitchFamily="34" charset="0"/>
                          <a:ea typeface="Tahoma" panose="020B0604030504040204" pitchFamily="34" charset="0"/>
                          <a:cs typeface="Tahoma" panose="020B0604030504040204" pitchFamily="34" charset="0"/>
                        </a:rPr>
                        <a:t> Photoshop, </a:t>
                      </a:r>
                      <a:r>
                        <a:rPr lang="en-GB" sz="1000" b="0" baseline="0" dirty="0" err="1">
                          <a:latin typeface="Tahoma" panose="020B0604030504040204" pitchFamily="34" charset="0"/>
                          <a:ea typeface="Tahoma" panose="020B0604030504040204" pitchFamily="34" charset="0"/>
                          <a:cs typeface="Tahoma" panose="020B0604030504040204" pitchFamily="34" charset="0"/>
                        </a:rPr>
                        <a:t>etc</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302009">
                <a:tc>
                  <a:txBody>
                    <a:bodyPr/>
                    <a:lstStyle/>
                    <a:p>
                      <a:pPr algn="ctr"/>
                      <a:r>
                        <a:rPr lang="en-GB" sz="1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marL="65314" marR="65314" marT="32657" marB="32657" anchor="ctr"/>
                </a:tc>
                <a:tc>
                  <a:txBody>
                    <a:bodyPr/>
                    <a:lstStyle/>
                    <a:p>
                      <a:pPr algn="ctr"/>
                      <a:r>
                        <a:rPr lang="en-GB" sz="10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marL="65314" marR="65314" marT="32657" marB="32657" anchor="ctr"/>
                </a:tc>
                <a:extLst>
                  <a:ext uri="{0D108BD9-81ED-4DB2-BD59-A6C34878D82A}">
                    <a16:rowId xmlns:a16="http://schemas.microsoft.com/office/drawing/2014/main" val="3424587761"/>
                  </a:ext>
                </a:extLst>
              </a:tr>
              <a:tr h="1284514">
                <a:tc>
                  <a:txBody>
                    <a:bodyPr/>
                    <a:lstStyle/>
                    <a:p>
                      <a:pPr marL="171450" indent="-1714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Easy to change designs</a:t>
                      </a:r>
                    </a:p>
                    <a:p>
                      <a:pPr marL="171450" indent="-1714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Designs are easily saved and sent</a:t>
                      </a:r>
                    </a:p>
                    <a:p>
                      <a:pPr marL="171450" indent="-1714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Can be worked on by</a:t>
                      </a:r>
                      <a:r>
                        <a:rPr lang="en-GB" sz="1000" baseline="0" dirty="0">
                          <a:latin typeface="Tahoma" panose="020B0604030504040204" pitchFamily="34" charset="0"/>
                          <a:ea typeface="Tahoma" panose="020B0604030504040204" pitchFamily="34" charset="0"/>
                          <a:cs typeface="Tahoma" panose="020B0604030504040204" pitchFamily="34" charset="0"/>
                        </a:rPr>
                        <a:t> multiple people simultaneously</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Can be used for virtual testing</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Can produce high-quality designs </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Complex and</a:t>
                      </a:r>
                      <a:r>
                        <a:rPr lang="en-GB" sz="1000" baseline="0" dirty="0">
                          <a:latin typeface="Tahoma" panose="020B0604030504040204" pitchFamily="34" charset="0"/>
                          <a:ea typeface="Tahoma" panose="020B0604030504040204" pitchFamily="34" charset="0"/>
                          <a:cs typeface="Tahoma" panose="020B0604030504040204" pitchFamily="34" charset="0"/>
                        </a:rPr>
                        <a:t> time-consuming to learn</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Expensive to buy</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PCs can crash or be hacked – causing work to be lost</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Takes up PC memory</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167969636"/>
                  </a:ext>
                </a:extLst>
              </a:tr>
            </a:tbl>
          </a:graphicData>
        </a:graphic>
      </p:graphicFrame>
      <p:graphicFrame>
        <p:nvGraphicFramePr>
          <p:cNvPr id="6" name="Table 5"/>
          <p:cNvGraphicFramePr>
            <a:graphicFrameLocks noGrp="1"/>
          </p:cNvGraphicFramePr>
          <p:nvPr/>
        </p:nvGraphicFramePr>
        <p:xfrm>
          <a:off x="4752130" y="902216"/>
          <a:ext cx="4226408" cy="2102242"/>
        </p:xfrm>
        <a:graphic>
          <a:graphicData uri="http://schemas.openxmlformats.org/drawingml/2006/table">
            <a:tbl>
              <a:tblPr firstRow="1" bandRow="1">
                <a:tableStyleId>{5940675A-B579-460E-94D1-54222C63F5DA}</a:tableStyleId>
              </a:tblPr>
              <a:tblGrid>
                <a:gridCol w="2113204">
                  <a:extLst>
                    <a:ext uri="{9D8B030D-6E8A-4147-A177-3AD203B41FA5}">
                      <a16:colId xmlns:a16="http://schemas.microsoft.com/office/drawing/2014/main" val="1891181684"/>
                    </a:ext>
                  </a:extLst>
                </a:gridCol>
                <a:gridCol w="2113204">
                  <a:extLst>
                    <a:ext uri="{9D8B030D-6E8A-4147-A177-3AD203B41FA5}">
                      <a16:colId xmlns:a16="http://schemas.microsoft.com/office/drawing/2014/main" val="3078086963"/>
                    </a:ext>
                  </a:extLst>
                </a:gridCol>
              </a:tblGrid>
              <a:tr h="234103">
                <a:tc gridSpan="2">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CAM </a:t>
                      </a:r>
                      <a:r>
                        <a:rPr lang="en-GB" sz="1000" b="0" dirty="0">
                          <a:latin typeface="Tahoma" panose="020B0604030504040204" pitchFamily="34" charset="0"/>
                          <a:ea typeface="Tahoma" panose="020B0604030504040204" pitchFamily="34" charset="0"/>
                          <a:cs typeface="Tahoma" panose="020B0604030504040204" pitchFamily="34" charset="0"/>
                        </a:rPr>
                        <a:t>Computer Aided Manufacture</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97974">
                <a:tc gridSpan="2">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Examples;</a:t>
                      </a:r>
                      <a:r>
                        <a:rPr lang="en-GB" sz="1000" b="1" baseline="0" dirty="0">
                          <a:latin typeface="Tahoma" panose="020B0604030504040204" pitchFamily="34" charset="0"/>
                          <a:ea typeface="Tahoma" panose="020B0604030504040204" pitchFamily="34" charset="0"/>
                          <a:cs typeface="Tahoma" panose="020B0604030504040204" pitchFamily="34" charset="0"/>
                        </a:rPr>
                        <a:t> </a:t>
                      </a:r>
                      <a:r>
                        <a:rPr lang="en-GB" sz="1000" b="0" baseline="0" dirty="0">
                          <a:latin typeface="Tahoma" panose="020B0604030504040204" pitchFamily="34" charset="0"/>
                          <a:ea typeface="Tahoma" panose="020B0604030504040204" pitchFamily="34" charset="0"/>
                          <a:cs typeface="Tahoma" panose="020B0604030504040204" pitchFamily="34" charset="0"/>
                        </a:rPr>
                        <a:t>3D Printing, Laser Cutting, CNC Router, Automated Machines and Robotics, </a:t>
                      </a:r>
                      <a:r>
                        <a:rPr lang="en-GB" sz="1000" b="0" baseline="0" dirty="0" err="1">
                          <a:latin typeface="Tahoma" panose="020B0604030504040204" pitchFamily="34" charset="0"/>
                          <a:ea typeface="Tahoma" panose="020B0604030504040204" pitchFamily="34" charset="0"/>
                          <a:cs typeface="Tahoma" panose="020B0604030504040204" pitchFamily="34" charset="0"/>
                        </a:rPr>
                        <a:t>etc</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252831">
                <a:tc>
                  <a:txBody>
                    <a:bodyPr/>
                    <a:lstStyle/>
                    <a:p>
                      <a:pPr algn="ctr"/>
                      <a:r>
                        <a:rPr lang="en-GB" sz="1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marL="65314" marR="65314" marT="32657" marB="32657" anchor="ctr"/>
                </a:tc>
                <a:tc>
                  <a:txBody>
                    <a:bodyPr/>
                    <a:lstStyle/>
                    <a:p>
                      <a:pPr algn="ctr"/>
                      <a:r>
                        <a:rPr lang="en-GB" sz="10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marL="65314" marR="65314" marT="32657" marB="32657" anchor="ctr"/>
                </a:tc>
                <a:extLst>
                  <a:ext uri="{0D108BD9-81ED-4DB2-BD59-A6C34878D82A}">
                    <a16:rowId xmlns:a16="http://schemas.microsoft.com/office/drawing/2014/main" val="3424587761"/>
                  </a:ext>
                </a:extLst>
              </a:tr>
              <a:tr h="1217334">
                <a:tc>
                  <a:txBody>
                    <a:bodyPr/>
                    <a:lstStyle/>
                    <a:p>
                      <a:pPr marL="171450" indent="-1714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Faster and</a:t>
                      </a:r>
                      <a:r>
                        <a:rPr lang="en-GB" sz="1000" baseline="0" dirty="0">
                          <a:latin typeface="Tahoma" panose="020B0604030504040204" pitchFamily="34" charset="0"/>
                          <a:ea typeface="Tahoma" panose="020B0604030504040204" pitchFamily="34" charset="0"/>
                          <a:cs typeface="Tahoma" panose="020B0604030504040204" pitchFamily="34" charset="0"/>
                        </a:rPr>
                        <a:t> more accurate than traditional tools</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Repetitive accuracy/ consistent outcomes</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Machines can run 24/7</a:t>
                      </a:r>
                    </a:p>
                    <a:p>
                      <a:pPr marL="171450" indent="-171450" algn="ctr">
                        <a:buFont typeface="Arial" panose="020B0604020202020204" pitchFamily="34" charset="0"/>
                        <a:buChar char="•"/>
                      </a:pP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Expensive to buy the</a:t>
                      </a:r>
                      <a:r>
                        <a:rPr lang="en-GB" sz="1000" baseline="0" dirty="0">
                          <a:latin typeface="Tahoma" panose="020B0604030504040204" pitchFamily="34" charset="0"/>
                          <a:ea typeface="Tahoma" panose="020B0604030504040204" pitchFamily="34" charset="0"/>
                          <a:cs typeface="Tahoma" panose="020B0604030504040204" pitchFamily="34" charset="0"/>
                        </a:rPr>
                        <a:t> equipment, </a:t>
                      </a:r>
                      <a:r>
                        <a:rPr lang="en-GB" sz="1000" baseline="0" dirty="0" err="1">
                          <a:latin typeface="Tahoma" panose="020B0604030504040204" pitchFamily="34" charset="0"/>
                          <a:ea typeface="Tahoma" panose="020B0604030504040204" pitchFamily="34" charset="0"/>
                          <a:cs typeface="Tahoma" panose="020B0604030504040204" pitchFamily="34" charset="0"/>
                        </a:rPr>
                        <a:t>etc</a:t>
                      </a:r>
                      <a:endParaRPr lang="en-GB" sz="1000" baseline="0" dirty="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Training takes cost and time</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Need specialists to maintain and repair the machines</a:t>
                      </a:r>
                    </a:p>
                    <a:p>
                      <a:pPr marL="171450" indent="-1714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Dependence on CAM can cause unemployment</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167969636"/>
                  </a:ext>
                </a:extLst>
              </a:tr>
            </a:tbl>
          </a:graphicData>
        </a:graphic>
      </p:graphicFrame>
      <p:graphicFrame>
        <p:nvGraphicFramePr>
          <p:cNvPr id="7" name="Table 6"/>
          <p:cNvGraphicFramePr>
            <a:graphicFrameLocks noGrp="1"/>
          </p:cNvGraphicFramePr>
          <p:nvPr/>
        </p:nvGraphicFramePr>
        <p:xfrm>
          <a:off x="232382" y="3076303"/>
          <a:ext cx="4226407" cy="1959428"/>
        </p:xfrm>
        <a:graphic>
          <a:graphicData uri="http://schemas.openxmlformats.org/drawingml/2006/table">
            <a:tbl>
              <a:tblPr firstRow="1" bandRow="1">
                <a:tableStyleId>{5940675A-B579-460E-94D1-54222C63F5DA}</a:tableStyleId>
              </a:tblPr>
              <a:tblGrid>
                <a:gridCol w="4226407">
                  <a:extLst>
                    <a:ext uri="{9D8B030D-6E8A-4147-A177-3AD203B41FA5}">
                      <a16:colId xmlns:a16="http://schemas.microsoft.com/office/drawing/2014/main" val="1891181684"/>
                    </a:ext>
                  </a:extLst>
                </a:gridCol>
              </a:tblGrid>
              <a:tr h="217714">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Flexible</a:t>
                      </a:r>
                      <a:r>
                        <a:rPr lang="en-GB" sz="1000" b="1" baseline="0" dirty="0">
                          <a:latin typeface="Tahoma" panose="020B0604030504040204" pitchFamily="34" charset="0"/>
                          <a:ea typeface="Tahoma" panose="020B0604030504040204" pitchFamily="34" charset="0"/>
                          <a:cs typeface="Tahoma" panose="020B0604030504040204" pitchFamily="34" charset="0"/>
                        </a:rPr>
                        <a:t> Manufacturing Systems</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20000"/>
                        <a:lumOff val="80000"/>
                      </a:schemeClr>
                    </a:solidFill>
                  </a:tcPr>
                </a:tc>
                <a:extLst>
                  <a:ext uri="{0D108BD9-81ED-4DB2-BD59-A6C34878D82A}">
                    <a16:rowId xmlns:a16="http://schemas.microsoft.com/office/drawing/2014/main" val="1386860000"/>
                  </a:ext>
                </a:extLst>
              </a:tr>
              <a:tr h="1741714">
                <a:tc>
                  <a:txBody>
                    <a:bodyPr/>
                    <a:lstStyle/>
                    <a:p>
                      <a:pPr marL="0" indent="0" algn="ctr">
                        <a:buFont typeface="Arial" panose="020B0604020202020204" pitchFamily="34" charset="0"/>
                        <a:buNone/>
                      </a:pPr>
                      <a:r>
                        <a:rPr lang="en-GB" sz="1000" dirty="0">
                          <a:latin typeface="Tahoma" panose="020B0604030504040204" pitchFamily="34" charset="0"/>
                          <a:ea typeface="Tahoma" panose="020B0604030504040204" pitchFamily="34" charset="0"/>
                          <a:cs typeface="Tahoma" panose="020B0604030504040204" pitchFamily="34" charset="0"/>
                        </a:rPr>
                        <a:t>This</a:t>
                      </a:r>
                      <a:r>
                        <a:rPr lang="en-GB" sz="1000" baseline="0" dirty="0">
                          <a:latin typeface="Tahoma" panose="020B0604030504040204" pitchFamily="34" charset="0"/>
                          <a:ea typeface="Tahoma" panose="020B0604030504040204" pitchFamily="34" charset="0"/>
                          <a:cs typeface="Tahoma" panose="020B0604030504040204" pitchFamily="34" charset="0"/>
                        </a:rPr>
                        <a:t> is where </a:t>
                      </a:r>
                      <a:r>
                        <a:rPr lang="en-GB" sz="1000" b="1" baseline="0" dirty="0">
                          <a:latin typeface="Tahoma" panose="020B0604030504040204" pitchFamily="34" charset="0"/>
                          <a:ea typeface="Tahoma" panose="020B0604030504040204" pitchFamily="34" charset="0"/>
                          <a:cs typeface="Tahoma" panose="020B0604030504040204" pitchFamily="34" charset="0"/>
                        </a:rPr>
                        <a:t>automated machines </a:t>
                      </a:r>
                      <a:r>
                        <a:rPr lang="en-GB" sz="1000" baseline="0" dirty="0">
                          <a:latin typeface="Tahoma" panose="020B0604030504040204" pitchFamily="34" charset="0"/>
                          <a:ea typeface="Tahoma" panose="020B0604030504040204" pitchFamily="34" charset="0"/>
                          <a:cs typeface="Tahoma" panose="020B0604030504040204" pitchFamily="34" charset="0"/>
                        </a:rPr>
                        <a:t>are adaptable and can produce different products if needed. </a:t>
                      </a:r>
                    </a:p>
                    <a:p>
                      <a:pPr marL="0" indent="0" algn="ctr">
                        <a:buFont typeface="Arial" panose="020B0604020202020204" pitchFamily="34" charset="0"/>
                        <a:buNone/>
                      </a:pPr>
                      <a:endParaRPr lang="en-GB" sz="10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000" baseline="0" dirty="0">
                          <a:latin typeface="Tahoma" panose="020B0604030504040204" pitchFamily="34" charset="0"/>
                          <a:ea typeface="Tahoma" panose="020B0604030504040204" pitchFamily="34" charset="0"/>
                          <a:cs typeface="Tahoma" panose="020B0604030504040204" pitchFamily="34" charset="0"/>
                        </a:rPr>
                        <a:t>If a manufacture is making a product with machines that are just dedicated to specific tasks they have to be reprogrammed and re-tooled before changing to a new task. This is time consuming and expensive. </a:t>
                      </a:r>
                    </a:p>
                    <a:p>
                      <a:pPr marL="0" indent="0" algn="ctr">
                        <a:buFont typeface="Arial" panose="020B0604020202020204" pitchFamily="34" charset="0"/>
                        <a:buNone/>
                      </a:pPr>
                      <a:endParaRPr lang="en-GB" sz="10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000" dirty="0">
                          <a:latin typeface="Tahoma" panose="020B0604030504040204" pitchFamily="34" charset="0"/>
                          <a:ea typeface="Tahoma" panose="020B0604030504040204" pitchFamily="34" charset="0"/>
                          <a:cs typeface="Tahoma" panose="020B0604030504040204" pitchFamily="34" charset="0"/>
                        </a:rPr>
                        <a:t>Examples include;</a:t>
                      </a:r>
                      <a:r>
                        <a:rPr lang="en-GB" sz="1000" baseline="0" dirty="0">
                          <a:latin typeface="Tahoma" panose="020B0604030504040204" pitchFamily="34" charset="0"/>
                          <a:ea typeface="Tahoma" panose="020B0604030504040204" pitchFamily="34" charset="0"/>
                          <a:cs typeface="Tahoma" panose="020B0604030504040204" pitchFamily="34" charset="0"/>
                        </a:rPr>
                        <a:t> CNC Machines, 3D Printers, Laser Cutters, Robotic arms, </a:t>
                      </a:r>
                      <a:r>
                        <a:rPr lang="en-GB" sz="1000" baseline="0" dirty="0" err="1">
                          <a:latin typeface="Tahoma" panose="020B0604030504040204" pitchFamily="34" charset="0"/>
                          <a:ea typeface="Tahoma" panose="020B0604030504040204" pitchFamily="34" charset="0"/>
                          <a:cs typeface="Tahoma" panose="020B0604030504040204" pitchFamily="34" charset="0"/>
                        </a:rPr>
                        <a:t>etc</a:t>
                      </a:r>
                      <a:endParaRPr lang="en-GB" sz="10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0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167969636"/>
                  </a:ext>
                </a:extLst>
              </a:tr>
            </a:tbl>
          </a:graphicData>
        </a:graphic>
      </p:graphicFrame>
      <p:graphicFrame>
        <p:nvGraphicFramePr>
          <p:cNvPr id="8" name="Table 7"/>
          <p:cNvGraphicFramePr>
            <a:graphicFrameLocks noGrp="1"/>
          </p:cNvGraphicFramePr>
          <p:nvPr/>
        </p:nvGraphicFramePr>
        <p:xfrm>
          <a:off x="4704233" y="3260061"/>
          <a:ext cx="4226408" cy="3101550"/>
        </p:xfrm>
        <a:graphic>
          <a:graphicData uri="http://schemas.openxmlformats.org/drawingml/2006/table">
            <a:tbl>
              <a:tblPr firstRow="1" bandRow="1">
                <a:tableStyleId>{5940675A-B579-460E-94D1-54222C63F5DA}</a:tableStyleId>
              </a:tblPr>
              <a:tblGrid>
                <a:gridCol w="2113204">
                  <a:extLst>
                    <a:ext uri="{9D8B030D-6E8A-4147-A177-3AD203B41FA5}">
                      <a16:colId xmlns:a16="http://schemas.microsoft.com/office/drawing/2014/main" val="1891181684"/>
                    </a:ext>
                  </a:extLst>
                </a:gridCol>
                <a:gridCol w="2113204">
                  <a:extLst>
                    <a:ext uri="{9D8B030D-6E8A-4147-A177-3AD203B41FA5}">
                      <a16:colId xmlns:a16="http://schemas.microsoft.com/office/drawing/2014/main" val="664527945"/>
                    </a:ext>
                  </a:extLst>
                </a:gridCol>
              </a:tblGrid>
              <a:tr h="252053">
                <a:tc gridSpan="2">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Just-in-Time</a:t>
                      </a:r>
                      <a:r>
                        <a:rPr lang="en-GB" sz="1000" b="1" baseline="0" dirty="0">
                          <a:latin typeface="Tahoma" panose="020B0604030504040204" pitchFamily="34" charset="0"/>
                          <a:ea typeface="Tahoma" panose="020B0604030504040204" pitchFamily="34" charset="0"/>
                          <a:cs typeface="Tahoma" panose="020B0604030504040204" pitchFamily="34" charset="0"/>
                        </a:rPr>
                        <a:t> (JIT) Manufacture</a:t>
                      </a:r>
                      <a:endParaRPr lang="en-GB" sz="10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386860000"/>
                  </a:ext>
                </a:extLst>
              </a:tr>
              <a:tr h="1310676">
                <a:tc gridSpan="2">
                  <a:txBody>
                    <a:bodyPr/>
                    <a:lstStyle/>
                    <a:p>
                      <a:pPr marL="0" indent="0" algn="ctr">
                        <a:buFont typeface="Arial" panose="020B0604020202020204" pitchFamily="34" charset="0"/>
                        <a:buNone/>
                      </a:pPr>
                      <a:r>
                        <a:rPr lang="en-GB" sz="1000" dirty="0">
                          <a:latin typeface="Tahoma" panose="020B0604030504040204" pitchFamily="34" charset="0"/>
                          <a:ea typeface="Tahoma" panose="020B0604030504040204" pitchFamily="34" charset="0"/>
                          <a:cs typeface="Tahoma" panose="020B0604030504040204" pitchFamily="34" charset="0"/>
                        </a:rPr>
                        <a:t>This</a:t>
                      </a:r>
                      <a:r>
                        <a:rPr lang="en-GB" sz="1000" baseline="0" dirty="0">
                          <a:latin typeface="Tahoma" panose="020B0604030504040204" pitchFamily="34" charset="0"/>
                          <a:ea typeface="Tahoma" panose="020B0604030504040204" pitchFamily="34" charset="0"/>
                          <a:cs typeface="Tahoma" panose="020B0604030504040204" pitchFamily="34" charset="0"/>
                        </a:rPr>
                        <a:t> is where manufacturers only order materials, parts, </a:t>
                      </a:r>
                      <a:r>
                        <a:rPr lang="en-GB" sz="1000" baseline="0" dirty="0" err="1">
                          <a:latin typeface="Tahoma" panose="020B0604030504040204" pitchFamily="34" charset="0"/>
                          <a:ea typeface="Tahoma" panose="020B0604030504040204" pitchFamily="34" charset="0"/>
                          <a:cs typeface="Tahoma" panose="020B0604030504040204" pitchFamily="34" charset="0"/>
                        </a:rPr>
                        <a:t>etc</a:t>
                      </a:r>
                      <a:r>
                        <a:rPr lang="en-GB" sz="1000" baseline="0" dirty="0">
                          <a:latin typeface="Tahoma" panose="020B0604030504040204" pitchFamily="34" charset="0"/>
                          <a:ea typeface="Tahoma" panose="020B0604030504040204" pitchFamily="34" charset="0"/>
                          <a:cs typeface="Tahoma" panose="020B0604030504040204" pitchFamily="34" charset="0"/>
                        </a:rPr>
                        <a:t> when needed. The customer’s order triggers the production process and the resources needed for that order are the only ones bought.</a:t>
                      </a:r>
                    </a:p>
                    <a:p>
                      <a:pPr marL="0" indent="0" algn="ctr">
                        <a:buFont typeface="Arial" panose="020B0604020202020204" pitchFamily="34" charset="0"/>
                        <a:buNone/>
                      </a:pPr>
                      <a:endParaRPr lang="en-GB" sz="10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000" baseline="0" dirty="0">
                          <a:latin typeface="Tahoma" panose="020B0604030504040204" pitchFamily="34" charset="0"/>
                          <a:ea typeface="Tahoma" panose="020B0604030504040204" pitchFamily="34" charset="0"/>
                          <a:cs typeface="Tahoma" panose="020B0604030504040204" pitchFamily="34" charset="0"/>
                        </a:rPr>
                        <a:t>This can be used in any </a:t>
                      </a:r>
                      <a:r>
                        <a:rPr lang="en-GB" sz="1000" b="1" baseline="0" dirty="0">
                          <a:latin typeface="Tahoma" panose="020B0604030504040204" pitchFamily="34" charset="0"/>
                          <a:ea typeface="Tahoma" panose="020B0604030504040204" pitchFamily="34" charset="0"/>
                          <a:cs typeface="Tahoma" panose="020B0604030504040204" pitchFamily="34" charset="0"/>
                        </a:rPr>
                        <a:t>scale of production</a:t>
                      </a:r>
                      <a:r>
                        <a:rPr lang="en-GB" sz="1000" b="0" baseline="0" dirty="0">
                          <a:latin typeface="Tahoma" panose="020B0604030504040204" pitchFamily="34" charset="0"/>
                          <a:ea typeface="Tahoma" panose="020B0604030504040204" pitchFamily="34" charset="0"/>
                          <a:cs typeface="Tahoma" panose="020B0604030504040204" pitchFamily="34" charset="0"/>
                        </a:rPr>
                        <a:t> but is particularly useful for one-off production.</a:t>
                      </a:r>
                    </a:p>
                    <a:p>
                      <a:pPr marL="0" indent="0" algn="ctr">
                        <a:buFont typeface="Arial" panose="020B0604020202020204" pitchFamily="34" charset="0"/>
                        <a:buNone/>
                      </a:pP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hMerge="1">
                  <a:txBody>
                    <a:bodyPr/>
                    <a:lstStyle/>
                    <a:p>
                      <a:endParaRPr lang="en-GB"/>
                    </a:p>
                  </a:txBody>
                  <a:tcPr/>
                </a:tc>
                <a:extLst>
                  <a:ext uri="{0D108BD9-81ED-4DB2-BD59-A6C34878D82A}">
                    <a16:rowId xmlns:a16="http://schemas.microsoft.com/office/drawing/2014/main" val="1167969636"/>
                  </a:ext>
                </a:extLst>
              </a:tr>
              <a:tr h="314049">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marL="65314" marR="65314" marT="32657" marB="32657" anchor="ctr"/>
                </a:tc>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marL="65314" marR="65314" marT="32657" marB="32657" anchor="ctr"/>
                </a:tc>
                <a:extLst>
                  <a:ext uri="{0D108BD9-81ED-4DB2-BD59-A6C34878D82A}">
                    <a16:rowId xmlns:a16="http://schemas.microsoft.com/office/drawing/2014/main" val="3912842463"/>
                  </a:ext>
                </a:extLst>
              </a:tr>
              <a:tr h="1224772">
                <a:tc>
                  <a:txBody>
                    <a:bodyPr/>
                    <a:lstStyle/>
                    <a:p>
                      <a:pPr marL="285750" indent="-285750" algn="ctr">
                        <a:buFont typeface="Arial" panose="020B0604020202020204" pitchFamily="34" charset="0"/>
                        <a:buChar char="•"/>
                      </a:pPr>
                      <a:r>
                        <a:rPr lang="en-GB" sz="1000" dirty="0">
                          <a:latin typeface="Tahoma" panose="020B0604030504040204" pitchFamily="34" charset="0"/>
                          <a:ea typeface="Tahoma" panose="020B0604030504040204" pitchFamily="34" charset="0"/>
                          <a:cs typeface="Tahoma" panose="020B0604030504040204" pitchFamily="34" charset="0"/>
                        </a:rPr>
                        <a:t>Saves on warehouse</a:t>
                      </a:r>
                      <a:r>
                        <a:rPr lang="en-GB" sz="1000" baseline="0" dirty="0">
                          <a:latin typeface="Tahoma" panose="020B0604030504040204" pitchFamily="34" charset="0"/>
                          <a:ea typeface="Tahoma" panose="020B0604030504040204" pitchFamily="34" charset="0"/>
                          <a:cs typeface="Tahoma" panose="020B0604030504040204" pitchFamily="34" charset="0"/>
                        </a:rPr>
                        <a:t> and storage costs</a:t>
                      </a:r>
                    </a:p>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Money is not tied-up in stock</a:t>
                      </a:r>
                    </a:p>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Little/minimal waste</a:t>
                      </a:r>
                    </a:p>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Customer often pays in advance so money is secure before production</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All production stops if a part/ material is missing</a:t>
                      </a:r>
                    </a:p>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Needs to have a fast, reliable and good quality supply chain to work properly</a:t>
                      </a:r>
                    </a:p>
                    <a:p>
                      <a:pPr marL="285750" indent="-285750" algn="ctr">
                        <a:buFont typeface="Arial" panose="020B0604020202020204" pitchFamily="34" charset="0"/>
                        <a:buChar char="•"/>
                      </a:pPr>
                      <a:r>
                        <a:rPr lang="en-GB" sz="1000" baseline="0" dirty="0">
                          <a:latin typeface="Tahoma" panose="020B0604030504040204" pitchFamily="34" charset="0"/>
                          <a:ea typeface="Tahoma" panose="020B0604030504040204" pitchFamily="34" charset="0"/>
                          <a:cs typeface="Tahoma" panose="020B0604030504040204" pitchFamily="34" charset="0"/>
                        </a:rPr>
                        <a:t>Can be time-consuming </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350839854"/>
                  </a:ext>
                </a:extLst>
              </a:tr>
            </a:tbl>
          </a:graphicData>
        </a:graphic>
      </p:graphicFrame>
      <p:graphicFrame>
        <p:nvGraphicFramePr>
          <p:cNvPr id="9" name="Table 8"/>
          <p:cNvGraphicFramePr>
            <a:graphicFrameLocks noGrp="1"/>
          </p:cNvGraphicFramePr>
          <p:nvPr/>
        </p:nvGraphicFramePr>
        <p:xfrm>
          <a:off x="236736" y="5206427"/>
          <a:ext cx="4226407" cy="1259687"/>
        </p:xfrm>
        <a:graphic>
          <a:graphicData uri="http://schemas.openxmlformats.org/drawingml/2006/table">
            <a:tbl>
              <a:tblPr firstRow="1" bandRow="1">
                <a:tableStyleId>{5940675A-B579-460E-94D1-54222C63F5DA}</a:tableStyleId>
              </a:tblPr>
              <a:tblGrid>
                <a:gridCol w="4226407">
                  <a:extLst>
                    <a:ext uri="{9D8B030D-6E8A-4147-A177-3AD203B41FA5}">
                      <a16:colId xmlns:a16="http://schemas.microsoft.com/office/drawing/2014/main" val="1891181684"/>
                    </a:ext>
                  </a:extLst>
                </a:gridCol>
              </a:tblGrid>
              <a:tr h="253969">
                <a:tc>
                  <a:txBody>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Lean Manufacturing</a:t>
                      </a:r>
                    </a:p>
                  </a:txBody>
                  <a:tcPr marL="65314" marR="65314" marT="32657" marB="32657" anchor="ctr">
                    <a:solidFill>
                      <a:schemeClr val="accent6">
                        <a:lumMod val="20000"/>
                        <a:lumOff val="80000"/>
                      </a:schemeClr>
                    </a:solidFill>
                  </a:tcPr>
                </a:tc>
                <a:extLst>
                  <a:ext uri="{0D108BD9-81ED-4DB2-BD59-A6C34878D82A}">
                    <a16:rowId xmlns:a16="http://schemas.microsoft.com/office/drawing/2014/main" val="1386860000"/>
                  </a:ext>
                </a:extLst>
              </a:tr>
              <a:tr h="1005718">
                <a:tc>
                  <a:txBody>
                    <a:bodyPr/>
                    <a:lstStyle/>
                    <a:p>
                      <a:pPr marL="0" indent="0" algn="ctr">
                        <a:buFont typeface="Arial" panose="020B0604020202020204" pitchFamily="34" charset="0"/>
                        <a:buNone/>
                      </a:pPr>
                      <a:r>
                        <a:rPr lang="en-GB" sz="1000" dirty="0">
                          <a:latin typeface="Tahoma" panose="020B0604030504040204" pitchFamily="34" charset="0"/>
                          <a:ea typeface="Tahoma" panose="020B0604030504040204" pitchFamily="34" charset="0"/>
                          <a:cs typeface="Tahoma" panose="020B0604030504040204" pitchFamily="34" charset="0"/>
                        </a:rPr>
                        <a:t>This is where waste and energy is kept to a minimum. </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panose="020B0604030504040204" pitchFamily="34" charset="0"/>
                          <a:ea typeface="Tahoma" panose="020B0604030504040204" pitchFamily="34" charset="0"/>
                          <a:cs typeface="Tahoma" panose="020B0604030504040204" pitchFamily="34" charset="0"/>
                        </a:rPr>
                        <a:t>This helps manufacturers save money</a:t>
                      </a:r>
                      <a:r>
                        <a:rPr lang="en-GB" sz="1000" baseline="0" dirty="0">
                          <a:latin typeface="Tahoma" panose="020B0604030504040204" pitchFamily="34" charset="0"/>
                          <a:ea typeface="Tahoma" panose="020B0604030504040204" pitchFamily="34" charset="0"/>
                          <a:cs typeface="Tahoma" panose="020B0604030504040204" pitchFamily="34" charset="0"/>
                        </a:rPr>
                        <a:t> and resources in production, as well as helping minimise the </a:t>
                      </a:r>
                      <a:r>
                        <a:rPr lang="en-GB" sz="1000" b="1" baseline="0" dirty="0">
                          <a:latin typeface="Tahoma" panose="020B0604030504040204" pitchFamily="34" charset="0"/>
                          <a:ea typeface="Tahoma" panose="020B0604030504040204" pitchFamily="34" charset="0"/>
                          <a:cs typeface="Tahoma" panose="020B0604030504040204" pitchFamily="34" charset="0"/>
                        </a:rPr>
                        <a:t>environmental impact </a:t>
                      </a:r>
                      <a:r>
                        <a:rPr lang="en-GB" sz="1000" baseline="0" dirty="0">
                          <a:latin typeface="Tahoma" panose="020B0604030504040204" pitchFamily="34" charset="0"/>
                          <a:ea typeface="Tahoma" panose="020B0604030504040204" pitchFamily="34" charset="0"/>
                          <a:cs typeface="Tahoma" panose="020B0604030504040204" pitchFamily="34" charset="0"/>
                        </a:rPr>
                        <a:t>of producing products.</a:t>
                      </a:r>
                      <a:endParaRPr lang="en-GB" sz="10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21761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6751" y="253372"/>
            <a:ext cx="5610498"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chemeClr val="accent6">
                    <a:lumMod val="50000"/>
                  </a:schemeClr>
                </a:solidFill>
                <a:latin typeface="Chalk Dash"/>
                <a:ea typeface="Tahoma"/>
                <a:cs typeface="Tahoma"/>
              </a:rPr>
              <a:t>Scales of Production</a:t>
            </a:r>
          </a:p>
        </p:txBody>
      </p:sp>
      <p:graphicFrame>
        <p:nvGraphicFramePr>
          <p:cNvPr id="6" name="Table 5"/>
          <p:cNvGraphicFramePr>
            <a:graphicFrameLocks noGrp="1"/>
          </p:cNvGraphicFramePr>
          <p:nvPr/>
        </p:nvGraphicFramePr>
        <p:xfrm>
          <a:off x="166983" y="652418"/>
          <a:ext cx="8810034" cy="3175000"/>
        </p:xfrm>
        <a:graphic>
          <a:graphicData uri="http://schemas.openxmlformats.org/drawingml/2006/table">
            <a:tbl>
              <a:tblPr firstRow="1" bandRow="1">
                <a:tableStyleId>{5940675A-B579-460E-94D1-54222C63F5DA}</a:tableStyleId>
              </a:tblPr>
              <a:tblGrid>
                <a:gridCol w="1134506">
                  <a:extLst>
                    <a:ext uri="{9D8B030D-6E8A-4147-A177-3AD203B41FA5}">
                      <a16:colId xmlns:a16="http://schemas.microsoft.com/office/drawing/2014/main" val="650560872"/>
                    </a:ext>
                  </a:extLst>
                </a:gridCol>
                <a:gridCol w="1772588">
                  <a:extLst>
                    <a:ext uri="{9D8B030D-6E8A-4147-A177-3AD203B41FA5}">
                      <a16:colId xmlns:a16="http://schemas.microsoft.com/office/drawing/2014/main" val="1137440549"/>
                    </a:ext>
                  </a:extLst>
                </a:gridCol>
                <a:gridCol w="4263921">
                  <a:extLst>
                    <a:ext uri="{9D8B030D-6E8A-4147-A177-3AD203B41FA5}">
                      <a16:colId xmlns:a16="http://schemas.microsoft.com/office/drawing/2014/main" val="1068028841"/>
                    </a:ext>
                  </a:extLst>
                </a:gridCol>
                <a:gridCol w="1639019">
                  <a:extLst>
                    <a:ext uri="{9D8B030D-6E8A-4147-A177-3AD203B41FA5}">
                      <a16:colId xmlns:a16="http://schemas.microsoft.com/office/drawing/2014/main" val="2710481227"/>
                    </a:ext>
                  </a:extLst>
                </a:gridCol>
              </a:tblGrid>
              <a:tr h="275045">
                <a:tc>
                  <a:txBody>
                    <a:bodyPr/>
                    <a:lstStyle/>
                    <a:p>
                      <a:pPr algn="ctr"/>
                      <a:r>
                        <a:rPr lang="en-GB" sz="900" b="1" dirty="0"/>
                        <a:t>Name/ Type</a:t>
                      </a:r>
                    </a:p>
                  </a:txBody>
                  <a:tcPr anchor="ctr">
                    <a:solidFill>
                      <a:schemeClr val="accent6">
                        <a:lumMod val="20000"/>
                        <a:lumOff val="80000"/>
                      </a:schemeClr>
                    </a:solidFill>
                  </a:tcPr>
                </a:tc>
                <a:tc>
                  <a:txBody>
                    <a:bodyPr/>
                    <a:lstStyle/>
                    <a:p>
                      <a:pPr algn="ctr"/>
                      <a:r>
                        <a:rPr lang="en-GB" sz="900" b="1" dirty="0"/>
                        <a:t>How many it makes</a:t>
                      </a:r>
                    </a:p>
                  </a:txBody>
                  <a:tcPr anchor="ctr">
                    <a:solidFill>
                      <a:schemeClr val="accent6">
                        <a:lumMod val="20000"/>
                        <a:lumOff val="80000"/>
                      </a:schemeClr>
                    </a:solidFill>
                  </a:tcPr>
                </a:tc>
                <a:tc>
                  <a:txBody>
                    <a:bodyPr/>
                    <a:lstStyle/>
                    <a:p>
                      <a:pPr algn="ctr"/>
                      <a:r>
                        <a:rPr lang="en-GB" sz="900" b="1" dirty="0"/>
                        <a:t>Ke</a:t>
                      </a:r>
                      <a:r>
                        <a:rPr lang="en-GB" sz="900" b="1" baseline="0" dirty="0"/>
                        <a:t>y Info</a:t>
                      </a:r>
                      <a:endParaRPr lang="en-GB" sz="900" b="1" dirty="0"/>
                    </a:p>
                  </a:txBody>
                  <a:tcPr anchor="ctr">
                    <a:solidFill>
                      <a:schemeClr val="accent6">
                        <a:lumMod val="20000"/>
                        <a:lumOff val="80000"/>
                      </a:schemeClr>
                    </a:solidFill>
                  </a:tcPr>
                </a:tc>
                <a:tc>
                  <a:txBody>
                    <a:bodyPr/>
                    <a:lstStyle/>
                    <a:p>
                      <a:pPr algn="ctr"/>
                      <a:r>
                        <a:rPr lang="en-GB" sz="900" b="1" dirty="0"/>
                        <a:t>Examples of Products</a:t>
                      </a:r>
                    </a:p>
                  </a:txBody>
                  <a:tcPr anchor="ctr">
                    <a:solidFill>
                      <a:schemeClr val="accent6">
                        <a:lumMod val="20000"/>
                        <a:lumOff val="80000"/>
                      </a:schemeClr>
                    </a:solidFill>
                  </a:tcPr>
                </a:tc>
                <a:extLst>
                  <a:ext uri="{0D108BD9-81ED-4DB2-BD59-A6C34878D82A}">
                    <a16:rowId xmlns:a16="http://schemas.microsoft.com/office/drawing/2014/main" val="2992580308"/>
                  </a:ext>
                </a:extLst>
              </a:tr>
              <a:tr h="818605">
                <a:tc>
                  <a:txBody>
                    <a:bodyPr/>
                    <a:lstStyle/>
                    <a:p>
                      <a:pPr algn="ctr"/>
                      <a:r>
                        <a:rPr lang="en-GB" sz="900" dirty="0"/>
                        <a:t>One-off</a:t>
                      </a:r>
                      <a:r>
                        <a:rPr lang="en-GB" sz="900" baseline="0" dirty="0"/>
                        <a:t> Production </a:t>
                      </a:r>
                      <a:endParaRPr lang="en-GB" sz="900" dirty="0"/>
                    </a:p>
                  </a:txBody>
                  <a:tcPr anchor="ctr">
                    <a:solidFill>
                      <a:schemeClr val="accent6">
                        <a:lumMod val="20000"/>
                        <a:lumOff val="80000"/>
                      </a:schemeClr>
                    </a:solidFill>
                  </a:tcPr>
                </a:tc>
                <a:tc>
                  <a:txBody>
                    <a:bodyPr/>
                    <a:lstStyle/>
                    <a:p>
                      <a:pPr algn="ctr"/>
                      <a:r>
                        <a:rPr lang="en-GB" sz="900" dirty="0"/>
                        <a:t>1</a:t>
                      </a:r>
                    </a:p>
                  </a:txBody>
                  <a:tcPr anchor="ctr"/>
                </a:tc>
                <a:tc>
                  <a:txBody>
                    <a:bodyPr/>
                    <a:lstStyle/>
                    <a:p>
                      <a:pPr marL="285750" indent="-285750" algn="ctr">
                        <a:buFont typeface="Arial" panose="020B0604020202020204" pitchFamily="34" charset="0"/>
                        <a:buChar char="•"/>
                      </a:pPr>
                      <a:r>
                        <a:rPr lang="en-GB" sz="900" dirty="0"/>
                        <a:t>Also known as Bespoke or Prototype</a:t>
                      </a:r>
                      <a:r>
                        <a:rPr lang="en-GB" sz="900" baseline="0" dirty="0"/>
                        <a:t> manufacture</a:t>
                      </a:r>
                    </a:p>
                    <a:p>
                      <a:pPr marL="285750" indent="-285750" algn="ctr">
                        <a:buFont typeface="Arial" panose="020B0604020202020204" pitchFamily="34" charset="0"/>
                        <a:buChar char="•"/>
                      </a:pPr>
                      <a:r>
                        <a:rPr lang="en-GB" sz="900" baseline="0" dirty="0"/>
                        <a:t>Custom-made products</a:t>
                      </a:r>
                    </a:p>
                    <a:p>
                      <a:pPr marL="285750" indent="-285750" algn="ctr">
                        <a:buFont typeface="Arial" panose="020B0604020202020204" pitchFamily="34" charset="0"/>
                        <a:buChar char="•"/>
                      </a:pPr>
                      <a:r>
                        <a:rPr lang="en-GB" sz="900" baseline="0" dirty="0"/>
                        <a:t>Specialist workers/ skills</a:t>
                      </a:r>
                    </a:p>
                    <a:p>
                      <a:pPr marL="285750" indent="-285750" algn="ctr">
                        <a:buFont typeface="Arial" panose="020B0604020202020204" pitchFamily="34" charset="0"/>
                        <a:buChar char="•"/>
                      </a:pPr>
                      <a:r>
                        <a:rPr lang="en-GB" sz="900" baseline="0" dirty="0"/>
                        <a:t>Specialist machines and materials</a:t>
                      </a:r>
                    </a:p>
                    <a:p>
                      <a:pPr marL="285750" indent="-285750" algn="ctr">
                        <a:buFont typeface="Arial" panose="020B0604020202020204" pitchFamily="34" charset="0"/>
                        <a:buChar char="•"/>
                      </a:pPr>
                      <a:r>
                        <a:rPr lang="en-GB" sz="900" baseline="0" dirty="0"/>
                        <a:t>High Quality but expensive</a:t>
                      </a:r>
                    </a:p>
                  </a:txBody>
                  <a:tcPr anchor="ctr"/>
                </a:tc>
                <a:tc>
                  <a:txBody>
                    <a:bodyPr/>
                    <a:lstStyle/>
                    <a:p>
                      <a:pPr marL="285750" indent="-285750" algn="ctr">
                        <a:buFont typeface="Arial" panose="020B0604020202020204" pitchFamily="34" charset="0"/>
                        <a:buChar char="•"/>
                      </a:pPr>
                      <a:r>
                        <a:rPr lang="en-GB" sz="900" dirty="0"/>
                        <a:t>Towers</a:t>
                      </a:r>
                      <a:r>
                        <a:rPr lang="en-GB" sz="900" baseline="0" dirty="0"/>
                        <a:t> / Bridges</a:t>
                      </a:r>
                    </a:p>
                    <a:p>
                      <a:pPr marL="285750" indent="-285750" algn="ctr">
                        <a:buFont typeface="Arial" panose="020B0604020202020204" pitchFamily="34" charset="0"/>
                        <a:buChar char="•"/>
                      </a:pPr>
                      <a:r>
                        <a:rPr lang="en-GB" sz="900" baseline="0" dirty="0"/>
                        <a:t>One-off Houses</a:t>
                      </a:r>
                    </a:p>
                    <a:p>
                      <a:pPr marL="285750" indent="-285750" algn="ctr">
                        <a:buFont typeface="Arial" panose="020B0604020202020204" pitchFamily="34" charset="0"/>
                        <a:buChar char="•"/>
                      </a:pPr>
                      <a:r>
                        <a:rPr lang="en-GB" sz="900" baseline="0" dirty="0"/>
                        <a:t>Custom made clothes</a:t>
                      </a:r>
                    </a:p>
                  </a:txBody>
                  <a:tcPr anchor="ctr"/>
                </a:tc>
                <a:extLst>
                  <a:ext uri="{0D108BD9-81ED-4DB2-BD59-A6C34878D82A}">
                    <a16:rowId xmlns:a16="http://schemas.microsoft.com/office/drawing/2014/main" val="2135399536"/>
                  </a:ext>
                </a:extLst>
              </a:tr>
              <a:tr h="762001">
                <a:tc>
                  <a:txBody>
                    <a:bodyPr/>
                    <a:lstStyle/>
                    <a:p>
                      <a:pPr algn="ctr"/>
                      <a:r>
                        <a:rPr lang="en-GB" sz="900" dirty="0"/>
                        <a:t>Batch</a:t>
                      </a:r>
                    </a:p>
                  </a:txBody>
                  <a:tcPr anchor="ctr">
                    <a:solidFill>
                      <a:schemeClr val="accent6">
                        <a:lumMod val="20000"/>
                        <a:lumOff val="80000"/>
                      </a:schemeClr>
                    </a:solidFill>
                  </a:tcPr>
                </a:tc>
                <a:tc>
                  <a:txBody>
                    <a:bodyPr/>
                    <a:lstStyle/>
                    <a:p>
                      <a:pPr algn="ctr"/>
                      <a:r>
                        <a:rPr lang="en-GB" sz="900" dirty="0"/>
                        <a:t>10s-1000s</a:t>
                      </a:r>
                    </a:p>
                  </a:txBody>
                  <a:tcPr anchor="ctr"/>
                </a:tc>
                <a:tc>
                  <a:txBody>
                    <a:bodyPr/>
                    <a:lstStyle/>
                    <a:p>
                      <a:pPr marL="285750" indent="-285750" algn="ctr">
                        <a:buFont typeface="Arial" panose="020B0604020202020204" pitchFamily="34" charset="0"/>
                        <a:buChar char="•"/>
                      </a:pPr>
                      <a:r>
                        <a:rPr lang="en-GB" sz="900" dirty="0"/>
                        <a:t>Uses a mix of workers and machinery</a:t>
                      </a:r>
                    </a:p>
                    <a:p>
                      <a:pPr marL="285750" indent="-285750" algn="ctr">
                        <a:buFont typeface="Arial" panose="020B0604020202020204" pitchFamily="34" charset="0"/>
                        <a:buChar char="•"/>
                      </a:pPr>
                      <a:r>
                        <a:rPr lang="en-GB" sz="900" dirty="0"/>
                        <a:t>Uses jigs, moulds and templates to help make identical products</a:t>
                      </a:r>
                    </a:p>
                    <a:p>
                      <a:pPr marL="285750" indent="-285750" algn="ctr">
                        <a:buFont typeface="Arial" panose="020B0604020202020204" pitchFamily="34" charset="0"/>
                        <a:buChar char="•"/>
                      </a:pPr>
                      <a:r>
                        <a:rPr lang="en-GB" sz="900" dirty="0"/>
                        <a:t>Stations of workers</a:t>
                      </a:r>
                      <a:r>
                        <a:rPr lang="en-GB" sz="900" baseline="0" dirty="0"/>
                        <a:t> e.g. cutting station, painting station, </a:t>
                      </a:r>
                      <a:r>
                        <a:rPr lang="en-GB" sz="900" baseline="0" dirty="0" err="1"/>
                        <a:t>etc</a:t>
                      </a:r>
                      <a:endParaRPr lang="en-GB" sz="900" dirty="0"/>
                    </a:p>
                    <a:p>
                      <a:pPr marL="285750" indent="-285750" algn="ctr">
                        <a:buFont typeface="Arial" panose="020B0604020202020204" pitchFamily="34" charset="0"/>
                        <a:buChar char="•"/>
                      </a:pPr>
                      <a:r>
                        <a:rPr lang="en-GB" sz="900" dirty="0"/>
                        <a:t>Can have some variation e.g. colour, finish, flavour</a:t>
                      </a:r>
                    </a:p>
                  </a:txBody>
                  <a:tcPr anchor="ctr"/>
                </a:tc>
                <a:tc>
                  <a:txBody>
                    <a:bodyPr/>
                    <a:lstStyle/>
                    <a:p>
                      <a:pPr marL="171450" indent="-171450" algn="ctr">
                        <a:buFont typeface="Arial" panose="020B0604020202020204" pitchFamily="34" charset="0"/>
                        <a:buChar char="•"/>
                      </a:pPr>
                      <a:r>
                        <a:rPr lang="en-GB" sz="900" dirty="0"/>
                        <a:t>Baked foods</a:t>
                      </a:r>
                    </a:p>
                    <a:p>
                      <a:pPr marL="171450" indent="-171450" algn="ctr">
                        <a:buFont typeface="Arial" panose="020B0604020202020204" pitchFamily="34" charset="0"/>
                        <a:buChar char="•"/>
                      </a:pPr>
                      <a:r>
                        <a:rPr lang="en-GB" sz="900" dirty="0"/>
                        <a:t>Limited edition car</a:t>
                      </a:r>
                    </a:p>
                    <a:p>
                      <a:pPr marL="171450" indent="-171450" algn="ctr">
                        <a:buFont typeface="Arial" panose="020B0604020202020204" pitchFamily="34" charset="0"/>
                        <a:buChar char="•"/>
                      </a:pPr>
                      <a:r>
                        <a:rPr lang="en-GB" sz="900" dirty="0"/>
                        <a:t>Socks</a:t>
                      </a:r>
                    </a:p>
                    <a:p>
                      <a:pPr marL="171450" indent="-171450" algn="ctr">
                        <a:buFont typeface="Arial" panose="020B0604020202020204" pitchFamily="34" charset="0"/>
                        <a:buChar char="•"/>
                      </a:pPr>
                      <a:r>
                        <a:rPr lang="en-GB" sz="900" dirty="0"/>
                        <a:t>Chairs</a:t>
                      </a:r>
                    </a:p>
                  </a:txBody>
                  <a:tcPr anchor="ctr"/>
                </a:tc>
                <a:extLst>
                  <a:ext uri="{0D108BD9-81ED-4DB2-BD59-A6C34878D82A}">
                    <a16:rowId xmlns:a16="http://schemas.microsoft.com/office/drawing/2014/main" val="2340679672"/>
                  </a:ext>
                </a:extLst>
              </a:tr>
              <a:tr h="666206">
                <a:tc>
                  <a:txBody>
                    <a:bodyPr/>
                    <a:lstStyle/>
                    <a:p>
                      <a:pPr algn="ctr"/>
                      <a:r>
                        <a:rPr lang="en-GB" sz="900" dirty="0"/>
                        <a:t>Mass</a:t>
                      </a:r>
                    </a:p>
                  </a:txBody>
                  <a:tcPr anchor="ctr">
                    <a:solidFill>
                      <a:schemeClr val="accent6">
                        <a:lumMod val="20000"/>
                        <a:lumOff val="80000"/>
                      </a:schemeClr>
                    </a:solidFill>
                  </a:tcPr>
                </a:tc>
                <a:tc>
                  <a:txBody>
                    <a:bodyPr/>
                    <a:lstStyle/>
                    <a:p>
                      <a:pPr algn="ctr"/>
                      <a:r>
                        <a:rPr lang="en-GB" sz="900" dirty="0"/>
                        <a:t>10,000s - 100,000s</a:t>
                      </a:r>
                    </a:p>
                  </a:txBody>
                  <a:tcPr anchor="ctr"/>
                </a:tc>
                <a:tc>
                  <a:txBody>
                    <a:bodyPr/>
                    <a:lstStyle/>
                    <a:p>
                      <a:pPr marL="285750" indent="-285750" algn="ctr">
                        <a:buFont typeface="Arial" panose="020B0604020202020204" pitchFamily="34" charset="0"/>
                        <a:buChar char="•"/>
                      </a:pPr>
                      <a:r>
                        <a:rPr lang="en-GB" sz="900" dirty="0"/>
                        <a:t>Big assembly lines (and sub-assembly lines)</a:t>
                      </a:r>
                    </a:p>
                    <a:p>
                      <a:pPr marL="285750" indent="-285750" algn="ctr">
                        <a:buFont typeface="Arial" panose="020B0604020202020204" pitchFamily="34" charset="0"/>
                        <a:buChar char="•"/>
                      </a:pPr>
                      <a:r>
                        <a:rPr lang="en-GB" sz="900" dirty="0"/>
                        <a:t>Heavily automated</a:t>
                      </a:r>
                    </a:p>
                    <a:p>
                      <a:pPr marL="285750" indent="-285750" algn="ctr">
                        <a:buFont typeface="Arial" panose="020B0604020202020204" pitchFamily="34" charset="0"/>
                        <a:buChar char="•"/>
                      </a:pPr>
                      <a:r>
                        <a:rPr lang="en-GB" sz="900" dirty="0"/>
                        <a:t>Standard and identical products</a:t>
                      </a:r>
                    </a:p>
                    <a:p>
                      <a:pPr marL="285750" indent="-285750" algn="ctr">
                        <a:buFont typeface="Arial" panose="020B0604020202020204" pitchFamily="34" charset="0"/>
                        <a:buChar char="•"/>
                      </a:pPr>
                      <a:r>
                        <a:rPr lang="en-GB" sz="900" dirty="0"/>
                        <a:t>Little worker input</a:t>
                      </a:r>
                    </a:p>
                  </a:txBody>
                  <a:tcPr anchor="ctr"/>
                </a:tc>
                <a:tc>
                  <a:txBody>
                    <a:bodyPr/>
                    <a:lstStyle/>
                    <a:p>
                      <a:pPr marL="171450" indent="-171450" algn="ctr">
                        <a:buFont typeface="Arial" panose="020B0604020202020204" pitchFamily="34" charset="0"/>
                        <a:buChar char="•"/>
                      </a:pPr>
                      <a:r>
                        <a:rPr lang="en-GB" sz="900" dirty="0"/>
                        <a:t>Cars</a:t>
                      </a:r>
                    </a:p>
                    <a:p>
                      <a:pPr marL="171450" indent="-171450" algn="ctr">
                        <a:buFont typeface="Arial" panose="020B0604020202020204" pitchFamily="34" charset="0"/>
                        <a:buChar char="•"/>
                      </a:pPr>
                      <a:r>
                        <a:rPr lang="en-GB" sz="900" dirty="0"/>
                        <a:t>Bottles</a:t>
                      </a:r>
                    </a:p>
                    <a:p>
                      <a:pPr marL="171450" indent="-171450" algn="ctr">
                        <a:buFont typeface="Arial" panose="020B0604020202020204" pitchFamily="34" charset="0"/>
                        <a:buChar char="•"/>
                      </a:pPr>
                      <a:r>
                        <a:rPr lang="en-GB" sz="900" dirty="0"/>
                        <a:t>Microchips</a:t>
                      </a:r>
                    </a:p>
                    <a:p>
                      <a:pPr marL="171450" indent="-171450" algn="ctr">
                        <a:buFont typeface="Arial" panose="020B0604020202020204" pitchFamily="34" charset="0"/>
                        <a:buChar char="•"/>
                      </a:pPr>
                      <a:r>
                        <a:rPr lang="en-GB" sz="900" dirty="0"/>
                        <a:t>Plain</a:t>
                      </a:r>
                      <a:r>
                        <a:rPr lang="en-GB" sz="900" baseline="0" dirty="0"/>
                        <a:t> shirts</a:t>
                      </a:r>
                      <a:endParaRPr lang="en-GB" sz="900" dirty="0"/>
                    </a:p>
                  </a:txBody>
                  <a:tcPr anchor="ctr"/>
                </a:tc>
                <a:extLst>
                  <a:ext uri="{0D108BD9-81ED-4DB2-BD59-A6C34878D82A}">
                    <a16:rowId xmlns:a16="http://schemas.microsoft.com/office/drawing/2014/main" val="4072110390"/>
                  </a:ext>
                </a:extLst>
              </a:tr>
              <a:tr h="653143">
                <a:tc>
                  <a:txBody>
                    <a:bodyPr/>
                    <a:lstStyle/>
                    <a:p>
                      <a:pPr algn="ctr"/>
                      <a:r>
                        <a:rPr lang="en-GB" sz="900" dirty="0"/>
                        <a:t>Continuous</a:t>
                      </a:r>
                    </a:p>
                  </a:txBody>
                  <a:tcPr anchor="ctr">
                    <a:solidFill>
                      <a:schemeClr val="accent6">
                        <a:lumMod val="20000"/>
                        <a:lumOff val="80000"/>
                      </a:schemeClr>
                    </a:solidFill>
                  </a:tcPr>
                </a:tc>
                <a:tc>
                  <a:txBody>
                    <a:bodyPr/>
                    <a:lstStyle/>
                    <a:p>
                      <a:pPr algn="ctr"/>
                      <a:r>
                        <a:rPr lang="en-GB" sz="900" dirty="0"/>
                        <a:t>100,00s</a:t>
                      </a:r>
                      <a:r>
                        <a:rPr lang="en-GB" sz="900" baseline="0" dirty="0"/>
                        <a:t> +</a:t>
                      </a:r>
                      <a:endParaRPr lang="en-GB" sz="900" dirty="0"/>
                    </a:p>
                  </a:txBody>
                  <a:tcPr anchor="ctr"/>
                </a:tc>
                <a:tc>
                  <a:txBody>
                    <a:bodyPr/>
                    <a:lstStyle/>
                    <a:p>
                      <a:pPr marL="285750" indent="-285750" algn="ctr">
                        <a:buFont typeface="Arial" panose="020B0604020202020204" pitchFamily="34" charset="0"/>
                        <a:buChar char="•"/>
                      </a:pPr>
                      <a:r>
                        <a:rPr lang="en-GB" sz="900" dirty="0"/>
                        <a:t>24/7 production</a:t>
                      </a:r>
                    </a:p>
                    <a:p>
                      <a:pPr marL="285750" indent="-285750" algn="ctr">
                        <a:buFont typeface="Arial" panose="020B0604020202020204" pitchFamily="34" charset="0"/>
                        <a:buChar char="•"/>
                      </a:pPr>
                      <a:r>
                        <a:rPr lang="en-GB" sz="900" dirty="0"/>
                        <a:t>Heavily automated</a:t>
                      </a:r>
                    </a:p>
                    <a:p>
                      <a:pPr marL="285750" indent="-285750" algn="ctr">
                        <a:buFont typeface="Arial" panose="020B0604020202020204" pitchFamily="34" charset="0"/>
                        <a:buChar char="•"/>
                      </a:pPr>
                      <a:r>
                        <a:rPr lang="en-GB" sz="900" dirty="0"/>
                        <a:t>Standard and identical products</a:t>
                      </a:r>
                    </a:p>
                    <a:p>
                      <a:pPr marL="285750" indent="-285750" algn="ctr">
                        <a:buFont typeface="Arial" panose="020B0604020202020204" pitchFamily="34" charset="0"/>
                        <a:buChar char="•"/>
                      </a:pPr>
                      <a:r>
                        <a:rPr lang="en-GB" sz="900" dirty="0"/>
                        <a:t>Little</a:t>
                      </a:r>
                      <a:r>
                        <a:rPr lang="en-GB" sz="900" baseline="0" dirty="0"/>
                        <a:t> worker input</a:t>
                      </a:r>
                      <a:endParaRPr lang="en-GB" sz="900" dirty="0"/>
                    </a:p>
                  </a:txBody>
                  <a:tcPr anchor="ctr"/>
                </a:tc>
                <a:tc>
                  <a:txBody>
                    <a:bodyPr/>
                    <a:lstStyle/>
                    <a:p>
                      <a:pPr marL="171450" indent="-171450" algn="ctr">
                        <a:buFont typeface="Arial" panose="020B0604020202020204" pitchFamily="34" charset="0"/>
                        <a:buChar char="•"/>
                      </a:pPr>
                      <a:r>
                        <a:rPr lang="en-GB" sz="900" dirty="0"/>
                        <a:t>Energy</a:t>
                      </a:r>
                    </a:p>
                    <a:p>
                      <a:pPr marL="171450" indent="-171450" algn="ctr">
                        <a:buFont typeface="Arial" panose="020B0604020202020204" pitchFamily="34" charset="0"/>
                        <a:buChar char="•"/>
                      </a:pPr>
                      <a:r>
                        <a:rPr lang="en-GB" sz="900" dirty="0"/>
                        <a:t>Water</a:t>
                      </a:r>
                    </a:p>
                    <a:p>
                      <a:pPr marL="171450" indent="-171450" algn="ctr">
                        <a:buFont typeface="Arial" panose="020B0604020202020204" pitchFamily="34" charset="0"/>
                        <a:buChar char="•"/>
                      </a:pPr>
                      <a:r>
                        <a:rPr lang="en-GB" sz="900" dirty="0"/>
                        <a:t>Paper</a:t>
                      </a:r>
                    </a:p>
                    <a:p>
                      <a:pPr marL="171450" indent="-171450" algn="ctr">
                        <a:buFont typeface="Arial" panose="020B0604020202020204" pitchFamily="34" charset="0"/>
                        <a:buChar char="•"/>
                      </a:pPr>
                      <a:r>
                        <a:rPr lang="en-GB" sz="900" dirty="0"/>
                        <a:t>Plastic</a:t>
                      </a:r>
                    </a:p>
                  </a:txBody>
                  <a:tcPr anchor="ctr"/>
                </a:tc>
                <a:extLst>
                  <a:ext uri="{0D108BD9-81ED-4DB2-BD59-A6C34878D82A}">
                    <a16:rowId xmlns:a16="http://schemas.microsoft.com/office/drawing/2014/main" val="258651688"/>
                  </a:ext>
                </a:extLst>
              </a:tr>
            </a:tbl>
          </a:graphicData>
        </a:graphic>
      </p:graphicFrame>
      <p:graphicFrame>
        <p:nvGraphicFramePr>
          <p:cNvPr id="8" name="Table 7"/>
          <p:cNvGraphicFramePr>
            <a:graphicFrameLocks noGrp="1"/>
          </p:cNvGraphicFramePr>
          <p:nvPr/>
        </p:nvGraphicFramePr>
        <p:xfrm>
          <a:off x="201902" y="3993759"/>
          <a:ext cx="4226408" cy="1309761"/>
        </p:xfrm>
        <a:graphic>
          <a:graphicData uri="http://schemas.openxmlformats.org/drawingml/2006/table">
            <a:tbl>
              <a:tblPr firstRow="1" bandRow="1">
                <a:tableStyleId>{5940675A-B579-460E-94D1-54222C63F5DA}</a:tableStyleId>
              </a:tblPr>
              <a:tblGrid>
                <a:gridCol w="2113204">
                  <a:extLst>
                    <a:ext uri="{9D8B030D-6E8A-4147-A177-3AD203B41FA5}">
                      <a16:colId xmlns:a16="http://schemas.microsoft.com/office/drawing/2014/main" val="1891181684"/>
                    </a:ext>
                  </a:extLst>
                </a:gridCol>
                <a:gridCol w="2113204">
                  <a:extLst>
                    <a:ext uri="{9D8B030D-6E8A-4147-A177-3AD203B41FA5}">
                      <a16:colId xmlns:a16="http://schemas.microsoft.com/office/drawing/2014/main" val="3078086963"/>
                    </a:ext>
                  </a:extLst>
                </a:gridCol>
              </a:tblGrid>
              <a:tr h="212481">
                <a:tc gridSpan="2">
                  <a:txBody>
                    <a:bodyPr/>
                    <a:lstStyle/>
                    <a:p>
                      <a:pPr algn="ctr"/>
                      <a:r>
                        <a:rPr lang="en-GB" sz="900" b="1" dirty="0"/>
                        <a:t>One-off</a:t>
                      </a:r>
                      <a:r>
                        <a:rPr lang="en-GB" sz="900" b="1" baseline="0" dirty="0"/>
                        <a:t> Production</a:t>
                      </a:r>
                      <a:endParaRPr lang="en-GB" sz="900" b="1" dirty="0"/>
                    </a:p>
                  </a:txBody>
                  <a:tcPr marL="65314" marR="65314" marT="32657" marB="32657"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235131">
                <a:tc>
                  <a:txBody>
                    <a:bodyPr/>
                    <a:lstStyle/>
                    <a:p>
                      <a:pPr algn="ctr"/>
                      <a:r>
                        <a:rPr lang="en-GB" sz="900" b="1" dirty="0">
                          <a:solidFill>
                            <a:schemeClr val="accent6">
                              <a:lumMod val="50000"/>
                            </a:schemeClr>
                          </a:solidFill>
                        </a:rPr>
                        <a:t>Advantages</a:t>
                      </a:r>
                    </a:p>
                  </a:txBody>
                  <a:tcPr marL="65314" marR="65314" marT="32657" marB="32657" anchor="ctr"/>
                </a:tc>
                <a:tc>
                  <a:txBody>
                    <a:bodyPr/>
                    <a:lstStyle/>
                    <a:p>
                      <a:pPr algn="ctr"/>
                      <a:r>
                        <a:rPr lang="en-GB" sz="900" b="1" dirty="0">
                          <a:solidFill>
                            <a:srgbClr val="FF0000"/>
                          </a:solidFill>
                        </a:rPr>
                        <a:t>Disadvantages</a:t>
                      </a:r>
                    </a:p>
                  </a:txBody>
                  <a:tcPr marL="65314" marR="65314" marT="32657" marB="32657" anchor="ctr"/>
                </a:tc>
                <a:extLst>
                  <a:ext uri="{0D108BD9-81ED-4DB2-BD59-A6C34878D82A}">
                    <a16:rowId xmlns:a16="http://schemas.microsoft.com/office/drawing/2014/main" val="3424587761"/>
                  </a:ext>
                </a:extLst>
              </a:tr>
              <a:tr h="862149">
                <a:tc>
                  <a:txBody>
                    <a:bodyPr/>
                    <a:lstStyle/>
                    <a:p>
                      <a:pPr marL="171450" indent="-171450" algn="ctr">
                        <a:buFont typeface="Arial" panose="020B0604020202020204" pitchFamily="34" charset="0"/>
                        <a:buChar char="•"/>
                      </a:pPr>
                      <a:r>
                        <a:rPr lang="en-GB" sz="900" dirty="0"/>
                        <a:t>Custom made </a:t>
                      </a:r>
                    </a:p>
                    <a:p>
                      <a:pPr marL="171450" indent="-171450" algn="ctr">
                        <a:buFont typeface="Arial" panose="020B0604020202020204" pitchFamily="34" charset="0"/>
                        <a:buChar char="•"/>
                      </a:pPr>
                      <a:r>
                        <a:rPr lang="en-GB" sz="900" dirty="0"/>
                        <a:t>High Quality Materials</a:t>
                      </a:r>
                    </a:p>
                    <a:p>
                      <a:pPr marL="171450" indent="-171450" algn="ctr">
                        <a:buFont typeface="Arial" panose="020B0604020202020204" pitchFamily="34" charset="0"/>
                        <a:buChar char="•"/>
                      </a:pPr>
                      <a:r>
                        <a:rPr lang="en-GB" sz="900" dirty="0"/>
                        <a:t>High Quality Craftsmanship</a:t>
                      </a:r>
                    </a:p>
                  </a:txBody>
                  <a:tcPr marL="65314" marR="65314" marT="32657" marB="32657" anchor="ctr"/>
                </a:tc>
                <a:tc>
                  <a:txBody>
                    <a:bodyPr/>
                    <a:lstStyle/>
                    <a:p>
                      <a:pPr marL="171450" indent="-171450" algn="ctr">
                        <a:buFont typeface="Arial" panose="020B0604020202020204" pitchFamily="34" charset="0"/>
                        <a:buChar char="•"/>
                      </a:pPr>
                      <a:r>
                        <a:rPr lang="en-GB" sz="900" dirty="0"/>
                        <a:t>Time consuming</a:t>
                      </a:r>
                    </a:p>
                    <a:p>
                      <a:pPr marL="171450" indent="-171450" algn="ctr">
                        <a:buFont typeface="Arial" panose="020B0604020202020204" pitchFamily="34" charset="0"/>
                        <a:buChar char="•"/>
                      </a:pPr>
                      <a:r>
                        <a:rPr lang="en-GB" sz="900" dirty="0"/>
                        <a:t>Specialist training for workers</a:t>
                      </a:r>
                    </a:p>
                    <a:p>
                      <a:pPr marL="171450" indent="-171450" algn="ctr">
                        <a:buFont typeface="Arial" panose="020B0604020202020204" pitchFamily="34" charset="0"/>
                        <a:buChar char="•"/>
                      </a:pPr>
                      <a:r>
                        <a:rPr lang="en-GB" sz="900" dirty="0"/>
                        <a:t>Expensive to buy</a:t>
                      </a:r>
                    </a:p>
                  </a:txBody>
                  <a:tcPr marL="65314" marR="65314" marT="32657" marB="32657" anchor="ctr"/>
                </a:tc>
                <a:extLst>
                  <a:ext uri="{0D108BD9-81ED-4DB2-BD59-A6C34878D82A}">
                    <a16:rowId xmlns:a16="http://schemas.microsoft.com/office/drawing/2014/main" val="1167969636"/>
                  </a:ext>
                </a:extLst>
              </a:tr>
            </a:tbl>
          </a:graphicData>
        </a:graphic>
      </p:graphicFrame>
      <p:graphicFrame>
        <p:nvGraphicFramePr>
          <p:cNvPr id="9" name="Table 8"/>
          <p:cNvGraphicFramePr>
            <a:graphicFrameLocks noGrp="1"/>
          </p:cNvGraphicFramePr>
          <p:nvPr/>
        </p:nvGraphicFramePr>
        <p:xfrm>
          <a:off x="4728754" y="3971987"/>
          <a:ext cx="4262846" cy="1309761"/>
        </p:xfrm>
        <a:graphic>
          <a:graphicData uri="http://schemas.openxmlformats.org/drawingml/2006/table">
            <a:tbl>
              <a:tblPr firstRow="1" bandRow="1">
                <a:tableStyleId>{5940675A-B579-460E-94D1-54222C63F5DA}</a:tableStyleId>
              </a:tblPr>
              <a:tblGrid>
                <a:gridCol w="2131423">
                  <a:extLst>
                    <a:ext uri="{9D8B030D-6E8A-4147-A177-3AD203B41FA5}">
                      <a16:colId xmlns:a16="http://schemas.microsoft.com/office/drawing/2014/main" val="1891181684"/>
                    </a:ext>
                  </a:extLst>
                </a:gridCol>
                <a:gridCol w="2131423">
                  <a:extLst>
                    <a:ext uri="{9D8B030D-6E8A-4147-A177-3AD203B41FA5}">
                      <a16:colId xmlns:a16="http://schemas.microsoft.com/office/drawing/2014/main" val="3078086963"/>
                    </a:ext>
                  </a:extLst>
                </a:gridCol>
              </a:tblGrid>
              <a:tr h="212481">
                <a:tc gridSpan="2">
                  <a:txBody>
                    <a:bodyPr/>
                    <a:lstStyle/>
                    <a:p>
                      <a:pPr algn="ctr"/>
                      <a:r>
                        <a:rPr lang="en-GB" sz="900" b="1" baseline="0" dirty="0"/>
                        <a:t>Batch Production</a:t>
                      </a:r>
                      <a:endParaRPr lang="en-GB" sz="900" b="1" dirty="0"/>
                    </a:p>
                  </a:txBody>
                  <a:tcPr marL="65314" marR="65314" marT="32657" marB="32657"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235131">
                <a:tc>
                  <a:txBody>
                    <a:bodyPr/>
                    <a:lstStyle/>
                    <a:p>
                      <a:pPr algn="ctr"/>
                      <a:r>
                        <a:rPr lang="en-GB" sz="900" b="1" dirty="0">
                          <a:solidFill>
                            <a:schemeClr val="accent6">
                              <a:lumMod val="50000"/>
                            </a:schemeClr>
                          </a:solidFill>
                        </a:rPr>
                        <a:t>Advantages</a:t>
                      </a:r>
                    </a:p>
                  </a:txBody>
                  <a:tcPr marL="65314" marR="65314" marT="32657" marB="32657" anchor="ctr"/>
                </a:tc>
                <a:tc>
                  <a:txBody>
                    <a:bodyPr/>
                    <a:lstStyle/>
                    <a:p>
                      <a:pPr algn="ctr"/>
                      <a:r>
                        <a:rPr lang="en-GB" sz="900" b="1" dirty="0">
                          <a:solidFill>
                            <a:srgbClr val="FF0000"/>
                          </a:solidFill>
                        </a:rPr>
                        <a:t>Disadvantages</a:t>
                      </a:r>
                    </a:p>
                  </a:txBody>
                  <a:tcPr marL="65314" marR="65314" marT="32657" marB="32657" anchor="ctr"/>
                </a:tc>
                <a:extLst>
                  <a:ext uri="{0D108BD9-81ED-4DB2-BD59-A6C34878D82A}">
                    <a16:rowId xmlns:a16="http://schemas.microsoft.com/office/drawing/2014/main" val="3424587761"/>
                  </a:ext>
                </a:extLst>
              </a:tr>
              <a:tr h="862149">
                <a:tc>
                  <a:txBody>
                    <a:bodyPr/>
                    <a:lstStyle/>
                    <a:p>
                      <a:pPr marL="171450" indent="-171450" algn="ctr">
                        <a:buFont typeface="Arial" panose="020B0604020202020204" pitchFamily="34" charset="0"/>
                        <a:buChar char="•"/>
                      </a:pPr>
                      <a:r>
                        <a:rPr lang="en-GB" sz="900" dirty="0"/>
                        <a:t>Lower cost than one-off</a:t>
                      </a:r>
                    </a:p>
                    <a:p>
                      <a:pPr marL="171450" indent="-171450" algn="ctr">
                        <a:buFont typeface="Arial" panose="020B0604020202020204" pitchFamily="34" charset="0"/>
                        <a:buChar char="•"/>
                      </a:pPr>
                      <a:r>
                        <a:rPr lang="en-GB" sz="900" dirty="0"/>
                        <a:t>Jigs, moulds and templates help products look identical</a:t>
                      </a:r>
                    </a:p>
                    <a:p>
                      <a:pPr marL="171450" indent="-171450" algn="ctr">
                        <a:buFont typeface="Arial" panose="020B0604020202020204" pitchFamily="34" charset="0"/>
                        <a:buChar char="•"/>
                      </a:pPr>
                      <a:r>
                        <a:rPr lang="en-GB" sz="900" dirty="0"/>
                        <a:t>Can</a:t>
                      </a:r>
                      <a:r>
                        <a:rPr lang="en-GB" sz="900" baseline="0" dirty="0"/>
                        <a:t> have some variety</a:t>
                      </a:r>
                      <a:endParaRPr lang="en-GB" sz="900" dirty="0"/>
                    </a:p>
                  </a:txBody>
                  <a:tcPr marL="65314" marR="65314" marT="32657" marB="32657" anchor="ctr"/>
                </a:tc>
                <a:tc>
                  <a:txBody>
                    <a:bodyPr/>
                    <a:lstStyle/>
                    <a:p>
                      <a:pPr marL="171450" indent="-171450" algn="ctr">
                        <a:buFont typeface="Arial" panose="020B0604020202020204" pitchFamily="34" charset="0"/>
                        <a:buChar char="•"/>
                      </a:pPr>
                      <a:r>
                        <a:rPr lang="en-GB" sz="900" dirty="0"/>
                        <a:t>High</a:t>
                      </a:r>
                      <a:r>
                        <a:rPr lang="en-GB" sz="900" baseline="0" dirty="0"/>
                        <a:t> storage costs</a:t>
                      </a:r>
                    </a:p>
                    <a:p>
                      <a:pPr marL="171450" indent="-171450" algn="ctr">
                        <a:buFont typeface="Arial" panose="020B0604020202020204" pitchFamily="34" charset="0"/>
                        <a:buChar char="•"/>
                      </a:pPr>
                      <a:r>
                        <a:rPr lang="en-GB" sz="900" baseline="0" dirty="0"/>
                        <a:t>Jugs, moulds and templates have to be checked</a:t>
                      </a:r>
                    </a:p>
                    <a:p>
                      <a:pPr marL="171450" indent="-171450" algn="ctr">
                        <a:buFont typeface="Arial" panose="020B0604020202020204" pitchFamily="34" charset="0"/>
                        <a:buChar char="•"/>
                      </a:pPr>
                      <a:r>
                        <a:rPr lang="en-GB" sz="900" baseline="0" dirty="0"/>
                        <a:t>Workers can become bored on their station</a:t>
                      </a:r>
                      <a:endParaRPr lang="en-GB" sz="900" dirty="0"/>
                    </a:p>
                  </a:txBody>
                  <a:tcPr marL="65314" marR="65314" marT="32657" marB="32657" anchor="ctr"/>
                </a:tc>
                <a:extLst>
                  <a:ext uri="{0D108BD9-81ED-4DB2-BD59-A6C34878D82A}">
                    <a16:rowId xmlns:a16="http://schemas.microsoft.com/office/drawing/2014/main" val="1167969636"/>
                  </a:ext>
                </a:extLst>
              </a:tr>
            </a:tbl>
          </a:graphicData>
        </a:graphic>
      </p:graphicFrame>
      <p:graphicFrame>
        <p:nvGraphicFramePr>
          <p:cNvPr id="10" name="Table 9"/>
          <p:cNvGraphicFramePr>
            <a:graphicFrameLocks noGrp="1"/>
          </p:cNvGraphicFramePr>
          <p:nvPr/>
        </p:nvGraphicFramePr>
        <p:xfrm>
          <a:off x="206256" y="5408902"/>
          <a:ext cx="4208990" cy="1309761"/>
        </p:xfrm>
        <a:graphic>
          <a:graphicData uri="http://schemas.openxmlformats.org/drawingml/2006/table">
            <a:tbl>
              <a:tblPr firstRow="1" bandRow="1">
                <a:tableStyleId>{5940675A-B579-460E-94D1-54222C63F5DA}</a:tableStyleId>
              </a:tblPr>
              <a:tblGrid>
                <a:gridCol w="2104495">
                  <a:extLst>
                    <a:ext uri="{9D8B030D-6E8A-4147-A177-3AD203B41FA5}">
                      <a16:colId xmlns:a16="http://schemas.microsoft.com/office/drawing/2014/main" val="1891181684"/>
                    </a:ext>
                  </a:extLst>
                </a:gridCol>
                <a:gridCol w="2104495">
                  <a:extLst>
                    <a:ext uri="{9D8B030D-6E8A-4147-A177-3AD203B41FA5}">
                      <a16:colId xmlns:a16="http://schemas.microsoft.com/office/drawing/2014/main" val="3078086963"/>
                    </a:ext>
                  </a:extLst>
                </a:gridCol>
              </a:tblGrid>
              <a:tr h="212481">
                <a:tc gridSpan="2">
                  <a:txBody>
                    <a:bodyPr/>
                    <a:lstStyle/>
                    <a:p>
                      <a:pPr algn="ctr"/>
                      <a:r>
                        <a:rPr lang="en-GB" sz="900" b="1" dirty="0"/>
                        <a:t>Mass </a:t>
                      </a:r>
                      <a:r>
                        <a:rPr lang="en-GB" sz="900" b="1" baseline="0" dirty="0"/>
                        <a:t>Production</a:t>
                      </a:r>
                      <a:endParaRPr lang="en-GB" sz="900" b="1" dirty="0"/>
                    </a:p>
                  </a:txBody>
                  <a:tcPr marL="65314" marR="65314" marT="32657" marB="32657"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235131">
                <a:tc>
                  <a:txBody>
                    <a:bodyPr/>
                    <a:lstStyle/>
                    <a:p>
                      <a:pPr algn="ctr"/>
                      <a:r>
                        <a:rPr lang="en-GB" sz="900" b="1" dirty="0">
                          <a:solidFill>
                            <a:schemeClr val="accent6">
                              <a:lumMod val="50000"/>
                            </a:schemeClr>
                          </a:solidFill>
                        </a:rPr>
                        <a:t>Advantages</a:t>
                      </a:r>
                    </a:p>
                  </a:txBody>
                  <a:tcPr marL="65314" marR="65314" marT="32657" marB="32657" anchor="ctr"/>
                </a:tc>
                <a:tc>
                  <a:txBody>
                    <a:bodyPr/>
                    <a:lstStyle/>
                    <a:p>
                      <a:pPr algn="ctr"/>
                      <a:r>
                        <a:rPr lang="en-GB" sz="900" b="1" dirty="0">
                          <a:solidFill>
                            <a:srgbClr val="FF0000"/>
                          </a:solidFill>
                        </a:rPr>
                        <a:t>Disadvantages</a:t>
                      </a:r>
                    </a:p>
                  </a:txBody>
                  <a:tcPr marL="65314" marR="65314" marT="32657" marB="32657" anchor="ctr"/>
                </a:tc>
                <a:extLst>
                  <a:ext uri="{0D108BD9-81ED-4DB2-BD59-A6C34878D82A}">
                    <a16:rowId xmlns:a16="http://schemas.microsoft.com/office/drawing/2014/main" val="3424587761"/>
                  </a:ext>
                </a:extLst>
              </a:tr>
              <a:tr h="862149">
                <a:tc>
                  <a:txBody>
                    <a:bodyPr/>
                    <a:lstStyle/>
                    <a:p>
                      <a:pPr marL="171450" indent="-171450" algn="ctr">
                        <a:buFont typeface="Arial" panose="020B0604020202020204" pitchFamily="34" charset="0"/>
                        <a:buChar char="•"/>
                      </a:pPr>
                      <a:r>
                        <a:rPr lang="en-GB" sz="900" dirty="0"/>
                        <a:t>Large amounts</a:t>
                      </a:r>
                      <a:r>
                        <a:rPr lang="en-GB" sz="900" baseline="0" dirty="0"/>
                        <a:t> made at once</a:t>
                      </a:r>
                    </a:p>
                    <a:p>
                      <a:pPr marL="171450" indent="-171450" algn="ctr">
                        <a:buFont typeface="Arial" panose="020B0604020202020204" pitchFamily="34" charset="0"/>
                        <a:buChar char="•"/>
                      </a:pPr>
                      <a:r>
                        <a:rPr lang="en-GB" sz="900" baseline="0" dirty="0"/>
                        <a:t>All products are identical and to same standard</a:t>
                      </a:r>
                    </a:p>
                    <a:p>
                      <a:pPr marL="171450" indent="-171450" algn="ctr">
                        <a:buFont typeface="Arial" panose="020B0604020202020204" pitchFamily="34" charset="0"/>
                        <a:buChar char="•"/>
                      </a:pPr>
                      <a:r>
                        <a:rPr lang="en-GB" sz="900" baseline="0" dirty="0"/>
                        <a:t>Using automation reduced human error</a:t>
                      </a:r>
                      <a:endParaRPr lang="en-GB" sz="900" dirty="0"/>
                    </a:p>
                  </a:txBody>
                  <a:tcPr marL="65314" marR="65314" marT="32657" marB="32657" anchor="ctr"/>
                </a:tc>
                <a:tc>
                  <a:txBody>
                    <a:bodyPr/>
                    <a:lstStyle/>
                    <a:p>
                      <a:pPr marL="171450" indent="-171450" algn="ctr">
                        <a:buFont typeface="Arial" panose="020B0604020202020204" pitchFamily="34" charset="0"/>
                        <a:buChar char="•"/>
                      </a:pPr>
                      <a:r>
                        <a:rPr lang="en-GB" sz="900" dirty="0"/>
                        <a:t>Initial starting costs are high</a:t>
                      </a:r>
                    </a:p>
                    <a:p>
                      <a:pPr marL="171450" indent="-171450" algn="ctr">
                        <a:buFont typeface="Arial" panose="020B0604020202020204" pitchFamily="34" charset="0"/>
                        <a:buChar char="•"/>
                      </a:pPr>
                      <a:r>
                        <a:rPr lang="en-GB" sz="900" dirty="0"/>
                        <a:t>If production line stops, the product can’t be made</a:t>
                      </a:r>
                    </a:p>
                    <a:p>
                      <a:pPr marL="171450" indent="-171450" algn="ctr">
                        <a:buFont typeface="Arial" panose="020B0604020202020204" pitchFamily="34" charset="0"/>
                        <a:buChar char="•"/>
                      </a:pPr>
                      <a:r>
                        <a:rPr lang="en-GB" sz="900" dirty="0"/>
                        <a:t>Workers become bored monitoring machines and repetitive tasks</a:t>
                      </a:r>
                    </a:p>
                  </a:txBody>
                  <a:tcPr marL="65314" marR="65314" marT="32657" marB="32657" anchor="ctr"/>
                </a:tc>
                <a:extLst>
                  <a:ext uri="{0D108BD9-81ED-4DB2-BD59-A6C34878D82A}">
                    <a16:rowId xmlns:a16="http://schemas.microsoft.com/office/drawing/2014/main" val="1167969636"/>
                  </a:ext>
                </a:extLst>
              </a:tr>
            </a:tbl>
          </a:graphicData>
        </a:graphic>
      </p:graphicFrame>
      <p:graphicFrame>
        <p:nvGraphicFramePr>
          <p:cNvPr id="11" name="Table 10"/>
          <p:cNvGraphicFramePr>
            <a:graphicFrameLocks noGrp="1"/>
          </p:cNvGraphicFramePr>
          <p:nvPr/>
        </p:nvGraphicFramePr>
        <p:xfrm>
          <a:off x="4720046" y="5400193"/>
          <a:ext cx="4262846" cy="1335886"/>
        </p:xfrm>
        <a:graphic>
          <a:graphicData uri="http://schemas.openxmlformats.org/drawingml/2006/table">
            <a:tbl>
              <a:tblPr firstRow="1" bandRow="1">
                <a:tableStyleId>{5940675A-B579-460E-94D1-54222C63F5DA}</a:tableStyleId>
              </a:tblPr>
              <a:tblGrid>
                <a:gridCol w="2131423">
                  <a:extLst>
                    <a:ext uri="{9D8B030D-6E8A-4147-A177-3AD203B41FA5}">
                      <a16:colId xmlns:a16="http://schemas.microsoft.com/office/drawing/2014/main" val="1891181684"/>
                    </a:ext>
                  </a:extLst>
                </a:gridCol>
                <a:gridCol w="2131423">
                  <a:extLst>
                    <a:ext uri="{9D8B030D-6E8A-4147-A177-3AD203B41FA5}">
                      <a16:colId xmlns:a16="http://schemas.microsoft.com/office/drawing/2014/main" val="3078086963"/>
                    </a:ext>
                  </a:extLst>
                </a:gridCol>
              </a:tblGrid>
              <a:tr h="212481">
                <a:tc gridSpan="2">
                  <a:txBody>
                    <a:bodyPr/>
                    <a:lstStyle/>
                    <a:p>
                      <a:pPr algn="ctr"/>
                      <a:r>
                        <a:rPr lang="en-GB" sz="900" b="1" dirty="0"/>
                        <a:t>Continuous</a:t>
                      </a:r>
                      <a:r>
                        <a:rPr lang="en-GB" sz="900" b="1" baseline="0" dirty="0"/>
                        <a:t> Production</a:t>
                      </a:r>
                      <a:endParaRPr lang="en-GB" sz="900" b="1" dirty="0"/>
                    </a:p>
                  </a:txBody>
                  <a:tcPr marL="65314" marR="65314" marT="32657" marB="32657"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235131">
                <a:tc>
                  <a:txBody>
                    <a:bodyPr/>
                    <a:lstStyle/>
                    <a:p>
                      <a:pPr algn="ctr"/>
                      <a:r>
                        <a:rPr lang="en-GB" sz="900" b="1" dirty="0">
                          <a:solidFill>
                            <a:schemeClr val="accent6">
                              <a:lumMod val="50000"/>
                            </a:schemeClr>
                          </a:solidFill>
                        </a:rPr>
                        <a:t>Advantages</a:t>
                      </a:r>
                    </a:p>
                  </a:txBody>
                  <a:tcPr marL="65314" marR="65314" marT="32657" marB="32657" anchor="ctr"/>
                </a:tc>
                <a:tc>
                  <a:txBody>
                    <a:bodyPr/>
                    <a:lstStyle/>
                    <a:p>
                      <a:pPr algn="ctr"/>
                      <a:r>
                        <a:rPr lang="en-GB" sz="900" b="1" dirty="0">
                          <a:solidFill>
                            <a:srgbClr val="FF0000"/>
                          </a:solidFill>
                        </a:rPr>
                        <a:t>Disadvantages</a:t>
                      </a:r>
                    </a:p>
                  </a:txBody>
                  <a:tcPr marL="65314" marR="65314" marT="32657" marB="32657" anchor="ctr"/>
                </a:tc>
                <a:extLst>
                  <a:ext uri="{0D108BD9-81ED-4DB2-BD59-A6C34878D82A}">
                    <a16:rowId xmlns:a16="http://schemas.microsoft.com/office/drawing/2014/main" val="3424587761"/>
                  </a:ext>
                </a:extLst>
              </a:tr>
              <a:tr h="862149">
                <a:tc>
                  <a:txBody>
                    <a:bodyPr/>
                    <a:lstStyle/>
                    <a:p>
                      <a:pPr marL="171450" indent="-171450" algn="ctr">
                        <a:buFont typeface="Arial" panose="020B0604020202020204" pitchFamily="34" charset="0"/>
                        <a:buChar char="•"/>
                      </a:pPr>
                      <a:r>
                        <a:rPr lang="en-GB" sz="900" dirty="0"/>
                        <a:t>Large amounts</a:t>
                      </a:r>
                      <a:r>
                        <a:rPr lang="en-GB" sz="900" baseline="0" dirty="0"/>
                        <a:t> made at once</a:t>
                      </a:r>
                    </a:p>
                    <a:p>
                      <a:pPr marL="171450" indent="-171450" algn="ctr">
                        <a:buFont typeface="Arial" panose="020B0604020202020204" pitchFamily="34" charset="0"/>
                        <a:buChar char="•"/>
                      </a:pPr>
                      <a:r>
                        <a:rPr lang="en-GB" sz="900" baseline="0" dirty="0"/>
                        <a:t>All products are identical and to same standard</a:t>
                      </a:r>
                    </a:p>
                    <a:p>
                      <a:pPr marL="171450" indent="-171450" algn="ctr">
                        <a:buFont typeface="Arial" panose="020B0604020202020204" pitchFamily="34" charset="0"/>
                        <a:buChar char="•"/>
                      </a:pPr>
                      <a:r>
                        <a:rPr lang="en-GB" sz="900" baseline="0" dirty="0"/>
                        <a:t>Using automation reduced human error</a:t>
                      </a:r>
                      <a:endParaRPr lang="en-GB" sz="900" dirty="0"/>
                    </a:p>
                    <a:p>
                      <a:pPr marL="171450" indent="-171450" algn="ctr">
                        <a:buFont typeface="Arial" panose="020B0604020202020204" pitchFamily="34" charset="0"/>
                        <a:buChar char="•"/>
                      </a:pPr>
                      <a:endParaRPr lang="en-GB" sz="900" dirty="0"/>
                    </a:p>
                  </a:txBody>
                  <a:tcPr marL="65314" marR="65314" marT="32657" marB="32657" anchor="ctr"/>
                </a:tc>
                <a:tc>
                  <a:txBody>
                    <a:bodyPr/>
                    <a:lstStyle/>
                    <a:p>
                      <a:pPr marL="171450" indent="-171450" algn="ctr">
                        <a:buFont typeface="Arial" panose="020B0604020202020204" pitchFamily="34" charset="0"/>
                        <a:buChar char="•"/>
                      </a:pPr>
                      <a:r>
                        <a:rPr lang="en-GB" sz="900" dirty="0"/>
                        <a:t>Initial starting costs are high</a:t>
                      </a:r>
                    </a:p>
                    <a:p>
                      <a:pPr marL="171450" indent="-171450" algn="ctr">
                        <a:buFont typeface="Arial" panose="020B0604020202020204" pitchFamily="34" charset="0"/>
                        <a:buChar char="•"/>
                      </a:pPr>
                      <a:r>
                        <a:rPr lang="en-GB" sz="900" dirty="0"/>
                        <a:t>If production line stops, the product can’t be made</a:t>
                      </a:r>
                    </a:p>
                    <a:p>
                      <a:pPr marL="171450" indent="-171450" algn="ctr">
                        <a:buFont typeface="Arial" panose="020B0604020202020204" pitchFamily="34" charset="0"/>
                        <a:buChar char="•"/>
                      </a:pPr>
                      <a:r>
                        <a:rPr lang="en-GB" sz="900" dirty="0"/>
                        <a:t>Workers become bored monitoring machines and repetitive tasks</a:t>
                      </a:r>
                    </a:p>
                    <a:p>
                      <a:pPr marL="171450" indent="-171450" algn="ctr">
                        <a:buFont typeface="Arial" panose="020B0604020202020204" pitchFamily="34" charset="0"/>
                        <a:buChar char="•"/>
                      </a:pPr>
                      <a:endParaRPr lang="en-GB" sz="900" dirty="0"/>
                    </a:p>
                  </a:txBody>
                  <a:tcPr marL="65314" marR="65314" marT="32657" marB="32657"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83328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 y="559838"/>
          <a:ext cx="9144001" cy="5884674"/>
        </p:xfrm>
        <a:graphic>
          <a:graphicData uri="http://schemas.openxmlformats.org/drawingml/2006/table">
            <a:tbl>
              <a:tblPr firstRow="1" bandRow="1">
                <a:tableStyleId>{5940675A-B579-460E-94D1-54222C63F5DA}</a:tableStyleId>
              </a:tblPr>
              <a:tblGrid>
                <a:gridCol w="676468">
                  <a:extLst>
                    <a:ext uri="{9D8B030D-6E8A-4147-A177-3AD203B41FA5}">
                      <a16:colId xmlns:a16="http://schemas.microsoft.com/office/drawing/2014/main" val="834746812"/>
                    </a:ext>
                  </a:extLst>
                </a:gridCol>
                <a:gridCol w="2146041">
                  <a:extLst>
                    <a:ext uri="{9D8B030D-6E8A-4147-A177-3AD203B41FA5}">
                      <a16:colId xmlns:a16="http://schemas.microsoft.com/office/drawing/2014/main" val="920269021"/>
                    </a:ext>
                  </a:extLst>
                </a:gridCol>
                <a:gridCol w="1150776">
                  <a:extLst>
                    <a:ext uri="{9D8B030D-6E8A-4147-A177-3AD203B41FA5}">
                      <a16:colId xmlns:a16="http://schemas.microsoft.com/office/drawing/2014/main" val="3587677128"/>
                    </a:ext>
                  </a:extLst>
                </a:gridCol>
                <a:gridCol w="1041919">
                  <a:extLst>
                    <a:ext uri="{9D8B030D-6E8A-4147-A177-3AD203B41FA5}">
                      <a16:colId xmlns:a16="http://schemas.microsoft.com/office/drawing/2014/main" val="1345634504"/>
                    </a:ext>
                  </a:extLst>
                </a:gridCol>
                <a:gridCol w="4128797">
                  <a:extLst>
                    <a:ext uri="{9D8B030D-6E8A-4147-A177-3AD203B41FA5}">
                      <a16:colId xmlns:a16="http://schemas.microsoft.com/office/drawing/2014/main" val="3034137838"/>
                    </a:ext>
                  </a:extLst>
                </a:gridCol>
              </a:tblGrid>
              <a:tr h="6064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Name of Process</a:t>
                      </a:r>
                    </a:p>
                  </a:txBody>
                  <a:tcPr marL="65314" marR="65314" marT="32657" marB="32657" anchor="ctr">
                    <a:solidFill>
                      <a:schemeClr val="accent6">
                        <a:lumMod val="40000"/>
                        <a:lumOff val="6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Diagram</a:t>
                      </a:r>
                    </a:p>
                  </a:txBody>
                  <a:tcPr marL="65314" marR="65314" marT="32657" marB="32657" anchor="ctr">
                    <a:solidFill>
                      <a:schemeClr val="accent6">
                        <a:lumMod val="40000"/>
                        <a:lumOff val="6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marL="65314" marR="65314" marT="32657" marB="32657" anchor="ctr">
                    <a:solidFill>
                      <a:schemeClr val="accent6">
                        <a:lumMod val="40000"/>
                        <a:lumOff val="6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Products</a:t>
                      </a:r>
                      <a:r>
                        <a:rPr lang="en-GB" sz="900" b="1" baseline="0" dirty="0">
                          <a:latin typeface="Tahoma" panose="020B0604030504040204" pitchFamily="34" charset="0"/>
                          <a:ea typeface="Tahoma" panose="020B0604030504040204" pitchFamily="34" charset="0"/>
                          <a:cs typeface="Tahoma" panose="020B0604030504040204" pitchFamily="34" charset="0"/>
                        </a:rPr>
                        <a:t> Made</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40000"/>
                        <a:lumOff val="6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marL="65314" marR="65314" marT="32657" marB="32657" anchor="ctr">
                    <a:solidFill>
                      <a:schemeClr val="accent6">
                        <a:lumMod val="40000"/>
                        <a:lumOff val="60000"/>
                      </a:schemeClr>
                    </a:solidFill>
                  </a:tcPr>
                </a:tc>
                <a:extLst>
                  <a:ext uri="{0D108BD9-81ED-4DB2-BD59-A6C34878D82A}">
                    <a16:rowId xmlns:a16="http://schemas.microsoft.com/office/drawing/2014/main" val="1479408728"/>
                  </a:ext>
                </a:extLst>
              </a:tr>
              <a:tr h="779495">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Screen-printing</a:t>
                      </a:r>
                    </a:p>
                  </a:txBody>
                  <a:tcPr marL="65314" marR="65314" marT="32657" marB="32657" anchor="ctr">
                    <a:solidFill>
                      <a:schemeClr val="accent6">
                        <a:lumMod val="20000"/>
                        <a:lumOff val="80000"/>
                      </a:schemeClr>
                    </a:solidFill>
                  </a:tcP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Papers and Textiles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Posters, signs and t-shirts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Screen printing places paint on</a:t>
                      </a:r>
                      <a:r>
                        <a:rPr lang="en-GB" sz="900" baseline="0" dirty="0">
                          <a:latin typeface="Tahoma" panose="020B0604030504040204" pitchFamily="34" charset="0"/>
                          <a:ea typeface="Tahoma" panose="020B0604030504040204" pitchFamily="34" charset="0"/>
                          <a:cs typeface="Tahoma" panose="020B0604030504040204" pitchFamily="34" charset="0"/>
                        </a:rPr>
                        <a:t> top of a screen. The screen has a stencil embedded in it, so when the paint is passed across it the desired shape is printed underneath. </a:t>
                      </a:r>
                    </a:p>
                    <a:p>
                      <a:pPr algn="ctr"/>
                      <a:r>
                        <a:rPr lang="en-GB" sz="900" baseline="0" dirty="0">
                          <a:latin typeface="Tahoma" panose="020B0604030504040204" pitchFamily="34" charset="0"/>
                          <a:ea typeface="Tahoma" panose="020B0604030504040204" pitchFamily="34" charset="0"/>
                          <a:cs typeface="Tahoma" panose="020B0604030504040204" pitchFamily="34" charset="0"/>
                        </a:rPr>
                        <a:t>Good process in one-off and batch production as often done by hand</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076420865"/>
                  </a:ext>
                </a:extLst>
              </a:tr>
              <a:tr h="89973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Offset</a:t>
                      </a:r>
                      <a:r>
                        <a:rPr lang="en-GB" sz="900" b="1" baseline="0" dirty="0">
                          <a:latin typeface="Tahoma" panose="020B0604030504040204" pitchFamily="34" charset="0"/>
                          <a:ea typeface="Tahoma" panose="020B0604030504040204" pitchFamily="34" charset="0"/>
                          <a:cs typeface="Tahoma" panose="020B0604030504040204" pitchFamily="34" charset="0"/>
                        </a:rPr>
                        <a:t> Lithography</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6">
                        <a:lumMod val="20000"/>
                        <a:lumOff val="80000"/>
                      </a:schemeClr>
                    </a:solidFill>
                  </a:tcP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Papers and card (thin, flexible</a:t>
                      </a:r>
                      <a:r>
                        <a:rPr lang="en-GB" sz="900" baseline="0" dirty="0">
                          <a:latin typeface="Tahoma" panose="020B0604030504040204" pitchFamily="34" charset="0"/>
                          <a:ea typeface="Tahoma" panose="020B0604030504040204" pitchFamily="34" charset="0"/>
                          <a:cs typeface="Tahoma" panose="020B0604030504040204" pitchFamily="34" charset="0"/>
                        </a:rPr>
                        <a:t> </a:t>
                      </a:r>
                      <a:r>
                        <a:rPr lang="en-GB" sz="900" dirty="0">
                          <a:latin typeface="Tahoma" panose="020B0604030504040204" pitchFamily="34" charset="0"/>
                          <a:ea typeface="Tahoma" panose="020B0604030504040204" pitchFamily="34" charset="0"/>
                          <a:cs typeface="Tahoma" panose="020B0604030504040204" pitchFamily="34" charset="0"/>
                        </a:rPr>
                        <a:t>plastics)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Posters, newspapers,  plastics</a:t>
                      </a:r>
                      <a:r>
                        <a:rPr lang="en-GB" sz="900" baseline="0" dirty="0">
                          <a:latin typeface="Tahoma" panose="020B0604030504040204" pitchFamily="34" charset="0"/>
                          <a:ea typeface="Tahoma" panose="020B0604030504040204" pitchFamily="34" charset="0"/>
                          <a:cs typeface="Tahoma" panose="020B0604030504040204" pitchFamily="34" charset="0"/>
                        </a:rPr>
                        <a:t> bags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Rollers containing</a:t>
                      </a:r>
                      <a:r>
                        <a:rPr lang="en-GB" sz="900" baseline="0" dirty="0">
                          <a:latin typeface="Tahoma" panose="020B0604030504040204" pitchFamily="34" charset="0"/>
                          <a:ea typeface="Tahoma" panose="020B0604030504040204" pitchFamily="34" charset="0"/>
                          <a:cs typeface="Tahoma" panose="020B0604030504040204" pitchFamily="34" charset="0"/>
                        </a:rPr>
                        <a:t> the colours and water go onto the plate cylinder. The water stops the colours sticking to certain places, creating the shape. The shape is transferred between rollers and onto the material. </a:t>
                      </a:r>
                    </a:p>
                    <a:p>
                      <a:pPr algn="ctr"/>
                      <a:r>
                        <a:rPr lang="en-GB" sz="900" baseline="0" dirty="0">
                          <a:latin typeface="Tahoma" panose="020B0604030504040204" pitchFamily="34" charset="0"/>
                          <a:ea typeface="Tahoma" panose="020B0604030504040204" pitchFamily="34" charset="0"/>
                          <a:cs typeface="Tahoma" panose="020B0604030504040204" pitchFamily="34" charset="0"/>
                        </a:rPr>
                        <a:t>Can be used at batch and mass production</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407825966"/>
                  </a:ext>
                </a:extLst>
              </a:tr>
              <a:tr h="89973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Lathe Turning </a:t>
                      </a:r>
                    </a:p>
                  </a:txBody>
                  <a:tcPr marL="65314" marR="65314" marT="32657" marB="32657" anchor="ctr">
                    <a:solidFill>
                      <a:schemeClr val="accent6">
                        <a:lumMod val="20000"/>
                        <a:lumOff val="80000"/>
                      </a:schemeClr>
                    </a:solidFill>
                  </a:tcPr>
                </a:tc>
                <a:tc>
                  <a:txBody>
                    <a:bodyPr/>
                    <a:lstStyle/>
                    <a:p>
                      <a:pPr algn="ctr"/>
                      <a:endParaRPr lang="en-GB" sz="90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Wood and</a:t>
                      </a:r>
                      <a:r>
                        <a:rPr lang="en-GB" sz="900" baseline="0" dirty="0">
                          <a:latin typeface="Tahoma" panose="020B0604030504040204" pitchFamily="34" charset="0"/>
                          <a:ea typeface="Tahoma" panose="020B0604030504040204" pitchFamily="34" charset="0"/>
                          <a:cs typeface="Tahoma" panose="020B0604030504040204" pitchFamily="34" charset="0"/>
                        </a:rPr>
                        <a:t> metal</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Chair legs, baseball bats )(cylindrical</a:t>
                      </a:r>
                      <a:r>
                        <a:rPr lang="en-GB" sz="900" baseline="0" dirty="0">
                          <a:latin typeface="Tahoma" panose="020B0604030504040204" pitchFamily="34" charset="0"/>
                          <a:ea typeface="Tahoma" panose="020B0604030504040204" pitchFamily="34" charset="0"/>
                          <a:cs typeface="Tahoma" panose="020B0604030504040204" pitchFamily="34" charset="0"/>
                        </a:rPr>
                        <a:t> items)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Material is</a:t>
                      </a:r>
                      <a:r>
                        <a:rPr lang="en-GB" sz="900" baseline="0" dirty="0">
                          <a:latin typeface="Tahoma" panose="020B0604030504040204" pitchFamily="34" charset="0"/>
                          <a:ea typeface="Tahoma" panose="020B0604030504040204" pitchFamily="34" charset="0"/>
                          <a:cs typeface="Tahoma" panose="020B0604030504040204" pitchFamily="34" charset="0"/>
                        </a:rPr>
                        <a:t> placed between the tail stock and the headstock and spun at high speed. The material is then cut using specialist tools (either by hand or my automated machinery) to the desired shape. </a:t>
                      </a:r>
                    </a:p>
                    <a:p>
                      <a:pPr algn="ctr"/>
                      <a:r>
                        <a:rPr lang="en-GB" sz="900" baseline="0" dirty="0">
                          <a:latin typeface="Tahoma" panose="020B0604030504040204" pitchFamily="34" charset="0"/>
                          <a:ea typeface="Tahoma" panose="020B0604030504040204" pitchFamily="34" charset="0"/>
                          <a:cs typeface="Tahoma" panose="020B0604030504040204" pitchFamily="34" charset="0"/>
                        </a:rPr>
                        <a:t>Can be used in one-off and batch production</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13051438"/>
                  </a:ext>
                </a:extLst>
              </a:tr>
              <a:tr h="89973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Die Casting</a:t>
                      </a:r>
                    </a:p>
                  </a:txBody>
                  <a:tcPr marL="65314" marR="65314" marT="32657" marB="32657" anchor="ctr">
                    <a:solidFill>
                      <a:schemeClr val="accent6">
                        <a:lumMod val="20000"/>
                        <a:lumOff val="80000"/>
                      </a:schemeClr>
                    </a:solidFill>
                  </a:tcPr>
                </a:tc>
                <a:tc>
                  <a:txBody>
                    <a:bodyPr/>
                    <a:lstStyle/>
                    <a:p>
                      <a:pPr algn="ctr"/>
                      <a:endParaRPr lang="en-GB" sz="90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Metal</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Car parts, engine components,</a:t>
                      </a:r>
                      <a:r>
                        <a:rPr lang="en-GB" sz="900" baseline="0" dirty="0">
                          <a:latin typeface="Tahoma" panose="020B0604030504040204" pitchFamily="34" charset="0"/>
                          <a:ea typeface="Tahoma" panose="020B0604030504040204" pitchFamily="34" charset="0"/>
                          <a:cs typeface="Tahoma" panose="020B0604030504040204" pitchFamily="34" charset="0"/>
                        </a:rPr>
                        <a:t> </a:t>
                      </a:r>
                      <a:r>
                        <a:rPr lang="en-GB" sz="900" baseline="0" dirty="0" err="1">
                          <a:latin typeface="Tahoma" panose="020B0604030504040204" pitchFamily="34" charset="0"/>
                          <a:ea typeface="Tahoma" panose="020B0604030504040204" pitchFamily="34" charset="0"/>
                          <a:cs typeface="Tahoma" panose="020B0604030504040204" pitchFamily="34" charset="0"/>
                        </a:rPr>
                        <a:t>etc</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Molten metal is poured</a:t>
                      </a:r>
                      <a:r>
                        <a:rPr lang="en-GB" sz="900" baseline="0" dirty="0">
                          <a:latin typeface="Tahoma" panose="020B0604030504040204" pitchFamily="34" charset="0"/>
                          <a:ea typeface="Tahoma" panose="020B0604030504040204" pitchFamily="34" charset="0"/>
                          <a:cs typeface="Tahoma" panose="020B0604030504040204" pitchFamily="34" charset="0"/>
                        </a:rPr>
                        <a:t> into a chamber and a plunger forces the metal through the nozzle into the mould. Unlike sand casting, the mould is reusable. </a:t>
                      </a:r>
                    </a:p>
                    <a:p>
                      <a:pPr algn="ctr"/>
                      <a:r>
                        <a:rPr lang="en-GB" sz="900" baseline="0" dirty="0">
                          <a:latin typeface="Tahoma" panose="020B0604030504040204" pitchFamily="34" charset="0"/>
                          <a:ea typeface="Tahoma" panose="020B0604030504040204" pitchFamily="34" charset="0"/>
                          <a:cs typeface="Tahoma" panose="020B0604030504040204" pitchFamily="34" charset="0"/>
                        </a:rPr>
                        <a:t>Good process for both one-of and batch production</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758649666"/>
                  </a:ext>
                </a:extLst>
              </a:tr>
              <a:tr h="89973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Injection Moulding</a:t>
                      </a:r>
                    </a:p>
                  </a:txBody>
                  <a:tcPr marL="65314" marR="65314" marT="32657" marB="32657" anchor="ctr">
                    <a:solidFill>
                      <a:schemeClr val="accent6">
                        <a:lumMod val="20000"/>
                        <a:lumOff val="80000"/>
                      </a:schemeClr>
                    </a:solidFill>
                  </a:tcPr>
                </a:tc>
                <a:tc>
                  <a:txBody>
                    <a:bodyPr/>
                    <a:lstStyle/>
                    <a:p>
                      <a:pPr algn="ctr"/>
                      <a:endParaRPr lang="en-GB" sz="90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Plastics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Chairs, toys, </a:t>
                      </a:r>
                      <a:r>
                        <a:rPr lang="en-GB" sz="900" dirty="0" err="1">
                          <a:latin typeface="Tahoma" panose="020B0604030504040204" pitchFamily="34" charset="0"/>
                          <a:ea typeface="Tahoma" panose="020B0604030504040204" pitchFamily="34" charset="0"/>
                          <a:cs typeface="Tahoma" panose="020B0604030504040204" pitchFamily="34" charset="0"/>
                        </a:rPr>
                        <a:t>etc</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Plastic granules are poured into the hopper and onto the screw. The screw moves the material towards the heater where</a:t>
                      </a:r>
                      <a:r>
                        <a:rPr lang="en-GB" sz="900" baseline="0" dirty="0">
                          <a:latin typeface="Tahoma" panose="020B0604030504040204" pitchFamily="34" charset="0"/>
                          <a:ea typeface="Tahoma" panose="020B0604030504040204" pitchFamily="34" charset="0"/>
                          <a:cs typeface="Tahoma" panose="020B0604030504040204" pitchFamily="34" charset="0"/>
                        </a:rPr>
                        <a:t> it turns into a liquid. The liquid is then forced into the mould, cooled and released.</a:t>
                      </a:r>
                    </a:p>
                    <a:p>
                      <a:pPr algn="ctr"/>
                      <a:r>
                        <a:rPr lang="en-GB" sz="900" baseline="0" dirty="0">
                          <a:latin typeface="Tahoma" panose="020B0604030504040204" pitchFamily="34" charset="0"/>
                          <a:ea typeface="Tahoma" panose="020B0604030504040204" pitchFamily="34" charset="0"/>
                          <a:cs typeface="Tahoma" panose="020B0604030504040204" pitchFamily="34" charset="0"/>
                        </a:rPr>
                        <a:t>Great process for mass production as it makes 100s+ of products at once, to a identical standard.</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668891543"/>
                  </a:ext>
                </a:extLst>
              </a:tr>
              <a:tr h="89973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Blow Moulding</a:t>
                      </a:r>
                    </a:p>
                  </a:txBody>
                  <a:tcPr marL="65314" marR="65314" marT="32657" marB="32657" anchor="ctr">
                    <a:solidFill>
                      <a:schemeClr val="accent6">
                        <a:lumMod val="20000"/>
                        <a:lumOff val="80000"/>
                      </a:schemeClr>
                    </a:solidFill>
                  </a:tcP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Plastics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Plastic bottles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A</a:t>
                      </a:r>
                      <a:r>
                        <a:rPr lang="en-GB" sz="900" baseline="0" dirty="0">
                          <a:latin typeface="Tahoma" panose="020B0604030504040204" pitchFamily="34" charset="0"/>
                          <a:ea typeface="Tahoma" panose="020B0604030504040204" pitchFamily="34" charset="0"/>
                          <a:cs typeface="Tahoma" panose="020B0604030504040204" pitchFamily="34" charset="0"/>
                        </a:rPr>
                        <a:t> Plastic </a:t>
                      </a:r>
                      <a:r>
                        <a:rPr lang="en-GB" sz="900" baseline="0" dirty="0" err="1">
                          <a:latin typeface="Tahoma" panose="020B0604030504040204" pitchFamily="34" charset="0"/>
                          <a:ea typeface="Tahoma" panose="020B0604030504040204" pitchFamily="34" charset="0"/>
                          <a:cs typeface="Tahoma" panose="020B0604030504040204" pitchFamily="34" charset="0"/>
                        </a:rPr>
                        <a:t>parison</a:t>
                      </a:r>
                      <a:r>
                        <a:rPr lang="en-GB" sz="900" baseline="0" dirty="0">
                          <a:latin typeface="Tahoma" panose="020B0604030504040204" pitchFamily="34" charset="0"/>
                          <a:ea typeface="Tahoma" panose="020B0604030504040204" pitchFamily="34" charset="0"/>
                          <a:cs typeface="Tahoma" panose="020B0604030504040204" pitchFamily="34" charset="0"/>
                        </a:rPr>
                        <a:t> is heated and put into the mould. The </a:t>
                      </a:r>
                      <a:r>
                        <a:rPr lang="en-GB" sz="900" baseline="0" dirty="0" err="1">
                          <a:latin typeface="Tahoma" panose="020B0604030504040204" pitchFamily="34" charset="0"/>
                          <a:ea typeface="Tahoma" panose="020B0604030504040204" pitchFamily="34" charset="0"/>
                          <a:cs typeface="Tahoma" panose="020B0604030504040204" pitchFamily="34" charset="0"/>
                        </a:rPr>
                        <a:t>parison</a:t>
                      </a:r>
                      <a:r>
                        <a:rPr lang="en-GB" sz="900" baseline="0" dirty="0">
                          <a:latin typeface="Tahoma" panose="020B0604030504040204" pitchFamily="34" charset="0"/>
                          <a:ea typeface="Tahoma" panose="020B0604030504040204" pitchFamily="34" charset="0"/>
                          <a:cs typeface="Tahoma" panose="020B0604030504040204" pitchFamily="34" charset="0"/>
                        </a:rPr>
                        <a:t> is then filled with air (like blowing up a balloon) and is forced to fit the mould shape. It is then cooled and then released. </a:t>
                      </a:r>
                    </a:p>
                    <a:p>
                      <a:pPr algn="ctr"/>
                      <a:r>
                        <a:rPr lang="en-GB" sz="900" baseline="0" dirty="0">
                          <a:latin typeface="Tahoma" panose="020B0604030504040204" pitchFamily="34" charset="0"/>
                          <a:ea typeface="Tahoma" panose="020B0604030504040204" pitchFamily="34" charset="0"/>
                          <a:cs typeface="Tahoma" panose="020B0604030504040204" pitchFamily="34" charset="0"/>
                        </a:rPr>
                        <a:t>This is a great process for mass producing bottles.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41362234"/>
                  </a:ext>
                </a:extLst>
              </a:tr>
            </a:tbl>
          </a:graphicData>
        </a:graphic>
      </p:graphicFrame>
      <p:sp>
        <p:nvSpPr>
          <p:cNvPr id="4" name="TextBox 3"/>
          <p:cNvSpPr txBox="1"/>
          <p:nvPr/>
        </p:nvSpPr>
        <p:spPr>
          <a:xfrm>
            <a:off x="1149532" y="209006"/>
            <a:ext cx="6844937"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chemeClr val="accent6">
                    <a:lumMod val="50000"/>
                  </a:schemeClr>
                </a:solidFill>
                <a:latin typeface="Calibri"/>
                <a:ea typeface="Calibri"/>
                <a:cs typeface="Calibri"/>
              </a:rPr>
              <a:t>Production Processes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923" r="28441"/>
          <a:stretch/>
        </p:blipFill>
        <p:spPr>
          <a:xfrm rot="16200000">
            <a:off x="1237890" y="1959528"/>
            <a:ext cx="842183" cy="90711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342" y="2882121"/>
            <a:ext cx="1609531" cy="87604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086" y="3833327"/>
            <a:ext cx="1189349" cy="78908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556" y="4748893"/>
            <a:ext cx="1740082" cy="70663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040" y="5620476"/>
            <a:ext cx="1586204" cy="806544"/>
          </a:xfrm>
          <a:prstGeom prst="rect">
            <a:avLst/>
          </a:prstGeom>
        </p:spPr>
      </p:pic>
      <p:pic>
        <p:nvPicPr>
          <p:cNvPr id="17" name="Picture 16"/>
          <p:cNvPicPr>
            <a:picLocks noChangeAspect="1"/>
          </p:cNvPicPr>
          <p:nvPr/>
        </p:nvPicPr>
        <p:blipFill>
          <a:blip r:embed="rId7"/>
          <a:stretch>
            <a:fillRect/>
          </a:stretch>
        </p:blipFill>
        <p:spPr>
          <a:xfrm>
            <a:off x="1091002" y="1181392"/>
            <a:ext cx="1388294" cy="710001"/>
          </a:xfrm>
          <a:prstGeom prst="rect">
            <a:avLst/>
          </a:prstGeom>
        </p:spPr>
      </p:pic>
    </p:spTree>
    <p:extLst>
      <p:ext uri="{BB962C8B-B14F-4D97-AF65-F5344CB8AC3E}">
        <p14:creationId xmlns:p14="http://schemas.microsoft.com/office/powerpoint/2010/main" val="254918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130" y="489294"/>
            <a:ext cx="6897189"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rgbClr val="FFC000"/>
                </a:solidFill>
                <a:latin typeface="Calibri"/>
                <a:ea typeface="Calibri"/>
                <a:cs typeface="Calibri"/>
              </a:rPr>
              <a:t>Briefs, Specifications, ideas and development</a:t>
            </a:r>
          </a:p>
        </p:txBody>
      </p:sp>
      <p:sp>
        <p:nvSpPr>
          <p:cNvPr id="5" name="Content Placeholder 2">
            <a:extLst>
              <a:ext uri="{FF2B5EF4-FFF2-40B4-BE49-F238E27FC236}">
                <a16:creationId xmlns:a16="http://schemas.microsoft.com/office/drawing/2014/main" id="{D2E9EDDC-AAF3-EE4A-A703-475E6F1579B8}"/>
              </a:ext>
            </a:extLst>
          </p:cNvPr>
          <p:cNvSpPr txBox="1">
            <a:spLocks/>
          </p:cNvSpPr>
          <p:nvPr/>
        </p:nvSpPr>
        <p:spPr>
          <a:xfrm>
            <a:off x="182880" y="1052104"/>
            <a:ext cx="4167051" cy="1646464"/>
          </a:xfrm>
          <a:prstGeom prst="rect">
            <a:avLst/>
          </a:prstGeom>
          <a:ln>
            <a:solidFill>
              <a:schemeClr val="accent4"/>
            </a:solidFill>
          </a:ln>
        </p:spPr>
        <p:txBody>
          <a:bodyPr vert="horz" lIns="65314" tIns="32657" rIns="65314" bIns="32657" rtlCol="0" anchor="ctr">
            <a:no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US" sz="1100" b="1" dirty="0">
                <a:solidFill>
                  <a:srgbClr val="FFC000"/>
                </a:solidFill>
                <a:latin typeface="Calibri"/>
                <a:ea typeface="Tahoma"/>
                <a:cs typeface="Tahoma"/>
              </a:rPr>
              <a:t>Design Briefs</a:t>
            </a:r>
          </a:p>
          <a:p>
            <a:r>
              <a:rPr lang="en-US" sz="1100" dirty="0">
                <a:latin typeface="Calibri"/>
                <a:ea typeface="Tahoma"/>
                <a:cs typeface="Tahoma"/>
              </a:rPr>
              <a:t>A Design Brief is the statement of how you will solve the Design Problem</a:t>
            </a:r>
            <a:br>
              <a:rPr lang="en-US" sz="1100" dirty="0">
                <a:latin typeface="Calibri"/>
                <a:ea typeface="Tahoma" panose="020B0604030504040204" pitchFamily="34" charset="0"/>
                <a:cs typeface="Tahoma" panose="020B0604030504040204" pitchFamily="34" charset="0"/>
              </a:rPr>
            </a:br>
            <a:r>
              <a:rPr lang="en-US" sz="1100" dirty="0">
                <a:latin typeface="Calibri"/>
                <a:ea typeface="Tahoma"/>
                <a:cs typeface="Tahoma"/>
              </a:rPr>
              <a:t>It will often include:</a:t>
            </a:r>
          </a:p>
          <a:p>
            <a:pPr marL="121920" indent="-121920">
              <a:buFont typeface="Arial" panose="020B0604020202020204" pitchFamily="34" charset="0"/>
              <a:buChar char="•"/>
            </a:pPr>
            <a:r>
              <a:rPr lang="en-US" sz="1100" dirty="0">
                <a:latin typeface="Calibri"/>
                <a:ea typeface="Tahoma"/>
                <a:cs typeface="Tahoma"/>
              </a:rPr>
              <a:t>Constraints/ limitations</a:t>
            </a:r>
          </a:p>
          <a:p>
            <a:pPr marL="121920" indent="-121920">
              <a:buFont typeface="Arial" panose="020B0604020202020204" pitchFamily="34" charset="0"/>
              <a:buChar char="•"/>
            </a:pPr>
            <a:r>
              <a:rPr lang="en-US" sz="1100" dirty="0">
                <a:latin typeface="Calibri"/>
                <a:ea typeface="Tahoma"/>
                <a:cs typeface="Tahoma"/>
              </a:rPr>
              <a:t>What the product is</a:t>
            </a:r>
          </a:p>
          <a:p>
            <a:pPr marL="121920" indent="-121920">
              <a:buFont typeface="Arial" panose="020B0604020202020204" pitchFamily="34" charset="0"/>
              <a:buChar char="•"/>
            </a:pPr>
            <a:r>
              <a:rPr lang="en-US" sz="1100" dirty="0">
                <a:latin typeface="Calibri"/>
                <a:ea typeface="Tahoma"/>
                <a:cs typeface="Tahoma"/>
              </a:rPr>
              <a:t>Materials/processes</a:t>
            </a:r>
          </a:p>
          <a:p>
            <a:pPr marL="121920" indent="-121920">
              <a:buFont typeface="Arial" panose="020B0604020202020204" pitchFamily="34" charset="0"/>
              <a:buChar char="•"/>
            </a:pPr>
            <a:r>
              <a:rPr lang="en-US" sz="1100" dirty="0">
                <a:latin typeface="Calibri"/>
                <a:ea typeface="Tahoma"/>
                <a:cs typeface="Tahoma"/>
              </a:rPr>
              <a:t>Any key information you know</a:t>
            </a:r>
          </a:p>
        </p:txBody>
      </p:sp>
      <p:sp>
        <p:nvSpPr>
          <p:cNvPr id="8" name="Content Placeholder 2">
            <a:extLst>
              <a:ext uri="{FF2B5EF4-FFF2-40B4-BE49-F238E27FC236}">
                <a16:creationId xmlns:a16="http://schemas.microsoft.com/office/drawing/2014/main" id="{B2ECFB98-6E0A-494F-83FF-AA7C7B1F007B}"/>
              </a:ext>
            </a:extLst>
          </p:cNvPr>
          <p:cNvSpPr txBox="1">
            <a:spLocks/>
          </p:cNvSpPr>
          <p:nvPr/>
        </p:nvSpPr>
        <p:spPr>
          <a:xfrm>
            <a:off x="128719" y="2727730"/>
            <a:ext cx="4179026" cy="702632"/>
          </a:xfrm>
          <a:prstGeom prst="rect">
            <a:avLst/>
          </a:prstGeom>
        </p:spPr>
        <p:txBody>
          <a:bodyPr vert="horz" lIns="65314" tIns="32657" rIns="65314" bIns="32657" rtlCol="0" anchor="t">
            <a:no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US" sz="1600" b="1" dirty="0">
                <a:solidFill>
                  <a:srgbClr val="FFC000"/>
                </a:solidFill>
                <a:latin typeface="Calibri"/>
                <a:ea typeface="Tahoma"/>
                <a:cs typeface="Tahoma"/>
              </a:rPr>
              <a:t>Design Specifications</a:t>
            </a:r>
          </a:p>
          <a:p>
            <a:r>
              <a:rPr lang="en-US" sz="1050" dirty="0">
                <a:latin typeface="Calibri"/>
                <a:ea typeface="Tahoma"/>
                <a:cs typeface="Tahoma"/>
              </a:rPr>
              <a:t>A Design Specification is a list of requirements your product has to meet in order to be successful</a:t>
            </a:r>
          </a:p>
          <a:p>
            <a:r>
              <a:rPr lang="en-US" sz="1050" dirty="0">
                <a:latin typeface="Calibri"/>
                <a:ea typeface="Tahoma"/>
                <a:cs typeface="Tahoma"/>
              </a:rPr>
              <a:t>It is also useful for evaluation. If your product hasn’t met the Spec then it gives you a starting point for improvements. </a:t>
            </a:r>
            <a:endParaRPr lang="en-US" sz="1050" dirty="0">
              <a:latin typeface="Calibri"/>
              <a:ea typeface="Tahoma" panose="020B0604030504040204" pitchFamily="34" charset="0"/>
              <a:cs typeface="Tahoma" panose="020B0604030504040204" pitchFamily="34" charset="0"/>
            </a:endParaRPr>
          </a:p>
          <a:p>
            <a:endParaRPr lang="en-US" sz="857" dirty="0">
              <a:latin typeface="Tahoma" panose="020B0604030504040204" pitchFamily="34" charset="0"/>
              <a:ea typeface="Tahoma" panose="020B0604030504040204" pitchFamily="34" charset="0"/>
              <a:cs typeface="Tahoma" panose="020B0604030504040204" pitchFamily="34" charset="0"/>
            </a:endParaRPr>
          </a:p>
          <a:p>
            <a:endParaRPr lang="en-US" sz="857" dirty="0">
              <a:latin typeface="Tahoma" panose="020B0604030504040204" pitchFamily="34" charset="0"/>
              <a:ea typeface="Tahoma" panose="020B0604030504040204" pitchFamily="34" charset="0"/>
              <a:cs typeface="Tahoma" panose="020B0604030504040204" pitchFamily="34" charset="0"/>
            </a:endParaRPr>
          </a:p>
          <a:p>
            <a:endParaRPr lang="en-US" sz="857" dirty="0">
              <a:latin typeface="Tahoma" panose="020B0604030504040204" pitchFamily="34" charset="0"/>
              <a:ea typeface="Tahoma" panose="020B0604030504040204" pitchFamily="34" charset="0"/>
              <a:cs typeface="Tahoma" panose="020B0604030504040204" pitchFamily="34" charset="0"/>
            </a:endParaRPr>
          </a:p>
          <a:p>
            <a:endParaRPr lang="en-US" sz="857"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a:extLst>
              <a:ext uri="{FF2B5EF4-FFF2-40B4-BE49-F238E27FC236}">
                <a16:creationId xmlns:a16="http://schemas.microsoft.com/office/drawing/2014/main" id="{3636211E-9814-C84B-9827-B63FF82D8B38}"/>
              </a:ext>
            </a:extLst>
          </p:cNvPr>
          <p:cNvGraphicFramePr>
            <a:graphicFrameLocks noGrp="1"/>
          </p:cNvGraphicFramePr>
          <p:nvPr/>
        </p:nvGraphicFramePr>
        <p:xfrm>
          <a:off x="238841" y="3740213"/>
          <a:ext cx="4183481" cy="2608218"/>
        </p:xfrm>
        <a:graphic>
          <a:graphicData uri="http://schemas.openxmlformats.org/drawingml/2006/table">
            <a:tbl>
              <a:tblPr firstRow="1" bandRow="1">
                <a:tableStyleId>{C4B1156A-380E-4F78-BDF5-A606A8083BF9}</a:tableStyleId>
              </a:tblPr>
              <a:tblGrid>
                <a:gridCol w="876945">
                  <a:extLst>
                    <a:ext uri="{9D8B030D-6E8A-4147-A177-3AD203B41FA5}">
                      <a16:colId xmlns:a16="http://schemas.microsoft.com/office/drawing/2014/main" val="4028504120"/>
                    </a:ext>
                  </a:extLst>
                </a:gridCol>
                <a:gridCol w="3306536">
                  <a:extLst>
                    <a:ext uri="{9D8B030D-6E8A-4147-A177-3AD203B41FA5}">
                      <a16:colId xmlns:a16="http://schemas.microsoft.com/office/drawing/2014/main" val="745655623"/>
                    </a:ext>
                  </a:extLst>
                </a:gridCol>
              </a:tblGrid>
              <a:tr h="326571">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Aesthetics</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What the product looks like? Style? </a:t>
                      </a:r>
                      <a:r>
                        <a:rPr lang="en-US" sz="900" b="0" i="0" dirty="0" err="1">
                          <a:latin typeface="Tahoma" panose="020B0604030504040204" pitchFamily="34" charset="0"/>
                          <a:ea typeface="Tahoma" panose="020B0604030504040204" pitchFamily="34" charset="0"/>
                          <a:cs typeface="Tahoma" panose="020B0604030504040204" pitchFamily="34" charset="0"/>
                        </a:rPr>
                        <a:t>Colour</a:t>
                      </a:r>
                      <a:r>
                        <a:rPr lang="en-US" sz="900" b="0" i="0" dirty="0">
                          <a:latin typeface="Tahoma" panose="020B0604030504040204" pitchFamily="34" charset="0"/>
                          <a:ea typeface="Tahoma" panose="020B0604030504040204" pitchFamily="34" charset="0"/>
                          <a:cs typeface="Tahoma" panose="020B0604030504040204" pitchFamily="34" charset="0"/>
                        </a:rPr>
                        <a:t> Scheme? Design Movement?</a:t>
                      </a:r>
                    </a:p>
                  </a:txBody>
                  <a:tcPr marL="65314" marR="65314" marT="32657" marB="32657" anchor="ctr">
                    <a:solidFill>
                      <a:schemeClr val="bg1"/>
                    </a:solidFill>
                  </a:tcPr>
                </a:tc>
                <a:extLst>
                  <a:ext uri="{0D108BD9-81ED-4DB2-BD59-A6C34878D82A}">
                    <a16:rowId xmlns:a16="http://schemas.microsoft.com/office/drawing/2014/main" val="1511386520"/>
                  </a:ext>
                </a:extLst>
              </a:tr>
              <a:tr h="326571">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Customer</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Who would buy it? (Age, gender, socio-economic, personality) How does the design appeal to them?</a:t>
                      </a:r>
                    </a:p>
                  </a:txBody>
                  <a:tcPr marL="65314" marR="65314" marT="32657" marB="32657" anchor="ctr">
                    <a:solidFill>
                      <a:schemeClr val="bg1"/>
                    </a:solidFill>
                  </a:tcPr>
                </a:tc>
                <a:extLst>
                  <a:ext uri="{0D108BD9-81ED-4DB2-BD59-A6C34878D82A}">
                    <a16:rowId xmlns:a16="http://schemas.microsoft.com/office/drawing/2014/main" val="3044498082"/>
                  </a:ext>
                </a:extLst>
              </a:tr>
              <a:tr h="264886">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Cost </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How much will it cost? (min-max) Why? </a:t>
                      </a:r>
                    </a:p>
                  </a:txBody>
                  <a:tcPr marL="65314" marR="65314" marT="32657" marB="32657" anchor="ctr">
                    <a:solidFill>
                      <a:schemeClr val="bg1"/>
                    </a:solidFill>
                  </a:tcPr>
                </a:tc>
                <a:extLst>
                  <a:ext uri="{0D108BD9-81ED-4DB2-BD59-A6C34878D82A}">
                    <a16:rowId xmlns:a16="http://schemas.microsoft.com/office/drawing/2014/main" val="3115763081"/>
                  </a:ext>
                </a:extLst>
              </a:tr>
              <a:tr h="264886">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Environment</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Where will it be used? Why? How will you make it suitable?</a:t>
                      </a:r>
                    </a:p>
                  </a:txBody>
                  <a:tcPr marL="65314" marR="65314" marT="32657" marB="32657" anchor="ctr">
                    <a:solidFill>
                      <a:schemeClr val="bg1"/>
                    </a:solidFill>
                  </a:tcPr>
                </a:tc>
                <a:extLst>
                  <a:ext uri="{0D108BD9-81ED-4DB2-BD59-A6C34878D82A}">
                    <a16:rowId xmlns:a16="http://schemas.microsoft.com/office/drawing/2014/main" val="1934927041"/>
                  </a:ext>
                </a:extLst>
              </a:tr>
              <a:tr h="264886">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Safety</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How is it safe? How will it be checked? Why must it be safe?</a:t>
                      </a:r>
                    </a:p>
                  </a:txBody>
                  <a:tcPr marL="65314" marR="65314" marT="32657" marB="32657" anchor="ctr">
                    <a:solidFill>
                      <a:schemeClr val="bg1"/>
                    </a:solidFill>
                  </a:tcPr>
                </a:tc>
                <a:extLst>
                  <a:ext uri="{0D108BD9-81ED-4DB2-BD59-A6C34878D82A}">
                    <a16:rowId xmlns:a16="http://schemas.microsoft.com/office/drawing/2014/main" val="2264117931"/>
                  </a:ext>
                </a:extLst>
              </a:tr>
              <a:tr h="264886">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Size </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What is th</a:t>
                      </a:r>
                      <a:r>
                        <a:rPr lang="en-US" sz="900" b="0" i="0" baseline="0" dirty="0">
                          <a:latin typeface="Tahoma" panose="020B0604030504040204" pitchFamily="34" charset="0"/>
                          <a:ea typeface="Tahoma" panose="020B0604030504040204" pitchFamily="34" charset="0"/>
                          <a:cs typeface="Tahoma" panose="020B0604030504040204" pitchFamily="34" charset="0"/>
                        </a:rPr>
                        <a:t>e maximum or minimum size? Why?</a:t>
                      </a:r>
                      <a:endParaRPr lang="en-US" sz="900" b="0" i="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bg1"/>
                    </a:solidFill>
                  </a:tcPr>
                </a:tc>
                <a:extLst>
                  <a:ext uri="{0D108BD9-81ED-4DB2-BD59-A6C34878D82A}">
                    <a16:rowId xmlns:a16="http://schemas.microsoft.com/office/drawing/2014/main" val="1401012670"/>
                  </a:ext>
                </a:extLst>
              </a:tr>
              <a:tr h="326571">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Function</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What does the product do? What features make it do that function well? How is it unique from similar products?</a:t>
                      </a:r>
                    </a:p>
                  </a:txBody>
                  <a:tcPr marL="65314" marR="65314" marT="32657" marB="32657" anchor="ctr">
                    <a:solidFill>
                      <a:schemeClr val="bg1"/>
                    </a:solidFill>
                  </a:tcPr>
                </a:tc>
                <a:extLst>
                  <a:ext uri="{0D108BD9-81ED-4DB2-BD59-A6C34878D82A}">
                    <a16:rowId xmlns:a16="http://schemas.microsoft.com/office/drawing/2014/main" val="1172884080"/>
                  </a:ext>
                </a:extLst>
              </a:tr>
              <a:tr h="264886">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Materials</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What is it made from? Why?</a:t>
                      </a:r>
                    </a:p>
                  </a:txBody>
                  <a:tcPr marL="65314" marR="65314" marT="32657" marB="32657" anchor="ctr">
                    <a:solidFill>
                      <a:schemeClr val="bg1"/>
                    </a:solidFill>
                  </a:tcPr>
                </a:tc>
                <a:extLst>
                  <a:ext uri="{0D108BD9-81ED-4DB2-BD59-A6C34878D82A}">
                    <a16:rowId xmlns:a16="http://schemas.microsoft.com/office/drawing/2014/main" val="4123275862"/>
                  </a:ext>
                </a:extLst>
              </a:tr>
              <a:tr h="264886">
                <a:tc>
                  <a:txBody>
                    <a:bodyPr/>
                    <a:lstStyle/>
                    <a:p>
                      <a:r>
                        <a:rPr lang="en-US" sz="900" b="1" i="0" dirty="0">
                          <a:latin typeface="Tahoma" panose="020B0604030504040204" pitchFamily="34" charset="0"/>
                          <a:ea typeface="Tahoma" panose="020B0604030504040204" pitchFamily="34" charset="0"/>
                          <a:cs typeface="Tahoma" panose="020B0604030504040204" pitchFamily="34" charset="0"/>
                        </a:rPr>
                        <a:t>Manufacture </a:t>
                      </a:r>
                    </a:p>
                  </a:txBody>
                  <a:tcPr marL="65314" marR="65314" marT="32657" marB="32657" anchor="ctr">
                    <a:solidFill>
                      <a:schemeClr val="bg1"/>
                    </a:solidFill>
                  </a:tcPr>
                </a:tc>
                <a:tc>
                  <a:txBody>
                    <a:bodyPr/>
                    <a:lstStyle/>
                    <a:p>
                      <a:r>
                        <a:rPr lang="en-US" sz="900" b="0" i="0" dirty="0">
                          <a:latin typeface="Tahoma" panose="020B0604030504040204" pitchFamily="34" charset="0"/>
                          <a:ea typeface="Tahoma" panose="020B0604030504040204" pitchFamily="34" charset="0"/>
                          <a:cs typeface="Tahoma" panose="020B0604030504040204" pitchFamily="34" charset="0"/>
                        </a:rPr>
                        <a:t>How might it be made? Why? What scale of production? Why?</a:t>
                      </a:r>
                    </a:p>
                  </a:txBody>
                  <a:tcPr marL="65314" marR="65314" marT="32657" marB="32657" anchor="ctr">
                    <a:solidFill>
                      <a:schemeClr val="bg1"/>
                    </a:solidFill>
                  </a:tcPr>
                </a:tc>
                <a:extLst>
                  <a:ext uri="{0D108BD9-81ED-4DB2-BD59-A6C34878D82A}">
                    <a16:rowId xmlns:a16="http://schemas.microsoft.com/office/drawing/2014/main" val="225475439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47230419"/>
              </p:ext>
            </p:extLst>
          </p:nvPr>
        </p:nvGraphicFramePr>
        <p:xfrm>
          <a:off x="4594485" y="89941"/>
          <a:ext cx="4451683" cy="5142633"/>
        </p:xfrm>
        <a:graphic>
          <a:graphicData uri="http://schemas.openxmlformats.org/drawingml/2006/table">
            <a:tbl>
              <a:tblPr firstRow="1" bandRow="1">
                <a:tableStyleId>{5940675A-B579-460E-94D1-54222C63F5DA}</a:tableStyleId>
              </a:tblPr>
              <a:tblGrid>
                <a:gridCol w="1100030">
                  <a:extLst>
                    <a:ext uri="{9D8B030D-6E8A-4147-A177-3AD203B41FA5}">
                      <a16:colId xmlns:a16="http://schemas.microsoft.com/office/drawing/2014/main" val="737468479"/>
                    </a:ext>
                  </a:extLst>
                </a:gridCol>
                <a:gridCol w="2096932">
                  <a:extLst>
                    <a:ext uri="{9D8B030D-6E8A-4147-A177-3AD203B41FA5}">
                      <a16:colId xmlns:a16="http://schemas.microsoft.com/office/drawing/2014/main" val="2874664319"/>
                    </a:ext>
                  </a:extLst>
                </a:gridCol>
                <a:gridCol w="1254721">
                  <a:extLst>
                    <a:ext uri="{9D8B030D-6E8A-4147-A177-3AD203B41FA5}">
                      <a16:colId xmlns:a16="http://schemas.microsoft.com/office/drawing/2014/main" val="2693724648"/>
                    </a:ext>
                  </a:extLst>
                </a:gridCol>
              </a:tblGrid>
              <a:tr h="35681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Technique</a:t>
                      </a:r>
                    </a:p>
                  </a:txBody>
                  <a:tcPr marL="65314" marR="65314" marT="32657" marB="32657" anchor="ctr">
                    <a:solidFill>
                      <a:schemeClr val="accent4">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Description/ notes</a:t>
                      </a:r>
                    </a:p>
                  </a:txBody>
                  <a:tcPr marL="65314" marR="65314" marT="32657" marB="32657" anchor="ctr">
                    <a:solidFill>
                      <a:schemeClr val="accent4">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Diagram</a:t>
                      </a:r>
                    </a:p>
                  </a:txBody>
                  <a:tcPr marL="65314" marR="65314" marT="32657" marB="32657" anchor="ctr">
                    <a:solidFill>
                      <a:schemeClr val="accent4">
                        <a:lumMod val="20000"/>
                        <a:lumOff val="80000"/>
                      </a:schemeClr>
                    </a:solidFill>
                  </a:tcPr>
                </a:tc>
                <a:extLst>
                  <a:ext uri="{0D108BD9-81ED-4DB2-BD59-A6C34878D82A}">
                    <a16:rowId xmlns:a16="http://schemas.microsoft.com/office/drawing/2014/main" val="2583955526"/>
                  </a:ext>
                </a:extLst>
              </a:tr>
              <a:tr h="979714">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Orthographic</a:t>
                      </a:r>
                      <a:r>
                        <a:rPr lang="en-GB" sz="900" b="1" baseline="0" dirty="0">
                          <a:latin typeface="Tahoma" panose="020B0604030504040204" pitchFamily="34" charset="0"/>
                          <a:ea typeface="Tahoma" panose="020B0604030504040204" pitchFamily="34" charset="0"/>
                          <a:cs typeface="Tahoma" panose="020B0604030504040204" pitchFamily="34" charset="0"/>
                        </a:rPr>
                        <a:t> Projection/ Working Drawings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Includes “Front”, “Plan” and “End” 2D Views, and often an Isometric 3D View</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Standardised method for scale, dimensions and line types</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Great</a:t>
                      </a:r>
                      <a:r>
                        <a:rPr lang="en-GB" sz="900" baseline="0" dirty="0">
                          <a:latin typeface="Tahoma" panose="020B0604030504040204" pitchFamily="34" charset="0"/>
                          <a:ea typeface="Tahoma" panose="020B0604030504040204" pitchFamily="34" charset="0"/>
                          <a:cs typeface="Tahoma" panose="020B0604030504040204" pitchFamily="34" charset="0"/>
                        </a:rPr>
                        <a:t> for manufacturing</a:t>
                      </a:r>
                      <a:endParaRPr lang="en-GB" sz="900" dirty="0">
                        <a:latin typeface="Tahoma" panose="020B0604030504040204" pitchFamily="34" charset="0"/>
                        <a:ea typeface="Tahoma" panose="020B0604030504040204" pitchFamily="34" charset="0"/>
                        <a:cs typeface="Tahoma" panose="020B0604030504040204" pitchFamily="34" charset="0"/>
                      </a:endParaRPr>
                    </a:p>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158869082"/>
                  </a:ext>
                </a:extLst>
              </a:tr>
              <a:tr h="71845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Isometric</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Common 3D sketching method</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Can be drawn free-hand or using isometric paper and ruler</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Angles are at 30 degrees</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Great</a:t>
                      </a:r>
                      <a:r>
                        <a:rPr lang="en-GB" sz="900" baseline="0" dirty="0">
                          <a:latin typeface="Tahoma" panose="020B0604030504040204" pitchFamily="34" charset="0"/>
                          <a:ea typeface="Tahoma" panose="020B0604030504040204" pitchFamily="34" charset="0"/>
                          <a:cs typeface="Tahoma" panose="020B0604030504040204" pitchFamily="34" charset="0"/>
                        </a:rPr>
                        <a:t> for seeing most of the products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endParaRPr lang="en-GB" sz="90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189409449"/>
                  </a:ext>
                </a:extLst>
              </a:tr>
              <a:tr h="71845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1-Point</a:t>
                      </a:r>
                      <a:r>
                        <a:rPr lang="en-GB" sz="900" b="1" baseline="0" dirty="0">
                          <a:latin typeface="Tahoma" panose="020B0604030504040204" pitchFamily="34" charset="0"/>
                          <a:ea typeface="Tahoma" panose="020B0604030504040204" pitchFamily="34" charset="0"/>
                          <a:cs typeface="Tahoma" panose="020B0604030504040204" pitchFamily="34" charset="0"/>
                        </a:rPr>
                        <a:t> Perspective</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A 3D drawing method</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Often used by interior designers and architects</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Gives drawings depth</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Only uses 1 vanishing point</a:t>
                      </a:r>
                    </a:p>
                  </a:txBody>
                  <a:tcPr marL="65314" marR="65314" marT="32657" marB="32657" anchor="ct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277318446"/>
                  </a:ext>
                </a:extLst>
              </a:tr>
              <a:tr h="71845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2-Point Perspective</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Used for 3D designs</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Exaggerates the 3D effect</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Objects can be drawn above of below the horizon line but must go to the 2 vanishing points</a:t>
                      </a:r>
                    </a:p>
                  </a:txBody>
                  <a:tcPr marL="65314" marR="65314" marT="32657" marB="32657" anchor="ct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060735267"/>
                  </a:ext>
                </a:extLst>
              </a:tr>
              <a:tr h="71845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Annotated Drawings/ Free and Sketches</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Quick and easy way of getting ideas down</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Range of ideas can be seen </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Annotation helps explain designs</a:t>
                      </a:r>
                      <a:r>
                        <a:rPr lang="en-GB" sz="900" baseline="0" dirty="0">
                          <a:latin typeface="Tahoma" panose="020B0604030504040204" pitchFamily="34" charset="0"/>
                          <a:ea typeface="Tahoma" panose="020B0604030504040204" pitchFamily="34" charset="0"/>
                          <a:cs typeface="Tahoma" panose="020B0604030504040204" pitchFamily="34" charset="0"/>
                        </a:rPr>
                        <a:t> further</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241766323"/>
                  </a:ext>
                </a:extLst>
              </a:tr>
              <a:tr h="61876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Exploded View</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Helps see a final</a:t>
                      </a:r>
                      <a:r>
                        <a:rPr lang="en-GB" sz="900" baseline="0" dirty="0">
                          <a:latin typeface="Tahoma" panose="020B0604030504040204" pitchFamily="34" charset="0"/>
                          <a:ea typeface="Tahoma" panose="020B0604030504040204" pitchFamily="34" charset="0"/>
                          <a:cs typeface="Tahoma" panose="020B0604030504040204" pitchFamily="34" charset="0"/>
                        </a:rPr>
                        <a:t> design of a product and all it’s parts</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Can see where all the parts fit</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Great for manufacturers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375100488"/>
                  </a:ext>
                </a:extLst>
              </a:tr>
            </a:tbl>
          </a:graphicData>
        </a:graphic>
      </p:graphicFrame>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52939" b="18674"/>
          <a:stretch/>
        </p:blipFill>
        <p:spPr>
          <a:xfrm>
            <a:off x="7929578" y="491651"/>
            <a:ext cx="1018564" cy="85060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637" y="1764574"/>
            <a:ext cx="438096" cy="498451"/>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7425" b="13731"/>
          <a:stretch/>
        </p:blipFill>
        <p:spPr>
          <a:xfrm>
            <a:off x="7920340" y="2454354"/>
            <a:ext cx="1047384" cy="642287"/>
          </a:xfrm>
          <a:prstGeom prst="rect">
            <a:avLst/>
          </a:prstGeom>
        </p:spPr>
      </p:pic>
      <p:pic>
        <p:nvPicPr>
          <p:cNvPr id="15" name="Picture 2" descr="Image result for 2 point perspective cube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799" b="23415"/>
          <a:stretch/>
        </p:blipFill>
        <p:spPr bwMode="auto">
          <a:xfrm>
            <a:off x="7829103" y="3246936"/>
            <a:ext cx="1080641" cy="4926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ree hand sketching produc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4746" y="4026776"/>
            <a:ext cx="725684" cy="560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xploded view"/>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781" t="5754" r="10861" b="7521"/>
          <a:stretch/>
        </p:blipFill>
        <p:spPr bwMode="auto">
          <a:xfrm>
            <a:off x="7996587" y="4762382"/>
            <a:ext cx="842211" cy="5097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16970" y="5405453"/>
            <a:ext cx="4415246" cy="1355307"/>
          </a:xfrm>
          <a:prstGeom prst="rect">
            <a:avLst/>
          </a:prstGeom>
          <a:noFill/>
          <a:ln>
            <a:solidFill>
              <a:schemeClr val="accent4"/>
            </a:solidFill>
          </a:ln>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50" b="1" dirty="0">
                <a:solidFill>
                  <a:srgbClr val="FFC000"/>
                </a:solidFill>
                <a:latin typeface="Calibri"/>
                <a:ea typeface="Tahoma"/>
                <a:cs typeface="Tahoma"/>
              </a:rPr>
              <a:t>Modelling and Development</a:t>
            </a:r>
            <a:endParaRPr lang="en-US" dirty="0"/>
          </a:p>
          <a:p>
            <a:r>
              <a:rPr lang="en-GB" sz="1050" dirty="0">
                <a:latin typeface="Calibri"/>
                <a:ea typeface="Tahoma"/>
                <a:cs typeface="Tahoma"/>
              </a:rPr>
              <a:t>Modelling and development are key to testing and improving products</a:t>
            </a:r>
          </a:p>
          <a:p>
            <a:r>
              <a:rPr lang="en-GB" sz="1050" dirty="0">
                <a:latin typeface="Calibri"/>
                <a:ea typeface="Tahoma"/>
                <a:cs typeface="Tahoma"/>
              </a:rPr>
              <a:t>This can be done physically using materials like; card, foam, clay, man-made boards or virtually in </a:t>
            </a:r>
            <a:r>
              <a:rPr lang="en-GB" sz="1050" b="1" dirty="0">
                <a:latin typeface="Calibri"/>
                <a:ea typeface="Tahoma"/>
                <a:cs typeface="Tahoma"/>
              </a:rPr>
              <a:t>CAD </a:t>
            </a:r>
            <a:endParaRPr lang="en-GB" sz="1050">
              <a:latin typeface="Calibri"/>
              <a:ea typeface="Tahoma" panose="020B0604030504040204" pitchFamily="34" charset="0"/>
              <a:cs typeface="Tahoma" panose="020B0604030504040204" pitchFamily="34" charset="0"/>
            </a:endParaRPr>
          </a:p>
          <a:p>
            <a:r>
              <a:rPr lang="en-GB" sz="1050" dirty="0">
                <a:latin typeface="Calibri"/>
                <a:ea typeface="Tahoma"/>
                <a:cs typeface="Tahoma"/>
              </a:rPr>
              <a:t>Modelling helps the designer get feedback from the customer, check aesthetics, function, sizes and even materials and production methods and change them if needed</a:t>
            </a:r>
          </a:p>
          <a:p>
            <a:pPr algn="ctr"/>
            <a:endParaRPr lang="en-GB" sz="857"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65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26275" y="600166"/>
          <a:ext cx="4380410" cy="3338285"/>
        </p:xfrm>
        <a:graphic>
          <a:graphicData uri="http://schemas.openxmlformats.org/drawingml/2006/table">
            <a:tbl>
              <a:tblPr firstRow="1" bandRow="1">
                <a:tableStyleId>{5940675A-B579-460E-94D1-54222C63F5DA}</a:tableStyleId>
              </a:tblPr>
              <a:tblGrid>
                <a:gridCol w="1042851">
                  <a:extLst>
                    <a:ext uri="{9D8B030D-6E8A-4147-A177-3AD203B41FA5}">
                      <a16:colId xmlns:a16="http://schemas.microsoft.com/office/drawing/2014/main" val="413063094"/>
                    </a:ext>
                  </a:extLst>
                </a:gridCol>
                <a:gridCol w="1042851">
                  <a:extLst>
                    <a:ext uri="{9D8B030D-6E8A-4147-A177-3AD203B41FA5}">
                      <a16:colId xmlns:a16="http://schemas.microsoft.com/office/drawing/2014/main" val="133229424"/>
                    </a:ext>
                  </a:extLst>
                </a:gridCol>
                <a:gridCol w="753291">
                  <a:extLst>
                    <a:ext uri="{9D8B030D-6E8A-4147-A177-3AD203B41FA5}">
                      <a16:colId xmlns:a16="http://schemas.microsoft.com/office/drawing/2014/main" val="690248881"/>
                    </a:ext>
                  </a:extLst>
                </a:gridCol>
                <a:gridCol w="1541417">
                  <a:extLst>
                    <a:ext uri="{9D8B030D-6E8A-4147-A177-3AD203B41FA5}">
                      <a16:colId xmlns:a16="http://schemas.microsoft.com/office/drawing/2014/main" val="1868871303"/>
                    </a:ext>
                  </a:extLst>
                </a:gridCol>
              </a:tblGrid>
              <a:tr h="326571">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Image/ Example</a:t>
                      </a:r>
                    </a:p>
                  </a:txBody>
                  <a:tcPr marL="65314" marR="65314" marT="32657" marB="32657">
                    <a:solidFill>
                      <a:srgbClr val="CCCCFF"/>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Designer</a:t>
                      </a:r>
                      <a:r>
                        <a:rPr lang="en-GB" sz="900" b="1" baseline="0" dirty="0">
                          <a:latin typeface="Tahoma" panose="020B0604030504040204" pitchFamily="34" charset="0"/>
                          <a:ea typeface="Tahoma" panose="020B0604030504040204" pitchFamily="34" charset="0"/>
                          <a:cs typeface="Tahoma" panose="020B0604030504040204" pitchFamily="34" charset="0"/>
                        </a:rPr>
                        <a:t> </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rgbClr val="CCCCFF"/>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Design Movement</a:t>
                      </a:r>
                    </a:p>
                  </a:txBody>
                  <a:tcPr marL="65314" marR="65314" marT="32657" marB="32657">
                    <a:solidFill>
                      <a:srgbClr val="CCCCFF"/>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marL="65314" marR="65314" marT="32657" marB="32657">
                    <a:solidFill>
                      <a:srgbClr val="CCCCFF"/>
                    </a:solidFill>
                  </a:tcPr>
                </a:tc>
                <a:extLst>
                  <a:ext uri="{0D108BD9-81ED-4DB2-BD59-A6C34878D82A}">
                    <a16:rowId xmlns:a16="http://schemas.microsoft.com/office/drawing/2014/main" val="2469196526"/>
                  </a:ext>
                </a:extLst>
              </a:tr>
              <a:tr h="810623">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William Morris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Arts and Crafts</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British designer</a:t>
                      </a:r>
                      <a:r>
                        <a:rPr lang="en-GB" sz="900" baseline="0" dirty="0">
                          <a:latin typeface="Tahoma" panose="020B0604030504040204" pitchFamily="34" charset="0"/>
                          <a:ea typeface="Tahoma" panose="020B0604030504040204" pitchFamily="34" charset="0"/>
                          <a:cs typeface="Tahoma" panose="020B0604030504040204" pitchFamily="34" charset="0"/>
                        </a:rPr>
                        <a:t> in 1880s</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Simple natural crafts</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Useful and beautiful products (wallpapers, cushions, </a:t>
                      </a:r>
                      <a:r>
                        <a:rPr lang="en-GB" sz="900" baseline="0" dirty="0" err="1">
                          <a:latin typeface="Tahoma" panose="020B0604030504040204" pitchFamily="34" charset="0"/>
                          <a:ea typeface="Tahoma" panose="020B0604030504040204" pitchFamily="34" charset="0"/>
                          <a:cs typeface="Tahoma" panose="020B0604030504040204" pitchFamily="34" charset="0"/>
                        </a:rPr>
                        <a:t>etc</a:t>
                      </a:r>
                      <a:r>
                        <a:rPr lang="en-GB" sz="900" baseline="0" dirty="0">
                          <a:latin typeface="Tahoma" panose="020B0604030504040204" pitchFamily="34" charset="0"/>
                          <a:ea typeface="Tahoma" panose="020B0604030504040204" pitchFamily="34" charset="0"/>
                          <a:cs typeface="Tahoma" panose="020B0604030504040204" pitchFamily="34" charset="0"/>
                        </a:rPr>
                        <a:t>)</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967129160"/>
                  </a:ext>
                </a:extLst>
              </a:tr>
              <a:tr h="1110343">
                <a:tc>
                  <a:txBody>
                    <a:bodyPr/>
                    <a:lstStyle/>
                    <a:p>
                      <a:pPr algn="ctr"/>
                      <a:endParaRPr lang="en-GB" sz="90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Charles Rennie Mackintosh</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Art Nouveau</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Scottish designer in 1860s</a:t>
                      </a:r>
                      <a:r>
                        <a:rPr lang="en-GB" sz="900" baseline="0" dirty="0">
                          <a:latin typeface="Tahoma" panose="020B0604030504040204" pitchFamily="34" charset="0"/>
                          <a:ea typeface="Tahoma" panose="020B0604030504040204" pitchFamily="34" charset="0"/>
                          <a:cs typeface="Tahoma" panose="020B0604030504040204" pitchFamily="34" charset="0"/>
                        </a:rPr>
                        <a:t> – 1920s</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Known for light and shadow</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Created stained glass and furniture</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Inspired by nature and geometric lines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258496096"/>
                  </a:ext>
                </a:extLst>
              </a:tr>
              <a:tr h="966651">
                <a:tc>
                  <a:txBody>
                    <a:bodyPr/>
                    <a:lstStyle/>
                    <a:p>
                      <a:pPr algn="ctr"/>
                      <a:endParaRPr lang="en-GB" sz="90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Ettore</a:t>
                      </a:r>
                      <a:r>
                        <a:rPr lang="en-GB" sz="900" baseline="0" dirty="0">
                          <a:latin typeface="Tahoma" panose="020B0604030504040204" pitchFamily="34" charset="0"/>
                          <a:ea typeface="Tahoma" panose="020B0604030504040204" pitchFamily="34" charset="0"/>
                          <a:cs typeface="Tahoma" panose="020B0604030504040204" pitchFamily="34" charset="0"/>
                        </a:rPr>
                        <a:t> </a:t>
                      </a:r>
                      <a:r>
                        <a:rPr lang="en-GB" sz="900" baseline="0" dirty="0" err="1">
                          <a:latin typeface="Tahoma" panose="020B0604030504040204" pitchFamily="34" charset="0"/>
                          <a:ea typeface="Tahoma" panose="020B0604030504040204" pitchFamily="34" charset="0"/>
                          <a:cs typeface="Tahoma" panose="020B0604030504040204" pitchFamily="34" charset="0"/>
                        </a:rPr>
                        <a:t>Stottas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Memphis</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Italian designer</a:t>
                      </a:r>
                      <a:r>
                        <a:rPr lang="en-GB" sz="900" baseline="0" dirty="0">
                          <a:latin typeface="Tahoma" panose="020B0604030504040204" pitchFamily="34" charset="0"/>
                          <a:ea typeface="Tahoma" panose="020B0604030504040204" pitchFamily="34" charset="0"/>
                          <a:cs typeface="Tahoma" panose="020B0604030504040204" pitchFamily="34" charset="0"/>
                        </a:rPr>
                        <a:t> in the 1950s/60s</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Enjoyed making everyday objects wacky and bold</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Used lots of bold colours and black lines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398621545"/>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48" y="1011941"/>
            <a:ext cx="863869" cy="6900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80" y="1805354"/>
            <a:ext cx="956270" cy="100316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23" y="2871079"/>
            <a:ext cx="842169" cy="914866"/>
          </a:xfrm>
          <a:prstGeom prst="rect">
            <a:avLst/>
          </a:prstGeom>
        </p:spPr>
      </p:pic>
      <p:graphicFrame>
        <p:nvGraphicFramePr>
          <p:cNvPr id="10" name="Table 9"/>
          <p:cNvGraphicFramePr>
            <a:graphicFrameLocks noGrp="1"/>
          </p:cNvGraphicFramePr>
          <p:nvPr/>
        </p:nvGraphicFramePr>
        <p:xfrm>
          <a:off x="113211" y="3874014"/>
          <a:ext cx="4390550" cy="2998651"/>
        </p:xfrm>
        <a:graphic>
          <a:graphicData uri="http://schemas.openxmlformats.org/drawingml/2006/table">
            <a:tbl>
              <a:tblPr firstRow="1" bandRow="1">
                <a:tableStyleId>{5940675A-B579-460E-94D1-54222C63F5DA}</a:tableStyleId>
              </a:tblPr>
              <a:tblGrid>
                <a:gridCol w="1262349">
                  <a:extLst>
                    <a:ext uri="{9D8B030D-6E8A-4147-A177-3AD203B41FA5}">
                      <a16:colId xmlns:a16="http://schemas.microsoft.com/office/drawing/2014/main" val="413063094"/>
                    </a:ext>
                  </a:extLst>
                </a:gridCol>
                <a:gridCol w="856321">
                  <a:extLst>
                    <a:ext uri="{9D8B030D-6E8A-4147-A177-3AD203B41FA5}">
                      <a16:colId xmlns:a16="http://schemas.microsoft.com/office/drawing/2014/main" val="133229424"/>
                    </a:ext>
                  </a:extLst>
                </a:gridCol>
                <a:gridCol w="2271880">
                  <a:extLst>
                    <a:ext uri="{9D8B030D-6E8A-4147-A177-3AD203B41FA5}">
                      <a16:colId xmlns:a16="http://schemas.microsoft.com/office/drawing/2014/main" val="1868871303"/>
                    </a:ext>
                  </a:extLst>
                </a:gridCol>
              </a:tblGrid>
              <a:tr h="301171">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Image/ Example</a:t>
                      </a:r>
                    </a:p>
                  </a:txBody>
                  <a:tcPr marL="65314" marR="65314" marT="32657" marB="32657">
                    <a:solidFill>
                      <a:srgbClr val="CCCCFF"/>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Brand</a:t>
                      </a:r>
                      <a:r>
                        <a:rPr lang="en-GB" sz="900" b="1" baseline="0" dirty="0">
                          <a:latin typeface="Tahoma" panose="020B0604030504040204" pitchFamily="34" charset="0"/>
                          <a:ea typeface="Tahoma" panose="020B0604030504040204" pitchFamily="34" charset="0"/>
                          <a:cs typeface="Tahoma" panose="020B0604030504040204" pitchFamily="34" charset="0"/>
                        </a:rPr>
                        <a:t> </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rgbClr val="CCCCFF"/>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marL="65314" marR="65314" marT="32657" marB="32657">
                    <a:solidFill>
                      <a:srgbClr val="CCCCFF"/>
                    </a:solidFill>
                  </a:tcPr>
                </a:tc>
                <a:extLst>
                  <a:ext uri="{0D108BD9-81ED-4DB2-BD59-A6C34878D82A}">
                    <a16:rowId xmlns:a16="http://schemas.microsoft.com/office/drawing/2014/main" val="2469196526"/>
                  </a:ext>
                </a:extLst>
              </a:tr>
              <a:tr h="810623">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err="1">
                          <a:latin typeface="Tahoma" panose="020B0604030504040204" pitchFamily="34" charset="0"/>
                          <a:ea typeface="Tahoma" panose="020B0604030504040204" pitchFamily="34" charset="0"/>
                          <a:cs typeface="Tahoma" panose="020B0604030504040204" pitchFamily="34" charset="0"/>
                        </a:rPr>
                        <a:t>Alessi</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Italian Design Company</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Homeware and kitchen utensils</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“Post-modern” style</a:t>
                      </a:r>
                    </a:p>
                    <a:p>
                      <a:pPr marL="171450" indent="-171450" algn="ctr">
                        <a:buFont typeface="Arial" panose="020B0604020202020204" pitchFamily="34" charset="0"/>
                        <a:buChar char="•"/>
                      </a:pPr>
                      <a:r>
                        <a:rPr lang="en-GB" sz="900" dirty="0" err="1">
                          <a:latin typeface="Tahoma" panose="020B0604030504040204" pitchFamily="34" charset="0"/>
                          <a:ea typeface="Tahoma" panose="020B0604030504040204" pitchFamily="34" charset="0"/>
                          <a:cs typeface="Tahoma" panose="020B0604030504040204" pitchFamily="34" charset="0"/>
                        </a:rPr>
                        <a:t>Phillipe</a:t>
                      </a:r>
                      <a:r>
                        <a:rPr lang="en-GB" sz="900" dirty="0">
                          <a:latin typeface="Tahoma" panose="020B0604030504040204" pitchFamily="34" charset="0"/>
                          <a:ea typeface="Tahoma" panose="020B0604030504040204" pitchFamily="34" charset="0"/>
                          <a:cs typeface="Tahoma" panose="020B0604030504040204" pitchFamily="34" charset="0"/>
                        </a:rPr>
                        <a:t> Starke is a major designer</a:t>
                      </a:r>
                    </a:p>
                  </a:txBody>
                  <a:tcPr marL="65314" marR="65314" marT="32657" marB="32657" anchor="ctr"/>
                </a:tc>
                <a:extLst>
                  <a:ext uri="{0D108BD9-81ED-4DB2-BD59-A6C34878D82A}">
                    <a16:rowId xmlns:a16="http://schemas.microsoft.com/office/drawing/2014/main" val="1967129160"/>
                  </a:ext>
                </a:extLst>
              </a:tr>
              <a:tr h="880140">
                <a:tc>
                  <a:txBody>
                    <a:bodyPr/>
                    <a:lstStyle/>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Apple</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USA</a:t>
                      </a:r>
                      <a:r>
                        <a:rPr lang="en-GB" sz="900" baseline="0" dirty="0">
                          <a:latin typeface="Tahoma" panose="020B0604030504040204" pitchFamily="34" charset="0"/>
                          <a:ea typeface="Tahoma" panose="020B0604030504040204" pitchFamily="34" charset="0"/>
                          <a:cs typeface="Tahoma" panose="020B0604030504040204" pitchFamily="34" charset="0"/>
                        </a:rPr>
                        <a:t>-based tech company</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Famous for </a:t>
                      </a:r>
                      <a:r>
                        <a:rPr lang="en-GB" sz="900" b="1" baseline="0" dirty="0">
                          <a:latin typeface="Tahoma" panose="020B0604030504040204" pitchFamily="34" charset="0"/>
                          <a:ea typeface="Tahoma" panose="020B0604030504040204" pitchFamily="34" charset="0"/>
                          <a:cs typeface="Tahoma" panose="020B0604030504040204" pitchFamily="34" charset="0"/>
                        </a:rPr>
                        <a:t>iconic designs </a:t>
                      </a:r>
                      <a:r>
                        <a:rPr lang="en-GB" sz="900" b="0" baseline="0" dirty="0">
                          <a:latin typeface="Tahoma" panose="020B0604030504040204" pitchFamily="34" charset="0"/>
                          <a:ea typeface="Tahoma" panose="020B0604030504040204" pitchFamily="34" charset="0"/>
                          <a:cs typeface="Tahoma" panose="020B0604030504040204" pitchFamily="34" charset="0"/>
                        </a:rPr>
                        <a:t>of iPod and iPhone</a:t>
                      </a:r>
                    </a:p>
                    <a:p>
                      <a:pPr marL="171450" indent="-171450" algn="ctr">
                        <a:buFont typeface="Arial" panose="020B0604020202020204" pitchFamily="34" charset="0"/>
                        <a:buChar char="•"/>
                      </a:pPr>
                      <a:r>
                        <a:rPr lang="en-GB" sz="900" b="0" baseline="0" dirty="0">
                          <a:latin typeface="Tahoma" panose="020B0604030504040204" pitchFamily="34" charset="0"/>
                          <a:ea typeface="Tahoma" panose="020B0604030504040204" pitchFamily="34" charset="0"/>
                          <a:cs typeface="Tahoma" panose="020B0604030504040204" pitchFamily="34" charset="0"/>
                        </a:rPr>
                        <a:t>Steve Jobs and Johnathon </a:t>
                      </a:r>
                      <a:r>
                        <a:rPr lang="en-GB" sz="900" b="0" baseline="0" dirty="0" err="1">
                          <a:latin typeface="Tahoma" panose="020B0604030504040204" pitchFamily="34" charset="0"/>
                          <a:ea typeface="Tahoma" panose="020B0604030504040204" pitchFamily="34" charset="0"/>
                          <a:cs typeface="Tahoma" panose="020B0604030504040204" pitchFamily="34" charset="0"/>
                        </a:rPr>
                        <a:t>Ive</a:t>
                      </a:r>
                      <a:r>
                        <a:rPr lang="en-GB" sz="900" b="0" baseline="0" dirty="0">
                          <a:latin typeface="Tahoma" panose="020B0604030504040204" pitchFamily="34" charset="0"/>
                          <a:ea typeface="Tahoma" panose="020B0604030504040204" pitchFamily="34" charset="0"/>
                          <a:cs typeface="Tahoma" panose="020B0604030504040204" pitchFamily="34" charset="0"/>
                        </a:rPr>
                        <a:t> are major designers</a:t>
                      </a:r>
                    </a:p>
                    <a:p>
                      <a:pPr marL="171450" indent="-171450" algn="ctr">
                        <a:buFont typeface="Arial" panose="020B0604020202020204" pitchFamily="34" charset="0"/>
                        <a:buChar char="•"/>
                      </a:pPr>
                      <a:r>
                        <a:rPr lang="en-GB" sz="900" b="0" baseline="0" dirty="0">
                          <a:latin typeface="Tahoma" panose="020B0604030504040204" pitchFamily="34" charset="0"/>
                          <a:ea typeface="Tahoma" panose="020B0604030504040204" pitchFamily="34" charset="0"/>
                          <a:cs typeface="Tahoma" panose="020B0604030504040204" pitchFamily="34" charset="0"/>
                        </a:rPr>
                        <a:t>Known for innovative and modern design</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258496096"/>
                  </a:ext>
                </a:extLst>
              </a:tr>
              <a:tr h="861423">
                <a:tc>
                  <a:txBody>
                    <a:bodyPr/>
                    <a:lstStyle/>
                    <a:p>
                      <a:pPr algn="ctr"/>
                      <a:endParaRPr lang="en-GB" sz="90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Dyson</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British engineering company</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Famous for vacuum</a:t>
                      </a:r>
                      <a:r>
                        <a:rPr lang="en-GB" sz="900" baseline="0" dirty="0">
                          <a:latin typeface="Tahoma" panose="020B0604030504040204" pitchFamily="34" charset="0"/>
                          <a:ea typeface="Tahoma" panose="020B0604030504040204" pitchFamily="34" charset="0"/>
                          <a:cs typeface="Tahoma" panose="020B0604030504040204" pitchFamily="34" charset="0"/>
                        </a:rPr>
                        <a:t> cleaners and innovative technology </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James Dyson is a major designer</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398621545"/>
                  </a:ext>
                </a:extLst>
              </a:tr>
            </a:tbl>
          </a:graphicData>
        </a:graphic>
      </p:graphicFrame>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9873" y="4081127"/>
            <a:ext cx="967124" cy="967124"/>
          </a:xfrm>
          <a:prstGeom prst="rect">
            <a:avLst/>
          </a:prstGeom>
        </p:spPr>
      </p:pic>
      <p:pic>
        <p:nvPicPr>
          <p:cNvPr id="12" name="Picture 11"/>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410" b="99566" l="10521" r="90456">
                        <a14:foregroundMark x1="34273" y1="72451" x2="34273" y2="72451"/>
                        <a14:foregroundMark x1="31562" y1="50542" x2="31562" y2="50542"/>
                        <a14:foregroundMark x1="33297" y1="34924" x2="33297" y2="34924"/>
                        <a14:foregroundMark x1="33297" y1="26790" x2="33297" y2="26790"/>
                        <a14:foregroundMark x1="34273" y1="15510" x2="34273" y2="15510"/>
                        <a14:foregroundMark x1="73210" y1="18221" x2="73210" y2="18221"/>
                        <a14:foregroundMark x1="69089" y1="5531" x2="69089" y2="5531"/>
                        <a14:foregroundMark x1="56725" y1="15835" x2="56725" y2="15835"/>
                        <a14:foregroundMark x1="81779" y1="16486" x2="81779" y2="16486"/>
                        <a14:foregroundMark x1="74620" y1="16703" x2="74620" y2="16703"/>
                        <a14:foregroundMark x1="67896" y1="16703" x2="67896" y2="16703"/>
                        <a14:foregroundMark x1="72451" y1="19848" x2="72451" y2="19848"/>
                        <a14:foregroundMark x1="74620" y1="14534" x2="74620" y2="14534"/>
                        <a14:foregroundMark x1="76030" y1="14100" x2="76030" y2="14100"/>
                        <a14:foregroundMark x1="75163" y1="10738" x2="75163" y2="10738"/>
                        <a14:foregroundMark x1="72017" y1="6182" x2="72017" y2="6182"/>
                        <a14:foregroundMark x1="64859" y1="5748" x2="64859" y2="5748"/>
                        <a14:foregroundMark x1="37744" y1="9544" x2="37744" y2="9544"/>
                        <a14:foregroundMark x1="33189" y1="8677" x2="33189" y2="8677"/>
                        <a14:foregroundMark x1="26030" y1="7592" x2="26790" y2="7592"/>
                        <a14:foregroundMark x1="33948" y1="47831" x2="33948" y2="47831"/>
                        <a14:foregroundMark x1="33514" y1="57918" x2="33514" y2="57918"/>
                        <a14:foregroundMark x1="32321" y1="67028" x2="32321" y2="67028"/>
                        <a14:foregroundMark x1="30803" y1="75380" x2="30803" y2="75380"/>
                        <a14:foregroundMark x1="32972" y1="85900" x2="32972" y2="85900"/>
                        <a14:foregroundMark x1="38720" y1="87310" x2="38720" y2="87310"/>
                        <a14:foregroundMark x1="41432" y1="87852" x2="41432" y2="87852"/>
                        <a14:foregroundMark x1="41323" y1="91323" x2="33189" y2="73644"/>
                        <a14:foregroundMark x1="33297" y1="96204" x2="21258" y2="92842"/>
                        <a14:foregroundMark x1="30369" y1="59544" x2="32104" y2="22668"/>
                        <a14:foregroundMark x1="36117" y1="39479" x2="35683" y2="10521"/>
                        <a14:foregroundMark x1="24620" y1="9544" x2="40456" y2="8134"/>
                        <a14:foregroundMark x1="29610" y1="4989" x2="31996" y2="22777"/>
                        <a14:foregroundMark x1="28742" y1="17679" x2="31779" y2="22017"/>
                        <a14:foregroundMark x1="36117" y1="46421" x2="44035" y2="90239"/>
                        <a14:foregroundMark x1="44469" y1="50434" x2="43492" y2="69631"/>
                        <a14:foregroundMark x1="24620" y1="55531" x2="23644" y2="76139"/>
                        <a14:foregroundMark x1="22668" y1="78742" x2="19631" y2="85358"/>
                        <a14:foregroundMark x1="43818" y1="72668" x2="48807" y2="85683"/>
                        <a14:foregroundMark x1="43492" y1="70390" x2="40456" y2="53145"/>
                        <a14:foregroundMark x1="25597" y1="59544" x2="26573" y2="51735"/>
                        <a14:foregroundMark x1="42408" y1="13666" x2="43601" y2="13666"/>
                        <a14:foregroundMark x1="33948" y1="26030" x2="35141" y2="36876"/>
                      </a14:backgroundRemoval>
                    </a14:imgEffect>
                  </a14:imgLayer>
                </a14:imgProps>
              </a:ext>
              <a:ext uri="{28A0092B-C50C-407E-A947-70E740481C1C}">
                <a14:useLocalDpi xmlns:a14="http://schemas.microsoft.com/office/drawing/2010/main" val="0"/>
              </a:ext>
            </a:extLst>
          </a:blip>
          <a:srcRect l="15278" r="48016"/>
          <a:stretch/>
        </p:blipFill>
        <p:spPr>
          <a:xfrm flipH="1">
            <a:off x="906387" y="4218214"/>
            <a:ext cx="264718" cy="721179"/>
          </a:xfrm>
          <a:prstGeom prst="rect">
            <a:avLst/>
          </a:prstGeom>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backgroundRemoval t="9830" b="89887" l="227" r="98073">
                        <a14:foregroundMark x1="7823" y1="28544" x2="58844" y2="32325"/>
                        <a14:foregroundMark x1="19728" y1="63894" x2="55215" y2="66446"/>
                        <a14:foregroundMark x1="41723" y1="32703" x2="43311" y2="63138"/>
                        <a14:foregroundMark x1="36168" y1="34877" x2="33333" y2="79206"/>
                        <a14:foregroundMark x1="11905" y1="32703" x2="12925" y2="69282"/>
                        <a14:foregroundMark x1="21882" y1="70416" x2="45011" y2="70227"/>
                        <a14:foregroundMark x1="35714" y1="26749" x2="44331" y2="27977"/>
                      </a14:backgroundRemoval>
                    </a14:imgEffect>
                  </a14:imgLayer>
                </a14:imgProps>
              </a:ext>
              <a:ext uri="{28A0092B-C50C-407E-A947-70E740481C1C}">
                <a14:useLocalDpi xmlns:a14="http://schemas.microsoft.com/office/drawing/2010/main" val="0"/>
              </a:ext>
            </a:extLst>
          </a:blip>
          <a:stretch>
            <a:fillRect/>
          </a:stretch>
        </p:blipFill>
        <p:spPr>
          <a:xfrm>
            <a:off x="125346" y="4667250"/>
            <a:ext cx="1236449" cy="1483179"/>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11621" t="18637" r="18359"/>
          <a:stretch/>
        </p:blipFill>
        <p:spPr>
          <a:xfrm>
            <a:off x="244929" y="5919107"/>
            <a:ext cx="999251" cy="762000"/>
          </a:xfrm>
          <a:prstGeom prst="rect">
            <a:avLst/>
          </a:prstGeom>
        </p:spPr>
      </p:pic>
      <p:sp>
        <p:nvSpPr>
          <p:cNvPr id="15" name="TextBox 14"/>
          <p:cNvSpPr txBox="1"/>
          <p:nvPr/>
        </p:nvSpPr>
        <p:spPr>
          <a:xfrm>
            <a:off x="5298398" y="507971"/>
            <a:ext cx="1714500" cy="276999"/>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b="1" dirty="0">
                <a:solidFill>
                  <a:schemeClr val="accent4"/>
                </a:solidFill>
                <a:latin typeface="Tahoma"/>
                <a:ea typeface="Tahoma"/>
                <a:cs typeface="Tahoma"/>
              </a:rPr>
              <a:t>Research</a:t>
            </a:r>
          </a:p>
        </p:txBody>
      </p:sp>
      <p:sp>
        <p:nvSpPr>
          <p:cNvPr id="16" name="TextBox 15"/>
          <p:cNvSpPr txBox="1"/>
          <p:nvPr/>
        </p:nvSpPr>
        <p:spPr>
          <a:xfrm>
            <a:off x="1026" y="226369"/>
            <a:ext cx="1714500" cy="307777"/>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400" b="1" dirty="0">
                <a:solidFill>
                  <a:srgbClr val="7030A0"/>
                </a:solidFill>
                <a:latin typeface="Tahoma"/>
                <a:ea typeface="Tahoma"/>
                <a:cs typeface="Tahoma"/>
              </a:rPr>
              <a:t>Work of Others</a:t>
            </a:r>
          </a:p>
        </p:txBody>
      </p:sp>
      <p:sp>
        <p:nvSpPr>
          <p:cNvPr id="18" name="TextBox 17"/>
          <p:cNvSpPr txBox="1"/>
          <p:nvPr/>
        </p:nvSpPr>
        <p:spPr>
          <a:xfrm>
            <a:off x="5772293" y="1684422"/>
            <a:ext cx="1997385" cy="779026"/>
          </a:xfrm>
          <a:prstGeom prst="ellipse">
            <a:avLst/>
          </a:prstGeom>
          <a:solidFill>
            <a:schemeClr val="accent4">
              <a:lumMod val="20000"/>
              <a:lumOff val="80000"/>
            </a:schemeClr>
          </a:solidFill>
          <a:ln w="38100">
            <a:solidFill>
              <a:schemeClr val="accent4"/>
            </a:solidFill>
          </a:ln>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dirty="0">
                <a:latin typeface="Tahoma" panose="020B0604030504040204" pitchFamily="34" charset="0"/>
                <a:ea typeface="Tahoma" panose="020B0604030504040204" pitchFamily="34" charset="0"/>
                <a:cs typeface="Tahoma" panose="020B0604030504040204" pitchFamily="34" charset="0"/>
              </a:rPr>
              <a:t>What methods of research can be used to find information?</a:t>
            </a:r>
          </a:p>
        </p:txBody>
      </p:sp>
      <p:sp>
        <p:nvSpPr>
          <p:cNvPr id="19" name="TextBox 18"/>
          <p:cNvSpPr txBox="1"/>
          <p:nvPr/>
        </p:nvSpPr>
        <p:spPr>
          <a:xfrm>
            <a:off x="6290426" y="964501"/>
            <a:ext cx="1578429" cy="261610"/>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100" dirty="0"/>
              <a:t>Case studies</a:t>
            </a:r>
          </a:p>
        </p:txBody>
      </p:sp>
      <p:sp>
        <p:nvSpPr>
          <p:cNvPr id="20" name="TextBox 19"/>
          <p:cNvSpPr txBox="1"/>
          <p:nvPr/>
        </p:nvSpPr>
        <p:spPr>
          <a:xfrm>
            <a:off x="7583105" y="2298001"/>
            <a:ext cx="1170214" cy="430887"/>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100" dirty="0"/>
              <a:t>Questionnaires and surveys</a:t>
            </a:r>
          </a:p>
        </p:txBody>
      </p:sp>
      <p:sp>
        <p:nvSpPr>
          <p:cNvPr id="21" name="TextBox 20"/>
          <p:cNvSpPr txBox="1"/>
          <p:nvPr/>
        </p:nvSpPr>
        <p:spPr>
          <a:xfrm>
            <a:off x="4820855" y="1086966"/>
            <a:ext cx="1496786" cy="261610"/>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100" dirty="0"/>
              <a:t>Product Analysis</a:t>
            </a:r>
          </a:p>
        </p:txBody>
      </p:sp>
      <p:sp>
        <p:nvSpPr>
          <p:cNvPr id="22" name="TextBox 21"/>
          <p:cNvSpPr txBox="1"/>
          <p:nvPr/>
        </p:nvSpPr>
        <p:spPr>
          <a:xfrm>
            <a:off x="4621646" y="2537501"/>
            <a:ext cx="1537607" cy="261610"/>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100" dirty="0"/>
              <a:t>Materials testing</a:t>
            </a:r>
          </a:p>
        </p:txBody>
      </p:sp>
      <p:sp>
        <p:nvSpPr>
          <p:cNvPr id="23" name="TextBox 22"/>
          <p:cNvSpPr txBox="1"/>
          <p:nvPr/>
        </p:nvSpPr>
        <p:spPr>
          <a:xfrm>
            <a:off x="6127140" y="2738547"/>
            <a:ext cx="1333500" cy="430887"/>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100" dirty="0"/>
              <a:t>Social media and email </a:t>
            </a:r>
          </a:p>
        </p:txBody>
      </p:sp>
      <p:sp>
        <p:nvSpPr>
          <p:cNvPr id="24" name="TextBox 23"/>
          <p:cNvSpPr txBox="1"/>
          <p:nvPr/>
        </p:nvSpPr>
        <p:spPr>
          <a:xfrm>
            <a:off x="7882462" y="1277466"/>
            <a:ext cx="802821" cy="261610"/>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100" dirty="0"/>
              <a:t>Interviews</a:t>
            </a:r>
          </a:p>
        </p:txBody>
      </p:sp>
      <p:cxnSp>
        <p:nvCxnSpPr>
          <p:cNvPr id="25" name="Straight Connector 24"/>
          <p:cNvCxnSpPr/>
          <p:nvPr/>
        </p:nvCxnSpPr>
        <p:spPr>
          <a:xfrm flipV="1">
            <a:off x="7456889" y="1484333"/>
            <a:ext cx="449258" cy="21495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953647" y="1221068"/>
            <a:ext cx="81643" cy="3129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660969" y="2319878"/>
            <a:ext cx="119062" cy="17632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50659" y="2359758"/>
            <a:ext cx="73407" cy="36443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57111" y="2119139"/>
            <a:ext cx="272143" cy="1224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27008" y="3274039"/>
            <a:ext cx="4286250" cy="1147494"/>
          </a:xfrm>
          <a:prstGeom prst="rect">
            <a:avLst/>
          </a:prstGeom>
          <a:noFill/>
          <a:ln w="28575">
            <a:solidFill>
              <a:schemeClr val="accent4"/>
            </a:solidFill>
          </a:ln>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dirty="0">
                <a:latin typeface="Tahoma" panose="020B0604030504040204" pitchFamily="34" charset="0"/>
                <a:ea typeface="Tahoma" panose="020B0604030504040204" pitchFamily="34" charset="0"/>
                <a:cs typeface="Tahoma" panose="020B0604030504040204" pitchFamily="34" charset="0"/>
              </a:rPr>
              <a:t>Research can be divided into 2 categories; </a:t>
            </a:r>
            <a:r>
              <a:rPr lang="en-GB" sz="857" b="1" dirty="0">
                <a:latin typeface="Tahoma" panose="020B0604030504040204" pitchFamily="34" charset="0"/>
                <a:ea typeface="Tahoma" panose="020B0604030504040204" pitchFamily="34" charset="0"/>
                <a:cs typeface="Tahoma" panose="020B0604030504040204" pitchFamily="34" charset="0"/>
              </a:rPr>
              <a:t>Primary Research </a:t>
            </a:r>
            <a:r>
              <a:rPr lang="en-GB" sz="857" dirty="0">
                <a:latin typeface="Tahoma" panose="020B0604030504040204" pitchFamily="34" charset="0"/>
                <a:ea typeface="Tahoma" panose="020B0604030504040204" pitchFamily="34" charset="0"/>
                <a:cs typeface="Tahoma" panose="020B0604030504040204" pitchFamily="34" charset="0"/>
              </a:rPr>
              <a:t>and </a:t>
            </a:r>
            <a:r>
              <a:rPr lang="en-GB" sz="857" b="1" dirty="0">
                <a:latin typeface="Tahoma" panose="020B0604030504040204" pitchFamily="34" charset="0"/>
                <a:ea typeface="Tahoma" panose="020B0604030504040204" pitchFamily="34" charset="0"/>
                <a:cs typeface="Tahoma" panose="020B0604030504040204" pitchFamily="34" charset="0"/>
              </a:rPr>
              <a:t>Secondary Research</a:t>
            </a:r>
            <a:r>
              <a:rPr lang="en-GB" sz="857" dirty="0">
                <a:latin typeface="Tahoma" panose="020B0604030504040204" pitchFamily="34" charset="0"/>
                <a:ea typeface="Tahoma" panose="020B0604030504040204" pitchFamily="34" charset="0"/>
                <a:cs typeface="Tahoma" panose="020B0604030504040204" pitchFamily="34" charset="0"/>
              </a:rPr>
              <a:t>.</a:t>
            </a:r>
          </a:p>
          <a:p>
            <a:pPr algn="ctr"/>
            <a:r>
              <a:rPr lang="en-GB" sz="857" dirty="0">
                <a:latin typeface="Tahoma" panose="020B0604030504040204" pitchFamily="34" charset="0"/>
                <a:ea typeface="Tahoma" panose="020B0604030504040204" pitchFamily="34" charset="0"/>
                <a:cs typeface="Tahoma" panose="020B0604030504040204" pitchFamily="34" charset="0"/>
              </a:rPr>
              <a:t>Primary is research you complete yourself. </a:t>
            </a:r>
          </a:p>
          <a:p>
            <a:pPr algn="ctr"/>
            <a:r>
              <a:rPr lang="en-GB" sz="857" dirty="0">
                <a:latin typeface="Tahoma" panose="020B0604030504040204" pitchFamily="34" charset="0"/>
                <a:ea typeface="Tahoma" panose="020B0604030504040204" pitchFamily="34" charset="0"/>
                <a:cs typeface="Tahoma" panose="020B0604030504040204" pitchFamily="34" charset="0"/>
              </a:rPr>
              <a:t>Secondary is research from resources others can gathered e.g. books, magazines and internet</a:t>
            </a:r>
          </a:p>
          <a:p>
            <a:pPr algn="ctr"/>
            <a:endParaRPr lang="en-GB" sz="857" dirty="0">
              <a:latin typeface="Tahoma" panose="020B0604030504040204" pitchFamily="34" charset="0"/>
              <a:ea typeface="Tahoma" panose="020B0604030504040204" pitchFamily="34" charset="0"/>
              <a:cs typeface="Tahoma" panose="020B0604030504040204" pitchFamily="34" charset="0"/>
            </a:endParaRPr>
          </a:p>
          <a:p>
            <a:pPr algn="ctr"/>
            <a:r>
              <a:rPr lang="en-GB" sz="857" dirty="0">
                <a:latin typeface="Tahoma" panose="020B0604030504040204" pitchFamily="34" charset="0"/>
                <a:ea typeface="Tahoma" panose="020B0604030504040204" pitchFamily="34" charset="0"/>
                <a:cs typeface="Tahoma" panose="020B0604030504040204" pitchFamily="34" charset="0"/>
              </a:rPr>
              <a:t>Primary research is generally more reliable as it is done by the person using it and can double-check the data</a:t>
            </a:r>
          </a:p>
        </p:txBody>
      </p:sp>
      <p:graphicFrame>
        <p:nvGraphicFramePr>
          <p:cNvPr id="36" name="Table 35"/>
          <p:cNvGraphicFramePr>
            <a:graphicFrameLocks noGrp="1"/>
          </p:cNvGraphicFramePr>
          <p:nvPr/>
        </p:nvGraphicFramePr>
        <p:xfrm>
          <a:off x="4680857" y="4554371"/>
          <a:ext cx="4231822" cy="2200214"/>
        </p:xfrm>
        <a:graphic>
          <a:graphicData uri="http://schemas.openxmlformats.org/drawingml/2006/table">
            <a:tbl>
              <a:tblPr firstRow="1" bandRow="1">
                <a:tableStyleId>{5940675A-B579-460E-94D1-54222C63F5DA}</a:tableStyleId>
              </a:tblPr>
              <a:tblGrid>
                <a:gridCol w="1387929">
                  <a:extLst>
                    <a:ext uri="{9D8B030D-6E8A-4147-A177-3AD203B41FA5}">
                      <a16:colId xmlns:a16="http://schemas.microsoft.com/office/drawing/2014/main" val="413063094"/>
                    </a:ext>
                  </a:extLst>
                </a:gridCol>
                <a:gridCol w="2843893">
                  <a:extLst>
                    <a:ext uri="{9D8B030D-6E8A-4147-A177-3AD203B41FA5}">
                      <a16:colId xmlns:a16="http://schemas.microsoft.com/office/drawing/2014/main" val="133229424"/>
                    </a:ext>
                  </a:extLst>
                </a:gridCol>
              </a:tblGrid>
              <a:tr h="326571">
                <a:tc gridSpan="2">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Another key piece of research, is </a:t>
                      </a:r>
                      <a:r>
                        <a:rPr lang="en-GB" sz="900" b="1" dirty="0">
                          <a:latin typeface="Tahoma" panose="020B0604030504040204" pitchFamily="34" charset="0"/>
                          <a:ea typeface="Tahoma" panose="020B0604030504040204" pitchFamily="34" charset="0"/>
                          <a:cs typeface="Tahoma" panose="020B0604030504040204" pitchFamily="34" charset="0"/>
                        </a:rPr>
                        <a:t>Anthropometrics</a:t>
                      </a:r>
                      <a:r>
                        <a:rPr lang="en-GB" sz="900" b="1" baseline="0" dirty="0">
                          <a:latin typeface="Tahoma" panose="020B0604030504040204" pitchFamily="34" charset="0"/>
                          <a:ea typeface="Tahoma" panose="020B0604030504040204" pitchFamily="34" charset="0"/>
                          <a:cs typeface="Tahoma" panose="020B0604030504040204" pitchFamily="34" charset="0"/>
                        </a:rPr>
                        <a:t> and Ergonomics. </a:t>
                      </a:r>
                      <a:r>
                        <a:rPr lang="en-GB" sz="900" b="0" baseline="0" dirty="0">
                          <a:latin typeface="Tahoma" panose="020B0604030504040204" pitchFamily="34" charset="0"/>
                          <a:ea typeface="Tahoma" panose="020B0604030504040204" pitchFamily="34" charset="0"/>
                          <a:cs typeface="Tahoma" panose="020B0604030504040204" pitchFamily="34" charset="0"/>
                        </a:rPr>
                        <a:t>This helps develop the sizes of products, </a:t>
                      </a:r>
                      <a:r>
                        <a:rPr lang="en-GB" sz="900" b="0" baseline="0" dirty="0" err="1">
                          <a:latin typeface="Tahoma" panose="020B0604030504040204" pitchFamily="34" charset="0"/>
                          <a:ea typeface="Tahoma" panose="020B0604030504040204" pitchFamily="34" charset="0"/>
                          <a:cs typeface="Tahoma" panose="020B0604030504040204" pitchFamily="34" charset="0"/>
                        </a:rPr>
                        <a:t>etc</a:t>
                      </a:r>
                      <a:r>
                        <a:rPr lang="en-GB" sz="900" b="0" baseline="0" dirty="0">
                          <a:latin typeface="Tahoma" panose="020B0604030504040204" pitchFamily="34" charset="0"/>
                          <a:ea typeface="Tahoma" panose="020B0604030504040204" pitchFamily="34" charset="0"/>
                          <a:cs typeface="Tahoma" panose="020B0604030504040204" pitchFamily="34" charset="0"/>
                        </a:rPr>
                        <a:t> to make sure it fits the User</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solidFill>
                      <a:schemeClr val="accent4">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extLst>
                  <a:ext uri="{0D108BD9-81ED-4DB2-BD59-A6C34878D82A}">
                    <a16:rowId xmlns:a16="http://schemas.microsoft.com/office/drawing/2014/main" val="2469196526"/>
                  </a:ext>
                </a:extLst>
              </a:tr>
              <a:tr h="69798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Anthropometrics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The study of measurements of the human body. </a:t>
                      </a:r>
                    </a:p>
                    <a:p>
                      <a:pPr algn="ctr"/>
                      <a:endParaRPr lang="en-GB" sz="900" dirty="0">
                        <a:latin typeface="Tahoma" panose="020B0604030504040204" pitchFamily="34" charset="0"/>
                        <a:ea typeface="Tahoma" panose="020B0604030504040204" pitchFamily="34" charset="0"/>
                        <a:cs typeface="Tahoma" panose="020B0604030504040204" pitchFamily="34" charset="0"/>
                      </a:endParaRPr>
                    </a:p>
                    <a:p>
                      <a:pPr algn="ctr"/>
                      <a:r>
                        <a:rPr lang="en-GB" sz="900" dirty="0">
                          <a:latin typeface="Tahoma" panose="020B0604030504040204" pitchFamily="34" charset="0"/>
                          <a:ea typeface="Tahoma" panose="020B0604030504040204" pitchFamily="34" charset="0"/>
                          <a:cs typeface="Tahoma" panose="020B0604030504040204" pitchFamily="34" charset="0"/>
                        </a:rPr>
                        <a:t>E.g. Knowing</a:t>
                      </a:r>
                      <a:r>
                        <a:rPr lang="en-GB" sz="900" baseline="0" dirty="0">
                          <a:latin typeface="Tahoma" panose="020B0604030504040204" pitchFamily="34" charset="0"/>
                          <a:ea typeface="Tahoma" panose="020B0604030504040204" pitchFamily="34" charset="0"/>
                          <a:cs typeface="Tahoma" panose="020B0604030504040204" pitchFamily="34" charset="0"/>
                        </a:rPr>
                        <a:t> the grip width of a palm, if designing a new travel coffee cup</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1967129160"/>
                  </a:ext>
                </a:extLst>
              </a:tr>
              <a:tr h="1110343">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Ergonomics</a:t>
                      </a:r>
                    </a:p>
                  </a:txBody>
                  <a:tcPr marL="65314" marR="65314" marT="32657" marB="32657"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The application of anthropometrics</a:t>
                      </a:r>
                      <a:r>
                        <a:rPr lang="en-GB" sz="900" baseline="0" dirty="0">
                          <a:latin typeface="Tahoma" panose="020B0604030504040204" pitchFamily="34" charset="0"/>
                          <a:ea typeface="Tahoma" panose="020B0604030504040204" pitchFamily="34" charset="0"/>
                          <a:cs typeface="Tahoma" panose="020B0604030504040204" pitchFamily="34" charset="0"/>
                        </a:rPr>
                        <a:t> to ensure products are safe and comfortable to use. This can also include; size, material, appearance, brightness, sound and texture.</a:t>
                      </a:r>
                    </a:p>
                    <a:p>
                      <a:pPr algn="ctr"/>
                      <a:endParaRPr lang="en-GB" sz="9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900" dirty="0">
                          <a:latin typeface="Tahoma" panose="020B0604030504040204" pitchFamily="34" charset="0"/>
                          <a:ea typeface="Tahoma" panose="020B0604030504040204" pitchFamily="34" charset="0"/>
                          <a:cs typeface="Tahoma" panose="020B0604030504040204" pitchFamily="34" charset="0"/>
                        </a:rPr>
                        <a:t>E.g. making sure the travel cup is the correct</a:t>
                      </a:r>
                      <a:r>
                        <a:rPr lang="en-GB" sz="900" baseline="0" dirty="0">
                          <a:latin typeface="Tahoma" panose="020B0604030504040204" pitchFamily="34" charset="0"/>
                          <a:ea typeface="Tahoma" panose="020B0604030504040204" pitchFamily="34" charset="0"/>
                          <a:cs typeface="Tahoma" panose="020B0604030504040204" pitchFamily="34" charset="0"/>
                        </a:rPr>
                        <a:t> size, and an insulating smooth material to make it comfortable to hold for long periods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3258496096"/>
                  </a:ext>
                </a:extLst>
              </a:tr>
            </a:tbl>
          </a:graphicData>
        </a:graphic>
      </p:graphicFrame>
      <p:cxnSp>
        <p:nvCxnSpPr>
          <p:cNvPr id="2" name="Straight Connector 1">
            <a:extLst>
              <a:ext uri="{FF2B5EF4-FFF2-40B4-BE49-F238E27FC236}">
                <a16:creationId xmlns:a16="http://schemas.microsoft.com/office/drawing/2014/main" id="{8CF8807F-467B-5A85-1A1A-A31D424837A6}"/>
              </a:ext>
            </a:extLst>
          </p:cNvPr>
          <p:cNvCxnSpPr>
            <a:cxnSpLocks/>
          </p:cNvCxnSpPr>
          <p:nvPr/>
        </p:nvCxnSpPr>
        <p:spPr>
          <a:xfrm>
            <a:off x="5433438" y="1384620"/>
            <a:ext cx="264648" cy="12995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58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527" y="240631"/>
            <a:ext cx="4932947"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rgbClr val="7030A0"/>
                </a:solidFill>
                <a:latin typeface="Calibri"/>
                <a:ea typeface="Calibri"/>
                <a:cs typeface="Calibri"/>
              </a:rPr>
              <a:t>Design Strategies</a:t>
            </a:r>
          </a:p>
        </p:txBody>
      </p:sp>
      <p:pic>
        <p:nvPicPr>
          <p:cNvPr id="5" name="Picture 4"/>
          <p:cNvPicPr>
            <a:picLocks noChangeAspect="1"/>
          </p:cNvPicPr>
          <p:nvPr/>
        </p:nvPicPr>
        <p:blipFill rotWithShape="1">
          <a:blip r:embed="rId2"/>
          <a:srcRect l="1245" t="18946" r="51856" b="35731"/>
          <a:stretch/>
        </p:blipFill>
        <p:spPr>
          <a:xfrm>
            <a:off x="315754" y="1200824"/>
            <a:ext cx="1925520" cy="1050800"/>
          </a:xfrm>
          <a:prstGeom prst="rect">
            <a:avLst/>
          </a:prstGeom>
        </p:spPr>
      </p:pic>
      <p:sp>
        <p:nvSpPr>
          <p:cNvPr id="14" name="Rectangle 13"/>
          <p:cNvSpPr/>
          <p:nvPr/>
        </p:nvSpPr>
        <p:spPr>
          <a:xfrm>
            <a:off x="171880" y="1048466"/>
            <a:ext cx="4279805" cy="202818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919"/>
          </a:p>
        </p:txBody>
      </p:sp>
      <p:sp>
        <p:nvSpPr>
          <p:cNvPr id="17" name="Rectangle 16"/>
          <p:cNvSpPr/>
          <p:nvPr/>
        </p:nvSpPr>
        <p:spPr>
          <a:xfrm>
            <a:off x="4701626" y="1136555"/>
            <a:ext cx="4245429" cy="135355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919"/>
          </a:p>
        </p:txBody>
      </p:sp>
      <p:sp>
        <p:nvSpPr>
          <p:cNvPr id="18" name="TextBox 17"/>
          <p:cNvSpPr txBox="1"/>
          <p:nvPr/>
        </p:nvSpPr>
        <p:spPr>
          <a:xfrm>
            <a:off x="100263" y="612322"/>
            <a:ext cx="4471737" cy="356123"/>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857" dirty="0">
                <a:latin typeface="Tahoma" panose="020B0604030504040204" pitchFamily="34" charset="0"/>
                <a:ea typeface="Tahoma" panose="020B0604030504040204" pitchFamily="34" charset="0"/>
                <a:cs typeface="Tahoma" panose="020B0604030504040204" pitchFamily="34" charset="0"/>
              </a:rPr>
              <a:t>Design Strategies are used to solve </a:t>
            </a:r>
            <a:r>
              <a:rPr lang="en-GB" sz="857" b="1" dirty="0">
                <a:latin typeface="Tahoma" panose="020B0604030504040204" pitchFamily="34" charset="0"/>
                <a:ea typeface="Tahoma" panose="020B0604030504040204" pitchFamily="34" charset="0"/>
                <a:cs typeface="Tahoma" panose="020B0604030504040204" pitchFamily="34" charset="0"/>
              </a:rPr>
              <a:t>Design Fixation</a:t>
            </a:r>
            <a:r>
              <a:rPr lang="en-GB" sz="857" dirty="0">
                <a:latin typeface="Tahoma" panose="020B0604030504040204" pitchFamily="34" charset="0"/>
                <a:ea typeface="Tahoma" panose="020B0604030504040204" pitchFamily="34" charset="0"/>
                <a:cs typeface="Tahoma" panose="020B0604030504040204" pitchFamily="34" charset="0"/>
              </a:rPr>
              <a:t>, and help develop creative design ideas. </a:t>
            </a:r>
          </a:p>
        </p:txBody>
      </p:sp>
      <p:sp>
        <p:nvSpPr>
          <p:cNvPr id="19" name="TextBox 18"/>
          <p:cNvSpPr txBox="1"/>
          <p:nvPr/>
        </p:nvSpPr>
        <p:spPr>
          <a:xfrm>
            <a:off x="2131309" y="1168783"/>
            <a:ext cx="2200060" cy="101559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rgbClr val="7030A0"/>
                </a:solidFill>
                <a:latin typeface="Tahoma" panose="020B0604030504040204" pitchFamily="34" charset="0"/>
                <a:ea typeface="Tahoma" panose="020B0604030504040204" pitchFamily="34" charset="0"/>
                <a:cs typeface="Tahoma" panose="020B0604030504040204" pitchFamily="34" charset="0"/>
              </a:rPr>
              <a:t>Iterative Design</a:t>
            </a:r>
          </a:p>
          <a:p>
            <a:pPr algn="ctr"/>
            <a:endParaRPr lang="en-GB" sz="857" dirty="0">
              <a:latin typeface="Tahoma" panose="020B0604030504040204" pitchFamily="34" charset="0"/>
              <a:ea typeface="Tahoma" panose="020B0604030504040204" pitchFamily="34" charset="0"/>
              <a:cs typeface="Tahoma" panose="020B0604030504040204" pitchFamily="34" charset="0"/>
            </a:endParaRP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A Proposal is made</a:t>
            </a: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It is then planned and developed to meet the brief</a:t>
            </a: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It is analysed and refined</a:t>
            </a: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It is then tested and modelled</a:t>
            </a:r>
          </a:p>
        </p:txBody>
      </p:sp>
      <p:sp>
        <p:nvSpPr>
          <p:cNvPr id="20" name="Rectangle 19"/>
          <p:cNvSpPr/>
          <p:nvPr/>
        </p:nvSpPr>
        <p:spPr>
          <a:xfrm>
            <a:off x="257819" y="2286001"/>
            <a:ext cx="4021986" cy="619913"/>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Then evaluated against the brief – many versions fail but that then informs development to make the idea better</a:t>
            </a: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The cycle then repeats and if the product is successful it is then made and sold on the market</a:t>
            </a:r>
          </a:p>
        </p:txBody>
      </p:sp>
      <p:grpSp>
        <p:nvGrpSpPr>
          <p:cNvPr id="33" name="Group 32"/>
          <p:cNvGrpSpPr/>
          <p:nvPr/>
        </p:nvGrpSpPr>
        <p:grpSpPr>
          <a:xfrm>
            <a:off x="191217" y="4408715"/>
            <a:ext cx="4258319" cy="1151594"/>
            <a:chOff x="6649453" y="3505201"/>
            <a:chExt cx="5919537" cy="1612232"/>
          </a:xfrm>
        </p:grpSpPr>
        <p:sp>
          <p:nvSpPr>
            <p:cNvPr id="15" name="Rectangle 14"/>
            <p:cNvSpPr/>
            <p:nvPr/>
          </p:nvSpPr>
          <p:spPr>
            <a:xfrm>
              <a:off x="6649453" y="3505201"/>
              <a:ext cx="5919537" cy="16122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919"/>
            </a:p>
          </p:txBody>
        </p:sp>
        <p:sp>
          <p:nvSpPr>
            <p:cNvPr id="21" name="TextBox 20"/>
            <p:cNvSpPr txBox="1"/>
            <p:nvPr/>
          </p:nvSpPr>
          <p:spPr>
            <a:xfrm>
              <a:off x="6753726" y="3617494"/>
              <a:ext cx="5743074" cy="830997"/>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rgbClr val="7030A0"/>
                  </a:solidFill>
                  <a:latin typeface="Tahoma" panose="020B0604030504040204" pitchFamily="34" charset="0"/>
                  <a:ea typeface="Tahoma" panose="020B0604030504040204" pitchFamily="34" charset="0"/>
                  <a:cs typeface="Tahoma" panose="020B0604030504040204" pitchFamily="34" charset="0"/>
                </a:rPr>
                <a:t>User-Centred Design</a:t>
              </a:r>
            </a:p>
            <a:p>
              <a:pPr algn="ctr"/>
              <a:endParaRPr lang="en-GB" sz="857"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This is when designs are based on fulfilling the needs and wants of the Users/ Clients at every stage of the design process</a:t>
              </a:r>
            </a:p>
          </p:txBody>
        </p:sp>
        <p:sp>
          <p:nvSpPr>
            <p:cNvPr id="22" name="TextBox 21"/>
            <p:cNvSpPr txBox="1"/>
            <p:nvPr/>
          </p:nvSpPr>
          <p:spPr>
            <a:xfrm>
              <a:off x="6801852" y="4499811"/>
              <a:ext cx="5421230" cy="461665"/>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Questioning and testing is ongoing and is often found through interviews, questionnaires, surveys, </a:t>
              </a:r>
              <a:r>
                <a:rPr lang="en-GB" sz="857" dirty="0" err="1">
                  <a:latin typeface="Tahoma" panose="020B0604030504040204" pitchFamily="34" charset="0"/>
                  <a:ea typeface="Tahoma" panose="020B0604030504040204" pitchFamily="34" charset="0"/>
                  <a:cs typeface="Tahoma" panose="020B0604030504040204" pitchFamily="34" charset="0"/>
                </a:rPr>
                <a:t>etc</a:t>
              </a:r>
              <a:endParaRPr lang="en-GB" sz="857"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p:cNvGrpSpPr/>
          <p:nvPr/>
        </p:nvGrpSpPr>
        <p:grpSpPr>
          <a:xfrm>
            <a:off x="4680141" y="3905250"/>
            <a:ext cx="4245429" cy="1443790"/>
            <a:chOff x="208548" y="7756359"/>
            <a:chExt cx="5943600" cy="2021306"/>
          </a:xfrm>
        </p:grpSpPr>
        <p:sp>
          <p:nvSpPr>
            <p:cNvPr id="16" name="Rectangle 15"/>
            <p:cNvSpPr/>
            <p:nvPr/>
          </p:nvSpPr>
          <p:spPr>
            <a:xfrm>
              <a:off x="208548" y="7756359"/>
              <a:ext cx="5943600" cy="161223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919"/>
            </a:p>
          </p:txBody>
        </p:sp>
        <p:sp>
          <p:nvSpPr>
            <p:cNvPr id="23" name="Content Placeholder 2"/>
            <p:cNvSpPr txBox="1">
              <a:spLocks/>
            </p:cNvSpPr>
            <p:nvPr/>
          </p:nvSpPr>
          <p:spPr>
            <a:xfrm>
              <a:off x="304801" y="8760081"/>
              <a:ext cx="5727031" cy="1017584"/>
            </a:xfrm>
            <a:prstGeom prst="rect">
              <a:avLst/>
            </a:prstGeom>
          </p:spPr>
          <p:txBody>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dirty="0">
                  <a:latin typeface="Tahoma" panose="020B0604030504040204" pitchFamily="34" charset="0"/>
                  <a:ea typeface="Tahoma" panose="020B0604030504040204" pitchFamily="34" charset="0"/>
                  <a:cs typeface="Tahoma" panose="020B0604030504040204" pitchFamily="34" charset="0"/>
                </a:rPr>
                <a:t>Numerous companies work in teams, and has been shown to improve the range and quality of ideas produced</a:t>
              </a:r>
            </a:p>
          </p:txBody>
        </p:sp>
        <p:sp>
          <p:nvSpPr>
            <p:cNvPr id="24" name="Rectangle 23"/>
            <p:cNvSpPr/>
            <p:nvPr/>
          </p:nvSpPr>
          <p:spPr>
            <a:xfrm>
              <a:off x="336884" y="7836001"/>
              <a:ext cx="5791199" cy="830997"/>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rgbClr val="7030A0"/>
                  </a:solidFill>
                  <a:latin typeface="Tahoma" panose="020B0604030504040204" pitchFamily="34" charset="0"/>
                  <a:ea typeface="Tahoma" panose="020B0604030504040204" pitchFamily="34" charset="0"/>
                  <a:cs typeface="Tahoma" panose="020B0604030504040204" pitchFamily="34" charset="0"/>
                </a:rPr>
                <a:t>Collaborative Approach</a:t>
              </a:r>
            </a:p>
            <a:p>
              <a:pPr marL="122467" indent="-122467" algn="ctr">
                <a:buFont typeface="Arial" panose="020B0604020202020204" pitchFamily="34" charset="0"/>
                <a:buChar char="•"/>
              </a:pPr>
              <a:endParaRPr lang="en-GB" sz="857" dirty="0">
                <a:latin typeface="Tahoma" panose="020B0604030504040204" pitchFamily="34" charset="0"/>
                <a:ea typeface="Tahoma" panose="020B0604030504040204" pitchFamily="34" charset="0"/>
                <a:cs typeface="Tahoma" panose="020B0604030504040204" pitchFamily="34" charset="0"/>
              </a:endParaRP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Working with others to share data and solving problems and coming up with design proposals can help with creativity </a:t>
              </a:r>
            </a:p>
          </p:txBody>
        </p:sp>
      </p:grpSp>
      <p:sp>
        <p:nvSpPr>
          <p:cNvPr id="25" name="Rounded Rectangle 24"/>
          <p:cNvSpPr/>
          <p:nvPr/>
        </p:nvSpPr>
        <p:spPr>
          <a:xfrm>
            <a:off x="4717435" y="1876354"/>
            <a:ext cx="4141531" cy="248083"/>
          </a:xfrm>
          <a:prstGeom prst="roundRect">
            <a:avLst/>
          </a:prstGeom>
          <a:noFill/>
          <a:ln>
            <a:noFill/>
          </a:ln>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lgn="ctr">
              <a:buFont typeface="Arial" panose="020B0604020202020204" pitchFamily="34" charset="0"/>
              <a:buChar char="•"/>
            </a:pPr>
            <a:r>
              <a:rPr lang="en-GB" sz="857" dirty="0">
                <a:solidFill>
                  <a:prstClr val="black"/>
                </a:solidFill>
                <a:latin typeface="Tahoma" panose="020B0604030504040204" pitchFamily="34" charset="0"/>
                <a:ea typeface="Tahoma" panose="020B0604030504040204" pitchFamily="34" charset="0"/>
                <a:cs typeface="Tahoma" panose="020B0604030504040204" pitchFamily="34" charset="0"/>
              </a:rPr>
              <a:t>Planning the layout for the correct sequences e.g. inputs, outputs, timings, </a:t>
            </a:r>
            <a:r>
              <a:rPr lang="en-GB" sz="857" dirty="0" err="1">
                <a:solidFill>
                  <a:prstClr val="black"/>
                </a:solidFill>
                <a:latin typeface="Tahoma" panose="020B0604030504040204" pitchFamily="34" charset="0"/>
                <a:ea typeface="Tahoma" panose="020B0604030504040204" pitchFamily="34" charset="0"/>
                <a:cs typeface="Tahoma" panose="020B0604030504040204" pitchFamily="34" charset="0"/>
              </a:rPr>
              <a:t>etc</a:t>
            </a:r>
            <a:r>
              <a:rPr lang="en-GB" sz="857"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GB" sz="857" dirty="0">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4713921" y="2092635"/>
            <a:ext cx="4107089" cy="248083"/>
          </a:xfrm>
          <a:prstGeom prst="roundRect">
            <a:avLst/>
          </a:prstGeom>
          <a:noFill/>
          <a:ln>
            <a:noFill/>
          </a:ln>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Electronics and mechanical systems need an ordered and logical approach</a:t>
            </a:r>
          </a:p>
        </p:txBody>
      </p:sp>
      <p:sp>
        <p:nvSpPr>
          <p:cNvPr id="27" name="Rounded Rectangle 26"/>
          <p:cNvSpPr/>
          <p:nvPr/>
        </p:nvSpPr>
        <p:spPr>
          <a:xfrm>
            <a:off x="4694465" y="1652194"/>
            <a:ext cx="4126545" cy="248083"/>
          </a:xfrm>
          <a:prstGeom prst="roundRect">
            <a:avLst/>
          </a:prstGeom>
          <a:noFill/>
          <a:ln>
            <a:noFill/>
          </a:ln>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Often uses diagrams to show systems in a visual way</a:t>
            </a:r>
          </a:p>
        </p:txBody>
      </p:sp>
      <p:sp>
        <p:nvSpPr>
          <p:cNvPr id="28" name="Rounded Rectangle 27"/>
          <p:cNvSpPr/>
          <p:nvPr/>
        </p:nvSpPr>
        <p:spPr>
          <a:xfrm>
            <a:off x="4803322" y="1166084"/>
            <a:ext cx="3983312" cy="539936"/>
          </a:xfrm>
          <a:prstGeom prst="roundRect">
            <a:avLst/>
          </a:prstGeom>
          <a:noFill/>
          <a:ln>
            <a:solidFill>
              <a:schemeClr val="bg1"/>
            </a:solidFill>
          </a:ln>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rgbClr val="7030A0"/>
                </a:solidFill>
                <a:latin typeface="Tahoma" panose="020B0604030504040204" pitchFamily="34" charset="0"/>
                <a:ea typeface="Tahoma" panose="020B0604030504040204" pitchFamily="34" charset="0"/>
                <a:cs typeface="Tahoma" panose="020B0604030504040204" pitchFamily="34" charset="0"/>
              </a:rPr>
              <a:t>Systems Approach</a:t>
            </a:r>
          </a:p>
          <a:p>
            <a:pPr marL="122467" indent="-122467" algn="ctr">
              <a:buFont typeface="Arial" panose="020B0604020202020204" pitchFamily="34" charset="0"/>
              <a:buChar char="•"/>
            </a:pPr>
            <a:endParaRPr lang="en-GB" sz="857" dirty="0">
              <a:latin typeface="Tahoma" panose="020B0604030504040204" pitchFamily="34" charset="0"/>
              <a:ea typeface="Tahoma" panose="020B0604030504040204" pitchFamily="34" charset="0"/>
              <a:cs typeface="Tahoma" panose="020B0604030504040204" pitchFamily="34" charset="0"/>
            </a:endParaRPr>
          </a:p>
          <a:p>
            <a:pPr marL="122467" indent="-122467" algn="ctr">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Usually used for electronic products </a:t>
            </a:r>
          </a:p>
        </p:txBody>
      </p:sp>
      <p:graphicFrame>
        <p:nvGraphicFramePr>
          <p:cNvPr id="29" name="Table 28"/>
          <p:cNvGraphicFramePr>
            <a:graphicFrameLocks noGrp="1"/>
          </p:cNvGraphicFramePr>
          <p:nvPr/>
        </p:nvGraphicFramePr>
        <p:xfrm>
          <a:off x="183339" y="3184358"/>
          <a:ext cx="4279804" cy="1143726"/>
        </p:xfrm>
        <a:graphic>
          <a:graphicData uri="http://schemas.openxmlformats.org/drawingml/2006/table">
            <a:tbl>
              <a:tblPr firstRow="1" bandRow="1">
                <a:tableStyleId>{5940675A-B579-460E-94D1-54222C63F5DA}</a:tableStyleId>
              </a:tblPr>
              <a:tblGrid>
                <a:gridCol w="2139902">
                  <a:extLst>
                    <a:ext uri="{9D8B030D-6E8A-4147-A177-3AD203B41FA5}">
                      <a16:colId xmlns:a16="http://schemas.microsoft.com/office/drawing/2014/main" val="2540402863"/>
                    </a:ext>
                  </a:extLst>
                </a:gridCol>
                <a:gridCol w="2139902">
                  <a:extLst>
                    <a:ext uri="{9D8B030D-6E8A-4147-A177-3AD203B41FA5}">
                      <a16:colId xmlns:a16="http://schemas.microsoft.com/office/drawing/2014/main" val="3449429696"/>
                    </a:ext>
                  </a:extLst>
                </a:gridCol>
              </a:tblGrid>
              <a:tr h="26488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Iterative Design</a:t>
                      </a:r>
                    </a:p>
                  </a:txBody>
                  <a:tcPr marL="65314" marR="65314" marT="32657" marB="32657"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264886">
                <a:tc>
                  <a:txBody>
                    <a:bodyPr/>
                    <a:lstStyle/>
                    <a:p>
                      <a:pPr algn="ctr"/>
                      <a:r>
                        <a:rPr lang="en-GB" sz="9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marL="65314" marR="65314" marT="32657" marB="32657" anchor="ctr"/>
                </a:tc>
                <a:tc>
                  <a:txBody>
                    <a:bodyPr/>
                    <a:lstStyle/>
                    <a:p>
                      <a:pPr algn="ctr"/>
                      <a:r>
                        <a:rPr lang="en-GB" sz="9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marL="65314" marR="65314" marT="32657" marB="32657" anchor="ctr"/>
                </a:tc>
                <a:extLst>
                  <a:ext uri="{0D108BD9-81ED-4DB2-BD59-A6C34878D82A}">
                    <a16:rowId xmlns:a16="http://schemas.microsoft.com/office/drawing/2014/main" val="1406774850"/>
                  </a:ext>
                </a:extLst>
              </a:tr>
              <a:tr h="587829">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Consistent testing helps solve problems earlier</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Constant feedback</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Easy</a:t>
                      </a:r>
                      <a:r>
                        <a:rPr lang="en-GB" sz="900" baseline="0" dirty="0">
                          <a:latin typeface="Tahoma" panose="020B0604030504040204" pitchFamily="34" charset="0"/>
                          <a:ea typeface="Tahoma" panose="020B0604030504040204" pitchFamily="34" charset="0"/>
                          <a:cs typeface="Tahoma" panose="020B0604030504040204" pitchFamily="34" charset="0"/>
                        </a:rPr>
                        <a:t> evidence of progress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Designers can loose</a:t>
                      </a:r>
                      <a:r>
                        <a:rPr lang="en-GB" sz="900" baseline="0" dirty="0">
                          <a:latin typeface="Tahoma" panose="020B0604030504040204" pitchFamily="34" charset="0"/>
                          <a:ea typeface="Tahoma" panose="020B0604030504040204" pitchFamily="34" charset="0"/>
                          <a:cs typeface="Tahoma" panose="020B0604030504040204" pitchFamily="34" charset="0"/>
                        </a:rPr>
                        <a:t> sight of “the big picture”</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Time consuming</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282071886"/>
                  </a:ext>
                </a:extLst>
              </a:tr>
            </a:tbl>
          </a:graphicData>
        </a:graphic>
      </p:graphicFrame>
      <p:graphicFrame>
        <p:nvGraphicFramePr>
          <p:cNvPr id="30" name="Table 29"/>
          <p:cNvGraphicFramePr>
            <a:graphicFrameLocks noGrp="1"/>
          </p:cNvGraphicFramePr>
          <p:nvPr/>
        </p:nvGraphicFramePr>
        <p:xfrm>
          <a:off x="199094" y="5658757"/>
          <a:ext cx="4233970" cy="1143726"/>
        </p:xfrm>
        <a:graphic>
          <a:graphicData uri="http://schemas.openxmlformats.org/drawingml/2006/table">
            <a:tbl>
              <a:tblPr firstRow="1" bandRow="1">
                <a:tableStyleId>{5940675A-B579-460E-94D1-54222C63F5DA}</a:tableStyleId>
              </a:tblPr>
              <a:tblGrid>
                <a:gridCol w="2116985">
                  <a:extLst>
                    <a:ext uri="{9D8B030D-6E8A-4147-A177-3AD203B41FA5}">
                      <a16:colId xmlns:a16="http://schemas.microsoft.com/office/drawing/2014/main" val="2540402863"/>
                    </a:ext>
                  </a:extLst>
                </a:gridCol>
                <a:gridCol w="2116985">
                  <a:extLst>
                    <a:ext uri="{9D8B030D-6E8A-4147-A177-3AD203B41FA5}">
                      <a16:colId xmlns:a16="http://schemas.microsoft.com/office/drawing/2014/main" val="3449429696"/>
                    </a:ext>
                  </a:extLst>
                </a:gridCol>
              </a:tblGrid>
              <a:tr h="26488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User-Centred</a:t>
                      </a:r>
                    </a:p>
                  </a:txBody>
                  <a:tcPr marL="65314" marR="65314" marT="32657" marB="32657"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264886">
                <a:tc>
                  <a:txBody>
                    <a:bodyPr/>
                    <a:lstStyle/>
                    <a:p>
                      <a:pPr algn="ctr"/>
                      <a:r>
                        <a:rPr lang="en-GB" sz="9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marL="65314" marR="65314" marT="32657" marB="32657" anchor="ctr"/>
                </a:tc>
                <a:tc>
                  <a:txBody>
                    <a:bodyPr/>
                    <a:lstStyle/>
                    <a:p>
                      <a:pPr algn="ctr"/>
                      <a:r>
                        <a:rPr lang="en-GB" sz="9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marL="65314" marR="65314" marT="32657" marB="32657" anchor="ctr"/>
                </a:tc>
                <a:extLst>
                  <a:ext uri="{0D108BD9-81ED-4DB2-BD59-A6C34878D82A}">
                    <a16:rowId xmlns:a16="http://schemas.microsoft.com/office/drawing/2014/main" val="1406774850"/>
                  </a:ext>
                </a:extLst>
              </a:tr>
              <a:tr h="587829">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User feels listened</a:t>
                      </a:r>
                      <a:r>
                        <a:rPr lang="en-GB" sz="900" baseline="0" dirty="0">
                          <a:latin typeface="Tahoma" panose="020B0604030504040204" pitchFamily="34" charset="0"/>
                          <a:ea typeface="Tahoma" panose="020B0604030504040204" pitchFamily="34" charset="0"/>
                          <a:cs typeface="Tahoma" panose="020B0604030504040204" pitchFamily="34" charset="0"/>
                        </a:rPr>
                        <a:t> to</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Makes sure the product meets their needs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Requires extra time to get customer feedback</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If focused on just one person it can limit appeal to others</a:t>
                      </a:r>
                    </a:p>
                  </a:txBody>
                  <a:tcPr marL="65314" marR="65314" marT="32657" marB="32657" anchor="ctr"/>
                </a:tc>
                <a:extLst>
                  <a:ext uri="{0D108BD9-81ED-4DB2-BD59-A6C34878D82A}">
                    <a16:rowId xmlns:a16="http://schemas.microsoft.com/office/drawing/2014/main" val="2282071886"/>
                  </a:ext>
                </a:extLst>
              </a:tr>
            </a:tbl>
          </a:graphicData>
        </a:graphic>
      </p:graphicFrame>
      <p:graphicFrame>
        <p:nvGraphicFramePr>
          <p:cNvPr id="31" name="Table 30"/>
          <p:cNvGraphicFramePr>
            <a:graphicFrameLocks noGrp="1"/>
          </p:cNvGraphicFramePr>
          <p:nvPr/>
        </p:nvGraphicFramePr>
        <p:xfrm>
          <a:off x="4699478" y="2686623"/>
          <a:ext cx="4233970" cy="1095447"/>
        </p:xfrm>
        <a:graphic>
          <a:graphicData uri="http://schemas.openxmlformats.org/drawingml/2006/table">
            <a:tbl>
              <a:tblPr firstRow="1" bandRow="1">
                <a:tableStyleId>{5940675A-B579-460E-94D1-54222C63F5DA}</a:tableStyleId>
              </a:tblPr>
              <a:tblGrid>
                <a:gridCol w="2116985">
                  <a:extLst>
                    <a:ext uri="{9D8B030D-6E8A-4147-A177-3AD203B41FA5}">
                      <a16:colId xmlns:a16="http://schemas.microsoft.com/office/drawing/2014/main" val="2540402863"/>
                    </a:ext>
                  </a:extLst>
                </a:gridCol>
                <a:gridCol w="2116985">
                  <a:extLst>
                    <a:ext uri="{9D8B030D-6E8A-4147-A177-3AD203B41FA5}">
                      <a16:colId xmlns:a16="http://schemas.microsoft.com/office/drawing/2014/main" val="3449429696"/>
                    </a:ext>
                  </a:extLst>
                </a:gridCol>
              </a:tblGrid>
              <a:tr h="26488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Systems Approach</a:t>
                      </a:r>
                    </a:p>
                  </a:txBody>
                  <a:tcPr marL="65314" marR="65314" marT="32657" marB="32657"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264886">
                <a:tc>
                  <a:txBody>
                    <a:bodyPr/>
                    <a:lstStyle/>
                    <a:p>
                      <a:pPr algn="ctr"/>
                      <a:r>
                        <a:rPr lang="en-GB" sz="9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marL="65314" marR="65314" marT="32657" marB="32657" anchor="ctr"/>
                </a:tc>
                <a:tc>
                  <a:txBody>
                    <a:bodyPr/>
                    <a:lstStyle/>
                    <a:p>
                      <a:pPr algn="ctr"/>
                      <a:r>
                        <a:rPr lang="en-GB" sz="9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marL="65314" marR="65314" marT="32657" marB="32657" anchor="ctr"/>
                </a:tc>
                <a:extLst>
                  <a:ext uri="{0D108BD9-81ED-4DB2-BD59-A6C34878D82A}">
                    <a16:rowId xmlns:a16="http://schemas.microsoft.com/office/drawing/2014/main" val="1406774850"/>
                  </a:ext>
                </a:extLst>
              </a:tr>
              <a:tr h="565675">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Does not need specialist knowledge</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Easy to communicate stages</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Easy to find errors</a:t>
                      </a: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Sometimes over-simplifies</a:t>
                      </a:r>
                      <a:r>
                        <a:rPr lang="en-GB" sz="900" baseline="0" dirty="0">
                          <a:latin typeface="Tahoma" panose="020B0604030504040204" pitchFamily="34" charset="0"/>
                          <a:ea typeface="Tahoma" panose="020B0604030504040204" pitchFamily="34" charset="0"/>
                          <a:cs typeface="Tahoma" panose="020B0604030504040204" pitchFamily="34" charset="0"/>
                        </a:rPr>
                        <a:t> stages</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Can lead to unnecessary stages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2282071886"/>
                  </a:ext>
                </a:extLst>
              </a:tr>
            </a:tbl>
          </a:graphicData>
        </a:graphic>
      </p:graphicFrame>
      <p:graphicFrame>
        <p:nvGraphicFramePr>
          <p:cNvPr id="34" name="Table 33"/>
          <p:cNvGraphicFramePr>
            <a:graphicFrameLocks noGrp="1"/>
          </p:cNvGraphicFramePr>
          <p:nvPr/>
        </p:nvGraphicFramePr>
        <p:xfrm>
          <a:off x="4699478" y="5217551"/>
          <a:ext cx="4233970" cy="1143726"/>
        </p:xfrm>
        <a:graphic>
          <a:graphicData uri="http://schemas.openxmlformats.org/drawingml/2006/table">
            <a:tbl>
              <a:tblPr firstRow="1" bandRow="1">
                <a:tableStyleId>{5940675A-B579-460E-94D1-54222C63F5DA}</a:tableStyleId>
              </a:tblPr>
              <a:tblGrid>
                <a:gridCol w="2116985">
                  <a:extLst>
                    <a:ext uri="{9D8B030D-6E8A-4147-A177-3AD203B41FA5}">
                      <a16:colId xmlns:a16="http://schemas.microsoft.com/office/drawing/2014/main" val="2540402863"/>
                    </a:ext>
                  </a:extLst>
                </a:gridCol>
                <a:gridCol w="2116985">
                  <a:extLst>
                    <a:ext uri="{9D8B030D-6E8A-4147-A177-3AD203B41FA5}">
                      <a16:colId xmlns:a16="http://schemas.microsoft.com/office/drawing/2014/main" val="3449429696"/>
                    </a:ext>
                  </a:extLst>
                </a:gridCol>
              </a:tblGrid>
              <a:tr h="264886">
                <a:tc gridSpan="2">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Collaborative Approach</a:t>
                      </a:r>
                    </a:p>
                  </a:txBody>
                  <a:tcPr marL="65314" marR="65314" marT="32657" marB="32657"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264886">
                <a:tc>
                  <a:txBody>
                    <a:bodyPr/>
                    <a:lstStyle/>
                    <a:p>
                      <a:pPr algn="ctr"/>
                      <a:r>
                        <a:rPr lang="en-GB" sz="9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marL="65314" marR="65314" marT="32657" marB="32657" anchor="ctr"/>
                </a:tc>
                <a:tc>
                  <a:txBody>
                    <a:bodyPr/>
                    <a:lstStyle/>
                    <a:p>
                      <a:pPr algn="ctr"/>
                      <a:r>
                        <a:rPr lang="en-GB" sz="9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marL="65314" marR="65314" marT="32657" marB="32657" anchor="ctr"/>
                </a:tc>
                <a:extLst>
                  <a:ext uri="{0D108BD9-81ED-4DB2-BD59-A6C34878D82A}">
                    <a16:rowId xmlns:a16="http://schemas.microsoft.com/office/drawing/2014/main" val="1406774850"/>
                  </a:ext>
                </a:extLst>
              </a:tr>
              <a:tr h="587829">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Gets multiple opinions</a:t>
                      </a:r>
                      <a:r>
                        <a:rPr lang="en-GB" sz="900" baseline="0" dirty="0">
                          <a:latin typeface="Tahoma" panose="020B0604030504040204" pitchFamily="34" charset="0"/>
                          <a:ea typeface="Tahoma" panose="020B0604030504040204" pitchFamily="34" charset="0"/>
                          <a:cs typeface="Tahoma" panose="020B0604030504040204" pitchFamily="34" charset="0"/>
                        </a:rPr>
                        <a:t> and a range of views</a:t>
                      </a:r>
                    </a:p>
                    <a:p>
                      <a:pPr marL="171450" indent="-171450" algn="ctr">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Working in groups can produce more ideas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tc>
                  <a:txBody>
                    <a:bodyPr/>
                    <a:lstStyle/>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Can be difficult to design ideas with opposing views</a:t>
                      </a:r>
                    </a:p>
                    <a:p>
                      <a:pPr marL="171450" indent="-171450" algn="ctr">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Can be difficult to find time to communicate with multiple people </a:t>
                      </a:r>
                    </a:p>
                  </a:txBody>
                  <a:tcPr marL="65314" marR="65314" marT="32657" marB="32657" anchor="ctr"/>
                </a:tc>
                <a:extLst>
                  <a:ext uri="{0D108BD9-81ED-4DB2-BD59-A6C34878D82A}">
                    <a16:rowId xmlns:a16="http://schemas.microsoft.com/office/drawing/2014/main" val="2282071886"/>
                  </a:ext>
                </a:extLst>
              </a:tr>
            </a:tbl>
          </a:graphicData>
        </a:graphic>
      </p:graphicFrame>
    </p:spTree>
    <p:extLst>
      <p:ext uri="{BB962C8B-B14F-4D97-AF65-F5344CB8AC3E}">
        <p14:creationId xmlns:p14="http://schemas.microsoft.com/office/powerpoint/2010/main" val="181578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0317" y="1899633"/>
          <a:ext cx="4451684" cy="2627219"/>
        </p:xfrm>
        <a:graphic>
          <a:graphicData uri="http://schemas.openxmlformats.org/drawingml/2006/table">
            <a:tbl>
              <a:tblPr firstRow="1" bandRow="1">
                <a:tableStyleId>{5940675A-B579-460E-94D1-54222C63F5DA}</a:tableStyleId>
              </a:tblPr>
              <a:tblGrid>
                <a:gridCol w="883202">
                  <a:extLst>
                    <a:ext uri="{9D8B030D-6E8A-4147-A177-3AD203B41FA5}">
                      <a16:colId xmlns:a16="http://schemas.microsoft.com/office/drawing/2014/main" val="2868898196"/>
                    </a:ext>
                  </a:extLst>
                </a:gridCol>
                <a:gridCol w="2426913">
                  <a:extLst>
                    <a:ext uri="{9D8B030D-6E8A-4147-A177-3AD203B41FA5}">
                      <a16:colId xmlns:a16="http://schemas.microsoft.com/office/drawing/2014/main" val="3187111543"/>
                    </a:ext>
                  </a:extLst>
                </a:gridCol>
                <a:gridCol w="1141569">
                  <a:extLst>
                    <a:ext uri="{9D8B030D-6E8A-4147-A177-3AD203B41FA5}">
                      <a16:colId xmlns:a16="http://schemas.microsoft.com/office/drawing/2014/main" val="3776042511"/>
                    </a:ext>
                  </a:extLst>
                </a:gridCol>
              </a:tblGrid>
              <a:tr h="352697">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Hardwoods</a:t>
                      </a:r>
                      <a:r>
                        <a:rPr lang="en-GB" sz="900" b="1" baseline="0" dirty="0">
                          <a:latin typeface="Tahoma" panose="020B0604030504040204" pitchFamily="34" charset="0"/>
                          <a:ea typeface="Tahoma" panose="020B0604030504040204" pitchFamily="34" charset="0"/>
                          <a:cs typeface="Tahoma" panose="020B0604030504040204" pitchFamily="34" charset="0"/>
                        </a:rPr>
                        <a:t> </a:t>
                      </a:r>
                      <a:r>
                        <a:rPr lang="en-GB" sz="900" b="0" baseline="0" dirty="0">
                          <a:latin typeface="Tahoma" panose="020B0604030504040204" pitchFamily="34" charset="0"/>
                          <a:ea typeface="Tahoma" panose="020B0604030504040204" pitchFamily="34" charset="0"/>
                          <a:cs typeface="Tahoma" panose="020B0604030504040204" pitchFamily="34" charset="0"/>
                        </a:rPr>
                        <a:t>come from </a:t>
                      </a:r>
                      <a:r>
                        <a:rPr lang="en-GB" sz="900" b="1" baseline="0" dirty="0">
                          <a:latin typeface="Tahoma" panose="020B0604030504040204" pitchFamily="34" charset="0"/>
                          <a:ea typeface="Tahoma" panose="020B0604030504040204" pitchFamily="34" charset="0"/>
                          <a:cs typeface="Tahoma" panose="020B0604030504040204" pitchFamily="34" charset="0"/>
                        </a:rPr>
                        <a:t>Deciduous Trees.</a:t>
                      </a:r>
                      <a:r>
                        <a:rPr lang="en-GB" sz="900" b="0" baseline="0" dirty="0">
                          <a:latin typeface="Tahoma" panose="020B0604030504040204" pitchFamily="34" charset="0"/>
                          <a:ea typeface="Tahoma" panose="020B0604030504040204" pitchFamily="34" charset="0"/>
                          <a:cs typeface="Tahoma" panose="020B0604030504040204" pitchFamily="34" charset="0"/>
                        </a:rPr>
                        <a:t> These trees loose leaves in winter and grow fruit and flowers in spring </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8332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Ash</a:t>
                      </a:r>
                    </a:p>
                  </a:txBody>
                  <a:tcPr anchor="ctr"/>
                </a:tc>
                <a:tc>
                  <a:txBody>
                    <a:bodyPr/>
                    <a:lstStyle/>
                    <a:p>
                      <a:pPr algn="ctr"/>
                      <a:r>
                        <a:rPr lang="en-GB" sz="900" dirty="0"/>
                        <a:t>Flexible,</a:t>
                      </a:r>
                      <a:r>
                        <a:rPr lang="en-GB" sz="900" baseline="0" dirty="0"/>
                        <a:t> t</a:t>
                      </a:r>
                      <a:r>
                        <a:rPr lang="en-GB" sz="900" dirty="0"/>
                        <a:t>ough</a:t>
                      </a:r>
                      <a:r>
                        <a:rPr lang="en-GB" sz="900" baseline="0" dirty="0"/>
                        <a:t> and s</a:t>
                      </a:r>
                      <a:r>
                        <a:rPr lang="en-GB" sz="900" dirty="0"/>
                        <a:t>hock resistant</a:t>
                      </a:r>
                    </a:p>
                  </a:txBody>
                  <a:tcPr anchor="ctr"/>
                </a:tc>
                <a:tc>
                  <a:txBody>
                    <a:bodyPr/>
                    <a:lstStyle/>
                    <a:p>
                      <a:pPr algn="ctr"/>
                      <a:r>
                        <a:rPr lang="en-GB" sz="900" dirty="0"/>
                        <a:t>Sports equipment</a:t>
                      </a:r>
                    </a:p>
                    <a:p>
                      <a:pPr algn="ctr"/>
                      <a:r>
                        <a:rPr lang="en-GB" sz="900" dirty="0"/>
                        <a:t>Tool Handles</a:t>
                      </a:r>
                    </a:p>
                    <a:p>
                      <a:pPr algn="ct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39736390"/>
                  </a:ext>
                </a:extLst>
              </a:tr>
              <a:tr h="42482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Beech</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Fine finish, tough</a:t>
                      </a:r>
                      <a:r>
                        <a:rPr lang="en-GB" sz="900" baseline="0" dirty="0">
                          <a:latin typeface="Tahoma" panose="020B0604030504040204" pitchFamily="34" charset="0"/>
                          <a:ea typeface="Tahoma" panose="020B0604030504040204" pitchFamily="34" charset="0"/>
                          <a:cs typeface="Tahoma" panose="020B0604030504040204" pitchFamily="34" charset="0"/>
                        </a:rPr>
                        <a:t> and durable</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Toys,</a:t>
                      </a:r>
                      <a:r>
                        <a:rPr lang="en-GB" sz="900" baseline="0" dirty="0">
                          <a:latin typeface="Tahoma" panose="020B0604030504040204" pitchFamily="34" charset="0"/>
                          <a:ea typeface="Tahoma" panose="020B0604030504040204" pitchFamily="34" charset="0"/>
                          <a:cs typeface="Tahoma" panose="020B0604030504040204" pitchFamily="34" charset="0"/>
                        </a:rPr>
                        <a:t> furniture and veneers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81206839"/>
                  </a:ext>
                </a:extLst>
              </a:tr>
              <a:tr h="3333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Mahogany</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Easily worked, durable,</a:t>
                      </a:r>
                      <a:r>
                        <a:rPr lang="en-GB" sz="900" baseline="0" dirty="0">
                          <a:latin typeface="Tahoma" panose="020B0604030504040204" pitchFamily="34" charset="0"/>
                          <a:ea typeface="Tahoma" panose="020B0604030504040204" pitchFamily="34" charset="0"/>
                          <a:cs typeface="Tahoma" panose="020B0604030504040204" pitchFamily="34" charset="0"/>
                        </a:rPr>
                        <a:t> high quality finish</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High-end</a:t>
                      </a:r>
                      <a:r>
                        <a:rPr lang="en-GB" sz="900" baseline="0" dirty="0">
                          <a:latin typeface="Tahoma" panose="020B0604030504040204" pitchFamily="34" charset="0"/>
                          <a:ea typeface="Tahoma" panose="020B0604030504040204" pitchFamily="34" charset="0"/>
                          <a:cs typeface="Tahoma" panose="020B0604030504040204" pitchFamily="34" charset="0"/>
                        </a:rPr>
                        <a:t> furniture</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35869641"/>
                  </a:ext>
                </a:extLst>
              </a:tr>
              <a:tr h="32032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Balsa</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Very soft and spongy. Light</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Modelling</a:t>
                      </a:r>
                    </a:p>
                  </a:txBody>
                  <a:tcPr anchor="ctr"/>
                </a:tc>
                <a:extLst>
                  <a:ext uri="{0D108BD9-81ED-4DB2-BD59-A6C34878D82A}">
                    <a16:rowId xmlns:a16="http://schemas.microsoft.com/office/drawing/2014/main" val="911556245"/>
                  </a:ext>
                </a:extLst>
              </a:tr>
              <a:tr h="36518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Oak</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Tough, durable and hard</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Flooring, furniture and veneers</a:t>
                      </a:r>
                    </a:p>
                  </a:txBody>
                  <a:tcPr anchor="ctr"/>
                </a:tc>
                <a:extLst>
                  <a:ext uri="{0D108BD9-81ED-4DB2-BD59-A6C34878D82A}">
                    <a16:rowId xmlns:a16="http://schemas.microsoft.com/office/drawing/2014/main" val="3355540579"/>
                  </a:ext>
                </a:extLst>
              </a:tr>
            </a:tbl>
          </a:graphicData>
        </a:graphic>
      </p:graphicFrame>
      <p:graphicFrame>
        <p:nvGraphicFramePr>
          <p:cNvPr id="9" name="Table 8"/>
          <p:cNvGraphicFramePr>
            <a:graphicFrameLocks noGrp="1"/>
          </p:cNvGraphicFramePr>
          <p:nvPr/>
        </p:nvGraphicFramePr>
        <p:xfrm>
          <a:off x="137504" y="4624251"/>
          <a:ext cx="4434496" cy="2155371"/>
        </p:xfrm>
        <a:graphic>
          <a:graphicData uri="http://schemas.openxmlformats.org/drawingml/2006/table">
            <a:tbl>
              <a:tblPr firstRow="1" bandRow="1">
                <a:tableStyleId>{5940675A-B579-460E-94D1-54222C63F5DA}</a:tableStyleId>
              </a:tblPr>
              <a:tblGrid>
                <a:gridCol w="879792">
                  <a:extLst>
                    <a:ext uri="{9D8B030D-6E8A-4147-A177-3AD203B41FA5}">
                      <a16:colId xmlns:a16="http://schemas.microsoft.com/office/drawing/2014/main" val="2868898196"/>
                    </a:ext>
                  </a:extLst>
                </a:gridCol>
                <a:gridCol w="2417543">
                  <a:extLst>
                    <a:ext uri="{9D8B030D-6E8A-4147-A177-3AD203B41FA5}">
                      <a16:colId xmlns:a16="http://schemas.microsoft.com/office/drawing/2014/main" val="3187111543"/>
                    </a:ext>
                  </a:extLst>
                </a:gridCol>
                <a:gridCol w="1137161">
                  <a:extLst>
                    <a:ext uri="{9D8B030D-6E8A-4147-A177-3AD203B41FA5}">
                      <a16:colId xmlns:a16="http://schemas.microsoft.com/office/drawing/2014/main" val="3776042511"/>
                    </a:ext>
                  </a:extLst>
                </a:gridCol>
              </a:tblGrid>
              <a:tr h="352697">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Softwoods </a:t>
                      </a:r>
                      <a:r>
                        <a:rPr lang="en-GB" sz="900" b="0" dirty="0">
                          <a:latin typeface="Tahoma" panose="020B0604030504040204" pitchFamily="34" charset="0"/>
                          <a:ea typeface="Tahoma" panose="020B0604030504040204" pitchFamily="34" charset="0"/>
                          <a:cs typeface="Tahoma" panose="020B0604030504040204" pitchFamily="34" charset="0"/>
                        </a:rPr>
                        <a:t>come from</a:t>
                      </a:r>
                      <a:r>
                        <a:rPr lang="en-GB" sz="900" b="0" baseline="0" dirty="0">
                          <a:latin typeface="Tahoma" panose="020B0604030504040204" pitchFamily="34" charset="0"/>
                          <a:ea typeface="Tahoma" panose="020B0604030504040204" pitchFamily="34" charset="0"/>
                          <a:cs typeface="Tahoma" panose="020B0604030504040204" pitchFamily="34" charset="0"/>
                        </a:rPr>
                        <a:t> </a:t>
                      </a:r>
                      <a:r>
                        <a:rPr lang="en-GB" sz="900" b="1" baseline="0" dirty="0">
                          <a:latin typeface="Tahoma" panose="020B0604030504040204" pitchFamily="34" charset="0"/>
                          <a:ea typeface="Tahoma" panose="020B0604030504040204" pitchFamily="34" charset="0"/>
                          <a:cs typeface="Tahoma" panose="020B0604030504040204" pitchFamily="34" charset="0"/>
                        </a:rPr>
                        <a:t>Coniferous Trees.</a:t>
                      </a:r>
                      <a:r>
                        <a:rPr lang="en-GB" sz="900" b="0" baseline="0" dirty="0">
                          <a:latin typeface="Tahoma" panose="020B0604030504040204" pitchFamily="34" charset="0"/>
                          <a:ea typeface="Tahoma" panose="020B0604030504040204" pitchFamily="34" charset="0"/>
                          <a:cs typeface="Tahoma" panose="020B0604030504040204" pitchFamily="34" charset="0"/>
                        </a:rPr>
                        <a:t> These have thin, needle-like leaves and grow all year round. Often have pine cones and sometimes nuts and seeds</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6953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Larch</a:t>
                      </a: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Durable, tough, good water resistance and finishes</a:t>
                      </a:r>
                      <a:r>
                        <a:rPr lang="en-GB" sz="900" b="0" baseline="0" dirty="0">
                          <a:latin typeface="Tahoma" panose="020B0604030504040204" pitchFamily="34" charset="0"/>
                          <a:ea typeface="Tahoma" panose="020B0604030504040204" pitchFamily="34" charset="0"/>
                          <a:cs typeface="Tahoma" panose="020B0604030504040204" pitchFamily="34" charset="0"/>
                        </a:rPr>
                        <a:t> well</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Furniture,</a:t>
                      </a:r>
                      <a:r>
                        <a:rPr lang="en-GB" sz="900" b="0" baseline="0" dirty="0">
                          <a:latin typeface="Tahoma" panose="020B0604030504040204" pitchFamily="34" charset="0"/>
                          <a:ea typeface="Tahoma" panose="020B0604030504040204" pitchFamily="34" charset="0"/>
                          <a:cs typeface="Tahoma" panose="020B0604030504040204" pitchFamily="34" charset="0"/>
                        </a:rPr>
                        <a:t> flooring and used outdoors</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39736390"/>
                  </a:ext>
                </a:extLst>
              </a:tr>
              <a:tr h="4963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Pine</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Light, easy</a:t>
                      </a:r>
                      <a:r>
                        <a:rPr lang="en-GB" sz="900" baseline="0" dirty="0">
                          <a:latin typeface="Tahoma" panose="020B0604030504040204" pitchFamily="34" charset="0"/>
                          <a:ea typeface="Tahoma" panose="020B0604030504040204" pitchFamily="34" charset="0"/>
                          <a:cs typeface="Tahoma" panose="020B0604030504040204" pitchFamily="34" charset="0"/>
                        </a:rPr>
                        <a:t> to work with but can split</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Cheap furniture,</a:t>
                      </a:r>
                      <a:r>
                        <a:rPr lang="en-GB" sz="900" baseline="0" dirty="0">
                          <a:latin typeface="Tahoma" panose="020B0604030504040204" pitchFamily="34" charset="0"/>
                          <a:ea typeface="Tahoma" panose="020B0604030504040204" pitchFamily="34" charset="0"/>
                          <a:cs typeface="Tahoma" panose="020B0604030504040204" pitchFamily="34" charset="0"/>
                        </a:rPr>
                        <a:t> construction and decking</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81206839"/>
                  </a:ext>
                </a:extLst>
              </a:tr>
              <a:tr h="48332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Spruce</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Easy to work with,</a:t>
                      </a:r>
                      <a:r>
                        <a:rPr lang="en-GB" sz="900" baseline="0" dirty="0">
                          <a:latin typeface="Tahoma" panose="020B0604030504040204" pitchFamily="34" charset="0"/>
                          <a:ea typeface="Tahoma" panose="020B0604030504040204" pitchFamily="34" charset="0"/>
                          <a:cs typeface="Tahoma" panose="020B0604030504040204" pitchFamily="34" charset="0"/>
                        </a:rPr>
                        <a:t> high stiffness but can decay quickly</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Furniture, musical</a:t>
                      </a:r>
                      <a:r>
                        <a:rPr lang="en-GB" sz="900" baseline="0" dirty="0">
                          <a:latin typeface="Tahoma" panose="020B0604030504040204" pitchFamily="34" charset="0"/>
                          <a:ea typeface="Tahoma" panose="020B0604030504040204" pitchFamily="34" charset="0"/>
                          <a:cs typeface="Tahoma" panose="020B0604030504040204" pitchFamily="34" charset="0"/>
                        </a:rPr>
                        <a:t> instruments and construction</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119414" y="455731"/>
            <a:ext cx="4400121" cy="1384995"/>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200" dirty="0">
                <a:latin typeface="Calibri"/>
                <a:ea typeface="Tahoma"/>
                <a:cs typeface="Tahoma"/>
              </a:rPr>
              <a:t>Softwoods are generally cheaper than hardwoods as they are more available, since they grow quicker.</a:t>
            </a:r>
            <a:endParaRPr lang="en-US"/>
          </a:p>
          <a:p>
            <a:r>
              <a:rPr lang="en-GB" sz="1200" dirty="0">
                <a:latin typeface="Calibri"/>
                <a:ea typeface="Tahoma"/>
                <a:cs typeface="Tahoma"/>
              </a:rPr>
              <a:t>But because man-made boards are manufactured they are cheaper than timbers. </a:t>
            </a:r>
            <a:br>
              <a:rPr lang="en-GB" sz="1200" dirty="0">
                <a:latin typeface="Calibri"/>
                <a:ea typeface="Tahoma" panose="020B0604030504040204" pitchFamily="34" charset="0"/>
                <a:cs typeface="Tahoma" panose="020B0604030504040204" pitchFamily="34" charset="0"/>
              </a:rPr>
            </a:br>
            <a:r>
              <a:rPr lang="en-GB" sz="1200" dirty="0">
                <a:latin typeface="Calibri"/>
                <a:ea typeface="Tahoma"/>
                <a:cs typeface="Tahoma"/>
              </a:rPr>
              <a:t>Man-made boards also come in a better variety of sizes since they don’t depend on tree growth. </a:t>
            </a:r>
            <a:endParaRPr lang="en-GB" sz="1200" dirty="0">
              <a:latin typeface="Calibri"/>
              <a:ea typeface="Tahoma" panose="020B0604030504040204" pitchFamily="34" charset="0"/>
              <a:cs typeface="Tahoma" panose="020B0604030504040204" pitchFamily="34" charset="0"/>
            </a:endParaRPr>
          </a:p>
          <a:p>
            <a:r>
              <a:rPr lang="en-GB" sz="1200" b="1" dirty="0">
                <a:latin typeface="Calibri"/>
                <a:ea typeface="Tahoma"/>
                <a:cs typeface="Tahoma"/>
              </a:rPr>
              <a:t>Stock forms </a:t>
            </a:r>
            <a:r>
              <a:rPr lang="en-GB" sz="1200" dirty="0">
                <a:latin typeface="Calibri"/>
                <a:ea typeface="Tahoma"/>
                <a:cs typeface="Tahoma"/>
              </a:rPr>
              <a:t> for both include; sheets, dowel, planks, etc</a:t>
            </a:r>
            <a:endParaRPr lang="en-GB" sz="1200" b="1" dirty="0">
              <a:latin typeface="Calibri"/>
              <a:ea typeface="Tahoma"/>
              <a:cs typeface="Tahoma"/>
            </a:endParaRPr>
          </a:p>
        </p:txBody>
      </p:sp>
      <p:graphicFrame>
        <p:nvGraphicFramePr>
          <p:cNvPr id="11" name="Table 10"/>
          <p:cNvGraphicFramePr>
            <a:graphicFrameLocks noGrp="1"/>
          </p:cNvGraphicFramePr>
          <p:nvPr/>
        </p:nvGraphicFramePr>
        <p:xfrm>
          <a:off x="4770006" y="1087215"/>
          <a:ext cx="4193864" cy="2039259"/>
        </p:xfrm>
        <a:graphic>
          <a:graphicData uri="http://schemas.openxmlformats.org/drawingml/2006/table">
            <a:tbl>
              <a:tblPr firstRow="1" bandRow="1">
                <a:tableStyleId>{5940675A-B579-460E-94D1-54222C63F5DA}</a:tableStyleId>
              </a:tblPr>
              <a:tblGrid>
                <a:gridCol w="832051">
                  <a:extLst>
                    <a:ext uri="{9D8B030D-6E8A-4147-A177-3AD203B41FA5}">
                      <a16:colId xmlns:a16="http://schemas.microsoft.com/office/drawing/2014/main" val="2868898196"/>
                    </a:ext>
                  </a:extLst>
                </a:gridCol>
                <a:gridCol w="2286359">
                  <a:extLst>
                    <a:ext uri="{9D8B030D-6E8A-4147-A177-3AD203B41FA5}">
                      <a16:colId xmlns:a16="http://schemas.microsoft.com/office/drawing/2014/main" val="3187111543"/>
                    </a:ext>
                  </a:extLst>
                </a:gridCol>
                <a:gridCol w="1075454">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Manufactured</a:t>
                      </a:r>
                      <a:r>
                        <a:rPr lang="en-GB" sz="900" b="1" baseline="0" dirty="0">
                          <a:latin typeface="Tahoma" panose="020B0604030504040204" pitchFamily="34" charset="0"/>
                          <a:ea typeface="Tahoma" panose="020B0604030504040204" pitchFamily="34" charset="0"/>
                          <a:cs typeface="Tahoma" panose="020B0604030504040204" pitchFamily="34" charset="0"/>
                        </a:rPr>
                        <a:t> boards </a:t>
                      </a:r>
                      <a:r>
                        <a:rPr lang="en-GB" sz="900" b="0" baseline="0" dirty="0">
                          <a:latin typeface="Tahoma" panose="020B0604030504040204" pitchFamily="34" charset="0"/>
                          <a:ea typeface="Tahoma" panose="020B0604030504040204" pitchFamily="34" charset="0"/>
                          <a:cs typeface="Tahoma" panose="020B0604030504040204" pitchFamily="34" charset="0"/>
                        </a:rPr>
                        <a:t>are made from wood chips/dust/ layers and glue.</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8332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Chipboard</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Prone to chipping but good compressive strength.</a:t>
                      </a:r>
                      <a:r>
                        <a:rPr lang="en-GB" sz="900" baseline="0" dirty="0">
                          <a:latin typeface="Tahoma" panose="020B0604030504040204" pitchFamily="34" charset="0"/>
                          <a:ea typeface="Tahoma" panose="020B0604030504040204" pitchFamily="34" charset="0"/>
                          <a:cs typeface="Tahoma" panose="020B0604030504040204" pitchFamily="34" charset="0"/>
                        </a:rPr>
                        <a:t> Not-water resistant</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Flooring, low-end furniture, flat-pack</a:t>
                      </a:r>
                    </a:p>
                  </a:txBody>
                  <a:tcPr anchor="ctr"/>
                </a:tc>
                <a:extLst>
                  <a:ext uri="{0D108BD9-81ED-4DB2-BD59-A6C34878D82A}">
                    <a16:rowId xmlns:a16="http://schemas.microsoft.com/office/drawing/2014/main" val="739736390"/>
                  </a:ext>
                </a:extLst>
              </a:tr>
              <a:tr h="4963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MDF</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Rigid and stable. Easy to finish. Absorbs liquid easily</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Flat-pack furniture and kitchen unites</a:t>
                      </a:r>
                    </a:p>
                  </a:txBody>
                  <a:tcPr anchor="ctr"/>
                </a:tc>
                <a:extLst>
                  <a:ext uri="{0D108BD9-81ED-4DB2-BD59-A6C34878D82A}">
                    <a16:rowId xmlns:a16="http://schemas.microsoft.com/office/drawing/2014/main" val="3781206839"/>
                  </a:ext>
                </a:extLst>
              </a:tr>
              <a:tr h="378823">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Plywood</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Very stable. Exterior veneer can be used from more expensive woods</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Shelving, furniture, toys</a:t>
                      </a:r>
                    </a:p>
                  </a:txBody>
                  <a:tcPr anchor="ctr"/>
                </a:tc>
                <a:extLst>
                  <a:ext uri="{0D108BD9-81ED-4DB2-BD59-A6C34878D82A}">
                    <a16:rowId xmlns:a16="http://schemas.microsoft.com/office/drawing/2014/main" val="1935869641"/>
                  </a:ext>
                </a:extLst>
              </a:tr>
            </a:tbl>
          </a:graphicData>
        </a:graphic>
      </p:graphicFrame>
      <p:pic>
        <p:nvPicPr>
          <p:cNvPr id="13" name="Picture 4" descr="Image result for kiln-drying sea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746" y="3773707"/>
            <a:ext cx="1502526" cy="11718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619562" y="3461336"/>
            <a:ext cx="3200174" cy="1546577"/>
          </a:xfrm>
          <a:prstGeom prst="rect">
            <a:avLst/>
          </a:prstGeom>
        </p:spPr>
        <p:txBody>
          <a:bodyPr wrap="square" lIns="91440" tIns="45720" rIns="91440" bIns="4572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50" dirty="0">
                <a:latin typeface="Calibri"/>
                <a:ea typeface="Tahoma"/>
                <a:cs typeface="Tahoma"/>
              </a:rPr>
              <a:t>Trees are cut then converted into planks by cut using saws</a:t>
            </a:r>
          </a:p>
          <a:p>
            <a:r>
              <a:rPr lang="en-GB" sz="1050" dirty="0">
                <a:latin typeface="Calibri"/>
                <a:ea typeface="Tahoma"/>
                <a:cs typeface="Tahoma"/>
              </a:rPr>
              <a:t>It is then seasoned to reduce the moisture in the wood. This is done by either:</a:t>
            </a:r>
          </a:p>
          <a:p>
            <a:endParaRPr lang="en-GB" sz="1050" dirty="0">
              <a:latin typeface="Calibri"/>
              <a:ea typeface="Tahoma" panose="020B0604030504040204" pitchFamily="34" charset="0"/>
              <a:cs typeface="Tahoma" panose="020B0604030504040204" pitchFamily="34" charset="0"/>
            </a:endParaRPr>
          </a:p>
          <a:p>
            <a:r>
              <a:rPr lang="en-GB" sz="1050" b="1" dirty="0">
                <a:latin typeface="Calibri"/>
                <a:ea typeface="Tahoma"/>
                <a:cs typeface="Tahoma"/>
              </a:rPr>
              <a:t>Air-drying</a:t>
            </a:r>
            <a:r>
              <a:rPr lang="en-GB" sz="1050" dirty="0">
                <a:latin typeface="Calibri"/>
                <a:ea typeface="Tahoma"/>
                <a:cs typeface="Tahoma"/>
              </a:rPr>
              <a:t> – Planks are stacked and air allowed to circulate; causing evaporation</a:t>
            </a:r>
          </a:p>
          <a:p>
            <a:r>
              <a:rPr lang="en-GB" sz="1050" b="1" dirty="0">
                <a:latin typeface="Calibri"/>
                <a:ea typeface="Tahoma"/>
                <a:cs typeface="Tahoma"/>
              </a:rPr>
              <a:t>Kiln-drying</a:t>
            </a:r>
            <a:r>
              <a:rPr lang="en-GB" sz="1050" dirty="0">
                <a:latin typeface="Calibri"/>
                <a:ea typeface="Tahoma"/>
                <a:cs typeface="Tahoma"/>
              </a:rPr>
              <a:t> – Where planks are put into a kiln and dried rapidly. This process is more costly than air-drying</a:t>
            </a:r>
          </a:p>
        </p:txBody>
      </p:sp>
      <p:sp>
        <p:nvSpPr>
          <p:cNvPr id="15" name="Rectangle 14"/>
          <p:cNvSpPr/>
          <p:nvPr/>
        </p:nvSpPr>
        <p:spPr>
          <a:xfrm>
            <a:off x="5787477" y="5198369"/>
            <a:ext cx="3188283" cy="1615827"/>
          </a:xfrm>
          <a:prstGeom prst="rect">
            <a:avLst/>
          </a:prstGeom>
        </p:spPr>
        <p:txBody>
          <a:bodyPr wrap="square" lIns="91440" tIns="45720" rIns="91440" bIns="4572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r"/>
            <a:r>
              <a:rPr lang="en-GB" sz="850" dirty="0">
                <a:latin typeface="Tahoma"/>
                <a:ea typeface="Tahoma"/>
                <a:cs typeface="Tahoma"/>
              </a:rPr>
              <a:t>Ma</a:t>
            </a:r>
            <a:r>
              <a:rPr lang="en-GB" sz="1100" dirty="0">
                <a:latin typeface="Calibri"/>
                <a:ea typeface="Tahoma"/>
                <a:cs typeface="Tahoma"/>
              </a:rPr>
              <a:t>nufactured boards can be either be made by lamination or compression</a:t>
            </a:r>
          </a:p>
          <a:p>
            <a:pPr algn="r"/>
            <a:endParaRPr lang="en-GB" sz="1100" dirty="0">
              <a:latin typeface="Calibri"/>
              <a:ea typeface="Tahoma" panose="020B0604030504040204" pitchFamily="34" charset="0"/>
              <a:cs typeface="Tahoma" panose="020B0604030504040204" pitchFamily="34" charset="0"/>
            </a:endParaRPr>
          </a:p>
          <a:p>
            <a:pPr algn="r"/>
            <a:r>
              <a:rPr lang="en-GB" sz="1100" dirty="0">
                <a:latin typeface="Calibri"/>
                <a:ea typeface="Tahoma"/>
                <a:cs typeface="Tahoma"/>
              </a:rPr>
              <a:t>Lamination – Layers of woods and adhesive are layered and compressed together. Usually with a more expensive wooden veneer on the top</a:t>
            </a:r>
          </a:p>
          <a:p>
            <a:pPr algn="r"/>
            <a:endParaRPr lang="en-GB" sz="1100" dirty="0">
              <a:latin typeface="Calibri"/>
              <a:ea typeface="Tahoma" panose="020B0604030504040204" pitchFamily="34" charset="0"/>
              <a:cs typeface="Tahoma" panose="020B0604030504040204" pitchFamily="34" charset="0"/>
            </a:endParaRPr>
          </a:p>
          <a:p>
            <a:pPr algn="r"/>
            <a:r>
              <a:rPr lang="en-GB" sz="1100" dirty="0">
                <a:latin typeface="Calibri"/>
                <a:ea typeface="Tahoma"/>
                <a:cs typeface="Tahoma"/>
              </a:rPr>
              <a:t>Compression – Wood is shredded, heated and compressed with adhesive under extreme pressure</a:t>
            </a:r>
          </a:p>
        </p:txBody>
      </p:sp>
      <p:pic>
        <p:nvPicPr>
          <p:cNvPr id="16" name="Picture 2" descr="Image result for lamination man made board"/>
          <p:cNvPicPr>
            <a:picLocks noChangeAspect="1" noChangeArrowheads="1"/>
          </p:cNvPicPr>
          <p:nvPr/>
        </p:nvPicPr>
        <p:blipFill rotWithShape="1">
          <a:blip r:embed="rId3">
            <a:extLst>
              <a:ext uri="{28A0092B-C50C-407E-A947-70E740481C1C}">
                <a14:useLocalDpi xmlns:a14="http://schemas.microsoft.com/office/drawing/2010/main" val="0"/>
              </a:ext>
            </a:extLst>
          </a:blip>
          <a:srcRect r="61256"/>
          <a:stretch/>
        </p:blipFill>
        <p:spPr bwMode="auto">
          <a:xfrm>
            <a:off x="4707486" y="5062095"/>
            <a:ext cx="1250504" cy="157133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59711" y="120894"/>
            <a:ext cx="3833261"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chemeClr val="accent2"/>
                </a:solidFill>
                <a:latin typeface="Calibri"/>
                <a:ea typeface="Calibri"/>
                <a:cs typeface="Calibri"/>
              </a:rPr>
              <a:t>Woods and Boards</a:t>
            </a:r>
          </a:p>
        </p:txBody>
      </p:sp>
      <p:sp>
        <p:nvSpPr>
          <p:cNvPr id="2" name="TextBox 1"/>
          <p:cNvSpPr txBox="1"/>
          <p:nvPr/>
        </p:nvSpPr>
        <p:spPr>
          <a:xfrm>
            <a:off x="-84897" y="230864"/>
            <a:ext cx="1724297"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Natural Timbers</a:t>
            </a:r>
          </a:p>
        </p:txBody>
      </p:sp>
      <p:sp>
        <p:nvSpPr>
          <p:cNvPr id="19" name="TextBox 18"/>
          <p:cNvSpPr txBox="1"/>
          <p:nvPr/>
        </p:nvSpPr>
        <p:spPr>
          <a:xfrm>
            <a:off x="6026332" y="775063"/>
            <a:ext cx="1724297"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Man-Made Boards</a:t>
            </a:r>
          </a:p>
        </p:txBody>
      </p:sp>
      <p:sp>
        <p:nvSpPr>
          <p:cNvPr id="20" name="TextBox 19"/>
          <p:cNvSpPr txBox="1"/>
          <p:nvPr/>
        </p:nvSpPr>
        <p:spPr>
          <a:xfrm>
            <a:off x="5396531" y="3313590"/>
            <a:ext cx="2878539"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p>
        </p:txBody>
      </p:sp>
    </p:spTree>
    <p:extLst>
      <p:ext uri="{BB962C8B-B14F-4D97-AF65-F5344CB8AC3E}">
        <p14:creationId xmlns:p14="http://schemas.microsoft.com/office/powerpoint/2010/main" val="15020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959107"/>
          <a:ext cx="4572001" cy="1856951"/>
        </p:xfrm>
        <a:graphic>
          <a:graphicData uri="http://schemas.openxmlformats.org/drawingml/2006/table">
            <a:tbl>
              <a:tblPr firstRow="1" bandRow="1">
                <a:tableStyleId>{5940675A-B579-460E-94D1-54222C63F5DA}</a:tableStyleId>
              </a:tblPr>
              <a:tblGrid>
                <a:gridCol w="907073">
                  <a:extLst>
                    <a:ext uri="{9D8B030D-6E8A-4147-A177-3AD203B41FA5}">
                      <a16:colId xmlns:a16="http://schemas.microsoft.com/office/drawing/2014/main" val="2868898196"/>
                    </a:ext>
                  </a:extLst>
                </a:gridCol>
                <a:gridCol w="2492506">
                  <a:extLst>
                    <a:ext uri="{9D8B030D-6E8A-4147-A177-3AD203B41FA5}">
                      <a16:colId xmlns:a16="http://schemas.microsoft.com/office/drawing/2014/main" val="3187111543"/>
                    </a:ext>
                  </a:extLst>
                </a:gridCol>
                <a:gridCol w="1172422">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Ferrous Metals </a:t>
                      </a:r>
                      <a:r>
                        <a:rPr lang="en-GB" sz="900" b="0" dirty="0">
                          <a:latin typeface="Tahoma" panose="020B0604030504040204" pitchFamily="34" charset="0"/>
                          <a:ea typeface="Tahoma" panose="020B0604030504040204" pitchFamily="34" charset="0"/>
                          <a:cs typeface="Tahoma" panose="020B0604030504040204" pitchFamily="34" charset="0"/>
                        </a:rPr>
                        <a:t>contain iron and are magnetic and rust</a:t>
                      </a: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1176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Low Carbon Steel</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Tough</a:t>
                      </a:r>
                      <a:r>
                        <a:rPr lang="en-GB" sz="900" baseline="0" dirty="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Construction, screws, cars</a:t>
                      </a:r>
                    </a:p>
                  </a:txBody>
                  <a:tcPr anchor="ctr"/>
                </a:tc>
                <a:extLst>
                  <a:ext uri="{0D108BD9-81ED-4DB2-BD59-A6C34878D82A}">
                    <a16:rowId xmlns:a16="http://schemas.microsoft.com/office/drawing/2014/main" val="739736390"/>
                  </a:ext>
                </a:extLst>
              </a:tr>
              <a:tr h="42482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High Carbon Steel</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Hard and wears well</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Tools, blades and knives</a:t>
                      </a:r>
                    </a:p>
                  </a:txBody>
                  <a:tcPr anchor="ctr"/>
                </a:tc>
                <a:extLst>
                  <a:ext uri="{0D108BD9-81ED-4DB2-BD59-A6C34878D82A}">
                    <a16:rowId xmlns:a16="http://schemas.microsoft.com/office/drawing/2014/main" val="3781206839"/>
                  </a:ext>
                </a:extLst>
              </a:tr>
              <a:tr h="3333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Cast Iron</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Hard but brittle. Easily cast but hard to machine</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Pots, pans, vices</a:t>
                      </a:r>
                    </a:p>
                  </a:txBody>
                  <a:tcPr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nvGraphicFramePr>
        <p:xfrm>
          <a:off x="2" y="2886892"/>
          <a:ext cx="4571999" cy="1999344"/>
        </p:xfrm>
        <a:graphic>
          <a:graphicData uri="http://schemas.openxmlformats.org/drawingml/2006/table">
            <a:tbl>
              <a:tblPr firstRow="1" bandRow="1">
                <a:tableStyleId>{5940675A-B579-460E-94D1-54222C63F5DA}</a:tableStyleId>
              </a:tblPr>
              <a:tblGrid>
                <a:gridCol w="907072">
                  <a:extLst>
                    <a:ext uri="{9D8B030D-6E8A-4147-A177-3AD203B41FA5}">
                      <a16:colId xmlns:a16="http://schemas.microsoft.com/office/drawing/2014/main" val="2868898196"/>
                    </a:ext>
                  </a:extLst>
                </a:gridCol>
                <a:gridCol w="2492505">
                  <a:extLst>
                    <a:ext uri="{9D8B030D-6E8A-4147-A177-3AD203B41FA5}">
                      <a16:colId xmlns:a16="http://schemas.microsoft.com/office/drawing/2014/main" val="3187111543"/>
                    </a:ext>
                  </a:extLst>
                </a:gridCol>
                <a:gridCol w="1172422">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Non-Ferrous</a:t>
                      </a:r>
                      <a:r>
                        <a:rPr lang="en-GB" sz="900" b="1" baseline="0" dirty="0">
                          <a:latin typeface="Tahoma" panose="020B0604030504040204" pitchFamily="34" charset="0"/>
                          <a:ea typeface="Tahoma" panose="020B0604030504040204" pitchFamily="34" charset="0"/>
                          <a:cs typeface="Tahoma" panose="020B0604030504040204" pitchFamily="34" charset="0"/>
                        </a:rPr>
                        <a:t> Metals do not </a:t>
                      </a:r>
                      <a:r>
                        <a:rPr lang="en-GB" sz="900" b="0" baseline="0" dirty="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6953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Aluminium</a:t>
                      </a: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Light, high strength to weight ratio</a:t>
                      </a:r>
                      <a:r>
                        <a:rPr lang="en-GB" sz="900" b="0" baseline="0" dirty="0">
                          <a:latin typeface="Tahoma" panose="020B0604030504040204" pitchFamily="34" charset="0"/>
                          <a:ea typeface="Tahoma" panose="020B0604030504040204" pitchFamily="34" charset="0"/>
                          <a:cs typeface="Tahoma" panose="020B0604030504040204" pitchFamily="34" charset="0"/>
                        </a:rPr>
                        <a:t> and ductile</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Pots, pans, cars, cans</a:t>
                      </a:r>
                    </a:p>
                  </a:txBody>
                  <a:tcPr anchor="ctr"/>
                </a:tc>
                <a:extLst>
                  <a:ext uri="{0D108BD9-81ED-4DB2-BD59-A6C34878D82A}">
                    <a16:rowId xmlns:a16="http://schemas.microsoft.com/office/drawing/2014/main" val="739736390"/>
                  </a:ext>
                </a:extLst>
              </a:tr>
              <a:tr h="4963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Copper</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Ductile, malleable and good conductor</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Plumbing supplies and cables</a:t>
                      </a:r>
                    </a:p>
                  </a:txBody>
                  <a:tcPr anchor="ctr"/>
                </a:tc>
                <a:extLst>
                  <a:ext uri="{0D108BD9-81ED-4DB2-BD59-A6C34878D82A}">
                    <a16:rowId xmlns:a16="http://schemas.microsoft.com/office/drawing/2014/main" val="3781206839"/>
                  </a:ext>
                </a:extLst>
              </a:tr>
              <a:tr h="378823">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Tin</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Soft, malleable and good conductor</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Used as a protective coating</a:t>
                      </a:r>
                    </a:p>
                  </a:txBody>
                  <a:tcPr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171880" y="688293"/>
            <a:ext cx="4400121"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dirty="0">
                <a:latin typeface="Tahoma" panose="020B0604030504040204" pitchFamily="34" charset="0"/>
                <a:ea typeface="Tahoma" panose="020B0604030504040204" pitchFamily="34" charset="0"/>
                <a:cs typeface="Tahoma" panose="020B0604030504040204" pitchFamily="34" charset="0"/>
              </a:rPr>
              <a:t>Metals come from ores in the ground. </a:t>
            </a:r>
            <a:r>
              <a:rPr lang="en-GB" sz="857" b="1" dirty="0">
                <a:latin typeface="Tahoma" panose="020B0604030504040204" pitchFamily="34" charset="0"/>
                <a:ea typeface="Tahoma" panose="020B0604030504040204" pitchFamily="34" charset="0"/>
                <a:cs typeface="Tahoma" panose="020B0604030504040204" pitchFamily="34" charset="0"/>
              </a:rPr>
              <a:t>Stock forms </a:t>
            </a:r>
            <a:r>
              <a:rPr lang="en-GB" sz="857" dirty="0">
                <a:latin typeface="Tahoma" panose="020B0604030504040204" pitchFamily="34" charset="0"/>
                <a:ea typeface="Tahoma" panose="020B0604030504040204" pitchFamily="34" charset="0"/>
                <a:cs typeface="Tahoma" panose="020B0604030504040204" pitchFamily="34" charset="0"/>
              </a:rPr>
              <a:t>are sheets, bars and rods</a:t>
            </a:r>
            <a:endParaRPr lang="en-GB" sz="857"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nvGraphicFramePr>
        <p:xfrm>
          <a:off x="0" y="5146040"/>
          <a:ext cx="4571999" cy="1653905"/>
        </p:xfrm>
        <a:graphic>
          <a:graphicData uri="http://schemas.openxmlformats.org/drawingml/2006/table">
            <a:tbl>
              <a:tblPr firstRow="1" bandRow="1">
                <a:tableStyleId>{5940675A-B579-460E-94D1-54222C63F5DA}</a:tableStyleId>
              </a:tblPr>
              <a:tblGrid>
                <a:gridCol w="907072">
                  <a:extLst>
                    <a:ext uri="{9D8B030D-6E8A-4147-A177-3AD203B41FA5}">
                      <a16:colId xmlns:a16="http://schemas.microsoft.com/office/drawing/2014/main" val="2868898196"/>
                    </a:ext>
                  </a:extLst>
                </a:gridCol>
                <a:gridCol w="2492506">
                  <a:extLst>
                    <a:ext uri="{9D8B030D-6E8A-4147-A177-3AD203B41FA5}">
                      <a16:colId xmlns:a16="http://schemas.microsoft.com/office/drawing/2014/main" val="3187111543"/>
                    </a:ext>
                  </a:extLst>
                </a:gridCol>
                <a:gridCol w="1172421">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Alloys </a:t>
                      </a:r>
                      <a:r>
                        <a:rPr lang="en-GB" sz="900" b="0" dirty="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6953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Brass</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Malleable and easy to cast</a:t>
                      </a: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Musical instruments, plumbing</a:t>
                      </a:r>
                    </a:p>
                  </a:txBody>
                  <a:tcPr anchor="ctr"/>
                </a:tc>
                <a:extLst>
                  <a:ext uri="{0D108BD9-81ED-4DB2-BD59-A6C34878D82A}">
                    <a16:rowId xmlns:a16="http://schemas.microsoft.com/office/drawing/2014/main" val="739736390"/>
                  </a:ext>
                </a:extLst>
              </a:tr>
              <a:tr h="4963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Stainless Steel</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Doesn’t rust, hard and smooth</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Cutlery, medical tools, </a:t>
                      </a:r>
                      <a:r>
                        <a:rPr lang="en-GB" sz="900" dirty="0" err="1">
                          <a:latin typeface="Tahoma" panose="020B0604030504040204" pitchFamily="34" charset="0"/>
                          <a:ea typeface="Tahoma" panose="020B0604030504040204" pitchFamily="34" charset="0"/>
                          <a:cs typeface="Tahoma" panose="020B0604030504040204" pitchFamily="34" charset="0"/>
                        </a:rPr>
                        <a:t>etc</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4715373" y="5857250"/>
            <a:ext cx="2038125" cy="8837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857" dirty="0">
                <a:latin typeface="Tahoma" panose="020B0604030504040204" pitchFamily="34" charset="0"/>
                <a:ea typeface="Tahoma" panose="020B0604030504040204" pitchFamily="34" charset="0"/>
                <a:cs typeface="Tahoma" panose="020B0604030504040204" pitchFamily="34" charset="0"/>
              </a:rPr>
              <a:t>Extraction happens by putting the ore in a blast furnace </a:t>
            </a:r>
          </a:p>
          <a:p>
            <a:pPr algn="ctr"/>
            <a:r>
              <a:rPr lang="en-GB" sz="857" dirty="0">
                <a:latin typeface="Tahoma" panose="020B0604030504040204" pitchFamily="34" charset="0"/>
                <a:ea typeface="Tahoma" panose="020B0604030504040204" pitchFamily="34" charset="0"/>
                <a:cs typeface="Tahoma" panose="020B0604030504040204" pitchFamily="34" charset="0"/>
              </a:rPr>
              <a:t>The metal is then separated from the waste material</a:t>
            </a:r>
          </a:p>
        </p:txBody>
      </p:sp>
      <p:sp>
        <p:nvSpPr>
          <p:cNvPr id="18" name="TextBox 17"/>
          <p:cNvSpPr txBox="1"/>
          <p:nvPr/>
        </p:nvSpPr>
        <p:spPr>
          <a:xfrm>
            <a:off x="2302672" y="160511"/>
            <a:ext cx="4725145"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600" dirty="0">
                <a:solidFill>
                  <a:schemeClr val="accent2"/>
                </a:solidFill>
                <a:latin typeface="Calibri"/>
                <a:ea typeface="Calibri"/>
                <a:cs typeface="Calibri"/>
              </a:rPr>
              <a:t>Metals, Alloys and Plastics</a:t>
            </a:r>
          </a:p>
        </p:txBody>
      </p:sp>
      <p:sp>
        <p:nvSpPr>
          <p:cNvPr id="2" name="TextBox 1"/>
          <p:cNvSpPr txBox="1"/>
          <p:nvPr/>
        </p:nvSpPr>
        <p:spPr>
          <a:xfrm>
            <a:off x="1489166" y="470263"/>
            <a:ext cx="1724297"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Metals</a:t>
            </a:r>
          </a:p>
        </p:txBody>
      </p:sp>
      <p:sp>
        <p:nvSpPr>
          <p:cNvPr id="19" name="TextBox 18"/>
          <p:cNvSpPr txBox="1"/>
          <p:nvPr/>
        </p:nvSpPr>
        <p:spPr>
          <a:xfrm>
            <a:off x="1441269" y="4955178"/>
            <a:ext cx="1724297"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Alloys</a:t>
            </a:r>
          </a:p>
        </p:txBody>
      </p:sp>
      <p:sp>
        <p:nvSpPr>
          <p:cNvPr id="20" name="TextBox 19"/>
          <p:cNvSpPr txBox="1"/>
          <p:nvPr/>
        </p:nvSpPr>
        <p:spPr>
          <a:xfrm>
            <a:off x="4881260" y="5480028"/>
            <a:ext cx="1859174" cy="356123"/>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Metals and Alloys</a:t>
            </a:r>
          </a:p>
        </p:txBody>
      </p:sp>
      <p:sp>
        <p:nvSpPr>
          <p:cNvPr id="22" name="TextBox 21"/>
          <p:cNvSpPr txBox="1"/>
          <p:nvPr/>
        </p:nvSpPr>
        <p:spPr>
          <a:xfrm>
            <a:off x="4572000" y="744898"/>
            <a:ext cx="4400121"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dirty="0">
                <a:latin typeface="Tahoma" panose="020B0604030504040204" pitchFamily="34" charset="0"/>
                <a:ea typeface="Tahoma" panose="020B0604030504040204" pitchFamily="34" charset="0"/>
                <a:cs typeface="Tahoma" panose="020B0604030504040204" pitchFamily="34" charset="0"/>
              </a:rPr>
              <a:t>Plastics come from crude oil. </a:t>
            </a:r>
            <a:r>
              <a:rPr lang="en-GB" sz="857" b="1" dirty="0">
                <a:latin typeface="Tahoma" panose="020B0604030504040204" pitchFamily="34" charset="0"/>
                <a:ea typeface="Tahoma" panose="020B0604030504040204" pitchFamily="34" charset="0"/>
                <a:cs typeface="Tahoma" panose="020B0604030504040204" pitchFamily="34" charset="0"/>
              </a:rPr>
              <a:t>Stock forms </a:t>
            </a:r>
            <a:r>
              <a:rPr lang="en-GB" sz="857" dirty="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857"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889287" y="526869"/>
            <a:ext cx="1724297"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Plastics</a:t>
            </a:r>
          </a:p>
        </p:txBody>
      </p:sp>
      <p:graphicFrame>
        <p:nvGraphicFramePr>
          <p:cNvPr id="24" name="Table 23"/>
          <p:cNvGraphicFramePr>
            <a:graphicFrameLocks noGrp="1"/>
          </p:cNvGraphicFramePr>
          <p:nvPr/>
        </p:nvGraphicFramePr>
        <p:xfrm>
          <a:off x="4715692" y="1041838"/>
          <a:ext cx="4428309" cy="2222711"/>
        </p:xfrm>
        <a:graphic>
          <a:graphicData uri="http://schemas.openxmlformats.org/drawingml/2006/table">
            <a:tbl>
              <a:tblPr firstRow="1" bandRow="1">
                <a:tableStyleId>{5940675A-B579-460E-94D1-54222C63F5DA}</a:tableStyleId>
              </a:tblPr>
              <a:tblGrid>
                <a:gridCol w="878565">
                  <a:extLst>
                    <a:ext uri="{9D8B030D-6E8A-4147-A177-3AD203B41FA5}">
                      <a16:colId xmlns:a16="http://schemas.microsoft.com/office/drawing/2014/main" val="2868898196"/>
                    </a:ext>
                  </a:extLst>
                </a:gridCol>
                <a:gridCol w="2414170">
                  <a:extLst>
                    <a:ext uri="{9D8B030D-6E8A-4147-A177-3AD203B41FA5}">
                      <a16:colId xmlns:a16="http://schemas.microsoft.com/office/drawing/2014/main" val="3187111543"/>
                    </a:ext>
                  </a:extLst>
                </a:gridCol>
                <a:gridCol w="1135574">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Thermoplastics </a:t>
                      </a:r>
                      <a:r>
                        <a:rPr lang="en-GB" sz="900" b="0" dirty="0">
                          <a:latin typeface="Tahoma" panose="020B0604030504040204" pitchFamily="34" charset="0"/>
                          <a:ea typeface="Tahoma" panose="020B0604030504040204" pitchFamily="34" charset="0"/>
                          <a:cs typeface="Tahoma" panose="020B0604030504040204" pitchFamily="34" charset="0"/>
                        </a:rPr>
                        <a:t>can be reheated and reshaped</a:t>
                      </a:r>
                      <a:r>
                        <a:rPr lang="en-GB" sz="900" b="0" baseline="0" dirty="0">
                          <a:latin typeface="Tahoma" panose="020B0604030504040204" pitchFamily="34" charset="0"/>
                          <a:ea typeface="Tahoma" panose="020B0604030504040204" pitchFamily="34" charset="0"/>
                          <a:cs typeface="Tahoma" panose="020B0604030504040204" pitchFamily="34" charset="0"/>
                        </a:rPr>
                        <a:t> and infinite amount of times</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1176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PET</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Easily </a:t>
                      </a:r>
                      <a:r>
                        <a:rPr lang="en-GB" sz="900" b="1" dirty="0">
                          <a:latin typeface="Tahoma" panose="020B0604030504040204" pitchFamily="34" charset="0"/>
                          <a:ea typeface="Tahoma" panose="020B0604030504040204" pitchFamily="34" charset="0"/>
                          <a:cs typeface="Tahoma" panose="020B0604030504040204" pitchFamily="34" charset="0"/>
                        </a:rPr>
                        <a:t>blow moulded,</a:t>
                      </a:r>
                      <a:r>
                        <a:rPr lang="en-GB" sz="900" b="1" baseline="0" dirty="0">
                          <a:latin typeface="Tahoma" panose="020B0604030504040204" pitchFamily="34" charset="0"/>
                          <a:ea typeface="Tahoma" panose="020B0604030504040204" pitchFamily="34" charset="0"/>
                          <a:cs typeface="Tahoma" panose="020B0604030504040204" pitchFamily="34" charset="0"/>
                        </a:rPr>
                        <a:t> </a:t>
                      </a:r>
                      <a:r>
                        <a:rPr lang="en-GB" sz="900" b="0" baseline="0" dirty="0">
                          <a:latin typeface="Tahoma" panose="020B0604030504040204" pitchFamily="34" charset="0"/>
                          <a:ea typeface="Tahoma" panose="020B0604030504040204" pitchFamily="34" charset="0"/>
                          <a:cs typeface="Tahoma" panose="020B0604030504040204" pitchFamily="34" charset="0"/>
                        </a:rPr>
                        <a:t>food safe and easily recycled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Bottles, packaging, </a:t>
                      </a:r>
                      <a:r>
                        <a:rPr lang="en-GB" sz="900" b="0" dirty="0" err="1">
                          <a:latin typeface="Tahoma" panose="020B0604030504040204" pitchFamily="34" charset="0"/>
                          <a:ea typeface="Tahoma" panose="020B0604030504040204" pitchFamily="34" charset="0"/>
                          <a:cs typeface="Tahoma" panose="020B0604030504040204" pitchFamily="34" charset="0"/>
                        </a:rPr>
                        <a:t>etc</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39736390"/>
                  </a:ext>
                </a:extLst>
              </a:tr>
              <a:tr h="42482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PVC</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Flexible, tough, easily </a:t>
                      </a:r>
                      <a:r>
                        <a:rPr lang="en-GB" sz="900" b="1" dirty="0">
                          <a:latin typeface="Tahoma" panose="020B0604030504040204" pitchFamily="34" charset="0"/>
                          <a:ea typeface="Tahoma" panose="020B0604030504040204" pitchFamily="34" charset="0"/>
                          <a:cs typeface="Tahoma" panose="020B0604030504040204" pitchFamily="34" charset="0"/>
                        </a:rPr>
                        <a:t>extruded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Pipes,</a:t>
                      </a:r>
                      <a:r>
                        <a:rPr lang="en-GB" sz="900" baseline="0" dirty="0">
                          <a:latin typeface="Tahoma" panose="020B0604030504040204" pitchFamily="34" charset="0"/>
                          <a:ea typeface="Tahoma" panose="020B0604030504040204" pitchFamily="34" charset="0"/>
                          <a:cs typeface="Tahoma" panose="020B0604030504040204" pitchFamily="34" charset="0"/>
                        </a:rPr>
                        <a:t> tape, hard hats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81206839"/>
                  </a:ext>
                </a:extLst>
              </a:tr>
              <a:tr h="35269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HIPS</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900" b="1" dirty="0">
                          <a:latin typeface="Tahoma" panose="020B0604030504040204" pitchFamily="34" charset="0"/>
                          <a:ea typeface="Tahoma" panose="020B0604030504040204" pitchFamily="34" charset="0"/>
                          <a:cs typeface="Tahoma" panose="020B0604030504040204" pitchFamily="34" charset="0"/>
                        </a:rPr>
                        <a:t>vacuum formed</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Containers and yoghurt pots</a:t>
                      </a:r>
                    </a:p>
                  </a:txBody>
                  <a:tcPr anchor="ctr"/>
                </a:tc>
                <a:extLst>
                  <a:ext uri="{0D108BD9-81ED-4DB2-BD59-A6C34878D82A}">
                    <a16:rowId xmlns:a16="http://schemas.microsoft.com/office/drawing/2014/main" val="1935869641"/>
                  </a:ext>
                </a:extLst>
              </a:tr>
              <a:tr h="35269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Acrylic</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Tough, brittle,</a:t>
                      </a:r>
                      <a:r>
                        <a:rPr lang="en-GB" sz="900" baseline="0" dirty="0">
                          <a:latin typeface="Tahoma" panose="020B0604030504040204" pitchFamily="34" charset="0"/>
                          <a:ea typeface="Tahoma" panose="020B0604030504040204" pitchFamily="34" charset="0"/>
                          <a:cs typeface="Tahoma" panose="020B0604030504040204" pitchFamily="34" charset="0"/>
                        </a:rPr>
                        <a:t> easily scratched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Car lights,</a:t>
                      </a:r>
                      <a:r>
                        <a:rPr lang="en-GB" sz="900" baseline="0" dirty="0">
                          <a:latin typeface="Tahoma" panose="020B0604030504040204" pitchFamily="34" charset="0"/>
                          <a:ea typeface="Tahoma" panose="020B0604030504040204" pitchFamily="34" charset="0"/>
                          <a:cs typeface="Tahoma" panose="020B0604030504040204" pitchFamily="34" charset="0"/>
                        </a:rPr>
                        <a:t> baths, displays/ signs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nvGraphicFramePr>
        <p:xfrm>
          <a:off x="4715692" y="3304903"/>
          <a:ext cx="4428308" cy="2032728"/>
        </p:xfrm>
        <a:graphic>
          <a:graphicData uri="http://schemas.openxmlformats.org/drawingml/2006/table">
            <a:tbl>
              <a:tblPr firstRow="1" bandRow="1">
                <a:tableStyleId>{5940675A-B579-460E-94D1-54222C63F5DA}</a:tableStyleId>
              </a:tblPr>
              <a:tblGrid>
                <a:gridCol w="966651">
                  <a:extLst>
                    <a:ext uri="{9D8B030D-6E8A-4147-A177-3AD203B41FA5}">
                      <a16:colId xmlns:a16="http://schemas.microsoft.com/office/drawing/2014/main" val="2868898196"/>
                    </a:ext>
                  </a:extLst>
                </a:gridCol>
                <a:gridCol w="2220686">
                  <a:extLst>
                    <a:ext uri="{9D8B030D-6E8A-4147-A177-3AD203B41FA5}">
                      <a16:colId xmlns:a16="http://schemas.microsoft.com/office/drawing/2014/main" val="3187111543"/>
                    </a:ext>
                  </a:extLst>
                </a:gridCol>
                <a:gridCol w="1240971">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Thermosets </a:t>
                      </a:r>
                      <a:r>
                        <a:rPr lang="en-GB" sz="900" b="0" dirty="0">
                          <a:latin typeface="Tahoma" panose="020B0604030504040204" pitchFamily="34" charset="0"/>
                          <a:ea typeface="Tahoma" panose="020B0604030504040204" pitchFamily="34" charset="0"/>
                          <a:cs typeface="Tahoma" panose="020B0604030504040204" pitchFamily="34" charset="0"/>
                        </a:rPr>
                        <a:t>once heated and set </a:t>
                      </a:r>
                      <a:r>
                        <a:rPr lang="en-GB" sz="900" b="1" dirty="0">
                          <a:latin typeface="Tahoma" panose="020B0604030504040204" pitchFamily="34" charset="0"/>
                          <a:ea typeface="Tahoma" panose="020B0604030504040204" pitchFamily="34" charset="0"/>
                          <a:cs typeface="Tahoma" panose="020B0604030504040204" pitchFamily="34" charset="0"/>
                        </a:rPr>
                        <a:t>cannot</a:t>
                      </a:r>
                      <a:r>
                        <a:rPr lang="en-GB" sz="900" b="1" baseline="0" dirty="0">
                          <a:latin typeface="Tahoma" panose="020B0604030504040204" pitchFamily="34" charset="0"/>
                          <a:ea typeface="Tahoma" panose="020B0604030504040204" pitchFamily="34" charset="0"/>
                          <a:cs typeface="Tahoma" panose="020B0604030504040204" pitchFamily="34" charset="0"/>
                        </a:rPr>
                        <a:t> </a:t>
                      </a:r>
                      <a:r>
                        <a:rPr lang="en-GB" sz="900" b="0" baseline="0" dirty="0">
                          <a:latin typeface="Tahoma" panose="020B0604030504040204" pitchFamily="34" charset="0"/>
                          <a:ea typeface="Tahoma" panose="020B0604030504040204" pitchFamily="34" charset="0"/>
                          <a:cs typeface="Tahoma" panose="020B0604030504040204" pitchFamily="34" charset="0"/>
                        </a:rPr>
                        <a:t>be reshaped</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46953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Melamine Formaldehyde</a:t>
                      </a: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Food safe, hygienic, hard and brittle</a:t>
                      </a: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Kitchenware</a:t>
                      </a:r>
                      <a:r>
                        <a:rPr lang="en-GB" sz="900" b="0" baseline="0" dirty="0">
                          <a:latin typeface="Tahoma" panose="020B0604030504040204" pitchFamily="34" charset="0"/>
                          <a:ea typeface="Tahoma" panose="020B0604030504040204" pitchFamily="34" charset="0"/>
                          <a:cs typeface="Tahoma" panose="020B0604030504040204" pitchFamily="34" charset="0"/>
                        </a:rPr>
                        <a:t> and work surfaces</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39736390"/>
                  </a:ext>
                </a:extLst>
              </a:tr>
              <a:tr h="49638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Urea</a:t>
                      </a:r>
                      <a:r>
                        <a:rPr lang="en-GB" sz="900" b="1" baseline="0" dirty="0">
                          <a:latin typeface="Tahoma" panose="020B0604030504040204" pitchFamily="34" charset="0"/>
                          <a:ea typeface="Tahoma" panose="020B0604030504040204" pitchFamily="34" charset="0"/>
                          <a:cs typeface="Tahoma" panose="020B0604030504040204" pitchFamily="34" charset="0"/>
                        </a:rPr>
                        <a:t> </a:t>
                      </a:r>
                      <a:r>
                        <a:rPr lang="en-GB" sz="900" b="1" baseline="0" dirty="0" err="1">
                          <a:latin typeface="Tahoma" panose="020B0604030504040204" pitchFamily="34" charset="0"/>
                          <a:ea typeface="Tahoma" panose="020B0604030504040204" pitchFamily="34" charset="0"/>
                          <a:cs typeface="Tahoma" panose="020B0604030504040204" pitchFamily="34" charset="0"/>
                        </a:rPr>
                        <a:t>Formalehyde</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Good insulator,</a:t>
                      </a:r>
                      <a:r>
                        <a:rPr lang="en-GB" sz="900" baseline="0" dirty="0">
                          <a:latin typeface="Tahoma" panose="020B0604030504040204" pitchFamily="34" charset="0"/>
                          <a:ea typeface="Tahoma" panose="020B0604030504040204" pitchFamily="34" charset="0"/>
                          <a:cs typeface="Tahoma" panose="020B0604030504040204" pitchFamily="34" charset="0"/>
                        </a:rPr>
                        <a:t> hard and brittle</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Electrical casings,</a:t>
                      </a:r>
                      <a:r>
                        <a:rPr lang="en-GB" sz="900" baseline="0" dirty="0">
                          <a:latin typeface="Tahoma" panose="020B0604030504040204" pitchFamily="34" charset="0"/>
                          <a:ea typeface="Tahoma" panose="020B0604030504040204" pitchFamily="34" charset="0"/>
                          <a:cs typeface="Tahoma" panose="020B0604030504040204" pitchFamily="34" charset="0"/>
                        </a:rPr>
                        <a:t> buttons and handles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81206839"/>
                  </a:ext>
                </a:extLst>
              </a:tr>
              <a:tr h="378823">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Polyester Resin</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Strong, heat resistant, can be transparent</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Coatings,</a:t>
                      </a:r>
                      <a:r>
                        <a:rPr lang="en-GB" sz="900" baseline="0" dirty="0">
                          <a:latin typeface="Tahoma" panose="020B0604030504040204" pitchFamily="34" charset="0"/>
                          <a:ea typeface="Tahoma" panose="020B0604030504040204" pitchFamily="34" charset="0"/>
                          <a:cs typeface="Tahoma" panose="020B0604030504040204" pitchFamily="34" charset="0"/>
                        </a:rPr>
                        <a:t> casings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7080069" y="5388801"/>
            <a:ext cx="1872981"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Plastics</a:t>
            </a:r>
          </a:p>
        </p:txBody>
      </p:sp>
      <p:sp>
        <p:nvSpPr>
          <p:cNvPr id="3" name="Rectangle 2"/>
          <p:cNvSpPr/>
          <p:nvPr/>
        </p:nvSpPr>
        <p:spPr>
          <a:xfrm>
            <a:off x="6831874" y="5632311"/>
            <a:ext cx="2207623" cy="1147494"/>
          </a:xfrm>
          <a:prstGeom prst="rect">
            <a:avLst/>
          </a:prstGeom>
          <a:ln>
            <a:solidFill>
              <a:schemeClr val="accent2"/>
            </a:solidFill>
          </a:ln>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857"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857" dirty="0">
              <a:latin typeface="Tahoma" panose="020B0604030504040204" pitchFamily="34" charset="0"/>
              <a:ea typeface="Tahoma" panose="020B0604030504040204" pitchFamily="34" charset="0"/>
              <a:cs typeface="Tahoma" panose="020B0604030504040204" pitchFamily="34" charset="0"/>
            </a:endParaRPr>
          </a:p>
          <a:p>
            <a:pPr algn="ctr"/>
            <a:r>
              <a:rPr lang="en-GB" sz="857" dirty="0">
                <a:latin typeface="Tahoma" panose="020B0604030504040204" pitchFamily="34" charset="0"/>
                <a:ea typeface="Tahoma" panose="020B0604030504040204" pitchFamily="34" charset="0"/>
                <a:cs typeface="Tahoma" panose="020B0604030504040204" pitchFamily="34" charset="0"/>
              </a:rPr>
              <a:t>A process called </a:t>
            </a:r>
            <a:r>
              <a:rPr lang="en-GB" sz="857" b="1" dirty="0">
                <a:latin typeface="Tahoma" panose="020B0604030504040204" pitchFamily="34" charset="0"/>
                <a:ea typeface="Tahoma" panose="020B0604030504040204" pitchFamily="34" charset="0"/>
                <a:cs typeface="Tahoma" panose="020B0604030504040204" pitchFamily="34" charset="0"/>
              </a:rPr>
              <a:t>Cracking</a:t>
            </a:r>
            <a:r>
              <a:rPr lang="en-GB" sz="857"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69061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2821" y="258328"/>
            <a:ext cx="8508388" cy="307777"/>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400" dirty="0">
                <a:solidFill>
                  <a:schemeClr val="accent2"/>
                </a:solidFill>
                <a:latin typeface="Calibri"/>
                <a:ea typeface="Calibri"/>
                <a:cs typeface="Calibri"/>
              </a:rPr>
              <a:t>Modern and Smart Materials</a:t>
            </a:r>
          </a:p>
        </p:txBody>
      </p:sp>
      <p:graphicFrame>
        <p:nvGraphicFramePr>
          <p:cNvPr id="5" name="Table 4"/>
          <p:cNvGraphicFramePr>
            <a:graphicFrameLocks noGrp="1"/>
          </p:cNvGraphicFramePr>
          <p:nvPr/>
        </p:nvGraphicFramePr>
        <p:xfrm>
          <a:off x="175204" y="626291"/>
          <a:ext cx="3795219" cy="3214916"/>
        </p:xfrm>
        <a:graphic>
          <a:graphicData uri="http://schemas.openxmlformats.org/drawingml/2006/table">
            <a:tbl>
              <a:tblPr firstRow="1" bandRow="1">
                <a:tableStyleId>{5940675A-B579-460E-94D1-54222C63F5DA}</a:tableStyleId>
              </a:tblPr>
              <a:tblGrid>
                <a:gridCol w="752961">
                  <a:extLst>
                    <a:ext uri="{9D8B030D-6E8A-4147-A177-3AD203B41FA5}">
                      <a16:colId xmlns:a16="http://schemas.microsoft.com/office/drawing/2014/main" val="2868898196"/>
                    </a:ext>
                  </a:extLst>
                </a:gridCol>
                <a:gridCol w="2069030">
                  <a:extLst>
                    <a:ext uri="{9D8B030D-6E8A-4147-A177-3AD203B41FA5}">
                      <a16:colId xmlns:a16="http://schemas.microsoft.com/office/drawing/2014/main" val="3187111543"/>
                    </a:ext>
                  </a:extLst>
                </a:gridCol>
                <a:gridCol w="973228">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Modern</a:t>
                      </a:r>
                      <a:r>
                        <a:rPr lang="en-GB" sz="9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900" b="0" baseline="0" dirty="0">
                          <a:latin typeface="Tahoma" panose="020B0604030504040204" pitchFamily="34" charset="0"/>
                          <a:ea typeface="Tahoma" panose="020B0604030504040204" pitchFamily="34" charset="0"/>
                          <a:cs typeface="Tahoma" panose="020B0604030504040204" pitchFamily="34" charset="0"/>
                        </a:rPr>
                        <a:t>materials that have been developed recently</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613954">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Corn-starch</a:t>
                      </a:r>
                      <a:r>
                        <a:rPr lang="en-GB" sz="900" b="1" baseline="0" dirty="0">
                          <a:latin typeface="Tahoma" panose="020B0604030504040204" pitchFamily="34" charset="0"/>
                          <a:ea typeface="Tahoma" panose="020B0604030504040204" pitchFamily="34" charset="0"/>
                          <a:cs typeface="Tahoma" panose="020B0604030504040204" pitchFamily="34" charset="0"/>
                        </a:rPr>
                        <a:t> Polymers</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These</a:t>
                      </a:r>
                      <a:r>
                        <a:rPr lang="en-GB" sz="900" b="0" baseline="0" dirty="0">
                          <a:latin typeface="Tahoma" panose="020B0604030504040204" pitchFamily="34" charset="0"/>
                          <a:ea typeface="Tahoma" panose="020B0604030504040204" pitchFamily="34" charset="0"/>
                          <a:cs typeface="Tahoma" panose="020B0604030504040204" pitchFamily="34" charset="0"/>
                        </a:rPr>
                        <a:t> are plant-based polymers that are a</a:t>
                      </a:r>
                      <a:r>
                        <a:rPr lang="en-GB" sz="900" b="0" dirty="0">
                          <a:latin typeface="Tahoma" panose="020B0604030504040204" pitchFamily="34" charset="0"/>
                          <a:ea typeface="Tahoma" panose="020B0604030504040204" pitchFamily="34" charset="0"/>
                          <a:cs typeface="Tahoma" panose="020B0604030504040204" pitchFamily="34" charset="0"/>
                        </a:rPr>
                        <a:t> replacement for plastics that are </a:t>
                      </a:r>
                      <a:r>
                        <a:rPr lang="en-GB" sz="900" b="1" dirty="0">
                          <a:latin typeface="Tahoma" panose="020B0604030504040204" pitchFamily="34" charset="0"/>
                          <a:ea typeface="Tahoma" panose="020B0604030504040204" pitchFamily="34" charset="0"/>
                          <a:cs typeface="Tahoma" panose="020B0604030504040204" pitchFamily="34" charset="0"/>
                        </a:rPr>
                        <a:t>biodegradable </a:t>
                      </a:r>
                      <a:r>
                        <a:rPr lang="en-GB" sz="900" b="0" dirty="0">
                          <a:latin typeface="Tahoma" panose="020B0604030504040204" pitchFamily="34" charset="0"/>
                          <a:ea typeface="Tahoma" panose="020B0604030504040204" pitchFamily="34" charset="0"/>
                          <a:cs typeface="Tahoma" panose="020B0604030504040204" pitchFamily="34" charset="0"/>
                        </a:rPr>
                        <a:t>but cannot</a:t>
                      </a:r>
                      <a:r>
                        <a:rPr lang="en-GB" sz="900" b="0" baseline="0" dirty="0">
                          <a:latin typeface="Tahoma" panose="020B0604030504040204" pitchFamily="34" charset="0"/>
                          <a:ea typeface="Tahoma" panose="020B0604030504040204" pitchFamily="34" charset="0"/>
                          <a:cs typeface="Tahoma" panose="020B0604030504040204" pitchFamily="34" charset="0"/>
                        </a:rPr>
                        <a:t> be recycled.</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Plastic bottles, tubs, food containers, </a:t>
                      </a:r>
                      <a:r>
                        <a:rPr lang="en-GB" sz="900" b="0" dirty="0" err="1">
                          <a:latin typeface="Tahoma" panose="020B0604030504040204" pitchFamily="34" charset="0"/>
                          <a:ea typeface="Tahoma" panose="020B0604030504040204" pitchFamily="34" charset="0"/>
                          <a:cs typeface="Tahoma" panose="020B0604030504040204" pitchFamily="34" charset="0"/>
                        </a:rPr>
                        <a:t>etc</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39736390"/>
                  </a:ext>
                </a:extLst>
              </a:tr>
              <a:tr h="744583">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Flexible</a:t>
                      </a:r>
                      <a:r>
                        <a:rPr lang="en-GB" sz="900" b="1" baseline="0" dirty="0">
                          <a:latin typeface="Tahoma" panose="020B0604030504040204" pitchFamily="34" charset="0"/>
                          <a:ea typeface="Tahoma" panose="020B0604030504040204" pitchFamily="34" charset="0"/>
                          <a:cs typeface="Tahoma" panose="020B0604030504040204" pitchFamily="34" charset="0"/>
                        </a:rPr>
                        <a:t> MDF</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Made</a:t>
                      </a:r>
                      <a:r>
                        <a:rPr lang="en-GB" sz="900" baseline="0" dirty="0">
                          <a:latin typeface="Tahoma" panose="020B0604030504040204" pitchFamily="34" charset="0"/>
                          <a:ea typeface="Tahoma" panose="020B0604030504040204" pitchFamily="34" charset="0"/>
                          <a:cs typeface="Tahoma" panose="020B0604030504040204" pitchFamily="34" charset="0"/>
                        </a:rPr>
                        <a:t> in the same way as normal MDF but with grooves cut into the surface so it is flexible. </a:t>
                      </a:r>
                      <a:r>
                        <a:rPr lang="en-GB" sz="900" b="1" baseline="0" dirty="0" err="1">
                          <a:latin typeface="Tahoma" panose="020B0604030504040204" pitchFamily="34" charset="0"/>
                          <a:ea typeface="Tahoma" panose="020B0604030504040204" pitchFamily="34" charset="0"/>
                          <a:cs typeface="Tahoma" panose="020B0604030504040204" pitchFamily="34" charset="0"/>
                        </a:rPr>
                        <a:t>Flexiply</a:t>
                      </a:r>
                      <a:r>
                        <a:rPr lang="en-GB" sz="900" b="1" baseline="0" dirty="0">
                          <a:latin typeface="Tahoma" panose="020B0604030504040204" pitchFamily="34" charset="0"/>
                          <a:ea typeface="Tahoma" panose="020B0604030504040204" pitchFamily="34" charset="0"/>
                          <a:cs typeface="Tahoma" panose="020B0604030504040204" pitchFamily="34" charset="0"/>
                        </a:rPr>
                        <a:t> </a:t>
                      </a:r>
                      <a:r>
                        <a:rPr lang="en-GB" sz="900" b="0" baseline="0" dirty="0">
                          <a:latin typeface="Tahoma" panose="020B0604030504040204" pitchFamily="34" charset="0"/>
                          <a:ea typeface="Tahoma" panose="020B0604030504040204" pitchFamily="34" charset="0"/>
                          <a:cs typeface="Tahoma" panose="020B0604030504040204" pitchFamily="34" charset="0"/>
                        </a:rPr>
                        <a:t>is the same but for Plywood. These can easily be shaped into curves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Modern furniture, interior walls and room dividers</a:t>
                      </a:r>
                    </a:p>
                  </a:txBody>
                  <a:tcPr anchor="ctr"/>
                </a:tc>
                <a:extLst>
                  <a:ext uri="{0D108BD9-81ED-4DB2-BD59-A6C34878D82A}">
                    <a16:rowId xmlns:a16="http://schemas.microsoft.com/office/drawing/2014/main" val="3781206839"/>
                  </a:ext>
                </a:extLst>
              </a:tr>
              <a:tr h="613954">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Titanium</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High strength to weight</a:t>
                      </a:r>
                      <a:r>
                        <a:rPr lang="en-GB" sz="900" baseline="0" dirty="0">
                          <a:latin typeface="Tahoma" panose="020B0604030504040204" pitchFamily="34" charset="0"/>
                          <a:ea typeface="Tahoma" panose="020B0604030504040204" pitchFamily="34" charset="0"/>
                          <a:cs typeface="Tahoma" panose="020B0604030504040204" pitchFamily="34" charset="0"/>
                        </a:rPr>
                        <a:t> ratio. Doesn’t corrode or rust. Suitable for medical use as its hypo-</a:t>
                      </a:r>
                      <a:r>
                        <a:rPr lang="en-GB" sz="900" baseline="0" dirty="0" err="1">
                          <a:latin typeface="Tahoma" panose="020B0604030504040204" pitchFamily="34" charset="0"/>
                          <a:ea typeface="Tahoma" panose="020B0604030504040204" pitchFamily="34" charset="0"/>
                          <a:cs typeface="Tahoma" panose="020B0604030504040204" pitchFamily="34" charset="0"/>
                        </a:rPr>
                        <a:t>allergneic</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Prosthetics,</a:t>
                      </a:r>
                      <a:r>
                        <a:rPr lang="en-GB" sz="900" baseline="0" dirty="0">
                          <a:latin typeface="Tahoma" panose="020B0604030504040204" pitchFamily="34" charset="0"/>
                          <a:ea typeface="Tahoma" panose="020B0604030504040204" pitchFamily="34" charset="0"/>
                          <a:cs typeface="Tahoma" panose="020B0604030504040204" pitchFamily="34" charset="0"/>
                        </a:rPr>
                        <a:t> medical applications, sports cars, </a:t>
                      </a:r>
                      <a:r>
                        <a:rPr lang="en-GB" sz="900" baseline="0" dirty="0" err="1">
                          <a:latin typeface="Tahoma" panose="020B0604030504040204" pitchFamily="34" charset="0"/>
                          <a:ea typeface="Tahoma" panose="020B0604030504040204" pitchFamily="34" charset="0"/>
                          <a:cs typeface="Tahoma" panose="020B0604030504040204" pitchFamily="34" charset="0"/>
                        </a:rPr>
                        <a:t>etc</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35869641"/>
                  </a:ext>
                </a:extLst>
              </a:tr>
              <a:tr h="48332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Kevlar</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A woven</a:t>
                      </a:r>
                      <a:r>
                        <a:rPr lang="en-GB" sz="900" baseline="0" dirty="0">
                          <a:latin typeface="Tahoma" panose="020B0604030504040204" pitchFamily="34" charset="0"/>
                          <a:ea typeface="Tahoma" panose="020B0604030504040204" pitchFamily="34" charset="0"/>
                          <a:cs typeface="Tahoma" panose="020B0604030504040204" pitchFamily="34" charset="0"/>
                        </a:rPr>
                        <a:t> polymer with a high strength to weight ratio.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Bullet-proof vests, tyres, helmets, </a:t>
                      </a:r>
                      <a:r>
                        <a:rPr lang="en-GB" sz="900" dirty="0" err="1">
                          <a:latin typeface="Tahoma" panose="020B0604030504040204" pitchFamily="34" charset="0"/>
                          <a:ea typeface="Tahoma" panose="020B0604030504040204" pitchFamily="34" charset="0"/>
                          <a:cs typeface="Tahoma" panose="020B0604030504040204" pitchFamily="34" charset="0"/>
                        </a:rPr>
                        <a:t>etc</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55540579"/>
                  </a:ext>
                </a:extLst>
              </a:tr>
            </a:tbl>
          </a:graphicData>
        </a:graphic>
      </p:graphicFrame>
      <p:graphicFrame>
        <p:nvGraphicFramePr>
          <p:cNvPr id="6" name="Table 5"/>
          <p:cNvGraphicFramePr>
            <a:graphicFrameLocks noGrp="1"/>
          </p:cNvGraphicFramePr>
          <p:nvPr/>
        </p:nvGraphicFramePr>
        <p:xfrm>
          <a:off x="140827" y="3875887"/>
          <a:ext cx="3778030" cy="3017520"/>
        </p:xfrm>
        <a:graphic>
          <a:graphicData uri="http://schemas.openxmlformats.org/drawingml/2006/table">
            <a:tbl>
              <a:tblPr firstRow="1" bandRow="1">
                <a:tableStyleId>{5940675A-B579-460E-94D1-54222C63F5DA}</a:tableStyleId>
              </a:tblPr>
              <a:tblGrid>
                <a:gridCol w="904599">
                  <a:extLst>
                    <a:ext uri="{9D8B030D-6E8A-4147-A177-3AD203B41FA5}">
                      <a16:colId xmlns:a16="http://schemas.microsoft.com/office/drawing/2014/main" val="2868898196"/>
                    </a:ext>
                  </a:extLst>
                </a:gridCol>
                <a:gridCol w="1739471">
                  <a:extLst>
                    <a:ext uri="{9D8B030D-6E8A-4147-A177-3AD203B41FA5}">
                      <a16:colId xmlns:a16="http://schemas.microsoft.com/office/drawing/2014/main" val="3187111543"/>
                    </a:ext>
                  </a:extLst>
                </a:gridCol>
                <a:gridCol w="1133960">
                  <a:extLst>
                    <a:ext uri="{9D8B030D-6E8A-4147-A177-3AD203B41FA5}">
                      <a16:colId xmlns:a16="http://schemas.microsoft.com/office/drawing/2014/main" val="3776042511"/>
                    </a:ext>
                  </a:extLst>
                </a:gridCol>
              </a:tblGrid>
              <a:tr h="327298">
                <a:tc gridSpan="3">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Smart</a:t>
                      </a:r>
                      <a:r>
                        <a:rPr lang="en-GB" sz="9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900" b="0" baseline="0" dirty="0">
                          <a:latin typeface="Tahoma" panose="020B0604030504040204" pitchFamily="34" charset="0"/>
                          <a:ea typeface="Tahoma" panose="020B0604030504040204" pitchFamily="34" charset="0"/>
                          <a:cs typeface="Tahoma" panose="020B0604030504040204" pitchFamily="34" charset="0"/>
                        </a:rPr>
                        <a:t>materials that change and react to the stimuli</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27298">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527593">
                <a:tc>
                  <a:txBody>
                    <a:bodyPr/>
                    <a:lstStyle/>
                    <a:p>
                      <a:pPr algn="ctr"/>
                      <a:r>
                        <a:rPr lang="en-GB" sz="900" b="1" dirty="0" err="1">
                          <a:latin typeface="Tahoma" panose="020B0604030504040204" pitchFamily="34" charset="0"/>
                          <a:ea typeface="Tahoma" panose="020B0604030504040204" pitchFamily="34" charset="0"/>
                          <a:cs typeface="Tahoma" panose="020B0604030504040204" pitchFamily="34" charset="0"/>
                        </a:rPr>
                        <a:t>Thermochromic</a:t>
                      </a:r>
                      <a:r>
                        <a:rPr lang="en-GB" sz="900" b="1" dirty="0">
                          <a:latin typeface="Tahoma" panose="020B0604030504040204" pitchFamily="34" charset="0"/>
                          <a:ea typeface="Tahoma" panose="020B0604030504040204" pitchFamily="34" charset="0"/>
                          <a:cs typeface="Tahoma" panose="020B0604030504040204" pitchFamily="34" charset="0"/>
                        </a:rPr>
                        <a:t> Pigments</a:t>
                      </a: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Change colour in reaction to heat</a:t>
                      </a: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Kettles, baby bottles, </a:t>
                      </a:r>
                      <a:r>
                        <a:rPr lang="en-GB" sz="900" b="0" dirty="0" err="1">
                          <a:latin typeface="Tahoma" panose="020B0604030504040204" pitchFamily="34" charset="0"/>
                          <a:ea typeface="Tahoma" panose="020B0604030504040204" pitchFamily="34" charset="0"/>
                          <a:cs typeface="Tahoma" panose="020B0604030504040204" pitchFamily="34" charset="0"/>
                        </a:rPr>
                        <a:t>etc</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39736390"/>
                  </a:ext>
                </a:extLst>
              </a:tr>
              <a:tr h="522514">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Photochromic Pigments</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Change colour</a:t>
                      </a:r>
                      <a:r>
                        <a:rPr lang="en-GB" sz="900" baseline="0" dirty="0">
                          <a:latin typeface="Tahoma" panose="020B0604030504040204" pitchFamily="34" charset="0"/>
                          <a:ea typeface="Tahoma" panose="020B0604030504040204" pitchFamily="34" charset="0"/>
                          <a:cs typeface="Tahoma" panose="020B0604030504040204" pitchFamily="34" charset="0"/>
                        </a:rPr>
                        <a:t> in reaction to light</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Colour</a:t>
                      </a:r>
                      <a:r>
                        <a:rPr lang="en-GB" sz="900" baseline="0" dirty="0">
                          <a:latin typeface="Tahoma" panose="020B0604030504040204" pitchFamily="34" charset="0"/>
                          <a:ea typeface="Tahoma" panose="020B0604030504040204" pitchFamily="34" charset="0"/>
                          <a:cs typeface="Tahoma" panose="020B0604030504040204" pitchFamily="34" charset="0"/>
                        </a:rPr>
                        <a:t> changing glasses, windows, </a:t>
                      </a:r>
                      <a:r>
                        <a:rPr lang="en-GB" sz="900" baseline="0" dirty="0" err="1">
                          <a:latin typeface="Tahoma" panose="020B0604030504040204" pitchFamily="34" charset="0"/>
                          <a:ea typeface="Tahoma" panose="020B0604030504040204" pitchFamily="34" charset="0"/>
                          <a:cs typeface="Tahoma" panose="020B0604030504040204" pitchFamily="34" charset="0"/>
                        </a:rPr>
                        <a:t>etc</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81206839"/>
                  </a:ext>
                </a:extLst>
              </a:tr>
              <a:tr h="53557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Shape Memory Alloy</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Returns to</a:t>
                      </a:r>
                      <a:r>
                        <a:rPr lang="en-GB" sz="900" baseline="0" dirty="0">
                          <a:latin typeface="Tahoma" panose="020B0604030504040204" pitchFamily="34" charset="0"/>
                          <a:ea typeface="Tahoma" panose="020B0604030504040204" pitchFamily="34" charset="0"/>
                          <a:cs typeface="Tahoma" panose="020B0604030504040204" pitchFamily="34" charset="0"/>
                        </a:rPr>
                        <a:t> its original shape, in reaction to heat</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Braces and glasses</a:t>
                      </a:r>
                    </a:p>
                  </a:txBody>
                  <a:tcPr anchor="ctr"/>
                </a:tc>
                <a:extLst>
                  <a:ext uri="{0D108BD9-81ED-4DB2-BD59-A6C34878D82A}">
                    <a16:rowId xmlns:a16="http://schemas.microsoft.com/office/drawing/2014/main" val="1935869641"/>
                  </a:ext>
                </a:extLst>
              </a:tr>
              <a:tr h="613954">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Polymorph</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Granules</a:t>
                      </a:r>
                      <a:r>
                        <a:rPr lang="en-GB" sz="900" baseline="0" dirty="0">
                          <a:latin typeface="Tahoma" panose="020B0604030504040204" pitchFamily="34" charset="0"/>
                          <a:ea typeface="Tahoma" panose="020B0604030504040204" pitchFamily="34" charset="0"/>
                          <a:cs typeface="Tahoma" panose="020B0604030504040204" pitchFamily="34" charset="0"/>
                        </a:rPr>
                        <a:t> that once exposed to hot water, become a modelling material (like a dough or clay)</a:t>
                      </a:r>
                    </a:p>
                    <a:p>
                      <a:pPr algn="ct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Modelling and repairs</a:t>
                      </a:r>
                    </a:p>
                  </a:txBody>
                  <a:tcPr anchor="ctr"/>
                </a:tc>
                <a:extLst>
                  <a:ext uri="{0D108BD9-81ED-4DB2-BD59-A6C34878D82A}">
                    <a16:rowId xmlns:a16="http://schemas.microsoft.com/office/drawing/2014/main" val="2779172050"/>
                  </a:ext>
                </a:extLst>
              </a:tr>
            </a:tbl>
          </a:graphicData>
        </a:graphic>
      </p:graphicFrame>
      <p:sp>
        <p:nvSpPr>
          <p:cNvPr id="7" name="TextBox 6"/>
          <p:cNvSpPr txBox="1"/>
          <p:nvPr/>
        </p:nvSpPr>
        <p:spPr>
          <a:xfrm>
            <a:off x="3924754" y="312406"/>
            <a:ext cx="5288280" cy="307777"/>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400" dirty="0">
                <a:solidFill>
                  <a:schemeClr val="accent2"/>
                </a:solidFill>
                <a:latin typeface="Calibri"/>
                <a:ea typeface="Calibri"/>
                <a:cs typeface="Calibri"/>
              </a:rPr>
              <a:t>Papers and Boards</a:t>
            </a:r>
          </a:p>
        </p:txBody>
      </p:sp>
      <p:graphicFrame>
        <p:nvGraphicFramePr>
          <p:cNvPr id="8" name="Table 7"/>
          <p:cNvGraphicFramePr>
            <a:graphicFrameLocks noGrp="1"/>
          </p:cNvGraphicFramePr>
          <p:nvPr>
            <p:extLst>
              <p:ext uri="{D42A27DB-BD31-4B8C-83A1-F6EECF244321}">
                <p14:modId xmlns:p14="http://schemas.microsoft.com/office/powerpoint/2010/main" val="2102405279"/>
              </p:ext>
            </p:extLst>
          </p:nvPr>
        </p:nvGraphicFramePr>
        <p:xfrm>
          <a:off x="4118926" y="630646"/>
          <a:ext cx="4904760" cy="3321776"/>
        </p:xfrm>
        <a:graphic>
          <a:graphicData uri="http://schemas.openxmlformats.org/drawingml/2006/table">
            <a:tbl>
              <a:tblPr firstRow="1" bandRow="1">
                <a:tableStyleId>{5940675A-B579-460E-94D1-54222C63F5DA}</a:tableStyleId>
              </a:tblPr>
              <a:tblGrid>
                <a:gridCol w="973091">
                  <a:extLst>
                    <a:ext uri="{9D8B030D-6E8A-4147-A177-3AD203B41FA5}">
                      <a16:colId xmlns:a16="http://schemas.microsoft.com/office/drawing/2014/main" val="2868898196"/>
                    </a:ext>
                  </a:extLst>
                </a:gridCol>
                <a:gridCol w="2468933">
                  <a:extLst>
                    <a:ext uri="{9D8B030D-6E8A-4147-A177-3AD203B41FA5}">
                      <a16:colId xmlns:a16="http://schemas.microsoft.com/office/drawing/2014/main" val="3187111543"/>
                    </a:ext>
                  </a:extLst>
                </a:gridCol>
                <a:gridCol w="1462736">
                  <a:extLst>
                    <a:ext uri="{9D8B030D-6E8A-4147-A177-3AD203B41FA5}">
                      <a16:colId xmlns:a16="http://schemas.microsoft.com/office/drawing/2014/main" val="3776042511"/>
                    </a:ext>
                  </a:extLst>
                </a:gridCol>
              </a:tblGrid>
              <a:tr h="352697">
                <a:tc gridSpan="3">
                  <a:txBody>
                    <a:bodyPr/>
                    <a:lstStyle/>
                    <a:p>
                      <a:pPr algn="ctr"/>
                      <a:r>
                        <a:rPr lang="en-GB" sz="900" b="1" dirty="0">
                          <a:latin typeface="Tahoma"/>
                          <a:ea typeface="Tahoma"/>
                          <a:cs typeface="Tahoma"/>
                        </a:rPr>
                        <a:t>Papers and Boards </a:t>
                      </a:r>
                      <a:r>
                        <a:rPr lang="en-GB" sz="900" b="0" dirty="0">
                          <a:latin typeface="Tahoma"/>
                          <a:ea typeface="Tahoma"/>
                          <a:cs typeface="Tahoma"/>
                        </a:rPr>
                        <a:t>come</a:t>
                      </a:r>
                      <a:r>
                        <a:rPr lang="en-GB" sz="900" b="0" baseline="0" dirty="0">
                          <a:latin typeface="Tahoma"/>
                          <a:ea typeface="Tahoma"/>
                          <a:cs typeface="Tahoma"/>
                        </a:rPr>
                        <a:t> from trees</a:t>
                      </a:r>
                      <a:r>
                        <a:rPr lang="en-GB" sz="900" b="1" baseline="0" dirty="0">
                          <a:latin typeface="Tahoma"/>
                          <a:ea typeface="Tahoma"/>
                          <a:cs typeface="Tahoma"/>
                        </a:rPr>
                        <a:t>. </a:t>
                      </a:r>
                      <a:br>
                        <a:rPr lang="en-GB" sz="900" b="1" baseline="0" dirty="0">
                          <a:latin typeface="Tahoma"/>
                          <a:ea typeface="Tahoma"/>
                          <a:cs typeface="Tahoma"/>
                        </a:rPr>
                      </a:br>
                      <a:r>
                        <a:rPr lang="en-GB" sz="900" b="1" baseline="0" dirty="0">
                          <a:latin typeface="Tahoma"/>
                          <a:ea typeface="Tahoma"/>
                          <a:cs typeface="Tahoma"/>
                        </a:rPr>
                        <a:t>The Stock forms </a:t>
                      </a:r>
                      <a:r>
                        <a:rPr lang="en-GB" sz="900" b="0" baseline="0" dirty="0">
                          <a:latin typeface="Tahoma"/>
                          <a:ea typeface="Tahoma"/>
                          <a:cs typeface="Tahoma"/>
                        </a:rPr>
                        <a:t>for papers are: rolls, sheets, A4, A3, etc</a:t>
                      </a:r>
                      <a:endParaRPr lang="en-GB" sz="900" b="0" dirty="0">
                        <a:latin typeface="Tahoma"/>
                        <a:ea typeface="Tahoma"/>
                        <a:cs typeface="Tahoma"/>
                      </a:endParaRPr>
                    </a:p>
                  </a:txBody>
                  <a:tcPr marL="65314" marR="65314" marT="32657" marB="32657"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277019">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2">
                        <a:lumMod val="20000"/>
                        <a:lumOff val="80000"/>
                      </a:schemeClr>
                    </a:solidFill>
                  </a:tcPr>
                </a:tc>
                <a:tc>
                  <a:txBody>
                    <a:bodyPr/>
                    <a:lstStyle/>
                    <a:p>
                      <a:pPr algn="ctr"/>
                      <a:r>
                        <a:rPr lang="en-GB" sz="900" b="1" dirty="0">
                          <a:latin typeface="Tahoma"/>
                          <a:ea typeface="Tahoma"/>
                          <a:cs typeface="Tahoma"/>
                        </a:rPr>
                        <a:t>Uses/ Examples</a:t>
                      </a:r>
                    </a:p>
                  </a:txBody>
                  <a:tcPr anchor="ctr">
                    <a:solidFill>
                      <a:schemeClr val="accent2">
                        <a:lumMod val="20000"/>
                        <a:lumOff val="80000"/>
                      </a:schemeClr>
                    </a:solidFill>
                  </a:tcPr>
                </a:tc>
                <a:extLst>
                  <a:ext uri="{0D108BD9-81ED-4DB2-BD59-A6C34878D82A}">
                    <a16:rowId xmlns:a16="http://schemas.microsoft.com/office/drawing/2014/main" val="2505222152"/>
                  </a:ext>
                </a:extLst>
              </a:tr>
              <a:tr h="39740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Cartridge</a:t>
                      </a:r>
                      <a:r>
                        <a:rPr lang="en-GB" sz="900" b="1" baseline="0" dirty="0">
                          <a:latin typeface="Tahoma" panose="020B0604030504040204" pitchFamily="34" charset="0"/>
                          <a:ea typeface="Tahoma" panose="020B0604030504040204" pitchFamily="34" charset="0"/>
                          <a:cs typeface="Tahoma" panose="020B0604030504040204" pitchFamily="34" charset="0"/>
                        </a:rPr>
                        <a:t> Paper</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Thick white paper,</a:t>
                      </a:r>
                      <a:r>
                        <a:rPr lang="en-GB" sz="900" b="0" baseline="0" dirty="0">
                          <a:latin typeface="Tahoma" panose="020B0604030504040204" pitchFamily="34" charset="0"/>
                          <a:ea typeface="Tahoma" panose="020B0604030504040204" pitchFamily="34" charset="0"/>
                          <a:cs typeface="Tahoma" panose="020B0604030504040204" pitchFamily="34" charset="0"/>
                        </a:rPr>
                        <a:t> completely opaque and more expensive than photocopy paper</a:t>
                      </a:r>
                      <a:endParaRPr lang="en-GB" sz="900" b="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b="0" dirty="0">
                          <a:latin typeface="Tahoma" panose="020B0604030504040204" pitchFamily="34" charset="0"/>
                          <a:ea typeface="Tahoma" panose="020B0604030504040204" pitchFamily="34" charset="0"/>
                          <a:cs typeface="Tahoma" panose="020B0604030504040204" pitchFamily="34" charset="0"/>
                        </a:rPr>
                        <a:t>Sketching, ink drawings</a:t>
                      </a:r>
                    </a:p>
                  </a:txBody>
                  <a:tcPr anchor="ctr"/>
                </a:tc>
                <a:extLst>
                  <a:ext uri="{0D108BD9-81ED-4DB2-BD59-A6C34878D82A}">
                    <a16:rowId xmlns:a16="http://schemas.microsoft.com/office/drawing/2014/main" val="739736390"/>
                  </a:ext>
                </a:extLst>
              </a:tr>
              <a:tr h="420134">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Layout</a:t>
                      </a:r>
                      <a:r>
                        <a:rPr lang="en-GB" sz="900" b="1" baseline="0" dirty="0">
                          <a:latin typeface="Tahoma" panose="020B0604030504040204" pitchFamily="34" charset="0"/>
                          <a:ea typeface="Tahoma" panose="020B0604030504040204" pitchFamily="34" charset="0"/>
                          <a:cs typeface="Tahoma" panose="020B0604030504040204" pitchFamily="34" charset="0"/>
                        </a:rPr>
                        <a:t> Paper</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Light, semi-translucent,</a:t>
                      </a:r>
                      <a:r>
                        <a:rPr lang="en-GB" sz="900" baseline="0" dirty="0">
                          <a:latin typeface="Tahoma" panose="020B0604030504040204" pitchFamily="34" charset="0"/>
                          <a:ea typeface="Tahoma" panose="020B0604030504040204" pitchFamily="34" charset="0"/>
                          <a:cs typeface="Tahoma" panose="020B0604030504040204" pitchFamily="34" charset="0"/>
                        </a:rPr>
                        <a:t> good for blending inks and artist markers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Sketching, drawing and some tracing</a:t>
                      </a:r>
                    </a:p>
                  </a:txBody>
                  <a:tcPr anchor="ctr"/>
                </a:tc>
                <a:extLst>
                  <a:ext uri="{0D108BD9-81ED-4DB2-BD59-A6C34878D82A}">
                    <a16:rowId xmlns:a16="http://schemas.microsoft.com/office/drawing/2014/main" val="3781206839"/>
                  </a:ext>
                </a:extLst>
              </a:tr>
              <a:tr h="352697">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Corrugated Cardboard</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Strong but</a:t>
                      </a:r>
                      <a:r>
                        <a:rPr lang="en-GB" sz="900" baseline="0" dirty="0">
                          <a:latin typeface="Tahoma" panose="020B0604030504040204" pitchFamily="34" charset="0"/>
                          <a:ea typeface="Tahoma" panose="020B0604030504040204" pitchFamily="34" charset="0"/>
                          <a:cs typeface="Tahoma" panose="020B0604030504040204" pitchFamily="34" charset="0"/>
                        </a:rPr>
                        <a:t> light. Rigid triangles of card sandwiched between a top and bottom layer.</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Outer packaging,</a:t>
                      </a:r>
                      <a:r>
                        <a:rPr lang="en-GB" sz="900" baseline="0" dirty="0">
                          <a:latin typeface="Tahoma" panose="020B0604030504040204" pitchFamily="34" charset="0"/>
                          <a:ea typeface="Tahoma" panose="020B0604030504040204" pitchFamily="34" charset="0"/>
                          <a:cs typeface="Tahoma" panose="020B0604030504040204" pitchFamily="34" charset="0"/>
                        </a:rPr>
                        <a:t> food packaging</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35869641"/>
                  </a:ext>
                </a:extLst>
              </a:tr>
              <a:tr h="48332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Duplex</a:t>
                      </a:r>
                      <a:r>
                        <a:rPr lang="en-GB" sz="900" b="1" baseline="0" dirty="0">
                          <a:latin typeface="Tahoma" panose="020B0604030504040204" pitchFamily="34" charset="0"/>
                          <a:ea typeface="Tahoma" panose="020B0604030504040204" pitchFamily="34" charset="0"/>
                          <a:cs typeface="Tahoma" panose="020B0604030504040204" pitchFamily="34" charset="0"/>
                        </a:rPr>
                        <a:t> Board</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Light card with white</a:t>
                      </a:r>
                      <a:r>
                        <a:rPr lang="en-GB" sz="900" baseline="0" dirty="0">
                          <a:latin typeface="Tahoma" panose="020B0604030504040204" pitchFamily="34" charset="0"/>
                          <a:ea typeface="Tahoma" panose="020B0604030504040204" pitchFamily="34" charset="0"/>
                          <a:cs typeface="Tahoma" panose="020B0604030504040204" pitchFamily="34" charset="0"/>
                        </a:rPr>
                        <a:t> outside layers. Waxy coating can be added</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Cheap packaging. If waxy</a:t>
                      </a:r>
                      <a:r>
                        <a:rPr lang="en-GB" sz="900" baseline="0" dirty="0">
                          <a:latin typeface="Tahoma" panose="020B0604030504040204" pitchFamily="34" charset="0"/>
                          <a:ea typeface="Tahoma" panose="020B0604030504040204" pitchFamily="34" charset="0"/>
                          <a:cs typeface="Tahoma" panose="020B0604030504040204" pitchFamily="34" charset="0"/>
                        </a:rPr>
                        <a:t> coating is applied, can be used for food</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55540579"/>
                  </a:ext>
                </a:extLst>
              </a:tr>
              <a:tr h="386965">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Foil-lined Board</a:t>
                      </a: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White card coated with a thin</a:t>
                      </a:r>
                      <a:r>
                        <a:rPr lang="en-GB" sz="900" baseline="0" dirty="0">
                          <a:latin typeface="Tahoma" panose="020B0604030504040204" pitchFamily="34" charset="0"/>
                          <a:ea typeface="Tahoma" panose="020B0604030504040204" pitchFamily="34" charset="0"/>
                          <a:cs typeface="Tahoma" panose="020B0604030504040204" pitchFamily="34" charset="0"/>
                        </a:rPr>
                        <a:t> aluminium layer. Foil is great for insulation and water resistance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Takeaway</a:t>
                      </a:r>
                      <a:r>
                        <a:rPr lang="en-GB" sz="900" baseline="0" dirty="0">
                          <a:latin typeface="Tahoma" panose="020B0604030504040204" pitchFamily="34" charset="0"/>
                          <a:ea typeface="Tahoma" panose="020B0604030504040204" pitchFamily="34" charset="0"/>
                          <a:cs typeface="Tahoma" panose="020B0604030504040204" pitchFamily="34" charset="0"/>
                        </a:rPr>
                        <a:t> containers</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35968907"/>
                  </a:ext>
                </a:extLst>
              </a:tr>
              <a:tr h="386965">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Solid White</a:t>
                      </a:r>
                      <a:r>
                        <a:rPr lang="en-GB" sz="900" b="1" baseline="0" dirty="0">
                          <a:latin typeface="Tahoma" panose="020B0604030504040204" pitchFamily="34" charset="0"/>
                          <a:ea typeface="Tahoma" panose="020B0604030504040204" pitchFamily="34" charset="0"/>
                          <a:cs typeface="Tahoma" panose="020B0604030504040204" pitchFamily="34" charset="0"/>
                        </a:rPr>
                        <a:t> Board</a:t>
                      </a:r>
                      <a:endParaRPr lang="en-GB" sz="9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High-quality white card</a:t>
                      </a:r>
                      <a:r>
                        <a:rPr lang="en-GB" sz="900" baseline="0" dirty="0">
                          <a:latin typeface="Tahoma" panose="020B0604030504040204" pitchFamily="34" charset="0"/>
                          <a:ea typeface="Tahoma" panose="020B0604030504040204" pitchFamily="34" charset="0"/>
                          <a:cs typeface="Tahoma" panose="020B0604030504040204" pitchFamily="34" charset="0"/>
                        </a:rPr>
                        <a:t> with a smooth finish. Stiff and holds colours well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Greetings cards, packaging</a:t>
                      </a:r>
                      <a:r>
                        <a:rPr lang="en-GB" sz="900" baseline="0" dirty="0">
                          <a:latin typeface="Tahoma" panose="020B0604030504040204" pitchFamily="34" charset="0"/>
                          <a:ea typeface="Tahoma" panose="020B0604030504040204" pitchFamily="34" charset="0"/>
                          <a:cs typeface="Tahoma" panose="020B0604030504040204" pitchFamily="34" charset="0"/>
                        </a:rPr>
                        <a:t> and advertising </a:t>
                      </a:r>
                      <a:endParaRPr lang="en-GB" sz="9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08330058"/>
                  </a:ext>
                </a:extLst>
              </a:tr>
            </a:tbl>
          </a:graphicData>
        </a:graphic>
      </p:graphicFrame>
      <p:pic>
        <p:nvPicPr>
          <p:cNvPr id="10" name="Picture 2" descr="C:\Users\Rob\AppData\Roaming\PixelMetrics\CaptureWiz\Temp\14.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9746" y="4382931"/>
            <a:ext cx="4311081" cy="14609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8802" y="5915254"/>
            <a:ext cx="4833144" cy="830997"/>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dirty="0">
                <a:latin typeface="Calibri"/>
                <a:ea typeface="Tahoma"/>
                <a:cs typeface="Tahoma"/>
              </a:rPr>
              <a:t>Paper is made by first making pulp. Pulp is a mix of tree fibres and water. This is cooked and bleached white, and adding any other additives.</a:t>
            </a:r>
          </a:p>
          <a:p>
            <a:pPr algn="ctr"/>
            <a:r>
              <a:rPr lang="en-GB" sz="1200" dirty="0">
                <a:latin typeface="Calibri"/>
                <a:ea typeface="Tahoma"/>
                <a:cs typeface="Tahoma"/>
              </a:rPr>
              <a:t>The pulp is then drained and goes through </a:t>
            </a:r>
            <a:r>
              <a:rPr lang="en-GB" sz="1200" b="1" err="1">
                <a:latin typeface="Calibri"/>
                <a:ea typeface="Tahoma"/>
                <a:cs typeface="Tahoma"/>
              </a:rPr>
              <a:t>Calendering</a:t>
            </a:r>
            <a:r>
              <a:rPr lang="en-GB" sz="1200" b="1" dirty="0">
                <a:latin typeface="Calibri"/>
                <a:ea typeface="Tahoma"/>
                <a:cs typeface="Tahoma"/>
              </a:rPr>
              <a:t> </a:t>
            </a:r>
            <a:r>
              <a:rPr lang="en-GB" sz="1200" dirty="0">
                <a:latin typeface="Calibri"/>
                <a:ea typeface="Tahoma"/>
                <a:cs typeface="Tahoma"/>
              </a:rPr>
              <a:t>where the pulp is drained and goes through rollers to convert it to its stock forms</a:t>
            </a:r>
          </a:p>
        </p:txBody>
      </p:sp>
      <p:sp>
        <p:nvSpPr>
          <p:cNvPr id="12" name="TextBox 11"/>
          <p:cNvSpPr txBox="1"/>
          <p:nvPr/>
        </p:nvSpPr>
        <p:spPr>
          <a:xfrm>
            <a:off x="5197094" y="4031678"/>
            <a:ext cx="3116304" cy="276999"/>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200" b="1" dirty="0">
                <a:solidFill>
                  <a:schemeClr val="accent2"/>
                </a:solidFill>
                <a:latin typeface="Calibri"/>
                <a:ea typeface="Tahoma"/>
                <a:cs typeface="Tahoma"/>
              </a:rPr>
              <a:t>Primary Processing of Papers and Boards</a:t>
            </a:r>
          </a:p>
        </p:txBody>
      </p:sp>
    </p:spTree>
    <p:extLst>
      <p:ext uri="{BB962C8B-B14F-4D97-AF65-F5344CB8AC3E}">
        <p14:creationId xmlns:p14="http://schemas.microsoft.com/office/powerpoint/2010/main" val="212895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61" y="79876"/>
            <a:ext cx="5577840" cy="338554"/>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600" dirty="0">
                <a:solidFill>
                  <a:srgbClr val="7030A0"/>
                </a:solidFill>
                <a:latin typeface="Calibri"/>
                <a:ea typeface="Calibri"/>
                <a:cs typeface="Calibri"/>
              </a:rPr>
              <a:t>Industry and Enterprise</a:t>
            </a:r>
          </a:p>
        </p:txBody>
      </p:sp>
      <p:sp>
        <p:nvSpPr>
          <p:cNvPr id="6" name="TextBox 5"/>
          <p:cNvSpPr txBox="1"/>
          <p:nvPr/>
        </p:nvSpPr>
        <p:spPr>
          <a:xfrm>
            <a:off x="90051" y="468453"/>
            <a:ext cx="4284617" cy="1804749"/>
          </a:xfrm>
          <a:prstGeom prst="roundRect">
            <a:avLst/>
          </a:prstGeom>
          <a:noFill/>
          <a:ln w="38100">
            <a:solidFill>
              <a:srgbClr val="7030A0"/>
            </a:solidFill>
          </a:ln>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00" b="1" dirty="0">
                <a:solidFill>
                  <a:srgbClr val="7030A0"/>
                </a:solidFill>
                <a:latin typeface="Tahoma"/>
                <a:ea typeface="Tahoma"/>
                <a:cs typeface="Tahoma"/>
              </a:rPr>
              <a:t>Automation</a:t>
            </a:r>
            <a:endParaRPr lang="en-US" dirty="0"/>
          </a:p>
          <a:p>
            <a:r>
              <a:rPr lang="en-GB" sz="1000" dirty="0">
                <a:latin typeface="Tahoma" panose="020B0604030504040204" pitchFamily="34" charset="0"/>
                <a:ea typeface="Tahoma" panose="020B0604030504040204" pitchFamily="34" charset="0"/>
                <a:cs typeface="Tahoma" panose="020B0604030504040204" pitchFamily="34" charset="0"/>
              </a:rPr>
              <a:t>This is when machines and robotics help make products or make them for you.</a:t>
            </a:r>
          </a:p>
          <a:p>
            <a:r>
              <a:rPr lang="en-GB" sz="1000" dirty="0">
                <a:latin typeface="Tahoma"/>
                <a:ea typeface="Tahoma"/>
                <a:cs typeface="Tahoma"/>
              </a:rPr>
              <a:t>Often this is done by </a:t>
            </a:r>
            <a:r>
              <a:rPr lang="en-GB" sz="1000" b="1" dirty="0">
                <a:latin typeface="Tahoma"/>
                <a:ea typeface="Tahoma"/>
                <a:cs typeface="Tahoma"/>
              </a:rPr>
              <a:t>CAD (Computer Aided Design) </a:t>
            </a:r>
            <a:r>
              <a:rPr lang="en-GB" sz="1000" dirty="0">
                <a:latin typeface="Tahoma"/>
                <a:ea typeface="Tahoma"/>
                <a:cs typeface="Tahoma"/>
              </a:rPr>
              <a:t>and </a:t>
            </a:r>
            <a:r>
              <a:rPr lang="en-GB" sz="1000" b="1" dirty="0">
                <a:latin typeface="Tahoma"/>
                <a:ea typeface="Tahoma"/>
                <a:cs typeface="Tahoma"/>
              </a:rPr>
              <a:t>CAM (Computer Aided Manufacture)</a:t>
            </a:r>
          </a:p>
          <a:p>
            <a:r>
              <a:rPr lang="en-GB" sz="1000" dirty="0">
                <a:latin typeface="Tahoma"/>
                <a:ea typeface="Tahoma"/>
                <a:cs typeface="Tahoma"/>
              </a:rPr>
              <a:t>This helps products be made quicker, with more accuracy. Reducing errors humans make to products.</a:t>
            </a:r>
          </a:p>
          <a:p>
            <a:r>
              <a:rPr lang="en-GB" sz="1000" dirty="0">
                <a:latin typeface="Tahoma" panose="020B0604030504040204" pitchFamily="34" charset="0"/>
                <a:ea typeface="Tahoma" panose="020B0604030504040204" pitchFamily="34" charset="0"/>
                <a:cs typeface="Tahoma" panose="020B0604030504040204" pitchFamily="34" charset="0"/>
              </a:rPr>
              <a:t>However, these machines are expensive to buy, need specialist training to use and need constant maintenance to keep them working properly</a:t>
            </a:r>
          </a:p>
        </p:txBody>
      </p:sp>
      <p:sp>
        <p:nvSpPr>
          <p:cNvPr id="7" name="TextBox 6"/>
          <p:cNvSpPr txBox="1"/>
          <p:nvPr/>
        </p:nvSpPr>
        <p:spPr>
          <a:xfrm>
            <a:off x="108857" y="4818768"/>
            <a:ext cx="4306389" cy="1293971"/>
          </a:xfrm>
          <a:prstGeom prst="roundRect">
            <a:avLst/>
          </a:prstGeom>
          <a:noFill/>
          <a:ln w="38100">
            <a:solidFill>
              <a:srgbClr val="7030A0"/>
            </a:solidFill>
          </a:ln>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00" b="1" dirty="0">
                <a:solidFill>
                  <a:srgbClr val="7030A0"/>
                </a:solidFill>
                <a:latin typeface="Tahoma"/>
                <a:ea typeface="Tahoma"/>
                <a:cs typeface="Tahoma"/>
              </a:rPr>
              <a:t>Enterprise</a:t>
            </a:r>
            <a:endParaRPr lang="en-US" dirty="0"/>
          </a:p>
          <a:p>
            <a:r>
              <a:rPr lang="en-GB" sz="1000" dirty="0">
                <a:latin typeface="Tahoma"/>
                <a:ea typeface="Tahoma"/>
                <a:cs typeface="Tahoma"/>
              </a:rPr>
              <a:t>This is when an idea is developed into a business and produces a viable product.</a:t>
            </a:r>
          </a:p>
          <a:p>
            <a:r>
              <a:rPr lang="en-GB" sz="1000" dirty="0">
                <a:latin typeface="Tahoma"/>
                <a:ea typeface="Tahoma"/>
                <a:cs typeface="Tahoma"/>
              </a:rPr>
              <a:t>Often, one of the biggest enterprises in in apps for smartphones</a:t>
            </a:r>
          </a:p>
          <a:p>
            <a:r>
              <a:rPr lang="en-GB" sz="1000" dirty="0">
                <a:latin typeface="Tahoma" panose="020B0604030504040204" pitchFamily="34" charset="0"/>
                <a:ea typeface="Tahoma" panose="020B0604030504040204" pitchFamily="34" charset="0"/>
                <a:cs typeface="Tahoma" panose="020B0604030504040204" pitchFamily="34" charset="0"/>
              </a:rPr>
              <a:t>To make sure ideas are protected from being copied, a </a:t>
            </a:r>
            <a:r>
              <a:rPr lang="en-GB" sz="1000" b="1" dirty="0">
                <a:latin typeface="Tahoma" panose="020B0604030504040204" pitchFamily="34" charset="0"/>
                <a:ea typeface="Tahoma" panose="020B0604030504040204" pitchFamily="34" charset="0"/>
                <a:cs typeface="Tahoma" panose="020B0604030504040204" pitchFamily="34" charset="0"/>
              </a:rPr>
              <a:t>Patent</a:t>
            </a:r>
            <a:r>
              <a:rPr lang="en-GB" sz="1000" dirty="0">
                <a:latin typeface="Tahoma" panose="020B0604030504040204" pitchFamily="34" charset="0"/>
                <a:ea typeface="Tahoma" panose="020B0604030504040204" pitchFamily="34" charset="0"/>
                <a:cs typeface="Tahoma" panose="020B0604030504040204" pitchFamily="34" charset="0"/>
              </a:rPr>
              <a:t> can be applied for. This legally protects your idea on invention from being stolen.</a:t>
            </a:r>
          </a:p>
        </p:txBody>
      </p:sp>
      <p:sp>
        <p:nvSpPr>
          <p:cNvPr id="8" name="TextBox 7"/>
          <p:cNvSpPr txBox="1"/>
          <p:nvPr/>
        </p:nvSpPr>
        <p:spPr>
          <a:xfrm>
            <a:off x="138624" y="6193579"/>
            <a:ext cx="4241074" cy="612934"/>
          </a:xfrm>
          <a:prstGeom prst="roundRect">
            <a:avLst/>
          </a:prstGeom>
          <a:noFill/>
          <a:ln w="38100">
            <a:solidFill>
              <a:srgbClr val="7030A0"/>
            </a:solidFill>
          </a:ln>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00" b="1" dirty="0">
                <a:solidFill>
                  <a:srgbClr val="7030A0"/>
                </a:solidFill>
                <a:latin typeface="Tahoma"/>
                <a:ea typeface="Tahoma"/>
                <a:cs typeface="Tahoma"/>
              </a:rPr>
              <a:t>Crowdfunding</a:t>
            </a:r>
            <a:endParaRPr lang="en-US" dirty="0"/>
          </a:p>
          <a:p>
            <a:r>
              <a:rPr lang="en-GB" sz="1000" dirty="0">
                <a:latin typeface="Tahoma"/>
                <a:ea typeface="Tahoma"/>
                <a:cs typeface="Tahoma"/>
              </a:rPr>
              <a:t>This is where ideas are funded by large groups of ordinary people. </a:t>
            </a:r>
            <a:endParaRPr lang="en-GB" sz="1000" dirty="0">
              <a:latin typeface="Tahoma" panose="020B0604030504040204" pitchFamily="34" charset="0"/>
              <a:ea typeface="Tahoma" panose="020B0604030504040204" pitchFamily="34" charset="0"/>
              <a:cs typeface="Tahoma" panose="020B0604030504040204" pitchFamily="34" charset="0"/>
            </a:endParaRPr>
          </a:p>
          <a:p>
            <a:r>
              <a:rPr lang="en-GB" sz="1000" dirty="0">
                <a:latin typeface="Tahoma" panose="020B0604030504040204" pitchFamily="34" charset="0"/>
                <a:ea typeface="Tahoma" panose="020B0604030504040204" pitchFamily="34" charset="0"/>
                <a:cs typeface="Tahoma" panose="020B0604030504040204" pitchFamily="34" charset="0"/>
              </a:rPr>
              <a:t>www.Kickstarter.com is a good example of this.</a:t>
            </a:r>
          </a:p>
        </p:txBody>
      </p:sp>
      <p:sp>
        <p:nvSpPr>
          <p:cNvPr id="9" name="TextBox 8"/>
          <p:cNvSpPr txBox="1"/>
          <p:nvPr/>
        </p:nvSpPr>
        <p:spPr>
          <a:xfrm>
            <a:off x="111918" y="2361050"/>
            <a:ext cx="4292826" cy="1123712"/>
          </a:xfrm>
          <a:prstGeom prst="roundRect">
            <a:avLst/>
          </a:prstGeom>
          <a:noFill/>
          <a:ln w="38100">
            <a:solidFill>
              <a:srgbClr val="7030A0"/>
            </a:solidFill>
          </a:ln>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00" b="1" dirty="0">
                <a:solidFill>
                  <a:srgbClr val="7030A0"/>
                </a:solidFill>
                <a:latin typeface="Tahoma"/>
                <a:ea typeface="Tahoma"/>
                <a:cs typeface="Tahoma"/>
              </a:rPr>
              <a:t>Virtual Marketing</a:t>
            </a:r>
            <a:endParaRPr lang="en-US" dirty="0"/>
          </a:p>
          <a:p>
            <a:r>
              <a:rPr lang="en-GB" sz="1000" dirty="0">
                <a:latin typeface="Tahoma"/>
                <a:ea typeface="Tahoma"/>
                <a:cs typeface="Tahoma"/>
              </a:rPr>
              <a:t>This is when websites, social media and email are used to promote and sell products. This has become very popular in recent years, with big social media apps being funded by advertisers</a:t>
            </a:r>
          </a:p>
          <a:p>
            <a:r>
              <a:rPr lang="en-GB" sz="1000" dirty="0">
                <a:latin typeface="Tahoma"/>
                <a:ea typeface="Tahoma"/>
                <a:cs typeface="Tahoma"/>
              </a:rPr>
              <a:t>Companies can also pay search engines to push their company further to the top of the results page, so customers are more likely to click it.</a:t>
            </a:r>
          </a:p>
        </p:txBody>
      </p:sp>
      <p:sp>
        <p:nvSpPr>
          <p:cNvPr id="10" name="TextBox 9"/>
          <p:cNvSpPr txBox="1"/>
          <p:nvPr/>
        </p:nvSpPr>
        <p:spPr>
          <a:xfrm>
            <a:off x="96365" y="3609275"/>
            <a:ext cx="4272196" cy="1123712"/>
          </a:xfrm>
          <a:prstGeom prst="roundRect">
            <a:avLst/>
          </a:prstGeom>
          <a:noFill/>
          <a:ln w="38100">
            <a:solidFill>
              <a:srgbClr val="7030A0"/>
            </a:solidFill>
          </a:ln>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00" b="1" dirty="0">
                <a:solidFill>
                  <a:srgbClr val="7030A0"/>
                </a:solidFill>
                <a:latin typeface="Tahoma"/>
                <a:ea typeface="Tahoma"/>
                <a:cs typeface="Tahoma"/>
              </a:rPr>
              <a:t>Cooperatives</a:t>
            </a:r>
            <a:endParaRPr lang="en-US" dirty="0">
              <a:latin typeface="Tahoma"/>
              <a:ea typeface="Tahoma"/>
              <a:cs typeface="Tahoma"/>
            </a:endParaRPr>
          </a:p>
          <a:p>
            <a:r>
              <a:rPr lang="en-GB" sz="1000" dirty="0">
                <a:latin typeface="Tahoma"/>
                <a:ea typeface="Tahoma"/>
                <a:cs typeface="Tahoma"/>
              </a:rPr>
              <a:t>A Cooperative is an Enterprise that is run by members that are part of the workforce or customers. </a:t>
            </a:r>
            <a:endParaRPr lang="en-GB" sz="1000" dirty="0">
              <a:latin typeface="Tahoma" panose="020B0604030504040204" pitchFamily="34" charset="0"/>
              <a:ea typeface="Tahoma" panose="020B0604030504040204" pitchFamily="34" charset="0"/>
              <a:cs typeface="Tahoma" panose="020B0604030504040204" pitchFamily="34" charset="0"/>
            </a:endParaRPr>
          </a:p>
          <a:p>
            <a:r>
              <a:rPr lang="en-GB" sz="1000" dirty="0">
                <a:latin typeface="Tahoma"/>
                <a:ea typeface="Tahoma"/>
                <a:cs typeface="Tahoma"/>
              </a:rPr>
              <a:t>This means the organisation is democratic and often supports the local community. They are set-up to protect the rights of their members and ensure the same rules apply to everyone</a:t>
            </a:r>
          </a:p>
        </p:txBody>
      </p:sp>
      <p:sp>
        <p:nvSpPr>
          <p:cNvPr id="11" name="TextBox 10"/>
          <p:cNvSpPr txBox="1"/>
          <p:nvPr/>
        </p:nvSpPr>
        <p:spPr>
          <a:xfrm>
            <a:off x="4569430" y="5467242"/>
            <a:ext cx="4448009" cy="1293971"/>
          </a:xfrm>
          <a:prstGeom prst="roundRect">
            <a:avLst/>
          </a:prstGeom>
          <a:noFill/>
          <a:ln w="38100">
            <a:solidFill>
              <a:srgbClr val="7030A0"/>
            </a:solidFill>
          </a:ln>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r>
              <a:rPr lang="en-GB" sz="1000" b="1" dirty="0">
                <a:solidFill>
                  <a:srgbClr val="7030A0"/>
                </a:solidFill>
                <a:latin typeface="Tahoma"/>
                <a:ea typeface="Tahoma"/>
                <a:cs typeface="Tahoma"/>
              </a:rPr>
              <a:t>Fair Trade</a:t>
            </a:r>
            <a:endParaRPr lang="en-US" dirty="0"/>
          </a:p>
          <a:p>
            <a:r>
              <a:rPr lang="en-GB" sz="1000" dirty="0">
                <a:latin typeface="Tahoma"/>
                <a:ea typeface="Tahoma"/>
                <a:cs typeface="Tahoma"/>
              </a:rPr>
              <a:t>This is an organisation that promotes fair pay, working conditions and better trade with farmers in developing countries</a:t>
            </a:r>
          </a:p>
          <a:p>
            <a:r>
              <a:rPr lang="en-GB" sz="1000" dirty="0">
                <a:latin typeface="Tahoma"/>
                <a:ea typeface="Tahoma"/>
                <a:cs typeface="Tahoma"/>
              </a:rPr>
              <a:t>You can tell when something is Fairtrade </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a:ea typeface="Tahoma"/>
                <a:cs typeface="Tahoma"/>
              </a:rPr>
              <a:t>as it will often have the symbol on the </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a:ea typeface="Tahoma"/>
                <a:cs typeface="Tahoma"/>
              </a:rPr>
              <a:t>product or packaging. Common Fairtrade </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a:ea typeface="Tahoma"/>
                <a:cs typeface="Tahoma"/>
              </a:rPr>
              <a:t>items include; bananas, cotton and chocolate.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977" y="5981089"/>
            <a:ext cx="593138" cy="651164"/>
          </a:xfrm>
          <a:prstGeom prst="rect">
            <a:avLst/>
          </a:prstGeom>
          <a:ln w="28575">
            <a:solidFill>
              <a:schemeClr val="tx1"/>
            </a:solidFill>
          </a:ln>
        </p:spPr>
      </p:pic>
      <p:graphicFrame>
        <p:nvGraphicFramePr>
          <p:cNvPr id="3" name="Table 2">
            <a:extLst>
              <a:ext uri="{FF2B5EF4-FFF2-40B4-BE49-F238E27FC236}">
                <a16:creationId xmlns:a16="http://schemas.microsoft.com/office/drawing/2014/main" id="{8DEF3D69-A956-7511-F112-13320319A6A1}"/>
              </a:ext>
            </a:extLst>
          </p:cNvPr>
          <p:cNvGraphicFramePr>
            <a:graphicFrameLocks noGrp="1"/>
          </p:cNvGraphicFramePr>
          <p:nvPr>
            <p:extLst>
              <p:ext uri="{D42A27DB-BD31-4B8C-83A1-F6EECF244321}">
                <p14:modId xmlns:p14="http://schemas.microsoft.com/office/powerpoint/2010/main" val="4040260067"/>
              </p:ext>
            </p:extLst>
          </p:nvPr>
        </p:nvGraphicFramePr>
        <p:xfrm>
          <a:off x="4721902" y="607101"/>
          <a:ext cx="4213342" cy="4632639"/>
        </p:xfrm>
        <a:graphic>
          <a:graphicData uri="http://schemas.openxmlformats.org/drawingml/2006/table">
            <a:tbl>
              <a:tblPr bandRow="1">
                <a:tableStyleId>{5C22544A-7EE6-4342-B048-85BDC9FD1C3A}</a:tableStyleId>
              </a:tblPr>
              <a:tblGrid>
                <a:gridCol w="1404447">
                  <a:extLst>
                    <a:ext uri="{9D8B030D-6E8A-4147-A177-3AD203B41FA5}">
                      <a16:colId xmlns:a16="http://schemas.microsoft.com/office/drawing/2014/main" val="294747315"/>
                    </a:ext>
                  </a:extLst>
                </a:gridCol>
                <a:gridCol w="1490382">
                  <a:extLst>
                    <a:ext uri="{9D8B030D-6E8A-4147-A177-3AD203B41FA5}">
                      <a16:colId xmlns:a16="http://schemas.microsoft.com/office/drawing/2014/main" val="3146829827"/>
                    </a:ext>
                  </a:extLst>
                </a:gridCol>
                <a:gridCol w="1318513">
                  <a:extLst>
                    <a:ext uri="{9D8B030D-6E8A-4147-A177-3AD203B41FA5}">
                      <a16:colId xmlns:a16="http://schemas.microsoft.com/office/drawing/2014/main" val="377460945"/>
                    </a:ext>
                  </a:extLst>
                </a:gridCol>
              </a:tblGrid>
              <a:tr h="435089">
                <a:tc gridSpan="3">
                  <a:txBody>
                    <a:bodyPr/>
                    <a:lstStyle/>
                    <a:p>
                      <a:pPr lvl="0" algn="ctr">
                        <a:buNone/>
                      </a:pPr>
                      <a:r>
                        <a:rPr lang="en-GB" sz="900" b="0" i="0" dirty="0">
                          <a:solidFill>
                            <a:srgbClr val="000000"/>
                          </a:solidFill>
                          <a:effectLst/>
                          <a:highlight>
                            <a:srgbClr val="FBE3D6"/>
                          </a:highlight>
                          <a:latin typeface="Tahoma"/>
                        </a:rPr>
                        <a:t>Natural or synthetic. Natural are from renewable resources. Synthetic are man-made from non-renewable sources. Fibres are spun into yarn, knitted or woven into fabric.</a:t>
                      </a:r>
                    </a:p>
                  </a:txBody>
                  <a:tcPr marL="65313" marR="65313" marT="32652" marB="3265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3D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2379767"/>
                  </a:ext>
                </a:extLst>
              </a:tr>
              <a:tr h="435089">
                <a:tc>
                  <a:txBody>
                    <a:bodyPr/>
                    <a:lstStyle/>
                    <a:p>
                      <a:pPr algn="ctr" fontAlgn="base"/>
                      <a:r>
                        <a:rPr lang="en-GB" sz="900" b="1" i="0" dirty="0">
                          <a:solidFill>
                            <a:srgbClr val="000000"/>
                          </a:solidFill>
                          <a:effectLst/>
                          <a:highlight>
                            <a:srgbClr val="FBE3D6"/>
                          </a:highlight>
                          <a:latin typeface="Tahoma"/>
                        </a:rPr>
                        <a:t>Material</a:t>
                      </a:r>
                      <a:endParaRPr lang="en-GB" b="0" i="0" dirty="0">
                        <a:solidFill>
                          <a:srgbClr val="000000"/>
                        </a:solidFill>
                        <a:effectLst/>
                        <a:highlight>
                          <a:srgbClr val="FBE3D6"/>
                        </a:highlight>
                        <a:latin typeface="Tahom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3D6"/>
                    </a:solidFill>
                  </a:tcPr>
                </a:tc>
                <a:tc>
                  <a:txBody>
                    <a:bodyPr/>
                    <a:lstStyle/>
                    <a:p>
                      <a:pPr algn="ctr" fontAlgn="base"/>
                      <a:r>
                        <a:rPr lang="en-GB" sz="900" b="1" i="0" dirty="0">
                          <a:solidFill>
                            <a:srgbClr val="000000"/>
                          </a:solidFill>
                          <a:effectLst/>
                          <a:highlight>
                            <a:srgbClr val="FBE3D6"/>
                          </a:highlight>
                          <a:latin typeface="Tahoma"/>
                        </a:rPr>
                        <a:t>Key info</a:t>
                      </a:r>
                      <a:endParaRPr lang="en-GB" b="0" i="0" dirty="0">
                        <a:solidFill>
                          <a:srgbClr val="000000"/>
                        </a:solidFill>
                        <a:effectLst/>
                        <a:highlight>
                          <a:srgbClr val="FBE3D6"/>
                        </a:highlight>
                        <a:latin typeface="Tahom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3D6"/>
                    </a:solidFill>
                  </a:tcPr>
                </a:tc>
                <a:tc>
                  <a:txBody>
                    <a:bodyPr/>
                    <a:lstStyle/>
                    <a:p>
                      <a:pPr algn="ctr" fontAlgn="base"/>
                      <a:r>
                        <a:rPr lang="en-GB" sz="900" b="1" i="0" dirty="0">
                          <a:solidFill>
                            <a:srgbClr val="000000"/>
                          </a:solidFill>
                          <a:effectLst/>
                          <a:highlight>
                            <a:srgbClr val="FBE3D6"/>
                          </a:highlight>
                          <a:latin typeface="Tahoma"/>
                        </a:rPr>
                        <a:t>Examples</a:t>
                      </a:r>
                      <a:endParaRPr lang="en-GB" b="0" i="0" dirty="0">
                        <a:solidFill>
                          <a:srgbClr val="000000"/>
                        </a:solidFill>
                        <a:effectLst/>
                        <a:highlight>
                          <a:srgbClr val="FBE3D6"/>
                        </a:highlight>
                        <a:latin typeface="Tahom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E3D6"/>
                    </a:solidFill>
                  </a:tcPr>
                </a:tc>
                <a:extLst>
                  <a:ext uri="{0D108BD9-81ED-4DB2-BD59-A6C34878D82A}">
                    <a16:rowId xmlns:a16="http://schemas.microsoft.com/office/drawing/2014/main" val="4118084831"/>
                  </a:ext>
                </a:extLst>
              </a:tr>
              <a:tr h="1020209">
                <a:tc>
                  <a:txBody>
                    <a:bodyPr/>
                    <a:lstStyle/>
                    <a:p>
                      <a:pPr lvl="0" algn="ctr">
                        <a:buNone/>
                      </a:pPr>
                      <a:r>
                        <a:rPr lang="en-GB" sz="900" b="1" i="0" dirty="0">
                          <a:solidFill>
                            <a:srgbClr val="000000"/>
                          </a:solidFill>
                          <a:effectLst/>
                          <a:latin typeface="Tahoma"/>
                        </a:rPr>
                        <a:t>Cotton</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900" b="0" i="0" dirty="0">
                          <a:solidFill>
                            <a:srgbClr val="000000"/>
                          </a:solidFill>
                          <a:effectLst/>
                          <a:latin typeface="Tahoma"/>
                        </a:rPr>
                        <a:t>Smooth, absorbent, comfortable, hard-wearing. Creases, dries slowly, high flammability.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900" b="0" i="0" dirty="0">
                          <a:solidFill>
                            <a:srgbClr val="000000"/>
                          </a:solidFill>
                          <a:effectLst/>
                          <a:latin typeface="Tahoma"/>
                        </a:rPr>
                        <a:t>Denim, calico. Jeans, t-shirts, soft furnishings.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612755"/>
                  </a:ext>
                </a:extLst>
              </a:tr>
              <a:tr h="1200250">
                <a:tc>
                  <a:txBody>
                    <a:bodyPr/>
                    <a:lstStyle/>
                    <a:p>
                      <a:pPr lvl="0" algn="ctr">
                        <a:buNone/>
                      </a:pPr>
                      <a:r>
                        <a:rPr lang="en-GB" sz="900" b="1" i="0" dirty="0">
                          <a:solidFill>
                            <a:srgbClr val="000000"/>
                          </a:solidFill>
                          <a:effectLst/>
                          <a:latin typeface="Tahoma"/>
                        </a:rPr>
                        <a:t>Wool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900" b="0" i="0" dirty="0">
                          <a:solidFill>
                            <a:srgbClr val="000000"/>
                          </a:solidFill>
                          <a:effectLst/>
                          <a:latin typeface="Tahoma"/>
                        </a:rPr>
                        <a:t>Can be soft or coarse. Warm, absorbent, good elasticity. Can shrink when washed, can feel itchy, expensive.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900" b="0" i="0" dirty="0">
                          <a:solidFill>
                            <a:srgbClr val="000000"/>
                          </a:solidFill>
                          <a:effectLst/>
                          <a:latin typeface="Tahoma"/>
                        </a:rPr>
                        <a:t>Knitted fabrics, tweed. Suits, jumpers, carpet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9815841"/>
                  </a:ext>
                </a:extLst>
              </a:tr>
              <a:tr h="840172">
                <a:tc>
                  <a:txBody>
                    <a:bodyPr/>
                    <a:lstStyle/>
                    <a:p>
                      <a:pPr algn="ctr" fontAlgn="base"/>
                      <a:r>
                        <a:rPr lang="en-GB" sz="900" b="1" i="0" dirty="0">
                          <a:solidFill>
                            <a:srgbClr val="000000"/>
                          </a:solidFill>
                          <a:effectLst/>
                          <a:latin typeface="Tahoma"/>
                        </a:rPr>
                        <a:t>Elastane</a:t>
                      </a:r>
                      <a:endParaRPr lang="en-GB" b="0" i="0" dirty="0">
                        <a:solidFill>
                          <a:srgbClr val="000000"/>
                        </a:solidFill>
                        <a:effectLst/>
                        <a:latin typeface="Tahom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GB" sz="900" b="0" i="0" dirty="0">
                          <a:solidFill>
                            <a:srgbClr val="000000"/>
                          </a:solidFill>
                          <a:effectLst/>
                          <a:latin typeface="Tahoma"/>
                        </a:rPr>
                        <a:t>Extremely elastic, strong, lightweight, hard-wearing. Not absorbent, not biodegradable. </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900" b="0" i="0" dirty="0">
                          <a:solidFill>
                            <a:srgbClr val="000000"/>
                          </a:solidFill>
                          <a:effectLst/>
                          <a:latin typeface="Tahoma"/>
                        </a:rPr>
                        <a:t>Lycra. Sportwear, underwear. Combined with other fibres to give stretch.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7742862"/>
                  </a:ext>
                </a:extLst>
              </a:tr>
              <a:tr h="660135">
                <a:tc>
                  <a:txBody>
                    <a:bodyPr/>
                    <a:lstStyle/>
                    <a:p>
                      <a:pPr algn="ctr" fontAlgn="base"/>
                      <a:r>
                        <a:rPr lang="en-GB" sz="900" b="1" i="0" dirty="0">
                          <a:solidFill>
                            <a:srgbClr val="000000"/>
                          </a:solidFill>
                          <a:effectLst/>
                          <a:latin typeface="Tahoma"/>
                        </a:rPr>
                        <a:t>Polyester</a:t>
                      </a:r>
                      <a:endParaRPr lang="en-GB" b="0" i="0" dirty="0">
                        <a:solidFill>
                          <a:srgbClr val="000000"/>
                        </a:solidFill>
                        <a:effectLst/>
                        <a:latin typeface="Tahoma"/>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ctr">
                        <a:buNone/>
                      </a:pPr>
                      <a:r>
                        <a:rPr lang="en-GB" sz="900" b="0" i="0" u="none" strike="noStrike" noProof="0" dirty="0">
                          <a:solidFill>
                            <a:srgbClr val="000000"/>
                          </a:solidFill>
                          <a:effectLst/>
                          <a:latin typeface="Tahoma"/>
                        </a:rPr>
                        <a:t>Smooth, strong, hard-wearing, cheap, resists creasing, not biodegradable.</a:t>
                      </a:r>
                      <a:endParaRPr lang="en-US"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900" b="0" i="0" dirty="0">
                          <a:solidFill>
                            <a:srgbClr val="000000"/>
                          </a:solidFill>
                          <a:effectLst/>
                          <a:latin typeface="Tahoma"/>
                        </a:rPr>
                        <a:t>Bed sheets, curtains, cushions, clothing</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922403"/>
                  </a:ext>
                </a:extLst>
              </a:tr>
            </a:tbl>
          </a:graphicData>
        </a:graphic>
      </p:graphicFrame>
      <p:sp>
        <p:nvSpPr>
          <p:cNvPr id="5" name="TextBox 2">
            <a:extLst>
              <a:ext uri="{FF2B5EF4-FFF2-40B4-BE49-F238E27FC236}">
                <a16:creationId xmlns:a16="http://schemas.microsoft.com/office/drawing/2014/main" id="{26DCC202-8463-986C-857D-8D9933FD8712}"/>
              </a:ext>
            </a:extLst>
          </p:cNvPr>
          <p:cNvSpPr txBox="1"/>
          <p:nvPr/>
        </p:nvSpPr>
        <p:spPr>
          <a:xfrm>
            <a:off x="2539081" y="93436"/>
            <a:ext cx="8508388" cy="400110"/>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solidFill>
                  <a:schemeClr val="accent2"/>
                </a:solidFill>
                <a:latin typeface="Calibri"/>
                <a:ea typeface="Calibri"/>
                <a:cs typeface="Calibri"/>
              </a:rPr>
              <a:t>Textiles</a:t>
            </a:r>
            <a:endParaRPr lang="en-US" sz="2000">
              <a:solidFill>
                <a:schemeClr val="accent2"/>
              </a:solidFill>
              <a:latin typeface="Calibri"/>
              <a:ea typeface="Calibri"/>
              <a:cs typeface="Calibri"/>
            </a:endParaRPr>
          </a:p>
        </p:txBody>
      </p:sp>
    </p:spTree>
    <p:extLst>
      <p:ext uri="{BB962C8B-B14F-4D97-AF65-F5344CB8AC3E}">
        <p14:creationId xmlns:p14="http://schemas.microsoft.com/office/powerpoint/2010/main" val="90615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30" y="240914"/>
            <a:ext cx="5394960" cy="461665"/>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400" dirty="0">
                <a:solidFill>
                  <a:schemeClr val="accent2"/>
                </a:solidFill>
                <a:latin typeface="Calibri"/>
                <a:ea typeface="Calibri"/>
                <a:cs typeface="Calibri"/>
              </a:rPr>
              <a:t>Finishes, Standard Components,</a:t>
            </a:r>
          </a:p>
          <a:p>
            <a:pPr algn="ctr"/>
            <a:endParaRPr lang="en-GB" sz="1000" dirty="0">
              <a:solidFill>
                <a:srgbClr val="0070C0"/>
              </a:solidFill>
              <a:latin typeface="Chalk Dash"/>
            </a:endParaRPr>
          </a:p>
        </p:txBody>
      </p:sp>
      <p:sp>
        <p:nvSpPr>
          <p:cNvPr id="5" name="Text Placeholder 2"/>
          <p:cNvSpPr txBox="1">
            <a:spLocks/>
          </p:cNvSpPr>
          <p:nvPr/>
        </p:nvSpPr>
        <p:spPr>
          <a:xfrm>
            <a:off x="4676503" y="266682"/>
            <a:ext cx="4321879" cy="1320135"/>
          </a:xfrm>
          <a:prstGeom prst="rect">
            <a:avLst/>
          </a:prstGeom>
          <a:ln w="38100">
            <a:solidFill>
              <a:srgbClr val="00B050"/>
            </a:solidFill>
          </a:ln>
        </p:spPr>
        <p:txBody>
          <a:bodyPr lIns="91440" tIns="45720" rIns="91440" bIns="45720" anchor="t">
            <a:no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0" indent="0">
              <a:buNone/>
            </a:pPr>
            <a:r>
              <a:rPr lang="en-GB" sz="1200" b="1" dirty="0">
                <a:solidFill>
                  <a:srgbClr val="00B050"/>
                </a:solidFill>
                <a:latin typeface="Calibri"/>
                <a:ea typeface="Tahoma"/>
                <a:cs typeface="Tahoma"/>
              </a:rPr>
              <a:t>Tolerances</a:t>
            </a:r>
            <a:endParaRPr lang="en-US"/>
          </a:p>
          <a:p>
            <a:r>
              <a:rPr lang="en-GB" sz="1200" dirty="0">
                <a:latin typeface="Calibri"/>
                <a:ea typeface="Tahoma"/>
                <a:cs typeface="Tahoma"/>
              </a:rPr>
              <a:t>The total amount a specific dimension or property is permitted to vary. This can apply to hole depth, length, angle, thickness, weight and elasticity. A gauge can be inserted into a gap or hole to check if the sizes fall within tolerance</a:t>
            </a:r>
            <a:br>
              <a:rPr lang="en-GB" sz="1200" dirty="0">
                <a:latin typeface="Calibri"/>
                <a:ea typeface="Tahoma" panose="020B0604030504040204" pitchFamily="34" charset="0"/>
                <a:cs typeface="Tahoma" panose="020B0604030504040204" pitchFamily="34" charset="0"/>
              </a:rPr>
            </a:br>
            <a:r>
              <a:rPr lang="en-GB" sz="1200" dirty="0">
                <a:latin typeface="Calibri"/>
                <a:ea typeface="Tahoma"/>
                <a:cs typeface="Tahoma"/>
              </a:rPr>
              <a:t>If parts do not fit within the specified tolerances they are discarded or recycled</a:t>
            </a:r>
          </a:p>
          <a:p>
            <a:pPr marL="326390" lvl="1" algn="ctr"/>
            <a:endParaRPr lang="en-GB" sz="857"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4"/>
          <p:cNvSpPr txBox="1">
            <a:spLocks/>
          </p:cNvSpPr>
          <p:nvPr/>
        </p:nvSpPr>
        <p:spPr>
          <a:xfrm>
            <a:off x="4689566" y="2053414"/>
            <a:ext cx="4297680" cy="2557775"/>
          </a:xfrm>
          <a:prstGeom prst="rect">
            <a:avLst/>
          </a:prstGeom>
          <a:ln w="28575">
            <a:solidFill>
              <a:srgbClr val="00B050"/>
            </a:solidFill>
          </a:ln>
        </p:spPr>
        <p:txBody>
          <a:bodyPr lIns="91440" tIns="45720" rIns="91440" bIns="45720" anchor="t"/>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0" indent="0" algn="ctr">
              <a:buNone/>
            </a:pPr>
            <a:r>
              <a:rPr lang="en-GB" sz="1000" b="1" dirty="0">
                <a:solidFill>
                  <a:srgbClr val="00B050"/>
                </a:solidFill>
                <a:latin typeface="Tahoma"/>
                <a:ea typeface="Tahoma"/>
                <a:cs typeface="Tahoma"/>
              </a:rPr>
              <a:t>Quality Control and Quality Assurance</a:t>
            </a:r>
          </a:p>
          <a:p>
            <a:r>
              <a:rPr lang="en-GB" sz="1000" dirty="0">
                <a:latin typeface="Tahoma"/>
                <a:ea typeface="Tahoma"/>
                <a:cs typeface="Tahoma"/>
              </a:rPr>
              <a:t>QC is </a:t>
            </a:r>
            <a:r>
              <a:rPr lang="en-GB" sz="1000" b="1" i="1" dirty="0">
                <a:latin typeface="Tahoma"/>
                <a:ea typeface="Tahoma"/>
                <a:cs typeface="Tahoma"/>
              </a:rPr>
              <a:t>product</a:t>
            </a:r>
            <a:r>
              <a:rPr lang="en-GB" sz="1000" dirty="0">
                <a:latin typeface="Tahoma"/>
                <a:ea typeface="Tahoma"/>
                <a:cs typeface="Tahoma"/>
              </a:rPr>
              <a:t> oriented</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a:ea typeface="Tahoma"/>
                <a:cs typeface="Tahoma"/>
              </a:rPr>
              <a:t>Quality control is where products are regularly tested (during and after manufacture) to ensure they meet the defined set of quality criteria </a:t>
            </a:r>
            <a:endParaRPr lang="en-GB" sz="1000">
              <a:latin typeface="Tahoma" panose="020B0604030504040204" pitchFamily="34" charset="0"/>
              <a:ea typeface="Tahoma" panose="020B0604030504040204" pitchFamily="34" charset="0"/>
              <a:cs typeface="Tahoma" panose="020B0604030504040204" pitchFamily="34" charset="0"/>
            </a:endParaRPr>
          </a:p>
          <a:p>
            <a:r>
              <a:rPr lang="en-GB" sz="1000" dirty="0">
                <a:latin typeface="Tahoma"/>
                <a:ea typeface="Tahoma"/>
                <a:cs typeface="Tahoma"/>
              </a:rPr>
              <a:t>QA is </a:t>
            </a:r>
            <a:r>
              <a:rPr lang="en-GB" sz="1000" b="1" i="1" dirty="0">
                <a:latin typeface="Tahoma"/>
                <a:ea typeface="Tahoma"/>
                <a:cs typeface="Tahoma"/>
              </a:rPr>
              <a:t>process</a:t>
            </a:r>
            <a:r>
              <a:rPr lang="en-GB" sz="1000" dirty="0">
                <a:latin typeface="Tahoma"/>
                <a:ea typeface="Tahoma"/>
                <a:cs typeface="Tahoma"/>
              </a:rPr>
              <a:t> oriented</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a:ea typeface="Tahoma"/>
                <a:cs typeface="Tahoma"/>
              </a:rPr>
              <a:t>Quality assurance is ensuring that the processes used to test the product have been done correctly and consistently </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a:ea typeface="Tahoma"/>
                <a:cs typeface="Tahoma"/>
              </a:rPr>
              <a:t>You can test a product all you like, but if the tests are wrong/ inconsistent with each other than the results are invalid</a:t>
            </a:r>
          </a:p>
          <a:p>
            <a:r>
              <a:rPr lang="en-GB" sz="1000" dirty="0">
                <a:latin typeface="Tahoma"/>
                <a:ea typeface="Tahoma"/>
                <a:cs typeface="Tahoma"/>
              </a:rPr>
              <a:t>Below are examples of Quality Assurance symbols:</a:t>
            </a:r>
          </a:p>
          <a:p>
            <a:pPr marL="0" indent="0">
              <a:buFont typeface="Arial" panose="020B0604020202020204" pitchFamily="34" charset="0"/>
              <a:buNone/>
            </a:pPr>
            <a:endParaRPr lang="en-GB" sz="857" dirty="0">
              <a:latin typeface="Tahoma" panose="020B0604030504040204" pitchFamily="34" charset="0"/>
              <a:ea typeface="Tahoma" panose="020B0604030504040204" pitchFamily="34" charset="0"/>
              <a:cs typeface="Tahoma" panose="020B0604030504040204" pitchFamily="34" charset="0"/>
            </a:endParaRPr>
          </a:p>
          <a:p>
            <a:endParaRPr lang="en-GB" sz="857"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1200px-BSI_Kitemark.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003" y="3798734"/>
            <a:ext cx="529992" cy="571066"/>
          </a:xfrm>
          <a:prstGeom prst="rect">
            <a:avLst/>
          </a:prstGeom>
        </p:spPr>
      </p:pic>
      <p:pic>
        <p:nvPicPr>
          <p:cNvPr id="9" name="Picture 8" descr="ce.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383" y="3775166"/>
            <a:ext cx="989397" cy="697226"/>
          </a:xfrm>
          <a:prstGeom prst="rect">
            <a:avLst/>
          </a:prstGeom>
        </p:spPr>
      </p:pic>
      <p:pic>
        <p:nvPicPr>
          <p:cNvPr id="10" name="Picture 9" descr="lionmar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126" y="3732533"/>
            <a:ext cx="927463" cy="65787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973" y="3651069"/>
            <a:ext cx="748393" cy="748393"/>
          </a:xfrm>
          <a:prstGeom prst="rect">
            <a:avLst/>
          </a:prstGeom>
        </p:spPr>
      </p:pic>
      <p:sp>
        <p:nvSpPr>
          <p:cNvPr id="12" name="TextBox 11"/>
          <p:cNvSpPr txBox="1"/>
          <p:nvPr/>
        </p:nvSpPr>
        <p:spPr>
          <a:xfrm>
            <a:off x="4572000" y="4349932"/>
            <a:ext cx="1580606" cy="213264"/>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786" dirty="0">
                <a:latin typeface="Tahoma" panose="020B0604030504040204" pitchFamily="34" charset="0"/>
                <a:ea typeface="Tahoma" panose="020B0604030504040204" pitchFamily="34" charset="0"/>
                <a:cs typeface="Tahoma" panose="020B0604030504040204" pitchFamily="34" charset="0"/>
              </a:rPr>
              <a:t>European Conformity</a:t>
            </a:r>
          </a:p>
        </p:txBody>
      </p:sp>
      <p:sp>
        <p:nvSpPr>
          <p:cNvPr id="13" name="TextBox 12"/>
          <p:cNvSpPr txBox="1"/>
          <p:nvPr/>
        </p:nvSpPr>
        <p:spPr>
          <a:xfrm>
            <a:off x="5543006" y="4354286"/>
            <a:ext cx="1580606" cy="213264"/>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786" dirty="0">
                <a:latin typeface="Tahoma" panose="020B0604030504040204" pitchFamily="34" charset="0"/>
                <a:ea typeface="Tahoma" panose="020B0604030504040204" pitchFamily="34" charset="0"/>
                <a:cs typeface="Tahoma" panose="020B0604030504040204" pitchFamily="34" charset="0"/>
              </a:rPr>
              <a:t>BSI </a:t>
            </a:r>
            <a:r>
              <a:rPr lang="en-GB" sz="786" dirty="0" err="1">
                <a:latin typeface="Tahoma" panose="020B0604030504040204" pitchFamily="34" charset="0"/>
                <a:ea typeface="Tahoma" panose="020B0604030504040204" pitchFamily="34" charset="0"/>
                <a:cs typeface="Tahoma" panose="020B0604030504040204" pitchFamily="34" charset="0"/>
              </a:rPr>
              <a:t>Kitemark</a:t>
            </a:r>
            <a:endParaRPr lang="en-GB" sz="786"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6548846" y="4367349"/>
            <a:ext cx="1580606" cy="213264"/>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786" dirty="0">
                <a:latin typeface="Tahoma" panose="020B0604030504040204" pitchFamily="34" charset="0"/>
                <a:ea typeface="Tahoma" panose="020B0604030504040204" pitchFamily="34" charset="0"/>
                <a:cs typeface="Tahoma" panose="020B0604030504040204" pitchFamily="34" charset="0"/>
              </a:rPr>
              <a:t>Lion Mark</a:t>
            </a:r>
          </a:p>
        </p:txBody>
      </p:sp>
      <p:sp>
        <p:nvSpPr>
          <p:cNvPr id="15" name="TextBox 14"/>
          <p:cNvSpPr txBox="1"/>
          <p:nvPr/>
        </p:nvSpPr>
        <p:spPr>
          <a:xfrm>
            <a:off x="7659188" y="4380412"/>
            <a:ext cx="1580606" cy="213264"/>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786" dirty="0">
                <a:latin typeface="Tahoma" panose="020B0604030504040204" pitchFamily="34" charset="0"/>
                <a:ea typeface="Tahoma" panose="020B0604030504040204" pitchFamily="34" charset="0"/>
                <a:cs typeface="Tahoma" panose="020B0604030504040204" pitchFamily="34" charset="0"/>
              </a:rPr>
              <a:t>Registration Mark</a:t>
            </a:r>
          </a:p>
        </p:txBody>
      </p:sp>
      <p:sp>
        <p:nvSpPr>
          <p:cNvPr id="16" name="TextBox 15"/>
          <p:cNvSpPr txBox="1"/>
          <p:nvPr/>
        </p:nvSpPr>
        <p:spPr>
          <a:xfrm>
            <a:off x="4762500" y="5042522"/>
            <a:ext cx="1088571" cy="1725870"/>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dirty="0"/>
              <a:t>An Input is information/ stimuli that enters a PC</a:t>
            </a:r>
          </a:p>
          <a:p>
            <a:pPr algn="ctr"/>
            <a:endParaRPr lang="en-GB" sz="1000" dirty="0"/>
          </a:p>
          <a:p>
            <a:pPr algn="ctr"/>
            <a:r>
              <a:rPr lang="en-GB" sz="1000" dirty="0"/>
              <a:t>An example would be keyboard, sensor, mouse, </a:t>
            </a:r>
            <a:r>
              <a:rPr lang="en-GB" sz="1000" dirty="0" err="1"/>
              <a:t>etc</a:t>
            </a:r>
            <a:endParaRPr lang="en-GB" sz="1000" dirty="0"/>
          </a:p>
        </p:txBody>
      </p:sp>
      <p:sp>
        <p:nvSpPr>
          <p:cNvPr id="17" name="TextBox 16"/>
          <p:cNvSpPr txBox="1"/>
          <p:nvPr/>
        </p:nvSpPr>
        <p:spPr>
          <a:xfrm>
            <a:off x="6254272" y="5031062"/>
            <a:ext cx="1161621" cy="1577340"/>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dirty="0"/>
              <a:t>A Process is process of transforming information into an Output</a:t>
            </a:r>
          </a:p>
          <a:p>
            <a:pPr algn="ctr"/>
            <a:endParaRPr lang="en-GB" sz="1000" dirty="0"/>
          </a:p>
          <a:p>
            <a:pPr algn="ctr"/>
            <a:r>
              <a:rPr lang="en-GB" sz="1000" dirty="0"/>
              <a:t>An example would be a PC</a:t>
            </a:r>
          </a:p>
          <a:p>
            <a:pPr algn="ctr"/>
            <a:endParaRPr lang="en-GB" sz="1000" dirty="0"/>
          </a:p>
        </p:txBody>
      </p:sp>
      <p:sp>
        <p:nvSpPr>
          <p:cNvPr id="18" name="TextBox 17"/>
          <p:cNvSpPr txBox="1"/>
          <p:nvPr/>
        </p:nvSpPr>
        <p:spPr>
          <a:xfrm>
            <a:off x="7813747" y="5038557"/>
            <a:ext cx="1162239" cy="1741646"/>
          </a:xfrm>
          <a:prstGeom prst="round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dirty="0"/>
              <a:t>An Output is a response to the stimuli</a:t>
            </a:r>
          </a:p>
          <a:p>
            <a:pPr algn="ctr"/>
            <a:endParaRPr lang="en-GB" sz="1000" dirty="0"/>
          </a:p>
          <a:p>
            <a:pPr algn="ctr"/>
            <a:r>
              <a:rPr lang="en-GB" sz="1000" dirty="0"/>
              <a:t>An example would be speakers, text on a screen, alarm, lights, </a:t>
            </a:r>
            <a:r>
              <a:rPr lang="en-GB" sz="1000" dirty="0" err="1"/>
              <a:t>etc</a:t>
            </a:r>
            <a:endParaRPr lang="en-GB" sz="1000" dirty="0"/>
          </a:p>
        </p:txBody>
      </p:sp>
      <p:sp>
        <p:nvSpPr>
          <p:cNvPr id="19" name="TextBox 18"/>
          <p:cNvSpPr txBox="1"/>
          <p:nvPr/>
        </p:nvSpPr>
        <p:spPr>
          <a:xfrm>
            <a:off x="6439759" y="4698046"/>
            <a:ext cx="1077113"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rgbClr val="0070C0"/>
                </a:solidFill>
                <a:latin typeface="Tahoma" panose="020B0604030504040204" pitchFamily="34" charset="0"/>
                <a:ea typeface="Tahoma" panose="020B0604030504040204" pitchFamily="34" charset="0"/>
                <a:cs typeface="Tahoma" panose="020B0604030504040204" pitchFamily="34" charset="0"/>
              </a:rPr>
              <a:t>Process Orders</a:t>
            </a:r>
          </a:p>
        </p:txBody>
      </p:sp>
      <p:sp>
        <p:nvSpPr>
          <p:cNvPr id="20" name="Right Arrow 19"/>
          <p:cNvSpPr/>
          <p:nvPr/>
        </p:nvSpPr>
        <p:spPr>
          <a:xfrm>
            <a:off x="5837464" y="5442857"/>
            <a:ext cx="530679" cy="326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919"/>
          </a:p>
        </p:txBody>
      </p:sp>
      <p:sp>
        <p:nvSpPr>
          <p:cNvPr id="21" name="Right Arrow 20"/>
          <p:cNvSpPr/>
          <p:nvPr/>
        </p:nvSpPr>
        <p:spPr>
          <a:xfrm>
            <a:off x="7415893" y="5442857"/>
            <a:ext cx="530679" cy="326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endParaRPr lang="en-GB" sz="919"/>
          </a:p>
        </p:txBody>
      </p:sp>
      <p:graphicFrame>
        <p:nvGraphicFramePr>
          <p:cNvPr id="22" name="Table 21"/>
          <p:cNvGraphicFramePr>
            <a:graphicFrameLocks noGrp="1"/>
          </p:cNvGraphicFramePr>
          <p:nvPr/>
        </p:nvGraphicFramePr>
        <p:xfrm>
          <a:off x="312964" y="1327150"/>
          <a:ext cx="3810000" cy="2309222"/>
        </p:xfrm>
        <a:graphic>
          <a:graphicData uri="http://schemas.openxmlformats.org/drawingml/2006/table">
            <a:tbl>
              <a:tblPr firstRow="1" bandRow="1">
                <a:tableStyleId>{5940675A-B579-460E-94D1-54222C63F5DA}</a:tableStyleId>
              </a:tblPr>
              <a:tblGrid>
                <a:gridCol w="1455964">
                  <a:extLst>
                    <a:ext uri="{9D8B030D-6E8A-4147-A177-3AD203B41FA5}">
                      <a16:colId xmlns:a16="http://schemas.microsoft.com/office/drawing/2014/main" val="3298231315"/>
                    </a:ext>
                  </a:extLst>
                </a:gridCol>
                <a:gridCol w="2354036">
                  <a:extLst>
                    <a:ext uri="{9D8B030D-6E8A-4147-A177-3AD203B41FA5}">
                      <a16:colId xmlns:a16="http://schemas.microsoft.com/office/drawing/2014/main" val="502216996"/>
                    </a:ext>
                  </a:extLst>
                </a:gridCol>
              </a:tblGrid>
              <a:tr h="26488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 Type</a:t>
                      </a:r>
                    </a:p>
                  </a:txBody>
                  <a:tcPr marL="65314" marR="65314" marT="32657" marB="32657"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Finishes Used</a:t>
                      </a:r>
                    </a:p>
                  </a:txBody>
                  <a:tcPr marL="65314" marR="65314" marT="32657" marB="32657" anchor="ctr">
                    <a:solidFill>
                      <a:schemeClr val="accent2">
                        <a:lumMod val="20000"/>
                        <a:lumOff val="80000"/>
                      </a:schemeClr>
                    </a:solidFill>
                  </a:tcPr>
                </a:tc>
                <a:extLst>
                  <a:ext uri="{0D108BD9-81ED-4DB2-BD59-A6C34878D82A}">
                    <a16:rowId xmlns:a16="http://schemas.microsoft.com/office/drawing/2014/main" val="2559680799"/>
                  </a:ext>
                </a:extLst>
              </a:tr>
              <a:tr h="457200">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Papers and Boards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Paints</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Varnishes</a:t>
                      </a:r>
                      <a:endParaRPr lang="en-GB" sz="900" baseline="0" dirty="0">
                        <a:latin typeface="Tahoma" panose="020B0604030504040204" pitchFamily="34" charset="0"/>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r>
                        <a:rPr lang="en-GB" sz="900" baseline="0" dirty="0">
                          <a:latin typeface="Tahoma" panose="020B0604030504040204" pitchFamily="34" charset="0"/>
                          <a:ea typeface="Tahoma" panose="020B0604030504040204" pitchFamily="34" charset="0"/>
                          <a:cs typeface="Tahoma" panose="020B0604030504040204" pitchFamily="34" charset="0"/>
                        </a:rPr>
                        <a:t>Laminating</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858381716"/>
                  </a:ext>
                </a:extLst>
              </a:tr>
              <a:tr h="457200">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Timbers and Boards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Paints</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Varnishes</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Wax and Polish</a:t>
                      </a:r>
                    </a:p>
                  </a:txBody>
                  <a:tcPr marL="65314" marR="65314" marT="32657" marB="32657" anchor="ctr"/>
                </a:tc>
                <a:extLst>
                  <a:ext uri="{0D108BD9-81ED-4DB2-BD59-A6C34878D82A}">
                    <a16:rowId xmlns:a16="http://schemas.microsoft.com/office/drawing/2014/main" val="2715124850"/>
                  </a:ext>
                </a:extLst>
              </a:tr>
              <a:tr h="587829">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Metals and Alloys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Painting</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Lacquering </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Electroplating</a:t>
                      </a:r>
                    </a:p>
                    <a:p>
                      <a:pPr marL="171450" indent="-171450" algn="l">
                        <a:buFont typeface="Arial" panose="020B0604020202020204" pitchFamily="34" charset="0"/>
                        <a:buChar char="•"/>
                      </a:pPr>
                      <a:r>
                        <a:rPr lang="en-GB" sz="900" dirty="0" err="1">
                          <a:latin typeface="Tahoma" panose="020B0604030504040204" pitchFamily="34" charset="0"/>
                          <a:ea typeface="Tahoma" panose="020B0604030504040204" pitchFamily="34" charset="0"/>
                          <a:cs typeface="Tahoma" panose="020B0604030504040204" pitchFamily="34" charset="0"/>
                        </a:rPr>
                        <a:t>Galvanzing</a:t>
                      </a:r>
                      <a:endParaRPr lang="en-GB" sz="900" dirty="0">
                        <a:latin typeface="Tahoma" panose="020B0604030504040204" pitchFamily="34" charset="0"/>
                        <a:ea typeface="Tahoma" panose="020B0604030504040204" pitchFamily="34" charset="0"/>
                        <a:cs typeface="Tahoma" panose="020B0604030504040204" pitchFamily="34" charset="0"/>
                      </a:endParaRPr>
                    </a:p>
                  </a:txBody>
                  <a:tcPr marL="65314" marR="65314" marT="32657" marB="32657" anchor="ctr"/>
                </a:tc>
                <a:extLst>
                  <a:ext uri="{0D108BD9-81ED-4DB2-BD59-A6C34878D82A}">
                    <a16:rowId xmlns:a16="http://schemas.microsoft.com/office/drawing/2014/main" val="411738688"/>
                  </a:ext>
                </a:extLst>
              </a:tr>
              <a:tr h="457200">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Plastics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Polishing</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Painting</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Decals (stickers)</a:t>
                      </a:r>
                    </a:p>
                  </a:txBody>
                  <a:tcPr marL="65314" marR="65314" marT="32657" marB="32657" anchor="ctr"/>
                </a:tc>
                <a:extLst>
                  <a:ext uri="{0D108BD9-81ED-4DB2-BD59-A6C34878D82A}">
                    <a16:rowId xmlns:a16="http://schemas.microsoft.com/office/drawing/2014/main" val="787900142"/>
                  </a:ext>
                </a:extLst>
              </a:tr>
            </a:tbl>
          </a:graphicData>
        </a:graphic>
      </p:graphicFrame>
      <p:sp>
        <p:nvSpPr>
          <p:cNvPr id="23" name="TextBox 22"/>
          <p:cNvSpPr txBox="1"/>
          <p:nvPr/>
        </p:nvSpPr>
        <p:spPr>
          <a:xfrm>
            <a:off x="449036" y="1045936"/>
            <a:ext cx="3671381" cy="356123"/>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dirty="0">
                <a:latin typeface="Tahoma" panose="020B0604030504040204" pitchFamily="34" charset="0"/>
                <a:ea typeface="Tahoma" panose="020B0604030504040204" pitchFamily="34" charset="0"/>
                <a:cs typeface="Tahoma" panose="020B0604030504040204" pitchFamily="34" charset="0"/>
              </a:rPr>
              <a:t>Finishes are used to improve the </a:t>
            </a:r>
            <a:r>
              <a:rPr lang="en-GB" sz="857" b="1" dirty="0">
                <a:latin typeface="Tahoma" panose="020B0604030504040204" pitchFamily="34" charset="0"/>
                <a:ea typeface="Tahoma" panose="020B0604030504040204" pitchFamily="34" charset="0"/>
                <a:cs typeface="Tahoma" panose="020B0604030504040204" pitchFamily="34" charset="0"/>
              </a:rPr>
              <a:t>aesthetics </a:t>
            </a:r>
            <a:r>
              <a:rPr lang="en-GB" sz="857" dirty="0">
                <a:latin typeface="Tahoma" panose="020B0604030504040204" pitchFamily="34" charset="0"/>
                <a:ea typeface="Tahoma" panose="020B0604030504040204" pitchFamily="34" charset="0"/>
                <a:cs typeface="Tahoma" panose="020B0604030504040204" pitchFamily="34" charset="0"/>
              </a:rPr>
              <a:t>and </a:t>
            </a:r>
            <a:r>
              <a:rPr lang="en-GB" sz="857" b="1" dirty="0">
                <a:latin typeface="Tahoma" panose="020B0604030504040204" pitchFamily="34" charset="0"/>
                <a:ea typeface="Tahoma" panose="020B0604030504040204" pitchFamily="34" charset="0"/>
                <a:cs typeface="Tahoma" panose="020B0604030504040204" pitchFamily="34" charset="0"/>
              </a:rPr>
              <a:t>durability </a:t>
            </a:r>
            <a:r>
              <a:rPr lang="en-GB" sz="857" dirty="0">
                <a:latin typeface="Tahoma" panose="020B0604030504040204" pitchFamily="34" charset="0"/>
                <a:ea typeface="Tahoma" panose="020B0604030504040204" pitchFamily="34" charset="0"/>
                <a:cs typeface="Tahoma" panose="020B0604030504040204" pitchFamily="34" charset="0"/>
              </a:rPr>
              <a:t>of products</a:t>
            </a:r>
          </a:p>
        </p:txBody>
      </p:sp>
      <p:sp>
        <p:nvSpPr>
          <p:cNvPr id="24" name="Rectangle 23"/>
          <p:cNvSpPr/>
          <p:nvPr/>
        </p:nvSpPr>
        <p:spPr>
          <a:xfrm>
            <a:off x="2803071" y="1614247"/>
            <a:ext cx="1428750" cy="356123"/>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Plastic coating</a:t>
            </a:r>
          </a:p>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Wax coating</a:t>
            </a:r>
          </a:p>
        </p:txBody>
      </p:sp>
      <p:sp>
        <p:nvSpPr>
          <p:cNvPr id="25" name="Rectangle 24"/>
          <p:cNvSpPr/>
          <p:nvPr/>
        </p:nvSpPr>
        <p:spPr>
          <a:xfrm>
            <a:off x="2857500" y="2049675"/>
            <a:ext cx="1428750" cy="356123"/>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Staining</a:t>
            </a:r>
          </a:p>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Oil</a:t>
            </a:r>
          </a:p>
        </p:txBody>
      </p:sp>
      <p:sp>
        <p:nvSpPr>
          <p:cNvPr id="26" name="Rectangle 25"/>
          <p:cNvSpPr/>
          <p:nvPr/>
        </p:nvSpPr>
        <p:spPr>
          <a:xfrm>
            <a:off x="2857500" y="2498711"/>
            <a:ext cx="1428750" cy="488019"/>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Polishing</a:t>
            </a:r>
          </a:p>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Plastic Coating</a:t>
            </a:r>
          </a:p>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Powder Coating</a:t>
            </a:r>
          </a:p>
        </p:txBody>
      </p:sp>
      <p:sp>
        <p:nvSpPr>
          <p:cNvPr id="27" name="TextBox 26"/>
          <p:cNvSpPr txBox="1"/>
          <p:nvPr/>
        </p:nvSpPr>
        <p:spPr>
          <a:xfrm>
            <a:off x="1003355" y="3735421"/>
            <a:ext cx="2136334" cy="224229"/>
          </a:xfrm>
          <a:prstGeom prst="rect">
            <a:avLst/>
          </a:prstGeom>
          <a:noFill/>
        </p:spPr>
        <p:txBody>
          <a:bodyPr wrap="square" rtlCol="0">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857" b="1" dirty="0">
                <a:solidFill>
                  <a:schemeClr val="accent2"/>
                </a:solidFill>
                <a:latin typeface="Tahoma" panose="020B0604030504040204" pitchFamily="34" charset="0"/>
                <a:ea typeface="Tahoma" panose="020B0604030504040204" pitchFamily="34" charset="0"/>
                <a:cs typeface="Tahoma" panose="020B0604030504040204" pitchFamily="34" charset="0"/>
              </a:rPr>
              <a:t>Standard Components </a:t>
            </a:r>
          </a:p>
        </p:txBody>
      </p:sp>
      <p:sp>
        <p:nvSpPr>
          <p:cNvPr id="28" name="TextBox 27"/>
          <p:cNvSpPr txBox="1"/>
          <p:nvPr/>
        </p:nvSpPr>
        <p:spPr>
          <a:xfrm>
            <a:off x="1777215" y="801439"/>
            <a:ext cx="841928" cy="246221"/>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b="1" dirty="0">
                <a:solidFill>
                  <a:schemeClr val="accent2"/>
                </a:solidFill>
                <a:latin typeface="Tahoma"/>
                <a:ea typeface="Tahoma"/>
                <a:cs typeface="Tahoma"/>
              </a:rPr>
              <a:t>Finishes</a:t>
            </a:r>
          </a:p>
        </p:txBody>
      </p:sp>
      <p:sp>
        <p:nvSpPr>
          <p:cNvPr id="29" name="TextBox 28"/>
          <p:cNvSpPr txBox="1"/>
          <p:nvPr/>
        </p:nvSpPr>
        <p:spPr>
          <a:xfrm>
            <a:off x="0" y="3930650"/>
            <a:ext cx="4572000" cy="553998"/>
          </a:xfrm>
          <a:prstGeom prst="rect">
            <a:avLst/>
          </a:prstGeom>
          <a:noFill/>
        </p:spPr>
        <p:txBody>
          <a:bodyPr wrap="square" lIns="91440" tIns="45720" rIns="91440" bIns="45720" rtlCol="0" anchor="t">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algn="ctr"/>
            <a:r>
              <a:rPr lang="en-GB" sz="1000" dirty="0">
                <a:latin typeface="Tahoma"/>
                <a:ea typeface="Tahoma"/>
                <a:cs typeface="Tahoma"/>
              </a:rPr>
              <a:t>Standard components are parts or components manufactured in the 1000s+</a:t>
            </a:r>
          </a:p>
          <a:p>
            <a:pPr algn="ctr"/>
            <a:r>
              <a:rPr lang="en-GB" sz="1000" dirty="0">
                <a:latin typeface="Tahoma"/>
                <a:ea typeface="Tahoma"/>
                <a:cs typeface="Tahoma"/>
              </a:rPr>
              <a:t>They are readily available, don’t require specialist knowledge or tools to replace them and are universally recognised</a:t>
            </a:r>
          </a:p>
        </p:txBody>
      </p:sp>
      <p:graphicFrame>
        <p:nvGraphicFramePr>
          <p:cNvPr id="30" name="Table 29"/>
          <p:cNvGraphicFramePr>
            <a:graphicFrameLocks noGrp="1"/>
          </p:cNvGraphicFramePr>
          <p:nvPr/>
        </p:nvGraphicFramePr>
        <p:xfrm>
          <a:off x="312964" y="4565650"/>
          <a:ext cx="3810000" cy="2009866"/>
        </p:xfrm>
        <a:graphic>
          <a:graphicData uri="http://schemas.openxmlformats.org/drawingml/2006/table">
            <a:tbl>
              <a:tblPr firstRow="1" bandRow="1">
                <a:tableStyleId>{5940675A-B579-460E-94D1-54222C63F5DA}</a:tableStyleId>
              </a:tblPr>
              <a:tblGrid>
                <a:gridCol w="1455964">
                  <a:extLst>
                    <a:ext uri="{9D8B030D-6E8A-4147-A177-3AD203B41FA5}">
                      <a16:colId xmlns:a16="http://schemas.microsoft.com/office/drawing/2014/main" val="3298231315"/>
                    </a:ext>
                  </a:extLst>
                </a:gridCol>
                <a:gridCol w="2354036">
                  <a:extLst>
                    <a:ext uri="{9D8B030D-6E8A-4147-A177-3AD203B41FA5}">
                      <a16:colId xmlns:a16="http://schemas.microsoft.com/office/drawing/2014/main" val="502216996"/>
                    </a:ext>
                  </a:extLst>
                </a:gridCol>
              </a:tblGrid>
              <a:tr h="264886">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Material Type</a:t>
                      </a:r>
                    </a:p>
                  </a:txBody>
                  <a:tcPr marL="65314" marR="65314" marT="32657" marB="32657" anchor="ctr">
                    <a:solidFill>
                      <a:schemeClr val="accent2">
                        <a:lumMod val="20000"/>
                        <a:lumOff val="80000"/>
                      </a:schemeClr>
                    </a:solidFill>
                  </a:tcPr>
                </a:tc>
                <a:tc>
                  <a:txBody>
                    <a:bodyPr/>
                    <a:lstStyle/>
                    <a:p>
                      <a:pPr algn="ctr"/>
                      <a:r>
                        <a:rPr lang="en-GB" sz="900" b="1" dirty="0">
                          <a:latin typeface="Tahoma" panose="020B0604030504040204" pitchFamily="34" charset="0"/>
                          <a:ea typeface="Tahoma" panose="020B0604030504040204" pitchFamily="34" charset="0"/>
                          <a:cs typeface="Tahoma" panose="020B0604030504040204" pitchFamily="34" charset="0"/>
                        </a:rPr>
                        <a:t>Components used</a:t>
                      </a:r>
                    </a:p>
                  </a:txBody>
                  <a:tcPr marL="65314" marR="65314" marT="32657" marB="32657" anchor="ctr">
                    <a:solidFill>
                      <a:schemeClr val="accent2">
                        <a:lumMod val="20000"/>
                        <a:lumOff val="80000"/>
                      </a:schemeClr>
                    </a:solidFill>
                  </a:tcPr>
                </a:tc>
                <a:extLst>
                  <a:ext uri="{0D108BD9-81ED-4DB2-BD59-A6C34878D82A}">
                    <a16:rowId xmlns:a16="http://schemas.microsoft.com/office/drawing/2014/main" val="2559680799"/>
                  </a:ext>
                </a:extLst>
              </a:tr>
              <a:tr h="457200">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Papers and Boards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Staples</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Clips</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Split pins</a:t>
                      </a:r>
                    </a:p>
                  </a:txBody>
                  <a:tcPr marL="65314" marR="65314" marT="32657" marB="32657" anchor="ctr"/>
                </a:tc>
                <a:extLst>
                  <a:ext uri="{0D108BD9-81ED-4DB2-BD59-A6C34878D82A}">
                    <a16:rowId xmlns:a16="http://schemas.microsoft.com/office/drawing/2014/main" val="858381716"/>
                  </a:ext>
                </a:extLst>
              </a:tr>
              <a:tr h="386443">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Timbers and Boards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Nails</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Screws</a:t>
                      </a:r>
                    </a:p>
                  </a:txBody>
                  <a:tcPr marL="65314" marR="65314" marT="32657" marB="32657" anchor="ctr"/>
                </a:tc>
                <a:extLst>
                  <a:ext uri="{0D108BD9-81ED-4DB2-BD59-A6C34878D82A}">
                    <a16:rowId xmlns:a16="http://schemas.microsoft.com/office/drawing/2014/main" val="2715124850"/>
                  </a:ext>
                </a:extLst>
              </a:tr>
              <a:tr h="413657">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Metals and Alloys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Nuts and bolts</a:t>
                      </a:r>
                    </a:p>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Screw</a:t>
                      </a:r>
                    </a:p>
                  </a:txBody>
                  <a:tcPr marL="65314" marR="65314" marT="32657" marB="32657" anchor="ctr"/>
                </a:tc>
                <a:extLst>
                  <a:ext uri="{0D108BD9-81ED-4DB2-BD59-A6C34878D82A}">
                    <a16:rowId xmlns:a16="http://schemas.microsoft.com/office/drawing/2014/main" val="411738688"/>
                  </a:ext>
                </a:extLst>
              </a:tr>
              <a:tr h="468086">
                <a:tc>
                  <a:txBody>
                    <a:bodyPr/>
                    <a:lstStyle/>
                    <a:p>
                      <a:pPr algn="ctr"/>
                      <a:r>
                        <a:rPr lang="en-GB" sz="900" dirty="0">
                          <a:latin typeface="Tahoma" panose="020B0604030504040204" pitchFamily="34" charset="0"/>
                          <a:ea typeface="Tahoma" panose="020B0604030504040204" pitchFamily="34" charset="0"/>
                          <a:cs typeface="Tahoma" panose="020B0604030504040204" pitchFamily="34" charset="0"/>
                        </a:rPr>
                        <a:t>Plastics</a:t>
                      </a:r>
                    </a:p>
                  </a:txBody>
                  <a:tcPr marL="65314" marR="65314" marT="32657" marB="32657" anchor="ctr"/>
                </a:tc>
                <a:tc>
                  <a:txBody>
                    <a:bodyPr/>
                    <a:lstStyle/>
                    <a:p>
                      <a:pPr marL="171450" indent="-171450" algn="l">
                        <a:buFont typeface="Arial" panose="020B0604020202020204" pitchFamily="34" charset="0"/>
                        <a:buChar char="•"/>
                      </a:pPr>
                      <a:r>
                        <a:rPr lang="en-GB" sz="900" dirty="0">
                          <a:latin typeface="Tahoma" panose="020B0604030504040204" pitchFamily="34" charset="0"/>
                          <a:ea typeface="Tahoma" panose="020B0604030504040204" pitchFamily="34" charset="0"/>
                          <a:cs typeface="Tahoma" panose="020B0604030504040204" pitchFamily="34" charset="0"/>
                        </a:rPr>
                        <a:t>Plastic hinges</a:t>
                      </a:r>
                    </a:p>
                  </a:txBody>
                  <a:tcPr marL="65314" marR="65314" marT="32657" marB="32657" anchor="ctr"/>
                </a:tc>
                <a:extLst>
                  <a:ext uri="{0D108BD9-81ED-4DB2-BD59-A6C34878D82A}">
                    <a16:rowId xmlns:a16="http://schemas.microsoft.com/office/drawing/2014/main" val="787900142"/>
                  </a:ext>
                </a:extLst>
              </a:tr>
            </a:tbl>
          </a:graphicData>
        </a:graphic>
      </p:graphicFrame>
      <p:sp>
        <p:nvSpPr>
          <p:cNvPr id="31" name="Rectangle 30"/>
          <p:cNvSpPr/>
          <p:nvPr/>
        </p:nvSpPr>
        <p:spPr>
          <a:xfrm>
            <a:off x="2884714" y="5315390"/>
            <a:ext cx="1428750" cy="356123"/>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Panel Pins</a:t>
            </a:r>
          </a:p>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Hinges</a:t>
            </a:r>
          </a:p>
        </p:txBody>
      </p:sp>
      <p:sp>
        <p:nvSpPr>
          <p:cNvPr id="32" name="Rectangle 31"/>
          <p:cNvSpPr/>
          <p:nvPr/>
        </p:nvSpPr>
        <p:spPr>
          <a:xfrm>
            <a:off x="2871107" y="5723604"/>
            <a:ext cx="1428750" cy="356123"/>
          </a:xfrm>
          <a:prstGeom prst="rect">
            <a:avLst/>
          </a:prstGeom>
        </p:spPr>
        <p:txBody>
          <a:bodyPr wrap="square">
            <a:spAutoFit/>
          </a:bodyPr>
          <a:lstStyle>
            <a:defPPr>
              <a:defRPr lang="en-US"/>
            </a:defPPr>
            <a:lvl1pPr marL="0" algn="l" defTabSz="326532" rtl="0" eaLnBrk="1" latinLnBrk="0" hangingPunct="1">
              <a:defRPr sz="1286" kern="1200">
                <a:solidFill>
                  <a:schemeClr val="tx1"/>
                </a:solidFill>
                <a:latin typeface="+mn-lt"/>
                <a:ea typeface="+mn-ea"/>
                <a:cs typeface="+mn-cs"/>
              </a:defRPr>
            </a:lvl1pPr>
            <a:lvl2pPr marL="326532" algn="l" defTabSz="326532" rtl="0" eaLnBrk="1" latinLnBrk="0" hangingPunct="1">
              <a:defRPr sz="1286" kern="1200">
                <a:solidFill>
                  <a:schemeClr val="tx1"/>
                </a:solidFill>
                <a:latin typeface="+mn-lt"/>
                <a:ea typeface="+mn-ea"/>
                <a:cs typeface="+mn-cs"/>
              </a:defRPr>
            </a:lvl2pPr>
            <a:lvl3pPr marL="653064" algn="l" defTabSz="326532" rtl="0" eaLnBrk="1" latinLnBrk="0" hangingPunct="1">
              <a:defRPr sz="1286" kern="1200">
                <a:solidFill>
                  <a:schemeClr val="tx1"/>
                </a:solidFill>
                <a:latin typeface="+mn-lt"/>
                <a:ea typeface="+mn-ea"/>
                <a:cs typeface="+mn-cs"/>
              </a:defRPr>
            </a:lvl3pPr>
            <a:lvl4pPr marL="979597" algn="l" defTabSz="326532" rtl="0" eaLnBrk="1" latinLnBrk="0" hangingPunct="1">
              <a:defRPr sz="1286" kern="1200">
                <a:solidFill>
                  <a:schemeClr val="tx1"/>
                </a:solidFill>
                <a:latin typeface="+mn-lt"/>
                <a:ea typeface="+mn-ea"/>
                <a:cs typeface="+mn-cs"/>
              </a:defRPr>
            </a:lvl4pPr>
            <a:lvl5pPr marL="1306129" algn="l" defTabSz="326532" rtl="0" eaLnBrk="1" latinLnBrk="0" hangingPunct="1">
              <a:defRPr sz="1286" kern="1200">
                <a:solidFill>
                  <a:schemeClr val="tx1"/>
                </a:solidFill>
                <a:latin typeface="+mn-lt"/>
                <a:ea typeface="+mn-ea"/>
                <a:cs typeface="+mn-cs"/>
              </a:defRPr>
            </a:lvl5pPr>
            <a:lvl6pPr marL="1632661" algn="l" defTabSz="326532" rtl="0" eaLnBrk="1" latinLnBrk="0" hangingPunct="1">
              <a:defRPr sz="1286" kern="1200">
                <a:solidFill>
                  <a:schemeClr val="tx1"/>
                </a:solidFill>
                <a:latin typeface="+mn-lt"/>
                <a:ea typeface="+mn-ea"/>
                <a:cs typeface="+mn-cs"/>
              </a:defRPr>
            </a:lvl6pPr>
            <a:lvl7pPr marL="1959193" algn="l" defTabSz="326532" rtl="0" eaLnBrk="1" latinLnBrk="0" hangingPunct="1">
              <a:defRPr sz="1286" kern="1200">
                <a:solidFill>
                  <a:schemeClr val="tx1"/>
                </a:solidFill>
                <a:latin typeface="+mn-lt"/>
                <a:ea typeface="+mn-ea"/>
                <a:cs typeface="+mn-cs"/>
              </a:defRPr>
            </a:lvl7pPr>
            <a:lvl8pPr marL="2285726" algn="l" defTabSz="326532" rtl="0" eaLnBrk="1" latinLnBrk="0" hangingPunct="1">
              <a:defRPr sz="1286" kern="1200">
                <a:solidFill>
                  <a:schemeClr val="tx1"/>
                </a:solidFill>
                <a:latin typeface="+mn-lt"/>
                <a:ea typeface="+mn-ea"/>
                <a:cs typeface="+mn-cs"/>
              </a:defRPr>
            </a:lvl8pPr>
            <a:lvl9pPr marL="2612258" algn="l" defTabSz="326532" rtl="0" eaLnBrk="1" latinLnBrk="0" hangingPunct="1">
              <a:defRPr sz="1286" kern="1200">
                <a:solidFill>
                  <a:schemeClr val="tx1"/>
                </a:solidFill>
                <a:latin typeface="+mn-lt"/>
                <a:ea typeface="+mn-ea"/>
                <a:cs typeface="+mn-cs"/>
              </a:defRPr>
            </a:lvl9pPr>
          </a:lstStyle>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Rivet</a:t>
            </a:r>
          </a:p>
          <a:p>
            <a:pPr marL="122467" indent="-122467">
              <a:buFont typeface="Arial" panose="020B0604020202020204" pitchFamily="34" charset="0"/>
              <a:buChar char="•"/>
            </a:pPr>
            <a:r>
              <a:rPr lang="en-GB" sz="857" dirty="0">
                <a:latin typeface="Tahoma" panose="020B0604030504040204" pitchFamily="34" charset="0"/>
                <a:ea typeface="Tahoma" panose="020B0604030504040204" pitchFamily="34" charset="0"/>
                <a:cs typeface="Tahoma" panose="020B0604030504040204" pitchFamily="34" charset="0"/>
              </a:rPr>
              <a:t>Washer</a:t>
            </a:r>
          </a:p>
        </p:txBody>
      </p:sp>
    </p:spTree>
    <p:extLst>
      <p:ext uri="{BB962C8B-B14F-4D97-AF65-F5344CB8AC3E}">
        <p14:creationId xmlns:p14="http://schemas.microsoft.com/office/powerpoint/2010/main" val="3893596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e701effd-2b37-459b-bcc8-c52484c32432">Year 11</Year>
    <KeyStage xmlns="e701effd-2b37-459b-bcc8-c52484c32432">KS4</KeyStage>
    <CurriculumSubject xmlns="e701effd-2b37-459b-bcc8-c52484c32432">Design Technology</CurriculumSubject>
    <ae88a227307041d1acf7c1fa1ed55694 xmlns="e701effd-2b37-459b-bcc8-c52484c32432">
      <Terms xmlns="http://schemas.microsoft.com/office/infopath/2007/PartnerControls"/>
    </ae88a227307041d1acf7c1fa1ed55694>
    <TaxCatchAll xmlns="e701effd-2b37-459b-bcc8-c52484c32432" xsi:nil="true"/>
    <d53377a9edef49f69bc84a5c0e946513 xmlns="e701effd-2b37-459b-bcc8-c52484c32432">
      <Terms xmlns="http://schemas.microsoft.com/office/infopath/2007/PartnerControls"/>
    </d53377a9edef49f69bc84a5c0e946513>
    <Lesson xmlns="e701effd-2b37-459b-bcc8-c52484c32432" xsi:nil="true"/>
    <lcf76f155ced4ddcb4097134ff3c332f xmlns="9b313c76-d8cf-4c35-bcc8-88f901e76746">
      <Terms xmlns="http://schemas.microsoft.com/office/infopath/2007/PartnerControls"/>
    </lcf76f155ced4ddcb4097134ff3c332f>
    <ie3cf5aa8f394407b48df93154792bc3 xmlns="e701effd-2b37-459b-bcc8-c52484c32432">
      <Terms xmlns="http://schemas.microsoft.com/office/infopath/2007/PartnerControls"/>
    </ie3cf5aa8f394407b48df93154792bc3>
    <c497cbb4844140aca2ca654b9b85c831 xmlns="e701effd-2b37-459b-bcc8-c52484c32432">
      <Terms xmlns="http://schemas.microsoft.com/office/infopath/2007/PartnerControls"/>
    </c497cbb4844140aca2ca654b9b85c831>
    <PersonalIdentificationData xmlns="e701effd-2b37-459b-bcc8-c52484c32432" xsi:nil="true"/>
    <CustomTags xmlns="e701effd-2b37-459b-bcc8-c52484c32432" xsi:nil="true"/>
    <SharedWithUsers xmlns="e701effd-2b37-459b-bcc8-c52484c32432">
      <UserInfo>
        <DisplayName>G. Walker</DisplayName>
        <AccountId>373</AccountId>
        <AccountType/>
      </UserInfo>
      <UserInfo>
        <DisplayName>C. Nnyanzi</DisplayName>
        <AccountId>119</AccountId>
        <AccountType/>
      </UserInfo>
      <UserInfo>
        <DisplayName>S. Collins</DisplayName>
        <AccountId>551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B7FC02FAF3764B9D62267CCC725C6C" ma:contentTypeVersion="29" ma:contentTypeDescription="Create a new document." ma:contentTypeScope="" ma:versionID="deaf4d8ba4a677babe68aea37c8324a6">
  <xsd:schema xmlns:xsd="http://www.w3.org/2001/XMLSchema" xmlns:xs="http://www.w3.org/2001/XMLSchema" xmlns:p="http://schemas.microsoft.com/office/2006/metadata/properties" xmlns:ns2="e701effd-2b37-459b-bcc8-c52484c32432" xmlns:ns3="9b313c76-d8cf-4c35-bcc8-88f901e76746" targetNamespace="http://schemas.microsoft.com/office/2006/metadata/properties" ma:root="true" ma:fieldsID="8ccb84000695cefa3397f2b6b548ccd9" ns2:_="" ns3:_="">
    <xsd:import namespace="e701effd-2b37-459b-bcc8-c52484c32432"/>
    <xsd:import namespace="9b313c76-d8cf-4c35-bcc8-88f901e76746"/>
    <xsd:element name="properties">
      <xsd:complexType>
        <xsd:sequence>
          <xsd:element name="documentManagement">
            <xsd:complexType>
              <xsd:all>
                <xsd:element ref="ns2:ae88a227307041d1acf7c1fa1ed55694" minOccurs="0"/>
                <xsd:element ref="ns2:TaxCatchAll" minOccurs="0"/>
                <xsd:element ref="ns2:d53377a9edef49f69bc84a5c0e946513" minOccurs="0"/>
                <xsd:element ref="ns2:ie3cf5aa8f394407b48df93154792bc3" minOccurs="0"/>
                <xsd:element ref="ns2:c497cbb4844140aca2ca654b9b85c831"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01effd-2b37-459b-bcc8-c52484c32432" elementFormDefault="qualified">
    <xsd:import namespace="http://schemas.microsoft.com/office/2006/documentManagement/types"/>
    <xsd:import namespace="http://schemas.microsoft.com/office/infopath/2007/PartnerControls"/>
    <xsd:element name="ae88a227307041d1acf7c1fa1ed55694" ma:index="9" nillable="true" ma:taxonomy="true" ma:internalName="ae88a227307041d1acf7c1fa1ed55694" ma:taxonomyFieldName="Topic" ma:displayName="Topic" ma:fieldId="{ae88a227-3070-41d1-acf7-c1fa1ed55694}" ma:sspId="c022160d-8cc3-41fd-88f4-0e6a59a1a79f" ma:termSetId="a5975490-b005-4860-b3b1-afb9fa414e6d"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41a7824-1562-4f7e-84a9-6b28bfb7e255}" ma:internalName="TaxCatchAll" ma:showField="CatchAllData" ma:web="e701effd-2b37-459b-bcc8-c52484c32432">
      <xsd:complexType>
        <xsd:complexContent>
          <xsd:extension base="dms:MultiChoiceLookup">
            <xsd:sequence>
              <xsd:element name="Value" type="dms:Lookup" maxOccurs="unbounded" minOccurs="0" nillable="true"/>
            </xsd:sequence>
          </xsd:extension>
        </xsd:complexContent>
      </xsd:complexType>
    </xsd:element>
    <xsd:element name="d53377a9edef49f69bc84a5c0e946513" ma:index="12" nillable="true" ma:taxonomy="true" ma:internalName="d53377a9edef49f69bc84a5c0e946513" ma:taxonomyFieldName="Exam_x0020_Board" ma:displayName="Exam Board" ma:fieldId="{d53377a9-edef-49f6-9bc8-4a5c0e946513}" ma:sspId="c022160d-8cc3-41fd-88f4-0e6a59a1a79f" ma:termSetId="3787a118-db64-4cf2-b0c5-7cb09b5930a0" ma:anchorId="00000000-0000-0000-0000-000000000000" ma:open="false" ma:isKeyword="false">
      <xsd:complexType>
        <xsd:sequence>
          <xsd:element ref="pc:Terms" minOccurs="0" maxOccurs="1"/>
        </xsd:sequence>
      </xsd:complexType>
    </xsd:element>
    <xsd:element name="ie3cf5aa8f394407b48df93154792bc3" ma:index="14" nillable="true" ma:taxonomy="true" ma:internalName="ie3cf5aa8f394407b48df93154792bc3" ma:taxonomyFieldName="Week" ma:displayName="Week" ma:fieldId="{2e3cf5aa-8f39-4407-b48d-f93154792bc3}" ma:sspId="c022160d-8cc3-41fd-88f4-0e6a59a1a79f" ma:termSetId="65c63b05-71ce-4be3-b490-62d611659da3" ma:anchorId="00000000-0000-0000-0000-000000000000" ma:open="false" ma:isKeyword="false">
      <xsd:complexType>
        <xsd:sequence>
          <xsd:element ref="pc:Terms" minOccurs="0" maxOccurs="1"/>
        </xsd:sequence>
      </xsd:complexType>
    </xsd:element>
    <xsd:element name="c497cbb4844140aca2ca654b9b85c831" ma:index="16" nillable="true" ma:taxonomy="true" ma:internalName="c497cbb4844140aca2ca654b9b85c831" ma:taxonomyFieldName="Term" ma:displayName="Term" ma:fieldId="{c497cbb4-8441-40ac-a2ca-654b9b85c831}" ma:sspId="c022160d-8cc3-41fd-88f4-0e6a59a1a79f" ma:termSetId="c6542a95-9c68-4949-90f6-f04c3b106165"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4" ma:internalName="Key_x0020_Stage">
      <xsd:simpleType>
        <xsd:restriction base="dms:Text"/>
      </xsd:simpleType>
    </xsd:element>
    <xsd:element name="Year" ma:index="19" nillable="true" ma:displayName="Year" ma:default="Year 11"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Design Technology" ma:internalName="Curriculum_x0020_Subject">
      <xsd:simpleType>
        <xsd:restriction base="dms:Text"/>
      </xsd:simple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313c76-d8cf-4c35-bcc8-88f901e76746"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22160d-8cc3-41fd-88f4-0e6a59a1a79f" ma:termSetId="09814cd3-568e-fe90-9814-8d621ff8fb84" ma:anchorId="fba54fb3-c3e1-fe81-a776-ca4b69148c4d" ma:open="true" ma:isKeyword="false">
      <xsd:complexType>
        <xsd:sequence>
          <xsd:element ref="pc:Terms" minOccurs="0" maxOccurs="1"/>
        </xsd:sequence>
      </xsd:complex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A50C35-465E-4E1B-8355-93294A8AAE99}">
  <ds:schemaRefs>
    <ds:schemaRef ds:uri="http://schemas.microsoft.com/office/2006/metadata/properties"/>
    <ds:schemaRef ds:uri="http://schemas.microsoft.com/office/infopath/2007/PartnerControls"/>
    <ds:schemaRef ds:uri="e701effd-2b37-459b-bcc8-c52484c32432"/>
    <ds:schemaRef ds:uri="9b313c76-d8cf-4c35-bcc8-88f901e76746"/>
  </ds:schemaRefs>
</ds:datastoreItem>
</file>

<file path=customXml/itemProps2.xml><?xml version="1.0" encoding="utf-8"?>
<ds:datastoreItem xmlns:ds="http://schemas.openxmlformats.org/officeDocument/2006/customXml" ds:itemID="{02F7F5A9-9DE0-4E3B-A8A2-6EE6AC44E919}">
  <ds:schemaRefs>
    <ds:schemaRef ds:uri="http://schemas.microsoft.com/sharepoint/v3/contenttype/forms"/>
  </ds:schemaRefs>
</ds:datastoreItem>
</file>

<file path=customXml/itemProps3.xml><?xml version="1.0" encoding="utf-8"?>
<ds:datastoreItem xmlns:ds="http://schemas.openxmlformats.org/officeDocument/2006/customXml" ds:itemID="{41F70E39-4CE1-4877-8B8A-5A9937F59582}"/>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263</cp:revision>
  <dcterms:created xsi:type="dcterms:W3CDTF">2024-03-14T20:47:56Z</dcterms:created>
  <dcterms:modified xsi:type="dcterms:W3CDTF">2024-03-14T21:33:53Z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0x01010069B7FC02FAF3764B9D62267CCC725C6C</vt:lpwstr>
  </property>
  <property fmtid="{D5CDD505-2E9C-101B-9397-08002B2CF9AE}" pid="3" name="Topic">
    <vt:lpwstr/>
  </property>
  <property fmtid="{D5CDD505-2E9C-101B-9397-08002B2CF9AE}" pid="4" name="MediaServiceImageTags">
    <vt:lpwstr/>
  </property>
  <property fmtid="{D5CDD505-2E9C-101B-9397-08002B2CF9AE}" pid="5" name="Term">
    <vt:lpwstr/>
  </property>
  <property fmtid="{D5CDD505-2E9C-101B-9397-08002B2CF9AE}" pid="6" name="Week">
    <vt:lpwstr/>
  </property>
  <property fmtid="{D5CDD505-2E9C-101B-9397-08002B2CF9AE}" pid="7" name="Exam Board">
    <vt:lpwstr/>
  </property>
</Properties>
</file>