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1" r:id="rId6"/>
  </p:sldIdLst>
  <p:sldSz cx="9906000" cy="6858000" type="A4"/>
  <p:notesSz cx="6797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3" roundtripDataSignature="AMtx7mhZOd731OMuDYnNdsNTkq4uNdmN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67DFE-DA2D-EB75-9E6C-F15354D57762}" v="629" dt="2023-06-21T13:34:45.120"/>
  </p1510:revLst>
</p1510:revInfo>
</file>

<file path=ppt/tableStyles.xml><?xml version="1.0" encoding="utf-8"?>
<a:tblStyleLst xmlns:a="http://schemas.openxmlformats.org/drawingml/2006/main" def="{C5E53CC9-FBED-4D59-8DF3-ABD418CA72B9}">
  <a:tblStyle styleId="{C5E53CC9-FBED-4D59-8DF3-ABD418CA72B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48" y="6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customschemas.google.com/relationships/presentationmetadata" Target="meta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9" Type="http://schemas.microsoft.com/office/2015/10/relationships/revisionInfo" Target="revisionInfo.xml"/><Relationship Id="rId4"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 Foxall" userId="S::tfo@draytonmanorhighschool.co.uk::681044b8-842e-4673-a184-4d6a086fcd5a" providerId="AD" clId="Web-{84B67DFE-DA2D-EB75-9E6C-F15354D57762}"/>
    <pc:docChg chg="delSld modSld">
      <pc:chgData name="Mr T Foxall" userId="S::tfo@draytonmanorhighschool.co.uk::681044b8-842e-4673-a184-4d6a086fcd5a" providerId="AD" clId="Web-{84B67DFE-DA2D-EB75-9E6C-F15354D57762}" dt="2023-06-21T13:34:38.479" v="607" actId="20577"/>
      <pc:docMkLst>
        <pc:docMk/>
      </pc:docMkLst>
      <pc:sldChg chg="modSp">
        <pc:chgData name="Mr T Foxall" userId="S::tfo@draytonmanorhighschool.co.uk::681044b8-842e-4673-a184-4d6a086fcd5a" providerId="AD" clId="Web-{84B67DFE-DA2D-EB75-9E6C-F15354D57762}" dt="2023-06-21T13:24:14.503" v="499" actId="20577"/>
        <pc:sldMkLst>
          <pc:docMk/>
          <pc:sldMk cId="0" sldId="256"/>
        </pc:sldMkLst>
        <pc:spChg chg="mod">
          <ac:chgData name="Mr T Foxall" userId="S::tfo@draytonmanorhighschool.co.uk::681044b8-842e-4673-a184-4d6a086fcd5a" providerId="AD" clId="Web-{84B67DFE-DA2D-EB75-9E6C-F15354D57762}" dt="2023-06-21T13:21:59.030" v="338" actId="20577"/>
          <ac:spMkLst>
            <pc:docMk/>
            <pc:sldMk cId="0" sldId="256"/>
            <ac:spMk id="89" creationId="{00000000-0000-0000-0000-000000000000}"/>
          </ac:spMkLst>
        </pc:spChg>
        <pc:spChg chg="mod">
          <ac:chgData name="Mr T Foxall" userId="S::tfo@draytonmanorhighschool.co.uk::681044b8-842e-4673-a184-4d6a086fcd5a" providerId="AD" clId="Web-{84B67DFE-DA2D-EB75-9E6C-F15354D57762}" dt="2023-06-21T13:24:14.503" v="499" actId="20577"/>
          <ac:spMkLst>
            <pc:docMk/>
            <pc:sldMk cId="0" sldId="256"/>
            <ac:spMk id="91" creationId="{00000000-0000-0000-0000-000000000000}"/>
          </ac:spMkLst>
        </pc:spChg>
        <pc:picChg chg="mod">
          <ac:chgData name="Mr T Foxall" userId="S::tfo@draytonmanorhighschool.co.uk::681044b8-842e-4673-a184-4d6a086fcd5a" providerId="AD" clId="Web-{84B67DFE-DA2D-EB75-9E6C-F15354D57762}" dt="2023-06-21T13:24:07.550" v="498" actId="1076"/>
          <ac:picMkLst>
            <pc:docMk/>
            <pc:sldMk cId="0" sldId="256"/>
            <ac:picMk id="92" creationId="{00000000-0000-0000-0000-000000000000}"/>
          </ac:picMkLst>
        </pc:picChg>
      </pc:sldChg>
      <pc:sldChg chg="modSp">
        <pc:chgData name="Mr T Foxall" userId="S::tfo@draytonmanorhighschool.co.uk::681044b8-842e-4673-a184-4d6a086fcd5a" providerId="AD" clId="Web-{84B67DFE-DA2D-EB75-9E6C-F15354D57762}" dt="2023-06-21T13:25:05.115" v="598"/>
        <pc:sldMkLst>
          <pc:docMk/>
          <pc:sldMk cId="0" sldId="257"/>
        </pc:sldMkLst>
        <pc:graphicFrameChg chg="mod modGraphic">
          <ac:chgData name="Mr T Foxall" userId="S::tfo@draytonmanorhighschool.co.uk::681044b8-842e-4673-a184-4d6a086fcd5a" providerId="AD" clId="Web-{84B67DFE-DA2D-EB75-9E6C-F15354D57762}" dt="2023-06-21T13:25:05.115" v="598"/>
          <ac:graphicFrameMkLst>
            <pc:docMk/>
            <pc:sldMk cId="0" sldId="257"/>
            <ac:graphicFrameMk id="97" creationId="{00000000-0000-0000-0000-000000000000}"/>
          </ac:graphicFrameMkLst>
        </pc:graphicFrameChg>
      </pc:sldChg>
      <pc:sldChg chg="modSp">
        <pc:chgData name="Mr T Foxall" userId="S::tfo@draytonmanorhighschool.co.uk::681044b8-842e-4673-a184-4d6a086fcd5a" providerId="AD" clId="Web-{84B67DFE-DA2D-EB75-9E6C-F15354D57762}" dt="2023-06-21T13:34:38.479" v="607" actId="20577"/>
        <pc:sldMkLst>
          <pc:docMk/>
          <pc:sldMk cId="0" sldId="258"/>
        </pc:sldMkLst>
        <pc:spChg chg="mod">
          <ac:chgData name="Mr T Foxall" userId="S::tfo@draytonmanorhighschool.co.uk::681044b8-842e-4673-a184-4d6a086fcd5a" providerId="AD" clId="Web-{84B67DFE-DA2D-EB75-9E6C-F15354D57762}" dt="2023-06-21T13:34:38.479" v="607" actId="20577"/>
          <ac:spMkLst>
            <pc:docMk/>
            <pc:sldMk cId="0" sldId="258"/>
            <ac:spMk id="110" creationId="{00000000-0000-0000-0000-000000000000}"/>
          </ac:spMkLst>
        </pc:spChg>
      </pc:sldChg>
      <pc:sldChg chg="modSp">
        <pc:chgData name="Mr T Foxall" userId="S::tfo@draytonmanorhighschool.co.uk::681044b8-842e-4673-a184-4d6a086fcd5a" providerId="AD" clId="Web-{84B67DFE-DA2D-EB75-9E6C-F15354D57762}" dt="2023-06-21T13:21:45.061" v="332" actId="20577"/>
        <pc:sldMkLst>
          <pc:docMk/>
          <pc:sldMk cId="0" sldId="259"/>
        </pc:sldMkLst>
        <pc:spChg chg="mod">
          <ac:chgData name="Mr T Foxall" userId="S::tfo@draytonmanorhighschool.co.uk::681044b8-842e-4673-a184-4d6a086fcd5a" providerId="AD" clId="Web-{84B67DFE-DA2D-EB75-9E6C-F15354D57762}" dt="2023-06-21T13:21:45.061" v="332" actId="20577"/>
          <ac:spMkLst>
            <pc:docMk/>
            <pc:sldMk cId="0" sldId="259"/>
            <ac:spMk id="116" creationId="{00000000-0000-0000-0000-000000000000}"/>
          </ac:spMkLst>
        </pc:spChg>
      </pc:sldChg>
      <pc:sldChg chg="del">
        <pc:chgData name="Mr T Foxall" userId="S::tfo@draytonmanorhighschool.co.uk::681044b8-842e-4673-a184-4d6a086fcd5a" providerId="AD" clId="Web-{84B67DFE-DA2D-EB75-9E6C-F15354D57762}" dt="2023-06-21T13:17:10.488" v="178"/>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738dea431_0_7: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7738dea431_0_7:notes"/>
          <p:cNvSpPr txBox="1">
            <a:spLocks noGrp="1"/>
          </p:cNvSpPr>
          <p:nvPr>
            <p:ph type="body" idx="1"/>
          </p:nvPr>
        </p:nvSpPr>
        <p:spPr>
          <a:xfrm>
            <a:off x="679768" y="4715907"/>
            <a:ext cx="5438100" cy="4467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g7738dea431_0_7:notes"/>
          <p:cNvSpPr txBox="1">
            <a:spLocks noGrp="1"/>
          </p:cNvSpPr>
          <p:nvPr>
            <p:ph type="sldNum" idx="12"/>
          </p:nvPr>
        </p:nvSpPr>
        <p:spPr>
          <a:xfrm>
            <a:off x="3850443" y="9430091"/>
            <a:ext cx="2945700" cy="49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79768" y="4715907"/>
            <a:ext cx="5438140" cy="4467701"/>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7738dea431_0_0: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7738dea431_0_0:notes"/>
          <p:cNvSpPr txBox="1">
            <a:spLocks noGrp="1"/>
          </p:cNvSpPr>
          <p:nvPr>
            <p:ph type="body" idx="1"/>
          </p:nvPr>
        </p:nvSpPr>
        <p:spPr>
          <a:xfrm>
            <a:off x="679768" y="4715907"/>
            <a:ext cx="5438100" cy="4467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08" name="Google Shape;108;g7738dea431_0_0:notes"/>
          <p:cNvSpPr txBox="1">
            <a:spLocks noGrp="1"/>
          </p:cNvSpPr>
          <p:nvPr>
            <p:ph type="sldNum" idx="12"/>
          </p:nvPr>
        </p:nvSpPr>
        <p:spPr>
          <a:xfrm>
            <a:off x="3850443" y="9430091"/>
            <a:ext cx="2945700" cy="49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738dea431_1_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738dea431_1_3:notes"/>
          <p:cNvSpPr txBox="1">
            <a:spLocks noGrp="1"/>
          </p:cNvSpPr>
          <p:nvPr>
            <p:ph type="body" idx="1"/>
          </p:nvPr>
        </p:nvSpPr>
        <p:spPr>
          <a:xfrm>
            <a:off x="679768" y="4715907"/>
            <a:ext cx="5438100" cy="4467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14" name="Google Shape;114;g7738dea431_1_3:notes"/>
          <p:cNvSpPr txBox="1">
            <a:spLocks noGrp="1"/>
          </p:cNvSpPr>
          <p:nvPr>
            <p:ph type="sldNum" idx="12"/>
          </p:nvPr>
        </p:nvSpPr>
        <p:spPr>
          <a:xfrm>
            <a:off x="3850443" y="9430091"/>
            <a:ext cx="2945700" cy="49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738dea431_1_13:notes"/>
          <p:cNvSpPr>
            <a:spLocks noGrp="1" noRot="1" noChangeAspect="1"/>
          </p:cNvSpPr>
          <p:nvPr>
            <p:ph type="sldImg" idx="2"/>
          </p:nvPr>
        </p:nvSpPr>
        <p:spPr>
          <a:xfrm>
            <a:off x="711200" y="744538"/>
            <a:ext cx="537527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738dea431_1_13:notes"/>
          <p:cNvSpPr txBox="1">
            <a:spLocks noGrp="1"/>
          </p:cNvSpPr>
          <p:nvPr>
            <p:ph type="body" idx="1"/>
          </p:nvPr>
        </p:nvSpPr>
        <p:spPr>
          <a:xfrm>
            <a:off x="679768" y="4715907"/>
            <a:ext cx="5438100" cy="4467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6" name="Google Shape;126;g7738dea431_1_13:notes"/>
          <p:cNvSpPr txBox="1">
            <a:spLocks noGrp="1"/>
          </p:cNvSpPr>
          <p:nvPr>
            <p:ph type="sldNum" idx="12"/>
          </p:nvPr>
        </p:nvSpPr>
        <p:spPr>
          <a:xfrm>
            <a:off x="3850443" y="9430091"/>
            <a:ext cx="2945700" cy="496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690018" y="-594518"/>
            <a:ext cx="4525963" cy="8915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370512" y="2085977"/>
            <a:ext cx="5851525" cy="22288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830262" y="-60322"/>
            <a:ext cx="5851525" cy="65214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742950" y="2130427"/>
            <a:ext cx="84201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4"/>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782506" y="4406901"/>
            <a:ext cx="84201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782506" y="2906715"/>
            <a:ext cx="84201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6"/>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495300" y="1600201"/>
            <a:ext cx="437515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7"/>
          <p:cNvSpPr txBox="1">
            <a:spLocks noGrp="1"/>
          </p:cNvSpPr>
          <p:nvPr>
            <p:ph type="body" idx="2"/>
          </p:nvPr>
        </p:nvSpPr>
        <p:spPr>
          <a:xfrm>
            <a:off x="5035550" y="1600201"/>
            <a:ext cx="437515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7"/>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495302" y="1535113"/>
            <a:ext cx="437687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8"/>
          <p:cNvSpPr txBox="1">
            <a:spLocks noGrp="1"/>
          </p:cNvSpPr>
          <p:nvPr>
            <p:ph type="body" idx="2"/>
          </p:nvPr>
        </p:nvSpPr>
        <p:spPr>
          <a:xfrm>
            <a:off x="495302" y="2174875"/>
            <a:ext cx="437687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8"/>
          <p:cNvSpPr txBox="1">
            <a:spLocks noGrp="1"/>
          </p:cNvSpPr>
          <p:nvPr>
            <p:ph type="body" idx="3"/>
          </p:nvPr>
        </p:nvSpPr>
        <p:spPr>
          <a:xfrm>
            <a:off x="5032113" y="1535113"/>
            <a:ext cx="4378589"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8"/>
          <p:cNvSpPr txBox="1">
            <a:spLocks noGrp="1"/>
          </p:cNvSpPr>
          <p:nvPr>
            <p:ph type="body" idx="4"/>
          </p:nvPr>
        </p:nvSpPr>
        <p:spPr>
          <a:xfrm>
            <a:off x="5032113" y="2174875"/>
            <a:ext cx="4378589"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8"/>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95302" y="273050"/>
            <a:ext cx="3259006"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3872972" y="273052"/>
            <a:ext cx="553773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0"/>
          <p:cNvSpPr txBox="1">
            <a:spLocks noGrp="1"/>
          </p:cNvSpPr>
          <p:nvPr>
            <p:ph type="body" idx="2"/>
          </p:nvPr>
        </p:nvSpPr>
        <p:spPr>
          <a:xfrm>
            <a:off x="495302" y="1435101"/>
            <a:ext cx="3259006"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0"/>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941645" y="4800600"/>
            <a:ext cx="59436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1941645" y="612775"/>
            <a:ext cx="59436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1941645" y="5367338"/>
            <a:ext cx="59436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1"/>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495300" y="1600201"/>
            <a:ext cx="89154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495300" y="6356352"/>
            <a:ext cx="231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384550" y="6356352"/>
            <a:ext cx="31369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7099300" y="6356352"/>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poetryintranslation.com/PITBR/Latin/VirgilAeneidII.php" TargetMode="External"/><Relationship Id="rId13" Type="http://schemas.openxmlformats.org/officeDocument/2006/relationships/hyperlink" Target="https://eidolon.pub/the-slaves-were-happy-high-school-latin-and-the-horrors-of-classical-studies-4e1123649916?source=---------23-----------------------" TargetMode="External"/><Relationship Id="rId18" Type="http://schemas.openxmlformats.org/officeDocument/2006/relationships/hyperlink" Target="https://www.youtube.com/watch?v=rggk_H3jEgw" TargetMode="External"/><Relationship Id="rId3" Type="http://schemas.openxmlformats.org/officeDocument/2006/relationships/hyperlink" Target="https://www.youtube.com/watch?v=46ZXl-V4qwY" TargetMode="External"/><Relationship Id="rId21" Type="http://schemas.openxmlformats.org/officeDocument/2006/relationships/image" Target="../media/image2.png"/><Relationship Id="rId7" Type="http://schemas.openxmlformats.org/officeDocument/2006/relationships/hyperlink" Target="https://research.britishmuseum.org/research/collection_online/search.aspx" TargetMode="External"/><Relationship Id="rId12" Type="http://schemas.openxmlformats.org/officeDocument/2006/relationships/hyperlink" Target="https://quomododicitur.com/" TargetMode="External"/><Relationship Id="rId17" Type="http://schemas.openxmlformats.org/officeDocument/2006/relationships/hyperlink" Target="https://en.wikisource.org/wiki/Translation:Catullus_8" TargetMode="External"/><Relationship Id="rId2" Type="http://schemas.openxmlformats.org/officeDocument/2006/relationships/notesSlide" Target="../notesSlides/notesSlide2.xml"/><Relationship Id="rId16" Type="http://schemas.openxmlformats.org/officeDocument/2006/relationships/hyperlink" Target="https://en.wikisource.org/wiki/Translation:Catullus_7" TargetMode="Externa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artsandculture.google.com/streetview/british-museum/AwEp68JO4NECkQ?sv_lng=-0.1266024509257022&amp;sv_lat=51.51905368906714&amp;sv_h=286&amp;sv_p=0&amp;sv_pid=JeKwUFYAMWXNWPh3IOg3jw&amp;sv_z=1" TargetMode="External"/><Relationship Id="rId11" Type="http://schemas.openxmlformats.org/officeDocument/2006/relationships/hyperlink" Target="https://www.classics.cam.ac.uk/museum/collections/collection-videos-1" TargetMode="External"/><Relationship Id="rId5" Type="http://schemas.openxmlformats.org/officeDocument/2006/relationships/hyperlink" Target="https://www.bbc.co.uk/programmes/p00546p6" TargetMode="External"/><Relationship Id="rId15" Type="http://schemas.openxmlformats.org/officeDocument/2006/relationships/hyperlink" Target="https://en.wikisource.org/wiki/Translation:Catullus_5" TargetMode="External"/><Relationship Id="rId10" Type="http://schemas.openxmlformats.org/officeDocument/2006/relationships/hyperlink" Target="https://www.youtube.com/watch?v=YsU0jDHbRs4" TargetMode="External"/><Relationship Id="rId19" Type="http://schemas.openxmlformats.org/officeDocument/2006/relationships/hyperlink" Target="https://hexameter.co/" TargetMode="External"/><Relationship Id="rId4" Type="http://schemas.openxmlformats.org/officeDocument/2006/relationships/hyperlink" Target="https://www.bbc.co.uk/programmes/b006qykl" TargetMode="External"/><Relationship Id="rId9" Type="http://schemas.openxmlformats.org/officeDocument/2006/relationships/hyperlink" Target="https://www.youtube.com/watch?v=yYYQIn_sC-4" TargetMode="External"/><Relationship Id="rId14" Type="http://schemas.openxmlformats.org/officeDocument/2006/relationships/hyperlink" Target="https://en.wikipedia.org/wiki/List_of_poems_by_Catull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cr.org.uk/Images/619778-question-paper-language.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dmhs-my.sharepoint.com/:x:/g/personal/tfo_draytonmanorhighschool_co_uk/EbVE362fWWREpIO41OXJHuoBTyWVjTvssAXGuBmjYzgPYw?e=7gvpBP"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7738dea431_0_7"/>
          <p:cNvSpPr txBox="1"/>
          <p:nvPr/>
        </p:nvSpPr>
        <p:spPr>
          <a:xfrm>
            <a:off x="162375" y="152825"/>
            <a:ext cx="9494100" cy="649500"/>
          </a:xfrm>
          <a:prstGeom prst="rect">
            <a:avLst/>
          </a:prstGeom>
          <a:noFill/>
          <a:ln>
            <a:noFill/>
          </a:ln>
        </p:spPr>
        <p:txBody>
          <a:bodyPr spcFirstLastPara="1" wrap="square" lIns="91425" tIns="91425" rIns="91425" bIns="91425" anchor="t" anchorCtr="0">
            <a:noAutofit/>
          </a:bodyPr>
          <a:lstStyle/>
          <a:p>
            <a:r>
              <a:rPr lang="en-GB" sz="3500" b="1" i="1" dirty="0" err="1">
                <a:latin typeface="Calibri"/>
                <a:ea typeface="Calibri"/>
                <a:cs typeface="Calibri"/>
                <a:sym typeface="Calibri"/>
              </a:rPr>
              <a:t>salvete</a:t>
            </a:r>
            <a:r>
              <a:rPr lang="en-GB" sz="3500" b="1" i="1" dirty="0">
                <a:latin typeface="Calibri"/>
                <a:ea typeface="Calibri"/>
                <a:cs typeface="Calibri"/>
                <a:sym typeface="Calibri"/>
              </a:rPr>
              <a:t>, amici </a:t>
            </a:r>
            <a:r>
              <a:rPr lang="en-GB" sz="3500" b="1" i="1" dirty="0" err="1">
                <a:latin typeface="Calibri"/>
                <a:ea typeface="Calibri"/>
                <a:cs typeface="Calibri"/>
                <a:sym typeface="Calibri"/>
              </a:rPr>
              <a:t>amicaeque</a:t>
            </a:r>
            <a:r>
              <a:rPr lang="en-GB" sz="3500" b="1" i="1" dirty="0">
                <a:latin typeface="Calibri"/>
                <a:ea typeface="Calibri"/>
                <a:cs typeface="Calibri"/>
                <a:sym typeface="Calibri"/>
              </a:rPr>
              <a:t>!</a:t>
            </a:r>
            <a:endParaRPr sz="3500" b="1" i="1" dirty="0">
              <a:latin typeface="Calibri"/>
              <a:ea typeface="Calibri"/>
              <a:cs typeface="Calibri"/>
              <a:sym typeface="Calibri"/>
            </a:endParaRPr>
          </a:p>
        </p:txBody>
      </p:sp>
      <p:pic>
        <p:nvPicPr>
          <p:cNvPr id="90" name="Google Shape;90;g7738dea431_0_7"/>
          <p:cNvPicPr preferRelativeResize="0"/>
          <p:nvPr/>
        </p:nvPicPr>
        <p:blipFill>
          <a:blip r:embed="rId3">
            <a:alphaModFix/>
          </a:blip>
          <a:stretch>
            <a:fillRect/>
          </a:stretch>
        </p:blipFill>
        <p:spPr>
          <a:xfrm>
            <a:off x="0" y="1044075"/>
            <a:ext cx="9906006" cy="5813918"/>
          </a:xfrm>
          <a:prstGeom prst="rect">
            <a:avLst/>
          </a:prstGeom>
          <a:noFill/>
          <a:ln>
            <a:noFill/>
          </a:ln>
        </p:spPr>
      </p:pic>
      <p:sp>
        <p:nvSpPr>
          <p:cNvPr id="91" name="Google Shape;91;g7738dea431_0_7"/>
          <p:cNvSpPr txBox="1"/>
          <p:nvPr/>
        </p:nvSpPr>
        <p:spPr>
          <a:xfrm>
            <a:off x="4257379" y="1044075"/>
            <a:ext cx="5648621" cy="5814000"/>
          </a:xfrm>
          <a:prstGeom prst="rect">
            <a:avLst/>
          </a:prstGeom>
          <a:solidFill>
            <a:srgbClr val="FFFFFF"/>
          </a:solidFill>
          <a:ln>
            <a:noFill/>
          </a:ln>
        </p:spPr>
        <p:txBody>
          <a:bodyPr spcFirstLastPara="1" wrap="square" lIns="91425" tIns="91425" rIns="91425" bIns="91425" anchor="t" anchorCtr="0">
            <a:noAutofit/>
          </a:bodyPr>
          <a:lstStyle/>
          <a:p>
            <a:r>
              <a:rPr lang="en-GB" sz="2400" b="1" dirty="0">
                <a:latin typeface="Calibri"/>
                <a:ea typeface="Calibri"/>
                <a:cs typeface="Calibri"/>
                <a:sym typeface="Calibri"/>
              </a:rPr>
              <a:t>Welcome </a:t>
            </a:r>
            <a:r>
              <a:rPr lang="en-GB" sz="2400" b="1" dirty="0">
                <a:latin typeface="Calibri"/>
                <a:ea typeface="Calibri"/>
                <a:cs typeface="Calibri"/>
              </a:rPr>
              <a:t>(back) to Latin!</a:t>
            </a:r>
            <a:endParaRPr lang="en-US" sz="2400" b="1">
              <a:latin typeface="Calibri"/>
              <a:ea typeface="Calibri"/>
              <a:cs typeface="Calibri"/>
            </a:endParaRPr>
          </a:p>
          <a:p>
            <a:pPr marL="342900" indent="-342900">
              <a:buFont typeface="Calibri"/>
              <a:buChar char="-"/>
            </a:pPr>
            <a:r>
              <a:rPr lang="en-US" sz="2400" b="1" dirty="0">
                <a:latin typeface="Calibri"/>
                <a:ea typeface="Calibri"/>
                <a:cs typeface="Calibri"/>
              </a:rPr>
              <a:t>The menu attached contains a number of tasks that will prepare you for A Level</a:t>
            </a:r>
            <a:endParaRPr sz="2400" b="1" dirty="0">
              <a:latin typeface="Calibri"/>
              <a:ea typeface="Calibri"/>
              <a:cs typeface="Calibri"/>
            </a:endParaRPr>
          </a:p>
          <a:p>
            <a:pPr marL="342900" indent="-342900">
              <a:buFont typeface="Calibri"/>
              <a:buChar char="-"/>
            </a:pPr>
            <a:r>
              <a:rPr lang="en-US" sz="2400" b="1" dirty="0">
                <a:latin typeface="Calibri"/>
                <a:ea typeface="Calibri"/>
                <a:cs typeface="Calibri"/>
              </a:rPr>
              <a:t>Tasks in </a:t>
            </a:r>
            <a:r>
              <a:rPr lang="en-US" sz="2400" b="1" dirty="0">
                <a:solidFill>
                  <a:srgbClr val="00B050"/>
                </a:solidFill>
                <a:latin typeface="Calibri"/>
                <a:ea typeface="Calibri"/>
                <a:cs typeface="Calibri"/>
              </a:rPr>
              <a:t>green</a:t>
            </a:r>
            <a:r>
              <a:rPr lang="en-US" sz="2400" b="1" dirty="0">
                <a:solidFill>
                  <a:schemeClr val="tx1"/>
                </a:solidFill>
                <a:latin typeface="Calibri"/>
                <a:ea typeface="Calibri"/>
                <a:cs typeface="Calibri"/>
              </a:rPr>
              <a:t> are compulsory and must be brought to your first lesson (further information about these is found on the 'Compulsory tasks' slide).</a:t>
            </a:r>
          </a:p>
          <a:p>
            <a:pPr marL="342900" indent="-342900">
              <a:buFont typeface="Calibri"/>
              <a:buChar char="-"/>
            </a:pPr>
            <a:r>
              <a:rPr lang="en-US" sz="2400" b="1" dirty="0">
                <a:solidFill>
                  <a:schemeClr val="tx1"/>
                </a:solidFill>
                <a:latin typeface="Calibri"/>
                <a:ea typeface="Calibri"/>
                <a:cs typeface="Calibri"/>
              </a:rPr>
              <a:t>Tasks in </a:t>
            </a:r>
            <a:r>
              <a:rPr lang="en-US" sz="2400" b="1" dirty="0">
                <a:solidFill>
                  <a:srgbClr val="FFC000"/>
                </a:solidFill>
                <a:latin typeface="Calibri"/>
                <a:ea typeface="Calibri"/>
                <a:cs typeface="Calibri"/>
              </a:rPr>
              <a:t>yellow </a:t>
            </a:r>
            <a:r>
              <a:rPr lang="en-US" sz="2400" b="1" dirty="0">
                <a:solidFill>
                  <a:schemeClr val="tx1"/>
                </a:solidFill>
                <a:latin typeface="Calibri"/>
                <a:ea typeface="Calibri"/>
                <a:cs typeface="Calibri"/>
              </a:rPr>
              <a:t>are optional, and will provide good preparation for the course.</a:t>
            </a:r>
          </a:p>
          <a:p>
            <a:pPr marL="342900" indent="-342900">
              <a:buFont typeface="Calibri"/>
              <a:buChar char="-"/>
            </a:pPr>
            <a:r>
              <a:rPr lang="en-US" sz="2400" b="1" dirty="0">
                <a:solidFill>
                  <a:schemeClr val="tx1"/>
                </a:solidFill>
                <a:latin typeface="Calibri"/>
                <a:ea typeface="Calibri"/>
                <a:cs typeface="Calibri"/>
              </a:rPr>
              <a:t>Tasks marked with a </a:t>
            </a:r>
            <a:r>
              <a:rPr lang="en-US" sz="2400" b="1" err="1">
                <a:solidFill>
                  <a:schemeClr val="tx1"/>
                </a:solidFill>
                <a:latin typeface="Calibri"/>
                <a:ea typeface="Calibri"/>
                <a:cs typeface="Calibri"/>
              </a:rPr>
              <a:t>chilli</a:t>
            </a:r>
            <a:r>
              <a:rPr lang="en-US" sz="2400" b="1" dirty="0">
                <a:solidFill>
                  <a:schemeClr val="tx1"/>
                </a:solidFill>
                <a:latin typeface="Calibri"/>
                <a:ea typeface="Calibri"/>
                <a:cs typeface="Calibri"/>
              </a:rPr>
              <a:t> (       ) are particularly challenging.</a:t>
            </a:r>
          </a:p>
          <a:p>
            <a:pPr marL="0" lvl="0" indent="0" algn="l" rtl="0">
              <a:spcBef>
                <a:spcPts val="0"/>
              </a:spcBef>
              <a:spcAft>
                <a:spcPts val="0"/>
              </a:spcAft>
              <a:buNone/>
            </a:pPr>
            <a:r>
              <a:rPr lang="en-GB" sz="2400" b="1" i="1" err="1">
                <a:latin typeface="Calibri"/>
                <a:ea typeface="Calibri"/>
                <a:cs typeface="Calibri"/>
                <a:sym typeface="Calibri"/>
              </a:rPr>
              <a:t>fortuna</a:t>
            </a:r>
            <a:r>
              <a:rPr lang="en-GB" sz="2400" b="1" i="1" dirty="0">
                <a:latin typeface="Calibri"/>
                <a:ea typeface="Calibri"/>
                <a:cs typeface="Calibri"/>
                <a:sym typeface="Calibri"/>
              </a:rPr>
              <a:t> </a:t>
            </a:r>
            <a:r>
              <a:rPr lang="en-GB" sz="2400" b="1" i="1" err="1">
                <a:latin typeface="Calibri"/>
                <a:ea typeface="Calibri"/>
                <a:cs typeface="Calibri"/>
                <a:sym typeface="Calibri"/>
              </a:rPr>
              <a:t>audentes</a:t>
            </a:r>
            <a:r>
              <a:rPr lang="en-GB" sz="2400" b="1" i="1" dirty="0">
                <a:latin typeface="Calibri"/>
                <a:ea typeface="Calibri"/>
                <a:cs typeface="Calibri"/>
                <a:sym typeface="Calibri"/>
              </a:rPr>
              <a:t> </a:t>
            </a:r>
            <a:r>
              <a:rPr lang="en-GB" sz="2400" b="1" i="1" err="1">
                <a:latin typeface="Calibri"/>
                <a:ea typeface="Calibri"/>
                <a:cs typeface="Calibri"/>
                <a:sym typeface="Calibri"/>
              </a:rPr>
              <a:t>iuvat</a:t>
            </a:r>
            <a:r>
              <a:rPr lang="en-GB" sz="2400" b="1" i="1" dirty="0">
                <a:latin typeface="Calibri"/>
                <a:ea typeface="Calibri"/>
                <a:cs typeface="Calibri"/>
                <a:sym typeface="Calibri"/>
              </a:rPr>
              <a:t>!</a:t>
            </a:r>
            <a:endParaRPr sz="2400" b="1" i="1">
              <a:latin typeface="Calibri"/>
              <a:ea typeface="Calibri"/>
              <a:cs typeface="Calibri"/>
            </a:endParaRPr>
          </a:p>
        </p:txBody>
      </p:sp>
      <p:pic>
        <p:nvPicPr>
          <p:cNvPr id="92" name="Google Shape;92;g7738dea431_0_7"/>
          <p:cNvPicPr preferRelativeResize="0"/>
          <p:nvPr/>
        </p:nvPicPr>
        <p:blipFill rotWithShape="1">
          <a:blip r:embed="rId4">
            <a:alphaModFix/>
          </a:blip>
          <a:srcRect l="25007" t="17288" r="25007" b="24558"/>
          <a:stretch/>
        </p:blipFill>
        <p:spPr>
          <a:xfrm>
            <a:off x="8142673" y="4840676"/>
            <a:ext cx="362275" cy="362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aphicFrame>
        <p:nvGraphicFramePr>
          <p:cNvPr id="97" name="Google Shape;97;p1"/>
          <p:cNvGraphicFramePr/>
          <p:nvPr>
            <p:extLst>
              <p:ext uri="{D42A27DB-BD31-4B8C-83A1-F6EECF244321}">
                <p14:modId xmlns:p14="http://schemas.microsoft.com/office/powerpoint/2010/main" val="901767663"/>
              </p:ext>
            </p:extLst>
          </p:nvPr>
        </p:nvGraphicFramePr>
        <p:xfrm>
          <a:off x="345944" y="296109"/>
          <a:ext cx="9354495" cy="6461820"/>
        </p:xfrm>
        <a:graphic>
          <a:graphicData uri="http://schemas.openxmlformats.org/drawingml/2006/table">
            <a:tbl>
              <a:tblPr firstRow="1" bandRow="1">
                <a:noFill/>
                <a:tableStyleId>{C5E53CC9-FBED-4D59-8DF3-ABD418CA72B9}</a:tableStyleId>
              </a:tblPr>
              <a:tblGrid>
                <a:gridCol w="2641723">
                  <a:extLst>
                    <a:ext uri="{9D8B030D-6E8A-4147-A177-3AD203B41FA5}">
                      <a16:colId xmlns:a16="http://schemas.microsoft.com/office/drawing/2014/main" val="20000"/>
                    </a:ext>
                  </a:extLst>
                </a:gridCol>
                <a:gridCol w="2269864">
                  <a:extLst>
                    <a:ext uri="{9D8B030D-6E8A-4147-A177-3AD203B41FA5}">
                      <a16:colId xmlns:a16="http://schemas.microsoft.com/office/drawing/2014/main" val="20001"/>
                    </a:ext>
                  </a:extLst>
                </a:gridCol>
                <a:gridCol w="2259106">
                  <a:extLst>
                    <a:ext uri="{9D8B030D-6E8A-4147-A177-3AD203B41FA5}">
                      <a16:colId xmlns:a16="http://schemas.microsoft.com/office/drawing/2014/main" val="20002"/>
                    </a:ext>
                  </a:extLst>
                </a:gridCol>
                <a:gridCol w="2183802">
                  <a:extLst>
                    <a:ext uri="{9D8B030D-6E8A-4147-A177-3AD203B41FA5}">
                      <a16:colId xmlns:a16="http://schemas.microsoft.com/office/drawing/2014/main" val="20003"/>
                    </a:ext>
                  </a:extLst>
                </a:gridCol>
              </a:tblGrid>
              <a:tr h="533875">
                <a:tc gridSpan="4">
                  <a:txBody>
                    <a:bodyPr/>
                    <a:lstStyle/>
                    <a:p>
                      <a:pPr marL="0" marR="0" lvl="0" indent="0" algn="ctr" rtl="0">
                        <a:spcBef>
                          <a:spcPts val="0"/>
                        </a:spcBef>
                        <a:spcAft>
                          <a:spcPts val="0"/>
                        </a:spcAft>
                        <a:buNone/>
                      </a:pPr>
                      <a:r>
                        <a:rPr lang="en-GB" sz="1800" dirty="0"/>
                        <a:t>Latin </a:t>
                      </a:r>
                      <a:r>
                        <a:rPr lang="en-GB" sz="1800" u="none" strike="noStrike" cap="none" dirty="0">
                          <a:solidFill>
                            <a:schemeClr val="lt1"/>
                          </a:solidFill>
                        </a:rPr>
                        <a:t>Bridging Portfolio </a:t>
                      </a:r>
                      <a:endParaRPr sz="1800" u="none" strike="noStrike" cap="none" dirty="0">
                        <a:solidFill>
                          <a:schemeClr val="lt1"/>
                        </a:solidFill>
                      </a:endParaRPr>
                    </a:p>
                    <a:p>
                      <a:pPr marL="0" marR="0" lvl="0" indent="0" algn="ctr" rtl="0">
                        <a:spcBef>
                          <a:spcPts val="0"/>
                        </a:spcBef>
                        <a:spcAft>
                          <a:spcPts val="0"/>
                        </a:spcAft>
                        <a:buNone/>
                      </a:pPr>
                      <a:r>
                        <a:rPr lang="en-GB" sz="1800" u="none" strike="noStrike" cap="none" dirty="0">
                          <a:solidFill>
                            <a:schemeClr val="lt1"/>
                          </a:solidFill>
                        </a:rPr>
                        <a:t>(All green tasks are those which are compulsory elements of your portfolio)</a:t>
                      </a:r>
                      <a:endParaRPr sz="1800" u="none" strike="noStrike" cap="none" dirty="0">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2175">
                <a:tc>
                  <a:txBody>
                    <a:bodyPr/>
                    <a:lstStyle/>
                    <a:p>
                      <a:pPr marL="0" marR="0" lvl="0" indent="0" algn="ctr" rtl="0">
                        <a:spcBef>
                          <a:spcPts val="0"/>
                        </a:spcBef>
                        <a:spcAft>
                          <a:spcPts val="0"/>
                        </a:spcAft>
                        <a:buNone/>
                      </a:pPr>
                      <a:r>
                        <a:rPr lang="en-GB" sz="1000" b="1" u="none" strike="noStrike" cap="none" dirty="0">
                          <a:solidFill>
                            <a:schemeClr val="dk1"/>
                          </a:solidFill>
                          <a:latin typeface="Arial"/>
                          <a:ea typeface="Arial"/>
                          <a:cs typeface="Arial"/>
                          <a:sym typeface="Arial"/>
                        </a:rPr>
                        <a:t>Read</a:t>
                      </a:r>
                      <a:endParaRPr sz="10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GB" sz="1000" b="1" u="none" strike="noStrike" cap="none" dirty="0">
                          <a:solidFill>
                            <a:schemeClr val="dk1"/>
                          </a:solidFill>
                          <a:latin typeface="Arial"/>
                          <a:ea typeface="Arial"/>
                          <a:cs typeface="Arial"/>
                          <a:sym typeface="Arial"/>
                        </a:rPr>
                        <a:t>Watch</a:t>
                      </a:r>
                      <a:r>
                        <a:rPr lang="en-GB" sz="1000" b="1" u="none" strike="noStrike" cap="none" dirty="0">
                          <a:solidFill>
                            <a:schemeClr val="dk1"/>
                          </a:solidFill>
                          <a:latin typeface="Arial"/>
                          <a:ea typeface="Arial"/>
                          <a:cs typeface="Arial"/>
                        </a:rPr>
                        <a:t> </a:t>
                      </a:r>
                      <a:endParaRPr sz="1000" b="1" u="none" strike="noStrike" cap="none">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GB" sz="1000" b="1" dirty="0">
                          <a:latin typeface="Arial"/>
                          <a:ea typeface="Arial"/>
                          <a:cs typeface="Arial"/>
                          <a:sym typeface="Arial"/>
                        </a:rPr>
                        <a:t>Listen</a:t>
                      </a:r>
                      <a:endParaRPr sz="10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tc>
                  <a:txBody>
                    <a:bodyPr/>
                    <a:lstStyle/>
                    <a:p>
                      <a:pPr marL="0" marR="0" lvl="0" indent="0" algn="ctr" rtl="0">
                        <a:spcBef>
                          <a:spcPts val="0"/>
                        </a:spcBef>
                        <a:spcAft>
                          <a:spcPts val="0"/>
                        </a:spcAft>
                        <a:buNone/>
                      </a:pPr>
                      <a:r>
                        <a:rPr lang="en-GB" sz="1000" b="1" dirty="0">
                          <a:latin typeface="Arial"/>
                          <a:ea typeface="Arial"/>
                          <a:cs typeface="Arial"/>
                          <a:sym typeface="Arial"/>
                        </a:rPr>
                        <a:t>Visit</a:t>
                      </a:r>
                      <a:endParaRPr sz="1000" b="1" u="none" strike="noStrike" cap="none" dirty="0">
                        <a:solidFill>
                          <a:schemeClr val="dk1"/>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D8D8D8"/>
                    </a:solidFill>
                  </a:tcPr>
                </a:tc>
                <a:extLst>
                  <a:ext uri="{0D108BD9-81ED-4DB2-BD59-A6C34878D82A}">
                    <a16:rowId xmlns:a16="http://schemas.microsoft.com/office/drawing/2014/main" val="10001"/>
                  </a:ext>
                </a:extLst>
              </a:tr>
              <a:tr h="1070925">
                <a:tc>
                  <a:txBody>
                    <a:bodyPr/>
                    <a:lstStyle/>
                    <a:p>
                      <a:pPr marL="0" marR="0" lvl="0" indent="0" algn="l" rtl="0">
                        <a:spcBef>
                          <a:spcPts val="0"/>
                        </a:spcBef>
                        <a:spcAft>
                          <a:spcPts val="0"/>
                        </a:spcAft>
                        <a:buNone/>
                      </a:pPr>
                      <a:r>
                        <a:rPr lang="en-GB" sz="900" b="1" dirty="0">
                          <a:latin typeface="Arial"/>
                          <a:ea typeface="Arial"/>
                          <a:cs typeface="Arial"/>
                          <a:sym typeface="Arial"/>
                        </a:rPr>
                        <a:t>Revision materials</a:t>
                      </a:r>
                      <a:endParaRPr sz="900" b="1" dirty="0">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You’ll be needing to do some revision! The best resource for that is probably your old textbook - Essential GCSE Latin; these are available cheap on Amazon second hand</a:t>
                      </a:r>
                      <a:r>
                        <a:rPr lang="en-GB" sz="900" baseline="0" dirty="0">
                          <a:latin typeface="Arial"/>
                          <a:ea typeface="Arial"/>
                          <a:cs typeface="Arial"/>
                          <a:sym typeface="Arial"/>
                        </a:rPr>
                        <a:t> (for as little as a penny!)</a:t>
                      </a:r>
                      <a:endParaRPr sz="900" dirty="0">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Latin Stories is another good textbook available, containing short, GCSE-style passages to read. </a:t>
                      </a:r>
                      <a:r>
                        <a:rPr lang="en-GB" sz="900" dirty="0">
                          <a:solidFill>
                            <a:srgbClr val="FF0000"/>
                          </a:solidFill>
                          <a:latin typeface="Arial"/>
                          <a:ea typeface="Arial"/>
                          <a:cs typeface="Arial"/>
                          <a:sym typeface="Arial"/>
                        </a:rPr>
                        <a:t>(1, 2)</a:t>
                      </a:r>
                      <a:endParaRPr sz="900" dirty="0">
                        <a:solidFill>
                          <a:srgbClr val="FF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tc>
                  <a:txBody>
                    <a:bodyPr/>
                    <a:lstStyle/>
                    <a:p>
                      <a:pPr marL="0" marR="0" lvl="0" indent="0" algn="l" rtl="0">
                        <a:spcBef>
                          <a:spcPts val="0"/>
                        </a:spcBef>
                        <a:spcAft>
                          <a:spcPts val="0"/>
                        </a:spcAft>
                        <a:buNone/>
                      </a:pPr>
                      <a:r>
                        <a:rPr lang="en-US" sz="900" b="1" dirty="0">
                          <a:solidFill>
                            <a:schemeClr val="dk1"/>
                          </a:solidFill>
                          <a:latin typeface="Arial"/>
                          <a:ea typeface="Arial"/>
                          <a:cs typeface="Arial"/>
                          <a:sym typeface="Arial"/>
                          <a:hlinkClick r:id="rId3"/>
                        </a:rPr>
                        <a:t>Ancient Rome in 20 Minutes</a:t>
                      </a:r>
                      <a:endParaRPr sz="900" b="1" dirty="0">
                        <a:solidFill>
                          <a:schemeClr val="dk1"/>
                        </a:solidFill>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Brian Cox (the actor,</a:t>
                      </a:r>
                      <a:r>
                        <a:rPr lang="en-GB" sz="900" baseline="0" dirty="0">
                          <a:latin typeface="Arial"/>
                          <a:ea typeface="Arial"/>
                          <a:cs typeface="Arial"/>
                          <a:sym typeface="Arial"/>
                        </a:rPr>
                        <a:t> not the scientist) narrates an incredible history of Rome in just 20 minutes. The Latin pronunciation’s a bit iffy, but I can forgive him for that. If you ever wanted to find out more about the overall history of Rome, this is the video to watch.</a:t>
                      </a:r>
                      <a:endParaRPr sz="9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n-GB" sz="900" b="1" u="sng" dirty="0">
                          <a:solidFill>
                            <a:schemeClr val="hlink"/>
                          </a:solidFill>
                          <a:latin typeface="Arial"/>
                          <a:ea typeface="Arial"/>
                          <a:cs typeface="Arial"/>
                          <a:sym typeface="Arial"/>
                          <a:hlinkClick r:id="rId4"/>
                        </a:rPr>
                        <a:t>In Our Time</a:t>
                      </a:r>
                      <a:endParaRPr sz="900" b="1" dirty="0">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The brilliant BBC podcast featuring loads of discussions on topics both classical and non-classical. Start with </a:t>
                      </a:r>
                      <a:r>
                        <a:rPr lang="en-GB" sz="900" u="sng" dirty="0">
                          <a:solidFill>
                            <a:schemeClr val="hlink"/>
                          </a:solidFill>
                          <a:latin typeface="Arial"/>
                          <a:ea typeface="Arial"/>
                          <a:cs typeface="Arial"/>
                          <a:sym typeface="Arial"/>
                          <a:hlinkClick r:id="rId5"/>
                        </a:rPr>
                        <a:t>this one</a:t>
                      </a:r>
                      <a:r>
                        <a:rPr lang="en-GB" sz="900" dirty="0">
                          <a:latin typeface="Arial"/>
                          <a:ea typeface="Arial"/>
                          <a:cs typeface="Arial"/>
                          <a:sym typeface="Arial"/>
                        </a:rPr>
                        <a:t> about one of our key authors, Ovid, and explore the collection from there.</a:t>
                      </a:r>
                      <a:r>
                        <a:rPr lang="en-GB" sz="900" dirty="0">
                          <a:latin typeface="Arial"/>
                          <a:ea typeface="Arial"/>
                          <a:cs typeface="Arial"/>
                        </a:rPr>
                        <a:t> </a:t>
                      </a:r>
                      <a:endParaRPr lang="en-GB" sz="900">
                        <a:solidFill>
                          <a:srgbClr val="FF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n-GB" sz="900" b="1" dirty="0">
                          <a:latin typeface="Arial"/>
                          <a:ea typeface="Arial"/>
                          <a:cs typeface="Arial"/>
                          <a:sym typeface="Arial"/>
                        </a:rPr>
                        <a:t>British Museum</a:t>
                      </a:r>
                      <a:endParaRPr sz="900" b="1" dirty="0">
                        <a:latin typeface="Arial"/>
                        <a:ea typeface="Arial"/>
                        <a:cs typeface="Arial"/>
                        <a:sym typeface="Arial"/>
                      </a:endParaRPr>
                    </a:p>
                    <a:p>
                      <a:pPr marL="0" lvl="0" indent="0" algn="l" rtl="0">
                        <a:spcBef>
                          <a:spcPts val="0"/>
                        </a:spcBef>
                        <a:spcAft>
                          <a:spcPts val="0"/>
                        </a:spcAft>
                        <a:buClr>
                          <a:schemeClr val="dk1"/>
                        </a:buClr>
                        <a:buFont typeface="Arial"/>
                        <a:buNone/>
                      </a:pPr>
                      <a:r>
                        <a:rPr lang="en-GB" sz="900" dirty="0">
                          <a:latin typeface="Arial"/>
                          <a:ea typeface="Arial"/>
                          <a:cs typeface="Arial"/>
                          <a:sym typeface="Arial"/>
                        </a:rPr>
                        <a:t>So many classical objects to explore!</a:t>
                      </a:r>
                      <a:endParaRPr sz="900" dirty="0">
                        <a:latin typeface="Arial"/>
                        <a:ea typeface="Arial"/>
                        <a:cs typeface="Arial"/>
                        <a:sym typeface="Arial"/>
                      </a:endParaRPr>
                    </a:p>
                    <a:p>
                      <a:pPr marL="0" lvl="0" indent="0" algn="l" rtl="0">
                        <a:spcBef>
                          <a:spcPts val="0"/>
                        </a:spcBef>
                        <a:spcAft>
                          <a:spcPts val="0"/>
                        </a:spcAft>
                        <a:buClr>
                          <a:schemeClr val="dk1"/>
                        </a:buClr>
                        <a:buFont typeface="Arial"/>
                        <a:buNone/>
                      </a:pPr>
                      <a:r>
                        <a:rPr lang="en-GB" sz="900" dirty="0">
                          <a:latin typeface="Arial"/>
                          <a:ea typeface="Arial"/>
                          <a:cs typeface="Arial"/>
                          <a:sym typeface="Arial"/>
                        </a:rPr>
                        <a:t>Go on a virtual tour </a:t>
                      </a:r>
                      <a:r>
                        <a:rPr lang="en-GB" sz="900" u="sng" dirty="0">
                          <a:solidFill>
                            <a:schemeClr val="hlink"/>
                          </a:solidFill>
                          <a:latin typeface="Arial"/>
                          <a:ea typeface="Arial"/>
                          <a:cs typeface="Arial"/>
                          <a:sym typeface="Arial"/>
                          <a:hlinkClick r:id="rId6"/>
                        </a:rPr>
                        <a:t>here</a:t>
                      </a:r>
                      <a:r>
                        <a:rPr lang="en-GB" sz="900" dirty="0">
                          <a:latin typeface="Arial"/>
                          <a:ea typeface="Arial"/>
                          <a:cs typeface="Arial"/>
                          <a:sym typeface="Arial"/>
                        </a:rPr>
                        <a:t>, or explore the catalogue </a:t>
                      </a:r>
                      <a:r>
                        <a:rPr lang="en-GB" sz="900" u="sng" dirty="0">
                          <a:solidFill>
                            <a:schemeClr val="hlink"/>
                          </a:solidFill>
                          <a:latin typeface="Arial"/>
                          <a:ea typeface="Arial"/>
                          <a:cs typeface="Arial"/>
                          <a:sym typeface="Arial"/>
                          <a:hlinkClick r:id="rId7"/>
                        </a:rPr>
                        <a:t>here</a:t>
                      </a:r>
                      <a:r>
                        <a:rPr lang="en-GB" sz="900" u="none" dirty="0">
                          <a:solidFill>
                            <a:schemeClr val="dk1"/>
                          </a:solidFill>
                          <a:latin typeface="Arial"/>
                          <a:ea typeface="Arial"/>
                          <a:cs typeface="Arial"/>
                          <a:sym typeface="Arial"/>
                        </a:rPr>
                        <a:t>,</a:t>
                      </a:r>
                      <a:r>
                        <a:rPr lang="en-GB" sz="900" u="none" baseline="0" dirty="0">
                          <a:solidFill>
                            <a:schemeClr val="dk1"/>
                          </a:solidFill>
                          <a:latin typeface="Arial"/>
                          <a:ea typeface="Arial"/>
                          <a:cs typeface="Arial"/>
                          <a:sym typeface="Arial"/>
                        </a:rPr>
                        <a:t> and </a:t>
                      </a:r>
                      <a:r>
                        <a:rPr lang="en-GB" sz="900" u="none" baseline="0" dirty="0">
                          <a:solidFill>
                            <a:schemeClr val="dk1"/>
                          </a:solidFill>
                          <a:latin typeface="Arial"/>
                          <a:ea typeface="Arial"/>
                          <a:cs typeface="Arial"/>
                        </a:rPr>
                        <a:t>go to it in the holidays! The current Greece and Persia exhibit is particularly good.</a:t>
                      </a:r>
                      <a:endParaRPr lang="en-GB" sz="900" u="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900" b="1"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2"/>
                  </a:ext>
                </a:extLst>
              </a:tr>
              <a:tr h="1149450">
                <a:tc>
                  <a:txBody>
                    <a:bodyPr/>
                    <a:lstStyle/>
                    <a:p>
                      <a:pPr marL="0" marR="0" lvl="0" indent="0" algn="l" rtl="0">
                        <a:spcBef>
                          <a:spcPts val="0"/>
                        </a:spcBef>
                        <a:spcAft>
                          <a:spcPts val="0"/>
                        </a:spcAft>
                        <a:buNone/>
                      </a:pPr>
                      <a:r>
                        <a:rPr lang="en-GB" sz="900" b="1" u="sng" dirty="0">
                          <a:solidFill>
                            <a:schemeClr val="hlink"/>
                          </a:solidFill>
                          <a:latin typeface="Arial"/>
                          <a:cs typeface="Arial"/>
                          <a:hlinkClick r:id="rId8"/>
                        </a:rPr>
                        <a:t>Virgil - Aeneid</a:t>
                      </a:r>
                      <a:endParaRPr lang="en-US" sz="900">
                        <a:solidFill>
                          <a:schemeClr val="dk1"/>
                        </a:solidFill>
                        <a:latin typeface="Arial"/>
                        <a:cs typeface="Arial"/>
                        <a:hlinkClick r:id=""/>
                      </a:endParaRPr>
                    </a:p>
                    <a:p>
                      <a:pPr marL="0" marR="0" lvl="0" indent="0" algn="l" rtl="0">
                        <a:spcBef>
                          <a:spcPts val="0"/>
                        </a:spcBef>
                        <a:spcAft>
                          <a:spcPts val="0"/>
                        </a:spcAft>
                        <a:buNone/>
                      </a:pPr>
                      <a:r>
                        <a:rPr lang="en-GB" sz="900" dirty="0">
                          <a:latin typeface="Arial"/>
                          <a:cs typeface="Arial"/>
                        </a:rPr>
                        <a:t>The bit of the Aeneid we read at GCSE is from book 2. This year, we're going to read more of the earlier half of that poem. </a:t>
                      </a:r>
                      <a:endParaRPr lang="en-GB" sz="900" dirty="0">
                        <a:solidFill>
                          <a:srgbClr val="FF0000"/>
                        </a:solidFill>
                        <a:latin typeface="Arial"/>
                        <a:cs typeface="Arial"/>
                      </a:endParaRPr>
                    </a:p>
                    <a:p>
                      <a:pPr marL="0" marR="0" lvl="0" indent="0" algn="l">
                        <a:spcBef>
                          <a:spcPts val="0"/>
                        </a:spcBef>
                        <a:spcAft>
                          <a:spcPts val="0"/>
                        </a:spcAft>
                        <a:buNone/>
                      </a:pPr>
                      <a:endParaRPr lang="en-GB" sz="900" dirty="0">
                        <a:latin typeface="Arial"/>
                        <a:cs typeface="Arial"/>
                      </a:endParaRPr>
                    </a:p>
                    <a:p>
                      <a:pPr marL="0" marR="0" lvl="0" indent="0" algn="l">
                        <a:spcBef>
                          <a:spcPts val="0"/>
                        </a:spcBef>
                        <a:spcAft>
                          <a:spcPts val="0"/>
                        </a:spcAft>
                        <a:buNone/>
                      </a:pPr>
                      <a:r>
                        <a:rPr lang="en-GB" sz="900" dirty="0">
                          <a:latin typeface="Arial"/>
                          <a:cs typeface="Arial"/>
                        </a:rPr>
                        <a:t>Read through all of Book 2! </a:t>
                      </a:r>
                      <a:r>
                        <a:rPr lang="en-GB" sz="900" dirty="0">
                          <a:solidFill>
                            <a:srgbClr val="FF0000"/>
                          </a:solidFill>
                          <a:latin typeface="Arial"/>
                          <a:cs typeface="Arial"/>
                        </a:rPr>
                        <a:t>(3)</a:t>
                      </a:r>
                      <a:endParaRPr lang="en-US" sz="900">
                        <a:solidFill>
                          <a:srgbClr val="FF0000"/>
                        </a:solidFill>
                        <a:latin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tc>
                  <a:txBody>
                    <a:bodyPr/>
                    <a:lstStyle/>
                    <a:p>
                      <a:pPr marL="0" marR="0" lvl="0" indent="0" algn="l" rtl="0">
                        <a:spcBef>
                          <a:spcPts val="0"/>
                        </a:spcBef>
                        <a:spcAft>
                          <a:spcPts val="0"/>
                        </a:spcAft>
                        <a:buNone/>
                      </a:pPr>
                      <a:r>
                        <a:rPr lang="en-GB" sz="900" b="1" u="sng" dirty="0">
                          <a:solidFill>
                            <a:schemeClr val="hlink"/>
                          </a:solidFill>
                          <a:latin typeface="Arial"/>
                          <a:ea typeface="Arial"/>
                          <a:cs typeface="Arial"/>
                          <a:sym typeface="Arial"/>
                          <a:hlinkClick r:id="rId9"/>
                        </a:rPr>
                        <a:t>Cambridge Greek Play</a:t>
                      </a:r>
                      <a:endParaRPr sz="900" dirty="0">
                        <a:solidFill>
                          <a:schemeClr val="dk1"/>
                        </a:solidFill>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Not Latin, but certainly classical! Every three years Cambridge puts on an ancient Greek play in the original language. Make sure to click the subtitles! You’ll be astonished by how modern even these ancient plays can appear...</a:t>
                      </a:r>
                      <a:endParaRPr sz="900" dirty="0">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marR="0" lvl="0" indent="0" algn="l" rtl="0">
                        <a:spcBef>
                          <a:spcPts val="0"/>
                        </a:spcBef>
                        <a:spcAft>
                          <a:spcPts val="0"/>
                        </a:spcAft>
                        <a:buNone/>
                      </a:pPr>
                      <a:r>
                        <a:rPr lang="en-GB" sz="900" b="1" u="sng" dirty="0">
                          <a:solidFill>
                            <a:schemeClr val="hlink"/>
                          </a:solidFill>
                          <a:latin typeface="Arial"/>
                          <a:ea typeface="Arial"/>
                          <a:cs typeface="Arial"/>
                          <a:sym typeface="Arial"/>
                          <a:hlinkClick r:id="rId10"/>
                        </a:rPr>
                        <a:t>Emily Wilson on translation</a:t>
                      </a:r>
                      <a:endParaRPr sz="900" b="1" dirty="0">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At A Level, you do more than just tell me what the Latin means; you get to make choices about how you translate. In fact you will be required to do so! In this lecture, Emily Wilson, who produced a recent version of the Odyssey, talks about what translation really is.</a:t>
                      </a:r>
                      <a:endParaRPr sz="900" dirty="0">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lvl="0" indent="0" algn="l" rtl="0">
                        <a:spcBef>
                          <a:spcPts val="0"/>
                        </a:spcBef>
                        <a:spcAft>
                          <a:spcPts val="0"/>
                        </a:spcAft>
                        <a:buClr>
                          <a:schemeClr val="dk1"/>
                        </a:buClr>
                        <a:buFont typeface="Arial"/>
                        <a:buNone/>
                      </a:pPr>
                      <a:r>
                        <a:rPr lang="en-GB" sz="900" b="1" u="sng" dirty="0">
                          <a:solidFill>
                            <a:schemeClr val="hlink"/>
                          </a:solidFill>
                          <a:latin typeface="Arial"/>
                          <a:ea typeface="Arial"/>
                          <a:cs typeface="Arial"/>
                          <a:sym typeface="Arial"/>
                          <a:hlinkClick r:id="rId11"/>
                        </a:rPr>
                        <a:t>A tour of the Cambridge Cast Gallery</a:t>
                      </a:r>
                      <a:endParaRPr sz="900" b="1" dirty="0">
                        <a:latin typeface="Arial"/>
                        <a:ea typeface="Arial"/>
                        <a:cs typeface="Arial"/>
                        <a:sym typeface="Arial"/>
                      </a:endParaRPr>
                    </a:p>
                    <a:p>
                      <a:pPr marL="0" lvl="0" indent="0" algn="l" rtl="0">
                        <a:spcBef>
                          <a:spcPts val="0"/>
                        </a:spcBef>
                        <a:spcAft>
                          <a:spcPts val="0"/>
                        </a:spcAft>
                        <a:buClr>
                          <a:schemeClr val="dk1"/>
                        </a:buClr>
                        <a:buFont typeface="Arial"/>
                        <a:buNone/>
                      </a:pPr>
                      <a:r>
                        <a:rPr lang="en-GB" sz="900" dirty="0">
                          <a:latin typeface="Arial"/>
                          <a:ea typeface="Arial"/>
                          <a:cs typeface="Arial"/>
                          <a:sym typeface="Arial"/>
                        </a:rPr>
                        <a:t>Professor Carrie </a:t>
                      </a:r>
                      <a:r>
                        <a:rPr lang="en-GB" sz="900" dirty="0" err="1">
                          <a:latin typeface="Arial"/>
                          <a:ea typeface="Arial"/>
                          <a:cs typeface="Arial"/>
                          <a:sym typeface="Arial"/>
                        </a:rPr>
                        <a:t>Vout</a:t>
                      </a:r>
                      <a:r>
                        <a:rPr lang="en-GB" sz="900" dirty="0">
                          <a:latin typeface="Arial"/>
                          <a:ea typeface="Arial"/>
                          <a:cs typeface="Arial"/>
                          <a:sym typeface="Arial"/>
                        </a:rPr>
                        <a:t> guides you round the cast gallery of the University of Cambridge Classics department, and tells you a little bit about the artworks you can see there.</a:t>
                      </a:r>
                      <a:endParaRPr sz="900" b="1" dirty="0">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4"/>
                  </a:ext>
                </a:extLst>
              </a:tr>
              <a:tr h="1402600">
                <a:tc>
                  <a:txBody>
                    <a:bodyPr/>
                    <a:lstStyle/>
                    <a:p>
                      <a:pPr marL="0" marR="0" lvl="0" indent="0" algn="l" rtl="0">
                        <a:spcBef>
                          <a:spcPts val="0"/>
                        </a:spcBef>
                        <a:spcAft>
                          <a:spcPts val="0"/>
                        </a:spcAft>
                        <a:buNone/>
                      </a:pPr>
                      <a:r>
                        <a:rPr lang="en-GB" sz="900" b="1" dirty="0">
                          <a:latin typeface="Arial"/>
                          <a:ea typeface="Arial"/>
                          <a:cs typeface="Arial"/>
                          <a:sym typeface="Arial"/>
                        </a:rPr>
                        <a:t>Very Short Introductions</a:t>
                      </a:r>
                      <a:endParaRPr sz="900" dirty="0">
                        <a:solidFill>
                          <a:schemeClr val="dk1"/>
                        </a:solidFill>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I love these books - written by academics to give you an accessible introduction to a topic, with guidance for further reading. Cheap (under £10 new) too! Particularly relevant ones might be:</a:t>
                      </a:r>
                      <a:endParaRPr sz="900" dirty="0">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Classics</a:t>
                      </a:r>
                      <a:endParaRPr sz="900" dirty="0">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Classical Mythology</a:t>
                      </a:r>
                      <a:br>
                        <a:rPr lang="en-GB" sz="900" dirty="0">
                          <a:latin typeface="Arial"/>
                          <a:ea typeface="Arial"/>
                          <a:cs typeface="Arial"/>
                          <a:sym typeface="Arial"/>
                        </a:rPr>
                      </a:br>
                      <a:r>
                        <a:rPr lang="en-GB" sz="900" dirty="0">
                          <a:latin typeface="Arial"/>
                          <a:ea typeface="Arial"/>
                          <a:cs typeface="Arial"/>
                          <a:sym typeface="Arial"/>
                        </a:rPr>
                        <a:t>Classical Literature</a:t>
                      </a:r>
                      <a:endParaRPr sz="900" dirty="0">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The Roman Republic</a:t>
                      </a:r>
                      <a:endParaRPr sz="900" dirty="0">
                        <a:latin typeface="Arial"/>
                        <a:ea typeface="Arial"/>
                        <a:cs typeface="Arial"/>
                        <a:sym typeface="Arial"/>
                      </a:endParaRPr>
                    </a:p>
                    <a:p>
                      <a:pPr marL="0" marR="0" lvl="0" indent="0" algn="l" rtl="0">
                        <a:spcBef>
                          <a:spcPts val="0"/>
                        </a:spcBef>
                        <a:spcAft>
                          <a:spcPts val="0"/>
                        </a:spcAft>
                        <a:buNone/>
                      </a:pPr>
                      <a:r>
                        <a:rPr lang="en-GB" sz="900" dirty="0">
                          <a:latin typeface="Arial"/>
                          <a:ea typeface="Arial"/>
                          <a:cs typeface="Arial"/>
                          <a:sym typeface="Arial"/>
                        </a:rPr>
                        <a:t>The Roman Empire</a:t>
                      </a:r>
                      <a:endParaRPr sz="900" dirty="0">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GB" sz="900" b="1" dirty="0">
                          <a:latin typeface="Arial"/>
                          <a:ea typeface="Arial"/>
                          <a:cs typeface="Arial"/>
                          <a:sym typeface="Arial"/>
                        </a:rPr>
                        <a:t>I, Claudius</a:t>
                      </a:r>
                      <a:endParaRPr sz="900" b="1" dirty="0">
                        <a:latin typeface="Arial"/>
                        <a:ea typeface="Arial"/>
                        <a:cs typeface="Arial"/>
                        <a:sym typeface="Arial"/>
                      </a:endParaRPr>
                    </a:p>
                    <a:p>
                      <a:pPr marL="0" lvl="0" indent="0" algn="l" rtl="0">
                        <a:spcBef>
                          <a:spcPts val="0"/>
                        </a:spcBef>
                        <a:spcAft>
                          <a:spcPts val="0"/>
                        </a:spcAft>
                        <a:buNone/>
                      </a:pPr>
                      <a:r>
                        <a:rPr lang="en-GB" sz="900" dirty="0">
                          <a:latin typeface="Arial"/>
                          <a:ea typeface="Arial"/>
                          <a:cs typeface="Arial"/>
                          <a:sym typeface="Arial"/>
                        </a:rPr>
                        <a:t>For my money the best historical drama you’ll find anywhere. Emperor Claudius tells the story of his family from Augustus all the way through to himself. Clips on YouTube; I think the whole thing’s on Amazon Prime if you have it. Look out for Brian Blessed as a very shouty Augustus and Sian Phillips as the poisonous Livia.</a:t>
                      </a:r>
                      <a:endParaRPr sz="900" dirty="0">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GB" sz="900" b="1" u="sng" dirty="0">
                          <a:solidFill>
                            <a:schemeClr val="hlink"/>
                          </a:solidFill>
                          <a:latin typeface="Arial"/>
                          <a:ea typeface="Arial"/>
                          <a:cs typeface="Arial"/>
                          <a:sym typeface="Arial"/>
                          <a:hlinkClick r:id="rId12"/>
                        </a:rPr>
                        <a:t>quomodo dicitur? (How do you say?)</a:t>
                      </a:r>
                      <a:endParaRPr sz="900" b="1" dirty="0">
                        <a:latin typeface="Arial"/>
                        <a:ea typeface="Arial"/>
                        <a:cs typeface="Arial"/>
                        <a:sym typeface="Arial"/>
                      </a:endParaRPr>
                    </a:p>
                    <a:p>
                      <a:pPr marL="0" lvl="0" indent="0" algn="l" rtl="0">
                        <a:spcBef>
                          <a:spcPts val="0"/>
                        </a:spcBef>
                        <a:spcAft>
                          <a:spcPts val="0"/>
                        </a:spcAft>
                        <a:buNone/>
                      </a:pPr>
                      <a:r>
                        <a:rPr lang="en-GB" sz="900" dirty="0">
                          <a:latin typeface="Arial"/>
                          <a:ea typeface="Arial"/>
                          <a:cs typeface="Arial"/>
                          <a:sym typeface="Arial"/>
                        </a:rPr>
                        <a:t>For when you’ve done a bit of practice! A couple of Latin teachers get together and talk - in Latin! - about all sorts of things, from ancient authors to what they watched on TV this week. </a:t>
                      </a:r>
                      <a:endParaRPr sz="900" dirty="0">
                        <a:latin typeface="Arial"/>
                        <a:ea typeface="Arial"/>
                        <a:cs typeface="Arial"/>
                        <a:sym typeface="Arial"/>
                      </a:endParaRPr>
                    </a:p>
                    <a:p>
                      <a:pPr marL="0" lvl="0" indent="0" algn="l" rtl="0">
                        <a:spcBef>
                          <a:spcPts val="0"/>
                        </a:spcBef>
                        <a:spcAft>
                          <a:spcPts val="0"/>
                        </a:spcAft>
                        <a:buNone/>
                      </a:pPr>
                      <a:endParaRPr sz="900" dirty="0">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GB" sz="900" b="1" u="sng" dirty="0">
                          <a:solidFill>
                            <a:schemeClr val="hlink"/>
                          </a:solidFill>
                          <a:latin typeface="Arial"/>
                          <a:ea typeface="Arial"/>
                          <a:cs typeface="Arial"/>
                          <a:sym typeface="Arial"/>
                          <a:hlinkClick r:id="rId9"/>
                        </a:rPr>
                        <a:t>Eidolon</a:t>
                      </a:r>
                      <a:endParaRPr sz="900" b="1" dirty="0">
                        <a:latin typeface="Arial"/>
                        <a:ea typeface="Arial"/>
                        <a:cs typeface="Arial"/>
                        <a:sym typeface="Arial"/>
                      </a:endParaRPr>
                    </a:p>
                    <a:p>
                      <a:pPr marL="0" lvl="0" indent="0" algn="l" rtl="0">
                        <a:spcBef>
                          <a:spcPts val="0"/>
                        </a:spcBef>
                        <a:spcAft>
                          <a:spcPts val="0"/>
                        </a:spcAft>
                        <a:buNone/>
                      </a:pPr>
                      <a:r>
                        <a:rPr lang="en-GB" sz="900" dirty="0">
                          <a:latin typeface="Arial"/>
                          <a:ea typeface="Arial"/>
                          <a:cs typeface="Arial"/>
                          <a:sym typeface="Arial"/>
                        </a:rPr>
                        <a:t>Provocative dispatches from the world of classical studies. My favourite article </a:t>
                      </a:r>
                      <a:r>
                        <a:rPr lang="en-GB" sz="900" u="sng" dirty="0">
                          <a:solidFill>
                            <a:schemeClr val="hlink"/>
                          </a:solidFill>
                          <a:latin typeface="Arial"/>
                          <a:ea typeface="Arial"/>
                          <a:cs typeface="Arial"/>
                          <a:sym typeface="Arial"/>
                          <a:hlinkClick r:id="rId13"/>
                        </a:rPr>
                        <a:t>is this one</a:t>
                      </a:r>
                      <a:r>
                        <a:rPr lang="en-GB" sz="900" dirty="0">
                          <a:latin typeface="Arial"/>
                          <a:ea typeface="Arial"/>
                          <a:cs typeface="Arial"/>
                          <a:sym typeface="Arial"/>
                        </a:rPr>
                        <a:t>, about the problems of teaching Latin (particularly problems with the Cambridge Latin Course)</a:t>
                      </a:r>
                      <a:r>
                        <a:rPr lang="en-GB" sz="900" dirty="0">
                          <a:latin typeface="Arial"/>
                          <a:ea typeface="Arial"/>
                          <a:cs typeface="Arial"/>
                        </a:rPr>
                        <a:t> </a:t>
                      </a:r>
                      <a:endParaRPr lang="en-GB" sz="900">
                        <a:solidFill>
                          <a:srgbClr val="FF0000"/>
                        </a:solidFill>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7"/>
                  </a:ext>
                </a:extLst>
              </a:tr>
              <a:tr h="1386725">
                <a:tc>
                  <a:txBody>
                    <a:bodyPr/>
                    <a:lstStyle/>
                    <a:p>
                      <a:pPr marL="0" lvl="0" indent="0" algn="l" rtl="0">
                        <a:spcBef>
                          <a:spcPts val="0"/>
                        </a:spcBef>
                        <a:spcAft>
                          <a:spcPts val="0"/>
                        </a:spcAft>
                        <a:buNone/>
                      </a:pPr>
                      <a:r>
                        <a:rPr lang="en-GB" sz="900" b="1" u="sng" dirty="0">
                          <a:solidFill>
                            <a:schemeClr val="hlink"/>
                          </a:solidFill>
                          <a:latin typeface="Arial"/>
                          <a:ea typeface="Arial"/>
                          <a:cs typeface="Arial"/>
                          <a:sym typeface="Arial"/>
                          <a:hlinkClick r:id="rId14"/>
                        </a:rPr>
                        <a:t>Catullus - poems</a:t>
                      </a:r>
                      <a:endParaRPr sz="900" b="1" dirty="0">
                        <a:latin typeface="Arial"/>
                        <a:ea typeface="Arial"/>
                        <a:cs typeface="Arial"/>
                        <a:sym typeface="Arial"/>
                      </a:endParaRPr>
                    </a:p>
                    <a:p>
                      <a:pPr marL="0" lvl="0" indent="0" algn="l" rtl="0">
                        <a:spcBef>
                          <a:spcPts val="0"/>
                        </a:spcBef>
                        <a:spcAft>
                          <a:spcPts val="0"/>
                        </a:spcAft>
                        <a:buNone/>
                      </a:pPr>
                      <a:r>
                        <a:rPr lang="en-GB" sz="900" dirty="0">
                          <a:latin typeface="Arial"/>
                          <a:ea typeface="Arial"/>
                          <a:cs typeface="Arial"/>
                          <a:sym typeface="Arial"/>
                        </a:rPr>
                        <a:t>You all loved the outrageous titles on the Wikipedia page; we’re going to be reading some of them in Y12.</a:t>
                      </a:r>
                      <a:r>
                        <a:rPr lang="en-GB" sz="900" baseline="0" dirty="0">
                          <a:latin typeface="Arial"/>
                          <a:ea typeface="Arial"/>
                          <a:cs typeface="Arial"/>
                          <a:sym typeface="Arial"/>
                        </a:rPr>
                        <a:t> For now, read </a:t>
                      </a:r>
                      <a:r>
                        <a:rPr lang="en-GB" sz="900" dirty="0">
                          <a:latin typeface="Arial"/>
                          <a:ea typeface="Arial"/>
                          <a:cs typeface="Arial"/>
                          <a:sym typeface="Arial"/>
                        </a:rPr>
                        <a:t>poems </a:t>
                      </a:r>
                      <a:r>
                        <a:rPr lang="en-GB" sz="900" u="sng" dirty="0">
                          <a:solidFill>
                            <a:schemeClr val="hlink"/>
                          </a:solidFill>
                          <a:latin typeface="Arial"/>
                          <a:ea typeface="Arial"/>
                          <a:cs typeface="Arial"/>
                          <a:sym typeface="Arial"/>
                          <a:hlinkClick r:id="rId15"/>
                        </a:rPr>
                        <a:t>5</a:t>
                      </a:r>
                      <a:r>
                        <a:rPr lang="en-GB" sz="900" dirty="0">
                          <a:latin typeface="Arial"/>
                          <a:ea typeface="Arial"/>
                          <a:cs typeface="Arial"/>
                          <a:sym typeface="Arial"/>
                        </a:rPr>
                        <a:t>, </a:t>
                      </a:r>
                      <a:r>
                        <a:rPr lang="en-GB" sz="900" u="sng" dirty="0">
                          <a:solidFill>
                            <a:schemeClr val="hlink"/>
                          </a:solidFill>
                          <a:latin typeface="Arial"/>
                          <a:ea typeface="Arial"/>
                          <a:cs typeface="Arial"/>
                          <a:sym typeface="Arial"/>
                          <a:hlinkClick r:id="rId16"/>
                        </a:rPr>
                        <a:t>7</a:t>
                      </a:r>
                      <a:r>
                        <a:rPr lang="en-GB" sz="900" dirty="0">
                          <a:latin typeface="Arial"/>
                          <a:ea typeface="Arial"/>
                          <a:cs typeface="Arial"/>
                          <a:sym typeface="Arial"/>
                        </a:rPr>
                        <a:t> and </a:t>
                      </a:r>
                      <a:r>
                        <a:rPr lang="en-GB" sz="900" u="sng" dirty="0">
                          <a:solidFill>
                            <a:schemeClr val="hlink"/>
                          </a:solidFill>
                          <a:latin typeface="Arial"/>
                          <a:ea typeface="Arial"/>
                          <a:cs typeface="Arial"/>
                          <a:sym typeface="Arial"/>
                        </a:rPr>
                        <a:t>8</a:t>
                      </a:r>
                      <a:r>
                        <a:rPr lang="en-GB" sz="900" dirty="0">
                          <a:latin typeface="Arial"/>
                          <a:ea typeface="Arial"/>
                          <a:cs typeface="Arial"/>
                          <a:sym typeface="Arial"/>
                          <a:hlinkClick r:id="rId17"/>
                        </a:rPr>
                        <a:t>.</a:t>
                      </a:r>
                      <a:r>
                        <a:rPr lang="en-GB" sz="900" dirty="0">
                          <a:latin typeface="Arial"/>
                          <a:ea typeface="Arial"/>
                          <a:cs typeface="Arial"/>
                          <a:sym typeface="Arial"/>
                        </a:rPr>
                        <a:t> </a:t>
                      </a:r>
                      <a:r>
                        <a:rPr lang="en-GB" sz="900" dirty="0">
                          <a:solidFill>
                            <a:srgbClr val="FF0000"/>
                          </a:solidFill>
                          <a:latin typeface="Arial"/>
                          <a:ea typeface="Arial"/>
                          <a:cs typeface="Arial"/>
                          <a:sym typeface="Arial"/>
                        </a:rPr>
                        <a:t>(4)</a:t>
                      </a:r>
                      <a:endParaRPr sz="900" dirty="0">
                        <a:solidFill>
                          <a:srgbClr val="FF0000"/>
                        </a:solidFill>
                        <a:latin typeface="Arial"/>
                        <a:ea typeface="Arial"/>
                        <a:cs typeface="Arial"/>
                        <a:sym typeface="Arial"/>
                      </a:endParaRPr>
                    </a:p>
                  </a:txBody>
                  <a:tcPr marL="91450" marR="91450" marT="45725" marB="45725">
                    <a:lnL w="12700" cap="flat" cmpd="sng">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3C47D"/>
                    </a:solidFill>
                  </a:tcPr>
                </a:tc>
                <a:tc>
                  <a:txBody>
                    <a:bodyPr/>
                    <a:lstStyle/>
                    <a:p>
                      <a:pPr marL="0" lvl="0" indent="0" algn="l" rtl="0">
                        <a:spcBef>
                          <a:spcPts val="0"/>
                        </a:spcBef>
                        <a:spcAft>
                          <a:spcPts val="0"/>
                        </a:spcAft>
                        <a:buNone/>
                      </a:pPr>
                      <a:r>
                        <a:rPr lang="en-GB" sz="900" b="1" u="sng" dirty="0">
                          <a:solidFill>
                            <a:schemeClr val="hlink"/>
                          </a:solidFill>
                          <a:latin typeface="Arial"/>
                          <a:ea typeface="Arial"/>
                          <a:cs typeface="Arial"/>
                          <a:sym typeface="Arial"/>
                          <a:hlinkClick r:id="rId18"/>
                        </a:rPr>
                        <a:t>Meet the Romans with Mary Beard</a:t>
                      </a:r>
                      <a:endParaRPr sz="900" b="1" dirty="0">
                        <a:latin typeface="Arial"/>
                        <a:ea typeface="Arial"/>
                        <a:cs typeface="Arial"/>
                        <a:sym typeface="Arial"/>
                      </a:endParaRPr>
                    </a:p>
                    <a:p>
                      <a:pPr marL="0" lvl="0" indent="0" algn="l" rtl="0">
                        <a:spcBef>
                          <a:spcPts val="0"/>
                        </a:spcBef>
                        <a:spcAft>
                          <a:spcPts val="0"/>
                        </a:spcAft>
                        <a:buNone/>
                      </a:pPr>
                      <a:r>
                        <a:rPr lang="en-GB" sz="900" dirty="0">
                          <a:latin typeface="Arial"/>
                          <a:ea typeface="Arial"/>
                          <a:cs typeface="Arial"/>
                          <a:sym typeface="Arial"/>
                        </a:rPr>
                        <a:t>The pre-eminent British classicist gives you a look at the day-to-day lives of ordinary Romans, not just the famous ones. A great documentary.</a:t>
                      </a:r>
                      <a:endParaRPr sz="900" dirty="0">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lvl="0" indent="0" algn="l" rtl="0">
                        <a:spcBef>
                          <a:spcPts val="0"/>
                        </a:spcBef>
                        <a:spcAft>
                          <a:spcPts val="0"/>
                        </a:spcAft>
                        <a:buClr>
                          <a:schemeClr val="dk1"/>
                        </a:buClr>
                        <a:buSzPts val="1100"/>
                        <a:buFont typeface="Arial"/>
                        <a:buNone/>
                      </a:pPr>
                      <a:r>
                        <a:rPr lang="en-GB" sz="900" b="1" dirty="0" err="1">
                          <a:latin typeface="Arial"/>
                          <a:ea typeface="Arial"/>
                          <a:cs typeface="Arial"/>
                          <a:sym typeface="Arial"/>
                        </a:rPr>
                        <a:t>Hadestown</a:t>
                      </a:r>
                      <a:endParaRPr sz="900"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900" dirty="0" err="1">
                          <a:latin typeface="Arial"/>
                          <a:ea typeface="Arial"/>
                          <a:cs typeface="Arial"/>
                          <a:sym typeface="Arial"/>
                        </a:rPr>
                        <a:t>Hadestown</a:t>
                      </a:r>
                      <a:r>
                        <a:rPr lang="en-GB" sz="900" dirty="0">
                          <a:latin typeface="Arial"/>
                          <a:ea typeface="Arial"/>
                          <a:cs typeface="Arial"/>
                          <a:sym typeface="Arial"/>
                        </a:rPr>
                        <a:t>, originally a concept album based on the myth of Orpheus and Eurydice, was turned into a musical and swept the board at the Tony Awards. A really engaging soundtrack!</a:t>
                      </a:r>
                      <a:endParaRPr sz="900" dirty="0">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tc>
                  <a:txBody>
                    <a:bodyPr/>
                    <a:lstStyle/>
                    <a:p>
                      <a:pPr marL="0" lvl="0" indent="0" algn="l" rtl="0">
                        <a:spcBef>
                          <a:spcPts val="0"/>
                        </a:spcBef>
                        <a:spcAft>
                          <a:spcPts val="0"/>
                        </a:spcAft>
                        <a:buNone/>
                      </a:pPr>
                      <a:r>
                        <a:rPr lang="en-GB" sz="900" b="1" u="sng" dirty="0">
                          <a:solidFill>
                            <a:schemeClr val="hlink"/>
                          </a:solidFill>
                          <a:latin typeface="Arial"/>
                          <a:ea typeface="Arial"/>
                          <a:cs typeface="Arial"/>
                          <a:sym typeface="Arial"/>
                          <a:hlinkClick r:id="rId19"/>
                        </a:rPr>
                        <a:t>Hexameter</a:t>
                      </a:r>
                      <a:endParaRPr sz="900" b="1" dirty="0">
                        <a:latin typeface="Arial"/>
                        <a:ea typeface="Arial"/>
                        <a:cs typeface="Arial"/>
                        <a:sym typeface="Arial"/>
                      </a:endParaRPr>
                    </a:p>
                    <a:p>
                      <a:pPr marL="0" lvl="0" indent="0" algn="l" rtl="0">
                        <a:spcBef>
                          <a:spcPts val="0"/>
                        </a:spcBef>
                        <a:spcAft>
                          <a:spcPts val="0"/>
                        </a:spcAft>
                        <a:buNone/>
                      </a:pPr>
                      <a:r>
                        <a:rPr lang="en-GB" sz="900" dirty="0">
                          <a:latin typeface="Arial"/>
                          <a:ea typeface="Arial"/>
                          <a:cs typeface="Arial"/>
                          <a:sym typeface="Arial"/>
                        </a:rPr>
                        <a:t>This needs a sign-up, but it’s a fun game! Latin poetry follows a rhythmical scheme called metre. If you learn the rules, you can work out how a line of poetry sounded when read aloud in Latin. This site teaches you the rules, and then gets you to ‘scan’ likes of poetry from its database to work out its rhythm. We’ll be doing this a lot next year.</a:t>
                      </a:r>
                      <a:endParaRPr sz="900" dirty="0">
                        <a:latin typeface="Arial"/>
                        <a:ea typeface="Arial"/>
                        <a:cs typeface="Arial"/>
                        <a:sym typeface="Arial"/>
                      </a:endParaRPr>
                    </a:p>
                  </a:txBody>
                  <a:tcPr marL="91450" marR="91450" marT="45725" marB="45725">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000"/>
                    </a:solidFill>
                  </a:tcPr>
                </a:tc>
                <a:extLst>
                  <a:ext uri="{0D108BD9-81ED-4DB2-BD59-A6C34878D82A}">
                    <a16:rowId xmlns:a16="http://schemas.microsoft.com/office/drawing/2014/main" val="10009"/>
                  </a:ext>
                </a:extLst>
              </a:tr>
            </a:tbl>
          </a:graphicData>
        </a:graphic>
      </p:graphicFrame>
      <p:pic>
        <p:nvPicPr>
          <p:cNvPr id="100" name="Google Shape;100;p1" descr="SIS Quantitative Market Research"/>
          <p:cNvPicPr preferRelativeResize="0"/>
          <p:nvPr/>
        </p:nvPicPr>
        <p:blipFill rotWithShape="1">
          <a:blip r:embed="rId20">
            <a:alphaModFix/>
          </a:blip>
          <a:srcRect/>
          <a:stretch/>
        </p:blipFill>
        <p:spPr>
          <a:xfrm>
            <a:off x="19016175" y="4133135"/>
            <a:ext cx="560963" cy="492889"/>
          </a:xfrm>
          <a:prstGeom prst="rect">
            <a:avLst/>
          </a:prstGeom>
          <a:noFill/>
          <a:ln>
            <a:noFill/>
          </a:ln>
        </p:spPr>
      </p:pic>
      <p:pic>
        <p:nvPicPr>
          <p:cNvPr id="102" name="Google Shape;102;p1"/>
          <p:cNvPicPr preferRelativeResize="0"/>
          <p:nvPr/>
        </p:nvPicPr>
        <p:blipFill rotWithShape="1">
          <a:blip r:embed="rId21">
            <a:alphaModFix/>
          </a:blip>
          <a:srcRect l="25007" t="17288" r="25007" b="24558"/>
          <a:stretch/>
        </p:blipFill>
        <p:spPr>
          <a:xfrm>
            <a:off x="7303619" y="3399858"/>
            <a:ext cx="201246" cy="249393"/>
          </a:xfrm>
          <a:prstGeom prst="rect">
            <a:avLst/>
          </a:prstGeom>
          <a:noFill/>
          <a:ln>
            <a:noFill/>
          </a:ln>
        </p:spPr>
      </p:pic>
      <p:pic>
        <p:nvPicPr>
          <p:cNvPr id="10" name="Google Shape;102;p1"/>
          <p:cNvPicPr preferRelativeResize="0"/>
          <p:nvPr/>
        </p:nvPicPr>
        <p:blipFill rotWithShape="1">
          <a:blip r:embed="rId21">
            <a:alphaModFix/>
          </a:blip>
          <a:srcRect l="25007" t="17288" r="25007" b="24558"/>
          <a:stretch/>
        </p:blipFill>
        <p:spPr>
          <a:xfrm>
            <a:off x="2765685" y="4853933"/>
            <a:ext cx="201246" cy="249393"/>
          </a:xfrm>
          <a:prstGeom prst="rect">
            <a:avLst/>
          </a:prstGeom>
          <a:noFill/>
          <a:ln>
            <a:noFill/>
          </a:ln>
        </p:spPr>
      </p:pic>
      <p:pic>
        <p:nvPicPr>
          <p:cNvPr id="11" name="Google Shape;102;p1"/>
          <p:cNvPicPr preferRelativeResize="0"/>
          <p:nvPr/>
        </p:nvPicPr>
        <p:blipFill rotWithShape="1">
          <a:blip r:embed="rId21">
            <a:alphaModFix/>
          </a:blip>
          <a:srcRect l="25007" t="17288" r="25007" b="24558"/>
          <a:stretch/>
        </p:blipFill>
        <p:spPr>
          <a:xfrm>
            <a:off x="9446184" y="4853932"/>
            <a:ext cx="201246" cy="249393"/>
          </a:xfrm>
          <a:prstGeom prst="rect">
            <a:avLst/>
          </a:prstGeom>
          <a:noFill/>
          <a:ln>
            <a:noFill/>
          </a:ln>
        </p:spPr>
      </p:pic>
      <p:pic>
        <p:nvPicPr>
          <p:cNvPr id="12" name="Google Shape;102;p1"/>
          <p:cNvPicPr preferRelativeResize="0"/>
          <p:nvPr/>
        </p:nvPicPr>
        <p:blipFill rotWithShape="1">
          <a:blip r:embed="rId21">
            <a:alphaModFix/>
          </a:blip>
          <a:srcRect l="25007" t="17288" r="25007" b="24558"/>
          <a:stretch/>
        </p:blipFill>
        <p:spPr>
          <a:xfrm>
            <a:off x="7278131" y="4853932"/>
            <a:ext cx="201246" cy="2493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738dea431_0_0"/>
          <p:cNvSpPr txBox="1"/>
          <p:nvPr/>
        </p:nvSpPr>
        <p:spPr>
          <a:xfrm>
            <a:off x="108550" y="98675"/>
            <a:ext cx="96603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b="1" dirty="0">
                <a:latin typeface="+mj-lt"/>
                <a:ea typeface="Calibri"/>
                <a:cs typeface="Calibri"/>
                <a:sym typeface="Calibri"/>
              </a:rPr>
              <a:t>Compulsory tasks</a:t>
            </a:r>
            <a:endParaRPr sz="2800" b="1" dirty="0">
              <a:latin typeface="+mj-lt"/>
              <a:ea typeface="Calibri"/>
              <a:cs typeface="Calibri"/>
              <a:sym typeface="Calibri"/>
            </a:endParaRPr>
          </a:p>
          <a:p>
            <a:pPr marL="0" lvl="0" indent="0" algn="l" rtl="0">
              <a:spcBef>
                <a:spcPts val="0"/>
              </a:spcBef>
              <a:spcAft>
                <a:spcPts val="0"/>
              </a:spcAft>
              <a:buNone/>
            </a:pPr>
            <a:endParaRPr sz="2800" dirty="0">
              <a:latin typeface="+mj-lt"/>
              <a:ea typeface="Calibri"/>
              <a:cs typeface="Calibri"/>
              <a:sym typeface="Calibri"/>
            </a:endParaRPr>
          </a:p>
          <a:p>
            <a:pPr marL="0" lvl="0" indent="0" algn="l" rtl="0">
              <a:spcBef>
                <a:spcPts val="0"/>
              </a:spcBef>
              <a:spcAft>
                <a:spcPts val="0"/>
              </a:spcAft>
              <a:buNone/>
            </a:pPr>
            <a:r>
              <a:rPr lang="en-GB" sz="2800" i="1" dirty="0">
                <a:latin typeface="+mj-lt"/>
                <a:ea typeface="Calibri"/>
                <a:cs typeface="Calibri"/>
                <a:sym typeface="Calibri"/>
              </a:rPr>
              <a:t>Language</a:t>
            </a:r>
            <a:endParaRPr sz="2800" i="1" dirty="0">
              <a:latin typeface="+mj-lt"/>
              <a:ea typeface="Calibri"/>
              <a:cs typeface="Calibri"/>
              <a:sym typeface="Calibri"/>
            </a:endParaRPr>
          </a:p>
          <a:p>
            <a:pPr marL="0" lvl="0" indent="0" algn="l" rtl="0">
              <a:spcBef>
                <a:spcPts val="0"/>
              </a:spcBef>
              <a:spcAft>
                <a:spcPts val="0"/>
              </a:spcAft>
              <a:buNone/>
            </a:pPr>
            <a:endParaRPr sz="2800" i="1" dirty="0">
              <a:ea typeface="Calibri"/>
              <a:cs typeface="Calibri"/>
            </a:endParaRPr>
          </a:p>
          <a:p>
            <a:r>
              <a:rPr lang="en-GB" sz="2800" dirty="0">
                <a:ea typeface="Calibri"/>
                <a:cs typeface="Calibri"/>
                <a:sym typeface="Calibri"/>
              </a:rPr>
              <a:t>1) Complete the 2021 GCSE language paper attached </a:t>
            </a:r>
            <a:r>
              <a:rPr lang="en-GB" sz="2800" dirty="0">
                <a:ea typeface="Calibri"/>
                <a:cs typeface="Calibri"/>
                <a:sym typeface="Calibri"/>
                <a:hlinkClick r:id="rId3"/>
              </a:rPr>
              <a:t>here</a:t>
            </a:r>
            <a:r>
              <a:rPr lang="en-GB" sz="2800" dirty="0">
                <a:ea typeface="Calibri"/>
                <a:cs typeface="Calibri"/>
                <a:sym typeface="Calibri"/>
              </a:rPr>
              <a:t>.</a:t>
            </a:r>
            <a:endParaRPr lang="en-GB" sz="2800" dirty="0">
              <a:solidFill>
                <a:schemeClr val="dk1"/>
              </a:solidFill>
            </a:endParaRPr>
          </a:p>
          <a:p>
            <a:pPr marL="0" lvl="0" indent="0" algn="l" rtl="0">
              <a:spcBef>
                <a:spcPts val="0"/>
              </a:spcBef>
              <a:spcAft>
                <a:spcPts val="0"/>
              </a:spcAft>
              <a:buNone/>
            </a:pPr>
            <a:endParaRPr sz="2800" dirty="0">
              <a:solidFill>
                <a:schemeClr val="dk1"/>
              </a:solidFill>
            </a:endParaRPr>
          </a:p>
          <a:p>
            <a:r>
              <a:rPr lang="en-GB" sz="2800">
                <a:solidFill>
                  <a:schemeClr val="dk1"/>
                </a:solidFill>
              </a:rPr>
              <a:t>2) Print off and RAG rate the GCSE vocabulary list attached </a:t>
            </a:r>
            <a:r>
              <a:rPr lang="en-GB" sz="2800" dirty="0">
                <a:solidFill>
                  <a:schemeClr val="dk1"/>
                </a:solidFill>
                <a:hlinkClick r:id="rId4">
                  <a:extLst>
                    <a:ext uri="{A12FA001-AC4F-418D-AE19-62706E023703}">
                      <ahyp:hlinkClr xmlns:ahyp="http://schemas.microsoft.com/office/drawing/2018/hyperlinkcolor" val="tx"/>
                    </a:ext>
                  </a:extLst>
                </a:hlinkClick>
              </a:rPr>
              <a:t>here</a:t>
            </a:r>
            <a:r>
              <a:rPr lang="en-GB" sz="2800">
                <a:solidFill>
                  <a:schemeClr val="dk1"/>
                </a:solidFill>
              </a:rPr>
              <a:t>.</a:t>
            </a:r>
          </a:p>
          <a:p>
            <a:endParaRPr lang="en-GB" sz="2800" dirty="0">
              <a:solidFill>
                <a:schemeClr val="dk1"/>
              </a:solidFill>
            </a:endParaRPr>
          </a:p>
          <a:p>
            <a:r>
              <a:rPr lang="en-GB" sz="2800" dirty="0">
                <a:solidFill>
                  <a:srgbClr val="FF0000"/>
                </a:solidFill>
              </a:rPr>
              <a:t>R: I do not remember this word at all</a:t>
            </a:r>
          </a:p>
          <a:p>
            <a:r>
              <a:rPr lang="en-GB" sz="2800" dirty="0">
                <a:solidFill>
                  <a:srgbClr val="FFC000"/>
                </a:solidFill>
              </a:rPr>
              <a:t>A: I remember this word but I can't fully recall its meaning</a:t>
            </a:r>
            <a:endParaRPr lang="en-GB">
              <a:solidFill>
                <a:srgbClr val="FFC000"/>
              </a:solidFill>
            </a:endParaRPr>
          </a:p>
          <a:p>
            <a:r>
              <a:rPr lang="en-GB" sz="2800" dirty="0">
                <a:solidFill>
                  <a:srgbClr val="00B050"/>
                </a:solidFill>
              </a:rPr>
              <a:t>G: I know this word</a:t>
            </a:r>
            <a:endParaRPr lang="en-GB" dirty="0">
              <a:solidFill>
                <a:srgbClr val="00B050"/>
              </a:solidFill>
            </a:endParaRPr>
          </a:p>
          <a:p>
            <a:pPr marL="0" lvl="0" indent="0" algn="l">
              <a:spcBef>
                <a:spcPts val="0"/>
              </a:spcBef>
              <a:spcAft>
                <a:spcPts val="0"/>
              </a:spcAft>
              <a:buFont typeface="Arial"/>
              <a:buNone/>
            </a:pPr>
            <a:endParaRPr lang="en-GB" sz="2800" dirty="0">
              <a:solidFill>
                <a:schemeClr val="dk1"/>
              </a:solidFill>
              <a:ea typeface="Calibri"/>
            </a:endParaRPr>
          </a:p>
          <a:p>
            <a:r>
              <a:rPr lang="en-GB" sz="2800" i="1" dirty="0">
                <a:solidFill>
                  <a:schemeClr val="dk1"/>
                </a:solidFill>
                <a:ea typeface="Calibri"/>
              </a:rPr>
              <a:t>Bring these with you to your first </a:t>
            </a:r>
            <a:r>
              <a:rPr lang="en-GB" sz="2800" b="1" i="1" u="sng" dirty="0">
                <a:solidFill>
                  <a:schemeClr val="dk1"/>
                </a:solidFill>
                <a:ea typeface="Calibri"/>
              </a:rPr>
              <a:t>language</a:t>
            </a:r>
            <a:r>
              <a:rPr lang="en-GB" sz="2800" b="1" i="1" dirty="0">
                <a:solidFill>
                  <a:schemeClr val="dk1"/>
                </a:solidFill>
                <a:ea typeface="Calibri"/>
              </a:rPr>
              <a:t> </a:t>
            </a:r>
            <a:r>
              <a:rPr lang="en-GB" sz="2800" i="1" dirty="0">
                <a:solidFill>
                  <a:schemeClr val="dk1"/>
                </a:solidFill>
                <a:ea typeface="Calibri"/>
              </a:rPr>
              <a:t>lesson.</a:t>
            </a:r>
          </a:p>
          <a:p>
            <a:pPr>
              <a:buClr>
                <a:schemeClr val="dk1"/>
              </a:buClr>
              <a:buSzPts val="1100"/>
            </a:pPr>
            <a:endParaRPr lang="en-US" sz="1300" dirty="0">
              <a:ea typeface="Calibri"/>
            </a:endParaRPr>
          </a:p>
          <a:p>
            <a:pPr>
              <a:buClr>
                <a:schemeClr val="dk1"/>
              </a:buClr>
              <a:buSzPts val="1100"/>
            </a:pPr>
            <a:endParaRPr lang="en-US" sz="2800" dirty="0">
              <a:latin typeface="Calibri"/>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7738dea431_1_3"/>
          <p:cNvSpPr txBox="1"/>
          <p:nvPr/>
        </p:nvSpPr>
        <p:spPr>
          <a:xfrm>
            <a:off x="108550" y="98675"/>
            <a:ext cx="9660300" cy="56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800" b="1" dirty="0">
                <a:latin typeface="+mj-lt"/>
                <a:ea typeface="Calibri"/>
                <a:cs typeface="Calibri"/>
                <a:sym typeface="Calibri"/>
              </a:rPr>
              <a:t>Compulsory tasks</a:t>
            </a:r>
            <a:endParaRPr sz="2800" b="1" dirty="0">
              <a:latin typeface="+mj-lt"/>
              <a:ea typeface="Calibri"/>
              <a:cs typeface="Calibri"/>
              <a:sym typeface="Calibri"/>
            </a:endParaRPr>
          </a:p>
          <a:p>
            <a:pPr marL="0" lvl="0" indent="0" algn="l" rtl="0">
              <a:spcBef>
                <a:spcPts val="0"/>
              </a:spcBef>
              <a:spcAft>
                <a:spcPts val="0"/>
              </a:spcAft>
              <a:buNone/>
            </a:pPr>
            <a:endParaRPr sz="2800" dirty="0">
              <a:latin typeface="+mj-lt"/>
              <a:ea typeface="Calibri"/>
              <a:cs typeface="Calibri"/>
              <a:sym typeface="Calibri"/>
            </a:endParaRPr>
          </a:p>
          <a:p>
            <a:pPr marL="0" lvl="0" indent="0" algn="l" rtl="0">
              <a:spcBef>
                <a:spcPts val="0"/>
              </a:spcBef>
              <a:spcAft>
                <a:spcPts val="0"/>
              </a:spcAft>
              <a:buNone/>
            </a:pPr>
            <a:r>
              <a:rPr lang="en-GB" sz="2800" i="1" dirty="0">
                <a:latin typeface="+mj-lt"/>
                <a:ea typeface="Calibri"/>
                <a:cs typeface="Calibri"/>
                <a:sym typeface="Calibri"/>
              </a:rPr>
              <a:t>Literature</a:t>
            </a:r>
            <a:endParaRPr sz="2800" i="1" dirty="0">
              <a:latin typeface="+mj-lt"/>
              <a:ea typeface="Calibri"/>
              <a:cs typeface="Calibri"/>
              <a:sym typeface="Calibri"/>
            </a:endParaRPr>
          </a:p>
          <a:p>
            <a:pPr marL="0" lvl="0" indent="0" algn="l" rtl="0">
              <a:spcBef>
                <a:spcPts val="0"/>
              </a:spcBef>
              <a:spcAft>
                <a:spcPts val="0"/>
              </a:spcAft>
              <a:buNone/>
            </a:pPr>
            <a:endParaRPr sz="2800" i="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2800" dirty="0">
                <a:solidFill>
                  <a:schemeClr val="dk1"/>
                </a:solidFill>
              </a:rPr>
              <a:t>3) Once you’ve read Aeneid 2, summarise its events in no more than a page. What happens? Who are the main characters? What are the major themes?</a:t>
            </a:r>
            <a:endParaRPr sz="2800" dirty="0">
              <a:solidFill>
                <a:schemeClr val="dk1"/>
              </a:solidFill>
            </a:endParaRPr>
          </a:p>
          <a:p>
            <a:pPr marL="0" lvl="0" indent="0" algn="l" rtl="0">
              <a:spcBef>
                <a:spcPts val="0"/>
              </a:spcBef>
              <a:spcAft>
                <a:spcPts val="0"/>
              </a:spcAft>
              <a:buClr>
                <a:schemeClr val="dk1"/>
              </a:buClr>
              <a:buSzPts val="1100"/>
              <a:buFont typeface="Arial"/>
              <a:buNone/>
            </a:pPr>
            <a:endParaRPr sz="2800" dirty="0">
              <a:solidFill>
                <a:schemeClr val="dk1"/>
              </a:solidFill>
            </a:endParaRPr>
          </a:p>
          <a:p>
            <a:pPr marL="0" lvl="0" indent="0" algn="l" rtl="0">
              <a:spcBef>
                <a:spcPts val="0"/>
              </a:spcBef>
              <a:spcAft>
                <a:spcPts val="0"/>
              </a:spcAft>
              <a:buClr>
                <a:schemeClr val="dk1"/>
              </a:buClr>
              <a:buSzPts val="1100"/>
              <a:buFont typeface="Arial"/>
              <a:buNone/>
            </a:pPr>
            <a:r>
              <a:rPr lang="en-GB" sz="2800" dirty="0">
                <a:solidFill>
                  <a:schemeClr val="dk1"/>
                </a:solidFill>
              </a:rPr>
              <a:t>4) The Catullus poems attached here show the author’s relationship with his girlfriend Lesbia. What story do these poems tell us about what the relationship is like, and what each party feels at each time?</a:t>
            </a:r>
            <a:endParaRPr sz="43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latin typeface="Calibri"/>
              <a:ea typeface="Calibri"/>
              <a:cs typeface="Calibri"/>
              <a:sym typeface="Calibri"/>
            </a:endParaRPr>
          </a:p>
          <a:p>
            <a:r>
              <a:rPr lang="en-GB" sz="2800" i="1" dirty="0">
                <a:solidFill>
                  <a:schemeClr val="dk1"/>
                </a:solidFill>
                <a:ea typeface="Calibri"/>
              </a:rPr>
              <a:t>Bring these with you to your first </a:t>
            </a:r>
            <a:r>
              <a:rPr lang="en-GB" sz="2800" b="1" i="1" u="sng" dirty="0">
                <a:solidFill>
                  <a:schemeClr val="dk1"/>
                </a:solidFill>
                <a:ea typeface="Calibri"/>
              </a:rPr>
              <a:t>literature</a:t>
            </a:r>
            <a:r>
              <a:rPr lang="en-GB" sz="2800" b="1" i="1" dirty="0">
                <a:solidFill>
                  <a:schemeClr val="dk1"/>
                </a:solidFill>
                <a:ea typeface="Calibri"/>
              </a:rPr>
              <a:t> </a:t>
            </a:r>
            <a:r>
              <a:rPr lang="en-GB" sz="2800" i="1" dirty="0">
                <a:solidFill>
                  <a:schemeClr val="dk1"/>
                </a:solidFill>
                <a:ea typeface="Calibri"/>
              </a:rPr>
              <a:t>lesson.</a:t>
            </a:r>
            <a:endParaRPr lang="en-US" sz="2800" dirty="0">
              <a:solidFill>
                <a:schemeClr val="dk1"/>
              </a:solidFill>
              <a:ea typeface="Calibri"/>
            </a:endParaRPr>
          </a:p>
          <a:p>
            <a:endParaRPr lang="en-US" sz="2800" dirty="0">
              <a:latin typeface="Calibri"/>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7738dea431_1_13"/>
          <p:cNvSpPr txBox="1">
            <a:spLocks noGrp="1"/>
          </p:cNvSpPr>
          <p:nvPr>
            <p:ph type="body" idx="1"/>
          </p:nvPr>
        </p:nvSpPr>
        <p:spPr>
          <a:xfrm>
            <a:off x="495300" y="522975"/>
            <a:ext cx="8915400" cy="5603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GB" dirty="0">
                <a:latin typeface="+mj-lt"/>
              </a:rPr>
              <a:t>You can, of course, tell me what you think about any of the other material I’ve suggested here! Please write me a personal response with questions, observations or things you found interesting about any of the other areas to explore I’ve given you. </a:t>
            </a:r>
            <a:endParaRPr dirty="0">
              <a:latin typeface="+mj-lt"/>
            </a:endParaRPr>
          </a:p>
          <a:p>
            <a:pPr marL="0" lvl="0" indent="0" algn="l" rtl="0">
              <a:spcBef>
                <a:spcPts val="360"/>
              </a:spcBef>
              <a:spcAft>
                <a:spcPts val="0"/>
              </a:spcAft>
              <a:buNone/>
            </a:pPr>
            <a:endParaRPr dirty="0">
              <a:latin typeface="+mj-lt"/>
            </a:endParaRPr>
          </a:p>
          <a:p>
            <a:pPr marL="0" lvl="0" indent="0" algn="l" rtl="0">
              <a:spcBef>
                <a:spcPts val="360"/>
              </a:spcBef>
              <a:spcAft>
                <a:spcPts val="0"/>
              </a:spcAft>
              <a:buNone/>
            </a:pPr>
            <a:r>
              <a:rPr lang="en-GB" dirty="0">
                <a:latin typeface="+mj-lt"/>
              </a:rPr>
              <a:t>Do also tell me about anything you find independently!</a:t>
            </a:r>
            <a:endParaRPr dirty="0">
              <a:latin typeface="+mj-lt"/>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1286</Words>
  <Application>Microsoft Office PowerPoint</Application>
  <PresentationFormat>A4 Paper (210x297 mm)</PresentationFormat>
  <Paragraphs>82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Mr T Foxall</cp:lastModifiedBy>
  <cp:revision>75</cp:revision>
  <dcterms:created xsi:type="dcterms:W3CDTF">2014-07-07T10:35:27Z</dcterms:created>
  <dcterms:modified xsi:type="dcterms:W3CDTF">2023-06-21T13:34:47Z</dcterms:modified>
</cp:coreProperties>
</file>