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3" r:id="rId4"/>
    <p:sldId id="275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4C2F5-6308-4DE5-9E39-6039CDE928C9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81312-2D28-42B0-AC00-E445B4F18A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4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students to summarise the steps</a:t>
            </a:r>
            <a:r>
              <a:rPr lang="en-GB" baseline="0" dirty="0" smtClean="0"/>
              <a:t> that they need to take when calculating a) actual size and b) image c) magnification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81312-2D28-42B0-AC00-E445B4F18A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6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81312-2D28-42B0-AC00-E445B4F18A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0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81312-2D28-42B0-AC00-E445B4F18A3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0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2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47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5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3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71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0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72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358F1-BCF0-4DF4-9BC5-F4703D82227A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4134-5151-46DA-8D22-68C03E8B1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9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1.bp.blogspot.com/-QeHBiDJ545Q/TkQGx_ALFWI/AAAAAAAAA8U/Li_plxHSCjs/s1600/ani_thinkingcap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Microscopy and Magnification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86"/>
            <a:ext cx="8229600" cy="491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diagram below shows the general structure of an animal cell as seen under an electron microscope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_________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5</a:t>
            </a:r>
            <a:r>
              <a:rPr lang="en-GB" sz="2000" dirty="0">
                <a:sym typeface="Symbol"/>
              </a:rPr>
              <a:t></a:t>
            </a:r>
            <a:r>
              <a:rPr lang="en-GB" sz="2000" dirty="0"/>
              <a:t>m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EASBfigl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079" y="874644"/>
            <a:ext cx="4139510" cy="353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79981" y="4563644"/>
            <a:ext cx="534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 smtClean="0"/>
              <a:t>3) </a:t>
            </a:r>
            <a:r>
              <a:rPr lang="en-GB" dirty="0"/>
              <a:t>Calculate the diameter of the nucleolus (structure B)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2441" y="1560811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494" y="211577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910" y="200378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M</a:t>
            </a: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163910" y="2326948"/>
            <a:ext cx="3818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6706" y="2578418"/>
            <a:ext cx="67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8</a:t>
            </a:r>
            <a:r>
              <a:rPr lang="en-GB" dirty="0" smtClean="0">
                <a:solidFill>
                  <a:schemeClr val="tx2"/>
                </a:solidFill>
              </a:rPr>
              <a:t>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4800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9239" y="3137492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8</a:t>
            </a:r>
            <a:r>
              <a:rPr lang="en-GB" dirty="0" smtClean="0">
                <a:solidFill>
                  <a:schemeClr val="tx2"/>
                </a:solidFill>
              </a:rPr>
              <a:t>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4800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4995" y="3768051"/>
            <a:ext cx="13147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= 1.666</a:t>
            </a:r>
            <a:r>
              <a:rPr lang="en-GB" sz="2000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dirty="0" smtClean="0">
                <a:solidFill>
                  <a:schemeClr val="tx2"/>
                </a:solidFill>
              </a:rPr>
              <a:t>m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= 1.7</a:t>
            </a:r>
            <a:r>
              <a:rPr lang="en-GB" sz="2000" b="1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b="1" dirty="0" smtClean="0">
                <a:solidFill>
                  <a:schemeClr val="tx2"/>
                </a:solidFill>
              </a:rPr>
              <a:t>m</a:t>
            </a:r>
          </a:p>
          <a:p>
            <a:endParaRPr lang="en-GB" sz="2000" b="1" dirty="0" smtClean="0">
              <a:solidFill>
                <a:schemeClr val="tx2"/>
              </a:solidFill>
            </a:endParaRPr>
          </a:p>
          <a:p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70" y="2350321"/>
            <a:ext cx="7441938" cy="17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86"/>
            <a:ext cx="8229600" cy="491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diagram below shows the general structure of an animal cell as seen under an electron microscope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_________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5</a:t>
            </a:r>
            <a:r>
              <a:rPr lang="en-GB" sz="2000" dirty="0">
                <a:sym typeface="Symbol"/>
              </a:rPr>
              <a:t></a:t>
            </a:r>
            <a:r>
              <a:rPr lang="en-GB" sz="2000" dirty="0"/>
              <a:t>m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EASBfigl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079" y="874644"/>
            <a:ext cx="4139510" cy="353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79981" y="4563644"/>
            <a:ext cx="394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 smtClean="0"/>
              <a:t>4) </a:t>
            </a:r>
            <a:r>
              <a:rPr lang="en-GB" dirty="0"/>
              <a:t>Calculate the diameter of the nucleus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2441" y="1560811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494" y="211577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910" y="200378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M</a:t>
            </a: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163910" y="2326948"/>
            <a:ext cx="3818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197" y="257841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36mm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4800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0729" y="3137492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36000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4800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4995" y="3768051"/>
            <a:ext cx="1055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= 7.5</a:t>
            </a:r>
            <a:r>
              <a:rPr lang="en-GB" sz="2000" b="1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b="1" dirty="0" smtClean="0">
                <a:solidFill>
                  <a:schemeClr val="tx2"/>
                </a:solidFill>
              </a:rPr>
              <a:t>m</a:t>
            </a:r>
          </a:p>
          <a:p>
            <a:endParaRPr lang="en-GB" sz="2000" b="1" dirty="0" smtClean="0">
              <a:solidFill>
                <a:schemeClr val="tx2"/>
              </a:solidFill>
            </a:endParaRPr>
          </a:p>
          <a:p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66" y="2603416"/>
            <a:ext cx="7441938" cy="17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86"/>
            <a:ext cx="8229600" cy="491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diagram below shows the general structure of an animal cell as seen under an electron microscope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_________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5</a:t>
            </a:r>
            <a:r>
              <a:rPr lang="en-GB" sz="2000" dirty="0">
                <a:sym typeface="Symbol"/>
              </a:rPr>
              <a:t></a:t>
            </a:r>
            <a:r>
              <a:rPr lang="en-GB" sz="2000" dirty="0"/>
              <a:t>m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EASBfigl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079" y="874644"/>
            <a:ext cx="4139510" cy="353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79981" y="4563644"/>
            <a:ext cx="527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/>
              <a:t>5</a:t>
            </a:r>
            <a:r>
              <a:rPr lang="en-GB" dirty="0" smtClean="0"/>
              <a:t>) </a:t>
            </a:r>
            <a:r>
              <a:rPr lang="en-GB" dirty="0"/>
              <a:t>Calculate the diameter of the cell at its widest point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2441" y="1560811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494" y="211577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910" y="200378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M</a:t>
            </a: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163910" y="2326948"/>
            <a:ext cx="3818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9687" y="2578418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116mm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4800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2219" y="3137492"/>
            <a:ext cx="1204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116000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4800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4995" y="3768051"/>
            <a:ext cx="17043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= 24.16666</a:t>
            </a:r>
            <a:r>
              <a:rPr lang="en-GB" sz="2000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dirty="0" smtClean="0">
                <a:solidFill>
                  <a:schemeClr val="tx2"/>
                </a:solidFill>
              </a:rPr>
              <a:t>m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= 24.2</a:t>
            </a:r>
            <a:r>
              <a:rPr lang="en-GB" sz="2000" b="1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b="1" dirty="0" smtClean="0">
                <a:solidFill>
                  <a:schemeClr val="tx2"/>
                </a:solidFill>
              </a:rPr>
              <a:t>m</a:t>
            </a:r>
          </a:p>
          <a:p>
            <a:endParaRPr lang="en-GB" sz="2000" b="1" dirty="0" smtClean="0">
              <a:solidFill>
                <a:schemeClr val="tx2"/>
              </a:solidFill>
            </a:endParaRPr>
          </a:p>
          <a:p>
            <a:endParaRPr lang="en-GB" sz="2000" b="1" dirty="0" smtClean="0">
              <a:solidFill>
                <a:schemeClr val="tx2"/>
              </a:solidFill>
            </a:endParaRPr>
          </a:p>
          <a:p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169">
            <a:off x="3034612" y="2289266"/>
            <a:ext cx="7218942" cy="16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ASBfigl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921" y="660462"/>
            <a:ext cx="3643492" cy="37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86"/>
            <a:ext cx="8229600" cy="491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diagram below shows the general structure of a plant cell when viewed under and electron microscope. 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/>
              <a:t>___________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</a:t>
            </a:r>
            <a:r>
              <a:rPr lang="en-GB" sz="2000" dirty="0" smtClean="0"/>
              <a:t>40</a:t>
            </a:r>
            <a:r>
              <a:rPr lang="en-GB" sz="2000" dirty="0">
                <a:sym typeface="Symbol"/>
              </a:rPr>
              <a:t></a:t>
            </a:r>
            <a:r>
              <a:rPr lang="en-GB" sz="2000" dirty="0"/>
              <a:t>m</a:t>
            </a:r>
          </a:p>
          <a:p>
            <a:pPr marL="0" indent="0">
              <a:buNone/>
            </a:pPr>
            <a:r>
              <a:rPr lang="en-GB" sz="2000" dirty="0"/>
              <a:t>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79981" y="4563644"/>
            <a:ext cx="501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 smtClean="0"/>
              <a:t>1) Calculate </a:t>
            </a:r>
            <a:r>
              <a:rPr lang="en-GB" dirty="0"/>
              <a:t>the magnification factor of the </a:t>
            </a:r>
            <a:r>
              <a:rPr lang="en-GB" dirty="0" smtClean="0"/>
              <a:t>diagram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93947" y="1560811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494" y="211577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5970" y="2003782"/>
            <a:ext cx="31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A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195970" y="2326948"/>
            <a:ext cx="31771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197" y="2578418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23mm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0729" y="3137492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23000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1050" y="3768051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= 575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6" y="4123307"/>
            <a:ext cx="12800038" cy="300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ASBfigl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921" y="660462"/>
            <a:ext cx="3643492" cy="37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86"/>
            <a:ext cx="8229600" cy="491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diagram below shows the general structure of a plant cell when viewed under and electron microscope. 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/>
              <a:t>___________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</a:t>
            </a:r>
            <a:r>
              <a:rPr lang="en-GB" sz="2000" dirty="0" smtClean="0"/>
              <a:t>40</a:t>
            </a:r>
            <a:r>
              <a:rPr lang="en-GB" sz="2000" dirty="0">
                <a:sym typeface="Symbol"/>
              </a:rPr>
              <a:t></a:t>
            </a:r>
            <a:r>
              <a:rPr lang="en-GB" sz="2000" dirty="0"/>
              <a:t>m</a:t>
            </a:r>
          </a:p>
          <a:p>
            <a:pPr marL="0" indent="0">
              <a:buNone/>
            </a:pPr>
            <a:r>
              <a:rPr lang="en-GB" sz="2000" dirty="0"/>
              <a:t>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79981" y="4563644"/>
            <a:ext cx="497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) </a:t>
            </a:r>
            <a:r>
              <a:rPr lang="en-GB" dirty="0"/>
              <a:t>Calculate the thickness of the cellulose cell wall.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37363" y="1567437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494" y="211577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910" y="200378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M</a:t>
            </a: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163910" y="2326948"/>
            <a:ext cx="3818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6706" y="2578418"/>
            <a:ext cx="67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3mm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575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9239" y="3137492"/>
            <a:ext cx="970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3000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575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4873" y="3741547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= 5.2</a:t>
            </a:r>
            <a:r>
              <a:rPr lang="en-GB" sz="2000" b="1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b="1" dirty="0" smtClean="0">
                <a:solidFill>
                  <a:schemeClr val="tx2"/>
                </a:solidFill>
              </a:rPr>
              <a:t>m</a:t>
            </a: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46" y="2653542"/>
            <a:ext cx="5988421" cy="14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ASBfigl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921" y="660462"/>
            <a:ext cx="3643492" cy="37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86"/>
            <a:ext cx="8229600" cy="491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diagram below shows the general structure of a plant cell when viewed under and electron microscope. 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/>
              <a:t>___________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</a:t>
            </a:r>
            <a:r>
              <a:rPr lang="en-GB" sz="2000" dirty="0" smtClean="0"/>
              <a:t>40</a:t>
            </a:r>
            <a:r>
              <a:rPr lang="en-GB" sz="2000" dirty="0">
                <a:sym typeface="Symbol"/>
              </a:rPr>
              <a:t></a:t>
            </a:r>
            <a:r>
              <a:rPr lang="en-GB" sz="2000" dirty="0"/>
              <a:t>m</a:t>
            </a:r>
          </a:p>
          <a:p>
            <a:pPr marL="0" indent="0">
              <a:buNone/>
            </a:pPr>
            <a:r>
              <a:rPr lang="en-GB" sz="2000" dirty="0"/>
              <a:t>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79981" y="4563644"/>
            <a:ext cx="333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 smtClean="0"/>
              <a:t>3) </a:t>
            </a:r>
            <a:r>
              <a:rPr lang="en-GB" dirty="0"/>
              <a:t>Calculate the length of the cell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37363" y="1567437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494" y="211577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910" y="200378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M</a:t>
            </a: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163910" y="2326948"/>
            <a:ext cx="3818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197" y="2578418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98mm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575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0729" y="3137492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98000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575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4873" y="374154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= 107.4</a:t>
            </a:r>
            <a:r>
              <a:rPr lang="en-GB" sz="2000" b="1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b="1" dirty="0" smtClean="0">
                <a:solidFill>
                  <a:schemeClr val="tx2"/>
                </a:solidFill>
              </a:rPr>
              <a:t>m</a:t>
            </a: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66196" y="252018"/>
            <a:ext cx="6087400" cy="14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ASBfigl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921" y="660462"/>
            <a:ext cx="3643492" cy="37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86"/>
            <a:ext cx="8229600" cy="491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diagram below shows the general structure of a plant cell when viewed under and electron microscope. 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/>
              <a:t>___________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</a:t>
            </a:r>
            <a:r>
              <a:rPr lang="en-GB" sz="2000" dirty="0" smtClean="0"/>
              <a:t>40</a:t>
            </a:r>
            <a:r>
              <a:rPr lang="en-GB" sz="2000" dirty="0">
                <a:sym typeface="Symbol"/>
              </a:rPr>
              <a:t></a:t>
            </a:r>
            <a:r>
              <a:rPr lang="en-GB" sz="2000" dirty="0"/>
              <a:t>m</a:t>
            </a:r>
          </a:p>
          <a:p>
            <a:pPr marL="0" indent="0">
              <a:buNone/>
            </a:pPr>
            <a:r>
              <a:rPr lang="en-GB" sz="2000" dirty="0"/>
              <a:t>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79981" y="4563644"/>
            <a:ext cx="368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/>
              <a:t>4</a:t>
            </a:r>
            <a:r>
              <a:rPr lang="en-GB" dirty="0" smtClean="0"/>
              <a:t>) </a:t>
            </a:r>
            <a:r>
              <a:rPr lang="en-GB" dirty="0"/>
              <a:t>Calculate the length of structure C.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37363" y="1567437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494" y="211577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910" y="200378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M</a:t>
            </a: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163910" y="2326948"/>
            <a:ext cx="3818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197" y="2578418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24mm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575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0729" y="3137492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24000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575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4873" y="3741547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= 41.7</a:t>
            </a:r>
            <a:r>
              <a:rPr lang="en-GB" sz="2000" b="1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b="1" dirty="0" smtClean="0">
                <a:solidFill>
                  <a:schemeClr val="tx2"/>
                </a:solidFill>
              </a:rPr>
              <a:t>m</a:t>
            </a: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34103">
            <a:off x="2199338" y="-1666486"/>
            <a:ext cx="6087400" cy="14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3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ASBfigl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921" y="660462"/>
            <a:ext cx="3643492" cy="37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86"/>
            <a:ext cx="8229600" cy="491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diagram below shows the general structure of a plant cell when viewed under and electron microscope. 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/>
              <a:t>___________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</a:t>
            </a:r>
            <a:r>
              <a:rPr lang="en-GB" sz="2000" dirty="0" smtClean="0"/>
              <a:t>40</a:t>
            </a:r>
            <a:r>
              <a:rPr lang="en-GB" sz="2000" dirty="0">
                <a:sym typeface="Symbol"/>
              </a:rPr>
              <a:t></a:t>
            </a:r>
            <a:r>
              <a:rPr lang="en-GB" sz="2000" dirty="0"/>
              <a:t>m</a:t>
            </a:r>
          </a:p>
          <a:p>
            <a:pPr marL="0" indent="0">
              <a:buNone/>
            </a:pPr>
            <a:r>
              <a:rPr lang="en-GB" sz="2000" dirty="0"/>
              <a:t>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79981" y="4563644"/>
            <a:ext cx="374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/>
              <a:t>5</a:t>
            </a:r>
            <a:r>
              <a:rPr lang="en-GB" dirty="0" smtClean="0"/>
              <a:t>) </a:t>
            </a:r>
            <a:r>
              <a:rPr lang="en-GB" dirty="0"/>
              <a:t>Calculate the length of the vacuole.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37363" y="1567437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494" y="211577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910" y="200378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M</a:t>
            </a: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163910" y="2326948"/>
            <a:ext cx="3818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197" y="2578418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71mm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575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0729" y="3137492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71000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575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4873" y="374154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= 123.5</a:t>
            </a:r>
            <a:r>
              <a:rPr lang="en-GB" sz="2000" b="1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b="1" dirty="0" smtClean="0">
                <a:solidFill>
                  <a:schemeClr val="tx2"/>
                </a:solidFill>
              </a:rPr>
              <a:t>m</a:t>
            </a: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3561">
            <a:off x="1616246" y="-293771"/>
            <a:ext cx="6087400" cy="14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348276" y="542341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174679" y="1103617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5226" y="165858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702" y="1546588"/>
            <a:ext cx="31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A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076702" y="1869754"/>
            <a:ext cx="31771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643" y="22597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8929" y="2121224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82mm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20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22927" y="2442012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5179" y="2818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1461" y="2680298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82000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20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75261" y="3000437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1782" y="331085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= 4100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16273" r="26799" b="6471"/>
          <a:stretch/>
        </p:blipFill>
        <p:spPr bwMode="auto">
          <a:xfrm>
            <a:off x="3617843" y="181023"/>
            <a:ext cx="4652793" cy="4291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275" y="4325863"/>
            <a:ext cx="6066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Calculate the actual length of structure C.</a:t>
            </a:r>
          </a:p>
          <a:p>
            <a:r>
              <a:rPr lang="en-GB" dirty="0"/>
              <a:t>Show your working and give your answer in micrometres (</a:t>
            </a:r>
            <a:r>
              <a:rPr lang="en-GB" dirty="0" err="1"/>
              <a:t>μm</a:t>
            </a:r>
            <a:r>
              <a:rPr lang="en-GB" dirty="0"/>
              <a:t>).</a:t>
            </a: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7" y="4026849"/>
            <a:ext cx="6100029" cy="14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348276" y="542341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20637" y="1103616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5226" y="165858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702" y="1546588"/>
            <a:ext cx="31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A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076702" y="1869754"/>
            <a:ext cx="31771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643" y="22597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8929" y="2121224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82mm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20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22927" y="2442012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5179" y="2818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1461" y="2680298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82000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20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75261" y="3000437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1782" y="331085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= 4100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16273" r="26799" b="6471"/>
          <a:stretch/>
        </p:blipFill>
        <p:spPr bwMode="auto">
          <a:xfrm>
            <a:off x="3617843" y="181023"/>
            <a:ext cx="4652793" cy="4291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275" y="4325863"/>
            <a:ext cx="6066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Calculate the actual length of structure C.</a:t>
            </a:r>
          </a:p>
          <a:p>
            <a:r>
              <a:rPr lang="en-GB" dirty="0"/>
              <a:t>Show your working and give your answer in micrometres (</a:t>
            </a:r>
            <a:r>
              <a:rPr lang="en-GB" dirty="0" err="1"/>
              <a:t>μm</a:t>
            </a:r>
            <a:r>
              <a:rPr lang="en-GB" dirty="0"/>
              <a:t>).</a:t>
            </a: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9664">
            <a:off x="3465442" y="4727327"/>
            <a:ext cx="6100029" cy="14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73659" y="165103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3075" y="1539043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M</a:t>
            </a:r>
          </a:p>
        </p:txBody>
      </p:sp>
      <p:cxnSp>
        <p:nvCxnSpPr>
          <p:cNvPr id="22" name="Straight Connector 21"/>
          <p:cNvCxnSpPr>
            <a:stCxn id="21" idx="1"/>
            <a:endCxn id="21" idx="3"/>
          </p:cNvCxnSpPr>
          <p:nvPr/>
        </p:nvCxnSpPr>
        <p:spPr>
          <a:xfrm>
            <a:off x="2933075" y="1862209"/>
            <a:ext cx="3818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51076" y="22521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7362" y="2113679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15mm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4100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011360" y="2434467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63612" y="28112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9894" y="2672753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15000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4100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963694" y="2992892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74038" y="3276808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= 3.6</a:t>
            </a:r>
            <a:r>
              <a:rPr lang="en-GB" sz="2000" b="1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b="1" dirty="0" smtClean="0">
                <a:solidFill>
                  <a:schemeClr val="tx2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812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1" grpId="0"/>
      <p:bldP spid="23" grpId="0"/>
      <p:bldP spid="24" grpId="0"/>
      <p:bldP spid="26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5403" y="354842"/>
            <a:ext cx="4667534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95337" y="245659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1000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9567" y="249743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1000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9803" y="378270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1000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2268" y="368478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1000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5278" y="2083784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mm</a:t>
            </a:r>
            <a:endParaRPr lang="en-GB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17332" y="2909421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Micrometre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47441" y="4626028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n</a:t>
            </a:r>
            <a:r>
              <a:rPr lang="en-GB" sz="1000" b="1" dirty="0" smtClean="0"/>
              <a:t>m</a:t>
            </a:r>
            <a:endParaRPr lang="en-GB" sz="1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0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QeHBiDJ545Q/TkQGx_ALFWI/AAAAAAAAA8U/Li_plxHSCjs/s320/ani_thinkingcap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6" y="1406733"/>
            <a:ext cx="2533995" cy="37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260036" y="318052"/>
            <a:ext cx="5824330" cy="3511826"/>
          </a:xfrm>
          <a:prstGeom prst="cloudCallout">
            <a:avLst>
              <a:gd name="adj1" fmla="val -69180"/>
              <a:gd name="adj2" fmla="val -5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Take a calculator and a clear ruler into Biology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Always show the working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Make sure correct units are added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569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21782"/>
              </p:ext>
            </p:extLst>
          </p:nvPr>
        </p:nvGraphicFramePr>
        <p:xfrm>
          <a:off x="655093" y="777921"/>
          <a:ext cx="7683689" cy="3848672"/>
        </p:xfrm>
        <a:graphic>
          <a:graphicData uri="http://schemas.openxmlformats.org/drawingml/2006/table">
            <a:tbl>
              <a:tblPr firstRow="1" firstCol="1" bandRow="1"/>
              <a:tblGrid>
                <a:gridCol w="2560648"/>
                <a:gridCol w="2560648"/>
                <a:gridCol w="2562393"/>
              </a:tblGrid>
              <a:tr h="64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Nanometre</a:t>
                      </a:r>
                      <a:endParaRPr lang="en-GB" sz="14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u="sng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Micrometre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u="sng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Millimetre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5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0.005</a:t>
                      </a:r>
                      <a:endParaRPr lang="en-GB" sz="14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0.000005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1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1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1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3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7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0.5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rebuchet MS"/>
                          <a:ea typeface="Batang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10892" y="1797250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0.001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8945" y="1797249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0.000001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683" y="2189791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1000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8945" y="2180482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0.001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692" y="2642147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1 000 000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2604" y="2642146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1000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692" y="3021922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3000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944" y="3017583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0.003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2604" y="3420317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0.007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7011" y="3420316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0.000007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692" y="3819394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500 000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44101" y="3819393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500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7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GB" sz="4000" dirty="0" smtClean="0"/>
              <a:t>The difference between</a:t>
            </a:r>
            <a:br>
              <a:rPr lang="en-GB" sz="4000" dirty="0" smtClean="0"/>
            </a:br>
            <a:r>
              <a:rPr lang="en-GB" sz="4000" dirty="0" smtClean="0"/>
              <a:t>magnification and resolution.</a:t>
            </a:r>
            <a:endParaRPr lang="en-US" sz="4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1275160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 smtClean="0"/>
              <a:t>Magnification is the degree to which the size of an image is larger than the image itself.</a:t>
            </a:r>
          </a:p>
          <a:p>
            <a:pPr>
              <a:defRPr/>
            </a:pPr>
            <a:r>
              <a:rPr lang="en-GB" kern="0" dirty="0" smtClean="0"/>
              <a:t>Resolution is the degree to which it is possible to distinguish between two objects that are very close together.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8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11956"/>
            <a:ext cx="77724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dirty="0" smtClean="0">
                <a:latin typeface="Trebuchet MS" pitchFamily="34" charset="0"/>
              </a:rPr>
              <a:t>How do we find the overall magnification of a light microscope?</a:t>
            </a:r>
            <a:br>
              <a:rPr lang="en-GB" altLang="en-US" sz="2800" dirty="0" smtClean="0">
                <a:latin typeface="Trebuchet MS" pitchFamily="34" charset="0"/>
              </a:rPr>
            </a:br>
            <a:endParaRPr lang="en-GB" altLang="en-US" sz="2800" dirty="0" smtClean="0">
              <a:latin typeface="Trebuchet MS" pitchFamily="34" charset="0"/>
            </a:endParaRPr>
          </a:p>
        </p:txBody>
      </p:sp>
      <p:pic>
        <p:nvPicPr>
          <p:cNvPr id="7171" name="Picture 4" descr="MicroSco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5" y="1275160"/>
            <a:ext cx="2566988" cy="33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94411"/>
              </p:ext>
            </p:extLst>
          </p:nvPr>
        </p:nvGraphicFramePr>
        <p:xfrm>
          <a:off x="3643953" y="2108580"/>
          <a:ext cx="5322626" cy="2627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378"/>
                <a:gridCol w="1856096"/>
                <a:gridCol w="1815152"/>
              </a:tblGrid>
              <a:tr h="1017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Eyepiece Magnification</a:t>
                      </a:r>
                      <a:endParaRPr lang="en-GB" sz="15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Objective Magnification</a:t>
                      </a:r>
                      <a:endParaRPr lang="en-GB" sz="15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Overall Magnification</a:t>
                      </a:r>
                      <a:endParaRPr lang="en-GB" sz="15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X10</a:t>
                      </a:r>
                      <a:endParaRPr lang="en-GB" sz="15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X4</a:t>
                      </a:r>
                      <a:endParaRPr lang="en-GB" sz="15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X10</a:t>
                      </a:r>
                      <a:endParaRPr lang="en-GB" sz="15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X10</a:t>
                      </a:r>
                      <a:endParaRPr lang="en-GB" sz="15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X10</a:t>
                      </a:r>
                      <a:endParaRPr lang="en-GB" sz="15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X40</a:t>
                      </a:r>
                      <a:endParaRPr lang="en-GB" sz="15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X10</a:t>
                      </a:r>
                      <a:endParaRPr lang="en-GB" sz="15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</a:rPr>
                        <a:t>X100</a:t>
                      </a:r>
                      <a:endParaRPr lang="en-GB" sz="150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Trebuchet MS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7130" y="127228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Eyepiece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8161" y="1726979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Objective </a:t>
            </a:r>
            <a:r>
              <a:rPr lang="en-GB" dirty="0" smtClean="0">
                <a:solidFill>
                  <a:schemeClr val="accent2"/>
                </a:solidFill>
              </a:rPr>
              <a:t>lens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70246" y="1410784"/>
            <a:ext cx="606885" cy="138500"/>
          </a:xfrm>
          <a:prstGeom prst="straightConnector1">
            <a:avLst/>
          </a:prstGeom>
          <a:ln w="349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H="1">
            <a:off x="2470245" y="2003978"/>
            <a:ext cx="810138" cy="1117948"/>
          </a:xfrm>
          <a:prstGeom prst="straightConnector1">
            <a:avLst/>
          </a:prstGeom>
          <a:ln w="349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82648" y="3121926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40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5853" y="3556295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100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94474" y="3929459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400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09501" y="4343567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Trebuchet MS"/>
                <a:ea typeface="Batang"/>
                <a:cs typeface="Times New Roman"/>
              </a:rPr>
              <a:t>1000</a:t>
            </a:r>
            <a:endParaRPr lang="en-GB" sz="1400" dirty="0">
              <a:solidFill>
                <a:srgbClr val="FF0000"/>
              </a:solidFill>
              <a:latin typeface="Trebuchet MS"/>
              <a:ea typeface="Batang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1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399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The diagram below is a drawing of an organelle from a ciliated cell as seen with an electron microscope.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Calculate </a:t>
            </a:r>
            <a:r>
              <a:rPr lang="en-GB" sz="2000" dirty="0"/>
              <a:t>the actual length of the organelle as shown by the line AB in the diagram. Express your answer to the nearest </a:t>
            </a:r>
            <a:r>
              <a:rPr lang="en-GB" sz="2000" dirty="0" err="1"/>
              <a:t>micrometer</a:t>
            </a:r>
            <a:r>
              <a:rPr lang="en-GB" sz="2000" dirty="0"/>
              <a:t> (mm).</a:t>
            </a:r>
          </a:p>
          <a:p>
            <a:pPr marL="0" indent="0">
              <a:buNone/>
            </a:pPr>
            <a:r>
              <a:rPr lang="en-GB" sz="2000" dirty="0"/>
              <a:t>Show your working.</a:t>
            </a:r>
          </a:p>
          <a:p>
            <a:pPr marL="0" indent="0">
              <a:buNone/>
            </a:pPr>
            <a:r>
              <a:rPr lang="en-GB" sz="2000" dirty="0"/>
              <a:t> 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 smtClean="0"/>
              <a:t>Answer </a:t>
            </a:r>
            <a:r>
              <a:rPr lang="en-GB" sz="2000" dirty="0"/>
              <a:t>= ........................................... </a:t>
            </a:r>
            <a:r>
              <a:rPr lang="en-GB" sz="2000" dirty="0" smtClean="0"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dirty="0" smtClean="0"/>
              <a:t>m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60" y="766698"/>
            <a:ext cx="4018280" cy="1877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1434495"/>
            <a:ext cx="189184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c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94" y="999535"/>
            <a:ext cx="7884176" cy="18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5394" y="2089993"/>
            <a:ext cx="648072" cy="599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75113" y="354344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A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4529" y="3431448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M</a:t>
            </a:r>
          </a:p>
        </p:txBody>
      </p:sp>
      <p:cxnSp>
        <p:nvCxnSpPr>
          <p:cNvPr id="10" name="Straight Connector 9"/>
          <p:cNvCxnSpPr>
            <a:stCxn id="8" idx="1"/>
            <a:endCxn id="8" idx="3"/>
          </p:cNvCxnSpPr>
          <p:nvPr/>
        </p:nvCxnSpPr>
        <p:spPr>
          <a:xfrm>
            <a:off x="3434529" y="3754614"/>
            <a:ext cx="3818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29880" y="35699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7656" y="3431448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102mm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20000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/>
          <p:cNvCxnSpPr>
            <a:endCxn id="13" idx="3"/>
          </p:cNvCxnSpPr>
          <p:nvPr/>
        </p:nvCxnSpPr>
        <p:spPr>
          <a:xfrm>
            <a:off x="4190164" y="3752236"/>
            <a:ext cx="841907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88833" y="35705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6606" y="3432097"/>
            <a:ext cx="120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102000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20000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8" name="Straight Connector 17"/>
          <p:cNvCxnSpPr>
            <a:endCxn id="17" idx="3"/>
          </p:cNvCxnSpPr>
          <p:nvPr/>
        </p:nvCxnSpPr>
        <p:spPr>
          <a:xfrm>
            <a:off x="5388915" y="3752236"/>
            <a:ext cx="1071868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05464" y="4009647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5.1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  <p:bldP spid="13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29"/>
            <a:ext cx="8229600" cy="4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diagram below is a drawing of an alveolus together with an associated blood capillary.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line </a:t>
            </a:r>
            <a:r>
              <a:rPr lang="en-GB" sz="2000" b="1" dirty="0"/>
              <a:t>AB</a:t>
            </a:r>
            <a:r>
              <a:rPr lang="en-GB" sz="2000" dirty="0"/>
              <a:t> in the diagram represents an actual distance of 1.5 µm.</a:t>
            </a:r>
          </a:p>
          <a:p>
            <a:pPr marL="0" indent="0">
              <a:buNone/>
            </a:pPr>
            <a:r>
              <a:rPr lang="en-GB" sz="2000" dirty="0" smtClean="0"/>
              <a:t>Calculate </a:t>
            </a:r>
            <a:r>
              <a:rPr lang="en-GB" sz="2000" dirty="0"/>
              <a:t>the magnification of the drawing. Show your working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Answer = × </a:t>
            </a:r>
            <a:r>
              <a:rPr lang="en-GB" sz="2000" dirty="0" smtClean="0"/>
              <a:t>.................................................</a:t>
            </a:r>
            <a:endParaRPr lang="en-GB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65" y="869287"/>
            <a:ext cx="5349875" cy="270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9459">
            <a:off x="1908176" y="-1597891"/>
            <a:ext cx="7884176" cy="185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93947" y="1560811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4494" y="211577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5970" y="2003782"/>
            <a:ext cx="31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A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>
            <a:stCxn id="12" idx="1"/>
            <a:endCxn id="12" idx="3"/>
          </p:cNvCxnSpPr>
          <p:nvPr/>
        </p:nvCxnSpPr>
        <p:spPr>
          <a:xfrm>
            <a:off x="1195970" y="2326948"/>
            <a:ext cx="31771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4991" y="2578418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21mm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1.5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0730" y="3137492"/>
            <a:ext cx="1087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21000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1.5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2603" y="4437285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14000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  <p:bldP spid="15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86"/>
            <a:ext cx="8229600" cy="491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diagram below shows the general structure of an animal cell as seen under an electron microscope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_________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5</a:t>
            </a:r>
            <a:r>
              <a:rPr lang="en-GB" sz="2000" dirty="0">
                <a:sym typeface="Symbol"/>
              </a:rPr>
              <a:t></a:t>
            </a:r>
            <a:r>
              <a:rPr lang="en-GB" sz="2000" dirty="0"/>
              <a:t>m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EASBfigl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079" y="874644"/>
            <a:ext cx="4139510" cy="353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79981" y="4563644"/>
            <a:ext cx="501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 smtClean="0"/>
              <a:t>1) Calculate </a:t>
            </a:r>
            <a:r>
              <a:rPr lang="en-GB" dirty="0"/>
              <a:t>the magnification factor of the </a:t>
            </a:r>
            <a:r>
              <a:rPr lang="en-GB" dirty="0" smtClean="0"/>
              <a:t>diagram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93947" y="1560811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494" y="211577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5970" y="2003782"/>
            <a:ext cx="31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A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195970" y="2326948"/>
            <a:ext cx="31771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4991" y="2578418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24mm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5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0729" y="3137492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24000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5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1050" y="376805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= 4800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9" y="4496919"/>
            <a:ext cx="10029644" cy="23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86"/>
            <a:ext cx="8229600" cy="491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diagram below shows the general structure of an animal cell as seen under an electron microscope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_________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5</a:t>
            </a:r>
            <a:r>
              <a:rPr lang="en-GB" sz="2000" dirty="0">
                <a:sym typeface="Symbol"/>
              </a:rPr>
              <a:t></a:t>
            </a:r>
            <a:r>
              <a:rPr lang="en-GB" sz="2000" dirty="0"/>
              <a:t>m	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EASBfigl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079" y="874644"/>
            <a:ext cx="4139510" cy="353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79981" y="4563644"/>
            <a:ext cx="427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/>
              <a:t>2</a:t>
            </a:r>
            <a:r>
              <a:rPr lang="en-GB" dirty="0" smtClean="0"/>
              <a:t>) </a:t>
            </a:r>
            <a:r>
              <a:rPr lang="en-GB" dirty="0"/>
              <a:t>Calculate the actual length of structure G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6427" b="50121"/>
          <a:stretch/>
        </p:blipFill>
        <p:spPr bwMode="auto">
          <a:xfrm>
            <a:off x="467544" y="999535"/>
            <a:ext cx="1546786" cy="10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2441" y="1560811"/>
            <a:ext cx="442088" cy="413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4494" y="211577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GB" dirty="0" smtClean="0">
                <a:solidFill>
                  <a:schemeClr val="tx2"/>
                </a:solidFill>
              </a:rPr>
              <a:t> =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910" y="200378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I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M</a:t>
            </a:r>
          </a:p>
        </p:txBody>
      </p:sp>
      <p:cxnSp>
        <p:nvCxnSpPr>
          <p:cNvPr id="10" name="Straight Connector 9"/>
          <p:cNvCxnSpPr>
            <a:stCxn id="9" idx="1"/>
            <a:endCxn id="9" idx="3"/>
          </p:cNvCxnSpPr>
          <p:nvPr/>
        </p:nvCxnSpPr>
        <p:spPr>
          <a:xfrm>
            <a:off x="1163910" y="2326948"/>
            <a:ext cx="38183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911" y="27169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4991" y="2578418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12mm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4800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2195" y="2899206"/>
            <a:ext cx="786603" cy="23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4447" y="3275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=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0729" y="3137492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12000</a:t>
            </a:r>
            <a:r>
              <a:rPr lang="en-GB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dirty="0" smtClean="0">
                <a:solidFill>
                  <a:schemeClr val="tx2"/>
                </a:solidFill>
              </a:rPr>
              <a:t>m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4800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4529" y="3457631"/>
            <a:ext cx="1013357" cy="302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4995" y="3768051"/>
            <a:ext cx="105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= 2.5</a:t>
            </a:r>
            <a:r>
              <a:rPr lang="en-GB" sz="2000" b="1" dirty="0" smtClean="0">
                <a:solidFill>
                  <a:schemeClr val="tx2"/>
                </a:solidFill>
                <a:effectLst/>
                <a:latin typeface="Symbol"/>
                <a:ea typeface="Batang"/>
                <a:cs typeface="Symbol"/>
              </a:rPr>
              <a:t>m</a:t>
            </a:r>
            <a:r>
              <a:rPr lang="en-GB" sz="2000" b="1" dirty="0" smtClean="0">
                <a:solidFill>
                  <a:schemeClr val="tx2"/>
                </a:solidFill>
              </a:rPr>
              <a:t>m</a:t>
            </a:r>
          </a:p>
          <a:p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18" name="Picture 2" descr="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5665">
            <a:off x="1624347" y="5016041"/>
            <a:ext cx="7441938" cy="17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770</Words>
  <Application>Microsoft Office PowerPoint</Application>
  <PresentationFormat>On-screen Show (16:9)</PresentationFormat>
  <Paragraphs>388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Batang</vt:lpstr>
      <vt:lpstr>Arial</vt:lpstr>
      <vt:lpstr>Calibri</vt:lpstr>
      <vt:lpstr>Symbol</vt:lpstr>
      <vt:lpstr>Times New Roman</vt:lpstr>
      <vt:lpstr>Trebuchet MS</vt:lpstr>
      <vt:lpstr>Office Theme</vt:lpstr>
      <vt:lpstr>Microscopy and Magnification</vt:lpstr>
      <vt:lpstr>PowerPoint Presentation</vt:lpstr>
      <vt:lpstr>PowerPoint Presentation</vt:lpstr>
      <vt:lpstr>The difference between magnification and resolution.</vt:lpstr>
      <vt:lpstr>How do we find the overall magnification of a light microscope?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Bishop Stopford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aharwood</dc:creator>
  <cp:lastModifiedBy>Jessica Fenn</cp:lastModifiedBy>
  <cp:revision>18</cp:revision>
  <dcterms:created xsi:type="dcterms:W3CDTF">2014-09-16T14:39:33Z</dcterms:created>
  <dcterms:modified xsi:type="dcterms:W3CDTF">2015-06-04T13:27:56Z</dcterms:modified>
</cp:coreProperties>
</file>