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32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70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10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24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81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8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03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12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45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1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44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7C326-3C6A-4D99-90D2-B379BEEF216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06F25-7C44-40DB-9CC8-3E280FEC1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68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.uk/sounds/search?q=the+bbcs+impartiality+crisis" TargetMode="External"/><Relationship Id="rId13" Type="http://schemas.openxmlformats.org/officeDocument/2006/relationships/hyperlink" Target="https://www.bbc.co.uk/programmes/w3csy77r" TargetMode="External"/><Relationship Id="rId18" Type="http://schemas.openxmlformats.org/officeDocument/2006/relationships/hyperlink" Target="https://www.bbc.co.uk/bitesize/guides/zg24frd/revision/1" TargetMode="External"/><Relationship Id="rId3" Type="http://schemas.openxmlformats.org/officeDocument/2006/relationships/hyperlink" Target="https://www.bbc.co.uk/programmes/m000g44v" TargetMode="External"/><Relationship Id="rId7" Type="http://schemas.openxmlformats.org/officeDocument/2006/relationships/hyperlink" Target="https://www.bfi.org.uk/bfi-imax" TargetMode="External"/><Relationship Id="rId12" Type="http://schemas.openxmlformats.org/officeDocument/2006/relationships/hyperlink" Target="https://www.bbc.co.uk/programmes/p07p5l6y" TargetMode="External"/><Relationship Id="rId17" Type="http://schemas.openxmlformats.org/officeDocument/2006/relationships/hyperlink" Target="https://www.google.com/search?q=media+apprenticeships&amp;rlz=1C5CHFA_enGB728GB733&amp;oq=media+apprenticeships&amp;aqs=chrome..69i57j0l7.5523j0j8&amp;sourceid=chrome&amp;ie=UTF-8" TargetMode="External"/><Relationship Id="rId2" Type="http://schemas.openxmlformats.org/officeDocument/2006/relationships/hyperlink" Target="https://www.bbc.co.uk/iplayer/episode/m000gnzv/age-of-the-image-series-1-4-fake-views" TargetMode="External"/><Relationship Id="rId16" Type="http://schemas.openxmlformats.org/officeDocument/2006/relationships/hyperlink" Target="https://www.bbc.co.uk/programmes/m00094l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bc.co.uk/iplayer/episode/m000hqnp/get-animated-bbc-introducing-arts" TargetMode="External"/><Relationship Id="rId11" Type="http://schemas.openxmlformats.org/officeDocument/2006/relationships/hyperlink" Target="https://www.youtube.com/playlist?list=PLXvkgGofjDzhwapYCaAiSt0rUuDI-C-6I" TargetMode="External"/><Relationship Id="rId5" Type="http://schemas.openxmlformats.org/officeDocument/2006/relationships/hyperlink" Target="http://www.visual-memory.co.uk/daniel/Documents/S4B/?LMCL=vD90Ai" TargetMode="External"/><Relationship Id="rId15" Type="http://schemas.openxmlformats.org/officeDocument/2006/relationships/hyperlink" Target="https://youtu.be/PUA6ZlhaaYU" TargetMode="External"/><Relationship Id="rId10" Type="http://schemas.openxmlformats.org/officeDocument/2006/relationships/hyperlink" Target="https://www.bbc.co.uk/programmes/p07ys21p" TargetMode="External"/><Relationship Id="rId19" Type="http://schemas.openxmlformats.org/officeDocument/2006/relationships/hyperlink" Target="https://www.ted.com/talks/clay_shirky_institutions_vs_collaboration" TargetMode="External"/><Relationship Id="rId4" Type="http://schemas.openxmlformats.org/officeDocument/2006/relationships/hyperlink" Target="http://www.mediaknowall.com/as_alevel/alevkeyconcepts/alevelkeycon.php" TargetMode="External"/><Relationship Id="rId9" Type="http://schemas.openxmlformats.org/officeDocument/2006/relationships/hyperlink" Target="https://media-studies.com/david-gauntlett/" TargetMode="External"/><Relationship Id="rId14" Type="http://schemas.openxmlformats.org/officeDocument/2006/relationships/hyperlink" Target="https://www.bbfc.co.uk/about-classification/classification-guidelin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Table 117"/>
          <p:cNvGraphicFramePr/>
          <p:nvPr>
            <p:extLst>
              <p:ext uri="{D42A27DB-BD31-4B8C-83A1-F6EECF244321}">
                <p14:modId xmlns:p14="http://schemas.microsoft.com/office/powerpoint/2010/main" val="2588638412"/>
              </p:ext>
            </p:extLst>
          </p:nvPr>
        </p:nvGraphicFramePr>
        <p:xfrm>
          <a:off x="83127" y="58191"/>
          <a:ext cx="12020204" cy="6219109"/>
        </p:xfrm>
        <a:graphic>
          <a:graphicData uri="http://schemas.openxmlformats.org/drawingml/2006/table">
            <a:tbl>
              <a:tblPr firstRow="1" bandRow="1"/>
              <a:tblGrid>
                <a:gridCol w="38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8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1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169">
                <a:tc gridSpan="6"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GB" b="1" dirty="0" smtClean="0">
                          <a:solidFill>
                            <a:srgbClr val="FFFFFF"/>
                          </a:solidFill>
                        </a:rPr>
                        <a:t>Media</a:t>
                      </a:r>
                      <a:r>
                        <a:rPr lang="en-GB" b="1" baseline="0" dirty="0" smtClean="0">
                          <a:solidFill>
                            <a:srgbClr val="FFFFFF"/>
                          </a:solidFill>
                        </a:rPr>
                        <a:t> Studies Bridging work </a:t>
                      </a:r>
                      <a:endParaRPr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071">
                <a:tc rowSpan="9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000" b="1" dirty="0">
                        <a:latin typeface="Bliss 2 Regular" panose="02000506030000020004" pitchFamily="50" charset="0"/>
                        <a:ea typeface="Bliss 2 Regular"/>
                        <a:cs typeface="Bliss 2 Regular"/>
                        <a:sym typeface="Bliss 2 Regular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b="1" dirty="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rPr>
                        <a:t>Read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rPr>
                        <a:t>Watch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rPr>
                        <a:t>Listen 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dirty="0"/>
                        <a:t>Visit</a:t>
                      </a:r>
                      <a:r>
                        <a:rPr b="0" dirty="0"/>
                        <a:t> </a:t>
                      </a: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dirty="0"/>
                        <a:t>(virtually or physically at a later date)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rPr>
                        <a:t>Do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61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solidFill>
                            <a:srgbClr val="FF0000"/>
                          </a:solidFill>
                          <a:latin typeface="Bliss 2 Regular" panose="02000506030000020004" pitchFamily="50" charset="0"/>
                        </a:rPr>
                        <a:t>Read</a:t>
                      </a:r>
                      <a:r>
                        <a:rPr lang="en-GB" sz="1000" b="0" baseline="0" dirty="0" smtClean="0">
                          <a:solidFill>
                            <a:srgbClr val="FF0000"/>
                          </a:solidFill>
                          <a:latin typeface="Bliss 2 Regular" panose="02000506030000020004" pitchFamily="50" charset="0"/>
                        </a:rPr>
                        <a:t> up on the specification for your course:</a:t>
                      </a: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baseline="0" dirty="0" smtClean="0">
                        <a:solidFill>
                          <a:srgbClr val="FF0000"/>
                        </a:solidFill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latin typeface="Bliss 2 Regular" panose="02000506030000020004" pitchFamily="50" charset="0"/>
                          <a:ea typeface="+mn-ea"/>
                          <a:cs typeface="+mn-cs"/>
                          <a:sym typeface="Bliss 2 Regular"/>
                        </a:rPr>
                        <a:t>BTEC Level 3 National Extended Certificate in Creative Digital Media Production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kern="1200" dirty="0" smtClean="0">
                        <a:solidFill>
                          <a:schemeClr val="tx1"/>
                        </a:solidFill>
                        <a:latin typeface="Bliss 2 Regular" panose="02000506030000020004" pitchFamily="50" charset="0"/>
                        <a:ea typeface="+mn-ea"/>
                        <a:cs typeface="+mn-cs"/>
                        <a:sym typeface="Bliss 2 Regular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kern="1200" dirty="0" smtClean="0">
                          <a:solidFill>
                            <a:schemeClr val="tx1"/>
                          </a:solidFill>
                          <a:latin typeface="Bliss 2 Regular" panose="02000506030000020004" pitchFamily="50" charset="0"/>
                          <a:ea typeface="+mn-ea"/>
                          <a:cs typeface="+mn-cs"/>
                          <a:sym typeface="Bliss 2 Regular"/>
                        </a:rPr>
                        <a:t>A-level</a:t>
                      </a:r>
                      <a:r>
                        <a:rPr lang="en-GB" sz="1000" b="0" kern="1200" baseline="0" dirty="0" smtClean="0">
                          <a:solidFill>
                            <a:schemeClr val="tx1"/>
                          </a:solidFill>
                          <a:latin typeface="Bliss 2 Regular" panose="02000506030000020004" pitchFamily="50" charset="0"/>
                          <a:ea typeface="+mn-ea"/>
                          <a:cs typeface="+mn-cs"/>
                          <a:sym typeface="Bliss 2 Regular"/>
                        </a:rPr>
                        <a:t> Media Studies </a:t>
                      </a:r>
                      <a:r>
                        <a:rPr lang="en-GB" sz="1000" b="0" kern="1200" baseline="0" dirty="0" err="1" smtClean="0">
                          <a:solidFill>
                            <a:schemeClr val="tx1"/>
                          </a:solidFill>
                          <a:latin typeface="Bliss 2 Regular" panose="02000506030000020004" pitchFamily="50" charset="0"/>
                          <a:ea typeface="+mn-ea"/>
                          <a:cs typeface="+mn-cs"/>
                          <a:sym typeface="Bliss 2 Regular"/>
                        </a:rPr>
                        <a:t>Eduqas</a:t>
                      </a:r>
                      <a:endParaRPr sz="1000" b="0" dirty="0">
                        <a:solidFill>
                          <a:srgbClr val="FF0000"/>
                        </a:solidFill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dirty="0">
                          <a:latin typeface="Bliss 2 Regular" panose="02000506030000020004" pitchFamily="50" charset="0"/>
                        </a:rPr>
                        <a:t> </a:t>
                      </a: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2"/>
                        </a:rPr>
                        <a:t>Age of the Image - Fake News</a:t>
                      </a: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u="sng" dirty="0">
                        <a:solidFill>
                          <a:srgbClr val="0000FF"/>
                        </a:solidFill>
                        <a:uFill>
                          <a:solidFill>
                            <a:srgbClr val="0000FF"/>
                          </a:solidFill>
                        </a:uFill>
                        <a:latin typeface="Bliss 2 Regular" panose="02000506030000020004" pitchFamily="50" charset="0"/>
                        <a:hlinkClick r:id="rId2"/>
                      </a:endParaRP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dirty="0">
                          <a:latin typeface="Bliss 2 Regular" panose="02000506030000020004" pitchFamily="50" charset="0"/>
                        </a:rPr>
                        <a:t>Examines how images have become more powerful – and less trusted – than ever before, from hyper-real paintings to movie special effects and </a:t>
                      </a:r>
                      <a:r>
                        <a:rPr sz="1000" b="0" dirty="0" err="1" smtClean="0">
                          <a:latin typeface="Bliss 2 Regular" panose="02000506030000020004" pitchFamily="50" charset="0"/>
                        </a:rPr>
                        <a:t>deepfakes</a:t>
                      </a:r>
                      <a:endParaRPr sz="1000" b="0" dirty="0">
                        <a:solidFill>
                          <a:srgbClr val="FF0000"/>
                        </a:solidFill>
                        <a:latin typeface="Bliss 2 Regular" panose="02000506030000020004" pitchFamily="50" charset="0"/>
                      </a:endParaRP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dirty="0">
                        <a:solidFill>
                          <a:srgbClr val="FF0000"/>
                        </a:solidFill>
                        <a:latin typeface="Bliss 2 Regular" panose="02000506030000020004" pitchFamily="50" charset="0"/>
                      </a:endParaRP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dirty="0">
                          <a:latin typeface="Bliss 2 Regular" panose="02000506030000020004" pitchFamily="50" charset="0"/>
                        </a:rPr>
                        <a:t> 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3"/>
                        </a:rPr>
                        <a:t>Panic and the Truth</a:t>
                      </a: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dirty="0">
                          <a:latin typeface="Bliss 2 Regular" panose="02000506030000020004" pitchFamily="50" charset="0"/>
                        </a:rPr>
                        <a:t>Are journalists reporting coronavirus responsibly? BBC </a:t>
                      </a:r>
                      <a:r>
                        <a:rPr sz="1000" b="0" dirty="0" err="1">
                          <a:latin typeface="Bliss 2 Regular" panose="02000506030000020004" pitchFamily="50" charset="0"/>
                        </a:rPr>
                        <a:t>Iplayer</a:t>
                      </a:r>
                      <a:r>
                        <a:rPr sz="1000" b="0" dirty="0">
                          <a:latin typeface="Bliss 2 Regular" panose="02000506030000020004" pitchFamily="50" charset="0"/>
                        </a:rPr>
                        <a:t> Radio 4</a:t>
                      </a:r>
                      <a:r>
                        <a:rPr sz="1000" b="0" dirty="0">
                          <a:latin typeface="Bliss 2 Regular" panose="02000506030000020004" pitchFamily="50" charset="0"/>
                        </a:rPr>
                        <a:t> </a:t>
                      </a:r>
                      <a:r>
                        <a:rPr sz="1000" b="0" dirty="0">
                          <a:solidFill>
                            <a:srgbClr val="FF2600"/>
                          </a:solidFill>
                          <a:latin typeface="Bliss 2 Regular" panose="02000506030000020004" pitchFamily="50" charset="0"/>
                        </a:rPr>
                        <a:t>(1)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"/>
                          <a:ea typeface="cal"/>
                          <a:cs typeface="cal"/>
                          <a:sym typeface="cal"/>
                        </a:defRPr>
                      </a:pPr>
                      <a:r>
                        <a:rPr sz="1000" b="0" dirty="0">
                          <a:latin typeface="Bliss 2 Regular" panose="02000506030000020004" pitchFamily="50" charset="0"/>
                          <a:hlinkClick r:id="rId4"/>
                        </a:rPr>
                        <a:t>http://www.mediaknowall.com/as_alevel/alevkeyconcepts/alevelkeycon.php</a:t>
                      </a:r>
                      <a:endParaRPr sz="1000" b="0" dirty="0">
                        <a:solidFill>
                          <a:srgbClr val="0563C1"/>
                        </a:solidFill>
                        <a:uFill>
                          <a:solidFill>
                            <a:srgbClr val="0563C1"/>
                          </a:solidFill>
                        </a:uFill>
                        <a:latin typeface="Bliss 2 Regular" panose="02000506030000020004" pitchFamily="50" charset="0"/>
                      </a:endParaRPr>
                    </a:p>
                    <a:p>
                      <a:pPr algn="l">
                        <a:defRPr sz="1000">
                          <a:latin typeface="cal"/>
                          <a:ea typeface="cal"/>
                          <a:cs typeface="cal"/>
                          <a:sym typeface="cal"/>
                        </a:defRPr>
                      </a:pPr>
                      <a:r>
                        <a:rPr sz="1000" b="0" dirty="0">
                          <a:latin typeface="Bliss 2 Regular" panose="02000506030000020004" pitchFamily="50" charset="0"/>
                        </a:rPr>
                        <a:t>This is a useful website which will get you thinking about Media in a critical way. Look at the  Key Concepts of </a:t>
                      </a:r>
                      <a:r>
                        <a:rPr sz="1000" b="0" dirty="0">
                          <a:latin typeface="Bliss 2 Regular" panose="02000506030000020004" pitchFamily="50" charset="0"/>
                        </a:rPr>
                        <a:t>Genre, </a:t>
                      </a:r>
                      <a:r>
                        <a:rPr sz="1000" b="0" dirty="0" err="1">
                          <a:latin typeface="Bliss 2 Regular" panose="02000506030000020004" pitchFamily="50" charset="0"/>
                        </a:rPr>
                        <a:t>Repersentation</a:t>
                      </a:r>
                      <a:r>
                        <a:rPr sz="1000" b="0" dirty="0">
                          <a:latin typeface="Bliss 2 Regular" panose="02000506030000020004" pitchFamily="50" charset="0"/>
                        </a:rPr>
                        <a:t>, Audience, Narrative, and Institution</a:t>
                      </a:r>
                      <a:r>
                        <a:rPr sz="1000" b="0" dirty="0" smtClean="0">
                          <a:latin typeface="Bliss 2 Regular" panose="02000506030000020004" pitchFamily="50" charset="0"/>
                        </a:rPr>
                        <a:t>.</a:t>
                      </a:r>
                      <a:endParaRPr sz="1000" b="0" dirty="0">
                        <a:solidFill>
                          <a:srgbClr val="FF7E79"/>
                        </a:solidFill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Analyse a recent</a:t>
                      </a:r>
                      <a:r>
                        <a:rPr lang="en-GB" sz="1000" b="0" baseline="0" dirty="0" smtClean="0">
                          <a:latin typeface="Bliss 2 Regular" panose="02000506030000020004" pitchFamily="50" charset="0"/>
                        </a:rPr>
                        <a:t> media advert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baseline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 storyboard a film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Change the ending of a film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Watch</a:t>
                      </a:r>
                      <a:r>
                        <a:rPr lang="en-GB" sz="1000" b="0" baseline="0" dirty="0" smtClean="0">
                          <a:latin typeface="Bliss 2 Regular" panose="02000506030000020004" pitchFamily="50" charset="0"/>
                        </a:rPr>
                        <a:t> the opening to your favourite show and analyse how characters are presented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baseline="0" dirty="0" smtClean="0">
                        <a:latin typeface="Bliss 2 Regular" panose="02000506030000020004" pitchFamily="50" charset="0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baseline="0" dirty="0" smtClean="0">
                          <a:latin typeface="Bliss 2 Regular" panose="02000506030000020004" pitchFamily="50" charset="0"/>
                        </a:rPr>
                        <a:t>Analyse a music video – how is meaning created?</a:t>
                      </a:r>
                      <a:endParaRPr sz="1000" b="0" dirty="0">
                        <a:latin typeface="Bliss 2 Regular" panose="02000506030000020004" pitchFamily="50" charset="0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000000"/>
                      </a:solidFill>
                    </a:lnL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u="sng" dirty="0" smtClean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5"/>
                        </a:rPr>
                        <a:t>Semiotics for Beginners</a:t>
                      </a: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u="sng" dirty="0" smtClean="0">
                        <a:solidFill>
                          <a:srgbClr val="0000FF"/>
                        </a:solidFill>
                        <a:uFill>
                          <a:solidFill>
                            <a:srgbClr val="0000FF"/>
                          </a:solidFill>
                        </a:uFill>
                        <a:latin typeface="Bliss 2 Regular" panose="02000506030000020004" pitchFamily="50" charset="0"/>
                        <a:hlinkClick r:id="rId5"/>
                      </a:endParaRP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How meaning is created for the audience through signs.</a:t>
                      </a: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dirty="0">
                        <a:solidFill>
                          <a:srgbClr val="FF0000"/>
                        </a:solidFill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6"/>
                        </a:rPr>
                        <a:t>Get Animated</a:t>
                      </a: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u="sng" dirty="0">
                        <a:solidFill>
                          <a:srgbClr val="0000FF"/>
                        </a:solidFill>
                        <a:uFill>
                          <a:solidFill>
                            <a:srgbClr val="0000FF"/>
                          </a:solidFill>
                        </a:uFill>
                        <a:latin typeface="Bliss 2 Regular" panose="02000506030000020004" pitchFamily="50" charset="0"/>
                        <a:hlinkClick r:id="rId6"/>
                      </a:endParaRP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dirty="0">
                          <a:latin typeface="Bliss 2 Regular" panose="02000506030000020004" pitchFamily="50" charset="0"/>
                        </a:rPr>
                        <a:t>Plunge into exciting, strange and beautiful animated worlds with  emerging animators making fresh short films.</a:t>
                      </a:r>
                      <a:r>
                        <a:rPr sz="1000" b="0" dirty="0">
                          <a:latin typeface="Bliss 2 Regular" panose="02000506030000020004" pitchFamily="50" charset="0"/>
                        </a:rPr>
                        <a:t> </a:t>
                      </a:r>
                      <a:endParaRPr sz="1000" b="0" dirty="0">
                        <a:solidFill>
                          <a:srgbClr val="FF0000"/>
                        </a:solidFill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7"/>
                        </a:rPr>
                        <a:t>The BFI Imax</a:t>
                      </a: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u="sng" dirty="0">
                        <a:solidFill>
                          <a:srgbClr val="0000FF"/>
                        </a:solidFill>
                        <a:uFill>
                          <a:solidFill>
                            <a:srgbClr val="0000FF"/>
                          </a:solidFill>
                        </a:uFill>
                        <a:latin typeface="Bliss 2 Regular" panose="02000506030000020004" pitchFamily="50" charset="0"/>
                        <a:hlinkClick r:id="rId7"/>
                      </a:endParaRP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dirty="0">
                          <a:latin typeface="Bliss 2 Regular" panose="02000506030000020004" pitchFamily="50" charset="0"/>
                        </a:rPr>
                        <a:t>Watch a film in one of Europe’s largest cinema screens</a:t>
                      </a:r>
                    </a:p>
                    <a:p>
                      <a:pPr algn="l">
                        <a:defRPr sz="1000">
                          <a:solidFill>
                            <a:srgbClr val="FF0000"/>
                          </a:solidFill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dirty="0"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9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8"/>
                        </a:rPr>
                        <a:t>The BBC's Impartiality Crisis</a:t>
                      </a:r>
                    </a:p>
                    <a:p>
                      <a:pPr algn="l">
                        <a:defRPr sz="1000"/>
                      </a:pPr>
                      <a:r>
                        <a:rPr sz="1000" b="0" dirty="0">
                          <a:latin typeface="Bliss 2 Regular" panose="02000506030000020004" pitchFamily="50" charset="0"/>
                        </a:rPr>
                        <a:t>The crisis at the BBC following complaints against Naga </a:t>
                      </a:r>
                      <a:r>
                        <a:rPr sz="1000" b="0" dirty="0" err="1">
                          <a:latin typeface="Bliss 2 Regular" panose="02000506030000020004" pitchFamily="50" charset="0"/>
                        </a:rPr>
                        <a:t>Munchetty</a:t>
                      </a:r>
                      <a:r>
                        <a:rPr sz="1000" b="0" dirty="0" smtClean="0">
                          <a:latin typeface="Bliss 2 Regular" panose="02000506030000020004" pitchFamily="50" charset="0"/>
                        </a:rPr>
                        <a:t>.</a:t>
                      </a:r>
                      <a:endParaRPr sz="1000" b="0" dirty="0">
                        <a:solidFill>
                          <a:srgbClr val="FF2600"/>
                        </a:solidFill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1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Media, Gender and Identify - David </a:t>
                      </a:r>
                      <a:r>
                        <a:rPr lang="en-GB" sz="1000" b="0" dirty="0" err="1" smtClean="0">
                          <a:latin typeface="Bliss 2 Regular" panose="02000506030000020004" pitchFamily="50" charset="0"/>
                        </a:rPr>
                        <a:t>Gauntlett</a:t>
                      </a: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lang="en-GB" sz="1000" b="0" dirty="0" smtClean="0">
                        <a:latin typeface="Bliss 2 Regular" panose="02000506030000020004" pitchFamily="50" charset="0"/>
                      </a:endParaRP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About media’s influence on gender and sexuality. </a:t>
                      </a:r>
                      <a:r>
                        <a:rPr lang="en-GB" sz="1000" b="0" dirty="0" smtClean="0">
                          <a:latin typeface="Bliss 2 Regular" panose="02000506030000020004" pitchFamily="50" charset="0"/>
                          <a:hlinkClick r:id="rId9"/>
                        </a:rPr>
                        <a:t>https://media-studies.com/david-gauntlett/</a:t>
                      </a: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 </a:t>
                      </a: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dirty="0">
                        <a:solidFill>
                          <a:srgbClr val="FF0000"/>
                        </a:solidFill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 err="1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10"/>
                        </a:rPr>
                        <a:t>Millenials</a:t>
                      </a: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10"/>
                        </a:rPr>
                        <a:t> on Film</a:t>
                      </a: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u="sng" dirty="0">
                        <a:solidFill>
                          <a:srgbClr val="0000FF"/>
                        </a:solidFill>
                        <a:uFill>
                          <a:solidFill>
                            <a:srgbClr val="0000FF"/>
                          </a:solidFill>
                        </a:uFill>
                        <a:latin typeface="Bliss 2 Regular" panose="02000506030000020004" pitchFamily="50" charset="0"/>
                        <a:hlinkClick r:id="rId10"/>
                      </a:endParaRP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dirty="0">
                          <a:latin typeface="Bliss 2 Regular" panose="02000506030000020004" pitchFamily="50" charset="0"/>
                        </a:rPr>
                        <a:t>E</a:t>
                      </a:r>
                      <a:r>
                        <a:rPr sz="1000" b="0" dirty="0">
                          <a:latin typeface="Bliss 2 Regular" panose="02000506030000020004" pitchFamily="50" charset="0"/>
                        </a:rPr>
                        <a:t>xploring how this diverse group has been shaped by socio-political upheaval, economic recession, and dramatic developments in technology</a:t>
                      </a:r>
                      <a:r>
                        <a:rPr sz="1000" b="0" dirty="0" smtClean="0">
                          <a:latin typeface="Bliss 2 Regular" panose="02000506030000020004" pitchFamily="50" charset="0"/>
                        </a:rPr>
                        <a:t>.</a:t>
                      </a:r>
                      <a:endParaRPr sz="1000" b="0" dirty="0">
                        <a:solidFill>
                          <a:srgbClr val="FF0000"/>
                        </a:solidFill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</a:rPr>
                        <a:t>Charlie </a:t>
                      </a:r>
                      <a:r>
                        <a:rPr sz="1000" b="0" u="sng" dirty="0" err="1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</a:rPr>
                        <a:t>Brooker:My</a:t>
                      </a: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</a:rPr>
                        <a:t> Life in Video Games</a:t>
                      </a:r>
                    </a:p>
                    <a:p>
                      <a:pPr algn="l">
                        <a:spcBef>
                          <a:spcPts val="600"/>
                        </a:spcBef>
                        <a:defRPr sz="1000" b="1">
                          <a:solidFill>
                            <a:srgbClr val="FF2600"/>
                          </a:solidFill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dirty="0"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000">
                          <a:solidFill>
                            <a:srgbClr val="FF0000"/>
                          </a:solidFill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miter lim="400000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3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11"/>
                        </a:rPr>
                        <a:t>Student Films</a:t>
                      </a: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u="sng" dirty="0">
                        <a:solidFill>
                          <a:srgbClr val="0000FF"/>
                        </a:solidFill>
                        <a:uFill>
                          <a:solidFill>
                            <a:srgbClr val="0000FF"/>
                          </a:solidFill>
                        </a:uFill>
                        <a:latin typeface="Bliss 2 Regular" panose="02000506030000020004" pitchFamily="50" charset="0"/>
                        <a:hlinkClick r:id="rId11"/>
                      </a:endParaRPr>
                    </a:p>
                    <a:p>
                      <a:pPr algn="l">
                        <a:defRPr sz="1000">
                          <a:latin typeface="cal"/>
                          <a:ea typeface="cal"/>
                          <a:cs typeface="cal"/>
                          <a:sym typeface="cal"/>
                        </a:defRPr>
                      </a:pPr>
                      <a:r>
                        <a:rPr sz="1000" b="0" dirty="0">
                          <a:latin typeface="Bliss 2 Regular" panose="02000506030000020004" pitchFamily="50" charset="0"/>
                        </a:rPr>
                        <a:t>Take a look at some short film made by students 16-19 year olds made through the BFI Film Academy courses (1)</a:t>
                      </a:r>
                      <a:endParaRPr sz="1000" b="0" dirty="0">
                        <a:solidFill>
                          <a:srgbClr val="FF0000"/>
                        </a:solidFill>
                        <a:latin typeface="Bliss 2 Regular" panose="02000506030000020004" pitchFamily="50" charset="0"/>
                        <a:ea typeface="Bliss 2 Regular"/>
                        <a:cs typeface="Bliss 2 Regular"/>
                        <a:sym typeface="Bliss 2 Regular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57727"/>
                  </a:ext>
                </a:extLst>
              </a:tr>
              <a:tr h="5723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solidFill>
                            <a:srgbClr val="000000"/>
                          </a:solidFill>
                          <a:latin typeface="Bliss 2 Regular" panose="02000506030000020004" pitchFamily="50" charset="0"/>
                        </a:rPr>
                        <a:t>How are people, events or issues represented in the Media?</a:t>
                      </a:r>
                      <a:r>
                        <a:rPr lang="en-GB" sz="1000" b="0" baseline="0" dirty="0">
                          <a:solidFill>
                            <a:srgbClr val="FF0000"/>
                          </a:solidFill>
                          <a:latin typeface="Bliss 2 Regular" panose="02000506030000020004" pitchFamily="50" charset="0"/>
                        </a:rPr>
                        <a:t> </a:t>
                      </a:r>
                      <a:r>
                        <a:rPr lang="en-GB" sz="1000" b="0" baseline="0" dirty="0" smtClean="0">
                          <a:solidFill>
                            <a:srgbClr val="FF0000"/>
                          </a:solidFill>
                          <a:latin typeface="Bliss 2 Regular" panose="02000506030000020004" pitchFamily="50" charset="0"/>
                        </a:rPr>
                        <a:t>Choose a recent news article from the BBC website, read the article and make notes on how X is represented. </a:t>
                      </a:r>
                      <a:r>
                        <a:rPr lang="en-GB" sz="1000" b="0" baseline="0" dirty="0" smtClean="0">
                          <a:solidFill>
                            <a:srgbClr val="7030A0"/>
                          </a:solidFill>
                          <a:latin typeface="Bliss 2 Regular" panose="02000506030000020004" pitchFamily="50" charset="0"/>
                        </a:rPr>
                        <a:t>Stuck? Focus on the London riots, immigration or </a:t>
                      </a:r>
                      <a:r>
                        <a:rPr lang="en-GB" sz="1000" b="0" baseline="0" dirty="0" err="1" smtClean="0">
                          <a:solidFill>
                            <a:srgbClr val="7030A0"/>
                          </a:solidFill>
                          <a:latin typeface="Bliss 2 Regular" panose="02000506030000020004" pitchFamily="50" charset="0"/>
                        </a:rPr>
                        <a:t>Brexit</a:t>
                      </a:r>
                      <a:r>
                        <a:rPr lang="en-GB" sz="1000" b="0" baseline="0" dirty="0" smtClean="0">
                          <a:solidFill>
                            <a:srgbClr val="7030A0"/>
                          </a:solidFill>
                          <a:latin typeface="Bliss 2 Regular" panose="02000506030000020004" pitchFamily="50" charset="0"/>
                        </a:rPr>
                        <a:t>. </a:t>
                      </a:r>
                      <a:endParaRPr lang="en-GB" sz="1000" b="0" dirty="0" smtClean="0">
                        <a:solidFill>
                          <a:srgbClr val="7030A0"/>
                        </a:solidFill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12"/>
                        </a:rPr>
                        <a:t>The Wilhelm Scream</a:t>
                      </a: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u="sng" dirty="0">
                        <a:solidFill>
                          <a:srgbClr val="0000FF"/>
                        </a:solidFill>
                        <a:uFill>
                          <a:solidFill>
                            <a:srgbClr val="0000FF"/>
                          </a:solidFill>
                        </a:uFill>
                        <a:latin typeface="Bliss 2 Regular" panose="02000506030000020004" pitchFamily="50" charset="0"/>
                        <a:hlinkClick r:id="rId12"/>
                      </a:endParaRP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dirty="0">
                          <a:latin typeface="Bliss 2 Regular" panose="02000506030000020004" pitchFamily="50" charset="0"/>
                        </a:rPr>
                        <a:t>How a sound effect conquered cinema, appearing in hundreds of films from the 1950s to now</a:t>
                      </a:r>
                      <a:r>
                        <a:rPr sz="1000" b="0" dirty="0" smtClean="0">
                          <a:latin typeface="Bliss 2 Regular" panose="02000506030000020004" pitchFamily="50" charset="0"/>
                        </a:rPr>
                        <a:t>.</a:t>
                      </a:r>
                      <a:endParaRPr sz="1000" b="0" dirty="0">
                        <a:solidFill>
                          <a:srgbClr val="FF0000"/>
                        </a:solidFill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spcBef>
                          <a:spcPts val="600"/>
                        </a:spcBef>
                        <a:buSzPct val="100000"/>
                        <a:buFont typeface="Arial"/>
                        <a:buChar char="•"/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13"/>
                        </a:rPr>
                        <a:t>Advertising in the Digital </a:t>
                      </a:r>
                      <a:r>
                        <a:rPr sz="1000" b="0" u="sng" dirty="0" smtClean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13"/>
                        </a:rPr>
                        <a:t>Age</a:t>
                      </a:r>
                      <a:endParaRPr sz="1000" b="0" dirty="0">
                        <a:solidFill>
                          <a:srgbClr val="FF2600"/>
                        </a:solidFill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8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Explore the BBFC website </a:t>
                      </a: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latin typeface="Bliss 2 Regular" panose="02000506030000020004" pitchFamily="50" charset="0"/>
                          <a:hlinkClick r:id="rId14"/>
                        </a:rPr>
                        <a:t>https://www.bbfc.co.uk/about-classification/classification-guidelines</a:t>
                      </a: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 </a:t>
                      </a:r>
                    </a:p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Understand the different classifications </a:t>
                      </a:r>
                      <a:endParaRPr sz="1000" b="0" dirty="0"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15"/>
                        </a:rPr>
                        <a:t>A day with a Media Undergraduate</a:t>
                      </a: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u="sng">
                        <a:solidFill>
                          <a:srgbClr val="0000FF"/>
                        </a:solidFill>
                        <a:uFill>
                          <a:solidFill>
                            <a:srgbClr val="0000FF"/>
                          </a:solidFill>
                        </a:uFill>
                        <a:latin typeface="Bliss 2 Regular" panose="02000506030000020004" pitchFamily="50" charset="0"/>
                        <a:hlinkClick r:id="rId15"/>
                      </a:endParaRPr>
                    </a:p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>
                          <a:latin typeface="Bliss 2 Regular" panose="02000506030000020004" pitchFamily="50" charset="0"/>
                        </a:rPr>
                        <a:t>A day in the life of a Media Production Undergraduate student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16"/>
                        </a:rPr>
                        <a:t>The London Film Festival</a:t>
                      </a:r>
                      <a:r>
                        <a:rPr sz="1000" b="0" dirty="0">
                          <a:latin typeface="Bliss 2 Regular" panose="02000506030000020004" pitchFamily="50" charset="0"/>
                        </a:rPr>
                        <a:t> </a:t>
                      </a:r>
                      <a:endParaRPr sz="1000" b="0" dirty="0">
                        <a:solidFill>
                          <a:srgbClr val="FF0000"/>
                        </a:solidFill>
                        <a:latin typeface="Bliss 2 Regular" panose="02000506030000020004" pitchFamily="50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dirty="0">
                        <a:solidFill>
                          <a:srgbClr val="FF0000"/>
                        </a:solidFill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17"/>
                        </a:rPr>
                        <a:t>Media Apprenticeships</a:t>
                      </a:r>
                    </a:p>
                    <a:p>
                      <a:pPr algn="l">
                        <a:defRPr sz="1000">
                          <a:solidFill>
                            <a:srgbClr val="FF0000"/>
                          </a:solidFill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endParaRPr sz="1000" b="0" u="sng" dirty="0">
                        <a:solidFill>
                          <a:srgbClr val="0000FF"/>
                        </a:solidFill>
                        <a:uFill>
                          <a:solidFill>
                            <a:srgbClr val="0000FF"/>
                          </a:solidFill>
                        </a:uFill>
                        <a:latin typeface="Bliss 2 Regular" panose="02000506030000020004" pitchFamily="50" charset="0"/>
                        <a:hlinkClick r:id="rId17"/>
                      </a:endParaRPr>
                    </a:p>
                    <a:p>
                      <a:pPr algn="l">
                        <a:defRPr sz="1000">
                          <a:solidFill>
                            <a:srgbClr val="FF0000"/>
                          </a:solidFill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dirty="0">
                          <a:solidFill>
                            <a:srgbClr val="000000"/>
                          </a:solidFill>
                          <a:latin typeface="Bliss 2 Regular" panose="02000506030000020004" pitchFamily="50" charset="0"/>
                        </a:rPr>
                        <a:t>Look at the wide range of apprenticeships available for Media studies</a:t>
                      </a:r>
                      <a:r>
                        <a:rPr sz="1000" b="0" dirty="0" smtClean="0">
                          <a:solidFill>
                            <a:srgbClr val="000000"/>
                          </a:solidFill>
                          <a:latin typeface="Bliss 2 Regular" panose="02000506030000020004" pitchFamily="50" charset="0"/>
                        </a:rPr>
                        <a:t>.</a:t>
                      </a:r>
                      <a:endParaRPr sz="1000" b="0" dirty="0"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5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 sz="1000" b="1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lang="en-GB" sz="1000" b="0" dirty="0" smtClean="0">
                          <a:latin typeface="Bliss 2 Regular" panose="02000506030000020004" pitchFamily="50" charset="0"/>
                        </a:rPr>
                        <a:t>How</a:t>
                      </a:r>
                      <a:r>
                        <a:rPr lang="en-GB" sz="1000" b="0" baseline="0" dirty="0" smtClean="0">
                          <a:latin typeface="Bliss 2 Regular" panose="02000506030000020004" pitchFamily="50" charset="0"/>
                        </a:rPr>
                        <a:t> do adverts target audiences? </a:t>
                      </a:r>
                      <a:r>
                        <a:rPr lang="en-GB" sz="1000" b="0" baseline="0" dirty="0" smtClean="0">
                          <a:latin typeface="Bliss 2 Regular" panose="02000506030000020004" pitchFamily="50" charset="0"/>
                          <a:hlinkClick r:id="rId18"/>
                        </a:rPr>
                        <a:t>https://www.bbc.co.uk/bitesize/guides/zg24frd/revision/1</a:t>
                      </a:r>
                      <a:r>
                        <a:rPr lang="en-GB" sz="1000" b="0" baseline="0" dirty="0" smtClean="0">
                          <a:latin typeface="Bliss 2 Regular" panose="02000506030000020004" pitchFamily="50" charset="0"/>
                        </a:rPr>
                        <a:t> </a:t>
                      </a:r>
                      <a:endParaRPr sz="1000" b="0" dirty="0">
                        <a:latin typeface="Bliss 2 Regular" panose="02000506030000020004" pitchFamily="50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>
                          <a:latin typeface="Bliss 2 Regular"/>
                          <a:ea typeface="Bliss 2 Regular"/>
                          <a:cs typeface="Bliss 2 Regular"/>
                          <a:sym typeface="Bliss 2 Regular"/>
                        </a:defRPr>
                      </a:pPr>
                      <a:r>
                        <a:rPr sz="1000" b="0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Bliss 2 Regular" panose="02000506030000020004" pitchFamily="50" charset="0"/>
                          <a:hlinkClick r:id="rId19"/>
                        </a:rPr>
                        <a:t>https://www.ted.com/talks/clay_shirky_institutions_vs_collaboration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4411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388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Bliss 2 Regular</vt:lpstr>
      <vt:lpstr>cal</vt:lpstr>
      <vt:lpstr>Calibri</vt:lpstr>
      <vt:lpstr>Calibri Light</vt:lpstr>
      <vt:lpstr>Office Theme</vt:lpstr>
      <vt:lpstr>PowerPoint Presentation</vt:lpstr>
    </vt:vector>
  </TitlesOfParts>
  <Company>DMHS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H Dhillon</dc:creator>
  <cp:lastModifiedBy>Ms H Dhillon</cp:lastModifiedBy>
  <cp:revision>2</cp:revision>
  <dcterms:created xsi:type="dcterms:W3CDTF">2022-07-06T13:05:24Z</dcterms:created>
  <dcterms:modified xsi:type="dcterms:W3CDTF">2022-07-06T13:12:49Z</dcterms:modified>
</cp:coreProperties>
</file>