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2"/>
  </p:notesMasterIdLst>
  <p:sldIdLst>
    <p:sldId id="348" r:id="rId2"/>
    <p:sldId id="349" r:id="rId3"/>
    <p:sldId id="350" r:id="rId4"/>
    <p:sldId id="256" r:id="rId5"/>
    <p:sldId id="257" r:id="rId6"/>
    <p:sldId id="258" r:id="rId7"/>
    <p:sldId id="267" r:id="rId8"/>
    <p:sldId id="268" r:id="rId9"/>
    <p:sldId id="261" r:id="rId10"/>
    <p:sldId id="269" r:id="rId11"/>
    <p:sldId id="259" r:id="rId12"/>
    <p:sldId id="270" r:id="rId13"/>
    <p:sldId id="260" r:id="rId14"/>
    <p:sldId id="271" r:id="rId15"/>
    <p:sldId id="321" r:id="rId16"/>
    <p:sldId id="272" r:id="rId17"/>
    <p:sldId id="322" r:id="rId18"/>
    <p:sldId id="325" r:id="rId19"/>
    <p:sldId id="326" r:id="rId20"/>
    <p:sldId id="324" r:id="rId21"/>
    <p:sldId id="320" r:id="rId22"/>
    <p:sldId id="328" r:id="rId23"/>
    <p:sldId id="327" r:id="rId24"/>
    <p:sldId id="275" r:id="rId25"/>
    <p:sldId id="329" r:id="rId26"/>
    <p:sldId id="291" r:id="rId27"/>
    <p:sldId id="335" r:id="rId28"/>
    <p:sldId id="341" r:id="rId29"/>
    <p:sldId id="331" r:id="rId30"/>
    <p:sldId id="332" r:id="rId31"/>
    <p:sldId id="330" r:id="rId32"/>
    <p:sldId id="333" r:id="rId33"/>
    <p:sldId id="334" r:id="rId34"/>
    <p:sldId id="336" r:id="rId35"/>
    <p:sldId id="339" r:id="rId36"/>
    <p:sldId id="338" r:id="rId37"/>
    <p:sldId id="337" r:id="rId38"/>
    <p:sldId id="346" r:id="rId39"/>
    <p:sldId id="347" r:id="rId40"/>
    <p:sldId id="342" r:id="rId41"/>
  </p:sldIdLst>
  <p:sldSz cx="7559675" cy="106918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2" d="100"/>
          <a:sy n="72" d="100"/>
        </p:scale>
        <p:origin x="28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E2F21-6957-4FCA-A3C1-FF4C764B1A98}" type="datetimeFigureOut">
              <a:rPr lang="en-GB" smtClean="0"/>
              <a:t>18/07/2024</a:t>
            </a:fld>
            <a:endParaRPr lang="en-GB"/>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F875E-60BF-4A82-885A-D6C58B793D36}" type="slidenum">
              <a:rPr lang="en-GB" smtClean="0"/>
              <a:t>‹#›</a:t>
            </a:fld>
            <a:endParaRPr lang="en-GB"/>
          </a:p>
        </p:txBody>
      </p:sp>
    </p:spTree>
    <p:extLst>
      <p:ext uri="{BB962C8B-B14F-4D97-AF65-F5344CB8AC3E}">
        <p14:creationId xmlns:p14="http://schemas.microsoft.com/office/powerpoint/2010/main" val="701023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64668D-82DA-4B7C-AB1B-C6B8FA8BB703}" type="datetime1">
              <a:rPr lang="en-GB" smtClean="0"/>
              <a:t>18/07/2024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5213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E700C5-30E0-48F5-9344-8681324FD56F}" type="datetime1">
              <a:rPr lang="en-GB" smtClean="0"/>
              <a:t>18/07/2024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2433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C3656E-F42C-452F-8B03-1810D1C4F132}" type="datetime1">
              <a:rPr lang="en-GB" smtClean="0"/>
              <a:t>18/07/2024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68696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20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069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336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907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691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912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865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546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085E27-5075-49D4-AB59-CBB3DE4D8D8A}" type="datetime1">
              <a:rPr lang="en-GB" smtClean="0"/>
              <a:t>18/07/2024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DD8D12-B988-41D5-8FBF-8B6EA6390805}" type="slidenum">
              <a:rPr lang="en-GB" smtClean="0"/>
              <a:t>‹#›</a:t>
            </a:fld>
            <a:endParaRPr lang="en-GB"/>
          </a:p>
        </p:txBody>
      </p:sp>
    </p:spTree>
    <p:extLst>
      <p:ext uri="{BB962C8B-B14F-4D97-AF65-F5344CB8AC3E}">
        <p14:creationId xmlns:p14="http://schemas.microsoft.com/office/powerpoint/2010/main" val="1169347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0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927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652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369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059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149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037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545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84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81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40A262-D959-4E6B-A548-0CD73605E29E}" type="datetime1">
              <a:rPr lang="en-GB" smtClean="0"/>
              <a:t>18/07/2024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10013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52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495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969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206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925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256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880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029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490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616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8515DC-2899-44B0-9165-8D4401CE6F72}" type="datetime1">
              <a:rPr lang="en-GB" smtClean="0"/>
              <a:t>18/07/2024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29518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467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440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870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109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112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874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63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767037-C8AB-4293-BF98-25C62E120143}" type="datetime1">
              <a:rPr lang="en-GB" smtClean="0"/>
              <a:t>18/07/2024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430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90E142-E0BD-4875-AAB1-554F0FF159FA}" type="datetime1">
              <a:rPr lang="en-GB" smtClean="0"/>
              <a:t>18/07/2024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62687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50DB3-9FE4-4E12-B80D-16DC493C1F4E}" type="datetime1">
              <a:rPr lang="en-GB" smtClean="0"/>
              <a:t>18/07/2024</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7B2F0C3-1042-4B65-BE97-A459CBEBD720}" type="slidenum">
              <a:rPr lang="en-GB" smtClean="0"/>
              <a:t>‹#›</a:t>
            </a:fld>
            <a:endParaRPr lang="en-GB"/>
          </a:p>
        </p:txBody>
      </p:sp>
    </p:spTree>
    <p:extLst>
      <p:ext uri="{BB962C8B-B14F-4D97-AF65-F5344CB8AC3E}">
        <p14:creationId xmlns:p14="http://schemas.microsoft.com/office/powerpoint/2010/main" val="231870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Edit Master text styles</a:t>
            </a:r>
          </a:p>
        </p:txBody>
      </p:sp>
      <p:sp>
        <p:nvSpPr>
          <p:cNvPr id="5" name="Date Placeholder 4"/>
          <p:cNvSpPr>
            <a:spLocks noGrp="1"/>
          </p:cNvSpPr>
          <p:nvPr>
            <p:ph type="dt" sz="half" idx="10"/>
          </p:nvPr>
        </p:nvSpPr>
        <p:spPr/>
        <p:txBody>
          <a:bodyPr/>
          <a:lstStyle/>
          <a:p>
            <a:fld id="{B77901E7-C06D-4DB7-A4ED-FCA0C4079C10}" type="datetime1">
              <a:rPr lang="en-GB" smtClean="0"/>
              <a:t>18/07/2024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9942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Edit Master text styles</a:t>
            </a:r>
          </a:p>
        </p:txBody>
      </p:sp>
      <p:sp>
        <p:nvSpPr>
          <p:cNvPr id="5" name="Date Placeholder 4"/>
          <p:cNvSpPr>
            <a:spLocks noGrp="1"/>
          </p:cNvSpPr>
          <p:nvPr>
            <p:ph type="dt" sz="half" idx="10"/>
          </p:nvPr>
        </p:nvSpPr>
        <p:spPr/>
        <p:txBody>
          <a:bodyPr/>
          <a:lstStyle/>
          <a:p>
            <a:fld id="{AFD975AF-4387-4A08-A761-111A4B5FA714}" type="datetime1">
              <a:rPr lang="en-GB" smtClean="0"/>
              <a:t>18/07/2024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03853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A345EA19-7B12-4B6B-A3FD-EE702016CA64}" type="datetime1">
              <a:rPr lang="en-GB" smtClean="0"/>
              <a:t>18/07/2024</a:t>
            </a:fld>
            <a:endParaRPr lang="en-US" dirty="0"/>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48F63A3B-78C7-47BE-AE5E-E10140E04643}" type="slidenum">
              <a:rPr lang="en-US" smtClean="0"/>
              <a:t>‹#›</a:t>
            </a:fld>
            <a:endParaRPr lang="en-US" dirty="0"/>
          </a:p>
        </p:txBody>
      </p:sp>
      <p:pic>
        <p:nvPicPr>
          <p:cNvPr id="7" name="Picture 6"/>
          <p:cNvPicPr>
            <a:picLocks noChangeAspect="1"/>
          </p:cNvPicPr>
          <p:nvPr userDrawn="1"/>
        </p:nvPicPr>
        <p:blipFill rotWithShape="1">
          <a:blip r:embed="rId48" cstate="email">
            <a:extLst>
              <a:ext uri="{28A0092B-C50C-407E-A947-70E740481C1C}">
                <a14:useLocalDpi xmlns:a14="http://schemas.microsoft.com/office/drawing/2010/main"/>
              </a:ext>
            </a:extLst>
          </a:blip>
          <a:srcRect/>
          <a:stretch/>
        </p:blipFill>
        <p:spPr>
          <a:xfrm>
            <a:off x="5378692" y="9802906"/>
            <a:ext cx="1821146" cy="529000"/>
          </a:xfrm>
          <a:prstGeom prst="rect">
            <a:avLst/>
          </a:prstGeom>
        </p:spPr>
      </p:pic>
      <p:sp>
        <p:nvSpPr>
          <p:cNvPr id="8" name="Rectangle 7"/>
          <p:cNvSpPr/>
          <p:nvPr userDrawn="1"/>
        </p:nvSpPr>
        <p:spPr>
          <a:xfrm>
            <a:off x="359835" y="359906"/>
            <a:ext cx="6840001" cy="523220"/>
          </a:xfrm>
          <a:prstGeom prst="rect">
            <a:avLst/>
          </a:prstGeom>
        </p:spPr>
        <p:txBody>
          <a:bodyPr wrap="square">
            <a:spAutoFit/>
          </a:bodyPr>
          <a:lstStyle/>
          <a:p>
            <a:pPr algn="ctr">
              <a:spcAft>
                <a:spcPts val="0"/>
              </a:spcAft>
              <a:tabLst>
                <a:tab pos="2865755" algn="ctr"/>
                <a:tab pos="5731510" algn="r"/>
              </a:tabLst>
            </a:pPr>
            <a:r>
              <a:rPr lang="en-GB" sz="1800" dirty="0">
                <a:solidFill>
                  <a:srgbClr val="7030A0"/>
                </a:solidFill>
                <a:effectLst/>
                <a:latin typeface="Arial" panose="020B0604020202020204" pitchFamily="34" charset="0"/>
                <a:ea typeface="Arial" panose="020B0604020202020204" pitchFamily="34" charset="0"/>
                <a:cs typeface="Times New Roman" panose="02020603050405020304" pitchFamily="18" charset="0"/>
              </a:rPr>
              <a:t>AQA GCSE DESIGN AND TECHNOLOGY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algn="ctr">
              <a:spcAft>
                <a:spcPts val="0"/>
              </a:spcAft>
              <a:tabLst>
                <a:tab pos="2865755" algn="ctr"/>
                <a:tab pos="5731510" algn="r"/>
              </a:tabLst>
            </a:pPr>
            <a:r>
              <a:rPr lang="en-GB" sz="1000" dirty="0">
                <a:solidFill>
                  <a:srgbClr val="7030A0"/>
                </a:solidFill>
                <a:effectLst/>
                <a:latin typeface="Arial" panose="020B0604020202020204" pitchFamily="34" charset="0"/>
                <a:ea typeface="Arial" panose="020B0604020202020204" pitchFamily="34" charset="0"/>
                <a:cs typeface="Times New Roman" panose="02020603050405020304" pitchFamily="18" charset="0"/>
              </a:rPr>
              <a:t>NEA GUIDE	</a:t>
            </a:r>
            <a:r>
              <a:rPr lang="en-GB" sz="1000" b="1" dirty="0">
                <a:solidFill>
                  <a:srgbClr val="7030A0"/>
                </a:solidFill>
                <a:effectLst/>
                <a:latin typeface="Arial" panose="020B0604020202020204" pitchFamily="34" charset="0"/>
                <a:ea typeface="Arial" panose="020B0604020202020204" pitchFamily="34" charset="0"/>
                <a:cs typeface="Times New Roman" panose="02020603050405020304" pitchFamily="18" charset="0"/>
              </a:rPr>
              <a:t>(8552)</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8"/>
          <p:cNvSpPr txBox="1"/>
          <p:nvPr userDrawn="1"/>
        </p:nvSpPr>
        <p:spPr>
          <a:xfrm>
            <a:off x="395932" y="9865956"/>
            <a:ext cx="4873902" cy="430887"/>
          </a:xfrm>
          <a:prstGeom prst="rect">
            <a:avLst/>
          </a:prstGeom>
          <a:noFill/>
        </p:spPr>
        <p:txBody>
          <a:bodyPr wrap="square" rtlCol="0">
            <a:spAutoFit/>
          </a:bodyPr>
          <a:lstStyle/>
          <a:p>
            <a:pPr algn="ctr"/>
            <a:r>
              <a:rPr lang="en-GB" sz="1100" i="1" dirty="0">
                <a:solidFill>
                  <a:schemeClr val="bg1">
                    <a:lumMod val="50000"/>
                  </a:schemeClr>
                </a:solidFill>
              </a:rPr>
              <a:t>**Remember this is just to show you how it can be done, this is not a set list of items that must be on a page. This is just one approach**</a:t>
            </a:r>
          </a:p>
        </p:txBody>
      </p:sp>
    </p:spTree>
    <p:extLst>
      <p:ext uri="{BB962C8B-B14F-4D97-AF65-F5344CB8AC3E}">
        <p14:creationId xmlns:p14="http://schemas.microsoft.com/office/powerpoint/2010/main" val="8069306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50.jpeg"/><Relationship Id="rId5" Type="http://schemas.openxmlformats.org/officeDocument/2006/relationships/image" Target="../media/image49.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8" Type="http://schemas.openxmlformats.org/officeDocument/2006/relationships/image" Target="../media/image64.jpeg"/><Relationship Id="rId3" Type="http://schemas.microsoft.com/office/2007/relationships/hdphoto" Target="../media/hdphoto2.wdp"/><Relationship Id="rId7"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38.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3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109" y="3458152"/>
            <a:ext cx="6521450" cy="2010807"/>
          </a:xfrm>
          <a:prstGeom prst="rect">
            <a:avLst/>
          </a:prstGeom>
        </p:spPr>
        <p:txBody>
          <a:bodyPr wrap="square">
            <a:spAutoFit/>
          </a:bodyPr>
          <a:lstStyle/>
          <a:p>
            <a:pPr algn="ctr">
              <a:spcAft>
                <a:spcPts val="1000"/>
              </a:spcAft>
            </a:pPr>
            <a:r>
              <a:rPr lang="en-GB" sz="3600" b="1" dirty="0">
                <a:latin typeface="Bliss 2 Bold" panose="02000506030000020004" pitchFamily="50" charset="0"/>
                <a:ea typeface="Calibri" panose="020F0502020204030204" pitchFamily="34" charset="0"/>
                <a:cs typeface="Times New Roman" panose="02020603050405020304" pitchFamily="18" charset="0"/>
              </a:rPr>
              <a:t>GCSE Design Technology</a:t>
            </a:r>
            <a:endParaRPr lang="en-GB" sz="1200" dirty="0">
              <a:latin typeface="Bliss 2 Bold" panose="02000506030000020004" pitchFamily="50" charset="0"/>
              <a:ea typeface="Calibri" panose="020F0502020204030204" pitchFamily="34" charset="0"/>
              <a:cs typeface="Times New Roman" panose="02020603050405020304" pitchFamily="18" charset="0"/>
            </a:endParaRPr>
          </a:p>
          <a:p>
            <a:pPr algn="ctr">
              <a:spcAft>
                <a:spcPts val="1000"/>
              </a:spcAft>
            </a:pPr>
            <a:r>
              <a:rPr lang="en-GB" sz="3600" b="1" dirty="0">
                <a:latin typeface="Bliss 2 Bold" panose="02000506030000020004" pitchFamily="50" charset="0"/>
                <a:ea typeface="Calibri" panose="020F0502020204030204" pitchFamily="34" charset="0"/>
                <a:cs typeface="Times New Roman" panose="02020603050405020304" pitchFamily="18" charset="0"/>
              </a:rPr>
              <a:t>NEA Guidance Booklet</a:t>
            </a:r>
            <a:endParaRPr lang="en-GB" sz="1200" dirty="0">
              <a:latin typeface="Bliss 2 Bold" panose="02000506030000020004" pitchFamily="50" charset="0"/>
              <a:ea typeface="Calibri" panose="020F0502020204030204" pitchFamily="34" charset="0"/>
              <a:cs typeface="Times New Roman" panose="02020603050405020304" pitchFamily="18" charset="0"/>
            </a:endParaRPr>
          </a:p>
          <a:p>
            <a:pPr algn="ctr">
              <a:spcAft>
                <a:spcPts val="1000"/>
              </a:spcAft>
            </a:pPr>
            <a:r>
              <a:rPr lang="en-GB" sz="3600" b="1" dirty="0">
                <a:latin typeface="Bliss 2 Bold" panose="02000506030000020004" pitchFamily="50" charset="0"/>
                <a:ea typeface="Calibri" panose="020F0502020204030204" pitchFamily="34" charset="0"/>
                <a:cs typeface="Times New Roman" panose="02020603050405020304" pitchFamily="18" charset="0"/>
              </a:rPr>
              <a:t>2024-2025</a:t>
            </a:r>
            <a:endParaRPr lang="en-GB" sz="1200" dirty="0">
              <a:effectLst/>
              <a:latin typeface="Bliss 2 Bold" panose="02000506030000020004" pitchFamily="50"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36376343"/>
              </p:ext>
            </p:extLst>
          </p:nvPr>
        </p:nvGraphicFramePr>
        <p:xfrm>
          <a:off x="519109" y="5996691"/>
          <a:ext cx="6521450" cy="1741380"/>
        </p:xfrm>
        <a:graphic>
          <a:graphicData uri="http://schemas.openxmlformats.org/drawingml/2006/table">
            <a:tbl>
              <a:tblPr firstRow="1" firstCol="1" bandRow="1">
                <a:tableStyleId>{5940675A-B579-460E-94D1-54222C63F5DA}</a:tableStyleId>
              </a:tblPr>
              <a:tblGrid>
                <a:gridCol w="2160511">
                  <a:extLst>
                    <a:ext uri="{9D8B030D-6E8A-4147-A177-3AD203B41FA5}">
                      <a16:colId xmlns:a16="http://schemas.microsoft.com/office/drawing/2014/main" val="1553528891"/>
                    </a:ext>
                  </a:extLst>
                </a:gridCol>
                <a:gridCol w="4360939">
                  <a:extLst>
                    <a:ext uri="{9D8B030D-6E8A-4147-A177-3AD203B41FA5}">
                      <a16:colId xmlns:a16="http://schemas.microsoft.com/office/drawing/2014/main" val="77750970"/>
                    </a:ext>
                  </a:extLst>
                </a:gridCol>
              </a:tblGrid>
              <a:tr h="435345">
                <a:tc>
                  <a:txBody>
                    <a:bodyPr/>
                    <a:lstStyle/>
                    <a:p>
                      <a:pPr>
                        <a:lnSpc>
                          <a:spcPct val="115000"/>
                        </a:lnSpc>
                        <a:spcAft>
                          <a:spcPts val="0"/>
                        </a:spcAft>
                      </a:pPr>
                      <a:r>
                        <a:rPr lang="en-GB" sz="1500" b="1">
                          <a:effectLst/>
                        </a:rPr>
                        <a:t>Name</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solidFill>
                      <a:schemeClr val="bg2">
                        <a:lumMod val="90000"/>
                      </a:schemeClr>
                    </a:solidFill>
                  </a:tcPr>
                </a:tc>
                <a:tc>
                  <a:txBody>
                    <a:bodyPr/>
                    <a:lstStyle/>
                    <a:p>
                      <a:pPr>
                        <a:lnSpc>
                          <a:spcPct val="115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extLst>
                  <a:ext uri="{0D108BD9-81ED-4DB2-BD59-A6C34878D82A}">
                    <a16:rowId xmlns:a16="http://schemas.microsoft.com/office/drawing/2014/main" val="2944552925"/>
                  </a:ext>
                </a:extLst>
              </a:tr>
              <a:tr h="435345">
                <a:tc>
                  <a:txBody>
                    <a:bodyPr/>
                    <a:lstStyle/>
                    <a:p>
                      <a:pPr>
                        <a:lnSpc>
                          <a:spcPct val="115000"/>
                        </a:lnSpc>
                        <a:spcAft>
                          <a:spcPts val="0"/>
                        </a:spcAft>
                      </a:pPr>
                      <a:r>
                        <a:rPr lang="en-GB" sz="1500" b="1">
                          <a:effectLst/>
                        </a:rPr>
                        <a:t>Tutor Group</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solidFill>
                      <a:schemeClr val="bg2">
                        <a:lumMod val="90000"/>
                      </a:schemeClr>
                    </a:solidFill>
                  </a:tcPr>
                </a:tc>
                <a:tc>
                  <a:txBody>
                    <a:bodyPr/>
                    <a:lstStyle/>
                    <a:p>
                      <a:pPr>
                        <a:lnSpc>
                          <a:spcPct val="115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extLst>
                  <a:ext uri="{0D108BD9-81ED-4DB2-BD59-A6C34878D82A}">
                    <a16:rowId xmlns:a16="http://schemas.microsoft.com/office/drawing/2014/main" val="604973713"/>
                  </a:ext>
                </a:extLst>
              </a:tr>
              <a:tr h="435345">
                <a:tc>
                  <a:txBody>
                    <a:bodyPr/>
                    <a:lstStyle/>
                    <a:p>
                      <a:pPr>
                        <a:lnSpc>
                          <a:spcPct val="115000"/>
                        </a:lnSpc>
                        <a:spcAft>
                          <a:spcPts val="0"/>
                        </a:spcAft>
                      </a:pPr>
                      <a:r>
                        <a:rPr lang="en-GB" sz="1500" b="1">
                          <a:effectLst/>
                        </a:rPr>
                        <a:t>Target Grade</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solidFill>
                      <a:schemeClr val="bg2">
                        <a:lumMod val="90000"/>
                      </a:schemeClr>
                    </a:solidFill>
                  </a:tcPr>
                </a:tc>
                <a:tc>
                  <a:txBody>
                    <a:bodyPr/>
                    <a:lstStyle/>
                    <a:p>
                      <a:pPr>
                        <a:lnSpc>
                          <a:spcPct val="115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extLst>
                  <a:ext uri="{0D108BD9-81ED-4DB2-BD59-A6C34878D82A}">
                    <a16:rowId xmlns:a16="http://schemas.microsoft.com/office/drawing/2014/main" val="3198408196"/>
                  </a:ext>
                </a:extLst>
              </a:tr>
              <a:tr h="435345">
                <a:tc>
                  <a:txBody>
                    <a:bodyPr/>
                    <a:lstStyle/>
                    <a:p>
                      <a:pPr>
                        <a:lnSpc>
                          <a:spcPct val="115000"/>
                        </a:lnSpc>
                        <a:spcAft>
                          <a:spcPts val="0"/>
                        </a:spcAft>
                      </a:pPr>
                      <a:r>
                        <a:rPr lang="en-GB" sz="1500" b="1" dirty="0">
                          <a:effectLst/>
                        </a:rPr>
                        <a:t>Aspirational Grade</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solidFill>
                      <a:schemeClr val="bg2">
                        <a:lumMod val="90000"/>
                      </a:schemeClr>
                    </a:solidFill>
                  </a:tcPr>
                </a:tc>
                <a:tc>
                  <a:txBody>
                    <a:bodyPr/>
                    <a:lstStyle/>
                    <a:p>
                      <a:pPr>
                        <a:lnSpc>
                          <a:spcPct val="115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extLst>
                  <a:ext uri="{0D108BD9-81ED-4DB2-BD59-A6C34878D82A}">
                    <a16:rowId xmlns:a16="http://schemas.microsoft.com/office/drawing/2014/main" val="1514617776"/>
                  </a:ext>
                </a:extLst>
              </a:tr>
            </a:tbl>
          </a:graphicData>
        </a:graphic>
      </p:graphicFrame>
      <p:sp>
        <p:nvSpPr>
          <p:cNvPr id="7" name="Rectangle 6"/>
          <p:cNvSpPr/>
          <p:nvPr/>
        </p:nvSpPr>
        <p:spPr>
          <a:xfrm>
            <a:off x="363932" y="8091565"/>
            <a:ext cx="6831807" cy="1791260"/>
          </a:xfrm>
          <a:prstGeom prst="rect">
            <a:avLst/>
          </a:prstGeom>
        </p:spPr>
        <p:txBody>
          <a:bodyPr wrap="square">
            <a:spAutoFit/>
          </a:bodyPr>
          <a:lstStyle/>
          <a:p>
            <a:pPr algn="ctr">
              <a:lnSpc>
                <a:spcPct val="115000"/>
              </a:lnSpc>
              <a:spcAft>
                <a:spcPts val="0"/>
              </a:spcAft>
            </a:pPr>
            <a:r>
              <a:rPr lang="en-GB" sz="1200" b="1" u="sng" dirty="0">
                <a:latin typeface="Calibri" panose="020F0502020204030204" pitchFamily="34" charset="0"/>
                <a:ea typeface="Calibri" panose="020F0502020204030204" pitchFamily="34" charset="0"/>
                <a:cs typeface="Times New Roman" panose="02020603050405020304" pitchFamily="18" charset="0"/>
              </a:rPr>
              <a:t>IMPORTANT INFORMATION</a:t>
            </a:r>
            <a:r>
              <a:rPr lang="en-GB" sz="1200" b="1"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spcAft>
                <a:spcPts val="0"/>
              </a:spcAft>
            </a:pPr>
            <a:r>
              <a:rPr lang="en-GB" sz="1200" b="1" dirty="0">
                <a:latin typeface="Calibri" panose="020F0502020204030204" pitchFamily="34" charset="0"/>
                <a:ea typeface="Calibri" panose="020F0502020204030204" pitchFamily="34" charset="0"/>
                <a:cs typeface="Times New Roman" panose="02020603050405020304" pitchFamily="18" charset="0"/>
              </a:rPr>
              <a:t>The most up-to-date version of your non-examined assessment MUST always be saved in more than one place. You should ALWAYS have the latest version saved on your school drive AND a memory stick/Dropbox. It is also highly recommended that you have a version saved at home. This is so that if you lose one version of your work, you will always have a backup.</a:t>
            </a:r>
          </a:p>
          <a:p>
            <a:pPr algn="ctr">
              <a:lnSpc>
                <a:spcPct val="115000"/>
              </a:lnSpc>
              <a:spcAft>
                <a:spcPts val="0"/>
              </a:spcAft>
            </a:pPr>
            <a:endParaRPr lang="en-GB" sz="12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200" b="1" i="1" dirty="0">
                <a:latin typeface="Calibri" panose="020F0502020204030204" pitchFamily="34" charset="0"/>
                <a:ea typeface="Calibri" panose="020F0502020204030204" pitchFamily="34" charset="0"/>
                <a:cs typeface="Times New Roman" panose="02020603050405020304" pitchFamily="18" charset="0"/>
              </a:rPr>
              <a:t>***Remember this is a guide that will inform you of how it could be done, this is not a set list of items that must be on each page. This is just one approach***</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t>1</a:t>
            </a:fld>
            <a:endParaRPr lang="en-US" dirty="0"/>
          </a:p>
        </p:txBody>
      </p:sp>
      <p:pic>
        <p:nvPicPr>
          <p:cNvPr id="2" name="Picture 1"/>
          <p:cNvPicPr>
            <a:picLocks noChangeAspect="1"/>
          </p:cNvPicPr>
          <p:nvPr/>
        </p:nvPicPr>
        <p:blipFill>
          <a:blip r:embed="rId2"/>
          <a:stretch>
            <a:fillRect/>
          </a:stretch>
        </p:blipFill>
        <p:spPr>
          <a:xfrm>
            <a:off x="1837749" y="1771886"/>
            <a:ext cx="4112776" cy="1422400"/>
          </a:xfrm>
          <a:prstGeom prst="rect">
            <a:avLst/>
          </a:prstGeom>
        </p:spPr>
      </p:pic>
    </p:spTree>
    <p:extLst>
      <p:ext uri="{BB962C8B-B14F-4D97-AF65-F5344CB8AC3E}">
        <p14:creationId xmlns:p14="http://schemas.microsoft.com/office/powerpoint/2010/main" val="4091863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7392848"/>
              </p:ext>
            </p:extLst>
          </p:nvPr>
        </p:nvGraphicFramePr>
        <p:xfrm>
          <a:off x="372092" y="867264"/>
          <a:ext cx="6861222" cy="4754880"/>
        </p:xfrm>
        <a:graphic>
          <a:graphicData uri="http://schemas.openxmlformats.org/drawingml/2006/table">
            <a:tbl>
              <a:tblPr firstRow="1" bandRow="1">
                <a:tableStyleId>{5940675A-B579-460E-94D1-54222C63F5DA}</a:tableStyleId>
              </a:tblPr>
              <a:tblGrid>
                <a:gridCol w="487909">
                  <a:extLst>
                    <a:ext uri="{9D8B030D-6E8A-4147-A177-3AD203B41FA5}">
                      <a16:colId xmlns:a16="http://schemas.microsoft.com/office/drawing/2014/main" val="20000"/>
                    </a:ext>
                  </a:extLst>
                </a:gridCol>
                <a:gridCol w="6373313">
                  <a:extLst>
                    <a:ext uri="{9D8B030D-6E8A-4147-A177-3AD203B41FA5}">
                      <a16:colId xmlns:a16="http://schemas.microsoft.com/office/drawing/2014/main" val="20001"/>
                    </a:ext>
                  </a:extLst>
                </a:gridCol>
              </a:tblGrid>
              <a:tr h="254360">
                <a:tc gridSpan="2">
                  <a:txBody>
                    <a:bodyPr/>
                    <a:lstStyle/>
                    <a:p>
                      <a:pPr algn="ctr"/>
                      <a:r>
                        <a:rPr lang="en-GB" sz="1800" dirty="0">
                          <a:solidFill>
                            <a:schemeClr val="bg1"/>
                          </a:solidFill>
                          <a:latin typeface="+mj-lt"/>
                        </a:rPr>
                        <a:t>Section B: Producing A Design Brief &amp; Specification (10 Marks) </a:t>
                      </a:r>
                    </a:p>
                  </a:txBody>
                  <a:tcPr>
                    <a:solidFill>
                      <a:srgbClr val="00B050"/>
                    </a:solidFill>
                  </a:tcPr>
                </a:tc>
                <a:tc hMerge="1">
                  <a:txBody>
                    <a:bodyPr/>
                    <a:lstStyle/>
                    <a:p>
                      <a:endParaRPr lang="en-GB" dirty="0"/>
                    </a:p>
                  </a:txBody>
                  <a:tcPr/>
                </a:tc>
                <a:extLst>
                  <a:ext uri="{0D108BD9-81ED-4DB2-BD59-A6C34878D82A}">
                    <a16:rowId xmlns:a16="http://schemas.microsoft.com/office/drawing/2014/main" val="10000"/>
                  </a:ext>
                </a:extLst>
              </a:tr>
              <a:tr h="254360">
                <a:tc>
                  <a:txBody>
                    <a:bodyPr/>
                    <a:lstStyle/>
                    <a:p>
                      <a:pPr algn="ctr"/>
                      <a:r>
                        <a:rPr lang="en-GB" sz="1000" b="1" i="0" u="none" strike="noStrike" kern="1200" baseline="0" dirty="0">
                          <a:solidFill>
                            <a:schemeClr val="tx1"/>
                          </a:solidFill>
                          <a:latin typeface="+mn-lt"/>
                          <a:ea typeface="+mn-ea"/>
                          <a:cs typeface="+mn-cs"/>
                        </a:rPr>
                        <a:t>Mark</a:t>
                      </a:r>
                      <a:endParaRPr lang="en-GB" sz="1000" dirty="0"/>
                    </a:p>
                  </a:txBody>
                  <a:tcPr anchor="ctr"/>
                </a:tc>
                <a:tc>
                  <a:txBody>
                    <a:bodyPr/>
                    <a:lstStyle/>
                    <a:p>
                      <a:r>
                        <a:rPr lang="en-GB" sz="2400" b="1" i="0" u="none" strike="noStrike" kern="1200" baseline="0" dirty="0">
                          <a:solidFill>
                            <a:schemeClr val="tx1"/>
                          </a:solidFill>
                          <a:latin typeface="+mj-lt"/>
                          <a:ea typeface="+mn-ea"/>
                          <a:cs typeface="+mn-cs"/>
                        </a:rPr>
                        <a:t>Description</a:t>
                      </a:r>
                      <a:endParaRPr lang="en-GB" sz="1800" dirty="0">
                        <a:latin typeface="+mj-lt"/>
                      </a:endParaRPr>
                    </a:p>
                  </a:txBody>
                  <a:tcPr/>
                </a:tc>
                <a:extLst>
                  <a:ext uri="{0D108BD9-81ED-4DB2-BD59-A6C34878D82A}">
                    <a16:rowId xmlns:a16="http://schemas.microsoft.com/office/drawing/2014/main" val="10001"/>
                  </a:ext>
                </a:extLst>
              </a:tr>
              <a:tr h="169574">
                <a:tc rowSpan="2">
                  <a:txBody>
                    <a:bodyPr/>
                    <a:lstStyle/>
                    <a:p>
                      <a:pPr algn="ctr"/>
                      <a:r>
                        <a:rPr lang="en-GB" sz="1400" b="0" i="0" u="none" strike="noStrike" kern="1200" baseline="0" dirty="0">
                          <a:solidFill>
                            <a:schemeClr val="tx1"/>
                          </a:solidFill>
                          <a:latin typeface="+mn-lt"/>
                          <a:ea typeface="+mn-ea"/>
                          <a:cs typeface="+mn-cs"/>
                        </a:rPr>
                        <a:t>9–10</a:t>
                      </a:r>
                      <a:endParaRPr lang="en-GB" sz="1400" dirty="0"/>
                    </a:p>
                  </a:txBody>
                  <a:tcPr vert="vert270" anchor="ctr"/>
                </a:tc>
                <a:tc>
                  <a:txBody>
                    <a:bodyPr/>
                    <a:lstStyle/>
                    <a:p>
                      <a:r>
                        <a:rPr lang="en-GB" sz="1200" dirty="0">
                          <a:latin typeface="+mj-lt"/>
                        </a:rPr>
                        <a:t>Comprehensive design brief which clearly justifies how they have considered their user/client’s needs and wants and links directly to the context selected. </a:t>
                      </a:r>
                    </a:p>
                  </a:txBody>
                  <a:tcPr/>
                </a:tc>
                <a:extLst>
                  <a:ext uri="{0D108BD9-81ED-4DB2-BD59-A6C34878D82A}">
                    <a16:rowId xmlns:a16="http://schemas.microsoft.com/office/drawing/2014/main" val="10002"/>
                  </a:ext>
                </a:extLst>
              </a:tr>
              <a:tr h="275557">
                <a:tc vMerge="1">
                  <a:txBody>
                    <a:bodyPr/>
                    <a:lstStyle/>
                    <a:p>
                      <a:endParaRPr lang="en-GB"/>
                    </a:p>
                  </a:txBody>
                  <a:tcPr/>
                </a:tc>
                <a:tc>
                  <a:txBody>
                    <a:bodyPr/>
                    <a:lstStyle/>
                    <a:p>
                      <a:r>
                        <a:rPr lang="en-GB" sz="1200" dirty="0">
                          <a:latin typeface="+mj-lt"/>
                        </a:rPr>
                        <a:t>Comprehensive design specification with very high level of justification linking to the needs and wants of the client/user. Fully informs subsequent design stages. </a:t>
                      </a:r>
                    </a:p>
                  </a:txBody>
                  <a:tcPr/>
                </a:tc>
                <a:extLst>
                  <a:ext uri="{0D108BD9-81ED-4DB2-BD59-A6C34878D82A}">
                    <a16:rowId xmlns:a16="http://schemas.microsoft.com/office/drawing/2014/main" val="10003"/>
                  </a:ext>
                </a:extLst>
              </a:tr>
              <a:tr h="169574">
                <a:tc rowSpan="2">
                  <a:txBody>
                    <a:bodyPr/>
                    <a:lstStyle/>
                    <a:p>
                      <a:pPr algn="ctr"/>
                      <a:r>
                        <a:rPr lang="en-GB" sz="1400" b="0" i="0" u="none" strike="noStrike" kern="1200" baseline="0" dirty="0">
                          <a:solidFill>
                            <a:schemeClr val="tx1"/>
                          </a:solidFill>
                          <a:latin typeface="+mn-lt"/>
                          <a:ea typeface="+mn-ea"/>
                          <a:cs typeface="+mn-cs"/>
                        </a:rPr>
                        <a:t>6–8</a:t>
                      </a:r>
                      <a:endParaRPr lang="en-GB" sz="1400" dirty="0"/>
                    </a:p>
                  </a:txBody>
                  <a:tcPr vert="vert270" anchor="ctr"/>
                </a:tc>
                <a:tc>
                  <a:txBody>
                    <a:bodyPr/>
                    <a:lstStyle/>
                    <a:p>
                      <a:r>
                        <a:rPr lang="en-GB" sz="1200" dirty="0">
                          <a:latin typeface="+mj-lt"/>
                        </a:rPr>
                        <a:t>Good design brief with an attempt to justify how they have considered most of their client’s needs and wants and has clear links to the context selected.</a:t>
                      </a:r>
                    </a:p>
                  </a:txBody>
                  <a:tcPr/>
                </a:tc>
                <a:extLst>
                  <a:ext uri="{0D108BD9-81ED-4DB2-BD59-A6C34878D82A}">
                    <a16:rowId xmlns:a16="http://schemas.microsoft.com/office/drawing/2014/main" val="10004"/>
                  </a:ext>
                </a:extLst>
              </a:tr>
              <a:tr h="169574">
                <a:tc vMerge="1">
                  <a:txBody>
                    <a:bodyPr/>
                    <a:lstStyle/>
                    <a:p>
                      <a:endParaRPr lang="en-GB" sz="1000" dirty="0"/>
                    </a:p>
                  </a:txBody>
                  <a:tcPr/>
                </a:tc>
                <a:tc>
                  <a:txBody>
                    <a:bodyPr/>
                    <a:lstStyle/>
                    <a:p>
                      <a:r>
                        <a:rPr lang="en-GB" sz="1200" dirty="0">
                          <a:latin typeface="+mj-lt"/>
                        </a:rPr>
                        <a:t>Detailed design specification with good justification linking to the needs and wants of the client/user. Largely informs subsequent design stages. </a:t>
                      </a:r>
                    </a:p>
                  </a:txBody>
                  <a:tcPr/>
                </a:tc>
                <a:extLst>
                  <a:ext uri="{0D108BD9-81ED-4DB2-BD59-A6C34878D82A}">
                    <a16:rowId xmlns:a16="http://schemas.microsoft.com/office/drawing/2014/main" val="10005"/>
                  </a:ext>
                </a:extLst>
              </a:tr>
              <a:tr h="169574">
                <a:tc rowSpan="2">
                  <a:txBody>
                    <a:bodyPr/>
                    <a:lstStyle/>
                    <a:p>
                      <a:pPr algn="ctr"/>
                      <a:r>
                        <a:rPr lang="en-GB" sz="1400" b="0" i="0" u="none" strike="noStrike" kern="1200" baseline="0" dirty="0">
                          <a:solidFill>
                            <a:schemeClr val="tx1"/>
                          </a:solidFill>
                          <a:latin typeface="+mn-lt"/>
                          <a:ea typeface="+mn-ea"/>
                          <a:cs typeface="+mn-cs"/>
                        </a:rPr>
                        <a:t>3–5</a:t>
                      </a:r>
                      <a:endParaRPr lang="en-GB" sz="1400" dirty="0"/>
                    </a:p>
                  </a:txBody>
                  <a:tcPr vert="vert270" anchor="ctr"/>
                </a:tc>
                <a:tc>
                  <a:txBody>
                    <a:bodyPr/>
                    <a:lstStyle/>
                    <a:p>
                      <a:r>
                        <a:rPr lang="en-GB" sz="1200" dirty="0">
                          <a:latin typeface="+mj-lt"/>
                        </a:rPr>
                        <a:t>Adequate design brief with some consideration of their client’s needs and wants is evident, as is the relevance to the context selected. </a:t>
                      </a:r>
                    </a:p>
                  </a:txBody>
                  <a:tcPr/>
                </a:tc>
                <a:extLst>
                  <a:ext uri="{0D108BD9-81ED-4DB2-BD59-A6C34878D82A}">
                    <a16:rowId xmlns:a16="http://schemas.microsoft.com/office/drawing/2014/main" val="10006"/>
                  </a:ext>
                </a:extLst>
              </a:tr>
              <a:tr h="169574">
                <a:tc vMerge="1">
                  <a:txBody>
                    <a:bodyPr/>
                    <a:lstStyle/>
                    <a:p>
                      <a:endParaRPr lang="en-GB" sz="1000" dirty="0"/>
                    </a:p>
                  </a:txBody>
                  <a:tcPr/>
                </a:tc>
                <a:tc>
                  <a:txBody>
                    <a:bodyPr/>
                    <a:lstStyle/>
                    <a:p>
                      <a:r>
                        <a:rPr lang="en-GB" sz="1200" dirty="0">
                          <a:latin typeface="+mj-lt"/>
                        </a:rPr>
                        <a:t>Adequate design specification lacking some detail. Some justification linking to the needs and wants of the client/user. Informs subsequent design stages to some extent. </a:t>
                      </a:r>
                    </a:p>
                  </a:txBody>
                  <a:tcPr/>
                </a:tc>
                <a:extLst>
                  <a:ext uri="{0D108BD9-81ED-4DB2-BD59-A6C34878D82A}">
                    <a16:rowId xmlns:a16="http://schemas.microsoft.com/office/drawing/2014/main" val="10007"/>
                  </a:ext>
                </a:extLst>
              </a:tr>
              <a:tr h="169574">
                <a:tc rowSpan="2">
                  <a:txBody>
                    <a:bodyPr/>
                    <a:lstStyle/>
                    <a:p>
                      <a:pPr algn="ctr"/>
                      <a:r>
                        <a:rPr lang="en-GB" sz="1400" b="0" i="0" u="none" strike="noStrike" kern="1200" baseline="0" dirty="0">
                          <a:solidFill>
                            <a:schemeClr val="tx1"/>
                          </a:solidFill>
                          <a:latin typeface="+mn-lt"/>
                          <a:ea typeface="+mn-ea"/>
                          <a:cs typeface="+mn-cs"/>
                        </a:rPr>
                        <a:t>1–2</a:t>
                      </a:r>
                      <a:endParaRPr lang="en-GB" sz="1400" dirty="0"/>
                    </a:p>
                  </a:txBody>
                  <a:tcPr vert="vert270" anchor="ctr"/>
                </a:tc>
                <a:tc>
                  <a:txBody>
                    <a:bodyPr/>
                    <a:lstStyle/>
                    <a:p>
                      <a:r>
                        <a:rPr lang="en-GB" sz="1200" dirty="0">
                          <a:latin typeface="+mj-lt"/>
                        </a:rPr>
                        <a:t>Basic design brief that contains only limited consideration of their client's needs and wants and has little or no relevance to the context selected. </a:t>
                      </a:r>
                    </a:p>
                  </a:txBody>
                  <a:tcPr/>
                </a:tc>
                <a:extLst>
                  <a:ext uri="{0D108BD9-81ED-4DB2-BD59-A6C34878D82A}">
                    <a16:rowId xmlns:a16="http://schemas.microsoft.com/office/drawing/2014/main" val="10008"/>
                  </a:ext>
                </a:extLst>
              </a:tr>
              <a:tr h="169574">
                <a:tc vMerge="1">
                  <a:txBody>
                    <a:bodyPr/>
                    <a:lstStyle/>
                    <a:p>
                      <a:endParaRPr lang="en-GB" sz="1000" dirty="0"/>
                    </a:p>
                  </a:txBody>
                  <a:tcPr/>
                </a:tc>
                <a:tc>
                  <a:txBody>
                    <a:bodyPr/>
                    <a:lstStyle/>
                    <a:p>
                      <a:r>
                        <a:rPr lang="en-GB" sz="1200" dirty="0">
                          <a:latin typeface="+mj-lt"/>
                        </a:rPr>
                        <a:t>Basic design specification has minimal detail. Limited justification linking to the needs and wants of the client/user. Very little influence on subsequent design stages.</a:t>
                      </a:r>
                    </a:p>
                  </a:txBody>
                  <a:tcPr/>
                </a:tc>
                <a:extLst>
                  <a:ext uri="{0D108BD9-81ED-4DB2-BD59-A6C34878D82A}">
                    <a16:rowId xmlns:a16="http://schemas.microsoft.com/office/drawing/2014/main" val="10009"/>
                  </a:ext>
                </a:extLst>
              </a:tr>
              <a:tr h="169574">
                <a:tc>
                  <a:txBody>
                    <a:bodyPr/>
                    <a:lstStyle/>
                    <a:p>
                      <a:pPr algn="ctr"/>
                      <a:r>
                        <a:rPr lang="en-GB" sz="1400" dirty="0"/>
                        <a:t>0</a:t>
                      </a:r>
                    </a:p>
                  </a:txBody>
                  <a:tcPr vert="vert270" anchor="ctr"/>
                </a:tc>
                <a:tc>
                  <a:txBody>
                    <a:bodyPr/>
                    <a:lstStyle/>
                    <a:p>
                      <a:r>
                        <a:rPr lang="en-GB" sz="1200" b="0" i="0" u="none" strike="noStrike" kern="1200" baseline="0" dirty="0">
                          <a:solidFill>
                            <a:schemeClr val="tx1"/>
                          </a:solidFill>
                          <a:latin typeface="+mj-lt"/>
                          <a:ea typeface="+mn-ea"/>
                          <a:cs typeface="+mn-cs"/>
                        </a:rPr>
                        <a:t>Nothing worthy of credit.</a:t>
                      </a:r>
                      <a:endParaRPr lang="en-GB" sz="1200" dirty="0">
                        <a:latin typeface="+mj-lt"/>
                      </a:endParaRPr>
                    </a:p>
                  </a:txBody>
                  <a:tcPr/>
                </a:tc>
                <a:extLst>
                  <a:ext uri="{0D108BD9-81ED-4DB2-BD59-A6C34878D82A}">
                    <a16:rowId xmlns:a16="http://schemas.microsoft.com/office/drawing/2014/main" val="10010"/>
                  </a:ext>
                </a:extLst>
              </a:tr>
            </a:tbl>
          </a:graphicData>
        </a:graphic>
      </p:graphicFrame>
      <p:sp>
        <p:nvSpPr>
          <p:cNvPr id="3" name="Rectangle 2"/>
          <p:cNvSpPr/>
          <p:nvPr/>
        </p:nvSpPr>
        <p:spPr>
          <a:xfrm>
            <a:off x="341194" y="282101"/>
            <a:ext cx="6892120" cy="3096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MARK SCHEME</a:t>
            </a:r>
          </a:p>
        </p:txBody>
      </p:sp>
      <p:sp>
        <p:nvSpPr>
          <p:cNvPr id="5" name="Rectangle 4"/>
          <p:cNvSpPr/>
          <p:nvPr/>
        </p:nvSpPr>
        <p:spPr>
          <a:xfrm>
            <a:off x="372092" y="5782562"/>
            <a:ext cx="6864822" cy="954107"/>
          </a:xfrm>
          <a:prstGeom prst="rect">
            <a:avLst/>
          </a:prstGeom>
          <a:solidFill>
            <a:srgbClr val="00B050"/>
          </a:solidFill>
        </p:spPr>
        <p:txBody>
          <a:bodyPr wrap="square">
            <a:spAutoFit/>
          </a:bodyPr>
          <a:lstStyle/>
          <a:p>
            <a:pPr algn="just"/>
            <a:r>
              <a:rPr lang="en-GB" sz="1400" dirty="0">
                <a:solidFill>
                  <a:schemeClr val="bg1"/>
                </a:solidFill>
                <a:latin typeface="+mj-lt"/>
              </a:rPr>
              <a:t>Based on conclusions from investigations, you need to explain what have you learnt during your research and explain how it will influence your design brief and your design specification. You will outline design possibilities by producing a design brief and design specification.  You will need to refer back to this throughout the project.</a:t>
            </a:r>
          </a:p>
        </p:txBody>
      </p:sp>
      <p:sp>
        <p:nvSpPr>
          <p:cNvPr id="6" name="Text Placeholder 1"/>
          <p:cNvSpPr txBox="1">
            <a:spLocks/>
          </p:cNvSpPr>
          <p:nvPr/>
        </p:nvSpPr>
        <p:spPr>
          <a:xfrm>
            <a:off x="372092" y="6998687"/>
            <a:ext cx="7816470" cy="67077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b="1" dirty="0">
                <a:latin typeface="+mj-lt"/>
              </a:rPr>
              <a:t>DESIGN BRIEF</a:t>
            </a:r>
          </a:p>
          <a:p>
            <a:pPr marL="0" indent="0">
              <a:buNone/>
            </a:pPr>
            <a:r>
              <a:rPr lang="en-GB" sz="1600" dirty="0">
                <a:latin typeface="+mj-lt"/>
              </a:rPr>
              <a:t>This is the conclusion of all your research and data</a:t>
            </a:r>
          </a:p>
          <a:p>
            <a:pPr lvl="1"/>
            <a:r>
              <a:rPr lang="en-GB" sz="1600" dirty="0">
                <a:latin typeface="+mj-lt"/>
              </a:rPr>
              <a:t>A statement of intent will summarise your design plan:</a:t>
            </a:r>
          </a:p>
          <a:p>
            <a:pPr lvl="1"/>
            <a:r>
              <a:rPr lang="en-GB" sz="1600" dirty="0">
                <a:latin typeface="+mj-lt"/>
              </a:rPr>
              <a:t>What are you going to design?</a:t>
            </a:r>
          </a:p>
          <a:p>
            <a:pPr lvl="1"/>
            <a:r>
              <a:rPr lang="en-GB" sz="1600" dirty="0">
                <a:latin typeface="+mj-lt"/>
              </a:rPr>
              <a:t>Who is the target audience?</a:t>
            </a:r>
          </a:p>
          <a:p>
            <a:pPr lvl="1"/>
            <a:r>
              <a:rPr lang="en-GB" sz="1600" dirty="0">
                <a:latin typeface="+mj-lt"/>
              </a:rPr>
              <a:t>Where are they going to use the product?</a:t>
            </a:r>
          </a:p>
          <a:p>
            <a:pPr lvl="1"/>
            <a:r>
              <a:rPr lang="en-GB" sz="1600" dirty="0">
                <a:latin typeface="+mj-lt"/>
              </a:rPr>
              <a:t>What is the budget?</a:t>
            </a:r>
          </a:p>
          <a:p>
            <a:pPr lvl="1"/>
            <a:r>
              <a:rPr lang="en-GB" sz="1600" dirty="0">
                <a:latin typeface="+mj-lt"/>
              </a:rPr>
              <a:t>When does it need to be completed?</a:t>
            </a:r>
          </a:p>
          <a:p>
            <a:pPr lvl="1"/>
            <a:r>
              <a:rPr lang="en-GB" sz="1600" dirty="0">
                <a:latin typeface="+mj-lt"/>
              </a:rPr>
              <a:t>What size does it need to be?</a:t>
            </a:r>
          </a:p>
          <a:p>
            <a:pPr lvl="1"/>
            <a:r>
              <a:rPr lang="en-GB" sz="1600" dirty="0">
                <a:latin typeface="+mj-lt"/>
              </a:rPr>
              <a:t>Some of these are known as immovable constraints</a:t>
            </a:r>
          </a:p>
          <a:p>
            <a:pPr lvl="1"/>
            <a:r>
              <a:rPr lang="en-GB" sz="1600" dirty="0">
                <a:latin typeface="+mj-lt"/>
              </a:rPr>
              <a:t>Which do you think are immovable and why?</a:t>
            </a:r>
          </a:p>
          <a:p>
            <a:pPr marL="0" indent="0">
              <a:buNone/>
            </a:pPr>
            <a:endParaRPr lang="en-GB" sz="1600" dirty="0">
              <a:latin typeface="+mj-lt"/>
            </a:endParaRPr>
          </a:p>
        </p:txBody>
      </p:sp>
    </p:spTree>
    <p:extLst>
      <p:ext uri="{BB962C8B-B14F-4D97-AF65-F5344CB8AC3E}">
        <p14:creationId xmlns:p14="http://schemas.microsoft.com/office/powerpoint/2010/main" val="1125406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txBox="1">
            <a:spLocks/>
          </p:cNvSpPr>
          <p:nvPr/>
        </p:nvSpPr>
        <p:spPr>
          <a:xfrm>
            <a:off x="683336" y="3123546"/>
            <a:ext cx="7797230" cy="3453607"/>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GB"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8076" y="799790"/>
            <a:ext cx="6856855" cy="5104263"/>
          </a:xfrm>
          <a:prstGeom prst="rect">
            <a:avLst/>
          </a:prstGeom>
        </p:spPr>
      </p:pic>
      <p:sp>
        <p:nvSpPr>
          <p:cNvPr id="5" name="Rectangle 4"/>
          <p:cNvSpPr/>
          <p:nvPr/>
        </p:nvSpPr>
        <p:spPr>
          <a:xfrm>
            <a:off x="362811" y="261741"/>
            <a:ext cx="6892120" cy="3096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B: PRODUCING A DESIGN BRIEF &amp; SPECIFICATION (10 MARKS) </a:t>
            </a:r>
          </a:p>
        </p:txBody>
      </p:sp>
      <p:sp>
        <p:nvSpPr>
          <p:cNvPr id="6" name="Title 1"/>
          <p:cNvSpPr txBox="1">
            <a:spLocks/>
          </p:cNvSpPr>
          <p:nvPr/>
        </p:nvSpPr>
        <p:spPr>
          <a:xfrm>
            <a:off x="398076" y="6731005"/>
            <a:ext cx="2204358" cy="299360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dirty="0"/>
              <a:t>DESIGN BRIEF:</a:t>
            </a:r>
          </a:p>
          <a:p>
            <a:r>
              <a:rPr lang="en-GB" sz="1400" dirty="0"/>
              <a:t>The brief needs to clearly outline what your project is and what you are aiming to achieve. Make sure you discuss the following:</a:t>
            </a:r>
          </a:p>
          <a:p>
            <a:endParaRPr lang="en-GB" sz="1400" dirty="0"/>
          </a:p>
          <a:p>
            <a:pPr marL="285750" indent="-285750">
              <a:buFont typeface="Arial" panose="020B0604020202020204" pitchFamily="34" charset="0"/>
              <a:buChar char="•"/>
            </a:pPr>
            <a:r>
              <a:rPr lang="en-GB" sz="1400" dirty="0"/>
              <a:t>How does your brief fit the design context?</a:t>
            </a:r>
          </a:p>
          <a:p>
            <a:pPr marL="285750" indent="-285750">
              <a:buFont typeface="Arial" panose="020B0604020202020204" pitchFamily="34" charset="0"/>
              <a:buChar char="•"/>
            </a:pPr>
            <a:r>
              <a:rPr lang="en-GB" sz="1400" dirty="0"/>
              <a:t>Discuss the needs and wants of your customer, how will your brief meet these?</a:t>
            </a:r>
          </a:p>
          <a:p>
            <a:pPr marL="285750" indent="-285750">
              <a:buFont typeface="Arial" panose="020B0604020202020204" pitchFamily="34" charset="0"/>
              <a:buChar char="•"/>
            </a:pPr>
            <a:r>
              <a:rPr lang="en-GB" sz="1400" dirty="0"/>
              <a:t>Potential further investigations or research you may need to carry out.</a:t>
            </a:r>
          </a:p>
          <a:p>
            <a:pPr marL="285750" indent="-285750">
              <a:buFont typeface="Arial" panose="020B0604020202020204" pitchFamily="34" charset="0"/>
              <a:buChar char="•"/>
            </a:pPr>
            <a:r>
              <a:rPr lang="en-GB" sz="1400" dirty="0"/>
              <a:t>Potential ideas that you may develop further after your initial ideas.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38065" y="5904053"/>
            <a:ext cx="4345970" cy="4459147"/>
          </a:xfrm>
          <a:prstGeom prst="rect">
            <a:avLst/>
          </a:prstGeom>
          <a:ln>
            <a:solidFill>
              <a:srgbClr val="00B050"/>
            </a:solidFill>
          </a:ln>
        </p:spPr>
      </p:pic>
    </p:spTree>
    <p:extLst>
      <p:ext uri="{BB962C8B-B14F-4D97-AF65-F5344CB8AC3E}">
        <p14:creationId xmlns:p14="http://schemas.microsoft.com/office/powerpoint/2010/main" val="3442322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68074" y="276612"/>
            <a:ext cx="6892120" cy="3096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B: PRODUCING A DESIGN BRIEF &amp; SPECIFICATION (10 MARKS) </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3446" b="3364"/>
          <a:stretch/>
        </p:blipFill>
        <p:spPr>
          <a:xfrm>
            <a:off x="347810" y="777619"/>
            <a:ext cx="6932648" cy="5168445"/>
          </a:xfrm>
          <a:prstGeom prst="rect">
            <a:avLst/>
          </a:prstGeom>
        </p:spPr>
      </p:pic>
      <p:sp>
        <p:nvSpPr>
          <p:cNvPr id="4" name="Text Placeholder 1">
            <a:extLst>
              <a:ext uri="{FF2B5EF4-FFF2-40B4-BE49-F238E27FC236}">
                <a16:creationId xmlns:a16="http://schemas.microsoft.com/office/drawing/2014/main" id="{2F831368-A4C6-4727-9819-0099B56A4430}"/>
              </a:ext>
            </a:extLst>
          </p:cNvPr>
          <p:cNvSpPr txBox="1">
            <a:spLocks/>
          </p:cNvSpPr>
          <p:nvPr/>
        </p:nvSpPr>
        <p:spPr>
          <a:xfrm>
            <a:off x="388338" y="6137397"/>
            <a:ext cx="6892120" cy="67077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400" b="1" dirty="0">
                <a:latin typeface="+mj-lt"/>
              </a:rPr>
              <a:t>SPECIFICATION</a:t>
            </a:r>
          </a:p>
          <a:p>
            <a:pPr algn="just"/>
            <a:r>
              <a:rPr lang="en-GB" sz="1400" dirty="0">
                <a:latin typeface="+mj-lt"/>
              </a:rPr>
              <a:t>A design specification is used to describe all of the client and technical requirements gathered throughout the research process</a:t>
            </a:r>
          </a:p>
          <a:p>
            <a:pPr algn="just"/>
            <a:r>
              <a:rPr lang="en-GB" sz="1400" dirty="0">
                <a:latin typeface="+mj-lt"/>
              </a:rPr>
              <a:t>It is a series of statements that outline:</a:t>
            </a:r>
          </a:p>
          <a:p>
            <a:pPr lvl="1" algn="just"/>
            <a:r>
              <a:rPr lang="en-GB" sz="1400" dirty="0">
                <a:latin typeface="+mj-lt"/>
              </a:rPr>
              <a:t>The function and type of materials to be used in the product</a:t>
            </a:r>
          </a:p>
          <a:p>
            <a:pPr lvl="1" algn="just"/>
            <a:r>
              <a:rPr lang="en-GB" sz="1400" dirty="0">
                <a:latin typeface="+mj-lt"/>
              </a:rPr>
              <a:t>The client requirements including anthropometric data</a:t>
            </a:r>
          </a:p>
          <a:p>
            <a:pPr algn="just"/>
            <a:r>
              <a:rPr lang="en-GB" sz="1400" dirty="0">
                <a:latin typeface="+mj-lt"/>
              </a:rPr>
              <a:t>Before manufacture, the design specification is used to help create the final designs for the product</a:t>
            </a:r>
          </a:p>
          <a:p>
            <a:pPr algn="just"/>
            <a:r>
              <a:rPr lang="en-GB" sz="1400" dirty="0">
                <a:latin typeface="+mj-lt"/>
              </a:rPr>
              <a:t>The final designs are then used to develop a detailed manufacturing specification</a:t>
            </a:r>
          </a:p>
          <a:p>
            <a:pPr marL="0" indent="0">
              <a:buNone/>
            </a:pPr>
            <a:endParaRPr lang="en-GB" sz="1400" b="1" dirty="0">
              <a:latin typeface="+mj-lt"/>
            </a:endParaRPr>
          </a:p>
        </p:txBody>
      </p:sp>
    </p:spTree>
    <p:extLst>
      <p:ext uri="{BB962C8B-B14F-4D97-AF65-F5344CB8AC3E}">
        <p14:creationId xmlns:p14="http://schemas.microsoft.com/office/powerpoint/2010/main" val="3495346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27546" y="327412"/>
            <a:ext cx="6892120" cy="3096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B: PRODUCING A DESIGN BRIEF &amp; SPECIFICATION (10 MARKS) </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546" y="839354"/>
            <a:ext cx="6892120" cy="5099655"/>
          </a:xfrm>
          <a:prstGeom prst="rect">
            <a:avLst/>
          </a:prstGeom>
        </p:spPr>
      </p:pic>
      <p:sp>
        <p:nvSpPr>
          <p:cNvPr id="6" name="Title 1"/>
          <p:cNvSpPr txBox="1">
            <a:spLocks/>
          </p:cNvSpPr>
          <p:nvPr/>
        </p:nvSpPr>
        <p:spPr>
          <a:xfrm>
            <a:off x="327546" y="6511849"/>
            <a:ext cx="6892120" cy="329184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dirty="0"/>
              <a:t>SPECIFICATION</a:t>
            </a:r>
          </a:p>
          <a:p>
            <a:r>
              <a:rPr lang="en-GB" sz="1400" dirty="0"/>
              <a:t>You need to produce a detailed specification. You will need to think of all the important things that your product will need to meet. This will need discussing in detail. Remember to refer to your research, particularly your customer’s wants. Use the following suggestions:</a:t>
            </a:r>
          </a:p>
          <a:p>
            <a:endParaRPr lang="en-GB" sz="1400" dirty="0"/>
          </a:p>
          <a:p>
            <a:pPr marL="285750" indent="-285750">
              <a:buFont typeface="Arial" panose="020B0604020202020204" pitchFamily="34" charset="0"/>
              <a:buChar char="•"/>
            </a:pPr>
            <a:r>
              <a:rPr lang="en-GB" sz="1400" b="1" dirty="0"/>
              <a:t>Aesthetics </a:t>
            </a:r>
            <a:r>
              <a:rPr lang="en-GB" sz="1400" dirty="0"/>
              <a:t>How will your product look? Will it link to a particular designer or movement? What aesthetics does your customer like?</a:t>
            </a:r>
          </a:p>
          <a:p>
            <a:pPr marL="285750" indent="-285750">
              <a:buFont typeface="Arial" panose="020B0604020202020204" pitchFamily="34" charset="0"/>
              <a:buChar char="•"/>
            </a:pPr>
            <a:r>
              <a:rPr lang="en-GB" sz="1400" b="1" dirty="0"/>
              <a:t>Function</a:t>
            </a:r>
            <a:r>
              <a:rPr lang="en-GB" sz="1400" dirty="0"/>
              <a:t> What will you product need to do?  Why is this product needed?</a:t>
            </a:r>
          </a:p>
          <a:p>
            <a:pPr marL="285750" indent="-285750">
              <a:buFont typeface="Arial" panose="020B0604020202020204" pitchFamily="34" charset="0"/>
              <a:buChar char="•"/>
            </a:pPr>
            <a:r>
              <a:rPr lang="en-GB" sz="1400" b="1" dirty="0"/>
              <a:t>Cost </a:t>
            </a:r>
            <a:r>
              <a:rPr lang="en-GB" sz="1400" dirty="0"/>
              <a:t>This will link to the materials you plan on using. Is it cost effective. Will your customer be able to afford the product? </a:t>
            </a:r>
          </a:p>
          <a:p>
            <a:pPr marL="285750" indent="-285750">
              <a:buFont typeface="Arial" panose="020B0604020202020204" pitchFamily="34" charset="0"/>
              <a:buChar char="•"/>
            </a:pPr>
            <a:r>
              <a:rPr lang="en-GB" sz="1400" b="1" dirty="0"/>
              <a:t>Customer </a:t>
            </a:r>
            <a:r>
              <a:rPr lang="en-GB" sz="1400" dirty="0"/>
              <a:t>Who is the customer? What do you already know about their wants and needs? </a:t>
            </a:r>
          </a:p>
          <a:p>
            <a:pPr marL="285750" indent="-285750">
              <a:buFont typeface="Arial" panose="020B0604020202020204" pitchFamily="34" charset="0"/>
              <a:buChar char="•"/>
            </a:pPr>
            <a:r>
              <a:rPr lang="en-GB" sz="1400" b="1" dirty="0"/>
              <a:t>Ergonomics </a:t>
            </a:r>
            <a:r>
              <a:rPr lang="en-GB" sz="1400" dirty="0"/>
              <a:t>How will the customer use your product? How will your product be built to be comfortable and safe. What anthropometric data might you require? </a:t>
            </a:r>
          </a:p>
          <a:p>
            <a:pPr marL="285750" indent="-285750">
              <a:buFont typeface="Arial" panose="020B0604020202020204" pitchFamily="34" charset="0"/>
              <a:buChar char="•"/>
            </a:pPr>
            <a:r>
              <a:rPr lang="en-GB" sz="1400" b="1" dirty="0"/>
              <a:t>Materials </a:t>
            </a:r>
            <a:r>
              <a:rPr lang="en-GB" sz="1400" dirty="0"/>
              <a:t>What materials will you use and more importantly, why? Why are those materials suitable? What are the properties of those materials? </a:t>
            </a:r>
          </a:p>
          <a:p>
            <a:pPr marL="285750" indent="-285750">
              <a:buFont typeface="Arial" panose="020B0604020202020204" pitchFamily="34" charset="0"/>
              <a:buChar char="•"/>
            </a:pPr>
            <a:r>
              <a:rPr lang="en-GB" sz="1400" b="1" dirty="0"/>
              <a:t>Manufacture </a:t>
            </a:r>
            <a:r>
              <a:rPr lang="en-GB" sz="1400" dirty="0"/>
              <a:t>How will you manufacture your product? Is it important that the product is permanently joined or temporary methods used? Will you use knockdown fittings or traditional methods? </a:t>
            </a:r>
          </a:p>
          <a:p>
            <a:pPr marL="285750" indent="-285750">
              <a:buFont typeface="Arial" panose="020B0604020202020204" pitchFamily="34" charset="0"/>
              <a:buChar char="•"/>
            </a:pPr>
            <a:r>
              <a:rPr lang="en-GB" sz="1400" b="1" dirty="0"/>
              <a:t>Size </a:t>
            </a:r>
            <a:r>
              <a:rPr lang="en-GB" sz="1400" dirty="0"/>
              <a:t>How big will the product be? This will link to customer and ergonomics. Is it important that the product can be easily transported? Does it need to fit in the boot of a car? </a:t>
            </a:r>
          </a:p>
          <a:p>
            <a:pPr marL="285750" indent="-285750">
              <a:buFont typeface="Arial" panose="020B0604020202020204" pitchFamily="34" charset="0"/>
              <a:buChar char="•"/>
            </a:pPr>
            <a:r>
              <a:rPr lang="en-GB" sz="1400" b="1" dirty="0"/>
              <a:t>Safety </a:t>
            </a:r>
            <a:r>
              <a:rPr lang="en-GB" sz="1400" dirty="0"/>
              <a:t>How will the customer interact with the product? How will you ensure they are safe? This can be particularly important for children. For example choking hazards. </a:t>
            </a:r>
            <a:endParaRPr lang="en-GB" sz="1400" b="1" dirty="0"/>
          </a:p>
        </p:txBody>
      </p:sp>
    </p:spTree>
    <p:extLst>
      <p:ext uri="{BB962C8B-B14F-4D97-AF65-F5344CB8AC3E}">
        <p14:creationId xmlns:p14="http://schemas.microsoft.com/office/powerpoint/2010/main" val="299937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50029410"/>
              </p:ext>
            </p:extLst>
          </p:nvPr>
        </p:nvGraphicFramePr>
        <p:xfrm>
          <a:off x="340010" y="884009"/>
          <a:ext cx="6892120" cy="6517319"/>
        </p:xfrm>
        <a:graphic>
          <a:graphicData uri="http://schemas.openxmlformats.org/drawingml/2006/table">
            <a:tbl>
              <a:tblPr firstRow="1" bandRow="1">
                <a:tableStyleId>{5940675A-B579-460E-94D1-54222C63F5DA}</a:tableStyleId>
              </a:tblPr>
              <a:tblGrid>
                <a:gridCol w="739490">
                  <a:extLst>
                    <a:ext uri="{9D8B030D-6E8A-4147-A177-3AD203B41FA5}">
                      <a16:colId xmlns:a16="http://schemas.microsoft.com/office/drawing/2014/main" val="20000"/>
                    </a:ext>
                  </a:extLst>
                </a:gridCol>
                <a:gridCol w="6152630">
                  <a:extLst>
                    <a:ext uri="{9D8B030D-6E8A-4147-A177-3AD203B41FA5}">
                      <a16:colId xmlns:a16="http://schemas.microsoft.com/office/drawing/2014/main" val="20001"/>
                    </a:ext>
                  </a:extLst>
                </a:gridCol>
              </a:tblGrid>
              <a:tr h="329563">
                <a:tc gridSpan="2">
                  <a:txBody>
                    <a:bodyPr/>
                    <a:lstStyle/>
                    <a:p>
                      <a:pPr algn="ctr"/>
                      <a:r>
                        <a:rPr lang="en-GB" dirty="0">
                          <a:solidFill>
                            <a:schemeClr val="bg1"/>
                          </a:solidFill>
                        </a:rPr>
                        <a:t>SECTION C: GENERATING DESIGN IDEAS (20 MARKS) </a:t>
                      </a:r>
                    </a:p>
                  </a:txBody>
                  <a:tcPr>
                    <a:solidFill>
                      <a:srgbClr val="7030A0"/>
                    </a:solidFill>
                  </a:tcPr>
                </a:tc>
                <a:tc hMerge="1">
                  <a:txBody>
                    <a:bodyPr/>
                    <a:lstStyle/>
                    <a:p>
                      <a:endParaRPr lang="en-GB" dirty="0"/>
                    </a:p>
                  </a:txBody>
                  <a:tcPr/>
                </a:tc>
                <a:extLst>
                  <a:ext uri="{0D108BD9-81ED-4DB2-BD59-A6C34878D82A}">
                    <a16:rowId xmlns:a16="http://schemas.microsoft.com/office/drawing/2014/main" val="10000"/>
                  </a:ext>
                </a:extLst>
              </a:tr>
              <a:tr h="274636">
                <a:tc>
                  <a:txBody>
                    <a:bodyPr/>
                    <a:lstStyle/>
                    <a:p>
                      <a:r>
                        <a:rPr lang="en-GB" sz="1100" b="1" i="0" u="none" strike="noStrike" kern="1200" baseline="0" dirty="0">
                          <a:solidFill>
                            <a:schemeClr val="tx1"/>
                          </a:solidFill>
                          <a:latin typeface="+mj-lt"/>
                          <a:ea typeface="+mn-ea"/>
                          <a:cs typeface="+mn-cs"/>
                        </a:rPr>
                        <a:t>Mark</a:t>
                      </a:r>
                      <a:endParaRPr lang="en-GB" sz="1100" dirty="0">
                        <a:latin typeface="+mj-lt"/>
                      </a:endParaRPr>
                    </a:p>
                  </a:txBody>
                  <a:tcPr/>
                </a:tc>
                <a:tc>
                  <a:txBody>
                    <a:bodyPr/>
                    <a:lstStyle/>
                    <a:p>
                      <a:r>
                        <a:rPr lang="en-GB" sz="1100" b="1" i="0" u="none" strike="noStrike" kern="1200" baseline="0" dirty="0">
                          <a:solidFill>
                            <a:schemeClr val="tx1"/>
                          </a:solidFill>
                          <a:latin typeface="+mj-lt"/>
                          <a:ea typeface="+mn-ea"/>
                          <a:cs typeface="+mn-cs"/>
                        </a:rPr>
                        <a:t>Description</a:t>
                      </a:r>
                      <a:endParaRPr lang="en-GB" sz="1100" dirty="0">
                        <a:latin typeface="+mj-lt"/>
                      </a:endParaRPr>
                    </a:p>
                  </a:txBody>
                  <a:tcPr/>
                </a:tc>
                <a:extLst>
                  <a:ext uri="{0D108BD9-81ED-4DB2-BD59-A6C34878D82A}">
                    <a16:rowId xmlns:a16="http://schemas.microsoft.com/office/drawing/2014/main" val="10001"/>
                  </a:ext>
                </a:extLst>
              </a:tr>
              <a:tr h="192479">
                <a:tc rowSpan="4">
                  <a:txBody>
                    <a:bodyPr/>
                    <a:lstStyle/>
                    <a:p>
                      <a:pPr algn="ctr"/>
                      <a:r>
                        <a:rPr lang="en-GB" sz="1100" dirty="0">
                          <a:latin typeface="+mj-lt"/>
                        </a:rPr>
                        <a:t>16 – 20</a:t>
                      </a:r>
                    </a:p>
                  </a:txBody>
                  <a:tcPr vert="vert270" anchor="ctr"/>
                </a:tc>
                <a:tc>
                  <a:txBody>
                    <a:bodyPr/>
                    <a:lstStyle/>
                    <a:p>
                      <a:r>
                        <a:rPr lang="en-GB" sz="1100" dirty="0">
                          <a:latin typeface="+mj-lt"/>
                        </a:rPr>
                        <a:t>Imaginative, creative and innovative ideas have been generated, fully avoiding design fixation and with full consideration of functionality, aesthetics and innovation.</a:t>
                      </a:r>
                    </a:p>
                  </a:txBody>
                  <a:tcPr/>
                </a:tc>
                <a:extLst>
                  <a:ext uri="{0D108BD9-81ED-4DB2-BD59-A6C34878D82A}">
                    <a16:rowId xmlns:a16="http://schemas.microsoft.com/office/drawing/2014/main" val="10002"/>
                  </a:ext>
                </a:extLst>
              </a:tr>
              <a:tr h="192245">
                <a:tc vMerge="1">
                  <a:txBody>
                    <a:bodyPr/>
                    <a:lstStyle/>
                    <a:p>
                      <a:endParaRPr lang="en-GB"/>
                    </a:p>
                  </a:txBody>
                  <a:tcPr/>
                </a:tc>
                <a:tc>
                  <a:txBody>
                    <a:bodyPr/>
                    <a:lstStyle/>
                    <a:p>
                      <a:r>
                        <a:rPr lang="en-GB" sz="1100" dirty="0">
                          <a:latin typeface="+mj-lt"/>
                        </a:rPr>
                        <a:t>Ideas have been generated, that take full account of on-going investigation that is both fully relevant and focused. </a:t>
                      </a:r>
                    </a:p>
                  </a:txBody>
                  <a:tcPr/>
                </a:tc>
                <a:extLst>
                  <a:ext uri="{0D108BD9-81ED-4DB2-BD59-A6C34878D82A}">
                    <a16:rowId xmlns:a16="http://schemas.microsoft.com/office/drawing/2014/main" val="10003"/>
                  </a:ext>
                </a:extLst>
              </a:tr>
              <a:tr h="192479">
                <a:tc vMerge="1">
                  <a:txBody>
                    <a:bodyPr/>
                    <a:lstStyle/>
                    <a:p>
                      <a:endParaRPr lang="en-GB"/>
                    </a:p>
                  </a:txBody>
                  <a:tcPr/>
                </a:tc>
                <a:tc>
                  <a:txBody>
                    <a:bodyPr/>
                    <a:lstStyle/>
                    <a:p>
                      <a:r>
                        <a:rPr lang="en-GB" sz="1100" dirty="0">
                          <a:latin typeface="+mj-lt"/>
                        </a:rPr>
                        <a:t>Extensive experimentation and excellent communication is evident, using a wide range of techniques. </a:t>
                      </a:r>
                    </a:p>
                  </a:txBody>
                  <a:tcPr/>
                </a:tc>
                <a:extLst>
                  <a:ext uri="{0D108BD9-81ED-4DB2-BD59-A6C34878D82A}">
                    <a16:rowId xmlns:a16="http://schemas.microsoft.com/office/drawing/2014/main" val="10004"/>
                  </a:ext>
                </a:extLst>
              </a:tr>
              <a:tr h="192479">
                <a:tc vMerge="1">
                  <a:txBody>
                    <a:bodyPr/>
                    <a:lstStyle/>
                    <a:p>
                      <a:endParaRPr lang="en-GB" dirty="0"/>
                    </a:p>
                  </a:txBody>
                  <a:tcPr/>
                </a:tc>
                <a:tc>
                  <a:txBody>
                    <a:bodyPr/>
                    <a:lstStyle/>
                    <a:p>
                      <a:r>
                        <a:rPr lang="en-GB" sz="1100" dirty="0">
                          <a:latin typeface="+mj-lt"/>
                        </a:rPr>
                        <a:t>Imaginative use of different design strategies for different purposes and as part of a fully integrated approach to designing. </a:t>
                      </a:r>
                    </a:p>
                  </a:txBody>
                  <a:tcPr/>
                </a:tc>
                <a:extLst>
                  <a:ext uri="{0D108BD9-81ED-4DB2-BD59-A6C34878D82A}">
                    <a16:rowId xmlns:a16="http://schemas.microsoft.com/office/drawing/2014/main" val="10005"/>
                  </a:ext>
                </a:extLst>
              </a:tr>
              <a:tr h="192245">
                <a:tc rowSpan="4">
                  <a:txBody>
                    <a:bodyPr/>
                    <a:lstStyle/>
                    <a:p>
                      <a:pPr algn="ctr"/>
                      <a:r>
                        <a:rPr lang="en-GB" sz="1100" dirty="0">
                          <a:latin typeface="+mj-lt"/>
                        </a:rPr>
                        <a:t>11 – 15 </a:t>
                      </a:r>
                    </a:p>
                  </a:txBody>
                  <a:tcPr vert="vert270" anchor="ctr"/>
                </a:tc>
                <a:tc>
                  <a:txBody>
                    <a:bodyPr/>
                    <a:lstStyle/>
                    <a:p>
                      <a:r>
                        <a:rPr lang="en-GB" sz="1100" dirty="0">
                          <a:latin typeface="+mj-lt"/>
                        </a:rPr>
                        <a:t>Imaginative and creative ideas have been generated which mainly avoid design fixation and have adequate consideration of functionality, aesthetics and innovation.</a:t>
                      </a:r>
                    </a:p>
                  </a:txBody>
                  <a:tcPr/>
                </a:tc>
                <a:extLst>
                  <a:ext uri="{0D108BD9-81ED-4DB2-BD59-A6C34878D82A}">
                    <a16:rowId xmlns:a16="http://schemas.microsoft.com/office/drawing/2014/main" val="10006"/>
                  </a:ext>
                </a:extLst>
              </a:tr>
              <a:tr h="192245">
                <a:tc vMerge="1">
                  <a:txBody>
                    <a:bodyPr/>
                    <a:lstStyle/>
                    <a:p>
                      <a:endParaRPr lang="en-GB" sz="1000" dirty="0"/>
                    </a:p>
                  </a:txBody>
                  <a:tcPr/>
                </a:tc>
                <a:tc>
                  <a:txBody>
                    <a:bodyPr/>
                    <a:lstStyle/>
                    <a:p>
                      <a:r>
                        <a:rPr lang="en-GB" sz="1100" dirty="0">
                          <a:latin typeface="+mj-lt"/>
                        </a:rPr>
                        <a:t>Ideas have been generated, taking into account on-going investigation that is relevant and focused. </a:t>
                      </a:r>
                    </a:p>
                  </a:txBody>
                  <a:tcPr/>
                </a:tc>
                <a:extLst>
                  <a:ext uri="{0D108BD9-81ED-4DB2-BD59-A6C34878D82A}">
                    <a16:rowId xmlns:a16="http://schemas.microsoft.com/office/drawing/2014/main" val="10007"/>
                  </a:ext>
                </a:extLst>
              </a:tr>
              <a:tr h="192245">
                <a:tc vMerge="1">
                  <a:txBody>
                    <a:bodyPr/>
                    <a:lstStyle/>
                    <a:p>
                      <a:endParaRPr lang="en-GB" sz="1000" dirty="0"/>
                    </a:p>
                  </a:txBody>
                  <a:tcPr/>
                </a:tc>
                <a:tc>
                  <a:txBody>
                    <a:bodyPr/>
                    <a:lstStyle/>
                    <a:p>
                      <a:r>
                        <a:rPr lang="en-GB" sz="1100" dirty="0">
                          <a:latin typeface="+mj-lt"/>
                        </a:rPr>
                        <a:t>Good experimentation and communication is evident, using a wide range of techniques.</a:t>
                      </a:r>
                    </a:p>
                  </a:txBody>
                  <a:tcPr/>
                </a:tc>
                <a:extLst>
                  <a:ext uri="{0D108BD9-81ED-4DB2-BD59-A6C34878D82A}">
                    <a16:rowId xmlns:a16="http://schemas.microsoft.com/office/drawing/2014/main" val="10008"/>
                  </a:ext>
                </a:extLst>
              </a:tr>
              <a:tr h="192479">
                <a:tc vMerge="1">
                  <a:txBody>
                    <a:bodyPr/>
                    <a:lstStyle/>
                    <a:p>
                      <a:endParaRPr lang="en-GB" sz="1000" dirty="0"/>
                    </a:p>
                  </a:txBody>
                  <a:tcPr/>
                </a:tc>
                <a:tc>
                  <a:txBody>
                    <a:bodyPr/>
                    <a:lstStyle/>
                    <a:p>
                      <a:r>
                        <a:rPr lang="en-GB" sz="1100" dirty="0">
                          <a:latin typeface="+mj-lt"/>
                        </a:rPr>
                        <a:t>Effective use of different design strategies for different purposes as an approach to designing. </a:t>
                      </a:r>
                    </a:p>
                  </a:txBody>
                  <a:tcPr/>
                </a:tc>
                <a:extLst>
                  <a:ext uri="{0D108BD9-81ED-4DB2-BD59-A6C34878D82A}">
                    <a16:rowId xmlns:a16="http://schemas.microsoft.com/office/drawing/2014/main" val="10009"/>
                  </a:ext>
                </a:extLst>
              </a:tr>
              <a:tr h="192245">
                <a:tc rowSpan="4">
                  <a:txBody>
                    <a:bodyPr/>
                    <a:lstStyle/>
                    <a:p>
                      <a:pPr algn="ctr"/>
                      <a:r>
                        <a:rPr lang="en-GB" sz="1100" dirty="0">
                          <a:latin typeface="+mj-lt"/>
                        </a:rPr>
                        <a:t>6 – 10</a:t>
                      </a:r>
                    </a:p>
                  </a:txBody>
                  <a:tcPr vert="vert270" anchor="ctr"/>
                </a:tc>
                <a:tc>
                  <a:txBody>
                    <a:bodyPr/>
                    <a:lstStyle/>
                    <a:p>
                      <a:r>
                        <a:rPr lang="en-GB" sz="1100" dirty="0">
                          <a:latin typeface="+mj-lt"/>
                        </a:rPr>
                        <a:t>Imaginative ideas have been generated with a degree of design fixation and having some consideration of functionality, aesthetics and innovation. </a:t>
                      </a:r>
                    </a:p>
                  </a:txBody>
                  <a:tcPr/>
                </a:tc>
                <a:extLst>
                  <a:ext uri="{0D108BD9-81ED-4DB2-BD59-A6C34878D82A}">
                    <a16:rowId xmlns:a16="http://schemas.microsoft.com/office/drawing/2014/main" val="10010"/>
                  </a:ext>
                </a:extLst>
              </a:tr>
              <a:tr h="192245">
                <a:tc vMerge="1">
                  <a:txBody>
                    <a:bodyPr/>
                    <a:lstStyle/>
                    <a:p>
                      <a:endParaRPr lang="en-GB" sz="1000" dirty="0"/>
                    </a:p>
                  </a:txBody>
                  <a:tcPr/>
                </a:tc>
                <a:tc>
                  <a:txBody>
                    <a:bodyPr/>
                    <a:lstStyle/>
                    <a:p>
                      <a:r>
                        <a:rPr lang="en-GB" sz="1100" dirty="0">
                          <a:latin typeface="+mj-lt"/>
                        </a:rPr>
                        <a:t>Ideas have been generated that take some account of investigations carried out but may lack relevance and/or focus.</a:t>
                      </a:r>
                    </a:p>
                  </a:txBody>
                  <a:tcPr/>
                </a:tc>
                <a:extLst>
                  <a:ext uri="{0D108BD9-81ED-4DB2-BD59-A6C34878D82A}">
                    <a16:rowId xmlns:a16="http://schemas.microsoft.com/office/drawing/2014/main" val="10011"/>
                  </a:ext>
                </a:extLst>
              </a:tr>
              <a:tr h="192245">
                <a:tc vMerge="1">
                  <a:txBody>
                    <a:bodyPr/>
                    <a:lstStyle/>
                    <a:p>
                      <a:endParaRPr lang="en-GB" sz="1000" dirty="0"/>
                    </a:p>
                  </a:txBody>
                  <a:tcPr/>
                </a:tc>
                <a:tc>
                  <a:txBody>
                    <a:bodyPr/>
                    <a:lstStyle/>
                    <a:p>
                      <a:r>
                        <a:rPr lang="en-GB" sz="1100" dirty="0">
                          <a:latin typeface="+mj-lt"/>
                        </a:rPr>
                        <a:t>Experimentation is sufficient to generate a range of ideas. Communication is evident, using a range of techniques. </a:t>
                      </a:r>
                    </a:p>
                  </a:txBody>
                  <a:tcPr/>
                </a:tc>
                <a:extLst>
                  <a:ext uri="{0D108BD9-81ED-4DB2-BD59-A6C34878D82A}">
                    <a16:rowId xmlns:a16="http://schemas.microsoft.com/office/drawing/2014/main" val="10012"/>
                  </a:ext>
                </a:extLst>
              </a:tr>
              <a:tr h="192245">
                <a:tc vMerge="1">
                  <a:txBody>
                    <a:bodyPr/>
                    <a:lstStyle/>
                    <a:p>
                      <a:endParaRPr lang="en-GB" sz="1000" dirty="0"/>
                    </a:p>
                  </a:txBody>
                  <a:tcPr/>
                </a:tc>
                <a:tc>
                  <a:txBody>
                    <a:bodyPr/>
                    <a:lstStyle/>
                    <a:p>
                      <a:r>
                        <a:rPr lang="en-GB" sz="1100" dirty="0">
                          <a:latin typeface="+mj-lt"/>
                        </a:rPr>
                        <a:t>Different design strategies explored but only at a superficial level with the approach tending to be fairly narrow. </a:t>
                      </a:r>
                    </a:p>
                  </a:txBody>
                  <a:tcPr/>
                </a:tc>
                <a:extLst>
                  <a:ext uri="{0D108BD9-81ED-4DB2-BD59-A6C34878D82A}">
                    <a16:rowId xmlns:a16="http://schemas.microsoft.com/office/drawing/2014/main" val="10013"/>
                  </a:ext>
                </a:extLst>
              </a:tr>
              <a:tr h="137318">
                <a:tc rowSpan="4">
                  <a:txBody>
                    <a:bodyPr/>
                    <a:lstStyle/>
                    <a:p>
                      <a:pPr algn="ctr"/>
                      <a:r>
                        <a:rPr lang="en-GB" sz="1100" dirty="0">
                          <a:latin typeface="+mj-lt"/>
                        </a:rPr>
                        <a:t>1 – 5</a:t>
                      </a:r>
                    </a:p>
                  </a:txBody>
                  <a:tcPr vert="vert270" anchor="ctr"/>
                </a:tc>
                <a:tc>
                  <a:txBody>
                    <a:bodyPr/>
                    <a:lstStyle/>
                    <a:p>
                      <a:r>
                        <a:rPr lang="en-GB" sz="1100" dirty="0">
                          <a:latin typeface="+mj-lt"/>
                        </a:rPr>
                        <a:t>Basic ideas have been generated with clear design fixation and limited consideration of functionality, aesthetics and innovation.</a:t>
                      </a:r>
                    </a:p>
                  </a:txBody>
                  <a:tcPr/>
                </a:tc>
                <a:extLst>
                  <a:ext uri="{0D108BD9-81ED-4DB2-BD59-A6C34878D82A}">
                    <a16:rowId xmlns:a16="http://schemas.microsoft.com/office/drawing/2014/main" val="10014"/>
                  </a:ext>
                </a:extLst>
              </a:tr>
              <a:tr h="137318">
                <a:tc vMerge="1">
                  <a:txBody>
                    <a:bodyPr/>
                    <a:lstStyle/>
                    <a:p>
                      <a:endParaRPr lang="en-GB" sz="1000" dirty="0"/>
                    </a:p>
                  </a:txBody>
                  <a:tcPr/>
                </a:tc>
                <a:tc>
                  <a:txBody>
                    <a:bodyPr/>
                    <a:lstStyle/>
                    <a:p>
                      <a:r>
                        <a:rPr lang="en-GB" sz="1100" dirty="0">
                          <a:latin typeface="+mj-lt"/>
                        </a:rPr>
                        <a:t>Ideas generated taking little or no account of investigations carried out.</a:t>
                      </a:r>
                    </a:p>
                  </a:txBody>
                  <a:tcPr/>
                </a:tc>
                <a:extLst>
                  <a:ext uri="{0D108BD9-81ED-4DB2-BD59-A6C34878D82A}">
                    <a16:rowId xmlns:a16="http://schemas.microsoft.com/office/drawing/2014/main" val="10015"/>
                  </a:ext>
                </a:extLst>
              </a:tr>
              <a:tr h="137318">
                <a:tc vMerge="1">
                  <a:txBody>
                    <a:bodyPr/>
                    <a:lstStyle/>
                    <a:p>
                      <a:endParaRPr lang="en-GB" sz="1000" dirty="0"/>
                    </a:p>
                  </a:txBody>
                  <a:tcPr/>
                </a:tc>
                <a:tc>
                  <a:txBody>
                    <a:bodyPr/>
                    <a:lstStyle/>
                    <a:p>
                      <a:r>
                        <a:rPr lang="en-GB" sz="1100" dirty="0">
                          <a:latin typeface="+mj-lt"/>
                        </a:rPr>
                        <a:t>Basic experimentation and communication is evident, using a limited number of techniques.</a:t>
                      </a:r>
                    </a:p>
                  </a:txBody>
                  <a:tcPr/>
                </a:tc>
                <a:extLst>
                  <a:ext uri="{0D108BD9-81ED-4DB2-BD59-A6C34878D82A}">
                    <a16:rowId xmlns:a16="http://schemas.microsoft.com/office/drawing/2014/main" val="10016"/>
                  </a:ext>
                </a:extLst>
              </a:tr>
              <a:tr h="137318">
                <a:tc vMerge="1">
                  <a:txBody>
                    <a:bodyPr/>
                    <a:lstStyle/>
                    <a:p>
                      <a:endParaRPr lang="en-GB" sz="1000" dirty="0"/>
                    </a:p>
                  </a:txBody>
                  <a:tcPr/>
                </a:tc>
                <a:tc>
                  <a:txBody>
                    <a:bodyPr/>
                    <a:lstStyle/>
                    <a:p>
                      <a:r>
                        <a:rPr lang="en-GB" sz="1100" dirty="0">
                          <a:latin typeface="+mj-lt"/>
                        </a:rPr>
                        <a:t>Basic use of a single design strategy.</a:t>
                      </a:r>
                    </a:p>
                  </a:txBody>
                  <a:tcPr/>
                </a:tc>
                <a:extLst>
                  <a:ext uri="{0D108BD9-81ED-4DB2-BD59-A6C34878D82A}">
                    <a16:rowId xmlns:a16="http://schemas.microsoft.com/office/drawing/2014/main" val="10017"/>
                  </a:ext>
                </a:extLst>
              </a:tr>
              <a:tr h="219709">
                <a:tc>
                  <a:txBody>
                    <a:bodyPr/>
                    <a:lstStyle/>
                    <a:p>
                      <a:pPr algn="ctr"/>
                      <a:r>
                        <a:rPr lang="en-GB" sz="1100" dirty="0">
                          <a:latin typeface="+mj-lt"/>
                        </a:rPr>
                        <a:t>0</a:t>
                      </a:r>
                    </a:p>
                  </a:txBody>
                  <a:tcPr vert="vert270" anchor="ctr"/>
                </a:tc>
                <a:tc>
                  <a:txBody>
                    <a:bodyPr/>
                    <a:lstStyle/>
                    <a:p>
                      <a:r>
                        <a:rPr lang="en-GB" sz="1100" b="0" i="0" u="none" strike="noStrike" kern="1200" baseline="0" dirty="0">
                          <a:solidFill>
                            <a:schemeClr val="tx1"/>
                          </a:solidFill>
                          <a:latin typeface="+mj-lt"/>
                          <a:ea typeface="+mn-ea"/>
                          <a:cs typeface="+mn-cs"/>
                        </a:rPr>
                        <a:t>Nothing worthy of credit.</a:t>
                      </a:r>
                      <a:endParaRPr lang="en-GB" sz="1100" dirty="0">
                        <a:latin typeface="+mj-lt"/>
                      </a:endParaRPr>
                    </a:p>
                  </a:txBody>
                  <a:tcPr/>
                </a:tc>
                <a:extLst>
                  <a:ext uri="{0D108BD9-81ED-4DB2-BD59-A6C34878D82A}">
                    <a16:rowId xmlns:a16="http://schemas.microsoft.com/office/drawing/2014/main" val="10018"/>
                  </a:ext>
                </a:extLst>
              </a:tr>
            </a:tbl>
          </a:graphicData>
        </a:graphic>
      </p:graphicFrame>
      <p:sp>
        <p:nvSpPr>
          <p:cNvPr id="4" name="Rectangle 3"/>
          <p:cNvSpPr/>
          <p:nvPr/>
        </p:nvSpPr>
        <p:spPr>
          <a:xfrm>
            <a:off x="340010" y="7494370"/>
            <a:ext cx="4600053" cy="3108543"/>
          </a:xfrm>
          <a:prstGeom prst="rect">
            <a:avLst/>
          </a:prstGeom>
          <a:solidFill>
            <a:srgbClr val="7030A0"/>
          </a:solidFill>
        </p:spPr>
        <p:txBody>
          <a:bodyPr wrap="square">
            <a:spAutoFit/>
          </a:bodyPr>
          <a:lstStyle/>
          <a:p>
            <a:pPr algn="just"/>
            <a:r>
              <a:rPr lang="en-GB" sz="1400" dirty="0">
                <a:solidFill>
                  <a:schemeClr val="bg1"/>
                </a:solidFill>
                <a:latin typeface="+mj-lt"/>
              </a:rPr>
              <a:t>You need to explore a range of possible ideas linking to the contextual challenge selected. These design ideas should demonstrate flair and originality and you are encouraged to take risks with your designs. You need to use a variety of techniques to communicate them. Within this section you are encouraged to be imaginative in your approach by experimenting with different ideas and possibilities that avoid design fixation. In the highest band you are expected to show some innovation by generating ideas that are different to the work of the others in your class and demonstrate new ways of improving existing solutions. </a:t>
            </a:r>
          </a:p>
          <a:p>
            <a:pPr algn="just"/>
            <a:endParaRPr lang="en-GB" sz="1400" dirty="0">
              <a:solidFill>
                <a:schemeClr val="bg1"/>
              </a:solidFill>
              <a:latin typeface="+mj-lt"/>
            </a:endParaRPr>
          </a:p>
          <a:p>
            <a:r>
              <a:rPr lang="en-GB" sz="1400" dirty="0">
                <a:solidFill>
                  <a:schemeClr val="bg1"/>
                </a:solidFill>
                <a:latin typeface="+mj-lt"/>
              </a:rPr>
              <a:t>You need to use an iterative design process and use clear design strategies.</a:t>
            </a:r>
          </a:p>
        </p:txBody>
      </p:sp>
      <p:sp>
        <p:nvSpPr>
          <p:cNvPr id="5" name="Rectangle 4">
            <a:extLst>
              <a:ext uri="{FF2B5EF4-FFF2-40B4-BE49-F238E27FC236}">
                <a16:creationId xmlns:a16="http://schemas.microsoft.com/office/drawing/2014/main" id="{A7B8D2F9-56E6-49E8-BFBB-476D9494AC96}"/>
              </a:ext>
            </a:extLst>
          </p:cNvPr>
          <p:cNvSpPr/>
          <p:nvPr/>
        </p:nvSpPr>
        <p:spPr>
          <a:xfrm>
            <a:off x="5016500" y="7494370"/>
            <a:ext cx="2215630" cy="3108543"/>
          </a:xfrm>
          <a:prstGeom prst="rect">
            <a:avLst/>
          </a:prstGeom>
        </p:spPr>
        <p:txBody>
          <a:bodyPr wrap="square">
            <a:spAutoFit/>
          </a:bodyPr>
          <a:lstStyle/>
          <a:p>
            <a:r>
              <a:rPr lang="en-US" sz="1400" b="1" dirty="0"/>
              <a:t>Design Strategies</a:t>
            </a:r>
          </a:p>
          <a:p>
            <a:r>
              <a:rPr lang="en-US" sz="1400" dirty="0"/>
              <a:t>There are a variety of strategies that companies and individuals can employ to complete a design project:</a:t>
            </a:r>
          </a:p>
          <a:p>
            <a:pPr marL="285750" indent="-285750">
              <a:buFont typeface="Arial" panose="020B0604020202020204" pitchFamily="34" charset="0"/>
              <a:buChar char="•"/>
            </a:pPr>
            <a:r>
              <a:rPr lang="en-US" sz="1400" dirty="0"/>
              <a:t>Collaborative design</a:t>
            </a:r>
          </a:p>
          <a:p>
            <a:pPr marL="285750" indent="-285750">
              <a:buFont typeface="Arial" panose="020B0604020202020204" pitchFamily="34" charset="0"/>
              <a:buChar char="•"/>
            </a:pPr>
            <a:r>
              <a:rPr lang="en-US" sz="1400" dirty="0"/>
              <a:t>User-centered design</a:t>
            </a:r>
          </a:p>
          <a:p>
            <a:pPr marL="285750" indent="-285750">
              <a:buFont typeface="Arial" panose="020B0604020202020204" pitchFamily="34" charset="0"/>
              <a:buChar char="•"/>
            </a:pPr>
            <a:r>
              <a:rPr lang="en-US" sz="1400" dirty="0"/>
              <a:t>Systems approach</a:t>
            </a:r>
          </a:p>
          <a:p>
            <a:pPr marL="285750" indent="-285750">
              <a:buFont typeface="Arial" panose="020B0604020202020204" pitchFamily="34" charset="0"/>
              <a:buChar char="•"/>
            </a:pPr>
            <a:r>
              <a:rPr lang="en-US" sz="1400" dirty="0"/>
              <a:t>Iterative design</a:t>
            </a:r>
          </a:p>
          <a:p>
            <a:r>
              <a:rPr lang="en-US" sz="1400" dirty="0"/>
              <a:t>Each method has its own merits, and can also be used in conjunction with each other.</a:t>
            </a:r>
          </a:p>
        </p:txBody>
      </p:sp>
      <p:sp>
        <p:nvSpPr>
          <p:cNvPr id="6" name="Rectangle 5">
            <a:extLst>
              <a:ext uri="{FF2B5EF4-FFF2-40B4-BE49-F238E27FC236}">
                <a16:creationId xmlns:a16="http://schemas.microsoft.com/office/drawing/2014/main" id="{B41FAD98-154A-42D1-AD30-6B25FCE78F6F}"/>
              </a:ext>
            </a:extLst>
          </p:cNvPr>
          <p:cNvSpPr/>
          <p:nvPr/>
        </p:nvSpPr>
        <p:spPr>
          <a:xfrm>
            <a:off x="327546" y="352812"/>
            <a:ext cx="6892120" cy="3096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MARK SCHEME</a:t>
            </a:r>
          </a:p>
        </p:txBody>
      </p:sp>
    </p:spTree>
    <p:extLst>
      <p:ext uri="{BB962C8B-B14F-4D97-AF65-F5344CB8AC3E}">
        <p14:creationId xmlns:p14="http://schemas.microsoft.com/office/powerpoint/2010/main" val="2407967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B2196-E884-425A-8526-B373D891B3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546" y="821352"/>
            <a:ext cx="4015854" cy="3302199"/>
          </a:xfrm>
          <a:prstGeom prst="rect">
            <a:avLst/>
          </a:prstGeom>
        </p:spPr>
      </p:pic>
      <p:sp>
        <p:nvSpPr>
          <p:cNvPr id="4" name="Rectangle 3">
            <a:extLst>
              <a:ext uri="{FF2B5EF4-FFF2-40B4-BE49-F238E27FC236}">
                <a16:creationId xmlns:a16="http://schemas.microsoft.com/office/drawing/2014/main" id="{925C27B1-642C-418C-924B-E2E4FDB39E4C}"/>
              </a:ext>
            </a:extLst>
          </p:cNvPr>
          <p:cNvSpPr/>
          <p:nvPr/>
        </p:nvSpPr>
        <p:spPr>
          <a:xfrm>
            <a:off x="327546" y="381234"/>
            <a:ext cx="6892120" cy="3096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SECTION C: GENERATING DESIGN IDEAS (20 MARKS) </a:t>
            </a:r>
          </a:p>
        </p:txBody>
      </p:sp>
      <p:sp>
        <p:nvSpPr>
          <p:cNvPr id="6" name="Text Placeholder 1">
            <a:extLst>
              <a:ext uri="{FF2B5EF4-FFF2-40B4-BE49-F238E27FC236}">
                <a16:creationId xmlns:a16="http://schemas.microsoft.com/office/drawing/2014/main" id="{3FCB4445-D552-483D-99F9-AD75A832C46C}"/>
              </a:ext>
            </a:extLst>
          </p:cNvPr>
          <p:cNvSpPr txBox="1">
            <a:spLocks/>
          </p:cNvSpPr>
          <p:nvPr/>
        </p:nvSpPr>
        <p:spPr>
          <a:xfrm>
            <a:off x="-4806332" y="701643"/>
            <a:ext cx="6462158" cy="104575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dirty="0"/>
          </a:p>
        </p:txBody>
      </p:sp>
      <p:sp>
        <p:nvSpPr>
          <p:cNvPr id="7" name="Text Placeholder 2">
            <a:extLst>
              <a:ext uri="{FF2B5EF4-FFF2-40B4-BE49-F238E27FC236}">
                <a16:creationId xmlns:a16="http://schemas.microsoft.com/office/drawing/2014/main" id="{7069820F-A018-4A4A-8DD4-61B53D1D15FE}"/>
              </a:ext>
            </a:extLst>
          </p:cNvPr>
          <p:cNvSpPr txBox="1">
            <a:spLocks/>
          </p:cNvSpPr>
          <p:nvPr/>
        </p:nvSpPr>
        <p:spPr>
          <a:xfrm>
            <a:off x="404432" y="821353"/>
            <a:ext cx="2199068" cy="538426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200" b="1" dirty="0"/>
              <a:t>Methods of communication </a:t>
            </a:r>
          </a:p>
          <a:p>
            <a:pPr marL="0" indent="0">
              <a:buNone/>
            </a:pPr>
            <a:r>
              <a:rPr lang="en-GB" sz="1200" dirty="0"/>
              <a:t>Working on the presentation </a:t>
            </a:r>
            <a:br>
              <a:rPr lang="en-GB" sz="1200" dirty="0"/>
            </a:br>
            <a:r>
              <a:rPr lang="en-GB" sz="1200" dirty="0"/>
              <a:t>of a design is a useful skill</a:t>
            </a:r>
          </a:p>
          <a:p>
            <a:pPr>
              <a:spcBef>
                <a:spcPts val="0"/>
              </a:spcBef>
            </a:pPr>
            <a:r>
              <a:rPr lang="en-GB" sz="1200" dirty="0"/>
              <a:t>A portfolio is a good format for </a:t>
            </a:r>
            <a:br>
              <a:rPr lang="en-GB" sz="1200" dirty="0"/>
            </a:br>
            <a:r>
              <a:rPr lang="en-GB" sz="1200" dirty="0"/>
              <a:t>communicating designs</a:t>
            </a:r>
          </a:p>
          <a:p>
            <a:pPr>
              <a:spcBef>
                <a:spcPts val="0"/>
              </a:spcBef>
            </a:pPr>
            <a:r>
              <a:rPr lang="en-GB" sz="1200" dirty="0"/>
              <a:t>It should be accompanied by</a:t>
            </a:r>
            <a:br>
              <a:rPr lang="en-GB" sz="1200" dirty="0"/>
            </a:br>
            <a:r>
              <a:rPr lang="en-GB" sz="1200" dirty="0"/>
              <a:t>any working notes, sketches and </a:t>
            </a:r>
            <a:br>
              <a:rPr lang="en-GB" sz="1200" dirty="0"/>
            </a:br>
            <a:r>
              <a:rPr lang="en-GB" sz="1200" dirty="0"/>
              <a:t>mood boards that led to the final design</a:t>
            </a:r>
          </a:p>
          <a:p>
            <a:pPr>
              <a:spcBef>
                <a:spcPts val="0"/>
              </a:spcBef>
            </a:pPr>
            <a:r>
              <a:rPr lang="en-GB" sz="1200" dirty="0"/>
              <a:t>Losing any stages of work can be frustrating </a:t>
            </a:r>
            <a:br>
              <a:rPr lang="en-GB" sz="1200" dirty="0"/>
            </a:br>
            <a:r>
              <a:rPr lang="en-GB" sz="1200" dirty="0"/>
              <a:t>and time consuming</a:t>
            </a:r>
          </a:p>
          <a:p>
            <a:pPr>
              <a:spcBef>
                <a:spcPts val="0"/>
              </a:spcBef>
            </a:pPr>
            <a:r>
              <a:rPr lang="en-GB" sz="1200" dirty="0"/>
              <a:t>What would be a good method</a:t>
            </a:r>
            <a:br>
              <a:rPr lang="en-GB" sz="1200" dirty="0"/>
            </a:br>
            <a:r>
              <a:rPr lang="en-GB" sz="1200" dirty="0"/>
              <a:t>of safely collating all the elements that </a:t>
            </a:r>
            <a:br>
              <a:rPr lang="en-GB" sz="1200" dirty="0"/>
            </a:br>
            <a:r>
              <a:rPr lang="en-GB" sz="1200" dirty="0"/>
              <a:t>make up a portfolio of work?</a:t>
            </a:r>
          </a:p>
          <a:p>
            <a:pPr lvl="1"/>
            <a:endParaRPr lang="en-GB" sz="1200" dirty="0"/>
          </a:p>
          <a:p>
            <a:pPr lvl="1"/>
            <a:endParaRPr lang="en-GB" sz="1200" dirty="0"/>
          </a:p>
          <a:p>
            <a:endParaRPr lang="en-GB" sz="1200" dirty="0"/>
          </a:p>
        </p:txBody>
      </p:sp>
      <p:grpSp>
        <p:nvGrpSpPr>
          <p:cNvPr id="10" name="Group 9"/>
          <p:cNvGrpSpPr/>
          <p:nvPr/>
        </p:nvGrpSpPr>
        <p:grpSpPr>
          <a:xfrm>
            <a:off x="3923271" y="898796"/>
            <a:ext cx="3417329" cy="3224756"/>
            <a:chOff x="7902305" y="1422012"/>
            <a:chExt cx="3022774" cy="2440576"/>
          </a:xfrm>
        </p:grpSpPr>
        <p:pic>
          <p:nvPicPr>
            <p:cNvPr id="8" name="Picture 7">
              <a:extLst>
                <a:ext uri="{FF2B5EF4-FFF2-40B4-BE49-F238E27FC236}">
                  <a16:creationId xmlns:a16="http://schemas.microsoft.com/office/drawing/2014/main" id="{52B6148C-CD45-434B-A13C-E79514763F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48150" y="1422697"/>
              <a:ext cx="2976929" cy="2439891"/>
            </a:xfrm>
            <a:prstGeom prst="rect">
              <a:avLst/>
            </a:prstGeom>
          </p:spPr>
        </p:pic>
        <p:sp>
          <p:nvSpPr>
            <p:cNvPr id="9" name="Text Placeholder 2">
              <a:extLst>
                <a:ext uri="{FF2B5EF4-FFF2-40B4-BE49-F238E27FC236}">
                  <a16:creationId xmlns:a16="http://schemas.microsoft.com/office/drawing/2014/main" id="{F7EAF090-E2FF-44E2-B85D-944A29567519}"/>
                </a:ext>
              </a:extLst>
            </p:cNvPr>
            <p:cNvSpPr txBox="1">
              <a:spLocks/>
            </p:cNvSpPr>
            <p:nvPr/>
          </p:nvSpPr>
          <p:spPr>
            <a:xfrm>
              <a:off x="7902305" y="1422012"/>
              <a:ext cx="2869958" cy="2162678"/>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200" dirty="0">
                  <a:solidFill>
                    <a:schemeClr val="bg1"/>
                  </a:solidFill>
                </a:rPr>
                <a:t>The focus of user-centred design </a:t>
              </a:r>
              <a:br>
                <a:rPr lang="en-GB" sz="1200" dirty="0">
                  <a:solidFill>
                    <a:schemeClr val="bg1"/>
                  </a:solidFill>
                </a:rPr>
              </a:br>
              <a:r>
                <a:rPr lang="en-GB" sz="1200" dirty="0">
                  <a:solidFill>
                    <a:schemeClr val="bg1"/>
                  </a:solidFill>
                </a:rPr>
                <a:t>is the client or user group</a:t>
              </a:r>
            </a:p>
            <a:p>
              <a:r>
                <a:rPr lang="en-GB" sz="1200" dirty="0">
                  <a:solidFill>
                    <a:srgbClr val="D8C8EA"/>
                  </a:solidFill>
                </a:rPr>
                <a:t>Their requirements and limitations guide the design process</a:t>
              </a:r>
            </a:p>
            <a:p>
              <a:r>
                <a:rPr lang="en-GB" sz="1200" dirty="0">
                  <a:solidFill>
                    <a:srgbClr val="D8C8EA"/>
                  </a:solidFill>
                </a:rPr>
                <a:t>A clear understanding </a:t>
              </a:r>
              <a:br>
                <a:rPr lang="en-GB" sz="1200" dirty="0">
                  <a:solidFill>
                    <a:srgbClr val="D8C8EA"/>
                  </a:solidFill>
                </a:rPr>
              </a:br>
              <a:r>
                <a:rPr lang="en-GB" sz="1200" dirty="0">
                  <a:solidFill>
                    <a:srgbClr val="D8C8EA"/>
                  </a:solidFill>
                </a:rPr>
                <a:t>of how the item will  be used                             is the basis of any design</a:t>
              </a:r>
            </a:p>
            <a:p>
              <a:r>
                <a:rPr lang="en-GB" sz="1200" dirty="0">
                  <a:solidFill>
                    <a:srgbClr val="D8C8EA"/>
                  </a:solidFill>
                </a:rPr>
                <a:t>Continuous                                                   consultation </a:t>
              </a:r>
              <a:br>
                <a:rPr lang="en-GB" sz="1200" dirty="0">
                  <a:solidFill>
                    <a:srgbClr val="D8C8EA"/>
                  </a:solidFill>
                </a:rPr>
              </a:br>
              <a:r>
                <a:rPr lang="en-GB" sz="1200" dirty="0">
                  <a:solidFill>
                    <a:srgbClr val="D8C8EA"/>
                  </a:solidFill>
                </a:rPr>
                <a:t>and testing ensures a </a:t>
              </a:r>
              <a:br>
                <a:rPr lang="en-GB" sz="1200" dirty="0">
                  <a:solidFill>
                    <a:srgbClr val="D8C8EA"/>
                  </a:solidFill>
                </a:rPr>
              </a:br>
              <a:r>
                <a:rPr lang="en-GB" sz="1200" dirty="0">
                  <a:solidFill>
                    <a:srgbClr val="D8C8EA"/>
                  </a:solidFill>
                </a:rPr>
                <a:t>project fulfils the brief</a:t>
              </a:r>
            </a:p>
            <a:p>
              <a:r>
                <a:rPr lang="en-GB" sz="1200" dirty="0">
                  <a:solidFill>
                    <a:srgbClr val="D8C8EA"/>
                  </a:solidFill>
                </a:rPr>
                <a:t>What information                                         would you gather to                            understand </a:t>
              </a:r>
              <a:br>
                <a:rPr lang="en-GB" sz="1200" dirty="0">
                  <a:solidFill>
                    <a:srgbClr val="D8C8EA"/>
                  </a:solidFill>
                </a:rPr>
              </a:br>
              <a:r>
                <a:rPr lang="en-GB" sz="1200" dirty="0">
                  <a:solidFill>
                    <a:srgbClr val="D8C8EA"/>
                  </a:solidFill>
                </a:rPr>
                <a:t>the user experience?</a:t>
              </a:r>
            </a:p>
            <a:p>
              <a:pPr lvl="1"/>
              <a:endParaRPr lang="en-US" dirty="0"/>
            </a:p>
          </p:txBody>
        </p:sp>
      </p:gr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9812" y="5717648"/>
            <a:ext cx="6588025" cy="4572431"/>
          </a:xfrm>
          <a:prstGeom prst="rect">
            <a:avLst/>
          </a:prstGeom>
          <a:ln w="38100">
            <a:solidFill>
              <a:srgbClr val="7030A0"/>
            </a:solidFill>
          </a:ln>
        </p:spPr>
      </p:pic>
      <p:sp>
        <p:nvSpPr>
          <p:cNvPr id="11" name="Right Arrow 10"/>
          <p:cNvSpPr/>
          <p:nvPr/>
        </p:nvSpPr>
        <p:spPr>
          <a:xfrm rot="5400000">
            <a:off x="3123310" y="6259037"/>
            <a:ext cx="3982068" cy="504968"/>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74962A1-AB2E-42DD-99C2-56F4450C3F2B}"/>
              </a:ext>
            </a:extLst>
          </p:cNvPr>
          <p:cNvSpPr/>
          <p:nvPr/>
        </p:nvSpPr>
        <p:spPr>
          <a:xfrm>
            <a:off x="493243" y="4309430"/>
            <a:ext cx="6674594" cy="1200329"/>
          </a:xfrm>
          <a:prstGeom prst="rect">
            <a:avLst/>
          </a:prstGeom>
          <a:solidFill>
            <a:srgbClr val="7030A0"/>
          </a:solidFill>
        </p:spPr>
        <p:txBody>
          <a:bodyPr wrap="square">
            <a:spAutoFit/>
          </a:bodyPr>
          <a:lstStyle/>
          <a:p>
            <a:r>
              <a:rPr lang="en-GB" sz="1600" b="1" dirty="0">
                <a:solidFill>
                  <a:schemeClr val="bg1"/>
                </a:solidFill>
              </a:rPr>
              <a:t>User-centred design</a:t>
            </a:r>
          </a:p>
          <a:p>
            <a:r>
              <a:rPr lang="en-GB" sz="1400" dirty="0">
                <a:solidFill>
                  <a:schemeClr val="bg1"/>
                </a:solidFill>
              </a:rPr>
              <a:t>User-centred design bases the design of a product around the needs of the target market. The user is questioned and consulted throughout development, and evidence is gathered through questionnaires, interviews, testing and observations, and the results are used to improve the product.</a:t>
            </a:r>
          </a:p>
        </p:txBody>
      </p:sp>
    </p:spTree>
    <p:extLst>
      <p:ext uri="{BB962C8B-B14F-4D97-AF65-F5344CB8AC3E}">
        <p14:creationId xmlns:p14="http://schemas.microsoft.com/office/powerpoint/2010/main" val="2064338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4A6546-C134-4261-8EBF-AEF720C30391}"/>
              </a:ext>
            </a:extLst>
          </p:cNvPr>
          <p:cNvSpPr/>
          <p:nvPr/>
        </p:nvSpPr>
        <p:spPr>
          <a:xfrm>
            <a:off x="327546" y="352812"/>
            <a:ext cx="6892120" cy="3096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SECTION C: GENERATING DESIGN IDEAS (20 MARKS) </a:t>
            </a:r>
          </a:p>
        </p:txBody>
      </p:sp>
      <p:grpSp>
        <p:nvGrpSpPr>
          <p:cNvPr id="5" name="Group 4">
            <a:extLst>
              <a:ext uri="{FF2B5EF4-FFF2-40B4-BE49-F238E27FC236}">
                <a16:creationId xmlns:a16="http://schemas.microsoft.com/office/drawing/2014/main" id="{E9F55134-248C-4163-B713-197AA022EC01}"/>
              </a:ext>
            </a:extLst>
          </p:cNvPr>
          <p:cNvGrpSpPr/>
          <p:nvPr/>
        </p:nvGrpSpPr>
        <p:grpSpPr>
          <a:xfrm>
            <a:off x="266586" y="835169"/>
            <a:ext cx="7175614" cy="9451831"/>
            <a:chOff x="327545" y="984101"/>
            <a:chExt cx="7175555" cy="9368428"/>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545" y="984101"/>
              <a:ext cx="6358661" cy="4684214"/>
            </a:xfrm>
            <a:prstGeom prst="rect">
              <a:avLst/>
            </a:prstGeom>
          </p:spPr>
        </p:pic>
        <p:pic>
          <p:nvPicPr>
            <p:cNvPr id="4" name="Picture 3">
              <a:extLst>
                <a:ext uri="{FF2B5EF4-FFF2-40B4-BE49-F238E27FC236}">
                  <a16:creationId xmlns:a16="http://schemas.microsoft.com/office/drawing/2014/main" id="{0EAABD25-412C-4250-ADCA-9566962E2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81565" y="5668316"/>
              <a:ext cx="6221535" cy="4684213"/>
            </a:xfrm>
            <a:prstGeom prst="rect">
              <a:avLst/>
            </a:prstGeom>
          </p:spPr>
        </p:pic>
      </p:grpSp>
      <p:graphicFrame>
        <p:nvGraphicFramePr>
          <p:cNvPr id="6" name="Table 5">
            <a:extLst>
              <a:ext uri="{FF2B5EF4-FFF2-40B4-BE49-F238E27FC236}">
                <a16:creationId xmlns:a16="http://schemas.microsoft.com/office/drawing/2014/main" id="{C6ACFD2F-AFB3-4453-8217-8214172DC6DD}"/>
              </a:ext>
            </a:extLst>
          </p:cNvPr>
          <p:cNvGraphicFramePr>
            <a:graphicFrameLocks noGrp="1"/>
          </p:cNvGraphicFramePr>
          <p:nvPr>
            <p:extLst>
              <p:ext uri="{D42A27DB-BD31-4B8C-83A1-F6EECF244321}">
                <p14:modId xmlns:p14="http://schemas.microsoft.com/office/powerpoint/2010/main" val="2366889111"/>
              </p:ext>
            </p:extLst>
          </p:nvPr>
        </p:nvGraphicFramePr>
        <p:xfrm>
          <a:off x="165100" y="5845665"/>
          <a:ext cx="1055514" cy="4149136"/>
        </p:xfrm>
        <a:graphic>
          <a:graphicData uri="http://schemas.openxmlformats.org/drawingml/2006/table">
            <a:tbl>
              <a:tblPr firstRow="1" bandRow="1">
                <a:tableStyleId>{93296810-A885-4BE3-A3E7-6D5BEEA58F35}</a:tableStyleId>
              </a:tblPr>
              <a:tblGrid>
                <a:gridCol w="1055514">
                  <a:extLst>
                    <a:ext uri="{9D8B030D-6E8A-4147-A177-3AD203B41FA5}">
                      <a16:colId xmlns:a16="http://schemas.microsoft.com/office/drawing/2014/main" val="20000"/>
                    </a:ext>
                  </a:extLst>
                </a:gridCol>
              </a:tblGrid>
              <a:tr h="274839">
                <a:tc>
                  <a:txBody>
                    <a:bodyPr/>
                    <a:lstStyle/>
                    <a:p>
                      <a:pPr algn="ctr"/>
                      <a:r>
                        <a:rPr lang="en-GB" sz="1050" b="0" dirty="0">
                          <a:solidFill>
                            <a:schemeClr val="bg1"/>
                          </a:solidFill>
                        </a:rPr>
                        <a:t>ANNOTATION</a:t>
                      </a:r>
                      <a:r>
                        <a:rPr lang="en-GB" sz="1050" b="0" baseline="0" dirty="0">
                          <a:solidFill>
                            <a:schemeClr val="bg1"/>
                          </a:solidFill>
                        </a:rPr>
                        <a:t> NOTES</a:t>
                      </a:r>
                      <a:endParaRPr lang="en-GB" sz="1050" b="0" dirty="0">
                        <a:solidFill>
                          <a:schemeClr val="bg1"/>
                        </a:solidFill>
                      </a:endParaRP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185504">
                <a:tc>
                  <a:txBody>
                    <a:bodyPr/>
                    <a:lstStyle/>
                    <a:p>
                      <a:pPr algn="ctr"/>
                      <a:r>
                        <a:rPr lang="en-GB" sz="1050" b="0" dirty="0">
                          <a:solidFill>
                            <a:schemeClr val="tx1"/>
                          </a:solidFill>
                        </a:rPr>
                        <a:t>Aesthetics</a:t>
                      </a: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2135">
                <a:tc>
                  <a:txBody>
                    <a:bodyPr/>
                    <a:lstStyle/>
                    <a:p>
                      <a:pPr algn="ctr"/>
                      <a:r>
                        <a:rPr lang="en-GB" sz="1050" b="0" dirty="0">
                          <a:solidFill>
                            <a:schemeClr val="tx1"/>
                          </a:solidFill>
                        </a:rPr>
                        <a:t>Function</a:t>
                      </a: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3844">
                <a:tc>
                  <a:txBody>
                    <a:bodyPr/>
                    <a:lstStyle/>
                    <a:p>
                      <a:pPr algn="ctr"/>
                      <a:r>
                        <a:rPr lang="en-GB" sz="1050" b="0" dirty="0">
                          <a:solidFill>
                            <a:schemeClr val="tx1"/>
                          </a:solidFill>
                        </a:rPr>
                        <a:t>Ergonomics</a:t>
                      </a: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38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Target market</a:t>
                      </a: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48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Materials and manufacture</a:t>
                      </a: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48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Manufacture in school</a:t>
                      </a: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821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Safety</a:t>
                      </a: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48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Linked to</a:t>
                      </a:r>
                      <a:r>
                        <a:rPr lang="en-GB" sz="1050" b="0" baseline="0" dirty="0">
                          <a:solidFill>
                            <a:schemeClr val="tx1"/>
                          </a:solidFill>
                        </a:rPr>
                        <a:t> Research.</a:t>
                      </a:r>
                      <a:endParaRPr lang="en-GB" sz="1050" b="0" dirty="0">
                        <a:solidFill>
                          <a:schemeClr val="tx1"/>
                        </a:solidFill>
                      </a:endParaRP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4839">
                <a:tc>
                  <a:txBody>
                    <a:bodyPr/>
                    <a:lstStyle/>
                    <a:p>
                      <a:pPr algn="ctr"/>
                      <a:r>
                        <a:rPr lang="en-US" sz="1050" b="0" dirty="0">
                          <a:solidFill>
                            <a:schemeClr val="tx1"/>
                          </a:solidFill>
                        </a:rPr>
                        <a:t>Likes and dislikes</a:t>
                      </a:r>
                      <a:endParaRPr lang="en-GB" sz="1050" b="0" dirty="0">
                        <a:solidFill>
                          <a:schemeClr val="tx1"/>
                        </a:solidFill>
                      </a:endParaRP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84645">
                <a:tc>
                  <a:txBody>
                    <a:bodyPr/>
                    <a:lstStyle/>
                    <a:p>
                      <a:pPr marL="0" marR="0" indent="0" algn="ctr" defTabSz="1475110" rtl="0" eaLnBrk="1" fontAlgn="auto" latinLnBrk="0" hangingPunct="1">
                        <a:lnSpc>
                          <a:spcPct val="100000"/>
                        </a:lnSpc>
                        <a:spcBef>
                          <a:spcPts val="0"/>
                        </a:spcBef>
                        <a:spcAft>
                          <a:spcPts val="0"/>
                        </a:spcAft>
                        <a:buClrTx/>
                        <a:buSzTx/>
                        <a:buFontTx/>
                        <a:buNone/>
                        <a:tabLst/>
                        <a:defRPr/>
                      </a:pPr>
                      <a:r>
                        <a:rPr lang="en-GB" sz="1050" b="0" dirty="0">
                          <a:solidFill>
                            <a:schemeClr val="tx1"/>
                          </a:solidFill>
                        </a:rPr>
                        <a:t>Improvements/ developments you could make</a:t>
                      </a: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20651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28F2EA-F7ED-4130-8E06-B4605D790F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9508" y="710895"/>
            <a:ext cx="7009622" cy="5308905"/>
          </a:xfrm>
          <a:prstGeom prst="rect">
            <a:avLst/>
          </a:prstGeom>
        </p:spPr>
      </p:pic>
      <p:sp>
        <p:nvSpPr>
          <p:cNvPr id="4" name="Rectangle 3">
            <a:extLst>
              <a:ext uri="{FF2B5EF4-FFF2-40B4-BE49-F238E27FC236}">
                <a16:creationId xmlns:a16="http://schemas.microsoft.com/office/drawing/2014/main" id="{1996D5CB-F160-4189-B2E0-5B8A107A56A3}"/>
              </a:ext>
            </a:extLst>
          </p:cNvPr>
          <p:cNvSpPr/>
          <p:nvPr/>
        </p:nvSpPr>
        <p:spPr>
          <a:xfrm>
            <a:off x="4946868" y="7142068"/>
            <a:ext cx="2354760" cy="2492990"/>
          </a:xfrm>
          <a:prstGeom prst="rect">
            <a:avLst/>
          </a:prstGeom>
        </p:spPr>
        <p:txBody>
          <a:bodyPr wrap="square">
            <a:spAutoFit/>
          </a:bodyPr>
          <a:lstStyle/>
          <a:p>
            <a:r>
              <a:rPr lang="en-GB" sz="1600" b="1" dirty="0"/>
              <a:t>Whilst designing you will need to consider the following:</a:t>
            </a:r>
          </a:p>
          <a:p>
            <a:endParaRPr lang="en-GB" sz="1200" dirty="0"/>
          </a:p>
          <a:p>
            <a:r>
              <a:rPr lang="en-GB" sz="1200" dirty="0"/>
              <a:t>• </a:t>
            </a:r>
            <a:r>
              <a:rPr lang="en-GB" sz="1600" dirty="0"/>
              <a:t>Does the design target your audience?</a:t>
            </a:r>
          </a:p>
          <a:p>
            <a:r>
              <a:rPr lang="en-GB" sz="1600" dirty="0"/>
              <a:t>• What materials will you use to make the idea?</a:t>
            </a:r>
            <a:endParaRPr lang="en-GB" sz="2000" dirty="0"/>
          </a:p>
          <a:p>
            <a:r>
              <a:rPr lang="en-GB" sz="1600" dirty="0"/>
              <a:t>• What and who has been your inspiration? </a:t>
            </a:r>
          </a:p>
        </p:txBody>
      </p:sp>
      <p:sp>
        <p:nvSpPr>
          <p:cNvPr id="6" name="Rectangle 5">
            <a:extLst>
              <a:ext uri="{FF2B5EF4-FFF2-40B4-BE49-F238E27FC236}">
                <a16:creationId xmlns:a16="http://schemas.microsoft.com/office/drawing/2014/main" id="{D9477326-7D23-400B-B7BC-D174BD3081C1}"/>
              </a:ext>
            </a:extLst>
          </p:cNvPr>
          <p:cNvSpPr/>
          <p:nvPr/>
        </p:nvSpPr>
        <p:spPr>
          <a:xfrm>
            <a:off x="423199" y="6273060"/>
            <a:ext cx="4253541" cy="4031873"/>
          </a:xfrm>
          <a:prstGeom prst="rect">
            <a:avLst/>
          </a:prstGeom>
          <a:solidFill>
            <a:srgbClr val="7030A0"/>
          </a:solidFill>
        </p:spPr>
        <p:txBody>
          <a:bodyPr wrap="square">
            <a:spAutoFit/>
          </a:bodyPr>
          <a:lstStyle/>
          <a:p>
            <a:r>
              <a:rPr lang="en-GB" sz="1600" b="1" dirty="0">
                <a:solidFill>
                  <a:schemeClr val="bg1"/>
                </a:solidFill>
              </a:rPr>
              <a:t>Annotation checklist:</a:t>
            </a:r>
            <a:endParaRPr lang="en-GB" sz="1600" dirty="0">
              <a:solidFill>
                <a:schemeClr val="bg1"/>
              </a:solidFill>
            </a:endParaRPr>
          </a:p>
          <a:p>
            <a:pPr marL="285750" indent="-285750">
              <a:buFont typeface="Wingdings" panose="05000000000000000000" pitchFamily="2" charset="2"/>
              <a:buChar char="q"/>
            </a:pPr>
            <a:r>
              <a:rPr lang="en-GB" sz="1600" dirty="0">
                <a:solidFill>
                  <a:schemeClr val="bg1"/>
                </a:solidFill>
              </a:rPr>
              <a:t>Added labels to say what each parts are</a:t>
            </a:r>
          </a:p>
          <a:p>
            <a:pPr marL="285750" indent="-285750">
              <a:buFont typeface="Wingdings" panose="05000000000000000000" pitchFamily="2" charset="2"/>
              <a:buChar char="q"/>
            </a:pPr>
            <a:r>
              <a:rPr lang="en-GB" sz="1600" dirty="0">
                <a:solidFill>
                  <a:schemeClr val="bg1"/>
                </a:solidFill>
              </a:rPr>
              <a:t>Explained why you have chosen the colour/style/features you have?</a:t>
            </a:r>
          </a:p>
          <a:p>
            <a:pPr marL="285750" indent="-285750">
              <a:buFont typeface="Wingdings" panose="05000000000000000000" pitchFamily="2" charset="2"/>
              <a:buChar char="q"/>
            </a:pPr>
            <a:r>
              <a:rPr lang="en-GB" sz="1600" dirty="0">
                <a:solidFill>
                  <a:schemeClr val="bg1"/>
                </a:solidFill>
              </a:rPr>
              <a:t>Have you thought about materials and how it would be manufactured?</a:t>
            </a:r>
          </a:p>
          <a:p>
            <a:pPr marL="285750" indent="-285750">
              <a:buFont typeface="Wingdings" panose="05000000000000000000" pitchFamily="2" charset="2"/>
              <a:buChar char="q"/>
            </a:pPr>
            <a:r>
              <a:rPr lang="en-GB" sz="1600" dirty="0">
                <a:solidFill>
                  <a:schemeClr val="bg1"/>
                </a:solidFill>
              </a:rPr>
              <a:t>Have you linked it to your user/client and added notes to explain it?</a:t>
            </a:r>
          </a:p>
          <a:p>
            <a:pPr marL="285750" indent="-285750">
              <a:buFont typeface="Wingdings" panose="05000000000000000000" pitchFamily="2" charset="2"/>
              <a:buChar char="q"/>
            </a:pPr>
            <a:r>
              <a:rPr lang="en-GB" sz="1600" dirty="0">
                <a:solidFill>
                  <a:schemeClr val="bg1"/>
                </a:solidFill>
              </a:rPr>
              <a:t>Have you linked it to your research/investigation and added notes to explain it?</a:t>
            </a:r>
          </a:p>
          <a:p>
            <a:pPr marL="285750" indent="-285750">
              <a:buFont typeface="Wingdings" panose="05000000000000000000" pitchFamily="2" charset="2"/>
              <a:buChar char="q"/>
            </a:pPr>
            <a:r>
              <a:rPr lang="en-GB" sz="1600" dirty="0">
                <a:solidFill>
                  <a:schemeClr val="bg1"/>
                </a:solidFill>
              </a:rPr>
              <a:t>Have you linked it to your specification and added notes to explain it?</a:t>
            </a:r>
          </a:p>
          <a:p>
            <a:pPr marL="285750" indent="-285750">
              <a:buFont typeface="Wingdings" panose="05000000000000000000" pitchFamily="2" charset="2"/>
              <a:buChar char="q"/>
            </a:pPr>
            <a:r>
              <a:rPr lang="en-GB" sz="1600" dirty="0">
                <a:solidFill>
                  <a:schemeClr val="bg1"/>
                </a:solidFill>
              </a:rPr>
              <a:t>Have you linked it to your contextual challenge and added notes to explain it?</a:t>
            </a:r>
          </a:p>
          <a:p>
            <a:pPr marL="285750" indent="-285750">
              <a:buFont typeface="Wingdings" panose="05000000000000000000" pitchFamily="2" charset="2"/>
              <a:buChar char="q"/>
            </a:pPr>
            <a:r>
              <a:rPr lang="en-GB" sz="1600" dirty="0">
                <a:solidFill>
                  <a:schemeClr val="bg1"/>
                </a:solidFill>
              </a:rPr>
              <a:t>Have you added main measurements?</a:t>
            </a:r>
          </a:p>
        </p:txBody>
      </p:sp>
      <p:grpSp>
        <p:nvGrpSpPr>
          <p:cNvPr id="12" name="Group 11">
            <a:extLst>
              <a:ext uri="{FF2B5EF4-FFF2-40B4-BE49-F238E27FC236}">
                <a16:creationId xmlns:a16="http://schemas.microsoft.com/office/drawing/2014/main" id="{EA02C86D-3D2E-4213-B518-1D8BA871B4FA}"/>
              </a:ext>
            </a:extLst>
          </p:cNvPr>
          <p:cNvGrpSpPr/>
          <p:nvPr/>
        </p:nvGrpSpPr>
        <p:grpSpPr>
          <a:xfrm>
            <a:off x="4603010" y="5386348"/>
            <a:ext cx="2532301" cy="1477328"/>
            <a:chOff x="6715574" y="5817636"/>
            <a:chExt cx="2532301" cy="1477328"/>
          </a:xfrm>
        </p:grpSpPr>
        <p:grpSp>
          <p:nvGrpSpPr>
            <p:cNvPr id="8" name="Group 7">
              <a:extLst>
                <a:ext uri="{FF2B5EF4-FFF2-40B4-BE49-F238E27FC236}">
                  <a16:creationId xmlns:a16="http://schemas.microsoft.com/office/drawing/2014/main" id="{735C0E95-4375-42E9-B57F-3FA398D4E4CD}"/>
                </a:ext>
              </a:extLst>
            </p:cNvPr>
            <p:cNvGrpSpPr/>
            <p:nvPr/>
          </p:nvGrpSpPr>
          <p:grpSpPr>
            <a:xfrm>
              <a:off x="6715574" y="6094912"/>
              <a:ext cx="1688201" cy="922775"/>
              <a:chOff x="6605517" y="5073103"/>
              <a:chExt cx="3265439" cy="1784897"/>
            </a:xfrm>
          </p:grpSpPr>
          <p:pic>
            <p:nvPicPr>
              <p:cNvPr id="9" name="Picture 8">
                <a:extLst>
                  <a:ext uri="{FF2B5EF4-FFF2-40B4-BE49-F238E27FC236}">
                    <a16:creationId xmlns:a16="http://schemas.microsoft.com/office/drawing/2014/main" id="{C64AE100-2DCB-4BCF-B72D-6CB70B1F48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0631" y="5105400"/>
                <a:ext cx="2600325" cy="1752600"/>
              </a:xfrm>
              <a:prstGeom prst="rect">
                <a:avLst/>
              </a:prstGeom>
            </p:spPr>
          </p:pic>
          <p:pic>
            <p:nvPicPr>
              <p:cNvPr id="10" name="Picture 9">
                <a:extLst>
                  <a:ext uri="{FF2B5EF4-FFF2-40B4-BE49-F238E27FC236}">
                    <a16:creationId xmlns:a16="http://schemas.microsoft.com/office/drawing/2014/main" id="{7FDF8F36-56FC-4494-A923-23B9A34BD2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5517" y="5073103"/>
                <a:ext cx="1618508" cy="1784897"/>
              </a:xfrm>
              <a:prstGeom prst="rect">
                <a:avLst/>
              </a:prstGeom>
            </p:spPr>
          </p:pic>
        </p:grpSp>
        <p:sp>
          <p:nvSpPr>
            <p:cNvPr id="11" name="TextBox 10">
              <a:extLst>
                <a:ext uri="{FF2B5EF4-FFF2-40B4-BE49-F238E27FC236}">
                  <a16:creationId xmlns:a16="http://schemas.microsoft.com/office/drawing/2014/main" id="{C2EDF170-6DC7-4D00-A042-A038BB3566C3}"/>
                </a:ext>
              </a:extLst>
            </p:cNvPr>
            <p:cNvSpPr txBox="1"/>
            <p:nvPr/>
          </p:nvSpPr>
          <p:spPr>
            <a:xfrm>
              <a:off x="8018371" y="5817636"/>
              <a:ext cx="1229504" cy="1477328"/>
            </a:xfrm>
            <a:prstGeom prst="rect">
              <a:avLst/>
            </a:prstGeom>
            <a:solidFill>
              <a:schemeClr val="bg1"/>
            </a:solidFill>
          </p:spPr>
          <p:txBody>
            <a:bodyPr wrap="none" rtlCol="0">
              <a:spAutoFit/>
            </a:bodyPr>
            <a:lstStyle/>
            <a:p>
              <a:pPr marL="236230" indent="-236230">
                <a:buFont typeface="Arial" panose="020B0604020202020204" pitchFamily="34" charset="0"/>
                <a:buChar char="•"/>
              </a:pPr>
              <a:r>
                <a:rPr lang="en-GB" dirty="0"/>
                <a:t>WHO?</a:t>
              </a:r>
            </a:p>
            <a:p>
              <a:pPr marL="236230" indent="-236230">
                <a:buFont typeface="Arial" panose="020B0604020202020204" pitchFamily="34" charset="0"/>
                <a:buChar char="•"/>
              </a:pPr>
              <a:r>
                <a:rPr lang="en-GB" dirty="0"/>
                <a:t>WHAT?</a:t>
              </a:r>
            </a:p>
            <a:p>
              <a:pPr marL="236230" indent="-236230">
                <a:buFont typeface="Arial" panose="020B0604020202020204" pitchFamily="34" charset="0"/>
                <a:buChar char="•"/>
              </a:pPr>
              <a:r>
                <a:rPr lang="en-GB" dirty="0"/>
                <a:t>WHEN?</a:t>
              </a:r>
            </a:p>
            <a:p>
              <a:pPr marL="236230" indent="-236230">
                <a:buFont typeface="Arial" panose="020B0604020202020204" pitchFamily="34" charset="0"/>
                <a:buChar char="•"/>
              </a:pPr>
              <a:r>
                <a:rPr lang="en-GB" dirty="0"/>
                <a:t>WHERE?</a:t>
              </a:r>
            </a:p>
            <a:p>
              <a:pPr marL="236230" indent="-236230">
                <a:buFont typeface="Arial" panose="020B0604020202020204" pitchFamily="34" charset="0"/>
                <a:buChar char="•"/>
              </a:pPr>
              <a:r>
                <a:rPr lang="en-GB" dirty="0"/>
                <a:t>WHY?</a:t>
              </a:r>
            </a:p>
          </p:txBody>
        </p:sp>
      </p:grpSp>
      <p:sp>
        <p:nvSpPr>
          <p:cNvPr id="13" name="Rectangle 12">
            <a:extLst>
              <a:ext uri="{FF2B5EF4-FFF2-40B4-BE49-F238E27FC236}">
                <a16:creationId xmlns:a16="http://schemas.microsoft.com/office/drawing/2014/main" id="{7F29DC74-5BF2-44BB-8EDD-82B80E2DB54F}"/>
              </a:ext>
            </a:extLst>
          </p:cNvPr>
          <p:cNvSpPr/>
          <p:nvPr/>
        </p:nvSpPr>
        <p:spPr>
          <a:xfrm>
            <a:off x="409508" y="296009"/>
            <a:ext cx="6892120" cy="3096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SECTION C: GENERATING DESIGN IDEAS (20 MARKS) </a:t>
            </a:r>
          </a:p>
        </p:txBody>
      </p:sp>
    </p:spTree>
    <p:extLst>
      <p:ext uri="{BB962C8B-B14F-4D97-AF65-F5344CB8AC3E}">
        <p14:creationId xmlns:p14="http://schemas.microsoft.com/office/powerpoint/2010/main" val="1243443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1D339D-085D-423E-ABC6-168EB6BEA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118" y="5763203"/>
            <a:ext cx="2976441" cy="1530109"/>
          </a:xfrm>
          <a:prstGeom prst="rect">
            <a:avLst/>
          </a:prstGeom>
        </p:spPr>
      </p:pic>
      <p:sp>
        <p:nvSpPr>
          <p:cNvPr id="2" name="Rectangle 1">
            <a:extLst>
              <a:ext uri="{FF2B5EF4-FFF2-40B4-BE49-F238E27FC236}">
                <a16:creationId xmlns:a16="http://schemas.microsoft.com/office/drawing/2014/main" id="{43F62AEB-DC89-4270-9717-1C9FF30B29C9}"/>
              </a:ext>
            </a:extLst>
          </p:cNvPr>
          <p:cNvSpPr/>
          <p:nvPr/>
        </p:nvSpPr>
        <p:spPr>
          <a:xfrm>
            <a:off x="371042" y="266130"/>
            <a:ext cx="6892120" cy="3096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SECTION C: GENERATING DESIGN IDEAS (20 MARKS) </a:t>
            </a:r>
          </a:p>
        </p:txBody>
      </p:sp>
      <p:sp>
        <p:nvSpPr>
          <p:cNvPr id="3" name="Text Placeholder 2">
            <a:extLst>
              <a:ext uri="{FF2B5EF4-FFF2-40B4-BE49-F238E27FC236}">
                <a16:creationId xmlns:a16="http://schemas.microsoft.com/office/drawing/2014/main" id="{BA649573-1587-4BAF-B2E5-3704B9D3472B}"/>
              </a:ext>
            </a:extLst>
          </p:cNvPr>
          <p:cNvSpPr txBox="1">
            <a:spLocks/>
          </p:cNvSpPr>
          <p:nvPr/>
        </p:nvSpPr>
        <p:spPr>
          <a:xfrm>
            <a:off x="390702" y="785732"/>
            <a:ext cx="6446252" cy="538426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Font typeface="Arial" panose="020B0604020202020204" pitchFamily="34" charset="0"/>
              <a:buNone/>
            </a:pPr>
            <a:r>
              <a:rPr lang="en-GB" sz="1400" b="1" dirty="0"/>
              <a:t>Drawing techniques</a:t>
            </a:r>
          </a:p>
          <a:p>
            <a:pPr marL="0" indent="0">
              <a:buFont typeface="Arial" panose="020B0604020202020204" pitchFamily="34" charset="0"/>
              <a:buNone/>
            </a:pPr>
            <a:r>
              <a:rPr lang="en-GB" sz="1400" dirty="0"/>
              <a:t>Graphical projection and perspective are useful drawing skills for presenting designs</a:t>
            </a:r>
          </a:p>
          <a:p>
            <a:r>
              <a:rPr lang="en-GB" sz="1400" dirty="0"/>
              <a:t>There are </a:t>
            </a:r>
            <a:r>
              <a:rPr lang="en-GB" sz="1400" b="1" dirty="0"/>
              <a:t>three</a:t>
            </a:r>
            <a:r>
              <a:rPr lang="en-GB" sz="1400" dirty="0"/>
              <a:t> key types of 3D drawing styles:</a:t>
            </a:r>
          </a:p>
          <a:p>
            <a:pPr marL="440962" lvl="1"/>
            <a:r>
              <a:rPr lang="en-GB" sz="1400" dirty="0"/>
              <a:t>Oblique projection</a:t>
            </a:r>
          </a:p>
          <a:p>
            <a:pPr marL="440962" lvl="1"/>
            <a:r>
              <a:rPr lang="en-GB" sz="1400" dirty="0"/>
              <a:t>Isometric projection</a:t>
            </a:r>
          </a:p>
          <a:p>
            <a:pPr marL="440962" lvl="1"/>
            <a:r>
              <a:rPr lang="en-GB" sz="1400" dirty="0"/>
              <a:t>Two point perspective</a:t>
            </a:r>
          </a:p>
          <a:p>
            <a:pPr lvl="2"/>
            <a:endParaRPr lang="en-GB" sz="1200" dirty="0">
              <a:solidFill>
                <a:srgbClr val="5D295A"/>
              </a:solidFill>
            </a:endParaRPr>
          </a:p>
          <a:p>
            <a:pPr marL="1133902" lvl="3" indent="0">
              <a:buFont typeface="Arial" panose="020B0604020202020204" pitchFamily="34" charset="0"/>
              <a:buNone/>
            </a:pPr>
            <a:r>
              <a:rPr lang="en-GB" sz="1200" dirty="0">
                <a:solidFill>
                  <a:srgbClr val="8C82BB"/>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7B332A0F-3686-4113-BB04-164FA070A0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24702" y="2875884"/>
            <a:ext cx="3153497" cy="2353064"/>
          </a:xfrm>
          <a:prstGeom prst="rect">
            <a:avLst/>
          </a:prstGeom>
        </p:spPr>
      </p:pic>
      <p:sp>
        <p:nvSpPr>
          <p:cNvPr id="5" name="Text Placeholder 1">
            <a:extLst>
              <a:ext uri="{FF2B5EF4-FFF2-40B4-BE49-F238E27FC236}">
                <a16:creationId xmlns:a16="http://schemas.microsoft.com/office/drawing/2014/main" id="{9453D9A3-C64B-42A3-8DD3-9FAEB1C00098}"/>
              </a:ext>
            </a:extLst>
          </p:cNvPr>
          <p:cNvSpPr txBox="1">
            <a:spLocks/>
          </p:cNvSpPr>
          <p:nvPr/>
        </p:nvSpPr>
        <p:spPr>
          <a:xfrm>
            <a:off x="281475" y="2733643"/>
            <a:ext cx="6462158" cy="104575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477B64BA-E9BF-4EA1-BC48-A7E3E8028E4B}"/>
              </a:ext>
            </a:extLst>
          </p:cNvPr>
          <p:cNvSpPr txBox="1">
            <a:spLocks/>
          </p:cNvSpPr>
          <p:nvPr/>
        </p:nvSpPr>
        <p:spPr>
          <a:xfrm>
            <a:off x="390702" y="2423140"/>
            <a:ext cx="6950653" cy="538426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400" b="1" dirty="0"/>
              <a:t>2D and 3D sketching</a:t>
            </a:r>
            <a:endParaRPr lang="en-US" sz="1400" b="1" dirty="0"/>
          </a:p>
          <a:p>
            <a:pPr marL="0" indent="0">
              <a:buNone/>
            </a:pPr>
            <a:r>
              <a:rPr lang="en-GB" sz="1400" dirty="0"/>
              <a:t>2D drawings are good for expressing ideas, dimensions, mechanical and electrical concepts</a:t>
            </a:r>
          </a:p>
          <a:p>
            <a:r>
              <a:rPr lang="en-GB" sz="1400" dirty="0"/>
              <a:t>3D drawings are better </a:t>
            </a:r>
            <a:br>
              <a:rPr lang="en-GB" sz="1400" dirty="0"/>
            </a:br>
            <a:r>
              <a:rPr lang="en-GB" sz="1400" dirty="0"/>
              <a:t>at representing the </a:t>
            </a:r>
            <a:br>
              <a:rPr lang="en-GB" sz="1400" dirty="0"/>
            </a:br>
            <a:r>
              <a:rPr lang="en-GB" sz="1400" dirty="0"/>
              <a:t>look and feel of an object</a:t>
            </a:r>
          </a:p>
          <a:p>
            <a:r>
              <a:rPr lang="en-GB" sz="1400" dirty="0"/>
              <a:t>A 3D room plan </a:t>
            </a:r>
            <a:br>
              <a:rPr lang="en-GB" sz="1400" dirty="0"/>
            </a:br>
            <a:r>
              <a:rPr lang="en-GB" sz="1400" dirty="0"/>
              <a:t>allows the viewer to </a:t>
            </a:r>
            <a:br>
              <a:rPr lang="en-GB" sz="1400" dirty="0"/>
            </a:br>
            <a:r>
              <a:rPr lang="en-GB" sz="1400" dirty="0"/>
              <a:t>imagine they are </a:t>
            </a:r>
            <a:br>
              <a:rPr lang="en-GB" sz="1400" dirty="0"/>
            </a:br>
            <a:r>
              <a:rPr lang="en-GB" sz="1400" dirty="0"/>
              <a:t>present in the room</a:t>
            </a:r>
            <a:endParaRPr lang="en-US" sz="1400" dirty="0"/>
          </a:p>
        </p:txBody>
      </p:sp>
      <p:sp>
        <p:nvSpPr>
          <p:cNvPr id="7" name="Text Placeholder 2">
            <a:extLst>
              <a:ext uri="{FF2B5EF4-FFF2-40B4-BE49-F238E27FC236}">
                <a16:creationId xmlns:a16="http://schemas.microsoft.com/office/drawing/2014/main" id="{792D942B-0B69-49C9-9189-8F9C1B85EA4D}"/>
              </a:ext>
            </a:extLst>
          </p:cNvPr>
          <p:cNvSpPr txBox="1">
            <a:spLocks/>
          </p:cNvSpPr>
          <p:nvPr/>
        </p:nvSpPr>
        <p:spPr>
          <a:xfrm>
            <a:off x="327546" y="4650760"/>
            <a:ext cx="3297587" cy="285522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Font typeface="Arial" panose="020B0604020202020204" pitchFamily="34" charset="0"/>
              <a:buNone/>
            </a:pPr>
            <a:r>
              <a:rPr lang="en-GB" sz="1400" b="1" dirty="0"/>
              <a:t>Oblique projection</a:t>
            </a:r>
          </a:p>
          <a:p>
            <a:pPr marL="0" indent="0">
              <a:buFont typeface="Arial" panose="020B0604020202020204" pitchFamily="34" charset="0"/>
              <a:buNone/>
            </a:pPr>
            <a:r>
              <a:rPr lang="en-GB" sz="1400" dirty="0"/>
              <a:t>Oblique projection is a simpler technique and useful in the early stages of design</a:t>
            </a:r>
          </a:p>
          <a:p>
            <a:r>
              <a:rPr lang="en-GB" sz="1400" dirty="0"/>
              <a:t>What are the problems with oblique projection?</a:t>
            </a:r>
          </a:p>
          <a:p>
            <a:pPr marL="0" indent="0">
              <a:buFont typeface="Arial" panose="020B0604020202020204" pitchFamily="34" charset="0"/>
              <a:buNone/>
            </a:pPr>
            <a:endParaRPr lang="en-GB" sz="1200" dirty="0"/>
          </a:p>
        </p:txBody>
      </p:sp>
      <p:sp>
        <p:nvSpPr>
          <p:cNvPr id="9" name="Text Placeholder 1">
            <a:extLst>
              <a:ext uri="{FF2B5EF4-FFF2-40B4-BE49-F238E27FC236}">
                <a16:creationId xmlns:a16="http://schemas.microsoft.com/office/drawing/2014/main" id="{F46AA23B-EDE5-4266-8C1E-07E5E55EF593}"/>
              </a:ext>
            </a:extLst>
          </p:cNvPr>
          <p:cNvSpPr txBox="1">
            <a:spLocks/>
          </p:cNvSpPr>
          <p:nvPr/>
        </p:nvSpPr>
        <p:spPr>
          <a:xfrm>
            <a:off x="7913988" y="2129860"/>
            <a:ext cx="6462158" cy="104575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dirty="0"/>
          </a:p>
        </p:txBody>
      </p:sp>
      <p:pic>
        <p:nvPicPr>
          <p:cNvPr id="12" name="Picture 2">
            <a:extLst>
              <a:ext uri="{FF2B5EF4-FFF2-40B4-BE49-F238E27FC236}">
                <a16:creationId xmlns:a16="http://schemas.microsoft.com/office/drawing/2014/main" id="{385A85E9-FC2C-4E74-AAD1-D5C1364F069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53723" b="30498"/>
          <a:stretch/>
        </p:blipFill>
        <p:spPr bwMode="auto">
          <a:xfrm>
            <a:off x="3756237" y="5127350"/>
            <a:ext cx="3498363" cy="35697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EE23EFE4-CFE8-41C2-BE47-5C447350B419}"/>
              </a:ext>
            </a:extLst>
          </p:cNvPr>
          <p:cNvSpPr txBox="1">
            <a:spLocks/>
          </p:cNvSpPr>
          <p:nvPr/>
        </p:nvSpPr>
        <p:spPr>
          <a:xfrm>
            <a:off x="3839380" y="5225817"/>
            <a:ext cx="3096814" cy="538426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400" b="1" dirty="0"/>
              <a:t>Isometric projection</a:t>
            </a:r>
          </a:p>
          <a:p>
            <a:pPr marL="0" indent="0">
              <a:buNone/>
            </a:pPr>
            <a:r>
              <a:rPr lang="en-GB" sz="1400" dirty="0"/>
              <a:t>Isometric drawings shows three faces of an object</a:t>
            </a:r>
          </a:p>
          <a:p>
            <a:r>
              <a:rPr lang="en-GB" sz="1400" dirty="0"/>
              <a:t>Lines leading away are all </a:t>
            </a:r>
            <a:br>
              <a:rPr lang="en-GB" sz="1400" dirty="0"/>
            </a:br>
            <a:r>
              <a:rPr lang="en-GB" sz="1400" dirty="0"/>
              <a:t>parallel instead of narrowing </a:t>
            </a:r>
            <a:br>
              <a:rPr lang="en-GB" sz="1400" dirty="0"/>
            </a:br>
            <a:r>
              <a:rPr lang="en-GB" sz="1400" dirty="0"/>
              <a:t>towards a vanishing point</a:t>
            </a:r>
            <a:br>
              <a:rPr lang="en-GB" sz="1400" dirty="0"/>
            </a:br>
            <a:r>
              <a:rPr lang="en-GB" sz="1400" dirty="0"/>
              <a:t>which can create </a:t>
            </a:r>
            <a:br>
              <a:rPr lang="en-GB" sz="1400" dirty="0"/>
            </a:br>
            <a:r>
              <a:rPr lang="en-GB" sz="1400" dirty="0"/>
              <a:t>slight distortion</a:t>
            </a:r>
          </a:p>
          <a:p>
            <a:r>
              <a:rPr lang="en-GB" sz="1400" dirty="0"/>
              <a:t>Isometric grid paper can be </a:t>
            </a:r>
            <a:br>
              <a:rPr lang="en-GB" sz="1400" dirty="0"/>
            </a:br>
            <a:r>
              <a:rPr lang="en-GB" sz="1400" dirty="0"/>
              <a:t>a helpful guide when drawing </a:t>
            </a:r>
            <a:br>
              <a:rPr lang="en-GB" sz="1400" dirty="0"/>
            </a:br>
            <a:r>
              <a:rPr lang="en-GB" sz="1400" dirty="0"/>
              <a:t>in isometric projection</a:t>
            </a:r>
          </a:p>
        </p:txBody>
      </p:sp>
      <p:pic>
        <p:nvPicPr>
          <p:cNvPr id="11" name="Picture 10">
            <a:extLst>
              <a:ext uri="{FF2B5EF4-FFF2-40B4-BE49-F238E27FC236}">
                <a16:creationId xmlns:a16="http://schemas.microsoft.com/office/drawing/2014/main" id="{2EDE16BE-42B5-461E-BEB9-A3B1E16465B2}"/>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59049" y="6862323"/>
            <a:ext cx="2082545" cy="2234316"/>
          </a:xfrm>
          <a:prstGeom prst="rect">
            <a:avLst/>
          </a:prstGeom>
        </p:spPr>
      </p:pic>
      <p:sp>
        <p:nvSpPr>
          <p:cNvPr id="13" name="Rectangle 12">
            <a:extLst>
              <a:ext uri="{FF2B5EF4-FFF2-40B4-BE49-F238E27FC236}">
                <a16:creationId xmlns:a16="http://schemas.microsoft.com/office/drawing/2014/main" id="{C9B22FFF-BFE6-44DA-9D5C-942C1B867C8C}"/>
              </a:ext>
            </a:extLst>
          </p:cNvPr>
          <p:cNvSpPr/>
          <p:nvPr/>
        </p:nvSpPr>
        <p:spPr>
          <a:xfrm>
            <a:off x="3613828" y="7803376"/>
            <a:ext cx="1702583" cy="861774"/>
          </a:xfrm>
          <a:prstGeom prst="rect">
            <a:avLst/>
          </a:prstGeom>
          <a:solidFill>
            <a:schemeClr val="bg1"/>
          </a:solidFill>
          <a:ln>
            <a:solidFill>
              <a:schemeClr val="tx1"/>
            </a:solidFill>
          </a:ln>
        </p:spPr>
        <p:txBody>
          <a:bodyPr wrap="square">
            <a:spAutoFit/>
          </a:bodyPr>
          <a:lstStyle/>
          <a:p>
            <a:pPr algn="just"/>
            <a:r>
              <a:rPr lang="en-GB" sz="1000" b="1" dirty="0"/>
              <a:t>All lines are drawn at a 30° angle away from the nearest corner of the object and accurate measurements can be added  </a:t>
            </a:r>
          </a:p>
        </p:txBody>
      </p:sp>
      <p:pic>
        <p:nvPicPr>
          <p:cNvPr id="14" name="Picture 13">
            <a:extLst>
              <a:ext uri="{FF2B5EF4-FFF2-40B4-BE49-F238E27FC236}">
                <a16:creationId xmlns:a16="http://schemas.microsoft.com/office/drawing/2014/main" id="{4D39D405-4A28-49C9-A869-385EC7B467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1646" y="8833113"/>
            <a:ext cx="1813751" cy="1670035"/>
          </a:xfrm>
          <a:prstGeom prst="rect">
            <a:avLst/>
          </a:prstGeom>
        </p:spPr>
      </p:pic>
      <p:sp>
        <p:nvSpPr>
          <p:cNvPr id="15" name="Text Placeholder 2">
            <a:extLst>
              <a:ext uri="{FF2B5EF4-FFF2-40B4-BE49-F238E27FC236}">
                <a16:creationId xmlns:a16="http://schemas.microsoft.com/office/drawing/2014/main" id="{B95092E2-31F3-425B-9EDC-ACC3FE6D6179}"/>
              </a:ext>
            </a:extLst>
          </p:cNvPr>
          <p:cNvSpPr txBox="1">
            <a:spLocks/>
          </p:cNvSpPr>
          <p:nvPr/>
        </p:nvSpPr>
        <p:spPr>
          <a:xfrm>
            <a:off x="305154" y="7343422"/>
            <a:ext cx="3273909" cy="538426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Font typeface="Arial" panose="020B0604020202020204" pitchFamily="34" charset="0"/>
              <a:buNone/>
            </a:pPr>
            <a:r>
              <a:rPr lang="en-GB" sz="1400" b="1" dirty="0"/>
              <a:t>Two point perspective</a:t>
            </a:r>
          </a:p>
          <a:p>
            <a:pPr marL="0" indent="0">
              <a:buFont typeface="Arial" panose="020B0604020202020204" pitchFamily="34" charset="0"/>
              <a:buNone/>
            </a:pPr>
            <a:r>
              <a:rPr lang="en-GB" sz="1400" dirty="0"/>
              <a:t>Two point uses two vanishing points, so shapes that project towards them appear smaller</a:t>
            </a:r>
          </a:p>
          <a:p>
            <a:r>
              <a:rPr lang="en-GB" sz="1400" dirty="0"/>
              <a:t>This vanishing effect </a:t>
            </a:r>
            <a:br>
              <a:rPr lang="en-GB" sz="1400" dirty="0"/>
            </a:br>
            <a:r>
              <a:rPr lang="en-GB" sz="1400" dirty="0"/>
              <a:t>simulates the natural way </a:t>
            </a:r>
            <a:br>
              <a:rPr lang="en-GB" sz="1400" dirty="0"/>
            </a:br>
            <a:r>
              <a:rPr lang="en-GB" sz="1400" dirty="0"/>
              <a:t>we observe objects</a:t>
            </a:r>
          </a:p>
          <a:p>
            <a:r>
              <a:rPr lang="en-GB" sz="1400" dirty="0"/>
              <a:t>The following drawing used </a:t>
            </a:r>
            <a:br>
              <a:rPr lang="en-GB" sz="1400" dirty="0"/>
            </a:br>
            <a:r>
              <a:rPr lang="en-GB" sz="1400" dirty="0"/>
              <a:t>a rule for working out the </a:t>
            </a:r>
            <a:br>
              <a:rPr lang="en-GB" sz="1400" dirty="0"/>
            </a:br>
            <a:r>
              <a:rPr lang="en-GB" sz="1400" dirty="0"/>
              <a:t>structure, combined with </a:t>
            </a:r>
            <a:br>
              <a:rPr lang="en-GB" sz="1400" dirty="0"/>
            </a:br>
            <a:r>
              <a:rPr lang="en-GB" sz="1400" dirty="0"/>
              <a:t>freehand sketching for</a:t>
            </a:r>
            <a:br>
              <a:rPr lang="en-GB" sz="1400" dirty="0"/>
            </a:br>
            <a:r>
              <a:rPr lang="en-GB" sz="1400" dirty="0"/>
              <a:t>curved shapes</a:t>
            </a:r>
          </a:p>
        </p:txBody>
      </p:sp>
      <p:pic>
        <p:nvPicPr>
          <p:cNvPr id="16" name="Picture 15">
            <a:extLst>
              <a:ext uri="{FF2B5EF4-FFF2-40B4-BE49-F238E27FC236}">
                <a16:creationId xmlns:a16="http://schemas.microsoft.com/office/drawing/2014/main" id="{513CFBB1-8E30-410C-98A9-9C31932BB0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41188" y="8912178"/>
            <a:ext cx="2361145" cy="1535703"/>
          </a:xfrm>
          <a:prstGeom prst="rect">
            <a:avLst/>
          </a:prstGeom>
        </p:spPr>
      </p:pic>
    </p:spTree>
    <p:extLst>
      <p:ext uri="{BB962C8B-B14F-4D97-AF65-F5344CB8AC3E}">
        <p14:creationId xmlns:p14="http://schemas.microsoft.com/office/powerpoint/2010/main" val="2477912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8927" y="713098"/>
            <a:ext cx="6573673" cy="4966561"/>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5581" y="5587206"/>
            <a:ext cx="6533591" cy="4890294"/>
          </a:xfrm>
          <a:prstGeom prst="rect">
            <a:avLst/>
          </a:prstGeom>
        </p:spPr>
      </p:pic>
      <p:sp>
        <p:nvSpPr>
          <p:cNvPr id="6" name="Rectangle 5">
            <a:extLst>
              <a:ext uri="{FF2B5EF4-FFF2-40B4-BE49-F238E27FC236}">
                <a16:creationId xmlns:a16="http://schemas.microsoft.com/office/drawing/2014/main" id="{43F62AEB-DC89-4270-9717-1C9FF30B29C9}"/>
              </a:ext>
            </a:extLst>
          </p:cNvPr>
          <p:cNvSpPr/>
          <p:nvPr/>
        </p:nvSpPr>
        <p:spPr>
          <a:xfrm>
            <a:off x="367352" y="276612"/>
            <a:ext cx="6892120" cy="3096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SECTION C: GENERATING DESIGN IDEAS (20 MARKS) </a:t>
            </a:r>
          </a:p>
        </p:txBody>
      </p:sp>
    </p:spTree>
    <p:extLst>
      <p:ext uri="{BB962C8B-B14F-4D97-AF65-F5344CB8AC3E}">
        <p14:creationId xmlns:p14="http://schemas.microsoft.com/office/powerpoint/2010/main" val="4037854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5112" y="233665"/>
            <a:ext cx="7024687" cy="1437317"/>
          </a:xfrm>
          <a:prstGeom prst="rect">
            <a:avLst/>
          </a:prstGeom>
        </p:spPr>
        <p:txBody>
          <a:bodyPr wrap="square">
            <a:spAutoFit/>
          </a:bodyPr>
          <a:lstStyle/>
          <a:p>
            <a:pPr algn="ctr">
              <a:lnSpc>
                <a:spcPct val="115000"/>
              </a:lnSpc>
              <a:spcAft>
                <a:spcPts val="0"/>
              </a:spcAft>
            </a:pPr>
            <a:r>
              <a:rPr lang="en-GB" sz="2400" b="1" u="sng" dirty="0">
                <a:latin typeface="Calibri" panose="020F0502020204030204" pitchFamily="34" charset="0"/>
                <a:ea typeface="Calibri" panose="020F0502020204030204" pitchFamily="34" charset="0"/>
                <a:cs typeface="Times New Roman" panose="02020603050405020304" pitchFamily="18" charset="0"/>
              </a:rPr>
              <a:t>Important Deadlines and Progress Tracker</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b="1" dirty="0">
                <a:latin typeface="Calibri" panose="020F0502020204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Use the following table to record important deadlines that you must meet during the course of your NEA. Be aware that failing to meet deadlines will result in contact with home and sanctions. You will also limit the level of feedback you are able to receive to help you make improvements to your work.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71143404"/>
              </p:ext>
            </p:extLst>
          </p:nvPr>
        </p:nvGraphicFramePr>
        <p:xfrm>
          <a:off x="516728" y="1903016"/>
          <a:ext cx="6521450" cy="2097876"/>
        </p:xfrm>
        <a:graphic>
          <a:graphicData uri="http://schemas.openxmlformats.org/drawingml/2006/table">
            <a:tbl>
              <a:tblPr firstRow="1" firstCol="1" bandRow="1">
                <a:tableStyleId>{5940675A-B579-460E-94D1-54222C63F5DA}</a:tableStyleId>
              </a:tblPr>
              <a:tblGrid>
                <a:gridCol w="3621850">
                  <a:extLst>
                    <a:ext uri="{9D8B030D-6E8A-4147-A177-3AD203B41FA5}">
                      <a16:colId xmlns:a16="http://schemas.microsoft.com/office/drawing/2014/main" val="2382094123"/>
                    </a:ext>
                  </a:extLst>
                </a:gridCol>
                <a:gridCol w="1807494">
                  <a:extLst>
                    <a:ext uri="{9D8B030D-6E8A-4147-A177-3AD203B41FA5}">
                      <a16:colId xmlns:a16="http://schemas.microsoft.com/office/drawing/2014/main" val="1282971666"/>
                    </a:ext>
                  </a:extLst>
                </a:gridCol>
                <a:gridCol w="1092106">
                  <a:extLst>
                    <a:ext uri="{9D8B030D-6E8A-4147-A177-3AD203B41FA5}">
                      <a16:colId xmlns:a16="http://schemas.microsoft.com/office/drawing/2014/main" val="3178920138"/>
                    </a:ext>
                  </a:extLst>
                </a:gridCol>
              </a:tblGrid>
              <a:tr h="172142">
                <a:tc>
                  <a:txBody>
                    <a:bodyPr/>
                    <a:lstStyle/>
                    <a:p>
                      <a:pPr algn="ctr">
                        <a:lnSpc>
                          <a:spcPct val="115000"/>
                        </a:lnSpc>
                        <a:spcAft>
                          <a:spcPts val="0"/>
                        </a:spcAft>
                      </a:pPr>
                      <a:r>
                        <a:rPr lang="en-GB" sz="1400" b="1" dirty="0">
                          <a:effectLst/>
                        </a:rPr>
                        <a:t>Work Due</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solidFill>
                      <a:schemeClr val="bg2">
                        <a:lumMod val="90000"/>
                      </a:schemeClr>
                    </a:solidFill>
                  </a:tcPr>
                </a:tc>
                <a:tc>
                  <a:txBody>
                    <a:bodyPr/>
                    <a:lstStyle/>
                    <a:p>
                      <a:pPr algn="ctr">
                        <a:lnSpc>
                          <a:spcPct val="115000"/>
                        </a:lnSpc>
                        <a:spcAft>
                          <a:spcPts val="0"/>
                        </a:spcAft>
                      </a:pPr>
                      <a:r>
                        <a:rPr lang="en-GB" sz="1400" b="1" dirty="0">
                          <a:effectLst/>
                        </a:rPr>
                        <a:t>Deadline</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solidFill>
                      <a:schemeClr val="bg2">
                        <a:lumMod val="90000"/>
                      </a:schemeClr>
                    </a:solidFill>
                  </a:tcPr>
                </a:tc>
                <a:tc>
                  <a:txBody>
                    <a:bodyPr/>
                    <a:lstStyle/>
                    <a:p>
                      <a:pPr algn="ctr">
                        <a:lnSpc>
                          <a:spcPct val="115000"/>
                        </a:lnSpc>
                        <a:spcAft>
                          <a:spcPts val="0"/>
                        </a:spcAft>
                      </a:pPr>
                      <a:r>
                        <a:rPr lang="en-GB" sz="1400" b="1" dirty="0">
                          <a:effectLst/>
                        </a:rPr>
                        <a:t>Met?</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solidFill>
                      <a:schemeClr val="bg2">
                        <a:lumMod val="90000"/>
                      </a:schemeClr>
                    </a:solidFill>
                  </a:tcPr>
                </a:tc>
                <a:extLst>
                  <a:ext uri="{0D108BD9-81ED-4DB2-BD59-A6C34878D82A}">
                    <a16:rowId xmlns:a16="http://schemas.microsoft.com/office/drawing/2014/main" val="3459530165"/>
                  </a:ext>
                </a:extLst>
              </a:tr>
              <a:tr h="344285">
                <a:tc>
                  <a:txBody>
                    <a:bodyPr/>
                    <a:lstStyle/>
                    <a:p>
                      <a:pPr>
                        <a:lnSpc>
                          <a:spcPct val="115000"/>
                        </a:lnSpc>
                        <a:spcAft>
                          <a:spcPts val="0"/>
                        </a:spcAft>
                      </a:pPr>
                      <a:r>
                        <a:rPr lang="en-GB" sz="1200" b="1">
                          <a:effectLst/>
                        </a:rPr>
                        <a:t>SECTION A: Identifying &amp; Investigating Design Possibilities (10 Marks)</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extLst>
                  <a:ext uri="{0D108BD9-81ED-4DB2-BD59-A6C34878D82A}">
                    <a16:rowId xmlns:a16="http://schemas.microsoft.com/office/drawing/2014/main" val="108581546"/>
                  </a:ext>
                </a:extLst>
              </a:tr>
              <a:tr h="262579">
                <a:tc>
                  <a:txBody>
                    <a:bodyPr/>
                    <a:lstStyle/>
                    <a:p>
                      <a:pPr>
                        <a:lnSpc>
                          <a:spcPct val="115000"/>
                        </a:lnSpc>
                        <a:spcAft>
                          <a:spcPts val="0"/>
                        </a:spcAft>
                      </a:pPr>
                      <a:r>
                        <a:rPr lang="en-GB" sz="1200" b="1">
                          <a:effectLst/>
                        </a:rPr>
                        <a:t>SECTION B: Producing A Design Brief &amp; Specification (10 Marks) </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extLst>
                  <a:ext uri="{0D108BD9-81ED-4DB2-BD59-A6C34878D82A}">
                    <a16:rowId xmlns:a16="http://schemas.microsoft.com/office/drawing/2014/main" val="3652516115"/>
                  </a:ext>
                </a:extLst>
              </a:tr>
              <a:tr h="262579">
                <a:tc>
                  <a:txBody>
                    <a:bodyPr/>
                    <a:lstStyle/>
                    <a:p>
                      <a:pPr>
                        <a:lnSpc>
                          <a:spcPct val="115000"/>
                        </a:lnSpc>
                        <a:spcAft>
                          <a:spcPts val="0"/>
                        </a:spcAft>
                      </a:pPr>
                      <a:r>
                        <a:rPr lang="en-GB" sz="1200" b="1">
                          <a:effectLst/>
                        </a:rPr>
                        <a:t>SECTION C: Generating Design Ideas (20 MARKS) </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extLst>
                  <a:ext uri="{0D108BD9-81ED-4DB2-BD59-A6C34878D82A}">
                    <a16:rowId xmlns:a16="http://schemas.microsoft.com/office/drawing/2014/main" val="2825285178"/>
                  </a:ext>
                </a:extLst>
              </a:tr>
              <a:tr h="262579">
                <a:tc>
                  <a:txBody>
                    <a:bodyPr/>
                    <a:lstStyle/>
                    <a:p>
                      <a:pPr>
                        <a:lnSpc>
                          <a:spcPct val="115000"/>
                        </a:lnSpc>
                        <a:spcAft>
                          <a:spcPts val="0"/>
                        </a:spcAft>
                      </a:pPr>
                      <a:r>
                        <a:rPr lang="en-GB" sz="1200" b="1">
                          <a:effectLst/>
                        </a:rPr>
                        <a:t>SECTION D: Developing Design Ideas (20 MARKS)</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extLst>
                  <a:ext uri="{0D108BD9-81ED-4DB2-BD59-A6C34878D82A}">
                    <a16:rowId xmlns:a16="http://schemas.microsoft.com/office/drawing/2014/main" val="81599955"/>
                  </a:ext>
                </a:extLst>
              </a:tr>
              <a:tr h="262579">
                <a:tc>
                  <a:txBody>
                    <a:bodyPr/>
                    <a:lstStyle/>
                    <a:p>
                      <a:pPr>
                        <a:lnSpc>
                          <a:spcPct val="115000"/>
                        </a:lnSpc>
                        <a:spcAft>
                          <a:spcPts val="0"/>
                        </a:spcAft>
                      </a:pPr>
                      <a:r>
                        <a:rPr lang="en-GB" sz="1200" b="1">
                          <a:effectLst/>
                        </a:rPr>
                        <a:t>SECTION E: Realising Design Ideas (20 MARKS)</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extLst>
                  <a:ext uri="{0D108BD9-81ED-4DB2-BD59-A6C34878D82A}">
                    <a16:rowId xmlns:a16="http://schemas.microsoft.com/office/drawing/2014/main" val="252428912"/>
                  </a:ext>
                </a:extLst>
              </a:tr>
              <a:tr h="262579">
                <a:tc>
                  <a:txBody>
                    <a:bodyPr/>
                    <a:lstStyle/>
                    <a:p>
                      <a:pPr>
                        <a:lnSpc>
                          <a:spcPct val="115000"/>
                        </a:lnSpc>
                        <a:spcAft>
                          <a:spcPts val="0"/>
                        </a:spcAft>
                      </a:pPr>
                      <a:r>
                        <a:rPr lang="en-GB" sz="1200" b="1" dirty="0">
                          <a:effectLst/>
                        </a:rPr>
                        <a:t>SECTION F: Analysing &amp; Evaluating (20 MARKS) </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nchor="ctr"/>
                </a:tc>
                <a:tc>
                  <a:txBody>
                    <a:bodyPr/>
                    <a:lstStyle/>
                    <a:p>
                      <a:pPr>
                        <a:lnSpc>
                          <a:spcPct val="115000"/>
                        </a:lnSpc>
                        <a:spcAft>
                          <a:spcPts val="0"/>
                        </a:spcAft>
                      </a:pPr>
                      <a:r>
                        <a:rPr lang="en-GB" sz="10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tc>
                  <a:txBody>
                    <a:bodyPr/>
                    <a:lstStyle/>
                    <a:p>
                      <a:pPr>
                        <a:lnSpc>
                          <a:spcPct val="115000"/>
                        </a:lnSpc>
                        <a:spcAft>
                          <a:spcPts val="0"/>
                        </a:spcAft>
                      </a:pPr>
                      <a:r>
                        <a:rPr lang="en-GB" sz="10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360" marR="67360" marT="0" marB="0"/>
                </a:tc>
                <a:extLst>
                  <a:ext uri="{0D108BD9-81ED-4DB2-BD59-A6C34878D82A}">
                    <a16:rowId xmlns:a16="http://schemas.microsoft.com/office/drawing/2014/main" val="2805496347"/>
                  </a:ext>
                </a:extLst>
              </a:tr>
            </a:tbl>
          </a:graphicData>
        </a:graphic>
      </p:graphicFrame>
      <p:sp>
        <p:nvSpPr>
          <p:cNvPr id="6" name="Rectangle 5"/>
          <p:cNvSpPr/>
          <p:nvPr/>
        </p:nvSpPr>
        <p:spPr>
          <a:xfrm>
            <a:off x="265110" y="4310519"/>
            <a:ext cx="7024687" cy="1862048"/>
          </a:xfrm>
          <a:prstGeom prst="rect">
            <a:avLst/>
          </a:prstGeom>
        </p:spPr>
        <p:txBody>
          <a:bodyPr wrap="square">
            <a:spAutoFit/>
          </a:bodyPr>
          <a:lstStyle/>
          <a:p>
            <a:pPr algn="ctr">
              <a:lnSpc>
                <a:spcPct val="115000"/>
              </a:lnSpc>
              <a:spcAft>
                <a:spcPts val="0"/>
              </a:spcAft>
            </a:pPr>
            <a:r>
              <a:rPr lang="en-GB" sz="2400" b="1" u="sng" dirty="0">
                <a:latin typeface="Calibri" panose="020F0502020204030204" pitchFamily="34" charset="0"/>
                <a:ea typeface="Calibri" panose="020F0502020204030204" pitchFamily="34" charset="0"/>
                <a:cs typeface="Times New Roman" panose="02020603050405020304" pitchFamily="18" charset="0"/>
              </a:rPr>
              <a:t>Introduction to your NEA</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Over the coming months, you are going to be working on your NEA. This is worth 50% of your final GCSE grade for Design Technology. The remaining 50% will be achieved in your exam in summer 2020.</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Your NEA requires you to work through the product development process as you complete a project focused on a set task, which is outlined below:</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65110" y="6482194"/>
            <a:ext cx="7024687" cy="1198277"/>
          </a:xfrm>
          <a:prstGeom prst="rect">
            <a:avLst/>
          </a:prstGeom>
          <a:ln>
            <a:solidFill>
              <a:schemeClr val="tx1"/>
            </a:solidFill>
          </a:ln>
        </p:spPr>
        <p:txBody>
          <a:bodyPr wrap="square">
            <a:spAutoFit/>
          </a:bodyPr>
          <a:lstStyle/>
          <a:p>
            <a:pPr>
              <a:lnSpc>
                <a:spcPct val="115000"/>
              </a:lnSpc>
              <a:spcAft>
                <a:spcPts val="1000"/>
              </a:spcAft>
            </a:pPr>
            <a:r>
              <a:rPr lang="en-GB" sz="1200" b="1" dirty="0">
                <a:latin typeface="Calibri" panose="020F0502020204030204" pitchFamily="34" charset="0"/>
                <a:ea typeface="Calibri" panose="020F0502020204030204" pitchFamily="34" charset="0"/>
                <a:cs typeface="Times New Roman" panose="02020603050405020304" pitchFamily="18" charset="0"/>
              </a:rPr>
              <a:t>Context: A high-profile activity or occasion</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b="1" dirty="0">
                <a:latin typeface="Calibri" panose="020F0502020204030204" pitchFamily="34" charset="0"/>
                <a:ea typeface="Calibri" panose="020F0502020204030204" pitchFamily="34" charset="0"/>
                <a:cs typeface="Times New Roman" panose="02020603050405020304" pitchFamily="18" charset="0"/>
              </a:rPr>
              <a:t>Time:</a:t>
            </a:r>
            <a:r>
              <a:rPr lang="en-GB" sz="1200" dirty="0">
                <a:latin typeface="Calibri" panose="020F0502020204030204" pitchFamily="34" charset="0"/>
                <a:ea typeface="Calibri" panose="020F0502020204030204" pitchFamily="34" charset="0"/>
                <a:cs typeface="Times New Roman" panose="02020603050405020304" pitchFamily="18" charset="0"/>
              </a:rPr>
              <a:t> 30–35 hours (recommended) </a:t>
            </a:r>
          </a:p>
          <a:p>
            <a:pPr>
              <a:lnSpc>
                <a:spcPct val="115000"/>
              </a:lnSpc>
              <a:spcAft>
                <a:spcPts val="1000"/>
              </a:spcAft>
            </a:pPr>
            <a:r>
              <a:rPr lang="en-GB" sz="1200" b="1" dirty="0">
                <a:latin typeface="Calibri" panose="020F0502020204030204" pitchFamily="34" charset="0"/>
                <a:ea typeface="Calibri" panose="020F0502020204030204" pitchFamily="34" charset="0"/>
                <a:cs typeface="Times New Roman" panose="02020603050405020304" pitchFamily="18" charset="0"/>
              </a:rPr>
              <a:t>Evidence:</a:t>
            </a:r>
            <a:r>
              <a:rPr lang="en-GB" sz="1200" dirty="0">
                <a:latin typeface="Calibri" panose="020F0502020204030204" pitchFamily="34" charset="0"/>
                <a:ea typeface="Calibri" panose="020F0502020204030204" pitchFamily="34" charset="0"/>
                <a:cs typeface="Times New Roman" panose="02020603050405020304" pitchFamily="18" charset="0"/>
              </a:rPr>
              <a:t> Written or electronic design portfolio with photographic evidence of final prototype(s). Approximately 20 pages of A3, digital or A4 equivalent.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65110" y="7979969"/>
            <a:ext cx="7024687" cy="2215991"/>
          </a:xfrm>
          <a:prstGeom prst="rect">
            <a:avLst/>
          </a:prstGeom>
        </p:spPr>
        <p:txBody>
          <a:bodyPr wrap="square">
            <a:spAutoFit/>
          </a:bodyPr>
          <a:lstStyle/>
          <a:p>
            <a:pPr>
              <a:lnSpc>
                <a:spcPct val="115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The project is broken down into different sections. We will work through the sections together as a class, although all of your work must be completed individually. Work completed will involve both written and practical tasks. Main sections for the project include:</a:t>
            </a:r>
          </a:p>
          <a:p>
            <a:pPr>
              <a:lnSpc>
                <a:spcPct val="115000"/>
              </a:lnSpc>
              <a:spcAft>
                <a:spcPts val="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15000"/>
              </a:lnSpc>
              <a:spcAft>
                <a:spcPts val="0"/>
              </a:spcAft>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Times New Roman" panose="02020603050405020304" pitchFamily="18" charset="0"/>
              </a:rPr>
              <a:t>SECTION A: Identifying &amp; Investigating Design Possibilities (10 Marks)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Times New Roman" panose="02020603050405020304" pitchFamily="18" charset="0"/>
              </a:rPr>
              <a:t>SECTION B: Producing A Design Brief &amp; Specification (10 Marks)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Times New Roman" panose="02020603050405020304" pitchFamily="18" charset="0"/>
              </a:rPr>
              <a:t>SECTION C: Generating Design Ideas (20 MARKS)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Times New Roman" panose="02020603050405020304" pitchFamily="18" charset="0"/>
              </a:rPr>
              <a:t>SECTION D: Developing Design Ideas (20 MARKS)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Times New Roman" panose="02020603050405020304" pitchFamily="18" charset="0"/>
              </a:rPr>
              <a:t>SECTION E: Realising Design Ideas (20 MARKS)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Times New Roman" panose="02020603050405020304" pitchFamily="18" charset="0"/>
              </a:rPr>
              <a:t>SECTION F: Analysing &amp; Evaluating (20 MARKS)</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Slide Number Placeholder 9"/>
          <p:cNvSpPr>
            <a:spLocks noGrp="1"/>
          </p:cNvSpPr>
          <p:nvPr>
            <p:ph type="sldNum" sz="quarter" idx="12"/>
          </p:nvPr>
        </p:nvSpPr>
        <p:spPr/>
        <p:txBody>
          <a:bodyPr/>
          <a:lstStyle/>
          <a:p>
            <a:fld id="{A9DD8D12-B988-41D5-8FBF-8B6EA6390805}" type="slidenum">
              <a:rPr lang="en-GB" smtClean="0"/>
              <a:t>2</a:t>
            </a:fld>
            <a:endParaRPr lang="en-GB"/>
          </a:p>
        </p:txBody>
      </p:sp>
    </p:spTree>
    <p:extLst>
      <p:ext uri="{BB962C8B-B14F-4D97-AF65-F5344CB8AC3E}">
        <p14:creationId xmlns:p14="http://schemas.microsoft.com/office/powerpoint/2010/main" val="960509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78693B-6C85-43BD-B86D-8A9A8EEFB75D}"/>
              </a:ext>
            </a:extLst>
          </p:cNvPr>
          <p:cNvSpPr/>
          <p:nvPr/>
        </p:nvSpPr>
        <p:spPr>
          <a:xfrm>
            <a:off x="327546" y="302012"/>
            <a:ext cx="6892120" cy="3096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MARK SCHEME</a:t>
            </a:r>
          </a:p>
        </p:txBody>
      </p:sp>
      <p:graphicFrame>
        <p:nvGraphicFramePr>
          <p:cNvPr id="5" name="Table 4">
            <a:extLst>
              <a:ext uri="{FF2B5EF4-FFF2-40B4-BE49-F238E27FC236}">
                <a16:creationId xmlns:a16="http://schemas.microsoft.com/office/drawing/2014/main" id="{9ACDB924-A4C9-4189-A8B9-D573B5867F09}"/>
              </a:ext>
            </a:extLst>
          </p:cNvPr>
          <p:cNvGraphicFramePr>
            <a:graphicFrameLocks noGrp="1"/>
          </p:cNvGraphicFramePr>
          <p:nvPr>
            <p:extLst>
              <p:ext uri="{D42A27DB-BD31-4B8C-83A1-F6EECF244321}">
                <p14:modId xmlns:p14="http://schemas.microsoft.com/office/powerpoint/2010/main" val="2901957364"/>
              </p:ext>
            </p:extLst>
          </p:nvPr>
        </p:nvGraphicFramePr>
        <p:xfrm>
          <a:off x="315083" y="763073"/>
          <a:ext cx="6904583" cy="7008559"/>
        </p:xfrm>
        <a:graphic>
          <a:graphicData uri="http://schemas.openxmlformats.org/drawingml/2006/table">
            <a:tbl>
              <a:tblPr firstRow="1" bandRow="1">
                <a:tableStyleId>{5940675A-B579-460E-94D1-54222C63F5DA}</a:tableStyleId>
              </a:tblPr>
              <a:tblGrid>
                <a:gridCol w="599317">
                  <a:extLst>
                    <a:ext uri="{9D8B030D-6E8A-4147-A177-3AD203B41FA5}">
                      <a16:colId xmlns:a16="http://schemas.microsoft.com/office/drawing/2014/main" val="20000"/>
                    </a:ext>
                  </a:extLst>
                </a:gridCol>
                <a:gridCol w="6305266">
                  <a:extLst>
                    <a:ext uri="{9D8B030D-6E8A-4147-A177-3AD203B41FA5}">
                      <a16:colId xmlns:a16="http://schemas.microsoft.com/office/drawing/2014/main" val="20001"/>
                    </a:ext>
                  </a:extLst>
                </a:gridCol>
              </a:tblGrid>
              <a:tr h="260205">
                <a:tc gridSpan="2">
                  <a:txBody>
                    <a:bodyPr/>
                    <a:lstStyle/>
                    <a:p>
                      <a:pPr algn="ctr"/>
                      <a:r>
                        <a:rPr lang="en-GB" dirty="0">
                          <a:solidFill>
                            <a:schemeClr val="bg1"/>
                          </a:solidFill>
                        </a:rPr>
                        <a:t>SECTION D: DEVELOPING DESIGN IDEAS (20 MARKS)</a:t>
                      </a:r>
                    </a:p>
                  </a:txBody>
                  <a:tcPr>
                    <a:solidFill>
                      <a:srgbClr val="C00000"/>
                    </a:solidFill>
                  </a:tcPr>
                </a:tc>
                <a:tc hMerge="1">
                  <a:txBody>
                    <a:bodyPr/>
                    <a:lstStyle/>
                    <a:p>
                      <a:endParaRPr lang="en-GB" dirty="0"/>
                    </a:p>
                  </a:txBody>
                  <a:tcPr/>
                </a:tc>
                <a:extLst>
                  <a:ext uri="{0D108BD9-81ED-4DB2-BD59-A6C34878D82A}">
                    <a16:rowId xmlns:a16="http://schemas.microsoft.com/office/drawing/2014/main" val="10000"/>
                  </a:ext>
                </a:extLst>
              </a:tr>
              <a:tr h="240654">
                <a:tc>
                  <a:txBody>
                    <a:bodyPr/>
                    <a:lstStyle/>
                    <a:p>
                      <a:r>
                        <a:rPr lang="en-GB" sz="1200" b="1" i="0" u="none" strike="noStrike" kern="1200" baseline="0" dirty="0">
                          <a:solidFill>
                            <a:schemeClr val="tx1"/>
                          </a:solidFill>
                          <a:latin typeface="+mj-lt"/>
                          <a:ea typeface="+mn-ea"/>
                          <a:cs typeface="+mn-cs"/>
                        </a:rPr>
                        <a:t>Mark</a:t>
                      </a:r>
                      <a:endParaRPr lang="en-GB" sz="1200" dirty="0">
                        <a:latin typeface="+mj-lt"/>
                      </a:endParaRPr>
                    </a:p>
                  </a:txBody>
                  <a:tcPr/>
                </a:tc>
                <a:tc>
                  <a:txBody>
                    <a:bodyPr/>
                    <a:lstStyle/>
                    <a:p>
                      <a:r>
                        <a:rPr lang="en-GB" sz="1200" b="1" i="0" u="none" strike="noStrike" kern="1200" baseline="0" dirty="0">
                          <a:solidFill>
                            <a:schemeClr val="tx1"/>
                          </a:solidFill>
                          <a:latin typeface="+mj-lt"/>
                          <a:ea typeface="+mn-ea"/>
                          <a:cs typeface="+mn-cs"/>
                        </a:rPr>
                        <a:t>Description</a:t>
                      </a:r>
                      <a:endParaRPr lang="en-GB" sz="1200" dirty="0">
                        <a:latin typeface="+mj-lt"/>
                      </a:endParaRPr>
                    </a:p>
                  </a:txBody>
                  <a:tcPr/>
                </a:tc>
                <a:extLst>
                  <a:ext uri="{0D108BD9-81ED-4DB2-BD59-A6C34878D82A}">
                    <a16:rowId xmlns:a16="http://schemas.microsoft.com/office/drawing/2014/main" val="10001"/>
                  </a:ext>
                </a:extLst>
              </a:tr>
              <a:tr h="312850">
                <a:tc rowSpan="4">
                  <a:txBody>
                    <a:bodyPr/>
                    <a:lstStyle/>
                    <a:p>
                      <a:pPr algn="ctr"/>
                      <a:r>
                        <a:rPr lang="en-GB" sz="1100" dirty="0">
                          <a:latin typeface="+mj-lt"/>
                        </a:rPr>
                        <a:t>16 – 20</a:t>
                      </a:r>
                    </a:p>
                  </a:txBody>
                  <a:tcPr vert="vert270" anchor="ctr"/>
                </a:tc>
                <a:tc>
                  <a:txBody>
                    <a:bodyPr/>
                    <a:lstStyle/>
                    <a:p>
                      <a:r>
                        <a:rPr lang="en-GB" sz="1100" dirty="0">
                          <a:latin typeface="+mj-lt"/>
                        </a:rPr>
                        <a:t>Very detailed development work is evident, using a wide range of 2D/3D techniques (including CAD where appropriate) in order to develop a prototype</a:t>
                      </a:r>
                    </a:p>
                  </a:txBody>
                  <a:tcPr/>
                </a:tc>
                <a:extLst>
                  <a:ext uri="{0D108BD9-81ED-4DB2-BD59-A6C34878D82A}">
                    <a16:rowId xmlns:a16="http://schemas.microsoft.com/office/drawing/2014/main" val="10002"/>
                  </a:ext>
                </a:extLst>
              </a:tr>
              <a:tr h="192523">
                <a:tc vMerge="1">
                  <a:txBody>
                    <a:bodyPr/>
                    <a:lstStyle/>
                    <a:p>
                      <a:endParaRPr lang="en-GB"/>
                    </a:p>
                  </a:txBody>
                  <a:tcPr/>
                </a:tc>
                <a:tc>
                  <a:txBody>
                    <a:bodyPr/>
                    <a:lstStyle/>
                    <a:p>
                      <a:r>
                        <a:rPr lang="en-GB" sz="1100" dirty="0">
                          <a:latin typeface="+mj-lt"/>
                        </a:rPr>
                        <a:t>Excellent modelling, using a wide variety of methods to test their design ideas, fully meeting all requirements.</a:t>
                      </a:r>
                    </a:p>
                  </a:txBody>
                  <a:tcPr/>
                </a:tc>
                <a:extLst>
                  <a:ext uri="{0D108BD9-81ED-4DB2-BD59-A6C34878D82A}">
                    <a16:rowId xmlns:a16="http://schemas.microsoft.com/office/drawing/2014/main" val="10003"/>
                  </a:ext>
                </a:extLst>
              </a:tr>
              <a:tr h="192523">
                <a:tc vMerge="1">
                  <a:txBody>
                    <a:bodyPr/>
                    <a:lstStyle/>
                    <a:p>
                      <a:endParaRPr lang="en-GB"/>
                    </a:p>
                  </a:txBody>
                  <a:tcPr/>
                </a:tc>
                <a:tc>
                  <a:txBody>
                    <a:bodyPr/>
                    <a:lstStyle/>
                    <a:p>
                      <a:r>
                        <a:rPr lang="en-GB" sz="1100" dirty="0">
                          <a:latin typeface="+mj-lt"/>
                        </a:rPr>
                        <a:t>Fully appropriate materials/components selected with extensive research into their working properties and availability. </a:t>
                      </a:r>
                    </a:p>
                  </a:txBody>
                  <a:tcPr/>
                </a:tc>
                <a:extLst>
                  <a:ext uri="{0D108BD9-81ED-4DB2-BD59-A6C34878D82A}">
                    <a16:rowId xmlns:a16="http://schemas.microsoft.com/office/drawing/2014/main" val="10004"/>
                  </a:ext>
                </a:extLst>
              </a:tr>
              <a:tr h="192523">
                <a:tc vMerge="1">
                  <a:txBody>
                    <a:bodyPr/>
                    <a:lstStyle/>
                    <a:p>
                      <a:endParaRPr lang="en-GB" dirty="0"/>
                    </a:p>
                  </a:txBody>
                  <a:tcPr/>
                </a:tc>
                <a:tc>
                  <a:txBody>
                    <a:bodyPr/>
                    <a:lstStyle/>
                    <a:p>
                      <a:r>
                        <a:rPr lang="en-GB" sz="1100" dirty="0">
                          <a:latin typeface="+mj-lt"/>
                        </a:rPr>
                        <a:t>Fully detailed manufacturing specification is produced with comprehensive justification to inform manufacture.</a:t>
                      </a:r>
                    </a:p>
                  </a:txBody>
                  <a:tcPr/>
                </a:tc>
                <a:extLst>
                  <a:ext uri="{0D108BD9-81ED-4DB2-BD59-A6C34878D82A}">
                    <a16:rowId xmlns:a16="http://schemas.microsoft.com/office/drawing/2014/main" val="10005"/>
                  </a:ext>
                </a:extLst>
              </a:tr>
              <a:tr h="312850">
                <a:tc rowSpan="4">
                  <a:txBody>
                    <a:bodyPr/>
                    <a:lstStyle/>
                    <a:p>
                      <a:pPr algn="ctr"/>
                      <a:r>
                        <a:rPr lang="en-GB" sz="1100" dirty="0">
                          <a:latin typeface="+mj-lt"/>
                        </a:rPr>
                        <a:t>11 – 15 </a:t>
                      </a:r>
                    </a:p>
                  </a:txBody>
                  <a:tcPr vert="vert270" anchor="ctr"/>
                </a:tc>
                <a:tc>
                  <a:txBody>
                    <a:bodyPr/>
                    <a:lstStyle/>
                    <a:p>
                      <a:r>
                        <a:rPr lang="en-GB" sz="1100" dirty="0">
                          <a:latin typeface="+mj-lt"/>
                        </a:rPr>
                        <a:t>Good development work is evident, using a range of 2D/3D techniques (including CAD where appropriate) in order to develop a prototype.</a:t>
                      </a:r>
                    </a:p>
                  </a:txBody>
                  <a:tcPr/>
                </a:tc>
                <a:extLst>
                  <a:ext uri="{0D108BD9-81ED-4DB2-BD59-A6C34878D82A}">
                    <a16:rowId xmlns:a16="http://schemas.microsoft.com/office/drawing/2014/main" val="10006"/>
                  </a:ext>
                </a:extLst>
              </a:tr>
              <a:tr h="192523">
                <a:tc vMerge="1">
                  <a:txBody>
                    <a:bodyPr/>
                    <a:lstStyle/>
                    <a:p>
                      <a:endParaRPr lang="en-GB" sz="1000" dirty="0"/>
                    </a:p>
                  </a:txBody>
                  <a:tcPr/>
                </a:tc>
                <a:tc>
                  <a:txBody>
                    <a:bodyPr/>
                    <a:lstStyle/>
                    <a:p>
                      <a:r>
                        <a:rPr lang="en-GB" sz="1100" dirty="0">
                          <a:latin typeface="+mj-lt"/>
                        </a:rPr>
                        <a:t>Good modelling which uses a variety of methods to test their design ideas, largely meeting requirements.</a:t>
                      </a:r>
                    </a:p>
                  </a:txBody>
                  <a:tcPr/>
                </a:tc>
                <a:extLst>
                  <a:ext uri="{0D108BD9-81ED-4DB2-BD59-A6C34878D82A}">
                    <a16:rowId xmlns:a16="http://schemas.microsoft.com/office/drawing/2014/main" val="10007"/>
                  </a:ext>
                </a:extLst>
              </a:tr>
              <a:tr h="192523">
                <a:tc vMerge="1">
                  <a:txBody>
                    <a:bodyPr/>
                    <a:lstStyle/>
                    <a:p>
                      <a:endParaRPr lang="en-GB" sz="1000" dirty="0"/>
                    </a:p>
                  </a:txBody>
                  <a:tcPr/>
                </a:tc>
                <a:tc>
                  <a:txBody>
                    <a:bodyPr/>
                    <a:lstStyle/>
                    <a:p>
                      <a:r>
                        <a:rPr lang="en-GB" sz="1100" dirty="0">
                          <a:latin typeface="+mj-lt"/>
                        </a:rPr>
                        <a:t>Materials/components selected are mostly appropriate with good research into their working properties and availability.</a:t>
                      </a:r>
                    </a:p>
                  </a:txBody>
                  <a:tcPr/>
                </a:tc>
                <a:extLst>
                  <a:ext uri="{0D108BD9-81ED-4DB2-BD59-A6C34878D82A}">
                    <a16:rowId xmlns:a16="http://schemas.microsoft.com/office/drawing/2014/main" val="10008"/>
                  </a:ext>
                </a:extLst>
              </a:tr>
              <a:tr h="192523">
                <a:tc vMerge="1">
                  <a:txBody>
                    <a:bodyPr/>
                    <a:lstStyle/>
                    <a:p>
                      <a:endParaRPr lang="en-GB" sz="1000" dirty="0"/>
                    </a:p>
                  </a:txBody>
                  <a:tcPr/>
                </a:tc>
                <a:tc>
                  <a:txBody>
                    <a:bodyPr/>
                    <a:lstStyle/>
                    <a:p>
                      <a:r>
                        <a:rPr lang="en-GB" sz="1100" dirty="0">
                          <a:latin typeface="+mj-lt"/>
                        </a:rPr>
                        <a:t>Largely detailed manufacturing specification is produced with good justification to inform manufacture.</a:t>
                      </a:r>
                    </a:p>
                  </a:txBody>
                  <a:tcPr/>
                </a:tc>
                <a:extLst>
                  <a:ext uri="{0D108BD9-81ED-4DB2-BD59-A6C34878D82A}">
                    <a16:rowId xmlns:a16="http://schemas.microsoft.com/office/drawing/2014/main" val="10009"/>
                  </a:ext>
                </a:extLst>
              </a:tr>
              <a:tr h="312850">
                <a:tc rowSpan="4">
                  <a:txBody>
                    <a:bodyPr/>
                    <a:lstStyle/>
                    <a:p>
                      <a:pPr algn="ctr"/>
                      <a:r>
                        <a:rPr lang="en-GB" sz="1100" dirty="0">
                          <a:latin typeface="+mj-lt"/>
                        </a:rPr>
                        <a:t>6 – 10</a:t>
                      </a:r>
                    </a:p>
                  </a:txBody>
                  <a:tcPr vert="vert270" anchor="ctr"/>
                </a:tc>
                <a:tc>
                  <a:txBody>
                    <a:bodyPr/>
                    <a:lstStyle/>
                    <a:p>
                      <a:r>
                        <a:rPr lang="en-GB" sz="1100" dirty="0">
                          <a:latin typeface="+mj-lt"/>
                        </a:rPr>
                        <a:t>Development work is sufficient, using some 2D/3D techniques (including CAD where appropriate) in order to develop a prototype. </a:t>
                      </a:r>
                    </a:p>
                  </a:txBody>
                  <a:tcPr/>
                </a:tc>
                <a:extLst>
                  <a:ext uri="{0D108BD9-81ED-4DB2-BD59-A6C34878D82A}">
                    <a16:rowId xmlns:a16="http://schemas.microsoft.com/office/drawing/2014/main" val="10010"/>
                  </a:ext>
                </a:extLst>
              </a:tr>
              <a:tr h="192523">
                <a:tc vMerge="1">
                  <a:txBody>
                    <a:bodyPr/>
                    <a:lstStyle/>
                    <a:p>
                      <a:endParaRPr lang="en-GB" sz="1000" dirty="0"/>
                    </a:p>
                  </a:txBody>
                  <a:tcPr/>
                </a:tc>
                <a:tc>
                  <a:txBody>
                    <a:bodyPr/>
                    <a:lstStyle/>
                    <a:p>
                      <a:r>
                        <a:rPr lang="en-GB" sz="1100" dirty="0">
                          <a:latin typeface="+mj-lt"/>
                        </a:rPr>
                        <a:t>Modelling is sufficient, using a variety of methods to test their design ideas, meeting some requirements.</a:t>
                      </a:r>
                    </a:p>
                  </a:txBody>
                  <a:tcPr/>
                </a:tc>
                <a:extLst>
                  <a:ext uri="{0D108BD9-81ED-4DB2-BD59-A6C34878D82A}">
                    <a16:rowId xmlns:a16="http://schemas.microsoft.com/office/drawing/2014/main" val="10011"/>
                  </a:ext>
                </a:extLst>
              </a:tr>
              <a:tr h="312850">
                <a:tc vMerge="1">
                  <a:txBody>
                    <a:bodyPr/>
                    <a:lstStyle/>
                    <a:p>
                      <a:endParaRPr lang="en-GB" sz="1000" dirty="0"/>
                    </a:p>
                  </a:txBody>
                  <a:tcPr/>
                </a:tc>
                <a:tc>
                  <a:txBody>
                    <a:bodyPr/>
                    <a:lstStyle/>
                    <a:p>
                      <a:r>
                        <a:rPr lang="en-GB" sz="1100" dirty="0">
                          <a:latin typeface="+mj-lt"/>
                        </a:rPr>
                        <a:t>Materials/components selected with some research into their working properties and availability. Some of these may not be fully appropriate for purpose.</a:t>
                      </a:r>
                    </a:p>
                  </a:txBody>
                  <a:tcPr/>
                </a:tc>
                <a:extLst>
                  <a:ext uri="{0D108BD9-81ED-4DB2-BD59-A6C34878D82A}">
                    <a16:rowId xmlns:a16="http://schemas.microsoft.com/office/drawing/2014/main" val="10012"/>
                  </a:ext>
                </a:extLst>
              </a:tr>
              <a:tr h="192523">
                <a:tc vMerge="1">
                  <a:txBody>
                    <a:bodyPr/>
                    <a:lstStyle/>
                    <a:p>
                      <a:endParaRPr lang="en-GB" sz="1000" dirty="0"/>
                    </a:p>
                  </a:txBody>
                  <a:tcPr/>
                </a:tc>
                <a:tc>
                  <a:txBody>
                    <a:bodyPr/>
                    <a:lstStyle/>
                    <a:p>
                      <a:r>
                        <a:rPr lang="en-GB" sz="1100" dirty="0">
                          <a:latin typeface="+mj-lt"/>
                        </a:rPr>
                        <a:t>Adequate manufacturing specification contains sufficient detail with some justification to inform manufacture. </a:t>
                      </a:r>
                    </a:p>
                  </a:txBody>
                  <a:tcPr/>
                </a:tc>
                <a:extLst>
                  <a:ext uri="{0D108BD9-81ED-4DB2-BD59-A6C34878D82A}">
                    <a16:rowId xmlns:a16="http://schemas.microsoft.com/office/drawing/2014/main" val="10013"/>
                  </a:ext>
                </a:extLst>
              </a:tr>
              <a:tr h="312850">
                <a:tc rowSpan="4">
                  <a:txBody>
                    <a:bodyPr/>
                    <a:lstStyle/>
                    <a:p>
                      <a:pPr algn="ctr"/>
                      <a:r>
                        <a:rPr lang="en-GB" sz="1100" dirty="0">
                          <a:latin typeface="+mj-lt"/>
                        </a:rPr>
                        <a:t>1 – 5</a:t>
                      </a:r>
                    </a:p>
                  </a:txBody>
                  <a:tcPr vert="vert270" anchor="ctr"/>
                </a:tc>
                <a:tc>
                  <a:txBody>
                    <a:bodyPr/>
                    <a:lstStyle/>
                    <a:p>
                      <a:r>
                        <a:rPr lang="en-GB" sz="1100" dirty="0">
                          <a:latin typeface="+mj-lt"/>
                        </a:rPr>
                        <a:t>Basic development work is evident, using a limited range of 2D/3D techniques (including CAD where appropriate) in order to develop a prototype. </a:t>
                      </a:r>
                    </a:p>
                  </a:txBody>
                  <a:tcPr/>
                </a:tc>
                <a:extLst>
                  <a:ext uri="{0D108BD9-81ED-4DB2-BD59-A6C34878D82A}">
                    <a16:rowId xmlns:a16="http://schemas.microsoft.com/office/drawing/2014/main" val="10014"/>
                  </a:ext>
                </a:extLst>
              </a:tr>
              <a:tr h="192523">
                <a:tc vMerge="1">
                  <a:txBody>
                    <a:bodyPr/>
                    <a:lstStyle/>
                    <a:p>
                      <a:endParaRPr lang="en-GB" sz="1000" dirty="0"/>
                    </a:p>
                  </a:txBody>
                  <a:tcPr/>
                </a:tc>
                <a:tc>
                  <a:txBody>
                    <a:bodyPr/>
                    <a:lstStyle/>
                    <a:p>
                      <a:r>
                        <a:rPr lang="en-GB" sz="1100" dirty="0">
                          <a:latin typeface="+mj-lt"/>
                        </a:rPr>
                        <a:t>Modelling is basic, using a limited number of methods to test their design ideas meeting requirements only superficially</a:t>
                      </a:r>
                    </a:p>
                  </a:txBody>
                  <a:tcPr/>
                </a:tc>
                <a:extLst>
                  <a:ext uri="{0D108BD9-81ED-4DB2-BD59-A6C34878D82A}">
                    <a16:rowId xmlns:a16="http://schemas.microsoft.com/office/drawing/2014/main" val="10015"/>
                  </a:ext>
                </a:extLst>
              </a:tr>
              <a:tr h="312850">
                <a:tc vMerge="1">
                  <a:txBody>
                    <a:bodyPr/>
                    <a:lstStyle/>
                    <a:p>
                      <a:endParaRPr lang="en-GB" sz="1000" dirty="0"/>
                    </a:p>
                  </a:txBody>
                  <a:tcPr/>
                </a:tc>
                <a:tc>
                  <a:txBody>
                    <a:bodyPr/>
                    <a:lstStyle/>
                    <a:p>
                      <a:r>
                        <a:rPr lang="en-GB" sz="1100" dirty="0">
                          <a:latin typeface="+mj-lt"/>
                        </a:rPr>
                        <a:t>Materials/components selected with minimal research into their working properties or availability and may not be fully fit for purpose.</a:t>
                      </a:r>
                    </a:p>
                  </a:txBody>
                  <a:tcPr/>
                </a:tc>
                <a:extLst>
                  <a:ext uri="{0D108BD9-81ED-4DB2-BD59-A6C34878D82A}">
                    <a16:rowId xmlns:a16="http://schemas.microsoft.com/office/drawing/2014/main" val="10016"/>
                  </a:ext>
                </a:extLst>
              </a:tr>
              <a:tr h="192523">
                <a:tc vMerge="1">
                  <a:txBody>
                    <a:bodyPr/>
                    <a:lstStyle/>
                    <a:p>
                      <a:endParaRPr lang="en-GB" sz="1000" dirty="0"/>
                    </a:p>
                  </a:txBody>
                  <a:tcPr/>
                </a:tc>
                <a:tc>
                  <a:txBody>
                    <a:bodyPr/>
                    <a:lstStyle/>
                    <a:p>
                      <a:r>
                        <a:rPr lang="en-GB" sz="1100" dirty="0">
                          <a:latin typeface="+mj-lt"/>
                        </a:rPr>
                        <a:t>Basic manufacturing specification that lacks detail and has minimal justification to inform manufacture.</a:t>
                      </a:r>
                    </a:p>
                  </a:txBody>
                  <a:tcPr/>
                </a:tc>
                <a:extLst>
                  <a:ext uri="{0D108BD9-81ED-4DB2-BD59-A6C34878D82A}">
                    <a16:rowId xmlns:a16="http://schemas.microsoft.com/office/drawing/2014/main" val="10017"/>
                  </a:ext>
                </a:extLst>
              </a:tr>
              <a:tr h="192523">
                <a:tc>
                  <a:txBody>
                    <a:bodyPr/>
                    <a:lstStyle/>
                    <a:p>
                      <a:pPr algn="ctr"/>
                      <a:r>
                        <a:rPr lang="en-GB" sz="1100" dirty="0">
                          <a:latin typeface="+mj-lt"/>
                        </a:rPr>
                        <a:t>0</a:t>
                      </a:r>
                    </a:p>
                  </a:txBody>
                  <a:tcPr vert="vert270" anchor="ctr"/>
                </a:tc>
                <a:tc>
                  <a:txBody>
                    <a:bodyPr/>
                    <a:lstStyle/>
                    <a:p>
                      <a:r>
                        <a:rPr lang="en-GB" sz="1100" b="0" i="0" u="none" strike="noStrike" kern="1200" baseline="0" dirty="0">
                          <a:solidFill>
                            <a:schemeClr val="tx1"/>
                          </a:solidFill>
                          <a:latin typeface="+mj-lt"/>
                          <a:ea typeface="+mn-ea"/>
                          <a:cs typeface="+mn-cs"/>
                        </a:rPr>
                        <a:t>Nothing worthy of credit.</a:t>
                      </a:r>
                      <a:endParaRPr lang="en-GB" sz="1100" dirty="0">
                        <a:latin typeface="+mj-lt"/>
                      </a:endParaRPr>
                    </a:p>
                  </a:txBody>
                  <a:tcPr/>
                </a:tc>
                <a:extLst>
                  <a:ext uri="{0D108BD9-81ED-4DB2-BD59-A6C34878D82A}">
                    <a16:rowId xmlns:a16="http://schemas.microsoft.com/office/drawing/2014/main" val="10018"/>
                  </a:ext>
                </a:extLst>
              </a:tr>
            </a:tbl>
          </a:graphicData>
        </a:graphic>
      </p:graphicFrame>
      <p:sp>
        <p:nvSpPr>
          <p:cNvPr id="6" name="Rectangle 5">
            <a:extLst>
              <a:ext uri="{FF2B5EF4-FFF2-40B4-BE49-F238E27FC236}">
                <a16:creationId xmlns:a16="http://schemas.microsoft.com/office/drawing/2014/main" id="{87D91567-87F6-497A-AE6E-8C6EB1A491B8}"/>
              </a:ext>
            </a:extLst>
          </p:cNvPr>
          <p:cNvSpPr/>
          <p:nvPr/>
        </p:nvSpPr>
        <p:spPr>
          <a:xfrm>
            <a:off x="315082" y="7923019"/>
            <a:ext cx="6904583" cy="2677656"/>
          </a:xfrm>
          <a:prstGeom prst="rect">
            <a:avLst/>
          </a:prstGeom>
          <a:solidFill>
            <a:srgbClr val="C00000"/>
          </a:solidFill>
        </p:spPr>
        <p:txBody>
          <a:bodyPr wrap="square">
            <a:spAutoFit/>
          </a:bodyPr>
          <a:lstStyle/>
          <a:p>
            <a:pPr algn="just"/>
            <a:r>
              <a:rPr lang="en-GB" sz="1400" dirty="0">
                <a:solidFill>
                  <a:schemeClr val="bg1"/>
                </a:solidFill>
              </a:rPr>
              <a:t>You will need to develop and refine your design ideas. This may include formal and informal 2D/3D drawing including CAD, systems and schematic diagrams, models and schedules. You will need to develop at least one model, however marks will be awarded for the suitability of the model(s) and not the quantity produced.</a:t>
            </a:r>
          </a:p>
          <a:p>
            <a:pPr algn="just"/>
            <a:endParaRPr lang="en-GB" sz="1400" dirty="0">
              <a:solidFill>
                <a:schemeClr val="bg1"/>
              </a:solidFill>
            </a:endParaRPr>
          </a:p>
          <a:p>
            <a:pPr algn="just"/>
            <a:r>
              <a:rPr lang="en-GB" sz="1400" dirty="0">
                <a:solidFill>
                  <a:schemeClr val="bg1"/>
                </a:solidFill>
              </a:rPr>
              <a:t>You will also be asked to select suitable materials and components, communicating your decisions throughout the development process. You are encouraged to reflect on the developed ideas by looking at the requirements; including how your designs meet the design specification. Part of this work will then feed into the development of a manufacturing specification providing sufficient accurate information for third party manufacture, using a range of appropriate methods, such as measured drawings, control programs, circuit diagrams, patterns, cutting or parts lists.</a:t>
            </a:r>
          </a:p>
        </p:txBody>
      </p:sp>
    </p:spTree>
    <p:extLst>
      <p:ext uri="{BB962C8B-B14F-4D97-AF65-F5344CB8AC3E}">
        <p14:creationId xmlns:p14="http://schemas.microsoft.com/office/powerpoint/2010/main" val="54120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D53812A-EBF7-4DAB-9285-206FADD5DC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5439" y="772431"/>
            <a:ext cx="4747261" cy="3224036"/>
          </a:xfrm>
          <a:prstGeom prst="rect">
            <a:avLst/>
          </a:prstGeom>
        </p:spPr>
      </p:pic>
      <p:sp>
        <p:nvSpPr>
          <p:cNvPr id="14" name="Text Placeholder 1">
            <a:extLst>
              <a:ext uri="{FF2B5EF4-FFF2-40B4-BE49-F238E27FC236}">
                <a16:creationId xmlns:a16="http://schemas.microsoft.com/office/drawing/2014/main" id="{16433F25-9B88-40D3-8DDA-619EF479249C}"/>
              </a:ext>
            </a:extLst>
          </p:cNvPr>
          <p:cNvSpPr txBox="1">
            <a:spLocks/>
          </p:cNvSpPr>
          <p:nvPr/>
        </p:nvSpPr>
        <p:spPr>
          <a:xfrm>
            <a:off x="391762" y="861028"/>
            <a:ext cx="4307508" cy="104575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b="1" dirty="0"/>
              <a:t>Iterative process of designing</a:t>
            </a:r>
          </a:p>
        </p:txBody>
      </p:sp>
      <p:sp>
        <p:nvSpPr>
          <p:cNvPr id="15" name="Text Placeholder 2">
            <a:extLst>
              <a:ext uri="{FF2B5EF4-FFF2-40B4-BE49-F238E27FC236}">
                <a16:creationId xmlns:a16="http://schemas.microsoft.com/office/drawing/2014/main" id="{01D02F99-DC52-4CED-BF52-B17C7F562720}"/>
              </a:ext>
            </a:extLst>
          </p:cNvPr>
          <p:cNvSpPr txBox="1">
            <a:spLocks/>
          </p:cNvSpPr>
          <p:nvPr/>
        </p:nvSpPr>
        <p:spPr>
          <a:xfrm>
            <a:off x="391762" y="1148992"/>
            <a:ext cx="4307508" cy="2639488"/>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400" dirty="0"/>
              <a:t>The iterative cycle enables </a:t>
            </a:r>
            <a:br>
              <a:rPr lang="en-GB" sz="1400" dirty="0"/>
            </a:br>
            <a:r>
              <a:rPr lang="en-GB" sz="1400" dirty="0"/>
              <a:t>the designer to refine their </a:t>
            </a:r>
            <a:br>
              <a:rPr lang="en-GB" sz="1400" dirty="0"/>
            </a:br>
            <a:r>
              <a:rPr lang="en-GB" sz="1400" dirty="0"/>
              <a:t>work in progress</a:t>
            </a:r>
          </a:p>
          <a:p>
            <a:r>
              <a:rPr lang="en-GB" sz="1400" dirty="0"/>
              <a:t>By actually making the item, </a:t>
            </a:r>
            <a:br>
              <a:rPr lang="en-GB" sz="1400" dirty="0"/>
            </a:br>
            <a:r>
              <a:rPr lang="en-GB" sz="1400" dirty="0"/>
              <a:t>designers begin to fully </a:t>
            </a:r>
            <a:br>
              <a:rPr lang="en-GB" sz="1400" dirty="0"/>
            </a:br>
            <a:r>
              <a:rPr lang="en-GB" sz="1400" dirty="0"/>
              <a:t>understand it and how </a:t>
            </a:r>
            <a:br>
              <a:rPr lang="en-GB" sz="1400" dirty="0"/>
            </a:br>
            <a:r>
              <a:rPr lang="en-GB" sz="1400" dirty="0"/>
              <a:t>successfully it works</a:t>
            </a:r>
          </a:p>
          <a:p>
            <a:r>
              <a:rPr lang="en-GB" sz="1400" dirty="0"/>
              <a:t>Many versions will fail to work as </a:t>
            </a:r>
            <a:br>
              <a:rPr lang="en-GB" sz="1400" dirty="0"/>
            </a:br>
            <a:r>
              <a:rPr lang="en-GB" sz="1400" dirty="0"/>
              <a:t>well as intended</a:t>
            </a:r>
          </a:p>
          <a:p>
            <a:r>
              <a:rPr lang="en-GB" sz="1400" dirty="0"/>
              <a:t>The outcomes, good or bad, </a:t>
            </a:r>
            <a:br>
              <a:rPr lang="en-GB" sz="1400" dirty="0"/>
            </a:br>
            <a:r>
              <a:rPr lang="en-GB" sz="1400" dirty="0"/>
              <a:t>dictate the next step</a:t>
            </a:r>
          </a:p>
          <a:p>
            <a:r>
              <a:rPr lang="en-GB" sz="1400" dirty="0"/>
              <a:t>With every iteration, the results improve</a:t>
            </a:r>
          </a:p>
          <a:p>
            <a:pPr marL="367468" lvl="1" indent="0">
              <a:buFont typeface="Arial" panose="020B0604020202020204" pitchFamily="34" charset="0"/>
              <a:buNone/>
            </a:pPr>
            <a:endParaRPr lang="en-GB" sz="1100" dirty="0"/>
          </a:p>
        </p:txBody>
      </p:sp>
      <p:sp>
        <p:nvSpPr>
          <p:cNvPr id="7" name="Rectangle 6">
            <a:extLst>
              <a:ext uri="{FF2B5EF4-FFF2-40B4-BE49-F238E27FC236}">
                <a16:creationId xmlns:a16="http://schemas.microsoft.com/office/drawing/2014/main" id="{43F62AEB-DC89-4270-9717-1C9FF30B29C9}"/>
              </a:ext>
            </a:extLst>
          </p:cNvPr>
          <p:cNvSpPr/>
          <p:nvPr/>
        </p:nvSpPr>
        <p:spPr>
          <a:xfrm>
            <a:off x="438086" y="207107"/>
            <a:ext cx="6892120" cy="3096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sp>
        <p:nvSpPr>
          <p:cNvPr id="9" name="Text Placeholder 2"/>
          <p:cNvSpPr txBox="1">
            <a:spLocks/>
          </p:cNvSpPr>
          <p:nvPr/>
        </p:nvSpPr>
        <p:spPr>
          <a:xfrm>
            <a:off x="5293412" y="1015626"/>
            <a:ext cx="1968500" cy="285522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400" dirty="0"/>
              <a:t>Using drawings, notes and models enables designers to work through a series of ideas</a:t>
            </a:r>
          </a:p>
          <a:p>
            <a:r>
              <a:rPr lang="en-GB" sz="1400" dirty="0"/>
              <a:t>These ideas are constantly revisited and reviewed at each stage of the design process to culminate in a finished product</a:t>
            </a:r>
          </a:p>
          <a:p>
            <a:r>
              <a:rPr lang="en-GB" sz="1400" dirty="0"/>
              <a:t>What happens at the end of this process?</a:t>
            </a:r>
          </a:p>
        </p:txBody>
      </p:sp>
      <p:pic>
        <p:nvPicPr>
          <p:cNvPr id="10" name="Picture 2" descr="C:\Users\desig\AppData\Roaming\PixelMetrics\CaptureWiz\Temp\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439" y="4188856"/>
            <a:ext cx="4877725" cy="1464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91340" y="5987659"/>
            <a:ext cx="5662326" cy="4236381"/>
          </a:xfrm>
          <a:prstGeom prst="rect">
            <a:avLst/>
          </a:prstGeom>
          <a:ln w="28575">
            <a:solidFill>
              <a:srgbClr val="C00000"/>
            </a:solidFill>
          </a:ln>
        </p:spPr>
      </p:pic>
      <p:cxnSp>
        <p:nvCxnSpPr>
          <p:cNvPr id="4" name="Straight Arrow Connector 3"/>
          <p:cNvCxnSpPr/>
          <p:nvPr/>
        </p:nvCxnSpPr>
        <p:spPr>
          <a:xfrm>
            <a:off x="1227016" y="6092105"/>
            <a:ext cx="712617" cy="16864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7246" y="5820821"/>
            <a:ext cx="880369" cy="369332"/>
          </a:xfrm>
          <a:prstGeom prst="rect">
            <a:avLst/>
          </a:prstGeom>
          <a:noFill/>
        </p:spPr>
        <p:txBody>
          <a:bodyPr wrap="none" rtlCol="0">
            <a:spAutoFit/>
          </a:bodyPr>
          <a:lstStyle/>
          <a:p>
            <a:r>
              <a:rPr lang="en-GB" dirty="0">
                <a:solidFill>
                  <a:srgbClr val="C00000"/>
                </a:solidFill>
              </a:rPr>
              <a:t>Making</a:t>
            </a:r>
          </a:p>
        </p:txBody>
      </p:sp>
      <p:cxnSp>
        <p:nvCxnSpPr>
          <p:cNvPr id="16" name="Straight Arrow Connector 15"/>
          <p:cNvCxnSpPr/>
          <p:nvPr/>
        </p:nvCxnSpPr>
        <p:spPr>
          <a:xfrm>
            <a:off x="1204412" y="7820149"/>
            <a:ext cx="712617" cy="16864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34599" y="7488745"/>
            <a:ext cx="1108517" cy="646331"/>
          </a:xfrm>
          <a:prstGeom prst="rect">
            <a:avLst/>
          </a:prstGeom>
          <a:noFill/>
        </p:spPr>
        <p:txBody>
          <a:bodyPr wrap="square" rtlCol="0">
            <a:spAutoFit/>
          </a:bodyPr>
          <a:lstStyle/>
          <a:p>
            <a:r>
              <a:rPr lang="en-GB" dirty="0">
                <a:solidFill>
                  <a:srgbClr val="C00000"/>
                </a:solidFill>
              </a:rPr>
              <a:t>Ongoing Research</a:t>
            </a:r>
          </a:p>
        </p:txBody>
      </p:sp>
      <p:sp>
        <p:nvSpPr>
          <p:cNvPr id="18" name="TextBox 17"/>
          <p:cNvSpPr txBox="1"/>
          <p:nvPr/>
        </p:nvSpPr>
        <p:spPr>
          <a:xfrm>
            <a:off x="5011686" y="5263349"/>
            <a:ext cx="2318520" cy="369332"/>
          </a:xfrm>
          <a:prstGeom prst="rect">
            <a:avLst/>
          </a:prstGeom>
          <a:noFill/>
        </p:spPr>
        <p:txBody>
          <a:bodyPr wrap="none" rtlCol="0">
            <a:spAutoFit/>
          </a:bodyPr>
          <a:lstStyle/>
          <a:p>
            <a:r>
              <a:rPr lang="en-GB" dirty="0">
                <a:solidFill>
                  <a:srgbClr val="C00000"/>
                </a:solidFill>
              </a:rPr>
              <a:t>Testing    Development</a:t>
            </a:r>
          </a:p>
        </p:txBody>
      </p:sp>
      <p:cxnSp>
        <p:nvCxnSpPr>
          <p:cNvPr id="19" name="Straight Arrow Connector 18"/>
          <p:cNvCxnSpPr/>
          <p:nvPr/>
        </p:nvCxnSpPr>
        <p:spPr>
          <a:xfrm>
            <a:off x="5410319" y="5653019"/>
            <a:ext cx="200769" cy="5234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359957" y="5653019"/>
            <a:ext cx="128426" cy="129859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8784" y="8703508"/>
            <a:ext cx="1451936" cy="369332"/>
          </a:xfrm>
          <a:prstGeom prst="rect">
            <a:avLst/>
          </a:prstGeom>
          <a:noFill/>
        </p:spPr>
        <p:txBody>
          <a:bodyPr wrap="none" rtlCol="0">
            <a:spAutoFit/>
          </a:bodyPr>
          <a:lstStyle/>
          <a:p>
            <a:r>
              <a:rPr lang="en-GB" dirty="0">
                <a:solidFill>
                  <a:srgbClr val="C00000"/>
                </a:solidFill>
              </a:rPr>
              <a:t>Development</a:t>
            </a:r>
          </a:p>
        </p:txBody>
      </p:sp>
      <p:cxnSp>
        <p:nvCxnSpPr>
          <p:cNvPr id="27" name="Straight Arrow Connector 26"/>
          <p:cNvCxnSpPr/>
          <p:nvPr/>
        </p:nvCxnSpPr>
        <p:spPr>
          <a:xfrm>
            <a:off x="1115043" y="9072840"/>
            <a:ext cx="1699824" cy="27128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862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5728557" y="5912305"/>
            <a:ext cx="1700943" cy="457789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300" dirty="0"/>
              <a:t>You need to show development of your ideas through using modelling strategies as well as CAD drawings. CAD drawings could be rendered to show colour possibilities. </a:t>
            </a:r>
          </a:p>
          <a:p>
            <a:endParaRPr lang="en-GB" sz="1300" dirty="0"/>
          </a:p>
          <a:p>
            <a:r>
              <a:rPr lang="en-GB" sz="1300" dirty="0"/>
              <a:t>You will need to conduct ongoing research into the materials you are considering using for your product. You need to show your understanding of their properties. </a:t>
            </a:r>
          </a:p>
          <a:p>
            <a:endParaRPr lang="en-GB" sz="1300" dirty="0"/>
          </a:p>
          <a:p>
            <a:r>
              <a:rPr lang="en-GB" sz="1300" dirty="0"/>
              <a:t>Any mechanisms/interlocking parts etc. that are a part of your design need testing. Evaluate your work as you go along. </a:t>
            </a:r>
          </a:p>
        </p:txBody>
      </p:sp>
      <p:sp>
        <p:nvSpPr>
          <p:cNvPr id="3" name="Rectangle 2">
            <a:extLst>
              <a:ext uri="{FF2B5EF4-FFF2-40B4-BE49-F238E27FC236}">
                <a16:creationId xmlns:a16="http://schemas.microsoft.com/office/drawing/2014/main" id="{43F62AEB-DC89-4270-9717-1C9FF30B29C9}"/>
              </a:ext>
            </a:extLst>
          </p:cNvPr>
          <p:cNvSpPr/>
          <p:nvPr/>
        </p:nvSpPr>
        <p:spPr>
          <a:xfrm>
            <a:off x="327546" y="289312"/>
            <a:ext cx="6892120" cy="3096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147" y="5912305"/>
            <a:ext cx="5553410" cy="4158795"/>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101" y="837513"/>
            <a:ext cx="6419566" cy="4836265"/>
          </a:xfrm>
          <a:prstGeom prst="rect">
            <a:avLst/>
          </a:prstGeom>
        </p:spPr>
      </p:pic>
      <p:sp>
        <p:nvSpPr>
          <p:cNvPr id="7" name="24-Point Star 6"/>
          <p:cNvSpPr/>
          <p:nvPr/>
        </p:nvSpPr>
        <p:spPr>
          <a:xfrm>
            <a:off x="175147" y="4112308"/>
            <a:ext cx="1705970" cy="1561470"/>
          </a:xfrm>
          <a:prstGeom prst="star2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Remember to show your ongoing research</a:t>
            </a:r>
          </a:p>
        </p:txBody>
      </p:sp>
    </p:spTree>
    <p:extLst>
      <p:ext uri="{BB962C8B-B14F-4D97-AF65-F5344CB8AC3E}">
        <p14:creationId xmlns:p14="http://schemas.microsoft.com/office/powerpoint/2010/main" val="210786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F62AEB-DC89-4270-9717-1C9FF30B29C9}"/>
              </a:ext>
            </a:extLst>
          </p:cNvPr>
          <p:cNvSpPr/>
          <p:nvPr/>
        </p:nvSpPr>
        <p:spPr>
          <a:xfrm>
            <a:off x="369971" y="186083"/>
            <a:ext cx="6892120" cy="3096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grpSp>
        <p:nvGrpSpPr>
          <p:cNvPr id="2" name="Group 1"/>
          <p:cNvGrpSpPr/>
          <p:nvPr/>
        </p:nvGrpSpPr>
        <p:grpSpPr>
          <a:xfrm>
            <a:off x="231379" y="5491904"/>
            <a:ext cx="3933767" cy="4827564"/>
            <a:chOff x="395781" y="6762139"/>
            <a:chExt cx="3493827" cy="3362734"/>
          </a:xfrm>
        </p:grpSpPr>
        <p:pic>
          <p:nvPicPr>
            <p:cNvPr id="4" name="Picture 3">
              <a:extLst>
                <a:ext uri="{FF2B5EF4-FFF2-40B4-BE49-F238E27FC236}">
                  <a16:creationId xmlns:a16="http://schemas.microsoft.com/office/drawing/2014/main" id="{972A7CC1-BEE1-4B15-B1B6-CAEA14E1C4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395781" y="6762139"/>
              <a:ext cx="3493827" cy="3362734"/>
            </a:xfrm>
            <a:prstGeom prst="rect">
              <a:avLst/>
            </a:prstGeom>
            <a:ln>
              <a:noFill/>
            </a:ln>
            <a:effectLst>
              <a:softEdge rad="112500"/>
            </a:effectLst>
          </p:spPr>
        </p:pic>
        <p:sp>
          <p:nvSpPr>
            <p:cNvPr id="5" name="Text Placeholder 1"/>
            <p:cNvSpPr txBox="1">
              <a:spLocks/>
            </p:cNvSpPr>
            <p:nvPr/>
          </p:nvSpPr>
          <p:spPr>
            <a:xfrm>
              <a:off x="2710556" y="6863313"/>
              <a:ext cx="990746" cy="630117"/>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n-GB" sz="2400" b="1" dirty="0">
                  <a:solidFill>
                    <a:schemeClr val="bg1"/>
                  </a:solidFill>
                </a:rPr>
                <a:t>1,000 steps</a:t>
              </a:r>
            </a:p>
          </p:txBody>
        </p:sp>
        <p:sp>
          <p:nvSpPr>
            <p:cNvPr id="6" name="Text Placeholder 2"/>
            <p:cNvSpPr txBox="1">
              <a:spLocks/>
            </p:cNvSpPr>
            <p:nvPr/>
          </p:nvSpPr>
          <p:spPr>
            <a:xfrm>
              <a:off x="524686" y="6916966"/>
              <a:ext cx="2081665" cy="1720413"/>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chemeClr val="bg1"/>
                  </a:solidFill>
                </a:rPr>
                <a:t>Thomas Edison reportedly made hundreds, if not thousands of unsuccessful attempts at testing different substances as filaments in inventing the light bulb </a:t>
              </a:r>
            </a:p>
            <a:p>
              <a:r>
                <a:rPr lang="en-GB" sz="1600" dirty="0">
                  <a:solidFill>
                    <a:schemeClr val="bg1"/>
                  </a:solidFill>
                </a:rPr>
                <a:t>Every wrong attempt discarded was regarded by Edison as a step forward; a new discovery of one more way that something cannot be done</a:t>
              </a:r>
            </a:p>
            <a:p>
              <a:r>
                <a:rPr lang="en-GB" sz="1600" dirty="0">
                  <a:solidFill>
                    <a:schemeClr val="bg1"/>
                  </a:solidFill>
                </a:rPr>
                <a:t>What does this tell you about failure, perseverance and determination?</a:t>
              </a:r>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537" y="718132"/>
            <a:ext cx="6279663" cy="4551397"/>
          </a:xfrm>
          <a:prstGeom prst="rect">
            <a:avLst/>
          </a:prstGeom>
          <a:ln w="57150">
            <a:solidFill>
              <a:srgbClr val="C00000"/>
            </a:solidFill>
          </a:ln>
        </p:spPr>
      </p:pic>
      <p:sp>
        <p:nvSpPr>
          <p:cNvPr id="8" name="Down Arrow 7"/>
          <p:cNvSpPr/>
          <p:nvPr/>
        </p:nvSpPr>
        <p:spPr>
          <a:xfrm rot="10800000">
            <a:off x="5162399" y="4317638"/>
            <a:ext cx="504968" cy="176926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965962" y="4728323"/>
            <a:ext cx="2253703" cy="135857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Evidence each stage of modelling and development</a:t>
            </a:r>
          </a:p>
          <a:p>
            <a:pPr algn="ctr"/>
            <a:r>
              <a:rPr lang="en-GB" sz="1050" b="1" dirty="0"/>
              <a:t>5 modelling stages just for this arm</a:t>
            </a:r>
          </a:p>
        </p:txBody>
      </p:sp>
      <p:sp>
        <p:nvSpPr>
          <p:cNvPr id="11" name="TextBox 10">
            <a:extLst>
              <a:ext uri="{FF2B5EF4-FFF2-40B4-BE49-F238E27FC236}">
                <a16:creationId xmlns:a16="http://schemas.microsoft.com/office/drawing/2014/main" id="{EE6A35CD-9639-4D29-AE64-AD5143EE1A2F}"/>
              </a:ext>
            </a:extLst>
          </p:cNvPr>
          <p:cNvSpPr txBox="1"/>
          <p:nvPr/>
        </p:nvSpPr>
        <p:spPr>
          <a:xfrm>
            <a:off x="4165146" y="6309277"/>
            <a:ext cx="3204330" cy="3754874"/>
          </a:xfrm>
          <a:prstGeom prst="rect">
            <a:avLst/>
          </a:prstGeom>
          <a:noFill/>
        </p:spPr>
        <p:txBody>
          <a:bodyPr wrap="square" rtlCol="0">
            <a:spAutoFit/>
          </a:bodyPr>
          <a:lstStyle/>
          <a:p>
            <a:r>
              <a:rPr lang="en-GB" sz="1400" b="1" u="sng" dirty="0"/>
              <a:t>ANNONATING YOUR IDEAS :</a:t>
            </a:r>
          </a:p>
          <a:p>
            <a:endParaRPr lang="en-GB" sz="1400" b="1" u="sng" dirty="0"/>
          </a:p>
          <a:p>
            <a:pPr marL="285750" indent="-285750">
              <a:buFont typeface="Arial" panose="020B0604020202020204" pitchFamily="34" charset="0"/>
              <a:buChar char="•"/>
            </a:pPr>
            <a:r>
              <a:rPr lang="en-GB" sz="1400" dirty="0"/>
              <a:t>What is the function of the product?</a:t>
            </a:r>
          </a:p>
          <a:p>
            <a:pPr marL="285750" indent="-285750">
              <a:buFont typeface="Arial" panose="020B0604020202020204" pitchFamily="34" charset="0"/>
              <a:buChar char="•"/>
            </a:pPr>
            <a:r>
              <a:rPr lang="en-GB" sz="1400" dirty="0"/>
              <a:t>What have you done, what developments/changes have you made?</a:t>
            </a:r>
          </a:p>
          <a:p>
            <a:pPr marL="285750" indent="-285750">
              <a:buFont typeface="Arial" panose="020B0604020202020204" pitchFamily="34" charset="0"/>
              <a:buChar char="•"/>
            </a:pPr>
            <a:r>
              <a:rPr lang="en-GB" sz="1400" dirty="0"/>
              <a:t>How and why have you made them?</a:t>
            </a:r>
          </a:p>
          <a:p>
            <a:pPr marL="285750" indent="-285750">
              <a:buFont typeface="Arial" panose="020B0604020202020204" pitchFamily="34" charset="0"/>
              <a:buChar char="•"/>
            </a:pPr>
            <a:r>
              <a:rPr lang="en-GB" sz="1400" dirty="0"/>
              <a:t>How have you modelled it?</a:t>
            </a:r>
          </a:p>
          <a:p>
            <a:pPr marL="285750" indent="-285750">
              <a:buFont typeface="Arial" panose="020B0604020202020204" pitchFamily="34" charset="0"/>
              <a:buChar char="•"/>
            </a:pPr>
            <a:r>
              <a:rPr lang="en-GB" sz="1400" dirty="0"/>
              <a:t>How will it meet the needs of your client?</a:t>
            </a:r>
          </a:p>
          <a:p>
            <a:pPr marL="285750" indent="-285750">
              <a:buFont typeface="Arial" panose="020B0604020202020204" pitchFamily="34" charset="0"/>
              <a:buChar char="•"/>
            </a:pPr>
            <a:r>
              <a:rPr lang="en-GB" sz="1400" dirty="0"/>
              <a:t>How is it ergonomically designed?</a:t>
            </a:r>
          </a:p>
          <a:p>
            <a:pPr marL="285750" indent="-285750">
              <a:buFont typeface="Arial" panose="020B0604020202020204" pitchFamily="34" charset="0"/>
              <a:buChar char="•"/>
            </a:pPr>
            <a:r>
              <a:rPr lang="en-GB" sz="1400" dirty="0"/>
              <a:t>How successful was it?</a:t>
            </a:r>
          </a:p>
          <a:p>
            <a:pPr marL="285750" indent="-285750">
              <a:buFont typeface="Arial" panose="020B0604020202020204" pitchFamily="34" charset="0"/>
              <a:buChar char="•"/>
            </a:pPr>
            <a:r>
              <a:rPr lang="en-GB" sz="1400" dirty="0"/>
              <a:t>What would it be made from if it was manufactured?</a:t>
            </a:r>
          </a:p>
          <a:p>
            <a:pPr marL="285750" indent="-285750">
              <a:buFont typeface="Arial" panose="020B0604020202020204" pitchFamily="34" charset="0"/>
              <a:buChar char="•"/>
            </a:pPr>
            <a:r>
              <a:rPr lang="en-GB" sz="1400" dirty="0"/>
              <a:t>What further developments would you want to do?</a:t>
            </a:r>
          </a:p>
          <a:p>
            <a:pPr marL="285750" indent="-285750">
              <a:buFont typeface="Arial" panose="020B0604020202020204" pitchFamily="34" charset="0"/>
              <a:buChar char="•"/>
            </a:pPr>
            <a:r>
              <a:rPr lang="en-GB" sz="1400" dirty="0"/>
              <a:t>How does it meet your specification?</a:t>
            </a:r>
          </a:p>
        </p:txBody>
      </p:sp>
    </p:spTree>
    <p:extLst>
      <p:ext uri="{BB962C8B-B14F-4D97-AF65-F5344CB8AC3E}">
        <p14:creationId xmlns:p14="http://schemas.microsoft.com/office/powerpoint/2010/main" val="945960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F62AEB-DC89-4270-9717-1C9FF30B29C9}"/>
              </a:ext>
            </a:extLst>
          </p:cNvPr>
          <p:cNvSpPr/>
          <p:nvPr/>
        </p:nvSpPr>
        <p:spPr>
          <a:xfrm>
            <a:off x="327544" y="223632"/>
            <a:ext cx="6892120" cy="3096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sp>
        <p:nvSpPr>
          <p:cNvPr id="9" name="Text Placeholder 2"/>
          <p:cNvSpPr txBox="1">
            <a:spLocks/>
          </p:cNvSpPr>
          <p:nvPr/>
        </p:nvSpPr>
        <p:spPr>
          <a:xfrm>
            <a:off x="5459103" y="1401413"/>
            <a:ext cx="1760562" cy="538426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t>Modelling</a:t>
            </a:r>
          </a:p>
          <a:p>
            <a:pPr marL="0" indent="0">
              <a:buFont typeface="Arial" panose="020B0604020202020204" pitchFamily="34" charset="0"/>
              <a:buNone/>
            </a:pPr>
            <a:r>
              <a:rPr lang="en-GB" sz="1400" b="1" dirty="0"/>
              <a:t>Making a model can be the next step in the process</a:t>
            </a:r>
          </a:p>
          <a:p>
            <a:r>
              <a:rPr lang="en-GB" sz="1400" dirty="0"/>
              <a:t>However simple, it enables a designer to translate their idea into reality</a:t>
            </a:r>
          </a:p>
          <a:p>
            <a:r>
              <a:rPr lang="en-GB" sz="1400" dirty="0"/>
              <a:t>Everyday materials such as paper, card, tape, pipe cleaners, fabric and fasteners can all be utilised to great effect</a:t>
            </a:r>
          </a:p>
          <a:p>
            <a:r>
              <a:rPr lang="en-GB" sz="1400" dirty="0"/>
              <a:t>Recording the steps (including the</a:t>
            </a:r>
            <a:br>
              <a:rPr lang="en-GB" sz="1400" dirty="0"/>
            </a:br>
            <a:r>
              <a:rPr lang="en-GB" sz="1400" dirty="0"/>
              <a:t>use of photography and video) is </a:t>
            </a:r>
            <a:br>
              <a:rPr lang="en-GB" sz="1400" dirty="0"/>
            </a:br>
            <a:r>
              <a:rPr lang="en-GB" sz="1400" dirty="0"/>
              <a:t>also a valuable process, </a:t>
            </a:r>
            <a:br>
              <a:rPr lang="en-GB" sz="1400" dirty="0"/>
            </a:br>
            <a:r>
              <a:rPr lang="en-GB" sz="1400" dirty="0"/>
              <a:t>be it a success or failure</a:t>
            </a:r>
          </a:p>
          <a:p>
            <a:r>
              <a:rPr lang="en-GB" sz="1400" dirty="0"/>
              <a:t>Why is it helpful to </a:t>
            </a:r>
            <a:br>
              <a:rPr lang="en-GB" sz="1400" dirty="0"/>
            </a:br>
            <a:r>
              <a:rPr lang="en-GB" sz="1400" dirty="0"/>
              <a:t>record your failures?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8115" y="730603"/>
            <a:ext cx="5131559" cy="3837180"/>
          </a:xfrm>
          <a:prstGeom prst="rect">
            <a:avLst/>
          </a:prstGeom>
        </p:spPr>
      </p:pic>
      <p:pic>
        <p:nvPicPr>
          <p:cNvPr id="11" name="Picture 10">
            <a:extLst>
              <a:ext uri="{FF2B5EF4-FFF2-40B4-BE49-F238E27FC236}">
                <a16:creationId xmlns:a16="http://schemas.microsoft.com/office/drawing/2014/main" id="{0415DB77-87B2-46BF-BB61-4353A85841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9070" y="8329693"/>
            <a:ext cx="2873486" cy="2151141"/>
          </a:xfrm>
          <a:prstGeom prst="rect">
            <a:avLst/>
          </a:prstGeom>
        </p:spPr>
      </p:pic>
      <p:sp>
        <p:nvSpPr>
          <p:cNvPr id="12" name="Text Placeholder 1"/>
          <p:cNvSpPr txBox="1">
            <a:spLocks/>
          </p:cNvSpPr>
          <p:nvPr/>
        </p:nvSpPr>
        <p:spPr>
          <a:xfrm>
            <a:off x="-2846080" y="1844250"/>
            <a:ext cx="2468996" cy="365328"/>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000" dirty="0"/>
          </a:p>
        </p:txBody>
      </p:sp>
      <p:sp>
        <p:nvSpPr>
          <p:cNvPr id="13" name="Text Placeholder 2"/>
          <p:cNvSpPr txBox="1">
            <a:spLocks/>
          </p:cNvSpPr>
          <p:nvPr/>
        </p:nvSpPr>
        <p:spPr>
          <a:xfrm>
            <a:off x="138414" y="8329693"/>
            <a:ext cx="3493786" cy="1979667"/>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400" b="1" dirty="0"/>
              <a:t>Developing prototypes </a:t>
            </a:r>
          </a:p>
          <a:p>
            <a:pPr marL="0" indent="0">
              <a:buNone/>
            </a:pPr>
            <a:r>
              <a:rPr lang="en-GB" sz="1400" b="1" dirty="0"/>
              <a:t>A prototype is a preliminary version of a product and should be made to the highest achievable quality</a:t>
            </a:r>
          </a:p>
          <a:p>
            <a:pPr marL="0" indent="0">
              <a:buNone/>
            </a:pPr>
            <a:endParaRPr lang="en-GB" sz="1400" b="1" dirty="0"/>
          </a:p>
          <a:p>
            <a:pPr marL="0" lvl="1" indent="0">
              <a:spcBef>
                <a:spcPts val="0"/>
              </a:spcBef>
              <a:buNone/>
            </a:pPr>
            <a:r>
              <a:rPr lang="en-GB" sz="1400" dirty="0"/>
              <a:t>To ensure the prototype is successful </a:t>
            </a:r>
            <a:br>
              <a:rPr lang="en-GB" sz="1400" dirty="0"/>
            </a:br>
            <a:r>
              <a:rPr lang="en-GB" sz="1400" dirty="0"/>
              <a:t>it should satisfy the client’s brief</a:t>
            </a:r>
          </a:p>
          <a:p>
            <a:pPr marL="0" lvl="1" indent="0">
              <a:spcBef>
                <a:spcPts val="0"/>
              </a:spcBef>
              <a:buNone/>
            </a:pPr>
            <a:r>
              <a:rPr lang="en-GB" sz="1400" dirty="0"/>
              <a:t>The design should also be innovative, </a:t>
            </a:r>
            <a:br>
              <a:rPr lang="en-GB" sz="1400" dirty="0"/>
            </a:br>
            <a:r>
              <a:rPr lang="en-GB" sz="1400" dirty="0"/>
              <a:t>functional, aesthetically pleasing</a:t>
            </a:r>
            <a:br>
              <a:rPr lang="en-GB" sz="1400" dirty="0"/>
            </a:br>
            <a:r>
              <a:rPr lang="en-GB" sz="1400" dirty="0"/>
              <a:t>and marketable</a:t>
            </a:r>
          </a:p>
          <a:p>
            <a:pPr marL="0" indent="0">
              <a:buNone/>
            </a:pPr>
            <a:endParaRPr lang="en-GB" sz="1000" dirty="0"/>
          </a:p>
          <a:p>
            <a:endParaRPr lang="en-GB" sz="1000" dirty="0"/>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1979" y="4701580"/>
            <a:ext cx="4796376" cy="3553392"/>
          </a:xfrm>
          <a:prstGeom prst="rect">
            <a:avLst/>
          </a:prstGeom>
          <a:ln w="57150">
            <a:solidFill>
              <a:srgbClr val="C00000"/>
            </a:solidFill>
          </a:ln>
        </p:spPr>
      </p:pic>
      <p:sp>
        <p:nvSpPr>
          <p:cNvPr id="5" name="Rectangle 4"/>
          <p:cNvSpPr/>
          <p:nvPr/>
        </p:nvSpPr>
        <p:spPr>
          <a:xfrm>
            <a:off x="4274239" y="8095078"/>
            <a:ext cx="3129861" cy="131018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Evidence any production aids, templates, stencils, patterns or jigs you used to make your prototype accurately</a:t>
            </a:r>
          </a:p>
        </p:txBody>
      </p:sp>
    </p:spTree>
    <p:extLst>
      <p:ext uri="{BB962C8B-B14F-4D97-AF65-F5344CB8AC3E}">
        <p14:creationId xmlns:p14="http://schemas.microsoft.com/office/powerpoint/2010/main" val="555575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62AEB-DC89-4270-9717-1C9FF30B29C9}"/>
              </a:ext>
            </a:extLst>
          </p:cNvPr>
          <p:cNvSpPr/>
          <p:nvPr/>
        </p:nvSpPr>
        <p:spPr>
          <a:xfrm>
            <a:off x="300251" y="276647"/>
            <a:ext cx="6892120" cy="3096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pic>
        <p:nvPicPr>
          <p:cNvPr id="5" name="Picture 4">
            <a:extLst>
              <a:ext uri="{FF2B5EF4-FFF2-40B4-BE49-F238E27FC236}">
                <a16:creationId xmlns:a16="http://schemas.microsoft.com/office/drawing/2014/main" id="{BCE7860C-A512-4994-B2AD-E51C9BA0F3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240" y="2791380"/>
            <a:ext cx="948107" cy="948107"/>
          </a:xfrm>
          <a:prstGeom prst="rect">
            <a:avLst/>
          </a:prstGeom>
        </p:spPr>
      </p:pic>
      <p:sp>
        <p:nvSpPr>
          <p:cNvPr id="6" name="Text Placeholder 1"/>
          <p:cNvSpPr txBox="1">
            <a:spLocks/>
          </p:cNvSpPr>
          <p:nvPr/>
        </p:nvSpPr>
        <p:spPr>
          <a:xfrm>
            <a:off x="401716" y="712246"/>
            <a:ext cx="6462158" cy="104575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b="1" dirty="0"/>
              <a:t>Testing</a:t>
            </a:r>
          </a:p>
        </p:txBody>
      </p:sp>
      <p:sp>
        <p:nvSpPr>
          <p:cNvPr id="7" name="Text Placeholder 2"/>
          <p:cNvSpPr txBox="1">
            <a:spLocks/>
          </p:cNvSpPr>
          <p:nvPr/>
        </p:nvSpPr>
        <p:spPr>
          <a:xfrm>
            <a:off x="358683" y="1047352"/>
            <a:ext cx="2011835" cy="538426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1400" dirty="0"/>
              <a:t>Testing could be as straightforward as checking </a:t>
            </a:r>
            <a:br>
              <a:rPr lang="en-GB" sz="1400" dirty="0"/>
            </a:br>
            <a:r>
              <a:rPr lang="en-GB" sz="1400" dirty="0"/>
              <a:t>measurements or gathering opinions</a:t>
            </a:r>
          </a:p>
          <a:p>
            <a:r>
              <a:rPr lang="en-GB" sz="1400" dirty="0"/>
              <a:t>There are </a:t>
            </a:r>
            <a:r>
              <a:rPr lang="en-GB" sz="1400" b="1" dirty="0"/>
              <a:t>three</a:t>
            </a:r>
            <a:r>
              <a:rPr lang="en-GB" sz="1400" dirty="0"/>
              <a:t> different </a:t>
            </a:r>
            <a:br>
              <a:rPr lang="en-GB" sz="1400" dirty="0"/>
            </a:br>
            <a:r>
              <a:rPr lang="en-GB" sz="1400" dirty="0"/>
              <a:t>levels of testing: </a:t>
            </a:r>
          </a:p>
          <a:p>
            <a:pPr lvl="1"/>
            <a:r>
              <a:rPr lang="en-GB" sz="1400" dirty="0"/>
              <a:t>Non-destructive testing,</a:t>
            </a:r>
          </a:p>
          <a:p>
            <a:pPr lvl="1"/>
            <a:r>
              <a:rPr lang="en-GB" sz="1400" dirty="0"/>
              <a:t>Destructive testing and</a:t>
            </a:r>
          </a:p>
          <a:p>
            <a:pPr lvl="1"/>
            <a:r>
              <a:rPr lang="en-GB" sz="1400" dirty="0"/>
              <a:t>Market testing</a:t>
            </a:r>
          </a:p>
          <a:p>
            <a:r>
              <a:rPr lang="en-GB" sz="1400" dirty="0"/>
              <a:t>Why would you perform</a:t>
            </a:r>
            <a:br>
              <a:rPr lang="en-GB" sz="1400" dirty="0"/>
            </a:br>
            <a:r>
              <a:rPr lang="en-GB" sz="1400" dirty="0"/>
              <a:t>each type?</a:t>
            </a:r>
          </a:p>
          <a:p>
            <a:pPr lvl="1"/>
            <a:endParaRPr lang="en-GB" dirty="0"/>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03646" y="794680"/>
            <a:ext cx="3359400" cy="2525540"/>
          </a:xfrm>
          <a:prstGeom prst="rect">
            <a:avLst/>
          </a:prstGeom>
          <a:ln w="38100">
            <a:solidFill>
              <a:srgbClr val="C00000"/>
            </a:solidFill>
          </a:ln>
        </p:spPr>
      </p:pic>
      <p:sp>
        <p:nvSpPr>
          <p:cNvPr id="10" name="TextBox 9"/>
          <p:cNvSpPr txBox="1"/>
          <p:nvPr/>
        </p:nvSpPr>
        <p:spPr>
          <a:xfrm>
            <a:off x="5906551" y="1278790"/>
            <a:ext cx="1598823" cy="1815882"/>
          </a:xfrm>
          <a:prstGeom prst="rect">
            <a:avLst/>
          </a:prstGeom>
          <a:noFill/>
        </p:spPr>
        <p:txBody>
          <a:bodyPr wrap="square" rtlCol="0">
            <a:spAutoFit/>
          </a:bodyPr>
          <a:lstStyle/>
          <a:p>
            <a:r>
              <a:rPr lang="en-GB" sz="1400" dirty="0">
                <a:solidFill>
                  <a:srgbClr val="C00000"/>
                </a:solidFill>
                <a:latin typeface="Century Gothic" panose="020B0502020202020204" pitchFamily="34" charset="0"/>
              </a:rPr>
              <a:t>Testing and development models mixed with more drawing, with each stage taking the idea forwards</a:t>
            </a: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7020" y="7043294"/>
            <a:ext cx="4392881" cy="3373784"/>
          </a:xfrm>
          <a:prstGeom prst="rect">
            <a:avLst/>
          </a:prstGeom>
          <a:ln w="38100">
            <a:solidFill>
              <a:srgbClr val="C00000"/>
            </a:solidFill>
          </a:ln>
        </p:spPr>
      </p:pic>
      <p:sp>
        <p:nvSpPr>
          <p:cNvPr id="12" name="TextBox 11"/>
          <p:cNvSpPr txBox="1"/>
          <p:nvPr/>
        </p:nvSpPr>
        <p:spPr>
          <a:xfrm>
            <a:off x="4954259" y="7901511"/>
            <a:ext cx="2238112" cy="1477328"/>
          </a:xfrm>
          <a:prstGeom prst="rect">
            <a:avLst/>
          </a:prstGeom>
          <a:noFill/>
        </p:spPr>
        <p:txBody>
          <a:bodyPr wrap="square" rtlCol="0">
            <a:spAutoFit/>
          </a:bodyPr>
          <a:lstStyle/>
          <a:p>
            <a:r>
              <a:rPr lang="en-GB" dirty="0">
                <a:solidFill>
                  <a:srgbClr val="C00000"/>
                </a:solidFill>
                <a:latin typeface="Century Gothic" panose="020B0502020202020204" pitchFamily="34" charset="0"/>
              </a:rPr>
              <a:t>Feedback &amp; testing from the user/client during development stages</a:t>
            </a:r>
          </a:p>
        </p:txBody>
      </p:sp>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29193" y="3531328"/>
            <a:ext cx="4447083" cy="3299668"/>
          </a:xfrm>
          <a:prstGeom prst="rect">
            <a:avLst/>
          </a:prstGeom>
          <a:ln w="57150">
            <a:solidFill>
              <a:srgbClr val="C00000"/>
            </a:solidFill>
          </a:ln>
        </p:spPr>
      </p:pic>
      <p:cxnSp>
        <p:nvCxnSpPr>
          <p:cNvPr id="16" name="Straight Arrow Connector 15"/>
          <p:cNvCxnSpPr/>
          <p:nvPr/>
        </p:nvCxnSpPr>
        <p:spPr>
          <a:xfrm flipH="1" flipV="1">
            <a:off x="6086901" y="6073254"/>
            <a:ext cx="150126" cy="170597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094853" y="8434316"/>
            <a:ext cx="1873976" cy="93860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031841" y="2326827"/>
            <a:ext cx="1841788" cy="46455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70188" y="4700256"/>
            <a:ext cx="2196440" cy="17742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What did the user/client say? </a:t>
            </a:r>
          </a:p>
          <a:p>
            <a:pPr algn="ctr"/>
            <a:r>
              <a:rPr lang="en-GB" sz="1400" b="1" dirty="0"/>
              <a:t>What have you learnt from this and how will talking with your client this make your product better?</a:t>
            </a:r>
          </a:p>
        </p:txBody>
      </p:sp>
    </p:spTree>
    <p:extLst>
      <p:ext uri="{BB962C8B-B14F-4D97-AF65-F5344CB8AC3E}">
        <p14:creationId xmlns:p14="http://schemas.microsoft.com/office/powerpoint/2010/main" val="185988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F62AEB-DC89-4270-9717-1C9FF30B29C9}"/>
              </a:ext>
            </a:extLst>
          </p:cNvPr>
          <p:cNvSpPr/>
          <p:nvPr/>
        </p:nvSpPr>
        <p:spPr>
          <a:xfrm>
            <a:off x="383807" y="232295"/>
            <a:ext cx="6892120" cy="3096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3777" y="664797"/>
            <a:ext cx="6612925" cy="4920331"/>
          </a:xfrm>
          <a:prstGeom prst="rect">
            <a:avLst/>
          </a:prstGeom>
        </p:spPr>
      </p:pic>
      <p:sp>
        <p:nvSpPr>
          <p:cNvPr id="13" name="Text Placeholder 1"/>
          <p:cNvSpPr txBox="1">
            <a:spLocks/>
          </p:cNvSpPr>
          <p:nvPr/>
        </p:nvSpPr>
        <p:spPr>
          <a:xfrm>
            <a:off x="299930" y="5800648"/>
            <a:ext cx="6462158" cy="104575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600" b="1" dirty="0"/>
              <a:t>ANNOTATIONS</a:t>
            </a:r>
          </a:p>
          <a:p>
            <a:endParaRPr lang="en-US" dirty="0"/>
          </a:p>
        </p:txBody>
      </p:sp>
      <p:sp>
        <p:nvSpPr>
          <p:cNvPr id="14" name="Text Placeholder 2"/>
          <p:cNvSpPr txBox="1">
            <a:spLocks/>
          </p:cNvSpPr>
          <p:nvPr/>
        </p:nvSpPr>
        <p:spPr>
          <a:xfrm>
            <a:off x="228600" y="6184520"/>
            <a:ext cx="3648066" cy="3843493"/>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400" dirty="0"/>
              <a:t>Annotations are notes </a:t>
            </a:r>
            <a:br>
              <a:rPr lang="en-GB" sz="1400" dirty="0"/>
            </a:br>
            <a:r>
              <a:rPr lang="en-GB" sz="1400" dirty="0"/>
              <a:t>and labels which provide information about the design or process</a:t>
            </a:r>
          </a:p>
          <a:p>
            <a:pPr lvl="1"/>
            <a:r>
              <a:rPr lang="en-GB" sz="1400" dirty="0"/>
              <a:t>Annotated drawings show a work in progress</a:t>
            </a:r>
          </a:p>
          <a:p>
            <a:pPr lvl="1"/>
            <a:r>
              <a:rPr lang="en-GB" sz="1400" dirty="0"/>
              <a:t>They provide a way of communicating a </a:t>
            </a:r>
            <a:br>
              <a:rPr lang="en-GB" sz="1400" dirty="0"/>
            </a:br>
            <a:r>
              <a:rPr lang="en-GB" sz="1400" dirty="0"/>
              <a:t>designer’s plan</a:t>
            </a:r>
          </a:p>
          <a:p>
            <a:pPr lvl="1"/>
            <a:r>
              <a:rPr lang="en-GB" sz="1400" dirty="0"/>
              <a:t>What detail should be included in your annotations? </a:t>
            </a:r>
          </a:p>
          <a:p>
            <a:r>
              <a:rPr lang="en-GB" sz="1400" dirty="0"/>
              <a:t>Annotations should clearly indicate information that the drawing may not convey</a:t>
            </a:r>
          </a:p>
          <a:p>
            <a:r>
              <a:rPr lang="en-GB" sz="1400" dirty="0"/>
              <a:t>These may include:</a:t>
            </a:r>
          </a:p>
          <a:p>
            <a:pPr lvl="1"/>
            <a:r>
              <a:rPr lang="en-GB" sz="1400" dirty="0">
                <a:solidFill>
                  <a:srgbClr val="C00000"/>
                </a:solidFill>
              </a:rPr>
              <a:t>Materials</a:t>
            </a:r>
          </a:p>
          <a:p>
            <a:pPr lvl="1"/>
            <a:r>
              <a:rPr lang="en-GB" sz="1400" dirty="0">
                <a:solidFill>
                  <a:srgbClr val="C00000"/>
                </a:solidFill>
              </a:rPr>
              <a:t>Manufacturing processes</a:t>
            </a:r>
          </a:p>
          <a:p>
            <a:pPr lvl="1"/>
            <a:r>
              <a:rPr lang="en-GB" sz="1400" dirty="0">
                <a:solidFill>
                  <a:srgbClr val="C00000"/>
                </a:solidFill>
              </a:rPr>
              <a:t>Use of sustainable materials</a:t>
            </a:r>
          </a:p>
          <a:p>
            <a:r>
              <a:rPr lang="en-GB" sz="1400" dirty="0">
                <a:solidFill>
                  <a:srgbClr val="020202"/>
                </a:solidFill>
              </a:rPr>
              <a:t>For the client, they will also be looking to see if it meets their specification points</a:t>
            </a:r>
          </a:p>
          <a:p>
            <a:endParaRPr lang="en-GB" sz="1400" dirty="0"/>
          </a:p>
          <a:p>
            <a:pPr lvl="1"/>
            <a:endParaRPr lang="en-GB" sz="1400" dirty="0"/>
          </a:p>
          <a:p>
            <a:pPr lvl="1"/>
            <a:endParaRPr lang="en-US" sz="1400" dirty="0"/>
          </a:p>
          <a:p>
            <a:endParaRPr lang="en-GB" sz="1400" dirty="0"/>
          </a:p>
          <a:p>
            <a:endParaRPr lang="en-GB" sz="1400" dirty="0"/>
          </a:p>
        </p:txBody>
      </p:sp>
      <p:pic>
        <p:nvPicPr>
          <p:cNvPr id="15" name="Picture 2" descr="C:\Users\desig\AppData\Roaming\PixelMetrics\CaptureWiz\Temp\8.png">
            <a:extLst>
              <a:ext uri="{FF2B5EF4-FFF2-40B4-BE49-F238E27FC236}">
                <a16:creationId xmlns:a16="http://schemas.microsoft.com/office/drawing/2014/main" id="{05F56A5D-45E8-4D76-B1A7-6F4A67EDE958}"/>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1"/>
          <a:stretch/>
        </p:blipFill>
        <p:spPr bwMode="auto">
          <a:xfrm>
            <a:off x="3876666" y="5891849"/>
            <a:ext cx="3342999" cy="37474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606741" y="3918794"/>
            <a:ext cx="6446252" cy="285522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GB" dirty="0"/>
          </a:p>
        </p:txBody>
      </p:sp>
      <p:sp>
        <p:nvSpPr>
          <p:cNvPr id="2" name="Slide Number Placeholder 1"/>
          <p:cNvSpPr>
            <a:spLocks noGrp="1"/>
          </p:cNvSpPr>
          <p:nvPr>
            <p:ph type="sldNum" sz="quarter" idx="12"/>
          </p:nvPr>
        </p:nvSpPr>
        <p:spPr/>
        <p:txBody>
          <a:bodyPr/>
          <a:lstStyle/>
          <a:p>
            <a:fld id="{A9DD8D12-B988-41D5-8FBF-8B6EA6390805}" type="slidenum">
              <a:rPr lang="en-GB" smtClean="0"/>
              <a:t>26</a:t>
            </a:fld>
            <a:endParaRPr lang="en-GB"/>
          </a:p>
        </p:txBody>
      </p:sp>
    </p:spTree>
    <p:extLst>
      <p:ext uri="{BB962C8B-B14F-4D97-AF65-F5344CB8AC3E}">
        <p14:creationId xmlns:p14="http://schemas.microsoft.com/office/powerpoint/2010/main" val="4126860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1018" y="4989468"/>
            <a:ext cx="6640030" cy="4923431"/>
          </a:xfrm>
          <a:prstGeom prst="rect">
            <a:avLst/>
          </a:prstGeom>
          <a:ln w="57150">
            <a:solidFill>
              <a:srgbClr val="C00000"/>
            </a:solidFill>
          </a:ln>
        </p:spPr>
      </p:pic>
      <p:sp>
        <p:nvSpPr>
          <p:cNvPr id="13" name="Rectangle 12">
            <a:extLst>
              <a:ext uri="{FF2B5EF4-FFF2-40B4-BE49-F238E27FC236}">
                <a16:creationId xmlns:a16="http://schemas.microsoft.com/office/drawing/2014/main" id="{43F62AEB-DC89-4270-9717-1C9FF30B29C9}"/>
              </a:ext>
            </a:extLst>
          </p:cNvPr>
          <p:cNvSpPr/>
          <p:nvPr/>
        </p:nvSpPr>
        <p:spPr>
          <a:xfrm>
            <a:off x="327546" y="273553"/>
            <a:ext cx="6892120" cy="3096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sp>
        <p:nvSpPr>
          <p:cNvPr id="8" name="TextBox 7"/>
          <p:cNvSpPr txBox="1"/>
          <p:nvPr/>
        </p:nvSpPr>
        <p:spPr>
          <a:xfrm>
            <a:off x="1723672" y="1051927"/>
            <a:ext cx="1659178" cy="1200329"/>
          </a:xfrm>
          <a:prstGeom prst="rect">
            <a:avLst/>
          </a:prstGeom>
          <a:noFill/>
        </p:spPr>
        <p:txBody>
          <a:bodyPr wrap="square" rtlCol="0">
            <a:spAutoFit/>
          </a:bodyPr>
          <a:lstStyle/>
          <a:p>
            <a:pPr algn="ctr"/>
            <a:r>
              <a:rPr lang="en-GB" dirty="0">
                <a:solidFill>
                  <a:srgbClr val="C00000"/>
                </a:solidFill>
              </a:rPr>
              <a:t>Example of a 3D Drawing with main measurements</a:t>
            </a:r>
          </a:p>
        </p:txBody>
      </p:sp>
      <p:cxnSp>
        <p:nvCxnSpPr>
          <p:cNvPr id="15" name="Straight Arrow Connector 14"/>
          <p:cNvCxnSpPr/>
          <p:nvPr/>
        </p:nvCxnSpPr>
        <p:spPr>
          <a:xfrm flipH="1">
            <a:off x="1648962" y="2282564"/>
            <a:ext cx="453099" cy="284823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41563" y="1256310"/>
            <a:ext cx="1716855" cy="2695283"/>
            <a:chOff x="8846788" y="933713"/>
            <a:chExt cx="5947892" cy="9337569"/>
          </a:xfrm>
        </p:grpSpPr>
        <p:pic>
          <p:nvPicPr>
            <p:cNvPr id="18" name="Picture 17"/>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9564" l="0" r="89953"/>
                      </a14:imgEffect>
                    </a14:imgLayer>
                  </a14:imgProps>
                </a:ext>
                <a:ext uri="{28A0092B-C50C-407E-A947-70E740481C1C}">
                  <a14:useLocalDpi xmlns:a14="http://schemas.microsoft.com/office/drawing/2010/main"/>
                </a:ext>
              </a:extLst>
            </a:blip>
            <a:srcRect/>
            <a:stretch/>
          </p:blipFill>
          <p:spPr>
            <a:xfrm rot="20489021">
              <a:off x="9093934" y="965196"/>
              <a:ext cx="5700746" cy="9168879"/>
            </a:xfrm>
            <a:prstGeom prst="rect">
              <a:avLst/>
            </a:prstGeom>
          </p:spPr>
        </p:pic>
        <p:grpSp>
          <p:nvGrpSpPr>
            <p:cNvPr id="19" name="Group 18"/>
            <p:cNvGrpSpPr/>
            <p:nvPr/>
          </p:nvGrpSpPr>
          <p:grpSpPr>
            <a:xfrm>
              <a:off x="8846788" y="933713"/>
              <a:ext cx="5006393" cy="9337569"/>
              <a:chOff x="8846788" y="933713"/>
              <a:chExt cx="5006393" cy="9337569"/>
            </a:xfrm>
          </p:grpSpPr>
          <p:pic>
            <p:nvPicPr>
              <p:cNvPr id="20" name="Picture 2" descr="hqdefaul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46788" y="6196588"/>
                <a:ext cx="2225777" cy="207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1" name="Picture 3" descr="wood_stainless_plastic%20renderin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97505" y="7957311"/>
                <a:ext cx="1724341" cy="208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cxnSp>
            <p:nvCxnSpPr>
              <p:cNvPr id="22" name="Straight Arrow Connector 21"/>
              <p:cNvCxnSpPr/>
              <p:nvPr/>
            </p:nvCxnSpPr>
            <p:spPr>
              <a:xfrm>
                <a:off x="10501506" y="9721648"/>
                <a:ext cx="794389" cy="549634"/>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1529705" y="9721648"/>
                <a:ext cx="2118894" cy="549634"/>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3780116" y="933713"/>
                <a:ext cx="73065" cy="859248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33" name="Title 1"/>
          <p:cNvSpPr txBox="1">
            <a:spLocks/>
          </p:cNvSpPr>
          <p:nvPr/>
        </p:nvSpPr>
        <p:spPr>
          <a:xfrm>
            <a:off x="4156117" y="550940"/>
            <a:ext cx="1797110" cy="8601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t>Design Proposal</a:t>
            </a:r>
          </a:p>
        </p:txBody>
      </p:sp>
      <p:sp>
        <p:nvSpPr>
          <p:cNvPr id="35" name="Title 1"/>
          <p:cNvSpPr txBox="1">
            <a:spLocks/>
          </p:cNvSpPr>
          <p:nvPr/>
        </p:nvSpPr>
        <p:spPr>
          <a:xfrm>
            <a:off x="3594317" y="860614"/>
            <a:ext cx="3596731" cy="2111814"/>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dirty="0"/>
              <a:t>Produce either a model, CAD drawing or hand drawing of your final design. This MUST be high quality. You should have detailed drawings of the product and how it will be manufactured. Explain the materials you’ll use and how the product meets your specification. Why would this product satisfy your customers needs? </a:t>
            </a:r>
          </a:p>
        </p:txBody>
      </p:sp>
      <p:sp>
        <p:nvSpPr>
          <p:cNvPr id="37" name="TextBox 36"/>
          <p:cNvSpPr txBox="1"/>
          <p:nvPr/>
        </p:nvSpPr>
        <p:spPr>
          <a:xfrm>
            <a:off x="2300499" y="10119519"/>
            <a:ext cx="3414461" cy="369332"/>
          </a:xfrm>
          <a:prstGeom prst="rect">
            <a:avLst/>
          </a:prstGeom>
          <a:noFill/>
        </p:spPr>
        <p:txBody>
          <a:bodyPr wrap="none" rtlCol="0">
            <a:spAutoFit/>
          </a:bodyPr>
          <a:lstStyle/>
          <a:p>
            <a:r>
              <a:rPr lang="en-GB" dirty="0">
                <a:solidFill>
                  <a:srgbClr val="C00000"/>
                </a:solidFill>
              </a:rPr>
              <a:t>Evaluated against the specification</a:t>
            </a:r>
          </a:p>
        </p:txBody>
      </p:sp>
      <p:cxnSp>
        <p:nvCxnSpPr>
          <p:cNvPr id="38" name="Straight Arrow Connector 37"/>
          <p:cNvCxnSpPr>
            <a:cxnSpLocks/>
          </p:cNvCxnSpPr>
          <p:nvPr/>
        </p:nvCxnSpPr>
        <p:spPr>
          <a:xfrm flipH="1" flipV="1">
            <a:off x="3849321" y="9289778"/>
            <a:ext cx="408382" cy="86652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V="1">
            <a:off x="4360594" y="9076576"/>
            <a:ext cx="416359" cy="107972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426382" y="2828583"/>
            <a:ext cx="4764666" cy="1815882"/>
          </a:xfrm>
          <a:prstGeom prst="rect">
            <a:avLst/>
          </a:prstGeom>
          <a:solidFill>
            <a:srgbClr val="C00000"/>
          </a:solidFill>
        </p:spPr>
        <p:txBody>
          <a:bodyPr wrap="square" rtlCol="0">
            <a:spAutoFit/>
          </a:bodyPr>
          <a:lstStyle/>
          <a:p>
            <a:pPr marL="269434" indent="-269434" algn="just">
              <a:buFont typeface="Arial" panose="020B0604020202020204" pitchFamily="34" charset="0"/>
              <a:buChar char="•"/>
            </a:pPr>
            <a:r>
              <a:rPr lang="en-GB" sz="1400" dirty="0">
                <a:solidFill>
                  <a:schemeClr val="bg1"/>
                </a:solidFill>
              </a:rPr>
              <a:t>Why is this your best idea?</a:t>
            </a:r>
          </a:p>
          <a:p>
            <a:pPr marL="269434" indent="-269434" algn="just">
              <a:buFont typeface="Arial" panose="020B0604020202020204" pitchFamily="34" charset="0"/>
              <a:buChar char="•"/>
            </a:pPr>
            <a:r>
              <a:rPr lang="en-GB" sz="1400" dirty="0">
                <a:solidFill>
                  <a:schemeClr val="bg1"/>
                </a:solidFill>
              </a:rPr>
              <a:t>Why does it suit the target market/ client/user?</a:t>
            </a:r>
          </a:p>
          <a:p>
            <a:pPr marL="269434" indent="-269434" algn="just">
              <a:buFont typeface="Arial" panose="020B0604020202020204" pitchFamily="34" charset="0"/>
              <a:buChar char="•"/>
            </a:pPr>
            <a:r>
              <a:rPr lang="en-GB" sz="1400" dirty="0">
                <a:solidFill>
                  <a:schemeClr val="bg1"/>
                </a:solidFill>
              </a:rPr>
              <a:t>What will it be made from and why are these suitable materials?</a:t>
            </a:r>
          </a:p>
          <a:p>
            <a:pPr marL="269434" indent="-269434" algn="just">
              <a:buFont typeface="Arial" panose="020B0604020202020204" pitchFamily="34" charset="0"/>
              <a:buChar char="•"/>
            </a:pPr>
            <a:r>
              <a:rPr lang="en-GB" sz="1400" dirty="0">
                <a:solidFill>
                  <a:schemeClr val="bg1"/>
                </a:solidFill>
              </a:rPr>
              <a:t>How will it be made and why is this the best way to cut it out?</a:t>
            </a:r>
          </a:p>
          <a:p>
            <a:pPr marL="269434" indent="-269434" algn="just">
              <a:buFont typeface="Arial" panose="020B0604020202020204" pitchFamily="34" charset="0"/>
              <a:buChar char="•"/>
            </a:pPr>
            <a:r>
              <a:rPr lang="en-GB" sz="1400" dirty="0">
                <a:solidFill>
                  <a:schemeClr val="bg1"/>
                </a:solidFill>
              </a:rPr>
              <a:t>What other developments are you going to have to do to ensure that its commercially viable?</a:t>
            </a:r>
          </a:p>
        </p:txBody>
      </p:sp>
    </p:spTree>
    <p:extLst>
      <p:ext uri="{BB962C8B-B14F-4D97-AF65-F5344CB8AC3E}">
        <p14:creationId xmlns:p14="http://schemas.microsoft.com/office/powerpoint/2010/main" val="281656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F62AEB-DC89-4270-9717-1C9FF30B29C9}"/>
              </a:ext>
            </a:extLst>
          </p:cNvPr>
          <p:cNvSpPr/>
          <p:nvPr/>
        </p:nvSpPr>
        <p:spPr>
          <a:xfrm>
            <a:off x="354134" y="261747"/>
            <a:ext cx="6892120" cy="3096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sp>
        <p:nvSpPr>
          <p:cNvPr id="33" name="Title 1"/>
          <p:cNvSpPr txBox="1">
            <a:spLocks/>
          </p:cNvSpPr>
          <p:nvPr/>
        </p:nvSpPr>
        <p:spPr>
          <a:xfrm>
            <a:off x="1802421" y="438955"/>
            <a:ext cx="10515600" cy="8601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t>Design Proposal Drawing Possibilities</a:t>
            </a:r>
          </a:p>
        </p:txBody>
      </p:sp>
      <p:pic>
        <p:nvPicPr>
          <p:cNvPr id="26" name="Picture 2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86346" y="8171859"/>
            <a:ext cx="2386093" cy="2237130"/>
          </a:xfrm>
          <a:prstGeom prst="rect">
            <a:avLst/>
          </a:prstGeom>
        </p:spPr>
      </p:pic>
      <p:grpSp>
        <p:nvGrpSpPr>
          <p:cNvPr id="28" name="Group 27"/>
          <p:cNvGrpSpPr/>
          <p:nvPr/>
        </p:nvGrpSpPr>
        <p:grpSpPr>
          <a:xfrm>
            <a:off x="770095" y="941995"/>
            <a:ext cx="6476159" cy="3155556"/>
            <a:chOff x="705779" y="2641600"/>
            <a:chExt cx="12354456" cy="6019801"/>
          </a:xfrm>
        </p:grpSpPr>
        <p:sp>
          <p:nvSpPr>
            <p:cNvPr id="29" name="Rectangle 28"/>
            <p:cNvSpPr/>
            <p:nvPr/>
          </p:nvSpPr>
          <p:spPr>
            <a:xfrm>
              <a:off x="6489700" y="3302001"/>
              <a:ext cx="5359400" cy="51161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cxnSp>
          <p:nvCxnSpPr>
            <p:cNvPr id="30" name="Straight Arrow Connector 29"/>
            <p:cNvCxnSpPr/>
            <p:nvPr/>
          </p:nvCxnSpPr>
          <p:spPr>
            <a:xfrm>
              <a:off x="6451600" y="3073400"/>
              <a:ext cx="53340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090400" y="3302001"/>
              <a:ext cx="0" cy="53594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8915143" y="2996942"/>
              <a:ext cx="1409957" cy="14099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4" name="Oval 33"/>
            <p:cNvSpPr/>
            <p:nvPr/>
          </p:nvSpPr>
          <p:spPr>
            <a:xfrm>
              <a:off x="7673622" y="3733541"/>
              <a:ext cx="1409957" cy="14099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6" name="Oval 35"/>
            <p:cNvSpPr/>
            <p:nvPr/>
          </p:nvSpPr>
          <p:spPr>
            <a:xfrm>
              <a:off x="6470973" y="2799963"/>
              <a:ext cx="1409957" cy="14099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9" name="Oval 38"/>
            <p:cNvSpPr/>
            <p:nvPr/>
          </p:nvSpPr>
          <p:spPr>
            <a:xfrm>
              <a:off x="10325100" y="3504941"/>
              <a:ext cx="1409957" cy="14099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1" name="Oval 40"/>
            <p:cNvSpPr/>
            <p:nvPr/>
          </p:nvSpPr>
          <p:spPr>
            <a:xfrm>
              <a:off x="9029672" y="6464341"/>
              <a:ext cx="1409957" cy="14099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2" name="Oval 41"/>
            <p:cNvSpPr/>
            <p:nvPr/>
          </p:nvSpPr>
          <p:spPr>
            <a:xfrm>
              <a:off x="7682769" y="7087125"/>
              <a:ext cx="1409957" cy="14099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3" name="Oval 42"/>
            <p:cNvSpPr/>
            <p:nvPr/>
          </p:nvSpPr>
          <p:spPr>
            <a:xfrm>
              <a:off x="6492716" y="6317866"/>
              <a:ext cx="1409957" cy="14099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4" name="Oval 43"/>
            <p:cNvSpPr/>
            <p:nvPr/>
          </p:nvSpPr>
          <p:spPr>
            <a:xfrm>
              <a:off x="10346843" y="7022844"/>
              <a:ext cx="1409957" cy="140995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6" name="Rectangle 45"/>
            <p:cNvSpPr/>
            <p:nvPr/>
          </p:nvSpPr>
          <p:spPr>
            <a:xfrm>
              <a:off x="6489700" y="5143498"/>
              <a:ext cx="5359400" cy="1174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47" name="TextBox 46"/>
            <p:cNvSpPr txBox="1"/>
            <p:nvPr/>
          </p:nvSpPr>
          <p:spPr>
            <a:xfrm>
              <a:off x="6258997" y="4483357"/>
              <a:ext cx="997527" cy="1761421"/>
            </a:xfrm>
            <a:prstGeom prst="rect">
              <a:avLst/>
            </a:prstGeom>
            <a:noFill/>
          </p:spPr>
          <p:txBody>
            <a:bodyPr wrap="none" rtlCol="0">
              <a:spAutoFit/>
            </a:bodyPr>
            <a:lstStyle/>
            <a:p>
              <a:r>
                <a:rPr lang="en-GB" sz="5400" b="1" dirty="0">
                  <a:solidFill>
                    <a:schemeClr val="bg2"/>
                  </a:solidFill>
                </a:rPr>
                <a:t>E</a:t>
              </a:r>
            </a:p>
          </p:txBody>
        </p:sp>
        <p:sp>
          <p:nvSpPr>
            <p:cNvPr id="48" name="TextBox 47"/>
            <p:cNvSpPr txBox="1"/>
            <p:nvPr/>
          </p:nvSpPr>
          <p:spPr>
            <a:xfrm>
              <a:off x="6720569" y="4909812"/>
              <a:ext cx="1508216" cy="1761421"/>
            </a:xfrm>
            <a:prstGeom prst="rect">
              <a:avLst/>
            </a:prstGeom>
            <a:noFill/>
          </p:spPr>
          <p:txBody>
            <a:bodyPr wrap="none" rtlCol="0">
              <a:spAutoFit/>
            </a:bodyPr>
            <a:lstStyle/>
            <a:p>
              <a:r>
                <a:rPr lang="en-GB" sz="5400" b="1" dirty="0">
                  <a:solidFill>
                    <a:schemeClr val="bg2"/>
                  </a:solidFill>
                </a:rPr>
                <a:t>M</a:t>
              </a:r>
            </a:p>
          </p:txBody>
        </p:sp>
        <p:sp>
          <p:nvSpPr>
            <p:cNvPr id="49" name="TextBox 48"/>
            <p:cNvSpPr txBox="1"/>
            <p:nvPr/>
          </p:nvSpPr>
          <p:spPr>
            <a:xfrm>
              <a:off x="7686261" y="4603377"/>
              <a:ext cx="1245226" cy="1761421"/>
            </a:xfrm>
            <a:prstGeom prst="rect">
              <a:avLst/>
            </a:prstGeom>
            <a:noFill/>
          </p:spPr>
          <p:txBody>
            <a:bodyPr wrap="none" rtlCol="0">
              <a:spAutoFit/>
            </a:bodyPr>
            <a:lstStyle/>
            <a:p>
              <a:r>
                <a:rPr lang="en-GB" sz="5400" b="1" dirty="0">
                  <a:solidFill>
                    <a:schemeClr val="bg2"/>
                  </a:solidFill>
                </a:rPr>
                <a:t>O</a:t>
              </a:r>
            </a:p>
          </p:txBody>
        </p:sp>
        <p:sp>
          <p:nvSpPr>
            <p:cNvPr id="50" name="TextBox 49"/>
            <p:cNvSpPr txBox="1"/>
            <p:nvPr/>
          </p:nvSpPr>
          <p:spPr>
            <a:xfrm>
              <a:off x="9479669" y="4890547"/>
              <a:ext cx="1245226" cy="1761421"/>
            </a:xfrm>
            <a:prstGeom prst="rect">
              <a:avLst/>
            </a:prstGeom>
            <a:noFill/>
          </p:spPr>
          <p:txBody>
            <a:bodyPr wrap="none" rtlCol="0">
              <a:spAutoFit/>
            </a:bodyPr>
            <a:lstStyle/>
            <a:p>
              <a:r>
                <a:rPr lang="en-GB" sz="5400" b="1" dirty="0">
                  <a:solidFill>
                    <a:schemeClr val="bg2"/>
                  </a:solidFill>
                </a:rPr>
                <a:t>O</a:t>
              </a:r>
            </a:p>
          </p:txBody>
        </p:sp>
        <p:sp>
          <p:nvSpPr>
            <p:cNvPr id="51" name="TextBox 50"/>
            <p:cNvSpPr txBox="1"/>
            <p:nvPr/>
          </p:nvSpPr>
          <p:spPr>
            <a:xfrm>
              <a:off x="8590063" y="4909812"/>
              <a:ext cx="1006701" cy="1761421"/>
            </a:xfrm>
            <a:prstGeom prst="rect">
              <a:avLst/>
            </a:prstGeom>
            <a:noFill/>
          </p:spPr>
          <p:txBody>
            <a:bodyPr wrap="none" rtlCol="0">
              <a:spAutoFit/>
            </a:bodyPr>
            <a:lstStyle/>
            <a:p>
              <a:r>
                <a:rPr lang="en-GB" sz="5400" b="1" dirty="0">
                  <a:solidFill>
                    <a:schemeClr val="bg2"/>
                  </a:solidFill>
                </a:rPr>
                <a:t>T</a:t>
              </a:r>
            </a:p>
          </p:txBody>
        </p:sp>
        <p:sp>
          <p:nvSpPr>
            <p:cNvPr id="52" name="TextBox 51"/>
            <p:cNvSpPr txBox="1"/>
            <p:nvPr/>
          </p:nvSpPr>
          <p:spPr>
            <a:xfrm>
              <a:off x="9229364" y="4647128"/>
              <a:ext cx="703958" cy="1761421"/>
            </a:xfrm>
            <a:prstGeom prst="rect">
              <a:avLst/>
            </a:prstGeom>
            <a:noFill/>
          </p:spPr>
          <p:txBody>
            <a:bodyPr wrap="none" rtlCol="0">
              <a:spAutoFit/>
            </a:bodyPr>
            <a:lstStyle/>
            <a:p>
              <a:r>
                <a:rPr lang="en-GB" sz="5400" b="1" dirty="0">
                  <a:solidFill>
                    <a:schemeClr val="bg2"/>
                  </a:solidFill>
                </a:rPr>
                <a:t>I</a:t>
              </a:r>
            </a:p>
          </p:txBody>
        </p:sp>
        <p:sp>
          <p:nvSpPr>
            <p:cNvPr id="53" name="TextBox 52"/>
            <p:cNvSpPr txBox="1"/>
            <p:nvPr/>
          </p:nvSpPr>
          <p:spPr>
            <a:xfrm>
              <a:off x="10306930" y="4636546"/>
              <a:ext cx="1223820" cy="1761421"/>
            </a:xfrm>
            <a:prstGeom prst="rect">
              <a:avLst/>
            </a:prstGeom>
            <a:noFill/>
          </p:spPr>
          <p:txBody>
            <a:bodyPr wrap="none" rtlCol="0">
              <a:spAutoFit/>
            </a:bodyPr>
            <a:lstStyle/>
            <a:p>
              <a:r>
                <a:rPr lang="en-GB" sz="5400" b="1" dirty="0">
                  <a:solidFill>
                    <a:schemeClr val="bg2"/>
                  </a:solidFill>
                </a:rPr>
                <a:t>N</a:t>
              </a:r>
            </a:p>
          </p:txBody>
        </p:sp>
        <p:sp>
          <p:nvSpPr>
            <p:cNvPr id="54" name="TextBox 53"/>
            <p:cNvSpPr txBox="1"/>
            <p:nvPr/>
          </p:nvSpPr>
          <p:spPr>
            <a:xfrm>
              <a:off x="11119307" y="4898671"/>
              <a:ext cx="976121" cy="1761421"/>
            </a:xfrm>
            <a:prstGeom prst="rect">
              <a:avLst/>
            </a:prstGeom>
            <a:noFill/>
          </p:spPr>
          <p:txBody>
            <a:bodyPr wrap="none" rtlCol="0">
              <a:spAutoFit/>
            </a:bodyPr>
            <a:lstStyle/>
            <a:p>
              <a:r>
                <a:rPr lang="en-GB" sz="5400" b="1" dirty="0">
                  <a:solidFill>
                    <a:schemeClr val="bg2"/>
                  </a:solidFill>
                </a:rPr>
                <a:t>S</a:t>
              </a:r>
            </a:p>
          </p:txBody>
        </p:sp>
        <p:grpSp>
          <p:nvGrpSpPr>
            <p:cNvPr id="55" name="Group 54"/>
            <p:cNvGrpSpPr/>
            <p:nvPr/>
          </p:nvGrpSpPr>
          <p:grpSpPr>
            <a:xfrm>
              <a:off x="772158" y="3301999"/>
              <a:ext cx="6229431" cy="5116120"/>
              <a:chOff x="784858" y="1650999"/>
              <a:chExt cx="6229431" cy="5359402"/>
            </a:xfrm>
          </p:grpSpPr>
          <p:grpSp>
            <p:nvGrpSpPr>
              <p:cNvPr id="81" name="Group 80"/>
              <p:cNvGrpSpPr/>
              <p:nvPr/>
            </p:nvGrpSpPr>
            <p:grpSpPr>
              <a:xfrm>
                <a:off x="784858" y="1650999"/>
                <a:ext cx="5389734" cy="5359402"/>
                <a:chOff x="784858" y="1650999"/>
                <a:chExt cx="5389734" cy="5359402"/>
              </a:xfrm>
            </p:grpSpPr>
            <p:sp>
              <p:nvSpPr>
                <p:cNvPr id="87" name="Rectangle 86"/>
                <p:cNvSpPr/>
                <p:nvPr/>
              </p:nvSpPr>
              <p:spPr>
                <a:xfrm>
                  <a:off x="815192" y="1651001"/>
                  <a:ext cx="5359400" cy="53594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8" name="Rectangle 87"/>
                <p:cNvSpPr/>
                <p:nvPr/>
              </p:nvSpPr>
              <p:spPr>
                <a:xfrm>
                  <a:off x="2601910" y="1651000"/>
                  <a:ext cx="1868490" cy="177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9" name="Rectangle 88"/>
                <p:cNvSpPr/>
                <p:nvPr/>
              </p:nvSpPr>
              <p:spPr>
                <a:xfrm>
                  <a:off x="4470399" y="3457697"/>
                  <a:ext cx="1684969" cy="1791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0" name="Rectangle 89"/>
                <p:cNvSpPr/>
                <p:nvPr/>
              </p:nvSpPr>
              <p:spPr>
                <a:xfrm>
                  <a:off x="799081" y="3427363"/>
                  <a:ext cx="1802829" cy="1791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1" name="Rectangle 90"/>
                <p:cNvSpPr/>
                <p:nvPr/>
              </p:nvSpPr>
              <p:spPr>
                <a:xfrm>
                  <a:off x="2601910" y="5218882"/>
                  <a:ext cx="1868489" cy="1791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2" name="Rectangle 91"/>
                <p:cNvSpPr/>
                <p:nvPr/>
              </p:nvSpPr>
              <p:spPr>
                <a:xfrm>
                  <a:off x="2781300" y="3606800"/>
                  <a:ext cx="1485900" cy="13843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nvGrpSpPr>
                <p:cNvPr id="93" name="Group 92"/>
                <p:cNvGrpSpPr/>
                <p:nvPr/>
              </p:nvGrpSpPr>
              <p:grpSpPr>
                <a:xfrm>
                  <a:off x="784858" y="1650999"/>
                  <a:ext cx="1828162" cy="1776364"/>
                  <a:chOff x="784858" y="1988633"/>
                  <a:chExt cx="1828162" cy="1438730"/>
                </a:xfrm>
              </p:grpSpPr>
              <p:sp>
                <p:nvSpPr>
                  <p:cNvPr id="116" name="Rectangle 115"/>
                  <p:cNvSpPr/>
                  <p:nvPr/>
                </p:nvSpPr>
                <p:spPr>
                  <a:xfrm>
                    <a:off x="795968" y="3239548"/>
                    <a:ext cx="1805942" cy="18781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7" name="Rectangle 116"/>
                  <p:cNvSpPr/>
                  <p:nvPr/>
                </p:nvSpPr>
                <p:spPr>
                  <a:xfrm>
                    <a:off x="795968" y="3051732"/>
                    <a:ext cx="1805942" cy="1878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8" name="Rectangle 117"/>
                  <p:cNvSpPr/>
                  <p:nvPr/>
                </p:nvSpPr>
                <p:spPr>
                  <a:xfrm>
                    <a:off x="795968" y="2891640"/>
                    <a:ext cx="1805942" cy="1878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9" name="Rectangle 118"/>
                  <p:cNvSpPr/>
                  <p:nvPr/>
                </p:nvSpPr>
                <p:spPr>
                  <a:xfrm>
                    <a:off x="795968" y="2725264"/>
                    <a:ext cx="1805942" cy="18781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0" name="Rectangle 119"/>
                  <p:cNvSpPr/>
                  <p:nvPr/>
                </p:nvSpPr>
                <p:spPr>
                  <a:xfrm>
                    <a:off x="807078" y="2545827"/>
                    <a:ext cx="1805942" cy="18781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1" name="Rectangle 120"/>
                  <p:cNvSpPr/>
                  <p:nvPr/>
                </p:nvSpPr>
                <p:spPr>
                  <a:xfrm>
                    <a:off x="807078" y="2366980"/>
                    <a:ext cx="1805942" cy="1878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2" name="Rectangle 121"/>
                  <p:cNvSpPr/>
                  <p:nvPr/>
                </p:nvSpPr>
                <p:spPr>
                  <a:xfrm>
                    <a:off x="795968" y="2178233"/>
                    <a:ext cx="1805942" cy="187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3" name="Rectangle 122"/>
                  <p:cNvSpPr/>
                  <p:nvPr/>
                </p:nvSpPr>
                <p:spPr>
                  <a:xfrm>
                    <a:off x="784858" y="1988633"/>
                    <a:ext cx="1805942" cy="1878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sp>
              <p:nvSpPr>
                <p:cNvPr id="94" name="Rectangle 93"/>
                <p:cNvSpPr/>
                <p:nvPr/>
              </p:nvSpPr>
              <p:spPr>
                <a:xfrm>
                  <a:off x="4470399" y="1882889"/>
                  <a:ext cx="1684969" cy="2340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5" name="Rectangle 94"/>
                <p:cNvSpPr/>
                <p:nvPr/>
              </p:nvSpPr>
              <p:spPr>
                <a:xfrm>
                  <a:off x="4470399" y="2421032"/>
                  <a:ext cx="1684969" cy="2340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6" name="Rectangle 95"/>
                <p:cNvSpPr/>
                <p:nvPr/>
              </p:nvSpPr>
              <p:spPr>
                <a:xfrm>
                  <a:off x="4481832" y="2888795"/>
                  <a:ext cx="1684969" cy="2340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7" name="Rectangle 96"/>
                <p:cNvSpPr/>
                <p:nvPr/>
              </p:nvSpPr>
              <p:spPr>
                <a:xfrm>
                  <a:off x="5121415" y="1882889"/>
                  <a:ext cx="346714" cy="2340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8" name="Rectangle 97"/>
                <p:cNvSpPr/>
                <p:nvPr/>
              </p:nvSpPr>
              <p:spPr>
                <a:xfrm>
                  <a:off x="5149139" y="2442091"/>
                  <a:ext cx="346714" cy="2340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9" name="Rectangle 98"/>
                <p:cNvSpPr/>
                <p:nvPr/>
              </p:nvSpPr>
              <p:spPr>
                <a:xfrm>
                  <a:off x="5166529" y="2888795"/>
                  <a:ext cx="346714" cy="2340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0" name="Round Same Side Corner Rectangle 99"/>
                <p:cNvSpPr/>
                <p:nvPr/>
              </p:nvSpPr>
              <p:spPr>
                <a:xfrm rot="5400000">
                  <a:off x="141457" y="5902979"/>
                  <a:ext cx="1767494" cy="436253"/>
                </a:xfrm>
                <a:prstGeom prst="round2SameRect">
                  <a:avLst>
                    <a:gd name="adj1" fmla="val 50000"/>
                    <a:gd name="adj2" fmla="val 0"/>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1" name="Round Same Side Corner Rectangle 100"/>
                <p:cNvSpPr/>
                <p:nvPr/>
              </p:nvSpPr>
              <p:spPr>
                <a:xfrm rot="16200000" flipH="1">
                  <a:off x="1472209" y="5890036"/>
                  <a:ext cx="1767494" cy="436253"/>
                </a:xfrm>
                <a:prstGeom prst="round2SameRect">
                  <a:avLst>
                    <a:gd name="adj1" fmla="val 50000"/>
                    <a:gd name="adj2" fmla="val 0"/>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2" name="Oval 101"/>
                <p:cNvSpPr/>
                <p:nvPr/>
              </p:nvSpPr>
              <p:spPr>
                <a:xfrm>
                  <a:off x="896308" y="5520241"/>
                  <a:ext cx="252731" cy="228600"/>
                </a:xfrm>
                <a:prstGeom prst="ellipse">
                  <a:avLst/>
                </a:prstGeom>
                <a:solidFill>
                  <a:srgbClr val="002060"/>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3" name="Oval 102"/>
                <p:cNvSpPr/>
                <p:nvPr/>
              </p:nvSpPr>
              <p:spPr>
                <a:xfrm>
                  <a:off x="910385" y="5993862"/>
                  <a:ext cx="252731" cy="228600"/>
                </a:xfrm>
                <a:prstGeom prst="ellipse">
                  <a:avLst/>
                </a:prstGeom>
                <a:solidFill>
                  <a:srgbClr val="002060"/>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4" name="Oval 103"/>
                <p:cNvSpPr/>
                <p:nvPr/>
              </p:nvSpPr>
              <p:spPr>
                <a:xfrm>
                  <a:off x="896308" y="6467483"/>
                  <a:ext cx="252731" cy="228600"/>
                </a:xfrm>
                <a:prstGeom prst="ellipse">
                  <a:avLst/>
                </a:prstGeom>
                <a:solidFill>
                  <a:srgbClr val="002060"/>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5" name="Oval 104"/>
                <p:cNvSpPr/>
                <p:nvPr/>
              </p:nvSpPr>
              <p:spPr>
                <a:xfrm>
                  <a:off x="2239399" y="5507737"/>
                  <a:ext cx="252731" cy="228600"/>
                </a:xfrm>
                <a:prstGeom prst="ellipse">
                  <a:avLst/>
                </a:prstGeom>
                <a:solidFill>
                  <a:srgbClr val="002060"/>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6" name="Oval 105"/>
                <p:cNvSpPr/>
                <p:nvPr/>
              </p:nvSpPr>
              <p:spPr>
                <a:xfrm>
                  <a:off x="2253476" y="5981358"/>
                  <a:ext cx="252731" cy="228600"/>
                </a:xfrm>
                <a:prstGeom prst="ellipse">
                  <a:avLst/>
                </a:prstGeom>
                <a:solidFill>
                  <a:srgbClr val="002060"/>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7" name="Oval 106"/>
                <p:cNvSpPr/>
                <p:nvPr/>
              </p:nvSpPr>
              <p:spPr>
                <a:xfrm>
                  <a:off x="2239399" y="6454979"/>
                  <a:ext cx="252731" cy="228600"/>
                </a:xfrm>
                <a:prstGeom prst="ellipse">
                  <a:avLst/>
                </a:prstGeom>
                <a:solidFill>
                  <a:srgbClr val="002060"/>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8" name="Oval 107"/>
                <p:cNvSpPr/>
                <p:nvPr/>
              </p:nvSpPr>
              <p:spPr>
                <a:xfrm>
                  <a:off x="5168968" y="5507737"/>
                  <a:ext cx="242743" cy="2427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9" name="Oval 108"/>
                <p:cNvSpPr/>
                <p:nvPr/>
              </p:nvSpPr>
              <p:spPr>
                <a:xfrm>
                  <a:off x="5294772" y="5887065"/>
                  <a:ext cx="242743" cy="2427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0" name="Oval 109"/>
                <p:cNvSpPr/>
                <p:nvPr/>
              </p:nvSpPr>
              <p:spPr>
                <a:xfrm>
                  <a:off x="5110158" y="6524376"/>
                  <a:ext cx="242743" cy="2427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1" name="Oval 110"/>
                <p:cNvSpPr/>
                <p:nvPr/>
              </p:nvSpPr>
              <p:spPr>
                <a:xfrm>
                  <a:off x="5055202" y="6160261"/>
                  <a:ext cx="242743" cy="24274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2" name="Arc 111"/>
                <p:cNvSpPr/>
                <p:nvPr/>
              </p:nvSpPr>
              <p:spPr>
                <a:xfrm>
                  <a:off x="3666711" y="5507737"/>
                  <a:ext cx="1673175" cy="136046"/>
                </a:xfrm>
                <a:prstGeom prst="arc">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p>
              </p:txBody>
            </p:sp>
            <p:sp>
              <p:nvSpPr>
                <p:cNvPr id="113" name="Arc 112"/>
                <p:cNvSpPr/>
                <p:nvPr/>
              </p:nvSpPr>
              <p:spPr>
                <a:xfrm>
                  <a:off x="3641925" y="6116984"/>
                  <a:ext cx="1673175" cy="136046"/>
                </a:xfrm>
                <a:prstGeom prst="arc">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p>
              </p:txBody>
            </p:sp>
            <p:sp>
              <p:nvSpPr>
                <p:cNvPr id="114" name="Arc 113"/>
                <p:cNvSpPr/>
                <p:nvPr/>
              </p:nvSpPr>
              <p:spPr>
                <a:xfrm flipV="1">
                  <a:off x="3629840" y="5698951"/>
                  <a:ext cx="1673175" cy="136046"/>
                </a:xfrm>
                <a:prstGeom prst="arc">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p>
              </p:txBody>
            </p:sp>
            <p:sp>
              <p:nvSpPr>
                <p:cNvPr id="115" name="Arc 114"/>
                <p:cNvSpPr/>
                <p:nvPr/>
              </p:nvSpPr>
              <p:spPr>
                <a:xfrm flipV="1">
                  <a:off x="3605054" y="6308198"/>
                  <a:ext cx="1673175" cy="136046"/>
                </a:xfrm>
                <a:prstGeom prst="arc">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p>
              </p:txBody>
            </p:sp>
          </p:grpSp>
          <p:grpSp>
            <p:nvGrpSpPr>
              <p:cNvPr id="82" name="Group 81"/>
              <p:cNvGrpSpPr/>
              <p:nvPr/>
            </p:nvGrpSpPr>
            <p:grpSpPr>
              <a:xfrm>
                <a:off x="5279457" y="5878124"/>
                <a:ext cx="1734832" cy="936507"/>
                <a:chOff x="5279457" y="5878124"/>
                <a:chExt cx="1734832" cy="936507"/>
              </a:xfrm>
            </p:grpSpPr>
            <p:sp>
              <p:nvSpPr>
                <p:cNvPr id="83" name="Arc 82"/>
                <p:cNvSpPr/>
                <p:nvPr/>
              </p:nvSpPr>
              <p:spPr>
                <a:xfrm flipH="1">
                  <a:off x="5341114" y="5878124"/>
                  <a:ext cx="1673175" cy="136046"/>
                </a:xfrm>
                <a:prstGeom prst="arc">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p>
              </p:txBody>
            </p:sp>
            <p:sp>
              <p:nvSpPr>
                <p:cNvPr id="84" name="Arc 83"/>
                <p:cNvSpPr/>
                <p:nvPr/>
              </p:nvSpPr>
              <p:spPr>
                <a:xfrm flipH="1">
                  <a:off x="5316328" y="6487371"/>
                  <a:ext cx="1673175" cy="136046"/>
                </a:xfrm>
                <a:prstGeom prst="arc">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p>
              </p:txBody>
            </p:sp>
            <p:sp>
              <p:nvSpPr>
                <p:cNvPr id="85" name="Arc 84"/>
                <p:cNvSpPr/>
                <p:nvPr/>
              </p:nvSpPr>
              <p:spPr>
                <a:xfrm flipH="1" flipV="1">
                  <a:off x="5304243" y="6069338"/>
                  <a:ext cx="1673175" cy="136046"/>
                </a:xfrm>
                <a:prstGeom prst="arc">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p>
              </p:txBody>
            </p:sp>
            <p:sp>
              <p:nvSpPr>
                <p:cNvPr id="86" name="Arc 85"/>
                <p:cNvSpPr/>
                <p:nvPr/>
              </p:nvSpPr>
              <p:spPr>
                <a:xfrm flipH="1" flipV="1">
                  <a:off x="5279457" y="6678585"/>
                  <a:ext cx="1673175" cy="136046"/>
                </a:xfrm>
                <a:prstGeom prst="arc">
                  <a:avLst/>
                </a:pr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900"/>
                </a:p>
              </p:txBody>
            </p:sp>
          </p:grpSp>
        </p:grpSp>
        <p:sp>
          <p:nvSpPr>
            <p:cNvPr id="56" name="TextBox 55"/>
            <p:cNvSpPr txBox="1"/>
            <p:nvPr/>
          </p:nvSpPr>
          <p:spPr>
            <a:xfrm>
              <a:off x="8686800" y="2641600"/>
              <a:ext cx="955062" cy="440354"/>
            </a:xfrm>
            <a:prstGeom prst="rect">
              <a:avLst/>
            </a:prstGeom>
            <a:noFill/>
          </p:spPr>
          <p:txBody>
            <a:bodyPr wrap="square" rtlCol="0">
              <a:spAutoFit/>
            </a:bodyPr>
            <a:lstStyle/>
            <a:p>
              <a:r>
                <a:rPr lang="en-GB" sz="900" dirty="0"/>
                <a:t>45cm</a:t>
              </a:r>
            </a:p>
          </p:txBody>
        </p:sp>
        <p:sp>
          <p:nvSpPr>
            <p:cNvPr id="57" name="TextBox 56"/>
            <p:cNvSpPr txBox="1"/>
            <p:nvPr/>
          </p:nvSpPr>
          <p:spPr>
            <a:xfrm>
              <a:off x="12105173" y="5369091"/>
              <a:ext cx="955062" cy="440354"/>
            </a:xfrm>
            <a:prstGeom prst="rect">
              <a:avLst/>
            </a:prstGeom>
            <a:noFill/>
          </p:spPr>
          <p:txBody>
            <a:bodyPr wrap="square" rtlCol="0">
              <a:spAutoFit/>
            </a:bodyPr>
            <a:lstStyle/>
            <a:p>
              <a:r>
                <a:rPr lang="en-GB" sz="900" dirty="0"/>
                <a:t>42cm</a:t>
              </a:r>
            </a:p>
          </p:txBody>
        </p:sp>
        <p:cxnSp>
          <p:nvCxnSpPr>
            <p:cNvPr id="58" name="Straight Arrow Connector 57"/>
            <p:cNvCxnSpPr/>
            <p:nvPr/>
          </p:nvCxnSpPr>
          <p:spPr>
            <a:xfrm>
              <a:off x="12001282" y="5108697"/>
              <a:ext cx="0" cy="123670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1308069" y="5205316"/>
              <a:ext cx="955062" cy="440354"/>
            </a:xfrm>
            <a:prstGeom prst="rect">
              <a:avLst/>
            </a:prstGeom>
            <a:noFill/>
          </p:spPr>
          <p:txBody>
            <a:bodyPr wrap="square" rtlCol="0">
              <a:spAutoFit/>
            </a:bodyPr>
            <a:lstStyle/>
            <a:p>
              <a:r>
                <a:rPr lang="en-GB" sz="900" dirty="0"/>
                <a:t>11cm</a:t>
              </a:r>
            </a:p>
          </p:txBody>
        </p:sp>
        <p:cxnSp>
          <p:nvCxnSpPr>
            <p:cNvPr id="60" name="Straight Arrow Connector 59"/>
            <p:cNvCxnSpPr/>
            <p:nvPr/>
          </p:nvCxnSpPr>
          <p:spPr>
            <a:xfrm>
              <a:off x="11049917" y="3597552"/>
              <a:ext cx="0" cy="123670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0356703" y="3694172"/>
              <a:ext cx="955062" cy="440354"/>
            </a:xfrm>
            <a:prstGeom prst="rect">
              <a:avLst/>
            </a:prstGeom>
            <a:noFill/>
          </p:spPr>
          <p:txBody>
            <a:bodyPr wrap="square" rtlCol="0">
              <a:spAutoFit/>
            </a:bodyPr>
            <a:lstStyle/>
            <a:p>
              <a:r>
                <a:rPr lang="en-GB" sz="900" dirty="0"/>
                <a:t>11cm</a:t>
              </a:r>
            </a:p>
          </p:txBody>
        </p:sp>
        <p:cxnSp>
          <p:nvCxnSpPr>
            <p:cNvPr id="62" name="Straight Arrow Connector 61"/>
            <p:cNvCxnSpPr/>
            <p:nvPr/>
          </p:nvCxnSpPr>
          <p:spPr>
            <a:xfrm>
              <a:off x="9494408" y="5161180"/>
              <a:ext cx="11290" cy="922120"/>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8801192" y="5257800"/>
              <a:ext cx="955062" cy="440354"/>
            </a:xfrm>
            <a:prstGeom prst="rect">
              <a:avLst/>
            </a:prstGeom>
            <a:noFill/>
          </p:spPr>
          <p:txBody>
            <a:bodyPr wrap="square" rtlCol="0">
              <a:spAutoFit/>
            </a:bodyPr>
            <a:lstStyle/>
            <a:p>
              <a:r>
                <a:rPr lang="en-GB" sz="900" dirty="0"/>
                <a:t>7cm</a:t>
              </a:r>
            </a:p>
          </p:txBody>
        </p:sp>
        <p:cxnSp>
          <p:nvCxnSpPr>
            <p:cNvPr id="64" name="Straight Arrow Connector 63"/>
            <p:cNvCxnSpPr/>
            <p:nvPr/>
          </p:nvCxnSpPr>
          <p:spPr>
            <a:xfrm>
              <a:off x="6258997" y="5108697"/>
              <a:ext cx="1" cy="159922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568199" y="5333581"/>
              <a:ext cx="955062" cy="440354"/>
            </a:xfrm>
            <a:prstGeom prst="rect">
              <a:avLst/>
            </a:prstGeom>
            <a:noFill/>
          </p:spPr>
          <p:txBody>
            <a:bodyPr wrap="square" rtlCol="0">
              <a:spAutoFit/>
            </a:bodyPr>
            <a:lstStyle/>
            <a:p>
              <a:r>
                <a:rPr lang="en-GB" sz="900" dirty="0"/>
                <a:t>14cm</a:t>
              </a:r>
            </a:p>
          </p:txBody>
        </p:sp>
        <p:cxnSp>
          <p:nvCxnSpPr>
            <p:cNvPr id="66" name="Straight Arrow Connector 65"/>
            <p:cNvCxnSpPr/>
            <p:nvPr/>
          </p:nvCxnSpPr>
          <p:spPr>
            <a:xfrm flipH="1">
              <a:off x="6277541" y="3301999"/>
              <a:ext cx="18755" cy="169572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609763" y="3594224"/>
              <a:ext cx="955062" cy="440354"/>
            </a:xfrm>
            <a:prstGeom prst="rect">
              <a:avLst/>
            </a:prstGeom>
            <a:noFill/>
          </p:spPr>
          <p:txBody>
            <a:bodyPr wrap="square" rtlCol="0">
              <a:spAutoFit/>
            </a:bodyPr>
            <a:lstStyle/>
            <a:p>
              <a:r>
                <a:rPr lang="en-GB" sz="900" dirty="0"/>
                <a:t>14cm</a:t>
              </a:r>
            </a:p>
          </p:txBody>
        </p:sp>
        <p:cxnSp>
          <p:nvCxnSpPr>
            <p:cNvPr id="68" name="Straight Arrow Connector 67"/>
            <p:cNvCxnSpPr/>
            <p:nvPr/>
          </p:nvCxnSpPr>
          <p:spPr>
            <a:xfrm flipH="1">
              <a:off x="6258998" y="6780569"/>
              <a:ext cx="18542" cy="161989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68199" y="6999651"/>
              <a:ext cx="955062" cy="440354"/>
            </a:xfrm>
            <a:prstGeom prst="rect">
              <a:avLst/>
            </a:prstGeom>
            <a:noFill/>
          </p:spPr>
          <p:txBody>
            <a:bodyPr wrap="square" rtlCol="0">
              <a:spAutoFit/>
            </a:bodyPr>
            <a:lstStyle/>
            <a:p>
              <a:r>
                <a:rPr lang="en-GB" sz="900" dirty="0"/>
                <a:t>14cm</a:t>
              </a:r>
            </a:p>
          </p:txBody>
        </p:sp>
        <p:cxnSp>
          <p:nvCxnSpPr>
            <p:cNvPr id="70" name="Straight Arrow Connector 69"/>
            <p:cNvCxnSpPr/>
            <p:nvPr/>
          </p:nvCxnSpPr>
          <p:spPr>
            <a:xfrm flipV="1">
              <a:off x="2682579" y="3179871"/>
              <a:ext cx="1599226" cy="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879412" y="2717163"/>
              <a:ext cx="955062" cy="440354"/>
            </a:xfrm>
            <a:prstGeom prst="rect">
              <a:avLst/>
            </a:prstGeom>
            <a:noFill/>
          </p:spPr>
          <p:txBody>
            <a:bodyPr wrap="square" rtlCol="0">
              <a:spAutoFit/>
            </a:bodyPr>
            <a:lstStyle/>
            <a:p>
              <a:r>
                <a:rPr lang="en-GB" sz="900" dirty="0"/>
                <a:t>15cm</a:t>
              </a:r>
            </a:p>
          </p:txBody>
        </p:sp>
        <p:cxnSp>
          <p:nvCxnSpPr>
            <p:cNvPr id="72" name="Straight Arrow Connector 71"/>
            <p:cNvCxnSpPr/>
            <p:nvPr/>
          </p:nvCxnSpPr>
          <p:spPr>
            <a:xfrm>
              <a:off x="705779" y="3188964"/>
              <a:ext cx="1889470" cy="2515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140053" y="2675599"/>
              <a:ext cx="955062" cy="440354"/>
            </a:xfrm>
            <a:prstGeom prst="rect">
              <a:avLst/>
            </a:prstGeom>
            <a:noFill/>
          </p:spPr>
          <p:txBody>
            <a:bodyPr wrap="square" rtlCol="0">
              <a:spAutoFit/>
            </a:bodyPr>
            <a:lstStyle/>
            <a:p>
              <a:r>
                <a:rPr lang="en-GB" sz="900" dirty="0"/>
                <a:t>15cm</a:t>
              </a:r>
            </a:p>
          </p:txBody>
        </p:sp>
        <p:cxnSp>
          <p:nvCxnSpPr>
            <p:cNvPr id="74" name="Straight Arrow Connector 73"/>
            <p:cNvCxnSpPr/>
            <p:nvPr/>
          </p:nvCxnSpPr>
          <p:spPr>
            <a:xfrm>
              <a:off x="4490598" y="3187955"/>
              <a:ext cx="1619898" cy="1854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545481" y="2717163"/>
              <a:ext cx="955062" cy="440354"/>
            </a:xfrm>
            <a:prstGeom prst="rect">
              <a:avLst/>
            </a:prstGeom>
            <a:noFill/>
          </p:spPr>
          <p:txBody>
            <a:bodyPr wrap="square" rtlCol="0">
              <a:spAutoFit/>
            </a:bodyPr>
            <a:lstStyle/>
            <a:p>
              <a:r>
                <a:rPr lang="en-GB" sz="900" dirty="0"/>
                <a:t>15cm</a:t>
              </a:r>
            </a:p>
          </p:txBody>
        </p:sp>
        <p:cxnSp>
          <p:nvCxnSpPr>
            <p:cNvPr id="76" name="Straight Arrow Connector 75"/>
            <p:cNvCxnSpPr/>
            <p:nvPr/>
          </p:nvCxnSpPr>
          <p:spPr>
            <a:xfrm flipV="1">
              <a:off x="2720863" y="5031147"/>
              <a:ext cx="1599226" cy="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108471" y="4607725"/>
              <a:ext cx="955062" cy="440354"/>
            </a:xfrm>
            <a:prstGeom prst="rect">
              <a:avLst/>
            </a:prstGeom>
            <a:noFill/>
          </p:spPr>
          <p:txBody>
            <a:bodyPr wrap="square" rtlCol="0">
              <a:spAutoFit/>
            </a:bodyPr>
            <a:lstStyle/>
            <a:p>
              <a:r>
                <a:rPr lang="en-GB" sz="900" dirty="0"/>
                <a:t>13cm</a:t>
              </a:r>
            </a:p>
          </p:txBody>
        </p:sp>
        <p:cxnSp>
          <p:nvCxnSpPr>
            <p:cNvPr id="78" name="Straight Arrow Connector 77"/>
            <p:cNvCxnSpPr/>
            <p:nvPr/>
          </p:nvCxnSpPr>
          <p:spPr>
            <a:xfrm>
              <a:off x="4339518" y="5144205"/>
              <a:ext cx="2532" cy="13649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648721" y="5369091"/>
              <a:ext cx="955062" cy="440354"/>
            </a:xfrm>
            <a:prstGeom prst="rect">
              <a:avLst/>
            </a:prstGeom>
            <a:noFill/>
          </p:spPr>
          <p:txBody>
            <a:bodyPr wrap="square" rtlCol="0">
              <a:spAutoFit/>
            </a:bodyPr>
            <a:lstStyle/>
            <a:p>
              <a:r>
                <a:rPr lang="en-GB" sz="900" dirty="0"/>
                <a:t>11cm</a:t>
              </a:r>
            </a:p>
          </p:txBody>
        </p:sp>
      </p:grpSp>
      <p:sp>
        <p:nvSpPr>
          <p:cNvPr id="124" name="TextBox 123"/>
          <p:cNvSpPr txBox="1"/>
          <p:nvPr/>
        </p:nvSpPr>
        <p:spPr>
          <a:xfrm>
            <a:off x="459076" y="3962387"/>
            <a:ext cx="1450429" cy="369332"/>
          </a:xfrm>
          <a:prstGeom prst="rect">
            <a:avLst/>
          </a:prstGeom>
          <a:solidFill>
            <a:schemeClr val="bg1"/>
          </a:solidFill>
        </p:spPr>
        <p:txBody>
          <a:bodyPr wrap="square" rtlCol="0">
            <a:spAutoFit/>
          </a:bodyPr>
          <a:lstStyle/>
          <a:p>
            <a:pPr algn="ctr"/>
            <a:r>
              <a:rPr lang="en-GB" dirty="0">
                <a:solidFill>
                  <a:srgbClr val="C00000"/>
                </a:solidFill>
              </a:rPr>
              <a:t>CAD Drawing</a:t>
            </a:r>
          </a:p>
        </p:txBody>
      </p:sp>
      <p:sp>
        <p:nvSpPr>
          <p:cNvPr id="25" name="TextBox 24"/>
          <p:cNvSpPr txBox="1"/>
          <p:nvPr/>
        </p:nvSpPr>
        <p:spPr>
          <a:xfrm>
            <a:off x="783469" y="8884621"/>
            <a:ext cx="3762466" cy="923330"/>
          </a:xfrm>
          <a:prstGeom prst="rect">
            <a:avLst/>
          </a:prstGeom>
          <a:noFill/>
        </p:spPr>
        <p:txBody>
          <a:bodyPr wrap="square" rtlCol="0">
            <a:spAutoFit/>
          </a:bodyPr>
          <a:lstStyle/>
          <a:p>
            <a:r>
              <a:rPr lang="en-GB" dirty="0">
                <a:solidFill>
                  <a:srgbClr val="C00000"/>
                </a:solidFill>
              </a:rPr>
              <a:t>Clear sketches or 2D Orthographic drawings with measurements will be needed in most cases</a:t>
            </a:r>
          </a:p>
        </p:txBody>
      </p:sp>
      <p:pic>
        <p:nvPicPr>
          <p:cNvPr id="125" name="Picture 1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179" y="4450605"/>
            <a:ext cx="5164476" cy="3856596"/>
          </a:xfrm>
          <a:prstGeom prst="rect">
            <a:avLst/>
          </a:prstGeom>
        </p:spPr>
      </p:pic>
      <p:sp>
        <p:nvSpPr>
          <p:cNvPr id="126" name="TextBox 125"/>
          <p:cNvSpPr txBox="1"/>
          <p:nvPr/>
        </p:nvSpPr>
        <p:spPr>
          <a:xfrm>
            <a:off x="5639460" y="5693489"/>
            <a:ext cx="1468058" cy="1200329"/>
          </a:xfrm>
          <a:prstGeom prst="rect">
            <a:avLst/>
          </a:prstGeom>
          <a:noFill/>
        </p:spPr>
        <p:txBody>
          <a:bodyPr wrap="square" rtlCol="0">
            <a:spAutoFit/>
          </a:bodyPr>
          <a:lstStyle/>
          <a:p>
            <a:pPr algn="ctr"/>
            <a:r>
              <a:rPr lang="en-GB" dirty="0">
                <a:solidFill>
                  <a:srgbClr val="C00000"/>
                </a:solidFill>
              </a:rPr>
              <a:t>A combination of drawing styles</a:t>
            </a:r>
          </a:p>
        </p:txBody>
      </p:sp>
    </p:spTree>
    <p:extLst>
      <p:ext uri="{BB962C8B-B14F-4D97-AF65-F5344CB8AC3E}">
        <p14:creationId xmlns:p14="http://schemas.microsoft.com/office/powerpoint/2010/main" val="796987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78693B-6C85-43BD-B86D-8A9A8EEFB75D}"/>
              </a:ext>
            </a:extLst>
          </p:cNvPr>
          <p:cNvSpPr/>
          <p:nvPr/>
        </p:nvSpPr>
        <p:spPr>
          <a:xfrm>
            <a:off x="327546" y="289312"/>
            <a:ext cx="6892120" cy="3096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MARK SCHEME</a:t>
            </a:r>
          </a:p>
        </p:txBody>
      </p:sp>
      <p:sp>
        <p:nvSpPr>
          <p:cNvPr id="3" name="Rectangle 2">
            <a:extLst>
              <a:ext uri="{FF2B5EF4-FFF2-40B4-BE49-F238E27FC236}">
                <a16:creationId xmlns:a16="http://schemas.microsoft.com/office/drawing/2014/main" id="{87D91567-87F6-497A-AE6E-8C6EB1A491B8}"/>
              </a:ext>
            </a:extLst>
          </p:cNvPr>
          <p:cNvSpPr/>
          <p:nvPr/>
        </p:nvSpPr>
        <p:spPr>
          <a:xfrm>
            <a:off x="327546" y="8925711"/>
            <a:ext cx="6904583" cy="1600438"/>
          </a:xfrm>
          <a:prstGeom prst="rect">
            <a:avLst/>
          </a:prstGeom>
          <a:solidFill>
            <a:srgbClr val="0070C0"/>
          </a:solidFill>
        </p:spPr>
        <p:txBody>
          <a:bodyPr wrap="square">
            <a:spAutoFit/>
          </a:bodyPr>
          <a:lstStyle/>
          <a:p>
            <a:r>
              <a:rPr lang="en-GB" sz="1400" dirty="0">
                <a:solidFill>
                  <a:schemeClr val="bg1"/>
                </a:solidFill>
              </a:rPr>
              <a:t>You will work with a range of appropriate materials/components to produce prototypes that are accurate and within close tolerances. This will involve using specialist tools and equipment, which may include hand tools, machines or CAM/CNC. The prototypes will be constructed through a range of techniques, which may involve shaping, fabrication, construction and assembly. The prototypes will have suitable finishes with functional and aesthetic qualities, where appropriate. You will be awarded marks for the quality of your prototype(s) and how it addresses the design brief and design specification.</a:t>
            </a:r>
          </a:p>
        </p:txBody>
      </p:sp>
      <p:graphicFrame>
        <p:nvGraphicFramePr>
          <p:cNvPr id="5" name="Table 4">
            <a:extLst>
              <a:ext uri="{FF2B5EF4-FFF2-40B4-BE49-F238E27FC236}">
                <a16:creationId xmlns:a16="http://schemas.microsoft.com/office/drawing/2014/main" id="{9ACDB924-A4C9-4189-A8B9-D573B5867F09}"/>
              </a:ext>
            </a:extLst>
          </p:cNvPr>
          <p:cNvGraphicFramePr>
            <a:graphicFrameLocks noGrp="1"/>
          </p:cNvGraphicFramePr>
          <p:nvPr>
            <p:extLst>
              <p:ext uri="{D42A27DB-BD31-4B8C-83A1-F6EECF244321}">
                <p14:modId xmlns:p14="http://schemas.microsoft.com/office/powerpoint/2010/main" val="997576911"/>
              </p:ext>
            </p:extLst>
          </p:nvPr>
        </p:nvGraphicFramePr>
        <p:xfrm>
          <a:off x="327546" y="747529"/>
          <a:ext cx="6904583" cy="8029639"/>
        </p:xfrm>
        <a:graphic>
          <a:graphicData uri="http://schemas.openxmlformats.org/drawingml/2006/table">
            <a:tbl>
              <a:tblPr firstRow="1" bandRow="1">
                <a:tableStyleId>{5940675A-B579-460E-94D1-54222C63F5DA}</a:tableStyleId>
              </a:tblPr>
              <a:tblGrid>
                <a:gridCol w="688454">
                  <a:extLst>
                    <a:ext uri="{9D8B030D-6E8A-4147-A177-3AD203B41FA5}">
                      <a16:colId xmlns:a16="http://schemas.microsoft.com/office/drawing/2014/main" val="20000"/>
                    </a:ext>
                  </a:extLst>
                </a:gridCol>
                <a:gridCol w="6216129">
                  <a:extLst>
                    <a:ext uri="{9D8B030D-6E8A-4147-A177-3AD203B41FA5}">
                      <a16:colId xmlns:a16="http://schemas.microsoft.com/office/drawing/2014/main" val="20001"/>
                    </a:ext>
                  </a:extLst>
                </a:gridCol>
              </a:tblGrid>
              <a:tr h="260205">
                <a:tc gridSpan="2">
                  <a:txBody>
                    <a:bodyPr/>
                    <a:lstStyle/>
                    <a:p>
                      <a:pPr algn="ctr"/>
                      <a:r>
                        <a:rPr lang="en-GB" dirty="0">
                          <a:solidFill>
                            <a:schemeClr val="bg1"/>
                          </a:solidFill>
                        </a:rPr>
                        <a:t>SECTION E: REALISING DESIGN IDEAS (20 MARKS)</a:t>
                      </a:r>
                    </a:p>
                  </a:txBody>
                  <a:tcPr>
                    <a:solidFill>
                      <a:srgbClr val="0070C0"/>
                    </a:solidFill>
                  </a:tcPr>
                </a:tc>
                <a:tc hMerge="1">
                  <a:txBody>
                    <a:bodyPr/>
                    <a:lstStyle/>
                    <a:p>
                      <a:endParaRPr lang="en-GB" dirty="0"/>
                    </a:p>
                  </a:txBody>
                  <a:tcPr/>
                </a:tc>
                <a:extLst>
                  <a:ext uri="{0D108BD9-81ED-4DB2-BD59-A6C34878D82A}">
                    <a16:rowId xmlns:a16="http://schemas.microsoft.com/office/drawing/2014/main" val="10000"/>
                  </a:ext>
                </a:extLst>
              </a:tr>
              <a:tr h="240654">
                <a:tc>
                  <a:txBody>
                    <a:bodyPr/>
                    <a:lstStyle/>
                    <a:p>
                      <a:r>
                        <a:rPr lang="en-GB" sz="1400" b="1" i="0" u="none" strike="noStrike" kern="1200" baseline="0" dirty="0">
                          <a:solidFill>
                            <a:schemeClr val="tx1"/>
                          </a:solidFill>
                          <a:latin typeface="+mn-lt"/>
                          <a:ea typeface="+mn-ea"/>
                          <a:cs typeface="+mn-cs"/>
                        </a:rPr>
                        <a:t>Mark</a:t>
                      </a:r>
                      <a:endParaRPr lang="en-GB" sz="1400" dirty="0"/>
                    </a:p>
                  </a:txBody>
                  <a:tcPr/>
                </a:tc>
                <a:tc>
                  <a:txBody>
                    <a:bodyPr/>
                    <a:lstStyle/>
                    <a:p>
                      <a:r>
                        <a:rPr lang="en-GB" sz="1400" b="1" i="0" u="none" strike="noStrike" kern="1200" baseline="0" dirty="0">
                          <a:solidFill>
                            <a:schemeClr val="tx1"/>
                          </a:solidFill>
                          <a:latin typeface="+mn-lt"/>
                          <a:ea typeface="+mn-ea"/>
                          <a:cs typeface="+mn-cs"/>
                        </a:rPr>
                        <a:t>Description</a:t>
                      </a:r>
                      <a:endParaRPr lang="en-GB" sz="1400" dirty="0"/>
                    </a:p>
                  </a:txBody>
                  <a:tcPr/>
                </a:tc>
                <a:extLst>
                  <a:ext uri="{0D108BD9-81ED-4DB2-BD59-A6C34878D82A}">
                    <a16:rowId xmlns:a16="http://schemas.microsoft.com/office/drawing/2014/main" val="10001"/>
                  </a:ext>
                </a:extLst>
              </a:tr>
              <a:tr h="312850">
                <a:tc rowSpan="4">
                  <a:txBody>
                    <a:bodyPr/>
                    <a:lstStyle/>
                    <a:p>
                      <a:pPr algn="ctr"/>
                      <a:r>
                        <a:rPr lang="en-GB" sz="1200" dirty="0"/>
                        <a:t>16 – 20</a:t>
                      </a:r>
                    </a:p>
                  </a:txBody>
                  <a:tcPr vert="vert270" anchor="ctr"/>
                </a:tc>
                <a:tc>
                  <a:txBody>
                    <a:bodyPr/>
                    <a:lstStyle/>
                    <a:p>
                      <a:r>
                        <a:rPr lang="en-GB" sz="1200" dirty="0"/>
                        <a:t>The correct tools, materials and equipment (including CAM where appropriate) have been consistently used or operated safely with an exceptionally high level of skill.</a:t>
                      </a:r>
                    </a:p>
                  </a:txBody>
                  <a:tcPr/>
                </a:tc>
                <a:extLst>
                  <a:ext uri="{0D108BD9-81ED-4DB2-BD59-A6C34878D82A}">
                    <a16:rowId xmlns:a16="http://schemas.microsoft.com/office/drawing/2014/main" val="10002"/>
                  </a:ext>
                </a:extLst>
              </a:tr>
              <a:tr h="192523">
                <a:tc vMerge="1">
                  <a:txBody>
                    <a:bodyPr/>
                    <a:lstStyle/>
                    <a:p>
                      <a:endParaRPr lang="en-GB"/>
                    </a:p>
                  </a:txBody>
                  <a:tcPr/>
                </a:tc>
                <a:tc>
                  <a:txBody>
                    <a:bodyPr/>
                    <a:lstStyle/>
                    <a:p>
                      <a:r>
                        <a:rPr lang="en-GB" sz="1200" dirty="0"/>
                        <a:t>A high level of quality control is evident to ensure the prototype is accurate by consistently applying very close tolerances. </a:t>
                      </a:r>
                    </a:p>
                  </a:txBody>
                  <a:tcPr/>
                </a:tc>
                <a:extLst>
                  <a:ext uri="{0D108BD9-81ED-4DB2-BD59-A6C34878D82A}">
                    <a16:rowId xmlns:a16="http://schemas.microsoft.com/office/drawing/2014/main" val="10003"/>
                  </a:ext>
                </a:extLst>
              </a:tr>
              <a:tr h="192523">
                <a:tc vMerge="1">
                  <a:txBody>
                    <a:bodyPr/>
                    <a:lstStyle/>
                    <a:p>
                      <a:endParaRPr lang="en-GB"/>
                    </a:p>
                  </a:txBody>
                  <a:tcPr/>
                </a:tc>
                <a:tc>
                  <a:txBody>
                    <a:bodyPr/>
                    <a:lstStyle/>
                    <a:p>
                      <a:r>
                        <a:rPr lang="en-GB" sz="1200" dirty="0"/>
                        <a:t>Prototype shows an exceptionally high level of making/finishing skills that are fully consistent and appropriate to the desired outcome.</a:t>
                      </a:r>
                    </a:p>
                  </a:txBody>
                  <a:tcPr/>
                </a:tc>
                <a:extLst>
                  <a:ext uri="{0D108BD9-81ED-4DB2-BD59-A6C34878D82A}">
                    <a16:rowId xmlns:a16="http://schemas.microsoft.com/office/drawing/2014/main" val="10004"/>
                  </a:ext>
                </a:extLst>
              </a:tr>
              <a:tr h="192523">
                <a:tc vMerge="1">
                  <a:txBody>
                    <a:bodyPr/>
                    <a:lstStyle/>
                    <a:p>
                      <a:endParaRPr lang="en-GB" dirty="0"/>
                    </a:p>
                  </a:txBody>
                  <a:tcPr/>
                </a:tc>
                <a:tc>
                  <a:txBody>
                    <a:bodyPr/>
                    <a:lstStyle/>
                    <a:p>
                      <a:r>
                        <a:rPr lang="en-GB" sz="1200" dirty="0"/>
                        <a:t>An exceptionally high quality prototype that has the potential to be commercially viable has been produced and fully meets the needs of the client/user. </a:t>
                      </a:r>
                    </a:p>
                  </a:txBody>
                  <a:tcPr/>
                </a:tc>
                <a:extLst>
                  <a:ext uri="{0D108BD9-81ED-4DB2-BD59-A6C34878D82A}">
                    <a16:rowId xmlns:a16="http://schemas.microsoft.com/office/drawing/2014/main" val="10005"/>
                  </a:ext>
                </a:extLst>
              </a:tr>
              <a:tr h="312850">
                <a:tc rowSpan="4">
                  <a:txBody>
                    <a:bodyPr/>
                    <a:lstStyle/>
                    <a:p>
                      <a:pPr algn="ctr"/>
                      <a:r>
                        <a:rPr lang="en-GB" sz="1200" dirty="0"/>
                        <a:t>11 – 15 </a:t>
                      </a:r>
                    </a:p>
                  </a:txBody>
                  <a:tcPr vert="vert270" anchor="ctr"/>
                </a:tc>
                <a:tc>
                  <a:txBody>
                    <a:bodyPr/>
                    <a:lstStyle/>
                    <a:p>
                      <a:r>
                        <a:rPr lang="en-GB" sz="1200" dirty="0"/>
                        <a:t>The correct tools, materials and equipment (including CAM where appropriate) have been used or operated safely with a good level, of skill.</a:t>
                      </a:r>
                    </a:p>
                  </a:txBody>
                  <a:tcPr/>
                </a:tc>
                <a:extLst>
                  <a:ext uri="{0D108BD9-81ED-4DB2-BD59-A6C34878D82A}">
                    <a16:rowId xmlns:a16="http://schemas.microsoft.com/office/drawing/2014/main" val="10006"/>
                  </a:ext>
                </a:extLst>
              </a:tr>
              <a:tr h="192523">
                <a:tc vMerge="1">
                  <a:txBody>
                    <a:bodyPr/>
                    <a:lstStyle/>
                    <a:p>
                      <a:endParaRPr lang="en-GB" sz="1000" dirty="0"/>
                    </a:p>
                  </a:txBody>
                  <a:tcPr/>
                </a:tc>
                <a:tc>
                  <a:txBody>
                    <a:bodyPr/>
                    <a:lstStyle/>
                    <a:p>
                      <a:r>
                        <a:rPr lang="en-GB" sz="1200" dirty="0"/>
                        <a:t>Detailed quality control is evident to ensure the prototype is mostly accurate through partial application of tolerances.</a:t>
                      </a:r>
                    </a:p>
                  </a:txBody>
                  <a:tcPr/>
                </a:tc>
                <a:extLst>
                  <a:ext uri="{0D108BD9-81ED-4DB2-BD59-A6C34878D82A}">
                    <a16:rowId xmlns:a16="http://schemas.microsoft.com/office/drawing/2014/main" val="10007"/>
                  </a:ext>
                </a:extLst>
              </a:tr>
              <a:tr h="192523">
                <a:tc vMerge="1">
                  <a:txBody>
                    <a:bodyPr/>
                    <a:lstStyle/>
                    <a:p>
                      <a:endParaRPr lang="en-GB" sz="1000" dirty="0"/>
                    </a:p>
                  </a:txBody>
                  <a:tcPr/>
                </a:tc>
                <a:tc>
                  <a:txBody>
                    <a:bodyPr/>
                    <a:lstStyle/>
                    <a:p>
                      <a:r>
                        <a:rPr lang="en-GB" sz="1200" dirty="0"/>
                        <a:t>Prototype shows a good level of making/finishing skills that are largely consistent and appropriate to the desired outcome. </a:t>
                      </a:r>
                    </a:p>
                  </a:txBody>
                  <a:tcPr/>
                </a:tc>
                <a:extLst>
                  <a:ext uri="{0D108BD9-81ED-4DB2-BD59-A6C34878D82A}">
                    <a16:rowId xmlns:a16="http://schemas.microsoft.com/office/drawing/2014/main" val="10008"/>
                  </a:ext>
                </a:extLst>
              </a:tr>
              <a:tr h="192523">
                <a:tc vMerge="1">
                  <a:txBody>
                    <a:bodyPr/>
                    <a:lstStyle/>
                    <a:p>
                      <a:endParaRPr lang="en-GB" sz="1000" dirty="0"/>
                    </a:p>
                  </a:txBody>
                  <a:tcPr/>
                </a:tc>
                <a:tc>
                  <a:txBody>
                    <a:bodyPr/>
                    <a:lstStyle/>
                    <a:p>
                      <a:r>
                        <a:rPr lang="en-GB" sz="1200" dirty="0"/>
                        <a:t>A good quality prototype that may have potential to be commercially viable has been produced which mostly meets the needs of the client/user. </a:t>
                      </a:r>
                    </a:p>
                  </a:txBody>
                  <a:tcPr/>
                </a:tc>
                <a:extLst>
                  <a:ext uri="{0D108BD9-81ED-4DB2-BD59-A6C34878D82A}">
                    <a16:rowId xmlns:a16="http://schemas.microsoft.com/office/drawing/2014/main" val="10009"/>
                  </a:ext>
                </a:extLst>
              </a:tr>
              <a:tr h="312850">
                <a:tc rowSpan="4">
                  <a:txBody>
                    <a:bodyPr/>
                    <a:lstStyle/>
                    <a:p>
                      <a:pPr algn="ctr"/>
                      <a:r>
                        <a:rPr lang="en-GB" sz="1200" dirty="0"/>
                        <a:t>6 – 10</a:t>
                      </a:r>
                    </a:p>
                  </a:txBody>
                  <a:tcPr vert="vert270" anchor="ctr"/>
                </a:tc>
                <a:tc>
                  <a:txBody>
                    <a:bodyPr/>
                    <a:lstStyle/>
                    <a:p>
                      <a:r>
                        <a:rPr lang="en-GB" sz="1200" dirty="0"/>
                        <a:t>The correct tools, materials and equipment (including CAM where appropriate) have been used or operated safely with an adequate level of skill. </a:t>
                      </a:r>
                    </a:p>
                  </a:txBody>
                  <a:tcPr/>
                </a:tc>
                <a:extLst>
                  <a:ext uri="{0D108BD9-81ED-4DB2-BD59-A6C34878D82A}">
                    <a16:rowId xmlns:a16="http://schemas.microsoft.com/office/drawing/2014/main" val="10010"/>
                  </a:ext>
                </a:extLst>
              </a:tr>
              <a:tr h="192523">
                <a:tc vMerge="1">
                  <a:txBody>
                    <a:bodyPr/>
                    <a:lstStyle/>
                    <a:p>
                      <a:endParaRPr lang="en-GB" sz="1000" dirty="0"/>
                    </a:p>
                  </a:txBody>
                  <a:tcPr/>
                </a:tc>
                <a:tc>
                  <a:txBody>
                    <a:bodyPr/>
                    <a:lstStyle/>
                    <a:p>
                      <a:r>
                        <a:rPr lang="en-GB" sz="1200" dirty="0"/>
                        <a:t>Some quality control is evident through measurement and testing.</a:t>
                      </a:r>
                    </a:p>
                  </a:txBody>
                  <a:tcPr/>
                </a:tc>
                <a:extLst>
                  <a:ext uri="{0D108BD9-81ED-4DB2-BD59-A6C34878D82A}">
                    <a16:rowId xmlns:a16="http://schemas.microsoft.com/office/drawing/2014/main" val="10011"/>
                  </a:ext>
                </a:extLst>
              </a:tr>
              <a:tr h="312850">
                <a:tc vMerge="1">
                  <a:txBody>
                    <a:bodyPr/>
                    <a:lstStyle/>
                    <a:p>
                      <a:endParaRPr lang="en-GB" sz="1000" dirty="0"/>
                    </a:p>
                  </a:txBody>
                  <a:tcPr/>
                </a:tc>
                <a:tc>
                  <a:txBody>
                    <a:bodyPr/>
                    <a:lstStyle/>
                    <a:p>
                      <a:r>
                        <a:rPr lang="en-GB" sz="1200" dirty="0"/>
                        <a:t>Prototype shows an adequate level of making/finishing skills that are mostly appropriate to the desired outcome.</a:t>
                      </a:r>
                    </a:p>
                  </a:txBody>
                  <a:tcPr/>
                </a:tc>
                <a:extLst>
                  <a:ext uri="{0D108BD9-81ED-4DB2-BD59-A6C34878D82A}">
                    <a16:rowId xmlns:a16="http://schemas.microsoft.com/office/drawing/2014/main" val="10012"/>
                  </a:ext>
                </a:extLst>
              </a:tr>
              <a:tr h="192523">
                <a:tc vMerge="1">
                  <a:txBody>
                    <a:bodyPr/>
                    <a:lstStyle/>
                    <a:p>
                      <a:endParaRPr lang="en-GB" sz="1000" dirty="0"/>
                    </a:p>
                  </a:txBody>
                  <a:tcPr/>
                </a:tc>
                <a:tc>
                  <a:txBody>
                    <a:bodyPr/>
                    <a:lstStyle/>
                    <a:p>
                      <a:r>
                        <a:rPr lang="en-GB" sz="1200" dirty="0"/>
                        <a:t>A prototype of sufficient quality has been produced that may have potential to be commercially viable, although further developments would be required, and only partially meets the needs of the client/user. </a:t>
                      </a:r>
                    </a:p>
                  </a:txBody>
                  <a:tcPr/>
                </a:tc>
                <a:extLst>
                  <a:ext uri="{0D108BD9-81ED-4DB2-BD59-A6C34878D82A}">
                    <a16:rowId xmlns:a16="http://schemas.microsoft.com/office/drawing/2014/main" val="10013"/>
                  </a:ext>
                </a:extLst>
              </a:tr>
              <a:tr h="312850">
                <a:tc rowSpan="4">
                  <a:txBody>
                    <a:bodyPr/>
                    <a:lstStyle/>
                    <a:p>
                      <a:pPr algn="ctr"/>
                      <a:r>
                        <a:rPr lang="en-GB" sz="1200" dirty="0"/>
                        <a:t>1 – 5</a:t>
                      </a:r>
                    </a:p>
                  </a:txBody>
                  <a:tcPr vert="vert270" anchor="ctr"/>
                </a:tc>
                <a:tc>
                  <a:txBody>
                    <a:bodyPr/>
                    <a:lstStyle/>
                    <a:p>
                      <a:r>
                        <a:rPr lang="en-GB" sz="1200" dirty="0"/>
                        <a:t>Tools, materials and equipment (including CAM where appropriate) have been used or operated safely at a basic level.</a:t>
                      </a:r>
                    </a:p>
                  </a:txBody>
                  <a:tcPr/>
                </a:tc>
                <a:extLst>
                  <a:ext uri="{0D108BD9-81ED-4DB2-BD59-A6C34878D82A}">
                    <a16:rowId xmlns:a16="http://schemas.microsoft.com/office/drawing/2014/main" val="10014"/>
                  </a:ext>
                </a:extLst>
              </a:tr>
              <a:tr h="192523">
                <a:tc vMerge="1">
                  <a:txBody>
                    <a:bodyPr/>
                    <a:lstStyle/>
                    <a:p>
                      <a:endParaRPr lang="en-GB" sz="1000" dirty="0"/>
                    </a:p>
                  </a:txBody>
                  <a:tcPr/>
                </a:tc>
                <a:tc>
                  <a:txBody>
                    <a:bodyPr/>
                    <a:lstStyle/>
                    <a:p>
                      <a:r>
                        <a:rPr lang="en-GB" sz="1200" dirty="0"/>
                        <a:t>Basic quality control is evident through measurement only. </a:t>
                      </a:r>
                    </a:p>
                  </a:txBody>
                  <a:tcPr/>
                </a:tc>
                <a:extLst>
                  <a:ext uri="{0D108BD9-81ED-4DB2-BD59-A6C34878D82A}">
                    <a16:rowId xmlns:a16="http://schemas.microsoft.com/office/drawing/2014/main" val="10015"/>
                  </a:ext>
                </a:extLst>
              </a:tr>
              <a:tr h="312850">
                <a:tc vMerge="1">
                  <a:txBody>
                    <a:bodyPr/>
                    <a:lstStyle/>
                    <a:p>
                      <a:endParaRPr lang="en-GB" sz="1000" dirty="0"/>
                    </a:p>
                  </a:txBody>
                  <a:tcPr/>
                </a:tc>
                <a:tc>
                  <a:txBody>
                    <a:bodyPr/>
                    <a:lstStyle/>
                    <a:p>
                      <a:r>
                        <a:rPr lang="en-GB" sz="1200" dirty="0"/>
                        <a:t>Prototype shows a basic level of making/finishing skills which may not be appropriate for the desired outcome. </a:t>
                      </a:r>
                    </a:p>
                  </a:txBody>
                  <a:tcPr/>
                </a:tc>
                <a:extLst>
                  <a:ext uri="{0D108BD9-81ED-4DB2-BD59-A6C34878D82A}">
                    <a16:rowId xmlns:a16="http://schemas.microsoft.com/office/drawing/2014/main" val="10016"/>
                  </a:ext>
                </a:extLst>
              </a:tr>
              <a:tr h="192523">
                <a:tc vMerge="1">
                  <a:txBody>
                    <a:bodyPr/>
                    <a:lstStyle/>
                    <a:p>
                      <a:endParaRPr lang="en-GB" sz="1000" dirty="0"/>
                    </a:p>
                  </a:txBody>
                  <a:tcPr/>
                </a:tc>
                <a:tc>
                  <a:txBody>
                    <a:bodyPr/>
                    <a:lstStyle/>
                    <a:p>
                      <a:r>
                        <a:rPr lang="en-GB" sz="1200" dirty="0"/>
                        <a:t>A prototype of basic quality has been produced with little or no potential to be commercially viable and does not meet the needs of the client/user. </a:t>
                      </a:r>
                    </a:p>
                  </a:txBody>
                  <a:tcPr/>
                </a:tc>
                <a:extLst>
                  <a:ext uri="{0D108BD9-81ED-4DB2-BD59-A6C34878D82A}">
                    <a16:rowId xmlns:a16="http://schemas.microsoft.com/office/drawing/2014/main" val="10017"/>
                  </a:ext>
                </a:extLst>
              </a:tr>
              <a:tr h="192523">
                <a:tc>
                  <a:txBody>
                    <a:bodyPr/>
                    <a:lstStyle/>
                    <a:p>
                      <a:pPr algn="ctr"/>
                      <a:r>
                        <a:rPr lang="en-GB" sz="1200" dirty="0"/>
                        <a:t>0</a:t>
                      </a:r>
                    </a:p>
                  </a:txBody>
                  <a:tcPr vert="vert270" anchor="ctr"/>
                </a:tc>
                <a:tc>
                  <a:txBody>
                    <a:bodyPr/>
                    <a:lstStyle/>
                    <a:p>
                      <a:r>
                        <a:rPr lang="en-GB" sz="1200" b="0" i="0" u="none" strike="noStrike" kern="1200" baseline="0" dirty="0">
                          <a:solidFill>
                            <a:schemeClr val="tx1"/>
                          </a:solidFill>
                          <a:latin typeface="+mn-lt"/>
                          <a:ea typeface="+mn-ea"/>
                          <a:cs typeface="+mn-cs"/>
                        </a:rPr>
                        <a:t>Nothing worthy of credit.</a:t>
                      </a:r>
                      <a:endParaRPr lang="en-GB" sz="1200" dirty="0"/>
                    </a:p>
                  </a:txBody>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00593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409" y="254000"/>
            <a:ext cx="7024687" cy="3536353"/>
          </a:xfrm>
          <a:prstGeom prst="rect">
            <a:avLst/>
          </a:prstGeom>
        </p:spPr>
        <p:txBody>
          <a:bodyPr wrap="square">
            <a:spAutoFit/>
          </a:bodyPr>
          <a:lstStyle/>
          <a:p>
            <a:pPr>
              <a:lnSpc>
                <a:spcPct val="115000"/>
              </a:lnSpc>
              <a:spcAft>
                <a:spcPts val="0"/>
              </a:spcAft>
            </a:pPr>
            <a:r>
              <a:rPr lang="en-GB" sz="1200" b="1" u="sng" dirty="0">
                <a:latin typeface="Calibri" panose="020F0502020204030204" pitchFamily="34" charset="0"/>
                <a:ea typeface="Calibri" panose="020F0502020204030204" pitchFamily="34" charset="0"/>
                <a:cs typeface="Times New Roman" panose="02020603050405020304" pitchFamily="18" charset="0"/>
              </a:rPr>
              <a:t>Things to Remember</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en-GB" sz="1200" dirty="0">
                <a:latin typeface="Calibri" panose="020F0502020204030204" pitchFamily="34" charset="0"/>
                <a:ea typeface="Calibri" panose="020F0502020204030204" pitchFamily="34" charset="0"/>
                <a:cs typeface="Times New Roman" panose="02020603050405020304" pitchFamily="18" charset="0"/>
              </a:rPr>
              <a:t>All pages must have a consistent appearance</a:t>
            </a:r>
          </a:p>
          <a:p>
            <a:pPr marL="342900" lvl="0" indent="-342900">
              <a:lnSpc>
                <a:spcPct val="115000"/>
              </a:lnSpc>
              <a:spcAft>
                <a:spcPts val="0"/>
              </a:spcAft>
              <a:buFont typeface="+mj-lt"/>
              <a:buAutoNum type="arabicPeriod"/>
            </a:pPr>
            <a:r>
              <a:rPr lang="en-GB" sz="1200" dirty="0">
                <a:latin typeface="Calibri" panose="020F0502020204030204" pitchFamily="34" charset="0"/>
                <a:ea typeface="Calibri" panose="020F0502020204030204" pitchFamily="34" charset="0"/>
                <a:cs typeface="Times New Roman" panose="02020603050405020304" pitchFamily="18" charset="0"/>
              </a:rPr>
              <a:t>All pages must include your name, candidate number, centre name, centre number and page number.</a:t>
            </a:r>
          </a:p>
          <a:p>
            <a:pPr marL="342900" lvl="0" indent="-342900">
              <a:lnSpc>
                <a:spcPct val="115000"/>
              </a:lnSpc>
              <a:spcAft>
                <a:spcPts val="0"/>
              </a:spcAft>
              <a:buFont typeface="+mj-lt"/>
              <a:buAutoNum type="arabicPeriod"/>
            </a:pPr>
            <a:r>
              <a:rPr lang="en-GB" sz="1200" dirty="0">
                <a:latin typeface="Calibri" panose="020F0502020204030204" pitchFamily="34" charset="0"/>
                <a:ea typeface="Calibri" panose="020F0502020204030204" pitchFamily="34" charset="0"/>
                <a:cs typeface="Times New Roman" panose="02020603050405020304" pitchFamily="18" charset="0"/>
              </a:rPr>
              <a:t>All pages must have a detailed introduction to explain what the page is for.</a:t>
            </a:r>
          </a:p>
          <a:p>
            <a:pPr marL="342900" lvl="0" indent="-342900">
              <a:lnSpc>
                <a:spcPct val="115000"/>
              </a:lnSpc>
              <a:spcAft>
                <a:spcPts val="0"/>
              </a:spcAft>
              <a:buFont typeface="+mj-lt"/>
              <a:buAutoNum type="arabicPeriod"/>
            </a:pPr>
            <a:r>
              <a:rPr lang="en-GB" sz="1200" dirty="0">
                <a:latin typeface="Calibri" panose="020F0502020204030204" pitchFamily="34" charset="0"/>
                <a:ea typeface="Calibri" panose="020F0502020204030204" pitchFamily="34" charset="0"/>
                <a:cs typeface="Times New Roman" panose="02020603050405020304" pitchFamily="18" charset="0"/>
              </a:rPr>
              <a:t>All pages must have a detailed page summary to present the key findings from the page and explain how they will influence the project moving forward.</a:t>
            </a:r>
          </a:p>
          <a:p>
            <a:pPr marL="342900" lvl="0" indent="-342900">
              <a:lnSpc>
                <a:spcPct val="115000"/>
              </a:lnSpc>
              <a:spcAft>
                <a:spcPts val="0"/>
              </a:spcAft>
              <a:buFont typeface="+mj-lt"/>
              <a:buAutoNum type="arabicPeriod"/>
            </a:pPr>
            <a:r>
              <a:rPr lang="en-GB" sz="1200" dirty="0">
                <a:latin typeface="Calibri" panose="020F0502020204030204" pitchFamily="34" charset="0"/>
                <a:ea typeface="Calibri" panose="020F0502020204030204" pitchFamily="34" charset="0"/>
                <a:cs typeface="Times New Roman" panose="02020603050405020304" pitchFamily="18" charset="0"/>
              </a:rPr>
              <a:t>All sources of information (websites, books, etc.) must be clearly referenced on each page the information is used on.</a:t>
            </a:r>
          </a:p>
          <a:p>
            <a:pPr marL="342900" lvl="0" indent="-342900">
              <a:lnSpc>
                <a:spcPct val="115000"/>
              </a:lnSpc>
              <a:spcAft>
                <a:spcPts val="0"/>
              </a:spcAft>
              <a:buFont typeface="+mj-lt"/>
              <a:buAutoNum type="arabicPeriod"/>
            </a:pPr>
            <a:r>
              <a:rPr lang="en-GB" sz="1200" dirty="0">
                <a:latin typeface="Calibri" panose="020F0502020204030204" pitchFamily="34" charset="0"/>
                <a:ea typeface="Calibri" panose="020F0502020204030204" pitchFamily="34" charset="0"/>
                <a:cs typeface="Times New Roman" panose="02020603050405020304" pitchFamily="18" charset="0"/>
              </a:rPr>
              <a:t>All research must be re-written into your own words.</a:t>
            </a:r>
          </a:p>
          <a:p>
            <a:pPr marL="342900" lvl="0" indent="-342900">
              <a:lnSpc>
                <a:spcPct val="115000"/>
              </a:lnSpc>
              <a:spcAft>
                <a:spcPts val="0"/>
              </a:spcAft>
              <a:buFont typeface="+mj-lt"/>
              <a:buAutoNum type="arabicPeriod"/>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b="1" u="sng" dirty="0"/>
              <a:t>Assessment</a:t>
            </a:r>
            <a:endParaRPr lang="en-GB" sz="1200" dirty="0"/>
          </a:p>
          <a:p>
            <a:r>
              <a:rPr lang="en-GB" sz="1200" dirty="0"/>
              <a:t>It is important to realise that AQA assesses your D&amp;T work on a “best fit” model.  What this means is that the assessment criteria are applied loosely.  It begins by your teacher finding criteria which best describes the work you submit.  It is likely that the criteria fits into different bands and your teacher will need to choose a score which best fits what you have done.  </a:t>
            </a:r>
            <a:r>
              <a:rPr lang="en-GB" sz="1200" u="sng" dirty="0"/>
              <a:t>You do not have to meet every statement in a particular band to achieve a score within that band.</a:t>
            </a:r>
            <a:endParaRPr lang="en-GB" sz="1200" dirty="0"/>
          </a:p>
          <a:p>
            <a:pPr lvl="0">
              <a:lnSpc>
                <a:spcPct val="115000"/>
              </a:lnSpc>
              <a:spcAft>
                <a:spcPts val="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A9DD8D12-B988-41D5-8FBF-8B6EA6390805}" type="slidenum">
              <a:rPr lang="en-GB" smtClean="0"/>
              <a:t>3</a:t>
            </a:fld>
            <a:endParaRPr lang="en-GB"/>
          </a:p>
        </p:txBody>
      </p:sp>
    </p:spTree>
    <p:extLst>
      <p:ext uri="{BB962C8B-B14F-4D97-AF65-F5344CB8AC3E}">
        <p14:creationId xmlns:p14="http://schemas.microsoft.com/office/powerpoint/2010/main" val="1434562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62AEB-DC89-4270-9717-1C9FF30B29C9}"/>
              </a:ext>
            </a:extLst>
          </p:cNvPr>
          <p:cNvSpPr/>
          <p:nvPr/>
        </p:nvSpPr>
        <p:spPr>
          <a:xfrm>
            <a:off x="327545" y="308310"/>
            <a:ext cx="6892120" cy="309674"/>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E: REALISING DESIGN IDEAS (20 MARKS)</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364328" y="1131635"/>
            <a:ext cx="3930558" cy="4004125"/>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897424" y="3409372"/>
            <a:ext cx="1976367" cy="148227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585647" y="950680"/>
            <a:ext cx="2320120" cy="2643050"/>
          </a:xfrm>
          <a:prstGeom prst="rect">
            <a:avLst/>
          </a:prstGeom>
        </p:spPr>
      </p:pic>
      <p:sp>
        <p:nvSpPr>
          <p:cNvPr id="6" name="Rectangle 5"/>
          <p:cNvSpPr/>
          <p:nvPr/>
        </p:nvSpPr>
        <p:spPr>
          <a:xfrm>
            <a:off x="327545" y="695225"/>
            <a:ext cx="6089111" cy="369332"/>
          </a:xfrm>
          <a:prstGeom prst="rect">
            <a:avLst/>
          </a:prstGeom>
        </p:spPr>
        <p:txBody>
          <a:bodyPr wrap="square">
            <a:spAutoFit/>
          </a:bodyPr>
          <a:lstStyle/>
          <a:p>
            <a:r>
              <a:rPr lang="en-GB" dirty="0">
                <a:solidFill>
                  <a:srgbClr val="00B0F0"/>
                </a:solidFill>
                <a:latin typeface="Century Gothic" panose="020B0502020202020204" pitchFamily="34" charset="0"/>
              </a:rPr>
              <a:t>Made to a commercial standard</a:t>
            </a: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02059" y="5508314"/>
            <a:ext cx="3217606" cy="4862699"/>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7927" y="5865314"/>
            <a:ext cx="2952282" cy="3238953"/>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41845" y="8385973"/>
            <a:ext cx="1266088" cy="1916523"/>
          </a:xfrm>
          <a:prstGeom prst="rect">
            <a:avLst/>
          </a:prstGeom>
        </p:spPr>
      </p:pic>
      <p:sp>
        <p:nvSpPr>
          <p:cNvPr id="10" name="Rectangle 9"/>
          <p:cNvSpPr/>
          <p:nvPr/>
        </p:nvSpPr>
        <p:spPr>
          <a:xfrm>
            <a:off x="-383274" y="5442730"/>
            <a:ext cx="5117029" cy="369332"/>
          </a:xfrm>
          <a:prstGeom prst="rect">
            <a:avLst/>
          </a:prstGeom>
        </p:spPr>
        <p:txBody>
          <a:bodyPr wrap="square">
            <a:spAutoFit/>
          </a:bodyPr>
          <a:lstStyle/>
          <a:p>
            <a:pPr algn="ctr"/>
            <a:r>
              <a:rPr lang="en-GB" dirty="0">
                <a:solidFill>
                  <a:srgbClr val="00B0F0"/>
                </a:solidFill>
                <a:latin typeface="Century Gothic" panose="020B0502020202020204" pitchFamily="34" charset="0"/>
              </a:rPr>
              <a:t>Excellent standard of finish</a:t>
            </a:r>
          </a:p>
        </p:txBody>
      </p:sp>
    </p:spTree>
    <p:extLst>
      <p:ext uri="{BB962C8B-B14F-4D97-AF65-F5344CB8AC3E}">
        <p14:creationId xmlns:p14="http://schemas.microsoft.com/office/powerpoint/2010/main" val="1613344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62AEB-DC89-4270-9717-1C9FF30B29C9}"/>
              </a:ext>
            </a:extLst>
          </p:cNvPr>
          <p:cNvSpPr/>
          <p:nvPr/>
        </p:nvSpPr>
        <p:spPr>
          <a:xfrm>
            <a:off x="327546" y="245630"/>
            <a:ext cx="6892120" cy="309674"/>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E: REALISING DESIGN IDEAS (20 MARKS)</a:t>
            </a:r>
          </a:p>
        </p:txBody>
      </p:sp>
      <p:sp>
        <p:nvSpPr>
          <p:cNvPr id="3" name="TextBox 2"/>
          <p:cNvSpPr txBox="1"/>
          <p:nvPr/>
        </p:nvSpPr>
        <p:spPr>
          <a:xfrm>
            <a:off x="2552247" y="5720850"/>
            <a:ext cx="4666966" cy="615553"/>
          </a:xfrm>
          <a:prstGeom prst="rect">
            <a:avLst/>
          </a:prstGeom>
          <a:noFill/>
        </p:spPr>
        <p:txBody>
          <a:bodyPr wrap="square" rtlCol="0">
            <a:spAutoFit/>
          </a:bodyPr>
          <a:lstStyle/>
          <a:p>
            <a:pPr algn="ctr"/>
            <a:r>
              <a:rPr lang="en-GB" sz="1700" dirty="0">
                <a:solidFill>
                  <a:srgbClr val="00B0F0"/>
                </a:solidFill>
                <a:latin typeface="Century Gothic" panose="020B0502020202020204" pitchFamily="34" charset="0"/>
              </a:rPr>
              <a:t>Range of processes used in the final prototypes</a:t>
            </a:r>
          </a:p>
        </p:txBody>
      </p:sp>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rot="16200000">
            <a:off x="964588" y="126563"/>
            <a:ext cx="2810211" cy="408429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14772" y="3669124"/>
            <a:ext cx="1558834" cy="1933239"/>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455373" y="1184659"/>
            <a:ext cx="4205718" cy="3363611"/>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t="16360"/>
          <a:stretch/>
        </p:blipFill>
        <p:spPr>
          <a:xfrm>
            <a:off x="337511" y="3669124"/>
            <a:ext cx="1774441" cy="2638466"/>
          </a:xfrm>
          <a:prstGeom prst="rect">
            <a:avLst/>
          </a:prstGeom>
        </p:spPr>
      </p:pic>
      <p:pic>
        <p:nvPicPr>
          <p:cNvPr id="8" name="Picture 2" descr="https://attachments.office.net/owa/14087@dixonsca.com/service.svc/s/GetFileAttachment?id=AAMkADA2M2U0NGZkLWZjMTctNGJmOC1hZWRjLWQ5YTM2NWVlZGI4YwBGAAAAAAAv7QT9vRULT5ztxAGBnoS%2BBwAxHIfOxx2NRqVEBorkk1AbAAAAAAEMAAAxHIfOxx2NRqVEBorkk1AbAAO8cxiQAAABEgAQAMg5zL4FjNhIuiXwMPwcifQ%3D&amp;X-OWA-CANARY=rbzIcBVRZ0mmVya9_zoF2EAJ7y6so9YYZNOoExTaIY-LL9ShYJGFpfL4HIAXvFY3R-JnY_sIlqk.&amp;token=eyJhbGciOiJSUzI1NiIsImtpZCI6IjA2MDBGOUY2NzQ2MjA3MzdFNzM0MDRFMjg3QzQ1QTgxOENCN0NFQjgiLCJ4NXQiOiJCZ0Q1OW5SaUJ6Zm5OQVRpaDhSYWdZeTN6cmciLCJ0eXAiOiJKV1QifQ.eyJ2ZXIiOiJFeGNoYW5nZS5DYWxsYmFjay5WMSIsImFwcGN0eHNlbmRlciI6Ik93YURvd25sb2FkQGQ0NGRlMzlhLTAyNmEtNDdmYy05NDIzLTcxZTkxZmJkNDkxNSIsImFwcGN0eCI6IntcIm1zZXhjaHByb3RcIjpcIm93YVwiLFwicHJpbWFyeXNpZFwiOlwiUy0xLTUtMjEtMjQ1NjI2NzE3OS0zODE1MDgyNzU0LTE5OTQ2NzU3MDItMTU5Nzk5NlwiLFwicHVpZFwiOlwiMTE1Mzk3NzAyNTIyMzcxMzc0N1wiLFwib2lkXCI6XCJmMjNlNmU1Mi04ZDM0LTQ3ZTYtOGU5OS1iNDBkODViOTQxOTVcIixcInNjb3BlXCI6XCJPd2FEb3dubG9hZFwifSIsIm5iZiI6MTU1MjAzODc0MywiZXhwIjoxNTUyMDM5MzQzLCJpc3MiOiIwMDAwMDAwMi0wMDAwLTBmZjEtY2UwMC0wMDAwMDAwMDAwMDBAZDQ0ZGUzOWEtMDI2YS00N2ZjLTk0MjMtNzFlOTFmYmQ0OTE1IiwiYXVkIjoiMDAwMDAwMDItMDAwMC0wZmYxLWNlMDAtMDAwMDAwMDAwMDAwL2F0dGFjaG1lbnRzLm9mZmljZS5uZXRAZDQ0ZGUzOWEtMDI2YS00N2ZjLTk0MjMtNzFlOTFmYmQ0OTE1In0.rVeyqEMjyVU5kOEJtFHSrr_F7sVyiMXBBxWFOftTBlLf-LWAVcdV0FqnrBk_gAt9rLl1XnmE8Yad0pj8XzjJEsCLYbZDKI4oa_Gjj2IeblQeMi5OPASjYha6HP_QS3NcuyS8qLVaC_-jw_cRCJbKHBtnIdqwZd8uHdM3urfE-fhexSiTrWS8zli-cL8-pcldq4e7waDYinpvM_tUUIiBwe_K9ivVk-nuVi9BJFbXqx1XCiZ8hcMyrTy75uVEKBp_lAHJ4i_nvjT46UqgkO_-FHhTaL4AoFF5yeuixE0qD4TzrcxLd76Bl5upaVblE9l4ipPJQOQ6l88-GaEjJckpIQ&amp;owa=outlook.office365.com&amp;isImagePreview=Tru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022879" y="6407739"/>
            <a:ext cx="4217159" cy="3894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attachments.office.net/owa/14087@dixonsca.com/service.svc/s/GetFileAttachment?id=AAMkADA2M2U0NGZkLWZjMTctNGJmOC1hZWRjLWQ5YTM2NWVlZGI4YwBGAAAAAAAv7QT9vRULT5ztxAGBnoS%2BBwAxHIfOxx2NRqVEBorkk1AbAAAAAAEMAAAxHIfOxx2NRqVEBorkk1AbAAO8cxiQAAABEgAQAK5j68INpwlHnhetuKYENHQ%3D&amp;X-OWA-CANARY=rbzIcBVRZ0mmVya9_zoF2EAJ7y6so9YYZNOoExTaIY-LL9ShYJGFpfL4HIAXvFY3R-JnY_sIlqk.&amp;token=eyJhbGciOiJSUzI1NiIsImtpZCI6IjA2MDBGOUY2NzQ2MjA3MzdFNzM0MDRFMjg3QzQ1QTgxOENCN0NFQjgiLCJ4NXQiOiJCZ0Q1OW5SaUJ6Zm5OQVRpaDhSYWdZeTN6cmciLCJ0eXAiOiJKV1QifQ.eyJ2ZXIiOiJFeGNoYW5nZS5DYWxsYmFjay5WMSIsImFwcGN0eHNlbmRlciI6Ik93YURvd25sb2FkQGQ0NGRlMzlhLTAyNmEtNDdmYy05NDIzLTcxZTkxZmJkNDkxNSIsImFwcGN0eCI6IntcIm1zZXhjaHByb3RcIjpcIm93YVwiLFwicHJpbWFyeXNpZFwiOlwiUy0xLTUtMjEtMjQ1NjI2NzE3OS0zODE1MDgyNzU0LTE5OTQ2NzU3MDItMTU5Nzk5NlwiLFwicHVpZFwiOlwiMTE1Mzk3NzAyNTIyMzcxMzc0N1wiLFwib2lkXCI6XCJmMjNlNmU1Mi04ZDM0LTQ3ZTYtOGU5OS1iNDBkODViOTQxOTVcIixcInNjb3BlXCI6XCJPd2FEb3dubG9hZFwifSIsIm5iZiI6MTU1MjAzODc0MywiZXhwIjoxNTUyMDM5MzQzLCJpc3MiOiIwMDAwMDAwMi0wMDAwLTBmZjEtY2UwMC0wMDAwMDAwMDAwMDBAZDQ0ZGUzOWEtMDI2YS00N2ZjLTk0MjMtNzFlOTFmYmQ0OTE1IiwiYXVkIjoiMDAwMDAwMDItMDAwMC0wZmYxLWNlMDAtMDAwMDAwMDAwMDAwL2F0dGFjaG1lbnRzLm9mZmljZS5uZXRAZDQ0ZGUzOWEtMDI2YS00N2ZjLTk0MjMtNzFlOTFmYmQ0OTE1In0.rVeyqEMjyVU5kOEJtFHSrr_F7sVyiMXBBxWFOftTBlLf-LWAVcdV0FqnrBk_gAt9rLl1XnmE8Yad0pj8XzjJEsCLYbZDKI4oa_Gjj2IeblQeMi5OPASjYha6HP_QS3NcuyS8qLVaC_-jw_cRCJbKHBtnIdqwZd8uHdM3urfE-fhexSiTrWS8zli-cL8-pcldq4e7waDYinpvM_tUUIiBwe_K9ivVk-nuVi9BJFbXqx1XCiZ8hcMyrTy75uVEKBp_lAHJ4i_nvjT46UqgkO_-FHhTaL4AoFF5yeuixE0qD4TzrcxLd76Bl5upaVblE9l4ipPJQOQ6l88-GaEjJckpIQ&amp;owa=outlook.office365.com&amp;isImagePreview=Tru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50476" y="8193367"/>
            <a:ext cx="2759704" cy="2217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346200" y="6369719"/>
            <a:ext cx="1563980" cy="1747602"/>
          </a:xfrm>
          <a:prstGeom prst="rect">
            <a:avLst/>
          </a:prstGeom>
        </p:spPr>
      </p:pic>
    </p:spTree>
    <p:extLst>
      <p:ext uri="{BB962C8B-B14F-4D97-AF65-F5344CB8AC3E}">
        <p14:creationId xmlns:p14="http://schemas.microsoft.com/office/powerpoint/2010/main" val="11766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62AEB-DC89-4270-9717-1C9FF30B29C9}"/>
              </a:ext>
            </a:extLst>
          </p:cNvPr>
          <p:cNvSpPr/>
          <p:nvPr/>
        </p:nvSpPr>
        <p:spPr>
          <a:xfrm>
            <a:off x="335478" y="313041"/>
            <a:ext cx="6892120" cy="309674"/>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E: REALISING DESIGN IDEAS (20 MARKS)</a:t>
            </a:r>
          </a:p>
        </p:txBody>
      </p:sp>
      <p:sp>
        <p:nvSpPr>
          <p:cNvPr id="3" name="TextBox 2"/>
          <p:cNvSpPr txBox="1"/>
          <p:nvPr/>
        </p:nvSpPr>
        <p:spPr>
          <a:xfrm>
            <a:off x="532873" y="760640"/>
            <a:ext cx="6649117" cy="369332"/>
          </a:xfrm>
          <a:prstGeom prst="rect">
            <a:avLst/>
          </a:prstGeom>
          <a:noFill/>
        </p:spPr>
        <p:txBody>
          <a:bodyPr wrap="square" rtlCol="0">
            <a:spAutoFit/>
          </a:bodyPr>
          <a:lstStyle/>
          <a:p>
            <a:r>
              <a:rPr lang="en-GB" dirty="0">
                <a:solidFill>
                  <a:srgbClr val="00B0F0"/>
                </a:solidFill>
                <a:latin typeface="Century Gothic" panose="020B0502020202020204" pitchFamily="34" charset="0"/>
              </a:rPr>
              <a:t>High level of accuracy</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389351" y="1118751"/>
            <a:ext cx="4078337" cy="437663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729274" y="1006212"/>
            <a:ext cx="1964577" cy="1473433"/>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723750" y="1059947"/>
            <a:ext cx="1410413" cy="1550463"/>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4811713" y="2752121"/>
            <a:ext cx="2270123" cy="2470428"/>
          </a:xfrm>
          <a:prstGeom prst="rect">
            <a:avLst/>
          </a:prstGeom>
        </p:spPr>
      </p:pic>
      <p:sp>
        <p:nvSpPr>
          <p:cNvPr id="8" name="TextBox 7"/>
          <p:cNvSpPr txBox="1"/>
          <p:nvPr/>
        </p:nvSpPr>
        <p:spPr>
          <a:xfrm>
            <a:off x="2428519" y="5513724"/>
            <a:ext cx="6649117" cy="369332"/>
          </a:xfrm>
          <a:prstGeom prst="rect">
            <a:avLst/>
          </a:prstGeom>
          <a:noFill/>
        </p:spPr>
        <p:txBody>
          <a:bodyPr wrap="square" rtlCol="0">
            <a:spAutoFit/>
          </a:bodyPr>
          <a:lstStyle/>
          <a:p>
            <a:r>
              <a:rPr lang="en-GB" dirty="0">
                <a:solidFill>
                  <a:srgbClr val="00B0F0"/>
                </a:solidFill>
                <a:latin typeface="Century Gothic" panose="020B0502020202020204" pitchFamily="34" charset="0"/>
              </a:rPr>
              <a:t>Meets the clients needs</a:t>
            </a:r>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36368" y="7224630"/>
            <a:ext cx="4345621" cy="3259216"/>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408706" y="5627872"/>
            <a:ext cx="1910916" cy="2099517"/>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5151726" y="5787972"/>
            <a:ext cx="2372425" cy="1779319"/>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4117" y="7841892"/>
            <a:ext cx="2481209" cy="1860907"/>
          </a:xfrm>
          <a:prstGeom prst="rect">
            <a:avLst/>
          </a:prstGeom>
        </p:spPr>
      </p:pic>
    </p:spTree>
    <p:extLst>
      <p:ext uri="{BB962C8B-B14F-4D97-AF65-F5344CB8AC3E}">
        <p14:creationId xmlns:p14="http://schemas.microsoft.com/office/powerpoint/2010/main" val="38598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327546" y="1008636"/>
            <a:ext cx="6892120" cy="5230742"/>
          </a:xfrm>
          <a:prstGeom prst="rect">
            <a:avLst/>
          </a:prstGeom>
          <a:no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dirty="0"/>
              <a:t>You need to evidence all of your making. Evidence the tools, equipment and processes you’ve used. This can be done in several different ways.</a:t>
            </a:r>
          </a:p>
          <a:p>
            <a:pPr marL="285750" indent="-285750" algn="ctr">
              <a:buFont typeface="Arial" panose="020B0604020202020204" pitchFamily="34" charset="0"/>
              <a:buChar char="•"/>
            </a:pPr>
            <a:r>
              <a:rPr lang="en-GB" sz="1400" dirty="0"/>
              <a:t>Manufacturing Diary</a:t>
            </a:r>
          </a:p>
          <a:p>
            <a:pPr marL="285750" indent="-285750" algn="ctr">
              <a:buFont typeface="Arial" panose="020B0604020202020204" pitchFamily="34" charset="0"/>
              <a:buChar char="•"/>
            </a:pPr>
            <a:r>
              <a:rPr lang="en-GB" sz="1400" dirty="0"/>
              <a:t>Manufacturing Plan in a table</a:t>
            </a:r>
          </a:p>
          <a:p>
            <a:pPr marL="285750" indent="-285750" algn="ctr">
              <a:buFont typeface="Arial" panose="020B0604020202020204" pitchFamily="34" charset="0"/>
              <a:buChar char="•"/>
            </a:pPr>
            <a:r>
              <a:rPr lang="en-GB" sz="1400" dirty="0"/>
              <a:t>Manufacturing Plan in a flow chart</a:t>
            </a:r>
          </a:p>
          <a:p>
            <a:pPr algn="ctr"/>
            <a:endParaRPr lang="en-GB" sz="1400" dirty="0"/>
          </a:p>
          <a:p>
            <a:pPr algn="ctr"/>
            <a:endParaRPr lang="en-GB" sz="1400" dirty="0"/>
          </a:p>
        </p:txBody>
      </p:sp>
      <p:sp>
        <p:nvSpPr>
          <p:cNvPr id="7" name="Rectangle 6">
            <a:extLst>
              <a:ext uri="{FF2B5EF4-FFF2-40B4-BE49-F238E27FC236}">
                <a16:creationId xmlns:a16="http://schemas.microsoft.com/office/drawing/2014/main" id="{43F62AEB-DC89-4270-9717-1C9FF30B29C9}"/>
              </a:ext>
            </a:extLst>
          </p:cNvPr>
          <p:cNvSpPr/>
          <p:nvPr/>
        </p:nvSpPr>
        <p:spPr>
          <a:xfrm>
            <a:off x="315302" y="218770"/>
            <a:ext cx="6892120" cy="309674"/>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E: REALISING DESIGN IDEAS (20 MARKS)</a:t>
            </a:r>
          </a:p>
        </p:txBody>
      </p:sp>
      <p:sp>
        <p:nvSpPr>
          <p:cNvPr id="8" name="Rectangle 7"/>
          <p:cNvSpPr/>
          <p:nvPr/>
        </p:nvSpPr>
        <p:spPr>
          <a:xfrm>
            <a:off x="186621" y="1954613"/>
            <a:ext cx="2162879" cy="4832092"/>
          </a:xfrm>
          <a:prstGeom prst="rect">
            <a:avLst/>
          </a:prstGeom>
        </p:spPr>
        <p:txBody>
          <a:bodyPr wrap="square">
            <a:spAutoFit/>
          </a:bodyPr>
          <a:lstStyle/>
          <a:p>
            <a:r>
              <a:rPr lang="en-GB" sz="1400" dirty="0"/>
              <a:t>Make sure photos are CLEAR. Make sure you include CLEAR print screens of CAD work.  Make sure you evidence quality control checks. this includes the use of jigs and formers to guarantee accuracy. </a:t>
            </a:r>
          </a:p>
          <a:p>
            <a:endParaRPr lang="en-GB" sz="1400" dirty="0"/>
          </a:p>
          <a:p>
            <a:r>
              <a:rPr lang="en-GB" sz="1400" dirty="0"/>
              <a:t>There must be evidence of ongoing evaluation. You should be continually getting feedback from your customer and show how this influences the development of your final outcome. </a:t>
            </a:r>
          </a:p>
          <a:p>
            <a:r>
              <a:rPr lang="en-GB" sz="1400" dirty="0"/>
              <a:t>Link your making to your design brief and specification. Explain how you are meeting both. </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49500" y="2332033"/>
            <a:ext cx="5063320" cy="3723444"/>
          </a:xfrm>
          <a:prstGeom prst="rect">
            <a:avLst/>
          </a:prstGeom>
        </p:spPr>
      </p:pic>
      <p:sp>
        <p:nvSpPr>
          <p:cNvPr id="12" name="Rectangle 11"/>
          <p:cNvSpPr/>
          <p:nvPr/>
        </p:nvSpPr>
        <p:spPr>
          <a:xfrm>
            <a:off x="5095801" y="7027652"/>
            <a:ext cx="2153700" cy="137080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Make sure every stage is clear and you have evidence of QA and QC </a:t>
            </a: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288" y="6952376"/>
            <a:ext cx="4670181" cy="3575714"/>
          </a:xfrm>
          <a:prstGeom prst="rect">
            <a:avLst/>
          </a:prstGeom>
        </p:spPr>
      </p:pic>
      <p:grpSp>
        <p:nvGrpSpPr>
          <p:cNvPr id="14" name="Group 13"/>
          <p:cNvGrpSpPr/>
          <p:nvPr/>
        </p:nvGrpSpPr>
        <p:grpSpPr>
          <a:xfrm>
            <a:off x="5095801" y="8740233"/>
            <a:ext cx="2123865" cy="1565795"/>
            <a:chOff x="13417481" y="91671"/>
            <a:chExt cx="1565531" cy="1660649"/>
          </a:xfrm>
        </p:grpSpPr>
        <p:sp>
          <p:nvSpPr>
            <p:cNvPr id="15" name="Rectangle 14"/>
            <p:cNvSpPr/>
            <p:nvPr/>
          </p:nvSpPr>
          <p:spPr>
            <a:xfrm>
              <a:off x="13417481" y="91671"/>
              <a:ext cx="1565531" cy="16606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320" dirty="0">
                  <a:solidFill>
                    <a:schemeClr val="tx1"/>
                  </a:solidFill>
                </a:rPr>
                <a:t>KEY:</a:t>
              </a:r>
            </a:p>
            <a:p>
              <a:pPr lvl="1" algn="r">
                <a:lnSpc>
                  <a:spcPct val="150000"/>
                </a:lnSpc>
              </a:pPr>
              <a:r>
                <a:rPr lang="en-GB" sz="1320" dirty="0">
                  <a:solidFill>
                    <a:schemeClr val="tx1"/>
                  </a:solidFill>
                </a:rPr>
                <a:t>Start/Stop</a:t>
              </a:r>
            </a:p>
            <a:p>
              <a:pPr lvl="1" algn="r">
                <a:lnSpc>
                  <a:spcPct val="150000"/>
                </a:lnSpc>
              </a:pPr>
              <a:r>
                <a:rPr lang="en-GB" sz="1320" dirty="0">
                  <a:solidFill>
                    <a:schemeClr val="tx1"/>
                  </a:solidFill>
                </a:rPr>
                <a:t>Process</a:t>
              </a:r>
            </a:p>
            <a:p>
              <a:pPr lvl="1" algn="r">
                <a:lnSpc>
                  <a:spcPct val="150000"/>
                </a:lnSpc>
              </a:pPr>
              <a:r>
                <a:rPr lang="en-GB" sz="1320" dirty="0">
                  <a:solidFill>
                    <a:schemeClr val="tx1"/>
                  </a:solidFill>
                </a:rPr>
                <a:t>QA Check</a:t>
              </a:r>
            </a:p>
            <a:p>
              <a:pPr lvl="1" algn="r">
                <a:lnSpc>
                  <a:spcPct val="150000"/>
                </a:lnSpc>
              </a:pPr>
              <a:r>
                <a:rPr lang="en-GB" sz="1320" dirty="0">
                  <a:solidFill>
                    <a:schemeClr val="tx1"/>
                  </a:solidFill>
                </a:rPr>
                <a:t>QC Check</a:t>
              </a:r>
            </a:p>
          </p:txBody>
        </p:sp>
        <p:sp>
          <p:nvSpPr>
            <p:cNvPr id="16" name="Rounded Rectangle 15"/>
            <p:cNvSpPr/>
            <p:nvPr/>
          </p:nvSpPr>
          <p:spPr>
            <a:xfrm>
              <a:off x="13518777" y="407412"/>
              <a:ext cx="537882" cy="227106"/>
            </a:xfrm>
            <a:prstGeom prst="roundRect">
              <a:avLst>
                <a:gd name="adj" fmla="val 5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54" dirty="0">
                  <a:solidFill>
                    <a:schemeClr val="bg1"/>
                  </a:solidFill>
                </a:rPr>
                <a:t>START</a:t>
              </a:r>
            </a:p>
          </p:txBody>
        </p:sp>
        <p:sp>
          <p:nvSpPr>
            <p:cNvPr id="17" name="Rounded Rectangle 16"/>
            <p:cNvSpPr/>
            <p:nvPr/>
          </p:nvSpPr>
          <p:spPr>
            <a:xfrm>
              <a:off x="13518777" y="808442"/>
              <a:ext cx="537882" cy="227106"/>
            </a:xfrm>
            <a:prstGeom prst="roundRect">
              <a:avLst>
                <a:gd name="adj" fmla="val 0"/>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20" dirty="0">
                <a:solidFill>
                  <a:schemeClr val="tx1"/>
                </a:solidFill>
              </a:endParaRPr>
            </a:p>
          </p:txBody>
        </p:sp>
        <p:sp>
          <p:nvSpPr>
            <p:cNvPr id="18" name="Flowchart: Decision 17"/>
            <p:cNvSpPr/>
            <p:nvPr/>
          </p:nvSpPr>
          <p:spPr>
            <a:xfrm>
              <a:off x="13518777" y="1099714"/>
              <a:ext cx="537882" cy="21951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15" tIns="67208" rIns="134415" bIns="67208" numCol="1" spcCol="0" rtlCol="0" fromWordArt="0" anchor="ctr" anchorCtr="0" forceAA="0" compatLnSpc="1">
              <a:prstTxWarp prst="textNoShape">
                <a:avLst/>
              </a:prstTxWarp>
              <a:noAutofit/>
            </a:bodyPr>
            <a:lstStyle/>
            <a:p>
              <a:pPr algn="ctr"/>
              <a:endParaRPr lang="en-GB" sz="3017" dirty="0"/>
            </a:p>
          </p:txBody>
        </p:sp>
        <p:sp>
          <p:nvSpPr>
            <p:cNvPr id="19" name="Flowchart: Decision 18"/>
            <p:cNvSpPr/>
            <p:nvPr/>
          </p:nvSpPr>
          <p:spPr>
            <a:xfrm>
              <a:off x="13518777" y="1426017"/>
              <a:ext cx="537882" cy="219515"/>
            </a:xfrm>
            <a:prstGeom prst="flowChartDecisio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15" tIns="67208" rIns="134415" bIns="67208" numCol="1" spcCol="0" rtlCol="0" fromWordArt="0" anchor="ctr" anchorCtr="0" forceAA="0" compatLnSpc="1">
              <a:prstTxWarp prst="textNoShape">
                <a:avLst/>
              </a:prstTxWarp>
              <a:noAutofit/>
            </a:bodyPr>
            <a:lstStyle/>
            <a:p>
              <a:pPr algn="ctr"/>
              <a:endParaRPr lang="en-GB" sz="3017" dirty="0"/>
            </a:p>
          </p:txBody>
        </p:sp>
      </p:grpSp>
      <p:sp>
        <p:nvSpPr>
          <p:cNvPr id="20" name="Rectangle 19">
            <a:extLst>
              <a:ext uri="{FF2B5EF4-FFF2-40B4-BE49-F238E27FC236}">
                <a16:creationId xmlns:a16="http://schemas.microsoft.com/office/drawing/2014/main" id="{43F62AEB-DC89-4270-9717-1C9FF30B29C9}"/>
              </a:ext>
            </a:extLst>
          </p:cNvPr>
          <p:cNvSpPr/>
          <p:nvPr/>
        </p:nvSpPr>
        <p:spPr>
          <a:xfrm>
            <a:off x="315302" y="547404"/>
            <a:ext cx="6892120" cy="3096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spTree>
    <p:extLst>
      <p:ext uri="{BB962C8B-B14F-4D97-AF65-F5344CB8AC3E}">
        <p14:creationId xmlns:p14="http://schemas.microsoft.com/office/powerpoint/2010/main" val="2580542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2"/>
          <p:cNvSpPr txBox="1">
            <a:spLocks/>
          </p:cNvSpPr>
          <p:nvPr/>
        </p:nvSpPr>
        <p:spPr>
          <a:xfrm>
            <a:off x="391576" y="987360"/>
            <a:ext cx="6892120" cy="3453607"/>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dirty="0"/>
              <a:t>A manufacturing plan helps to identify the correct tools for each process involved in production</a:t>
            </a:r>
          </a:p>
          <a:p>
            <a:r>
              <a:rPr lang="en-US" sz="1400" dirty="0"/>
              <a:t>This also helps to ensure quality control will take place</a:t>
            </a:r>
          </a:p>
          <a:p>
            <a:r>
              <a:rPr lang="en-US" sz="1400" dirty="0"/>
              <a:t>The following relate to the first steps when soldering components onto a printed circuit board</a:t>
            </a:r>
          </a:p>
        </p:txBody>
      </p:sp>
      <p:pic>
        <p:nvPicPr>
          <p:cNvPr id="3" name="Picture 2" descr="C:\Users\Rob\AppData\Roaming\PixelMetrics\CaptureWiz\Temp\1.png">
            <a:extLst>
              <a:ext uri="{FF2B5EF4-FFF2-40B4-BE49-F238E27FC236}">
                <a16:creationId xmlns:a16="http://schemas.microsoft.com/office/drawing/2014/main" id="{CB1B68FE-5355-4AD1-943D-BD288E893CDB}"/>
              </a:ext>
            </a:extLst>
          </p:cNvPr>
          <p:cNvPicPr>
            <a:picLocks noChangeAspect="1" noChangeArrowheads="1"/>
          </p:cNvPicPr>
          <p:nvPr/>
        </p:nvPicPr>
        <p:blipFill rotWithShape="1">
          <a:blip r:embed="rId2" cstate="email">
            <a:duotone>
              <a:prstClr val="black"/>
              <a:schemeClr val="accent5">
                <a:tint val="45000"/>
                <a:satMod val="400000"/>
              </a:schemeClr>
            </a:duotone>
            <a:extLst>
              <a:ext uri="{28A0092B-C50C-407E-A947-70E740481C1C}">
                <a14:useLocalDpi xmlns:a14="http://schemas.microsoft.com/office/drawing/2010/main"/>
              </a:ext>
            </a:extLst>
          </a:blip>
          <a:srcRect b="4081"/>
          <a:stretch/>
        </p:blipFill>
        <p:spPr bwMode="auto">
          <a:xfrm>
            <a:off x="470847" y="2250743"/>
            <a:ext cx="6605517" cy="2381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661" y="5327933"/>
            <a:ext cx="6668840" cy="4908267"/>
          </a:xfrm>
          <a:prstGeom prst="rect">
            <a:avLst/>
          </a:prstGeom>
        </p:spPr>
      </p:pic>
      <p:sp>
        <p:nvSpPr>
          <p:cNvPr id="6" name="Rectangle 5"/>
          <p:cNvSpPr/>
          <p:nvPr/>
        </p:nvSpPr>
        <p:spPr>
          <a:xfrm>
            <a:off x="5129996" y="4186259"/>
            <a:ext cx="2153700" cy="137080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Make sure every stage is clear and you have evidence of QA and QC </a:t>
            </a:r>
          </a:p>
        </p:txBody>
      </p:sp>
      <p:sp>
        <p:nvSpPr>
          <p:cNvPr id="7" name="Rectangle 6"/>
          <p:cNvSpPr/>
          <p:nvPr/>
        </p:nvSpPr>
        <p:spPr>
          <a:xfrm>
            <a:off x="5856721" y="6311494"/>
            <a:ext cx="1426975" cy="3539430"/>
          </a:xfrm>
          <a:prstGeom prst="rect">
            <a:avLst/>
          </a:prstGeom>
          <a:solidFill>
            <a:schemeClr val="bg1"/>
          </a:solidFill>
          <a:ln>
            <a:solidFill>
              <a:srgbClr val="00B0F0"/>
            </a:solidFill>
          </a:ln>
        </p:spPr>
        <p:txBody>
          <a:bodyPr wrap="square">
            <a:spAutoFit/>
          </a:bodyPr>
          <a:lstStyle/>
          <a:p>
            <a:pPr algn="ctr"/>
            <a:r>
              <a:rPr lang="en-GB" sz="1400" dirty="0"/>
              <a:t>You MUST include </a:t>
            </a:r>
            <a:r>
              <a:rPr lang="en-GB" sz="1400" b="1" dirty="0"/>
              <a:t>quality control checks </a:t>
            </a:r>
            <a:r>
              <a:rPr lang="en-GB" sz="1400" dirty="0"/>
              <a:t>for each part as well. </a:t>
            </a:r>
          </a:p>
          <a:p>
            <a:pPr algn="ctr"/>
            <a:r>
              <a:rPr lang="en-GB" sz="1400" dirty="0"/>
              <a:t>Remember, if someone else was to read your </a:t>
            </a:r>
            <a:r>
              <a:rPr lang="en-GB" sz="1400" b="1" dirty="0"/>
              <a:t>manufacturing specification </a:t>
            </a:r>
            <a:r>
              <a:rPr lang="en-GB" sz="1400" dirty="0"/>
              <a:t>would they be able to follow it and make your product from your instructions? </a:t>
            </a:r>
          </a:p>
        </p:txBody>
      </p:sp>
      <p:sp>
        <p:nvSpPr>
          <p:cNvPr id="8" name="Rectangle 7">
            <a:extLst>
              <a:ext uri="{FF2B5EF4-FFF2-40B4-BE49-F238E27FC236}">
                <a16:creationId xmlns:a16="http://schemas.microsoft.com/office/drawing/2014/main" id="{43F62AEB-DC89-4270-9717-1C9FF30B29C9}"/>
              </a:ext>
            </a:extLst>
          </p:cNvPr>
          <p:cNvSpPr/>
          <p:nvPr/>
        </p:nvSpPr>
        <p:spPr>
          <a:xfrm>
            <a:off x="327546" y="246992"/>
            <a:ext cx="6892120" cy="309674"/>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E: REALISING DESIGN IDEAS (20 MARKS)</a:t>
            </a:r>
          </a:p>
        </p:txBody>
      </p:sp>
      <p:sp>
        <p:nvSpPr>
          <p:cNvPr id="9" name="Rectangle 8">
            <a:extLst>
              <a:ext uri="{FF2B5EF4-FFF2-40B4-BE49-F238E27FC236}">
                <a16:creationId xmlns:a16="http://schemas.microsoft.com/office/drawing/2014/main" id="{43F62AEB-DC89-4270-9717-1C9FF30B29C9}"/>
              </a:ext>
            </a:extLst>
          </p:cNvPr>
          <p:cNvSpPr/>
          <p:nvPr/>
        </p:nvSpPr>
        <p:spPr>
          <a:xfrm>
            <a:off x="327546" y="550130"/>
            <a:ext cx="6892120" cy="3096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spTree>
    <p:extLst>
      <p:ext uri="{BB962C8B-B14F-4D97-AF65-F5344CB8AC3E}">
        <p14:creationId xmlns:p14="http://schemas.microsoft.com/office/powerpoint/2010/main" val="2535449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p:cNvSpPr txBox="1">
            <a:spLocks/>
          </p:cNvSpPr>
          <p:nvPr/>
        </p:nvSpPr>
        <p:spPr>
          <a:xfrm>
            <a:off x="360576" y="1078059"/>
            <a:ext cx="6892120" cy="5230742"/>
          </a:xfrm>
          <a:prstGeom prst="rect">
            <a:avLst/>
          </a:prstGeom>
          <a:no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dirty="0"/>
              <a:t>You need to evidence of a Manufacturing Specification, which shows all the parts /sizes of materials, templates, CAD files and processes.</a:t>
            </a:r>
          </a:p>
          <a:p>
            <a:pPr algn="ctr"/>
            <a:endParaRPr lang="en-GB" sz="1400" b="1" dirty="0"/>
          </a:p>
          <a:p>
            <a:pPr algn="ctr"/>
            <a:endParaRPr lang="en-GB" sz="1400" dirty="0"/>
          </a:p>
          <a:p>
            <a:pPr algn="ctr"/>
            <a:endParaRPr lang="en-GB" sz="1400" dirty="0"/>
          </a:p>
          <a:p>
            <a:pPr algn="ctr"/>
            <a:endParaRPr lang="en-GB" sz="1400" dirty="0"/>
          </a:p>
        </p:txBody>
      </p:sp>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15154" y="1699196"/>
            <a:ext cx="5390248" cy="3209649"/>
          </a:xfrm>
          <a:prstGeom prst="rect">
            <a:avLst/>
          </a:prstGeom>
          <a:ln w="57150">
            <a:solidFill>
              <a:srgbClr val="00B0F0"/>
            </a:solidFill>
          </a:ln>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1724" y="5329108"/>
            <a:ext cx="7046523" cy="5042727"/>
          </a:xfrm>
          <a:prstGeom prst="rect">
            <a:avLst/>
          </a:prstGeom>
          <a:ln w="57150">
            <a:solidFill>
              <a:srgbClr val="00B0F0"/>
            </a:solidFill>
          </a:ln>
        </p:spPr>
      </p:pic>
      <p:sp>
        <p:nvSpPr>
          <p:cNvPr id="5" name="Rectangle 4"/>
          <p:cNvSpPr/>
          <p:nvPr/>
        </p:nvSpPr>
        <p:spPr>
          <a:xfrm>
            <a:off x="242484" y="1768560"/>
            <a:ext cx="1406337" cy="3323987"/>
          </a:xfrm>
          <a:prstGeom prst="rect">
            <a:avLst/>
          </a:prstGeom>
        </p:spPr>
        <p:txBody>
          <a:bodyPr wrap="square">
            <a:spAutoFit/>
          </a:bodyPr>
          <a:lstStyle/>
          <a:p>
            <a:pPr algn="ctr"/>
            <a:r>
              <a:rPr lang="en-GB" sz="1400" dirty="0"/>
              <a:t>In a table format you need to state all the different parts of your product. For each part you need to give </a:t>
            </a:r>
            <a:r>
              <a:rPr lang="en-GB" sz="1400" b="1" dirty="0"/>
              <a:t>dimensions</a:t>
            </a:r>
            <a:r>
              <a:rPr lang="en-GB" sz="1400" dirty="0"/>
              <a:t> and </a:t>
            </a:r>
            <a:r>
              <a:rPr lang="en-GB" sz="1400" b="1" dirty="0"/>
              <a:t>costings</a:t>
            </a:r>
            <a:r>
              <a:rPr lang="en-GB" sz="1400" dirty="0"/>
              <a:t>. You then need to write </a:t>
            </a:r>
            <a:r>
              <a:rPr lang="en-GB" sz="1400" b="1" dirty="0"/>
              <a:t>instructions,</a:t>
            </a:r>
            <a:r>
              <a:rPr lang="en-GB" sz="1400" dirty="0"/>
              <a:t> explaining how to make each part. </a:t>
            </a:r>
          </a:p>
        </p:txBody>
      </p:sp>
      <p:sp>
        <p:nvSpPr>
          <p:cNvPr id="9" name="Rectangle 8">
            <a:extLst>
              <a:ext uri="{FF2B5EF4-FFF2-40B4-BE49-F238E27FC236}">
                <a16:creationId xmlns:a16="http://schemas.microsoft.com/office/drawing/2014/main" id="{43F62AEB-DC89-4270-9717-1C9FF30B29C9}"/>
              </a:ext>
            </a:extLst>
          </p:cNvPr>
          <p:cNvSpPr/>
          <p:nvPr/>
        </p:nvSpPr>
        <p:spPr>
          <a:xfrm>
            <a:off x="341193" y="272841"/>
            <a:ext cx="6892120" cy="309674"/>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E: REALISING DESIGN IDEAS (20 MARKS)</a:t>
            </a:r>
          </a:p>
        </p:txBody>
      </p:sp>
      <p:sp>
        <p:nvSpPr>
          <p:cNvPr id="12" name="Rectangle 11">
            <a:extLst>
              <a:ext uri="{FF2B5EF4-FFF2-40B4-BE49-F238E27FC236}">
                <a16:creationId xmlns:a16="http://schemas.microsoft.com/office/drawing/2014/main" id="{43F62AEB-DC89-4270-9717-1C9FF30B29C9}"/>
              </a:ext>
            </a:extLst>
          </p:cNvPr>
          <p:cNvSpPr/>
          <p:nvPr/>
        </p:nvSpPr>
        <p:spPr>
          <a:xfrm>
            <a:off x="341193" y="575979"/>
            <a:ext cx="6892120" cy="30967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D: DEVELOPING DESIGN IDEAS (20 MARKS)</a:t>
            </a:r>
          </a:p>
        </p:txBody>
      </p:sp>
    </p:spTree>
    <p:extLst>
      <p:ext uri="{BB962C8B-B14F-4D97-AF65-F5344CB8AC3E}">
        <p14:creationId xmlns:p14="http://schemas.microsoft.com/office/powerpoint/2010/main" val="2105484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78693B-6C85-43BD-B86D-8A9A8EEFB75D}"/>
              </a:ext>
            </a:extLst>
          </p:cNvPr>
          <p:cNvSpPr/>
          <p:nvPr/>
        </p:nvSpPr>
        <p:spPr>
          <a:xfrm>
            <a:off x="327546" y="238512"/>
            <a:ext cx="6892120" cy="3096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MARK SCHEME</a:t>
            </a:r>
          </a:p>
        </p:txBody>
      </p:sp>
      <p:sp>
        <p:nvSpPr>
          <p:cNvPr id="3" name="Rectangle 2">
            <a:extLst>
              <a:ext uri="{FF2B5EF4-FFF2-40B4-BE49-F238E27FC236}">
                <a16:creationId xmlns:a16="http://schemas.microsoft.com/office/drawing/2014/main" id="{87D91567-87F6-497A-AE6E-8C6EB1A491B8}"/>
              </a:ext>
            </a:extLst>
          </p:cNvPr>
          <p:cNvSpPr/>
          <p:nvPr/>
        </p:nvSpPr>
        <p:spPr>
          <a:xfrm>
            <a:off x="224145" y="9164995"/>
            <a:ext cx="7098921" cy="1384995"/>
          </a:xfrm>
          <a:prstGeom prst="rect">
            <a:avLst/>
          </a:prstGeom>
          <a:solidFill>
            <a:srgbClr val="FFC000"/>
          </a:solidFill>
        </p:spPr>
        <p:txBody>
          <a:bodyPr wrap="square">
            <a:spAutoFit/>
          </a:bodyPr>
          <a:lstStyle/>
          <a:p>
            <a:pPr algn="just"/>
            <a:r>
              <a:rPr lang="en-GB" sz="1400" dirty="0"/>
              <a:t>Within an iterative design process you are expected to analyse and evaluate nonstop, this should be throughout the project and not just at the end. This should include defining requirements, analysing the design brief and specifications along with the testing and evaluating of ideas produced during the generation and development stages. Your final prototype(s) will need to undergo a range of tests on which the final evaluation will be formulated. This should include market testing and a detailed analysis of the prototype(s).</a:t>
            </a:r>
          </a:p>
        </p:txBody>
      </p:sp>
      <p:graphicFrame>
        <p:nvGraphicFramePr>
          <p:cNvPr id="5" name="Table 4">
            <a:extLst>
              <a:ext uri="{FF2B5EF4-FFF2-40B4-BE49-F238E27FC236}">
                <a16:creationId xmlns:a16="http://schemas.microsoft.com/office/drawing/2014/main" id="{9ACDB924-A4C9-4189-A8B9-D573B5867F09}"/>
              </a:ext>
            </a:extLst>
          </p:cNvPr>
          <p:cNvGraphicFramePr>
            <a:graphicFrameLocks noGrp="1"/>
          </p:cNvGraphicFramePr>
          <p:nvPr>
            <p:extLst>
              <p:ext uri="{D42A27DB-BD31-4B8C-83A1-F6EECF244321}">
                <p14:modId xmlns:p14="http://schemas.microsoft.com/office/powerpoint/2010/main" val="352087300"/>
              </p:ext>
            </p:extLst>
          </p:nvPr>
        </p:nvGraphicFramePr>
        <p:xfrm>
          <a:off x="327546" y="548186"/>
          <a:ext cx="6904583" cy="8616809"/>
        </p:xfrm>
        <a:graphic>
          <a:graphicData uri="http://schemas.openxmlformats.org/drawingml/2006/table">
            <a:tbl>
              <a:tblPr firstRow="1" bandRow="1">
                <a:tableStyleId>{5940675A-B579-460E-94D1-54222C63F5DA}</a:tableStyleId>
              </a:tblPr>
              <a:tblGrid>
                <a:gridCol w="586854">
                  <a:extLst>
                    <a:ext uri="{9D8B030D-6E8A-4147-A177-3AD203B41FA5}">
                      <a16:colId xmlns:a16="http://schemas.microsoft.com/office/drawing/2014/main" val="20000"/>
                    </a:ext>
                  </a:extLst>
                </a:gridCol>
                <a:gridCol w="6317729">
                  <a:extLst>
                    <a:ext uri="{9D8B030D-6E8A-4147-A177-3AD203B41FA5}">
                      <a16:colId xmlns:a16="http://schemas.microsoft.com/office/drawing/2014/main" val="20001"/>
                    </a:ext>
                  </a:extLst>
                </a:gridCol>
              </a:tblGrid>
              <a:tr h="260205">
                <a:tc gridSpan="2">
                  <a:txBody>
                    <a:bodyPr/>
                    <a:lstStyle/>
                    <a:p>
                      <a:pPr algn="ctr"/>
                      <a:r>
                        <a:rPr lang="en-GB" dirty="0">
                          <a:solidFill>
                            <a:schemeClr val="tx1"/>
                          </a:solidFill>
                        </a:rPr>
                        <a:t>SECTION F: ANALYSING &amp; EVALUATING (20 MARKS) </a:t>
                      </a:r>
                    </a:p>
                  </a:txBody>
                  <a:tcPr>
                    <a:solidFill>
                      <a:srgbClr val="FFC000"/>
                    </a:solidFill>
                  </a:tcPr>
                </a:tc>
                <a:tc hMerge="1">
                  <a:txBody>
                    <a:bodyPr/>
                    <a:lstStyle/>
                    <a:p>
                      <a:endParaRPr lang="en-GB" dirty="0"/>
                    </a:p>
                  </a:txBody>
                  <a:tcPr/>
                </a:tc>
                <a:extLst>
                  <a:ext uri="{0D108BD9-81ED-4DB2-BD59-A6C34878D82A}">
                    <a16:rowId xmlns:a16="http://schemas.microsoft.com/office/drawing/2014/main" val="10000"/>
                  </a:ext>
                </a:extLst>
              </a:tr>
              <a:tr h="240654">
                <a:tc>
                  <a:txBody>
                    <a:bodyPr/>
                    <a:lstStyle/>
                    <a:p>
                      <a:r>
                        <a:rPr lang="en-GB" sz="1400" b="1" i="0" u="none" strike="noStrike" kern="1200" baseline="0" dirty="0">
                          <a:solidFill>
                            <a:schemeClr val="tx1"/>
                          </a:solidFill>
                          <a:latin typeface="+mn-lt"/>
                          <a:ea typeface="+mn-ea"/>
                          <a:cs typeface="+mn-cs"/>
                        </a:rPr>
                        <a:t>Mark</a:t>
                      </a:r>
                      <a:endParaRPr lang="en-GB" sz="1400" dirty="0"/>
                    </a:p>
                  </a:txBody>
                  <a:tcPr/>
                </a:tc>
                <a:tc>
                  <a:txBody>
                    <a:bodyPr/>
                    <a:lstStyle/>
                    <a:p>
                      <a:r>
                        <a:rPr lang="en-GB" sz="1400" b="1" i="0" u="none" strike="noStrike" kern="1200" baseline="0" dirty="0">
                          <a:solidFill>
                            <a:schemeClr val="tx1"/>
                          </a:solidFill>
                          <a:latin typeface="+mn-lt"/>
                          <a:ea typeface="+mn-ea"/>
                          <a:cs typeface="+mn-cs"/>
                        </a:rPr>
                        <a:t>Description</a:t>
                      </a:r>
                      <a:endParaRPr lang="en-GB" sz="1400" dirty="0"/>
                    </a:p>
                  </a:txBody>
                  <a:tcPr/>
                </a:tc>
                <a:extLst>
                  <a:ext uri="{0D108BD9-81ED-4DB2-BD59-A6C34878D82A}">
                    <a16:rowId xmlns:a16="http://schemas.microsoft.com/office/drawing/2014/main" val="10001"/>
                  </a:ext>
                </a:extLst>
              </a:tr>
              <a:tr h="312850">
                <a:tc rowSpan="4">
                  <a:txBody>
                    <a:bodyPr/>
                    <a:lstStyle/>
                    <a:p>
                      <a:pPr algn="ctr"/>
                      <a:r>
                        <a:rPr lang="en-GB" sz="1200" dirty="0"/>
                        <a:t>16 – 20</a:t>
                      </a:r>
                    </a:p>
                  </a:txBody>
                  <a:tcPr vert="vert270" anchor="ctr"/>
                </a:tc>
                <a:tc>
                  <a:txBody>
                    <a:bodyPr/>
                    <a:lstStyle/>
                    <a:p>
                      <a:r>
                        <a:rPr lang="en-GB" sz="1200" dirty="0"/>
                        <a:t>Extensive evidence that various iterations are as a direct result of considerations linked to testing, analysis and evaluation of the prototype, including well considered feedback from third parties.</a:t>
                      </a:r>
                    </a:p>
                  </a:txBody>
                  <a:tcPr/>
                </a:tc>
                <a:extLst>
                  <a:ext uri="{0D108BD9-81ED-4DB2-BD59-A6C34878D82A}">
                    <a16:rowId xmlns:a16="http://schemas.microsoft.com/office/drawing/2014/main" val="10002"/>
                  </a:ext>
                </a:extLst>
              </a:tr>
              <a:tr h="192523">
                <a:tc vMerge="1">
                  <a:txBody>
                    <a:bodyPr/>
                    <a:lstStyle/>
                    <a:p>
                      <a:endParaRPr lang="en-GB"/>
                    </a:p>
                  </a:txBody>
                  <a:tcPr/>
                </a:tc>
                <a:tc>
                  <a:txBody>
                    <a:bodyPr/>
                    <a:lstStyle/>
                    <a:p>
                      <a:r>
                        <a:rPr lang="en-GB" sz="1200" dirty="0"/>
                        <a:t>Comprehensive testing of all aspects of the final prototype against the design brief and specification. Fully detailed and justified reference is made to any modifications both proposed and undertaken.</a:t>
                      </a:r>
                    </a:p>
                  </a:txBody>
                  <a:tcPr/>
                </a:tc>
                <a:extLst>
                  <a:ext uri="{0D108BD9-81ED-4DB2-BD59-A6C34878D82A}">
                    <a16:rowId xmlns:a16="http://schemas.microsoft.com/office/drawing/2014/main" val="10003"/>
                  </a:ext>
                </a:extLst>
              </a:tr>
              <a:tr h="192523">
                <a:tc vMerge="1">
                  <a:txBody>
                    <a:bodyPr/>
                    <a:lstStyle/>
                    <a:p>
                      <a:endParaRPr lang="en-GB"/>
                    </a:p>
                  </a:txBody>
                  <a:tcPr/>
                </a:tc>
                <a:tc>
                  <a:txBody>
                    <a:bodyPr/>
                    <a:lstStyle/>
                    <a:p>
                      <a:r>
                        <a:rPr lang="en-GB" sz="1200" dirty="0"/>
                        <a:t>Excellent ongoing analysis and evaluation evident throughout the project that clearly influences the design brief and the design and manufacturing specifications.</a:t>
                      </a:r>
                    </a:p>
                  </a:txBody>
                  <a:tcPr/>
                </a:tc>
                <a:extLst>
                  <a:ext uri="{0D108BD9-81ED-4DB2-BD59-A6C34878D82A}">
                    <a16:rowId xmlns:a16="http://schemas.microsoft.com/office/drawing/2014/main" val="10004"/>
                  </a:ext>
                </a:extLst>
              </a:tr>
              <a:tr h="192523">
                <a:tc vMerge="1">
                  <a:txBody>
                    <a:bodyPr/>
                    <a:lstStyle/>
                    <a:p>
                      <a:endParaRPr lang="en-GB" dirty="0"/>
                    </a:p>
                  </a:txBody>
                  <a:tcPr/>
                </a:tc>
                <a:tc>
                  <a:txBody>
                    <a:bodyPr/>
                    <a:lstStyle/>
                    <a:p>
                      <a:r>
                        <a:rPr lang="en-GB" sz="1200" dirty="0"/>
                        <a:t>Good evidence that various iterations are as a result of considerations linked to testing, analysis and evaluation of the prototype, including some consideration of feedback from third parties.</a:t>
                      </a:r>
                    </a:p>
                  </a:txBody>
                  <a:tcPr/>
                </a:tc>
                <a:extLst>
                  <a:ext uri="{0D108BD9-81ED-4DB2-BD59-A6C34878D82A}">
                    <a16:rowId xmlns:a16="http://schemas.microsoft.com/office/drawing/2014/main" val="10005"/>
                  </a:ext>
                </a:extLst>
              </a:tr>
              <a:tr h="312850">
                <a:tc rowSpan="4">
                  <a:txBody>
                    <a:bodyPr/>
                    <a:lstStyle/>
                    <a:p>
                      <a:pPr algn="ctr"/>
                      <a:r>
                        <a:rPr lang="en-GB" sz="1200" dirty="0"/>
                        <a:t>11 – 15 </a:t>
                      </a:r>
                    </a:p>
                  </a:txBody>
                  <a:tcPr vert="vert270" anchor="ctr"/>
                </a:tc>
                <a:tc>
                  <a:txBody>
                    <a:bodyPr/>
                    <a:lstStyle/>
                    <a:p>
                      <a:r>
                        <a:rPr lang="en-GB" sz="1200" dirty="0"/>
                        <a:t>Good testing of most aspects of the final prototype against the design brief and specification. Detailed reference is made to any modifications either proposed or undertaken.</a:t>
                      </a:r>
                    </a:p>
                  </a:txBody>
                  <a:tcPr/>
                </a:tc>
                <a:extLst>
                  <a:ext uri="{0D108BD9-81ED-4DB2-BD59-A6C34878D82A}">
                    <a16:rowId xmlns:a16="http://schemas.microsoft.com/office/drawing/2014/main" val="10006"/>
                  </a:ext>
                </a:extLst>
              </a:tr>
              <a:tr h="192523">
                <a:tc vMerge="1">
                  <a:txBody>
                    <a:bodyPr/>
                    <a:lstStyle/>
                    <a:p>
                      <a:endParaRPr lang="en-GB" sz="1000" dirty="0"/>
                    </a:p>
                  </a:txBody>
                  <a:tcPr/>
                </a:tc>
                <a:tc>
                  <a:txBody>
                    <a:bodyPr/>
                    <a:lstStyle/>
                    <a:p>
                      <a:r>
                        <a:rPr lang="en-GB" sz="1200" dirty="0"/>
                        <a:t>Good analysis and evaluation at most stages of the project that influences the design brief and the design and manufacturing specifications.</a:t>
                      </a:r>
                    </a:p>
                  </a:txBody>
                  <a:tcPr/>
                </a:tc>
                <a:extLst>
                  <a:ext uri="{0D108BD9-81ED-4DB2-BD59-A6C34878D82A}">
                    <a16:rowId xmlns:a16="http://schemas.microsoft.com/office/drawing/2014/main" val="10007"/>
                  </a:ext>
                </a:extLst>
              </a:tr>
              <a:tr h="192523">
                <a:tc vMerge="1">
                  <a:txBody>
                    <a:bodyPr/>
                    <a:lstStyle/>
                    <a:p>
                      <a:endParaRPr lang="en-GB" sz="1000" dirty="0"/>
                    </a:p>
                  </a:txBody>
                  <a:tcPr/>
                </a:tc>
                <a:tc>
                  <a:txBody>
                    <a:bodyPr/>
                    <a:lstStyle/>
                    <a:p>
                      <a:r>
                        <a:rPr lang="en-GB" sz="1200" dirty="0"/>
                        <a:t>Some evidence that various iterations are as a result of considerations linked to testing, analysis and evaluation of the prototype, including basic consideration of feedback from third parties.</a:t>
                      </a:r>
                    </a:p>
                  </a:txBody>
                  <a:tcPr/>
                </a:tc>
                <a:extLst>
                  <a:ext uri="{0D108BD9-81ED-4DB2-BD59-A6C34878D82A}">
                    <a16:rowId xmlns:a16="http://schemas.microsoft.com/office/drawing/2014/main" val="10008"/>
                  </a:ext>
                </a:extLst>
              </a:tr>
              <a:tr h="192523">
                <a:tc vMerge="1">
                  <a:txBody>
                    <a:bodyPr/>
                    <a:lstStyle/>
                    <a:p>
                      <a:endParaRPr lang="en-GB" sz="1000" dirty="0"/>
                    </a:p>
                  </a:txBody>
                  <a:tcPr/>
                </a:tc>
                <a:tc>
                  <a:txBody>
                    <a:bodyPr/>
                    <a:lstStyle/>
                    <a:p>
                      <a:r>
                        <a:rPr lang="en-GB" sz="1200" dirty="0"/>
                        <a:t>Adequate testing of some aspects of the final prototype against the design brief and specification. Some reference is made to modifications either proposed or undertaken.</a:t>
                      </a:r>
                    </a:p>
                  </a:txBody>
                  <a:tcPr/>
                </a:tc>
                <a:extLst>
                  <a:ext uri="{0D108BD9-81ED-4DB2-BD59-A6C34878D82A}">
                    <a16:rowId xmlns:a16="http://schemas.microsoft.com/office/drawing/2014/main" val="10009"/>
                  </a:ext>
                </a:extLst>
              </a:tr>
              <a:tr h="312850">
                <a:tc rowSpan="4">
                  <a:txBody>
                    <a:bodyPr/>
                    <a:lstStyle/>
                    <a:p>
                      <a:pPr algn="ctr"/>
                      <a:r>
                        <a:rPr lang="en-GB" sz="1200" dirty="0"/>
                        <a:t>6 – 10</a:t>
                      </a:r>
                    </a:p>
                  </a:txBody>
                  <a:tcPr vert="vert270" anchor="ctr"/>
                </a:tc>
                <a:tc>
                  <a:txBody>
                    <a:bodyPr/>
                    <a:lstStyle/>
                    <a:p>
                      <a:r>
                        <a:rPr lang="en-GB" sz="1200" dirty="0"/>
                        <a:t>Adequate analysis and evaluation is present at some stages of the project but does not have sufficient influence on the design brief and the design and manufacturing specifications.</a:t>
                      </a:r>
                    </a:p>
                  </a:txBody>
                  <a:tcPr/>
                </a:tc>
                <a:extLst>
                  <a:ext uri="{0D108BD9-81ED-4DB2-BD59-A6C34878D82A}">
                    <a16:rowId xmlns:a16="http://schemas.microsoft.com/office/drawing/2014/main" val="10010"/>
                  </a:ext>
                </a:extLst>
              </a:tr>
              <a:tr h="192523">
                <a:tc vMerge="1">
                  <a:txBody>
                    <a:bodyPr/>
                    <a:lstStyle/>
                    <a:p>
                      <a:endParaRPr lang="en-GB" sz="1000" dirty="0"/>
                    </a:p>
                  </a:txBody>
                  <a:tcPr/>
                </a:tc>
                <a:tc>
                  <a:txBody>
                    <a:bodyPr/>
                    <a:lstStyle/>
                    <a:p>
                      <a:r>
                        <a:rPr lang="en-GB" sz="1200" dirty="0"/>
                        <a:t>Limited evidence that various iterations are as a result of considerations linked to testing, analysis and evaluation of the prototype.</a:t>
                      </a:r>
                    </a:p>
                  </a:txBody>
                  <a:tcPr/>
                </a:tc>
                <a:extLst>
                  <a:ext uri="{0D108BD9-81ED-4DB2-BD59-A6C34878D82A}">
                    <a16:rowId xmlns:a16="http://schemas.microsoft.com/office/drawing/2014/main" val="10011"/>
                  </a:ext>
                </a:extLst>
              </a:tr>
              <a:tr h="312850">
                <a:tc vMerge="1">
                  <a:txBody>
                    <a:bodyPr/>
                    <a:lstStyle/>
                    <a:p>
                      <a:endParaRPr lang="en-GB" sz="1000" dirty="0"/>
                    </a:p>
                  </a:txBody>
                  <a:tcPr/>
                </a:tc>
                <a:tc>
                  <a:txBody>
                    <a:bodyPr/>
                    <a:lstStyle/>
                    <a:p>
                      <a:r>
                        <a:rPr lang="en-GB" sz="1200" dirty="0"/>
                        <a:t>Basic testing of some aspects of the final prototype against the design brief and specification. Little reference is made to any modifications either proposed or undertaken.</a:t>
                      </a:r>
                    </a:p>
                  </a:txBody>
                  <a:tcPr/>
                </a:tc>
                <a:extLst>
                  <a:ext uri="{0D108BD9-81ED-4DB2-BD59-A6C34878D82A}">
                    <a16:rowId xmlns:a16="http://schemas.microsoft.com/office/drawing/2014/main" val="10012"/>
                  </a:ext>
                </a:extLst>
              </a:tr>
              <a:tr h="192523">
                <a:tc vMerge="1">
                  <a:txBody>
                    <a:bodyPr/>
                    <a:lstStyle/>
                    <a:p>
                      <a:endParaRPr lang="en-GB" sz="1000" dirty="0"/>
                    </a:p>
                  </a:txBody>
                  <a:tcPr/>
                </a:tc>
                <a:tc>
                  <a:txBody>
                    <a:bodyPr/>
                    <a:lstStyle/>
                    <a:p>
                      <a:r>
                        <a:rPr lang="en-GB" sz="1200" dirty="0"/>
                        <a:t>Superficial analysis and evaluation. Little influence on the design brief and the design and manufacturing specifications.</a:t>
                      </a:r>
                    </a:p>
                  </a:txBody>
                  <a:tcPr/>
                </a:tc>
                <a:extLst>
                  <a:ext uri="{0D108BD9-81ED-4DB2-BD59-A6C34878D82A}">
                    <a16:rowId xmlns:a16="http://schemas.microsoft.com/office/drawing/2014/main" val="10013"/>
                  </a:ext>
                </a:extLst>
              </a:tr>
              <a:tr h="312850">
                <a:tc rowSpan="4">
                  <a:txBody>
                    <a:bodyPr/>
                    <a:lstStyle/>
                    <a:p>
                      <a:pPr algn="ctr"/>
                      <a:r>
                        <a:rPr lang="en-GB" sz="1200" dirty="0"/>
                        <a:t>1 – 5</a:t>
                      </a:r>
                    </a:p>
                  </a:txBody>
                  <a:tcPr vert="vert270" anchor="ctr"/>
                </a:tc>
                <a:tc>
                  <a:txBody>
                    <a:bodyPr/>
                    <a:lstStyle/>
                    <a:p>
                      <a:r>
                        <a:rPr lang="en-GB" sz="1200" dirty="0"/>
                        <a:t>Nothing worthy of credit. </a:t>
                      </a:r>
                    </a:p>
                  </a:txBody>
                  <a:tcPr/>
                </a:tc>
                <a:extLst>
                  <a:ext uri="{0D108BD9-81ED-4DB2-BD59-A6C34878D82A}">
                    <a16:rowId xmlns:a16="http://schemas.microsoft.com/office/drawing/2014/main" val="10014"/>
                  </a:ext>
                </a:extLst>
              </a:tr>
              <a:tr h="192523">
                <a:tc vMerge="1">
                  <a:txBody>
                    <a:bodyPr/>
                    <a:lstStyle/>
                    <a:p>
                      <a:endParaRPr lang="en-GB" sz="1000" dirty="0"/>
                    </a:p>
                  </a:txBody>
                  <a:tcPr/>
                </a:tc>
                <a:tc>
                  <a:txBody>
                    <a:bodyPr/>
                    <a:lstStyle/>
                    <a:p>
                      <a:r>
                        <a:rPr lang="en-GB" sz="1200" dirty="0"/>
                        <a:t>Extensive evidence that various iterations are as a direct result of considerations linked to testing, analysis and evaluation of the prototype, including well considered feedback from third parties.</a:t>
                      </a:r>
                    </a:p>
                  </a:txBody>
                  <a:tcPr/>
                </a:tc>
                <a:extLst>
                  <a:ext uri="{0D108BD9-81ED-4DB2-BD59-A6C34878D82A}">
                    <a16:rowId xmlns:a16="http://schemas.microsoft.com/office/drawing/2014/main" val="10015"/>
                  </a:ext>
                </a:extLst>
              </a:tr>
              <a:tr h="312850">
                <a:tc vMerge="1">
                  <a:txBody>
                    <a:bodyPr/>
                    <a:lstStyle/>
                    <a:p>
                      <a:endParaRPr lang="en-GB" sz="1000" dirty="0"/>
                    </a:p>
                  </a:txBody>
                  <a:tcPr/>
                </a:tc>
                <a:tc>
                  <a:txBody>
                    <a:bodyPr/>
                    <a:lstStyle/>
                    <a:p>
                      <a:r>
                        <a:rPr lang="en-GB" sz="1200" dirty="0"/>
                        <a:t>Comprehensive testing of all aspects of the final prototype against the design brief and specification. Fully detailed and justified reference is made to any modifications both proposed and undertaken.</a:t>
                      </a:r>
                    </a:p>
                  </a:txBody>
                  <a:tcPr/>
                </a:tc>
                <a:extLst>
                  <a:ext uri="{0D108BD9-81ED-4DB2-BD59-A6C34878D82A}">
                    <a16:rowId xmlns:a16="http://schemas.microsoft.com/office/drawing/2014/main" val="10016"/>
                  </a:ext>
                </a:extLst>
              </a:tr>
              <a:tr h="192523">
                <a:tc vMerge="1">
                  <a:txBody>
                    <a:bodyPr/>
                    <a:lstStyle/>
                    <a:p>
                      <a:endParaRPr lang="en-GB" sz="1000" dirty="0"/>
                    </a:p>
                  </a:txBody>
                  <a:tcPr/>
                </a:tc>
                <a:tc>
                  <a:txBody>
                    <a:bodyPr/>
                    <a:lstStyle/>
                    <a:p>
                      <a:r>
                        <a:rPr lang="en-GB" sz="1200" dirty="0"/>
                        <a:t>Excellent ongoing analysis and evaluation evident throughout the project that clearly influences the design brief and the design and manufacturing specifications.</a:t>
                      </a:r>
                    </a:p>
                  </a:txBody>
                  <a:tcPr/>
                </a:tc>
                <a:extLst>
                  <a:ext uri="{0D108BD9-81ED-4DB2-BD59-A6C34878D82A}">
                    <a16:rowId xmlns:a16="http://schemas.microsoft.com/office/drawing/2014/main" val="10017"/>
                  </a:ext>
                </a:extLst>
              </a:tr>
              <a:tr h="192523">
                <a:tc>
                  <a:txBody>
                    <a:bodyPr/>
                    <a:lstStyle/>
                    <a:p>
                      <a:pPr algn="ctr"/>
                      <a:r>
                        <a:rPr lang="en-GB" sz="1200" dirty="0"/>
                        <a:t>0</a:t>
                      </a:r>
                    </a:p>
                  </a:txBody>
                  <a:tcPr vert="vert270" anchor="ctr"/>
                </a:tc>
                <a:tc>
                  <a:txBody>
                    <a:bodyPr/>
                    <a:lstStyle/>
                    <a:p>
                      <a:r>
                        <a:rPr lang="en-GB" sz="1200" dirty="0"/>
                        <a:t>Good evidence that various iterations are as a result of considerations linked to testing, analysis and evaluation of the prototype, including some consideration of feedback from third parties.</a:t>
                      </a:r>
                    </a:p>
                  </a:txBody>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996584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0128" y="1148546"/>
            <a:ext cx="4899547" cy="3630784"/>
          </a:xfrm>
          <a:prstGeom prst="rect">
            <a:avLst/>
          </a:prstGeom>
        </p:spPr>
      </p:pic>
      <p:sp>
        <p:nvSpPr>
          <p:cNvPr id="3" name="Title 1"/>
          <p:cNvSpPr txBox="1">
            <a:spLocks/>
          </p:cNvSpPr>
          <p:nvPr/>
        </p:nvSpPr>
        <p:spPr>
          <a:xfrm>
            <a:off x="1355095" y="610125"/>
            <a:ext cx="6520220" cy="533351"/>
          </a:xfrm>
          <a:prstGeom prst="rect">
            <a:avLst/>
          </a:prstGeom>
        </p:spPr>
        <p:txBody>
          <a:bodyPr vert="horz" lIns="56698" tIns="28349" rIns="56698" bIns="28349"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728" b="1" dirty="0"/>
              <a:t>Testing with Client/User Feedback</a:t>
            </a:r>
          </a:p>
        </p:txBody>
      </p:sp>
      <p:sp>
        <p:nvSpPr>
          <p:cNvPr id="4" name="Title 1"/>
          <p:cNvSpPr txBox="1">
            <a:spLocks/>
          </p:cNvSpPr>
          <p:nvPr/>
        </p:nvSpPr>
        <p:spPr>
          <a:xfrm>
            <a:off x="130226" y="1684561"/>
            <a:ext cx="2529902" cy="1856192"/>
          </a:xfrm>
          <a:prstGeom prst="rect">
            <a:avLst/>
          </a:prstGeom>
          <a:noFill/>
        </p:spPr>
        <p:txBody>
          <a:bodyPr vert="horz" lIns="56698" tIns="28349" rIns="56698" bIns="2834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dirty="0"/>
              <a:t>You need to create a customer questionnaire and gain thorough feedback on your final product. You MUST include qualitative and quantitative feedback (statistics and opinions). You should evidence the feedback through various and relevant graphs and tables. </a:t>
            </a:r>
          </a:p>
          <a:p>
            <a:pPr algn="ctr"/>
            <a:r>
              <a:rPr lang="en-GB" sz="1400" dirty="0"/>
              <a:t>In detail you then need to analyse this information and give your own opinions of this. You should then explain how you would develop and improve your product from this feedback. </a:t>
            </a:r>
          </a:p>
        </p:txBody>
      </p:sp>
      <p:sp>
        <p:nvSpPr>
          <p:cNvPr id="5" name="Rectangle 4">
            <a:extLst>
              <a:ext uri="{FF2B5EF4-FFF2-40B4-BE49-F238E27FC236}">
                <a16:creationId xmlns:a16="http://schemas.microsoft.com/office/drawing/2014/main" id="{43F62AEB-DC89-4270-9717-1C9FF30B29C9}"/>
              </a:ext>
            </a:extLst>
          </p:cNvPr>
          <p:cNvSpPr/>
          <p:nvPr/>
        </p:nvSpPr>
        <p:spPr>
          <a:xfrm>
            <a:off x="368489" y="242977"/>
            <a:ext cx="6892120" cy="3096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SECTION F: ANALYSING &amp; EVALUATING (20 MARKS)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065" y="6208678"/>
            <a:ext cx="5198806" cy="3756423"/>
          </a:xfrm>
          <a:prstGeom prst="rect">
            <a:avLst/>
          </a:prstGeom>
          <a:ln>
            <a:solidFill>
              <a:srgbClr val="FFC000"/>
            </a:solidFill>
          </a:ln>
        </p:spPr>
      </p:pic>
      <p:sp>
        <p:nvSpPr>
          <p:cNvPr id="6" name="Rectangle 5"/>
          <p:cNvSpPr/>
          <p:nvPr/>
        </p:nvSpPr>
        <p:spPr>
          <a:xfrm>
            <a:off x="4067033" y="5167064"/>
            <a:ext cx="2879677" cy="36848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This was at the ideas stage</a:t>
            </a:r>
          </a:p>
        </p:txBody>
      </p:sp>
      <p:grpSp>
        <p:nvGrpSpPr>
          <p:cNvPr id="10" name="Group 9"/>
          <p:cNvGrpSpPr/>
          <p:nvPr/>
        </p:nvGrpSpPr>
        <p:grpSpPr>
          <a:xfrm>
            <a:off x="5732056" y="6335231"/>
            <a:ext cx="1646643" cy="3629869"/>
            <a:chOff x="6402959" y="4929179"/>
            <a:chExt cx="2552701" cy="5887390"/>
          </a:xfrm>
        </p:grpSpPr>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104319" y="5312560"/>
              <a:ext cx="3067051" cy="2300289"/>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977509" y="7838418"/>
              <a:ext cx="3403601" cy="2552701"/>
            </a:xfrm>
            <a:prstGeom prst="rect">
              <a:avLst/>
            </a:prstGeom>
          </p:spPr>
        </p:pic>
      </p:grpSp>
      <p:sp>
        <p:nvSpPr>
          <p:cNvPr id="11" name="Rectangle 10"/>
          <p:cNvSpPr/>
          <p:nvPr/>
        </p:nvSpPr>
        <p:spPr>
          <a:xfrm>
            <a:off x="472927" y="10060919"/>
            <a:ext cx="4679201" cy="31017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Final testing at the end of the project.</a:t>
            </a:r>
          </a:p>
        </p:txBody>
      </p:sp>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8498" y="4213878"/>
            <a:ext cx="1951630" cy="1853907"/>
          </a:xfrm>
          <a:prstGeom prst="rect">
            <a:avLst/>
          </a:prstGeom>
        </p:spPr>
      </p:pic>
    </p:spTree>
    <p:extLst>
      <p:ext uri="{BB962C8B-B14F-4D97-AF65-F5344CB8AC3E}">
        <p14:creationId xmlns:p14="http://schemas.microsoft.com/office/powerpoint/2010/main" val="720714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62AEB-DC89-4270-9717-1C9FF30B29C9}"/>
              </a:ext>
            </a:extLst>
          </p:cNvPr>
          <p:cNvSpPr/>
          <p:nvPr/>
        </p:nvSpPr>
        <p:spPr>
          <a:xfrm>
            <a:off x="327546" y="261917"/>
            <a:ext cx="6892120" cy="3096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SECTION F: ANALYSING &amp; EVALUATING (20 MARKS) </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53775" y="1736007"/>
            <a:ext cx="5835895" cy="4370418"/>
          </a:xfrm>
          <a:prstGeom prst="rect">
            <a:avLst/>
          </a:prstGeom>
        </p:spPr>
      </p:pic>
      <p:sp>
        <p:nvSpPr>
          <p:cNvPr id="4" name="Title 1"/>
          <p:cNvSpPr txBox="1">
            <a:spLocks/>
          </p:cNvSpPr>
          <p:nvPr/>
        </p:nvSpPr>
        <p:spPr>
          <a:xfrm>
            <a:off x="1039455" y="675891"/>
            <a:ext cx="6520220" cy="533351"/>
          </a:xfrm>
          <a:prstGeom prst="rect">
            <a:avLst/>
          </a:prstGeom>
        </p:spPr>
        <p:txBody>
          <a:bodyPr vert="horz" lIns="56698" tIns="28349" rIns="56698" bIns="28349"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728" b="1" dirty="0"/>
              <a:t>Testing against the Specification/Brief</a:t>
            </a:r>
          </a:p>
        </p:txBody>
      </p:sp>
      <p:sp>
        <p:nvSpPr>
          <p:cNvPr id="5" name="Title 1"/>
          <p:cNvSpPr txBox="1">
            <a:spLocks/>
          </p:cNvSpPr>
          <p:nvPr/>
        </p:nvSpPr>
        <p:spPr>
          <a:xfrm>
            <a:off x="327546" y="516898"/>
            <a:ext cx="6892120" cy="1856192"/>
          </a:xfrm>
          <a:prstGeom prst="rect">
            <a:avLst/>
          </a:prstGeom>
          <a:noFill/>
        </p:spPr>
        <p:txBody>
          <a:bodyPr vert="horz" lIns="56698" tIns="28349" rIns="56698" bIns="28349"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dirty="0"/>
              <a:t>Evaluate each of your specification points. In detail explain if you met each point and how you achieved this. If you didn’t meet a point then again explain why not. It’s important to be critical of your own work in an honest way.  </a:t>
            </a:r>
          </a:p>
        </p:txBody>
      </p:sp>
      <p:sp>
        <p:nvSpPr>
          <p:cNvPr id="7" name="Rectangle 6">
            <a:extLst>
              <a:ext uri="{FF2B5EF4-FFF2-40B4-BE49-F238E27FC236}">
                <a16:creationId xmlns:a16="http://schemas.microsoft.com/office/drawing/2014/main" id="{132D0BAC-BADA-4D64-A9B9-841B2F06949C}"/>
              </a:ext>
            </a:extLst>
          </p:cNvPr>
          <p:cNvSpPr/>
          <p:nvPr/>
        </p:nvSpPr>
        <p:spPr>
          <a:xfrm>
            <a:off x="252428" y="6106425"/>
            <a:ext cx="5989324" cy="4405819"/>
          </a:xfrm>
          <a:prstGeom prst="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546" y="6213978"/>
            <a:ext cx="5830308" cy="4224356"/>
          </a:xfrm>
          <a:prstGeom prst="rect">
            <a:avLst/>
          </a:prstGeom>
        </p:spPr>
      </p:pic>
    </p:spTree>
    <p:extLst>
      <p:ext uri="{BB962C8B-B14F-4D97-AF65-F5344CB8AC3E}">
        <p14:creationId xmlns:p14="http://schemas.microsoft.com/office/powerpoint/2010/main" val="3943951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479400" y="703900"/>
            <a:ext cx="6520220" cy="533351"/>
          </a:xfrm>
          <a:prstGeom prst="rect">
            <a:avLst/>
          </a:prstGeom>
        </p:spPr>
        <p:txBody>
          <a:bodyPr vert="horz" lIns="56698" tIns="28349" rIns="56698" bIns="28349"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Evaluation Summary / Improvements</a:t>
            </a:r>
          </a:p>
        </p:txBody>
      </p:sp>
      <p:sp>
        <p:nvSpPr>
          <p:cNvPr id="3" name="Title 1"/>
          <p:cNvSpPr txBox="1">
            <a:spLocks/>
          </p:cNvSpPr>
          <p:nvPr/>
        </p:nvSpPr>
        <p:spPr>
          <a:xfrm>
            <a:off x="327546" y="963348"/>
            <a:ext cx="6892120" cy="834131"/>
          </a:xfrm>
          <a:prstGeom prst="rect">
            <a:avLst/>
          </a:prstGeom>
          <a:noFill/>
        </p:spPr>
        <p:txBody>
          <a:bodyPr vert="horz" lIns="56698" tIns="28349" rIns="56698" bIns="28349"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dirty="0"/>
              <a:t>In detail explain how you would modify and improve your product if you had the chance. Things to consider:</a:t>
            </a:r>
          </a:p>
        </p:txBody>
      </p:sp>
      <p:sp>
        <p:nvSpPr>
          <p:cNvPr id="4" name="Rectangle 3">
            <a:extLst>
              <a:ext uri="{FF2B5EF4-FFF2-40B4-BE49-F238E27FC236}">
                <a16:creationId xmlns:a16="http://schemas.microsoft.com/office/drawing/2014/main" id="{43F62AEB-DC89-4270-9717-1C9FF30B29C9}"/>
              </a:ext>
            </a:extLst>
          </p:cNvPr>
          <p:cNvSpPr/>
          <p:nvPr/>
        </p:nvSpPr>
        <p:spPr>
          <a:xfrm>
            <a:off x="327546" y="360512"/>
            <a:ext cx="6892120" cy="3096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SECTION F: ANALYSING &amp; EVALUATING (20 MARKS) </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31678" y="1732916"/>
            <a:ext cx="5620150" cy="4236084"/>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0546" y="6074985"/>
            <a:ext cx="5849728" cy="4396053"/>
          </a:xfrm>
          <a:prstGeom prst="rect">
            <a:avLst/>
          </a:prstGeom>
        </p:spPr>
      </p:pic>
      <p:sp>
        <p:nvSpPr>
          <p:cNvPr id="7" name="Rectangle 6"/>
          <p:cNvSpPr/>
          <p:nvPr/>
        </p:nvSpPr>
        <p:spPr>
          <a:xfrm>
            <a:off x="200546" y="1927801"/>
            <a:ext cx="1531132" cy="3754874"/>
          </a:xfrm>
          <a:prstGeom prst="rect">
            <a:avLst/>
          </a:prstGeom>
        </p:spPr>
        <p:txBody>
          <a:bodyPr wrap="square">
            <a:spAutoFit/>
          </a:bodyPr>
          <a:lstStyle/>
          <a:p>
            <a:pPr marL="177194" indent="-177194">
              <a:buFont typeface="Arial" panose="020B0604020202020204" pitchFamily="34" charset="0"/>
              <a:buChar char="•"/>
            </a:pPr>
            <a:r>
              <a:rPr lang="en-GB" sz="1400" dirty="0"/>
              <a:t>Weight of the product</a:t>
            </a:r>
          </a:p>
          <a:p>
            <a:pPr marL="177194" indent="-177194">
              <a:buFont typeface="Arial" panose="020B0604020202020204" pitchFamily="34" charset="0"/>
              <a:buChar char="•"/>
            </a:pPr>
            <a:r>
              <a:rPr lang="en-GB" sz="1400" dirty="0"/>
              <a:t>Appearance – colour/shape/ form</a:t>
            </a:r>
          </a:p>
          <a:p>
            <a:pPr marL="177194" indent="-177194">
              <a:buFont typeface="Arial" panose="020B0604020202020204" pitchFamily="34" charset="0"/>
              <a:buChar char="•"/>
            </a:pPr>
            <a:r>
              <a:rPr lang="en-GB" sz="1400" dirty="0"/>
              <a:t>Materials you’ve used.</a:t>
            </a:r>
          </a:p>
          <a:p>
            <a:pPr marL="177194" indent="-177194">
              <a:buFont typeface="Arial" panose="020B0604020202020204" pitchFamily="34" charset="0"/>
              <a:buChar char="•"/>
            </a:pPr>
            <a:r>
              <a:rPr lang="en-GB" sz="1400" dirty="0"/>
              <a:t>Manufacturing methods you’ve used</a:t>
            </a:r>
          </a:p>
          <a:p>
            <a:pPr marL="177194" indent="-177194">
              <a:buFont typeface="Arial" panose="020B0604020202020204" pitchFamily="34" charset="0"/>
              <a:buChar char="•"/>
            </a:pPr>
            <a:r>
              <a:rPr lang="en-GB" sz="1400" dirty="0"/>
              <a:t>Additional features that might improve the function</a:t>
            </a:r>
          </a:p>
          <a:p>
            <a:pPr marL="177194" indent="-177194">
              <a:buFont typeface="Arial" panose="020B0604020202020204" pitchFamily="34" charset="0"/>
              <a:buChar char="•"/>
            </a:pPr>
            <a:r>
              <a:rPr lang="en-GB" sz="1400" dirty="0"/>
              <a:t>Size of the product</a:t>
            </a:r>
          </a:p>
          <a:p>
            <a:pPr marL="177194" indent="-177194">
              <a:buFont typeface="Arial" panose="020B0604020202020204" pitchFamily="34" charset="0"/>
              <a:buChar char="•"/>
            </a:pPr>
            <a:r>
              <a:rPr lang="en-GB" sz="1400" dirty="0"/>
              <a:t>Ergonomics</a:t>
            </a:r>
          </a:p>
        </p:txBody>
      </p:sp>
    </p:spTree>
    <p:extLst>
      <p:ext uri="{BB962C8B-B14F-4D97-AF65-F5344CB8AC3E}">
        <p14:creationId xmlns:p14="http://schemas.microsoft.com/office/powerpoint/2010/main" val="145256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27546" y="340278"/>
            <a:ext cx="6892120" cy="3096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MARK SCHEME</a:t>
            </a:r>
          </a:p>
        </p:txBody>
      </p:sp>
      <p:graphicFrame>
        <p:nvGraphicFramePr>
          <p:cNvPr id="6" name="Table 5"/>
          <p:cNvGraphicFramePr>
            <a:graphicFrameLocks noGrp="1"/>
          </p:cNvGraphicFramePr>
          <p:nvPr>
            <p:extLst>
              <p:ext uri="{D42A27DB-BD31-4B8C-83A1-F6EECF244321}">
                <p14:modId xmlns:p14="http://schemas.microsoft.com/office/powerpoint/2010/main" val="2087599635"/>
              </p:ext>
            </p:extLst>
          </p:nvPr>
        </p:nvGraphicFramePr>
        <p:xfrm>
          <a:off x="327546" y="785374"/>
          <a:ext cx="6892120" cy="7785799"/>
        </p:xfrm>
        <a:graphic>
          <a:graphicData uri="http://schemas.openxmlformats.org/drawingml/2006/table">
            <a:tbl>
              <a:tblPr firstRow="1" bandRow="1">
                <a:tableStyleId>{5940675A-B579-460E-94D1-54222C63F5DA}</a:tableStyleId>
              </a:tblPr>
              <a:tblGrid>
                <a:gridCol w="612254">
                  <a:extLst>
                    <a:ext uri="{9D8B030D-6E8A-4147-A177-3AD203B41FA5}">
                      <a16:colId xmlns:a16="http://schemas.microsoft.com/office/drawing/2014/main" val="20000"/>
                    </a:ext>
                  </a:extLst>
                </a:gridCol>
                <a:gridCol w="6279866">
                  <a:extLst>
                    <a:ext uri="{9D8B030D-6E8A-4147-A177-3AD203B41FA5}">
                      <a16:colId xmlns:a16="http://schemas.microsoft.com/office/drawing/2014/main" val="20001"/>
                    </a:ext>
                  </a:extLst>
                </a:gridCol>
              </a:tblGrid>
              <a:tr h="248303">
                <a:tc gridSpan="2">
                  <a:txBody>
                    <a:bodyPr/>
                    <a:lstStyle/>
                    <a:p>
                      <a:pPr algn="ctr"/>
                      <a:r>
                        <a:rPr lang="en-GB" dirty="0">
                          <a:solidFill>
                            <a:schemeClr val="bg1"/>
                          </a:solidFill>
                        </a:rPr>
                        <a:t>SECTION A: IDENTIFYING &amp; INVESTIGATING DESIGN POSSIBILITIES (10 MARKS) </a:t>
                      </a:r>
                    </a:p>
                  </a:txBody>
                  <a:tcPr>
                    <a:solidFill>
                      <a:srgbClr val="FF0000"/>
                    </a:solidFill>
                  </a:tcPr>
                </a:tc>
                <a:tc hMerge="1">
                  <a:txBody>
                    <a:bodyPr/>
                    <a:lstStyle/>
                    <a:p>
                      <a:endParaRPr lang="en-GB" dirty="0"/>
                    </a:p>
                  </a:txBody>
                  <a:tcPr/>
                </a:tc>
                <a:extLst>
                  <a:ext uri="{0D108BD9-81ED-4DB2-BD59-A6C34878D82A}">
                    <a16:rowId xmlns:a16="http://schemas.microsoft.com/office/drawing/2014/main" val="10000"/>
                  </a:ext>
                </a:extLst>
              </a:tr>
              <a:tr h="285416">
                <a:tc>
                  <a:txBody>
                    <a:bodyPr/>
                    <a:lstStyle/>
                    <a:p>
                      <a:r>
                        <a:rPr lang="en-GB" sz="1200" b="1" i="0" u="none" strike="noStrike" kern="1200" baseline="0" dirty="0">
                          <a:solidFill>
                            <a:schemeClr val="tx1"/>
                          </a:solidFill>
                          <a:latin typeface="+mj-lt"/>
                          <a:ea typeface="+mn-ea"/>
                          <a:cs typeface="+mn-cs"/>
                        </a:rPr>
                        <a:t>Mark</a:t>
                      </a:r>
                      <a:endParaRPr lang="en-GB" sz="1200" dirty="0">
                        <a:latin typeface="+mj-lt"/>
                      </a:endParaRPr>
                    </a:p>
                  </a:txBody>
                  <a:tcPr/>
                </a:tc>
                <a:tc>
                  <a:txBody>
                    <a:bodyPr/>
                    <a:lstStyle/>
                    <a:p>
                      <a:r>
                        <a:rPr lang="en-GB" sz="1800" b="1" i="0" u="none" strike="noStrike" kern="1200" baseline="0" dirty="0">
                          <a:solidFill>
                            <a:schemeClr val="tx1"/>
                          </a:solidFill>
                          <a:latin typeface="+mj-lt"/>
                          <a:ea typeface="+mn-ea"/>
                          <a:cs typeface="+mn-cs"/>
                        </a:rPr>
                        <a:t>Description</a:t>
                      </a:r>
                      <a:endParaRPr lang="en-GB" dirty="0">
                        <a:latin typeface="+mj-lt"/>
                      </a:endParaRPr>
                    </a:p>
                  </a:txBody>
                  <a:tcPr/>
                </a:tc>
                <a:extLst>
                  <a:ext uri="{0D108BD9-81ED-4DB2-BD59-A6C34878D82A}">
                    <a16:rowId xmlns:a16="http://schemas.microsoft.com/office/drawing/2014/main" val="10001"/>
                  </a:ext>
                </a:extLst>
              </a:tr>
              <a:tr h="285416">
                <a:tc rowSpan="5">
                  <a:txBody>
                    <a:bodyPr/>
                    <a:lstStyle/>
                    <a:p>
                      <a:pPr algn="ctr"/>
                      <a:r>
                        <a:rPr lang="en-GB" sz="1000" b="1" dirty="0">
                          <a:latin typeface="+mj-lt"/>
                        </a:rPr>
                        <a:t>9 – 10 </a:t>
                      </a:r>
                    </a:p>
                  </a:txBody>
                  <a:tcPr vert="vert270" anchor="ctr"/>
                </a:tc>
                <a:tc>
                  <a:txBody>
                    <a:bodyPr/>
                    <a:lstStyle/>
                    <a:p>
                      <a:r>
                        <a:rPr lang="en-GB" sz="1000" dirty="0">
                          <a:latin typeface="+mj-lt"/>
                        </a:rPr>
                        <a:t>Design possibilities identified and thoroughly explored, directly linked to a contextual challenge demonstrating excellent understanding of the problems/opportunities.</a:t>
                      </a:r>
                    </a:p>
                  </a:txBody>
                  <a:tcPr/>
                </a:tc>
                <a:extLst>
                  <a:ext uri="{0D108BD9-81ED-4DB2-BD59-A6C34878D82A}">
                    <a16:rowId xmlns:a16="http://schemas.microsoft.com/office/drawing/2014/main" val="10002"/>
                  </a:ext>
                </a:extLst>
              </a:tr>
              <a:tr h="285416">
                <a:tc vMerge="1">
                  <a:txBody>
                    <a:bodyPr/>
                    <a:lstStyle/>
                    <a:p>
                      <a:endParaRPr lang="en-GB"/>
                    </a:p>
                  </a:txBody>
                  <a:tcPr/>
                </a:tc>
                <a:tc>
                  <a:txBody>
                    <a:bodyPr/>
                    <a:lstStyle/>
                    <a:p>
                      <a:r>
                        <a:rPr lang="en-GB" sz="1000" dirty="0">
                          <a:latin typeface="+mj-lt"/>
                        </a:rPr>
                        <a:t>A user/client has been clearly identified and is entirely relevant in all aspects to the contextual challenge and student has undertaken a comprehensive investigation of their needs and wants, with a clear explanation and justification of all aspects of these. </a:t>
                      </a:r>
                    </a:p>
                  </a:txBody>
                  <a:tcPr/>
                </a:tc>
                <a:extLst>
                  <a:ext uri="{0D108BD9-81ED-4DB2-BD59-A6C34878D82A}">
                    <a16:rowId xmlns:a16="http://schemas.microsoft.com/office/drawing/2014/main" val="10003"/>
                  </a:ext>
                </a:extLst>
              </a:tr>
              <a:tr h="178385">
                <a:tc vMerge="1">
                  <a:txBody>
                    <a:bodyPr/>
                    <a:lstStyle/>
                    <a:p>
                      <a:endParaRPr lang="en-GB"/>
                    </a:p>
                  </a:txBody>
                  <a:tcPr/>
                </a:tc>
                <a:tc>
                  <a:txBody>
                    <a:bodyPr/>
                    <a:lstStyle/>
                    <a:p>
                      <a:r>
                        <a:rPr lang="en-GB" sz="1000" dirty="0">
                          <a:latin typeface="+mj-lt"/>
                        </a:rPr>
                        <a:t>Comprehensive investigation into the work of others that clearly informs ideas. </a:t>
                      </a:r>
                    </a:p>
                  </a:txBody>
                  <a:tcPr/>
                </a:tc>
                <a:extLst>
                  <a:ext uri="{0D108BD9-81ED-4DB2-BD59-A6C34878D82A}">
                    <a16:rowId xmlns:a16="http://schemas.microsoft.com/office/drawing/2014/main" val="10004"/>
                  </a:ext>
                </a:extLst>
              </a:tr>
              <a:tr h="178385">
                <a:tc vMerge="1">
                  <a:txBody>
                    <a:bodyPr/>
                    <a:lstStyle/>
                    <a:p>
                      <a:endParaRPr lang="en-GB" dirty="0"/>
                    </a:p>
                  </a:txBody>
                  <a:tcPr/>
                </a:tc>
                <a:tc>
                  <a:txBody>
                    <a:bodyPr/>
                    <a:lstStyle/>
                    <a:p>
                      <a:r>
                        <a:rPr lang="en-GB" sz="1000" dirty="0">
                          <a:latin typeface="+mj-lt"/>
                        </a:rPr>
                        <a:t>Excellent design focus and full understanding of the impact on society including; economic and social effects.</a:t>
                      </a:r>
                    </a:p>
                  </a:txBody>
                  <a:tcPr/>
                </a:tc>
                <a:extLst>
                  <a:ext uri="{0D108BD9-81ED-4DB2-BD59-A6C34878D82A}">
                    <a16:rowId xmlns:a16="http://schemas.microsoft.com/office/drawing/2014/main" val="10005"/>
                  </a:ext>
                </a:extLst>
              </a:tr>
              <a:tr h="285416">
                <a:tc vMerge="1">
                  <a:txBody>
                    <a:bodyPr/>
                    <a:lstStyle/>
                    <a:p>
                      <a:endParaRPr lang="en-GB"/>
                    </a:p>
                  </a:txBody>
                  <a:tcPr/>
                </a:tc>
                <a:tc>
                  <a:txBody>
                    <a:bodyPr/>
                    <a:lstStyle/>
                    <a:p>
                      <a:r>
                        <a:rPr lang="en-GB" sz="1000" dirty="0">
                          <a:latin typeface="+mj-lt"/>
                        </a:rPr>
                        <a:t>Extensive evidence that investigation of design possibilities has taken place throughout the project with excellent justification and understanding of possibilities identified. </a:t>
                      </a:r>
                    </a:p>
                  </a:txBody>
                  <a:tcPr/>
                </a:tc>
                <a:extLst>
                  <a:ext uri="{0D108BD9-81ED-4DB2-BD59-A6C34878D82A}">
                    <a16:rowId xmlns:a16="http://schemas.microsoft.com/office/drawing/2014/main" val="10006"/>
                  </a:ext>
                </a:extLst>
              </a:tr>
              <a:tr h="285416">
                <a:tc rowSpan="5">
                  <a:txBody>
                    <a:bodyPr/>
                    <a:lstStyle/>
                    <a:p>
                      <a:pPr algn="ctr"/>
                      <a:r>
                        <a:rPr lang="en-GB" sz="1000" b="1" dirty="0">
                          <a:latin typeface="+mj-lt"/>
                        </a:rPr>
                        <a:t>6 – 8</a:t>
                      </a:r>
                    </a:p>
                  </a:txBody>
                  <a:tcPr vert="vert270" anchor="ctr"/>
                </a:tc>
                <a:tc>
                  <a:txBody>
                    <a:bodyPr/>
                    <a:lstStyle/>
                    <a:p>
                      <a:r>
                        <a:rPr lang="en-GB" sz="1000" dirty="0">
                          <a:latin typeface="+mj-lt"/>
                        </a:rPr>
                        <a:t>Design possibilities identified and explored, linked to a contextual challenge demonstrating a good understanding of the problems/opportunities. </a:t>
                      </a:r>
                    </a:p>
                  </a:txBody>
                  <a:tcPr/>
                </a:tc>
                <a:extLst>
                  <a:ext uri="{0D108BD9-81ED-4DB2-BD59-A6C34878D82A}">
                    <a16:rowId xmlns:a16="http://schemas.microsoft.com/office/drawing/2014/main" val="10007"/>
                  </a:ext>
                </a:extLst>
              </a:tr>
              <a:tr h="285416">
                <a:tc vMerge="1">
                  <a:txBody>
                    <a:bodyPr/>
                    <a:lstStyle/>
                    <a:p>
                      <a:endParaRPr lang="en-GB" sz="1000" dirty="0"/>
                    </a:p>
                  </a:txBody>
                  <a:tcPr/>
                </a:tc>
                <a:tc>
                  <a:txBody>
                    <a:bodyPr/>
                    <a:lstStyle/>
                    <a:p>
                      <a:r>
                        <a:rPr lang="en-GB" sz="1000" dirty="0">
                          <a:latin typeface="+mj-lt"/>
                        </a:rPr>
                        <a:t>A user/client has been identified that is mostly relevant to the contextual challenge and student has undertaken an investigation of their needs and wants, with a good explanation and justification of most aspects of these.</a:t>
                      </a:r>
                    </a:p>
                  </a:txBody>
                  <a:tcPr/>
                </a:tc>
                <a:extLst>
                  <a:ext uri="{0D108BD9-81ED-4DB2-BD59-A6C34878D82A}">
                    <a16:rowId xmlns:a16="http://schemas.microsoft.com/office/drawing/2014/main" val="10008"/>
                  </a:ext>
                </a:extLst>
              </a:tr>
              <a:tr h="178385">
                <a:tc vMerge="1">
                  <a:txBody>
                    <a:bodyPr/>
                    <a:lstStyle/>
                    <a:p>
                      <a:endParaRPr lang="en-GB" sz="1000" dirty="0"/>
                    </a:p>
                  </a:txBody>
                  <a:tcPr/>
                </a:tc>
                <a:tc>
                  <a:txBody>
                    <a:bodyPr/>
                    <a:lstStyle/>
                    <a:p>
                      <a:r>
                        <a:rPr lang="en-GB" sz="1000" dirty="0">
                          <a:latin typeface="+mj-lt"/>
                        </a:rPr>
                        <a:t>Detailed investigation into the work of others that has influenced ideas.</a:t>
                      </a:r>
                    </a:p>
                  </a:txBody>
                  <a:tcPr/>
                </a:tc>
                <a:extLst>
                  <a:ext uri="{0D108BD9-81ED-4DB2-BD59-A6C34878D82A}">
                    <a16:rowId xmlns:a16="http://schemas.microsoft.com/office/drawing/2014/main" val="10009"/>
                  </a:ext>
                </a:extLst>
              </a:tr>
              <a:tr h="178385">
                <a:tc vMerge="1">
                  <a:txBody>
                    <a:bodyPr/>
                    <a:lstStyle/>
                    <a:p>
                      <a:endParaRPr lang="en-GB" sz="1000" dirty="0"/>
                    </a:p>
                  </a:txBody>
                  <a:tcPr/>
                </a:tc>
                <a:tc>
                  <a:txBody>
                    <a:bodyPr/>
                    <a:lstStyle/>
                    <a:p>
                      <a:r>
                        <a:rPr lang="en-GB" sz="1000" dirty="0">
                          <a:latin typeface="+mj-lt"/>
                        </a:rPr>
                        <a:t>Good design focus and understanding of the impact on society including; economic and social effects. </a:t>
                      </a:r>
                    </a:p>
                  </a:txBody>
                  <a:tcPr/>
                </a:tc>
                <a:extLst>
                  <a:ext uri="{0D108BD9-81ED-4DB2-BD59-A6C34878D82A}">
                    <a16:rowId xmlns:a16="http://schemas.microsoft.com/office/drawing/2014/main" val="10010"/>
                  </a:ext>
                </a:extLst>
              </a:tr>
              <a:tr h="285416">
                <a:tc vMerge="1">
                  <a:txBody>
                    <a:bodyPr/>
                    <a:lstStyle/>
                    <a:p>
                      <a:endParaRPr lang="en-GB"/>
                    </a:p>
                  </a:txBody>
                  <a:tcPr/>
                </a:tc>
                <a:tc>
                  <a:txBody>
                    <a:bodyPr/>
                    <a:lstStyle/>
                    <a:p>
                      <a:r>
                        <a:rPr lang="en-GB" sz="1000" dirty="0">
                          <a:latin typeface="+mj-lt"/>
                        </a:rPr>
                        <a:t>Evidence of investigation of design possibilities at various stages in the project with good justification and understanding of possibilities identified.</a:t>
                      </a:r>
                    </a:p>
                  </a:txBody>
                  <a:tcPr/>
                </a:tc>
                <a:extLst>
                  <a:ext uri="{0D108BD9-81ED-4DB2-BD59-A6C34878D82A}">
                    <a16:rowId xmlns:a16="http://schemas.microsoft.com/office/drawing/2014/main" val="10011"/>
                  </a:ext>
                </a:extLst>
              </a:tr>
              <a:tr h="285416">
                <a:tc rowSpan="5">
                  <a:txBody>
                    <a:bodyPr/>
                    <a:lstStyle/>
                    <a:p>
                      <a:pPr algn="ctr"/>
                      <a:r>
                        <a:rPr lang="en-GB" sz="1000" b="1" dirty="0">
                          <a:latin typeface="+mj-lt"/>
                        </a:rPr>
                        <a:t>3 – 5</a:t>
                      </a:r>
                    </a:p>
                  </a:txBody>
                  <a:tcPr vert="vert270" anchor="ctr"/>
                </a:tc>
                <a:tc>
                  <a:txBody>
                    <a:bodyPr/>
                    <a:lstStyle/>
                    <a:p>
                      <a:r>
                        <a:rPr lang="en-GB" sz="1000" dirty="0">
                          <a:latin typeface="+mj-lt"/>
                        </a:rPr>
                        <a:t>Design possibilities identified and explored with some link to a contextual challenge demonstrating adequate understanding of the problems/ opportunities.</a:t>
                      </a:r>
                    </a:p>
                  </a:txBody>
                  <a:tcPr/>
                </a:tc>
                <a:extLst>
                  <a:ext uri="{0D108BD9-81ED-4DB2-BD59-A6C34878D82A}">
                    <a16:rowId xmlns:a16="http://schemas.microsoft.com/office/drawing/2014/main" val="10012"/>
                  </a:ext>
                </a:extLst>
              </a:tr>
              <a:tr h="285416">
                <a:tc vMerge="1">
                  <a:txBody>
                    <a:bodyPr/>
                    <a:lstStyle/>
                    <a:p>
                      <a:endParaRPr lang="en-GB" sz="1000" dirty="0"/>
                    </a:p>
                  </a:txBody>
                  <a:tcPr/>
                </a:tc>
                <a:tc>
                  <a:txBody>
                    <a:bodyPr/>
                    <a:lstStyle/>
                    <a:p>
                      <a:r>
                        <a:rPr lang="en-GB" sz="1000" dirty="0">
                          <a:latin typeface="+mj-lt"/>
                        </a:rPr>
                        <a:t>A user/client has been identified that is partially relevant to the contextual challenge. Student has undertaken an investigation of their needs and wants, with some explanation and justification of some aspects of these.</a:t>
                      </a:r>
                    </a:p>
                  </a:txBody>
                  <a:tcPr/>
                </a:tc>
                <a:extLst>
                  <a:ext uri="{0D108BD9-81ED-4DB2-BD59-A6C34878D82A}">
                    <a16:rowId xmlns:a16="http://schemas.microsoft.com/office/drawing/2014/main" val="10013"/>
                  </a:ext>
                </a:extLst>
              </a:tr>
              <a:tr h="178385">
                <a:tc vMerge="1">
                  <a:txBody>
                    <a:bodyPr/>
                    <a:lstStyle/>
                    <a:p>
                      <a:endParaRPr lang="en-GB" sz="1000" dirty="0"/>
                    </a:p>
                  </a:txBody>
                  <a:tcPr/>
                </a:tc>
                <a:tc>
                  <a:txBody>
                    <a:bodyPr/>
                    <a:lstStyle/>
                    <a:p>
                      <a:r>
                        <a:rPr lang="en-GB" sz="1000" dirty="0">
                          <a:latin typeface="+mj-lt"/>
                        </a:rPr>
                        <a:t>Some investigation into the work of others that has had some influence on their ideas. </a:t>
                      </a:r>
                    </a:p>
                  </a:txBody>
                  <a:tcPr/>
                </a:tc>
                <a:extLst>
                  <a:ext uri="{0D108BD9-81ED-4DB2-BD59-A6C34878D82A}">
                    <a16:rowId xmlns:a16="http://schemas.microsoft.com/office/drawing/2014/main" val="10014"/>
                  </a:ext>
                </a:extLst>
              </a:tr>
              <a:tr h="178385">
                <a:tc vMerge="1">
                  <a:txBody>
                    <a:bodyPr/>
                    <a:lstStyle/>
                    <a:p>
                      <a:endParaRPr lang="en-GB" sz="1000" dirty="0"/>
                    </a:p>
                  </a:txBody>
                  <a:tcPr/>
                </a:tc>
                <a:tc>
                  <a:txBody>
                    <a:bodyPr/>
                    <a:lstStyle/>
                    <a:p>
                      <a:r>
                        <a:rPr lang="en-GB" sz="1000" dirty="0">
                          <a:latin typeface="+mj-lt"/>
                        </a:rPr>
                        <a:t>Some design focus and understanding of the impact on society including; economic and social effects. </a:t>
                      </a:r>
                    </a:p>
                  </a:txBody>
                  <a:tcPr/>
                </a:tc>
                <a:extLst>
                  <a:ext uri="{0D108BD9-81ED-4DB2-BD59-A6C34878D82A}">
                    <a16:rowId xmlns:a16="http://schemas.microsoft.com/office/drawing/2014/main" val="10015"/>
                  </a:ext>
                </a:extLst>
              </a:tr>
              <a:tr h="285416">
                <a:tc vMerge="1">
                  <a:txBody>
                    <a:bodyPr/>
                    <a:lstStyle/>
                    <a:p>
                      <a:endParaRPr lang="en-GB"/>
                    </a:p>
                  </a:txBody>
                  <a:tcPr/>
                </a:tc>
                <a:tc>
                  <a:txBody>
                    <a:bodyPr/>
                    <a:lstStyle/>
                    <a:p>
                      <a:r>
                        <a:rPr lang="en-GB" sz="1000" dirty="0">
                          <a:latin typeface="+mj-lt"/>
                        </a:rPr>
                        <a:t>Investigation of design possibilities goes beyond the initial stages of the project but only some justification and understanding of possibilities identified. </a:t>
                      </a:r>
                    </a:p>
                  </a:txBody>
                  <a:tcPr/>
                </a:tc>
                <a:extLst>
                  <a:ext uri="{0D108BD9-81ED-4DB2-BD59-A6C34878D82A}">
                    <a16:rowId xmlns:a16="http://schemas.microsoft.com/office/drawing/2014/main" val="10016"/>
                  </a:ext>
                </a:extLst>
              </a:tr>
              <a:tr h="285416">
                <a:tc rowSpan="5">
                  <a:txBody>
                    <a:bodyPr/>
                    <a:lstStyle/>
                    <a:p>
                      <a:pPr algn="ctr"/>
                      <a:r>
                        <a:rPr lang="en-GB" sz="1000" b="1" dirty="0">
                          <a:latin typeface="+mj-lt"/>
                        </a:rPr>
                        <a:t>1 – 2</a:t>
                      </a:r>
                    </a:p>
                  </a:txBody>
                  <a:tcPr vert="vert270" anchor="ctr"/>
                </a:tc>
                <a:tc>
                  <a:txBody>
                    <a:bodyPr/>
                    <a:lstStyle/>
                    <a:p>
                      <a:r>
                        <a:rPr lang="en-GB" sz="1000" dirty="0">
                          <a:latin typeface="+mj-lt"/>
                        </a:rPr>
                        <a:t>Basic design possibilities identified. Link to a contextual challenge is unclear and student demonstrates only a limited understanding of the problems/ opportunities.</a:t>
                      </a:r>
                    </a:p>
                  </a:txBody>
                  <a:tcPr/>
                </a:tc>
                <a:extLst>
                  <a:ext uri="{0D108BD9-81ED-4DB2-BD59-A6C34878D82A}">
                    <a16:rowId xmlns:a16="http://schemas.microsoft.com/office/drawing/2014/main" val="10017"/>
                  </a:ext>
                </a:extLst>
              </a:tr>
              <a:tr h="285416">
                <a:tc vMerge="1">
                  <a:txBody>
                    <a:bodyPr/>
                    <a:lstStyle/>
                    <a:p>
                      <a:endParaRPr lang="en-GB" sz="1000" dirty="0"/>
                    </a:p>
                  </a:txBody>
                  <a:tcPr/>
                </a:tc>
                <a:tc>
                  <a:txBody>
                    <a:bodyPr/>
                    <a:lstStyle/>
                    <a:p>
                      <a:r>
                        <a:rPr lang="en-GB" sz="1000" dirty="0">
                          <a:latin typeface="+mj-lt"/>
                        </a:rPr>
                        <a:t>An attempt has been made to identify a user/client but is not be relevant to the contextual challenge. Student has undertaken a basic investigation of their needs and wants, but given little explanation and justification of these. </a:t>
                      </a:r>
                    </a:p>
                  </a:txBody>
                  <a:tcPr/>
                </a:tc>
                <a:extLst>
                  <a:ext uri="{0D108BD9-81ED-4DB2-BD59-A6C34878D82A}">
                    <a16:rowId xmlns:a16="http://schemas.microsoft.com/office/drawing/2014/main" val="10018"/>
                  </a:ext>
                </a:extLst>
              </a:tr>
              <a:tr h="178385">
                <a:tc vMerge="1">
                  <a:txBody>
                    <a:bodyPr/>
                    <a:lstStyle/>
                    <a:p>
                      <a:endParaRPr lang="en-GB" sz="1000" dirty="0"/>
                    </a:p>
                  </a:txBody>
                  <a:tcPr/>
                </a:tc>
                <a:tc>
                  <a:txBody>
                    <a:bodyPr/>
                    <a:lstStyle/>
                    <a:p>
                      <a:r>
                        <a:rPr lang="en-GB" sz="1000" dirty="0">
                          <a:latin typeface="+mj-lt"/>
                        </a:rPr>
                        <a:t>Basic investigation into the work of others that has not been used to inform their ideas.</a:t>
                      </a:r>
                    </a:p>
                  </a:txBody>
                  <a:tcPr/>
                </a:tc>
                <a:extLst>
                  <a:ext uri="{0D108BD9-81ED-4DB2-BD59-A6C34878D82A}">
                    <a16:rowId xmlns:a16="http://schemas.microsoft.com/office/drawing/2014/main" val="10019"/>
                  </a:ext>
                </a:extLst>
              </a:tr>
              <a:tr h="178385">
                <a:tc vMerge="1">
                  <a:txBody>
                    <a:bodyPr/>
                    <a:lstStyle/>
                    <a:p>
                      <a:endParaRPr lang="en-GB" sz="1000" dirty="0"/>
                    </a:p>
                  </a:txBody>
                  <a:tcPr/>
                </a:tc>
                <a:tc>
                  <a:txBody>
                    <a:bodyPr/>
                    <a:lstStyle/>
                    <a:p>
                      <a:r>
                        <a:rPr lang="en-GB" sz="1000" dirty="0">
                          <a:latin typeface="+mj-lt"/>
                        </a:rPr>
                        <a:t>Limited design focus and understanding of the impact on society including; economic and social effects. </a:t>
                      </a:r>
                    </a:p>
                  </a:txBody>
                  <a:tcPr/>
                </a:tc>
                <a:extLst>
                  <a:ext uri="{0D108BD9-81ED-4DB2-BD59-A6C34878D82A}">
                    <a16:rowId xmlns:a16="http://schemas.microsoft.com/office/drawing/2014/main" val="10020"/>
                  </a:ext>
                </a:extLst>
              </a:tr>
              <a:tr h="285416">
                <a:tc vMerge="1">
                  <a:txBody>
                    <a:bodyPr/>
                    <a:lstStyle/>
                    <a:p>
                      <a:endParaRPr lang="en-GB"/>
                    </a:p>
                  </a:txBody>
                  <a:tcPr/>
                </a:tc>
                <a:tc>
                  <a:txBody>
                    <a:bodyPr/>
                    <a:lstStyle/>
                    <a:p>
                      <a:r>
                        <a:rPr lang="en-GB" sz="1000" dirty="0">
                          <a:latin typeface="+mj-lt"/>
                        </a:rPr>
                        <a:t>Investigation of design possibilities only takes place in the initial stages of the project and there is very little justification and understanding of possibilities identified. </a:t>
                      </a:r>
                    </a:p>
                  </a:txBody>
                  <a:tcPr/>
                </a:tc>
                <a:extLst>
                  <a:ext uri="{0D108BD9-81ED-4DB2-BD59-A6C34878D82A}">
                    <a16:rowId xmlns:a16="http://schemas.microsoft.com/office/drawing/2014/main" val="10021"/>
                  </a:ext>
                </a:extLst>
              </a:tr>
              <a:tr h="178385">
                <a:tc>
                  <a:txBody>
                    <a:bodyPr/>
                    <a:lstStyle/>
                    <a:p>
                      <a:pPr algn="ctr"/>
                      <a:r>
                        <a:rPr lang="en-GB" sz="1000" b="1" dirty="0">
                          <a:latin typeface="+mj-lt"/>
                        </a:rPr>
                        <a:t>0</a:t>
                      </a:r>
                    </a:p>
                  </a:txBody>
                  <a:tcPr vert="vert270" anchor="ctr"/>
                </a:tc>
                <a:tc>
                  <a:txBody>
                    <a:bodyPr/>
                    <a:lstStyle/>
                    <a:p>
                      <a:r>
                        <a:rPr lang="en-GB" sz="1000" b="0" i="0" u="none" strike="noStrike" kern="1200" baseline="0" dirty="0">
                          <a:solidFill>
                            <a:schemeClr val="tx1"/>
                          </a:solidFill>
                          <a:latin typeface="+mj-lt"/>
                          <a:ea typeface="+mn-ea"/>
                          <a:cs typeface="+mn-cs"/>
                        </a:rPr>
                        <a:t>Nothing worthy of credit.</a:t>
                      </a:r>
                      <a:endParaRPr lang="en-GB" sz="1000" dirty="0">
                        <a:latin typeface="+mj-lt"/>
                      </a:endParaRPr>
                    </a:p>
                  </a:txBody>
                  <a:tcPr/>
                </a:tc>
                <a:extLst>
                  <a:ext uri="{0D108BD9-81ED-4DB2-BD59-A6C34878D82A}">
                    <a16:rowId xmlns:a16="http://schemas.microsoft.com/office/drawing/2014/main" val="10022"/>
                  </a:ext>
                </a:extLst>
              </a:tr>
            </a:tbl>
          </a:graphicData>
        </a:graphic>
      </p:graphicFrame>
      <p:sp>
        <p:nvSpPr>
          <p:cNvPr id="8" name="Rectangle 7"/>
          <p:cNvSpPr/>
          <p:nvPr/>
        </p:nvSpPr>
        <p:spPr>
          <a:xfrm>
            <a:off x="327546" y="8721150"/>
            <a:ext cx="4753741" cy="1446550"/>
          </a:xfrm>
          <a:prstGeom prst="rect">
            <a:avLst/>
          </a:prstGeom>
          <a:solidFill>
            <a:srgbClr val="FF0000"/>
          </a:solidFill>
        </p:spPr>
        <p:txBody>
          <a:bodyPr wrap="square">
            <a:spAutoFit/>
          </a:bodyPr>
          <a:lstStyle/>
          <a:p>
            <a:pPr algn="just"/>
            <a:r>
              <a:rPr lang="en-GB" sz="1100" b="0" i="0" u="none" strike="noStrike" baseline="0" dirty="0">
                <a:solidFill>
                  <a:schemeClr val="bg1"/>
                </a:solidFill>
                <a:latin typeface="+mj-lt"/>
              </a:rPr>
              <a:t>The aim</a:t>
            </a:r>
            <a:r>
              <a:rPr lang="en-GB" sz="1100" b="0" i="0" u="none" strike="noStrike" dirty="0">
                <a:solidFill>
                  <a:schemeClr val="bg1"/>
                </a:solidFill>
                <a:latin typeface="+mj-lt"/>
              </a:rPr>
              <a:t> of this section is to identify the problem. </a:t>
            </a:r>
            <a:r>
              <a:rPr lang="en-GB" sz="1100" dirty="0">
                <a:solidFill>
                  <a:schemeClr val="bg1"/>
                </a:solidFill>
                <a:latin typeface="+mj-lt"/>
              </a:rPr>
              <a:t>You will need to</a:t>
            </a:r>
            <a:r>
              <a:rPr lang="en-GB" sz="1100" b="0" i="0" u="none" strike="noStrike" baseline="0" dirty="0">
                <a:solidFill>
                  <a:schemeClr val="bg1"/>
                </a:solidFill>
                <a:latin typeface="+mj-lt"/>
              </a:rPr>
              <a:t> analyse the contextual challenge set</a:t>
            </a:r>
            <a:r>
              <a:rPr lang="en-GB" sz="1100" b="0" i="0" u="none" strike="noStrike" dirty="0">
                <a:solidFill>
                  <a:schemeClr val="bg1"/>
                </a:solidFill>
                <a:latin typeface="+mj-lt"/>
              </a:rPr>
              <a:t> by AQA </a:t>
            </a:r>
            <a:r>
              <a:rPr lang="en-GB" sz="1100" b="0" i="0" u="none" strike="noStrike" baseline="0" dirty="0">
                <a:solidFill>
                  <a:schemeClr val="bg1"/>
                </a:solidFill>
                <a:latin typeface="+mj-lt"/>
              </a:rPr>
              <a:t>and identify design possibilities, investigate client needs and wants and factors including economic and social challenges. You will need </a:t>
            </a:r>
            <a:r>
              <a:rPr lang="en-GB" sz="1100" dirty="0">
                <a:solidFill>
                  <a:schemeClr val="bg1"/>
                </a:solidFill>
                <a:latin typeface="+mj-lt"/>
              </a:rPr>
              <a:t>to</a:t>
            </a:r>
            <a:r>
              <a:rPr lang="en-GB" sz="1100" b="0" i="0" u="none" strike="noStrike" baseline="0" dirty="0">
                <a:solidFill>
                  <a:schemeClr val="bg1"/>
                </a:solidFill>
                <a:latin typeface="+mj-lt"/>
              </a:rPr>
              <a:t> look at the work of others (past and/or present with primary and secondary</a:t>
            </a:r>
            <a:r>
              <a:rPr lang="en-GB" sz="1100" b="0" i="0" u="none" strike="noStrike" dirty="0">
                <a:solidFill>
                  <a:schemeClr val="bg1"/>
                </a:solidFill>
                <a:latin typeface="+mj-lt"/>
              </a:rPr>
              <a:t> analysis</a:t>
            </a:r>
            <a:r>
              <a:rPr lang="en-GB" sz="1100" b="0" i="0" u="none" strike="noStrike" baseline="0" dirty="0">
                <a:solidFill>
                  <a:schemeClr val="bg1"/>
                </a:solidFill>
                <a:latin typeface="+mj-lt"/>
              </a:rPr>
              <a:t>) to help you to generate ideas. Research should be concise and relate to the contextual challenge. You need to have range of research </a:t>
            </a:r>
            <a:r>
              <a:rPr lang="en-GB" sz="1100" dirty="0">
                <a:solidFill>
                  <a:schemeClr val="bg1"/>
                </a:solidFill>
                <a:latin typeface="+mj-lt"/>
              </a:rPr>
              <a:t>materials</a:t>
            </a:r>
            <a:r>
              <a:rPr lang="en-GB" sz="1100" b="0" i="0" u="none" strike="noStrike" baseline="0" dirty="0">
                <a:solidFill>
                  <a:schemeClr val="bg1"/>
                </a:solidFill>
                <a:latin typeface="+mj-lt"/>
              </a:rPr>
              <a:t> (primary/secondary) in order to draw accurate conclusions. You are encouraged to investigate throughout </a:t>
            </a:r>
            <a:r>
              <a:rPr lang="en-GB" sz="1100" dirty="0">
                <a:solidFill>
                  <a:schemeClr val="bg1"/>
                </a:solidFill>
                <a:latin typeface="+mj-lt"/>
              </a:rPr>
              <a:t>the</a:t>
            </a:r>
            <a:r>
              <a:rPr lang="en-GB" sz="1100" b="0" i="0" u="none" strike="noStrike" baseline="0" dirty="0">
                <a:solidFill>
                  <a:schemeClr val="bg1"/>
                </a:solidFill>
                <a:latin typeface="+mj-lt"/>
              </a:rPr>
              <a:t> project to help inform decisions.</a:t>
            </a:r>
            <a:endParaRPr lang="en-GB" sz="1100" dirty="0">
              <a:solidFill>
                <a:schemeClr val="bg1"/>
              </a:solidFill>
              <a:latin typeface="+mj-lt"/>
            </a:endParaRPr>
          </a:p>
        </p:txBody>
      </p:sp>
      <p:sp useBgFill="1">
        <p:nvSpPr>
          <p:cNvPr id="2" name="TextBox 1">
            <a:extLst>
              <a:ext uri="{FF2B5EF4-FFF2-40B4-BE49-F238E27FC236}">
                <a16:creationId xmlns:a16="http://schemas.microsoft.com/office/drawing/2014/main" id="{77F7DC96-1B89-4A70-A91A-0C314ED3ED80}"/>
              </a:ext>
            </a:extLst>
          </p:cNvPr>
          <p:cNvSpPr txBox="1"/>
          <p:nvPr/>
        </p:nvSpPr>
        <p:spPr>
          <a:xfrm>
            <a:off x="5207986" y="8721150"/>
            <a:ext cx="2030446" cy="1723549"/>
          </a:xfrm>
          <a:prstGeom prst="rect">
            <a:avLst/>
          </a:prstGeom>
        </p:spPr>
        <p:txBody>
          <a:bodyPr wrap="square" rtlCol="0">
            <a:spAutoFit/>
          </a:bodyPr>
          <a:lstStyle/>
          <a:p>
            <a:r>
              <a:rPr lang="en-GB" sz="1100" b="1" dirty="0"/>
              <a:t>Possible Content</a:t>
            </a:r>
          </a:p>
          <a:p>
            <a:pPr marL="285750" indent="-285750">
              <a:buFont typeface="Arial" panose="020B0604020202020204" pitchFamily="34" charset="0"/>
              <a:buChar char="•"/>
            </a:pPr>
            <a:r>
              <a:rPr lang="en-GB" sz="1100" dirty="0"/>
              <a:t>Design Context Analysis</a:t>
            </a:r>
          </a:p>
          <a:p>
            <a:pPr marL="285750" indent="-285750">
              <a:buFont typeface="Arial" panose="020B0604020202020204" pitchFamily="34" charset="0"/>
              <a:buChar char="•"/>
            </a:pPr>
            <a:r>
              <a:rPr lang="en-GB" sz="1100" dirty="0"/>
              <a:t>Initial Design Brief</a:t>
            </a:r>
          </a:p>
          <a:p>
            <a:pPr marL="285750" indent="-285750">
              <a:buFont typeface="Arial" panose="020B0604020202020204" pitchFamily="34" charset="0"/>
              <a:buChar char="•"/>
            </a:pPr>
            <a:r>
              <a:rPr lang="en-GB" sz="1100" dirty="0"/>
              <a:t>Task Analysis</a:t>
            </a:r>
          </a:p>
          <a:p>
            <a:pPr marL="285750" indent="-285750">
              <a:buFont typeface="Arial" panose="020B0604020202020204" pitchFamily="34" charset="0"/>
              <a:buChar char="•"/>
            </a:pPr>
            <a:r>
              <a:rPr lang="en-GB" sz="1100" dirty="0"/>
              <a:t>Market Research</a:t>
            </a:r>
          </a:p>
          <a:p>
            <a:pPr marL="285750" indent="-285750">
              <a:buFont typeface="Arial" panose="020B0604020202020204" pitchFamily="34" charset="0"/>
              <a:buChar char="•"/>
            </a:pPr>
            <a:r>
              <a:rPr lang="en-GB" sz="1100" dirty="0"/>
              <a:t>Client/User Profile</a:t>
            </a:r>
          </a:p>
          <a:p>
            <a:pPr marL="285750" indent="-285750">
              <a:buFont typeface="Arial" panose="020B0604020202020204" pitchFamily="34" charset="0"/>
              <a:buChar char="•"/>
            </a:pPr>
            <a:r>
              <a:rPr lang="en-GB" sz="1100" dirty="0"/>
              <a:t>Primary Analysis</a:t>
            </a:r>
          </a:p>
          <a:p>
            <a:pPr marL="285750" indent="-285750">
              <a:buFont typeface="Arial" panose="020B0604020202020204" pitchFamily="34" charset="0"/>
              <a:buChar char="•"/>
            </a:pPr>
            <a:r>
              <a:rPr lang="en-GB" sz="1100" dirty="0"/>
              <a:t>Secondary Analysis</a:t>
            </a:r>
          </a:p>
          <a:p>
            <a:endParaRPr lang="en-GB" dirty="0"/>
          </a:p>
        </p:txBody>
      </p:sp>
    </p:spTree>
    <p:extLst>
      <p:ext uri="{BB962C8B-B14F-4D97-AF65-F5344CB8AC3E}">
        <p14:creationId xmlns:p14="http://schemas.microsoft.com/office/powerpoint/2010/main" val="3422426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82600" y="1600200"/>
            <a:ext cx="6642100" cy="35052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13230" y="881385"/>
            <a:ext cx="6957235" cy="9525685"/>
          </a:xfrm>
          <a:prstGeom prst="rect">
            <a:avLst/>
          </a:prstGeom>
          <a:noFill/>
        </p:spPr>
        <p:txBody>
          <a:bodyPr wrap="square" rtlCol="0">
            <a:spAutoFit/>
          </a:bodyPr>
          <a:lstStyle/>
          <a:p>
            <a:pPr algn="ctr"/>
            <a:r>
              <a:rPr lang="en-GB" sz="2000" b="1" dirty="0"/>
              <a:t>Your PowerPoint needs to be a MAX of 20 slides.</a:t>
            </a:r>
          </a:p>
          <a:p>
            <a:pPr algn="ctr"/>
            <a:r>
              <a:rPr lang="en-GB" sz="1400" dirty="0"/>
              <a:t>This is a suggestion of what needs to be on your slides</a:t>
            </a:r>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pPr algn="ctr"/>
            <a:endParaRPr lang="en-GB" sz="1400" dirty="0"/>
          </a:p>
          <a:p>
            <a:endParaRPr lang="en-GB" sz="1400" dirty="0"/>
          </a:p>
          <a:p>
            <a:pPr marL="285750" indent="-285750">
              <a:buFont typeface="Arial" panose="020B0604020202020204" pitchFamily="34" charset="0"/>
              <a:buChar char="•"/>
            </a:pPr>
            <a:r>
              <a:rPr lang="en-GB" sz="1400" b="1" dirty="0"/>
              <a:t>Titles shouldn’t be bigger than size 32, main text should be no bigger than size 16 and no smaller than size 10.</a:t>
            </a:r>
          </a:p>
          <a:p>
            <a:pPr marL="171450" indent="-1714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b="1" dirty="0"/>
              <a:t>EVERY DECISION YOU MAKE needs to be recorded in this project. </a:t>
            </a:r>
          </a:p>
          <a:p>
            <a:r>
              <a:rPr lang="en-GB" sz="1400" b="1" dirty="0"/>
              <a:t>       This can be a sketch, a model, a photograph, a CAD print screen or written. Your NEA    </a:t>
            </a:r>
          </a:p>
          <a:p>
            <a:r>
              <a:rPr lang="en-GB" sz="1400" b="1" dirty="0"/>
              <a:t>       portfolio is telling a story of the journey you have been on.  If you miss parts of the   </a:t>
            </a:r>
          </a:p>
          <a:p>
            <a:r>
              <a:rPr lang="en-GB" sz="1400" b="1" dirty="0"/>
              <a:t>       story, you miss marks.</a:t>
            </a:r>
          </a:p>
          <a:p>
            <a:pPr marL="285750" indent="-2857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b="1" dirty="0"/>
              <a:t>This guide is not a template this is just showing you how it might be done. These are not the only ways but you need to record everything in this document.</a:t>
            </a:r>
          </a:p>
          <a:p>
            <a:pPr marL="285750" indent="-2857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b="1" dirty="0"/>
              <a:t>DO NOT bin any drawing, or any model just because you think you are done with it. You need to keep them all as evidence.</a:t>
            </a:r>
          </a:p>
          <a:p>
            <a:pPr marL="285750" indent="-2857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b="1" dirty="0"/>
              <a:t>Make sure you record the development of the product as you go, do not leave it to the end. Your teacher will be checking on this.</a:t>
            </a:r>
          </a:p>
          <a:p>
            <a:pPr marL="285750" indent="-2857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b="1" dirty="0"/>
              <a:t>Remember 20 slides is not a lot, its quality not quantity. Your annotation needs to be concise and don’t include repeated drawings, photographs or annotation.</a:t>
            </a:r>
          </a:p>
          <a:p>
            <a:pPr algn="ctr"/>
            <a:endParaRPr lang="en-GB" dirty="0"/>
          </a:p>
          <a:p>
            <a:pPr algn="ctr"/>
            <a:endParaRPr lang="en-GB" dirty="0"/>
          </a:p>
          <a:p>
            <a:pPr algn="ctr"/>
            <a:endParaRPr lang="en-GB" sz="1100" dirty="0"/>
          </a:p>
        </p:txBody>
      </p:sp>
      <p:sp>
        <p:nvSpPr>
          <p:cNvPr id="10" name="TextBox 9"/>
          <p:cNvSpPr txBox="1"/>
          <p:nvPr/>
        </p:nvSpPr>
        <p:spPr>
          <a:xfrm>
            <a:off x="755505" y="1704688"/>
            <a:ext cx="2711595" cy="3631763"/>
          </a:xfrm>
          <a:prstGeom prst="rect">
            <a:avLst/>
          </a:prstGeom>
          <a:noFill/>
        </p:spPr>
        <p:txBody>
          <a:bodyPr wrap="square" rtlCol="0">
            <a:spAutoFit/>
          </a:bodyPr>
          <a:lstStyle/>
          <a:p>
            <a:pPr marL="242453" indent="-242453">
              <a:buFont typeface="+mj-lt"/>
              <a:buAutoNum type="arabicPeriod"/>
            </a:pPr>
            <a:r>
              <a:rPr lang="en-GB" sz="1400" dirty="0"/>
              <a:t>Context Analysis, initial brief, task analysis</a:t>
            </a:r>
          </a:p>
          <a:p>
            <a:pPr marL="242453" indent="-242453">
              <a:buFont typeface="+mj-lt"/>
              <a:buAutoNum type="arabicPeriod"/>
            </a:pPr>
            <a:r>
              <a:rPr lang="en-GB" sz="1400" dirty="0"/>
              <a:t> Identify client/user profile</a:t>
            </a:r>
          </a:p>
          <a:p>
            <a:pPr marL="242453" indent="-242453">
              <a:buFont typeface="+mj-lt"/>
              <a:buAutoNum type="arabicPeriod"/>
            </a:pPr>
            <a:r>
              <a:rPr lang="en-GB" sz="1400" dirty="0"/>
              <a:t> Existing products – primary</a:t>
            </a:r>
          </a:p>
          <a:p>
            <a:pPr marL="242453" indent="-242453">
              <a:buFont typeface="+mj-lt"/>
              <a:buAutoNum type="arabicPeriod"/>
            </a:pPr>
            <a:r>
              <a:rPr lang="en-GB" sz="1400" dirty="0"/>
              <a:t> Existing products – secondary </a:t>
            </a:r>
          </a:p>
          <a:p>
            <a:pPr marL="242453" indent="-242453">
              <a:buFont typeface="+mj-lt"/>
              <a:buAutoNum type="arabicPeriod"/>
            </a:pPr>
            <a:r>
              <a:rPr lang="en-GB" sz="1400" dirty="0"/>
              <a:t> Design Brief &amp;  Specification</a:t>
            </a:r>
          </a:p>
          <a:p>
            <a:pPr marL="242453" indent="-242453">
              <a:buFont typeface="+mj-lt"/>
              <a:buAutoNum type="arabicPeriod"/>
            </a:pPr>
            <a:r>
              <a:rPr lang="en-GB" sz="1400" dirty="0"/>
              <a:t> Design Ideas with design strategy</a:t>
            </a:r>
          </a:p>
          <a:p>
            <a:pPr marL="242453" indent="-242453">
              <a:buFont typeface="+mj-lt"/>
              <a:buAutoNum type="arabicPeriod"/>
            </a:pPr>
            <a:r>
              <a:rPr lang="en-GB" sz="1400" dirty="0"/>
              <a:t> Design Ideas with design strategy</a:t>
            </a:r>
          </a:p>
          <a:p>
            <a:pPr marL="242453" indent="-242453">
              <a:buFont typeface="+mj-lt"/>
              <a:buAutoNum type="arabicPeriod"/>
            </a:pPr>
            <a:r>
              <a:rPr lang="en-GB" sz="1400" dirty="0"/>
              <a:t> Development of ideas with testing and modelling</a:t>
            </a:r>
          </a:p>
          <a:p>
            <a:r>
              <a:rPr lang="en-GB" sz="1400" dirty="0"/>
              <a:t>9 &amp; 10   Development of final idea, and evaluation of idea against the specification</a:t>
            </a:r>
          </a:p>
          <a:p>
            <a:r>
              <a:rPr lang="en-GB" sz="1000" dirty="0"/>
              <a:t> </a:t>
            </a:r>
          </a:p>
          <a:p>
            <a:endParaRPr lang="en-GB" sz="1000" dirty="0"/>
          </a:p>
        </p:txBody>
      </p:sp>
      <p:sp>
        <p:nvSpPr>
          <p:cNvPr id="30" name="Rectangle 29"/>
          <p:cNvSpPr/>
          <p:nvPr/>
        </p:nvSpPr>
        <p:spPr>
          <a:xfrm>
            <a:off x="3636334" y="1704688"/>
            <a:ext cx="3399466" cy="3939540"/>
          </a:xfrm>
          <a:prstGeom prst="rect">
            <a:avLst/>
          </a:prstGeom>
        </p:spPr>
        <p:txBody>
          <a:bodyPr wrap="square">
            <a:spAutoFit/>
          </a:bodyPr>
          <a:lstStyle/>
          <a:p>
            <a:pPr marL="228600" indent="-228600">
              <a:buFont typeface="+mj-lt"/>
              <a:buAutoNum type="arabicPeriod" startAt="11"/>
            </a:pPr>
            <a:r>
              <a:rPr lang="en-GB" sz="1400" dirty="0"/>
              <a:t> Development of final idea with testing and ongoing research,</a:t>
            </a:r>
          </a:p>
          <a:p>
            <a:pPr marL="228600" indent="-228600">
              <a:buFont typeface="+mj-lt"/>
              <a:buAutoNum type="arabicPeriod" startAt="11"/>
            </a:pPr>
            <a:r>
              <a:rPr lang="en-GB" sz="1400" dirty="0"/>
              <a:t>Design Proposal (maybe added later on in the project)</a:t>
            </a:r>
          </a:p>
          <a:p>
            <a:pPr marL="228600" indent="-228600">
              <a:buFont typeface="+mj-lt"/>
              <a:buAutoNum type="arabicPeriod" startAt="11"/>
            </a:pPr>
            <a:r>
              <a:rPr lang="en-GB" sz="1400" dirty="0"/>
              <a:t>Manufacturing Specification</a:t>
            </a:r>
          </a:p>
          <a:p>
            <a:pPr marL="228600" indent="-228600">
              <a:buFont typeface="+mj-lt"/>
              <a:buAutoNum type="arabicPeriod" startAt="11"/>
            </a:pPr>
            <a:r>
              <a:rPr lang="en-GB" sz="1400" dirty="0"/>
              <a:t>Manufacturing Diary/ Plan</a:t>
            </a:r>
          </a:p>
          <a:p>
            <a:pPr marL="228600" indent="-228600">
              <a:buFont typeface="+mj-lt"/>
              <a:buAutoNum type="arabicPeriod" startAt="11"/>
            </a:pPr>
            <a:r>
              <a:rPr lang="en-GB" sz="1400" dirty="0"/>
              <a:t>Manufacturing Diary/ Plan</a:t>
            </a:r>
          </a:p>
          <a:p>
            <a:pPr marL="228600" indent="-228600">
              <a:buFont typeface="+mj-lt"/>
              <a:buAutoNum type="arabicPeriod" startAt="11"/>
            </a:pPr>
            <a:r>
              <a:rPr lang="en-GB" sz="1400" dirty="0"/>
              <a:t>Evaluation Testing</a:t>
            </a:r>
          </a:p>
          <a:p>
            <a:pPr marL="228600" indent="-228600">
              <a:buFont typeface="+mj-lt"/>
              <a:buAutoNum type="arabicPeriod" startAt="11"/>
            </a:pPr>
            <a:r>
              <a:rPr lang="en-GB" sz="1400" dirty="0"/>
              <a:t>Evaluation – against design brief and context</a:t>
            </a:r>
          </a:p>
          <a:p>
            <a:pPr marL="228600" indent="-228600">
              <a:buFont typeface="+mj-lt"/>
              <a:buAutoNum type="arabicPeriod" startAt="11"/>
            </a:pPr>
            <a:r>
              <a:rPr lang="en-GB" sz="1400" dirty="0"/>
              <a:t>Evaluation - Testing against the Specification/Brief</a:t>
            </a:r>
          </a:p>
          <a:p>
            <a:pPr marL="228600" indent="-228600">
              <a:buFont typeface="+mj-lt"/>
              <a:buAutoNum type="arabicPeriod" startAt="11"/>
            </a:pPr>
            <a:r>
              <a:rPr lang="en-GB" sz="1400" dirty="0"/>
              <a:t>Evaluation - Testing with Client/User Feedback</a:t>
            </a:r>
          </a:p>
          <a:p>
            <a:pPr marL="228600" indent="-228600">
              <a:buFont typeface="+mj-lt"/>
              <a:buAutoNum type="arabicPeriod" startAt="11"/>
            </a:pPr>
            <a:r>
              <a:rPr lang="en-GB" sz="1400" dirty="0">
                <a:solidFill>
                  <a:srgbClr val="FF0000"/>
                </a:solidFill>
              </a:rPr>
              <a:t> Extra side for where needed</a:t>
            </a:r>
          </a:p>
          <a:p>
            <a:pPr marL="228600" indent="-228600">
              <a:buFont typeface="+mj-lt"/>
              <a:buAutoNum type="arabicPeriod" startAt="11"/>
            </a:pPr>
            <a:endParaRPr lang="en-GB" sz="1000" dirty="0"/>
          </a:p>
          <a:p>
            <a:pPr marL="228600" indent="-228600">
              <a:buFont typeface="+mj-lt"/>
              <a:buAutoNum type="arabicPeriod" startAt="11"/>
            </a:pPr>
            <a:endParaRPr lang="en-GB" sz="1000" dirty="0"/>
          </a:p>
          <a:p>
            <a:pPr marL="228600" indent="-228600">
              <a:buFont typeface="+mj-lt"/>
              <a:buAutoNum type="arabicPeriod" startAt="11"/>
            </a:pPr>
            <a:endParaRPr lang="en-GB" sz="1000" dirty="0"/>
          </a:p>
          <a:p>
            <a:pPr marL="228600" indent="-228600">
              <a:buFont typeface="+mj-lt"/>
              <a:buAutoNum type="arabicPeriod" startAt="11"/>
            </a:pPr>
            <a:endParaRPr lang="en-GB" sz="1000" dirty="0"/>
          </a:p>
        </p:txBody>
      </p:sp>
      <p:sp>
        <p:nvSpPr>
          <p:cNvPr id="31" name="Rectangle 30"/>
          <p:cNvSpPr/>
          <p:nvPr/>
        </p:nvSpPr>
        <p:spPr>
          <a:xfrm>
            <a:off x="374505" y="289312"/>
            <a:ext cx="6892120" cy="3096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GUIDENCE NOTES</a:t>
            </a:r>
          </a:p>
        </p:txBody>
      </p:sp>
      <p:sp>
        <p:nvSpPr>
          <p:cNvPr id="3" name="Slide Number Placeholder 2"/>
          <p:cNvSpPr>
            <a:spLocks noGrp="1"/>
          </p:cNvSpPr>
          <p:nvPr>
            <p:ph type="sldNum" sz="quarter" idx="12"/>
          </p:nvPr>
        </p:nvSpPr>
        <p:spPr/>
        <p:txBody>
          <a:bodyPr/>
          <a:lstStyle/>
          <a:p>
            <a:fld id="{87B2F0C3-1042-4B65-BE97-A459CBEBD720}" type="slidenum">
              <a:rPr lang="en-GB" smtClean="0"/>
              <a:t>40</a:t>
            </a:fld>
            <a:endParaRPr lang="en-GB"/>
          </a:p>
        </p:txBody>
      </p:sp>
    </p:spTree>
    <p:extLst>
      <p:ext uri="{BB962C8B-B14F-4D97-AF65-F5344CB8AC3E}">
        <p14:creationId xmlns:p14="http://schemas.microsoft.com/office/powerpoint/2010/main" val="309421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27546" y="370300"/>
            <a:ext cx="6892120" cy="3096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A: IDENTIFYING &amp; INVESTIGATING DESIGN POSSIBILITIES (10 MARKS) </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7442" y="952507"/>
            <a:ext cx="6312327" cy="4720114"/>
          </a:xfrm>
          <a:prstGeom prst="rect">
            <a:avLst/>
          </a:prstGeom>
        </p:spPr>
      </p:pic>
      <p:sp>
        <p:nvSpPr>
          <p:cNvPr id="4" name="Rectangle 3"/>
          <p:cNvSpPr/>
          <p:nvPr/>
        </p:nvSpPr>
        <p:spPr>
          <a:xfrm>
            <a:off x="4440651" y="5878784"/>
            <a:ext cx="2824328" cy="4062651"/>
          </a:xfrm>
          <a:prstGeom prst="rect">
            <a:avLst/>
          </a:prstGeom>
          <a:solidFill>
            <a:srgbClr val="FF0000"/>
          </a:solidFill>
          <a:ln>
            <a:solidFill>
              <a:srgbClr val="FF0000"/>
            </a:solidFill>
          </a:ln>
        </p:spPr>
        <p:txBody>
          <a:bodyPr wrap="square">
            <a:spAutoFit/>
          </a:bodyPr>
          <a:lstStyle/>
          <a:p>
            <a:pPr algn="ctr"/>
            <a:r>
              <a:rPr lang="en-GB" sz="2000" b="1" dirty="0">
                <a:solidFill>
                  <a:schemeClr val="bg1"/>
                </a:solidFill>
                <a:latin typeface="+mj-lt"/>
              </a:rPr>
              <a:t>Exploring the context </a:t>
            </a:r>
          </a:p>
          <a:p>
            <a:pPr algn="ctr"/>
            <a:r>
              <a:rPr lang="en-GB" sz="1400" dirty="0">
                <a:solidFill>
                  <a:schemeClr val="bg1"/>
                </a:solidFill>
                <a:latin typeface="+mj-lt"/>
              </a:rPr>
              <a:t>Explain in detail what the specific design problem is and how you have arrived at it.  </a:t>
            </a:r>
          </a:p>
          <a:p>
            <a:pPr marL="171450" indent="-171450" algn="ctr">
              <a:buFont typeface="Arial" panose="020B0604020202020204" pitchFamily="34" charset="0"/>
              <a:buChar char="•"/>
            </a:pPr>
            <a:r>
              <a:rPr lang="en-GB" sz="1400" dirty="0">
                <a:solidFill>
                  <a:schemeClr val="bg1"/>
                </a:solidFill>
                <a:latin typeface="+mj-lt"/>
              </a:rPr>
              <a:t>You will need to do some research and find out some facts to support your explanation.</a:t>
            </a:r>
          </a:p>
          <a:p>
            <a:pPr marL="171450" indent="-171450" algn="ctr">
              <a:buFont typeface="Arial" panose="020B0604020202020204" pitchFamily="34" charset="0"/>
              <a:buChar char="•"/>
            </a:pPr>
            <a:r>
              <a:rPr lang="en-GB" sz="1400" dirty="0">
                <a:solidFill>
                  <a:schemeClr val="bg1"/>
                </a:solidFill>
                <a:latin typeface="+mj-lt"/>
              </a:rPr>
              <a:t>You will need to conduct a task analysis to show understanding of the problem and possible ways to tackle it. </a:t>
            </a:r>
          </a:p>
          <a:p>
            <a:pPr marL="171450" indent="-171450" algn="ctr">
              <a:buFont typeface="Arial" panose="020B0604020202020204" pitchFamily="34" charset="0"/>
              <a:buChar char="•"/>
            </a:pPr>
            <a:r>
              <a:rPr lang="en-GB" sz="1400" dirty="0">
                <a:solidFill>
                  <a:schemeClr val="bg1"/>
                </a:solidFill>
                <a:latin typeface="+mj-lt"/>
              </a:rPr>
              <a:t>Consider the user and their needs, suitable materials, ways to manufacture the product and where will it be sold.</a:t>
            </a:r>
          </a:p>
          <a:p>
            <a:pPr marL="171450" indent="-171450" algn="ctr">
              <a:buFont typeface="Arial" panose="020B0604020202020204" pitchFamily="34" charset="0"/>
              <a:buChar char="•"/>
            </a:pPr>
            <a:r>
              <a:rPr lang="en-GB" sz="1400" dirty="0">
                <a:solidFill>
                  <a:schemeClr val="bg1"/>
                </a:solidFill>
                <a:latin typeface="+mj-lt"/>
              </a:rPr>
              <a:t>You may also need to consider packaging, transporting the product,  ergonomics etc.  </a:t>
            </a:r>
          </a:p>
        </p:txBody>
      </p:sp>
      <p:pic>
        <p:nvPicPr>
          <p:cNvPr id="6" name="Picture 5">
            <a:extLst>
              <a:ext uri="{FF2B5EF4-FFF2-40B4-BE49-F238E27FC236}">
                <a16:creationId xmlns:a16="http://schemas.microsoft.com/office/drawing/2014/main" id="{F4F1B02A-64C2-48DC-B617-3F3BCF78CA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547" y="7243011"/>
            <a:ext cx="4089268" cy="2538663"/>
          </a:xfrm>
          <a:prstGeom prst="rect">
            <a:avLst/>
          </a:prstGeom>
        </p:spPr>
      </p:pic>
      <p:sp>
        <p:nvSpPr>
          <p:cNvPr id="9" name="Rectangle 8"/>
          <p:cNvSpPr/>
          <p:nvPr/>
        </p:nvSpPr>
        <p:spPr>
          <a:xfrm>
            <a:off x="327546" y="5878784"/>
            <a:ext cx="4089269" cy="2093674"/>
          </a:xfrm>
          <a:prstGeom prst="rect">
            <a:avLst/>
          </a:prstGeom>
          <a:gradFill>
            <a:gsLst>
              <a:gs pos="58000">
                <a:schemeClr val="accent1">
                  <a:lumMod val="5000"/>
                  <a:lumOff val="9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
          <p:cNvSpPr txBox="1">
            <a:spLocks/>
          </p:cNvSpPr>
          <p:nvPr/>
        </p:nvSpPr>
        <p:spPr>
          <a:xfrm>
            <a:off x="222232" y="6125736"/>
            <a:ext cx="4442383" cy="104575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n-GB" sz="1400" b="1" dirty="0"/>
              <a:t>What do you need to know?</a:t>
            </a:r>
          </a:p>
        </p:txBody>
      </p:sp>
      <p:sp>
        <p:nvSpPr>
          <p:cNvPr id="8" name="Text Placeholder 2"/>
          <p:cNvSpPr txBox="1">
            <a:spLocks/>
          </p:cNvSpPr>
          <p:nvPr/>
        </p:nvSpPr>
        <p:spPr>
          <a:xfrm>
            <a:off x="303710" y="6491976"/>
            <a:ext cx="4442383" cy="538426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1400" dirty="0">
                <a:latin typeface="+mj-lt"/>
              </a:rPr>
              <a:t>The design context will raise a series of questions</a:t>
            </a:r>
          </a:p>
          <a:p>
            <a:r>
              <a:rPr lang="en-GB" sz="1400" dirty="0">
                <a:latin typeface="+mj-lt"/>
              </a:rPr>
              <a:t>Where might you gather the following information?</a:t>
            </a:r>
          </a:p>
          <a:p>
            <a:pPr lvl="1"/>
            <a:r>
              <a:rPr lang="en-GB" sz="1400" dirty="0">
                <a:latin typeface="+mj-lt"/>
              </a:rPr>
              <a:t>What are the client’s requirements?</a:t>
            </a:r>
          </a:p>
          <a:p>
            <a:pPr lvl="1"/>
            <a:r>
              <a:rPr lang="en-GB" sz="1400" dirty="0">
                <a:latin typeface="+mj-lt"/>
              </a:rPr>
              <a:t>Who will use the product?</a:t>
            </a:r>
          </a:p>
          <a:p>
            <a:pPr lvl="1"/>
            <a:r>
              <a:rPr lang="en-GB" sz="1400" dirty="0">
                <a:latin typeface="+mj-lt"/>
              </a:rPr>
              <a:t>Suitable materials for manufacture and the cost?</a:t>
            </a:r>
          </a:p>
          <a:p>
            <a:pPr lvl="1"/>
            <a:r>
              <a:rPr lang="en-GB" sz="1400" dirty="0">
                <a:latin typeface="+mj-lt"/>
              </a:rPr>
              <a:t>What size should it be?</a:t>
            </a:r>
          </a:p>
          <a:p>
            <a:pPr lvl="1"/>
            <a:r>
              <a:rPr lang="en-GB" sz="1400" dirty="0">
                <a:latin typeface="+mj-lt"/>
              </a:rPr>
              <a:t>Primary sources of data can also include: physical material testing, measurements and user observations</a:t>
            </a:r>
          </a:p>
          <a:p>
            <a:pPr marL="367468" lvl="1" indent="0">
              <a:buFont typeface="Arial" panose="020B0604020202020204" pitchFamily="34" charset="0"/>
              <a:buNone/>
            </a:pPr>
            <a:endParaRPr lang="en-GB" sz="1400" dirty="0">
              <a:latin typeface="+mj-lt"/>
            </a:endParaRPr>
          </a:p>
          <a:p>
            <a:pPr lvl="1"/>
            <a:endParaRPr lang="en-GB" sz="1400" dirty="0">
              <a:latin typeface="+mj-lt"/>
            </a:endParaRPr>
          </a:p>
        </p:txBody>
      </p:sp>
    </p:spTree>
    <p:extLst>
      <p:ext uri="{BB962C8B-B14F-4D97-AF65-F5344CB8AC3E}">
        <p14:creationId xmlns:p14="http://schemas.microsoft.com/office/powerpoint/2010/main" val="263419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8586" y="8776063"/>
            <a:ext cx="2284314" cy="1523637"/>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8488" y="900563"/>
            <a:ext cx="6810233" cy="5112727"/>
          </a:xfrm>
          <a:prstGeom prst="rect">
            <a:avLst/>
          </a:prstGeom>
        </p:spPr>
      </p:pic>
      <p:sp>
        <p:nvSpPr>
          <p:cNvPr id="3" name="Rectangle 2"/>
          <p:cNvSpPr/>
          <p:nvPr/>
        </p:nvSpPr>
        <p:spPr>
          <a:xfrm>
            <a:off x="327545" y="276729"/>
            <a:ext cx="6892120" cy="3096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A: IDENTIFYING &amp; INVESTIGATING DESIGN POSSIBILITIES (10 MARKS) </a:t>
            </a:r>
          </a:p>
        </p:txBody>
      </p:sp>
      <p:sp>
        <p:nvSpPr>
          <p:cNvPr id="4" name="Rectangle 3"/>
          <p:cNvSpPr/>
          <p:nvPr/>
        </p:nvSpPr>
        <p:spPr>
          <a:xfrm>
            <a:off x="4394200" y="6215288"/>
            <a:ext cx="2784521" cy="3939540"/>
          </a:xfrm>
          <a:prstGeom prst="rect">
            <a:avLst/>
          </a:prstGeom>
          <a:solidFill>
            <a:srgbClr val="FF0000"/>
          </a:solidFill>
          <a:ln>
            <a:solidFill>
              <a:srgbClr val="FF0000"/>
            </a:solidFill>
          </a:ln>
        </p:spPr>
        <p:txBody>
          <a:bodyPr wrap="square">
            <a:spAutoFit/>
          </a:bodyPr>
          <a:lstStyle/>
          <a:p>
            <a:r>
              <a:rPr lang="en-GB" sz="2000" b="1" dirty="0">
                <a:solidFill>
                  <a:schemeClr val="bg1"/>
                </a:solidFill>
                <a:latin typeface="+mj-lt"/>
              </a:rPr>
              <a:t>Identify client/user profile</a:t>
            </a:r>
          </a:p>
          <a:p>
            <a:r>
              <a:rPr lang="en-GB" sz="1400" dirty="0">
                <a:solidFill>
                  <a:schemeClr val="bg1"/>
                </a:solidFill>
                <a:latin typeface="+mj-lt"/>
              </a:rPr>
              <a:t>Your customer profile should be a combination of primary and secondary research. You should have a clear a customer/user that links to the context. </a:t>
            </a:r>
          </a:p>
          <a:p>
            <a:r>
              <a:rPr lang="en-GB" sz="1400" dirty="0">
                <a:solidFill>
                  <a:schemeClr val="bg1"/>
                </a:solidFill>
                <a:latin typeface="+mj-lt"/>
              </a:rPr>
              <a:t>You may need to do the following:</a:t>
            </a:r>
          </a:p>
          <a:p>
            <a:pPr marL="285750" indent="-285750">
              <a:buFont typeface="Arial" panose="020B0604020202020204" pitchFamily="34" charset="0"/>
              <a:buChar char="•"/>
            </a:pPr>
            <a:r>
              <a:rPr lang="en-GB" sz="1400" dirty="0">
                <a:solidFill>
                  <a:schemeClr val="bg1"/>
                </a:solidFill>
                <a:latin typeface="+mj-lt"/>
              </a:rPr>
              <a:t>Questionnaire to gather information from your customer (primary research)</a:t>
            </a:r>
          </a:p>
          <a:p>
            <a:pPr marL="285750" indent="-285750">
              <a:buFont typeface="Arial" panose="020B0604020202020204" pitchFamily="34" charset="0"/>
              <a:buChar char="•"/>
            </a:pPr>
            <a:r>
              <a:rPr lang="en-GB" sz="1400" dirty="0">
                <a:solidFill>
                  <a:schemeClr val="bg1"/>
                </a:solidFill>
                <a:latin typeface="+mj-lt"/>
              </a:rPr>
              <a:t>Client interview (primary research)</a:t>
            </a:r>
          </a:p>
          <a:p>
            <a:pPr marL="285750" indent="-285750">
              <a:buFont typeface="Arial" panose="020B0604020202020204" pitchFamily="34" charset="0"/>
              <a:buChar char="•"/>
            </a:pPr>
            <a:r>
              <a:rPr lang="en-GB" sz="1400" dirty="0">
                <a:solidFill>
                  <a:schemeClr val="bg1"/>
                </a:solidFill>
                <a:latin typeface="+mj-lt"/>
              </a:rPr>
              <a:t>Collect images and information that explains the needs and wants of your chosen target user (secondary research). </a:t>
            </a:r>
          </a:p>
        </p:txBody>
      </p:sp>
      <p:sp>
        <p:nvSpPr>
          <p:cNvPr id="6" name="Text Placeholder 2"/>
          <p:cNvSpPr txBox="1">
            <a:spLocks/>
          </p:cNvSpPr>
          <p:nvPr/>
        </p:nvSpPr>
        <p:spPr>
          <a:xfrm>
            <a:off x="385480" y="6166599"/>
            <a:ext cx="3767420" cy="3777871"/>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Font typeface="Arial" panose="020B0604020202020204" pitchFamily="34" charset="0"/>
              <a:buNone/>
            </a:pPr>
            <a:r>
              <a:rPr lang="en-GB" sz="1400" dirty="0"/>
              <a:t>Research helps designers analyse and identify the market need for a product, the competition and the customer base</a:t>
            </a:r>
          </a:p>
          <a:p>
            <a:pPr lvl="1"/>
            <a:r>
              <a:rPr lang="en-GB" sz="1400" dirty="0"/>
              <a:t>Information can be gathered using </a:t>
            </a:r>
            <a:br>
              <a:rPr lang="en-GB" sz="1400" dirty="0"/>
            </a:br>
            <a:r>
              <a:rPr lang="en-GB" sz="1400" dirty="0"/>
              <a:t>interviews and questionnaires</a:t>
            </a:r>
          </a:p>
          <a:p>
            <a:pPr lvl="1"/>
            <a:r>
              <a:rPr lang="en-GB" sz="1400" dirty="0"/>
              <a:t>Non-specific, open-ended questions </a:t>
            </a:r>
            <a:br>
              <a:rPr lang="en-GB" sz="1400" dirty="0"/>
            </a:br>
            <a:r>
              <a:rPr lang="en-GB" sz="1400" dirty="0"/>
              <a:t>can help to gather general information </a:t>
            </a:r>
          </a:p>
          <a:p>
            <a:pPr lvl="1"/>
            <a:r>
              <a:rPr lang="en-GB" sz="1400" dirty="0"/>
              <a:t>Detailed questions help collect answers to very specific points</a:t>
            </a:r>
          </a:p>
          <a:p>
            <a:pPr lvl="1"/>
            <a:r>
              <a:rPr lang="en-GB" sz="1400" dirty="0"/>
              <a:t>What variety of methods could you use to collect this type of market research?</a:t>
            </a:r>
          </a:p>
          <a:p>
            <a:pPr lvl="1"/>
            <a:r>
              <a:rPr lang="en-GB" sz="1400" dirty="0"/>
              <a:t>How would you prepare to gather this data effectively?</a:t>
            </a:r>
          </a:p>
        </p:txBody>
      </p:sp>
    </p:spTree>
    <p:extLst>
      <p:ext uri="{BB962C8B-B14F-4D97-AF65-F5344CB8AC3E}">
        <p14:creationId xmlns:p14="http://schemas.microsoft.com/office/powerpoint/2010/main" val="1622119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28293" y="385512"/>
            <a:ext cx="6892120" cy="3096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A: IDENTIFYING &amp; INVESTIGATING DESIGN POSSIBILITIES (10 MARKS) </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8501" y="1022460"/>
            <a:ext cx="6851703" cy="4908884"/>
          </a:xfrm>
          <a:prstGeom prst="rect">
            <a:avLst/>
          </a:prstGeom>
          <a:ln w="28575">
            <a:solidFill>
              <a:srgbClr val="FF0000"/>
            </a:solidFill>
          </a:ln>
        </p:spPr>
      </p:pic>
      <p:sp>
        <p:nvSpPr>
          <p:cNvPr id="10" name="Rectangle 9"/>
          <p:cNvSpPr/>
          <p:nvPr/>
        </p:nvSpPr>
        <p:spPr>
          <a:xfrm>
            <a:off x="3128011" y="6493024"/>
            <a:ext cx="4092402" cy="2646878"/>
          </a:xfrm>
          <a:prstGeom prst="rect">
            <a:avLst/>
          </a:prstGeom>
          <a:solidFill>
            <a:srgbClr val="FF0000"/>
          </a:solidFill>
        </p:spPr>
        <p:txBody>
          <a:bodyPr wrap="square">
            <a:spAutoFit/>
          </a:bodyPr>
          <a:lstStyle/>
          <a:p>
            <a:r>
              <a:rPr lang="en-GB" sz="2000" b="1" dirty="0">
                <a:solidFill>
                  <a:schemeClr val="bg1"/>
                </a:solidFill>
              </a:rPr>
              <a:t>Consider the following areas and their options: </a:t>
            </a:r>
          </a:p>
          <a:p>
            <a:pPr marL="285750" indent="-285750">
              <a:buFont typeface="Arial" panose="020B0604020202020204" pitchFamily="34" charset="0"/>
              <a:buChar char="•"/>
            </a:pPr>
            <a:r>
              <a:rPr lang="en-GB" sz="1400" dirty="0">
                <a:solidFill>
                  <a:schemeClr val="bg1"/>
                </a:solidFill>
              </a:rPr>
              <a:t>Form – shape, size, weight, colour, texture</a:t>
            </a:r>
          </a:p>
          <a:p>
            <a:pPr marL="285750" indent="-285750">
              <a:buFont typeface="Arial" panose="020B0604020202020204" pitchFamily="34" charset="0"/>
              <a:buChar char="•"/>
            </a:pPr>
            <a:r>
              <a:rPr lang="en-GB" sz="1400" dirty="0">
                <a:solidFill>
                  <a:schemeClr val="bg1"/>
                </a:solidFill>
              </a:rPr>
              <a:t>Materials –what properties are needed</a:t>
            </a:r>
          </a:p>
          <a:p>
            <a:pPr marL="285750" indent="-285750">
              <a:buFont typeface="Arial" panose="020B0604020202020204" pitchFamily="34" charset="0"/>
              <a:buChar char="•"/>
            </a:pPr>
            <a:r>
              <a:rPr lang="en-GB" sz="1400" dirty="0">
                <a:solidFill>
                  <a:schemeClr val="bg1"/>
                </a:solidFill>
              </a:rPr>
              <a:t>Scale of production – this will influence production methods</a:t>
            </a:r>
          </a:p>
          <a:p>
            <a:pPr marL="285750" indent="-285750">
              <a:buFont typeface="Arial" panose="020B0604020202020204" pitchFamily="34" charset="0"/>
              <a:buChar char="•"/>
            </a:pPr>
            <a:r>
              <a:rPr lang="en-GB" sz="1400" dirty="0">
                <a:solidFill>
                  <a:schemeClr val="bg1"/>
                </a:solidFill>
              </a:rPr>
              <a:t>Cost – target price to sell the product for</a:t>
            </a:r>
          </a:p>
          <a:p>
            <a:pPr marL="285750" indent="-285750">
              <a:buFont typeface="Arial" panose="020B0604020202020204" pitchFamily="34" charset="0"/>
              <a:buChar char="•"/>
            </a:pPr>
            <a:r>
              <a:rPr lang="en-GB" sz="1400" dirty="0">
                <a:solidFill>
                  <a:schemeClr val="bg1"/>
                </a:solidFill>
              </a:rPr>
              <a:t>Function – what it needs to do</a:t>
            </a:r>
          </a:p>
          <a:p>
            <a:pPr marL="285750" indent="-285750">
              <a:buFont typeface="Arial" panose="020B0604020202020204" pitchFamily="34" charset="0"/>
              <a:buChar char="•"/>
            </a:pPr>
            <a:r>
              <a:rPr lang="en-GB" sz="1400" dirty="0">
                <a:solidFill>
                  <a:schemeClr val="bg1"/>
                </a:solidFill>
              </a:rPr>
              <a:t>Ergonomics – easy of use, safety etc.</a:t>
            </a:r>
          </a:p>
          <a:p>
            <a:pPr marL="285750" indent="-285750">
              <a:buFont typeface="Arial" panose="020B0604020202020204" pitchFamily="34" charset="0"/>
              <a:buChar char="•"/>
            </a:pPr>
            <a:r>
              <a:rPr lang="en-GB" sz="1400" dirty="0">
                <a:solidFill>
                  <a:schemeClr val="bg1"/>
                </a:solidFill>
              </a:rPr>
              <a:t>Environmental factors – use of sustainable materials and end of life issues</a:t>
            </a:r>
          </a:p>
        </p:txBody>
      </p:sp>
      <p:sp>
        <p:nvSpPr>
          <p:cNvPr id="11" name="TextBox 10"/>
          <p:cNvSpPr txBox="1"/>
          <p:nvPr/>
        </p:nvSpPr>
        <p:spPr>
          <a:xfrm>
            <a:off x="1778986" y="8877335"/>
            <a:ext cx="1229504" cy="1477328"/>
          </a:xfrm>
          <a:prstGeom prst="rect">
            <a:avLst/>
          </a:prstGeom>
          <a:noFill/>
        </p:spPr>
        <p:txBody>
          <a:bodyPr wrap="none" rtlCol="0">
            <a:spAutoFit/>
          </a:bodyPr>
          <a:lstStyle/>
          <a:p>
            <a:pPr marL="236230" indent="-236230">
              <a:buFont typeface="Arial" panose="020B0604020202020204" pitchFamily="34" charset="0"/>
              <a:buChar char="•"/>
            </a:pPr>
            <a:r>
              <a:rPr lang="en-GB" dirty="0"/>
              <a:t>WHO?</a:t>
            </a:r>
          </a:p>
          <a:p>
            <a:pPr marL="236230" indent="-236230">
              <a:buFont typeface="Arial" panose="020B0604020202020204" pitchFamily="34" charset="0"/>
              <a:buChar char="•"/>
            </a:pPr>
            <a:r>
              <a:rPr lang="en-GB" dirty="0"/>
              <a:t>WHAT?</a:t>
            </a:r>
          </a:p>
          <a:p>
            <a:pPr marL="236230" indent="-236230">
              <a:buFont typeface="Arial" panose="020B0604020202020204" pitchFamily="34" charset="0"/>
              <a:buChar char="•"/>
            </a:pPr>
            <a:r>
              <a:rPr lang="en-GB" dirty="0"/>
              <a:t>WHEN?</a:t>
            </a:r>
          </a:p>
          <a:p>
            <a:pPr marL="236230" indent="-236230">
              <a:buFont typeface="Arial" panose="020B0604020202020204" pitchFamily="34" charset="0"/>
              <a:buChar char="•"/>
            </a:pPr>
            <a:r>
              <a:rPr lang="en-GB" dirty="0"/>
              <a:t>WHERE?</a:t>
            </a:r>
          </a:p>
          <a:p>
            <a:pPr marL="236230" indent="-236230">
              <a:buFont typeface="Arial" panose="020B0604020202020204" pitchFamily="34" charset="0"/>
              <a:buChar char="•"/>
            </a:pPr>
            <a:r>
              <a:rPr lang="en-GB" dirty="0"/>
              <a:t>WHY?</a:t>
            </a:r>
          </a:p>
        </p:txBody>
      </p:sp>
      <p:grpSp>
        <p:nvGrpSpPr>
          <p:cNvPr id="12" name="Group 11"/>
          <p:cNvGrpSpPr/>
          <p:nvPr/>
        </p:nvGrpSpPr>
        <p:grpSpPr>
          <a:xfrm>
            <a:off x="492224" y="9431888"/>
            <a:ext cx="1688201" cy="922775"/>
            <a:chOff x="6605517" y="5073103"/>
            <a:chExt cx="3265439" cy="1784897"/>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0631" y="5105400"/>
              <a:ext cx="2600325" cy="175260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5517" y="5073103"/>
              <a:ext cx="1618508" cy="1784897"/>
            </a:xfrm>
            <a:prstGeom prst="rect">
              <a:avLst/>
            </a:prstGeom>
          </p:spPr>
        </p:pic>
      </p:grpSp>
      <p:sp>
        <p:nvSpPr>
          <p:cNvPr id="15" name="Rectangle 14"/>
          <p:cNvSpPr/>
          <p:nvPr/>
        </p:nvSpPr>
        <p:spPr>
          <a:xfrm>
            <a:off x="3128011" y="9431888"/>
            <a:ext cx="4092402" cy="5872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t>You will need to explain how these factors might influence your thinking.</a:t>
            </a:r>
          </a:p>
        </p:txBody>
      </p:sp>
      <p:sp>
        <p:nvSpPr>
          <p:cNvPr id="17" name="Text Placeholder 2"/>
          <p:cNvSpPr txBox="1">
            <a:spLocks/>
          </p:cNvSpPr>
          <p:nvPr/>
        </p:nvSpPr>
        <p:spPr>
          <a:xfrm>
            <a:off x="268199" y="6307738"/>
            <a:ext cx="2800051" cy="285522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400" dirty="0"/>
              <a:t>Product analysis can help your awareness of:</a:t>
            </a:r>
          </a:p>
          <a:p>
            <a:pPr lvl="1"/>
            <a:r>
              <a:rPr lang="en-GB" sz="1400" dirty="0"/>
              <a:t>Production methods</a:t>
            </a:r>
          </a:p>
          <a:p>
            <a:pPr lvl="1"/>
            <a:r>
              <a:rPr lang="en-GB" sz="1400" dirty="0"/>
              <a:t>Which materials have been used and types of finishes</a:t>
            </a:r>
          </a:p>
          <a:p>
            <a:pPr lvl="1"/>
            <a:r>
              <a:rPr lang="en-GB" sz="1400" dirty="0"/>
              <a:t>How materials perform, both functionally and aesthetically</a:t>
            </a:r>
          </a:p>
          <a:p>
            <a:pPr lvl="1"/>
            <a:r>
              <a:rPr lang="en-GB" sz="1400" dirty="0"/>
              <a:t>What areas should you consider when carrying out product analysis?</a:t>
            </a:r>
          </a:p>
          <a:p>
            <a:pPr marL="367468" lvl="1" indent="0">
              <a:buFont typeface="Arial" panose="020B0604020202020204" pitchFamily="34" charset="0"/>
              <a:buNone/>
            </a:pPr>
            <a:endParaRPr lang="en-GB" sz="1400" dirty="0"/>
          </a:p>
        </p:txBody>
      </p:sp>
    </p:spTree>
    <p:extLst>
      <p:ext uri="{BB962C8B-B14F-4D97-AF65-F5344CB8AC3E}">
        <p14:creationId xmlns:p14="http://schemas.microsoft.com/office/powerpoint/2010/main" val="1880018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0891" y="655756"/>
            <a:ext cx="6720646" cy="5013081"/>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2337" y="9009234"/>
            <a:ext cx="1504068" cy="1463698"/>
          </a:xfrm>
          <a:prstGeom prst="rect">
            <a:avLst/>
          </a:prstGeom>
        </p:spPr>
      </p:pic>
      <p:sp>
        <p:nvSpPr>
          <p:cNvPr id="6" name="Text Placeholder 2"/>
          <p:cNvSpPr txBox="1">
            <a:spLocks/>
          </p:cNvSpPr>
          <p:nvPr/>
        </p:nvSpPr>
        <p:spPr>
          <a:xfrm>
            <a:off x="259228" y="5841243"/>
            <a:ext cx="2355496" cy="3273892"/>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GB" sz="1200" dirty="0"/>
              <a:t>As part of your research, it’s essential to know what else is on the market and how it’s made</a:t>
            </a:r>
          </a:p>
          <a:p>
            <a:r>
              <a:rPr lang="en-GB" sz="1200" dirty="0"/>
              <a:t>Consider the functionality of </a:t>
            </a:r>
            <a:br>
              <a:rPr lang="en-GB" sz="1200" dirty="0"/>
            </a:br>
            <a:r>
              <a:rPr lang="en-GB" sz="1200" dirty="0"/>
              <a:t>the product</a:t>
            </a:r>
          </a:p>
          <a:p>
            <a:r>
              <a:rPr lang="en-GB" sz="1200" dirty="0"/>
              <a:t>Observe the aesthetics and </a:t>
            </a:r>
            <a:br>
              <a:rPr lang="en-GB" sz="1200" dirty="0"/>
            </a:br>
            <a:r>
              <a:rPr lang="en-GB" sz="1200" dirty="0"/>
              <a:t>customer appeal</a:t>
            </a:r>
          </a:p>
          <a:p>
            <a:r>
              <a:rPr lang="en-GB" sz="1200" dirty="0"/>
              <a:t>Note the use of materials and the finish</a:t>
            </a:r>
          </a:p>
          <a:p>
            <a:r>
              <a:rPr lang="en-GB" sz="1200" dirty="0"/>
              <a:t>Analyse both the successful and weak areas </a:t>
            </a:r>
            <a:br>
              <a:rPr lang="en-GB" sz="1200" dirty="0"/>
            </a:br>
            <a:r>
              <a:rPr lang="en-GB" sz="1200" dirty="0"/>
              <a:t>of a design</a:t>
            </a:r>
          </a:p>
          <a:p>
            <a:r>
              <a:rPr lang="en-GB" sz="1200" dirty="0"/>
              <a:t>Qualitative feedback from focus groups is informative </a:t>
            </a:r>
          </a:p>
          <a:p>
            <a:r>
              <a:rPr lang="en-GB" sz="1200" dirty="0"/>
              <a:t>How does this analysis help a designer improve their design?</a:t>
            </a:r>
          </a:p>
          <a:p>
            <a:pPr lvl="1"/>
            <a:endParaRPr lang="en-GB" sz="1050" dirty="0"/>
          </a:p>
        </p:txBody>
      </p:sp>
      <p:graphicFrame>
        <p:nvGraphicFramePr>
          <p:cNvPr id="8" name="Table 7"/>
          <p:cNvGraphicFramePr>
            <a:graphicFrameLocks noGrp="1"/>
          </p:cNvGraphicFramePr>
          <p:nvPr>
            <p:extLst>
              <p:ext uri="{D42A27DB-BD31-4B8C-83A1-F6EECF244321}">
                <p14:modId xmlns:p14="http://schemas.microsoft.com/office/powerpoint/2010/main" val="604542609"/>
              </p:ext>
            </p:extLst>
          </p:nvPr>
        </p:nvGraphicFramePr>
        <p:xfrm>
          <a:off x="2759242" y="5776986"/>
          <a:ext cx="4637320" cy="4811526"/>
        </p:xfrm>
        <a:graphic>
          <a:graphicData uri="http://schemas.openxmlformats.org/drawingml/2006/table">
            <a:tbl>
              <a:tblPr firstRow="1" bandRow="1">
                <a:tableStyleId>{5940675A-B579-460E-94D1-54222C63F5DA}</a:tableStyleId>
              </a:tblPr>
              <a:tblGrid>
                <a:gridCol w="1112957">
                  <a:extLst>
                    <a:ext uri="{9D8B030D-6E8A-4147-A177-3AD203B41FA5}">
                      <a16:colId xmlns:a16="http://schemas.microsoft.com/office/drawing/2014/main" val="20000"/>
                    </a:ext>
                  </a:extLst>
                </a:gridCol>
                <a:gridCol w="3524363">
                  <a:extLst>
                    <a:ext uri="{9D8B030D-6E8A-4147-A177-3AD203B41FA5}">
                      <a16:colId xmlns:a16="http://schemas.microsoft.com/office/drawing/2014/main" val="20001"/>
                    </a:ext>
                  </a:extLst>
                </a:gridCol>
              </a:tblGrid>
              <a:tr h="185471">
                <a:tc>
                  <a:txBody>
                    <a:bodyPr/>
                    <a:lstStyle/>
                    <a:p>
                      <a:endParaRPr lang="en-GB" sz="1200" dirty="0">
                        <a:solidFill>
                          <a:schemeClr val="bg1"/>
                        </a:solidFill>
                      </a:endParaRPr>
                    </a:p>
                  </a:txBody>
                  <a:tcPr marL="60947" marR="60947" marT="30473" marB="30473">
                    <a:solidFill>
                      <a:srgbClr val="FF0000"/>
                    </a:solidFill>
                  </a:tcPr>
                </a:tc>
                <a:tc>
                  <a:txBody>
                    <a:bodyPr/>
                    <a:lstStyle/>
                    <a:p>
                      <a:r>
                        <a:rPr lang="en-US" sz="1200" dirty="0">
                          <a:solidFill>
                            <a:schemeClr val="bg1"/>
                          </a:solidFill>
                        </a:rPr>
                        <a:t>Questions to think about</a:t>
                      </a:r>
                      <a:endParaRPr lang="en-GB" sz="1300" dirty="0">
                        <a:solidFill>
                          <a:schemeClr val="bg1"/>
                        </a:solidFill>
                      </a:endParaRPr>
                    </a:p>
                  </a:txBody>
                  <a:tcPr marL="60947" marR="60947" marT="30473" marB="30473" anchor="ctr">
                    <a:solidFill>
                      <a:srgbClr val="FF0000"/>
                    </a:solidFill>
                  </a:tcPr>
                </a:tc>
                <a:extLst>
                  <a:ext uri="{0D108BD9-81ED-4DB2-BD59-A6C34878D82A}">
                    <a16:rowId xmlns:a16="http://schemas.microsoft.com/office/drawing/2014/main" val="10000"/>
                  </a:ext>
                </a:extLst>
              </a:tr>
              <a:tr h="394139">
                <a:tc>
                  <a:txBody>
                    <a:bodyPr/>
                    <a:lstStyle/>
                    <a:p>
                      <a:pPr algn="ctr"/>
                      <a:r>
                        <a:rPr lang="en-GB" sz="1000" dirty="0">
                          <a:latin typeface="+mj-lt"/>
                        </a:rPr>
                        <a:t>AESTHETICS</a:t>
                      </a:r>
                      <a:endParaRPr lang="en-GB" sz="1000" b="1" dirty="0">
                        <a:latin typeface="+mj-lt"/>
                      </a:endParaRPr>
                    </a:p>
                  </a:txBody>
                  <a:tcPr marL="60947" marR="60947" marT="30473" marB="30473"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000" dirty="0">
                          <a:latin typeface="+mj-lt"/>
                        </a:rPr>
                        <a:t>What colours/shapes/materials have been used? How do these target the customer? What materials have been used and why?</a:t>
                      </a:r>
                    </a:p>
                  </a:txBody>
                  <a:tcPr marL="60947" marR="60947" marT="30473" marB="30473" anchor="ctr">
                    <a:solidFill>
                      <a:schemeClr val="bg1"/>
                    </a:solidFill>
                  </a:tcPr>
                </a:tc>
                <a:extLst>
                  <a:ext uri="{0D108BD9-81ED-4DB2-BD59-A6C34878D82A}">
                    <a16:rowId xmlns:a16="http://schemas.microsoft.com/office/drawing/2014/main" val="10001"/>
                  </a:ext>
                </a:extLst>
              </a:tr>
              <a:tr h="278212">
                <a:tc>
                  <a:txBody>
                    <a:bodyPr/>
                    <a:lstStyle/>
                    <a:p>
                      <a:pPr algn="ctr"/>
                      <a:r>
                        <a:rPr lang="en-GB" sz="1000" dirty="0">
                          <a:latin typeface="+mj-lt"/>
                        </a:rPr>
                        <a:t>FUNCTION</a:t>
                      </a:r>
                      <a:endParaRPr lang="en-GB" sz="1000" b="1" dirty="0">
                        <a:latin typeface="+mj-lt"/>
                      </a:endParaRPr>
                    </a:p>
                  </a:txBody>
                  <a:tcPr marL="60947" marR="60947" marT="30473" marB="30473" anchor="ctr">
                    <a:solidFill>
                      <a:schemeClr val="bg1"/>
                    </a:solidFill>
                  </a:tcPr>
                </a:tc>
                <a:tc>
                  <a:txBody>
                    <a:bodyPr/>
                    <a:lstStyle/>
                    <a:p>
                      <a:pPr marL="0" marR="0" indent="0" algn="just" defTabSz="1474700" rtl="0" eaLnBrk="1" fontAlgn="auto" latinLnBrk="0" hangingPunct="1">
                        <a:lnSpc>
                          <a:spcPct val="100000"/>
                        </a:lnSpc>
                        <a:spcBef>
                          <a:spcPts val="0"/>
                        </a:spcBef>
                        <a:spcAft>
                          <a:spcPts val="0"/>
                        </a:spcAft>
                        <a:buClrTx/>
                        <a:buSzTx/>
                        <a:buFontTx/>
                        <a:buNone/>
                        <a:tabLst/>
                        <a:defRPr/>
                      </a:pPr>
                      <a:r>
                        <a:rPr lang="en-GB" sz="1000" dirty="0">
                          <a:latin typeface="+mj-lt"/>
                        </a:rPr>
                        <a:t>What is the function of the product? Does the product have more than one function? </a:t>
                      </a:r>
                      <a:endParaRPr lang="en-GB" sz="1000" dirty="0">
                        <a:solidFill>
                          <a:srgbClr val="FF0000"/>
                        </a:solidFill>
                        <a:latin typeface="+mj-lt"/>
                      </a:endParaRPr>
                    </a:p>
                  </a:txBody>
                  <a:tcPr marL="60947" marR="60947" marT="30473" marB="30473" anchor="ctr">
                    <a:solidFill>
                      <a:schemeClr val="bg1"/>
                    </a:solidFill>
                  </a:tcPr>
                </a:tc>
                <a:extLst>
                  <a:ext uri="{0D108BD9-81ED-4DB2-BD59-A6C34878D82A}">
                    <a16:rowId xmlns:a16="http://schemas.microsoft.com/office/drawing/2014/main" val="10002"/>
                  </a:ext>
                </a:extLst>
              </a:tr>
              <a:tr h="741917">
                <a:tc>
                  <a:txBody>
                    <a:bodyPr/>
                    <a:lstStyle/>
                    <a:p>
                      <a:pPr algn="ctr"/>
                      <a:r>
                        <a:rPr lang="en-GB" sz="1000" dirty="0">
                          <a:latin typeface="+mj-lt"/>
                        </a:rPr>
                        <a:t>ERGONOMICS</a:t>
                      </a:r>
                      <a:endParaRPr lang="en-GB" sz="1000" b="1" dirty="0">
                        <a:latin typeface="+mj-lt"/>
                      </a:endParaRPr>
                    </a:p>
                  </a:txBody>
                  <a:tcPr marL="60947" marR="60947" marT="30473" marB="30473" anchor="ctr">
                    <a:solidFill>
                      <a:schemeClr val="bg1"/>
                    </a:solidFill>
                  </a:tcPr>
                </a:tc>
                <a:tc>
                  <a:txBody>
                    <a:bodyPr/>
                    <a:lstStyle/>
                    <a:p>
                      <a:pPr marL="0" marR="0" indent="0" algn="just" defTabSz="1474700" rtl="0" eaLnBrk="1" fontAlgn="auto" latinLnBrk="0" hangingPunct="1">
                        <a:lnSpc>
                          <a:spcPct val="100000"/>
                        </a:lnSpc>
                        <a:spcBef>
                          <a:spcPts val="0"/>
                        </a:spcBef>
                        <a:spcAft>
                          <a:spcPts val="0"/>
                        </a:spcAft>
                        <a:buClrTx/>
                        <a:buSzTx/>
                        <a:buFontTx/>
                        <a:buNone/>
                        <a:tabLst/>
                        <a:defRPr/>
                      </a:pPr>
                      <a:r>
                        <a:rPr lang="en-GB" sz="1000" dirty="0">
                          <a:latin typeface="+mj-lt"/>
                        </a:rPr>
                        <a:t>How has the designer made the product to suit the user? How is it designed to be easy</a:t>
                      </a:r>
                      <a:r>
                        <a:rPr lang="en-GB" sz="1000" baseline="0" dirty="0">
                          <a:latin typeface="+mj-lt"/>
                        </a:rPr>
                        <a:t> to use? What features have been added to improve the ease of use? What anthropometric data has been used to design this product? How has the anthropometric data been applied?</a:t>
                      </a:r>
                      <a:endParaRPr lang="en-GB" sz="1000" dirty="0">
                        <a:solidFill>
                          <a:srgbClr val="FF0000"/>
                        </a:solidFill>
                        <a:latin typeface="+mj-lt"/>
                      </a:endParaRPr>
                    </a:p>
                  </a:txBody>
                  <a:tcPr marL="60947" marR="60947" marT="30473" marB="30473" anchor="ctr">
                    <a:solidFill>
                      <a:schemeClr val="bg1"/>
                    </a:solidFill>
                  </a:tcPr>
                </a:tc>
                <a:extLst>
                  <a:ext uri="{0D108BD9-81ED-4DB2-BD59-A6C34878D82A}">
                    <a16:rowId xmlns:a16="http://schemas.microsoft.com/office/drawing/2014/main" val="10003"/>
                  </a:ext>
                </a:extLst>
              </a:tr>
              <a:tr h="3941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j-lt"/>
                        </a:rPr>
                        <a:t>TARGET MARKET</a:t>
                      </a:r>
                      <a:endParaRPr lang="en-GB" sz="1000" b="1" dirty="0">
                        <a:latin typeface="+mj-lt"/>
                      </a:endParaRPr>
                    </a:p>
                  </a:txBody>
                  <a:tcPr marL="60947" marR="60947" marT="30473" marB="30473"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000" dirty="0">
                          <a:latin typeface="+mj-lt"/>
                        </a:rPr>
                        <a:t>Who do you think the product is aimed too? Explain why you think this. How could you improve its appeal to the customer? Would you change the shape, colour etc? </a:t>
                      </a:r>
                      <a:endParaRPr lang="en-GB" sz="1000" dirty="0">
                        <a:solidFill>
                          <a:srgbClr val="FF0000"/>
                        </a:solidFill>
                        <a:latin typeface="+mj-lt"/>
                      </a:endParaRPr>
                    </a:p>
                  </a:txBody>
                  <a:tcPr marL="60947" marR="60947" marT="30473" marB="30473" anchor="ctr">
                    <a:solidFill>
                      <a:schemeClr val="bg1"/>
                    </a:solidFill>
                  </a:tcPr>
                </a:tc>
                <a:extLst>
                  <a:ext uri="{0D108BD9-81ED-4DB2-BD59-A6C34878D82A}">
                    <a16:rowId xmlns:a16="http://schemas.microsoft.com/office/drawing/2014/main" val="10004"/>
                  </a:ext>
                </a:extLst>
              </a:tr>
              <a:tr h="3941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j-lt"/>
                        </a:rPr>
                        <a:t>MATERIALS AND MANUFACTURE</a:t>
                      </a:r>
                      <a:endParaRPr lang="en-GB" sz="1000" b="1" dirty="0">
                        <a:latin typeface="+mj-lt"/>
                      </a:endParaRPr>
                    </a:p>
                  </a:txBody>
                  <a:tcPr marL="60947" marR="60947" marT="30473" marB="30473" anchor="ctr">
                    <a:solidFill>
                      <a:schemeClr val="bg1"/>
                    </a:solidFill>
                  </a:tcPr>
                </a:tc>
                <a:tc>
                  <a:txBody>
                    <a:bodyPr/>
                    <a:lstStyle/>
                    <a:p>
                      <a:pPr algn="just"/>
                      <a:r>
                        <a:rPr lang="en-GB" sz="1000" dirty="0">
                          <a:latin typeface="+mj-lt"/>
                        </a:rPr>
                        <a:t>What materials have been used to make the product? Do you think these materials are suitable? Why? How do you think the product has been manufactured? </a:t>
                      </a:r>
                      <a:endParaRPr lang="en-GB" sz="1000" dirty="0">
                        <a:solidFill>
                          <a:srgbClr val="FF0000"/>
                        </a:solidFill>
                        <a:latin typeface="+mj-lt"/>
                      </a:endParaRPr>
                    </a:p>
                  </a:txBody>
                  <a:tcPr marL="60947" marR="60947" marT="30473" marB="30473" anchor="ctr">
                    <a:solidFill>
                      <a:schemeClr val="bg1"/>
                    </a:solidFill>
                  </a:tcPr>
                </a:tc>
                <a:extLst>
                  <a:ext uri="{0D108BD9-81ED-4DB2-BD59-A6C34878D82A}">
                    <a16:rowId xmlns:a16="http://schemas.microsoft.com/office/drawing/2014/main" val="10005"/>
                  </a:ext>
                </a:extLst>
              </a:tr>
              <a:tr h="510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j-lt"/>
                        </a:rPr>
                        <a:t>MANUFACTURE IN SCHOOL</a:t>
                      </a:r>
                      <a:endParaRPr lang="en-GB" sz="1000" b="1" dirty="0">
                        <a:latin typeface="+mj-lt"/>
                      </a:endParaRPr>
                    </a:p>
                  </a:txBody>
                  <a:tcPr marL="60947" marR="60947" marT="30473" marB="30473"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000" dirty="0">
                          <a:latin typeface="+mj-lt"/>
                        </a:rPr>
                        <a:t>What materials would you use to make the product in school? Why are these materials appropriate? What processes would you use to make the product? For example laser cutting, vacuum forming, drilling etc. </a:t>
                      </a:r>
                      <a:endParaRPr lang="en-GB" sz="1000" dirty="0">
                        <a:solidFill>
                          <a:srgbClr val="FF0000"/>
                        </a:solidFill>
                        <a:latin typeface="+mj-lt"/>
                      </a:endParaRPr>
                    </a:p>
                  </a:txBody>
                  <a:tcPr marL="60947" marR="60947" marT="30473" marB="30473" anchor="ctr">
                    <a:solidFill>
                      <a:schemeClr val="bg1"/>
                    </a:solidFill>
                  </a:tcPr>
                </a:tc>
                <a:extLst>
                  <a:ext uri="{0D108BD9-81ED-4DB2-BD59-A6C34878D82A}">
                    <a16:rowId xmlns:a16="http://schemas.microsoft.com/office/drawing/2014/main" val="10006"/>
                  </a:ext>
                </a:extLst>
              </a:tr>
              <a:tr h="3941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latin typeface="+mj-lt"/>
                        </a:rPr>
                        <a:t>SAFETY:</a:t>
                      </a:r>
                      <a:endParaRPr lang="en-GB" sz="1000" b="1" dirty="0">
                        <a:latin typeface="+mj-lt"/>
                      </a:endParaRPr>
                    </a:p>
                  </a:txBody>
                  <a:tcPr marL="60947" marR="60947" marT="30473" marB="30473"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mj-lt"/>
                        </a:rPr>
                        <a:t>Is the product safe? Explain why it is or isn’t. How could you make sure it is safe? How would you manufacture it safely?</a:t>
                      </a:r>
                      <a:endParaRPr lang="en-GB" sz="1000" dirty="0">
                        <a:solidFill>
                          <a:srgbClr val="FF0000"/>
                        </a:solidFill>
                        <a:latin typeface="+mj-lt"/>
                      </a:endParaRPr>
                    </a:p>
                  </a:txBody>
                  <a:tcPr marL="60947" marR="60947" marT="30473" marB="30473" anchor="ctr">
                    <a:solidFill>
                      <a:schemeClr val="bg1"/>
                    </a:solidFill>
                  </a:tcPr>
                </a:tc>
                <a:extLst>
                  <a:ext uri="{0D108BD9-81ED-4DB2-BD59-A6C34878D82A}">
                    <a16:rowId xmlns:a16="http://schemas.microsoft.com/office/drawing/2014/main" val="10007"/>
                  </a:ext>
                </a:extLst>
              </a:tr>
              <a:tr h="278212">
                <a:tc>
                  <a:txBody>
                    <a:bodyPr/>
                    <a:lstStyle/>
                    <a:p>
                      <a:pPr algn="ctr"/>
                      <a:r>
                        <a:rPr lang="en-US" sz="1000" dirty="0">
                          <a:latin typeface="+mj-lt"/>
                        </a:rPr>
                        <a:t>LIKES AND DISLIKES</a:t>
                      </a:r>
                      <a:endParaRPr lang="en-GB" sz="1000" b="1" dirty="0">
                        <a:latin typeface="+mj-lt"/>
                      </a:endParaRPr>
                    </a:p>
                  </a:txBody>
                  <a:tcPr marL="60947" marR="60947" marT="30473" marB="30473" anchor="ctr">
                    <a:solidFill>
                      <a:schemeClr val="bg1"/>
                    </a:solidFill>
                  </a:tcPr>
                </a:tc>
                <a:tc>
                  <a:txBody>
                    <a:bodyPr/>
                    <a:lstStyle/>
                    <a:p>
                      <a:r>
                        <a:rPr lang="en-US" sz="1000" dirty="0">
                          <a:latin typeface="+mj-lt"/>
                        </a:rPr>
                        <a:t>What do you like about the product </a:t>
                      </a:r>
                      <a:r>
                        <a:rPr lang="en-US" sz="1000" baseline="0" dirty="0">
                          <a:latin typeface="+mj-lt"/>
                        </a:rPr>
                        <a:t>and why?</a:t>
                      </a:r>
                    </a:p>
                    <a:p>
                      <a:r>
                        <a:rPr lang="en-US" sz="1000" baseline="0" dirty="0">
                          <a:latin typeface="+mj-lt"/>
                        </a:rPr>
                        <a:t>What do you not like about the product</a:t>
                      </a:r>
                      <a:r>
                        <a:rPr lang="en-US" sz="1000" dirty="0">
                          <a:latin typeface="+mj-lt"/>
                        </a:rPr>
                        <a:t> </a:t>
                      </a:r>
                      <a:r>
                        <a:rPr lang="en-US" sz="1000" baseline="0" dirty="0">
                          <a:latin typeface="+mj-lt"/>
                        </a:rPr>
                        <a:t>and why?</a:t>
                      </a:r>
                      <a:endParaRPr lang="en-GB" sz="1000" dirty="0">
                        <a:solidFill>
                          <a:srgbClr val="FF0000"/>
                        </a:solidFill>
                        <a:latin typeface="+mj-lt"/>
                      </a:endParaRPr>
                    </a:p>
                  </a:txBody>
                  <a:tcPr marL="60947" marR="60947" marT="30473" marB="30473" anchor="ctr">
                    <a:solidFill>
                      <a:schemeClr val="bg1"/>
                    </a:solidFill>
                  </a:tcPr>
                </a:tc>
                <a:extLst>
                  <a:ext uri="{0D108BD9-81ED-4DB2-BD59-A6C34878D82A}">
                    <a16:rowId xmlns:a16="http://schemas.microsoft.com/office/drawing/2014/main" val="10008"/>
                  </a:ext>
                </a:extLst>
              </a:tr>
              <a:tr h="324583">
                <a:tc>
                  <a:txBody>
                    <a:bodyPr/>
                    <a:lstStyle/>
                    <a:p>
                      <a:pPr marL="0" marR="0" indent="0" algn="ctr" defTabSz="1475110" rtl="0" eaLnBrk="1" fontAlgn="auto" latinLnBrk="0" hangingPunct="1">
                        <a:lnSpc>
                          <a:spcPct val="100000"/>
                        </a:lnSpc>
                        <a:spcBef>
                          <a:spcPts val="0"/>
                        </a:spcBef>
                        <a:spcAft>
                          <a:spcPts val="0"/>
                        </a:spcAft>
                        <a:buClrTx/>
                        <a:buSzTx/>
                        <a:buFontTx/>
                        <a:buNone/>
                        <a:tabLst/>
                        <a:defRPr/>
                      </a:pPr>
                      <a:r>
                        <a:rPr lang="en-GB" sz="1000" dirty="0">
                          <a:latin typeface="+mj-lt"/>
                        </a:rPr>
                        <a:t>IMPROVEMENTS/ DEVELOPMENTS</a:t>
                      </a:r>
                      <a:r>
                        <a:rPr lang="en-GB" sz="1000" baseline="0" dirty="0">
                          <a:latin typeface="+mj-lt"/>
                        </a:rPr>
                        <a:t> YOU COULD MAKE</a:t>
                      </a:r>
                      <a:endParaRPr lang="en-GB" sz="1000" b="1" dirty="0">
                        <a:latin typeface="+mj-lt"/>
                      </a:endParaRPr>
                    </a:p>
                  </a:txBody>
                  <a:tcPr marL="60947" marR="60947" marT="30473" marB="30473" anchor="ctr">
                    <a:solidFill>
                      <a:schemeClr val="bg1"/>
                    </a:solidFill>
                  </a:tcPr>
                </a:tc>
                <a:tc>
                  <a:txBody>
                    <a:bodyPr/>
                    <a:lstStyle/>
                    <a:p>
                      <a:r>
                        <a:rPr lang="en-US" sz="1000" dirty="0">
                          <a:latin typeface="+mj-lt"/>
                        </a:rPr>
                        <a:t>How</a:t>
                      </a:r>
                      <a:r>
                        <a:rPr lang="en-US" sz="1000" baseline="0" dirty="0">
                          <a:latin typeface="+mj-lt"/>
                        </a:rPr>
                        <a:t> could it be improved? Why would these changes make it better?</a:t>
                      </a:r>
                      <a:endParaRPr lang="en-GB" sz="1000" dirty="0">
                        <a:solidFill>
                          <a:srgbClr val="FF0000"/>
                        </a:solidFill>
                        <a:latin typeface="+mj-lt"/>
                      </a:endParaRPr>
                    </a:p>
                  </a:txBody>
                  <a:tcPr marL="60947" marR="60947" marT="30473" marB="30473" anchor="ctr">
                    <a:solidFill>
                      <a:schemeClr val="bg1"/>
                    </a:solidFill>
                  </a:tcPr>
                </a:tc>
                <a:extLst>
                  <a:ext uri="{0D108BD9-81ED-4DB2-BD59-A6C34878D82A}">
                    <a16:rowId xmlns:a16="http://schemas.microsoft.com/office/drawing/2014/main" val="10009"/>
                  </a:ext>
                </a:extLst>
              </a:tr>
            </a:tbl>
          </a:graphicData>
        </a:graphic>
      </p:graphicFrame>
      <p:sp>
        <p:nvSpPr>
          <p:cNvPr id="2" name="Rectangle 1"/>
          <p:cNvSpPr/>
          <p:nvPr/>
        </p:nvSpPr>
        <p:spPr>
          <a:xfrm>
            <a:off x="315154" y="237934"/>
            <a:ext cx="6892120" cy="3096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A: IDENTIFYING &amp; INVESTIGATING DESIGN POSSIBILITIES (10 MARKS) </a:t>
            </a:r>
          </a:p>
        </p:txBody>
      </p:sp>
    </p:spTree>
    <p:extLst>
      <p:ext uri="{BB962C8B-B14F-4D97-AF65-F5344CB8AC3E}">
        <p14:creationId xmlns:p14="http://schemas.microsoft.com/office/powerpoint/2010/main" val="3836874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txBox="1">
            <a:spLocks/>
          </p:cNvSpPr>
          <p:nvPr/>
        </p:nvSpPr>
        <p:spPr>
          <a:xfrm>
            <a:off x="1461258" y="2441158"/>
            <a:ext cx="8168051" cy="4579175"/>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GB" dirty="0"/>
          </a:p>
        </p:txBody>
      </p:sp>
      <p:sp>
        <p:nvSpPr>
          <p:cNvPr id="5" name="Rectangle 4"/>
          <p:cNvSpPr/>
          <p:nvPr/>
        </p:nvSpPr>
        <p:spPr>
          <a:xfrm>
            <a:off x="339309" y="238512"/>
            <a:ext cx="6892120" cy="3096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SECTION A: IDENTIFYING &amp; INVESTIGATING DESIGN POSSIBILITIES (10 MARKS) </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546" y="679477"/>
            <a:ext cx="6903883" cy="5137484"/>
          </a:xfrm>
          <a:prstGeom prst="rect">
            <a:avLst/>
          </a:prstGeom>
        </p:spPr>
      </p:pic>
      <p:sp>
        <p:nvSpPr>
          <p:cNvPr id="16" name="Title 1"/>
          <p:cNvSpPr txBox="1">
            <a:spLocks/>
          </p:cNvSpPr>
          <p:nvPr/>
        </p:nvSpPr>
        <p:spPr>
          <a:xfrm>
            <a:off x="586740" y="5948252"/>
            <a:ext cx="6717320" cy="299360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dirty="0"/>
              <a:t>You will need to undertake both Primary and Secondary research. </a:t>
            </a:r>
          </a:p>
          <a:p>
            <a:r>
              <a:rPr lang="en-GB" sz="1400" dirty="0"/>
              <a:t>Primary research means you’re completing research yourself rather than taking someone else's research. Possible examples of this could be:</a:t>
            </a:r>
          </a:p>
          <a:p>
            <a:pPr marL="285750" indent="-285750">
              <a:buFont typeface="Arial" panose="020B0604020202020204" pitchFamily="34" charset="0"/>
              <a:buChar char="•"/>
            </a:pPr>
            <a:r>
              <a:rPr lang="en-GB" sz="1400" dirty="0"/>
              <a:t>Your own photos</a:t>
            </a:r>
          </a:p>
          <a:p>
            <a:pPr marL="285750" indent="-285750">
              <a:buFont typeface="Arial" panose="020B0604020202020204" pitchFamily="34" charset="0"/>
              <a:buChar char="•"/>
            </a:pPr>
            <a:r>
              <a:rPr lang="en-GB" sz="1400" dirty="0"/>
              <a:t>Sketches and drawings. (Possible drawing cross sections of existing products to show hidden details)</a:t>
            </a:r>
          </a:p>
          <a:p>
            <a:pPr marL="285750" indent="-285750">
              <a:buFont typeface="Arial" panose="020B0604020202020204" pitchFamily="34" charset="0"/>
              <a:buChar char="•"/>
            </a:pPr>
            <a:r>
              <a:rPr lang="en-GB" sz="1400" dirty="0"/>
              <a:t>Visiting museums, design shops that are relevant to your context. </a:t>
            </a:r>
          </a:p>
          <a:p>
            <a:pPr marL="285750" indent="-285750">
              <a:buFont typeface="Arial" panose="020B0604020202020204" pitchFamily="34" charset="0"/>
              <a:buChar char="•"/>
            </a:pPr>
            <a:r>
              <a:rPr lang="en-GB" sz="1400" dirty="0"/>
              <a:t>Finding products and disassembling them for analysis</a:t>
            </a:r>
          </a:p>
          <a:p>
            <a:pPr marL="285750" indent="-285750">
              <a:buFont typeface="Arial" panose="020B0604020202020204" pitchFamily="34" charset="0"/>
              <a:buChar char="•"/>
            </a:pPr>
            <a:endParaRPr lang="en-GB" sz="1400" dirty="0"/>
          </a:p>
          <a:p>
            <a:r>
              <a:rPr lang="en-GB" sz="1400" dirty="0"/>
              <a:t>Secondary research is when research is taken from other people. Examples of this are:</a:t>
            </a:r>
          </a:p>
          <a:p>
            <a:pPr marL="285750" indent="-285750">
              <a:buFont typeface="Arial" panose="020B0604020202020204" pitchFamily="34" charset="0"/>
              <a:buChar char="•"/>
            </a:pPr>
            <a:r>
              <a:rPr lang="en-GB" sz="1400" dirty="0"/>
              <a:t>Using the internet for images.</a:t>
            </a:r>
          </a:p>
          <a:p>
            <a:pPr marL="285750" indent="-285750">
              <a:buFont typeface="Arial" panose="020B0604020202020204" pitchFamily="34" charset="0"/>
              <a:buChar char="•"/>
            </a:pPr>
            <a:r>
              <a:rPr lang="en-GB" sz="1400" dirty="0"/>
              <a:t>Completing product analysis from images from the internet. </a:t>
            </a:r>
          </a:p>
          <a:p>
            <a:pPr marL="285750" indent="-285750">
              <a:buFont typeface="Arial" panose="020B0604020202020204" pitchFamily="34" charset="0"/>
              <a:buChar char="•"/>
            </a:pPr>
            <a:r>
              <a:rPr lang="en-GB" sz="1400" dirty="0"/>
              <a:t>Creating image boards.</a:t>
            </a:r>
          </a:p>
          <a:p>
            <a:pPr marL="285750" indent="-285750">
              <a:buFont typeface="Arial" panose="020B0604020202020204" pitchFamily="34" charset="0"/>
              <a:buChar char="•"/>
            </a:pPr>
            <a:r>
              <a:rPr lang="en-GB" sz="1400" dirty="0"/>
              <a:t>Using other peoples photos. </a:t>
            </a:r>
          </a:p>
        </p:txBody>
      </p:sp>
      <p:sp>
        <p:nvSpPr>
          <p:cNvPr id="15" name="Rectangle 14"/>
          <p:cNvSpPr/>
          <p:nvPr/>
        </p:nvSpPr>
        <p:spPr>
          <a:xfrm>
            <a:off x="586740" y="9326880"/>
            <a:ext cx="6592509" cy="5029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You will need to explain what have you learnt by undertaking this research and how is it going to influence your ideas?</a:t>
            </a:r>
          </a:p>
        </p:txBody>
      </p:sp>
    </p:spTree>
    <p:extLst>
      <p:ext uri="{BB962C8B-B14F-4D97-AF65-F5344CB8AC3E}">
        <p14:creationId xmlns:p14="http://schemas.microsoft.com/office/powerpoint/2010/main" val="235127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2494</TotalTime>
  <Words>7863</Words>
  <Application>Microsoft Office PowerPoint</Application>
  <PresentationFormat>Custom</PresentationFormat>
  <Paragraphs>683</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Bliss 2 Bold</vt:lpstr>
      <vt:lpstr>Calibri</vt:lpstr>
      <vt:lpstr>Calibri Light</vt:lpstr>
      <vt:lpstr>Century Gothic</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Dixons Academies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Higgins</dc:creator>
  <cp:lastModifiedBy>Mr Y Tennant</cp:lastModifiedBy>
  <cp:revision>100</cp:revision>
  <dcterms:created xsi:type="dcterms:W3CDTF">2019-05-21T10:39:02Z</dcterms:created>
  <dcterms:modified xsi:type="dcterms:W3CDTF">2024-07-18T13:16:14Z</dcterms:modified>
</cp:coreProperties>
</file>