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2.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3.xml" ContentType="application/vnd.ms-office.activeX+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4.xml" ContentType="application/vnd.ms-office.activeX+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1.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3"/>
    <p:sldMasterId id="2147483662" r:id="rId4"/>
  </p:sldMasterIdLst>
  <p:notesMasterIdLst>
    <p:notesMasterId r:id="rId41"/>
  </p:notesMasterIdLst>
  <p:handoutMasterIdLst>
    <p:handoutMasterId r:id="rId42"/>
  </p:handoutMasterIdLst>
  <p:sldIdLst>
    <p:sldId id="278" r:id="rId5"/>
    <p:sldId id="350" r:id="rId6"/>
    <p:sldId id="363" r:id="rId7"/>
    <p:sldId id="283" r:id="rId8"/>
    <p:sldId id="319" r:id="rId9"/>
    <p:sldId id="284" r:id="rId10"/>
    <p:sldId id="322" r:id="rId11"/>
    <p:sldId id="321" r:id="rId12"/>
    <p:sldId id="327" r:id="rId13"/>
    <p:sldId id="328" r:id="rId14"/>
    <p:sldId id="326" r:id="rId15"/>
    <p:sldId id="351" r:id="rId16"/>
    <p:sldId id="340" r:id="rId17"/>
    <p:sldId id="341" r:id="rId18"/>
    <p:sldId id="330" r:id="rId19"/>
    <p:sldId id="342" r:id="rId20"/>
    <p:sldId id="343" r:id="rId21"/>
    <p:sldId id="344" r:id="rId22"/>
    <p:sldId id="329" r:id="rId23"/>
    <p:sldId id="345" r:id="rId24"/>
    <p:sldId id="352" r:id="rId25"/>
    <p:sldId id="353" r:id="rId26"/>
    <p:sldId id="354" r:id="rId27"/>
    <p:sldId id="355" r:id="rId28"/>
    <p:sldId id="356" r:id="rId29"/>
    <p:sldId id="357" r:id="rId30"/>
    <p:sldId id="358" r:id="rId31"/>
    <p:sldId id="359" r:id="rId32"/>
    <p:sldId id="360" r:id="rId33"/>
    <p:sldId id="361" r:id="rId34"/>
    <p:sldId id="347" r:id="rId35"/>
    <p:sldId id="364" r:id="rId36"/>
    <p:sldId id="362" r:id="rId37"/>
    <p:sldId id="346" r:id="rId38"/>
    <p:sldId id="348" r:id="rId39"/>
    <p:sldId id="349" r:id="rId40"/>
  </p:sldIdLst>
  <p:sldSz cx="9144000" cy="6858000" type="screen4x3"/>
  <p:notesSz cx="6669088" cy="9926638"/>
  <p:defaultTextStyle>
    <a:defPPr>
      <a:defRPr lang="en-GB"/>
    </a:defPPr>
    <a:lvl1pPr algn="l" rtl="0" eaLnBrk="0" fontAlgn="base" hangingPunct="0">
      <a:spcBef>
        <a:spcPct val="0"/>
      </a:spcBef>
      <a:spcAft>
        <a:spcPct val="0"/>
      </a:spcAft>
      <a:defRPr sz="2400" kern="1200">
        <a:solidFill>
          <a:srgbClr val="010066"/>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rgbClr val="010066"/>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rgbClr val="010066"/>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rgbClr val="010066"/>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rgbClr val="010066"/>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rgbClr val="010066"/>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rgbClr val="010066"/>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rgbClr val="010066"/>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rgbClr val="010066"/>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DB6F"/>
    <a:srgbClr val="D3DDFF"/>
    <a:srgbClr val="E7DBEF"/>
    <a:srgbClr val="FFFFCC"/>
    <a:srgbClr val="FF6600"/>
    <a:srgbClr val="FF4949"/>
    <a:srgbClr val="FF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39AC98-27BD-B7A0-CE7D-4C3E635C5911}" v="69" dt="2020-09-28T08:07:29.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87546" autoAdjust="0"/>
  </p:normalViewPr>
  <p:slideViewPr>
    <p:cSldViewPr>
      <p:cViewPr varScale="1">
        <p:scale>
          <a:sx n="64" d="100"/>
          <a:sy n="64" d="100"/>
        </p:scale>
        <p:origin x="1512" y="5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p:cViewPr>
        <p:scale>
          <a:sx n="300" d="100"/>
          <a:sy n="300" d="100"/>
        </p:scale>
        <p:origin x="2323" y="6067"/>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BE16B-F0FE-4340-AF12-C77EF40A3AEC}"/>
              </a:ext>
            </a:extLst>
          </p:cNvPr>
          <p:cNvSpPr>
            <a:spLocks noGrp="1"/>
          </p:cNvSpPr>
          <p:nvPr>
            <p:ph type="hdr" sz="quarter"/>
          </p:nvPr>
        </p:nvSpPr>
        <p:spPr>
          <a:xfrm>
            <a:off x="0" y="0"/>
            <a:ext cx="2889250" cy="498475"/>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8F086687-3A1B-4F1C-8116-2294118D1C22}"/>
              </a:ext>
            </a:extLst>
          </p:cNvPr>
          <p:cNvSpPr>
            <a:spLocks noGrp="1"/>
          </p:cNvSpPr>
          <p:nvPr>
            <p:ph type="dt" sz="quarter" idx="1"/>
          </p:nvPr>
        </p:nvSpPr>
        <p:spPr>
          <a:xfrm>
            <a:off x="3778250" y="0"/>
            <a:ext cx="2889250" cy="498475"/>
          </a:xfrm>
          <a:prstGeom prst="rect">
            <a:avLst/>
          </a:prstGeom>
        </p:spPr>
        <p:txBody>
          <a:bodyPr vert="horz" lIns="91440" tIns="45720" rIns="91440" bIns="45720" rtlCol="0"/>
          <a:lstStyle>
            <a:lvl1pPr algn="r">
              <a:defRPr sz="1200"/>
            </a:lvl1pPr>
          </a:lstStyle>
          <a:p>
            <a:pPr>
              <a:defRPr/>
            </a:pPr>
            <a:fld id="{43F4715D-1A05-4547-9737-EB298105E6A0}" type="datetimeFigureOut">
              <a:rPr lang="en-GB"/>
              <a:pPr>
                <a:defRPr/>
              </a:pPr>
              <a:t>29/09/2020</a:t>
            </a:fld>
            <a:endParaRPr lang="en-GB"/>
          </a:p>
        </p:txBody>
      </p:sp>
      <p:sp>
        <p:nvSpPr>
          <p:cNvPr id="4" name="Footer Placeholder 3">
            <a:extLst>
              <a:ext uri="{FF2B5EF4-FFF2-40B4-BE49-F238E27FC236}">
                <a16:creationId xmlns:a16="http://schemas.microsoft.com/office/drawing/2014/main" id="{161DEEB7-2E1E-451F-A019-8F2C168F8F5D}"/>
              </a:ext>
            </a:extLst>
          </p:cNvPr>
          <p:cNvSpPr>
            <a:spLocks noGrp="1"/>
          </p:cNvSpPr>
          <p:nvPr>
            <p:ph type="ftr" sz="quarter" idx="2"/>
          </p:nvPr>
        </p:nvSpPr>
        <p:spPr>
          <a:xfrm>
            <a:off x="0" y="9428163"/>
            <a:ext cx="2889250" cy="498475"/>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C6F8FE69-38FB-45C5-9689-19B253F29C61}"/>
              </a:ext>
            </a:extLst>
          </p:cNvPr>
          <p:cNvSpPr>
            <a:spLocks noGrp="1"/>
          </p:cNvSpPr>
          <p:nvPr>
            <p:ph type="sldNum" sz="quarter" idx="3"/>
          </p:nvPr>
        </p:nvSpPr>
        <p:spPr>
          <a:xfrm>
            <a:off x="3778250" y="9428163"/>
            <a:ext cx="288925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3180841-883B-48E0-BEDD-C2024AD60E06}"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2893811-700E-4802-B9CA-FBE9A7563DA8}"/>
              </a:ext>
            </a:extLst>
          </p:cNvPr>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a:solidFill>
                  <a:schemeClr val="tx1"/>
                </a:solidFill>
                <a:cs typeface="+mn-cs"/>
              </a:defRPr>
            </a:lvl1pPr>
          </a:lstStyle>
          <a:p>
            <a:pPr>
              <a:defRPr/>
            </a:pPr>
            <a:endParaRPr lang="en-GB" altLang="en-US"/>
          </a:p>
        </p:txBody>
      </p:sp>
      <p:sp>
        <p:nvSpPr>
          <p:cNvPr id="1027" name="Rectangle 3">
            <a:extLst>
              <a:ext uri="{FF2B5EF4-FFF2-40B4-BE49-F238E27FC236}">
                <a16:creationId xmlns:a16="http://schemas.microsoft.com/office/drawing/2014/main" id="{38A4D4E2-288A-45DD-8A6E-559B28B7DB39}"/>
              </a:ext>
            </a:extLst>
          </p:cNvPr>
          <p:cNvSpPr>
            <a:spLocks noGrp="1" noChangeArrowheads="1"/>
          </p:cNvSpPr>
          <p:nvPr>
            <p:ph type="dt" idx="1"/>
          </p:nvPr>
        </p:nvSpPr>
        <p:spPr bwMode="auto">
          <a:xfrm>
            <a:off x="3779838"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tx1"/>
                </a:solidFill>
                <a:cs typeface="+mn-cs"/>
              </a:defRPr>
            </a:lvl1pPr>
          </a:lstStyle>
          <a:p>
            <a:pPr>
              <a:defRPr/>
            </a:pPr>
            <a:endParaRPr lang="en-GB" altLang="en-US"/>
          </a:p>
        </p:txBody>
      </p:sp>
      <p:sp>
        <p:nvSpPr>
          <p:cNvPr id="3076" name="Rectangle 4">
            <a:extLst>
              <a:ext uri="{FF2B5EF4-FFF2-40B4-BE49-F238E27FC236}">
                <a16:creationId xmlns:a16="http://schemas.microsoft.com/office/drawing/2014/main" id="{FF68C258-24BF-4C72-A238-80809A27C97C}"/>
              </a:ext>
            </a:extLst>
          </p:cNvPr>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a:extLst>
              <a:ext uri="{FF2B5EF4-FFF2-40B4-BE49-F238E27FC236}">
                <a16:creationId xmlns:a16="http://schemas.microsoft.com/office/drawing/2014/main" id="{149B4389-69D1-4B40-B9DE-80AFDFFF4D8B}"/>
              </a:ext>
            </a:extLst>
          </p:cNvPr>
          <p:cNvSpPr>
            <a:spLocks noGrp="1" noChangeArrowheads="1"/>
          </p:cNvSpPr>
          <p:nvPr>
            <p:ph type="body" sz="quarter" idx="3"/>
          </p:nvPr>
        </p:nvSpPr>
        <p:spPr bwMode="auto">
          <a:xfrm>
            <a:off x="889000" y="4714875"/>
            <a:ext cx="48910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1030" name="Rectangle 6">
            <a:extLst>
              <a:ext uri="{FF2B5EF4-FFF2-40B4-BE49-F238E27FC236}">
                <a16:creationId xmlns:a16="http://schemas.microsoft.com/office/drawing/2014/main" id="{FB24D776-B25D-4217-A042-47DF64E5EB50}"/>
              </a:ext>
            </a:extLst>
          </p:cNvPr>
          <p:cNvSpPr>
            <a:spLocks noGrp="1" noChangeArrowheads="1"/>
          </p:cNvSpPr>
          <p:nvPr>
            <p:ph type="ftr" sz="quarter" idx="4"/>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1">
                <a:solidFill>
                  <a:schemeClr val="tx1"/>
                </a:solidFill>
                <a:cs typeface="+mn-cs"/>
              </a:defRPr>
            </a:lvl1pPr>
          </a:lstStyle>
          <a:p>
            <a:pPr>
              <a:defRPr/>
            </a:pPr>
            <a:endParaRPr lang="en-GB" altLang="en-US"/>
          </a:p>
        </p:txBody>
      </p:sp>
      <p:sp>
        <p:nvSpPr>
          <p:cNvPr id="1031" name="Rectangle 7">
            <a:extLst>
              <a:ext uri="{FF2B5EF4-FFF2-40B4-BE49-F238E27FC236}">
                <a16:creationId xmlns:a16="http://schemas.microsoft.com/office/drawing/2014/main" id="{AA341018-C481-43D3-B43C-A5299E53AF24}"/>
              </a:ext>
            </a:extLst>
          </p:cNvPr>
          <p:cNvSpPr>
            <a:spLocks noGrp="1" noChangeArrowheads="1"/>
          </p:cNvSpPr>
          <p:nvPr>
            <p:ph type="sldNum" sz="quarter" idx="5"/>
          </p:nvPr>
        </p:nvSpPr>
        <p:spPr bwMode="auto">
          <a:xfrm>
            <a:off x="3779838"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F05C5AB9-E832-42AE-A3A6-0A2132990C9B}"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CC344DC-77AA-48DA-AC09-D60432F20ECF}"/>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16AB622F-FD9F-40EC-A078-993AE0D10024}" type="slidenum">
              <a:rPr lang="en-GB" altLang="en-US" sz="1200">
                <a:solidFill>
                  <a:schemeClr val="tx1"/>
                </a:solidFill>
              </a:rPr>
              <a:pPr/>
              <a:t>1</a:t>
            </a:fld>
            <a:endParaRPr lang="en-GB" altLang="en-US" sz="1200">
              <a:solidFill>
                <a:schemeClr val="tx1"/>
              </a:solidFill>
            </a:endParaRPr>
          </a:p>
        </p:txBody>
      </p:sp>
      <p:sp>
        <p:nvSpPr>
          <p:cNvPr id="6147" name="Rectangle 2">
            <a:extLst>
              <a:ext uri="{FF2B5EF4-FFF2-40B4-BE49-F238E27FC236}">
                <a16:creationId xmlns:a16="http://schemas.microsoft.com/office/drawing/2014/main" id="{44AF7BB8-17C5-4DAE-ADAE-269331AB7B74}"/>
              </a:ext>
            </a:extLst>
          </p:cNvPr>
          <p:cNvSpPr>
            <a:spLocks noGrp="1" noRot="1" noChangeAspect="1" noChangeArrowheads="1" noTextEdit="1"/>
          </p:cNvSpPr>
          <p:nvPr>
            <p:ph type="sldImg"/>
          </p:nvPr>
        </p:nvSpPr>
        <p:spPr>
          <a:solidFill>
            <a:srgbClr val="FFFFFF"/>
          </a:solidFill>
          <a:ln/>
        </p:spPr>
      </p:sp>
      <p:sp>
        <p:nvSpPr>
          <p:cNvPr id="6148" name="Rectangle 3">
            <a:extLst>
              <a:ext uri="{FF2B5EF4-FFF2-40B4-BE49-F238E27FC236}">
                <a16:creationId xmlns:a16="http://schemas.microsoft.com/office/drawing/2014/main" id="{BF03A3FE-88F5-4D3E-B024-04546CE9012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ACCFD99A-8B3D-4B6A-A0B0-F073BE771FCA}"/>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F367B4BC-1184-41A4-93D7-96B7A7920EBC}" type="slidenum">
              <a:rPr lang="en-GB" altLang="en-US" sz="1200">
                <a:solidFill>
                  <a:schemeClr val="tx1"/>
                </a:solidFill>
              </a:rPr>
              <a:pPr/>
              <a:t>13</a:t>
            </a:fld>
            <a:endParaRPr lang="en-GB" altLang="en-US" sz="1200">
              <a:solidFill>
                <a:schemeClr val="tx1"/>
              </a:solidFill>
            </a:endParaRPr>
          </a:p>
        </p:txBody>
      </p:sp>
      <p:sp>
        <p:nvSpPr>
          <p:cNvPr id="26627" name="Rectangle 2">
            <a:extLst>
              <a:ext uri="{FF2B5EF4-FFF2-40B4-BE49-F238E27FC236}">
                <a16:creationId xmlns:a16="http://schemas.microsoft.com/office/drawing/2014/main" id="{CACC7BA0-21A1-488F-89D4-032FD3CD14B9}"/>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id="{4D4DE7F3-8439-4681-9A75-C13C4E8C139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Ask pupils to learn this formula.</a:t>
            </a:r>
          </a:p>
          <a:p>
            <a:pPr eaLnBrk="1" hangingPunct="1"/>
            <a:endParaRPr lang="en-US" altLang="en-US"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064AF63A-7B0F-4E95-803C-09BED98C42E3}"/>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37899C82-C2C1-4F4E-B9C4-B054A272232C}" type="slidenum">
              <a:rPr lang="en-GB" altLang="en-US" sz="1200">
                <a:solidFill>
                  <a:schemeClr val="tx1"/>
                </a:solidFill>
              </a:rPr>
              <a:pPr/>
              <a:t>14</a:t>
            </a:fld>
            <a:endParaRPr lang="en-GB" altLang="en-US" sz="1200">
              <a:solidFill>
                <a:schemeClr val="tx1"/>
              </a:solidFill>
            </a:endParaRPr>
          </a:p>
        </p:txBody>
      </p:sp>
      <p:sp>
        <p:nvSpPr>
          <p:cNvPr id="28675" name="Rectangle 2">
            <a:extLst>
              <a:ext uri="{FF2B5EF4-FFF2-40B4-BE49-F238E27FC236}">
                <a16:creationId xmlns:a16="http://schemas.microsoft.com/office/drawing/2014/main" id="{0758645F-92F0-4269-A88D-210800CF878B}"/>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142B7D2D-0014-4A35-90A1-A0ED5DABC71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Tell pupils that to work out the area of the parallelogram they must start by writing the formula.</a:t>
            </a:r>
          </a:p>
          <a:p>
            <a:pPr eaLnBrk="1" hangingPunct="1"/>
            <a:r>
              <a:rPr lang="en-US" altLang="en-US"/>
              <a:t>They can then substitute the correct values into the formula provided that they are in the same units. </a:t>
            </a:r>
          </a:p>
          <a:p>
            <a:pPr eaLnBrk="1" hangingPunct="1"/>
            <a:r>
              <a:rPr lang="en-US" altLang="en-US"/>
              <a:t>Point out that the length of the diagonal can be ignored.</a:t>
            </a:r>
          </a:p>
          <a:p>
            <a:pPr eaLnBrk="1" hangingPunct="1"/>
            <a:r>
              <a:rPr lang="en-US" altLang="en-US"/>
              <a:t>Stress that it is important to always write down the correct units at the end of the calculation.</a:t>
            </a:r>
          </a:p>
          <a:p>
            <a:pPr eaLnBrk="1" hangingPunct="1"/>
            <a:endParaRPr lang="en-US" altLang="en-US"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1372B42C-17BC-48B3-A0F7-15265DA3B0AA}"/>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F1AA405F-C267-43F6-9824-1CB75D70D337}" type="slidenum">
              <a:rPr lang="en-GB" altLang="en-US" sz="1200">
                <a:solidFill>
                  <a:schemeClr val="tx1"/>
                </a:solidFill>
              </a:rPr>
              <a:pPr/>
              <a:t>15</a:t>
            </a:fld>
            <a:endParaRPr lang="en-GB" altLang="en-US" sz="1200">
              <a:solidFill>
                <a:schemeClr val="tx1"/>
              </a:solidFill>
            </a:endParaRPr>
          </a:p>
        </p:txBody>
      </p:sp>
      <p:sp>
        <p:nvSpPr>
          <p:cNvPr id="30723" name="Rectangle 2">
            <a:extLst>
              <a:ext uri="{FF2B5EF4-FFF2-40B4-BE49-F238E27FC236}">
                <a16:creationId xmlns:a16="http://schemas.microsoft.com/office/drawing/2014/main" id="{D15191B8-F6ED-4DED-960A-CDBC1BC8DF84}"/>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BC2DB402-9F95-4A7E-A414-689D10000E15}"/>
              </a:ext>
            </a:extLst>
          </p:cNvPr>
          <p:cNvSpPr>
            <a:spLocks noGrp="1" noChangeArrowheads="1"/>
          </p:cNvSpPr>
          <p:nvPr>
            <p:ph type="body" idx="1"/>
          </p:nvPr>
        </p:nvSpPr>
        <p:spPr>
          <a:noFill/>
        </p:spPr>
        <p:txBody>
          <a:bodyPr/>
          <a:lstStyle/>
          <a:p>
            <a:pPr eaLnBrk="1" hangingPunct="1"/>
            <a:r>
              <a:rPr lang="en-US" altLang="en-US"/>
              <a:t>Modify the parallelogram to change its height and its width.</a:t>
            </a:r>
          </a:p>
          <a:p>
            <a:pPr eaLnBrk="1" hangingPunct="1"/>
            <a:r>
              <a:rPr lang="en-US" altLang="en-US"/>
              <a:t>If required use the pen tool to show why the area of the parallelogram is equal to the area of a rectangle with the same base length and height.</a:t>
            </a:r>
          </a:p>
          <a:p>
            <a:pPr eaLnBrk="1" hangingPunct="1"/>
            <a:r>
              <a:rPr lang="en-US" altLang="en-US"/>
              <a:t>The square grid can be turned off once the derivation of the formula has been established.</a:t>
            </a:r>
          </a:p>
          <a:p>
            <a:pPr eaLnBrk="1" hangingPunct="1"/>
            <a:r>
              <a:rPr lang="en-US" altLang="en-US"/>
              <a:t>As an extension activity discuss how we could use Pythagoras’ Theorem to calculate the perimeter of the parallelogram. Investigate how the perimeter changes while the area remains constant.</a:t>
            </a:r>
          </a:p>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DEDF3D27-BB1F-4BC0-9763-F3CB585C7A18}"/>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A897ADF0-8FE3-4BEB-BEC6-B5BA1B039EDD}" type="slidenum">
              <a:rPr lang="en-GB" altLang="en-US" sz="1200">
                <a:solidFill>
                  <a:schemeClr val="tx1"/>
                </a:solidFill>
              </a:rPr>
              <a:pPr/>
              <a:t>16</a:t>
            </a:fld>
            <a:endParaRPr lang="en-GB" altLang="en-US" sz="1200">
              <a:solidFill>
                <a:schemeClr val="tx1"/>
              </a:solidFill>
            </a:endParaRPr>
          </a:p>
        </p:txBody>
      </p:sp>
      <p:sp>
        <p:nvSpPr>
          <p:cNvPr id="32771" name="Rectangle 2">
            <a:extLst>
              <a:ext uri="{FF2B5EF4-FFF2-40B4-BE49-F238E27FC236}">
                <a16:creationId xmlns:a16="http://schemas.microsoft.com/office/drawing/2014/main" id="{BC635CF4-C562-4AAC-B0A5-9C4C874C027D}"/>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6D47CB35-2418-43AB-9EC3-CFC2075D5EF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Explain that finding half the sum of the parallel sides is like finding the average length of these two sides.</a:t>
            </a:r>
          </a:p>
          <a:p>
            <a:pPr eaLnBrk="1" hangingPunct="1"/>
            <a:r>
              <a:rPr lang="en-US" altLang="en-US"/>
              <a:t>Ask pupils to learn this formula. </a:t>
            </a:r>
          </a:p>
          <a:p>
            <a:pPr eaLnBrk="1" hangingPunct="1"/>
            <a:endParaRPr lang="en-US" altLang="en-US"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A409543F-CB04-4CE2-A3DA-C4E22E413C19}"/>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D53A9F35-D104-4D22-B997-474DEAF7ADC1}" type="slidenum">
              <a:rPr lang="en-GB" altLang="en-US" sz="1200">
                <a:solidFill>
                  <a:schemeClr val="tx1"/>
                </a:solidFill>
              </a:rPr>
              <a:pPr/>
              <a:t>17</a:t>
            </a:fld>
            <a:endParaRPr lang="en-GB" altLang="en-US" sz="1200">
              <a:solidFill>
                <a:schemeClr val="tx1"/>
              </a:solidFill>
            </a:endParaRPr>
          </a:p>
        </p:txBody>
      </p:sp>
      <p:sp>
        <p:nvSpPr>
          <p:cNvPr id="34819" name="Rectangle 2">
            <a:extLst>
              <a:ext uri="{FF2B5EF4-FFF2-40B4-BE49-F238E27FC236}">
                <a16:creationId xmlns:a16="http://schemas.microsoft.com/office/drawing/2014/main" id="{4B1EAF22-E14C-4839-8613-EA59A9D8D5ED}"/>
              </a:ext>
            </a:extLst>
          </p:cNvPr>
          <p:cNvSpPr>
            <a:spLocks noGrp="1" noRot="1" noChangeAspect="1" noChangeArrowheads="1" noTextEdit="1"/>
          </p:cNvSpPr>
          <p:nvPr>
            <p:ph type="sldImg"/>
          </p:nvPr>
        </p:nvSpPr>
        <p:spPr>
          <a:solidFill>
            <a:srgbClr val="FFFFFF"/>
          </a:solidFill>
          <a:ln/>
        </p:spPr>
      </p:sp>
      <p:sp>
        <p:nvSpPr>
          <p:cNvPr id="34820" name="Rectangle 3">
            <a:extLst>
              <a:ext uri="{FF2B5EF4-FFF2-40B4-BE49-F238E27FC236}">
                <a16:creationId xmlns:a16="http://schemas.microsoft.com/office/drawing/2014/main" id="{B627306F-C99B-4D66-9432-34B1C45E525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Tell pupils that to work out the area of the trapezium they must start by writing the formula.</a:t>
            </a:r>
          </a:p>
          <a:p>
            <a:pPr eaLnBrk="1" hangingPunct="1"/>
            <a:r>
              <a:rPr lang="en-US" altLang="en-US"/>
              <a:t>They can then substitute the correct values into the formula provided that they are in the same units. </a:t>
            </a:r>
          </a:p>
          <a:p>
            <a:pPr eaLnBrk="1" hangingPunct="1"/>
            <a:r>
              <a:rPr lang="en-US" altLang="en-US"/>
              <a:t>Stress that it is important to always write down the correct units at the end of the calculation.</a:t>
            </a:r>
            <a:endParaRPr lang="en-US" altLang="en-US" b="1"/>
          </a:p>
          <a:p>
            <a:pPr eaLnBrk="1" hangingPunct="1"/>
            <a:endParaRPr lang="en-US" altLang="en-US"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C8C82952-F839-46FB-9583-F1DF7E97C613}"/>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5A563098-2CEF-444D-B373-E0F4F0A0C5F5}" type="slidenum">
              <a:rPr lang="en-GB" altLang="en-US" sz="1200">
                <a:solidFill>
                  <a:schemeClr val="tx1"/>
                </a:solidFill>
              </a:rPr>
              <a:pPr/>
              <a:t>18</a:t>
            </a:fld>
            <a:endParaRPr lang="en-GB" altLang="en-US" sz="1200">
              <a:solidFill>
                <a:schemeClr val="tx1"/>
              </a:solidFill>
            </a:endParaRPr>
          </a:p>
        </p:txBody>
      </p:sp>
      <p:sp>
        <p:nvSpPr>
          <p:cNvPr id="36867" name="Rectangle 2">
            <a:extLst>
              <a:ext uri="{FF2B5EF4-FFF2-40B4-BE49-F238E27FC236}">
                <a16:creationId xmlns:a16="http://schemas.microsoft.com/office/drawing/2014/main" id="{753F1B51-740B-4BE0-B2BA-72A0AB2BB324}"/>
              </a:ext>
            </a:extLst>
          </p:cNvPr>
          <p:cNvSpPr>
            <a:spLocks noGrp="1" noRot="1" noChangeAspect="1" noChangeArrowheads="1" noTextEdit="1"/>
          </p:cNvSpPr>
          <p:nvPr>
            <p:ph type="sldImg"/>
          </p:nvPr>
        </p:nvSpPr>
        <p:spPr>
          <a:solidFill>
            <a:srgbClr val="FFFFFF"/>
          </a:solidFill>
          <a:ln/>
        </p:spPr>
      </p:sp>
      <p:sp>
        <p:nvSpPr>
          <p:cNvPr id="36868" name="Rectangle 3">
            <a:extLst>
              <a:ext uri="{FF2B5EF4-FFF2-40B4-BE49-F238E27FC236}">
                <a16:creationId xmlns:a16="http://schemas.microsoft.com/office/drawing/2014/main" id="{DF10C8FF-D72C-4ADA-9BC9-0A55D318BBF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This example shows a right trapezium.</a:t>
            </a:r>
          </a:p>
          <a:p>
            <a:pPr eaLnBrk="1" hangingPunct="1"/>
            <a:endParaRPr lang="en-US" altLang="en-US"/>
          </a:p>
          <a:p>
            <a:pPr eaLnBrk="1" hangingPunct="1"/>
            <a:endParaRPr lang="en-US" altLang="en-US"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3490E49D-2A9C-42FF-91D5-324928EF5A77}"/>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BECEDBFE-3488-4A11-9903-788666519540}" type="slidenum">
              <a:rPr lang="en-GB" altLang="en-US" sz="1200">
                <a:solidFill>
                  <a:schemeClr val="tx1"/>
                </a:solidFill>
              </a:rPr>
              <a:pPr/>
              <a:t>19</a:t>
            </a:fld>
            <a:endParaRPr lang="en-GB" altLang="en-US" sz="1200">
              <a:solidFill>
                <a:schemeClr val="tx1"/>
              </a:solidFill>
            </a:endParaRPr>
          </a:p>
        </p:txBody>
      </p:sp>
      <p:sp>
        <p:nvSpPr>
          <p:cNvPr id="38915" name="Rectangle 2">
            <a:extLst>
              <a:ext uri="{FF2B5EF4-FFF2-40B4-BE49-F238E27FC236}">
                <a16:creationId xmlns:a16="http://schemas.microsoft.com/office/drawing/2014/main" id="{78AB52D4-3646-4858-8061-408D8B84DA26}"/>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9733B4E0-B941-48D2-9170-98FA641361E0}"/>
              </a:ext>
            </a:extLst>
          </p:cNvPr>
          <p:cNvSpPr>
            <a:spLocks noGrp="1" noChangeArrowheads="1"/>
          </p:cNvSpPr>
          <p:nvPr>
            <p:ph type="body" idx="1"/>
          </p:nvPr>
        </p:nvSpPr>
        <p:spPr>
          <a:noFill/>
        </p:spPr>
        <p:txBody>
          <a:bodyPr/>
          <a:lstStyle/>
          <a:p>
            <a:pPr eaLnBrk="1" hangingPunct="1"/>
            <a:r>
              <a:rPr lang="en-US" altLang="en-US"/>
              <a:t>Modify the trapezium to change its height and the length of its parallel sides.</a:t>
            </a:r>
          </a:p>
          <a:p>
            <a:pPr eaLnBrk="1" hangingPunct="1"/>
            <a:r>
              <a:rPr lang="en-US" altLang="en-US"/>
              <a:t>Use the pen tool to show how we could find the area of the trapezium by dissecting it into two triangles and a rectangle.</a:t>
            </a:r>
          </a:p>
          <a:p>
            <a:pPr eaLnBrk="1" hangingPunct="1"/>
            <a:r>
              <a:rPr lang="en-US" altLang="en-US"/>
              <a:t>The square grid can be turned off once the derivation of the formula has been established.</a:t>
            </a:r>
          </a:p>
          <a:p>
            <a:pPr eaLnBrk="1" hangingPunct="1"/>
            <a:r>
              <a:rPr lang="en-US" altLang="en-US"/>
              <a:t>As an extension activity discuss how we could use Pythagoras’ Theorem to calculate the perimeter of the trapezium.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7B060132-B290-41BE-9A85-DE7421EF9BD1}"/>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AD6DC1A9-0E5E-466C-BF34-6A64926E9910}" type="slidenum">
              <a:rPr lang="en-GB" altLang="en-US" sz="1200">
                <a:solidFill>
                  <a:schemeClr val="tx1"/>
                </a:solidFill>
              </a:rPr>
              <a:pPr/>
              <a:t>21</a:t>
            </a:fld>
            <a:endParaRPr lang="en-GB" altLang="en-US" sz="1200">
              <a:solidFill>
                <a:schemeClr val="tx1"/>
              </a:solidFill>
            </a:endParaRPr>
          </a:p>
        </p:txBody>
      </p:sp>
      <p:sp>
        <p:nvSpPr>
          <p:cNvPr id="41987" name="Rectangle 2">
            <a:extLst>
              <a:ext uri="{FF2B5EF4-FFF2-40B4-BE49-F238E27FC236}">
                <a16:creationId xmlns:a16="http://schemas.microsoft.com/office/drawing/2014/main" id="{97B8EAC2-BFAC-4E52-86D1-75F358BCC18B}"/>
              </a:ext>
            </a:extLst>
          </p:cNvPr>
          <p:cNvSpPr>
            <a:spLocks noGrp="1" noRot="1" noChangeAspect="1" noChangeArrowheads="1" noTextEdit="1"/>
          </p:cNvSpPr>
          <p:nvPr>
            <p:ph type="sldImg"/>
          </p:nvPr>
        </p:nvSpPr>
        <p:spPr>
          <a:solidFill>
            <a:srgbClr val="FFFFFF"/>
          </a:solidFill>
          <a:ln/>
        </p:spPr>
      </p:sp>
      <p:sp>
        <p:nvSpPr>
          <p:cNvPr id="41988" name="Rectangle 3">
            <a:extLst>
              <a:ext uri="{FF2B5EF4-FFF2-40B4-BE49-F238E27FC236}">
                <a16:creationId xmlns:a16="http://schemas.microsoft.com/office/drawing/2014/main" id="{C56A683D-0A52-427D-98DB-DCC1B7FF2EB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193D75C-A522-4C96-953E-BDDD4CF9A6D1}"/>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BB4BE5CF-2470-4178-B86A-4B2354F06834}" type="slidenum">
              <a:rPr lang="en-GB" altLang="en-US" sz="1200">
                <a:solidFill>
                  <a:schemeClr val="tx1"/>
                </a:solidFill>
              </a:rPr>
              <a:pPr/>
              <a:t>22</a:t>
            </a:fld>
            <a:endParaRPr lang="en-GB" altLang="en-US" sz="1200">
              <a:solidFill>
                <a:schemeClr val="tx1"/>
              </a:solidFill>
            </a:endParaRPr>
          </a:p>
        </p:txBody>
      </p:sp>
      <p:sp>
        <p:nvSpPr>
          <p:cNvPr id="44035" name="Rectangle 2">
            <a:extLst>
              <a:ext uri="{FF2B5EF4-FFF2-40B4-BE49-F238E27FC236}">
                <a16:creationId xmlns:a16="http://schemas.microsoft.com/office/drawing/2014/main" id="{4C6291BB-EB92-4A2E-BB4A-86970D1B9ECF}"/>
              </a:ext>
            </a:extLst>
          </p:cNvPr>
          <p:cNvSpPr>
            <a:spLocks noGrp="1" noRot="1" noChangeAspect="1" noChangeArrowheads="1" noTextEdit="1"/>
          </p:cNvSpPr>
          <p:nvPr>
            <p:ph type="sldImg"/>
          </p:nvPr>
        </p:nvSpPr>
        <p:spPr>
          <a:solidFill>
            <a:srgbClr val="FFFFFF"/>
          </a:solidFill>
          <a:ln/>
        </p:spPr>
      </p:sp>
      <p:sp>
        <p:nvSpPr>
          <p:cNvPr id="44036" name="Rectangle 3">
            <a:extLst>
              <a:ext uri="{FF2B5EF4-FFF2-40B4-BE49-F238E27FC236}">
                <a16:creationId xmlns:a16="http://schemas.microsoft.com/office/drawing/2014/main" id="{B458F17D-33DF-4A28-B63C-8A40C893DB1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65A07F7-8297-4B54-8F15-B9CCF350B9D5}"/>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D50B6F85-398E-4095-8C68-A3B525281B2A}" type="slidenum">
              <a:rPr lang="en-GB" altLang="en-US" sz="1200">
                <a:solidFill>
                  <a:schemeClr val="tx1"/>
                </a:solidFill>
              </a:rPr>
              <a:pPr/>
              <a:t>23</a:t>
            </a:fld>
            <a:endParaRPr lang="en-GB" altLang="en-US" sz="1200">
              <a:solidFill>
                <a:schemeClr val="tx1"/>
              </a:solidFill>
            </a:endParaRPr>
          </a:p>
        </p:txBody>
      </p:sp>
      <p:sp>
        <p:nvSpPr>
          <p:cNvPr id="46083" name="Rectangle 2">
            <a:extLst>
              <a:ext uri="{FF2B5EF4-FFF2-40B4-BE49-F238E27FC236}">
                <a16:creationId xmlns:a16="http://schemas.microsoft.com/office/drawing/2014/main" id="{CBFD6C0E-206C-494C-8193-22FAFBB1760D}"/>
              </a:ext>
            </a:extLst>
          </p:cNvPr>
          <p:cNvSpPr>
            <a:spLocks noGrp="1" noRot="1" noChangeAspect="1" noChangeArrowheads="1" noTextEdit="1"/>
          </p:cNvSpPr>
          <p:nvPr>
            <p:ph type="sldImg"/>
          </p:nvPr>
        </p:nvSpPr>
        <p:spPr>
          <a:solidFill>
            <a:srgbClr val="FFFFFF"/>
          </a:solidFill>
          <a:ln/>
        </p:spPr>
      </p:sp>
      <p:sp>
        <p:nvSpPr>
          <p:cNvPr id="46084" name="Rectangle 3">
            <a:extLst>
              <a:ext uri="{FF2B5EF4-FFF2-40B4-BE49-F238E27FC236}">
                <a16:creationId xmlns:a16="http://schemas.microsoft.com/office/drawing/2014/main" id="{52B4A714-573A-4826-B3F0-98C0392934D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We can also think of the volume of a cuboid as a measure of the number of cm</a:t>
            </a:r>
            <a:r>
              <a:rPr lang="en-US" altLang="en-US" baseline="30000"/>
              <a:t>3</a:t>
            </a:r>
            <a:r>
              <a:rPr lang="en-US" altLang="en-US"/>
              <a:t> that will fit inside it.</a:t>
            </a:r>
          </a:p>
          <a:p>
            <a:pPr eaLnBrk="1" hangingPunct="1"/>
            <a:r>
              <a:rPr lang="en-US" altLang="en-US"/>
              <a:t>Remind pupils that a cuboid is a special type of prism. Ask pupils if they can remember the formula for the volume of a prism and compare it to the formula on the board. This is covered in the next section of this presentation, but some pupils will remember it from earlier years.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07037CA9-F80F-457B-91A8-4801AF6B19D9}"/>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14994DAE-4980-48A9-A286-76826B2B02CE}" type="slidenum">
              <a:rPr lang="en-GB" altLang="en-US" sz="1200">
                <a:solidFill>
                  <a:schemeClr val="tx1"/>
                </a:solidFill>
              </a:rPr>
              <a:pPr/>
              <a:t>4</a:t>
            </a:fld>
            <a:endParaRPr lang="en-GB" altLang="en-US" sz="1200">
              <a:solidFill>
                <a:schemeClr val="tx1"/>
              </a:solidFill>
            </a:endParaRPr>
          </a:p>
        </p:txBody>
      </p:sp>
      <p:sp>
        <p:nvSpPr>
          <p:cNvPr id="9219" name="Rectangle 2">
            <a:extLst>
              <a:ext uri="{FF2B5EF4-FFF2-40B4-BE49-F238E27FC236}">
                <a16:creationId xmlns:a16="http://schemas.microsoft.com/office/drawing/2014/main" id="{62621258-9CB4-457C-A2EE-D5887015AB37}"/>
              </a:ext>
            </a:extLst>
          </p:cNvPr>
          <p:cNvSpPr>
            <a:spLocks noGrp="1" noRot="1" noChangeAspect="1" noChangeArrowheads="1" noTextEdit="1"/>
          </p:cNvSpPr>
          <p:nvPr>
            <p:ph type="sldImg"/>
          </p:nvPr>
        </p:nvSpPr>
        <p:spPr>
          <a:solidFill>
            <a:srgbClr val="FFFFFF"/>
          </a:solidFill>
          <a:ln/>
        </p:spPr>
      </p:sp>
      <p:sp>
        <p:nvSpPr>
          <p:cNvPr id="9220" name="Rectangle 3">
            <a:extLst>
              <a:ext uri="{FF2B5EF4-FFF2-40B4-BE49-F238E27FC236}">
                <a16:creationId xmlns:a16="http://schemas.microsoft.com/office/drawing/2014/main" id="{33D5BC37-9EAB-4FF0-807D-CED45E9F659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082896FF-C41D-42B5-8899-2B4019E9C813}"/>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E75F9644-660E-4E23-82BC-C98D6628718E}" type="slidenum">
              <a:rPr lang="en-GB" altLang="en-US" sz="1200">
                <a:solidFill>
                  <a:schemeClr val="tx1"/>
                </a:solidFill>
              </a:rPr>
              <a:pPr/>
              <a:t>24</a:t>
            </a:fld>
            <a:endParaRPr lang="en-GB" altLang="en-US" sz="1200">
              <a:solidFill>
                <a:schemeClr val="tx1"/>
              </a:solidFill>
            </a:endParaRPr>
          </a:p>
        </p:txBody>
      </p:sp>
      <p:sp>
        <p:nvSpPr>
          <p:cNvPr id="48131" name="Rectangle 2">
            <a:extLst>
              <a:ext uri="{FF2B5EF4-FFF2-40B4-BE49-F238E27FC236}">
                <a16:creationId xmlns:a16="http://schemas.microsoft.com/office/drawing/2014/main" id="{078EAA1A-2AB3-43F9-8B06-7327BCC416A5}"/>
              </a:ext>
            </a:extLst>
          </p:cNvPr>
          <p:cNvSpPr>
            <a:spLocks noGrp="1" noRot="1" noChangeAspect="1" noChangeArrowheads="1" noTextEdit="1"/>
          </p:cNvSpPr>
          <p:nvPr>
            <p:ph type="sldImg"/>
          </p:nvPr>
        </p:nvSpPr>
        <p:spPr>
          <a:solidFill>
            <a:srgbClr val="FFFFFF"/>
          </a:solidFill>
          <a:ln/>
        </p:spPr>
      </p:sp>
      <p:sp>
        <p:nvSpPr>
          <p:cNvPr id="48132" name="Rectangle 3">
            <a:extLst>
              <a:ext uri="{FF2B5EF4-FFF2-40B4-BE49-F238E27FC236}">
                <a16:creationId xmlns:a16="http://schemas.microsoft.com/office/drawing/2014/main" id="{C50CC40D-F72A-48AD-964A-207B0C994C9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99A3A1F4-B90C-4190-B7BF-41E27DC6E57D}"/>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B3A66522-73EC-4AB2-BFAC-0D599BF6FC4E}" type="slidenum">
              <a:rPr lang="en-GB" altLang="en-US" sz="1200">
                <a:solidFill>
                  <a:schemeClr val="tx1"/>
                </a:solidFill>
              </a:rPr>
              <a:pPr/>
              <a:t>25</a:t>
            </a:fld>
            <a:endParaRPr lang="en-GB" altLang="en-US" sz="1200">
              <a:solidFill>
                <a:schemeClr val="tx1"/>
              </a:solidFill>
            </a:endParaRPr>
          </a:p>
        </p:txBody>
      </p:sp>
      <p:sp>
        <p:nvSpPr>
          <p:cNvPr id="50179" name="Rectangle 2">
            <a:extLst>
              <a:ext uri="{FF2B5EF4-FFF2-40B4-BE49-F238E27FC236}">
                <a16:creationId xmlns:a16="http://schemas.microsoft.com/office/drawing/2014/main" id="{9E74EE18-A61B-4692-A6E4-14642D9006F5}"/>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F01431B0-6482-42CB-A86D-0F3AF1ABAD45}"/>
              </a:ext>
            </a:extLst>
          </p:cNvPr>
          <p:cNvSpPr>
            <a:spLocks noGrp="1" noChangeArrowheads="1"/>
          </p:cNvSpPr>
          <p:nvPr>
            <p:ph type="body" idx="1"/>
          </p:nvPr>
        </p:nvSpPr>
        <p:spPr>
          <a:noFill/>
        </p:spPr>
        <p:txBody>
          <a:bodyPr/>
          <a:lstStyle/>
          <a:p>
            <a:pPr eaLnBrk="1" hangingPunct="1"/>
            <a:r>
              <a:rPr lang="en-US" altLang="en-US"/>
              <a:t>This shape is an L-shaped prism, so we could also find the volume of this shape by multiplying the area of its cross-section by its length.</a:t>
            </a:r>
          </a:p>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0839D730-2A8F-4ADD-9E41-C432333F458C}"/>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32CDC548-0E42-465D-AB9D-F46AFEBD0047}" type="slidenum">
              <a:rPr lang="en-GB" altLang="en-US" sz="1200">
                <a:solidFill>
                  <a:schemeClr val="tx1"/>
                </a:solidFill>
              </a:rPr>
              <a:pPr/>
              <a:t>27</a:t>
            </a:fld>
            <a:endParaRPr lang="en-GB" altLang="en-US" sz="1200">
              <a:solidFill>
                <a:schemeClr val="tx1"/>
              </a:solidFill>
            </a:endParaRPr>
          </a:p>
        </p:txBody>
      </p:sp>
      <p:sp>
        <p:nvSpPr>
          <p:cNvPr id="53251" name="Rectangle 2">
            <a:extLst>
              <a:ext uri="{FF2B5EF4-FFF2-40B4-BE49-F238E27FC236}">
                <a16:creationId xmlns:a16="http://schemas.microsoft.com/office/drawing/2014/main" id="{5FF5F4D6-AA9F-4076-A5B8-28C317D41FCD}"/>
              </a:ext>
            </a:extLst>
          </p:cNvPr>
          <p:cNvSpPr>
            <a:spLocks noGrp="1" noRot="1" noChangeAspect="1" noChangeArrowheads="1" noTextEdit="1"/>
          </p:cNvSpPr>
          <p:nvPr>
            <p:ph type="sldImg"/>
          </p:nvPr>
        </p:nvSpPr>
        <p:spPr>
          <a:solidFill>
            <a:srgbClr val="FFFFFF"/>
          </a:solidFill>
          <a:ln/>
        </p:spPr>
      </p:sp>
      <p:sp>
        <p:nvSpPr>
          <p:cNvPr id="53252" name="Rectangle 3">
            <a:extLst>
              <a:ext uri="{FF2B5EF4-FFF2-40B4-BE49-F238E27FC236}">
                <a16:creationId xmlns:a16="http://schemas.microsoft.com/office/drawing/2014/main" id="{ADF67AED-1D14-48D8-9BCC-873A8837AF9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Recall that the area of a circle is equal to </a:t>
            </a:r>
            <a:r>
              <a:rPr lang="en-US" altLang="en-US">
                <a:cs typeface="Times New Roman" panose="02020603050405020304" pitchFamily="18" charset="0"/>
              </a:rPr>
              <a:t>π</a:t>
            </a:r>
            <a:r>
              <a:rPr lang="en-US" altLang="en-US" i="1"/>
              <a:t>r</a:t>
            </a:r>
            <a:r>
              <a:rPr lang="en-US" altLang="en-US" baseline="30000"/>
              <a:t>2</a:t>
            </a:r>
            <a:r>
              <a:rPr lang="en-US" altLang="en-US"/>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FFB80607-293B-4F88-BD5B-04CEC9DF4180}"/>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8723EF99-BF40-4D67-820C-54E00A58E18B}" type="slidenum">
              <a:rPr lang="en-GB" altLang="en-US" sz="1200">
                <a:solidFill>
                  <a:schemeClr val="tx1"/>
                </a:solidFill>
              </a:rPr>
              <a:pPr/>
              <a:t>28</a:t>
            </a:fld>
            <a:endParaRPr lang="en-GB" altLang="en-US" sz="1200">
              <a:solidFill>
                <a:schemeClr val="tx1"/>
              </a:solidFill>
            </a:endParaRPr>
          </a:p>
        </p:txBody>
      </p:sp>
      <p:sp>
        <p:nvSpPr>
          <p:cNvPr id="55299" name="Rectangle 2">
            <a:extLst>
              <a:ext uri="{FF2B5EF4-FFF2-40B4-BE49-F238E27FC236}">
                <a16:creationId xmlns:a16="http://schemas.microsoft.com/office/drawing/2014/main" id="{DC33BB4D-C4BB-4B8F-874E-440107013952}"/>
              </a:ext>
            </a:extLst>
          </p:cNvPr>
          <p:cNvSpPr>
            <a:spLocks noGrp="1" noRot="1" noChangeAspect="1" noChangeArrowheads="1" noTextEdit="1"/>
          </p:cNvSpPr>
          <p:nvPr>
            <p:ph type="sldImg"/>
          </p:nvPr>
        </p:nvSpPr>
        <p:spPr>
          <a:solidFill>
            <a:srgbClr val="FFFFFF"/>
          </a:solidFill>
          <a:ln/>
        </p:spPr>
      </p:sp>
      <p:sp>
        <p:nvSpPr>
          <p:cNvPr id="55300" name="Rectangle 3">
            <a:extLst>
              <a:ext uri="{FF2B5EF4-FFF2-40B4-BE49-F238E27FC236}">
                <a16:creationId xmlns:a16="http://schemas.microsoft.com/office/drawing/2014/main" id="{3BD3992D-0CB7-4C7D-9DC6-2B33BB85A43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Discuss the factorization </a:t>
            </a:r>
            <a:r>
              <a:rPr lang="en-US" altLang="en-US">
                <a:solidFill>
                  <a:srgbClr val="010066"/>
                </a:solidFill>
                <a:latin typeface="Arial" panose="020B0604020202020204" pitchFamily="34" charset="0"/>
              </a:rPr>
              <a:t>2</a:t>
            </a:r>
            <a:r>
              <a:rPr lang="en-US" altLang="en-US">
                <a:solidFill>
                  <a:srgbClr val="010066"/>
                </a:solidFill>
                <a:cs typeface="Times New Roman" panose="02020603050405020304" pitchFamily="18" charset="0"/>
              </a:rPr>
              <a:t>π</a:t>
            </a:r>
            <a:r>
              <a:rPr lang="en-US" altLang="en-US" i="1">
                <a:solidFill>
                  <a:srgbClr val="010066"/>
                </a:solidFill>
                <a:cs typeface="Times New Roman" panose="02020603050405020304" pitchFamily="18" charset="0"/>
              </a:rPr>
              <a:t>rh </a:t>
            </a:r>
            <a:r>
              <a:rPr lang="en-US" altLang="en-US">
                <a:solidFill>
                  <a:srgbClr val="010066"/>
                </a:solidFill>
                <a:latin typeface="Arial" panose="020B0604020202020204" pitchFamily="34" charset="0"/>
                <a:cs typeface="Times New Roman" panose="02020603050405020304" pitchFamily="18" charset="0"/>
              </a:rPr>
              <a:t>+</a:t>
            </a:r>
            <a:r>
              <a:rPr lang="en-US" altLang="en-US" i="1">
                <a:solidFill>
                  <a:srgbClr val="010066"/>
                </a:solidFill>
                <a:cs typeface="Times New Roman" panose="02020603050405020304" pitchFamily="18" charset="0"/>
              </a:rPr>
              <a:t> </a:t>
            </a:r>
            <a:r>
              <a:rPr lang="en-US" altLang="en-US">
                <a:solidFill>
                  <a:srgbClr val="010066"/>
                </a:solidFill>
                <a:latin typeface="Arial" panose="020B0604020202020204" pitchFamily="34" charset="0"/>
              </a:rPr>
              <a:t>2</a:t>
            </a:r>
            <a:r>
              <a:rPr lang="en-US" altLang="en-US">
                <a:solidFill>
                  <a:srgbClr val="010066"/>
                </a:solidFill>
                <a:cs typeface="Times New Roman" panose="02020603050405020304" pitchFamily="18" charset="0"/>
              </a:rPr>
              <a:t>π</a:t>
            </a:r>
            <a:r>
              <a:rPr lang="en-US" altLang="en-US" i="1">
                <a:solidFill>
                  <a:srgbClr val="010066"/>
                </a:solidFill>
                <a:cs typeface="Times New Roman" panose="02020603050405020304" pitchFamily="18" charset="0"/>
              </a:rPr>
              <a:t>r</a:t>
            </a:r>
            <a:r>
              <a:rPr lang="en-US" altLang="en-US" baseline="30000">
                <a:solidFill>
                  <a:srgbClr val="010066"/>
                </a:solidFill>
                <a:latin typeface="Arial" panose="020B0604020202020204" pitchFamily="34" charset="0"/>
                <a:cs typeface="Times New Roman" panose="02020603050405020304" pitchFamily="18" charset="0"/>
              </a:rPr>
              <a:t>2</a:t>
            </a:r>
            <a:r>
              <a:rPr lang="en-US" altLang="en-US"/>
              <a:t> = 2</a:t>
            </a:r>
            <a:r>
              <a:rPr lang="en-US" altLang="en-US">
                <a:cs typeface="Times New Roman" panose="02020603050405020304" pitchFamily="18" charset="0"/>
              </a:rPr>
              <a:t>π</a:t>
            </a:r>
            <a:r>
              <a:rPr lang="en-US" altLang="en-US" i="1">
                <a:cs typeface="Times New Roman" panose="02020603050405020304" pitchFamily="18" charset="0"/>
              </a:rPr>
              <a:t>r</a:t>
            </a:r>
            <a:r>
              <a:rPr lang="en-US" altLang="en-US">
                <a:cs typeface="Times New Roman" panose="02020603050405020304" pitchFamily="18" charset="0"/>
              </a:rPr>
              <a:t>(</a:t>
            </a:r>
            <a:r>
              <a:rPr lang="en-US" altLang="en-US" i="1">
                <a:cs typeface="Times New Roman" panose="02020603050405020304" pitchFamily="18" charset="0"/>
              </a:rPr>
              <a:t>h</a:t>
            </a:r>
            <a:r>
              <a:rPr lang="en-US" altLang="en-US">
                <a:cs typeface="Times New Roman" panose="02020603050405020304" pitchFamily="18" charset="0"/>
              </a:rPr>
              <a:t> + </a:t>
            </a:r>
            <a:r>
              <a:rPr lang="en-US" altLang="en-US" i="1">
                <a:cs typeface="Times New Roman" panose="02020603050405020304" pitchFamily="18" charset="0"/>
              </a:rPr>
              <a:t>r</a:t>
            </a:r>
            <a:r>
              <a:rPr lang="en-US" altLang="en-US">
                <a:cs typeface="Times New Roman" panose="02020603050405020304" pitchFamily="18" charset="0"/>
              </a:rPr>
              <a:t>).</a:t>
            </a:r>
          </a:p>
          <a:p>
            <a:pPr eaLnBrk="1" hangingPunct="1"/>
            <a:endParaRPr lang="en-GB" altLang="en-US">
              <a:cs typeface="Times New Roman" panose="02020603050405020304" pitchFamily="18" charset="0"/>
            </a:endParaRPr>
          </a:p>
          <a:p>
            <a:pPr eaLnBrk="1" hangingPunct="1"/>
            <a:r>
              <a:rPr lang="en-GB" altLang="en-US">
                <a:cs typeface="Times New Roman" panose="02020603050405020304" pitchFamily="18" charset="0"/>
              </a:rPr>
              <a:t>If pupils are familiar with dimensions, you could ask them to check that this formula is correct dimensionally.</a:t>
            </a:r>
            <a:endParaRPr lang="en-US" altLang="en-US">
              <a:cs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A85DCEAD-6D85-4792-9CD4-3C4FB79E8C10}"/>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8F7847F1-804D-452C-B8D6-21942E5AA423}" type="slidenum">
              <a:rPr lang="en-GB" altLang="en-US" sz="1200">
                <a:solidFill>
                  <a:schemeClr val="tx1"/>
                </a:solidFill>
              </a:rPr>
              <a:pPr/>
              <a:t>29</a:t>
            </a:fld>
            <a:endParaRPr lang="en-GB" altLang="en-US" sz="1200">
              <a:solidFill>
                <a:schemeClr val="tx1"/>
              </a:solidFill>
            </a:endParaRPr>
          </a:p>
        </p:txBody>
      </p:sp>
      <p:sp>
        <p:nvSpPr>
          <p:cNvPr id="57347" name="Rectangle 2">
            <a:extLst>
              <a:ext uri="{FF2B5EF4-FFF2-40B4-BE49-F238E27FC236}">
                <a16:creationId xmlns:a16="http://schemas.microsoft.com/office/drawing/2014/main" id="{78963D01-0AFE-4D8D-9D57-F12DE8BD50AD}"/>
              </a:ext>
            </a:extLst>
          </p:cNvPr>
          <p:cNvSpPr>
            <a:spLocks noGrp="1" noRot="1" noChangeAspect="1" noChangeArrowheads="1" noTextEdit="1"/>
          </p:cNvSpPr>
          <p:nvPr>
            <p:ph type="sldImg"/>
          </p:nvPr>
        </p:nvSpPr>
        <p:spPr>
          <a:solidFill>
            <a:srgbClr val="FFFFFF"/>
          </a:solidFill>
          <a:ln/>
        </p:spPr>
      </p:sp>
      <p:sp>
        <p:nvSpPr>
          <p:cNvPr id="57348" name="Rectangle 3">
            <a:extLst>
              <a:ext uri="{FF2B5EF4-FFF2-40B4-BE49-F238E27FC236}">
                <a16:creationId xmlns:a16="http://schemas.microsoft.com/office/drawing/2014/main" id="{312D7E3D-D644-4EA5-A207-EB9D583E155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1AE04A0F-F5BB-44B2-BE5A-E9FAB0EB3956}"/>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1C6CC13B-86F4-45FF-AB44-CDDC1517A5C0}" type="slidenum">
              <a:rPr lang="en-GB" altLang="en-US" sz="1200">
                <a:solidFill>
                  <a:schemeClr val="tx1"/>
                </a:solidFill>
              </a:rPr>
              <a:pPr/>
              <a:t>30</a:t>
            </a:fld>
            <a:endParaRPr lang="en-GB" altLang="en-US" sz="1200">
              <a:solidFill>
                <a:schemeClr val="tx1"/>
              </a:solidFill>
            </a:endParaRPr>
          </a:p>
        </p:txBody>
      </p:sp>
      <p:sp>
        <p:nvSpPr>
          <p:cNvPr id="59395" name="Rectangle 2">
            <a:extLst>
              <a:ext uri="{FF2B5EF4-FFF2-40B4-BE49-F238E27FC236}">
                <a16:creationId xmlns:a16="http://schemas.microsoft.com/office/drawing/2014/main" id="{A4B559F4-8787-4323-9282-6FD59AB844C2}"/>
              </a:ext>
            </a:extLst>
          </p:cNvPr>
          <p:cNvSpPr>
            <a:spLocks noGrp="1" noRot="1" noChangeAspect="1" noChangeArrowheads="1" noTextEdit="1"/>
          </p:cNvSpPr>
          <p:nvPr>
            <p:ph type="sldImg"/>
          </p:nvPr>
        </p:nvSpPr>
        <p:spPr>
          <a:solidFill>
            <a:srgbClr val="FFFFFF"/>
          </a:solidFill>
          <a:ln/>
        </p:spPr>
      </p:sp>
      <p:sp>
        <p:nvSpPr>
          <p:cNvPr id="59396" name="Rectangle 3">
            <a:extLst>
              <a:ext uri="{FF2B5EF4-FFF2-40B4-BE49-F238E27FC236}">
                <a16:creationId xmlns:a16="http://schemas.microsoft.com/office/drawing/2014/main" id="{48008B0F-C1B1-4089-A05B-F5596DC8AF9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A sphere can be described as the 3-D locus of the points that are a fixed distance from a point.</a:t>
            </a:r>
          </a:p>
          <a:p>
            <a:pPr eaLnBrk="1" hangingPunct="1"/>
            <a:r>
              <a:rPr lang="en-US" altLang="en-US"/>
              <a:t>These formulae will usually be given in an examination and it is not necessary for pupils to learn or derive them.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E80CB2-B1CA-4F56-9DFA-8F4F48864F11}"/>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13277B57-F95B-487E-8ED6-166FABC109CB}" type="slidenum">
              <a:rPr lang="en-GB" altLang="en-US" sz="1200">
                <a:solidFill>
                  <a:schemeClr val="tx1"/>
                </a:solidFill>
              </a:rPr>
              <a:pPr/>
              <a:t>5</a:t>
            </a:fld>
            <a:endParaRPr lang="en-GB" altLang="en-US" sz="1200">
              <a:solidFill>
                <a:schemeClr val="tx1"/>
              </a:solidFill>
            </a:endParaRPr>
          </a:p>
        </p:txBody>
      </p:sp>
      <p:sp>
        <p:nvSpPr>
          <p:cNvPr id="11267" name="Rectangle 2">
            <a:extLst>
              <a:ext uri="{FF2B5EF4-FFF2-40B4-BE49-F238E27FC236}">
                <a16:creationId xmlns:a16="http://schemas.microsoft.com/office/drawing/2014/main" id="{D8ECFBCD-7315-45C0-A599-5F4DF5FB5ABC}"/>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8654870-91D7-43E0-9D40-33FE4B3B4DF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1185CE4D-C15F-4242-B1DA-653BBDAD4DF5}"/>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A9B4F683-9703-4EC8-853B-83799FBF7C04}" type="slidenum">
              <a:rPr lang="en-GB" altLang="en-US" sz="1200">
                <a:solidFill>
                  <a:schemeClr val="tx1"/>
                </a:solidFill>
              </a:rPr>
              <a:pPr/>
              <a:t>6</a:t>
            </a:fld>
            <a:endParaRPr lang="en-GB" altLang="en-US" sz="1200">
              <a:solidFill>
                <a:schemeClr val="tx1"/>
              </a:solidFill>
            </a:endParaRPr>
          </a:p>
        </p:txBody>
      </p:sp>
      <p:sp>
        <p:nvSpPr>
          <p:cNvPr id="13315" name="Rectangle 2">
            <a:extLst>
              <a:ext uri="{FF2B5EF4-FFF2-40B4-BE49-F238E27FC236}">
                <a16:creationId xmlns:a16="http://schemas.microsoft.com/office/drawing/2014/main" id="{854BCC0F-0DCA-4B38-9879-53D0899AEE6F}"/>
              </a:ext>
            </a:extLst>
          </p:cNvPr>
          <p:cNvSpPr>
            <a:spLocks noGrp="1" noRot="1" noChangeAspect="1" noChangeArrowheads="1" noTextEdit="1"/>
          </p:cNvSpPr>
          <p:nvPr>
            <p:ph type="sldImg"/>
          </p:nvPr>
        </p:nvSpPr>
        <p:spPr>
          <a:solidFill>
            <a:srgbClr val="FFFFFF"/>
          </a:solidFill>
          <a:ln/>
        </p:spPr>
      </p:sp>
      <p:sp>
        <p:nvSpPr>
          <p:cNvPr id="13316" name="Rectangle 3">
            <a:extLst>
              <a:ext uri="{FF2B5EF4-FFF2-40B4-BE49-F238E27FC236}">
                <a16:creationId xmlns:a16="http://schemas.microsoft.com/office/drawing/2014/main" id="{98598DAD-F45B-49EA-B601-5E102FB5F85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Modify the compound shape on the board and discuss the various ways to find its area by splitting it into two rectangles or by subtracting a rectangle.</a:t>
            </a:r>
          </a:p>
          <a:p>
            <a:pPr eaLnBrk="1" hangingPunct="1"/>
            <a:r>
              <a:rPr lang="en-US" altLang="en-US"/>
              <a:t>Turn off the square grid and hide the lengths of some of the sides by clicking on them. Discuss how the lengths of these missing sides can be found and use these lengths to find the perimeter and the area.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7CAE950-7759-4FE1-BEDD-D0D467B3510D}"/>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09EB1092-539D-43DC-8342-AD9569EAA0FD}" type="slidenum">
              <a:rPr lang="en-GB" altLang="en-US" sz="1200">
                <a:solidFill>
                  <a:schemeClr val="tx1"/>
                </a:solidFill>
              </a:rPr>
              <a:pPr/>
              <a:t>7</a:t>
            </a:fld>
            <a:endParaRPr lang="en-GB" altLang="en-US" sz="1200">
              <a:solidFill>
                <a:schemeClr val="tx1"/>
              </a:solidFill>
            </a:endParaRPr>
          </a:p>
        </p:txBody>
      </p:sp>
      <p:sp>
        <p:nvSpPr>
          <p:cNvPr id="15363" name="Rectangle 2">
            <a:extLst>
              <a:ext uri="{FF2B5EF4-FFF2-40B4-BE49-F238E27FC236}">
                <a16:creationId xmlns:a16="http://schemas.microsoft.com/office/drawing/2014/main" id="{F17771CF-FCFB-4417-80C3-C4D2818A14CC}"/>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9C9C6189-DAC8-4762-81BE-C5DD8A01D7BF}"/>
              </a:ext>
            </a:extLst>
          </p:cNvPr>
          <p:cNvSpPr>
            <a:spLocks noGrp="1" noChangeArrowheads="1"/>
          </p:cNvSpPr>
          <p:nvPr>
            <p:ph type="body" idx="1"/>
          </p:nvPr>
        </p:nvSpPr>
        <p:spPr>
          <a:noFill/>
        </p:spPr>
        <p:txBody>
          <a:bodyPr/>
          <a:lstStyle/>
          <a:p>
            <a:pPr eaLnBrk="1" hangingPunct="1"/>
            <a:r>
              <a:rPr lang="en-US" altLang="en-US"/>
              <a:t>Discuss ways to find the shaded area before revealing the solution.</a:t>
            </a:r>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4C33888A-11B8-4911-84F8-4EC6CFE8908B}"/>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5D3078D9-FCEB-4C04-B638-9714865CB581}" type="slidenum">
              <a:rPr lang="en-GB" altLang="en-US" sz="1200">
                <a:solidFill>
                  <a:schemeClr val="tx1"/>
                </a:solidFill>
              </a:rPr>
              <a:pPr/>
              <a:t>8</a:t>
            </a:fld>
            <a:endParaRPr lang="en-GB" altLang="en-US" sz="1200">
              <a:solidFill>
                <a:schemeClr val="tx1"/>
              </a:solidFill>
            </a:endParaRPr>
          </a:p>
        </p:txBody>
      </p:sp>
      <p:sp>
        <p:nvSpPr>
          <p:cNvPr id="17411" name="Rectangle 2">
            <a:extLst>
              <a:ext uri="{FF2B5EF4-FFF2-40B4-BE49-F238E27FC236}">
                <a16:creationId xmlns:a16="http://schemas.microsoft.com/office/drawing/2014/main" id="{F747B489-29A4-4226-B99F-4FFBC9892CF4}"/>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1BFA3B1D-CB66-4FF7-8D22-CCD25022F32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8BC5955B-CE8A-4E63-B444-AE8102625393}"/>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E06789C3-C5FF-443E-AA03-843D7584B223}" type="slidenum">
              <a:rPr lang="en-GB" altLang="en-US" sz="1200">
                <a:solidFill>
                  <a:schemeClr val="tx1"/>
                </a:solidFill>
              </a:rPr>
              <a:pPr/>
              <a:t>9</a:t>
            </a:fld>
            <a:endParaRPr lang="en-GB" altLang="en-US" sz="1200">
              <a:solidFill>
                <a:schemeClr val="tx1"/>
              </a:solidFill>
            </a:endParaRPr>
          </a:p>
        </p:txBody>
      </p:sp>
      <p:sp>
        <p:nvSpPr>
          <p:cNvPr id="19459" name="Rectangle 2">
            <a:extLst>
              <a:ext uri="{FF2B5EF4-FFF2-40B4-BE49-F238E27FC236}">
                <a16:creationId xmlns:a16="http://schemas.microsoft.com/office/drawing/2014/main" id="{D1AD1208-DDAD-49EE-8305-70D016DA04E1}"/>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E3DD1BA1-2B74-4E27-89CA-F5487E02608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83182348-D640-434F-8DD2-8959FA9E7E3F}"/>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2EE91E1B-938E-4DE8-BAC6-606AD67A40B6}" type="slidenum">
              <a:rPr lang="en-GB" altLang="en-US" sz="1200">
                <a:solidFill>
                  <a:schemeClr val="tx1"/>
                </a:solidFill>
              </a:rPr>
              <a:pPr/>
              <a:t>10</a:t>
            </a:fld>
            <a:endParaRPr lang="en-GB" altLang="en-US" sz="1200">
              <a:solidFill>
                <a:schemeClr val="tx1"/>
              </a:solidFill>
            </a:endParaRPr>
          </a:p>
        </p:txBody>
      </p:sp>
      <p:sp>
        <p:nvSpPr>
          <p:cNvPr id="21507" name="Rectangle 2">
            <a:extLst>
              <a:ext uri="{FF2B5EF4-FFF2-40B4-BE49-F238E27FC236}">
                <a16:creationId xmlns:a16="http://schemas.microsoft.com/office/drawing/2014/main" id="{9030EBBE-7142-4BA2-84C4-CB2F55D32C6E}"/>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3843D470-C787-421C-831B-C69CB4958C45}"/>
              </a:ext>
            </a:extLst>
          </p:cNvPr>
          <p:cNvSpPr>
            <a:spLocks noGrp="1" noChangeArrowheads="1"/>
          </p:cNvSpPr>
          <p:nvPr>
            <p:ph type="body" idx="1"/>
          </p:nvPr>
        </p:nvSpPr>
        <p:spPr>
          <a:noFill/>
        </p:spPr>
        <p:txBody>
          <a:bodyPr/>
          <a:lstStyle/>
          <a:p>
            <a:pPr eaLnBrk="1" hangingPunct="1"/>
            <a:r>
              <a:rPr lang="en-US" altLang="en-US"/>
              <a:t>Modify the triangle to change its height and its width.</a:t>
            </a:r>
          </a:p>
          <a:p>
            <a:pPr eaLnBrk="1" hangingPunct="1"/>
            <a:r>
              <a:rPr lang="en-US" altLang="en-US"/>
              <a:t>If required use the pen tool to draw a rectangle around the triangle to justify its formula.</a:t>
            </a:r>
          </a:p>
          <a:p>
            <a:pPr eaLnBrk="1" hangingPunct="1"/>
            <a:r>
              <a:rPr lang="en-US" altLang="en-US"/>
              <a:t>The square grid can be turned off once the derivation of the formula has been established.</a:t>
            </a:r>
          </a:p>
          <a:p>
            <a:pPr eaLnBrk="1" hangingPunct="1"/>
            <a:r>
              <a:rPr lang="en-US" altLang="en-US"/>
              <a:t>As an extension activity discuss how we could use Pythagoras’ Theorem to calculate the perimeter of the triangle.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1221A01-41C4-4AE6-8574-5E92D43D4C5E}"/>
              </a:ext>
            </a:extLst>
          </p:cNvPr>
          <p:cNvSpPr>
            <a:spLocks noGrp="1" noChangeArrowheads="1"/>
          </p:cNvSpPr>
          <p:nvPr>
            <p:ph type="sldNum" sz="quarter" idx="5"/>
          </p:nvPr>
        </p:nvSpPr>
        <p:spPr>
          <a:noFill/>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F30A84A1-396D-406C-9206-DC8F6D5CF93F}" type="slidenum">
              <a:rPr lang="en-GB" altLang="en-US" sz="1200">
                <a:solidFill>
                  <a:schemeClr val="tx1"/>
                </a:solidFill>
              </a:rPr>
              <a:pPr/>
              <a:t>11</a:t>
            </a:fld>
            <a:endParaRPr lang="en-GB" altLang="en-US" sz="1200">
              <a:solidFill>
                <a:schemeClr val="tx1"/>
              </a:solidFill>
            </a:endParaRPr>
          </a:p>
        </p:txBody>
      </p:sp>
      <p:sp>
        <p:nvSpPr>
          <p:cNvPr id="23555" name="Rectangle 2">
            <a:extLst>
              <a:ext uri="{FF2B5EF4-FFF2-40B4-BE49-F238E27FC236}">
                <a16:creationId xmlns:a16="http://schemas.microsoft.com/office/drawing/2014/main" id="{72AEAEEC-E6F7-461B-9967-5BB9713B2E89}"/>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87143800-5920-4BB9-A3C8-627BE7D014D9}"/>
              </a:ext>
            </a:extLst>
          </p:cNvPr>
          <p:cNvSpPr>
            <a:spLocks noGrp="1" noChangeArrowheads="1"/>
          </p:cNvSpPr>
          <p:nvPr>
            <p:ph type="body" idx="1"/>
          </p:nvPr>
        </p:nvSpPr>
        <p:spPr>
          <a:noFill/>
        </p:spPr>
        <p:txBody>
          <a:bodyPr/>
          <a:lstStyle/>
          <a:p>
            <a:pPr eaLnBrk="1" hangingPunct="1"/>
            <a:r>
              <a:rPr lang="en-US" altLang="en-US"/>
              <a:t>Examples and the derivation of this result can be found in </a:t>
            </a:r>
            <a:r>
              <a:rPr lang="en-GB" altLang="en-US" i="1"/>
              <a:t>S3.4 Area of a triangle using ½ab sin 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826863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669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4613" y="150813"/>
            <a:ext cx="2090737" cy="60261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50813" y="150813"/>
            <a:ext cx="6121400" cy="60261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3903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B7B8AF-F877-447C-93BA-2733CB39673A}"/>
              </a:ext>
            </a:extLst>
          </p:cNvPr>
          <p:cNvSpPr>
            <a:spLocks noGrp="1"/>
          </p:cNvSpPr>
          <p:nvPr>
            <p:ph type="dt" sz="half" idx="10"/>
          </p:nvPr>
        </p:nvSpPr>
        <p:spPr/>
        <p:txBody>
          <a:bodyPr/>
          <a:lstStyle>
            <a:lvl1pPr>
              <a:defRPr/>
            </a:lvl1pPr>
          </a:lstStyle>
          <a:p>
            <a:pPr>
              <a:defRPr/>
            </a:pPr>
            <a:fld id="{16E9E799-F84E-4D0E-AA0E-9D03FEF51E76}" type="datetimeFigureOut">
              <a:rPr lang="en-GB"/>
              <a:pPr>
                <a:defRPr/>
              </a:pPr>
              <a:t>29/09/2020</a:t>
            </a:fld>
            <a:endParaRPr lang="en-GB"/>
          </a:p>
        </p:txBody>
      </p:sp>
      <p:sp>
        <p:nvSpPr>
          <p:cNvPr id="5" name="Footer Placeholder 4">
            <a:extLst>
              <a:ext uri="{FF2B5EF4-FFF2-40B4-BE49-F238E27FC236}">
                <a16:creationId xmlns:a16="http://schemas.microsoft.com/office/drawing/2014/main" id="{8C60E69B-3645-4866-98FA-9EF55B82D14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5E47A53-D000-42F0-99AF-9BD85CCDF7D4}"/>
              </a:ext>
            </a:extLst>
          </p:cNvPr>
          <p:cNvSpPr>
            <a:spLocks noGrp="1"/>
          </p:cNvSpPr>
          <p:nvPr>
            <p:ph type="sldNum" sz="quarter" idx="12"/>
          </p:nvPr>
        </p:nvSpPr>
        <p:spPr/>
        <p:txBody>
          <a:bodyPr/>
          <a:lstStyle>
            <a:lvl1pPr>
              <a:defRPr/>
            </a:lvl1pPr>
          </a:lstStyle>
          <a:p>
            <a:fld id="{F924CB2A-984F-4874-BE57-5F526E28E8DB}" type="slidenum">
              <a:rPr lang="en-GB" altLang="en-US"/>
              <a:pPr/>
              <a:t>‹#›</a:t>
            </a:fld>
            <a:endParaRPr lang="en-GB" altLang="en-US"/>
          </a:p>
        </p:txBody>
      </p:sp>
    </p:spTree>
    <p:extLst>
      <p:ext uri="{BB962C8B-B14F-4D97-AF65-F5344CB8AC3E}">
        <p14:creationId xmlns:p14="http://schemas.microsoft.com/office/powerpoint/2010/main" val="2357246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D90C47-B1FF-4D20-8A1F-3C1B8D36FB77}"/>
              </a:ext>
            </a:extLst>
          </p:cNvPr>
          <p:cNvSpPr>
            <a:spLocks noGrp="1"/>
          </p:cNvSpPr>
          <p:nvPr>
            <p:ph type="dt" sz="half" idx="10"/>
          </p:nvPr>
        </p:nvSpPr>
        <p:spPr/>
        <p:txBody>
          <a:bodyPr/>
          <a:lstStyle>
            <a:lvl1pPr>
              <a:defRPr/>
            </a:lvl1pPr>
          </a:lstStyle>
          <a:p>
            <a:pPr>
              <a:defRPr/>
            </a:pPr>
            <a:fld id="{228F9F5E-50CB-4156-933D-A5EFB3EE5367}" type="datetimeFigureOut">
              <a:rPr lang="en-GB"/>
              <a:pPr>
                <a:defRPr/>
              </a:pPr>
              <a:t>29/09/2020</a:t>
            </a:fld>
            <a:endParaRPr lang="en-GB"/>
          </a:p>
        </p:txBody>
      </p:sp>
      <p:sp>
        <p:nvSpPr>
          <p:cNvPr id="5" name="Footer Placeholder 4">
            <a:extLst>
              <a:ext uri="{FF2B5EF4-FFF2-40B4-BE49-F238E27FC236}">
                <a16:creationId xmlns:a16="http://schemas.microsoft.com/office/drawing/2014/main" id="{081D88B9-71E3-4CB3-B7D9-9D14A65505F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B2862D7-1336-4FC1-AD7E-79A564AA5E8A}"/>
              </a:ext>
            </a:extLst>
          </p:cNvPr>
          <p:cNvSpPr>
            <a:spLocks noGrp="1"/>
          </p:cNvSpPr>
          <p:nvPr>
            <p:ph type="sldNum" sz="quarter" idx="12"/>
          </p:nvPr>
        </p:nvSpPr>
        <p:spPr/>
        <p:txBody>
          <a:bodyPr/>
          <a:lstStyle>
            <a:lvl1pPr>
              <a:defRPr/>
            </a:lvl1pPr>
          </a:lstStyle>
          <a:p>
            <a:fld id="{72AB53D6-121E-4164-AA7E-B0DED90A1708}" type="slidenum">
              <a:rPr lang="en-GB" altLang="en-US"/>
              <a:pPr/>
              <a:t>‹#›</a:t>
            </a:fld>
            <a:endParaRPr lang="en-GB" altLang="en-US"/>
          </a:p>
        </p:txBody>
      </p:sp>
    </p:spTree>
    <p:extLst>
      <p:ext uri="{BB962C8B-B14F-4D97-AF65-F5344CB8AC3E}">
        <p14:creationId xmlns:p14="http://schemas.microsoft.com/office/powerpoint/2010/main" val="3881506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EEF249D-C9B5-4867-82BE-EDDFE9482038}"/>
              </a:ext>
            </a:extLst>
          </p:cNvPr>
          <p:cNvSpPr>
            <a:spLocks noGrp="1"/>
          </p:cNvSpPr>
          <p:nvPr>
            <p:ph type="dt" sz="half" idx="10"/>
          </p:nvPr>
        </p:nvSpPr>
        <p:spPr/>
        <p:txBody>
          <a:bodyPr/>
          <a:lstStyle>
            <a:lvl1pPr>
              <a:defRPr/>
            </a:lvl1pPr>
          </a:lstStyle>
          <a:p>
            <a:pPr>
              <a:defRPr/>
            </a:pPr>
            <a:fld id="{72FA27C7-7E94-4D94-A979-927F1BA47D22}" type="datetimeFigureOut">
              <a:rPr lang="en-GB"/>
              <a:pPr>
                <a:defRPr/>
              </a:pPr>
              <a:t>29/09/2020</a:t>
            </a:fld>
            <a:endParaRPr lang="en-GB"/>
          </a:p>
        </p:txBody>
      </p:sp>
      <p:sp>
        <p:nvSpPr>
          <p:cNvPr id="5" name="Footer Placeholder 4">
            <a:extLst>
              <a:ext uri="{FF2B5EF4-FFF2-40B4-BE49-F238E27FC236}">
                <a16:creationId xmlns:a16="http://schemas.microsoft.com/office/drawing/2014/main" id="{57B3EB04-422C-43B3-9F53-06B34EEF2EA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E1A1448-5A87-489B-9C44-3A855F71A025}"/>
              </a:ext>
            </a:extLst>
          </p:cNvPr>
          <p:cNvSpPr>
            <a:spLocks noGrp="1"/>
          </p:cNvSpPr>
          <p:nvPr>
            <p:ph type="sldNum" sz="quarter" idx="12"/>
          </p:nvPr>
        </p:nvSpPr>
        <p:spPr/>
        <p:txBody>
          <a:bodyPr/>
          <a:lstStyle>
            <a:lvl1pPr>
              <a:defRPr/>
            </a:lvl1pPr>
          </a:lstStyle>
          <a:p>
            <a:fld id="{65AE9C74-813A-4425-85DA-C0E12702A572}" type="slidenum">
              <a:rPr lang="en-GB" altLang="en-US"/>
              <a:pPr/>
              <a:t>‹#›</a:t>
            </a:fld>
            <a:endParaRPr lang="en-GB" altLang="en-US"/>
          </a:p>
        </p:txBody>
      </p:sp>
    </p:spTree>
    <p:extLst>
      <p:ext uri="{BB962C8B-B14F-4D97-AF65-F5344CB8AC3E}">
        <p14:creationId xmlns:p14="http://schemas.microsoft.com/office/powerpoint/2010/main" val="1288990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DD47D3AC-775D-401F-B479-A8AB33F7A0EC}"/>
              </a:ext>
            </a:extLst>
          </p:cNvPr>
          <p:cNvSpPr>
            <a:spLocks noGrp="1"/>
          </p:cNvSpPr>
          <p:nvPr>
            <p:ph type="dt" sz="half" idx="10"/>
          </p:nvPr>
        </p:nvSpPr>
        <p:spPr/>
        <p:txBody>
          <a:bodyPr/>
          <a:lstStyle>
            <a:lvl1pPr>
              <a:defRPr/>
            </a:lvl1pPr>
          </a:lstStyle>
          <a:p>
            <a:pPr>
              <a:defRPr/>
            </a:pPr>
            <a:fld id="{7E26FB06-B163-4C53-826D-0B3A4B4E7B98}" type="datetimeFigureOut">
              <a:rPr lang="en-GB"/>
              <a:pPr>
                <a:defRPr/>
              </a:pPr>
              <a:t>29/09/2020</a:t>
            </a:fld>
            <a:endParaRPr lang="en-GB"/>
          </a:p>
        </p:txBody>
      </p:sp>
      <p:sp>
        <p:nvSpPr>
          <p:cNvPr id="6" name="Footer Placeholder 4">
            <a:extLst>
              <a:ext uri="{FF2B5EF4-FFF2-40B4-BE49-F238E27FC236}">
                <a16:creationId xmlns:a16="http://schemas.microsoft.com/office/drawing/2014/main" id="{10B6E05F-6F70-4DD4-A129-1400208C5EF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A9EE4C8-CD2F-493E-A1D6-7320FC9E9DA6}"/>
              </a:ext>
            </a:extLst>
          </p:cNvPr>
          <p:cNvSpPr>
            <a:spLocks noGrp="1"/>
          </p:cNvSpPr>
          <p:nvPr>
            <p:ph type="sldNum" sz="quarter" idx="12"/>
          </p:nvPr>
        </p:nvSpPr>
        <p:spPr/>
        <p:txBody>
          <a:bodyPr/>
          <a:lstStyle>
            <a:lvl1pPr>
              <a:defRPr/>
            </a:lvl1pPr>
          </a:lstStyle>
          <a:p>
            <a:fld id="{A229D7C1-13B2-4800-B939-5536E0765AA9}" type="slidenum">
              <a:rPr lang="en-GB" altLang="en-US"/>
              <a:pPr/>
              <a:t>‹#›</a:t>
            </a:fld>
            <a:endParaRPr lang="en-GB" altLang="en-US"/>
          </a:p>
        </p:txBody>
      </p:sp>
    </p:spTree>
    <p:extLst>
      <p:ext uri="{BB962C8B-B14F-4D97-AF65-F5344CB8AC3E}">
        <p14:creationId xmlns:p14="http://schemas.microsoft.com/office/powerpoint/2010/main" val="103286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34CF6869-27D1-4AC7-8CE8-C6493832BCEB}"/>
              </a:ext>
            </a:extLst>
          </p:cNvPr>
          <p:cNvSpPr>
            <a:spLocks noGrp="1"/>
          </p:cNvSpPr>
          <p:nvPr>
            <p:ph type="dt" sz="half" idx="10"/>
          </p:nvPr>
        </p:nvSpPr>
        <p:spPr/>
        <p:txBody>
          <a:bodyPr/>
          <a:lstStyle>
            <a:lvl1pPr>
              <a:defRPr/>
            </a:lvl1pPr>
          </a:lstStyle>
          <a:p>
            <a:pPr>
              <a:defRPr/>
            </a:pPr>
            <a:fld id="{AD368FB0-ED31-45B4-8936-4478225AE03D}" type="datetimeFigureOut">
              <a:rPr lang="en-GB"/>
              <a:pPr>
                <a:defRPr/>
              </a:pPr>
              <a:t>29/09/2020</a:t>
            </a:fld>
            <a:endParaRPr lang="en-GB"/>
          </a:p>
        </p:txBody>
      </p:sp>
      <p:sp>
        <p:nvSpPr>
          <p:cNvPr id="8" name="Footer Placeholder 4">
            <a:extLst>
              <a:ext uri="{FF2B5EF4-FFF2-40B4-BE49-F238E27FC236}">
                <a16:creationId xmlns:a16="http://schemas.microsoft.com/office/drawing/2014/main" id="{D1B96ADE-8230-4139-A96E-58A594E5E356}"/>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DBAF3B61-4144-444C-A08B-B173C7DB28D3}"/>
              </a:ext>
            </a:extLst>
          </p:cNvPr>
          <p:cNvSpPr>
            <a:spLocks noGrp="1"/>
          </p:cNvSpPr>
          <p:nvPr>
            <p:ph type="sldNum" sz="quarter" idx="12"/>
          </p:nvPr>
        </p:nvSpPr>
        <p:spPr/>
        <p:txBody>
          <a:bodyPr/>
          <a:lstStyle>
            <a:lvl1pPr>
              <a:defRPr/>
            </a:lvl1pPr>
          </a:lstStyle>
          <a:p>
            <a:fld id="{A2A41E00-5DFE-49C3-A470-E57C95496CDC}" type="slidenum">
              <a:rPr lang="en-GB" altLang="en-US"/>
              <a:pPr/>
              <a:t>‹#›</a:t>
            </a:fld>
            <a:endParaRPr lang="en-GB" altLang="en-US"/>
          </a:p>
        </p:txBody>
      </p:sp>
    </p:spTree>
    <p:extLst>
      <p:ext uri="{BB962C8B-B14F-4D97-AF65-F5344CB8AC3E}">
        <p14:creationId xmlns:p14="http://schemas.microsoft.com/office/powerpoint/2010/main" val="1026211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70B5B35B-AB94-4A7E-A3A0-AC3A1B9F3C7A}"/>
              </a:ext>
            </a:extLst>
          </p:cNvPr>
          <p:cNvSpPr>
            <a:spLocks noGrp="1"/>
          </p:cNvSpPr>
          <p:nvPr>
            <p:ph type="dt" sz="half" idx="10"/>
          </p:nvPr>
        </p:nvSpPr>
        <p:spPr/>
        <p:txBody>
          <a:bodyPr/>
          <a:lstStyle>
            <a:lvl1pPr>
              <a:defRPr/>
            </a:lvl1pPr>
          </a:lstStyle>
          <a:p>
            <a:pPr>
              <a:defRPr/>
            </a:pPr>
            <a:fld id="{59461EA0-2A44-487B-9EC8-F8D6EBE0E2AE}" type="datetimeFigureOut">
              <a:rPr lang="en-GB"/>
              <a:pPr>
                <a:defRPr/>
              </a:pPr>
              <a:t>29/09/2020</a:t>
            </a:fld>
            <a:endParaRPr lang="en-GB"/>
          </a:p>
        </p:txBody>
      </p:sp>
      <p:sp>
        <p:nvSpPr>
          <p:cNvPr id="4" name="Footer Placeholder 4">
            <a:extLst>
              <a:ext uri="{FF2B5EF4-FFF2-40B4-BE49-F238E27FC236}">
                <a16:creationId xmlns:a16="http://schemas.microsoft.com/office/drawing/2014/main" id="{2675F37A-CDAB-445C-BC18-12AC33F11AEE}"/>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B90DA8A0-25EF-4D96-A7AB-19D9D51C93A7}"/>
              </a:ext>
            </a:extLst>
          </p:cNvPr>
          <p:cNvSpPr>
            <a:spLocks noGrp="1"/>
          </p:cNvSpPr>
          <p:nvPr>
            <p:ph type="sldNum" sz="quarter" idx="12"/>
          </p:nvPr>
        </p:nvSpPr>
        <p:spPr/>
        <p:txBody>
          <a:bodyPr/>
          <a:lstStyle>
            <a:lvl1pPr>
              <a:defRPr/>
            </a:lvl1pPr>
          </a:lstStyle>
          <a:p>
            <a:fld id="{20B7F41C-FFFA-4043-B4B4-C68F9CAB886C}" type="slidenum">
              <a:rPr lang="en-GB" altLang="en-US"/>
              <a:pPr/>
              <a:t>‹#›</a:t>
            </a:fld>
            <a:endParaRPr lang="en-GB" altLang="en-US"/>
          </a:p>
        </p:txBody>
      </p:sp>
    </p:spTree>
    <p:extLst>
      <p:ext uri="{BB962C8B-B14F-4D97-AF65-F5344CB8AC3E}">
        <p14:creationId xmlns:p14="http://schemas.microsoft.com/office/powerpoint/2010/main" val="4146072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136798-6035-4C6B-B966-762991291A3C}"/>
              </a:ext>
            </a:extLst>
          </p:cNvPr>
          <p:cNvSpPr>
            <a:spLocks noGrp="1"/>
          </p:cNvSpPr>
          <p:nvPr>
            <p:ph type="dt" sz="half" idx="10"/>
          </p:nvPr>
        </p:nvSpPr>
        <p:spPr/>
        <p:txBody>
          <a:bodyPr/>
          <a:lstStyle>
            <a:lvl1pPr>
              <a:defRPr/>
            </a:lvl1pPr>
          </a:lstStyle>
          <a:p>
            <a:pPr>
              <a:defRPr/>
            </a:pPr>
            <a:fld id="{778A2277-E32E-4F5E-9957-D72C8F4B0B5D}" type="datetimeFigureOut">
              <a:rPr lang="en-GB"/>
              <a:pPr>
                <a:defRPr/>
              </a:pPr>
              <a:t>29/09/2020</a:t>
            </a:fld>
            <a:endParaRPr lang="en-GB"/>
          </a:p>
        </p:txBody>
      </p:sp>
      <p:sp>
        <p:nvSpPr>
          <p:cNvPr id="3" name="Footer Placeholder 4">
            <a:extLst>
              <a:ext uri="{FF2B5EF4-FFF2-40B4-BE49-F238E27FC236}">
                <a16:creationId xmlns:a16="http://schemas.microsoft.com/office/drawing/2014/main" id="{BFAB215F-8640-4648-A7A9-B90ACDF2DB1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B26BA578-B043-4486-9F25-D400DEC0E502}"/>
              </a:ext>
            </a:extLst>
          </p:cNvPr>
          <p:cNvSpPr>
            <a:spLocks noGrp="1"/>
          </p:cNvSpPr>
          <p:nvPr>
            <p:ph type="sldNum" sz="quarter" idx="12"/>
          </p:nvPr>
        </p:nvSpPr>
        <p:spPr/>
        <p:txBody>
          <a:bodyPr/>
          <a:lstStyle>
            <a:lvl1pPr>
              <a:defRPr/>
            </a:lvl1pPr>
          </a:lstStyle>
          <a:p>
            <a:fld id="{E2F4D0E8-D63B-470F-BC89-9668ECB9B694}" type="slidenum">
              <a:rPr lang="en-GB" altLang="en-US"/>
              <a:pPr/>
              <a:t>‹#›</a:t>
            </a:fld>
            <a:endParaRPr lang="en-GB" altLang="en-US"/>
          </a:p>
        </p:txBody>
      </p:sp>
    </p:spTree>
    <p:extLst>
      <p:ext uri="{BB962C8B-B14F-4D97-AF65-F5344CB8AC3E}">
        <p14:creationId xmlns:p14="http://schemas.microsoft.com/office/powerpoint/2010/main" val="980158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3987210D-E90F-4314-B2C7-EBF2107FD5E9}"/>
              </a:ext>
            </a:extLst>
          </p:cNvPr>
          <p:cNvSpPr>
            <a:spLocks noGrp="1"/>
          </p:cNvSpPr>
          <p:nvPr>
            <p:ph type="dt" sz="half" idx="10"/>
          </p:nvPr>
        </p:nvSpPr>
        <p:spPr/>
        <p:txBody>
          <a:bodyPr/>
          <a:lstStyle>
            <a:lvl1pPr>
              <a:defRPr/>
            </a:lvl1pPr>
          </a:lstStyle>
          <a:p>
            <a:pPr>
              <a:defRPr/>
            </a:pPr>
            <a:fld id="{9BF9D72F-0057-4F05-842B-6CEEF116DB65}" type="datetimeFigureOut">
              <a:rPr lang="en-GB"/>
              <a:pPr>
                <a:defRPr/>
              </a:pPr>
              <a:t>29/09/2020</a:t>
            </a:fld>
            <a:endParaRPr lang="en-GB"/>
          </a:p>
        </p:txBody>
      </p:sp>
      <p:sp>
        <p:nvSpPr>
          <p:cNvPr id="6" name="Footer Placeholder 4">
            <a:extLst>
              <a:ext uri="{FF2B5EF4-FFF2-40B4-BE49-F238E27FC236}">
                <a16:creationId xmlns:a16="http://schemas.microsoft.com/office/drawing/2014/main" id="{811F4AFA-1FD3-43A1-93E0-FB3E747BF70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5F03400-A629-42B3-84A1-600D0799D504}"/>
              </a:ext>
            </a:extLst>
          </p:cNvPr>
          <p:cNvSpPr>
            <a:spLocks noGrp="1"/>
          </p:cNvSpPr>
          <p:nvPr>
            <p:ph type="sldNum" sz="quarter" idx="12"/>
          </p:nvPr>
        </p:nvSpPr>
        <p:spPr/>
        <p:txBody>
          <a:bodyPr/>
          <a:lstStyle>
            <a:lvl1pPr>
              <a:defRPr/>
            </a:lvl1pPr>
          </a:lstStyle>
          <a:p>
            <a:fld id="{A21F6E5C-AAB9-4124-8C5A-D8AC30F7970D}" type="slidenum">
              <a:rPr lang="en-GB" altLang="en-US"/>
              <a:pPr/>
              <a:t>‹#›</a:t>
            </a:fld>
            <a:endParaRPr lang="en-GB" altLang="en-US"/>
          </a:p>
        </p:txBody>
      </p:sp>
    </p:spTree>
    <p:extLst>
      <p:ext uri="{BB962C8B-B14F-4D97-AF65-F5344CB8AC3E}">
        <p14:creationId xmlns:p14="http://schemas.microsoft.com/office/powerpoint/2010/main" val="70000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1853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AEBF03CE-E11B-43AB-B89E-EF1044D59260}"/>
              </a:ext>
            </a:extLst>
          </p:cNvPr>
          <p:cNvSpPr>
            <a:spLocks noGrp="1"/>
          </p:cNvSpPr>
          <p:nvPr>
            <p:ph type="dt" sz="half" idx="10"/>
          </p:nvPr>
        </p:nvSpPr>
        <p:spPr/>
        <p:txBody>
          <a:bodyPr/>
          <a:lstStyle>
            <a:lvl1pPr>
              <a:defRPr/>
            </a:lvl1pPr>
          </a:lstStyle>
          <a:p>
            <a:pPr>
              <a:defRPr/>
            </a:pPr>
            <a:fld id="{CAB6D32F-FFBA-490E-9712-0A28DA9C1E9D}" type="datetimeFigureOut">
              <a:rPr lang="en-GB"/>
              <a:pPr>
                <a:defRPr/>
              </a:pPr>
              <a:t>29/09/2020</a:t>
            </a:fld>
            <a:endParaRPr lang="en-GB"/>
          </a:p>
        </p:txBody>
      </p:sp>
      <p:sp>
        <p:nvSpPr>
          <p:cNvPr id="6" name="Footer Placeholder 4">
            <a:extLst>
              <a:ext uri="{FF2B5EF4-FFF2-40B4-BE49-F238E27FC236}">
                <a16:creationId xmlns:a16="http://schemas.microsoft.com/office/drawing/2014/main" id="{0E8060E6-FC10-459B-A2CE-1AF34A1670B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71CC9CB-E0BA-4F1A-8158-2BAF17C5CA5F}"/>
              </a:ext>
            </a:extLst>
          </p:cNvPr>
          <p:cNvSpPr>
            <a:spLocks noGrp="1"/>
          </p:cNvSpPr>
          <p:nvPr>
            <p:ph type="sldNum" sz="quarter" idx="12"/>
          </p:nvPr>
        </p:nvSpPr>
        <p:spPr/>
        <p:txBody>
          <a:bodyPr/>
          <a:lstStyle>
            <a:lvl1pPr>
              <a:defRPr/>
            </a:lvl1pPr>
          </a:lstStyle>
          <a:p>
            <a:fld id="{F96B3F8C-E1F2-4A56-A6EB-D24C90D44FB0}" type="slidenum">
              <a:rPr lang="en-GB" altLang="en-US"/>
              <a:pPr/>
              <a:t>‹#›</a:t>
            </a:fld>
            <a:endParaRPr lang="en-GB" altLang="en-US"/>
          </a:p>
        </p:txBody>
      </p:sp>
    </p:spTree>
    <p:extLst>
      <p:ext uri="{BB962C8B-B14F-4D97-AF65-F5344CB8AC3E}">
        <p14:creationId xmlns:p14="http://schemas.microsoft.com/office/powerpoint/2010/main" val="2659664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F1F454-41AC-4498-8D4A-EA436298C7DB}"/>
              </a:ext>
            </a:extLst>
          </p:cNvPr>
          <p:cNvSpPr>
            <a:spLocks noGrp="1"/>
          </p:cNvSpPr>
          <p:nvPr>
            <p:ph type="dt" sz="half" idx="10"/>
          </p:nvPr>
        </p:nvSpPr>
        <p:spPr/>
        <p:txBody>
          <a:bodyPr/>
          <a:lstStyle>
            <a:lvl1pPr>
              <a:defRPr/>
            </a:lvl1pPr>
          </a:lstStyle>
          <a:p>
            <a:pPr>
              <a:defRPr/>
            </a:pPr>
            <a:fld id="{FEE7F01E-6E48-4E4A-BF4B-54A683ED3735}" type="datetimeFigureOut">
              <a:rPr lang="en-GB"/>
              <a:pPr>
                <a:defRPr/>
              </a:pPr>
              <a:t>29/09/2020</a:t>
            </a:fld>
            <a:endParaRPr lang="en-GB"/>
          </a:p>
        </p:txBody>
      </p:sp>
      <p:sp>
        <p:nvSpPr>
          <p:cNvPr id="5" name="Footer Placeholder 4">
            <a:extLst>
              <a:ext uri="{FF2B5EF4-FFF2-40B4-BE49-F238E27FC236}">
                <a16:creationId xmlns:a16="http://schemas.microsoft.com/office/drawing/2014/main" id="{6F2426C0-5E97-4176-AF1B-6EE00E5EDA7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6127118-84ED-42EC-A001-F18DCDF17794}"/>
              </a:ext>
            </a:extLst>
          </p:cNvPr>
          <p:cNvSpPr>
            <a:spLocks noGrp="1"/>
          </p:cNvSpPr>
          <p:nvPr>
            <p:ph type="sldNum" sz="quarter" idx="12"/>
          </p:nvPr>
        </p:nvSpPr>
        <p:spPr/>
        <p:txBody>
          <a:bodyPr/>
          <a:lstStyle>
            <a:lvl1pPr>
              <a:defRPr/>
            </a:lvl1pPr>
          </a:lstStyle>
          <a:p>
            <a:fld id="{F25D279B-19F1-4AF6-B411-800D9E47449F}" type="slidenum">
              <a:rPr lang="en-GB" altLang="en-US"/>
              <a:pPr/>
              <a:t>‹#›</a:t>
            </a:fld>
            <a:endParaRPr lang="en-GB" altLang="en-US"/>
          </a:p>
        </p:txBody>
      </p:sp>
    </p:spTree>
    <p:extLst>
      <p:ext uri="{BB962C8B-B14F-4D97-AF65-F5344CB8AC3E}">
        <p14:creationId xmlns:p14="http://schemas.microsoft.com/office/powerpoint/2010/main" val="3570828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8D6476-063D-4209-A2F9-21F706B8751C}"/>
              </a:ext>
            </a:extLst>
          </p:cNvPr>
          <p:cNvSpPr>
            <a:spLocks noGrp="1"/>
          </p:cNvSpPr>
          <p:nvPr>
            <p:ph type="dt" sz="half" idx="10"/>
          </p:nvPr>
        </p:nvSpPr>
        <p:spPr/>
        <p:txBody>
          <a:bodyPr/>
          <a:lstStyle>
            <a:lvl1pPr>
              <a:defRPr/>
            </a:lvl1pPr>
          </a:lstStyle>
          <a:p>
            <a:pPr>
              <a:defRPr/>
            </a:pPr>
            <a:fld id="{F56337A1-BBD7-414C-B213-B788869DA242}" type="datetimeFigureOut">
              <a:rPr lang="en-GB"/>
              <a:pPr>
                <a:defRPr/>
              </a:pPr>
              <a:t>29/09/2020</a:t>
            </a:fld>
            <a:endParaRPr lang="en-GB"/>
          </a:p>
        </p:txBody>
      </p:sp>
      <p:sp>
        <p:nvSpPr>
          <p:cNvPr id="5" name="Footer Placeholder 4">
            <a:extLst>
              <a:ext uri="{FF2B5EF4-FFF2-40B4-BE49-F238E27FC236}">
                <a16:creationId xmlns:a16="http://schemas.microsoft.com/office/drawing/2014/main" id="{A9BEC270-DC7A-4CF6-9DB2-C9AA6A63D69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9E961D2-A45C-41C6-BD76-178B822B7005}"/>
              </a:ext>
            </a:extLst>
          </p:cNvPr>
          <p:cNvSpPr>
            <a:spLocks noGrp="1"/>
          </p:cNvSpPr>
          <p:nvPr>
            <p:ph type="sldNum" sz="quarter" idx="12"/>
          </p:nvPr>
        </p:nvSpPr>
        <p:spPr/>
        <p:txBody>
          <a:bodyPr/>
          <a:lstStyle>
            <a:lvl1pPr>
              <a:defRPr/>
            </a:lvl1pPr>
          </a:lstStyle>
          <a:p>
            <a:fld id="{142D6217-5AF4-419D-88D0-6418BFE03779}" type="slidenum">
              <a:rPr lang="en-GB" altLang="en-US"/>
              <a:pPr/>
              <a:t>‹#›</a:t>
            </a:fld>
            <a:endParaRPr lang="en-GB" altLang="en-US"/>
          </a:p>
        </p:txBody>
      </p:sp>
    </p:spTree>
    <p:extLst>
      <p:ext uri="{BB962C8B-B14F-4D97-AF65-F5344CB8AC3E}">
        <p14:creationId xmlns:p14="http://schemas.microsoft.com/office/powerpoint/2010/main" val="388031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1293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3294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1496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0714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26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83432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7056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underline">
            <a:extLst>
              <a:ext uri="{FF2B5EF4-FFF2-40B4-BE49-F238E27FC236}">
                <a16:creationId xmlns:a16="http://schemas.microsoft.com/office/drawing/2014/main" id="{F3914C74-4BAF-4858-8F3C-EC0C5B87524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a:extLst>
              <a:ext uri="{FF2B5EF4-FFF2-40B4-BE49-F238E27FC236}">
                <a16:creationId xmlns:a16="http://schemas.microsoft.com/office/drawing/2014/main" id="{90C49A37-4ADD-430B-BC75-EC14CB49B542}"/>
              </a:ext>
            </a:extLst>
          </p:cNvPr>
          <p:cNvSpPr txBox="1">
            <a:spLocks noChangeArrowheads="1"/>
          </p:cNvSpPr>
          <p:nvPr/>
        </p:nvSpPr>
        <p:spPr bwMode="auto">
          <a:xfrm>
            <a:off x="7032625" y="6627813"/>
            <a:ext cx="21336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r">
              <a:defRPr/>
            </a:pPr>
            <a:r>
              <a:rPr lang="en-GB" altLang="en-US" sz="1200">
                <a:solidFill>
                  <a:srgbClr val="9900CC"/>
                </a:solidFill>
              </a:rPr>
              <a:t>© Boardworks Ltd 200</a:t>
            </a:r>
            <a:r>
              <a:rPr lang="en-US" altLang="en-US" sz="1200">
                <a:solidFill>
                  <a:srgbClr val="9900CC"/>
                </a:solidFill>
              </a:rPr>
              <a:t>5</a:t>
            </a:r>
            <a:endParaRPr lang="en-GB" altLang="en-US" sz="1200">
              <a:solidFill>
                <a:srgbClr val="9900CC"/>
              </a:solidFill>
            </a:endParaRPr>
          </a:p>
        </p:txBody>
      </p:sp>
      <p:pic>
        <p:nvPicPr>
          <p:cNvPr id="1028" name="Picture 4" descr="swish">
            <a:extLst>
              <a:ext uri="{FF2B5EF4-FFF2-40B4-BE49-F238E27FC236}">
                <a16:creationId xmlns:a16="http://schemas.microsoft.com/office/drawing/2014/main" id="{CEBA928A-E15C-4789-A5BD-CD58A106D0E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92150"/>
            <a:ext cx="72358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boardworks_logo">
            <a:extLst>
              <a:ext uri="{FF2B5EF4-FFF2-40B4-BE49-F238E27FC236}">
                <a16:creationId xmlns:a16="http://schemas.microsoft.com/office/drawing/2014/main" id="{13C00BD0-663E-407A-9EF6-A3A3040CA36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a:extLst>
              <a:ext uri="{FF2B5EF4-FFF2-40B4-BE49-F238E27FC236}">
                <a16:creationId xmlns:a16="http://schemas.microsoft.com/office/drawing/2014/main" id="{0FA2E13E-CADC-4021-9A46-D5276C635231}"/>
              </a:ext>
            </a:extLst>
          </p:cNvPr>
          <p:cNvSpPr>
            <a:spLocks noGrp="1" noChangeArrowheads="1"/>
          </p:cNvSpPr>
          <p:nvPr>
            <p:ph type="title"/>
          </p:nvPr>
        </p:nvSpPr>
        <p:spPr bwMode="auto">
          <a:xfrm>
            <a:off x="150813" y="150813"/>
            <a:ext cx="7773987"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31" name="Text Box 8">
            <a:extLst>
              <a:ext uri="{FF2B5EF4-FFF2-40B4-BE49-F238E27FC236}">
                <a16:creationId xmlns:a16="http://schemas.microsoft.com/office/drawing/2014/main" id="{C36D027E-C210-483C-BB54-BA4C2EBB72BE}"/>
              </a:ext>
            </a:extLst>
          </p:cNvPr>
          <p:cNvSpPr txBox="1">
            <a:spLocks noChangeArrowheads="1"/>
          </p:cNvSpPr>
          <p:nvPr userDrawn="1"/>
        </p:nvSpPr>
        <p:spPr bwMode="auto">
          <a:xfrm>
            <a:off x="0" y="6621463"/>
            <a:ext cx="8112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sz="1200" b="1">
                <a:solidFill>
                  <a:schemeClr val="bg1"/>
                </a:solidFill>
              </a:rPr>
              <a:t> </a:t>
            </a:r>
            <a:fld id="{0DDEFA9E-3162-4BAD-BA80-C031FEAB9F6C}" type="slidenum">
              <a:rPr lang="en-GB" altLang="en-US" sz="1200" b="1">
                <a:solidFill>
                  <a:schemeClr val="bg1"/>
                </a:solidFill>
              </a:rPr>
              <a:pPr/>
              <a:t>‹#›</a:t>
            </a:fld>
            <a:r>
              <a:rPr lang="en-GB" altLang="en-US" sz="1200" b="1"/>
              <a:t> </a:t>
            </a:r>
            <a:r>
              <a:rPr lang="en-GB" altLang="en-US" sz="1200" b="1">
                <a:solidFill>
                  <a:schemeClr val="bg1"/>
                </a:solidFill>
              </a:rPr>
              <a:t>of 62</a:t>
            </a:r>
            <a:endParaRPr lang="en-US" altLang="en-US" sz="1200" b="1">
              <a:solidFill>
                <a:schemeClr val="bg1"/>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0" fontAlgn="base" hangingPunct="0">
        <a:spcBef>
          <a:spcPct val="0"/>
        </a:spcBef>
        <a:spcAft>
          <a:spcPct val="0"/>
        </a:spcAft>
        <a:defRPr sz="2800" b="1" kern="1200">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800" b="1">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800" b="1">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800" b="1">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800" b="1">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800" b="1">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800" b="1">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800" b="1">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F68493F5-C40E-4E23-A5D5-43CCFFF45825}"/>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 name="Text Placeholder 2">
            <a:extLst>
              <a:ext uri="{FF2B5EF4-FFF2-40B4-BE49-F238E27FC236}">
                <a16:creationId xmlns:a16="http://schemas.microsoft.com/office/drawing/2014/main" id="{2BF9CE0A-B057-4F80-8338-C6F818A2A07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453AC1-C57B-4B4F-91B7-98C752DBC03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a:defRPr/>
            </a:pPr>
            <a:fld id="{A3828024-4E75-416B-811D-E232305E0F51}" type="datetimeFigureOut">
              <a:rPr lang="en-GB"/>
              <a:pPr>
                <a:defRPr/>
              </a:pPr>
              <a:t>29/09/2020</a:t>
            </a:fld>
            <a:endParaRPr lang="en-GB"/>
          </a:p>
        </p:txBody>
      </p:sp>
      <p:sp>
        <p:nvSpPr>
          <p:cNvPr id="5" name="Footer Placeholder 4">
            <a:extLst>
              <a:ext uri="{FF2B5EF4-FFF2-40B4-BE49-F238E27FC236}">
                <a16:creationId xmlns:a16="http://schemas.microsoft.com/office/drawing/2014/main" id="{44012B8B-5952-4778-980B-B79A63F2FC3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smtClean="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C386029F-7270-4018-A724-814B24A2991B}"/>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D1AD58A5-06C8-488C-8828-0CDF17A32895}" type="slidenum">
              <a:rPr lang="en-GB" altLang="en-US"/>
              <a:pPr/>
              <a:t>‹#›</a:t>
            </a:fld>
            <a:endParaRPr lang="en-GB" altLang="en-US"/>
          </a:p>
        </p:txBody>
      </p:sp>
      <p:sp>
        <p:nvSpPr>
          <p:cNvPr id="7" name="Text Box 8">
            <a:extLst>
              <a:ext uri="{FF2B5EF4-FFF2-40B4-BE49-F238E27FC236}">
                <a16:creationId xmlns:a16="http://schemas.microsoft.com/office/drawing/2014/main" id="{6B2C024F-C064-4517-A70F-D3EB50749FA7}"/>
              </a:ext>
            </a:extLst>
          </p:cNvPr>
          <p:cNvSpPr txBox="1">
            <a:spLocks noChangeArrowheads="1"/>
          </p:cNvSpPr>
          <p:nvPr userDrawn="1"/>
        </p:nvSpPr>
        <p:spPr bwMode="auto">
          <a:xfrm>
            <a:off x="0" y="6621463"/>
            <a:ext cx="8112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sz="1200" b="1">
                <a:solidFill>
                  <a:schemeClr val="bg1"/>
                </a:solidFill>
              </a:rPr>
              <a:t> </a:t>
            </a:r>
            <a:fld id="{6A00934C-5711-4D8E-93BD-824368445A9A}" type="slidenum">
              <a:rPr lang="en-GB" altLang="en-US" sz="1200" b="1">
                <a:solidFill>
                  <a:schemeClr val="bg1"/>
                </a:solidFill>
              </a:rPr>
              <a:pPr/>
              <a:t>‹#›</a:t>
            </a:fld>
            <a:r>
              <a:rPr lang="en-GB" altLang="en-US" sz="1200" b="1"/>
              <a:t> </a:t>
            </a:r>
            <a:r>
              <a:rPr lang="en-GB" altLang="en-US" sz="1200" b="1">
                <a:solidFill>
                  <a:schemeClr val="bg1"/>
                </a:solidFill>
              </a:rPr>
              <a:t>of 62</a:t>
            </a:r>
            <a:endParaRPr lang="en-US" altLang="en-US" sz="1200" b="1">
              <a:solidFill>
                <a:schemeClr val="bg1"/>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18.xml"/><Relationship Id="rId7" Type="http://schemas.openxmlformats.org/officeDocument/2006/relationships/image" Target="../media/image7.jpe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18.xml"/><Relationship Id="rId7" Type="http://schemas.openxmlformats.org/officeDocument/2006/relationships/image" Target="../media/image7.jpe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18.xml"/><Relationship Id="rId7" Type="http://schemas.openxmlformats.org/officeDocument/2006/relationships/image" Target="../media/image7.jpe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5.png"/><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oleObject" Target="../embeddings/oleObject1.bin"/><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18.xml"/><Relationship Id="rId7" Type="http://schemas.openxmlformats.org/officeDocument/2006/relationships/image" Target="../media/image7.jpe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1">
            <a:extLst>
              <a:ext uri="{FF2B5EF4-FFF2-40B4-BE49-F238E27FC236}">
                <a16:creationId xmlns:a16="http://schemas.microsoft.com/office/drawing/2014/main" id="{CD26CF36-BDB7-407D-B8CC-57AC7184A437}"/>
              </a:ext>
            </a:extLst>
          </p:cNvPr>
          <p:cNvSpPr>
            <a:spLocks noGrp="1"/>
          </p:cNvSpPr>
          <p:nvPr>
            <p:ph type="subTitle" idx="1"/>
          </p:nvPr>
        </p:nvSpPr>
        <p:spPr bwMode="auto">
          <a:xfrm>
            <a:off x="179388" y="1700213"/>
            <a:ext cx="8785225" cy="424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GB" altLang="en-US" sz="2400"/>
              <a:t>Do Now:</a:t>
            </a:r>
          </a:p>
          <a:p>
            <a:pPr algn="l"/>
            <a:r>
              <a:rPr lang="en-GB" altLang="en-US" sz="2400"/>
              <a:t>1) In the equation for a straight line y = mx + c what does c represent?</a:t>
            </a:r>
          </a:p>
          <a:p>
            <a:pPr algn="l"/>
            <a:r>
              <a:rPr lang="en-GB" altLang="en-US" sz="2400"/>
              <a:t>2) If m is increased, what affect does that have on the line?</a:t>
            </a:r>
          </a:p>
          <a:p>
            <a:pPr algn="l"/>
            <a:r>
              <a:rPr lang="en-GB" altLang="en-US" sz="2400"/>
              <a:t>3) Write 380,000 in standard form</a:t>
            </a:r>
          </a:p>
          <a:p>
            <a:pPr algn="l"/>
            <a:r>
              <a:rPr lang="en-GB" altLang="en-US" sz="2400"/>
              <a:t>4) Write 0.000045 in standard form</a:t>
            </a:r>
          </a:p>
          <a:p>
            <a:pPr algn="l"/>
            <a:r>
              <a:rPr lang="en-GB" altLang="en-US" sz="2400"/>
              <a:t>5) In an osmosis practical, the mass of a potato chip increases from 12g to 19g. What percentage increase is that?</a:t>
            </a:r>
          </a:p>
        </p:txBody>
      </p:sp>
      <p:sp>
        <p:nvSpPr>
          <p:cNvPr id="22" name="Title 1">
            <a:extLst>
              <a:ext uri="{FF2B5EF4-FFF2-40B4-BE49-F238E27FC236}">
                <a16:creationId xmlns:a16="http://schemas.microsoft.com/office/drawing/2014/main" id="{C13C90DF-2B68-4501-B9C5-ADCC7C038E1B}"/>
              </a:ext>
            </a:extLst>
          </p:cNvPr>
          <p:cNvSpPr txBox="1">
            <a:spLocks/>
          </p:cNvSpPr>
          <p:nvPr/>
        </p:nvSpPr>
        <p:spPr bwMode="auto">
          <a:xfrm>
            <a:off x="457200" y="333375"/>
            <a:ext cx="8229600" cy="1143000"/>
          </a:xfrm>
          <a:prstGeom prst="rect">
            <a:avLst/>
          </a:prstGeom>
          <a:solidFill>
            <a:schemeClr val="accent5">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ormAutofit fontScale="67500" lnSpcReduction="20000"/>
          </a:bodyPr>
          <a:lstStyle>
            <a:lvl1pPr algn="ctr" rtl="0" eaLnBrk="0" fontAlgn="base" hangingPunct="0">
              <a:spcBef>
                <a:spcPct val="0"/>
              </a:spcBef>
              <a:spcAft>
                <a:spcPct val="0"/>
              </a:spcAft>
              <a:defRPr sz="6000" b="1" kern="1200">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800" b="1">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800" b="1">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800" b="1">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800" b="1">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800" b="1">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800" b="1">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800" b="1">
                <a:solidFill>
                  <a:schemeClr val="tx2"/>
                </a:solidFill>
                <a:latin typeface="Arial" panose="020B0604020202020204" pitchFamily="34" charset="0"/>
                <a:cs typeface="Arial" panose="020B0604020202020204" pitchFamily="34" charset="0"/>
              </a:defRPr>
            </a:lvl9pPr>
          </a:lstStyle>
          <a:p>
            <a:pPr>
              <a:defRPr/>
            </a:pPr>
            <a:r>
              <a:rPr lang="en-GB" u="sng" dirty="0">
                <a:latin typeface="Comic Sans MS" panose="030F0702030302020204" pitchFamily="66" charset="0"/>
              </a:rPr>
              <a:t>Area and Volume</a:t>
            </a:r>
            <a:br>
              <a:rPr lang="en-GB" u="sng" dirty="0">
                <a:latin typeface="Comic Sans MS" panose="030F0702030302020204" pitchFamily="66" charset="0"/>
              </a:rPr>
            </a:br>
            <a:fld id="{EBC1D966-4FFE-4EE0-97EA-50843175A267}" type="datetime2">
              <a:rPr lang="en-GB" u="sng" smtClean="0">
                <a:latin typeface="Comic Sans MS" panose="030F0702030302020204" pitchFamily="66" charset="0"/>
              </a:rPr>
              <a:pPr>
                <a:defRPr/>
              </a:pPr>
              <a:t>Tuesday, 29 September 2020</a:t>
            </a:fld>
            <a:endParaRPr lang="en-GB" u="sng"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ight_button">
            <a:hlinkClick r:id="" action="ppaction://hlinkshowjump?jump=nextslide"/>
            <a:extLst>
              <a:ext uri="{FF2B5EF4-FFF2-40B4-BE49-F238E27FC236}">
                <a16:creationId xmlns:a16="http://schemas.microsoft.com/office/drawing/2014/main" id="{9E1C37C2-8B98-4C23-874F-F6EB66DD31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left_button">
            <a:hlinkClick r:id="" action="ppaction://hlinkshowjump?jump=previousslide"/>
            <a:extLst>
              <a:ext uri="{FF2B5EF4-FFF2-40B4-BE49-F238E27FC236}">
                <a16:creationId xmlns:a16="http://schemas.microsoft.com/office/drawing/2014/main" id="{9FC4591E-384D-4EF5-B943-483178314F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5">
            <a:extLst>
              <a:ext uri="{FF2B5EF4-FFF2-40B4-BE49-F238E27FC236}">
                <a16:creationId xmlns:a16="http://schemas.microsoft.com/office/drawing/2014/main" id="{30290185-F4E6-4F37-8DA6-DF5DAFE953D3}"/>
              </a:ext>
            </a:extLst>
          </p:cNvPr>
          <p:cNvSpPr>
            <a:spLocks noGrp="1" noChangeArrowheads="1"/>
          </p:cNvSpPr>
          <p:nvPr>
            <p:ph type="title" idx="4294967295"/>
          </p:nvPr>
        </p:nvSpPr>
        <p:spPr>
          <a:xfrm>
            <a:off x="0" y="150813"/>
            <a:ext cx="7354888" cy="633412"/>
          </a:xfrm>
          <a:solidFill>
            <a:srgbClr val="FFFF00"/>
          </a:solidFill>
        </p:spPr>
        <p:txBody>
          <a:bodyPr/>
          <a:lstStyle/>
          <a:p>
            <a:r>
              <a:rPr lang="en-US" altLang="en-US"/>
              <a:t>The area of a triangle</a:t>
            </a:r>
            <a:endParaRPr lang="en-GB" altLang="en-US"/>
          </a:p>
        </p:txBody>
      </p:sp>
      <p:grpSp>
        <p:nvGrpSpPr>
          <p:cNvPr id="20485" name="Group 335">
            <a:extLst>
              <a:ext uri="{FF2B5EF4-FFF2-40B4-BE49-F238E27FC236}">
                <a16:creationId xmlns:a16="http://schemas.microsoft.com/office/drawing/2014/main" id="{C5FE06B6-67F8-4509-9EAB-06514915E245}"/>
              </a:ext>
            </a:extLst>
          </p:cNvPr>
          <p:cNvGrpSpPr>
            <a:grpSpLocks/>
          </p:cNvGrpSpPr>
          <p:nvPr/>
        </p:nvGrpSpPr>
        <p:grpSpPr bwMode="auto">
          <a:xfrm>
            <a:off x="7304088" y="115888"/>
            <a:ext cx="576262" cy="576262"/>
            <a:chOff x="4601" y="73"/>
            <a:chExt cx="363" cy="363"/>
          </a:xfrm>
        </p:grpSpPr>
        <p:pic>
          <p:nvPicPr>
            <p:cNvPr id="20487" name="Picture 336" descr="flash icon">
              <a:extLst>
                <a:ext uri="{FF2B5EF4-FFF2-40B4-BE49-F238E27FC236}">
                  <a16:creationId xmlns:a16="http://schemas.microsoft.com/office/drawing/2014/main" id="{F14D7BBD-08A4-48C9-B94C-850B496FD4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Oval 337">
              <a:extLst>
                <a:ext uri="{FF2B5EF4-FFF2-40B4-BE49-F238E27FC236}">
                  <a16:creationId xmlns:a16="http://schemas.microsoft.com/office/drawing/2014/main" id="{9712634B-7D74-4444-81EF-E0476CEC638E}"/>
                </a:ext>
              </a:extLst>
            </p:cNvPr>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20489" name="Oval 338">
              <a:extLst>
                <a:ext uri="{FF2B5EF4-FFF2-40B4-BE49-F238E27FC236}">
                  <a16:creationId xmlns:a16="http://schemas.microsoft.com/office/drawing/2014/main" id="{48F562A4-194D-447F-8295-EC6ECB5C5411}"/>
                </a:ext>
              </a:extLst>
            </p:cNvPr>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grpSp>
    </p:spTree>
    <p:controls>
      <mc:AlternateContent xmlns:mc="http://schemas.openxmlformats.org/markup-compatibility/2006">
        <mc:Choice xmlns:v="urn:schemas-microsoft-com:vml" Requires="v">
          <p:control spid="43015" name="ShockwaveFlash1" r:id="rId2" imgW="9142560" imgH="5187960"/>
        </mc:Choice>
        <mc:Fallback>
          <p:control name="ShockwaveFlash1" r:id="rId2" imgW="9142560" imgH="5187960">
            <p:pic>
              <p:nvPicPr>
                <p:cNvPr id="20486" name="ShockwaveFlash1">
                  <a:extLst>
                    <a:ext uri="{FF2B5EF4-FFF2-40B4-BE49-F238E27FC236}">
                      <a16:creationId xmlns:a16="http://schemas.microsoft.com/office/drawing/2014/main" id="{69678C98-A758-493E-8FBB-7D562749E989}"/>
                    </a:ext>
                  </a:extLst>
                </p:cNvPr>
                <p:cNvPicPr preferRelativeResize="0">
                  <a:picLocks noChangeArrowheads="1" noChangeShapeType="1"/>
                </p:cNvPicPr>
                <p:nvPr/>
              </p:nvPicPr>
              <p:blipFill>
                <a:blip r:embed="rId8"/>
                <a:srcRect/>
                <a:stretch>
                  <a:fillRect/>
                </a:stretch>
              </p:blipFill>
              <p:spPr bwMode="auto">
                <a:xfrm>
                  <a:off x="0" y="906463"/>
                  <a:ext cx="9142413" cy="51879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ight_button">
            <a:hlinkClick r:id="" action="ppaction://hlinkshowjump?jump=nextslide"/>
            <a:extLst>
              <a:ext uri="{FF2B5EF4-FFF2-40B4-BE49-F238E27FC236}">
                <a16:creationId xmlns:a16="http://schemas.microsoft.com/office/drawing/2014/main" id="{ED52DD5C-4190-46B1-8A0B-495D75AE3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left_button">
            <a:hlinkClick r:id="" action="ppaction://hlinkshowjump?jump=previousslide"/>
            <a:extLst>
              <a:ext uri="{FF2B5EF4-FFF2-40B4-BE49-F238E27FC236}">
                <a16:creationId xmlns:a16="http://schemas.microsoft.com/office/drawing/2014/main" id="{C71415F2-A53F-404C-B18D-36CF1D67F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5">
            <a:extLst>
              <a:ext uri="{FF2B5EF4-FFF2-40B4-BE49-F238E27FC236}">
                <a16:creationId xmlns:a16="http://schemas.microsoft.com/office/drawing/2014/main" id="{C2CF2ECE-9B96-472D-BCF6-24063844E1D5}"/>
              </a:ext>
            </a:extLst>
          </p:cNvPr>
          <p:cNvSpPr>
            <a:spLocks noGrp="1" noChangeArrowheads="1"/>
          </p:cNvSpPr>
          <p:nvPr>
            <p:ph type="title" idx="4294967295"/>
          </p:nvPr>
        </p:nvSpPr>
        <p:spPr>
          <a:xfrm>
            <a:off x="0" y="150813"/>
            <a:ext cx="7354888" cy="633412"/>
          </a:xfrm>
          <a:solidFill>
            <a:srgbClr val="FFFF00"/>
          </a:solidFill>
        </p:spPr>
        <p:txBody>
          <a:bodyPr/>
          <a:lstStyle/>
          <a:p>
            <a:r>
              <a:rPr lang="en-US" altLang="en-US"/>
              <a:t>The area of a triangle</a:t>
            </a:r>
            <a:endParaRPr lang="en-GB" altLang="en-US"/>
          </a:p>
        </p:txBody>
      </p:sp>
      <p:sp>
        <p:nvSpPr>
          <p:cNvPr id="22533" name="Text Box 20">
            <a:extLst>
              <a:ext uri="{FF2B5EF4-FFF2-40B4-BE49-F238E27FC236}">
                <a16:creationId xmlns:a16="http://schemas.microsoft.com/office/drawing/2014/main" id="{E3252CBD-DA3D-480F-8196-E53902757042}"/>
              </a:ext>
            </a:extLst>
          </p:cNvPr>
          <p:cNvSpPr txBox="1">
            <a:spLocks noChangeArrowheads="1"/>
          </p:cNvSpPr>
          <p:nvPr/>
        </p:nvSpPr>
        <p:spPr bwMode="auto">
          <a:xfrm>
            <a:off x="228600" y="1082675"/>
            <a:ext cx="8778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Suppose that instead of the height of a triangle, we are given the base, one of the sides and the included angle. </a:t>
            </a:r>
            <a:endParaRPr lang="en-GB" altLang="en-US"/>
          </a:p>
        </p:txBody>
      </p:sp>
      <p:grpSp>
        <p:nvGrpSpPr>
          <p:cNvPr id="688173" name="Group 45">
            <a:extLst>
              <a:ext uri="{FF2B5EF4-FFF2-40B4-BE49-F238E27FC236}">
                <a16:creationId xmlns:a16="http://schemas.microsoft.com/office/drawing/2014/main" id="{C3AEBDDC-79B5-4678-BE2F-EDA0F704FB11}"/>
              </a:ext>
            </a:extLst>
          </p:cNvPr>
          <p:cNvGrpSpPr>
            <a:grpSpLocks/>
          </p:cNvGrpSpPr>
          <p:nvPr/>
        </p:nvGrpSpPr>
        <p:grpSpPr bwMode="auto">
          <a:xfrm>
            <a:off x="1943100" y="5254625"/>
            <a:ext cx="5257800" cy="838200"/>
            <a:chOff x="1224" y="3024"/>
            <a:chExt cx="3312" cy="528"/>
          </a:xfrm>
        </p:grpSpPr>
        <p:sp>
          <p:nvSpPr>
            <p:cNvPr id="22544" name="Rectangle 46">
              <a:extLst>
                <a:ext uri="{FF2B5EF4-FFF2-40B4-BE49-F238E27FC236}">
                  <a16:creationId xmlns:a16="http://schemas.microsoft.com/office/drawing/2014/main" id="{6124CBDA-2717-4705-A602-01E04F1D672A}"/>
                </a:ext>
              </a:extLst>
            </p:cNvPr>
            <p:cNvSpPr>
              <a:spLocks noChangeArrowheads="1"/>
            </p:cNvSpPr>
            <p:nvPr/>
          </p:nvSpPr>
          <p:spPr bwMode="auto">
            <a:xfrm>
              <a:off x="1224" y="3024"/>
              <a:ext cx="3312" cy="528"/>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grpSp>
          <p:nvGrpSpPr>
            <p:cNvPr id="22545" name="Group 47">
              <a:extLst>
                <a:ext uri="{FF2B5EF4-FFF2-40B4-BE49-F238E27FC236}">
                  <a16:creationId xmlns:a16="http://schemas.microsoft.com/office/drawing/2014/main" id="{1D9275D3-4F78-4AF3-AFF6-7749F91E243E}"/>
                </a:ext>
              </a:extLst>
            </p:cNvPr>
            <p:cNvGrpSpPr>
              <a:grpSpLocks/>
            </p:cNvGrpSpPr>
            <p:nvPr/>
          </p:nvGrpSpPr>
          <p:grpSpPr bwMode="auto">
            <a:xfrm>
              <a:off x="1339" y="3024"/>
              <a:ext cx="3081" cy="528"/>
              <a:chOff x="454" y="3024"/>
              <a:chExt cx="3081" cy="528"/>
            </a:xfrm>
          </p:grpSpPr>
          <p:sp>
            <p:nvSpPr>
              <p:cNvPr id="22546" name="Text Box 48">
                <a:extLst>
                  <a:ext uri="{FF2B5EF4-FFF2-40B4-BE49-F238E27FC236}">
                    <a16:creationId xmlns:a16="http://schemas.microsoft.com/office/drawing/2014/main" id="{01C1E1C2-0CFB-420B-995A-7931EB4242D2}"/>
                  </a:ext>
                </a:extLst>
              </p:cNvPr>
              <p:cNvSpPr txBox="1">
                <a:spLocks noChangeArrowheads="1"/>
              </p:cNvSpPr>
              <p:nvPr/>
            </p:nvSpPr>
            <p:spPr bwMode="auto">
              <a:xfrm>
                <a:off x="454" y="3144"/>
                <a:ext cx="30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Area of triangle ABC =       </a:t>
                </a:r>
                <a:r>
                  <a:rPr lang="en-US" altLang="en-US" i="1">
                    <a:latin typeface="Times New Roman" panose="02020603050405020304" pitchFamily="18" charset="0"/>
                  </a:rPr>
                  <a:t>ab </a:t>
                </a:r>
                <a:r>
                  <a:rPr lang="en-US" altLang="en-US"/>
                  <a:t>sin C</a:t>
                </a:r>
                <a:endParaRPr lang="en-GB" altLang="en-US"/>
              </a:p>
            </p:txBody>
          </p:sp>
          <p:grpSp>
            <p:nvGrpSpPr>
              <p:cNvPr id="22547" name="Group 49">
                <a:extLst>
                  <a:ext uri="{FF2B5EF4-FFF2-40B4-BE49-F238E27FC236}">
                    <a16:creationId xmlns:a16="http://schemas.microsoft.com/office/drawing/2014/main" id="{4E023208-E2EA-4FD3-A8AC-1FB6AC33AE6C}"/>
                  </a:ext>
                </a:extLst>
              </p:cNvPr>
              <p:cNvGrpSpPr>
                <a:grpSpLocks/>
              </p:cNvGrpSpPr>
              <p:nvPr/>
            </p:nvGrpSpPr>
            <p:grpSpPr bwMode="auto">
              <a:xfrm>
                <a:off x="2504" y="3024"/>
                <a:ext cx="240" cy="528"/>
                <a:chOff x="2688" y="3024"/>
                <a:chExt cx="240" cy="528"/>
              </a:xfrm>
            </p:grpSpPr>
            <p:sp>
              <p:nvSpPr>
                <p:cNvPr id="22548" name="Text Box 50">
                  <a:extLst>
                    <a:ext uri="{FF2B5EF4-FFF2-40B4-BE49-F238E27FC236}">
                      <a16:creationId xmlns:a16="http://schemas.microsoft.com/office/drawing/2014/main" id="{17927C17-4AA8-4CD4-8543-C1158FFA301C}"/>
                    </a:ext>
                  </a:extLst>
                </p:cNvPr>
                <p:cNvSpPr txBox="1">
                  <a:spLocks noChangeArrowheads="1"/>
                </p:cNvSpPr>
                <p:nvPr/>
              </p:nvSpPr>
              <p:spPr bwMode="auto">
                <a:xfrm>
                  <a:off x="2696" y="302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1</a:t>
                  </a:r>
                  <a:endParaRPr lang="en-GB" altLang="en-US"/>
                </a:p>
              </p:txBody>
            </p:sp>
            <p:sp>
              <p:nvSpPr>
                <p:cNvPr id="22549" name="Line 51">
                  <a:extLst>
                    <a:ext uri="{FF2B5EF4-FFF2-40B4-BE49-F238E27FC236}">
                      <a16:creationId xmlns:a16="http://schemas.microsoft.com/office/drawing/2014/main" id="{9A4E89BB-AED1-4C30-B29F-CC8F3CDD4752}"/>
                    </a:ext>
                  </a:extLst>
                </p:cNvPr>
                <p:cNvSpPr>
                  <a:spLocks noChangeShapeType="1"/>
                </p:cNvSpPr>
                <p:nvPr/>
              </p:nvSpPr>
              <p:spPr bwMode="auto">
                <a:xfrm>
                  <a:off x="2688" y="3288"/>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Text Box 52">
                  <a:extLst>
                    <a:ext uri="{FF2B5EF4-FFF2-40B4-BE49-F238E27FC236}">
                      <a16:creationId xmlns:a16="http://schemas.microsoft.com/office/drawing/2014/main" id="{63678A25-8748-42FB-BBAE-12B99993C3A2}"/>
                    </a:ext>
                  </a:extLst>
                </p:cNvPr>
                <p:cNvSpPr txBox="1">
                  <a:spLocks noChangeArrowheads="1"/>
                </p:cNvSpPr>
                <p:nvPr/>
              </p:nvSpPr>
              <p:spPr bwMode="auto">
                <a:xfrm>
                  <a:off x="2696" y="326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2</a:t>
                  </a:r>
                  <a:endParaRPr lang="en-GB" altLang="en-US"/>
                </a:p>
              </p:txBody>
            </p:sp>
          </p:grpSp>
        </p:grpSp>
      </p:grpSp>
      <p:sp>
        <p:nvSpPr>
          <p:cNvPr id="22535" name="Freeform 53">
            <a:extLst>
              <a:ext uri="{FF2B5EF4-FFF2-40B4-BE49-F238E27FC236}">
                <a16:creationId xmlns:a16="http://schemas.microsoft.com/office/drawing/2014/main" id="{16284477-54BC-4D99-BFFA-E9C349BF8A07}"/>
              </a:ext>
            </a:extLst>
          </p:cNvPr>
          <p:cNvSpPr>
            <a:spLocks/>
          </p:cNvSpPr>
          <p:nvPr/>
        </p:nvSpPr>
        <p:spPr bwMode="auto">
          <a:xfrm>
            <a:off x="3187700" y="3233738"/>
            <a:ext cx="2743200" cy="1524000"/>
          </a:xfrm>
          <a:custGeom>
            <a:avLst/>
            <a:gdLst>
              <a:gd name="T0" fmla="*/ 0 w 1728"/>
              <a:gd name="T1" fmla="*/ 2147483646 h 960"/>
              <a:gd name="T2" fmla="*/ 2147483646 w 1728"/>
              <a:gd name="T3" fmla="*/ 2147483646 h 960"/>
              <a:gd name="T4" fmla="*/ 2147483646 w 1728"/>
              <a:gd name="T5" fmla="*/ 0 h 960"/>
              <a:gd name="T6" fmla="*/ 0 w 1728"/>
              <a:gd name="T7" fmla="*/ 2147483646 h 9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8" h="960">
                <a:moveTo>
                  <a:pt x="0" y="960"/>
                </a:moveTo>
                <a:lnTo>
                  <a:pt x="1728" y="960"/>
                </a:lnTo>
                <a:lnTo>
                  <a:pt x="1296" y="0"/>
                </a:lnTo>
                <a:lnTo>
                  <a:pt x="0" y="960"/>
                </a:lnTo>
                <a:close/>
              </a:path>
            </a:pathLst>
          </a:custGeom>
          <a:solidFill>
            <a:srgbClr val="FBA89D"/>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PubPieSlice">
            <a:extLst>
              <a:ext uri="{FF2B5EF4-FFF2-40B4-BE49-F238E27FC236}">
                <a16:creationId xmlns:a16="http://schemas.microsoft.com/office/drawing/2014/main" id="{14198C44-49F1-4974-B9DF-F1C1FB5AC97B}"/>
              </a:ext>
            </a:extLst>
          </p:cNvPr>
          <p:cNvSpPr>
            <a:spLocks noEditPoints="1" noChangeArrowheads="1"/>
          </p:cNvSpPr>
          <p:nvPr/>
        </p:nvSpPr>
        <p:spPr bwMode="auto">
          <a:xfrm>
            <a:off x="5702300" y="4529138"/>
            <a:ext cx="457200" cy="457200"/>
          </a:xfrm>
          <a:custGeom>
            <a:avLst/>
            <a:gdLst>
              <a:gd name="T0" fmla="*/ 2147483646 w 21600"/>
              <a:gd name="T1" fmla="*/ 2147483646 h 21600"/>
              <a:gd name="T2" fmla="*/ 2147483646 w 21600"/>
              <a:gd name="T3" fmla="*/ 2147483646 h 21600"/>
              <a:gd name="T4" fmla="*/ 8430535 w 21600"/>
              <a:gd name="T5" fmla="*/ 2147483646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6534" y="878"/>
                </a:moveTo>
                <a:cubicBezTo>
                  <a:pt x="2648" y="2548"/>
                  <a:pt x="95" y="6334"/>
                  <a:pt x="2" y="10563"/>
                </a:cubicBezTo>
                <a:lnTo>
                  <a:pt x="10800" y="10800"/>
                </a:lnTo>
                <a:lnTo>
                  <a:pt x="6534" y="878"/>
                </a:lnTo>
                <a:close/>
              </a:path>
            </a:pathLst>
          </a:custGeom>
          <a:solidFill>
            <a:srgbClr val="F87260"/>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22537" name="Text Box 55">
            <a:extLst>
              <a:ext uri="{FF2B5EF4-FFF2-40B4-BE49-F238E27FC236}">
                <a16:creationId xmlns:a16="http://schemas.microsoft.com/office/drawing/2014/main" id="{DC7BEDE9-C7EE-4735-BFB7-751539FF1BBE}"/>
              </a:ext>
            </a:extLst>
          </p:cNvPr>
          <p:cNvSpPr txBox="1">
            <a:spLocks noChangeArrowheads="1"/>
          </p:cNvSpPr>
          <p:nvPr/>
        </p:nvSpPr>
        <p:spPr bwMode="auto">
          <a:xfrm>
            <a:off x="5076825" y="274002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A</a:t>
            </a:r>
          </a:p>
        </p:txBody>
      </p:sp>
      <p:sp>
        <p:nvSpPr>
          <p:cNvPr id="22538" name="Text Box 56">
            <a:extLst>
              <a:ext uri="{FF2B5EF4-FFF2-40B4-BE49-F238E27FC236}">
                <a16:creationId xmlns:a16="http://schemas.microsoft.com/office/drawing/2014/main" id="{0FFE11A5-3C5E-4DEB-86FE-7467B2BA449C}"/>
              </a:ext>
            </a:extLst>
          </p:cNvPr>
          <p:cNvSpPr txBox="1">
            <a:spLocks noChangeArrowheads="1"/>
          </p:cNvSpPr>
          <p:nvPr/>
        </p:nvSpPr>
        <p:spPr bwMode="auto">
          <a:xfrm>
            <a:off x="2806700" y="4529138"/>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B</a:t>
            </a:r>
          </a:p>
        </p:txBody>
      </p:sp>
      <p:sp>
        <p:nvSpPr>
          <p:cNvPr id="22539" name="Text Box 57">
            <a:extLst>
              <a:ext uri="{FF2B5EF4-FFF2-40B4-BE49-F238E27FC236}">
                <a16:creationId xmlns:a16="http://schemas.microsoft.com/office/drawing/2014/main" id="{22224AA9-A305-4994-9E81-1A4B9E8975D5}"/>
              </a:ext>
            </a:extLst>
          </p:cNvPr>
          <p:cNvSpPr txBox="1">
            <a:spLocks noChangeArrowheads="1"/>
          </p:cNvSpPr>
          <p:nvPr/>
        </p:nvSpPr>
        <p:spPr bwMode="auto">
          <a:xfrm>
            <a:off x="5930900" y="4529138"/>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C</a:t>
            </a:r>
          </a:p>
        </p:txBody>
      </p:sp>
      <p:sp>
        <p:nvSpPr>
          <p:cNvPr id="22540" name="Text Box 58">
            <a:extLst>
              <a:ext uri="{FF2B5EF4-FFF2-40B4-BE49-F238E27FC236}">
                <a16:creationId xmlns:a16="http://schemas.microsoft.com/office/drawing/2014/main" id="{A0E726D4-13FA-4302-8DB6-EE54A253B223}"/>
              </a:ext>
            </a:extLst>
          </p:cNvPr>
          <p:cNvSpPr txBox="1">
            <a:spLocks noChangeArrowheads="1"/>
          </p:cNvSpPr>
          <p:nvPr/>
        </p:nvSpPr>
        <p:spPr bwMode="auto">
          <a:xfrm>
            <a:off x="3949700" y="3540125"/>
            <a:ext cx="31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i="1">
                <a:latin typeface="Times New Roman" panose="02020603050405020304" pitchFamily="18" charset="0"/>
              </a:rPr>
              <a:t>c</a:t>
            </a:r>
          </a:p>
        </p:txBody>
      </p:sp>
      <p:sp>
        <p:nvSpPr>
          <p:cNvPr id="22541" name="Text Box 59">
            <a:extLst>
              <a:ext uri="{FF2B5EF4-FFF2-40B4-BE49-F238E27FC236}">
                <a16:creationId xmlns:a16="http://schemas.microsoft.com/office/drawing/2014/main" id="{2262DFB9-99BE-4B03-911A-72143116846F}"/>
              </a:ext>
            </a:extLst>
          </p:cNvPr>
          <p:cNvSpPr txBox="1">
            <a:spLocks noChangeArrowheads="1"/>
          </p:cNvSpPr>
          <p:nvPr/>
        </p:nvSpPr>
        <p:spPr bwMode="auto">
          <a:xfrm>
            <a:off x="4483100" y="46815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i="1">
                <a:latin typeface="Times New Roman" panose="02020603050405020304" pitchFamily="18" charset="0"/>
              </a:rPr>
              <a:t>a</a:t>
            </a:r>
          </a:p>
        </p:txBody>
      </p:sp>
      <p:sp>
        <p:nvSpPr>
          <p:cNvPr id="22542" name="Text Box 60">
            <a:extLst>
              <a:ext uri="{FF2B5EF4-FFF2-40B4-BE49-F238E27FC236}">
                <a16:creationId xmlns:a16="http://schemas.microsoft.com/office/drawing/2014/main" id="{7BCEEB2E-B91F-4BF3-AEC9-A27E33CA8321}"/>
              </a:ext>
            </a:extLst>
          </p:cNvPr>
          <p:cNvSpPr txBox="1">
            <a:spLocks noChangeArrowheads="1"/>
          </p:cNvSpPr>
          <p:nvPr/>
        </p:nvSpPr>
        <p:spPr bwMode="auto">
          <a:xfrm>
            <a:off x="5626100" y="36909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i="1">
                <a:latin typeface="Times New Roman" panose="02020603050405020304" pitchFamily="18" charset="0"/>
              </a:rPr>
              <a:t>b</a:t>
            </a:r>
          </a:p>
        </p:txBody>
      </p:sp>
      <p:sp>
        <p:nvSpPr>
          <p:cNvPr id="22543" name="Text Box 61">
            <a:extLst>
              <a:ext uri="{FF2B5EF4-FFF2-40B4-BE49-F238E27FC236}">
                <a16:creationId xmlns:a16="http://schemas.microsoft.com/office/drawing/2014/main" id="{BC4CE726-8AF8-4B0E-86F6-A614F491AF5F}"/>
              </a:ext>
            </a:extLst>
          </p:cNvPr>
          <p:cNvSpPr txBox="1">
            <a:spLocks noChangeArrowheads="1"/>
          </p:cNvSpPr>
          <p:nvPr/>
        </p:nvSpPr>
        <p:spPr bwMode="auto">
          <a:xfrm>
            <a:off x="228600" y="1989138"/>
            <a:ext cx="877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We can use trigonometry to find the area of the triangle:</a:t>
            </a: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8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a:extLst>
              <a:ext uri="{FF2B5EF4-FFF2-40B4-BE49-F238E27FC236}">
                <a16:creationId xmlns:a16="http://schemas.microsoft.com/office/drawing/2014/main" id="{8D1697D5-A5BF-4E24-A54A-E4FCCCEDC64B}"/>
              </a:ext>
            </a:extLst>
          </p:cNvPr>
          <p:cNvSpPr txBox="1">
            <a:spLocks noChangeArrowheads="1"/>
          </p:cNvSpPr>
          <p:nvPr/>
        </p:nvSpPr>
        <p:spPr bwMode="auto">
          <a:xfrm>
            <a:off x="107950" y="115888"/>
            <a:ext cx="2805113" cy="461962"/>
          </a:xfrm>
          <a:prstGeom prst="rect">
            <a:avLst/>
          </a:prstGeom>
          <a:solidFill>
            <a:schemeClr val="accent5">
              <a:lumMod val="20000"/>
              <a:lumOff val="80000"/>
            </a:schemeClr>
          </a:solidFill>
          <a:ln>
            <a:noFill/>
          </a:ln>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dirty="0"/>
              <a:t>Mini whiteboards…</a:t>
            </a:r>
          </a:p>
        </p:txBody>
      </p:sp>
      <p:pic>
        <p:nvPicPr>
          <p:cNvPr id="24579" name="Picture 2">
            <a:extLst>
              <a:ext uri="{FF2B5EF4-FFF2-40B4-BE49-F238E27FC236}">
                <a16:creationId xmlns:a16="http://schemas.microsoft.com/office/drawing/2014/main" id="{B5DA935E-865B-4A44-9F77-BAC3312B75D3}"/>
              </a:ext>
            </a:extLst>
          </p:cNvPr>
          <p:cNvPicPr>
            <a:picLocks noChangeAspect="1"/>
          </p:cNvPicPr>
          <p:nvPr/>
        </p:nvPicPr>
        <p:blipFill>
          <a:blip r:embed="rId2">
            <a:extLst>
              <a:ext uri="{28A0092B-C50C-407E-A947-70E740481C1C}">
                <a14:useLocalDpi xmlns:a14="http://schemas.microsoft.com/office/drawing/2010/main" val="0"/>
              </a:ext>
            </a:extLst>
          </a:blip>
          <a:srcRect l="16049" t="24033" r="35248" b="35608"/>
          <a:stretch>
            <a:fillRect/>
          </a:stretch>
        </p:blipFill>
        <p:spPr bwMode="auto">
          <a:xfrm>
            <a:off x="238125" y="908050"/>
            <a:ext cx="8655050"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6C7277C-D837-4778-9EFA-2DA929317249}"/>
              </a:ext>
            </a:extLst>
          </p:cNvPr>
          <p:cNvSpPr txBox="1">
            <a:spLocks noChangeArrowheads="1"/>
          </p:cNvSpPr>
          <p:nvPr/>
        </p:nvSpPr>
        <p:spPr bwMode="auto">
          <a:xfrm>
            <a:off x="1069975" y="1557338"/>
            <a:ext cx="915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b="1">
                <a:solidFill>
                  <a:srgbClr val="FF0000"/>
                </a:solidFill>
              </a:rPr>
              <a:t>3cm</a:t>
            </a:r>
            <a:r>
              <a:rPr lang="en-GB" altLang="en-US" b="1" baseline="30000">
                <a:solidFill>
                  <a:srgbClr val="FF0000"/>
                </a:solidFill>
              </a:rPr>
              <a:t>2</a:t>
            </a:r>
          </a:p>
        </p:txBody>
      </p:sp>
      <p:sp>
        <p:nvSpPr>
          <p:cNvPr id="5" name="TextBox 4">
            <a:extLst>
              <a:ext uri="{FF2B5EF4-FFF2-40B4-BE49-F238E27FC236}">
                <a16:creationId xmlns:a16="http://schemas.microsoft.com/office/drawing/2014/main" id="{E07663C6-4B5E-4A61-8913-7005E5819690}"/>
              </a:ext>
            </a:extLst>
          </p:cNvPr>
          <p:cNvSpPr txBox="1">
            <a:spLocks noChangeArrowheads="1"/>
          </p:cNvSpPr>
          <p:nvPr/>
        </p:nvSpPr>
        <p:spPr bwMode="auto">
          <a:xfrm>
            <a:off x="4953000" y="1311275"/>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b="1">
                <a:solidFill>
                  <a:srgbClr val="FF0000"/>
                </a:solidFill>
              </a:rPr>
              <a:t>4cm</a:t>
            </a:r>
            <a:r>
              <a:rPr lang="en-GB" altLang="en-US" b="1" baseline="30000">
                <a:solidFill>
                  <a:srgbClr val="FF0000"/>
                </a:solidFill>
              </a:rPr>
              <a:t>2</a:t>
            </a:r>
          </a:p>
        </p:txBody>
      </p:sp>
      <p:sp>
        <p:nvSpPr>
          <p:cNvPr id="6" name="TextBox 5">
            <a:extLst>
              <a:ext uri="{FF2B5EF4-FFF2-40B4-BE49-F238E27FC236}">
                <a16:creationId xmlns:a16="http://schemas.microsoft.com/office/drawing/2014/main" id="{70EAFDA4-EA34-40AB-AF33-B1AB318FD0E5}"/>
              </a:ext>
            </a:extLst>
          </p:cNvPr>
          <p:cNvSpPr txBox="1">
            <a:spLocks noChangeArrowheads="1"/>
          </p:cNvSpPr>
          <p:nvPr/>
        </p:nvSpPr>
        <p:spPr bwMode="auto">
          <a:xfrm>
            <a:off x="8048625" y="1166813"/>
            <a:ext cx="1171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b="1">
                <a:solidFill>
                  <a:srgbClr val="FF0000"/>
                </a:solidFill>
              </a:rPr>
              <a:t>1.5cm</a:t>
            </a:r>
            <a:r>
              <a:rPr lang="en-GB" altLang="en-US" b="1" baseline="30000">
                <a:solidFill>
                  <a:srgbClr val="FF0000"/>
                </a:solidFill>
              </a:rPr>
              <a:t>2</a:t>
            </a:r>
          </a:p>
        </p:txBody>
      </p:sp>
      <p:sp>
        <p:nvSpPr>
          <p:cNvPr id="7" name="TextBox 6">
            <a:extLst>
              <a:ext uri="{FF2B5EF4-FFF2-40B4-BE49-F238E27FC236}">
                <a16:creationId xmlns:a16="http://schemas.microsoft.com/office/drawing/2014/main" id="{55D762C5-F37D-465A-BD27-B9971D67C9E1}"/>
              </a:ext>
            </a:extLst>
          </p:cNvPr>
          <p:cNvSpPr txBox="1">
            <a:spLocks noChangeArrowheads="1"/>
          </p:cNvSpPr>
          <p:nvPr/>
        </p:nvSpPr>
        <p:spPr bwMode="auto">
          <a:xfrm>
            <a:off x="971550" y="3543300"/>
            <a:ext cx="1087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b="1">
                <a:solidFill>
                  <a:srgbClr val="FF0000"/>
                </a:solidFill>
              </a:rPr>
              <a:t>16cm</a:t>
            </a:r>
            <a:r>
              <a:rPr lang="en-GB" altLang="en-US" b="1" baseline="30000">
                <a:solidFill>
                  <a:srgbClr val="FF0000"/>
                </a:solidFill>
              </a:rPr>
              <a:t>2</a:t>
            </a:r>
          </a:p>
        </p:txBody>
      </p:sp>
      <p:sp>
        <p:nvSpPr>
          <p:cNvPr id="8" name="TextBox 7">
            <a:extLst>
              <a:ext uri="{FF2B5EF4-FFF2-40B4-BE49-F238E27FC236}">
                <a16:creationId xmlns:a16="http://schemas.microsoft.com/office/drawing/2014/main" id="{52B010CE-0E14-433B-8274-3D0B49FBAB77}"/>
              </a:ext>
            </a:extLst>
          </p:cNvPr>
          <p:cNvSpPr txBox="1">
            <a:spLocks noChangeArrowheads="1"/>
          </p:cNvSpPr>
          <p:nvPr/>
        </p:nvSpPr>
        <p:spPr bwMode="auto">
          <a:xfrm>
            <a:off x="5240338" y="3182938"/>
            <a:ext cx="915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b="1">
                <a:solidFill>
                  <a:srgbClr val="FF0000"/>
                </a:solidFill>
              </a:rPr>
              <a:t>8cm</a:t>
            </a:r>
            <a:r>
              <a:rPr lang="en-GB" altLang="en-US" b="1" baseline="30000">
                <a:solidFill>
                  <a:srgbClr val="FF0000"/>
                </a:solidFill>
              </a:rPr>
              <a:t>2</a:t>
            </a:r>
          </a:p>
        </p:txBody>
      </p:sp>
      <p:sp>
        <p:nvSpPr>
          <p:cNvPr id="9" name="TextBox 8">
            <a:extLst>
              <a:ext uri="{FF2B5EF4-FFF2-40B4-BE49-F238E27FC236}">
                <a16:creationId xmlns:a16="http://schemas.microsoft.com/office/drawing/2014/main" id="{A2D75DC5-574E-4873-80FA-0ADADF6A4D22}"/>
              </a:ext>
            </a:extLst>
          </p:cNvPr>
          <p:cNvSpPr txBox="1">
            <a:spLocks noChangeArrowheads="1"/>
          </p:cNvSpPr>
          <p:nvPr/>
        </p:nvSpPr>
        <p:spPr bwMode="auto">
          <a:xfrm>
            <a:off x="8021638" y="3025775"/>
            <a:ext cx="1171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b="1">
                <a:solidFill>
                  <a:srgbClr val="FF0000"/>
                </a:solidFill>
              </a:rPr>
              <a:t>1.5cm</a:t>
            </a:r>
            <a:r>
              <a:rPr lang="en-GB" altLang="en-US" b="1" baseline="30000">
                <a:solidFill>
                  <a:srgbClr val="FF0000"/>
                </a:solidFill>
              </a:rPr>
              <a:t>2</a:t>
            </a:r>
          </a:p>
        </p:txBody>
      </p:sp>
      <p:sp>
        <p:nvSpPr>
          <p:cNvPr id="24586" name="Rectangle 9">
            <a:extLst>
              <a:ext uri="{FF2B5EF4-FFF2-40B4-BE49-F238E27FC236}">
                <a16:creationId xmlns:a16="http://schemas.microsoft.com/office/drawing/2014/main" id="{C921CC5B-8B6B-470F-BC7A-B5834FB8F299}"/>
              </a:ext>
            </a:extLst>
          </p:cNvPr>
          <p:cNvSpPr>
            <a:spLocks noChangeArrowheads="1"/>
          </p:cNvSpPr>
          <p:nvPr/>
        </p:nvSpPr>
        <p:spPr bwMode="auto">
          <a:xfrm>
            <a:off x="3276600" y="4797425"/>
            <a:ext cx="2879725" cy="401638"/>
          </a:xfrm>
          <a:prstGeom prst="rect">
            <a:avLst/>
          </a:prstGeom>
          <a:solidFill>
            <a:schemeClr val="bg1"/>
          </a:solidFill>
          <a:ln w="9525" algn="ctr">
            <a:solidFill>
              <a:schemeClr val="bg1"/>
            </a:solidFill>
            <a:round/>
            <a:headEnd/>
            <a:tailEnd/>
          </a:ln>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right_button">
            <a:hlinkClick r:id="" action="ppaction://hlinkshowjump?jump=nextslide"/>
            <a:extLst>
              <a:ext uri="{FF2B5EF4-FFF2-40B4-BE49-F238E27FC236}">
                <a16:creationId xmlns:a16="http://schemas.microsoft.com/office/drawing/2014/main" id="{826934B2-5EA0-4C6B-92E4-8EFE5E55D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left_button">
            <a:hlinkClick r:id="" action="ppaction://hlinkshowjump?jump=previousslide"/>
            <a:extLst>
              <a:ext uri="{FF2B5EF4-FFF2-40B4-BE49-F238E27FC236}">
                <a16:creationId xmlns:a16="http://schemas.microsoft.com/office/drawing/2014/main" id="{9FDF5F42-C61C-47D3-93E0-FB736AA111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a:extLst>
              <a:ext uri="{FF2B5EF4-FFF2-40B4-BE49-F238E27FC236}">
                <a16:creationId xmlns:a16="http://schemas.microsoft.com/office/drawing/2014/main" id="{4B42074C-BAE7-40B6-A69D-8D1352D7A8E0}"/>
              </a:ext>
            </a:extLst>
          </p:cNvPr>
          <p:cNvSpPr>
            <a:spLocks noGrp="1" noChangeArrowheads="1"/>
          </p:cNvSpPr>
          <p:nvPr>
            <p:ph type="title" idx="4294967295"/>
          </p:nvPr>
        </p:nvSpPr>
        <p:spPr>
          <a:xfrm>
            <a:off x="0" y="150813"/>
            <a:ext cx="8229600" cy="614362"/>
          </a:xfrm>
          <a:solidFill>
            <a:srgbClr val="FFFF00"/>
          </a:solidFill>
        </p:spPr>
        <p:txBody>
          <a:bodyPr/>
          <a:lstStyle/>
          <a:p>
            <a:r>
              <a:rPr lang="en-US" altLang="en-US" dirty="0"/>
              <a:t>The area of a parallelogram</a:t>
            </a:r>
            <a:endParaRPr lang="en-GB" altLang="en-US" dirty="0"/>
          </a:p>
        </p:txBody>
      </p:sp>
      <p:sp>
        <p:nvSpPr>
          <p:cNvPr id="25605" name="Text Box 6">
            <a:extLst>
              <a:ext uri="{FF2B5EF4-FFF2-40B4-BE49-F238E27FC236}">
                <a16:creationId xmlns:a16="http://schemas.microsoft.com/office/drawing/2014/main" id="{C593DA01-D7F8-40B3-91B1-88763759D018}"/>
              </a:ext>
            </a:extLst>
          </p:cNvPr>
          <p:cNvSpPr txBox="1">
            <a:spLocks noChangeArrowheads="1"/>
          </p:cNvSpPr>
          <p:nvPr/>
        </p:nvSpPr>
        <p:spPr bwMode="auto">
          <a:xfrm>
            <a:off x="833438" y="1905000"/>
            <a:ext cx="750570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Area of a parallelogram = base × perpendicular height</a:t>
            </a:r>
            <a:endParaRPr lang="en-GB" altLang="en-US"/>
          </a:p>
        </p:txBody>
      </p:sp>
      <p:grpSp>
        <p:nvGrpSpPr>
          <p:cNvPr id="25606" name="Group 8">
            <a:extLst>
              <a:ext uri="{FF2B5EF4-FFF2-40B4-BE49-F238E27FC236}">
                <a16:creationId xmlns:a16="http://schemas.microsoft.com/office/drawing/2014/main" id="{B03D7C9C-5DD9-4C32-BE75-047CBFD7A848}"/>
              </a:ext>
            </a:extLst>
          </p:cNvPr>
          <p:cNvGrpSpPr>
            <a:grpSpLocks/>
          </p:cNvGrpSpPr>
          <p:nvPr/>
        </p:nvGrpSpPr>
        <p:grpSpPr bwMode="auto">
          <a:xfrm>
            <a:off x="2771775" y="2819400"/>
            <a:ext cx="3309938" cy="2022475"/>
            <a:chOff x="1746" y="1888"/>
            <a:chExt cx="2085" cy="1274"/>
          </a:xfrm>
        </p:grpSpPr>
        <p:sp>
          <p:nvSpPr>
            <p:cNvPr id="25611" name="AutoShape 9">
              <a:extLst>
                <a:ext uri="{FF2B5EF4-FFF2-40B4-BE49-F238E27FC236}">
                  <a16:creationId xmlns:a16="http://schemas.microsoft.com/office/drawing/2014/main" id="{B287CF76-F633-4B91-AFC3-407808BC3392}"/>
                </a:ext>
              </a:extLst>
            </p:cNvPr>
            <p:cNvSpPr>
              <a:spLocks noChangeArrowheads="1"/>
            </p:cNvSpPr>
            <p:nvPr/>
          </p:nvSpPr>
          <p:spPr bwMode="auto">
            <a:xfrm>
              <a:off x="1746" y="1888"/>
              <a:ext cx="2085" cy="949"/>
            </a:xfrm>
            <a:prstGeom prst="parallelogram">
              <a:avLst>
                <a:gd name="adj" fmla="val 54926"/>
              </a:avLst>
            </a:prstGeom>
            <a:gradFill rotWithShape="1">
              <a:gsLst>
                <a:gs pos="0">
                  <a:srgbClr val="8FD63A"/>
                </a:gs>
                <a:gs pos="100000">
                  <a:srgbClr val="C0E890"/>
                </a:gs>
              </a:gsLst>
              <a:lin ang="189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25612" name="Line 10">
              <a:extLst>
                <a:ext uri="{FF2B5EF4-FFF2-40B4-BE49-F238E27FC236}">
                  <a16:creationId xmlns:a16="http://schemas.microsoft.com/office/drawing/2014/main" id="{A9AA76E3-3515-4C05-BAF3-ED3E1C904135}"/>
                </a:ext>
              </a:extLst>
            </p:cNvPr>
            <p:cNvSpPr>
              <a:spLocks noChangeShapeType="1"/>
            </p:cNvSpPr>
            <p:nvPr/>
          </p:nvSpPr>
          <p:spPr bwMode="auto">
            <a:xfrm>
              <a:off x="1746" y="2898"/>
              <a:ext cx="1564" cy="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Line 11">
              <a:extLst>
                <a:ext uri="{FF2B5EF4-FFF2-40B4-BE49-F238E27FC236}">
                  <a16:creationId xmlns:a16="http://schemas.microsoft.com/office/drawing/2014/main" id="{6AA6055D-16AA-42CD-B701-7D16A1992E20}"/>
                </a:ext>
              </a:extLst>
            </p:cNvPr>
            <p:cNvSpPr>
              <a:spLocks noChangeShapeType="1"/>
            </p:cNvSpPr>
            <p:nvPr/>
          </p:nvSpPr>
          <p:spPr bwMode="auto">
            <a:xfrm>
              <a:off x="2273" y="1888"/>
              <a:ext cx="0" cy="949"/>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4" name="Rectangle 12">
              <a:extLst>
                <a:ext uri="{FF2B5EF4-FFF2-40B4-BE49-F238E27FC236}">
                  <a16:creationId xmlns:a16="http://schemas.microsoft.com/office/drawing/2014/main" id="{D6ECE1E0-1B05-4374-9714-EFF1E4E34C8C}"/>
                </a:ext>
              </a:extLst>
            </p:cNvPr>
            <p:cNvSpPr>
              <a:spLocks noChangeArrowheads="1"/>
            </p:cNvSpPr>
            <p:nvPr/>
          </p:nvSpPr>
          <p:spPr bwMode="auto">
            <a:xfrm>
              <a:off x="2267" y="2718"/>
              <a:ext cx="114" cy="11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25615" name="Text Box 13">
              <a:extLst>
                <a:ext uri="{FF2B5EF4-FFF2-40B4-BE49-F238E27FC236}">
                  <a16:creationId xmlns:a16="http://schemas.microsoft.com/office/drawing/2014/main" id="{B32328E1-7D68-42D3-A885-FC18B87CB2B7}"/>
                </a:ext>
              </a:extLst>
            </p:cNvPr>
            <p:cNvSpPr txBox="1">
              <a:spLocks noChangeArrowheads="1"/>
            </p:cNvSpPr>
            <p:nvPr/>
          </p:nvSpPr>
          <p:spPr bwMode="auto">
            <a:xfrm>
              <a:off x="2336" y="2874"/>
              <a:ext cx="5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base</a:t>
              </a:r>
              <a:endParaRPr lang="en-GB" altLang="en-US"/>
            </a:p>
          </p:txBody>
        </p:sp>
        <p:sp>
          <p:nvSpPr>
            <p:cNvPr id="25616" name="Text Box 14">
              <a:extLst>
                <a:ext uri="{FF2B5EF4-FFF2-40B4-BE49-F238E27FC236}">
                  <a16:creationId xmlns:a16="http://schemas.microsoft.com/office/drawing/2014/main" id="{1DCE6F7D-387C-4058-8759-6C5298DD6049}"/>
                </a:ext>
              </a:extLst>
            </p:cNvPr>
            <p:cNvSpPr txBox="1">
              <a:spLocks noChangeArrowheads="1"/>
            </p:cNvSpPr>
            <p:nvPr/>
          </p:nvSpPr>
          <p:spPr bwMode="auto">
            <a:xfrm>
              <a:off x="2245" y="2148"/>
              <a:ext cx="1306" cy="518"/>
            </a:xfrm>
            <a:prstGeom prst="rect">
              <a:avLst/>
            </a:prstGeom>
            <a:noFill/>
            <a:ln>
              <a:noFill/>
            </a:ln>
            <a:effectLst/>
            <a:extLst>
              <a:ext uri="{909E8E84-426E-40DD-AFC4-6F175D3DCCD1}">
                <a14:hiddenFill xmlns:a14="http://schemas.microsoft.com/office/drawing/2010/main">
                  <a:solidFill>
                    <a:srgbClr val="FFFFFF">
                      <a:alpha val="39999"/>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ctr"/>
              <a:r>
                <a:rPr lang="en-US" altLang="en-US"/>
                <a:t>perpendicular height</a:t>
              </a:r>
              <a:endParaRPr lang="en-GB" altLang="en-US"/>
            </a:p>
          </p:txBody>
        </p:sp>
      </p:grpSp>
      <p:sp>
        <p:nvSpPr>
          <p:cNvPr id="25607" name="Text Box 15">
            <a:extLst>
              <a:ext uri="{FF2B5EF4-FFF2-40B4-BE49-F238E27FC236}">
                <a16:creationId xmlns:a16="http://schemas.microsoft.com/office/drawing/2014/main" id="{E35D78A7-EE7B-4842-A927-DAB58D238F2D}"/>
              </a:ext>
            </a:extLst>
          </p:cNvPr>
          <p:cNvSpPr txBox="1">
            <a:spLocks noChangeArrowheads="1"/>
          </p:cNvSpPr>
          <p:nvPr/>
        </p:nvSpPr>
        <p:spPr bwMode="auto">
          <a:xfrm>
            <a:off x="320675" y="981075"/>
            <a:ext cx="8640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solidFill>
                  <a:srgbClr val="000066"/>
                </a:solidFill>
              </a:rPr>
              <a:t>The area of any </a:t>
            </a:r>
            <a:r>
              <a:rPr lang="en-GB" altLang="en-US" b="1">
                <a:solidFill>
                  <a:srgbClr val="FF6600"/>
                </a:solidFill>
              </a:rPr>
              <a:t>parallelogram</a:t>
            </a:r>
            <a:r>
              <a:rPr lang="en-GB" altLang="en-US">
                <a:solidFill>
                  <a:srgbClr val="000066"/>
                </a:solidFill>
              </a:rPr>
              <a:t> can be found using the formula:</a:t>
            </a:r>
          </a:p>
        </p:txBody>
      </p:sp>
      <p:grpSp>
        <p:nvGrpSpPr>
          <p:cNvPr id="716821" name="Group 21">
            <a:extLst>
              <a:ext uri="{FF2B5EF4-FFF2-40B4-BE49-F238E27FC236}">
                <a16:creationId xmlns:a16="http://schemas.microsoft.com/office/drawing/2014/main" id="{D4D52E4F-F39B-4EC4-88DA-413B9DDBED02}"/>
              </a:ext>
            </a:extLst>
          </p:cNvPr>
          <p:cNvGrpSpPr>
            <a:grpSpLocks/>
          </p:cNvGrpSpPr>
          <p:nvPr/>
        </p:nvGrpSpPr>
        <p:grpSpPr bwMode="auto">
          <a:xfrm>
            <a:off x="320675" y="4860925"/>
            <a:ext cx="4784725" cy="1187450"/>
            <a:chOff x="202" y="3062"/>
            <a:chExt cx="3014" cy="748"/>
          </a:xfrm>
        </p:grpSpPr>
        <p:sp>
          <p:nvSpPr>
            <p:cNvPr id="25609" name="Text Box 16">
              <a:extLst>
                <a:ext uri="{FF2B5EF4-FFF2-40B4-BE49-F238E27FC236}">
                  <a16:creationId xmlns:a16="http://schemas.microsoft.com/office/drawing/2014/main" id="{59733B6D-C115-43A5-B596-3E913AC8AD11}"/>
                </a:ext>
              </a:extLst>
            </p:cNvPr>
            <p:cNvSpPr txBox="1">
              <a:spLocks noChangeArrowheads="1"/>
            </p:cNvSpPr>
            <p:nvPr/>
          </p:nvSpPr>
          <p:spPr bwMode="auto">
            <a:xfrm>
              <a:off x="202" y="3062"/>
              <a:ext cx="21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Or using letter symbols,</a:t>
              </a:r>
              <a:endParaRPr lang="en-GB" altLang="en-US"/>
            </a:p>
          </p:txBody>
        </p:sp>
        <p:sp>
          <p:nvSpPr>
            <p:cNvPr id="25610" name="Text Box 18">
              <a:extLst>
                <a:ext uri="{FF2B5EF4-FFF2-40B4-BE49-F238E27FC236}">
                  <a16:creationId xmlns:a16="http://schemas.microsoft.com/office/drawing/2014/main" id="{D3929D33-E9F7-41A1-A5E6-6CF24357068F}"/>
                </a:ext>
              </a:extLst>
            </p:cNvPr>
            <p:cNvSpPr txBox="1">
              <a:spLocks noChangeArrowheads="1"/>
            </p:cNvSpPr>
            <p:nvPr/>
          </p:nvSpPr>
          <p:spPr bwMode="auto">
            <a:xfrm>
              <a:off x="2544" y="3504"/>
              <a:ext cx="672"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i="1"/>
                <a:t>A</a:t>
              </a:r>
              <a:r>
                <a:rPr lang="en-US" altLang="en-US"/>
                <a:t> = </a:t>
              </a:r>
              <a:r>
                <a:rPr lang="en-US" altLang="en-US" i="1">
                  <a:latin typeface="Times New Roman" panose="02020603050405020304" pitchFamily="18" charset="0"/>
                </a:rPr>
                <a:t>bh</a:t>
              </a:r>
              <a:endParaRPr lang="en-GB" altLang="en-US" i="1">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right_button">
            <a:hlinkClick r:id="" action="ppaction://hlinkshowjump?jump=nextslide"/>
            <a:extLst>
              <a:ext uri="{FF2B5EF4-FFF2-40B4-BE49-F238E27FC236}">
                <a16:creationId xmlns:a16="http://schemas.microsoft.com/office/drawing/2014/main" id="{8CF09C47-1551-496D-B720-F5D648E55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left_button">
            <a:hlinkClick r:id="" action="ppaction://hlinkshowjump?jump=previousslide"/>
            <a:extLst>
              <a:ext uri="{FF2B5EF4-FFF2-40B4-BE49-F238E27FC236}">
                <a16:creationId xmlns:a16="http://schemas.microsoft.com/office/drawing/2014/main" id="{D417E6D6-DD51-47E5-B834-E312DCD3BF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4">
            <a:extLst>
              <a:ext uri="{FF2B5EF4-FFF2-40B4-BE49-F238E27FC236}">
                <a16:creationId xmlns:a16="http://schemas.microsoft.com/office/drawing/2014/main" id="{A7C52768-8833-4014-8FA9-B6528B0C30E1}"/>
              </a:ext>
            </a:extLst>
          </p:cNvPr>
          <p:cNvSpPr>
            <a:spLocks noGrp="1" noChangeArrowheads="1"/>
          </p:cNvSpPr>
          <p:nvPr>
            <p:ph type="title" idx="4294967295"/>
          </p:nvPr>
        </p:nvSpPr>
        <p:spPr>
          <a:xfrm>
            <a:off x="0" y="150813"/>
            <a:ext cx="8229600" cy="614362"/>
          </a:xfrm>
          <a:solidFill>
            <a:srgbClr val="FFFF00"/>
          </a:solidFill>
        </p:spPr>
        <p:txBody>
          <a:bodyPr/>
          <a:lstStyle/>
          <a:p>
            <a:r>
              <a:rPr lang="en-US" altLang="en-US" dirty="0"/>
              <a:t>The area of a parallelogram</a:t>
            </a:r>
            <a:endParaRPr lang="en-GB" altLang="en-US" dirty="0"/>
          </a:p>
        </p:txBody>
      </p:sp>
      <p:sp>
        <p:nvSpPr>
          <p:cNvPr id="27653" name="Text Box 5">
            <a:extLst>
              <a:ext uri="{FF2B5EF4-FFF2-40B4-BE49-F238E27FC236}">
                <a16:creationId xmlns:a16="http://schemas.microsoft.com/office/drawing/2014/main" id="{51D47CFD-33FB-4041-954A-8BC9D3E6C256}"/>
              </a:ext>
            </a:extLst>
          </p:cNvPr>
          <p:cNvSpPr txBox="1">
            <a:spLocks noChangeArrowheads="1"/>
          </p:cNvSpPr>
          <p:nvPr/>
        </p:nvSpPr>
        <p:spPr bwMode="auto">
          <a:xfrm>
            <a:off x="1684338" y="1196975"/>
            <a:ext cx="5775325"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ctr"/>
            <a:r>
              <a:rPr lang="en-GB" altLang="en-US">
                <a:solidFill>
                  <a:srgbClr val="000066"/>
                </a:solidFill>
              </a:rPr>
              <a:t>What is the area of this parallelogram?</a:t>
            </a:r>
          </a:p>
        </p:txBody>
      </p:sp>
      <p:sp>
        <p:nvSpPr>
          <p:cNvPr id="718854" name="Text Box 6">
            <a:extLst>
              <a:ext uri="{FF2B5EF4-FFF2-40B4-BE49-F238E27FC236}">
                <a16:creationId xmlns:a16="http://schemas.microsoft.com/office/drawing/2014/main" id="{BC2332A4-CAB5-4B82-88D4-5650741A9640}"/>
              </a:ext>
            </a:extLst>
          </p:cNvPr>
          <p:cNvSpPr txBox="1">
            <a:spLocks noChangeArrowheads="1"/>
          </p:cNvSpPr>
          <p:nvPr/>
        </p:nvSpPr>
        <p:spPr bwMode="auto">
          <a:xfrm>
            <a:off x="412750" y="4548188"/>
            <a:ext cx="4006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Area of a </a:t>
            </a:r>
            <a:r>
              <a:rPr lang="en-GB" altLang="en-US">
                <a:solidFill>
                  <a:srgbClr val="000066"/>
                </a:solidFill>
              </a:rPr>
              <a:t>parallelogram</a:t>
            </a:r>
            <a:r>
              <a:rPr lang="en-US" altLang="en-US"/>
              <a:t> = </a:t>
            </a:r>
            <a:r>
              <a:rPr lang="en-US" altLang="en-US" i="1">
                <a:latin typeface="Times New Roman" panose="02020603050405020304" pitchFamily="18" charset="0"/>
              </a:rPr>
              <a:t>bh</a:t>
            </a:r>
            <a:endParaRPr lang="en-GB" altLang="en-US" i="1">
              <a:latin typeface="Times New Roman" panose="02020603050405020304" pitchFamily="18" charset="0"/>
            </a:endParaRPr>
          </a:p>
        </p:txBody>
      </p:sp>
      <p:sp>
        <p:nvSpPr>
          <p:cNvPr id="27655" name="Line 7">
            <a:extLst>
              <a:ext uri="{FF2B5EF4-FFF2-40B4-BE49-F238E27FC236}">
                <a16:creationId xmlns:a16="http://schemas.microsoft.com/office/drawing/2014/main" id="{3BE36EBD-03B5-40C8-B298-731413DE7450}"/>
              </a:ext>
            </a:extLst>
          </p:cNvPr>
          <p:cNvSpPr>
            <a:spLocks noChangeShapeType="1"/>
          </p:cNvSpPr>
          <p:nvPr/>
        </p:nvSpPr>
        <p:spPr bwMode="auto">
          <a:xfrm>
            <a:off x="3348038" y="3863975"/>
            <a:ext cx="2409825" cy="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6" name="Line 8">
            <a:extLst>
              <a:ext uri="{FF2B5EF4-FFF2-40B4-BE49-F238E27FC236}">
                <a16:creationId xmlns:a16="http://schemas.microsoft.com/office/drawing/2014/main" id="{023AA9F0-548F-4E16-99F9-10FF912314C5}"/>
              </a:ext>
            </a:extLst>
          </p:cNvPr>
          <p:cNvSpPr>
            <a:spLocks noChangeShapeType="1"/>
          </p:cNvSpPr>
          <p:nvPr/>
        </p:nvSpPr>
        <p:spPr bwMode="auto">
          <a:xfrm>
            <a:off x="2555875" y="2206625"/>
            <a:ext cx="0" cy="151130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7" name="Line 9">
            <a:extLst>
              <a:ext uri="{FF2B5EF4-FFF2-40B4-BE49-F238E27FC236}">
                <a16:creationId xmlns:a16="http://schemas.microsoft.com/office/drawing/2014/main" id="{E011E95C-A6C0-4A96-B24C-40DA120C1522}"/>
              </a:ext>
            </a:extLst>
          </p:cNvPr>
          <p:cNvSpPr>
            <a:spLocks noChangeShapeType="1"/>
          </p:cNvSpPr>
          <p:nvPr/>
        </p:nvSpPr>
        <p:spPr bwMode="auto">
          <a:xfrm>
            <a:off x="2555875" y="3719513"/>
            <a:ext cx="969963"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8" name="Rectangle 10">
            <a:extLst>
              <a:ext uri="{FF2B5EF4-FFF2-40B4-BE49-F238E27FC236}">
                <a16:creationId xmlns:a16="http://schemas.microsoft.com/office/drawing/2014/main" id="{B6A3E17B-6BF4-424E-959D-20EFAB59F47B}"/>
              </a:ext>
            </a:extLst>
          </p:cNvPr>
          <p:cNvSpPr>
            <a:spLocks noChangeArrowheads="1"/>
          </p:cNvSpPr>
          <p:nvPr/>
        </p:nvSpPr>
        <p:spPr bwMode="auto">
          <a:xfrm>
            <a:off x="2555875" y="3575050"/>
            <a:ext cx="144463" cy="1444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27659" name="Text Box 11">
            <a:extLst>
              <a:ext uri="{FF2B5EF4-FFF2-40B4-BE49-F238E27FC236}">
                <a16:creationId xmlns:a16="http://schemas.microsoft.com/office/drawing/2014/main" id="{DDB69986-E5B4-445F-91AF-F96E825CDB4D}"/>
              </a:ext>
            </a:extLst>
          </p:cNvPr>
          <p:cNvSpPr txBox="1">
            <a:spLocks noChangeArrowheads="1"/>
          </p:cNvSpPr>
          <p:nvPr/>
        </p:nvSpPr>
        <p:spPr bwMode="auto">
          <a:xfrm>
            <a:off x="4140200" y="3838575"/>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7 cm</a:t>
            </a:r>
            <a:endParaRPr lang="en-GB" altLang="en-US"/>
          </a:p>
        </p:txBody>
      </p:sp>
      <p:sp>
        <p:nvSpPr>
          <p:cNvPr id="27660" name="Text Box 12">
            <a:extLst>
              <a:ext uri="{FF2B5EF4-FFF2-40B4-BE49-F238E27FC236}">
                <a16:creationId xmlns:a16="http://schemas.microsoft.com/office/drawing/2014/main" id="{C0E23BBA-C263-42D1-ADB4-F5B64A5CCD3D}"/>
              </a:ext>
            </a:extLst>
          </p:cNvPr>
          <p:cNvSpPr txBox="1">
            <a:spLocks noChangeArrowheads="1"/>
          </p:cNvSpPr>
          <p:nvPr/>
        </p:nvSpPr>
        <p:spPr bwMode="auto">
          <a:xfrm>
            <a:off x="1447800" y="2782888"/>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4.5 cm</a:t>
            </a:r>
            <a:endParaRPr lang="en-GB" altLang="en-US"/>
          </a:p>
        </p:txBody>
      </p:sp>
      <p:sp>
        <p:nvSpPr>
          <p:cNvPr id="718861" name="Text Box 13">
            <a:extLst>
              <a:ext uri="{FF2B5EF4-FFF2-40B4-BE49-F238E27FC236}">
                <a16:creationId xmlns:a16="http://schemas.microsoft.com/office/drawing/2014/main" id="{353F1B24-E9CC-49F2-9530-BAA36B7A5A01}"/>
              </a:ext>
            </a:extLst>
          </p:cNvPr>
          <p:cNvSpPr txBox="1">
            <a:spLocks noChangeArrowheads="1"/>
          </p:cNvSpPr>
          <p:nvPr/>
        </p:nvSpPr>
        <p:spPr bwMode="auto">
          <a:xfrm>
            <a:off x="3687763" y="5092700"/>
            <a:ext cx="1385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 7 × 4.5</a:t>
            </a:r>
            <a:endParaRPr lang="en-GB" altLang="en-US"/>
          </a:p>
        </p:txBody>
      </p:sp>
      <p:sp>
        <p:nvSpPr>
          <p:cNvPr id="718862" name="Text Box 14">
            <a:extLst>
              <a:ext uri="{FF2B5EF4-FFF2-40B4-BE49-F238E27FC236}">
                <a16:creationId xmlns:a16="http://schemas.microsoft.com/office/drawing/2014/main" id="{FAEDE54F-2F5B-40DC-8101-4E5404C30C1A}"/>
              </a:ext>
            </a:extLst>
          </p:cNvPr>
          <p:cNvSpPr txBox="1">
            <a:spLocks noChangeArrowheads="1"/>
          </p:cNvSpPr>
          <p:nvPr/>
        </p:nvSpPr>
        <p:spPr bwMode="auto">
          <a:xfrm>
            <a:off x="3687763" y="5638800"/>
            <a:ext cx="1677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 </a:t>
            </a:r>
            <a:r>
              <a:rPr lang="en-US" altLang="en-US" b="1">
                <a:solidFill>
                  <a:srgbClr val="FF6600"/>
                </a:solidFill>
              </a:rPr>
              <a:t>31.5 cm</a:t>
            </a:r>
            <a:r>
              <a:rPr lang="en-US" altLang="en-US" b="1" baseline="30000">
                <a:solidFill>
                  <a:srgbClr val="FF6600"/>
                </a:solidFill>
              </a:rPr>
              <a:t>2</a:t>
            </a:r>
            <a:endParaRPr lang="en-GB" altLang="en-US" b="1" baseline="30000">
              <a:solidFill>
                <a:srgbClr val="FF6600"/>
              </a:solidFill>
            </a:endParaRPr>
          </a:p>
        </p:txBody>
      </p:sp>
      <p:sp>
        <p:nvSpPr>
          <p:cNvPr id="27663" name="AutoShape 15">
            <a:extLst>
              <a:ext uri="{FF2B5EF4-FFF2-40B4-BE49-F238E27FC236}">
                <a16:creationId xmlns:a16="http://schemas.microsoft.com/office/drawing/2014/main" id="{96F230E5-1EFE-497C-AEA1-480E94A38974}"/>
              </a:ext>
            </a:extLst>
          </p:cNvPr>
          <p:cNvSpPr>
            <a:spLocks noChangeArrowheads="1"/>
          </p:cNvSpPr>
          <p:nvPr/>
        </p:nvSpPr>
        <p:spPr bwMode="auto">
          <a:xfrm flipV="1">
            <a:off x="2555875" y="2206625"/>
            <a:ext cx="3201988" cy="1511300"/>
          </a:xfrm>
          <a:prstGeom prst="parallelogram">
            <a:avLst>
              <a:gd name="adj" fmla="val 52967"/>
            </a:avLst>
          </a:prstGeom>
          <a:gradFill rotWithShape="1">
            <a:gsLst>
              <a:gs pos="0">
                <a:srgbClr val="FF7171"/>
              </a:gs>
              <a:gs pos="100000">
                <a:srgbClr val="FFC2C2"/>
              </a:gs>
            </a:gsLst>
            <a:lin ang="189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27664" name="Line 16">
            <a:extLst>
              <a:ext uri="{FF2B5EF4-FFF2-40B4-BE49-F238E27FC236}">
                <a16:creationId xmlns:a16="http://schemas.microsoft.com/office/drawing/2014/main" id="{E1AAE234-A7B6-4102-A6B5-DC08F1F78465}"/>
              </a:ext>
            </a:extLst>
          </p:cNvPr>
          <p:cNvSpPr>
            <a:spLocks noChangeShapeType="1"/>
          </p:cNvSpPr>
          <p:nvPr/>
        </p:nvSpPr>
        <p:spPr bwMode="auto">
          <a:xfrm>
            <a:off x="5146675" y="2206625"/>
            <a:ext cx="793750" cy="1512888"/>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5" name="Text Box 17">
            <a:extLst>
              <a:ext uri="{FF2B5EF4-FFF2-40B4-BE49-F238E27FC236}">
                <a16:creationId xmlns:a16="http://schemas.microsoft.com/office/drawing/2014/main" id="{25402CF0-E8DA-42D3-BCF4-B3F59AA34165}"/>
              </a:ext>
            </a:extLst>
          </p:cNvPr>
          <p:cNvSpPr txBox="1">
            <a:spLocks noChangeArrowheads="1"/>
          </p:cNvSpPr>
          <p:nvPr/>
        </p:nvSpPr>
        <p:spPr bwMode="auto">
          <a:xfrm>
            <a:off x="5580063" y="2640013"/>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4.9 cm</a:t>
            </a:r>
            <a:endParaRPr lang="en-GB" altLang="en-US"/>
          </a:p>
        </p:txBody>
      </p:sp>
      <p:sp>
        <p:nvSpPr>
          <p:cNvPr id="718866" name="Text Box 18">
            <a:extLst>
              <a:ext uri="{FF2B5EF4-FFF2-40B4-BE49-F238E27FC236}">
                <a16:creationId xmlns:a16="http://schemas.microsoft.com/office/drawing/2014/main" id="{3710A074-DD65-4F0D-888A-B967953CACA1}"/>
              </a:ext>
            </a:extLst>
          </p:cNvPr>
          <p:cNvSpPr txBox="1">
            <a:spLocks noChangeArrowheads="1"/>
          </p:cNvSpPr>
          <p:nvPr/>
        </p:nvSpPr>
        <p:spPr bwMode="auto">
          <a:xfrm>
            <a:off x="6784975" y="2009775"/>
            <a:ext cx="21764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solidFill>
                  <a:srgbClr val="FF6600"/>
                </a:solidFill>
              </a:rPr>
              <a:t>We can ignore this length</a:t>
            </a:r>
            <a:endParaRPr lang="en-GB" altLang="en-US">
              <a:solidFill>
                <a:srgbClr val="FF6600"/>
              </a:solidFill>
            </a:endParaRPr>
          </a:p>
        </p:txBody>
      </p:sp>
      <p:sp>
        <p:nvSpPr>
          <p:cNvPr id="718867" name="Line 19">
            <a:extLst>
              <a:ext uri="{FF2B5EF4-FFF2-40B4-BE49-F238E27FC236}">
                <a16:creationId xmlns:a16="http://schemas.microsoft.com/office/drawing/2014/main" id="{D0BA0116-982A-4481-9D38-DA5E5E05BF68}"/>
              </a:ext>
            </a:extLst>
          </p:cNvPr>
          <p:cNvSpPr>
            <a:spLocks noChangeShapeType="1"/>
          </p:cNvSpPr>
          <p:nvPr/>
        </p:nvSpPr>
        <p:spPr bwMode="auto">
          <a:xfrm flipH="1">
            <a:off x="6243638" y="2357438"/>
            <a:ext cx="541337" cy="358775"/>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885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499"/>
                                          </p:stCondLst>
                                        </p:cTn>
                                        <p:tgtEl>
                                          <p:spTgt spid="718866"/>
                                        </p:tgtEl>
                                        <p:attrNameLst>
                                          <p:attrName>style.visibility</p:attrName>
                                        </p:attrNameLst>
                                      </p:cBhvr>
                                      <p:to>
                                        <p:strVal val="visible"/>
                                      </p:to>
                                    </p:set>
                                  </p:childTnLst>
                                </p:cTn>
                              </p:par>
                            </p:childTnLst>
                          </p:cTn>
                        </p:par>
                        <p:par>
                          <p:cTn id="10" fill="hold" nodeType="afterGroup">
                            <p:stCondLst>
                              <p:cond delay="1500"/>
                            </p:stCondLst>
                            <p:childTnLst>
                              <p:par>
                                <p:cTn id="11" presetID="22" presetClass="entr" presetSubtype="2" fill="hold" nodeType="afterEffect">
                                  <p:stCondLst>
                                    <p:cond delay="0"/>
                                  </p:stCondLst>
                                  <p:childTnLst>
                                    <p:set>
                                      <p:cBhvr>
                                        <p:cTn id="12" dur="1" fill="hold">
                                          <p:stCondLst>
                                            <p:cond delay="0"/>
                                          </p:stCondLst>
                                        </p:cTn>
                                        <p:tgtEl>
                                          <p:spTgt spid="718867"/>
                                        </p:tgtEl>
                                        <p:attrNameLst>
                                          <p:attrName>style.visibility</p:attrName>
                                        </p:attrNameLst>
                                      </p:cBhvr>
                                      <p:to>
                                        <p:strVal val="visible"/>
                                      </p:to>
                                    </p:set>
                                    <p:animEffect transition="in" filter="wipe(right)">
                                      <p:cBhvr>
                                        <p:cTn id="13" dur="500"/>
                                        <p:tgtEl>
                                          <p:spTgt spid="71886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718861"/>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7188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4" grpId="0" autoUpdateAnimBg="0"/>
      <p:bldP spid="718861" grpId="0" autoUpdateAnimBg="0"/>
      <p:bldP spid="718862" grpId="0" autoUpdateAnimBg="0"/>
      <p:bldP spid="71886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right_button">
            <a:hlinkClick r:id="" action="ppaction://hlinkshowjump?jump=nextslide"/>
            <a:extLst>
              <a:ext uri="{FF2B5EF4-FFF2-40B4-BE49-F238E27FC236}">
                <a16:creationId xmlns:a16="http://schemas.microsoft.com/office/drawing/2014/main" id="{ED7D842E-D093-47CB-9E13-17462FCFAE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left_button">
            <a:hlinkClick r:id="" action="ppaction://hlinkshowjump?jump=previousslide"/>
            <a:extLst>
              <a:ext uri="{FF2B5EF4-FFF2-40B4-BE49-F238E27FC236}">
                <a16:creationId xmlns:a16="http://schemas.microsoft.com/office/drawing/2014/main" id="{B19B2FC5-F836-47EF-8520-6B7B37EEA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a:extLst>
              <a:ext uri="{FF2B5EF4-FFF2-40B4-BE49-F238E27FC236}">
                <a16:creationId xmlns:a16="http://schemas.microsoft.com/office/drawing/2014/main" id="{3F4C492A-1BA6-4025-AC66-3153EE549AE7}"/>
              </a:ext>
            </a:extLst>
          </p:cNvPr>
          <p:cNvSpPr>
            <a:spLocks noGrp="1" noChangeArrowheads="1"/>
          </p:cNvSpPr>
          <p:nvPr>
            <p:ph type="title" idx="4294967295"/>
          </p:nvPr>
        </p:nvSpPr>
        <p:spPr>
          <a:xfrm>
            <a:off x="0" y="150813"/>
            <a:ext cx="7354888" cy="633412"/>
          </a:xfrm>
          <a:solidFill>
            <a:srgbClr val="FFFF00"/>
          </a:solidFill>
        </p:spPr>
        <p:txBody>
          <a:bodyPr/>
          <a:lstStyle/>
          <a:p>
            <a:r>
              <a:rPr lang="en-US" altLang="en-US"/>
              <a:t>The area of a parallelogram</a:t>
            </a:r>
            <a:endParaRPr lang="en-GB" altLang="en-US"/>
          </a:p>
        </p:txBody>
      </p:sp>
      <p:grpSp>
        <p:nvGrpSpPr>
          <p:cNvPr id="29701" name="Group 318">
            <a:extLst>
              <a:ext uri="{FF2B5EF4-FFF2-40B4-BE49-F238E27FC236}">
                <a16:creationId xmlns:a16="http://schemas.microsoft.com/office/drawing/2014/main" id="{73184377-06E0-4CC6-B369-5FE7024BD378}"/>
              </a:ext>
            </a:extLst>
          </p:cNvPr>
          <p:cNvGrpSpPr>
            <a:grpSpLocks/>
          </p:cNvGrpSpPr>
          <p:nvPr/>
        </p:nvGrpSpPr>
        <p:grpSpPr bwMode="auto">
          <a:xfrm>
            <a:off x="7304088" y="115888"/>
            <a:ext cx="576262" cy="576262"/>
            <a:chOff x="4601" y="73"/>
            <a:chExt cx="363" cy="363"/>
          </a:xfrm>
        </p:grpSpPr>
        <p:pic>
          <p:nvPicPr>
            <p:cNvPr id="29703" name="Picture 319" descr="flash icon">
              <a:extLst>
                <a:ext uri="{FF2B5EF4-FFF2-40B4-BE49-F238E27FC236}">
                  <a16:creationId xmlns:a16="http://schemas.microsoft.com/office/drawing/2014/main" id="{D50CB665-F333-4EE0-89BE-6F31CC5A51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Oval 320">
              <a:extLst>
                <a:ext uri="{FF2B5EF4-FFF2-40B4-BE49-F238E27FC236}">
                  <a16:creationId xmlns:a16="http://schemas.microsoft.com/office/drawing/2014/main" id="{8CAD834C-90C3-4D1A-8979-2B50995313E1}"/>
                </a:ext>
              </a:extLst>
            </p:cNvPr>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29705" name="Oval 321">
              <a:extLst>
                <a:ext uri="{FF2B5EF4-FFF2-40B4-BE49-F238E27FC236}">
                  <a16:creationId xmlns:a16="http://schemas.microsoft.com/office/drawing/2014/main" id="{BE030C10-799B-4693-9E56-73AEDEC55D54}"/>
                </a:ext>
              </a:extLst>
            </p:cNvPr>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grpSp>
    </p:spTree>
    <p:controls>
      <mc:AlternateContent xmlns:mc="http://schemas.openxmlformats.org/markup-compatibility/2006">
        <mc:Choice xmlns:v="urn:schemas-microsoft-com:vml" Requires="v">
          <p:control spid="52231" name="ShockwaveFlash1" r:id="rId2" imgW="9144000" imgH="5184720"/>
        </mc:Choice>
        <mc:Fallback>
          <p:control name="ShockwaveFlash1" r:id="rId2" imgW="9144000" imgH="5184720">
            <p:pic>
              <p:nvPicPr>
                <p:cNvPr id="29702" name="ShockwaveFlash1">
                  <a:extLst>
                    <a:ext uri="{FF2B5EF4-FFF2-40B4-BE49-F238E27FC236}">
                      <a16:creationId xmlns:a16="http://schemas.microsoft.com/office/drawing/2014/main" id="{7803FAD7-C9F4-4E49-B00E-20FE8B358111}"/>
                    </a:ext>
                  </a:extLst>
                </p:cNvPr>
                <p:cNvPicPr preferRelativeResize="0">
                  <a:picLocks noChangeArrowheads="1" noChangeShapeType="1"/>
                </p:cNvPicPr>
                <p:nvPr/>
              </p:nvPicPr>
              <p:blipFill>
                <a:blip r:embed="rId8"/>
                <a:srcRect/>
                <a:stretch>
                  <a:fillRect/>
                </a:stretch>
              </p:blipFill>
              <p:spPr bwMode="auto">
                <a:xfrm>
                  <a:off x="0" y="908050"/>
                  <a:ext cx="9144000" cy="5184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ight_button">
            <a:hlinkClick r:id="" action="ppaction://hlinkshowjump?jump=nextslide"/>
            <a:extLst>
              <a:ext uri="{FF2B5EF4-FFF2-40B4-BE49-F238E27FC236}">
                <a16:creationId xmlns:a16="http://schemas.microsoft.com/office/drawing/2014/main" id="{B8411EB0-B869-4D30-A7B1-B5B974483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left_button">
            <a:hlinkClick r:id="" action="ppaction://hlinkshowjump?jump=previousslide"/>
            <a:extLst>
              <a:ext uri="{FF2B5EF4-FFF2-40B4-BE49-F238E27FC236}">
                <a16:creationId xmlns:a16="http://schemas.microsoft.com/office/drawing/2014/main" id="{D40C1050-1D0F-4696-AFD1-D92180AB96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4">
            <a:extLst>
              <a:ext uri="{FF2B5EF4-FFF2-40B4-BE49-F238E27FC236}">
                <a16:creationId xmlns:a16="http://schemas.microsoft.com/office/drawing/2014/main" id="{A7B16AA6-A277-45D6-B415-54F0F0CAE836}"/>
              </a:ext>
            </a:extLst>
          </p:cNvPr>
          <p:cNvSpPr>
            <a:spLocks noGrp="1" noChangeArrowheads="1"/>
          </p:cNvSpPr>
          <p:nvPr>
            <p:ph type="title" idx="4294967295"/>
          </p:nvPr>
        </p:nvSpPr>
        <p:spPr>
          <a:xfrm>
            <a:off x="0" y="150813"/>
            <a:ext cx="8229600" cy="614362"/>
          </a:xfrm>
          <a:solidFill>
            <a:srgbClr val="FFFF00"/>
          </a:solidFill>
        </p:spPr>
        <p:txBody>
          <a:bodyPr/>
          <a:lstStyle/>
          <a:p>
            <a:r>
              <a:rPr lang="en-US" altLang="en-US" dirty="0"/>
              <a:t>The area of a trapezium</a:t>
            </a:r>
            <a:endParaRPr lang="en-GB" altLang="en-US" dirty="0"/>
          </a:p>
        </p:txBody>
      </p:sp>
      <p:sp>
        <p:nvSpPr>
          <p:cNvPr id="31749" name="Text Box 5">
            <a:extLst>
              <a:ext uri="{FF2B5EF4-FFF2-40B4-BE49-F238E27FC236}">
                <a16:creationId xmlns:a16="http://schemas.microsoft.com/office/drawing/2014/main" id="{9E6F390A-340A-4391-A5E7-BB68DB918225}"/>
              </a:ext>
            </a:extLst>
          </p:cNvPr>
          <p:cNvSpPr txBox="1">
            <a:spLocks noChangeArrowheads="1"/>
          </p:cNvSpPr>
          <p:nvPr/>
        </p:nvSpPr>
        <p:spPr bwMode="auto">
          <a:xfrm>
            <a:off x="320675" y="1066800"/>
            <a:ext cx="8640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solidFill>
                  <a:srgbClr val="000066"/>
                </a:solidFill>
              </a:rPr>
              <a:t>The area of any </a:t>
            </a:r>
            <a:r>
              <a:rPr lang="en-GB" altLang="en-US" b="1">
                <a:solidFill>
                  <a:srgbClr val="FF6600"/>
                </a:solidFill>
              </a:rPr>
              <a:t>trapezium</a:t>
            </a:r>
            <a:r>
              <a:rPr lang="en-GB" altLang="en-US">
                <a:solidFill>
                  <a:srgbClr val="000066"/>
                </a:solidFill>
              </a:rPr>
              <a:t> can be found using the formula:</a:t>
            </a:r>
          </a:p>
        </p:txBody>
      </p:sp>
      <p:grpSp>
        <p:nvGrpSpPr>
          <p:cNvPr id="31750" name="Group 31">
            <a:extLst>
              <a:ext uri="{FF2B5EF4-FFF2-40B4-BE49-F238E27FC236}">
                <a16:creationId xmlns:a16="http://schemas.microsoft.com/office/drawing/2014/main" id="{528A03E1-2413-433E-9EBF-0A747CB2F59A}"/>
              </a:ext>
            </a:extLst>
          </p:cNvPr>
          <p:cNvGrpSpPr>
            <a:grpSpLocks/>
          </p:cNvGrpSpPr>
          <p:nvPr/>
        </p:nvGrpSpPr>
        <p:grpSpPr bwMode="auto">
          <a:xfrm>
            <a:off x="684213" y="1785938"/>
            <a:ext cx="7920037" cy="815975"/>
            <a:chOff x="431" y="1207"/>
            <a:chExt cx="4989" cy="514"/>
          </a:xfrm>
        </p:grpSpPr>
        <p:sp>
          <p:nvSpPr>
            <p:cNvPr id="31769" name="Rectangle 8">
              <a:extLst>
                <a:ext uri="{FF2B5EF4-FFF2-40B4-BE49-F238E27FC236}">
                  <a16:creationId xmlns:a16="http://schemas.microsoft.com/office/drawing/2014/main" id="{F00888A0-03D9-4324-8BEC-CAF16D918F49}"/>
                </a:ext>
              </a:extLst>
            </p:cNvPr>
            <p:cNvSpPr>
              <a:spLocks noChangeArrowheads="1"/>
            </p:cNvSpPr>
            <p:nvPr/>
          </p:nvSpPr>
          <p:spPr bwMode="auto">
            <a:xfrm>
              <a:off x="431" y="1214"/>
              <a:ext cx="4989" cy="499"/>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31770" name="Text Box 7">
              <a:extLst>
                <a:ext uri="{FF2B5EF4-FFF2-40B4-BE49-F238E27FC236}">
                  <a16:creationId xmlns:a16="http://schemas.microsoft.com/office/drawing/2014/main" id="{9936022B-4EA0-4B5A-84E7-499A732A065F}"/>
                </a:ext>
              </a:extLst>
            </p:cNvPr>
            <p:cNvSpPr txBox="1">
              <a:spLocks noChangeArrowheads="1"/>
            </p:cNvSpPr>
            <p:nvPr/>
          </p:nvSpPr>
          <p:spPr bwMode="auto">
            <a:xfrm>
              <a:off x="525" y="1320"/>
              <a:ext cx="48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Area of a trapezium =     (sum of parallel sides) × height</a:t>
              </a:r>
              <a:endParaRPr lang="en-GB" altLang="en-US"/>
            </a:p>
          </p:txBody>
        </p:sp>
        <p:grpSp>
          <p:nvGrpSpPr>
            <p:cNvPr id="31771" name="Group 9">
              <a:extLst>
                <a:ext uri="{FF2B5EF4-FFF2-40B4-BE49-F238E27FC236}">
                  <a16:creationId xmlns:a16="http://schemas.microsoft.com/office/drawing/2014/main" id="{671499BE-F320-4ABD-86EC-37EFE8192696}"/>
                </a:ext>
              </a:extLst>
            </p:cNvPr>
            <p:cNvGrpSpPr>
              <a:grpSpLocks/>
            </p:cNvGrpSpPr>
            <p:nvPr/>
          </p:nvGrpSpPr>
          <p:grpSpPr bwMode="auto">
            <a:xfrm>
              <a:off x="2443" y="1207"/>
              <a:ext cx="226" cy="514"/>
              <a:chOff x="2214" y="3397"/>
              <a:chExt cx="226" cy="514"/>
            </a:xfrm>
          </p:grpSpPr>
          <p:sp>
            <p:nvSpPr>
              <p:cNvPr id="31772" name="Text Box 10">
                <a:extLst>
                  <a:ext uri="{FF2B5EF4-FFF2-40B4-BE49-F238E27FC236}">
                    <a16:creationId xmlns:a16="http://schemas.microsoft.com/office/drawing/2014/main" id="{9ED4BB4B-AEE8-4E2E-BB00-FC38EBC7EAC1}"/>
                  </a:ext>
                </a:extLst>
              </p:cNvPr>
              <p:cNvSpPr txBox="1">
                <a:spLocks noChangeArrowheads="1"/>
              </p:cNvSpPr>
              <p:nvPr/>
            </p:nvSpPr>
            <p:spPr bwMode="auto">
              <a:xfrm>
                <a:off x="2216" y="339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1</a:t>
                </a:r>
                <a:endParaRPr lang="en-GB" altLang="en-US"/>
              </a:p>
            </p:txBody>
          </p:sp>
          <p:sp>
            <p:nvSpPr>
              <p:cNvPr id="31773" name="Line 11">
                <a:extLst>
                  <a:ext uri="{FF2B5EF4-FFF2-40B4-BE49-F238E27FC236}">
                    <a16:creationId xmlns:a16="http://schemas.microsoft.com/office/drawing/2014/main" id="{0057081D-1CAC-41A0-9435-05EC4E370287}"/>
                  </a:ext>
                </a:extLst>
              </p:cNvPr>
              <p:cNvSpPr>
                <a:spLocks noChangeShapeType="1"/>
              </p:cNvSpPr>
              <p:nvPr/>
            </p:nvSpPr>
            <p:spPr bwMode="auto">
              <a:xfrm>
                <a:off x="2214" y="3654"/>
                <a:ext cx="22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4" name="Text Box 12">
                <a:extLst>
                  <a:ext uri="{FF2B5EF4-FFF2-40B4-BE49-F238E27FC236}">
                    <a16:creationId xmlns:a16="http://schemas.microsoft.com/office/drawing/2014/main" id="{C04488D3-8210-4488-B60B-511741EC6794}"/>
                  </a:ext>
                </a:extLst>
              </p:cNvPr>
              <p:cNvSpPr txBox="1">
                <a:spLocks noChangeArrowheads="1"/>
              </p:cNvSpPr>
              <p:nvPr/>
            </p:nvSpPr>
            <p:spPr bwMode="auto">
              <a:xfrm>
                <a:off x="2216" y="362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2</a:t>
                </a:r>
                <a:endParaRPr lang="en-GB" altLang="en-US"/>
              </a:p>
            </p:txBody>
          </p:sp>
        </p:grpSp>
      </p:grpSp>
      <p:grpSp>
        <p:nvGrpSpPr>
          <p:cNvPr id="720930" name="Group 34">
            <a:extLst>
              <a:ext uri="{FF2B5EF4-FFF2-40B4-BE49-F238E27FC236}">
                <a16:creationId xmlns:a16="http://schemas.microsoft.com/office/drawing/2014/main" id="{B034EB8A-1562-4D4F-8679-CF94E01DD3DF}"/>
              </a:ext>
            </a:extLst>
          </p:cNvPr>
          <p:cNvGrpSpPr>
            <a:grpSpLocks/>
          </p:cNvGrpSpPr>
          <p:nvPr/>
        </p:nvGrpSpPr>
        <p:grpSpPr bwMode="auto">
          <a:xfrm>
            <a:off x="320675" y="4883150"/>
            <a:ext cx="5475288" cy="1392238"/>
            <a:chOff x="202" y="3076"/>
            <a:chExt cx="3449" cy="877"/>
          </a:xfrm>
        </p:grpSpPr>
        <p:sp>
          <p:nvSpPr>
            <p:cNvPr id="31761" name="Text Box 13">
              <a:extLst>
                <a:ext uri="{FF2B5EF4-FFF2-40B4-BE49-F238E27FC236}">
                  <a16:creationId xmlns:a16="http://schemas.microsoft.com/office/drawing/2014/main" id="{794B8676-2FB0-4B34-843F-582100F9BEE9}"/>
                </a:ext>
              </a:extLst>
            </p:cNvPr>
            <p:cNvSpPr txBox="1">
              <a:spLocks noChangeArrowheads="1"/>
            </p:cNvSpPr>
            <p:nvPr/>
          </p:nvSpPr>
          <p:spPr bwMode="auto">
            <a:xfrm>
              <a:off x="202" y="3076"/>
              <a:ext cx="21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Or using letter symbols,</a:t>
              </a:r>
              <a:endParaRPr lang="en-GB" altLang="en-US"/>
            </a:p>
          </p:txBody>
        </p:sp>
        <p:sp>
          <p:nvSpPr>
            <p:cNvPr id="31762" name="Rectangle 21">
              <a:extLst>
                <a:ext uri="{FF2B5EF4-FFF2-40B4-BE49-F238E27FC236}">
                  <a16:creationId xmlns:a16="http://schemas.microsoft.com/office/drawing/2014/main" id="{BC2A4B13-887C-4E46-BB84-CB14227E7EA7}"/>
                </a:ext>
              </a:extLst>
            </p:cNvPr>
            <p:cNvSpPr>
              <a:spLocks noChangeArrowheads="1"/>
            </p:cNvSpPr>
            <p:nvPr/>
          </p:nvSpPr>
          <p:spPr bwMode="auto">
            <a:xfrm>
              <a:off x="2109" y="3446"/>
              <a:ext cx="1542" cy="499"/>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grpSp>
          <p:nvGrpSpPr>
            <p:cNvPr id="31763" name="Group 33">
              <a:extLst>
                <a:ext uri="{FF2B5EF4-FFF2-40B4-BE49-F238E27FC236}">
                  <a16:creationId xmlns:a16="http://schemas.microsoft.com/office/drawing/2014/main" id="{4D4C4CEB-7DCD-49A9-8C29-D719C18B5BD0}"/>
                </a:ext>
              </a:extLst>
            </p:cNvPr>
            <p:cNvGrpSpPr>
              <a:grpSpLocks/>
            </p:cNvGrpSpPr>
            <p:nvPr/>
          </p:nvGrpSpPr>
          <p:grpSpPr bwMode="auto">
            <a:xfrm>
              <a:off x="2204" y="3439"/>
              <a:ext cx="1351" cy="514"/>
              <a:chOff x="1431" y="3439"/>
              <a:chExt cx="1351" cy="514"/>
            </a:xfrm>
          </p:grpSpPr>
          <p:sp>
            <p:nvSpPr>
              <p:cNvPr id="31764" name="Text Box 16">
                <a:extLst>
                  <a:ext uri="{FF2B5EF4-FFF2-40B4-BE49-F238E27FC236}">
                    <a16:creationId xmlns:a16="http://schemas.microsoft.com/office/drawing/2014/main" id="{31010C4C-0063-47B5-9AD6-A34359243F80}"/>
                  </a:ext>
                </a:extLst>
              </p:cNvPr>
              <p:cNvSpPr txBox="1">
                <a:spLocks noChangeArrowheads="1"/>
              </p:cNvSpPr>
              <p:nvPr/>
            </p:nvSpPr>
            <p:spPr bwMode="auto">
              <a:xfrm>
                <a:off x="1431" y="3553"/>
                <a:ext cx="13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i="1"/>
                  <a:t>A</a:t>
                </a:r>
                <a:r>
                  <a:rPr lang="en-US" altLang="en-US"/>
                  <a:t> =      (</a:t>
                </a:r>
                <a:r>
                  <a:rPr lang="en-US" altLang="en-US" i="1">
                    <a:latin typeface="Times New Roman" panose="02020603050405020304" pitchFamily="18" charset="0"/>
                  </a:rPr>
                  <a:t>a </a:t>
                </a:r>
                <a:r>
                  <a:rPr lang="en-US" altLang="en-US"/>
                  <a:t>+</a:t>
                </a:r>
                <a:r>
                  <a:rPr lang="en-US" altLang="en-US" i="1">
                    <a:latin typeface="Times New Roman" panose="02020603050405020304" pitchFamily="18" charset="0"/>
                  </a:rPr>
                  <a:t> b</a:t>
                </a:r>
                <a:r>
                  <a:rPr lang="en-US" altLang="en-US"/>
                  <a:t>)</a:t>
                </a:r>
                <a:r>
                  <a:rPr lang="en-US" altLang="en-US" i="1">
                    <a:latin typeface="Times New Roman" panose="02020603050405020304" pitchFamily="18" charset="0"/>
                  </a:rPr>
                  <a:t>h</a:t>
                </a:r>
                <a:endParaRPr lang="en-GB" altLang="en-US" i="1">
                  <a:latin typeface="Times New Roman" panose="02020603050405020304" pitchFamily="18" charset="0"/>
                </a:endParaRPr>
              </a:p>
            </p:txBody>
          </p:sp>
          <p:grpSp>
            <p:nvGrpSpPr>
              <p:cNvPr id="31765" name="Group 17">
                <a:extLst>
                  <a:ext uri="{FF2B5EF4-FFF2-40B4-BE49-F238E27FC236}">
                    <a16:creationId xmlns:a16="http://schemas.microsoft.com/office/drawing/2014/main" id="{60CA12B8-EAF9-4088-A78A-ED18D09906A1}"/>
                  </a:ext>
                </a:extLst>
              </p:cNvPr>
              <p:cNvGrpSpPr>
                <a:grpSpLocks/>
              </p:cNvGrpSpPr>
              <p:nvPr/>
            </p:nvGrpSpPr>
            <p:grpSpPr bwMode="auto">
              <a:xfrm>
                <a:off x="1838" y="3439"/>
                <a:ext cx="226" cy="514"/>
                <a:chOff x="2214" y="3397"/>
                <a:chExt cx="226" cy="514"/>
              </a:xfrm>
            </p:grpSpPr>
            <p:sp>
              <p:nvSpPr>
                <p:cNvPr id="31766" name="Text Box 18">
                  <a:extLst>
                    <a:ext uri="{FF2B5EF4-FFF2-40B4-BE49-F238E27FC236}">
                      <a16:creationId xmlns:a16="http://schemas.microsoft.com/office/drawing/2014/main" id="{F9C42B6D-82A7-4B38-9A96-97BD81673B16}"/>
                    </a:ext>
                  </a:extLst>
                </p:cNvPr>
                <p:cNvSpPr txBox="1">
                  <a:spLocks noChangeArrowheads="1"/>
                </p:cNvSpPr>
                <p:nvPr/>
              </p:nvSpPr>
              <p:spPr bwMode="auto">
                <a:xfrm>
                  <a:off x="2216" y="339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1</a:t>
                  </a:r>
                  <a:endParaRPr lang="en-GB" altLang="en-US"/>
                </a:p>
              </p:txBody>
            </p:sp>
            <p:sp>
              <p:nvSpPr>
                <p:cNvPr id="31767" name="Line 19">
                  <a:extLst>
                    <a:ext uri="{FF2B5EF4-FFF2-40B4-BE49-F238E27FC236}">
                      <a16:creationId xmlns:a16="http://schemas.microsoft.com/office/drawing/2014/main" id="{DCA9D1A9-182D-4217-8E22-1CD15F9A9EC1}"/>
                    </a:ext>
                  </a:extLst>
                </p:cNvPr>
                <p:cNvSpPr>
                  <a:spLocks noChangeShapeType="1"/>
                </p:cNvSpPr>
                <p:nvPr/>
              </p:nvSpPr>
              <p:spPr bwMode="auto">
                <a:xfrm>
                  <a:off x="2214" y="3654"/>
                  <a:ext cx="22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8" name="Text Box 20">
                  <a:extLst>
                    <a:ext uri="{FF2B5EF4-FFF2-40B4-BE49-F238E27FC236}">
                      <a16:creationId xmlns:a16="http://schemas.microsoft.com/office/drawing/2014/main" id="{D9EF915B-50CC-445D-A7EB-DF87A93498BE}"/>
                    </a:ext>
                  </a:extLst>
                </p:cNvPr>
                <p:cNvSpPr txBox="1">
                  <a:spLocks noChangeArrowheads="1"/>
                </p:cNvSpPr>
                <p:nvPr/>
              </p:nvSpPr>
              <p:spPr bwMode="auto">
                <a:xfrm>
                  <a:off x="2216" y="362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2</a:t>
                  </a:r>
                  <a:endParaRPr lang="en-GB" altLang="en-US"/>
                </a:p>
              </p:txBody>
            </p:sp>
          </p:grpSp>
        </p:grpSp>
      </p:grpSp>
      <p:grpSp>
        <p:nvGrpSpPr>
          <p:cNvPr id="31752" name="Group 22">
            <a:extLst>
              <a:ext uri="{FF2B5EF4-FFF2-40B4-BE49-F238E27FC236}">
                <a16:creationId xmlns:a16="http://schemas.microsoft.com/office/drawing/2014/main" id="{900958E8-DDB9-4085-BE20-8DEEB8B37D72}"/>
              </a:ext>
            </a:extLst>
          </p:cNvPr>
          <p:cNvGrpSpPr>
            <a:grpSpLocks/>
          </p:cNvGrpSpPr>
          <p:nvPr/>
        </p:nvGrpSpPr>
        <p:grpSpPr bwMode="auto">
          <a:xfrm>
            <a:off x="2735263" y="2671763"/>
            <a:ext cx="3673475" cy="2308225"/>
            <a:chOff x="1723" y="1765"/>
            <a:chExt cx="2314" cy="1454"/>
          </a:xfrm>
        </p:grpSpPr>
        <p:sp>
          <p:nvSpPr>
            <p:cNvPr id="31753" name="Freeform 23">
              <a:extLst>
                <a:ext uri="{FF2B5EF4-FFF2-40B4-BE49-F238E27FC236}">
                  <a16:creationId xmlns:a16="http://schemas.microsoft.com/office/drawing/2014/main" id="{10FB65A9-B33A-4A65-953C-ADB86D81EC40}"/>
                </a:ext>
              </a:extLst>
            </p:cNvPr>
            <p:cNvSpPr>
              <a:spLocks/>
            </p:cNvSpPr>
            <p:nvPr/>
          </p:nvSpPr>
          <p:spPr bwMode="auto">
            <a:xfrm>
              <a:off x="1723" y="2106"/>
              <a:ext cx="2314" cy="778"/>
            </a:xfrm>
            <a:custGeom>
              <a:avLst/>
              <a:gdLst>
                <a:gd name="T0" fmla="*/ 1501 w 2313"/>
                <a:gd name="T1" fmla="*/ 516 h 862"/>
                <a:gd name="T2" fmla="*/ 453 w 2313"/>
                <a:gd name="T3" fmla="*/ 516 h 862"/>
                <a:gd name="T4" fmla="*/ 0 w 2313"/>
                <a:gd name="T5" fmla="*/ 0 h 862"/>
                <a:gd name="T6" fmla="*/ 2318 w 2313"/>
                <a:gd name="T7" fmla="*/ 0 h 862"/>
                <a:gd name="T8" fmla="*/ 1501 w 2313"/>
                <a:gd name="T9" fmla="*/ 516 h 8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3" h="862">
                  <a:moveTo>
                    <a:pt x="1496" y="862"/>
                  </a:moveTo>
                  <a:lnTo>
                    <a:pt x="453" y="862"/>
                  </a:lnTo>
                  <a:lnTo>
                    <a:pt x="0" y="0"/>
                  </a:lnTo>
                  <a:lnTo>
                    <a:pt x="2313" y="0"/>
                  </a:lnTo>
                  <a:lnTo>
                    <a:pt x="1496" y="862"/>
                  </a:lnTo>
                  <a:close/>
                </a:path>
              </a:pathLst>
            </a:custGeom>
            <a:gradFill rotWithShape="1">
              <a:gsLst>
                <a:gs pos="0">
                  <a:srgbClr val="A679C5"/>
                </a:gs>
                <a:gs pos="100000">
                  <a:srgbClr val="D0B8E0"/>
                </a:gs>
              </a:gsLst>
              <a:lin ang="189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4" name="Line 24">
              <a:extLst>
                <a:ext uri="{FF2B5EF4-FFF2-40B4-BE49-F238E27FC236}">
                  <a16:creationId xmlns:a16="http://schemas.microsoft.com/office/drawing/2014/main" id="{59525F76-9AE4-433D-B642-351DB8828479}"/>
                </a:ext>
              </a:extLst>
            </p:cNvPr>
            <p:cNvSpPr>
              <a:spLocks noChangeShapeType="1"/>
            </p:cNvSpPr>
            <p:nvPr/>
          </p:nvSpPr>
          <p:spPr bwMode="auto">
            <a:xfrm>
              <a:off x="2176" y="2965"/>
              <a:ext cx="1044" cy="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5" name="Line 25">
              <a:extLst>
                <a:ext uri="{FF2B5EF4-FFF2-40B4-BE49-F238E27FC236}">
                  <a16:creationId xmlns:a16="http://schemas.microsoft.com/office/drawing/2014/main" id="{9AF6EC0E-FD8C-4D9C-BE18-C0CE7E71741D}"/>
                </a:ext>
              </a:extLst>
            </p:cNvPr>
            <p:cNvSpPr>
              <a:spLocks noChangeShapeType="1"/>
            </p:cNvSpPr>
            <p:nvPr/>
          </p:nvSpPr>
          <p:spPr bwMode="auto">
            <a:xfrm>
              <a:off x="2176" y="2106"/>
              <a:ext cx="0" cy="783"/>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6" name="Rectangle 26">
              <a:extLst>
                <a:ext uri="{FF2B5EF4-FFF2-40B4-BE49-F238E27FC236}">
                  <a16:creationId xmlns:a16="http://schemas.microsoft.com/office/drawing/2014/main" id="{A33870E3-FC3B-4EE7-9C52-7732094F9530}"/>
                </a:ext>
              </a:extLst>
            </p:cNvPr>
            <p:cNvSpPr>
              <a:spLocks noChangeArrowheads="1"/>
            </p:cNvSpPr>
            <p:nvPr/>
          </p:nvSpPr>
          <p:spPr bwMode="auto">
            <a:xfrm>
              <a:off x="2176" y="2801"/>
              <a:ext cx="90" cy="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31757" name="Text Box 27">
              <a:extLst>
                <a:ext uri="{FF2B5EF4-FFF2-40B4-BE49-F238E27FC236}">
                  <a16:creationId xmlns:a16="http://schemas.microsoft.com/office/drawing/2014/main" id="{1792EA48-B836-4417-AE3D-DB8152E488BC}"/>
                </a:ext>
              </a:extLst>
            </p:cNvPr>
            <p:cNvSpPr txBox="1">
              <a:spLocks noChangeArrowheads="1"/>
            </p:cNvSpPr>
            <p:nvPr/>
          </p:nvSpPr>
          <p:spPr bwMode="auto">
            <a:xfrm>
              <a:off x="2358" y="2187"/>
              <a:ext cx="1361" cy="518"/>
            </a:xfrm>
            <a:prstGeom prst="rect">
              <a:avLst/>
            </a:prstGeom>
            <a:noFill/>
            <a:ln>
              <a:noFill/>
            </a:ln>
            <a:effectLst/>
            <a:extLst>
              <a:ext uri="{909E8E84-426E-40DD-AFC4-6F175D3DCCD1}">
                <a14:hiddenFill xmlns:a14="http://schemas.microsoft.com/office/drawing/2010/main">
                  <a:solidFill>
                    <a:srgbClr val="FFFFFF">
                      <a:alpha val="39999"/>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perpendicular height</a:t>
              </a:r>
              <a:endParaRPr lang="en-GB" altLang="en-US"/>
            </a:p>
          </p:txBody>
        </p:sp>
        <p:sp>
          <p:nvSpPr>
            <p:cNvPr id="31758" name="Line 28">
              <a:extLst>
                <a:ext uri="{FF2B5EF4-FFF2-40B4-BE49-F238E27FC236}">
                  <a16:creationId xmlns:a16="http://schemas.microsoft.com/office/drawing/2014/main" id="{5C951589-F82B-4AFE-A955-1C7BFD7806D6}"/>
                </a:ext>
              </a:extLst>
            </p:cNvPr>
            <p:cNvSpPr>
              <a:spLocks noChangeShapeType="1"/>
            </p:cNvSpPr>
            <p:nvPr/>
          </p:nvSpPr>
          <p:spPr bwMode="auto">
            <a:xfrm>
              <a:off x="1723" y="2024"/>
              <a:ext cx="2314" cy="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9" name="Text Box 29">
              <a:extLst>
                <a:ext uri="{FF2B5EF4-FFF2-40B4-BE49-F238E27FC236}">
                  <a16:creationId xmlns:a16="http://schemas.microsoft.com/office/drawing/2014/main" id="{FD93CA64-25BC-463A-BB46-5197926CA28E}"/>
                </a:ext>
              </a:extLst>
            </p:cNvPr>
            <p:cNvSpPr txBox="1">
              <a:spLocks noChangeArrowheads="1"/>
            </p:cNvSpPr>
            <p:nvPr/>
          </p:nvSpPr>
          <p:spPr bwMode="auto">
            <a:xfrm>
              <a:off x="2709" y="176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i="1">
                  <a:latin typeface="Times New Roman" panose="02020603050405020304" pitchFamily="18" charset="0"/>
                </a:rPr>
                <a:t>a</a:t>
              </a:r>
              <a:endParaRPr lang="en-GB" altLang="en-US" i="1">
                <a:latin typeface="Times New Roman" panose="02020603050405020304" pitchFamily="18" charset="0"/>
              </a:endParaRPr>
            </a:p>
          </p:txBody>
        </p:sp>
        <p:sp>
          <p:nvSpPr>
            <p:cNvPr id="31760" name="Text Box 30">
              <a:extLst>
                <a:ext uri="{FF2B5EF4-FFF2-40B4-BE49-F238E27FC236}">
                  <a16:creationId xmlns:a16="http://schemas.microsoft.com/office/drawing/2014/main" id="{94024075-9A14-4AF4-885D-B5A4A82A6822}"/>
                </a:ext>
              </a:extLst>
            </p:cNvPr>
            <p:cNvSpPr txBox="1">
              <a:spLocks noChangeArrowheads="1"/>
            </p:cNvSpPr>
            <p:nvPr/>
          </p:nvSpPr>
          <p:spPr bwMode="auto">
            <a:xfrm>
              <a:off x="2573" y="2931"/>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i="1">
                  <a:latin typeface="Times New Roman" panose="02020603050405020304" pitchFamily="18" charset="0"/>
                </a:rPr>
                <a:t>b</a:t>
              </a:r>
              <a:endParaRPr lang="en-GB" altLang="en-US" i="1">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0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right_button">
            <a:hlinkClick r:id="" action="ppaction://hlinkshowjump?jump=nextslide"/>
            <a:extLst>
              <a:ext uri="{FF2B5EF4-FFF2-40B4-BE49-F238E27FC236}">
                <a16:creationId xmlns:a16="http://schemas.microsoft.com/office/drawing/2014/main" id="{96834396-3C62-4336-A490-22049ED7F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left_button">
            <a:hlinkClick r:id="" action="ppaction://hlinkshowjump?jump=previousslide"/>
            <a:extLst>
              <a:ext uri="{FF2B5EF4-FFF2-40B4-BE49-F238E27FC236}">
                <a16:creationId xmlns:a16="http://schemas.microsoft.com/office/drawing/2014/main" id="{CD749B87-2088-445F-86B9-419E2DF938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a:extLst>
              <a:ext uri="{FF2B5EF4-FFF2-40B4-BE49-F238E27FC236}">
                <a16:creationId xmlns:a16="http://schemas.microsoft.com/office/drawing/2014/main" id="{193EB9EE-61A9-47E4-9EA3-B291410C732F}"/>
              </a:ext>
            </a:extLst>
          </p:cNvPr>
          <p:cNvSpPr>
            <a:spLocks noGrp="1" noChangeArrowheads="1"/>
          </p:cNvSpPr>
          <p:nvPr>
            <p:ph type="title" idx="4294967295"/>
          </p:nvPr>
        </p:nvSpPr>
        <p:spPr>
          <a:xfrm>
            <a:off x="0" y="150813"/>
            <a:ext cx="8229600" cy="614362"/>
          </a:xfrm>
          <a:solidFill>
            <a:srgbClr val="FFFF00"/>
          </a:solidFill>
        </p:spPr>
        <p:txBody>
          <a:bodyPr/>
          <a:lstStyle/>
          <a:p>
            <a:r>
              <a:rPr lang="en-US" altLang="en-US" dirty="0"/>
              <a:t>The area of a trapezium</a:t>
            </a:r>
            <a:endParaRPr lang="en-GB" altLang="en-US" dirty="0"/>
          </a:p>
        </p:txBody>
      </p:sp>
      <p:sp>
        <p:nvSpPr>
          <p:cNvPr id="33797" name="Freeform 5">
            <a:extLst>
              <a:ext uri="{FF2B5EF4-FFF2-40B4-BE49-F238E27FC236}">
                <a16:creationId xmlns:a16="http://schemas.microsoft.com/office/drawing/2014/main" id="{E6BC7E39-AFB4-45FD-B994-B127346BDBD3}"/>
              </a:ext>
            </a:extLst>
          </p:cNvPr>
          <p:cNvSpPr>
            <a:spLocks/>
          </p:cNvSpPr>
          <p:nvPr/>
        </p:nvSpPr>
        <p:spPr bwMode="auto">
          <a:xfrm rot="-969268">
            <a:off x="320675" y="2925763"/>
            <a:ext cx="3027363" cy="1697037"/>
          </a:xfrm>
          <a:custGeom>
            <a:avLst/>
            <a:gdLst>
              <a:gd name="T0" fmla="*/ 0 w 2087"/>
              <a:gd name="T1" fmla="*/ 2147483646 h 953"/>
              <a:gd name="T2" fmla="*/ 2147483646 w 2087"/>
              <a:gd name="T3" fmla="*/ 2147483646 h 953"/>
              <a:gd name="T4" fmla="*/ 2147483646 w 2087"/>
              <a:gd name="T5" fmla="*/ 0 h 953"/>
              <a:gd name="T6" fmla="*/ 2147483646 w 2087"/>
              <a:gd name="T7" fmla="*/ 0 h 953"/>
              <a:gd name="T8" fmla="*/ 0 w 2087"/>
              <a:gd name="T9" fmla="*/ 2147483646 h 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7" h="953">
                <a:moveTo>
                  <a:pt x="0" y="953"/>
                </a:moveTo>
                <a:lnTo>
                  <a:pt x="2087" y="953"/>
                </a:lnTo>
                <a:lnTo>
                  <a:pt x="1588" y="0"/>
                </a:lnTo>
                <a:lnTo>
                  <a:pt x="817" y="0"/>
                </a:lnTo>
                <a:lnTo>
                  <a:pt x="0" y="953"/>
                </a:lnTo>
                <a:close/>
              </a:path>
            </a:pathLst>
          </a:custGeom>
          <a:gradFill rotWithShape="1">
            <a:gsLst>
              <a:gs pos="0">
                <a:srgbClr val="35B3DB"/>
              </a:gs>
              <a:gs pos="100000">
                <a:srgbClr val="80D0E8"/>
              </a:gs>
            </a:gsLst>
            <a:lin ang="189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8" name="Line 6">
            <a:extLst>
              <a:ext uri="{FF2B5EF4-FFF2-40B4-BE49-F238E27FC236}">
                <a16:creationId xmlns:a16="http://schemas.microsoft.com/office/drawing/2014/main" id="{F3B2C16E-0159-40BB-96EF-D0FD7308266E}"/>
              </a:ext>
            </a:extLst>
          </p:cNvPr>
          <p:cNvSpPr>
            <a:spLocks noChangeShapeType="1"/>
          </p:cNvSpPr>
          <p:nvPr/>
        </p:nvSpPr>
        <p:spPr bwMode="auto">
          <a:xfrm rot="-969268">
            <a:off x="1716088" y="2906713"/>
            <a:ext cx="125412"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9" name="Line 7">
            <a:extLst>
              <a:ext uri="{FF2B5EF4-FFF2-40B4-BE49-F238E27FC236}">
                <a16:creationId xmlns:a16="http://schemas.microsoft.com/office/drawing/2014/main" id="{C5A21253-13F0-48C4-8406-A345D16E0B65}"/>
              </a:ext>
            </a:extLst>
          </p:cNvPr>
          <p:cNvSpPr>
            <a:spLocks noChangeShapeType="1"/>
          </p:cNvSpPr>
          <p:nvPr/>
        </p:nvSpPr>
        <p:spPr bwMode="auto">
          <a:xfrm rot="-969268">
            <a:off x="2006600" y="4587875"/>
            <a:ext cx="125413"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0" name="Line 8">
            <a:extLst>
              <a:ext uri="{FF2B5EF4-FFF2-40B4-BE49-F238E27FC236}">
                <a16:creationId xmlns:a16="http://schemas.microsoft.com/office/drawing/2014/main" id="{1D86AC78-1FD9-4EF9-8FA9-2D7BA6CE1959}"/>
              </a:ext>
            </a:extLst>
          </p:cNvPr>
          <p:cNvSpPr>
            <a:spLocks noChangeShapeType="1"/>
          </p:cNvSpPr>
          <p:nvPr/>
        </p:nvSpPr>
        <p:spPr bwMode="auto">
          <a:xfrm rot="-969268">
            <a:off x="3287713" y="2503488"/>
            <a:ext cx="0" cy="1697037"/>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1" name="Line 9">
            <a:extLst>
              <a:ext uri="{FF2B5EF4-FFF2-40B4-BE49-F238E27FC236}">
                <a16:creationId xmlns:a16="http://schemas.microsoft.com/office/drawing/2014/main" id="{DEDC2C55-867C-44BD-ACB0-B000C014388E}"/>
              </a:ext>
            </a:extLst>
          </p:cNvPr>
          <p:cNvSpPr>
            <a:spLocks noChangeShapeType="1"/>
          </p:cNvSpPr>
          <p:nvPr/>
        </p:nvSpPr>
        <p:spPr bwMode="auto">
          <a:xfrm rot="-969268">
            <a:off x="2308225" y="2643188"/>
            <a:ext cx="757238"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2" name="Rectangle 10">
            <a:extLst>
              <a:ext uri="{FF2B5EF4-FFF2-40B4-BE49-F238E27FC236}">
                <a16:creationId xmlns:a16="http://schemas.microsoft.com/office/drawing/2014/main" id="{4524F596-BC51-4D6A-A6A2-AC6E1407F850}"/>
              </a:ext>
            </a:extLst>
          </p:cNvPr>
          <p:cNvSpPr>
            <a:spLocks noChangeArrowheads="1"/>
          </p:cNvSpPr>
          <p:nvPr/>
        </p:nvSpPr>
        <p:spPr bwMode="auto">
          <a:xfrm rot="-969268">
            <a:off x="2890838" y="2559050"/>
            <a:ext cx="188912" cy="1873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33803" name="Text Box 11">
            <a:extLst>
              <a:ext uri="{FF2B5EF4-FFF2-40B4-BE49-F238E27FC236}">
                <a16:creationId xmlns:a16="http://schemas.microsoft.com/office/drawing/2014/main" id="{56B09ABC-D81C-42CB-9E2D-A8806940A9DF}"/>
              </a:ext>
            </a:extLst>
          </p:cNvPr>
          <p:cNvSpPr txBox="1">
            <a:spLocks noChangeArrowheads="1"/>
          </p:cNvSpPr>
          <p:nvPr/>
        </p:nvSpPr>
        <p:spPr bwMode="auto">
          <a:xfrm>
            <a:off x="3289300" y="2925763"/>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9 m</a:t>
            </a:r>
            <a:endParaRPr lang="en-GB" altLang="en-US"/>
          </a:p>
        </p:txBody>
      </p:sp>
      <p:sp>
        <p:nvSpPr>
          <p:cNvPr id="33804" name="Text Box 12">
            <a:extLst>
              <a:ext uri="{FF2B5EF4-FFF2-40B4-BE49-F238E27FC236}">
                <a16:creationId xmlns:a16="http://schemas.microsoft.com/office/drawing/2014/main" id="{1A261A8E-17AE-48F7-8E1A-09E50DAF5ADA}"/>
              </a:ext>
            </a:extLst>
          </p:cNvPr>
          <p:cNvSpPr txBox="1">
            <a:spLocks noChangeArrowheads="1"/>
          </p:cNvSpPr>
          <p:nvPr/>
        </p:nvSpPr>
        <p:spPr bwMode="auto">
          <a:xfrm>
            <a:off x="1501775" y="2332038"/>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6 m</a:t>
            </a:r>
            <a:endParaRPr lang="en-GB" altLang="en-US"/>
          </a:p>
        </p:txBody>
      </p:sp>
      <p:sp>
        <p:nvSpPr>
          <p:cNvPr id="33805" name="Text Box 13">
            <a:extLst>
              <a:ext uri="{FF2B5EF4-FFF2-40B4-BE49-F238E27FC236}">
                <a16:creationId xmlns:a16="http://schemas.microsoft.com/office/drawing/2014/main" id="{37B03661-DEBF-47AF-A3AE-D67BA2D3744B}"/>
              </a:ext>
            </a:extLst>
          </p:cNvPr>
          <p:cNvSpPr txBox="1">
            <a:spLocks noChangeArrowheads="1"/>
          </p:cNvSpPr>
          <p:nvPr/>
        </p:nvSpPr>
        <p:spPr bwMode="auto">
          <a:xfrm>
            <a:off x="1960563" y="4594225"/>
            <a:ext cx="862012"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14 m</a:t>
            </a:r>
            <a:endParaRPr lang="en-GB" altLang="en-US"/>
          </a:p>
        </p:txBody>
      </p:sp>
      <p:grpSp>
        <p:nvGrpSpPr>
          <p:cNvPr id="722958" name="Group 14">
            <a:extLst>
              <a:ext uri="{FF2B5EF4-FFF2-40B4-BE49-F238E27FC236}">
                <a16:creationId xmlns:a16="http://schemas.microsoft.com/office/drawing/2014/main" id="{39F91DCC-D83C-4985-9BFA-1CF5058FAC87}"/>
              </a:ext>
            </a:extLst>
          </p:cNvPr>
          <p:cNvGrpSpPr>
            <a:grpSpLocks/>
          </p:cNvGrpSpPr>
          <p:nvPr/>
        </p:nvGrpSpPr>
        <p:grpSpPr bwMode="auto">
          <a:xfrm>
            <a:off x="4211638" y="1985963"/>
            <a:ext cx="4602162" cy="815975"/>
            <a:chOff x="1753" y="3521"/>
            <a:chExt cx="2899" cy="514"/>
          </a:xfrm>
        </p:grpSpPr>
        <p:sp>
          <p:nvSpPr>
            <p:cNvPr id="33821" name="Text Box 15">
              <a:extLst>
                <a:ext uri="{FF2B5EF4-FFF2-40B4-BE49-F238E27FC236}">
                  <a16:creationId xmlns:a16="http://schemas.microsoft.com/office/drawing/2014/main" id="{E5395056-E689-49C6-B97F-2B8E24F17FF6}"/>
                </a:ext>
              </a:extLst>
            </p:cNvPr>
            <p:cNvSpPr txBox="1">
              <a:spLocks noChangeArrowheads="1"/>
            </p:cNvSpPr>
            <p:nvPr/>
          </p:nvSpPr>
          <p:spPr bwMode="auto">
            <a:xfrm>
              <a:off x="1753" y="3635"/>
              <a:ext cx="289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Area of a trapezium =      (</a:t>
              </a:r>
              <a:r>
                <a:rPr lang="en-US" altLang="en-US" i="1">
                  <a:latin typeface="Times New Roman" panose="02020603050405020304" pitchFamily="18" charset="0"/>
                </a:rPr>
                <a:t>a </a:t>
              </a:r>
              <a:r>
                <a:rPr lang="en-US" altLang="en-US"/>
                <a:t>+</a:t>
              </a:r>
              <a:r>
                <a:rPr lang="en-US" altLang="en-US" i="1">
                  <a:latin typeface="Times New Roman" panose="02020603050405020304" pitchFamily="18" charset="0"/>
                </a:rPr>
                <a:t> b</a:t>
              </a:r>
              <a:r>
                <a:rPr lang="en-US" altLang="en-US"/>
                <a:t>)</a:t>
              </a:r>
              <a:r>
                <a:rPr lang="en-US" altLang="en-US" i="1">
                  <a:latin typeface="Times New Roman" panose="02020603050405020304" pitchFamily="18" charset="0"/>
                </a:rPr>
                <a:t>h</a:t>
              </a:r>
              <a:endParaRPr lang="en-GB" altLang="en-US" i="1">
                <a:latin typeface="Times New Roman" panose="02020603050405020304" pitchFamily="18" charset="0"/>
              </a:endParaRPr>
            </a:p>
          </p:txBody>
        </p:sp>
        <p:grpSp>
          <p:nvGrpSpPr>
            <p:cNvPr id="33822" name="Group 16">
              <a:extLst>
                <a:ext uri="{FF2B5EF4-FFF2-40B4-BE49-F238E27FC236}">
                  <a16:creationId xmlns:a16="http://schemas.microsoft.com/office/drawing/2014/main" id="{8C25B260-E8B3-4116-84B8-07712C369E03}"/>
                </a:ext>
              </a:extLst>
            </p:cNvPr>
            <p:cNvGrpSpPr>
              <a:grpSpLocks/>
            </p:cNvGrpSpPr>
            <p:nvPr/>
          </p:nvGrpSpPr>
          <p:grpSpPr bwMode="auto">
            <a:xfrm>
              <a:off x="3697" y="3521"/>
              <a:ext cx="226" cy="514"/>
              <a:chOff x="2214" y="3397"/>
              <a:chExt cx="226" cy="514"/>
            </a:xfrm>
          </p:grpSpPr>
          <p:sp>
            <p:nvSpPr>
              <p:cNvPr id="33823" name="Text Box 17">
                <a:extLst>
                  <a:ext uri="{FF2B5EF4-FFF2-40B4-BE49-F238E27FC236}">
                    <a16:creationId xmlns:a16="http://schemas.microsoft.com/office/drawing/2014/main" id="{055B83D2-EDBD-45CB-9B67-0E7FCA81205A}"/>
                  </a:ext>
                </a:extLst>
              </p:cNvPr>
              <p:cNvSpPr txBox="1">
                <a:spLocks noChangeArrowheads="1"/>
              </p:cNvSpPr>
              <p:nvPr/>
            </p:nvSpPr>
            <p:spPr bwMode="auto">
              <a:xfrm>
                <a:off x="2216" y="339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1</a:t>
                </a:r>
                <a:endParaRPr lang="en-GB" altLang="en-US"/>
              </a:p>
            </p:txBody>
          </p:sp>
          <p:sp>
            <p:nvSpPr>
              <p:cNvPr id="33824" name="Line 18">
                <a:extLst>
                  <a:ext uri="{FF2B5EF4-FFF2-40B4-BE49-F238E27FC236}">
                    <a16:creationId xmlns:a16="http://schemas.microsoft.com/office/drawing/2014/main" id="{F821048F-DD8E-49E6-BEDC-6D62B458F300}"/>
                  </a:ext>
                </a:extLst>
              </p:cNvPr>
              <p:cNvSpPr>
                <a:spLocks noChangeShapeType="1"/>
              </p:cNvSpPr>
              <p:nvPr/>
            </p:nvSpPr>
            <p:spPr bwMode="auto">
              <a:xfrm>
                <a:off x="2214" y="3654"/>
                <a:ext cx="22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5" name="Text Box 19">
                <a:extLst>
                  <a:ext uri="{FF2B5EF4-FFF2-40B4-BE49-F238E27FC236}">
                    <a16:creationId xmlns:a16="http://schemas.microsoft.com/office/drawing/2014/main" id="{CA99DE7D-ADFB-400E-9B9E-81E0B60C9AB5}"/>
                  </a:ext>
                </a:extLst>
              </p:cNvPr>
              <p:cNvSpPr txBox="1">
                <a:spLocks noChangeArrowheads="1"/>
              </p:cNvSpPr>
              <p:nvPr/>
            </p:nvSpPr>
            <p:spPr bwMode="auto">
              <a:xfrm>
                <a:off x="2216" y="362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2</a:t>
                </a:r>
                <a:endParaRPr lang="en-GB" altLang="en-US"/>
              </a:p>
            </p:txBody>
          </p:sp>
        </p:grpSp>
      </p:grpSp>
      <p:grpSp>
        <p:nvGrpSpPr>
          <p:cNvPr id="722964" name="Group 20">
            <a:extLst>
              <a:ext uri="{FF2B5EF4-FFF2-40B4-BE49-F238E27FC236}">
                <a16:creationId xmlns:a16="http://schemas.microsoft.com/office/drawing/2014/main" id="{A5A1CE05-80C2-4D14-9FFA-C408BF832B15}"/>
              </a:ext>
            </a:extLst>
          </p:cNvPr>
          <p:cNvGrpSpPr>
            <a:grpSpLocks/>
          </p:cNvGrpSpPr>
          <p:nvPr/>
        </p:nvGrpSpPr>
        <p:grpSpPr bwMode="auto">
          <a:xfrm>
            <a:off x="5508625" y="2892425"/>
            <a:ext cx="2441575" cy="815975"/>
            <a:chOff x="2038" y="3158"/>
            <a:chExt cx="1538" cy="514"/>
          </a:xfrm>
        </p:grpSpPr>
        <p:sp>
          <p:nvSpPr>
            <p:cNvPr id="33816" name="Text Box 21">
              <a:extLst>
                <a:ext uri="{FF2B5EF4-FFF2-40B4-BE49-F238E27FC236}">
                  <a16:creationId xmlns:a16="http://schemas.microsoft.com/office/drawing/2014/main" id="{B9B1231D-EE38-4033-9D8A-4D6D7609AA6C}"/>
                </a:ext>
              </a:extLst>
            </p:cNvPr>
            <p:cNvSpPr txBox="1">
              <a:spLocks noChangeArrowheads="1"/>
            </p:cNvSpPr>
            <p:nvPr/>
          </p:nvSpPr>
          <p:spPr bwMode="auto">
            <a:xfrm>
              <a:off x="2038" y="3260"/>
              <a:ext cx="153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      (6 + 14) × 9</a:t>
              </a:r>
              <a:endParaRPr lang="en-GB" altLang="en-US"/>
            </a:p>
          </p:txBody>
        </p:sp>
        <p:grpSp>
          <p:nvGrpSpPr>
            <p:cNvPr id="33817" name="Group 22">
              <a:extLst>
                <a:ext uri="{FF2B5EF4-FFF2-40B4-BE49-F238E27FC236}">
                  <a16:creationId xmlns:a16="http://schemas.microsoft.com/office/drawing/2014/main" id="{84810F4E-491C-4AF6-9D71-CC74AA571522}"/>
                </a:ext>
              </a:extLst>
            </p:cNvPr>
            <p:cNvGrpSpPr>
              <a:grpSpLocks/>
            </p:cNvGrpSpPr>
            <p:nvPr/>
          </p:nvGrpSpPr>
          <p:grpSpPr bwMode="auto">
            <a:xfrm>
              <a:off x="2266" y="3158"/>
              <a:ext cx="226" cy="514"/>
              <a:chOff x="2214" y="3397"/>
              <a:chExt cx="226" cy="514"/>
            </a:xfrm>
          </p:grpSpPr>
          <p:sp>
            <p:nvSpPr>
              <p:cNvPr id="33818" name="Text Box 23">
                <a:extLst>
                  <a:ext uri="{FF2B5EF4-FFF2-40B4-BE49-F238E27FC236}">
                    <a16:creationId xmlns:a16="http://schemas.microsoft.com/office/drawing/2014/main" id="{9DCA6E96-4531-43C2-836B-7A36DCEB58A1}"/>
                  </a:ext>
                </a:extLst>
              </p:cNvPr>
              <p:cNvSpPr txBox="1">
                <a:spLocks noChangeArrowheads="1"/>
              </p:cNvSpPr>
              <p:nvPr/>
            </p:nvSpPr>
            <p:spPr bwMode="auto">
              <a:xfrm>
                <a:off x="2216" y="339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1</a:t>
                </a:r>
                <a:endParaRPr lang="en-GB" altLang="en-US"/>
              </a:p>
            </p:txBody>
          </p:sp>
          <p:sp>
            <p:nvSpPr>
              <p:cNvPr id="33819" name="Line 24">
                <a:extLst>
                  <a:ext uri="{FF2B5EF4-FFF2-40B4-BE49-F238E27FC236}">
                    <a16:creationId xmlns:a16="http://schemas.microsoft.com/office/drawing/2014/main" id="{5F7612C6-1C97-4D8F-A651-C38808F3D7A4}"/>
                  </a:ext>
                </a:extLst>
              </p:cNvPr>
              <p:cNvSpPr>
                <a:spLocks noChangeShapeType="1"/>
              </p:cNvSpPr>
              <p:nvPr/>
            </p:nvSpPr>
            <p:spPr bwMode="auto">
              <a:xfrm>
                <a:off x="2214" y="3654"/>
                <a:ext cx="22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0" name="Text Box 25">
                <a:extLst>
                  <a:ext uri="{FF2B5EF4-FFF2-40B4-BE49-F238E27FC236}">
                    <a16:creationId xmlns:a16="http://schemas.microsoft.com/office/drawing/2014/main" id="{E895EF5A-C307-415B-9A19-17D6FC1E2316}"/>
                  </a:ext>
                </a:extLst>
              </p:cNvPr>
              <p:cNvSpPr txBox="1">
                <a:spLocks noChangeArrowheads="1"/>
              </p:cNvSpPr>
              <p:nvPr/>
            </p:nvSpPr>
            <p:spPr bwMode="auto">
              <a:xfrm>
                <a:off x="2216" y="362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2</a:t>
                </a:r>
                <a:endParaRPr lang="en-GB" altLang="en-US"/>
              </a:p>
            </p:txBody>
          </p:sp>
        </p:grpSp>
      </p:grpSp>
      <p:grpSp>
        <p:nvGrpSpPr>
          <p:cNvPr id="722970" name="Group 26">
            <a:extLst>
              <a:ext uri="{FF2B5EF4-FFF2-40B4-BE49-F238E27FC236}">
                <a16:creationId xmlns:a16="http://schemas.microsoft.com/office/drawing/2014/main" id="{BCB50843-E3D9-4D6A-AADD-BD45BDD6C43F}"/>
              </a:ext>
            </a:extLst>
          </p:cNvPr>
          <p:cNvGrpSpPr>
            <a:grpSpLocks/>
          </p:cNvGrpSpPr>
          <p:nvPr/>
        </p:nvGrpSpPr>
        <p:grpSpPr bwMode="auto">
          <a:xfrm>
            <a:off x="5508625" y="3800475"/>
            <a:ext cx="1984375" cy="815975"/>
            <a:chOff x="3973" y="2398"/>
            <a:chExt cx="1250" cy="514"/>
          </a:xfrm>
        </p:grpSpPr>
        <p:sp>
          <p:nvSpPr>
            <p:cNvPr id="33811" name="Text Box 27">
              <a:extLst>
                <a:ext uri="{FF2B5EF4-FFF2-40B4-BE49-F238E27FC236}">
                  <a16:creationId xmlns:a16="http://schemas.microsoft.com/office/drawing/2014/main" id="{5CA116E5-79AB-4E34-8F46-94CC157E4996}"/>
                </a:ext>
              </a:extLst>
            </p:cNvPr>
            <p:cNvSpPr txBox="1">
              <a:spLocks noChangeArrowheads="1"/>
            </p:cNvSpPr>
            <p:nvPr/>
          </p:nvSpPr>
          <p:spPr bwMode="auto">
            <a:xfrm>
              <a:off x="3973" y="2511"/>
              <a:ext cx="125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      × 20 × 9</a:t>
              </a:r>
              <a:endParaRPr lang="en-GB" altLang="en-US"/>
            </a:p>
          </p:txBody>
        </p:sp>
        <p:grpSp>
          <p:nvGrpSpPr>
            <p:cNvPr id="33812" name="Group 28">
              <a:extLst>
                <a:ext uri="{FF2B5EF4-FFF2-40B4-BE49-F238E27FC236}">
                  <a16:creationId xmlns:a16="http://schemas.microsoft.com/office/drawing/2014/main" id="{4DE1510C-F5F2-40A0-91E3-64FA3BAC3446}"/>
                </a:ext>
              </a:extLst>
            </p:cNvPr>
            <p:cNvGrpSpPr>
              <a:grpSpLocks/>
            </p:cNvGrpSpPr>
            <p:nvPr/>
          </p:nvGrpSpPr>
          <p:grpSpPr bwMode="auto">
            <a:xfrm>
              <a:off x="4200" y="2398"/>
              <a:ext cx="226" cy="514"/>
              <a:chOff x="2214" y="3397"/>
              <a:chExt cx="226" cy="514"/>
            </a:xfrm>
          </p:grpSpPr>
          <p:sp>
            <p:nvSpPr>
              <p:cNvPr id="33813" name="Text Box 29">
                <a:extLst>
                  <a:ext uri="{FF2B5EF4-FFF2-40B4-BE49-F238E27FC236}">
                    <a16:creationId xmlns:a16="http://schemas.microsoft.com/office/drawing/2014/main" id="{5262D614-4D7D-4BD8-BC74-EDCFFF1C8D5D}"/>
                  </a:ext>
                </a:extLst>
              </p:cNvPr>
              <p:cNvSpPr txBox="1">
                <a:spLocks noChangeArrowheads="1"/>
              </p:cNvSpPr>
              <p:nvPr/>
            </p:nvSpPr>
            <p:spPr bwMode="auto">
              <a:xfrm>
                <a:off x="2216" y="339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1</a:t>
                </a:r>
                <a:endParaRPr lang="en-GB" altLang="en-US"/>
              </a:p>
            </p:txBody>
          </p:sp>
          <p:sp>
            <p:nvSpPr>
              <p:cNvPr id="33814" name="Line 30">
                <a:extLst>
                  <a:ext uri="{FF2B5EF4-FFF2-40B4-BE49-F238E27FC236}">
                    <a16:creationId xmlns:a16="http://schemas.microsoft.com/office/drawing/2014/main" id="{AE5063D4-DD6E-4313-BF0F-2F62F2EF5A5B}"/>
                  </a:ext>
                </a:extLst>
              </p:cNvPr>
              <p:cNvSpPr>
                <a:spLocks noChangeShapeType="1"/>
              </p:cNvSpPr>
              <p:nvPr/>
            </p:nvSpPr>
            <p:spPr bwMode="auto">
              <a:xfrm>
                <a:off x="2214" y="3654"/>
                <a:ext cx="22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5" name="Text Box 31">
                <a:extLst>
                  <a:ext uri="{FF2B5EF4-FFF2-40B4-BE49-F238E27FC236}">
                    <a16:creationId xmlns:a16="http://schemas.microsoft.com/office/drawing/2014/main" id="{76C4FD07-5C83-4898-9BC1-196B3A50B1A6}"/>
                  </a:ext>
                </a:extLst>
              </p:cNvPr>
              <p:cNvSpPr txBox="1">
                <a:spLocks noChangeArrowheads="1"/>
              </p:cNvSpPr>
              <p:nvPr/>
            </p:nvSpPr>
            <p:spPr bwMode="auto">
              <a:xfrm>
                <a:off x="2216" y="362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2</a:t>
                </a:r>
                <a:endParaRPr lang="en-GB" altLang="en-US"/>
              </a:p>
            </p:txBody>
          </p:sp>
        </p:grpSp>
      </p:grpSp>
      <p:sp>
        <p:nvSpPr>
          <p:cNvPr id="722976" name="Text Box 32">
            <a:extLst>
              <a:ext uri="{FF2B5EF4-FFF2-40B4-BE49-F238E27FC236}">
                <a16:creationId xmlns:a16="http://schemas.microsoft.com/office/drawing/2014/main" id="{8A3ABF97-FFB8-4E57-8414-C52EF3F94CA9}"/>
              </a:ext>
            </a:extLst>
          </p:cNvPr>
          <p:cNvSpPr txBox="1">
            <a:spLocks noChangeArrowheads="1"/>
          </p:cNvSpPr>
          <p:nvPr/>
        </p:nvSpPr>
        <p:spPr bwMode="auto">
          <a:xfrm>
            <a:off x="5508625" y="4708525"/>
            <a:ext cx="1254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 </a:t>
            </a:r>
            <a:r>
              <a:rPr lang="en-US" altLang="en-US" b="1">
                <a:solidFill>
                  <a:srgbClr val="FF6600"/>
                </a:solidFill>
              </a:rPr>
              <a:t>90 m</a:t>
            </a:r>
            <a:r>
              <a:rPr lang="en-US" altLang="en-US" b="1" baseline="30000">
                <a:solidFill>
                  <a:srgbClr val="FF6600"/>
                </a:solidFill>
              </a:rPr>
              <a:t>2</a:t>
            </a:r>
            <a:endParaRPr lang="en-GB" altLang="en-US" b="1" baseline="30000">
              <a:solidFill>
                <a:srgbClr val="FF6600"/>
              </a:solidFill>
            </a:endParaRPr>
          </a:p>
        </p:txBody>
      </p:sp>
      <p:sp>
        <p:nvSpPr>
          <p:cNvPr id="33810" name="Text Box 33">
            <a:extLst>
              <a:ext uri="{FF2B5EF4-FFF2-40B4-BE49-F238E27FC236}">
                <a16:creationId xmlns:a16="http://schemas.microsoft.com/office/drawing/2014/main" id="{16020014-7A2D-488E-954B-84445E9B80B0}"/>
              </a:ext>
            </a:extLst>
          </p:cNvPr>
          <p:cNvSpPr txBox="1">
            <a:spLocks noChangeArrowheads="1"/>
          </p:cNvSpPr>
          <p:nvPr/>
        </p:nvSpPr>
        <p:spPr bwMode="auto">
          <a:xfrm>
            <a:off x="1978025" y="1196975"/>
            <a:ext cx="5187950"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ctr"/>
            <a:r>
              <a:rPr lang="en-GB" altLang="en-US">
                <a:solidFill>
                  <a:srgbClr val="000066"/>
                </a:solidFill>
              </a:rPr>
              <a:t>What is the area of this trapezium?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229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229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229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29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7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ight_button">
            <a:hlinkClick r:id="" action="ppaction://hlinkshowjump?jump=nextslide"/>
            <a:extLst>
              <a:ext uri="{FF2B5EF4-FFF2-40B4-BE49-F238E27FC236}">
                <a16:creationId xmlns:a16="http://schemas.microsoft.com/office/drawing/2014/main" id="{FF5AC8AE-FECA-4A57-AB67-F6BFD6729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left_button">
            <a:hlinkClick r:id="" action="ppaction://hlinkshowjump?jump=previousslide"/>
            <a:extLst>
              <a:ext uri="{FF2B5EF4-FFF2-40B4-BE49-F238E27FC236}">
                <a16:creationId xmlns:a16="http://schemas.microsoft.com/office/drawing/2014/main" id="{54F948ED-A6F8-4F0C-902A-F1AD20077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a:extLst>
              <a:ext uri="{FF2B5EF4-FFF2-40B4-BE49-F238E27FC236}">
                <a16:creationId xmlns:a16="http://schemas.microsoft.com/office/drawing/2014/main" id="{2EFD8369-7F55-477A-A9B4-80F6A3F5551D}"/>
              </a:ext>
            </a:extLst>
          </p:cNvPr>
          <p:cNvSpPr>
            <a:spLocks noGrp="1" noChangeArrowheads="1"/>
          </p:cNvSpPr>
          <p:nvPr>
            <p:ph type="title" idx="4294967295"/>
          </p:nvPr>
        </p:nvSpPr>
        <p:spPr>
          <a:xfrm>
            <a:off x="0" y="150813"/>
            <a:ext cx="8229600" cy="614362"/>
          </a:xfrm>
          <a:solidFill>
            <a:srgbClr val="FFFF00"/>
          </a:solidFill>
        </p:spPr>
        <p:txBody>
          <a:bodyPr/>
          <a:lstStyle/>
          <a:p>
            <a:r>
              <a:rPr lang="en-US" altLang="en-US" dirty="0"/>
              <a:t>The area of a trapezium</a:t>
            </a:r>
            <a:endParaRPr lang="en-GB" altLang="en-US" dirty="0"/>
          </a:p>
        </p:txBody>
      </p:sp>
      <p:sp>
        <p:nvSpPr>
          <p:cNvPr id="35845" name="Text Box 5">
            <a:extLst>
              <a:ext uri="{FF2B5EF4-FFF2-40B4-BE49-F238E27FC236}">
                <a16:creationId xmlns:a16="http://schemas.microsoft.com/office/drawing/2014/main" id="{C1A7FD03-C968-422D-982F-0E8AA497FDA6}"/>
              </a:ext>
            </a:extLst>
          </p:cNvPr>
          <p:cNvSpPr txBox="1">
            <a:spLocks noChangeArrowheads="1"/>
          </p:cNvSpPr>
          <p:nvPr/>
        </p:nvSpPr>
        <p:spPr bwMode="auto">
          <a:xfrm>
            <a:off x="1978025" y="1196975"/>
            <a:ext cx="5187950"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ctr"/>
            <a:r>
              <a:rPr lang="en-GB" altLang="en-US">
                <a:solidFill>
                  <a:srgbClr val="000066"/>
                </a:solidFill>
              </a:rPr>
              <a:t>What is the area of this trapezium?</a:t>
            </a:r>
          </a:p>
        </p:txBody>
      </p:sp>
      <p:grpSp>
        <p:nvGrpSpPr>
          <p:cNvPr id="724998" name="Group 6">
            <a:extLst>
              <a:ext uri="{FF2B5EF4-FFF2-40B4-BE49-F238E27FC236}">
                <a16:creationId xmlns:a16="http://schemas.microsoft.com/office/drawing/2014/main" id="{7031F57E-0F41-42E8-907D-0BD86CE29439}"/>
              </a:ext>
            </a:extLst>
          </p:cNvPr>
          <p:cNvGrpSpPr>
            <a:grpSpLocks/>
          </p:cNvGrpSpPr>
          <p:nvPr/>
        </p:nvGrpSpPr>
        <p:grpSpPr bwMode="auto">
          <a:xfrm>
            <a:off x="4211638" y="1985963"/>
            <a:ext cx="4602162" cy="815975"/>
            <a:chOff x="1753" y="3521"/>
            <a:chExt cx="2899" cy="514"/>
          </a:xfrm>
        </p:grpSpPr>
        <p:sp>
          <p:nvSpPr>
            <p:cNvPr id="35869" name="Text Box 7">
              <a:extLst>
                <a:ext uri="{FF2B5EF4-FFF2-40B4-BE49-F238E27FC236}">
                  <a16:creationId xmlns:a16="http://schemas.microsoft.com/office/drawing/2014/main" id="{112FF653-C753-45CF-8753-21B0D5F47EE6}"/>
                </a:ext>
              </a:extLst>
            </p:cNvPr>
            <p:cNvSpPr txBox="1">
              <a:spLocks noChangeArrowheads="1"/>
            </p:cNvSpPr>
            <p:nvPr/>
          </p:nvSpPr>
          <p:spPr bwMode="auto">
            <a:xfrm>
              <a:off x="1753" y="3635"/>
              <a:ext cx="289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Area of a trapezium =      (</a:t>
              </a:r>
              <a:r>
                <a:rPr lang="en-US" altLang="en-US" i="1">
                  <a:latin typeface="Times New Roman" panose="02020603050405020304" pitchFamily="18" charset="0"/>
                </a:rPr>
                <a:t>a </a:t>
              </a:r>
              <a:r>
                <a:rPr lang="en-US" altLang="en-US"/>
                <a:t>+</a:t>
              </a:r>
              <a:r>
                <a:rPr lang="en-US" altLang="en-US" i="1">
                  <a:latin typeface="Times New Roman" panose="02020603050405020304" pitchFamily="18" charset="0"/>
                </a:rPr>
                <a:t> b</a:t>
              </a:r>
              <a:r>
                <a:rPr lang="en-US" altLang="en-US"/>
                <a:t>)</a:t>
              </a:r>
              <a:r>
                <a:rPr lang="en-US" altLang="en-US" i="1">
                  <a:latin typeface="Times New Roman" panose="02020603050405020304" pitchFamily="18" charset="0"/>
                </a:rPr>
                <a:t>h</a:t>
              </a:r>
              <a:endParaRPr lang="en-GB" altLang="en-US" i="1">
                <a:latin typeface="Times New Roman" panose="02020603050405020304" pitchFamily="18" charset="0"/>
              </a:endParaRPr>
            </a:p>
          </p:txBody>
        </p:sp>
        <p:grpSp>
          <p:nvGrpSpPr>
            <p:cNvPr id="35870" name="Group 8">
              <a:extLst>
                <a:ext uri="{FF2B5EF4-FFF2-40B4-BE49-F238E27FC236}">
                  <a16:creationId xmlns:a16="http://schemas.microsoft.com/office/drawing/2014/main" id="{51A0667A-9AD5-4914-9343-11F7885F76DC}"/>
                </a:ext>
              </a:extLst>
            </p:cNvPr>
            <p:cNvGrpSpPr>
              <a:grpSpLocks/>
            </p:cNvGrpSpPr>
            <p:nvPr/>
          </p:nvGrpSpPr>
          <p:grpSpPr bwMode="auto">
            <a:xfrm>
              <a:off x="3697" y="3521"/>
              <a:ext cx="226" cy="514"/>
              <a:chOff x="2214" y="3397"/>
              <a:chExt cx="226" cy="514"/>
            </a:xfrm>
          </p:grpSpPr>
          <p:sp>
            <p:nvSpPr>
              <p:cNvPr id="35871" name="Text Box 9">
                <a:extLst>
                  <a:ext uri="{FF2B5EF4-FFF2-40B4-BE49-F238E27FC236}">
                    <a16:creationId xmlns:a16="http://schemas.microsoft.com/office/drawing/2014/main" id="{DAB41547-FAC0-433B-BFD1-F40348025BDC}"/>
                  </a:ext>
                </a:extLst>
              </p:cNvPr>
              <p:cNvSpPr txBox="1">
                <a:spLocks noChangeArrowheads="1"/>
              </p:cNvSpPr>
              <p:nvPr/>
            </p:nvSpPr>
            <p:spPr bwMode="auto">
              <a:xfrm>
                <a:off x="2216" y="339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1</a:t>
                </a:r>
                <a:endParaRPr lang="en-GB" altLang="en-US"/>
              </a:p>
            </p:txBody>
          </p:sp>
          <p:sp>
            <p:nvSpPr>
              <p:cNvPr id="35872" name="Line 10">
                <a:extLst>
                  <a:ext uri="{FF2B5EF4-FFF2-40B4-BE49-F238E27FC236}">
                    <a16:creationId xmlns:a16="http://schemas.microsoft.com/office/drawing/2014/main" id="{6EAF0A39-53C6-4A6B-A174-7DCE0EB5892F}"/>
                  </a:ext>
                </a:extLst>
              </p:cNvPr>
              <p:cNvSpPr>
                <a:spLocks noChangeShapeType="1"/>
              </p:cNvSpPr>
              <p:nvPr/>
            </p:nvSpPr>
            <p:spPr bwMode="auto">
              <a:xfrm>
                <a:off x="2214" y="3654"/>
                <a:ext cx="22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3" name="Text Box 11">
                <a:extLst>
                  <a:ext uri="{FF2B5EF4-FFF2-40B4-BE49-F238E27FC236}">
                    <a16:creationId xmlns:a16="http://schemas.microsoft.com/office/drawing/2014/main" id="{B20B6756-27EF-4BB8-B538-88985BC6EF00}"/>
                  </a:ext>
                </a:extLst>
              </p:cNvPr>
              <p:cNvSpPr txBox="1">
                <a:spLocks noChangeArrowheads="1"/>
              </p:cNvSpPr>
              <p:nvPr/>
            </p:nvSpPr>
            <p:spPr bwMode="auto">
              <a:xfrm>
                <a:off x="2216" y="362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2</a:t>
                </a:r>
                <a:endParaRPr lang="en-GB" altLang="en-US"/>
              </a:p>
            </p:txBody>
          </p:sp>
        </p:grpSp>
      </p:grpSp>
      <p:grpSp>
        <p:nvGrpSpPr>
          <p:cNvPr id="725004" name="Group 12">
            <a:extLst>
              <a:ext uri="{FF2B5EF4-FFF2-40B4-BE49-F238E27FC236}">
                <a16:creationId xmlns:a16="http://schemas.microsoft.com/office/drawing/2014/main" id="{9C082638-8159-4ED9-B0B1-30B5C134B1AB}"/>
              </a:ext>
            </a:extLst>
          </p:cNvPr>
          <p:cNvGrpSpPr>
            <a:grpSpLocks/>
          </p:cNvGrpSpPr>
          <p:nvPr/>
        </p:nvGrpSpPr>
        <p:grpSpPr bwMode="auto">
          <a:xfrm>
            <a:off x="5508625" y="2892425"/>
            <a:ext cx="2441575" cy="815975"/>
            <a:chOff x="2038" y="3158"/>
            <a:chExt cx="1538" cy="514"/>
          </a:xfrm>
        </p:grpSpPr>
        <p:sp>
          <p:nvSpPr>
            <p:cNvPr id="35864" name="Text Box 13">
              <a:extLst>
                <a:ext uri="{FF2B5EF4-FFF2-40B4-BE49-F238E27FC236}">
                  <a16:creationId xmlns:a16="http://schemas.microsoft.com/office/drawing/2014/main" id="{C4285A39-2817-4A1E-BD48-120BBC96804C}"/>
                </a:ext>
              </a:extLst>
            </p:cNvPr>
            <p:cNvSpPr txBox="1">
              <a:spLocks noChangeArrowheads="1"/>
            </p:cNvSpPr>
            <p:nvPr/>
          </p:nvSpPr>
          <p:spPr bwMode="auto">
            <a:xfrm>
              <a:off x="2038" y="3260"/>
              <a:ext cx="153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      (9 + 4) × 12</a:t>
              </a:r>
              <a:endParaRPr lang="en-GB" altLang="en-US"/>
            </a:p>
          </p:txBody>
        </p:sp>
        <p:grpSp>
          <p:nvGrpSpPr>
            <p:cNvPr id="35865" name="Group 14">
              <a:extLst>
                <a:ext uri="{FF2B5EF4-FFF2-40B4-BE49-F238E27FC236}">
                  <a16:creationId xmlns:a16="http://schemas.microsoft.com/office/drawing/2014/main" id="{475EBB90-2DFD-4EFD-BF0F-A7F1128F3B1A}"/>
                </a:ext>
              </a:extLst>
            </p:cNvPr>
            <p:cNvGrpSpPr>
              <a:grpSpLocks/>
            </p:cNvGrpSpPr>
            <p:nvPr/>
          </p:nvGrpSpPr>
          <p:grpSpPr bwMode="auto">
            <a:xfrm>
              <a:off x="2266" y="3158"/>
              <a:ext cx="226" cy="514"/>
              <a:chOff x="2214" y="3397"/>
              <a:chExt cx="226" cy="514"/>
            </a:xfrm>
          </p:grpSpPr>
          <p:sp>
            <p:nvSpPr>
              <p:cNvPr id="35866" name="Text Box 15">
                <a:extLst>
                  <a:ext uri="{FF2B5EF4-FFF2-40B4-BE49-F238E27FC236}">
                    <a16:creationId xmlns:a16="http://schemas.microsoft.com/office/drawing/2014/main" id="{1D6EED97-05CB-4F1F-B416-5D8DDEC1747B}"/>
                  </a:ext>
                </a:extLst>
              </p:cNvPr>
              <p:cNvSpPr txBox="1">
                <a:spLocks noChangeArrowheads="1"/>
              </p:cNvSpPr>
              <p:nvPr/>
            </p:nvSpPr>
            <p:spPr bwMode="auto">
              <a:xfrm>
                <a:off x="2216" y="339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1</a:t>
                </a:r>
                <a:endParaRPr lang="en-GB" altLang="en-US"/>
              </a:p>
            </p:txBody>
          </p:sp>
          <p:sp>
            <p:nvSpPr>
              <p:cNvPr id="35867" name="Line 16">
                <a:extLst>
                  <a:ext uri="{FF2B5EF4-FFF2-40B4-BE49-F238E27FC236}">
                    <a16:creationId xmlns:a16="http://schemas.microsoft.com/office/drawing/2014/main" id="{EC608886-39E9-4794-8D92-59E576866E34}"/>
                  </a:ext>
                </a:extLst>
              </p:cNvPr>
              <p:cNvSpPr>
                <a:spLocks noChangeShapeType="1"/>
              </p:cNvSpPr>
              <p:nvPr/>
            </p:nvSpPr>
            <p:spPr bwMode="auto">
              <a:xfrm>
                <a:off x="2214" y="3654"/>
                <a:ext cx="22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8" name="Text Box 17">
                <a:extLst>
                  <a:ext uri="{FF2B5EF4-FFF2-40B4-BE49-F238E27FC236}">
                    <a16:creationId xmlns:a16="http://schemas.microsoft.com/office/drawing/2014/main" id="{2847BFDE-3602-4545-8D3F-0401136C51D2}"/>
                  </a:ext>
                </a:extLst>
              </p:cNvPr>
              <p:cNvSpPr txBox="1">
                <a:spLocks noChangeArrowheads="1"/>
              </p:cNvSpPr>
              <p:nvPr/>
            </p:nvSpPr>
            <p:spPr bwMode="auto">
              <a:xfrm>
                <a:off x="2216" y="362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2</a:t>
                </a:r>
                <a:endParaRPr lang="en-GB" altLang="en-US"/>
              </a:p>
            </p:txBody>
          </p:sp>
        </p:grpSp>
      </p:grpSp>
      <p:grpSp>
        <p:nvGrpSpPr>
          <p:cNvPr id="725010" name="Group 18">
            <a:extLst>
              <a:ext uri="{FF2B5EF4-FFF2-40B4-BE49-F238E27FC236}">
                <a16:creationId xmlns:a16="http://schemas.microsoft.com/office/drawing/2014/main" id="{EB3B0515-0488-460E-B2E4-61038D55B603}"/>
              </a:ext>
            </a:extLst>
          </p:cNvPr>
          <p:cNvGrpSpPr>
            <a:grpSpLocks/>
          </p:cNvGrpSpPr>
          <p:nvPr/>
        </p:nvGrpSpPr>
        <p:grpSpPr bwMode="auto">
          <a:xfrm>
            <a:off x="5508625" y="3800475"/>
            <a:ext cx="2154238" cy="815975"/>
            <a:chOff x="3973" y="2398"/>
            <a:chExt cx="1357" cy="514"/>
          </a:xfrm>
        </p:grpSpPr>
        <p:sp>
          <p:nvSpPr>
            <p:cNvPr id="35859" name="Text Box 19">
              <a:extLst>
                <a:ext uri="{FF2B5EF4-FFF2-40B4-BE49-F238E27FC236}">
                  <a16:creationId xmlns:a16="http://schemas.microsoft.com/office/drawing/2014/main" id="{E7231F9F-5D18-4A51-B51B-5CF1DBED4F20}"/>
                </a:ext>
              </a:extLst>
            </p:cNvPr>
            <p:cNvSpPr txBox="1">
              <a:spLocks noChangeArrowheads="1"/>
            </p:cNvSpPr>
            <p:nvPr/>
          </p:nvSpPr>
          <p:spPr bwMode="auto">
            <a:xfrm>
              <a:off x="3973" y="2511"/>
              <a:ext cx="13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      × 13 × 12</a:t>
              </a:r>
              <a:endParaRPr lang="en-GB" altLang="en-US"/>
            </a:p>
          </p:txBody>
        </p:sp>
        <p:grpSp>
          <p:nvGrpSpPr>
            <p:cNvPr id="35860" name="Group 20">
              <a:extLst>
                <a:ext uri="{FF2B5EF4-FFF2-40B4-BE49-F238E27FC236}">
                  <a16:creationId xmlns:a16="http://schemas.microsoft.com/office/drawing/2014/main" id="{A45DB931-A48F-4137-BDD6-F8C88A25E9BE}"/>
                </a:ext>
              </a:extLst>
            </p:cNvPr>
            <p:cNvGrpSpPr>
              <a:grpSpLocks/>
            </p:cNvGrpSpPr>
            <p:nvPr/>
          </p:nvGrpSpPr>
          <p:grpSpPr bwMode="auto">
            <a:xfrm>
              <a:off x="4200" y="2398"/>
              <a:ext cx="226" cy="514"/>
              <a:chOff x="2214" y="3397"/>
              <a:chExt cx="226" cy="514"/>
            </a:xfrm>
          </p:grpSpPr>
          <p:sp>
            <p:nvSpPr>
              <p:cNvPr id="35861" name="Text Box 21">
                <a:extLst>
                  <a:ext uri="{FF2B5EF4-FFF2-40B4-BE49-F238E27FC236}">
                    <a16:creationId xmlns:a16="http://schemas.microsoft.com/office/drawing/2014/main" id="{6F11CD81-EBE3-4BCF-9280-A82D5690C7F9}"/>
                  </a:ext>
                </a:extLst>
              </p:cNvPr>
              <p:cNvSpPr txBox="1">
                <a:spLocks noChangeArrowheads="1"/>
              </p:cNvSpPr>
              <p:nvPr/>
            </p:nvSpPr>
            <p:spPr bwMode="auto">
              <a:xfrm>
                <a:off x="2216" y="339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1</a:t>
                </a:r>
                <a:endParaRPr lang="en-GB" altLang="en-US"/>
              </a:p>
            </p:txBody>
          </p:sp>
          <p:sp>
            <p:nvSpPr>
              <p:cNvPr id="35862" name="Line 22">
                <a:extLst>
                  <a:ext uri="{FF2B5EF4-FFF2-40B4-BE49-F238E27FC236}">
                    <a16:creationId xmlns:a16="http://schemas.microsoft.com/office/drawing/2014/main" id="{6AF72DFA-82B6-438C-92F7-F675EAD6E71F}"/>
                  </a:ext>
                </a:extLst>
              </p:cNvPr>
              <p:cNvSpPr>
                <a:spLocks noChangeShapeType="1"/>
              </p:cNvSpPr>
              <p:nvPr/>
            </p:nvSpPr>
            <p:spPr bwMode="auto">
              <a:xfrm>
                <a:off x="2214" y="3654"/>
                <a:ext cx="22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3" name="Text Box 23">
                <a:extLst>
                  <a:ext uri="{FF2B5EF4-FFF2-40B4-BE49-F238E27FC236}">
                    <a16:creationId xmlns:a16="http://schemas.microsoft.com/office/drawing/2014/main" id="{DFF08C17-D941-4126-B7D8-A5E464268EFE}"/>
                  </a:ext>
                </a:extLst>
              </p:cNvPr>
              <p:cNvSpPr txBox="1">
                <a:spLocks noChangeArrowheads="1"/>
              </p:cNvSpPr>
              <p:nvPr/>
            </p:nvSpPr>
            <p:spPr bwMode="auto">
              <a:xfrm>
                <a:off x="2216" y="362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2</a:t>
                </a:r>
                <a:endParaRPr lang="en-GB" altLang="en-US"/>
              </a:p>
            </p:txBody>
          </p:sp>
        </p:grpSp>
      </p:grpSp>
      <p:sp>
        <p:nvSpPr>
          <p:cNvPr id="725016" name="Text Box 24">
            <a:extLst>
              <a:ext uri="{FF2B5EF4-FFF2-40B4-BE49-F238E27FC236}">
                <a16:creationId xmlns:a16="http://schemas.microsoft.com/office/drawing/2014/main" id="{FF4E52A8-539F-43AA-88EB-7A4CEC0FCA44}"/>
              </a:ext>
            </a:extLst>
          </p:cNvPr>
          <p:cNvSpPr txBox="1">
            <a:spLocks noChangeArrowheads="1"/>
          </p:cNvSpPr>
          <p:nvPr/>
        </p:nvSpPr>
        <p:spPr bwMode="auto">
          <a:xfrm>
            <a:off x="5508625" y="4708525"/>
            <a:ext cx="1254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 </a:t>
            </a:r>
            <a:r>
              <a:rPr lang="en-US" altLang="en-US" b="1">
                <a:solidFill>
                  <a:srgbClr val="FF6600"/>
                </a:solidFill>
              </a:rPr>
              <a:t>78 m</a:t>
            </a:r>
            <a:r>
              <a:rPr lang="en-US" altLang="en-US" b="1" baseline="30000">
                <a:solidFill>
                  <a:srgbClr val="FF6600"/>
                </a:solidFill>
              </a:rPr>
              <a:t>2</a:t>
            </a:r>
            <a:endParaRPr lang="en-GB" altLang="en-US" b="1" baseline="30000">
              <a:solidFill>
                <a:srgbClr val="FF6600"/>
              </a:solidFill>
            </a:endParaRPr>
          </a:p>
        </p:txBody>
      </p:sp>
      <p:sp>
        <p:nvSpPr>
          <p:cNvPr id="35850" name="Freeform 25">
            <a:extLst>
              <a:ext uri="{FF2B5EF4-FFF2-40B4-BE49-F238E27FC236}">
                <a16:creationId xmlns:a16="http://schemas.microsoft.com/office/drawing/2014/main" id="{6E4264CB-A493-4377-97A1-50579F060ACB}"/>
              </a:ext>
            </a:extLst>
          </p:cNvPr>
          <p:cNvSpPr>
            <a:spLocks/>
          </p:cNvSpPr>
          <p:nvPr/>
        </p:nvSpPr>
        <p:spPr bwMode="auto">
          <a:xfrm>
            <a:off x="1185863" y="2347913"/>
            <a:ext cx="2632075" cy="2078037"/>
          </a:xfrm>
          <a:custGeom>
            <a:avLst/>
            <a:gdLst>
              <a:gd name="T0" fmla="*/ 0 w 1814"/>
              <a:gd name="T1" fmla="*/ 2147483646 h 1543"/>
              <a:gd name="T2" fmla="*/ 2147483646 w 1814"/>
              <a:gd name="T3" fmla="*/ 2147483646 h 1543"/>
              <a:gd name="T4" fmla="*/ 2147483646 w 1814"/>
              <a:gd name="T5" fmla="*/ 2147483646 h 1543"/>
              <a:gd name="T6" fmla="*/ 0 w 1814"/>
              <a:gd name="T7" fmla="*/ 0 h 1543"/>
              <a:gd name="T8" fmla="*/ 0 w 1814"/>
              <a:gd name="T9" fmla="*/ 2147483646 h 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4" h="1543">
                <a:moveTo>
                  <a:pt x="0" y="1543"/>
                </a:moveTo>
                <a:lnTo>
                  <a:pt x="1814" y="1543"/>
                </a:lnTo>
                <a:lnTo>
                  <a:pt x="1814" y="862"/>
                </a:lnTo>
                <a:lnTo>
                  <a:pt x="0" y="0"/>
                </a:lnTo>
                <a:lnTo>
                  <a:pt x="0" y="1543"/>
                </a:lnTo>
                <a:close/>
              </a:path>
            </a:pathLst>
          </a:custGeom>
          <a:gradFill rotWithShape="1">
            <a:gsLst>
              <a:gs pos="0">
                <a:srgbClr val="8FD63A"/>
              </a:gs>
              <a:gs pos="100000">
                <a:srgbClr val="C0E890"/>
              </a:gs>
            </a:gsLst>
            <a:lin ang="189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1" name="Line 26">
            <a:extLst>
              <a:ext uri="{FF2B5EF4-FFF2-40B4-BE49-F238E27FC236}">
                <a16:creationId xmlns:a16="http://schemas.microsoft.com/office/drawing/2014/main" id="{E4B15786-BF99-4858-9D1E-655BC3279D1F}"/>
              </a:ext>
            </a:extLst>
          </p:cNvPr>
          <p:cNvSpPr>
            <a:spLocks noChangeShapeType="1"/>
          </p:cNvSpPr>
          <p:nvPr/>
        </p:nvSpPr>
        <p:spPr bwMode="auto">
          <a:xfrm>
            <a:off x="1030288" y="2344738"/>
            <a:ext cx="0" cy="2081212"/>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2" name="Line 27">
            <a:extLst>
              <a:ext uri="{FF2B5EF4-FFF2-40B4-BE49-F238E27FC236}">
                <a16:creationId xmlns:a16="http://schemas.microsoft.com/office/drawing/2014/main" id="{99FDB1E3-9E98-476E-84BA-7AFBAD140B28}"/>
              </a:ext>
            </a:extLst>
          </p:cNvPr>
          <p:cNvSpPr>
            <a:spLocks noChangeShapeType="1"/>
          </p:cNvSpPr>
          <p:nvPr/>
        </p:nvSpPr>
        <p:spPr bwMode="auto">
          <a:xfrm>
            <a:off x="3973513" y="3502025"/>
            <a:ext cx="0" cy="923925"/>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3" name="Text Box 28">
            <a:extLst>
              <a:ext uri="{FF2B5EF4-FFF2-40B4-BE49-F238E27FC236}">
                <a16:creationId xmlns:a16="http://schemas.microsoft.com/office/drawing/2014/main" id="{1087A0B8-495B-42CA-BE12-C5B11ED733A8}"/>
              </a:ext>
            </a:extLst>
          </p:cNvPr>
          <p:cNvSpPr txBox="1">
            <a:spLocks noChangeArrowheads="1"/>
          </p:cNvSpPr>
          <p:nvPr/>
        </p:nvSpPr>
        <p:spPr bwMode="auto">
          <a:xfrm>
            <a:off x="279400" y="3213100"/>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9 m</a:t>
            </a:r>
            <a:endParaRPr lang="en-GB" altLang="en-US"/>
          </a:p>
        </p:txBody>
      </p:sp>
      <p:sp>
        <p:nvSpPr>
          <p:cNvPr id="35854" name="Text Box 29">
            <a:extLst>
              <a:ext uri="{FF2B5EF4-FFF2-40B4-BE49-F238E27FC236}">
                <a16:creationId xmlns:a16="http://schemas.microsoft.com/office/drawing/2014/main" id="{A2F312E6-0B8C-483E-B870-96A45472B0AC}"/>
              </a:ext>
            </a:extLst>
          </p:cNvPr>
          <p:cNvSpPr txBox="1">
            <a:spLocks noChangeArrowheads="1"/>
          </p:cNvSpPr>
          <p:nvPr/>
        </p:nvSpPr>
        <p:spPr bwMode="auto">
          <a:xfrm>
            <a:off x="4025900" y="3732213"/>
            <a:ext cx="690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4 m</a:t>
            </a:r>
            <a:endParaRPr lang="en-GB" altLang="en-US"/>
          </a:p>
        </p:txBody>
      </p:sp>
      <p:sp>
        <p:nvSpPr>
          <p:cNvPr id="35855" name="Line 30">
            <a:extLst>
              <a:ext uri="{FF2B5EF4-FFF2-40B4-BE49-F238E27FC236}">
                <a16:creationId xmlns:a16="http://schemas.microsoft.com/office/drawing/2014/main" id="{DDC8BE69-8A8F-4385-87D6-9EAB09AF58DE}"/>
              </a:ext>
            </a:extLst>
          </p:cNvPr>
          <p:cNvSpPr>
            <a:spLocks noChangeShapeType="1"/>
          </p:cNvSpPr>
          <p:nvPr/>
        </p:nvSpPr>
        <p:spPr bwMode="auto">
          <a:xfrm>
            <a:off x="1185863" y="4549775"/>
            <a:ext cx="2632075" cy="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6" name="Text Box 31">
            <a:extLst>
              <a:ext uri="{FF2B5EF4-FFF2-40B4-BE49-F238E27FC236}">
                <a16:creationId xmlns:a16="http://schemas.microsoft.com/office/drawing/2014/main" id="{246147C5-1116-4CD1-9F61-6F211033AE02}"/>
              </a:ext>
            </a:extLst>
          </p:cNvPr>
          <p:cNvSpPr txBox="1">
            <a:spLocks noChangeArrowheads="1"/>
          </p:cNvSpPr>
          <p:nvPr/>
        </p:nvSpPr>
        <p:spPr bwMode="auto">
          <a:xfrm>
            <a:off x="2114550" y="4525963"/>
            <a:ext cx="862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12 m</a:t>
            </a:r>
            <a:endParaRPr lang="en-GB" altLang="en-US"/>
          </a:p>
        </p:txBody>
      </p:sp>
      <p:sp>
        <p:nvSpPr>
          <p:cNvPr id="35857" name="Rectangle 32">
            <a:extLst>
              <a:ext uri="{FF2B5EF4-FFF2-40B4-BE49-F238E27FC236}">
                <a16:creationId xmlns:a16="http://schemas.microsoft.com/office/drawing/2014/main" id="{ECC65457-E957-4220-99F8-6C5A49005560}"/>
              </a:ext>
            </a:extLst>
          </p:cNvPr>
          <p:cNvSpPr>
            <a:spLocks noChangeArrowheads="1"/>
          </p:cNvSpPr>
          <p:nvPr/>
        </p:nvSpPr>
        <p:spPr bwMode="auto">
          <a:xfrm>
            <a:off x="1185863" y="4208463"/>
            <a:ext cx="217487" cy="21748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35858" name="Rectangle 33">
            <a:extLst>
              <a:ext uri="{FF2B5EF4-FFF2-40B4-BE49-F238E27FC236}">
                <a16:creationId xmlns:a16="http://schemas.microsoft.com/office/drawing/2014/main" id="{599457E8-FB5A-4D74-ADED-B259362A43B3}"/>
              </a:ext>
            </a:extLst>
          </p:cNvPr>
          <p:cNvSpPr>
            <a:spLocks noChangeArrowheads="1"/>
          </p:cNvSpPr>
          <p:nvPr/>
        </p:nvSpPr>
        <p:spPr bwMode="auto">
          <a:xfrm>
            <a:off x="3600450" y="4208463"/>
            <a:ext cx="217488" cy="21748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249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250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250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50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01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right_button">
            <a:hlinkClick r:id="" action="ppaction://hlinkshowjump?jump=nextslide"/>
            <a:extLst>
              <a:ext uri="{FF2B5EF4-FFF2-40B4-BE49-F238E27FC236}">
                <a16:creationId xmlns:a16="http://schemas.microsoft.com/office/drawing/2014/main" id="{1F15130E-B234-49CE-8AF0-DA16561009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left_button">
            <a:hlinkClick r:id="" action="ppaction://hlinkshowjump?jump=previousslide"/>
            <a:extLst>
              <a:ext uri="{FF2B5EF4-FFF2-40B4-BE49-F238E27FC236}">
                <a16:creationId xmlns:a16="http://schemas.microsoft.com/office/drawing/2014/main" id="{658A3525-020C-4ABE-A8DC-E4CCC13C54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4">
            <a:extLst>
              <a:ext uri="{FF2B5EF4-FFF2-40B4-BE49-F238E27FC236}">
                <a16:creationId xmlns:a16="http://schemas.microsoft.com/office/drawing/2014/main" id="{072DE3C3-3F86-4F69-8A33-4D8517D9BFC6}"/>
              </a:ext>
            </a:extLst>
          </p:cNvPr>
          <p:cNvSpPr>
            <a:spLocks noGrp="1" noChangeArrowheads="1"/>
          </p:cNvSpPr>
          <p:nvPr>
            <p:ph type="title" idx="4294967295"/>
          </p:nvPr>
        </p:nvSpPr>
        <p:spPr>
          <a:xfrm>
            <a:off x="0" y="150813"/>
            <a:ext cx="7354888" cy="633412"/>
          </a:xfrm>
          <a:solidFill>
            <a:srgbClr val="FFFF00"/>
          </a:solidFill>
        </p:spPr>
        <p:txBody>
          <a:bodyPr/>
          <a:lstStyle/>
          <a:p>
            <a:r>
              <a:rPr lang="en-US" altLang="en-US" dirty="0"/>
              <a:t>The area of a trapezium</a:t>
            </a:r>
            <a:endParaRPr lang="en-GB" altLang="en-US" dirty="0"/>
          </a:p>
        </p:txBody>
      </p:sp>
      <p:grpSp>
        <p:nvGrpSpPr>
          <p:cNvPr id="37894" name="Group 320">
            <a:extLst>
              <a:ext uri="{FF2B5EF4-FFF2-40B4-BE49-F238E27FC236}">
                <a16:creationId xmlns:a16="http://schemas.microsoft.com/office/drawing/2014/main" id="{9497EA7B-2907-4045-AAA9-FD4373C1EAF3}"/>
              </a:ext>
            </a:extLst>
          </p:cNvPr>
          <p:cNvGrpSpPr>
            <a:grpSpLocks/>
          </p:cNvGrpSpPr>
          <p:nvPr/>
        </p:nvGrpSpPr>
        <p:grpSpPr bwMode="auto">
          <a:xfrm>
            <a:off x="7304088" y="115888"/>
            <a:ext cx="576262" cy="576262"/>
            <a:chOff x="4601" y="73"/>
            <a:chExt cx="363" cy="363"/>
          </a:xfrm>
        </p:grpSpPr>
        <p:pic>
          <p:nvPicPr>
            <p:cNvPr id="37895" name="Picture 321" descr="flash icon">
              <a:extLst>
                <a:ext uri="{FF2B5EF4-FFF2-40B4-BE49-F238E27FC236}">
                  <a16:creationId xmlns:a16="http://schemas.microsoft.com/office/drawing/2014/main" id="{AB0BF6C7-67CB-4D67-A770-A75A1119D3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Oval 322">
              <a:extLst>
                <a:ext uri="{FF2B5EF4-FFF2-40B4-BE49-F238E27FC236}">
                  <a16:creationId xmlns:a16="http://schemas.microsoft.com/office/drawing/2014/main" id="{EF775943-E70F-4161-9A50-55019FF6C5D6}"/>
                </a:ext>
              </a:extLst>
            </p:cNvPr>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37897" name="Oval 323">
              <a:extLst>
                <a:ext uri="{FF2B5EF4-FFF2-40B4-BE49-F238E27FC236}">
                  <a16:creationId xmlns:a16="http://schemas.microsoft.com/office/drawing/2014/main" id="{A8001DFB-A363-4153-8B01-128481F7B808}"/>
                </a:ext>
              </a:extLst>
            </p:cNvPr>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grpSp>
    </p:spTree>
    <p:controls>
      <mc:AlternateContent xmlns:mc="http://schemas.openxmlformats.org/markup-compatibility/2006">
        <mc:Choice xmlns:v="urn:schemas-microsoft-com:vml" Requires="v">
          <p:control spid="60423" name="ShockwaveFlash1" r:id="rId2" imgW="9144000" imgH="5184720"/>
        </mc:Choice>
        <mc:Fallback>
          <p:control name="ShockwaveFlash1" r:id="rId2" imgW="9144000" imgH="5184720">
            <p:pic>
              <p:nvPicPr>
                <p:cNvPr id="37893" name="ShockwaveFlash1">
                  <a:extLst>
                    <a:ext uri="{FF2B5EF4-FFF2-40B4-BE49-F238E27FC236}">
                      <a16:creationId xmlns:a16="http://schemas.microsoft.com/office/drawing/2014/main" id="{DB149E58-A2B8-4570-A101-D824285501B7}"/>
                    </a:ext>
                  </a:extLst>
                </p:cNvPr>
                <p:cNvPicPr preferRelativeResize="0">
                  <a:picLocks noChangeArrowheads="1" noChangeShapeType="1"/>
                </p:cNvPicPr>
                <p:nvPr/>
              </p:nvPicPr>
              <p:blipFill>
                <a:blip r:embed="rId8"/>
                <a:srcRect/>
                <a:stretch>
                  <a:fillRect/>
                </a:stretch>
              </p:blipFill>
              <p:spPr bwMode="auto">
                <a:xfrm>
                  <a:off x="0" y="908050"/>
                  <a:ext cx="9144000" cy="5184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1">
            <a:extLst>
              <a:ext uri="{FF2B5EF4-FFF2-40B4-BE49-F238E27FC236}">
                <a16:creationId xmlns:a16="http://schemas.microsoft.com/office/drawing/2014/main" id="{D8D21C12-270F-45C1-9857-735EA0FFE429}"/>
              </a:ext>
            </a:extLst>
          </p:cNvPr>
          <p:cNvSpPr txBox="1">
            <a:spLocks/>
          </p:cNvSpPr>
          <p:nvPr/>
        </p:nvSpPr>
        <p:spPr bwMode="auto">
          <a:xfrm>
            <a:off x="179388" y="188913"/>
            <a:ext cx="87852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spcBef>
                <a:spcPct val="20000"/>
              </a:spcBef>
            </a:pPr>
            <a:r>
              <a:rPr lang="en-GB" altLang="en-US" u="sng" dirty="0">
                <a:solidFill>
                  <a:srgbClr val="00B050"/>
                </a:solidFill>
              </a:rPr>
              <a:t>Do </a:t>
            </a:r>
            <a:r>
              <a:rPr lang="en-GB" altLang="en-US" u="sng" dirty="0" smtClean="0">
                <a:solidFill>
                  <a:srgbClr val="00B050"/>
                </a:solidFill>
              </a:rPr>
              <a:t>Now Answers:</a:t>
            </a:r>
          </a:p>
          <a:p>
            <a:pPr>
              <a:spcBef>
                <a:spcPct val="20000"/>
              </a:spcBef>
            </a:pPr>
            <a:endParaRPr lang="en-GB" altLang="en-US" dirty="0">
              <a:solidFill>
                <a:schemeClr val="tx1"/>
              </a:solidFill>
            </a:endParaRPr>
          </a:p>
          <a:p>
            <a:pPr>
              <a:spcBef>
                <a:spcPct val="20000"/>
              </a:spcBef>
            </a:pPr>
            <a:r>
              <a:rPr lang="en-GB" altLang="en-US" dirty="0">
                <a:solidFill>
                  <a:schemeClr val="tx1"/>
                </a:solidFill>
              </a:rPr>
              <a:t>1) In the equation for a straight line y = mx + c what does c represent? </a:t>
            </a:r>
            <a:r>
              <a:rPr lang="en-GB" altLang="en-US" dirty="0">
                <a:solidFill>
                  <a:srgbClr val="FF0000"/>
                </a:solidFill>
              </a:rPr>
              <a:t>The y-intercept</a:t>
            </a:r>
            <a:endParaRPr lang="en-GB" altLang="en-US" dirty="0">
              <a:solidFill>
                <a:schemeClr val="tx1"/>
              </a:solidFill>
            </a:endParaRPr>
          </a:p>
          <a:p>
            <a:pPr>
              <a:spcBef>
                <a:spcPct val="20000"/>
              </a:spcBef>
            </a:pPr>
            <a:r>
              <a:rPr lang="en-GB" altLang="en-US" dirty="0">
                <a:solidFill>
                  <a:schemeClr val="tx1"/>
                </a:solidFill>
              </a:rPr>
              <a:t>2) If m is increased, what affect does that have on the line? </a:t>
            </a:r>
            <a:r>
              <a:rPr lang="en-GB" altLang="en-US" dirty="0">
                <a:solidFill>
                  <a:srgbClr val="FF0000"/>
                </a:solidFill>
              </a:rPr>
              <a:t>Steeper line</a:t>
            </a:r>
            <a:endParaRPr lang="en-GB" altLang="en-US" dirty="0">
              <a:solidFill>
                <a:schemeClr val="tx1"/>
              </a:solidFill>
            </a:endParaRPr>
          </a:p>
          <a:p>
            <a:pPr>
              <a:spcBef>
                <a:spcPct val="20000"/>
              </a:spcBef>
            </a:pPr>
            <a:r>
              <a:rPr lang="en-GB" altLang="en-US" dirty="0">
                <a:solidFill>
                  <a:schemeClr val="tx1"/>
                </a:solidFill>
              </a:rPr>
              <a:t>3) Write 380,000 in standard form </a:t>
            </a:r>
            <a:r>
              <a:rPr lang="en-GB" altLang="en-US" dirty="0">
                <a:solidFill>
                  <a:srgbClr val="FF0000"/>
                </a:solidFill>
              </a:rPr>
              <a:t>3.8x10</a:t>
            </a:r>
            <a:r>
              <a:rPr lang="en-GB" altLang="en-US" baseline="30000" dirty="0">
                <a:solidFill>
                  <a:srgbClr val="FF0000"/>
                </a:solidFill>
              </a:rPr>
              <a:t>5</a:t>
            </a:r>
            <a:endParaRPr lang="en-GB" altLang="en-US" baseline="30000" dirty="0">
              <a:solidFill>
                <a:schemeClr val="tx1"/>
              </a:solidFill>
            </a:endParaRPr>
          </a:p>
          <a:p>
            <a:pPr>
              <a:spcBef>
                <a:spcPct val="20000"/>
              </a:spcBef>
            </a:pPr>
            <a:r>
              <a:rPr lang="en-GB" altLang="en-US" dirty="0">
                <a:solidFill>
                  <a:schemeClr val="tx1"/>
                </a:solidFill>
              </a:rPr>
              <a:t>4) Write 0.000045 in standard form </a:t>
            </a:r>
            <a:r>
              <a:rPr lang="en-GB" altLang="en-US" dirty="0">
                <a:solidFill>
                  <a:srgbClr val="FF0000"/>
                </a:solidFill>
              </a:rPr>
              <a:t>4.5x10</a:t>
            </a:r>
            <a:r>
              <a:rPr lang="en-GB" altLang="en-US" baseline="30000" dirty="0">
                <a:solidFill>
                  <a:srgbClr val="FF0000"/>
                </a:solidFill>
              </a:rPr>
              <a:t>-5</a:t>
            </a:r>
            <a:endParaRPr lang="en-GB" altLang="en-US" baseline="30000" dirty="0">
              <a:solidFill>
                <a:schemeClr val="tx1"/>
              </a:solidFill>
            </a:endParaRPr>
          </a:p>
          <a:p>
            <a:pPr>
              <a:spcBef>
                <a:spcPct val="20000"/>
              </a:spcBef>
            </a:pPr>
            <a:r>
              <a:rPr lang="en-GB" altLang="en-US" dirty="0">
                <a:solidFill>
                  <a:schemeClr val="tx1"/>
                </a:solidFill>
              </a:rPr>
              <a:t>5) In an osmosis practical, the mass of a potato chip increases from 12g to 19g. What percentage increase is that? </a:t>
            </a:r>
            <a:r>
              <a:rPr lang="en-GB" altLang="en-US" dirty="0">
                <a:solidFill>
                  <a:srgbClr val="FF0000"/>
                </a:solidFill>
              </a:rPr>
              <a:t>63%</a:t>
            </a:r>
            <a:endParaRPr lang="en-GB"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Area of a Trapezium">
            <a:extLst>
              <a:ext uri="{FF2B5EF4-FFF2-40B4-BE49-F238E27FC236}">
                <a16:creationId xmlns:a16="http://schemas.microsoft.com/office/drawing/2014/main" id="{76762CF3-36A8-4A32-BB89-343B48116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388" y="950913"/>
            <a:ext cx="2782887"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2">
            <a:extLst>
              <a:ext uri="{FF2B5EF4-FFF2-40B4-BE49-F238E27FC236}">
                <a16:creationId xmlns:a16="http://schemas.microsoft.com/office/drawing/2014/main" id="{7025297C-E9D6-48F2-B6C3-39B45971565C}"/>
              </a:ext>
            </a:extLst>
          </p:cNvPr>
          <p:cNvSpPr txBox="1">
            <a:spLocks noChangeArrowheads="1"/>
          </p:cNvSpPr>
          <p:nvPr/>
        </p:nvSpPr>
        <p:spPr bwMode="auto">
          <a:xfrm>
            <a:off x="107950" y="115888"/>
            <a:ext cx="2805113" cy="461962"/>
          </a:xfrm>
          <a:prstGeom prst="rect">
            <a:avLst/>
          </a:prstGeom>
          <a:solidFill>
            <a:schemeClr val="accent5">
              <a:lumMod val="20000"/>
              <a:lumOff val="80000"/>
            </a:schemeClr>
          </a:solidFill>
          <a:ln>
            <a:noFill/>
          </a:ln>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dirty="0"/>
              <a:t>Mini whiteboards…</a:t>
            </a:r>
          </a:p>
        </p:txBody>
      </p:sp>
      <p:pic>
        <p:nvPicPr>
          <p:cNvPr id="39940" name="Picture 4" descr="Area of Trapezium">
            <a:extLst>
              <a:ext uri="{FF2B5EF4-FFF2-40B4-BE49-F238E27FC236}">
                <a16:creationId xmlns:a16="http://schemas.microsoft.com/office/drawing/2014/main" id="{EA71139A-30DE-47C7-A1CD-0C3F8B6D1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352550"/>
            <a:ext cx="3582987"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
            <a:extLst>
              <a:ext uri="{FF2B5EF4-FFF2-40B4-BE49-F238E27FC236}">
                <a16:creationId xmlns:a16="http://schemas.microsoft.com/office/drawing/2014/main" id="{1755F11D-BC11-4F16-B120-54B3F1023DB1}"/>
              </a:ext>
            </a:extLst>
          </p:cNvPr>
          <p:cNvPicPr>
            <a:picLocks noChangeAspect="1"/>
          </p:cNvPicPr>
          <p:nvPr/>
        </p:nvPicPr>
        <p:blipFill>
          <a:blip r:embed="rId4">
            <a:extLst>
              <a:ext uri="{28A0092B-C50C-407E-A947-70E740481C1C}">
                <a14:useLocalDpi xmlns:a14="http://schemas.microsoft.com/office/drawing/2010/main" val="0"/>
              </a:ext>
            </a:extLst>
          </a:blip>
          <a:srcRect l="26202" t="38390" r="26756" b="48813"/>
          <a:stretch>
            <a:fillRect/>
          </a:stretch>
        </p:blipFill>
        <p:spPr bwMode="auto">
          <a:xfrm>
            <a:off x="107950" y="3933825"/>
            <a:ext cx="88884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3">
            <a:extLst>
              <a:ext uri="{FF2B5EF4-FFF2-40B4-BE49-F238E27FC236}">
                <a16:creationId xmlns:a16="http://schemas.microsoft.com/office/drawing/2014/main" id="{8058D418-96A5-450F-83D6-E7CC60AA6AF0}"/>
              </a:ext>
            </a:extLst>
          </p:cNvPr>
          <p:cNvSpPr txBox="1">
            <a:spLocks noChangeArrowheads="1"/>
          </p:cNvSpPr>
          <p:nvPr/>
        </p:nvSpPr>
        <p:spPr bwMode="auto">
          <a:xfrm>
            <a:off x="996950" y="892175"/>
            <a:ext cx="357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1</a:t>
            </a:r>
          </a:p>
        </p:txBody>
      </p:sp>
      <p:sp>
        <p:nvSpPr>
          <p:cNvPr id="39943" name="TextBox 6">
            <a:extLst>
              <a:ext uri="{FF2B5EF4-FFF2-40B4-BE49-F238E27FC236}">
                <a16:creationId xmlns:a16="http://schemas.microsoft.com/office/drawing/2014/main" id="{BFB9A6D4-4E9E-4006-95C1-58B388FA7552}"/>
              </a:ext>
            </a:extLst>
          </p:cNvPr>
          <p:cNvSpPr txBox="1">
            <a:spLocks noChangeArrowheads="1"/>
          </p:cNvSpPr>
          <p:nvPr/>
        </p:nvSpPr>
        <p:spPr bwMode="auto">
          <a:xfrm>
            <a:off x="5872163" y="9080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2</a:t>
            </a:r>
          </a:p>
        </p:txBody>
      </p:sp>
      <p:sp>
        <p:nvSpPr>
          <p:cNvPr id="39944" name="TextBox 7">
            <a:extLst>
              <a:ext uri="{FF2B5EF4-FFF2-40B4-BE49-F238E27FC236}">
                <a16:creationId xmlns:a16="http://schemas.microsoft.com/office/drawing/2014/main" id="{1B33427E-4A79-44BA-8E9F-908AB1DC81EF}"/>
              </a:ext>
            </a:extLst>
          </p:cNvPr>
          <p:cNvSpPr txBox="1">
            <a:spLocks noChangeArrowheads="1"/>
          </p:cNvSpPr>
          <p:nvPr/>
        </p:nvSpPr>
        <p:spPr bwMode="auto">
          <a:xfrm>
            <a:off x="107950" y="3398838"/>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3</a:t>
            </a:r>
          </a:p>
        </p:txBody>
      </p:sp>
      <p:sp>
        <p:nvSpPr>
          <p:cNvPr id="39945" name="TextBox 8">
            <a:extLst>
              <a:ext uri="{FF2B5EF4-FFF2-40B4-BE49-F238E27FC236}">
                <a16:creationId xmlns:a16="http://schemas.microsoft.com/office/drawing/2014/main" id="{F742EEC3-E100-479A-B237-5B98562468DA}"/>
              </a:ext>
            </a:extLst>
          </p:cNvPr>
          <p:cNvSpPr txBox="1">
            <a:spLocks noChangeArrowheads="1"/>
          </p:cNvSpPr>
          <p:nvPr/>
        </p:nvSpPr>
        <p:spPr bwMode="auto">
          <a:xfrm>
            <a:off x="3567113" y="3398838"/>
            <a:ext cx="357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4</a:t>
            </a:r>
          </a:p>
        </p:txBody>
      </p:sp>
      <p:sp>
        <p:nvSpPr>
          <p:cNvPr id="39946" name="TextBox 9">
            <a:extLst>
              <a:ext uri="{FF2B5EF4-FFF2-40B4-BE49-F238E27FC236}">
                <a16:creationId xmlns:a16="http://schemas.microsoft.com/office/drawing/2014/main" id="{53E0B829-5C50-4A5B-B22F-AB75EA7BA57F}"/>
              </a:ext>
            </a:extLst>
          </p:cNvPr>
          <p:cNvSpPr txBox="1">
            <a:spLocks noChangeArrowheads="1"/>
          </p:cNvSpPr>
          <p:nvPr/>
        </p:nvSpPr>
        <p:spPr bwMode="auto">
          <a:xfrm>
            <a:off x="6591300" y="3500438"/>
            <a:ext cx="357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5</a:t>
            </a:r>
          </a:p>
        </p:txBody>
      </p:sp>
      <p:sp>
        <p:nvSpPr>
          <p:cNvPr id="11" name="TextBox 10">
            <a:extLst>
              <a:ext uri="{FF2B5EF4-FFF2-40B4-BE49-F238E27FC236}">
                <a16:creationId xmlns:a16="http://schemas.microsoft.com/office/drawing/2014/main" id="{124F46A9-07F8-43F8-A975-B42459B0393C}"/>
              </a:ext>
            </a:extLst>
          </p:cNvPr>
          <p:cNvSpPr txBox="1">
            <a:spLocks noChangeArrowheads="1"/>
          </p:cNvSpPr>
          <p:nvPr/>
        </p:nvSpPr>
        <p:spPr bwMode="auto">
          <a:xfrm>
            <a:off x="1908175" y="2319338"/>
            <a:ext cx="1087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b="1">
                <a:solidFill>
                  <a:srgbClr val="FF0000"/>
                </a:solidFill>
              </a:rPr>
              <a:t>39cm</a:t>
            </a:r>
            <a:r>
              <a:rPr lang="en-GB" altLang="en-US" b="1" baseline="30000">
                <a:solidFill>
                  <a:srgbClr val="FF0000"/>
                </a:solidFill>
              </a:rPr>
              <a:t>2</a:t>
            </a:r>
          </a:p>
        </p:txBody>
      </p:sp>
      <p:sp>
        <p:nvSpPr>
          <p:cNvPr id="14" name="TextBox 13">
            <a:extLst>
              <a:ext uri="{FF2B5EF4-FFF2-40B4-BE49-F238E27FC236}">
                <a16:creationId xmlns:a16="http://schemas.microsoft.com/office/drawing/2014/main" id="{C18E3233-F3F9-44D5-89E6-D2680F83E1A6}"/>
              </a:ext>
            </a:extLst>
          </p:cNvPr>
          <p:cNvSpPr txBox="1">
            <a:spLocks noChangeArrowheads="1"/>
          </p:cNvSpPr>
          <p:nvPr/>
        </p:nvSpPr>
        <p:spPr bwMode="auto">
          <a:xfrm>
            <a:off x="6076950" y="2133600"/>
            <a:ext cx="1087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b="1">
                <a:solidFill>
                  <a:srgbClr val="FF0000"/>
                </a:solidFill>
              </a:rPr>
              <a:t>34cm</a:t>
            </a:r>
            <a:r>
              <a:rPr lang="en-GB" altLang="en-US" b="1" baseline="30000">
                <a:solidFill>
                  <a:srgbClr val="FF0000"/>
                </a:solidFill>
              </a:rPr>
              <a:t>2</a:t>
            </a:r>
          </a:p>
        </p:txBody>
      </p:sp>
      <p:sp>
        <p:nvSpPr>
          <p:cNvPr id="15" name="TextBox 14">
            <a:extLst>
              <a:ext uri="{FF2B5EF4-FFF2-40B4-BE49-F238E27FC236}">
                <a16:creationId xmlns:a16="http://schemas.microsoft.com/office/drawing/2014/main" id="{2B77AA34-6BD5-4E65-9AC5-7344689A2D39}"/>
              </a:ext>
            </a:extLst>
          </p:cNvPr>
          <p:cNvSpPr txBox="1">
            <a:spLocks noChangeArrowheads="1"/>
          </p:cNvSpPr>
          <p:nvPr/>
        </p:nvSpPr>
        <p:spPr bwMode="auto">
          <a:xfrm>
            <a:off x="1181100" y="4076700"/>
            <a:ext cx="846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b="1">
                <a:solidFill>
                  <a:srgbClr val="FF0000"/>
                </a:solidFill>
              </a:rPr>
              <a:t>24ft</a:t>
            </a:r>
            <a:r>
              <a:rPr lang="en-GB" altLang="en-US" b="1" baseline="30000">
                <a:solidFill>
                  <a:srgbClr val="FF0000"/>
                </a:solidFill>
              </a:rPr>
              <a:t>2</a:t>
            </a:r>
          </a:p>
        </p:txBody>
      </p:sp>
      <p:sp>
        <p:nvSpPr>
          <p:cNvPr id="16" name="TextBox 15">
            <a:extLst>
              <a:ext uri="{FF2B5EF4-FFF2-40B4-BE49-F238E27FC236}">
                <a16:creationId xmlns:a16="http://schemas.microsoft.com/office/drawing/2014/main" id="{A5C63C9C-B731-4A7D-B3BD-08487DED78BE}"/>
              </a:ext>
            </a:extLst>
          </p:cNvPr>
          <p:cNvSpPr txBox="1">
            <a:spLocks noChangeArrowheads="1"/>
          </p:cNvSpPr>
          <p:nvPr/>
        </p:nvSpPr>
        <p:spPr bwMode="auto">
          <a:xfrm>
            <a:off x="4132263" y="4191000"/>
            <a:ext cx="1001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b="1">
                <a:solidFill>
                  <a:srgbClr val="FF0000"/>
                </a:solidFill>
              </a:rPr>
              <a:t>45yd</a:t>
            </a:r>
            <a:r>
              <a:rPr lang="en-GB" altLang="en-US" b="1" baseline="30000">
                <a:solidFill>
                  <a:srgbClr val="FF0000"/>
                </a:solidFill>
              </a:rPr>
              <a:t>2</a:t>
            </a:r>
          </a:p>
        </p:txBody>
      </p:sp>
      <p:sp>
        <p:nvSpPr>
          <p:cNvPr id="17" name="TextBox 16">
            <a:extLst>
              <a:ext uri="{FF2B5EF4-FFF2-40B4-BE49-F238E27FC236}">
                <a16:creationId xmlns:a16="http://schemas.microsoft.com/office/drawing/2014/main" id="{CDAF76FB-1F11-4D74-A591-EE52CEA501C7}"/>
              </a:ext>
            </a:extLst>
          </p:cNvPr>
          <p:cNvSpPr txBox="1">
            <a:spLocks noChangeArrowheads="1"/>
          </p:cNvSpPr>
          <p:nvPr/>
        </p:nvSpPr>
        <p:spPr bwMode="auto">
          <a:xfrm>
            <a:off x="7158038" y="4264025"/>
            <a:ext cx="912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b="1">
                <a:solidFill>
                  <a:srgbClr val="FF0000"/>
                </a:solidFill>
              </a:rPr>
              <a:t>21in</a:t>
            </a:r>
            <a:r>
              <a:rPr lang="en-GB" altLang="en-US" b="1" baseline="30000">
                <a:solidFill>
                  <a:srgbClr val="FF0000"/>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right_button">
            <a:hlinkClick r:id="" action="ppaction://hlinkshowjump?jump=nextslide"/>
            <a:extLst>
              <a:ext uri="{FF2B5EF4-FFF2-40B4-BE49-F238E27FC236}">
                <a16:creationId xmlns:a16="http://schemas.microsoft.com/office/drawing/2014/main" id="{C5859247-5836-4329-A1B2-C9DEC9512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a:extLst>
              <a:ext uri="{FF2B5EF4-FFF2-40B4-BE49-F238E27FC236}">
                <a16:creationId xmlns:a16="http://schemas.microsoft.com/office/drawing/2014/main" id="{9058CA49-5522-4A79-975A-D7BB8682B2F6}"/>
              </a:ext>
            </a:extLst>
          </p:cNvPr>
          <p:cNvSpPr txBox="1">
            <a:spLocks noChangeArrowheads="1"/>
          </p:cNvSpPr>
          <p:nvPr/>
        </p:nvSpPr>
        <p:spPr bwMode="auto">
          <a:xfrm>
            <a:off x="319088" y="1196975"/>
            <a:ext cx="7883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solidFill>
                  <a:srgbClr val="000066"/>
                </a:solidFill>
              </a:rPr>
              <a:t>The following cuboid is made out of interlocking cubes.</a:t>
            </a:r>
          </a:p>
        </p:txBody>
      </p:sp>
      <p:pic>
        <p:nvPicPr>
          <p:cNvPr id="40964" name="Picture 4" descr="left_button">
            <a:hlinkClick r:id="" action="ppaction://hlinkshowjump?jump=previousslide"/>
            <a:extLst>
              <a:ext uri="{FF2B5EF4-FFF2-40B4-BE49-F238E27FC236}">
                <a16:creationId xmlns:a16="http://schemas.microsoft.com/office/drawing/2014/main" id="{55A51905-0CA5-433E-9C8F-525681A614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5">
            <a:extLst>
              <a:ext uri="{FF2B5EF4-FFF2-40B4-BE49-F238E27FC236}">
                <a16:creationId xmlns:a16="http://schemas.microsoft.com/office/drawing/2014/main" id="{38F93B35-3114-488C-93E2-57AD0F390761}"/>
              </a:ext>
            </a:extLst>
          </p:cNvPr>
          <p:cNvSpPr>
            <a:spLocks noGrp="1" noChangeArrowheads="1"/>
          </p:cNvSpPr>
          <p:nvPr>
            <p:ph type="title" idx="4294967295"/>
          </p:nvPr>
        </p:nvSpPr>
        <p:spPr>
          <a:xfrm>
            <a:off x="0" y="150813"/>
            <a:ext cx="6581775" cy="633412"/>
          </a:xfrm>
          <a:solidFill>
            <a:srgbClr val="FFFF00"/>
          </a:solidFill>
        </p:spPr>
        <p:txBody>
          <a:bodyPr/>
          <a:lstStyle/>
          <a:p>
            <a:r>
              <a:rPr lang="en-US" altLang="en-US" dirty="0"/>
              <a:t>Volume of a cuboid</a:t>
            </a:r>
            <a:endParaRPr lang="en-GB" altLang="en-US" dirty="0"/>
          </a:p>
        </p:txBody>
      </p:sp>
      <p:graphicFrame>
        <p:nvGraphicFramePr>
          <p:cNvPr id="40966" name="Object 6">
            <a:extLst>
              <a:ext uri="{FF2B5EF4-FFF2-40B4-BE49-F238E27FC236}">
                <a16:creationId xmlns:a16="http://schemas.microsoft.com/office/drawing/2014/main" id="{F74710F9-F923-4AB7-AC42-45E6398BE1BE}"/>
              </a:ext>
            </a:extLst>
          </p:cNvPr>
          <p:cNvGraphicFramePr>
            <a:graphicFrameLocks noChangeAspect="1"/>
          </p:cNvGraphicFramePr>
          <p:nvPr/>
        </p:nvGraphicFramePr>
        <p:xfrm>
          <a:off x="3059113" y="1941513"/>
          <a:ext cx="2917825" cy="2927350"/>
        </p:xfrm>
        <a:graphic>
          <a:graphicData uri="http://schemas.openxmlformats.org/presentationml/2006/ole">
            <mc:AlternateContent xmlns:mc="http://schemas.openxmlformats.org/markup-compatibility/2006">
              <mc:Choice xmlns:v="urn:schemas-microsoft-com:vml" Requires="v">
                <p:oleObj spid="_x0000_s63495" name="Image" r:id="rId6" imgW="4114286" imgH="4126984" progId="Photoshop.Image.7">
                  <p:embed/>
                </p:oleObj>
              </mc:Choice>
              <mc:Fallback>
                <p:oleObj name="Image" r:id="rId6" imgW="4114286" imgH="4126984" progId="Photoshop.Image.7">
                  <p:embed/>
                  <p:pic>
                    <p:nvPicPr>
                      <p:cNvPr id="40966" name="Object 6">
                        <a:extLst>
                          <a:ext uri="{FF2B5EF4-FFF2-40B4-BE49-F238E27FC236}">
                            <a16:creationId xmlns:a16="http://schemas.microsoft.com/office/drawing/2014/main" id="{F74710F9-F923-4AB7-AC42-45E6398BE1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113" y="1941513"/>
                        <a:ext cx="2917825"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2103" name="Text Box 7">
            <a:extLst>
              <a:ext uri="{FF2B5EF4-FFF2-40B4-BE49-F238E27FC236}">
                <a16:creationId xmlns:a16="http://schemas.microsoft.com/office/drawing/2014/main" id="{0EDE7D4F-041D-4FC7-AE69-6DF93232D06D}"/>
              </a:ext>
            </a:extLst>
          </p:cNvPr>
          <p:cNvSpPr txBox="1">
            <a:spLocks noChangeArrowheads="1"/>
          </p:cNvSpPr>
          <p:nvPr/>
        </p:nvSpPr>
        <p:spPr bwMode="auto">
          <a:xfrm>
            <a:off x="2184400" y="5059363"/>
            <a:ext cx="4773613"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How many cubes does it contain?</a:t>
            </a: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2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103"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right_button">
            <a:hlinkClick r:id="" action="ppaction://hlinkshowjump?jump=nextslide"/>
            <a:extLst>
              <a:ext uri="{FF2B5EF4-FFF2-40B4-BE49-F238E27FC236}">
                <a16:creationId xmlns:a16="http://schemas.microsoft.com/office/drawing/2014/main" id="{518DB0FA-3D55-4C0A-969B-F971AC07C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a:extLst>
              <a:ext uri="{FF2B5EF4-FFF2-40B4-BE49-F238E27FC236}">
                <a16:creationId xmlns:a16="http://schemas.microsoft.com/office/drawing/2014/main" id="{3BBBF461-03A6-49EC-906E-6C018058A91E}"/>
              </a:ext>
            </a:extLst>
          </p:cNvPr>
          <p:cNvSpPr txBox="1">
            <a:spLocks noChangeArrowheads="1"/>
          </p:cNvSpPr>
          <p:nvPr/>
        </p:nvSpPr>
        <p:spPr bwMode="auto">
          <a:xfrm>
            <a:off x="319088" y="1196975"/>
            <a:ext cx="7883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solidFill>
                  <a:srgbClr val="000066"/>
                </a:solidFill>
              </a:rPr>
              <a:t>We can work this out by dividing the cuboid into layers.</a:t>
            </a:r>
          </a:p>
        </p:txBody>
      </p:sp>
      <p:pic>
        <p:nvPicPr>
          <p:cNvPr id="43012" name="Picture 4" descr="left_button">
            <a:hlinkClick r:id="" action="ppaction://hlinkshowjump?jump=previousslide"/>
            <a:extLst>
              <a:ext uri="{FF2B5EF4-FFF2-40B4-BE49-F238E27FC236}">
                <a16:creationId xmlns:a16="http://schemas.microsoft.com/office/drawing/2014/main" id="{6A233DB9-BD94-4384-954C-07BFF04D2B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5">
            <a:extLst>
              <a:ext uri="{FF2B5EF4-FFF2-40B4-BE49-F238E27FC236}">
                <a16:creationId xmlns:a16="http://schemas.microsoft.com/office/drawing/2014/main" id="{F349F60D-BB21-41E2-95FA-DC21B0601BEA}"/>
              </a:ext>
            </a:extLst>
          </p:cNvPr>
          <p:cNvSpPr>
            <a:spLocks noGrp="1" noChangeArrowheads="1"/>
          </p:cNvSpPr>
          <p:nvPr>
            <p:ph type="title" idx="4294967295"/>
          </p:nvPr>
        </p:nvSpPr>
        <p:spPr>
          <a:xfrm>
            <a:off x="0" y="150813"/>
            <a:ext cx="6581775" cy="633412"/>
          </a:xfrm>
          <a:solidFill>
            <a:srgbClr val="FFFF00"/>
          </a:solidFill>
        </p:spPr>
        <p:txBody>
          <a:bodyPr/>
          <a:lstStyle/>
          <a:p>
            <a:r>
              <a:rPr lang="en-US" altLang="en-US" dirty="0"/>
              <a:t>Volume of a cuboid</a:t>
            </a:r>
            <a:endParaRPr lang="en-GB" altLang="en-US" dirty="0"/>
          </a:p>
        </p:txBody>
      </p:sp>
      <p:sp>
        <p:nvSpPr>
          <p:cNvPr id="774150" name="Text Box 6">
            <a:extLst>
              <a:ext uri="{FF2B5EF4-FFF2-40B4-BE49-F238E27FC236}">
                <a16:creationId xmlns:a16="http://schemas.microsoft.com/office/drawing/2014/main" id="{3A716F3B-BE60-4167-B385-6B5F5BCC1437}"/>
              </a:ext>
            </a:extLst>
          </p:cNvPr>
          <p:cNvSpPr txBox="1">
            <a:spLocks noChangeArrowheads="1"/>
          </p:cNvSpPr>
          <p:nvPr/>
        </p:nvSpPr>
        <p:spPr bwMode="auto">
          <a:xfrm>
            <a:off x="3924300" y="1819275"/>
            <a:ext cx="503713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The number of cubes in each layer can be found by multiplying the number of cubes along the length by the number of cubes along the width.</a:t>
            </a:r>
            <a:endParaRPr lang="en-GB" altLang="en-US"/>
          </a:p>
        </p:txBody>
      </p:sp>
      <p:pic>
        <p:nvPicPr>
          <p:cNvPr id="774151" name="Picture 7" descr="cubes">
            <a:extLst>
              <a:ext uri="{FF2B5EF4-FFF2-40B4-BE49-F238E27FC236}">
                <a16:creationId xmlns:a16="http://schemas.microsoft.com/office/drawing/2014/main" id="{5F579866-DE39-4890-A047-0D6505FDA2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917700"/>
            <a:ext cx="27686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4152" name="Text Box 8">
            <a:extLst>
              <a:ext uri="{FF2B5EF4-FFF2-40B4-BE49-F238E27FC236}">
                <a16:creationId xmlns:a16="http://schemas.microsoft.com/office/drawing/2014/main" id="{B1B22A7A-CC7B-44F3-ADC7-9C5785313B04}"/>
              </a:ext>
            </a:extLst>
          </p:cNvPr>
          <p:cNvSpPr txBox="1">
            <a:spLocks noChangeArrowheads="1"/>
          </p:cNvSpPr>
          <p:nvPr/>
        </p:nvSpPr>
        <p:spPr bwMode="auto">
          <a:xfrm>
            <a:off x="3924300" y="3903663"/>
            <a:ext cx="4268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3 × 4 = 12 cubes in each layer</a:t>
            </a:r>
            <a:endParaRPr lang="en-GB" altLang="en-US"/>
          </a:p>
        </p:txBody>
      </p:sp>
      <p:sp>
        <p:nvSpPr>
          <p:cNvPr id="774153" name="Text Box 9">
            <a:extLst>
              <a:ext uri="{FF2B5EF4-FFF2-40B4-BE49-F238E27FC236}">
                <a16:creationId xmlns:a16="http://schemas.microsoft.com/office/drawing/2014/main" id="{3BDA5AAC-D74F-4772-B015-982BDD592BA0}"/>
              </a:ext>
            </a:extLst>
          </p:cNvPr>
          <p:cNvSpPr txBox="1">
            <a:spLocks noChangeArrowheads="1"/>
          </p:cNvSpPr>
          <p:nvPr/>
        </p:nvSpPr>
        <p:spPr bwMode="auto">
          <a:xfrm>
            <a:off x="3924300" y="4527550"/>
            <a:ext cx="48641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There are three layers altogether so the total number of cubes in the cuboid = 3 × 12 = </a:t>
            </a:r>
            <a:r>
              <a:rPr lang="en-US" altLang="en-US" b="1">
                <a:solidFill>
                  <a:srgbClr val="FF6600"/>
                </a:solidFill>
              </a:rPr>
              <a:t>36 cubes</a:t>
            </a:r>
            <a:endParaRPr lang="en-GB" altLang="en-US" b="1">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741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41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741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74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50" grpId="0" autoUpdateAnimBg="0"/>
      <p:bldP spid="774152" grpId="0" autoUpdateAnimBg="0"/>
      <p:bldP spid="77415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right_button">
            <a:hlinkClick r:id="" action="ppaction://hlinkshowjump?jump=nextslide"/>
            <a:extLst>
              <a:ext uri="{FF2B5EF4-FFF2-40B4-BE49-F238E27FC236}">
                <a16:creationId xmlns:a16="http://schemas.microsoft.com/office/drawing/2014/main" id="{B640E7D0-2041-4F76-9C46-BD6C1A6C5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left_button">
            <a:hlinkClick r:id="" action="ppaction://hlinkshowjump?jump=previousslide"/>
            <a:extLst>
              <a:ext uri="{FF2B5EF4-FFF2-40B4-BE49-F238E27FC236}">
                <a16:creationId xmlns:a16="http://schemas.microsoft.com/office/drawing/2014/main" id="{379542C9-D07D-4F9B-8461-9F5ED318E5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a:extLst>
              <a:ext uri="{FF2B5EF4-FFF2-40B4-BE49-F238E27FC236}">
                <a16:creationId xmlns:a16="http://schemas.microsoft.com/office/drawing/2014/main" id="{F1AC711D-AB43-4514-9871-4C5EF2129250}"/>
              </a:ext>
            </a:extLst>
          </p:cNvPr>
          <p:cNvSpPr>
            <a:spLocks noGrp="1" noChangeArrowheads="1"/>
          </p:cNvSpPr>
          <p:nvPr>
            <p:ph type="title" idx="4294967295"/>
          </p:nvPr>
        </p:nvSpPr>
        <p:spPr>
          <a:xfrm>
            <a:off x="0" y="150813"/>
            <a:ext cx="6581775" cy="633412"/>
          </a:xfrm>
          <a:solidFill>
            <a:srgbClr val="FFFF00"/>
          </a:solidFill>
        </p:spPr>
        <p:txBody>
          <a:bodyPr/>
          <a:lstStyle/>
          <a:p>
            <a:r>
              <a:rPr lang="en-US" altLang="en-US" dirty="0"/>
              <a:t>Volume of a cuboid</a:t>
            </a:r>
            <a:endParaRPr lang="en-GB" altLang="en-US" dirty="0"/>
          </a:p>
        </p:txBody>
      </p:sp>
      <p:sp>
        <p:nvSpPr>
          <p:cNvPr id="45061" name="Text Box 5">
            <a:extLst>
              <a:ext uri="{FF2B5EF4-FFF2-40B4-BE49-F238E27FC236}">
                <a16:creationId xmlns:a16="http://schemas.microsoft.com/office/drawing/2014/main" id="{B9BA512A-D18E-4E6F-A4D1-BFDC94EB2B39}"/>
              </a:ext>
            </a:extLst>
          </p:cNvPr>
          <p:cNvSpPr txBox="1">
            <a:spLocks noChangeArrowheads="1"/>
          </p:cNvSpPr>
          <p:nvPr/>
        </p:nvSpPr>
        <p:spPr bwMode="auto">
          <a:xfrm>
            <a:off x="376238" y="1238250"/>
            <a:ext cx="84439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We can find the volume of a cuboid by multiplying the area of the base by the height.</a:t>
            </a:r>
            <a:endParaRPr lang="en-GB" altLang="en-US"/>
          </a:p>
        </p:txBody>
      </p:sp>
      <p:sp>
        <p:nvSpPr>
          <p:cNvPr id="45062" name="Line 12">
            <a:extLst>
              <a:ext uri="{FF2B5EF4-FFF2-40B4-BE49-F238E27FC236}">
                <a16:creationId xmlns:a16="http://schemas.microsoft.com/office/drawing/2014/main" id="{818DCBC6-9CAA-4E30-93DD-7D4A9280DBDD}"/>
              </a:ext>
            </a:extLst>
          </p:cNvPr>
          <p:cNvSpPr>
            <a:spLocks noChangeShapeType="1"/>
          </p:cNvSpPr>
          <p:nvPr/>
        </p:nvSpPr>
        <p:spPr bwMode="auto">
          <a:xfrm flipV="1">
            <a:off x="2562225" y="4514850"/>
            <a:ext cx="1439863" cy="863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3" name="Line 13">
            <a:extLst>
              <a:ext uri="{FF2B5EF4-FFF2-40B4-BE49-F238E27FC236}">
                <a16:creationId xmlns:a16="http://schemas.microsoft.com/office/drawing/2014/main" id="{AED57EE9-258A-4016-95B2-C5FF6D7CA519}"/>
              </a:ext>
            </a:extLst>
          </p:cNvPr>
          <p:cNvSpPr>
            <a:spLocks noChangeShapeType="1"/>
          </p:cNvSpPr>
          <p:nvPr/>
        </p:nvSpPr>
        <p:spPr bwMode="auto">
          <a:xfrm>
            <a:off x="1482725" y="4730750"/>
            <a:ext cx="1079500" cy="6477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4" name="Line 14">
            <a:extLst>
              <a:ext uri="{FF2B5EF4-FFF2-40B4-BE49-F238E27FC236}">
                <a16:creationId xmlns:a16="http://schemas.microsoft.com/office/drawing/2014/main" id="{950093E0-2D25-4C91-807B-F1AFC280AEE4}"/>
              </a:ext>
            </a:extLst>
          </p:cNvPr>
          <p:cNvSpPr>
            <a:spLocks noChangeShapeType="1"/>
          </p:cNvSpPr>
          <p:nvPr/>
        </p:nvSpPr>
        <p:spPr bwMode="auto">
          <a:xfrm>
            <a:off x="2562225" y="3722688"/>
            <a:ext cx="0" cy="16557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5" name="Line 15">
            <a:extLst>
              <a:ext uri="{FF2B5EF4-FFF2-40B4-BE49-F238E27FC236}">
                <a16:creationId xmlns:a16="http://schemas.microsoft.com/office/drawing/2014/main" id="{2505F25D-C41C-4876-819B-9044D08E2172}"/>
              </a:ext>
            </a:extLst>
          </p:cNvPr>
          <p:cNvSpPr>
            <a:spLocks noChangeShapeType="1"/>
          </p:cNvSpPr>
          <p:nvPr/>
        </p:nvSpPr>
        <p:spPr bwMode="auto">
          <a:xfrm>
            <a:off x="1482725" y="3074988"/>
            <a:ext cx="0" cy="16557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6" name="Freeform 16">
            <a:extLst>
              <a:ext uri="{FF2B5EF4-FFF2-40B4-BE49-F238E27FC236}">
                <a16:creationId xmlns:a16="http://schemas.microsoft.com/office/drawing/2014/main" id="{CE2D1956-2BB8-442F-8CBC-3DE7FCF364B8}"/>
              </a:ext>
            </a:extLst>
          </p:cNvPr>
          <p:cNvSpPr>
            <a:spLocks/>
          </p:cNvSpPr>
          <p:nvPr/>
        </p:nvSpPr>
        <p:spPr bwMode="auto">
          <a:xfrm>
            <a:off x="1482725" y="2209800"/>
            <a:ext cx="2519363" cy="1512888"/>
          </a:xfrm>
          <a:custGeom>
            <a:avLst/>
            <a:gdLst>
              <a:gd name="T0" fmla="*/ 2147483646 w 1587"/>
              <a:gd name="T1" fmla="*/ 0 h 953"/>
              <a:gd name="T2" fmla="*/ 0 w 1587"/>
              <a:gd name="T3" fmla="*/ 2147483646 h 953"/>
              <a:gd name="T4" fmla="*/ 2147483646 w 1587"/>
              <a:gd name="T5" fmla="*/ 2147483646 h 953"/>
              <a:gd name="T6" fmla="*/ 2147483646 w 1587"/>
              <a:gd name="T7" fmla="*/ 2147483646 h 953"/>
              <a:gd name="T8" fmla="*/ 2147483646 w 1587"/>
              <a:gd name="T9" fmla="*/ 0 h 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953">
                <a:moveTo>
                  <a:pt x="907" y="0"/>
                </a:moveTo>
                <a:lnTo>
                  <a:pt x="0" y="545"/>
                </a:lnTo>
                <a:lnTo>
                  <a:pt x="680" y="953"/>
                </a:lnTo>
                <a:lnTo>
                  <a:pt x="1587" y="409"/>
                </a:lnTo>
                <a:lnTo>
                  <a:pt x="907" y="0"/>
                </a:lnTo>
                <a:close/>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7" name="Line 17">
            <a:extLst>
              <a:ext uri="{FF2B5EF4-FFF2-40B4-BE49-F238E27FC236}">
                <a16:creationId xmlns:a16="http://schemas.microsoft.com/office/drawing/2014/main" id="{1A0EB7C3-1B1A-4D8E-9BCE-4FE3037DD124}"/>
              </a:ext>
            </a:extLst>
          </p:cNvPr>
          <p:cNvSpPr>
            <a:spLocks noChangeShapeType="1"/>
          </p:cNvSpPr>
          <p:nvPr/>
        </p:nvSpPr>
        <p:spPr bwMode="auto">
          <a:xfrm>
            <a:off x="2922588" y="3867150"/>
            <a:ext cx="1079500" cy="6477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8" name="Line 18">
            <a:extLst>
              <a:ext uri="{FF2B5EF4-FFF2-40B4-BE49-F238E27FC236}">
                <a16:creationId xmlns:a16="http://schemas.microsoft.com/office/drawing/2014/main" id="{C4A88949-9161-4BC5-8BC1-BE38CBC727ED}"/>
              </a:ext>
            </a:extLst>
          </p:cNvPr>
          <p:cNvSpPr>
            <a:spLocks noChangeShapeType="1"/>
          </p:cNvSpPr>
          <p:nvPr/>
        </p:nvSpPr>
        <p:spPr bwMode="auto">
          <a:xfrm flipV="1">
            <a:off x="1482725" y="3867150"/>
            <a:ext cx="1439863" cy="8636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9" name="Line 19">
            <a:extLst>
              <a:ext uri="{FF2B5EF4-FFF2-40B4-BE49-F238E27FC236}">
                <a16:creationId xmlns:a16="http://schemas.microsoft.com/office/drawing/2014/main" id="{98AF3D06-7464-4F8D-B20D-65690B7F2F37}"/>
              </a:ext>
            </a:extLst>
          </p:cNvPr>
          <p:cNvSpPr>
            <a:spLocks noChangeShapeType="1"/>
          </p:cNvSpPr>
          <p:nvPr/>
        </p:nvSpPr>
        <p:spPr bwMode="auto">
          <a:xfrm>
            <a:off x="4002088" y="2859088"/>
            <a:ext cx="0" cy="1657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0" name="Line 20">
            <a:extLst>
              <a:ext uri="{FF2B5EF4-FFF2-40B4-BE49-F238E27FC236}">
                <a16:creationId xmlns:a16="http://schemas.microsoft.com/office/drawing/2014/main" id="{3FE00B60-E3E8-44E2-95D1-923D7B90B962}"/>
              </a:ext>
            </a:extLst>
          </p:cNvPr>
          <p:cNvSpPr>
            <a:spLocks noChangeShapeType="1"/>
          </p:cNvSpPr>
          <p:nvPr/>
        </p:nvSpPr>
        <p:spPr bwMode="auto">
          <a:xfrm>
            <a:off x="2922588" y="2209800"/>
            <a:ext cx="0" cy="165735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1" name="Freeform 21">
            <a:extLst>
              <a:ext uri="{FF2B5EF4-FFF2-40B4-BE49-F238E27FC236}">
                <a16:creationId xmlns:a16="http://schemas.microsoft.com/office/drawing/2014/main" id="{502A7977-F66A-4C57-A7A6-8B32D597167C}"/>
              </a:ext>
            </a:extLst>
          </p:cNvPr>
          <p:cNvSpPr>
            <a:spLocks/>
          </p:cNvSpPr>
          <p:nvPr/>
        </p:nvSpPr>
        <p:spPr bwMode="auto">
          <a:xfrm>
            <a:off x="2562225" y="2859088"/>
            <a:ext cx="1439863" cy="2520950"/>
          </a:xfrm>
          <a:custGeom>
            <a:avLst/>
            <a:gdLst>
              <a:gd name="T0" fmla="*/ 2147483646 w 907"/>
              <a:gd name="T1" fmla="*/ 0 h 1588"/>
              <a:gd name="T2" fmla="*/ 0 w 907"/>
              <a:gd name="T3" fmla="*/ 2147483646 h 1588"/>
              <a:gd name="T4" fmla="*/ 0 w 907"/>
              <a:gd name="T5" fmla="*/ 2147483646 h 1588"/>
              <a:gd name="T6" fmla="*/ 2147483646 w 907"/>
              <a:gd name="T7" fmla="*/ 2147483646 h 1588"/>
              <a:gd name="T8" fmla="*/ 2147483646 w 907"/>
              <a:gd name="T9" fmla="*/ 0 h 15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7" h="1588">
                <a:moveTo>
                  <a:pt x="907" y="0"/>
                </a:moveTo>
                <a:lnTo>
                  <a:pt x="0" y="545"/>
                </a:lnTo>
                <a:lnTo>
                  <a:pt x="0" y="1588"/>
                </a:lnTo>
                <a:lnTo>
                  <a:pt x="907" y="1044"/>
                </a:lnTo>
                <a:lnTo>
                  <a:pt x="907" y="0"/>
                </a:lnTo>
                <a:close/>
              </a:path>
            </a:pathLst>
          </a:custGeom>
          <a:gradFill rotWithShape="1">
            <a:gsLst>
              <a:gs pos="0">
                <a:srgbClr val="39B4DB"/>
              </a:gs>
              <a:gs pos="100000">
                <a:srgbClr val="80D0E8"/>
              </a:gs>
            </a:gsLst>
            <a:lin ang="189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2" name="Freeform 22">
            <a:extLst>
              <a:ext uri="{FF2B5EF4-FFF2-40B4-BE49-F238E27FC236}">
                <a16:creationId xmlns:a16="http://schemas.microsoft.com/office/drawing/2014/main" id="{AFC02E06-520A-40D2-9E5A-D724739CDCD3}"/>
              </a:ext>
            </a:extLst>
          </p:cNvPr>
          <p:cNvSpPr>
            <a:spLocks/>
          </p:cNvSpPr>
          <p:nvPr/>
        </p:nvSpPr>
        <p:spPr bwMode="auto">
          <a:xfrm>
            <a:off x="1482725" y="2209800"/>
            <a:ext cx="2519363" cy="1512888"/>
          </a:xfrm>
          <a:custGeom>
            <a:avLst/>
            <a:gdLst>
              <a:gd name="T0" fmla="*/ 2147483646 w 1587"/>
              <a:gd name="T1" fmla="*/ 0 h 953"/>
              <a:gd name="T2" fmla="*/ 0 w 1587"/>
              <a:gd name="T3" fmla="*/ 2147483646 h 953"/>
              <a:gd name="T4" fmla="*/ 2147483646 w 1587"/>
              <a:gd name="T5" fmla="*/ 2147483646 h 953"/>
              <a:gd name="T6" fmla="*/ 2147483646 w 1587"/>
              <a:gd name="T7" fmla="*/ 2147483646 h 953"/>
              <a:gd name="T8" fmla="*/ 2147483646 w 1587"/>
              <a:gd name="T9" fmla="*/ 0 h 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953">
                <a:moveTo>
                  <a:pt x="907" y="0"/>
                </a:moveTo>
                <a:lnTo>
                  <a:pt x="0" y="545"/>
                </a:lnTo>
                <a:lnTo>
                  <a:pt x="680" y="953"/>
                </a:lnTo>
                <a:lnTo>
                  <a:pt x="1587" y="409"/>
                </a:lnTo>
                <a:lnTo>
                  <a:pt x="907" y="0"/>
                </a:lnTo>
                <a:close/>
              </a:path>
            </a:pathLst>
          </a:custGeom>
          <a:gradFill rotWithShape="1">
            <a:gsLst>
              <a:gs pos="0">
                <a:srgbClr val="39B4DB"/>
              </a:gs>
              <a:gs pos="100000">
                <a:srgbClr val="80D0E8"/>
              </a:gs>
            </a:gsLst>
            <a:lin ang="189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3" name="Freeform 23">
            <a:extLst>
              <a:ext uri="{FF2B5EF4-FFF2-40B4-BE49-F238E27FC236}">
                <a16:creationId xmlns:a16="http://schemas.microsoft.com/office/drawing/2014/main" id="{82210116-06B0-4291-9D2E-17BF8937CC03}"/>
              </a:ext>
            </a:extLst>
          </p:cNvPr>
          <p:cNvSpPr>
            <a:spLocks/>
          </p:cNvSpPr>
          <p:nvPr/>
        </p:nvSpPr>
        <p:spPr bwMode="auto">
          <a:xfrm>
            <a:off x="1482725" y="3074988"/>
            <a:ext cx="1079500" cy="2303462"/>
          </a:xfrm>
          <a:custGeom>
            <a:avLst/>
            <a:gdLst>
              <a:gd name="T0" fmla="*/ 0 w 680"/>
              <a:gd name="T1" fmla="*/ 0 h 1451"/>
              <a:gd name="T2" fmla="*/ 0 w 680"/>
              <a:gd name="T3" fmla="*/ 2147483646 h 1451"/>
              <a:gd name="T4" fmla="*/ 2147483646 w 680"/>
              <a:gd name="T5" fmla="*/ 2147483646 h 1451"/>
              <a:gd name="T6" fmla="*/ 2147483646 w 680"/>
              <a:gd name="T7" fmla="*/ 2147483646 h 1451"/>
              <a:gd name="T8" fmla="*/ 0 w 680"/>
              <a:gd name="T9" fmla="*/ 0 h 14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0" h="1451">
                <a:moveTo>
                  <a:pt x="0" y="0"/>
                </a:moveTo>
                <a:lnTo>
                  <a:pt x="0" y="1043"/>
                </a:lnTo>
                <a:lnTo>
                  <a:pt x="680" y="1451"/>
                </a:lnTo>
                <a:lnTo>
                  <a:pt x="680" y="408"/>
                </a:lnTo>
                <a:lnTo>
                  <a:pt x="0" y="0"/>
                </a:lnTo>
                <a:close/>
              </a:path>
            </a:pathLst>
          </a:custGeom>
          <a:gradFill rotWithShape="1">
            <a:gsLst>
              <a:gs pos="0">
                <a:srgbClr val="80D0E8"/>
              </a:gs>
              <a:gs pos="100000">
                <a:srgbClr val="39B4DB"/>
              </a:gs>
            </a:gsLst>
            <a:lin ang="189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4" name="Line 24">
            <a:extLst>
              <a:ext uri="{FF2B5EF4-FFF2-40B4-BE49-F238E27FC236}">
                <a16:creationId xmlns:a16="http://schemas.microsoft.com/office/drawing/2014/main" id="{D530D60E-BD4D-41E5-A2FF-BCAE2836B2E8}"/>
              </a:ext>
            </a:extLst>
          </p:cNvPr>
          <p:cNvSpPr>
            <a:spLocks noChangeShapeType="1"/>
          </p:cNvSpPr>
          <p:nvPr/>
        </p:nvSpPr>
        <p:spPr bwMode="auto">
          <a:xfrm>
            <a:off x="1481138" y="4933950"/>
            <a:ext cx="1079500" cy="64770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5" name="Line 25">
            <a:extLst>
              <a:ext uri="{FF2B5EF4-FFF2-40B4-BE49-F238E27FC236}">
                <a16:creationId xmlns:a16="http://schemas.microsoft.com/office/drawing/2014/main" id="{4458AD9D-0837-478B-B4B5-02BD016A7796}"/>
              </a:ext>
            </a:extLst>
          </p:cNvPr>
          <p:cNvSpPr>
            <a:spLocks noChangeShapeType="1"/>
          </p:cNvSpPr>
          <p:nvPr/>
        </p:nvSpPr>
        <p:spPr bwMode="auto">
          <a:xfrm flipV="1">
            <a:off x="2562225" y="4659313"/>
            <a:ext cx="1439863" cy="86360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6" name="Line 26">
            <a:extLst>
              <a:ext uri="{FF2B5EF4-FFF2-40B4-BE49-F238E27FC236}">
                <a16:creationId xmlns:a16="http://schemas.microsoft.com/office/drawing/2014/main" id="{D1DBE40C-000A-4FDF-826E-81221993C5E0}"/>
              </a:ext>
            </a:extLst>
          </p:cNvPr>
          <p:cNvSpPr>
            <a:spLocks noChangeShapeType="1"/>
          </p:cNvSpPr>
          <p:nvPr/>
        </p:nvSpPr>
        <p:spPr bwMode="auto">
          <a:xfrm>
            <a:off x="1338263" y="3074988"/>
            <a:ext cx="0" cy="165735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7" name="Text Box 27">
            <a:extLst>
              <a:ext uri="{FF2B5EF4-FFF2-40B4-BE49-F238E27FC236}">
                <a16:creationId xmlns:a16="http://schemas.microsoft.com/office/drawing/2014/main" id="{6B850280-4456-476B-AF3F-E0DE4913AA80}"/>
              </a:ext>
            </a:extLst>
          </p:cNvPr>
          <p:cNvSpPr txBox="1">
            <a:spLocks noChangeArrowheads="1"/>
          </p:cNvSpPr>
          <p:nvPr/>
        </p:nvSpPr>
        <p:spPr bwMode="auto">
          <a:xfrm>
            <a:off x="128588" y="3627438"/>
            <a:ext cx="1130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sz="2000"/>
              <a:t>height</a:t>
            </a:r>
            <a:r>
              <a:rPr lang="en-US" altLang="en-US" sz="2000" i="1">
                <a:latin typeface="Times New Roman" panose="02020603050405020304" pitchFamily="18" charset="0"/>
              </a:rPr>
              <a:t>, h</a:t>
            </a:r>
            <a:endParaRPr lang="en-GB" altLang="en-US" sz="2000" i="1">
              <a:latin typeface="Times New Roman" panose="02020603050405020304" pitchFamily="18" charset="0"/>
            </a:endParaRPr>
          </a:p>
        </p:txBody>
      </p:sp>
      <p:sp>
        <p:nvSpPr>
          <p:cNvPr id="45078" name="Text Box 28">
            <a:extLst>
              <a:ext uri="{FF2B5EF4-FFF2-40B4-BE49-F238E27FC236}">
                <a16:creationId xmlns:a16="http://schemas.microsoft.com/office/drawing/2014/main" id="{61604511-EFAF-4F25-AF6F-03EA14048986}"/>
              </a:ext>
            </a:extLst>
          </p:cNvPr>
          <p:cNvSpPr txBox="1">
            <a:spLocks noChangeArrowheads="1"/>
          </p:cNvSpPr>
          <p:nvPr/>
        </p:nvSpPr>
        <p:spPr bwMode="auto">
          <a:xfrm>
            <a:off x="3203575" y="5199063"/>
            <a:ext cx="1073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sz="2000"/>
              <a:t>length</a:t>
            </a:r>
            <a:r>
              <a:rPr lang="en-US" altLang="en-US" sz="2000" i="1">
                <a:latin typeface="Times New Roman" panose="02020603050405020304" pitchFamily="18" charset="0"/>
              </a:rPr>
              <a:t>, l</a:t>
            </a:r>
            <a:endParaRPr lang="en-GB" altLang="en-US" sz="2000" i="1">
              <a:latin typeface="Times New Roman" panose="02020603050405020304" pitchFamily="18" charset="0"/>
            </a:endParaRPr>
          </a:p>
        </p:txBody>
      </p:sp>
      <p:sp>
        <p:nvSpPr>
          <p:cNvPr id="45079" name="Text Box 29">
            <a:extLst>
              <a:ext uri="{FF2B5EF4-FFF2-40B4-BE49-F238E27FC236}">
                <a16:creationId xmlns:a16="http://schemas.microsoft.com/office/drawing/2014/main" id="{1357A611-BFE5-4277-811C-5561D4D2F7C7}"/>
              </a:ext>
            </a:extLst>
          </p:cNvPr>
          <p:cNvSpPr txBox="1">
            <a:spLocks noChangeArrowheads="1"/>
          </p:cNvSpPr>
          <p:nvPr/>
        </p:nvSpPr>
        <p:spPr bwMode="auto">
          <a:xfrm>
            <a:off x="1116013" y="5380038"/>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sz="2000"/>
              <a:t>width</a:t>
            </a:r>
            <a:r>
              <a:rPr lang="en-US" altLang="en-US" sz="2000" i="1">
                <a:latin typeface="Times New Roman" panose="02020603050405020304" pitchFamily="18" charset="0"/>
              </a:rPr>
              <a:t>, w</a:t>
            </a:r>
            <a:endParaRPr lang="en-GB" altLang="en-US" sz="2000" i="1">
              <a:latin typeface="Times New Roman" panose="02020603050405020304" pitchFamily="18" charset="0"/>
            </a:endParaRPr>
          </a:p>
        </p:txBody>
      </p:sp>
      <p:grpSp>
        <p:nvGrpSpPr>
          <p:cNvPr id="745507" name="Group 35">
            <a:extLst>
              <a:ext uri="{FF2B5EF4-FFF2-40B4-BE49-F238E27FC236}">
                <a16:creationId xmlns:a16="http://schemas.microsoft.com/office/drawing/2014/main" id="{7155C7F4-D4F0-470B-AC93-25BA088EDD77}"/>
              </a:ext>
            </a:extLst>
          </p:cNvPr>
          <p:cNvGrpSpPr>
            <a:grpSpLocks/>
          </p:cNvGrpSpPr>
          <p:nvPr/>
        </p:nvGrpSpPr>
        <p:grpSpPr bwMode="auto">
          <a:xfrm>
            <a:off x="4987925" y="2068513"/>
            <a:ext cx="3081338" cy="928687"/>
            <a:chOff x="3142" y="1303"/>
            <a:chExt cx="1941" cy="585"/>
          </a:xfrm>
        </p:grpSpPr>
        <p:sp>
          <p:nvSpPr>
            <p:cNvPr id="45089" name="Text Box 30">
              <a:extLst>
                <a:ext uri="{FF2B5EF4-FFF2-40B4-BE49-F238E27FC236}">
                  <a16:creationId xmlns:a16="http://schemas.microsoft.com/office/drawing/2014/main" id="{33733DFE-246E-4765-B41B-5C65A9874CCB}"/>
                </a:ext>
              </a:extLst>
            </p:cNvPr>
            <p:cNvSpPr txBox="1">
              <a:spLocks noChangeArrowheads="1"/>
            </p:cNvSpPr>
            <p:nvPr/>
          </p:nvSpPr>
          <p:spPr bwMode="auto">
            <a:xfrm>
              <a:off x="3142" y="1303"/>
              <a:ext cx="194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The area of the base </a:t>
              </a:r>
              <a:endParaRPr lang="en-GB" altLang="en-US"/>
            </a:p>
          </p:txBody>
        </p:sp>
        <p:sp>
          <p:nvSpPr>
            <p:cNvPr id="45090" name="Text Box 31">
              <a:extLst>
                <a:ext uri="{FF2B5EF4-FFF2-40B4-BE49-F238E27FC236}">
                  <a16:creationId xmlns:a16="http://schemas.microsoft.com/office/drawing/2014/main" id="{211A3815-FA32-4BCE-9B57-78502178E66F}"/>
                </a:ext>
              </a:extLst>
            </p:cNvPr>
            <p:cNvSpPr txBox="1">
              <a:spLocks noChangeArrowheads="1"/>
            </p:cNvSpPr>
            <p:nvPr/>
          </p:nvSpPr>
          <p:spPr bwMode="auto">
            <a:xfrm>
              <a:off x="3142" y="1600"/>
              <a:ext cx="14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 length × width</a:t>
              </a:r>
              <a:endParaRPr lang="en-GB" altLang="en-US"/>
            </a:p>
          </p:txBody>
        </p:sp>
      </p:grpSp>
      <p:grpSp>
        <p:nvGrpSpPr>
          <p:cNvPr id="745506" name="Group 34">
            <a:extLst>
              <a:ext uri="{FF2B5EF4-FFF2-40B4-BE49-F238E27FC236}">
                <a16:creationId xmlns:a16="http://schemas.microsoft.com/office/drawing/2014/main" id="{A9317BCC-50B8-4538-A604-7C382B2B41A5}"/>
              </a:ext>
            </a:extLst>
          </p:cNvPr>
          <p:cNvGrpSpPr>
            <a:grpSpLocks/>
          </p:cNvGrpSpPr>
          <p:nvPr/>
        </p:nvGrpSpPr>
        <p:grpSpPr bwMode="auto">
          <a:xfrm>
            <a:off x="4932363" y="3187700"/>
            <a:ext cx="3600450" cy="2257425"/>
            <a:chOff x="3107" y="2008"/>
            <a:chExt cx="2268" cy="1422"/>
          </a:xfrm>
        </p:grpSpPr>
        <p:grpSp>
          <p:nvGrpSpPr>
            <p:cNvPr id="45082" name="Group 33">
              <a:extLst>
                <a:ext uri="{FF2B5EF4-FFF2-40B4-BE49-F238E27FC236}">
                  <a16:creationId xmlns:a16="http://schemas.microsoft.com/office/drawing/2014/main" id="{5FA271A3-2B7B-431C-8690-07A2E3A900F3}"/>
                </a:ext>
              </a:extLst>
            </p:cNvPr>
            <p:cNvGrpSpPr>
              <a:grpSpLocks/>
            </p:cNvGrpSpPr>
            <p:nvPr/>
          </p:nvGrpSpPr>
          <p:grpSpPr bwMode="auto">
            <a:xfrm>
              <a:off x="3107" y="2522"/>
              <a:ext cx="2268" cy="908"/>
              <a:chOff x="3107" y="2522"/>
              <a:chExt cx="2268" cy="908"/>
            </a:xfrm>
          </p:grpSpPr>
          <p:sp>
            <p:nvSpPr>
              <p:cNvPr id="45084" name="Rectangle 11">
                <a:extLst>
                  <a:ext uri="{FF2B5EF4-FFF2-40B4-BE49-F238E27FC236}">
                    <a16:creationId xmlns:a16="http://schemas.microsoft.com/office/drawing/2014/main" id="{6469E2CB-6BF3-46D3-BB7E-C4A576589D2B}"/>
                  </a:ext>
                </a:extLst>
              </p:cNvPr>
              <p:cNvSpPr>
                <a:spLocks noChangeArrowheads="1"/>
              </p:cNvSpPr>
              <p:nvPr/>
            </p:nvSpPr>
            <p:spPr bwMode="auto">
              <a:xfrm>
                <a:off x="3107" y="2522"/>
                <a:ext cx="2268" cy="908"/>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grpSp>
            <p:nvGrpSpPr>
              <p:cNvPr id="45085" name="Group 7">
                <a:extLst>
                  <a:ext uri="{FF2B5EF4-FFF2-40B4-BE49-F238E27FC236}">
                    <a16:creationId xmlns:a16="http://schemas.microsoft.com/office/drawing/2014/main" id="{92847881-7D2A-4343-8A96-E485C92BBACE}"/>
                  </a:ext>
                </a:extLst>
              </p:cNvPr>
              <p:cNvGrpSpPr>
                <a:grpSpLocks/>
              </p:cNvGrpSpPr>
              <p:nvPr/>
            </p:nvGrpSpPr>
            <p:grpSpPr bwMode="auto">
              <a:xfrm>
                <a:off x="3142" y="2531"/>
                <a:ext cx="2214" cy="890"/>
                <a:chOff x="3470" y="2840"/>
                <a:chExt cx="2214" cy="890"/>
              </a:xfrm>
            </p:grpSpPr>
            <p:sp>
              <p:nvSpPr>
                <p:cNvPr id="45086" name="Text Box 8">
                  <a:extLst>
                    <a:ext uri="{FF2B5EF4-FFF2-40B4-BE49-F238E27FC236}">
                      <a16:creationId xmlns:a16="http://schemas.microsoft.com/office/drawing/2014/main" id="{20DC5DFB-1860-48C3-89D7-56ED93EE5236}"/>
                    </a:ext>
                  </a:extLst>
                </p:cNvPr>
                <p:cNvSpPr txBox="1">
                  <a:spLocks noChangeArrowheads="1"/>
                </p:cNvSpPr>
                <p:nvPr/>
              </p:nvSpPr>
              <p:spPr bwMode="auto">
                <a:xfrm>
                  <a:off x="3470" y="2840"/>
                  <a:ext cx="17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Volume of a cuboid</a:t>
                  </a:r>
                  <a:endParaRPr lang="en-GB" altLang="en-US"/>
                </a:p>
              </p:txBody>
            </p:sp>
            <p:sp>
              <p:nvSpPr>
                <p:cNvPr id="45087" name="Text Box 9">
                  <a:extLst>
                    <a:ext uri="{FF2B5EF4-FFF2-40B4-BE49-F238E27FC236}">
                      <a16:creationId xmlns:a16="http://schemas.microsoft.com/office/drawing/2014/main" id="{1DA1AC82-2AFD-4844-A18B-ABBEEB7ACAE9}"/>
                    </a:ext>
                  </a:extLst>
                </p:cNvPr>
                <p:cNvSpPr txBox="1">
                  <a:spLocks noChangeArrowheads="1"/>
                </p:cNvSpPr>
                <p:nvPr/>
              </p:nvSpPr>
              <p:spPr bwMode="auto">
                <a:xfrm>
                  <a:off x="3470" y="3141"/>
                  <a:ext cx="2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 length × width × height</a:t>
                  </a:r>
                  <a:endParaRPr lang="en-GB" altLang="en-US"/>
                </a:p>
              </p:txBody>
            </p:sp>
            <p:sp>
              <p:nvSpPr>
                <p:cNvPr id="45088" name="Text Box 10">
                  <a:extLst>
                    <a:ext uri="{FF2B5EF4-FFF2-40B4-BE49-F238E27FC236}">
                      <a16:creationId xmlns:a16="http://schemas.microsoft.com/office/drawing/2014/main" id="{2938D0CA-1AF9-4739-BCD7-10DC81A256C0}"/>
                    </a:ext>
                  </a:extLst>
                </p:cNvPr>
                <p:cNvSpPr txBox="1">
                  <a:spLocks noChangeArrowheads="1"/>
                </p:cNvSpPr>
                <p:nvPr/>
              </p:nvSpPr>
              <p:spPr bwMode="auto">
                <a:xfrm>
                  <a:off x="3470" y="3442"/>
                  <a:ext cx="5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 </a:t>
                  </a:r>
                  <a:r>
                    <a:rPr lang="en-US" altLang="en-US" i="1">
                      <a:latin typeface="Times New Roman" panose="02020603050405020304" pitchFamily="18" charset="0"/>
                    </a:rPr>
                    <a:t>lwh</a:t>
                  </a:r>
                  <a:endParaRPr lang="en-GB" altLang="en-US" i="1">
                    <a:latin typeface="Times New Roman" panose="02020603050405020304" pitchFamily="18" charset="0"/>
                  </a:endParaRPr>
                </a:p>
              </p:txBody>
            </p:sp>
          </p:grpSp>
        </p:grpSp>
        <p:sp>
          <p:nvSpPr>
            <p:cNvPr id="45083" name="Text Box 32">
              <a:extLst>
                <a:ext uri="{FF2B5EF4-FFF2-40B4-BE49-F238E27FC236}">
                  <a16:creationId xmlns:a16="http://schemas.microsoft.com/office/drawing/2014/main" id="{59063344-AD3D-4130-B1BA-2DA1C89E7438}"/>
                </a:ext>
              </a:extLst>
            </p:cNvPr>
            <p:cNvSpPr txBox="1">
              <a:spLocks noChangeArrowheads="1"/>
            </p:cNvSpPr>
            <p:nvPr/>
          </p:nvSpPr>
          <p:spPr bwMode="auto">
            <a:xfrm>
              <a:off x="3142" y="2008"/>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So,</a:t>
              </a:r>
              <a:endParaRPr lang="en-GB"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55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5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right_button">
            <a:hlinkClick r:id="" action="ppaction://hlinkshowjump?jump=nextslide"/>
            <a:extLst>
              <a:ext uri="{FF2B5EF4-FFF2-40B4-BE49-F238E27FC236}">
                <a16:creationId xmlns:a16="http://schemas.microsoft.com/office/drawing/2014/main" id="{A7E2DB39-06FB-4B4A-8225-7C7E666EA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a:extLst>
              <a:ext uri="{FF2B5EF4-FFF2-40B4-BE49-F238E27FC236}">
                <a16:creationId xmlns:a16="http://schemas.microsoft.com/office/drawing/2014/main" id="{63643B9B-4FA3-4C1B-B866-C4E7E985CCFA}"/>
              </a:ext>
            </a:extLst>
          </p:cNvPr>
          <p:cNvSpPr txBox="1">
            <a:spLocks noChangeArrowheads="1"/>
          </p:cNvSpPr>
          <p:nvPr/>
        </p:nvSpPr>
        <p:spPr bwMode="auto">
          <a:xfrm>
            <a:off x="630238" y="1358900"/>
            <a:ext cx="7883525"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ctr"/>
            <a:r>
              <a:rPr lang="en-GB" altLang="en-US">
                <a:solidFill>
                  <a:srgbClr val="000066"/>
                </a:solidFill>
              </a:rPr>
              <a:t>How can we find the volume of a cube of length </a:t>
            </a:r>
            <a:r>
              <a:rPr lang="en-GB" altLang="en-US" i="1">
                <a:solidFill>
                  <a:srgbClr val="000066"/>
                </a:solidFill>
                <a:latin typeface="Times New Roman" panose="02020603050405020304" pitchFamily="18" charset="0"/>
              </a:rPr>
              <a:t>l</a:t>
            </a:r>
            <a:r>
              <a:rPr lang="en-GB" altLang="en-US">
                <a:solidFill>
                  <a:srgbClr val="000066"/>
                </a:solidFill>
              </a:rPr>
              <a:t>?</a:t>
            </a:r>
          </a:p>
        </p:txBody>
      </p:sp>
      <p:pic>
        <p:nvPicPr>
          <p:cNvPr id="47108" name="Picture 4" descr="left_button">
            <a:hlinkClick r:id="" action="ppaction://hlinkshowjump?jump=previousslide"/>
            <a:extLst>
              <a:ext uri="{FF2B5EF4-FFF2-40B4-BE49-F238E27FC236}">
                <a16:creationId xmlns:a16="http://schemas.microsoft.com/office/drawing/2014/main" id="{239E9F0B-1328-493E-AE58-6353334F3C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5">
            <a:extLst>
              <a:ext uri="{FF2B5EF4-FFF2-40B4-BE49-F238E27FC236}">
                <a16:creationId xmlns:a16="http://schemas.microsoft.com/office/drawing/2014/main" id="{4514ED5D-324B-4D7F-AA88-480640BEE601}"/>
              </a:ext>
            </a:extLst>
          </p:cNvPr>
          <p:cNvSpPr>
            <a:spLocks noGrp="1" noChangeArrowheads="1"/>
          </p:cNvSpPr>
          <p:nvPr>
            <p:ph type="title" idx="4294967295"/>
          </p:nvPr>
        </p:nvSpPr>
        <p:spPr>
          <a:xfrm>
            <a:off x="0" y="150813"/>
            <a:ext cx="6581775" cy="633412"/>
          </a:xfrm>
          <a:solidFill>
            <a:srgbClr val="FFFF00"/>
          </a:solidFill>
        </p:spPr>
        <p:txBody>
          <a:bodyPr/>
          <a:lstStyle/>
          <a:p>
            <a:r>
              <a:rPr lang="en-US" altLang="en-US" dirty="0"/>
              <a:t>Volume of a cube</a:t>
            </a:r>
            <a:endParaRPr lang="en-GB" altLang="en-US" dirty="0"/>
          </a:p>
        </p:txBody>
      </p:sp>
      <p:grpSp>
        <p:nvGrpSpPr>
          <p:cNvPr id="47110" name="Group 28">
            <a:extLst>
              <a:ext uri="{FF2B5EF4-FFF2-40B4-BE49-F238E27FC236}">
                <a16:creationId xmlns:a16="http://schemas.microsoft.com/office/drawing/2014/main" id="{7E9BFF81-1F1F-4CCC-9A0B-F65BA120486D}"/>
              </a:ext>
            </a:extLst>
          </p:cNvPr>
          <p:cNvGrpSpPr>
            <a:grpSpLocks/>
          </p:cNvGrpSpPr>
          <p:nvPr/>
        </p:nvGrpSpPr>
        <p:grpSpPr bwMode="auto">
          <a:xfrm>
            <a:off x="900113" y="2328863"/>
            <a:ext cx="2436812" cy="2925762"/>
            <a:chOff x="567" y="1467"/>
            <a:chExt cx="1535" cy="1843"/>
          </a:xfrm>
        </p:grpSpPr>
        <p:sp>
          <p:nvSpPr>
            <p:cNvPr id="47116" name="Freeform 7">
              <a:extLst>
                <a:ext uri="{FF2B5EF4-FFF2-40B4-BE49-F238E27FC236}">
                  <a16:creationId xmlns:a16="http://schemas.microsoft.com/office/drawing/2014/main" id="{F7640A7D-1C17-48DE-B953-18EAF144A1F8}"/>
                </a:ext>
              </a:extLst>
            </p:cNvPr>
            <p:cNvSpPr>
              <a:spLocks/>
            </p:cNvSpPr>
            <p:nvPr/>
          </p:nvSpPr>
          <p:spPr bwMode="auto">
            <a:xfrm>
              <a:off x="576" y="1467"/>
              <a:ext cx="1475" cy="855"/>
            </a:xfrm>
            <a:custGeom>
              <a:avLst/>
              <a:gdLst>
                <a:gd name="T0" fmla="*/ 743 w 1475"/>
                <a:gd name="T1" fmla="*/ 0 h 855"/>
                <a:gd name="T2" fmla="*/ 0 w 1475"/>
                <a:gd name="T3" fmla="*/ 433 h 855"/>
                <a:gd name="T4" fmla="*/ 738 w 1475"/>
                <a:gd name="T5" fmla="*/ 855 h 855"/>
                <a:gd name="T6" fmla="*/ 1475 w 1475"/>
                <a:gd name="T7" fmla="*/ 433 h 855"/>
                <a:gd name="T8" fmla="*/ 743 w 1475"/>
                <a:gd name="T9" fmla="*/ 0 h 8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5" h="855">
                  <a:moveTo>
                    <a:pt x="743" y="0"/>
                  </a:moveTo>
                  <a:lnTo>
                    <a:pt x="0" y="433"/>
                  </a:lnTo>
                  <a:lnTo>
                    <a:pt x="738" y="855"/>
                  </a:lnTo>
                  <a:lnTo>
                    <a:pt x="1475" y="433"/>
                  </a:lnTo>
                  <a:lnTo>
                    <a:pt x="743" y="0"/>
                  </a:lnTo>
                  <a:close/>
                </a:path>
              </a:pathLst>
            </a:custGeom>
            <a:solidFill>
              <a:srgbClr val="33CC33"/>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7" name="Freeform 8">
              <a:extLst>
                <a:ext uri="{FF2B5EF4-FFF2-40B4-BE49-F238E27FC236}">
                  <a16:creationId xmlns:a16="http://schemas.microsoft.com/office/drawing/2014/main" id="{8FEAFAAD-D13C-4F5B-BB89-725F7CBAAD30}"/>
                </a:ext>
              </a:extLst>
            </p:cNvPr>
            <p:cNvSpPr>
              <a:spLocks/>
            </p:cNvSpPr>
            <p:nvPr/>
          </p:nvSpPr>
          <p:spPr bwMode="auto">
            <a:xfrm>
              <a:off x="576" y="1899"/>
              <a:ext cx="738" cy="1263"/>
            </a:xfrm>
            <a:custGeom>
              <a:avLst/>
              <a:gdLst>
                <a:gd name="T0" fmla="*/ 0 w 318"/>
                <a:gd name="T1" fmla="*/ 0 h 544"/>
                <a:gd name="T2" fmla="*/ 0 w 318"/>
                <a:gd name="T3" fmla="*/ 4544 h 544"/>
                <a:gd name="T4" fmla="*/ 3975 w 318"/>
                <a:gd name="T5" fmla="*/ 6807 h 544"/>
                <a:gd name="T6" fmla="*/ 3975 w 318"/>
                <a:gd name="T7" fmla="*/ 2280 h 544"/>
                <a:gd name="T8" fmla="*/ 0 w 318"/>
                <a:gd name="T9" fmla="*/ 0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544">
                  <a:moveTo>
                    <a:pt x="0" y="0"/>
                  </a:moveTo>
                  <a:lnTo>
                    <a:pt x="0" y="363"/>
                  </a:lnTo>
                  <a:lnTo>
                    <a:pt x="318" y="544"/>
                  </a:lnTo>
                  <a:lnTo>
                    <a:pt x="318" y="182"/>
                  </a:lnTo>
                  <a:lnTo>
                    <a:pt x="0" y="0"/>
                  </a:lnTo>
                  <a:close/>
                </a:path>
              </a:pathLst>
            </a:custGeom>
            <a:solidFill>
              <a:srgbClr val="6FDB6F"/>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8" name="Freeform 9">
              <a:extLst>
                <a:ext uri="{FF2B5EF4-FFF2-40B4-BE49-F238E27FC236}">
                  <a16:creationId xmlns:a16="http://schemas.microsoft.com/office/drawing/2014/main" id="{B15F3568-9584-4E98-AC07-B6847CECBA7B}"/>
                </a:ext>
              </a:extLst>
            </p:cNvPr>
            <p:cNvSpPr>
              <a:spLocks/>
            </p:cNvSpPr>
            <p:nvPr/>
          </p:nvSpPr>
          <p:spPr bwMode="auto">
            <a:xfrm flipH="1">
              <a:off x="1314" y="1899"/>
              <a:ext cx="737" cy="1263"/>
            </a:xfrm>
            <a:custGeom>
              <a:avLst/>
              <a:gdLst>
                <a:gd name="T0" fmla="*/ 0 w 318"/>
                <a:gd name="T1" fmla="*/ 0 h 544"/>
                <a:gd name="T2" fmla="*/ 0 w 318"/>
                <a:gd name="T3" fmla="*/ 4544 h 544"/>
                <a:gd name="T4" fmla="*/ 3958 w 318"/>
                <a:gd name="T5" fmla="*/ 6807 h 544"/>
                <a:gd name="T6" fmla="*/ 3958 w 318"/>
                <a:gd name="T7" fmla="*/ 2280 h 544"/>
                <a:gd name="T8" fmla="*/ 0 w 318"/>
                <a:gd name="T9" fmla="*/ 0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544">
                  <a:moveTo>
                    <a:pt x="0" y="0"/>
                  </a:moveTo>
                  <a:lnTo>
                    <a:pt x="0" y="363"/>
                  </a:lnTo>
                  <a:lnTo>
                    <a:pt x="318" y="544"/>
                  </a:lnTo>
                  <a:lnTo>
                    <a:pt x="318" y="182"/>
                  </a:lnTo>
                  <a:lnTo>
                    <a:pt x="0" y="0"/>
                  </a:lnTo>
                  <a:close/>
                </a:path>
              </a:pathLst>
            </a:custGeom>
            <a:solidFill>
              <a:srgbClr val="9AE69A"/>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9" name="Line 10">
              <a:extLst>
                <a:ext uri="{FF2B5EF4-FFF2-40B4-BE49-F238E27FC236}">
                  <a16:creationId xmlns:a16="http://schemas.microsoft.com/office/drawing/2014/main" id="{BA811F8D-7A04-4206-B9CD-C62DDBE057CC}"/>
                </a:ext>
              </a:extLst>
            </p:cNvPr>
            <p:cNvSpPr>
              <a:spLocks noChangeShapeType="1"/>
            </p:cNvSpPr>
            <p:nvPr/>
          </p:nvSpPr>
          <p:spPr bwMode="auto">
            <a:xfrm>
              <a:off x="576" y="1899"/>
              <a:ext cx="0" cy="84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0" name="Freeform 11">
              <a:extLst>
                <a:ext uri="{FF2B5EF4-FFF2-40B4-BE49-F238E27FC236}">
                  <a16:creationId xmlns:a16="http://schemas.microsoft.com/office/drawing/2014/main" id="{1ED53F90-C4DC-4FFA-ADBF-58759EBE053A}"/>
                </a:ext>
              </a:extLst>
            </p:cNvPr>
            <p:cNvSpPr>
              <a:spLocks/>
            </p:cNvSpPr>
            <p:nvPr/>
          </p:nvSpPr>
          <p:spPr bwMode="auto">
            <a:xfrm>
              <a:off x="572" y="1468"/>
              <a:ext cx="744" cy="430"/>
            </a:xfrm>
            <a:custGeom>
              <a:avLst/>
              <a:gdLst>
                <a:gd name="T0" fmla="*/ 0 w 744"/>
                <a:gd name="T1" fmla="*/ 430 h 430"/>
                <a:gd name="T2" fmla="*/ 744 w 744"/>
                <a:gd name="T3" fmla="*/ 0 h 430"/>
                <a:gd name="T4" fmla="*/ 0 60000 65536"/>
                <a:gd name="T5" fmla="*/ 0 60000 65536"/>
              </a:gdLst>
              <a:ahLst/>
              <a:cxnLst>
                <a:cxn ang="T4">
                  <a:pos x="T0" y="T1"/>
                </a:cxn>
                <a:cxn ang="T5">
                  <a:pos x="T2" y="T3"/>
                </a:cxn>
              </a:cxnLst>
              <a:rect l="0" t="0" r="r" b="b"/>
              <a:pathLst>
                <a:path w="744" h="430">
                  <a:moveTo>
                    <a:pt x="0" y="430"/>
                  </a:moveTo>
                  <a:lnTo>
                    <a:pt x="744" y="0"/>
                  </a:lnTo>
                </a:path>
              </a:pathLst>
            </a:cu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1" name="Line 12">
              <a:extLst>
                <a:ext uri="{FF2B5EF4-FFF2-40B4-BE49-F238E27FC236}">
                  <a16:creationId xmlns:a16="http://schemas.microsoft.com/office/drawing/2014/main" id="{CC996E88-814C-430E-9138-5DA21537AC09}"/>
                </a:ext>
              </a:extLst>
            </p:cNvPr>
            <p:cNvSpPr>
              <a:spLocks noChangeShapeType="1"/>
            </p:cNvSpPr>
            <p:nvPr/>
          </p:nvSpPr>
          <p:spPr bwMode="auto">
            <a:xfrm>
              <a:off x="1317" y="2321"/>
              <a:ext cx="0" cy="84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2" name="Line 13">
              <a:extLst>
                <a:ext uri="{FF2B5EF4-FFF2-40B4-BE49-F238E27FC236}">
                  <a16:creationId xmlns:a16="http://schemas.microsoft.com/office/drawing/2014/main" id="{8F433CAD-E59A-46F3-B6D5-7A076F1CCE1C}"/>
                </a:ext>
              </a:extLst>
            </p:cNvPr>
            <p:cNvSpPr>
              <a:spLocks noChangeShapeType="1"/>
            </p:cNvSpPr>
            <p:nvPr/>
          </p:nvSpPr>
          <p:spPr bwMode="auto">
            <a:xfrm>
              <a:off x="2044" y="1899"/>
              <a:ext cx="0" cy="84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3" name="Freeform 14">
              <a:extLst>
                <a:ext uri="{FF2B5EF4-FFF2-40B4-BE49-F238E27FC236}">
                  <a16:creationId xmlns:a16="http://schemas.microsoft.com/office/drawing/2014/main" id="{69639731-8CDB-47C6-84CC-9BF59D95A2F3}"/>
                </a:ext>
              </a:extLst>
            </p:cNvPr>
            <p:cNvSpPr>
              <a:spLocks/>
            </p:cNvSpPr>
            <p:nvPr/>
          </p:nvSpPr>
          <p:spPr bwMode="auto">
            <a:xfrm>
              <a:off x="1314" y="2742"/>
              <a:ext cx="731" cy="420"/>
            </a:xfrm>
            <a:custGeom>
              <a:avLst/>
              <a:gdLst>
                <a:gd name="T0" fmla="*/ 0 w 731"/>
                <a:gd name="T1" fmla="*/ 420 h 420"/>
                <a:gd name="T2" fmla="*/ 731 w 731"/>
                <a:gd name="T3" fmla="*/ 0 h 420"/>
                <a:gd name="T4" fmla="*/ 0 60000 65536"/>
                <a:gd name="T5" fmla="*/ 0 60000 65536"/>
              </a:gdLst>
              <a:ahLst/>
              <a:cxnLst>
                <a:cxn ang="T4">
                  <a:pos x="T0" y="T1"/>
                </a:cxn>
                <a:cxn ang="T5">
                  <a:pos x="T2" y="T3"/>
                </a:cxn>
              </a:cxnLst>
              <a:rect l="0" t="0" r="r" b="b"/>
              <a:pathLst>
                <a:path w="731" h="420">
                  <a:moveTo>
                    <a:pt x="0" y="420"/>
                  </a:moveTo>
                  <a:lnTo>
                    <a:pt x="731" y="0"/>
                  </a:lnTo>
                </a:path>
              </a:pathLst>
            </a:cu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4" name="Line 15">
              <a:extLst>
                <a:ext uri="{FF2B5EF4-FFF2-40B4-BE49-F238E27FC236}">
                  <a16:creationId xmlns:a16="http://schemas.microsoft.com/office/drawing/2014/main" id="{E4204FEC-FE38-4D48-85E2-115CE0A35B61}"/>
                </a:ext>
              </a:extLst>
            </p:cNvPr>
            <p:cNvSpPr>
              <a:spLocks noChangeShapeType="1"/>
            </p:cNvSpPr>
            <p:nvPr/>
          </p:nvSpPr>
          <p:spPr bwMode="auto">
            <a:xfrm rot="-7200000">
              <a:off x="1682" y="1689"/>
              <a:ext cx="0" cy="84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5" name="Freeform 16">
              <a:extLst>
                <a:ext uri="{FF2B5EF4-FFF2-40B4-BE49-F238E27FC236}">
                  <a16:creationId xmlns:a16="http://schemas.microsoft.com/office/drawing/2014/main" id="{5B1BE1F7-73E8-437A-8605-E9F3B47B032B}"/>
                </a:ext>
              </a:extLst>
            </p:cNvPr>
            <p:cNvSpPr>
              <a:spLocks/>
            </p:cNvSpPr>
            <p:nvPr/>
          </p:nvSpPr>
          <p:spPr bwMode="auto">
            <a:xfrm>
              <a:off x="1310" y="1470"/>
              <a:ext cx="736" cy="430"/>
            </a:xfrm>
            <a:custGeom>
              <a:avLst/>
              <a:gdLst>
                <a:gd name="T0" fmla="*/ 736 w 736"/>
                <a:gd name="T1" fmla="*/ 430 h 430"/>
                <a:gd name="T2" fmla="*/ 0 w 736"/>
                <a:gd name="T3" fmla="*/ 0 h 430"/>
                <a:gd name="T4" fmla="*/ 0 60000 65536"/>
                <a:gd name="T5" fmla="*/ 0 60000 65536"/>
              </a:gdLst>
              <a:ahLst/>
              <a:cxnLst>
                <a:cxn ang="T4">
                  <a:pos x="T0" y="T1"/>
                </a:cxn>
                <a:cxn ang="T5">
                  <a:pos x="T2" y="T3"/>
                </a:cxn>
              </a:cxnLst>
              <a:rect l="0" t="0" r="r" b="b"/>
              <a:pathLst>
                <a:path w="736" h="430">
                  <a:moveTo>
                    <a:pt x="736" y="430"/>
                  </a:moveTo>
                  <a:lnTo>
                    <a:pt x="0" y="0"/>
                  </a:lnTo>
                </a:path>
              </a:pathLst>
            </a:cu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6" name="Freeform 17">
              <a:extLst>
                <a:ext uri="{FF2B5EF4-FFF2-40B4-BE49-F238E27FC236}">
                  <a16:creationId xmlns:a16="http://schemas.microsoft.com/office/drawing/2014/main" id="{26456A62-3C69-4318-BF2D-2165D0F35590}"/>
                </a:ext>
              </a:extLst>
            </p:cNvPr>
            <p:cNvSpPr>
              <a:spLocks/>
            </p:cNvSpPr>
            <p:nvPr/>
          </p:nvSpPr>
          <p:spPr bwMode="auto">
            <a:xfrm>
              <a:off x="578" y="1900"/>
              <a:ext cx="738" cy="422"/>
            </a:xfrm>
            <a:custGeom>
              <a:avLst/>
              <a:gdLst>
                <a:gd name="T0" fmla="*/ 738 w 738"/>
                <a:gd name="T1" fmla="*/ 422 h 422"/>
                <a:gd name="T2" fmla="*/ 0 w 738"/>
                <a:gd name="T3" fmla="*/ 0 h 422"/>
                <a:gd name="T4" fmla="*/ 0 60000 65536"/>
                <a:gd name="T5" fmla="*/ 0 60000 65536"/>
              </a:gdLst>
              <a:ahLst/>
              <a:cxnLst>
                <a:cxn ang="T4">
                  <a:pos x="T0" y="T1"/>
                </a:cxn>
                <a:cxn ang="T5">
                  <a:pos x="T2" y="T3"/>
                </a:cxn>
              </a:cxnLst>
              <a:rect l="0" t="0" r="r" b="b"/>
              <a:pathLst>
                <a:path w="738" h="422">
                  <a:moveTo>
                    <a:pt x="738" y="422"/>
                  </a:moveTo>
                  <a:lnTo>
                    <a:pt x="0" y="0"/>
                  </a:lnTo>
                </a:path>
              </a:pathLst>
            </a:cu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7" name="Freeform 18">
              <a:extLst>
                <a:ext uri="{FF2B5EF4-FFF2-40B4-BE49-F238E27FC236}">
                  <a16:creationId xmlns:a16="http://schemas.microsoft.com/office/drawing/2014/main" id="{1F596F83-DB8B-4162-B8C0-AAA31247686A}"/>
                </a:ext>
              </a:extLst>
            </p:cNvPr>
            <p:cNvSpPr>
              <a:spLocks/>
            </p:cNvSpPr>
            <p:nvPr/>
          </p:nvSpPr>
          <p:spPr bwMode="auto">
            <a:xfrm>
              <a:off x="578" y="2743"/>
              <a:ext cx="738" cy="423"/>
            </a:xfrm>
            <a:custGeom>
              <a:avLst/>
              <a:gdLst>
                <a:gd name="T0" fmla="*/ 738 w 738"/>
                <a:gd name="T1" fmla="*/ 423 h 423"/>
                <a:gd name="T2" fmla="*/ 0 w 738"/>
                <a:gd name="T3" fmla="*/ 0 h 423"/>
                <a:gd name="T4" fmla="*/ 0 60000 65536"/>
                <a:gd name="T5" fmla="*/ 0 60000 65536"/>
              </a:gdLst>
              <a:ahLst/>
              <a:cxnLst>
                <a:cxn ang="T4">
                  <a:pos x="T0" y="T1"/>
                </a:cxn>
                <a:cxn ang="T5">
                  <a:pos x="T2" y="T3"/>
                </a:cxn>
              </a:cxnLst>
              <a:rect l="0" t="0" r="r" b="b"/>
              <a:pathLst>
                <a:path w="738" h="423">
                  <a:moveTo>
                    <a:pt x="738" y="423"/>
                  </a:moveTo>
                  <a:lnTo>
                    <a:pt x="0" y="0"/>
                  </a:lnTo>
                </a:path>
              </a:pathLst>
            </a:cu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8" name="Line 19">
              <a:extLst>
                <a:ext uri="{FF2B5EF4-FFF2-40B4-BE49-F238E27FC236}">
                  <a16:creationId xmlns:a16="http://schemas.microsoft.com/office/drawing/2014/main" id="{8CB71AE8-218B-4EF5-BD50-51BD5168DF78}"/>
                </a:ext>
              </a:extLst>
            </p:cNvPr>
            <p:cNvSpPr>
              <a:spLocks noChangeShapeType="1"/>
            </p:cNvSpPr>
            <p:nvPr/>
          </p:nvSpPr>
          <p:spPr bwMode="auto">
            <a:xfrm>
              <a:off x="567" y="2841"/>
              <a:ext cx="725" cy="408"/>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9" name="Text Box 20">
              <a:extLst>
                <a:ext uri="{FF2B5EF4-FFF2-40B4-BE49-F238E27FC236}">
                  <a16:creationId xmlns:a16="http://schemas.microsoft.com/office/drawing/2014/main" id="{544A2B6B-09D2-4443-95FF-93A17783A248}"/>
                </a:ext>
              </a:extLst>
            </p:cNvPr>
            <p:cNvSpPr txBox="1">
              <a:spLocks noChangeArrowheads="1"/>
            </p:cNvSpPr>
            <p:nvPr/>
          </p:nvSpPr>
          <p:spPr bwMode="auto">
            <a:xfrm>
              <a:off x="748" y="3022"/>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i="1">
                  <a:latin typeface="Times New Roman" panose="02020603050405020304" pitchFamily="18" charset="0"/>
                </a:rPr>
                <a:t>l</a:t>
              </a:r>
              <a:endParaRPr lang="en-GB" altLang="en-US" i="1">
                <a:latin typeface="Times New Roman" panose="02020603050405020304" pitchFamily="18" charset="0"/>
              </a:endParaRPr>
            </a:p>
          </p:txBody>
        </p:sp>
      </p:grpSp>
      <p:sp>
        <p:nvSpPr>
          <p:cNvPr id="759829" name="Text Box 21">
            <a:extLst>
              <a:ext uri="{FF2B5EF4-FFF2-40B4-BE49-F238E27FC236}">
                <a16:creationId xmlns:a16="http://schemas.microsoft.com/office/drawing/2014/main" id="{E3AEF32A-75D8-489A-BB5E-61672E2B158D}"/>
              </a:ext>
            </a:extLst>
          </p:cNvPr>
          <p:cNvSpPr txBox="1">
            <a:spLocks noChangeArrowheads="1"/>
          </p:cNvSpPr>
          <p:nvPr/>
        </p:nvSpPr>
        <p:spPr bwMode="auto">
          <a:xfrm>
            <a:off x="3975100" y="2268538"/>
            <a:ext cx="4773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The length, width and height of a cube are the same.</a:t>
            </a:r>
            <a:endParaRPr lang="en-GB" altLang="en-US"/>
          </a:p>
        </p:txBody>
      </p:sp>
      <p:sp>
        <p:nvSpPr>
          <p:cNvPr id="759830" name="Text Box 22">
            <a:extLst>
              <a:ext uri="{FF2B5EF4-FFF2-40B4-BE49-F238E27FC236}">
                <a16:creationId xmlns:a16="http://schemas.microsoft.com/office/drawing/2014/main" id="{403B352D-0411-42A0-8C80-09A16674B28C}"/>
              </a:ext>
            </a:extLst>
          </p:cNvPr>
          <p:cNvSpPr txBox="1">
            <a:spLocks noChangeArrowheads="1"/>
          </p:cNvSpPr>
          <p:nvPr/>
        </p:nvSpPr>
        <p:spPr bwMode="auto">
          <a:xfrm>
            <a:off x="3975100" y="3416300"/>
            <a:ext cx="159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Therefore:</a:t>
            </a:r>
            <a:endParaRPr lang="en-GB" altLang="en-US"/>
          </a:p>
        </p:txBody>
      </p:sp>
      <p:grpSp>
        <p:nvGrpSpPr>
          <p:cNvPr id="759837" name="Group 29">
            <a:extLst>
              <a:ext uri="{FF2B5EF4-FFF2-40B4-BE49-F238E27FC236}">
                <a16:creationId xmlns:a16="http://schemas.microsoft.com/office/drawing/2014/main" id="{9E010CA4-4188-4A3A-892B-58B8C444E5EF}"/>
              </a:ext>
            </a:extLst>
          </p:cNvPr>
          <p:cNvGrpSpPr>
            <a:grpSpLocks/>
          </p:cNvGrpSpPr>
          <p:nvPr/>
        </p:nvGrpSpPr>
        <p:grpSpPr bwMode="auto">
          <a:xfrm>
            <a:off x="4232275" y="4191000"/>
            <a:ext cx="3692525" cy="1600200"/>
            <a:chOff x="2666" y="2640"/>
            <a:chExt cx="2326" cy="1008"/>
          </a:xfrm>
        </p:grpSpPr>
        <p:sp>
          <p:nvSpPr>
            <p:cNvPr id="47114" name="Rectangle 26">
              <a:extLst>
                <a:ext uri="{FF2B5EF4-FFF2-40B4-BE49-F238E27FC236}">
                  <a16:creationId xmlns:a16="http://schemas.microsoft.com/office/drawing/2014/main" id="{62C5ED32-83F2-4F25-B698-9A2EF79C386C}"/>
                </a:ext>
              </a:extLst>
            </p:cNvPr>
            <p:cNvSpPr>
              <a:spLocks noChangeArrowheads="1"/>
            </p:cNvSpPr>
            <p:nvPr/>
          </p:nvSpPr>
          <p:spPr bwMode="auto">
            <a:xfrm>
              <a:off x="2666" y="2640"/>
              <a:ext cx="2326" cy="1008"/>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47115" name="Text Box 25">
              <a:extLst>
                <a:ext uri="{FF2B5EF4-FFF2-40B4-BE49-F238E27FC236}">
                  <a16:creationId xmlns:a16="http://schemas.microsoft.com/office/drawing/2014/main" id="{7FFFE86D-BE20-4ED2-9A50-9C30E1EE59F4}"/>
                </a:ext>
              </a:extLst>
            </p:cNvPr>
            <p:cNvSpPr txBox="1">
              <a:spLocks noChangeArrowheads="1"/>
            </p:cNvSpPr>
            <p:nvPr/>
          </p:nvSpPr>
          <p:spPr bwMode="auto">
            <a:xfrm>
              <a:off x="2776" y="2708"/>
              <a:ext cx="2072" cy="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Volume of a cube </a:t>
              </a:r>
            </a:p>
            <a:p>
              <a:endParaRPr lang="en-US" altLang="en-US" sz="800"/>
            </a:p>
            <a:p>
              <a:r>
                <a:rPr lang="en-US" altLang="en-US"/>
                <a:t>= (length of one edge)</a:t>
              </a:r>
              <a:r>
                <a:rPr lang="en-US" altLang="en-US" baseline="30000"/>
                <a:t>3</a:t>
              </a:r>
            </a:p>
            <a:p>
              <a:endParaRPr lang="en-US" altLang="en-US" sz="800" baseline="30000"/>
            </a:p>
            <a:p>
              <a:r>
                <a:rPr lang="en-US" altLang="en-US"/>
                <a:t>= </a:t>
              </a:r>
              <a:r>
                <a:rPr lang="en-US" altLang="en-US" i="1">
                  <a:latin typeface="Times New Roman" panose="02020603050405020304" pitchFamily="18" charset="0"/>
                </a:rPr>
                <a:t>l</a:t>
              </a:r>
              <a:r>
                <a:rPr lang="en-US" altLang="en-US" baseline="30000"/>
                <a:t>3</a:t>
              </a:r>
              <a:endParaRPr lang="en-GB" altLang="en-US" baseline="300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98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98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9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29" grpId="0" autoUpdateAnimBg="0"/>
      <p:bldP spid="75983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reeform 2">
            <a:extLst>
              <a:ext uri="{FF2B5EF4-FFF2-40B4-BE49-F238E27FC236}">
                <a16:creationId xmlns:a16="http://schemas.microsoft.com/office/drawing/2014/main" id="{D5436648-70DE-443C-9BA5-5FDC770BAA3E}"/>
              </a:ext>
            </a:extLst>
          </p:cNvPr>
          <p:cNvSpPr>
            <a:spLocks/>
          </p:cNvSpPr>
          <p:nvPr/>
        </p:nvSpPr>
        <p:spPr bwMode="auto">
          <a:xfrm>
            <a:off x="971550" y="2735263"/>
            <a:ext cx="2200275" cy="2636837"/>
          </a:xfrm>
          <a:custGeom>
            <a:avLst/>
            <a:gdLst>
              <a:gd name="T0" fmla="*/ 0 w 1134"/>
              <a:gd name="T1" fmla="*/ 0 h 1360"/>
              <a:gd name="T2" fmla="*/ 0 w 1134"/>
              <a:gd name="T3" fmla="*/ 2147483646 h 1360"/>
              <a:gd name="T4" fmla="*/ 2147483646 w 1134"/>
              <a:gd name="T5" fmla="*/ 2147483646 h 1360"/>
              <a:gd name="T6" fmla="*/ 2147483646 w 1134"/>
              <a:gd name="T7" fmla="*/ 2147483646 h 1360"/>
              <a:gd name="T8" fmla="*/ 2147483646 w 1134"/>
              <a:gd name="T9" fmla="*/ 2147483646 h 1360"/>
              <a:gd name="T10" fmla="*/ 2147483646 w 1134"/>
              <a:gd name="T11" fmla="*/ 0 h 1360"/>
              <a:gd name="T12" fmla="*/ 0 w 1134"/>
              <a:gd name="T13" fmla="*/ 0 h 13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4" h="1360">
                <a:moveTo>
                  <a:pt x="0" y="0"/>
                </a:moveTo>
                <a:lnTo>
                  <a:pt x="0" y="1360"/>
                </a:lnTo>
                <a:lnTo>
                  <a:pt x="1134" y="1360"/>
                </a:lnTo>
                <a:lnTo>
                  <a:pt x="1134" y="907"/>
                </a:lnTo>
                <a:lnTo>
                  <a:pt x="680" y="907"/>
                </a:lnTo>
                <a:lnTo>
                  <a:pt x="680" y="0"/>
                </a:lnTo>
                <a:lnTo>
                  <a:pt x="0" y="0"/>
                </a:lnTo>
                <a:close/>
              </a:path>
            </a:pathLst>
          </a:custGeom>
          <a:solidFill>
            <a:srgbClr val="C6EA9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5" name="Freeform 3">
            <a:extLst>
              <a:ext uri="{FF2B5EF4-FFF2-40B4-BE49-F238E27FC236}">
                <a16:creationId xmlns:a16="http://schemas.microsoft.com/office/drawing/2014/main" id="{381D13F3-5A3F-4850-B17F-EA2A7C114F8A}"/>
              </a:ext>
            </a:extLst>
          </p:cNvPr>
          <p:cNvSpPr>
            <a:spLocks/>
          </p:cNvSpPr>
          <p:nvPr/>
        </p:nvSpPr>
        <p:spPr bwMode="auto">
          <a:xfrm>
            <a:off x="2290763" y="3965575"/>
            <a:ext cx="1758950" cy="528638"/>
          </a:xfrm>
          <a:custGeom>
            <a:avLst/>
            <a:gdLst>
              <a:gd name="T0" fmla="*/ 2147483646 w 907"/>
              <a:gd name="T1" fmla="*/ 0 h 272"/>
              <a:gd name="T2" fmla="*/ 0 w 907"/>
              <a:gd name="T3" fmla="*/ 2147483646 h 272"/>
              <a:gd name="T4" fmla="*/ 2147483646 w 907"/>
              <a:gd name="T5" fmla="*/ 2147483646 h 272"/>
              <a:gd name="T6" fmla="*/ 2147483646 w 907"/>
              <a:gd name="T7" fmla="*/ 0 h 272"/>
              <a:gd name="T8" fmla="*/ 2147483646 w 907"/>
              <a:gd name="T9" fmla="*/ 0 h 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7" h="272">
                <a:moveTo>
                  <a:pt x="454" y="0"/>
                </a:moveTo>
                <a:lnTo>
                  <a:pt x="0" y="272"/>
                </a:lnTo>
                <a:lnTo>
                  <a:pt x="454" y="272"/>
                </a:lnTo>
                <a:lnTo>
                  <a:pt x="907" y="0"/>
                </a:lnTo>
                <a:lnTo>
                  <a:pt x="454" y="0"/>
                </a:lnTo>
                <a:close/>
              </a:path>
            </a:pathLst>
          </a:custGeom>
          <a:solidFill>
            <a:srgbClr val="A7DF6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6" name="Freeform 4">
            <a:extLst>
              <a:ext uri="{FF2B5EF4-FFF2-40B4-BE49-F238E27FC236}">
                <a16:creationId xmlns:a16="http://schemas.microsoft.com/office/drawing/2014/main" id="{9DC890A8-8394-4738-A353-6BCC6DD61E86}"/>
              </a:ext>
            </a:extLst>
          </p:cNvPr>
          <p:cNvSpPr>
            <a:spLocks/>
          </p:cNvSpPr>
          <p:nvPr/>
        </p:nvSpPr>
        <p:spPr bwMode="auto">
          <a:xfrm>
            <a:off x="3171825" y="3965575"/>
            <a:ext cx="877888" cy="1406525"/>
          </a:xfrm>
          <a:custGeom>
            <a:avLst/>
            <a:gdLst>
              <a:gd name="T0" fmla="*/ 0 w 453"/>
              <a:gd name="T1" fmla="*/ 2147483646 h 725"/>
              <a:gd name="T2" fmla="*/ 0 w 453"/>
              <a:gd name="T3" fmla="*/ 2147483646 h 725"/>
              <a:gd name="T4" fmla="*/ 2147483646 w 453"/>
              <a:gd name="T5" fmla="*/ 2147483646 h 725"/>
              <a:gd name="T6" fmla="*/ 2147483646 w 453"/>
              <a:gd name="T7" fmla="*/ 0 h 725"/>
              <a:gd name="T8" fmla="*/ 0 w 453"/>
              <a:gd name="T9" fmla="*/ 2147483646 h 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725">
                <a:moveTo>
                  <a:pt x="0" y="272"/>
                </a:moveTo>
                <a:lnTo>
                  <a:pt x="0" y="725"/>
                </a:lnTo>
                <a:lnTo>
                  <a:pt x="453" y="453"/>
                </a:lnTo>
                <a:lnTo>
                  <a:pt x="453" y="0"/>
                </a:lnTo>
                <a:lnTo>
                  <a:pt x="0" y="272"/>
                </a:lnTo>
                <a:close/>
              </a:path>
            </a:pathLst>
          </a:custGeom>
          <a:solidFill>
            <a:srgbClr val="DBF2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04517" name="Group 5">
            <a:extLst>
              <a:ext uri="{FF2B5EF4-FFF2-40B4-BE49-F238E27FC236}">
                <a16:creationId xmlns:a16="http://schemas.microsoft.com/office/drawing/2014/main" id="{516F15D0-6469-4B31-8DB9-B8F20227E078}"/>
              </a:ext>
            </a:extLst>
          </p:cNvPr>
          <p:cNvGrpSpPr>
            <a:grpSpLocks/>
          </p:cNvGrpSpPr>
          <p:nvPr/>
        </p:nvGrpSpPr>
        <p:grpSpPr bwMode="auto">
          <a:xfrm>
            <a:off x="2289175" y="3948113"/>
            <a:ext cx="1760538" cy="1423987"/>
            <a:chOff x="1442" y="2487"/>
            <a:chExt cx="1109" cy="897"/>
          </a:xfrm>
        </p:grpSpPr>
        <p:sp>
          <p:nvSpPr>
            <p:cNvPr id="49202" name="Rectangle 6">
              <a:extLst>
                <a:ext uri="{FF2B5EF4-FFF2-40B4-BE49-F238E27FC236}">
                  <a16:creationId xmlns:a16="http://schemas.microsoft.com/office/drawing/2014/main" id="{E5FF7FE5-76F4-48CB-8827-4B4852C5CB61}"/>
                </a:ext>
              </a:extLst>
            </p:cNvPr>
            <p:cNvSpPr>
              <a:spLocks noChangeArrowheads="1"/>
            </p:cNvSpPr>
            <p:nvPr/>
          </p:nvSpPr>
          <p:spPr bwMode="auto">
            <a:xfrm>
              <a:off x="1443" y="2831"/>
              <a:ext cx="553" cy="553"/>
            </a:xfrm>
            <a:prstGeom prst="rect">
              <a:avLst/>
            </a:prstGeom>
            <a:solidFill>
              <a:srgbClr val="80D0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49203" name="Freeform 7">
              <a:extLst>
                <a:ext uri="{FF2B5EF4-FFF2-40B4-BE49-F238E27FC236}">
                  <a16:creationId xmlns:a16="http://schemas.microsoft.com/office/drawing/2014/main" id="{FCCDDAFD-519D-49C6-9B62-59B94F635374}"/>
                </a:ext>
              </a:extLst>
            </p:cNvPr>
            <p:cNvSpPr>
              <a:spLocks/>
            </p:cNvSpPr>
            <p:nvPr/>
          </p:nvSpPr>
          <p:spPr bwMode="auto">
            <a:xfrm>
              <a:off x="1442" y="2487"/>
              <a:ext cx="1108" cy="333"/>
            </a:xfrm>
            <a:custGeom>
              <a:avLst/>
              <a:gdLst>
                <a:gd name="T0" fmla="*/ 828 w 907"/>
                <a:gd name="T1" fmla="*/ 0 h 272"/>
                <a:gd name="T2" fmla="*/ 0 w 907"/>
                <a:gd name="T3" fmla="*/ 500 h 272"/>
                <a:gd name="T4" fmla="*/ 828 w 907"/>
                <a:gd name="T5" fmla="*/ 500 h 272"/>
                <a:gd name="T6" fmla="*/ 1654 w 907"/>
                <a:gd name="T7" fmla="*/ 0 h 272"/>
                <a:gd name="T8" fmla="*/ 828 w 907"/>
                <a:gd name="T9" fmla="*/ 0 h 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7" h="272">
                  <a:moveTo>
                    <a:pt x="454" y="0"/>
                  </a:moveTo>
                  <a:lnTo>
                    <a:pt x="0" y="272"/>
                  </a:lnTo>
                  <a:lnTo>
                    <a:pt x="454" y="272"/>
                  </a:lnTo>
                  <a:lnTo>
                    <a:pt x="907" y="0"/>
                  </a:lnTo>
                  <a:lnTo>
                    <a:pt x="454" y="0"/>
                  </a:lnTo>
                  <a:close/>
                </a:path>
              </a:pathLst>
            </a:custGeom>
            <a:solidFill>
              <a:srgbClr val="6AC7E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4" name="Freeform 8">
              <a:extLst>
                <a:ext uri="{FF2B5EF4-FFF2-40B4-BE49-F238E27FC236}">
                  <a16:creationId xmlns:a16="http://schemas.microsoft.com/office/drawing/2014/main" id="{3BDF9631-0F07-42A6-9B20-057D2949216F}"/>
                </a:ext>
              </a:extLst>
            </p:cNvPr>
            <p:cNvSpPr>
              <a:spLocks/>
            </p:cNvSpPr>
            <p:nvPr/>
          </p:nvSpPr>
          <p:spPr bwMode="auto">
            <a:xfrm>
              <a:off x="1998" y="2498"/>
              <a:ext cx="553" cy="886"/>
            </a:xfrm>
            <a:custGeom>
              <a:avLst/>
              <a:gdLst>
                <a:gd name="T0" fmla="*/ 0 w 453"/>
                <a:gd name="T1" fmla="*/ 496 h 725"/>
                <a:gd name="T2" fmla="*/ 0 w 453"/>
                <a:gd name="T3" fmla="*/ 1324 h 725"/>
                <a:gd name="T4" fmla="*/ 824 w 453"/>
                <a:gd name="T5" fmla="*/ 827 h 725"/>
                <a:gd name="T6" fmla="*/ 824 w 453"/>
                <a:gd name="T7" fmla="*/ 0 h 725"/>
                <a:gd name="T8" fmla="*/ 0 w 453"/>
                <a:gd name="T9" fmla="*/ 496 h 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725">
                  <a:moveTo>
                    <a:pt x="0" y="272"/>
                  </a:moveTo>
                  <a:lnTo>
                    <a:pt x="0" y="725"/>
                  </a:lnTo>
                  <a:lnTo>
                    <a:pt x="453" y="453"/>
                  </a:lnTo>
                  <a:lnTo>
                    <a:pt x="453" y="0"/>
                  </a:lnTo>
                  <a:lnTo>
                    <a:pt x="0" y="272"/>
                  </a:lnTo>
                  <a:close/>
                </a:path>
              </a:pathLst>
            </a:custGeom>
            <a:solidFill>
              <a:srgbClr val="AEE0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9158" name="Picture 9" descr="right_button">
            <a:hlinkClick r:id="" action="ppaction://hlinkshowjump?jump=nextslide"/>
            <a:extLst>
              <a:ext uri="{FF2B5EF4-FFF2-40B4-BE49-F238E27FC236}">
                <a16:creationId xmlns:a16="http://schemas.microsoft.com/office/drawing/2014/main" id="{8ED330E9-1599-4EE5-987B-02C1A1730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 Box 10">
            <a:extLst>
              <a:ext uri="{FF2B5EF4-FFF2-40B4-BE49-F238E27FC236}">
                <a16:creationId xmlns:a16="http://schemas.microsoft.com/office/drawing/2014/main" id="{21DCB722-2B0E-45F7-BCB1-27972B2ED8F9}"/>
              </a:ext>
            </a:extLst>
          </p:cNvPr>
          <p:cNvSpPr txBox="1">
            <a:spLocks noChangeArrowheads="1"/>
          </p:cNvSpPr>
          <p:nvPr/>
        </p:nvSpPr>
        <p:spPr bwMode="auto">
          <a:xfrm>
            <a:off x="1301750" y="1143000"/>
            <a:ext cx="6538913"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ctr"/>
            <a:r>
              <a:rPr lang="en-GB" altLang="en-US">
                <a:solidFill>
                  <a:srgbClr val="000066"/>
                </a:solidFill>
              </a:rPr>
              <a:t>What is the volume of this 3-D shape?</a:t>
            </a:r>
          </a:p>
        </p:txBody>
      </p:sp>
      <p:pic>
        <p:nvPicPr>
          <p:cNvPr id="49160" name="Picture 11" descr="left_button">
            <a:hlinkClick r:id="" action="ppaction://hlinkshowjump?jump=previousslide"/>
            <a:extLst>
              <a:ext uri="{FF2B5EF4-FFF2-40B4-BE49-F238E27FC236}">
                <a16:creationId xmlns:a16="http://schemas.microsoft.com/office/drawing/2014/main" id="{14CB27A1-0294-4EFD-9723-178D56DE0A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Rectangle 12">
            <a:extLst>
              <a:ext uri="{FF2B5EF4-FFF2-40B4-BE49-F238E27FC236}">
                <a16:creationId xmlns:a16="http://schemas.microsoft.com/office/drawing/2014/main" id="{B7092003-A699-4046-9B33-9C2C4315E07A}"/>
              </a:ext>
            </a:extLst>
          </p:cNvPr>
          <p:cNvSpPr>
            <a:spLocks noGrp="1" noChangeArrowheads="1"/>
          </p:cNvSpPr>
          <p:nvPr>
            <p:ph type="title" idx="4294967295"/>
          </p:nvPr>
        </p:nvSpPr>
        <p:spPr>
          <a:xfrm>
            <a:off x="0" y="150813"/>
            <a:ext cx="7373938" cy="633412"/>
          </a:xfrm>
          <a:solidFill>
            <a:srgbClr val="FFFF00"/>
          </a:solidFill>
        </p:spPr>
        <p:txBody>
          <a:bodyPr/>
          <a:lstStyle/>
          <a:p>
            <a:r>
              <a:rPr lang="en-US" altLang="en-US" dirty="0"/>
              <a:t>Volume of shapes made from cuboids</a:t>
            </a:r>
            <a:endParaRPr lang="en-GB" altLang="en-US" dirty="0"/>
          </a:p>
        </p:txBody>
      </p:sp>
      <p:sp>
        <p:nvSpPr>
          <p:cNvPr id="49162" name="Freeform 13">
            <a:extLst>
              <a:ext uri="{FF2B5EF4-FFF2-40B4-BE49-F238E27FC236}">
                <a16:creationId xmlns:a16="http://schemas.microsoft.com/office/drawing/2014/main" id="{D97AF4BA-A15D-4B15-A854-60CC2E284453}"/>
              </a:ext>
            </a:extLst>
          </p:cNvPr>
          <p:cNvSpPr>
            <a:spLocks/>
          </p:cNvSpPr>
          <p:nvPr/>
        </p:nvSpPr>
        <p:spPr bwMode="auto">
          <a:xfrm>
            <a:off x="971550" y="2205038"/>
            <a:ext cx="2200275" cy="530225"/>
          </a:xfrm>
          <a:custGeom>
            <a:avLst/>
            <a:gdLst>
              <a:gd name="T0" fmla="*/ 0 w 1134"/>
              <a:gd name="T1" fmla="*/ 2147483646 h 273"/>
              <a:gd name="T2" fmla="*/ 2147483646 w 1134"/>
              <a:gd name="T3" fmla="*/ 0 h 273"/>
              <a:gd name="T4" fmla="*/ 2147483646 w 1134"/>
              <a:gd name="T5" fmla="*/ 0 h 273"/>
              <a:gd name="T6" fmla="*/ 2147483646 w 1134"/>
              <a:gd name="T7" fmla="*/ 2147483646 h 273"/>
              <a:gd name="T8" fmla="*/ 0 w 1134"/>
              <a:gd name="T9" fmla="*/ 2147483646 h 2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4" h="273">
                <a:moveTo>
                  <a:pt x="0" y="273"/>
                </a:moveTo>
                <a:lnTo>
                  <a:pt x="453" y="0"/>
                </a:lnTo>
                <a:lnTo>
                  <a:pt x="1134" y="0"/>
                </a:lnTo>
                <a:lnTo>
                  <a:pt x="680" y="273"/>
                </a:lnTo>
                <a:lnTo>
                  <a:pt x="0" y="273"/>
                </a:lnTo>
                <a:close/>
              </a:path>
            </a:pathLst>
          </a:custGeom>
          <a:solidFill>
            <a:srgbClr val="A7DF6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3" name="Freeform 14">
            <a:extLst>
              <a:ext uri="{FF2B5EF4-FFF2-40B4-BE49-F238E27FC236}">
                <a16:creationId xmlns:a16="http://schemas.microsoft.com/office/drawing/2014/main" id="{1300069D-3949-4BF2-953F-35FFADB00592}"/>
              </a:ext>
            </a:extLst>
          </p:cNvPr>
          <p:cNvSpPr>
            <a:spLocks/>
          </p:cNvSpPr>
          <p:nvPr/>
        </p:nvSpPr>
        <p:spPr bwMode="auto">
          <a:xfrm>
            <a:off x="2290763" y="2205038"/>
            <a:ext cx="881062" cy="2289175"/>
          </a:xfrm>
          <a:custGeom>
            <a:avLst/>
            <a:gdLst>
              <a:gd name="T0" fmla="*/ 2147483646 w 454"/>
              <a:gd name="T1" fmla="*/ 0 h 1180"/>
              <a:gd name="T2" fmla="*/ 0 w 454"/>
              <a:gd name="T3" fmla="*/ 2147483646 h 1180"/>
              <a:gd name="T4" fmla="*/ 0 w 454"/>
              <a:gd name="T5" fmla="*/ 2147483646 h 1180"/>
              <a:gd name="T6" fmla="*/ 2147483646 w 454"/>
              <a:gd name="T7" fmla="*/ 2147483646 h 1180"/>
              <a:gd name="T8" fmla="*/ 2147483646 w 454"/>
              <a:gd name="T9" fmla="*/ 0 h 1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4" h="1180">
                <a:moveTo>
                  <a:pt x="454" y="0"/>
                </a:moveTo>
                <a:lnTo>
                  <a:pt x="0" y="273"/>
                </a:lnTo>
                <a:lnTo>
                  <a:pt x="0" y="1180"/>
                </a:lnTo>
                <a:lnTo>
                  <a:pt x="454" y="908"/>
                </a:lnTo>
                <a:lnTo>
                  <a:pt x="454" y="0"/>
                </a:lnTo>
                <a:close/>
              </a:path>
            </a:pathLst>
          </a:custGeom>
          <a:solidFill>
            <a:srgbClr val="DBF2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4" name="Line 15">
            <a:extLst>
              <a:ext uri="{FF2B5EF4-FFF2-40B4-BE49-F238E27FC236}">
                <a16:creationId xmlns:a16="http://schemas.microsoft.com/office/drawing/2014/main" id="{56E37C6E-7839-474D-ACFB-8AEAD1D56EA1}"/>
              </a:ext>
            </a:extLst>
          </p:cNvPr>
          <p:cNvSpPr>
            <a:spLocks noChangeShapeType="1"/>
          </p:cNvSpPr>
          <p:nvPr/>
        </p:nvSpPr>
        <p:spPr bwMode="auto">
          <a:xfrm>
            <a:off x="971550" y="2735263"/>
            <a:ext cx="13192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5" name="Line 16">
            <a:extLst>
              <a:ext uri="{FF2B5EF4-FFF2-40B4-BE49-F238E27FC236}">
                <a16:creationId xmlns:a16="http://schemas.microsoft.com/office/drawing/2014/main" id="{22190C5D-33F2-4B2E-855F-8EB0D2C9750A}"/>
              </a:ext>
            </a:extLst>
          </p:cNvPr>
          <p:cNvSpPr>
            <a:spLocks noChangeShapeType="1"/>
          </p:cNvSpPr>
          <p:nvPr/>
        </p:nvSpPr>
        <p:spPr bwMode="auto">
          <a:xfrm>
            <a:off x="971550" y="2735263"/>
            <a:ext cx="0" cy="26368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6" name="Line 17">
            <a:extLst>
              <a:ext uri="{FF2B5EF4-FFF2-40B4-BE49-F238E27FC236}">
                <a16:creationId xmlns:a16="http://schemas.microsoft.com/office/drawing/2014/main" id="{3BFFE112-82F9-4AA2-99E7-7F5019ADD7E2}"/>
              </a:ext>
            </a:extLst>
          </p:cNvPr>
          <p:cNvSpPr>
            <a:spLocks noChangeShapeType="1"/>
          </p:cNvSpPr>
          <p:nvPr/>
        </p:nvSpPr>
        <p:spPr bwMode="auto">
          <a:xfrm>
            <a:off x="971550" y="5372100"/>
            <a:ext cx="22002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7" name="Line 18">
            <a:extLst>
              <a:ext uri="{FF2B5EF4-FFF2-40B4-BE49-F238E27FC236}">
                <a16:creationId xmlns:a16="http://schemas.microsoft.com/office/drawing/2014/main" id="{C3B67CA6-0FB1-4127-9835-D63BC5C00C82}"/>
              </a:ext>
            </a:extLst>
          </p:cNvPr>
          <p:cNvSpPr>
            <a:spLocks noChangeShapeType="1"/>
          </p:cNvSpPr>
          <p:nvPr/>
        </p:nvSpPr>
        <p:spPr bwMode="auto">
          <a:xfrm flipV="1">
            <a:off x="3171825" y="4494213"/>
            <a:ext cx="0" cy="8778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8" name="Line 19">
            <a:extLst>
              <a:ext uri="{FF2B5EF4-FFF2-40B4-BE49-F238E27FC236}">
                <a16:creationId xmlns:a16="http://schemas.microsoft.com/office/drawing/2014/main" id="{624A737E-FE41-40DD-AD72-E338D520044F}"/>
              </a:ext>
            </a:extLst>
          </p:cNvPr>
          <p:cNvSpPr>
            <a:spLocks noChangeShapeType="1"/>
          </p:cNvSpPr>
          <p:nvPr/>
        </p:nvSpPr>
        <p:spPr bwMode="auto">
          <a:xfrm>
            <a:off x="2290763" y="2735263"/>
            <a:ext cx="0" cy="1758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9" name="Line 20">
            <a:extLst>
              <a:ext uri="{FF2B5EF4-FFF2-40B4-BE49-F238E27FC236}">
                <a16:creationId xmlns:a16="http://schemas.microsoft.com/office/drawing/2014/main" id="{720C9E84-4DAB-4A21-ACB4-84362BEFD91E}"/>
              </a:ext>
            </a:extLst>
          </p:cNvPr>
          <p:cNvSpPr>
            <a:spLocks noChangeShapeType="1"/>
          </p:cNvSpPr>
          <p:nvPr/>
        </p:nvSpPr>
        <p:spPr bwMode="auto">
          <a:xfrm>
            <a:off x="2290763" y="4494213"/>
            <a:ext cx="8810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0" name="Line 21">
            <a:extLst>
              <a:ext uri="{FF2B5EF4-FFF2-40B4-BE49-F238E27FC236}">
                <a16:creationId xmlns:a16="http://schemas.microsoft.com/office/drawing/2014/main" id="{BD0A9B59-F7E1-4450-B8A4-735AB0860FD0}"/>
              </a:ext>
            </a:extLst>
          </p:cNvPr>
          <p:cNvSpPr>
            <a:spLocks noChangeShapeType="1"/>
          </p:cNvSpPr>
          <p:nvPr/>
        </p:nvSpPr>
        <p:spPr bwMode="auto">
          <a:xfrm>
            <a:off x="1849438" y="2205038"/>
            <a:ext cx="13192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1" name="Line 22">
            <a:extLst>
              <a:ext uri="{FF2B5EF4-FFF2-40B4-BE49-F238E27FC236}">
                <a16:creationId xmlns:a16="http://schemas.microsoft.com/office/drawing/2014/main" id="{E9702A43-E397-4C6E-B840-8AF617C53222}"/>
              </a:ext>
            </a:extLst>
          </p:cNvPr>
          <p:cNvSpPr>
            <a:spLocks noChangeShapeType="1"/>
          </p:cNvSpPr>
          <p:nvPr/>
        </p:nvSpPr>
        <p:spPr bwMode="auto">
          <a:xfrm>
            <a:off x="1849438" y="2205038"/>
            <a:ext cx="0" cy="2636837"/>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2" name="Line 23">
            <a:extLst>
              <a:ext uri="{FF2B5EF4-FFF2-40B4-BE49-F238E27FC236}">
                <a16:creationId xmlns:a16="http://schemas.microsoft.com/office/drawing/2014/main" id="{1C35379E-8239-41A7-A450-4719DF734C2A}"/>
              </a:ext>
            </a:extLst>
          </p:cNvPr>
          <p:cNvSpPr>
            <a:spLocks noChangeShapeType="1"/>
          </p:cNvSpPr>
          <p:nvPr/>
        </p:nvSpPr>
        <p:spPr bwMode="auto">
          <a:xfrm>
            <a:off x="1849438" y="4841875"/>
            <a:ext cx="2200275"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3" name="Line 24">
            <a:extLst>
              <a:ext uri="{FF2B5EF4-FFF2-40B4-BE49-F238E27FC236}">
                <a16:creationId xmlns:a16="http://schemas.microsoft.com/office/drawing/2014/main" id="{5416F2F1-6A94-4CB7-884B-CBC6E5EB71C1}"/>
              </a:ext>
            </a:extLst>
          </p:cNvPr>
          <p:cNvSpPr>
            <a:spLocks noChangeShapeType="1"/>
          </p:cNvSpPr>
          <p:nvPr/>
        </p:nvSpPr>
        <p:spPr bwMode="auto">
          <a:xfrm flipV="1">
            <a:off x="4049713" y="3963988"/>
            <a:ext cx="0" cy="8778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4" name="Line 25">
            <a:extLst>
              <a:ext uri="{FF2B5EF4-FFF2-40B4-BE49-F238E27FC236}">
                <a16:creationId xmlns:a16="http://schemas.microsoft.com/office/drawing/2014/main" id="{F88DB54A-9D15-48FA-8971-FB945C44F105}"/>
              </a:ext>
            </a:extLst>
          </p:cNvPr>
          <p:cNvSpPr>
            <a:spLocks noChangeShapeType="1"/>
          </p:cNvSpPr>
          <p:nvPr/>
        </p:nvSpPr>
        <p:spPr bwMode="auto">
          <a:xfrm>
            <a:off x="3168650" y="2205038"/>
            <a:ext cx="0" cy="1758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5" name="Line 26">
            <a:extLst>
              <a:ext uri="{FF2B5EF4-FFF2-40B4-BE49-F238E27FC236}">
                <a16:creationId xmlns:a16="http://schemas.microsoft.com/office/drawing/2014/main" id="{7F86C74B-7E95-4E16-9410-590F1660F63A}"/>
              </a:ext>
            </a:extLst>
          </p:cNvPr>
          <p:cNvSpPr>
            <a:spLocks noChangeShapeType="1"/>
          </p:cNvSpPr>
          <p:nvPr/>
        </p:nvSpPr>
        <p:spPr bwMode="auto">
          <a:xfrm>
            <a:off x="3168650" y="3963988"/>
            <a:ext cx="8810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6" name="Line 27">
            <a:extLst>
              <a:ext uri="{FF2B5EF4-FFF2-40B4-BE49-F238E27FC236}">
                <a16:creationId xmlns:a16="http://schemas.microsoft.com/office/drawing/2014/main" id="{31D51EA9-B2EF-45D5-A3E9-931C42A64427}"/>
              </a:ext>
            </a:extLst>
          </p:cNvPr>
          <p:cNvSpPr>
            <a:spLocks noChangeShapeType="1"/>
          </p:cNvSpPr>
          <p:nvPr/>
        </p:nvSpPr>
        <p:spPr bwMode="auto">
          <a:xfrm flipV="1">
            <a:off x="971550" y="2205038"/>
            <a:ext cx="877888" cy="5302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7" name="Line 28">
            <a:extLst>
              <a:ext uri="{FF2B5EF4-FFF2-40B4-BE49-F238E27FC236}">
                <a16:creationId xmlns:a16="http://schemas.microsoft.com/office/drawing/2014/main" id="{090D831C-2B52-4E48-BEF0-34A526019AA1}"/>
              </a:ext>
            </a:extLst>
          </p:cNvPr>
          <p:cNvSpPr>
            <a:spLocks noChangeShapeType="1"/>
          </p:cNvSpPr>
          <p:nvPr/>
        </p:nvSpPr>
        <p:spPr bwMode="auto">
          <a:xfrm flipV="1">
            <a:off x="2290763" y="2205038"/>
            <a:ext cx="877887" cy="5302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8" name="Line 29">
            <a:extLst>
              <a:ext uri="{FF2B5EF4-FFF2-40B4-BE49-F238E27FC236}">
                <a16:creationId xmlns:a16="http://schemas.microsoft.com/office/drawing/2014/main" id="{07061233-0A82-453E-9C1E-70D8E029B08C}"/>
              </a:ext>
            </a:extLst>
          </p:cNvPr>
          <p:cNvSpPr>
            <a:spLocks noChangeShapeType="1"/>
          </p:cNvSpPr>
          <p:nvPr/>
        </p:nvSpPr>
        <p:spPr bwMode="auto">
          <a:xfrm flipV="1">
            <a:off x="2290763" y="3963988"/>
            <a:ext cx="881062" cy="5302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9" name="Line 30">
            <a:extLst>
              <a:ext uri="{FF2B5EF4-FFF2-40B4-BE49-F238E27FC236}">
                <a16:creationId xmlns:a16="http://schemas.microsoft.com/office/drawing/2014/main" id="{9E5FF13C-1FEC-43DF-A3E2-1F98FEEA9A94}"/>
              </a:ext>
            </a:extLst>
          </p:cNvPr>
          <p:cNvSpPr>
            <a:spLocks noChangeShapeType="1"/>
          </p:cNvSpPr>
          <p:nvPr/>
        </p:nvSpPr>
        <p:spPr bwMode="auto">
          <a:xfrm flipV="1">
            <a:off x="3168650" y="3963988"/>
            <a:ext cx="881063" cy="5302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0" name="Line 31">
            <a:extLst>
              <a:ext uri="{FF2B5EF4-FFF2-40B4-BE49-F238E27FC236}">
                <a16:creationId xmlns:a16="http://schemas.microsoft.com/office/drawing/2014/main" id="{EF43DCE4-B0A3-4438-9635-C30F0D2480DA}"/>
              </a:ext>
            </a:extLst>
          </p:cNvPr>
          <p:cNvSpPr>
            <a:spLocks noChangeShapeType="1"/>
          </p:cNvSpPr>
          <p:nvPr/>
        </p:nvSpPr>
        <p:spPr bwMode="auto">
          <a:xfrm flipV="1">
            <a:off x="3168650" y="4841875"/>
            <a:ext cx="881063" cy="5302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1" name="Line 32">
            <a:extLst>
              <a:ext uri="{FF2B5EF4-FFF2-40B4-BE49-F238E27FC236}">
                <a16:creationId xmlns:a16="http://schemas.microsoft.com/office/drawing/2014/main" id="{8B325F9F-2714-4401-A3B6-D2B25E355C01}"/>
              </a:ext>
            </a:extLst>
          </p:cNvPr>
          <p:cNvSpPr>
            <a:spLocks noChangeShapeType="1"/>
          </p:cNvSpPr>
          <p:nvPr/>
        </p:nvSpPr>
        <p:spPr bwMode="auto">
          <a:xfrm flipV="1">
            <a:off x="971550" y="4841875"/>
            <a:ext cx="877888" cy="53022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2" name="Line 33">
            <a:extLst>
              <a:ext uri="{FF2B5EF4-FFF2-40B4-BE49-F238E27FC236}">
                <a16:creationId xmlns:a16="http://schemas.microsoft.com/office/drawing/2014/main" id="{21C7504B-83F4-430C-AE9B-83D8FD1BA938}"/>
              </a:ext>
            </a:extLst>
          </p:cNvPr>
          <p:cNvSpPr>
            <a:spLocks noChangeShapeType="1"/>
          </p:cNvSpPr>
          <p:nvPr/>
        </p:nvSpPr>
        <p:spPr bwMode="auto">
          <a:xfrm>
            <a:off x="1849438" y="2060575"/>
            <a:ext cx="1319212" cy="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3" name="Line 34">
            <a:extLst>
              <a:ext uri="{FF2B5EF4-FFF2-40B4-BE49-F238E27FC236}">
                <a16:creationId xmlns:a16="http://schemas.microsoft.com/office/drawing/2014/main" id="{A3D5EC7E-42B1-4466-B9BF-45057D429AD6}"/>
              </a:ext>
            </a:extLst>
          </p:cNvPr>
          <p:cNvSpPr>
            <a:spLocks noChangeShapeType="1"/>
          </p:cNvSpPr>
          <p:nvPr/>
        </p:nvSpPr>
        <p:spPr bwMode="auto">
          <a:xfrm rot="-5400000">
            <a:off x="2443162" y="3076576"/>
            <a:ext cx="1743075" cy="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4" name="Line 35">
            <a:extLst>
              <a:ext uri="{FF2B5EF4-FFF2-40B4-BE49-F238E27FC236}">
                <a16:creationId xmlns:a16="http://schemas.microsoft.com/office/drawing/2014/main" id="{CC6B1441-2434-41EE-AC9F-BD9A6BCCA4F3}"/>
              </a:ext>
            </a:extLst>
          </p:cNvPr>
          <p:cNvSpPr>
            <a:spLocks noChangeShapeType="1"/>
          </p:cNvSpPr>
          <p:nvPr/>
        </p:nvSpPr>
        <p:spPr bwMode="auto">
          <a:xfrm>
            <a:off x="971550" y="5516563"/>
            <a:ext cx="2197100" cy="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5" name="Line 36">
            <a:extLst>
              <a:ext uri="{FF2B5EF4-FFF2-40B4-BE49-F238E27FC236}">
                <a16:creationId xmlns:a16="http://schemas.microsoft.com/office/drawing/2014/main" id="{CD7A4AA3-C6BB-4F5B-9CA3-2C5D7977FE15}"/>
              </a:ext>
            </a:extLst>
          </p:cNvPr>
          <p:cNvSpPr>
            <a:spLocks noChangeShapeType="1"/>
          </p:cNvSpPr>
          <p:nvPr/>
        </p:nvSpPr>
        <p:spPr bwMode="auto">
          <a:xfrm>
            <a:off x="827088" y="2735263"/>
            <a:ext cx="0" cy="2636837"/>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6" name="Line 37">
            <a:extLst>
              <a:ext uri="{FF2B5EF4-FFF2-40B4-BE49-F238E27FC236}">
                <a16:creationId xmlns:a16="http://schemas.microsoft.com/office/drawing/2014/main" id="{F99E0490-18F9-46F4-849A-24A4F193163E}"/>
              </a:ext>
            </a:extLst>
          </p:cNvPr>
          <p:cNvSpPr>
            <a:spLocks noChangeShapeType="1"/>
          </p:cNvSpPr>
          <p:nvPr/>
        </p:nvSpPr>
        <p:spPr bwMode="auto">
          <a:xfrm flipV="1">
            <a:off x="814388" y="2133600"/>
            <a:ext cx="877887" cy="530225"/>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7" name="Text Box 38">
            <a:extLst>
              <a:ext uri="{FF2B5EF4-FFF2-40B4-BE49-F238E27FC236}">
                <a16:creationId xmlns:a16="http://schemas.microsoft.com/office/drawing/2014/main" id="{F4C5C738-1B5E-42B8-9516-4596D3E866F0}"/>
              </a:ext>
            </a:extLst>
          </p:cNvPr>
          <p:cNvSpPr txBox="1">
            <a:spLocks noChangeArrowheads="1"/>
          </p:cNvSpPr>
          <p:nvPr/>
        </p:nvSpPr>
        <p:spPr bwMode="auto">
          <a:xfrm>
            <a:off x="87313" y="3671888"/>
            <a:ext cx="733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sz="2000"/>
              <a:t>6 cm</a:t>
            </a:r>
            <a:endParaRPr lang="en-GB" altLang="en-US" sz="2000"/>
          </a:p>
        </p:txBody>
      </p:sp>
      <p:sp>
        <p:nvSpPr>
          <p:cNvPr id="49188" name="Text Box 39">
            <a:extLst>
              <a:ext uri="{FF2B5EF4-FFF2-40B4-BE49-F238E27FC236}">
                <a16:creationId xmlns:a16="http://schemas.microsoft.com/office/drawing/2014/main" id="{4F899CEB-50E0-492F-B2F3-8D6E152E97BB}"/>
              </a:ext>
            </a:extLst>
          </p:cNvPr>
          <p:cNvSpPr txBox="1">
            <a:spLocks noChangeArrowheads="1"/>
          </p:cNvSpPr>
          <p:nvPr/>
        </p:nvSpPr>
        <p:spPr bwMode="auto">
          <a:xfrm>
            <a:off x="1692275" y="5516563"/>
            <a:ext cx="733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sz="2000"/>
              <a:t>5 cm</a:t>
            </a:r>
            <a:endParaRPr lang="en-GB" altLang="en-US" sz="2000"/>
          </a:p>
        </p:txBody>
      </p:sp>
      <p:sp>
        <p:nvSpPr>
          <p:cNvPr id="49189" name="Text Box 40">
            <a:extLst>
              <a:ext uri="{FF2B5EF4-FFF2-40B4-BE49-F238E27FC236}">
                <a16:creationId xmlns:a16="http://schemas.microsoft.com/office/drawing/2014/main" id="{2F5E5C3B-A215-4713-B3A0-54251BDCD165}"/>
              </a:ext>
            </a:extLst>
          </p:cNvPr>
          <p:cNvSpPr txBox="1">
            <a:spLocks noChangeArrowheads="1"/>
          </p:cNvSpPr>
          <p:nvPr/>
        </p:nvSpPr>
        <p:spPr bwMode="auto">
          <a:xfrm>
            <a:off x="598488" y="2006600"/>
            <a:ext cx="733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sz="2000"/>
              <a:t>3 cm</a:t>
            </a:r>
            <a:endParaRPr lang="en-GB" altLang="en-US" sz="2000"/>
          </a:p>
        </p:txBody>
      </p:sp>
      <p:sp>
        <p:nvSpPr>
          <p:cNvPr id="49190" name="Text Box 41">
            <a:extLst>
              <a:ext uri="{FF2B5EF4-FFF2-40B4-BE49-F238E27FC236}">
                <a16:creationId xmlns:a16="http://schemas.microsoft.com/office/drawing/2014/main" id="{696D819D-ABBB-48F3-91A7-A58A08C6BF76}"/>
              </a:ext>
            </a:extLst>
          </p:cNvPr>
          <p:cNvSpPr txBox="1">
            <a:spLocks noChangeArrowheads="1"/>
          </p:cNvSpPr>
          <p:nvPr/>
        </p:nvSpPr>
        <p:spPr bwMode="auto">
          <a:xfrm>
            <a:off x="3314700" y="2852738"/>
            <a:ext cx="733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sz="2000"/>
              <a:t>4 cm</a:t>
            </a:r>
            <a:endParaRPr lang="en-GB" altLang="en-US" sz="2000"/>
          </a:p>
        </p:txBody>
      </p:sp>
      <p:sp>
        <p:nvSpPr>
          <p:cNvPr id="49191" name="Text Box 42">
            <a:extLst>
              <a:ext uri="{FF2B5EF4-FFF2-40B4-BE49-F238E27FC236}">
                <a16:creationId xmlns:a16="http://schemas.microsoft.com/office/drawing/2014/main" id="{BAB1AE2A-1774-4886-A0B9-4A70EA8C7910}"/>
              </a:ext>
            </a:extLst>
          </p:cNvPr>
          <p:cNvSpPr txBox="1">
            <a:spLocks noChangeArrowheads="1"/>
          </p:cNvSpPr>
          <p:nvPr/>
        </p:nvSpPr>
        <p:spPr bwMode="auto">
          <a:xfrm>
            <a:off x="2058988" y="1663700"/>
            <a:ext cx="733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sz="2000"/>
              <a:t>3 cm</a:t>
            </a:r>
            <a:endParaRPr lang="en-GB" altLang="en-US" sz="2000"/>
          </a:p>
        </p:txBody>
      </p:sp>
      <p:sp>
        <p:nvSpPr>
          <p:cNvPr id="704555" name="Line 43">
            <a:extLst>
              <a:ext uri="{FF2B5EF4-FFF2-40B4-BE49-F238E27FC236}">
                <a16:creationId xmlns:a16="http://schemas.microsoft.com/office/drawing/2014/main" id="{40E8A2FF-6440-4963-8D99-84D7EA614966}"/>
              </a:ext>
            </a:extLst>
          </p:cNvPr>
          <p:cNvSpPr>
            <a:spLocks noChangeShapeType="1"/>
          </p:cNvSpPr>
          <p:nvPr/>
        </p:nvSpPr>
        <p:spPr bwMode="auto">
          <a:xfrm>
            <a:off x="2290763" y="4494213"/>
            <a:ext cx="0" cy="8778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3" name="Line 44">
            <a:extLst>
              <a:ext uri="{FF2B5EF4-FFF2-40B4-BE49-F238E27FC236}">
                <a16:creationId xmlns:a16="http://schemas.microsoft.com/office/drawing/2014/main" id="{B500A0BF-3279-4B6D-BAA2-D0BBC5843560}"/>
              </a:ext>
            </a:extLst>
          </p:cNvPr>
          <p:cNvSpPr>
            <a:spLocks noChangeShapeType="1"/>
          </p:cNvSpPr>
          <p:nvPr/>
        </p:nvSpPr>
        <p:spPr bwMode="auto">
          <a:xfrm>
            <a:off x="3171825" y="3990975"/>
            <a:ext cx="0" cy="87788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4557" name="Line 45">
            <a:extLst>
              <a:ext uri="{FF2B5EF4-FFF2-40B4-BE49-F238E27FC236}">
                <a16:creationId xmlns:a16="http://schemas.microsoft.com/office/drawing/2014/main" id="{8B6A063F-7B78-493C-9545-B103428BE342}"/>
              </a:ext>
            </a:extLst>
          </p:cNvPr>
          <p:cNvSpPr>
            <a:spLocks noChangeShapeType="1"/>
          </p:cNvSpPr>
          <p:nvPr/>
        </p:nvSpPr>
        <p:spPr bwMode="auto">
          <a:xfrm flipV="1">
            <a:off x="2290763" y="4841875"/>
            <a:ext cx="881062" cy="5302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4558" name="Text Box 46">
            <a:extLst>
              <a:ext uri="{FF2B5EF4-FFF2-40B4-BE49-F238E27FC236}">
                <a16:creationId xmlns:a16="http://schemas.microsoft.com/office/drawing/2014/main" id="{E793D9EB-FBBD-4E31-B4E9-4F072C16A749}"/>
              </a:ext>
            </a:extLst>
          </p:cNvPr>
          <p:cNvSpPr txBox="1">
            <a:spLocks noChangeArrowheads="1"/>
          </p:cNvSpPr>
          <p:nvPr/>
        </p:nvSpPr>
        <p:spPr bwMode="auto">
          <a:xfrm>
            <a:off x="4643438" y="1863725"/>
            <a:ext cx="42910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We can think of this shape as two cuboids joined together.</a:t>
            </a:r>
            <a:endParaRPr lang="en-GB" altLang="en-US"/>
          </a:p>
        </p:txBody>
      </p:sp>
      <p:sp>
        <p:nvSpPr>
          <p:cNvPr id="704559" name="Text Box 47">
            <a:extLst>
              <a:ext uri="{FF2B5EF4-FFF2-40B4-BE49-F238E27FC236}">
                <a16:creationId xmlns:a16="http://schemas.microsoft.com/office/drawing/2014/main" id="{7425EA66-BD1D-4394-96E2-D255DB1DC1DD}"/>
              </a:ext>
            </a:extLst>
          </p:cNvPr>
          <p:cNvSpPr txBox="1">
            <a:spLocks noChangeArrowheads="1"/>
          </p:cNvSpPr>
          <p:nvPr/>
        </p:nvSpPr>
        <p:spPr bwMode="auto">
          <a:xfrm>
            <a:off x="4643438" y="2800350"/>
            <a:ext cx="3914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Volume of the green cuboid</a:t>
            </a:r>
            <a:endParaRPr lang="en-GB" altLang="en-US"/>
          </a:p>
        </p:txBody>
      </p:sp>
      <p:sp>
        <p:nvSpPr>
          <p:cNvPr id="704560" name="Text Box 48">
            <a:extLst>
              <a:ext uri="{FF2B5EF4-FFF2-40B4-BE49-F238E27FC236}">
                <a16:creationId xmlns:a16="http://schemas.microsoft.com/office/drawing/2014/main" id="{E4E3B074-2526-4418-B1CE-27938707E53A}"/>
              </a:ext>
            </a:extLst>
          </p:cNvPr>
          <p:cNvSpPr txBox="1">
            <a:spLocks noChangeArrowheads="1"/>
          </p:cNvSpPr>
          <p:nvPr/>
        </p:nvSpPr>
        <p:spPr bwMode="auto">
          <a:xfrm>
            <a:off x="4643438" y="3284538"/>
            <a:ext cx="3021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 6 × 3 × 3 = 54 cm</a:t>
            </a:r>
            <a:r>
              <a:rPr lang="en-US" altLang="en-US" baseline="30000"/>
              <a:t>3</a:t>
            </a:r>
            <a:r>
              <a:rPr lang="en-US" altLang="en-US"/>
              <a:t> </a:t>
            </a:r>
            <a:endParaRPr lang="en-GB" altLang="en-US"/>
          </a:p>
        </p:txBody>
      </p:sp>
      <p:sp>
        <p:nvSpPr>
          <p:cNvPr id="704561" name="Text Box 49">
            <a:extLst>
              <a:ext uri="{FF2B5EF4-FFF2-40B4-BE49-F238E27FC236}">
                <a16:creationId xmlns:a16="http://schemas.microsoft.com/office/drawing/2014/main" id="{C0ADDF1A-230F-44F6-AB61-68A45A35CEAB}"/>
              </a:ext>
            </a:extLst>
          </p:cNvPr>
          <p:cNvSpPr txBox="1">
            <a:spLocks noChangeArrowheads="1"/>
          </p:cNvSpPr>
          <p:nvPr/>
        </p:nvSpPr>
        <p:spPr bwMode="auto">
          <a:xfrm>
            <a:off x="4649788" y="3944938"/>
            <a:ext cx="3711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Volume of the blue cuboid</a:t>
            </a:r>
            <a:endParaRPr lang="en-GB" altLang="en-US"/>
          </a:p>
        </p:txBody>
      </p:sp>
      <p:sp>
        <p:nvSpPr>
          <p:cNvPr id="704562" name="Text Box 50">
            <a:extLst>
              <a:ext uri="{FF2B5EF4-FFF2-40B4-BE49-F238E27FC236}">
                <a16:creationId xmlns:a16="http://schemas.microsoft.com/office/drawing/2014/main" id="{73251D14-3AF6-4FF6-9CCF-615798CBE502}"/>
              </a:ext>
            </a:extLst>
          </p:cNvPr>
          <p:cNvSpPr txBox="1">
            <a:spLocks noChangeArrowheads="1"/>
          </p:cNvSpPr>
          <p:nvPr/>
        </p:nvSpPr>
        <p:spPr bwMode="auto">
          <a:xfrm>
            <a:off x="4649788" y="4437063"/>
            <a:ext cx="3021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 3 × 2 × 2 = 12 cm</a:t>
            </a:r>
            <a:r>
              <a:rPr lang="en-US" altLang="en-US" baseline="30000"/>
              <a:t>3</a:t>
            </a:r>
            <a:r>
              <a:rPr lang="en-US" altLang="en-US"/>
              <a:t> </a:t>
            </a:r>
            <a:endParaRPr lang="en-GB" altLang="en-US"/>
          </a:p>
        </p:txBody>
      </p:sp>
      <p:sp>
        <p:nvSpPr>
          <p:cNvPr id="704563" name="Text Box 51">
            <a:extLst>
              <a:ext uri="{FF2B5EF4-FFF2-40B4-BE49-F238E27FC236}">
                <a16:creationId xmlns:a16="http://schemas.microsoft.com/office/drawing/2014/main" id="{0538FDD1-370C-4835-BDD5-9F952934B9D9}"/>
              </a:ext>
            </a:extLst>
          </p:cNvPr>
          <p:cNvSpPr txBox="1">
            <a:spLocks noChangeArrowheads="1"/>
          </p:cNvSpPr>
          <p:nvPr/>
        </p:nvSpPr>
        <p:spPr bwMode="auto">
          <a:xfrm>
            <a:off x="4649788" y="5089525"/>
            <a:ext cx="19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Total volume</a:t>
            </a:r>
            <a:endParaRPr lang="en-GB" altLang="en-US"/>
          </a:p>
        </p:txBody>
      </p:sp>
      <p:sp>
        <p:nvSpPr>
          <p:cNvPr id="704564" name="Text Box 52">
            <a:extLst>
              <a:ext uri="{FF2B5EF4-FFF2-40B4-BE49-F238E27FC236}">
                <a16:creationId xmlns:a16="http://schemas.microsoft.com/office/drawing/2014/main" id="{5EE08CCF-E75F-4203-A63A-40FD0DA03503}"/>
              </a:ext>
            </a:extLst>
          </p:cNvPr>
          <p:cNvSpPr txBox="1">
            <a:spLocks noChangeArrowheads="1"/>
          </p:cNvSpPr>
          <p:nvPr/>
        </p:nvSpPr>
        <p:spPr bwMode="auto">
          <a:xfrm>
            <a:off x="4649788" y="5589588"/>
            <a:ext cx="287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 54 + 12 = </a:t>
            </a:r>
            <a:r>
              <a:rPr lang="en-US" altLang="en-US" b="1">
                <a:solidFill>
                  <a:srgbClr val="FF6600"/>
                </a:solidFill>
              </a:rPr>
              <a:t>66 cm</a:t>
            </a:r>
            <a:r>
              <a:rPr lang="en-US" altLang="en-US" b="1" baseline="30000">
                <a:solidFill>
                  <a:srgbClr val="FF6600"/>
                </a:solidFill>
              </a:rPr>
              <a:t>3</a:t>
            </a:r>
            <a:r>
              <a:rPr lang="en-US" altLang="en-US" b="1">
                <a:solidFill>
                  <a:srgbClr val="FF6600"/>
                </a:solidFill>
              </a:rPr>
              <a:t> </a:t>
            </a:r>
            <a:endParaRPr lang="en-GB" altLang="en-US" b="1">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45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704555"/>
                                        </p:tgtEl>
                                        <p:attrNameLst>
                                          <p:attrName>style.visibility</p:attrName>
                                        </p:attrNameLst>
                                      </p:cBhvr>
                                      <p:to>
                                        <p:strVal val="visible"/>
                                      </p:to>
                                    </p:set>
                                    <p:animEffect transition="in" filter="wipe(up)">
                                      <p:cBhvr>
                                        <p:cTn id="11" dur="500"/>
                                        <p:tgtEl>
                                          <p:spTgt spid="704555"/>
                                        </p:tgtEl>
                                      </p:cBhvr>
                                    </p:animEffect>
                                  </p:childTnLst>
                                </p:cTn>
                              </p:par>
                            </p:childTnLst>
                          </p:cTn>
                        </p:par>
                        <p:par>
                          <p:cTn id="12" fill="hold" nodeType="afterGroup">
                            <p:stCondLst>
                              <p:cond delay="500"/>
                            </p:stCondLst>
                            <p:childTnLst>
                              <p:par>
                                <p:cTn id="13" presetID="22" presetClass="entr" presetSubtype="4" fill="hold" nodeType="afterEffect">
                                  <p:stCondLst>
                                    <p:cond delay="0"/>
                                  </p:stCondLst>
                                  <p:childTnLst>
                                    <p:set>
                                      <p:cBhvr>
                                        <p:cTn id="14" dur="1" fill="hold">
                                          <p:stCondLst>
                                            <p:cond delay="0"/>
                                          </p:stCondLst>
                                        </p:cTn>
                                        <p:tgtEl>
                                          <p:spTgt spid="704557"/>
                                        </p:tgtEl>
                                        <p:attrNameLst>
                                          <p:attrName>style.visibility</p:attrName>
                                        </p:attrNameLst>
                                      </p:cBhvr>
                                      <p:to>
                                        <p:strVal val="visible"/>
                                      </p:to>
                                    </p:set>
                                    <p:animEffect transition="in" filter="wipe(down)">
                                      <p:cBhvr>
                                        <p:cTn id="15" dur="500"/>
                                        <p:tgtEl>
                                          <p:spTgt spid="704557"/>
                                        </p:tgtEl>
                                      </p:cBhvr>
                                    </p:animEffect>
                                  </p:childTnLst>
                                </p:cTn>
                              </p:par>
                            </p:childTnLst>
                          </p:cTn>
                        </p:par>
                        <p:par>
                          <p:cTn id="16" fill="hold" nodeType="afterGroup">
                            <p:stCondLst>
                              <p:cond delay="1000"/>
                            </p:stCondLst>
                            <p:childTnLst>
                              <p:par>
                                <p:cTn id="17" presetID="1" presetClass="entr" presetSubtype="0" fill="hold" nodeType="afterEffect">
                                  <p:stCondLst>
                                    <p:cond delay="0"/>
                                  </p:stCondLst>
                                  <p:childTnLst>
                                    <p:set>
                                      <p:cBhvr>
                                        <p:cTn id="18" dur="1" fill="hold">
                                          <p:stCondLst>
                                            <p:cond delay="0"/>
                                          </p:stCondLst>
                                        </p:cTn>
                                        <p:tgtEl>
                                          <p:spTgt spid="7045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455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456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456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456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0456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04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58" grpId="0"/>
      <p:bldP spid="704559" grpId="0"/>
      <p:bldP spid="704560" grpId="0"/>
      <p:bldP spid="704561" grpId="0"/>
      <p:bldP spid="704562" grpId="0"/>
      <p:bldP spid="704563" grpId="0"/>
      <p:bldP spid="7045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2">
            <a:extLst>
              <a:ext uri="{FF2B5EF4-FFF2-40B4-BE49-F238E27FC236}">
                <a16:creationId xmlns:a16="http://schemas.microsoft.com/office/drawing/2014/main" id="{D140C44B-DB79-41F0-8BAE-115647D8E514}"/>
              </a:ext>
            </a:extLst>
          </p:cNvPr>
          <p:cNvSpPr txBox="1">
            <a:spLocks noChangeArrowheads="1"/>
          </p:cNvSpPr>
          <p:nvPr/>
        </p:nvSpPr>
        <p:spPr bwMode="auto">
          <a:xfrm>
            <a:off x="107950" y="115888"/>
            <a:ext cx="2805113" cy="461962"/>
          </a:xfrm>
          <a:prstGeom prst="rect">
            <a:avLst/>
          </a:prstGeom>
          <a:solidFill>
            <a:schemeClr val="accent5">
              <a:lumMod val="20000"/>
              <a:lumOff val="80000"/>
            </a:schemeClr>
          </a:solidFill>
          <a:ln>
            <a:noFill/>
          </a:ln>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dirty="0"/>
              <a:t>Mini whiteboards…</a:t>
            </a:r>
          </a:p>
        </p:txBody>
      </p:sp>
      <p:pic>
        <p:nvPicPr>
          <p:cNvPr id="51203" name="Picture 4">
            <a:extLst>
              <a:ext uri="{FF2B5EF4-FFF2-40B4-BE49-F238E27FC236}">
                <a16:creationId xmlns:a16="http://schemas.microsoft.com/office/drawing/2014/main" id="{976624A7-E2D0-44AE-9DA7-265070847155}"/>
              </a:ext>
            </a:extLst>
          </p:cNvPr>
          <p:cNvPicPr>
            <a:picLocks noChangeAspect="1"/>
          </p:cNvPicPr>
          <p:nvPr/>
        </p:nvPicPr>
        <p:blipFill>
          <a:blip r:embed="rId2">
            <a:extLst>
              <a:ext uri="{28A0092B-C50C-407E-A947-70E740481C1C}">
                <a14:useLocalDpi xmlns:a14="http://schemas.microsoft.com/office/drawing/2010/main" val="0"/>
              </a:ext>
            </a:extLst>
          </a:blip>
          <a:srcRect l="81909" t="65344" r="4256" b="15665"/>
          <a:stretch>
            <a:fillRect/>
          </a:stretch>
        </p:blipFill>
        <p:spPr bwMode="auto">
          <a:xfrm>
            <a:off x="1147763" y="963613"/>
            <a:ext cx="2454275"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5">
            <a:extLst>
              <a:ext uri="{FF2B5EF4-FFF2-40B4-BE49-F238E27FC236}">
                <a16:creationId xmlns:a16="http://schemas.microsoft.com/office/drawing/2014/main" id="{BD9C23BB-4D67-4010-8541-F968170D7FC2}"/>
              </a:ext>
            </a:extLst>
          </p:cNvPr>
          <p:cNvPicPr>
            <a:picLocks noChangeAspect="1"/>
          </p:cNvPicPr>
          <p:nvPr/>
        </p:nvPicPr>
        <p:blipFill>
          <a:blip r:embed="rId2">
            <a:extLst>
              <a:ext uri="{28A0092B-C50C-407E-A947-70E740481C1C}">
                <a14:useLocalDpi xmlns:a14="http://schemas.microsoft.com/office/drawing/2010/main" val="0"/>
              </a:ext>
            </a:extLst>
          </a:blip>
          <a:srcRect l="67456" t="65230" r="18709" b="9177"/>
          <a:stretch>
            <a:fillRect/>
          </a:stretch>
        </p:blipFill>
        <p:spPr bwMode="auto">
          <a:xfrm>
            <a:off x="728663" y="3367088"/>
            <a:ext cx="257333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6">
            <a:extLst>
              <a:ext uri="{FF2B5EF4-FFF2-40B4-BE49-F238E27FC236}">
                <a16:creationId xmlns:a16="http://schemas.microsoft.com/office/drawing/2014/main" id="{E6154FDE-5AC3-4611-89C9-AAA1C4230146}"/>
              </a:ext>
            </a:extLst>
          </p:cNvPr>
          <p:cNvPicPr>
            <a:picLocks noChangeAspect="1"/>
          </p:cNvPicPr>
          <p:nvPr/>
        </p:nvPicPr>
        <p:blipFill>
          <a:blip r:embed="rId2">
            <a:extLst>
              <a:ext uri="{28A0092B-C50C-407E-A947-70E740481C1C}">
                <a14:useLocalDpi xmlns:a14="http://schemas.microsoft.com/office/drawing/2010/main" val="0"/>
              </a:ext>
            </a:extLst>
          </a:blip>
          <a:srcRect l="53001" t="65115" r="33162" b="26025"/>
          <a:stretch>
            <a:fillRect/>
          </a:stretch>
        </p:blipFill>
        <p:spPr bwMode="auto">
          <a:xfrm>
            <a:off x="4572000" y="3860800"/>
            <a:ext cx="38989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7">
            <a:extLst>
              <a:ext uri="{FF2B5EF4-FFF2-40B4-BE49-F238E27FC236}">
                <a16:creationId xmlns:a16="http://schemas.microsoft.com/office/drawing/2014/main" id="{3743D840-4C1F-46B5-889C-667D977103A0}"/>
              </a:ext>
            </a:extLst>
          </p:cNvPr>
          <p:cNvPicPr>
            <a:picLocks noChangeAspect="1"/>
          </p:cNvPicPr>
          <p:nvPr/>
        </p:nvPicPr>
        <p:blipFill>
          <a:blip r:embed="rId2">
            <a:extLst>
              <a:ext uri="{28A0092B-C50C-407E-A947-70E740481C1C}">
                <a14:useLocalDpi xmlns:a14="http://schemas.microsoft.com/office/drawing/2010/main" val="0"/>
              </a:ext>
            </a:extLst>
          </a:blip>
          <a:srcRect l="67880" t="18736" r="18837" b="62563"/>
          <a:stretch>
            <a:fillRect/>
          </a:stretch>
        </p:blipFill>
        <p:spPr bwMode="auto">
          <a:xfrm>
            <a:off x="5659438" y="842963"/>
            <a:ext cx="265747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Box 8">
            <a:extLst>
              <a:ext uri="{FF2B5EF4-FFF2-40B4-BE49-F238E27FC236}">
                <a16:creationId xmlns:a16="http://schemas.microsoft.com/office/drawing/2014/main" id="{9CD30E68-6776-4840-803D-341ED6B90CA5}"/>
              </a:ext>
            </a:extLst>
          </p:cNvPr>
          <p:cNvSpPr txBox="1">
            <a:spLocks noChangeArrowheads="1"/>
          </p:cNvSpPr>
          <p:nvPr/>
        </p:nvSpPr>
        <p:spPr bwMode="auto">
          <a:xfrm>
            <a:off x="790575" y="938213"/>
            <a:ext cx="357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1</a:t>
            </a:r>
          </a:p>
        </p:txBody>
      </p:sp>
      <p:sp>
        <p:nvSpPr>
          <p:cNvPr id="51208" name="TextBox 9">
            <a:extLst>
              <a:ext uri="{FF2B5EF4-FFF2-40B4-BE49-F238E27FC236}">
                <a16:creationId xmlns:a16="http://schemas.microsoft.com/office/drawing/2014/main" id="{287580C1-CE72-41E2-85CB-A9533E6038D5}"/>
              </a:ext>
            </a:extLst>
          </p:cNvPr>
          <p:cNvSpPr txBox="1">
            <a:spLocks noChangeArrowheads="1"/>
          </p:cNvSpPr>
          <p:nvPr/>
        </p:nvSpPr>
        <p:spPr bwMode="auto">
          <a:xfrm>
            <a:off x="4918075" y="842963"/>
            <a:ext cx="357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2</a:t>
            </a:r>
          </a:p>
        </p:txBody>
      </p:sp>
      <p:sp>
        <p:nvSpPr>
          <p:cNvPr id="51209" name="TextBox 10">
            <a:extLst>
              <a:ext uri="{FF2B5EF4-FFF2-40B4-BE49-F238E27FC236}">
                <a16:creationId xmlns:a16="http://schemas.microsoft.com/office/drawing/2014/main" id="{3740E860-E4C3-4FAE-9947-7D82C4944430}"/>
              </a:ext>
            </a:extLst>
          </p:cNvPr>
          <p:cNvSpPr txBox="1">
            <a:spLocks noChangeArrowheads="1"/>
          </p:cNvSpPr>
          <p:nvPr/>
        </p:nvSpPr>
        <p:spPr bwMode="auto">
          <a:xfrm>
            <a:off x="107950" y="3398838"/>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3</a:t>
            </a:r>
          </a:p>
        </p:txBody>
      </p:sp>
      <p:sp>
        <p:nvSpPr>
          <p:cNvPr id="51210" name="TextBox 11">
            <a:extLst>
              <a:ext uri="{FF2B5EF4-FFF2-40B4-BE49-F238E27FC236}">
                <a16:creationId xmlns:a16="http://schemas.microsoft.com/office/drawing/2014/main" id="{5FA0B23F-360E-4270-8954-975772C8F855}"/>
              </a:ext>
            </a:extLst>
          </p:cNvPr>
          <p:cNvSpPr txBox="1">
            <a:spLocks noChangeArrowheads="1"/>
          </p:cNvSpPr>
          <p:nvPr/>
        </p:nvSpPr>
        <p:spPr bwMode="auto">
          <a:xfrm>
            <a:off x="4918075" y="3387725"/>
            <a:ext cx="357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4</a:t>
            </a:r>
          </a:p>
        </p:txBody>
      </p:sp>
      <p:sp>
        <p:nvSpPr>
          <p:cNvPr id="12" name="TextBox 11">
            <a:extLst>
              <a:ext uri="{FF2B5EF4-FFF2-40B4-BE49-F238E27FC236}">
                <a16:creationId xmlns:a16="http://schemas.microsoft.com/office/drawing/2014/main" id="{947CADDE-9AAC-43F9-8639-114FB35618D8}"/>
              </a:ext>
            </a:extLst>
          </p:cNvPr>
          <p:cNvSpPr txBox="1">
            <a:spLocks noChangeArrowheads="1"/>
          </p:cNvSpPr>
          <p:nvPr/>
        </p:nvSpPr>
        <p:spPr bwMode="auto">
          <a:xfrm>
            <a:off x="1509713" y="1527175"/>
            <a:ext cx="1344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b="1">
                <a:solidFill>
                  <a:srgbClr val="FF0000"/>
                </a:solidFill>
              </a:rPr>
              <a:t>15.6cm</a:t>
            </a:r>
            <a:r>
              <a:rPr lang="en-GB" altLang="en-US" b="1" baseline="30000">
                <a:solidFill>
                  <a:srgbClr val="FF0000"/>
                </a:solidFill>
              </a:rPr>
              <a:t>3</a:t>
            </a:r>
          </a:p>
        </p:txBody>
      </p:sp>
      <p:sp>
        <p:nvSpPr>
          <p:cNvPr id="13" name="TextBox 12">
            <a:extLst>
              <a:ext uri="{FF2B5EF4-FFF2-40B4-BE49-F238E27FC236}">
                <a16:creationId xmlns:a16="http://schemas.microsoft.com/office/drawing/2014/main" id="{1F7D4EF9-4D5A-411C-BA04-C42CBABB57C5}"/>
              </a:ext>
            </a:extLst>
          </p:cNvPr>
          <p:cNvSpPr txBox="1">
            <a:spLocks noChangeArrowheads="1"/>
          </p:cNvSpPr>
          <p:nvPr/>
        </p:nvSpPr>
        <p:spPr bwMode="auto">
          <a:xfrm>
            <a:off x="6227763" y="1536700"/>
            <a:ext cx="1087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b="1">
                <a:solidFill>
                  <a:srgbClr val="FF0000"/>
                </a:solidFill>
              </a:rPr>
              <a:t>27cm</a:t>
            </a:r>
            <a:r>
              <a:rPr lang="en-GB" altLang="en-US" b="1" baseline="30000">
                <a:solidFill>
                  <a:srgbClr val="FF0000"/>
                </a:solidFill>
              </a:rPr>
              <a:t>3</a:t>
            </a:r>
          </a:p>
        </p:txBody>
      </p:sp>
      <p:sp>
        <p:nvSpPr>
          <p:cNvPr id="14" name="TextBox 13">
            <a:extLst>
              <a:ext uri="{FF2B5EF4-FFF2-40B4-BE49-F238E27FC236}">
                <a16:creationId xmlns:a16="http://schemas.microsoft.com/office/drawing/2014/main" id="{7F3D4D95-2672-4E9F-A5AE-963A77AA0CDB}"/>
              </a:ext>
            </a:extLst>
          </p:cNvPr>
          <p:cNvSpPr txBox="1">
            <a:spLocks noChangeArrowheads="1"/>
          </p:cNvSpPr>
          <p:nvPr/>
        </p:nvSpPr>
        <p:spPr bwMode="auto">
          <a:xfrm>
            <a:off x="1638300" y="4686300"/>
            <a:ext cx="12588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b="1">
                <a:solidFill>
                  <a:srgbClr val="FF0000"/>
                </a:solidFill>
              </a:rPr>
              <a:t>182cm</a:t>
            </a:r>
            <a:r>
              <a:rPr lang="en-GB" altLang="en-US" b="1" baseline="30000">
                <a:solidFill>
                  <a:srgbClr val="FF0000"/>
                </a:solidFill>
              </a:rPr>
              <a:t>3</a:t>
            </a:r>
          </a:p>
        </p:txBody>
      </p:sp>
      <p:sp>
        <p:nvSpPr>
          <p:cNvPr id="15" name="TextBox 14">
            <a:extLst>
              <a:ext uri="{FF2B5EF4-FFF2-40B4-BE49-F238E27FC236}">
                <a16:creationId xmlns:a16="http://schemas.microsoft.com/office/drawing/2014/main" id="{914B4AE3-A30B-4661-95DE-17232AA07522}"/>
              </a:ext>
            </a:extLst>
          </p:cNvPr>
          <p:cNvSpPr txBox="1">
            <a:spLocks noChangeArrowheads="1"/>
          </p:cNvSpPr>
          <p:nvPr/>
        </p:nvSpPr>
        <p:spPr bwMode="auto">
          <a:xfrm>
            <a:off x="6200775" y="3438525"/>
            <a:ext cx="1087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b="1">
                <a:solidFill>
                  <a:srgbClr val="FF0000"/>
                </a:solidFill>
              </a:rPr>
              <a:t>40cm</a:t>
            </a:r>
            <a:r>
              <a:rPr lang="en-GB" altLang="en-US" b="1" baseline="30000">
                <a:solidFill>
                  <a:srgbClr val="FF0000"/>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right_button">
            <a:hlinkClick r:id="" action="ppaction://hlinkshowjump?jump=nextslide"/>
            <a:extLst>
              <a:ext uri="{FF2B5EF4-FFF2-40B4-BE49-F238E27FC236}">
                <a16:creationId xmlns:a16="http://schemas.microsoft.com/office/drawing/2014/main" id="{788050EC-E80B-4DC5-BA52-A85495A4A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left_button">
            <a:hlinkClick r:id="" action="ppaction://hlinkshowjump?jump=previousslide"/>
            <a:extLst>
              <a:ext uri="{FF2B5EF4-FFF2-40B4-BE49-F238E27FC236}">
                <a16:creationId xmlns:a16="http://schemas.microsoft.com/office/drawing/2014/main" id="{8D3BEEA2-4B16-437D-A6D2-9306690E7E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a:extLst>
              <a:ext uri="{FF2B5EF4-FFF2-40B4-BE49-F238E27FC236}">
                <a16:creationId xmlns:a16="http://schemas.microsoft.com/office/drawing/2014/main" id="{3E209C0C-EDDE-40F6-90D7-5874E5F76B10}"/>
              </a:ext>
            </a:extLst>
          </p:cNvPr>
          <p:cNvSpPr txBox="1">
            <a:spLocks noChangeArrowheads="1"/>
          </p:cNvSpPr>
          <p:nvPr/>
        </p:nvSpPr>
        <p:spPr bwMode="auto">
          <a:xfrm>
            <a:off x="422275" y="1143000"/>
            <a:ext cx="81105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a:solidFill>
                  <a:srgbClr val="000066"/>
                </a:solidFill>
              </a:rPr>
              <a:t>A </a:t>
            </a:r>
            <a:r>
              <a:rPr lang="en-GB" altLang="en-US" b="1">
                <a:solidFill>
                  <a:srgbClr val="FF6600"/>
                </a:solidFill>
              </a:rPr>
              <a:t>cylinder</a:t>
            </a:r>
            <a:r>
              <a:rPr lang="en-GB" altLang="en-US">
                <a:solidFill>
                  <a:srgbClr val="000066"/>
                </a:solidFill>
              </a:rPr>
              <a:t> is a special type of prism with a circular cross-section.</a:t>
            </a:r>
          </a:p>
        </p:txBody>
      </p:sp>
      <p:sp>
        <p:nvSpPr>
          <p:cNvPr id="52229" name="Rectangle 5">
            <a:extLst>
              <a:ext uri="{FF2B5EF4-FFF2-40B4-BE49-F238E27FC236}">
                <a16:creationId xmlns:a16="http://schemas.microsoft.com/office/drawing/2014/main" id="{1A9D9473-6CDA-4234-B8F3-B0A35AD81DD8}"/>
              </a:ext>
            </a:extLst>
          </p:cNvPr>
          <p:cNvSpPr>
            <a:spLocks noGrp="1" noChangeArrowheads="1"/>
          </p:cNvSpPr>
          <p:nvPr>
            <p:ph type="title" idx="4294967295"/>
          </p:nvPr>
        </p:nvSpPr>
        <p:spPr>
          <a:xfrm>
            <a:off x="150813" y="150813"/>
            <a:ext cx="7354887" cy="633412"/>
          </a:xfrm>
          <a:solidFill>
            <a:srgbClr val="FFFF00"/>
          </a:solidFill>
        </p:spPr>
        <p:txBody>
          <a:bodyPr/>
          <a:lstStyle/>
          <a:p>
            <a:r>
              <a:rPr lang="en-US" altLang="en-US" dirty="0"/>
              <a:t>Volume of a cylinder</a:t>
            </a:r>
            <a:endParaRPr lang="en-GB" altLang="en-US" dirty="0"/>
          </a:p>
        </p:txBody>
      </p:sp>
      <p:sp>
        <p:nvSpPr>
          <p:cNvPr id="630790" name="Text Box 6">
            <a:extLst>
              <a:ext uri="{FF2B5EF4-FFF2-40B4-BE49-F238E27FC236}">
                <a16:creationId xmlns:a16="http://schemas.microsoft.com/office/drawing/2014/main" id="{E2846AB5-5F1B-4C4E-A152-CA97ECF9DF10}"/>
              </a:ext>
            </a:extLst>
          </p:cNvPr>
          <p:cNvSpPr txBox="1">
            <a:spLocks noChangeArrowheads="1"/>
          </p:cNvSpPr>
          <p:nvPr/>
        </p:nvSpPr>
        <p:spPr bwMode="auto">
          <a:xfrm>
            <a:off x="422275" y="2066925"/>
            <a:ext cx="81105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a:solidFill>
                  <a:srgbClr val="000066"/>
                </a:solidFill>
              </a:rPr>
              <a:t>Remember, the volume of a prism can be found by multiplying the area of the cross-section by the height of the prism.</a:t>
            </a:r>
          </a:p>
        </p:txBody>
      </p:sp>
      <p:sp>
        <p:nvSpPr>
          <p:cNvPr id="630791" name="Text Box 7">
            <a:extLst>
              <a:ext uri="{FF2B5EF4-FFF2-40B4-BE49-F238E27FC236}">
                <a16:creationId xmlns:a16="http://schemas.microsoft.com/office/drawing/2014/main" id="{F2655F46-8054-4A9B-B170-52BC4D605EB9}"/>
              </a:ext>
            </a:extLst>
          </p:cNvPr>
          <p:cNvSpPr txBox="1">
            <a:spLocks noChangeArrowheads="1"/>
          </p:cNvSpPr>
          <p:nvPr/>
        </p:nvSpPr>
        <p:spPr bwMode="auto">
          <a:xfrm>
            <a:off x="3200400" y="3357563"/>
            <a:ext cx="5292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a:solidFill>
                  <a:srgbClr val="000066"/>
                </a:solidFill>
              </a:rPr>
              <a:t>The volume of a cylinder is given by:</a:t>
            </a:r>
          </a:p>
        </p:txBody>
      </p:sp>
      <p:grpSp>
        <p:nvGrpSpPr>
          <p:cNvPr id="630811" name="Group 27">
            <a:extLst>
              <a:ext uri="{FF2B5EF4-FFF2-40B4-BE49-F238E27FC236}">
                <a16:creationId xmlns:a16="http://schemas.microsoft.com/office/drawing/2014/main" id="{B3F899B2-336F-4376-B0B6-46ACC2239068}"/>
              </a:ext>
            </a:extLst>
          </p:cNvPr>
          <p:cNvGrpSpPr>
            <a:grpSpLocks/>
          </p:cNvGrpSpPr>
          <p:nvPr/>
        </p:nvGrpSpPr>
        <p:grpSpPr bwMode="auto">
          <a:xfrm>
            <a:off x="3200400" y="4038600"/>
            <a:ext cx="5507038" cy="1752600"/>
            <a:chOff x="2016" y="2544"/>
            <a:chExt cx="3469" cy="1104"/>
          </a:xfrm>
        </p:grpSpPr>
        <p:sp>
          <p:nvSpPr>
            <p:cNvPr id="52244" name="Text Box 8">
              <a:extLst>
                <a:ext uri="{FF2B5EF4-FFF2-40B4-BE49-F238E27FC236}">
                  <a16:creationId xmlns:a16="http://schemas.microsoft.com/office/drawing/2014/main" id="{586B5FC8-B021-4A42-ACDB-75ED10D9265C}"/>
                </a:ext>
              </a:extLst>
            </p:cNvPr>
            <p:cNvSpPr txBox="1">
              <a:spLocks noChangeArrowheads="1"/>
            </p:cNvSpPr>
            <p:nvPr/>
          </p:nvSpPr>
          <p:spPr bwMode="auto">
            <a:xfrm>
              <a:off x="3142" y="3342"/>
              <a:ext cx="818"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i="1" dirty="0"/>
                <a:t>V</a:t>
              </a:r>
              <a:r>
                <a:rPr lang="en-GB" altLang="en-US" dirty="0"/>
                <a:t> = </a:t>
              </a:r>
              <a:r>
                <a:rPr lang="el-GR" altLang="en-US" i="1" dirty="0">
                  <a:latin typeface="Times New Roman" panose="02020603050405020304" pitchFamily="18" charset="0"/>
                  <a:cs typeface="Times New Roman" panose="02020603050405020304" pitchFamily="18" charset="0"/>
                </a:rPr>
                <a:t>π</a:t>
              </a:r>
              <a:r>
                <a:rPr lang="en-GB" altLang="en-US" i="1" dirty="0">
                  <a:latin typeface="Times New Roman" panose="02020603050405020304" pitchFamily="18" charset="0"/>
                  <a:cs typeface="Times New Roman" panose="02020603050405020304" pitchFamily="18" charset="0"/>
                </a:rPr>
                <a:t>r</a:t>
              </a:r>
              <a:r>
                <a:rPr lang="en-GB" altLang="en-US" baseline="30000" dirty="0">
                  <a:cs typeface="Times New Roman" panose="02020603050405020304" pitchFamily="18" charset="0"/>
                </a:rPr>
                <a:t>2</a:t>
              </a:r>
              <a:r>
                <a:rPr lang="en-GB" altLang="en-US" i="1" dirty="0">
                  <a:latin typeface="Times New Roman" panose="02020603050405020304" pitchFamily="18" charset="0"/>
                  <a:cs typeface="Times New Roman" panose="02020603050405020304" pitchFamily="18" charset="0"/>
                </a:rPr>
                <a:t>h</a:t>
              </a:r>
              <a:endParaRPr lang="el-GR" altLang="en-US" dirty="0">
                <a:latin typeface="Times New Roman" panose="02020603050405020304" pitchFamily="18" charset="0"/>
                <a:cs typeface="Times New Roman" panose="02020603050405020304" pitchFamily="18" charset="0"/>
              </a:endParaRPr>
            </a:p>
          </p:txBody>
        </p:sp>
        <p:sp>
          <p:nvSpPr>
            <p:cNvPr id="52245" name="Text Box 20">
              <a:extLst>
                <a:ext uri="{FF2B5EF4-FFF2-40B4-BE49-F238E27FC236}">
                  <a16:creationId xmlns:a16="http://schemas.microsoft.com/office/drawing/2014/main" id="{A23A1957-3803-4A91-AE96-C3456C350D6B}"/>
                </a:ext>
              </a:extLst>
            </p:cNvPr>
            <p:cNvSpPr txBox="1">
              <a:spLocks noChangeArrowheads="1"/>
            </p:cNvSpPr>
            <p:nvPr/>
          </p:nvSpPr>
          <p:spPr bwMode="auto">
            <a:xfrm>
              <a:off x="2016" y="2544"/>
              <a:ext cx="34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Volume = area of circular base × height</a:t>
              </a:r>
            </a:p>
          </p:txBody>
        </p:sp>
        <p:sp>
          <p:nvSpPr>
            <p:cNvPr id="52246" name="Text Box 21">
              <a:extLst>
                <a:ext uri="{FF2B5EF4-FFF2-40B4-BE49-F238E27FC236}">
                  <a16:creationId xmlns:a16="http://schemas.microsoft.com/office/drawing/2014/main" id="{3E19A8D0-E3BE-40BC-B380-C4A6264319A4}"/>
                </a:ext>
              </a:extLst>
            </p:cNvPr>
            <p:cNvSpPr txBox="1">
              <a:spLocks noChangeArrowheads="1"/>
            </p:cNvSpPr>
            <p:nvPr/>
          </p:nvSpPr>
          <p:spPr bwMode="auto">
            <a:xfrm>
              <a:off x="3408" y="2928"/>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or</a:t>
              </a:r>
            </a:p>
          </p:txBody>
        </p:sp>
      </p:grpSp>
      <p:grpSp>
        <p:nvGrpSpPr>
          <p:cNvPr id="630810" name="Group 26">
            <a:extLst>
              <a:ext uri="{FF2B5EF4-FFF2-40B4-BE49-F238E27FC236}">
                <a16:creationId xmlns:a16="http://schemas.microsoft.com/office/drawing/2014/main" id="{0EB620A3-DB3A-4575-80F9-365603CE599C}"/>
              </a:ext>
            </a:extLst>
          </p:cNvPr>
          <p:cNvGrpSpPr>
            <a:grpSpLocks/>
          </p:cNvGrpSpPr>
          <p:nvPr/>
        </p:nvGrpSpPr>
        <p:grpSpPr bwMode="auto">
          <a:xfrm>
            <a:off x="441325" y="3200400"/>
            <a:ext cx="2454275" cy="2662238"/>
            <a:chOff x="278" y="2016"/>
            <a:chExt cx="1546" cy="1677"/>
          </a:xfrm>
        </p:grpSpPr>
        <p:pic>
          <p:nvPicPr>
            <p:cNvPr id="52234" name="Picture 17">
              <a:extLst>
                <a:ext uri="{FF2B5EF4-FFF2-40B4-BE49-F238E27FC236}">
                  <a16:creationId xmlns:a16="http://schemas.microsoft.com/office/drawing/2014/main" id="{2097259B-4897-4C9F-942C-885A47791E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2256"/>
              <a:ext cx="1200" cy="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5" name="Oval 11">
              <a:extLst>
                <a:ext uri="{FF2B5EF4-FFF2-40B4-BE49-F238E27FC236}">
                  <a16:creationId xmlns:a16="http://schemas.microsoft.com/office/drawing/2014/main" id="{9D636AF6-887D-4FAA-AA36-37ED7C570EF1}"/>
                </a:ext>
              </a:extLst>
            </p:cNvPr>
            <p:cNvSpPr>
              <a:spLocks noChangeArrowheads="1"/>
            </p:cNvSpPr>
            <p:nvPr/>
          </p:nvSpPr>
          <p:spPr bwMode="auto">
            <a:xfrm>
              <a:off x="628" y="2272"/>
              <a:ext cx="1173" cy="19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52236" name="Line 13">
              <a:extLst>
                <a:ext uri="{FF2B5EF4-FFF2-40B4-BE49-F238E27FC236}">
                  <a16:creationId xmlns:a16="http://schemas.microsoft.com/office/drawing/2014/main" id="{A8A4CF28-EE01-41B0-B96B-B7A15108DBF7}"/>
                </a:ext>
              </a:extLst>
            </p:cNvPr>
            <p:cNvSpPr>
              <a:spLocks noChangeShapeType="1"/>
            </p:cNvSpPr>
            <p:nvPr/>
          </p:nvSpPr>
          <p:spPr bwMode="auto">
            <a:xfrm>
              <a:off x="628" y="2376"/>
              <a:ext cx="0" cy="121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7" name="Line 14">
              <a:extLst>
                <a:ext uri="{FF2B5EF4-FFF2-40B4-BE49-F238E27FC236}">
                  <a16:creationId xmlns:a16="http://schemas.microsoft.com/office/drawing/2014/main" id="{9843223A-2582-42C9-A6EC-4E9777B196B1}"/>
                </a:ext>
              </a:extLst>
            </p:cNvPr>
            <p:cNvSpPr>
              <a:spLocks noChangeShapeType="1"/>
            </p:cNvSpPr>
            <p:nvPr/>
          </p:nvSpPr>
          <p:spPr bwMode="auto">
            <a:xfrm>
              <a:off x="1801" y="2369"/>
              <a:ext cx="0" cy="12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8" name="Arc 15">
              <a:extLst>
                <a:ext uri="{FF2B5EF4-FFF2-40B4-BE49-F238E27FC236}">
                  <a16:creationId xmlns:a16="http://schemas.microsoft.com/office/drawing/2014/main" id="{F9049A21-33B7-4004-A8BA-99832E3565CA}"/>
                </a:ext>
              </a:extLst>
            </p:cNvPr>
            <p:cNvSpPr>
              <a:spLocks/>
            </p:cNvSpPr>
            <p:nvPr/>
          </p:nvSpPr>
          <p:spPr bwMode="auto">
            <a:xfrm rot="5400000" flipV="1">
              <a:off x="1162" y="3046"/>
              <a:ext cx="106" cy="1168"/>
            </a:xfrm>
            <a:custGeom>
              <a:avLst/>
              <a:gdLst>
                <a:gd name="T0" fmla="*/ 0 w 21600"/>
                <a:gd name="T1" fmla="*/ 0 h 43200"/>
                <a:gd name="T2" fmla="*/ 0 w 21600"/>
                <a:gd name="T3" fmla="*/ 32 h 43200"/>
                <a:gd name="T4" fmla="*/ 0 w 21600"/>
                <a:gd name="T5" fmla="*/ 16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17"/>
                    <a:pt x="11948" y="43182"/>
                    <a:pt x="30" y="43199"/>
                  </a:cubicBezTo>
                </a:path>
                <a:path w="21600" h="43200" stroke="0" extrusionOk="0">
                  <a:moveTo>
                    <a:pt x="-1" y="0"/>
                  </a:moveTo>
                  <a:cubicBezTo>
                    <a:pt x="11929" y="0"/>
                    <a:pt x="21600" y="9670"/>
                    <a:pt x="21600" y="21600"/>
                  </a:cubicBezTo>
                  <a:cubicBezTo>
                    <a:pt x="21600" y="33517"/>
                    <a:pt x="11948" y="43182"/>
                    <a:pt x="30" y="43199"/>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9" name="Oval 18">
              <a:extLst>
                <a:ext uri="{FF2B5EF4-FFF2-40B4-BE49-F238E27FC236}">
                  <a16:creationId xmlns:a16="http://schemas.microsoft.com/office/drawing/2014/main" id="{1B2ADA95-057E-4EDC-9829-F35012836FAC}"/>
                </a:ext>
              </a:extLst>
            </p:cNvPr>
            <p:cNvSpPr>
              <a:spLocks noChangeArrowheads="1"/>
            </p:cNvSpPr>
            <p:nvPr/>
          </p:nvSpPr>
          <p:spPr bwMode="auto">
            <a:xfrm>
              <a:off x="628" y="3488"/>
              <a:ext cx="1173" cy="195"/>
            </a:xfrm>
            <a:prstGeom prst="ellipse">
              <a:avLst/>
            </a:prstGeom>
            <a:noFill/>
            <a:ln w="285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52240" name="Line 22">
              <a:extLst>
                <a:ext uri="{FF2B5EF4-FFF2-40B4-BE49-F238E27FC236}">
                  <a16:creationId xmlns:a16="http://schemas.microsoft.com/office/drawing/2014/main" id="{28809BA8-4029-44E7-B57F-1D608518E524}"/>
                </a:ext>
              </a:extLst>
            </p:cNvPr>
            <p:cNvSpPr>
              <a:spLocks noChangeShapeType="1"/>
            </p:cNvSpPr>
            <p:nvPr/>
          </p:nvSpPr>
          <p:spPr bwMode="auto">
            <a:xfrm>
              <a:off x="528" y="2352"/>
              <a:ext cx="0" cy="1248"/>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1" name="Text Box 23">
              <a:extLst>
                <a:ext uri="{FF2B5EF4-FFF2-40B4-BE49-F238E27FC236}">
                  <a16:creationId xmlns:a16="http://schemas.microsoft.com/office/drawing/2014/main" id="{7E7BD0C7-412C-4C31-A6FF-183573278B1B}"/>
                </a:ext>
              </a:extLst>
            </p:cNvPr>
            <p:cNvSpPr txBox="1">
              <a:spLocks noChangeArrowheads="1"/>
            </p:cNvSpPr>
            <p:nvPr/>
          </p:nvSpPr>
          <p:spPr bwMode="auto">
            <a:xfrm>
              <a:off x="278" y="281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i="1">
                  <a:latin typeface="Times New Roman" panose="02020603050405020304" pitchFamily="18" charset="0"/>
                </a:rPr>
                <a:t>h</a:t>
              </a:r>
            </a:p>
          </p:txBody>
        </p:sp>
        <p:sp>
          <p:nvSpPr>
            <p:cNvPr id="52242" name="Line 24">
              <a:extLst>
                <a:ext uri="{FF2B5EF4-FFF2-40B4-BE49-F238E27FC236}">
                  <a16:creationId xmlns:a16="http://schemas.microsoft.com/office/drawing/2014/main" id="{247F0AD6-B21D-4E40-BEBD-4523E23AA84E}"/>
                </a:ext>
              </a:extLst>
            </p:cNvPr>
            <p:cNvSpPr>
              <a:spLocks noChangeShapeType="1"/>
            </p:cNvSpPr>
            <p:nvPr/>
          </p:nvSpPr>
          <p:spPr bwMode="auto">
            <a:xfrm>
              <a:off x="1218" y="2370"/>
              <a:ext cx="583" cy="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3" name="Text Box 25">
              <a:extLst>
                <a:ext uri="{FF2B5EF4-FFF2-40B4-BE49-F238E27FC236}">
                  <a16:creationId xmlns:a16="http://schemas.microsoft.com/office/drawing/2014/main" id="{E9894015-A400-433C-B373-F7DEBBC64B8B}"/>
                </a:ext>
              </a:extLst>
            </p:cNvPr>
            <p:cNvSpPr txBox="1">
              <a:spLocks noChangeArrowheads="1"/>
            </p:cNvSpPr>
            <p:nvPr/>
          </p:nvSpPr>
          <p:spPr bwMode="auto">
            <a:xfrm>
              <a:off x="1392" y="2016"/>
              <a:ext cx="19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i="1">
                  <a:latin typeface="Times New Roman" panose="02020603050405020304" pitchFamily="18" charset="0"/>
                </a:rPr>
                <a:t>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079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63081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3079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308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90" grpId="0"/>
      <p:bldP spid="63079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right_button">
            <a:hlinkClick r:id="" action="ppaction://hlinkshowjump?jump=nextslide"/>
            <a:extLst>
              <a:ext uri="{FF2B5EF4-FFF2-40B4-BE49-F238E27FC236}">
                <a16:creationId xmlns:a16="http://schemas.microsoft.com/office/drawing/2014/main" id="{C794498B-909F-4A53-A6E7-4E85D11F0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3" descr="left_button">
            <a:hlinkClick r:id="" action="ppaction://hlinkshowjump?jump=previousslide"/>
            <a:extLst>
              <a:ext uri="{FF2B5EF4-FFF2-40B4-BE49-F238E27FC236}">
                <a16:creationId xmlns:a16="http://schemas.microsoft.com/office/drawing/2014/main" id="{AAA9DB00-107A-4540-8A2B-53E437998F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4">
            <a:extLst>
              <a:ext uri="{FF2B5EF4-FFF2-40B4-BE49-F238E27FC236}">
                <a16:creationId xmlns:a16="http://schemas.microsoft.com/office/drawing/2014/main" id="{E24B61E8-77FE-4C9A-942F-8F239CB7949A}"/>
              </a:ext>
            </a:extLst>
          </p:cNvPr>
          <p:cNvSpPr txBox="1">
            <a:spLocks noChangeArrowheads="1"/>
          </p:cNvSpPr>
          <p:nvPr/>
        </p:nvSpPr>
        <p:spPr bwMode="auto">
          <a:xfrm>
            <a:off x="423863" y="1143000"/>
            <a:ext cx="81105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US" altLang="en-US">
                <a:solidFill>
                  <a:srgbClr val="000066"/>
                </a:solidFill>
              </a:rPr>
              <a:t>To find the formula for the surface area of a cylinder we can draw its net.</a:t>
            </a:r>
            <a:endParaRPr lang="en-GB" altLang="en-US">
              <a:solidFill>
                <a:srgbClr val="000066"/>
              </a:solidFill>
            </a:endParaRPr>
          </a:p>
        </p:txBody>
      </p:sp>
      <p:sp>
        <p:nvSpPr>
          <p:cNvPr id="54277" name="Rectangle 5">
            <a:extLst>
              <a:ext uri="{FF2B5EF4-FFF2-40B4-BE49-F238E27FC236}">
                <a16:creationId xmlns:a16="http://schemas.microsoft.com/office/drawing/2014/main" id="{5CCFFB02-507A-49EB-AE80-7865BFCF7413}"/>
              </a:ext>
            </a:extLst>
          </p:cNvPr>
          <p:cNvSpPr>
            <a:spLocks noGrp="1" noChangeArrowheads="1"/>
          </p:cNvSpPr>
          <p:nvPr>
            <p:ph type="title" idx="4294967295"/>
          </p:nvPr>
        </p:nvSpPr>
        <p:spPr>
          <a:xfrm>
            <a:off x="150813" y="150813"/>
            <a:ext cx="7354887" cy="633412"/>
          </a:xfrm>
          <a:solidFill>
            <a:srgbClr val="FFFF00"/>
          </a:solidFill>
        </p:spPr>
        <p:txBody>
          <a:bodyPr/>
          <a:lstStyle/>
          <a:p>
            <a:r>
              <a:rPr lang="en-US" altLang="en-US" dirty="0"/>
              <a:t>Surface area of a cylinder</a:t>
            </a:r>
            <a:endParaRPr lang="en-GB" altLang="en-US" dirty="0"/>
          </a:p>
        </p:txBody>
      </p:sp>
      <p:sp>
        <p:nvSpPr>
          <p:cNvPr id="54278" name="Oval 6">
            <a:extLst>
              <a:ext uri="{FF2B5EF4-FFF2-40B4-BE49-F238E27FC236}">
                <a16:creationId xmlns:a16="http://schemas.microsoft.com/office/drawing/2014/main" id="{AC0A1894-1320-40A6-874B-BF92A4558B25}"/>
              </a:ext>
            </a:extLst>
          </p:cNvPr>
          <p:cNvSpPr>
            <a:spLocks noChangeAspect="1" noChangeArrowheads="1"/>
          </p:cNvSpPr>
          <p:nvPr/>
        </p:nvSpPr>
        <p:spPr bwMode="auto">
          <a:xfrm>
            <a:off x="1801813" y="2057400"/>
            <a:ext cx="900112" cy="900113"/>
          </a:xfrm>
          <a:prstGeom prst="ellipse">
            <a:avLst/>
          </a:prstGeom>
          <a:solidFill>
            <a:srgbClr val="FFE78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54279" name="Rectangle 7">
            <a:extLst>
              <a:ext uri="{FF2B5EF4-FFF2-40B4-BE49-F238E27FC236}">
                <a16:creationId xmlns:a16="http://schemas.microsoft.com/office/drawing/2014/main" id="{32E36928-671C-4CBB-9CA5-A7667A4FE527}"/>
              </a:ext>
            </a:extLst>
          </p:cNvPr>
          <p:cNvSpPr>
            <a:spLocks noChangeArrowheads="1"/>
          </p:cNvSpPr>
          <p:nvPr/>
        </p:nvSpPr>
        <p:spPr bwMode="auto">
          <a:xfrm>
            <a:off x="838200" y="2971800"/>
            <a:ext cx="2825750" cy="1219200"/>
          </a:xfrm>
          <a:prstGeom prst="rect">
            <a:avLst/>
          </a:prstGeom>
          <a:solidFill>
            <a:srgbClr val="FFE78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54280" name="Oval 8">
            <a:extLst>
              <a:ext uri="{FF2B5EF4-FFF2-40B4-BE49-F238E27FC236}">
                <a16:creationId xmlns:a16="http://schemas.microsoft.com/office/drawing/2014/main" id="{7AD075DE-81BD-4C5F-B224-F13E01EA984A}"/>
              </a:ext>
            </a:extLst>
          </p:cNvPr>
          <p:cNvSpPr>
            <a:spLocks noChangeAspect="1" noChangeArrowheads="1"/>
          </p:cNvSpPr>
          <p:nvPr/>
        </p:nvSpPr>
        <p:spPr bwMode="auto">
          <a:xfrm>
            <a:off x="1801813" y="4191000"/>
            <a:ext cx="900112" cy="900113"/>
          </a:xfrm>
          <a:prstGeom prst="ellipse">
            <a:avLst/>
          </a:prstGeom>
          <a:solidFill>
            <a:srgbClr val="FFE78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54281" name="Line 9">
            <a:extLst>
              <a:ext uri="{FF2B5EF4-FFF2-40B4-BE49-F238E27FC236}">
                <a16:creationId xmlns:a16="http://schemas.microsoft.com/office/drawing/2014/main" id="{8B661942-591D-45B8-AD15-4950178BCA49}"/>
              </a:ext>
            </a:extLst>
          </p:cNvPr>
          <p:cNvSpPr>
            <a:spLocks noChangeShapeType="1"/>
          </p:cNvSpPr>
          <p:nvPr/>
        </p:nvSpPr>
        <p:spPr bwMode="auto">
          <a:xfrm>
            <a:off x="685800" y="2971800"/>
            <a:ext cx="1588" cy="121920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2" name="Text Box 10">
            <a:extLst>
              <a:ext uri="{FF2B5EF4-FFF2-40B4-BE49-F238E27FC236}">
                <a16:creationId xmlns:a16="http://schemas.microsoft.com/office/drawing/2014/main" id="{8992BF00-5D4D-4583-9BFF-85DE47816577}"/>
              </a:ext>
            </a:extLst>
          </p:cNvPr>
          <p:cNvSpPr txBox="1">
            <a:spLocks noChangeArrowheads="1"/>
          </p:cNvSpPr>
          <p:nvPr/>
        </p:nvSpPr>
        <p:spPr bwMode="auto">
          <a:xfrm>
            <a:off x="304800" y="3352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i="1">
                <a:latin typeface="Times New Roman" panose="02020603050405020304" pitchFamily="18" charset="0"/>
              </a:rPr>
              <a:t>h</a:t>
            </a:r>
            <a:endParaRPr lang="en-GB" altLang="en-US" i="1">
              <a:latin typeface="Times New Roman" panose="02020603050405020304" pitchFamily="18" charset="0"/>
            </a:endParaRPr>
          </a:p>
        </p:txBody>
      </p:sp>
      <p:sp>
        <p:nvSpPr>
          <p:cNvPr id="54283" name="Line 11">
            <a:extLst>
              <a:ext uri="{FF2B5EF4-FFF2-40B4-BE49-F238E27FC236}">
                <a16:creationId xmlns:a16="http://schemas.microsoft.com/office/drawing/2014/main" id="{ABB509D6-9E5C-414F-B6A1-14D235AB2318}"/>
              </a:ext>
            </a:extLst>
          </p:cNvPr>
          <p:cNvSpPr>
            <a:spLocks noChangeShapeType="1"/>
          </p:cNvSpPr>
          <p:nvPr/>
        </p:nvSpPr>
        <p:spPr bwMode="auto">
          <a:xfrm rot="-5400000">
            <a:off x="2252663" y="1787525"/>
            <a:ext cx="0" cy="282575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4" name="Line 12">
            <a:extLst>
              <a:ext uri="{FF2B5EF4-FFF2-40B4-BE49-F238E27FC236}">
                <a16:creationId xmlns:a16="http://schemas.microsoft.com/office/drawing/2014/main" id="{6CC5CDAC-3031-4CF4-A133-EF84DAF92325}"/>
              </a:ext>
            </a:extLst>
          </p:cNvPr>
          <p:cNvSpPr>
            <a:spLocks noChangeShapeType="1"/>
          </p:cNvSpPr>
          <p:nvPr/>
        </p:nvSpPr>
        <p:spPr bwMode="auto">
          <a:xfrm>
            <a:off x="2252663" y="2508250"/>
            <a:ext cx="449262" cy="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5" name="Text Box 13">
            <a:extLst>
              <a:ext uri="{FF2B5EF4-FFF2-40B4-BE49-F238E27FC236}">
                <a16:creationId xmlns:a16="http://schemas.microsoft.com/office/drawing/2014/main" id="{3EFF6C29-3534-4369-BBCB-6A3586234161}"/>
              </a:ext>
            </a:extLst>
          </p:cNvPr>
          <p:cNvSpPr txBox="1">
            <a:spLocks noChangeArrowheads="1"/>
          </p:cNvSpPr>
          <p:nvPr/>
        </p:nvSpPr>
        <p:spPr bwMode="auto">
          <a:xfrm>
            <a:off x="2339975" y="2112963"/>
            <a:ext cx="30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i="1">
                <a:latin typeface="Times New Roman" panose="02020603050405020304" pitchFamily="18" charset="0"/>
              </a:rPr>
              <a:t>r</a:t>
            </a:r>
            <a:endParaRPr lang="en-GB" altLang="en-US" i="1">
              <a:latin typeface="Times New Roman" panose="02020603050405020304" pitchFamily="18" charset="0"/>
            </a:endParaRPr>
          </a:p>
        </p:txBody>
      </p:sp>
      <p:sp>
        <p:nvSpPr>
          <p:cNvPr id="54286" name="Text Box 14">
            <a:extLst>
              <a:ext uri="{FF2B5EF4-FFF2-40B4-BE49-F238E27FC236}">
                <a16:creationId xmlns:a16="http://schemas.microsoft.com/office/drawing/2014/main" id="{A6CE961B-ACD0-4153-AF9B-50898DC91B07}"/>
              </a:ext>
            </a:extLst>
          </p:cNvPr>
          <p:cNvSpPr txBox="1">
            <a:spLocks noChangeArrowheads="1"/>
          </p:cNvSpPr>
          <p:nvPr/>
        </p:nvSpPr>
        <p:spPr bwMode="auto">
          <a:xfrm>
            <a:off x="2074863" y="3200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a:t>
            </a:r>
            <a:endParaRPr lang="en-GB" altLang="en-US"/>
          </a:p>
        </p:txBody>
      </p:sp>
      <p:sp>
        <p:nvSpPr>
          <p:cNvPr id="632847" name="Text Box 15">
            <a:extLst>
              <a:ext uri="{FF2B5EF4-FFF2-40B4-BE49-F238E27FC236}">
                <a16:creationId xmlns:a16="http://schemas.microsoft.com/office/drawing/2014/main" id="{D5F3E1B8-8024-4941-B252-A1EEED366848}"/>
              </a:ext>
            </a:extLst>
          </p:cNvPr>
          <p:cNvSpPr txBox="1">
            <a:spLocks noChangeArrowheads="1"/>
          </p:cNvSpPr>
          <p:nvPr/>
        </p:nvSpPr>
        <p:spPr bwMode="auto">
          <a:xfrm>
            <a:off x="4191000" y="1828800"/>
            <a:ext cx="4054475" cy="8509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ctr"/>
            <a:r>
              <a:rPr lang="en-US" altLang="en-US"/>
              <a:t>How can we find the width of the curved face?</a:t>
            </a:r>
            <a:endParaRPr lang="en-GB" altLang="en-US"/>
          </a:p>
        </p:txBody>
      </p:sp>
      <p:sp>
        <p:nvSpPr>
          <p:cNvPr id="632848" name="Text Box 16">
            <a:extLst>
              <a:ext uri="{FF2B5EF4-FFF2-40B4-BE49-F238E27FC236}">
                <a16:creationId xmlns:a16="http://schemas.microsoft.com/office/drawing/2014/main" id="{B56E49D5-47A6-4F7C-8226-328D8146C34D}"/>
              </a:ext>
            </a:extLst>
          </p:cNvPr>
          <p:cNvSpPr txBox="1">
            <a:spLocks noChangeArrowheads="1"/>
          </p:cNvSpPr>
          <p:nvPr/>
        </p:nvSpPr>
        <p:spPr bwMode="auto">
          <a:xfrm>
            <a:off x="4191000" y="2819400"/>
            <a:ext cx="44354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The width of the curved face is equal to the circumference of the circular base, 2</a:t>
            </a:r>
            <a:r>
              <a:rPr lang="en-US" altLang="en-US">
                <a:latin typeface="Times New Roman" panose="02020603050405020304" pitchFamily="18" charset="0"/>
                <a:cs typeface="Times New Roman" panose="02020603050405020304" pitchFamily="18" charset="0"/>
              </a:rPr>
              <a:t>π</a:t>
            </a:r>
            <a:r>
              <a:rPr lang="en-US" altLang="en-US" i="1">
                <a:latin typeface="Times New Roman" panose="02020603050405020304" pitchFamily="18" charset="0"/>
                <a:cs typeface="Times New Roman" panose="02020603050405020304" pitchFamily="18" charset="0"/>
              </a:rPr>
              <a:t>r</a:t>
            </a:r>
            <a:r>
              <a:rPr lang="en-US" altLang="en-US">
                <a:latin typeface="Times New Roman" panose="02020603050405020304" pitchFamily="18" charset="0"/>
                <a:cs typeface="Times New Roman" panose="02020603050405020304" pitchFamily="18" charset="0"/>
              </a:rPr>
              <a:t>.</a:t>
            </a:r>
            <a:endParaRPr lang="en-GB" altLang="en-US"/>
          </a:p>
        </p:txBody>
      </p:sp>
      <p:sp>
        <p:nvSpPr>
          <p:cNvPr id="632851" name="Rectangle 19">
            <a:extLst>
              <a:ext uri="{FF2B5EF4-FFF2-40B4-BE49-F238E27FC236}">
                <a16:creationId xmlns:a16="http://schemas.microsoft.com/office/drawing/2014/main" id="{C8646659-2B54-432A-A246-8E4DACA9043B}"/>
              </a:ext>
            </a:extLst>
          </p:cNvPr>
          <p:cNvSpPr>
            <a:spLocks noChangeArrowheads="1"/>
          </p:cNvSpPr>
          <p:nvPr/>
        </p:nvSpPr>
        <p:spPr bwMode="auto">
          <a:xfrm>
            <a:off x="1912938" y="3222625"/>
            <a:ext cx="639762" cy="457200"/>
          </a:xfrm>
          <a:prstGeom prst="rect">
            <a:avLst/>
          </a:prstGeom>
          <a:solidFill>
            <a:srgbClr val="FFE78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b="1">
                <a:solidFill>
                  <a:srgbClr val="FF6600"/>
                </a:solidFill>
              </a:rPr>
              <a:t>2</a:t>
            </a:r>
            <a:r>
              <a:rPr lang="en-US" altLang="en-US" b="1">
                <a:solidFill>
                  <a:srgbClr val="FF6600"/>
                </a:solidFill>
                <a:latin typeface="Times New Roman" panose="02020603050405020304" pitchFamily="18" charset="0"/>
                <a:cs typeface="Times New Roman" panose="02020603050405020304" pitchFamily="18" charset="0"/>
              </a:rPr>
              <a:t>π</a:t>
            </a:r>
            <a:r>
              <a:rPr lang="en-US" altLang="en-US" b="1" i="1">
                <a:solidFill>
                  <a:srgbClr val="FF6600"/>
                </a:solidFill>
                <a:latin typeface="Times New Roman" panose="02020603050405020304" pitchFamily="18" charset="0"/>
                <a:cs typeface="Times New Roman" panose="02020603050405020304" pitchFamily="18" charset="0"/>
              </a:rPr>
              <a:t>r</a:t>
            </a:r>
            <a:endParaRPr lang="en-GB" altLang="en-US" b="1" i="1">
              <a:solidFill>
                <a:srgbClr val="FF6600"/>
              </a:solidFill>
              <a:latin typeface="Times New Roman" panose="02020603050405020304" pitchFamily="18" charset="0"/>
              <a:cs typeface="Times New Roman" panose="02020603050405020304" pitchFamily="18" charset="0"/>
            </a:endParaRPr>
          </a:p>
        </p:txBody>
      </p:sp>
      <p:sp>
        <p:nvSpPr>
          <p:cNvPr id="632852" name="Text Box 20">
            <a:extLst>
              <a:ext uri="{FF2B5EF4-FFF2-40B4-BE49-F238E27FC236}">
                <a16:creationId xmlns:a16="http://schemas.microsoft.com/office/drawing/2014/main" id="{B13C8181-3F3F-4AD1-AA9A-E7F5BEE6DA9C}"/>
              </a:ext>
            </a:extLst>
          </p:cNvPr>
          <p:cNvSpPr txBox="1">
            <a:spLocks noChangeArrowheads="1"/>
          </p:cNvSpPr>
          <p:nvPr/>
        </p:nvSpPr>
        <p:spPr bwMode="auto">
          <a:xfrm>
            <a:off x="4191000" y="4129088"/>
            <a:ext cx="3768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dirty="0"/>
              <a:t>Area of curved face = 2</a:t>
            </a:r>
            <a:r>
              <a:rPr lang="en-US" altLang="en-US" dirty="0">
                <a:latin typeface="Times New Roman" panose="02020603050405020304" pitchFamily="18" charset="0"/>
                <a:cs typeface="Times New Roman" panose="02020603050405020304" pitchFamily="18" charset="0"/>
              </a:rPr>
              <a:t>π</a:t>
            </a:r>
            <a:r>
              <a:rPr lang="en-US" altLang="en-US" i="1" dirty="0" err="1">
                <a:latin typeface="Times New Roman" panose="02020603050405020304" pitchFamily="18" charset="0"/>
                <a:cs typeface="Times New Roman" panose="02020603050405020304" pitchFamily="18" charset="0"/>
              </a:rPr>
              <a:t>rh</a:t>
            </a:r>
            <a:endParaRPr lang="en-GB" altLang="en-US" i="1" dirty="0">
              <a:latin typeface="Times New Roman" panose="02020603050405020304" pitchFamily="18" charset="0"/>
              <a:cs typeface="Times New Roman" panose="02020603050405020304" pitchFamily="18" charset="0"/>
            </a:endParaRPr>
          </a:p>
        </p:txBody>
      </p:sp>
      <p:sp>
        <p:nvSpPr>
          <p:cNvPr id="632853" name="Text Box 21">
            <a:extLst>
              <a:ext uri="{FF2B5EF4-FFF2-40B4-BE49-F238E27FC236}">
                <a16:creationId xmlns:a16="http://schemas.microsoft.com/office/drawing/2014/main" id="{B732B8E5-EB3E-48B6-826E-189E47265171}"/>
              </a:ext>
            </a:extLst>
          </p:cNvPr>
          <p:cNvSpPr txBox="1">
            <a:spLocks noChangeArrowheads="1"/>
          </p:cNvSpPr>
          <p:nvPr/>
        </p:nvSpPr>
        <p:spPr bwMode="auto">
          <a:xfrm>
            <a:off x="4191000" y="4708525"/>
            <a:ext cx="4549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Area of 2 circular faces = 2 × </a:t>
            </a:r>
            <a:r>
              <a:rPr lang="en-US" altLang="en-US">
                <a:latin typeface="Times New Roman" panose="02020603050405020304" pitchFamily="18" charset="0"/>
                <a:cs typeface="Times New Roman" panose="02020603050405020304" pitchFamily="18" charset="0"/>
              </a:rPr>
              <a:t>π</a:t>
            </a:r>
            <a:r>
              <a:rPr lang="en-US" altLang="en-US" i="1">
                <a:latin typeface="Times New Roman" panose="02020603050405020304" pitchFamily="18" charset="0"/>
                <a:cs typeface="Times New Roman" panose="02020603050405020304" pitchFamily="18" charset="0"/>
              </a:rPr>
              <a:t>r</a:t>
            </a:r>
            <a:r>
              <a:rPr lang="en-US" altLang="en-US" baseline="30000">
                <a:cs typeface="Times New Roman" panose="02020603050405020304" pitchFamily="18" charset="0"/>
              </a:rPr>
              <a:t>2</a:t>
            </a:r>
            <a:endParaRPr lang="en-GB" altLang="en-US" baseline="30000">
              <a:cs typeface="Times New Roman" panose="02020603050405020304" pitchFamily="18" charset="0"/>
            </a:endParaRPr>
          </a:p>
        </p:txBody>
      </p:sp>
      <p:sp>
        <p:nvSpPr>
          <p:cNvPr id="632854" name="Text Box 22">
            <a:extLst>
              <a:ext uri="{FF2B5EF4-FFF2-40B4-BE49-F238E27FC236}">
                <a16:creationId xmlns:a16="http://schemas.microsoft.com/office/drawing/2014/main" id="{B251E946-9852-4D07-A52D-E3971818E325}"/>
              </a:ext>
            </a:extLst>
          </p:cNvPr>
          <p:cNvSpPr txBox="1">
            <a:spLocks noChangeArrowheads="1"/>
          </p:cNvSpPr>
          <p:nvPr/>
        </p:nvSpPr>
        <p:spPr bwMode="auto">
          <a:xfrm>
            <a:off x="1828800" y="5287963"/>
            <a:ext cx="548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Surface area of a cylinder = 2</a:t>
            </a:r>
            <a:r>
              <a:rPr lang="en-US" altLang="en-US">
                <a:latin typeface="Times New Roman" panose="02020603050405020304" pitchFamily="18" charset="0"/>
                <a:cs typeface="Times New Roman" panose="02020603050405020304" pitchFamily="18" charset="0"/>
              </a:rPr>
              <a:t>π</a:t>
            </a:r>
            <a:r>
              <a:rPr lang="en-US" altLang="en-US" i="1">
                <a:latin typeface="Times New Roman" panose="02020603050405020304" pitchFamily="18" charset="0"/>
                <a:cs typeface="Times New Roman" panose="02020603050405020304" pitchFamily="18" charset="0"/>
              </a:rPr>
              <a:t>rh </a:t>
            </a:r>
            <a:r>
              <a:rPr lang="en-US" altLang="en-US">
                <a:cs typeface="Times New Roman" panose="02020603050405020304" pitchFamily="18" charset="0"/>
              </a:rPr>
              <a:t>+</a:t>
            </a:r>
            <a:r>
              <a:rPr lang="en-US" altLang="en-US" i="1">
                <a:latin typeface="Times New Roman" panose="02020603050405020304" pitchFamily="18" charset="0"/>
                <a:cs typeface="Times New Roman" panose="02020603050405020304" pitchFamily="18" charset="0"/>
              </a:rPr>
              <a:t> </a:t>
            </a:r>
            <a:r>
              <a:rPr lang="en-US" altLang="en-US"/>
              <a:t>2</a:t>
            </a:r>
            <a:r>
              <a:rPr lang="en-US" altLang="en-US">
                <a:latin typeface="Times New Roman" panose="02020603050405020304" pitchFamily="18" charset="0"/>
                <a:cs typeface="Times New Roman" panose="02020603050405020304" pitchFamily="18" charset="0"/>
              </a:rPr>
              <a:t>π</a:t>
            </a:r>
            <a:r>
              <a:rPr lang="en-US" altLang="en-US" i="1">
                <a:latin typeface="Times New Roman" panose="02020603050405020304" pitchFamily="18" charset="0"/>
                <a:cs typeface="Times New Roman" panose="02020603050405020304" pitchFamily="18" charset="0"/>
              </a:rPr>
              <a:t>r</a:t>
            </a:r>
            <a:r>
              <a:rPr lang="en-US" altLang="en-US" baseline="30000">
                <a:cs typeface="Times New Roman" panose="02020603050405020304" pitchFamily="18" charset="0"/>
              </a:rPr>
              <a:t>2</a:t>
            </a:r>
            <a:endParaRPr lang="en-GB" altLang="en-US"/>
          </a:p>
        </p:txBody>
      </p:sp>
      <p:grpSp>
        <p:nvGrpSpPr>
          <p:cNvPr id="632859" name="Group 27">
            <a:extLst>
              <a:ext uri="{FF2B5EF4-FFF2-40B4-BE49-F238E27FC236}">
                <a16:creationId xmlns:a16="http://schemas.microsoft.com/office/drawing/2014/main" id="{50E3D854-BE8C-4D48-9869-577639A3546B}"/>
              </a:ext>
            </a:extLst>
          </p:cNvPr>
          <p:cNvGrpSpPr>
            <a:grpSpLocks/>
          </p:cNvGrpSpPr>
          <p:nvPr/>
        </p:nvGrpSpPr>
        <p:grpSpPr bwMode="auto">
          <a:xfrm>
            <a:off x="1828800" y="5867400"/>
            <a:ext cx="4519613" cy="485775"/>
            <a:chOff x="1152" y="3722"/>
            <a:chExt cx="2847" cy="306"/>
          </a:xfrm>
        </p:grpSpPr>
        <p:sp>
          <p:nvSpPr>
            <p:cNvPr id="54294" name="Text Box 23">
              <a:extLst>
                <a:ext uri="{FF2B5EF4-FFF2-40B4-BE49-F238E27FC236}">
                  <a16:creationId xmlns:a16="http://schemas.microsoft.com/office/drawing/2014/main" id="{7EAC8A29-7B5C-4C02-8005-128BF3D2C376}"/>
                </a:ext>
              </a:extLst>
            </p:cNvPr>
            <p:cNvSpPr txBox="1">
              <a:spLocks noChangeArrowheads="1"/>
            </p:cNvSpPr>
            <p:nvPr/>
          </p:nvSpPr>
          <p:spPr bwMode="auto">
            <a:xfrm>
              <a:off x="1152" y="3730"/>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or</a:t>
              </a:r>
              <a:endParaRPr lang="en-GB" altLang="en-US"/>
            </a:p>
          </p:txBody>
        </p:sp>
        <p:sp>
          <p:nvSpPr>
            <p:cNvPr id="54295" name="Text Box 24">
              <a:extLst>
                <a:ext uri="{FF2B5EF4-FFF2-40B4-BE49-F238E27FC236}">
                  <a16:creationId xmlns:a16="http://schemas.microsoft.com/office/drawing/2014/main" id="{88A7C56A-6770-45AE-859F-AECF261F718F}"/>
                </a:ext>
              </a:extLst>
            </p:cNvPr>
            <p:cNvSpPr txBox="1">
              <a:spLocks noChangeArrowheads="1"/>
            </p:cNvSpPr>
            <p:nvPr/>
          </p:nvSpPr>
          <p:spPr bwMode="auto">
            <a:xfrm>
              <a:off x="1761" y="3722"/>
              <a:ext cx="2238"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Surface area = 2</a:t>
              </a:r>
              <a:r>
                <a:rPr lang="en-US" altLang="en-US">
                  <a:latin typeface="Times New Roman" panose="02020603050405020304" pitchFamily="18" charset="0"/>
                  <a:cs typeface="Times New Roman" panose="02020603050405020304" pitchFamily="18" charset="0"/>
                </a:rPr>
                <a:t>π</a:t>
              </a:r>
              <a:r>
                <a:rPr lang="en-US" altLang="en-US" i="1">
                  <a:latin typeface="Times New Roman" panose="02020603050405020304" pitchFamily="18" charset="0"/>
                  <a:cs typeface="Times New Roman" panose="02020603050405020304" pitchFamily="18" charset="0"/>
                </a:rPr>
                <a:t>r</a:t>
              </a:r>
              <a:r>
                <a:rPr lang="en-US" altLang="en-US">
                  <a:cs typeface="Times New Roman" panose="02020603050405020304" pitchFamily="18" charset="0"/>
                </a:rPr>
                <a:t>(</a:t>
              </a:r>
              <a:r>
                <a:rPr lang="en-US" altLang="en-US" i="1">
                  <a:latin typeface="Times New Roman" panose="02020603050405020304" pitchFamily="18" charset="0"/>
                  <a:cs typeface="Times New Roman" panose="02020603050405020304" pitchFamily="18" charset="0"/>
                </a:rPr>
                <a:t>h </a:t>
              </a:r>
              <a:r>
                <a:rPr lang="en-US" altLang="en-US">
                  <a:cs typeface="Times New Roman" panose="02020603050405020304" pitchFamily="18" charset="0"/>
                </a:rPr>
                <a:t>+</a:t>
              </a:r>
              <a:r>
                <a:rPr lang="en-US" altLang="en-US" i="1">
                  <a:latin typeface="Times New Roman" panose="02020603050405020304" pitchFamily="18" charset="0"/>
                  <a:cs typeface="Times New Roman" panose="02020603050405020304" pitchFamily="18" charset="0"/>
                </a:rPr>
                <a:t> r</a:t>
              </a:r>
              <a:r>
                <a:rPr lang="en-US" altLang="en-US">
                  <a:cs typeface="Times New Roman" panose="02020603050405020304" pitchFamily="18" charset="0"/>
                </a:rPr>
                <a:t>)</a:t>
              </a:r>
              <a:endParaRPr lang="en-GB" altLang="en-US">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28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2848"/>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3285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3285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3285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32854"/>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632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47" grpId="0" animBg="1"/>
      <p:bldP spid="632848" grpId="0"/>
      <p:bldP spid="632851" grpId="0" animBg="1"/>
      <p:bldP spid="632852" grpId="0"/>
      <p:bldP spid="632853" grpId="0"/>
      <p:bldP spid="63285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right_button">
            <a:hlinkClick r:id="" action="ppaction://hlinkshowjump?jump=nextslide"/>
            <a:extLst>
              <a:ext uri="{FF2B5EF4-FFF2-40B4-BE49-F238E27FC236}">
                <a16:creationId xmlns:a16="http://schemas.microsoft.com/office/drawing/2014/main" id="{2A7DE55F-5A6B-4CF8-B99D-4605817C1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descr="left_button">
            <a:hlinkClick r:id="" action="ppaction://hlinkshowjump?jump=previousslide"/>
            <a:extLst>
              <a:ext uri="{FF2B5EF4-FFF2-40B4-BE49-F238E27FC236}">
                <a16:creationId xmlns:a16="http://schemas.microsoft.com/office/drawing/2014/main" id="{09BB46A3-F6CD-40E0-A67E-4B4BC2985E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5">
            <a:extLst>
              <a:ext uri="{FF2B5EF4-FFF2-40B4-BE49-F238E27FC236}">
                <a16:creationId xmlns:a16="http://schemas.microsoft.com/office/drawing/2014/main" id="{60FE58AB-D1CF-4967-9273-B41DDF63CD94}"/>
              </a:ext>
            </a:extLst>
          </p:cNvPr>
          <p:cNvSpPr>
            <a:spLocks noGrp="1" noChangeArrowheads="1"/>
          </p:cNvSpPr>
          <p:nvPr>
            <p:ph type="title" idx="4294967295"/>
          </p:nvPr>
        </p:nvSpPr>
        <p:spPr>
          <a:xfrm>
            <a:off x="150813" y="150813"/>
            <a:ext cx="7354887" cy="633412"/>
          </a:xfrm>
          <a:solidFill>
            <a:srgbClr val="FFFF00"/>
          </a:solidFill>
        </p:spPr>
        <p:txBody>
          <a:bodyPr/>
          <a:lstStyle/>
          <a:p>
            <a:r>
              <a:rPr lang="en-US" altLang="en-US"/>
              <a:t>Volume of a cone</a:t>
            </a:r>
            <a:endParaRPr lang="en-GB" altLang="en-US"/>
          </a:p>
        </p:txBody>
      </p:sp>
      <p:sp>
        <p:nvSpPr>
          <p:cNvPr id="56325" name="Text Box 6">
            <a:extLst>
              <a:ext uri="{FF2B5EF4-FFF2-40B4-BE49-F238E27FC236}">
                <a16:creationId xmlns:a16="http://schemas.microsoft.com/office/drawing/2014/main" id="{9B533FAD-0522-4373-9044-711EECF030BF}"/>
              </a:ext>
            </a:extLst>
          </p:cNvPr>
          <p:cNvSpPr txBox="1">
            <a:spLocks noChangeArrowheads="1"/>
          </p:cNvSpPr>
          <p:nvPr/>
        </p:nvSpPr>
        <p:spPr bwMode="auto">
          <a:xfrm>
            <a:off x="422275" y="1143000"/>
            <a:ext cx="811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a:solidFill>
                  <a:srgbClr val="000066"/>
                </a:solidFill>
              </a:rPr>
              <a:t>A </a:t>
            </a:r>
            <a:r>
              <a:rPr lang="en-GB" altLang="en-US" b="1">
                <a:solidFill>
                  <a:srgbClr val="FF6600"/>
                </a:solidFill>
              </a:rPr>
              <a:t>cone</a:t>
            </a:r>
            <a:r>
              <a:rPr lang="en-GB" altLang="en-US">
                <a:solidFill>
                  <a:srgbClr val="000066"/>
                </a:solidFill>
              </a:rPr>
              <a:t> is a special type of pyramid with a circular base.</a:t>
            </a:r>
          </a:p>
        </p:txBody>
      </p:sp>
      <p:sp>
        <p:nvSpPr>
          <p:cNvPr id="641031" name="Text Box 7">
            <a:extLst>
              <a:ext uri="{FF2B5EF4-FFF2-40B4-BE49-F238E27FC236}">
                <a16:creationId xmlns:a16="http://schemas.microsoft.com/office/drawing/2014/main" id="{4674726A-38BB-410E-AB16-C282B5F4C8AF}"/>
              </a:ext>
            </a:extLst>
          </p:cNvPr>
          <p:cNvSpPr txBox="1">
            <a:spLocks noChangeArrowheads="1"/>
          </p:cNvSpPr>
          <p:nvPr/>
        </p:nvSpPr>
        <p:spPr bwMode="auto">
          <a:xfrm>
            <a:off x="422275" y="1784350"/>
            <a:ext cx="81105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a:solidFill>
                  <a:srgbClr val="000066"/>
                </a:solidFill>
              </a:rPr>
              <a:t>Remember, the volume of a pyramid can be found by multiplying the area of the base by the height and dividing by 3.</a:t>
            </a:r>
          </a:p>
        </p:txBody>
      </p:sp>
      <p:sp>
        <p:nvSpPr>
          <p:cNvPr id="641032" name="Text Box 8">
            <a:extLst>
              <a:ext uri="{FF2B5EF4-FFF2-40B4-BE49-F238E27FC236}">
                <a16:creationId xmlns:a16="http://schemas.microsoft.com/office/drawing/2014/main" id="{B80EFFC9-0E27-4D78-8DC3-212BDF447899}"/>
              </a:ext>
            </a:extLst>
          </p:cNvPr>
          <p:cNvSpPr txBox="1">
            <a:spLocks noChangeArrowheads="1"/>
          </p:cNvSpPr>
          <p:nvPr/>
        </p:nvSpPr>
        <p:spPr bwMode="auto">
          <a:xfrm>
            <a:off x="2895600" y="3357563"/>
            <a:ext cx="5292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a:solidFill>
                  <a:srgbClr val="000066"/>
                </a:solidFill>
              </a:rPr>
              <a:t>The volume of a cone is given by:</a:t>
            </a:r>
          </a:p>
        </p:txBody>
      </p:sp>
      <p:grpSp>
        <p:nvGrpSpPr>
          <p:cNvPr id="641053" name="Group 29">
            <a:extLst>
              <a:ext uri="{FF2B5EF4-FFF2-40B4-BE49-F238E27FC236}">
                <a16:creationId xmlns:a16="http://schemas.microsoft.com/office/drawing/2014/main" id="{2496D107-5768-4823-9881-FE7BA1048022}"/>
              </a:ext>
            </a:extLst>
          </p:cNvPr>
          <p:cNvGrpSpPr>
            <a:grpSpLocks/>
          </p:cNvGrpSpPr>
          <p:nvPr/>
        </p:nvGrpSpPr>
        <p:grpSpPr bwMode="auto">
          <a:xfrm>
            <a:off x="2895600" y="3962400"/>
            <a:ext cx="6105525" cy="628650"/>
            <a:chOff x="1824" y="2496"/>
            <a:chExt cx="3846" cy="396"/>
          </a:xfrm>
        </p:grpSpPr>
        <p:sp>
          <p:nvSpPr>
            <p:cNvPr id="56349" name="Text Box 10">
              <a:extLst>
                <a:ext uri="{FF2B5EF4-FFF2-40B4-BE49-F238E27FC236}">
                  <a16:creationId xmlns:a16="http://schemas.microsoft.com/office/drawing/2014/main" id="{CC80B173-4817-4522-B39A-9529BBE4B877}"/>
                </a:ext>
              </a:extLst>
            </p:cNvPr>
            <p:cNvSpPr txBox="1">
              <a:spLocks noChangeArrowheads="1"/>
            </p:cNvSpPr>
            <p:nvPr/>
          </p:nvSpPr>
          <p:spPr bwMode="auto">
            <a:xfrm>
              <a:off x="1824" y="2550"/>
              <a:ext cx="38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Volume =     × area of circular base × height</a:t>
              </a:r>
            </a:p>
          </p:txBody>
        </p:sp>
        <p:grpSp>
          <p:nvGrpSpPr>
            <p:cNvPr id="56350" name="Group 25">
              <a:extLst>
                <a:ext uri="{FF2B5EF4-FFF2-40B4-BE49-F238E27FC236}">
                  <a16:creationId xmlns:a16="http://schemas.microsoft.com/office/drawing/2014/main" id="{C35FA55D-1C3B-4D72-B227-5A80EE3F419F}"/>
                </a:ext>
              </a:extLst>
            </p:cNvPr>
            <p:cNvGrpSpPr>
              <a:grpSpLocks/>
            </p:cNvGrpSpPr>
            <p:nvPr/>
          </p:nvGrpSpPr>
          <p:grpSpPr bwMode="auto">
            <a:xfrm>
              <a:off x="2736" y="2496"/>
              <a:ext cx="196" cy="396"/>
              <a:chOff x="3643" y="3143"/>
              <a:chExt cx="196" cy="396"/>
            </a:xfrm>
          </p:grpSpPr>
          <p:sp>
            <p:nvSpPr>
              <p:cNvPr id="56351" name="Text Box 26">
                <a:extLst>
                  <a:ext uri="{FF2B5EF4-FFF2-40B4-BE49-F238E27FC236}">
                    <a16:creationId xmlns:a16="http://schemas.microsoft.com/office/drawing/2014/main" id="{EA3C5F68-4DCD-4DD3-9270-C491EE916F3B}"/>
                  </a:ext>
                </a:extLst>
              </p:cNvPr>
              <p:cNvSpPr txBox="1">
                <a:spLocks noChangeArrowheads="1"/>
              </p:cNvSpPr>
              <p:nvPr/>
            </p:nvSpPr>
            <p:spPr bwMode="auto">
              <a:xfrm>
                <a:off x="3643" y="314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sz="1800"/>
                  <a:t>1</a:t>
                </a:r>
              </a:p>
            </p:txBody>
          </p:sp>
          <p:sp>
            <p:nvSpPr>
              <p:cNvPr id="56352" name="Line 27">
                <a:extLst>
                  <a:ext uri="{FF2B5EF4-FFF2-40B4-BE49-F238E27FC236}">
                    <a16:creationId xmlns:a16="http://schemas.microsoft.com/office/drawing/2014/main" id="{2798D332-E812-4764-84A7-66BF2A685B57}"/>
                  </a:ext>
                </a:extLst>
              </p:cNvPr>
              <p:cNvSpPr>
                <a:spLocks noChangeShapeType="1"/>
              </p:cNvSpPr>
              <p:nvPr/>
            </p:nvSpPr>
            <p:spPr bwMode="auto">
              <a:xfrm>
                <a:off x="3645" y="3341"/>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3" name="Text Box 28">
                <a:extLst>
                  <a:ext uri="{FF2B5EF4-FFF2-40B4-BE49-F238E27FC236}">
                    <a16:creationId xmlns:a16="http://schemas.microsoft.com/office/drawing/2014/main" id="{E6E9332D-99A7-424F-9DAD-6E614FA6A39A}"/>
                  </a:ext>
                </a:extLst>
              </p:cNvPr>
              <p:cNvSpPr txBox="1">
                <a:spLocks noChangeArrowheads="1"/>
              </p:cNvSpPr>
              <p:nvPr/>
            </p:nvSpPr>
            <p:spPr bwMode="auto">
              <a:xfrm>
                <a:off x="3643" y="330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sz="1800"/>
                  <a:t>3</a:t>
                </a:r>
              </a:p>
            </p:txBody>
          </p:sp>
        </p:grpSp>
      </p:grpSp>
      <p:grpSp>
        <p:nvGrpSpPr>
          <p:cNvPr id="641071" name="Group 47">
            <a:extLst>
              <a:ext uri="{FF2B5EF4-FFF2-40B4-BE49-F238E27FC236}">
                <a16:creationId xmlns:a16="http://schemas.microsoft.com/office/drawing/2014/main" id="{F114B97A-AF3C-420C-8EBE-E9B2CB04B8D7}"/>
              </a:ext>
            </a:extLst>
          </p:cNvPr>
          <p:cNvGrpSpPr>
            <a:grpSpLocks/>
          </p:cNvGrpSpPr>
          <p:nvPr/>
        </p:nvGrpSpPr>
        <p:grpSpPr bwMode="auto">
          <a:xfrm>
            <a:off x="5033963" y="4648200"/>
            <a:ext cx="1828800" cy="1295400"/>
            <a:chOff x="3171" y="2928"/>
            <a:chExt cx="1152" cy="816"/>
          </a:xfrm>
        </p:grpSpPr>
        <p:sp>
          <p:nvSpPr>
            <p:cNvPr id="56340" name="Text Box 11">
              <a:extLst>
                <a:ext uri="{FF2B5EF4-FFF2-40B4-BE49-F238E27FC236}">
                  <a16:creationId xmlns:a16="http://schemas.microsoft.com/office/drawing/2014/main" id="{087DE362-5D37-4435-83C5-ADC74F59A594}"/>
                </a:ext>
              </a:extLst>
            </p:cNvPr>
            <p:cNvSpPr txBox="1">
              <a:spLocks noChangeArrowheads="1"/>
            </p:cNvSpPr>
            <p:nvPr/>
          </p:nvSpPr>
          <p:spPr bwMode="auto">
            <a:xfrm>
              <a:off x="3603" y="2928"/>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or</a:t>
              </a:r>
            </a:p>
          </p:txBody>
        </p:sp>
        <p:grpSp>
          <p:nvGrpSpPr>
            <p:cNvPr id="56341" name="Group 38">
              <a:extLst>
                <a:ext uri="{FF2B5EF4-FFF2-40B4-BE49-F238E27FC236}">
                  <a16:creationId xmlns:a16="http://schemas.microsoft.com/office/drawing/2014/main" id="{046EE9F6-1784-4F4E-AB8C-62B45F818243}"/>
                </a:ext>
              </a:extLst>
            </p:cNvPr>
            <p:cNvGrpSpPr>
              <a:grpSpLocks/>
            </p:cNvGrpSpPr>
            <p:nvPr/>
          </p:nvGrpSpPr>
          <p:grpSpPr bwMode="auto">
            <a:xfrm>
              <a:off x="3171" y="3312"/>
              <a:ext cx="1152" cy="432"/>
              <a:chOff x="3120" y="3263"/>
              <a:chExt cx="1152" cy="432"/>
            </a:xfrm>
          </p:grpSpPr>
          <p:sp>
            <p:nvSpPr>
              <p:cNvPr id="56342" name="Rectangle 37">
                <a:extLst>
                  <a:ext uri="{FF2B5EF4-FFF2-40B4-BE49-F238E27FC236}">
                    <a16:creationId xmlns:a16="http://schemas.microsoft.com/office/drawing/2014/main" id="{8F54534D-B170-45D8-A67A-67BE0DE94EA5}"/>
                  </a:ext>
                </a:extLst>
              </p:cNvPr>
              <p:cNvSpPr>
                <a:spLocks noChangeArrowheads="1"/>
              </p:cNvSpPr>
              <p:nvPr/>
            </p:nvSpPr>
            <p:spPr bwMode="auto">
              <a:xfrm>
                <a:off x="3120" y="3263"/>
                <a:ext cx="1152" cy="432"/>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grpSp>
            <p:nvGrpSpPr>
              <p:cNvPr id="56343" name="Group 36">
                <a:extLst>
                  <a:ext uri="{FF2B5EF4-FFF2-40B4-BE49-F238E27FC236}">
                    <a16:creationId xmlns:a16="http://schemas.microsoft.com/office/drawing/2014/main" id="{DB92E760-C9FC-41A1-B54A-7485C13CED9A}"/>
                  </a:ext>
                </a:extLst>
              </p:cNvPr>
              <p:cNvGrpSpPr>
                <a:grpSpLocks/>
              </p:cNvGrpSpPr>
              <p:nvPr/>
            </p:nvGrpSpPr>
            <p:grpSpPr bwMode="auto">
              <a:xfrm>
                <a:off x="3190" y="3281"/>
                <a:ext cx="1012" cy="396"/>
                <a:chOff x="3190" y="3262"/>
                <a:chExt cx="1012" cy="396"/>
              </a:xfrm>
            </p:grpSpPr>
            <p:sp>
              <p:nvSpPr>
                <p:cNvPr id="56344" name="Text Box 9">
                  <a:extLst>
                    <a:ext uri="{FF2B5EF4-FFF2-40B4-BE49-F238E27FC236}">
                      <a16:creationId xmlns:a16="http://schemas.microsoft.com/office/drawing/2014/main" id="{7FB1C78B-8A91-46E3-AF76-CCB0F351ED00}"/>
                    </a:ext>
                  </a:extLst>
                </p:cNvPr>
                <p:cNvSpPr txBox="1">
                  <a:spLocks noChangeArrowheads="1"/>
                </p:cNvSpPr>
                <p:nvPr/>
              </p:nvSpPr>
              <p:spPr bwMode="auto">
                <a:xfrm>
                  <a:off x="3190" y="3316"/>
                  <a:ext cx="1012"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i="1"/>
                    <a:t>V</a:t>
                  </a:r>
                  <a:r>
                    <a:rPr lang="en-GB" altLang="en-US"/>
                    <a:t> =     </a:t>
                  </a:r>
                  <a:r>
                    <a:rPr lang="el-GR" altLang="en-US" i="1">
                      <a:latin typeface="Times New Roman" panose="02020603050405020304" pitchFamily="18" charset="0"/>
                      <a:cs typeface="Times New Roman" panose="02020603050405020304" pitchFamily="18" charset="0"/>
                    </a:rPr>
                    <a:t>π</a:t>
                  </a:r>
                  <a:r>
                    <a:rPr lang="en-GB" altLang="en-US" i="1">
                      <a:latin typeface="Times New Roman" panose="02020603050405020304" pitchFamily="18" charset="0"/>
                      <a:cs typeface="Times New Roman" panose="02020603050405020304" pitchFamily="18" charset="0"/>
                    </a:rPr>
                    <a:t>r</a:t>
                  </a:r>
                  <a:r>
                    <a:rPr lang="en-GB" altLang="en-US" baseline="30000">
                      <a:cs typeface="Times New Roman" panose="02020603050405020304" pitchFamily="18" charset="0"/>
                    </a:rPr>
                    <a:t>2</a:t>
                  </a:r>
                  <a:r>
                    <a:rPr lang="en-GB" altLang="en-US" i="1">
                      <a:latin typeface="Times New Roman" panose="02020603050405020304" pitchFamily="18" charset="0"/>
                      <a:cs typeface="Times New Roman" panose="02020603050405020304" pitchFamily="18" charset="0"/>
                    </a:rPr>
                    <a:t>h</a:t>
                  </a:r>
                  <a:endParaRPr lang="el-GR" altLang="en-US">
                    <a:latin typeface="Times New Roman" panose="02020603050405020304" pitchFamily="18" charset="0"/>
                    <a:cs typeface="Times New Roman" panose="02020603050405020304" pitchFamily="18" charset="0"/>
                  </a:endParaRPr>
                </a:p>
              </p:txBody>
            </p:sp>
            <p:grpSp>
              <p:nvGrpSpPr>
                <p:cNvPr id="56345" name="Group 32">
                  <a:extLst>
                    <a:ext uri="{FF2B5EF4-FFF2-40B4-BE49-F238E27FC236}">
                      <a16:creationId xmlns:a16="http://schemas.microsoft.com/office/drawing/2014/main" id="{18ED53DD-B8F9-4D8E-892A-3D69571EFB94}"/>
                    </a:ext>
                  </a:extLst>
                </p:cNvPr>
                <p:cNvGrpSpPr>
                  <a:grpSpLocks/>
                </p:cNvGrpSpPr>
                <p:nvPr/>
              </p:nvGrpSpPr>
              <p:grpSpPr bwMode="auto">
                <a:xfrm>
                  <a:off x="3580" y="3262"/>
                  <a:ext cx="196" cy="396"/>
                  <a:chOff x="3643" y="3143"/>
                  <a:chExt cx="196" cy="396"/>
                </a:xfrm>
              </p:grpSpPr>
              <p:sp>
                <p:nvSpPr>
                  <p:cNvPr id="56346" name="Text Box 33">
                    <a:extLst>
                      <a:ext uri="{FF2B5EF4-FFF2-40B4-BE49-F238E27FC236}">
                        <a16:creationId xmlns:a16="http://schemas.microsoft.com/office/drawing/2014/main" id="{3AF298D8-C77C-4463-A333-682E3F717C6F}"/>
                      </a:ext>
                    </a:extLst>
                  </p:cNvPr>
                  <p:cNvSpPr txBox="1">
                    <a:spLocks noChangeArrowheads="1"/>
                  </p:cNvSpPr>
                  <p:nvPr/>
                </p:nvSpPr>
                <p:spPr bwMode="auto">
                  <a:xfrm>
                    <a:off x="3643" y="314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sz="1800"/>
                      <a:t>1</a:t>
                    </a:r>
                  </a:p>
                </p:txBody>
              </p:sp>
              <p:sp>
                <p:nvSpPr>
                  <p:cNvPr id="56347" name="Line 34">
                    <a:extLst>
                      <a:ext uri="{FF2B5EF4-FFF2-40B4-BE49-F238E27FC236}">
                        <a16:creationId xmlns:a16="http://schemas.microsoft.com/office/drawing/2014/main" id="{2B256F38-79E1-4A3B-8F27-03D607EA8D46}"/>
                      </a:ext>
                    </a:extLst>
                  </p:cNvPr>
                  <p:cNvSpPr>
                    <a:spLocks noChangeShapeType="1"/>
                  </p:cNvSpPr>
                  <p:nvPr/>
                </p:nvSpPr>
                <p:spPr bwMode="auto">
                  <a:xfrm>
                    <a:off x="3645" y="3341"/>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48" name="Text Box 35">
                    <a:extLst>
                      <a:ext uri="{FF2B5EF4-FFF2-40B4-BE49-F238E27FC236}">
                        <a16:creationId xmlns:a16="http://schemas.microsoft.com/office/drawing/2014/main" id="{64756676-72BD-4D42-9340-D141B2259A09}"/>
                      </a:ext>
                    </a:extLst>
                  </p:cNvPr>
                  <p:cNvSpPr txBox="1">
                    <a:spLocks noChangeArrowheads="1"/>
                  </p:cNvSpPr>
                  <p:nvPr/>
                </p:nvSpPr>
                <p:spPr bwMode="auto">
                  <a:xfrm>
                    <a:off x="3643" y="330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sz="1800"/>
                      <a:t>3</a:t>
                    </a:r>
                  </a:p>
                </p:txBody>
              </p:sp>
            </p:grpSp>
          </p:grpSp>
        </p:grpSp>
      </p:grpSp>
      <p:grpSp>
        <p:nvGrpSpPr>
          <p:cNvPr id="641069" name="Group 45">
            <a:extLst>
              <a:ext uri="{FF2B5EF4-FFF2-40B4-BE49-F238E27FC236}">
                <a16:creationId xmlns:a16="http://schemas.microsoft.com/office/drawing/2014/main" id="{C1A7A6D7-9349-4AE7-8DD8-170EFC0F0F69}"/>
              </a:ext>
            </a:extLst>
          </p:cNvPr>
          <p:cNvGrpSpPr>
            <a:grpSpLocks/>
          </p:cNvGrpSpPr>
          <p:nvPr/>
        </p:nvGrpSpPr>
        <p:grpSpPr bwMode="auto">
          <a:xfrm>
            <a:off x="762000" y="3571875"/>
            <a:ext cx="1916113" cy="2187575"/>
            <a:chOff x="480" y="2250"/>
            <a:chExt cx="1207" cy="1378"/>
          </a:xfrm>
        </p:grpSpPr>
        <p:pic>
          <p:nvPicPr>
            <p:cNvPr id="56331" name="Picture 40">
              <a:extLst>
                <a:ext uri="{FF2B5EF4-FFF2-40B4-BE49-F238E27FC236}">
                  <a16:creationId xmlns:a16="http://schemas.microsoft.com/office/drawing/2014/main" id="{0C9D4495-E6A4-4555-B8F8-922701233E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 y="2250"/>
              <a:ext cx="1200" cy="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32" name="Arc 41">
              <a:extLst>
                <a:ext uri="{FF2B5EF4-FFF2-40B4-BE49-F238E27FC236}">
                  <a16:creationId xmlns:a16="http://schemas.microsoft.com/office/drawing/2014/main" id="{5B9E3401-3CAC-412E-87B8-D71E7ED5CB89}"/>
                </a:ext>
              </a:extLst>
            </p:cNvPr>
            <p:cNvSpPr>
              <a:spLocks/>
            </p:cNvSpPr>
            <p:nvPr/>
          </p:nvSpPr>
          <p:spPr bwMode="auto">
            <a:xfrm>
              <a:off x="486" y="3103"/>
              <a:ext cx="1192" cy="297"/>
            </a:xfrm>
            <a:custGeom>
              <a:avLst/>
              <a:gdLst>
                <a:gd name="T0" fmla="*/ 0 w 43034"/>
                <a:gd name="T1" fmla="*/ 3 h 24394"/>
                <a:gd name="T2" fmla="*/ 33 w 43034"/>
                <a:gd name="T3" fmla="*/ 4 h 24394"/>
                <a:gd name="T4" fmla="*/ 16 w 43034"/>
                <a:gd name="T5" fmla="*/ 3 h 24394"/>
                <a:gd name="T6" fmla="*/ 0 60000 65536"/>
                <a:gd name="T7" fmla="*/ 0 60000 65536"/>
                <a:gd name="T8" fmla="*/ 0 60000 65536"/>
              </a:gdLst>
              <a:ahLst/>
              <a:cxnLst>
                <a:cxn ang="T6">
                  <a:pos x="T0" y="T1"/>
                </a:cxn>
                <a:cxn ang="T7">
                  <a:pos x="T2" y="T3"/>
                </a:cxn>
                <a:cxn ang="T8">
                  <a:pos x="T4" y="T5"/>
                </a:cxn>
              </a:cxnLst>
              <a:rect l="0" t="0" r="r" b="b"/>
              <a:pathLst>
                <a:path w="43034" h="24394" fill="none" extrusionOk="0">
                  <a:moveTo>
                    <a:pt x="-1" y="18929"/>
                  </a:moveTo>
                  <a:cubicBezTo>
                    <a:pt x="1346" y="8116"/>
                    <a:pt x="10537" y="0"/>
                    <a:pt x="21434" y="0"/>
                  </a:cubicBezTo>
                  <a:cubicBezTo>
                    <a:pt x="33363" y="0"/>
                    <a:pt x="43034" y="9670"/>
                    <a:pt x="43034" y="21600"/>
                  </a:cubicBezTo>
                  <a:cubicBezTo>
                    <a:pt x="43034" y="22534"/>
                    <a:pt x="42973" y="23467"/>
                    <a:pt x="42852" y="24393"/>
                  </a:cubicBezTo>
                </a:path>
                <a:path w="43034" h="24394" stroke="0" extrusionOk="0">
                  <a:moveTo>
                    <a:pt x="-1" y="18929"/>
                  </a:moveTo>
                  <a:cubicBezTo>
                    <a:pt x="1346" y="8116"/>
                    <a:pt x="10537" y="0"/>
                    <a:pt x="21434" y="0"/>
                  </a:cubicBezTo>
                  <a:cubicBezTo>
                    <a:pt x="33363" y="0"/>
                    <a:pt x="43034" y="9670"/>
                    <a:pt x="43034" y="21600"/>
                  </a:cubicBezTo>
                  <a:cubicBezTo>
                    <a:pt x="43034" y="22534"/>
                    <a:pt x="42973" y="23467"/>
                    <a:pt x="42852" y="24393"/>
                  </a:cubicBezTo>
                  <a:lnTo>
                    <a:pt x="21434" y="21600"/>
                  </a:lnTo>
                  <a:lnTo>
                    <a:pt x="-1" y="18929"/>
                  </a:lnTo>
                  <a:close/>
                </a:path>
              </a:pathLst>
            </a:custGeom>
            <a:noFill/>
            <a:ln w="285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3" name="Arc 42">
              <a:extLst>
                <a:ext uri="{FF2B5EF4-FFF2-40B4-BE49-F238E27FC236}">
                  <a16:creationId xmlns:a16="http://schemas.microsoft.com/office/drawing/2014/main" id="{D273DDF6-68D7-4704-8A3B-7A395F2250A6}"/>
                </a:ext>
              </a:extLst>
            </p:cNvPr>
            <p:cNvSpPr>
              <a:spLocks/>
            </p:cNvSpPr>
            <p:nvPr/>
          </p:nvSpPr>
          <p:spPr bwMode="auto">
            <a:xfrm>
              <a:off x="481" y="3336"/>
              <a:ext cx="1195" cy="275"/>
            </a:xfrm>
            <a:custGeom>
              <a:avLst/>
              <a:gdLst>
                <a:gd name="T0" fmla="*/ 33 w 43196"/>
                <a:gd name="T1" fmla="*/ 0 h 23117"/>
                <a:gd name="T2" fmla="*/ 0 w 43196"/>
                <a:gd name="T3" fmla="*/ 0 h 23117"/>
                <a:gd name="T4" fmla="*/ 17 w 43196"/>
                <a:gd name="T5" fmla="*/ 0 h 23117"/>
                <a:gd name="T6" fmla="*/ 0 60000 65536"/>
                <a:gd name="T7" fmla="*/ 0 60000 65536"/>
                <a:gd name="T8" fmla="*/ 0 60000 65536"/>
              </a:gdLst>
              <a:ahLst/>
              <a:cxnLst>
                <a:cxn ang="T6">
                  <a:pos x="T0" y="T1"/>
                </a:cxn>
                <a:cxn ang="T7">
                  <a:pos x="T2" y="T3"/>
                </a:cxn>
                <a:cxn ang="T8">
                  <a:pos x="T4" y="T5"/>
                </a:cxn>
              </a:cxnLst>
              <a:rect l="0" t="0" r="r" b="b"/>
              <a:pathLst>
                <a:path w="43196" h="23117" fill="none" extrusionOk="0">
                  <a:moveTo>
                    <a:pt x="43196" y="1906"/>
                  </a:moveTo>
                  <a:cubicBezTo>
                    <a:pt x="42984" y="13681"/>
                    <a:pt x="33377" y="23117"/>
                    <a:pt x="21600" y="23117"/>
                  </a:cubicBezTo>
                  <a:cubicBezTo>
                    <a:pt x="9670" y="23117"/>
                    <a:pt x="0" y="13446"/>
                    <a:pt x="0" y="1517"/>
                  </a:cubicBezTo>
                  <a:cubicBezTo>
                    <a:pt x="0" y="1010"/>
                    <a:pt x="17" y="504"/>
                    <a:pt x="53" y="0"/>
                  </a:cubicBezTo>
                </a:path>
                <a:path w="43196" h="23117" stroke="0" extrusionOk="0">
                  <a:moveTo>
                    <a:pt x="43196" y="1906"/>
                  </a:moveTo>
                  <a:cubicBezTo>
                    <a:pt x="42984" y="13681"/>
                    <a:pt x="33377" y="23117"/>
                    <a:pt x="21600" y="23117"/>
                  </a:cubicBezTo>
                  <a:cubicBezTo>
                    <a:pt x="9670" y="23117"/>
                    <a:pt x="0" y="13446"/>
                    <a:pt x="0" y="1517"/>
                  </a:cubicBezTo>
                  <a:cubicBezTo>
                    <a:pt x="0" y="1010"/>
                    <a:pt x="17" y="504"/>
                    <a:pt x="53" y="0"/>
                  </a:cubicBezTo>
                  <a:lnTo>
                    <a:pt x="21600" y="1517"/>
                  </a:lnTo>
                  <a:lnTo>
                    <a:pt x="43196" y="1906"/>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4" name="Line 43">
              <a:extLst>
                <a:ext uri="{FF2B5EF4-FFF2-40B4-BE49-F238E27FC236}">
                  <a16:creationId xmlns:a16="http://schemas.microsoft.com/office/drawing/2014/main" id="{D94843DD-981A-4C3C-B191-C6DB8D064A30}"/>
                </a:ext>
              </a:extLst>
            </p:cNvPr>
            <p:cNvSpPr>
              <a:spLocks noChangeShapeType="1"/>
            </p:cNvSpPr>
            <p:nvPr/>
          </p:nvSpPr>
          <p:spPr bwMode="auto">
            <a:xfrm flipV="1">
              <a:off x="480" y="2265"/>
              <a:ext cx="596" cy="104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5" name="Line 44">
              <a:extLst>
                <a:ext uri="{FF2B5EF4-FFF2-40B4-BE49-F238E27FC236}">
                  <a16:creationId xmlns:a16="http://schemas.microsoft.com/office/drawing/2014/main" id="{81158210-B644-4AA4-A1B5-A9DAD65F6D9B}"/>
                </a:ext>
              </a:extLst>
            </p:cNvPr>
            <p:cNvSpPr>
              <a:spLocks noChangeShapeType="1"/>
            </p:cNvSpPr>
            <p:nvPr/>
          </p:nvSpPr>
          <p:spPr bwMode="auto">
            <a:xfrm flipH="1" flipV="1">
              <a:off x="1076" y="2265"/>
              <a:ext cx="597" cy="104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6" name="Line 19">
              <a:extLst>
                <a:ext uri="{FF2B5EF4-FFF2-40B4-BE49-F238E27FC236}">
                  <a16:creationId xmlns:a16="http://schemas.microsoft.com/office/drawing/2014/main" id="{E65050C1-1519-4BA6-9261-64145E1FFEF2}"/>
                </a:ext>
              </a:extLst>
            </p:cNvPr>
            <p:cNvSpPr>
              <a:spLocks noChangeShapeType="1"/>
            </p:cNvSpPr>
            <p:nvPr/>
          </p:nvSpPr>
          <p:spPr bwMode="auto">
            <a:xfrm>
              <a:off x="1080" y="2256"/>
              <a:ext cx="0" cy="1054"/>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7" name="Line 21">
              <a:extLst>
                <a:ext uri="{FF2B5EF4-FFF2-40B4-BE49-F238E27FC236}">
                  <a16:creationId xmlns:a16="http://schemas.microsoft.com/office/drawing/2014/main" id="{2FFB6FED-9B4B-4A9F-978F-ACD3E0032E85}"/>
                </a:ext>
              </a:extLst>
            </p:cNvPr>
            <p:cNvSpPr>
              <a:spLocks noChangeShapeType="1"/>
            </p:cNvSpPr>
            <p:nvPr/>
          </p:nvSpPr>
          <p:spPr bwMode="auto">
            <a:xfrm>
              <a:off x="1077" y="3321"/>
              <a:ext cx="583" cy="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8" name="Text Box 22">
              <a:extLst>
                <a:ext uri="{FF2B5EF4-FFF2-40B4-BE49-F238E27FC236}">
                  <a16:creationId xmlns:a16="http://schemas.microsoft.com/office/drawing/2014/main" id="{5139948A-2C20-4DE3-BA89-085C80B6909E}"/>
                </a:ext>
              </a:extLst>
            </p:cNvPr>
            <p:cNvSpPr txBox="1">
              <a:spLocks noChangeArrowheads="1"/>
            </p:cNvSpPr>
            <p:nvPr/>
          </p:nvSpPr>
          <p:spPr bwMode="auto">
            <a:xfrm>
              <a:off x="1251" y="3268"/>
              <a:ext cx="19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i="1">
                  <a:latin typeface="Times New Roman" panose="02020603050405020304" pitchFamily="18" charset="0"/>
                </a:rPr>
                <a:t>r</a:t>
              </a:r>
            </a:p>
          </p:txBody>
        </p:sp>
        <p:sp>
          <p:nvSpPr>
            <p:cNvPr id="56339" name="Text Box 20">
              <a:extLst>
                <a:ext uri="{FF2B5EF4-FFF2-40B4-BE49-F238E27FC236}">
                  <a16:creationId xmlns:a16="http://schemas.microsoft.com/office/drawing/2014/main" id="{D3C586A0-4CAF-4858-8452-9B0CAC106D84}"/>
                </a:ext>
              </a:extLst>
            </p:cNvPr>
            <p:cNvSpPr txBox="1">
              <a:spLocks noChangeArrowheads="1"/>
            </p:cNvSpPr>
            <p:nvPr/>
          </p:nvSpPr>
          <p:spPr bwMode="auto">
            <a:xfrm>
              <a:off x="855" y="276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i="1">
                  <a:latin typeface="Times New Roman" panose="02020603050405020304" pitchFamily="18" charset="0"/>
                </a:rPr>
                <a:t>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10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106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103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4105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41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31" grpId="0"/>
      <p:bldP spid="6410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pPr algn="ctr"/>
            <a:r>
              <a:rPr lang="en-GB" u="sng" dirty="0">
                <a:latin typeface="Comic Sans MS" panose="030F0702030302020204" pitchFamily="66" charset="0"/>
              </a:rPr>
              <a:t>Area and Volume</a:t>
            </a:r>
            <a:endParaRPr lang="en-GB" dirty="0"/>
          </a:p>
        </p:txBody>
      </p:sp>
      <p:sp>
        <p:nvSpPr>
          <p:cNvPr id="3" name="Content Placeholder 2"/>
          <p:cNvSpPr>
            <a:spLocks noGrp="1"/>
          </p:cNvSpPr>
          <p:nvPr>
            <p:ph idx="1"/>
          </p:nvPr>
        </p:nvSpPr>
        <p:spPr/>
        <p:txBody>
          <a:bodyPr>
            <a:normAutofit/>
          </a:bodyPr>
          <a:lstStyle/>
          <a:p>
            <a:pPr marL="0" indent="0">
              <a:buNone/>
            </a:pPr>
            <a:r>
              <a:rPr lang="en-GB" sz="2800" u="sng" dirty="0" smtClean="0">
                <a:latin typeface="Comic Sans MS" panose="030F0702030302020204" pitchFamily="66" charset="0"/>
              </a:rPr>
              <a:t>Learning Objectives</a:t>
            </a:r>
          </a:p>
          <a:p>
            <a:pPr marL="0" indent="0">
              <a:buNone/>
            </a:pPr>
            <a:endParaRPr lang="en-GB" sz="2800" u="sng" dirty="0" smtClean="0">
              <a:latin typeface="Comic Sans MS" panose="030F0702030302020204" pitchFamily="66" charset="0"/>
            </a:endParaRPr>
          </a:p>
          <a:p>
            <a:pPr marL="0" indent="0">
              <a:buNone/>
            </a:pPr>
            <a:r>
              <a:rPr lang="en-US" sz="2800" dirty="0" smtClean="0">
                <a:latin typeface="Comic Sans MS" panose="030F0702030302020204" pitchFamily="66" charset="0"/>
              </a:rPr>
              <a:t>Calculate </a:t>
            </a:r>
            <a:r>
              <a:rPr lang="en-US" sz="2800" dirty="0">
                <a:latin typeface="Comic Sans MS" panose="030F0702030302020204" pitchFamily="66" charset="0"/>
              </a:rPr>
              <a:t>the circumferences, surface areas and volumes of regular </a:t>
            </a:r>
            <a:r>
              <a:rPr lang="en-US" sz="2800" dirty="0" smtClean="0">
                <a:latin typeface="Comic Sans MS" panose="030F0702030302020204" pitchFamily="66" charset="0"/>
              </a:rPr>
              <a:t>shapes.</a:t>
            </a:r>
            <a:endParaRPr lang="en-GB" sz="2800" dirty="0">
              <a:latin typeface="Comic Sans MS" panose="030F0702030302020204" pitchFamily="66" charset="0"/>
            </a:endParaRPr>
          </a:p>
        </p:txBody>
      </p:sp>
    </p:spTree>
    <p:extLst>
      <p:ext uri="{BB962C8B-B14F-4D97-AF65-F5344CB8AC3E}">
        <p14:creationId xmlns:p14="http://schemas.microsoft.com/office/powerpoint/2010/main" val="1973250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right_button">
            <a:hlinkClick r:id="" action="ppaction://hlinkshowjump?jump=nextslide"/>
            <a:extLst>
              <a:ext uri="{FF2B5EF4-FFF2-40B4-BE49-F238E27FC236}">
                <a16:creationId xmlns:a16="http://schemas.microsoft.com/office/drawing/2014/main" id="{9D6EA956-08D9-41EA-86DD-C196CD149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descr="left_button">
            <a:hlinkClick r:id="" action="ppaction://hlinkshowjump?jump=previousslide"/>
            <a:extLst>
              <a:ext uri="{FF2B5EF4-FFF2-40B4-BE49-F238E27FC236}">
                <a16:creationId xmlns:a16="http://schemas.microsoft.com/office/drawing/2014/main" id="{FBE14BFA-277A-4022-BAD3-D4C6576443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5">
            <a:extLst>
              <a:ext uri="{FF2B5EF4-FFF2-40B4-BE49-F238E27FC236}">
                <a16:creationId xmlns:a16="http://schemas.microsoft.com/office/drawing/2014/main" id="{2BE8E075-FE57-40E2-82EF-406AADC1944A}"/>
              </a:ext>
            </a:extLst>
          </p:cNvPr>
          <p:cNvSpPr>
            <a:spLocks noGrp="1" noChangeArrowheads="1"/>
          </p:cNvSpPr>
          <p:nvPr>
            <p:ph type="title" idx="4294967295"/>
          </p:nvPr>
        </p:nvSpPr>
        <p:spPr>
          <a:xfrm>
            <a:off x="150813" y="150813"/>
            <a:ext cx="7354887" cy="633412"/>
          </a:xfrm>
          <a:solidFill>
            <a:srgbClr val="FFFF00"/>
          </a:solidFill>
        </p:spPr>
        <p:txBody>
          <a:bodyPr/>
          <a:lstStyle/>
          <a:p>
            <a:r>
              <a:rPr lang="en-US" altLang="en-US" dirty="0"/>
              <a:t>Volume and surface area of a sphere</a:t>
            </a:r>
            <a:endParaRPr lang="en-GB" altLang="en-US" dirty="0"/>
          </a:p>
        </p:txBody>
      </p:sp>
      <p:sp>
        <p:nvSpPr>
          <p:cNvPr id="58373" name="Text Box 7">
            <a:extLst>
              <a:ext uri="{FF2B5EF4-FFF2-40B4-BE49-F238E27FC236}">
                <a16:creationId xmlns:a16="http://schemas.microsoft.com/office/drawing/2014/main" id="{9BF485EA-36CC-4FB2-A3E6-920F07F02297}"/>
              </a:ext>
            </a:extLst>
          </p:cNvPr>
          <p:cNvSpPr txBox="1">
            <a:spLocks noChangeArrowheads="1"/>
          </p:cNvSpPr>
          <p:nvPr/>
        </p:nvSpPr>
        <p:spPr bwMode="auto">
          <a:xfrm>
            <a:off x="423863" y="1143000"/>
            <a:ext cx="81105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US" altLang="en-US">
                <a:solidFill>
                  <a:srgbClr val="000066"/>
                </a:solidFill>
              </a:rPr>
              <a:t>A </a:t>
            </a:r>
            <a:r>
              <a:rPr lang="en-US" altLang="en-US" b="1">
                <a:solidFill>
                  <a:srgbClr val="FF6600"/>
                </a:solidFill>
              </a:rPr>
              <a:t>sphere</a:t>
            </a:r>
            <a:r>
              <a:rPr lang="en-US" altLang="en-US">
                <a:solidFill>
                  <a:srgbClr val="000066"/>
                </a:solidFill>
              </a:rPr>
              <a:t> is a 3-D shape thats surface is always the same distance from the centre. This fixed distance is the radius of the sphere. </a:t>
            </a:r>
            <a:endParaRPr lang="en-GB" altLang="en-US">
              <a:solidFill>
                <a:srgbClr val="000066"/>
              </a:solidFill>
            </a:endParaRPr>
          </a:p>
        </p:txBody>
      </p:sp>
      <p:grpSp>
        <p:nvGrpSpPr>
          <p:cNvPr id="58374" name="Group 10">
            <a:extLst>
              <a:ext uri="{FF2B5EF4-FFF2-40B4-BE49-F238E27FC236}">
                <a16:creationId xmlns:a16="http://schemas.microsoft.com/office/drawing/2014/main" id="{FC51F8DA-DEC2-404F-93FB-2EC6D0850B9D}"/>
              </a:ext>
            </a:extLst>
          </p:cNvPr>
          <p:cNvGrpSpPr>
            <a:grpSpLocks/>
          </p:cNvGrpSpPr>
          <p:nvPr/>
        </p:nvGrpSpPr>
        <p:grpSpPr bwMode="auto">
          <a:xfrm>
            <a:off x="914400" y="2743200"/>
            <a:ext cx="2667000" cy="2667000"/>
            <a:chOff x="624" y="1800"/>
            <a:chExt cx="1680" cy="1680"/>
          </a:xfrm>
        </p:grpSpPr>
        <p:pic>
          <p:nvPicPr>
            <p:cNvPr id="58388" name="Picture 8">
              <a:extLst>
                <a:ext uri="{FF2B5EF4-FFF2-40B4-BE49-F238E27FC236}">
                  <a16:creationId xmlns:a16="http://schemas.microsoft.com/office/drawing/2014/main" id="{28C40371-271A-4267-86DE-31DD5C7717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1800"/>
              <a:ext cx="1680" cy="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89" name="Oval 9">
              <a:extLst>
                <a:ext uri="{FF2B5EF4-FFF2-40B4-BE49-F238E27FC236}">
                  <a16:creationId xmlns:a16="http://schemas.microsoft.com/office/drawing/2014/main" id="{AC4CBF61-1790-4BF5-8C73-33372E2AC6F5}"/>
                </a:ext>
              </a:extLst>
            </p:cNvPr>
            <p:cNvSpPr>
              <a:spLocks noChangeArrowheads="1"/>
            </p:cNvSpPr>
            <p:nvPr/>
          </p:nvSpPr>
          <p:spPr bwMode="auto">
            <a:xfrm>
              <a:off x="624" y="1800"/>
              <a:ext cx="1680" cy="168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grpSp>
      <p:sp>
        <p:nvSpPr>
          <p:cNvPr id="58375" name="Line 11">
            <a:extLst>
              <a:ext uri="{FF2B5EF4-FFF2-40B4-BE49-F238E27FC236}">
                <a16:creationId xmlns:a16="http://schemas.microsoft.com/office/drawing/2014/main" id="{39F12850-AA05-49A2-AC52-7722F2452ECA}"/>
              </a:ext>
            </a:extLst>
          </p:cNvPr>
          <p:cNvSpPr>
            <a:spLocks noChangeShapeType="1"/>
          </p:cNvSpPr>
          <p:nvPr/>
        </p:nvSpPr>
        <p:spPr bwMode="auto">
          <a:xfrm>
            <a:off x="914400" y="4076700"/>
            <a:ext cx="1366838" cy="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6" name="Text Box 12">
            <a:extLst>
              <a:ext uri="{FF2B5EF4-FFF2-40B4-BE49-F238E27FC236}">
                <a16:creationId xmlns:a16="http://schemas.microsoft.com/office/drawing/2014/main" id="{D449AC3F-3FF2-404C-AC38-83E8E2EBF082}"/>
              </a:ext>
            </a:extLst>
          </p:cNvPr>
          <p:cNvSpPr txBox="1">
            <a:spLocks noChangeArrowheads="1"/>
          </p:cNvSpPr>
          <p:nvPr/>
        </p:nvSpPr>
        <p:spPr bwMode="auto">
          <a:xfrm>
            <a:off x="1447800" y="3657600"/>
            <a:ext cx="30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i="1">
                <a:latin typeface="Times New Roman" panose="02020603050405020304" pitchFamily="18" charset="0"/>
              </a:rPr>
              <a:t>r</a:t>
            </a:r>
            <a:endParaRPr lang="en-GB" altLang="en-US" i="1">
              <a:latin typeface="Times New Roman" panose="02020603050405020304" pitchFamily="18" charset="0"/>
            </a:endParaRPr>
          </a:p>
        </p:txBody>
      </p:sp>
      <p:sp>
        <p:nvSpPr>
          <p:cNvPr id="647181" name="Text Box 13">
            <a:extLst>
              <a:ext uri="{FF2B5EF4-FFF2-40B4-BE49-F238E27FC236}">
                <a16:creationId xmlns:a16="http://schemas.microsoft.com/office/drawing/2014/main" id="{187EDA06-4E8A-4623-B8F1-187509B35C3E}"/>
              </a:ext>
            </a:extLst>
          </p:cNvPr>
          <p:cNvSpPr txBox="1">
            <a:spLocks noChangeArrowheads="1"/>
          </p:cNvSpPr>
          <p:nvPr/>
        </p:nvSpPr>
        <p:spPr bwMode="auto">
          <a:xfrm>
            <a:off x="4098925" y="2479675"/>
            <a:ext cx="345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For a sphere of radius </a:t>
            </a:r>
            <a:r>
              <a:rPr lang="en-US" altLang="en-US" i="1">
                <a:latin typeface="Times New Roman" panose="02020603050405020304" pitchFamily="18" charset="0"/>
              </a:rPr>
              <a:t>r</a:t>
            </a:r>
            <a:r>
              <a:rPr lang="en-US" altLang="en-US"/>
              <a:t>:</a:t>
            </a:r>
            <a:endParaRPr lang="en-GB" altLang="en-US"/>
          </a:p>
        </p:txBody>
      </p:sp>
      <p:grpSp>
        <p:nvGrpSpPr>
          <p:cNvPr id="647192" name="Group 24">
            <a:extLst>
              <a:ext uri="{FF2B5EF4-FFF2-40B4-BE49-F238E27FC236}">
                <a16:creationId xmlns:a16="http://schemas.microsoft.com/office/drawing/2014/main" id="{6D9A8E26-D400-496A-A6EB-47D75D31166E}"/>
              </a:ext>
            </a:extLst>
          </p:cNvPr>
          <p:cNvGrpSpPr>
            <a:grpSpLocks/>
          </p:cNvGrpSpPr>
          <p:nvPr/>
        </p:nvGrpSpPr>
        <p:grpSpPr bwMode="auto">
          <a:xfrm>
            <a:off x="4678363" y="3276600"/>
            <a:ext cx="2509837" cy="685800"/>
            <a:chOff x="3171" y="3312"/>
            <a:chExt cx="1581" cy="432"/>
          </a:xfrm>
        </p:grpSpPr>
        <p:sp>
          <p:nvSpPr>
            <p:cNvPr id="58381" name="Rectangle 16">
              <a:extLst>
                <a:ext uri="{FF2B5EF4-FFF2-40B4-BE49-F238E27FC236}">
                  <a16:creationId xmlns:a16="http://schemas.microsoft.com/office/drawing/2014/main" id="{A476424E-6C0A-4B93-9509-51A895735B52}"/>
                </a:ext>
              </a:extLst>
            </p:cNvPr>
            <p:cNvSpPr>
              <a:spLocks noChangeArrowheads="1"/>
            </p:cNvSpPr>
            <p:nvPr/>
          </p:nvSpPr>
          <p:spPr bwMode="auto">
            <a:xfrm>
              <a:off x="3171" y="3312"/>
              <a:ext cx="1581" cy="432"/>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grpSp>
          <p:nvGrpSpPr>
            <p:cNvPr id="58382" name="Group 23">
              <a:extLst>
                <a:ext uri="{FF2B5EF4-FFF2-40B4-BE49-F238E27FC236}">
                  <a16:creationId xmlns:a16="http://schemas.microsoft.com/office/drawing/2014/main" id="{C08D8B09-6076-4A3D-BFEE-762B77CCCC86}"/>
                </a:ext>
              </a:extLst>
            </p:cNvPr>
            <p:cNvGrpSpPr>
              <a:grpSpLocks/>
            </p:cNvGrpSpPr>
            <p:nvPr/>
          </p:nvGrpSpPr>
          <p:grpSpPr bwMode="auto">
            <a:xfrm>
              <a:off x="3241" y="3330"/>
              <a:ext cx="1440" cy="396"/>
              <a:chOff x="3241" y="3330"/>
              <a:chExt cx="1440" cy="396"/>
            </a:xfrm>
          </p:grpSpPr>
          <p:sp>
            <p:nvSpPr>
              <p:cNvPr id="58383" name="Text Box 18">
                <a:extLst>
                  <a:ext uri="{FF2B5EF4-FFF2-40B4-BE49-F238E27FC236}">
                    <a16:creationId xmlns:a16="http://schemas.microsoft.com/office/drawing/2014/main" id="{33C2274A-CEC1-43E1-BF89-E1A5A8556123}"/>
                  </a:ext>
                </a:extLst>
              </p:cNvPr>
              <p:cNvSpPr txBox="1">
                <a:spLocks noChangeArrowheads="1"/>
              </p:cNvSpPr>
              <p:nvPr/>
            </p:nvSpPr>
            <p:spPr bwMode="auto">
              <a:xfrm>
                <a:off x="3241" y="3384"/>
                <a:ext cx="1440"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Volume</a:t>
                </a:r>
                <a:r>
                  <a:rPr lang="en-GB" altLang="en-US"/>
                  <a:t> =     </a:t>
                </a:r>
                <a:r>
                  <a:rPr lang="el-GR" altLang="en-US" i="1">
                    <a:latin typeface="Times New Roman" panose="02020603050405020304" pitchFamily="18" charset="0"/>
                    <a:cs typeface="Times New Roman" panose="02020603050405020304" pitchFamily="18" charset="0"/>
                  </a:rPr>
                  <a:t>π</a:t>
                </a:r>
                <a:r>
                  <a:rPr lang="en-GB" altLang="en-US" i="1">
                    <a:latin typeface="Times New Roman" panose="02020603050405020304" pitchFamily="18" charset="0"/>
                    <a:cs typeface="Times New Roman" panose="02020603050405020304" pitchFamily="18" charset="0"/>
                  </a:rPr>
                  <a:t>r</a:t>
                </a:r>
                <a:r>
                  <a:rPr lang="en-US" altLang="en-US" baseline="30000">
                    <a:cs typeface="Times New Roman" panose="02020603050405020304" pitchFamily="18" charset="0"/>
                  </a:rPr>
                  <a:t>3</a:t>
                </a:r>
                <a:endParaRPr lang="el-GR" altLang="en-US">
                  <a:latin typeface="Times New Roman" panose="02020603050405020304" pitchFamily="18" charset="0"/>
                  <a:cs typeface="Times New Roman" panose="02020603050405020304" pitchFamily="18" charset="0"/>
                </a:endParaRPr>
              </a:p>
            </p:txBody>
          </p:sp>
          <p:grpSp>
            <p:nvGrpSpPr>
              <p:cNvPr id="58384" name="Group 19">
                <a:extLst>
                  <a:ext uri="{FF2B5EF4-FFF2-40B4-BE49-F238E27FC236}">
                    <a16:creationId xmlns:a16="http://schemas.microsoft.com/office/drawing/2014/main" id="{FF0AAC3F-7370-478F-B63C-5C573A5E8D5E}"/>
                  </a:ext>
                </a:extLst>
              </p:cNvPr>
              <p:cNvGrpSpPr>
                <a:grpSpLocks/>
              </p:cNvGrpSpPr>
              <p:nvPr/>
            </p:nvGrpSpPr>
            <p:grpSpPr bwMode="auto">
              <a:xfrm>
                <a:off x="4158" y="3330"/>
                <a:ext cx="196" cy="396"/>
                <a:chOff x="3643" y="3143"/>
                <a:chExt cx="196" cy="396"/>
              </a:xfrm>
            </p:grpSpPr>
            <p:sp>
              <p:nvSpPr>
                <p:cNvPr id="58385" name="Text Box 20">
                  <a:extLst>
                    <a:ext uri="{FF2B5EF4-FFF2-40B4-BE49-F238E27FC236}">
                      <a16:creationId xmlns:a16="http://schemas.microsoft.com/office/drawing/2014/main" id="{F75503FF-86F0-456D-B885-09D34853A5E7}"/>
                    </a:ext>
                  </a:extLst>
                </p:cNvPr>
                <p:cNvSpPr txBox="1">
                  <a:spLocks noChangeArrowheads="1"/>
                </p:cNvSpPr>
                <p:nvPr/>
              </p:nvSpPr>
              <p:spPr bwMode="auto">
                <a:xfrm>
                  <a:off x="3643" y="314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sz="1800"/>
                    <a:t>4</a:t>
                  </a:r>
                  <a:endParaRPr lang="en-GB" altLang="en-US" sz="1800"/>
                </a:p>
              </p:txBody>
            </p:sp>
            <p:sp>
              <p:nvSpPr>
                <p:cNvPr id="58386" name="Line 21">
                  <a:extLst>
                    <a:ext uri="{FF2B5EF4-FFF2-40B4-BE49-F238E27FC236}">
                      <a16:creationId xmlns:a16="http://schemas.microsoft.com/office/drawing/2014/main" id="{36197544-A942-4C11-A905-6ECD9B6A52B0}"/>
                    </a:ext>
                  </a:extLst>
                </p:cNvPr>
                <p:cNvSpPr>
                  <a:spLocks noChangeShapeType="1"/>
                </p:cNvSpPr>
                <p:nvPr/>
              </p:nvSpPr>
              <p:spPr bwMode="auto">
                <a:xfrm>
                  <a:off x="3645" y="3341"/>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7" name="Text Box 22">
                  <a:extLst>
                    <a:ext uri="{FF2B5EF4-FFF2-40B4-BE49-F238E27FC236}">
                      <a16:creationId xmlns:a16="http://schemas.microsoft.com/office/drawing/2014/main" id="{38058BFB-F91E-4754-8B73-509F1159AD18}"/>
                    </a:ext>
                  </a:extLst>
                </p:cNvPr>
                <p:cNvSpPr txBox="1">
                  <a:spLocks noChangeArrowheads="1"/>
                </p:cNvSpPr>
                <p:nvPr/>
              </p:nvSpPr>
              <p:spPr bwMode="auto">
                <a:xfrm>
                  <a:off x="3643" y="330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sz="1800"/>
                    <a:t>3</a:t>
                  </a:r>
                </a:p>
              </p:txBody>
            </p:sp>
          </p:grpSp>
        </p:grpSp>
      </p:grpSp>
      <p:sp>
        <p:nvSpPr>
          <p:cNvPr id="647193" name="Text Box 25">
            <a:extLst>
              <a:ext uri="{FF2B5EF4-FFF2-40B4-BE49-F238E27FC236}">
                <a16:creationId xmlns:a16="http://schemas.microsoft.com/office/drawing/2014/main" id="{9F2F1436-5C39-471D-8CBA-87B27E62439A}"/>
              </a:ext>
            </a:extLst>
          </p:cNvPr>
          <p:cNvSpPr txBox="1">
            <a:spLocks noChangeArrowheads="1"/>
          </p:cNvSpPr>
          <p:nvPr/>
        </p:nvSpPr>
        <p:spPr bwMode="auto">
          <a:xfrm>
            <a:off x="5586413" y="4305300"/>
            <a:ext cx="69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and</a:t>
            </a:r>
            <a:endParaRPr lang="en-GB" altLang="en-US"/>
          </a:p>
        </p:txBody>
      </p:sp>
      <p:sp>
        <p:nvSpPr>
          <p:cNvPr id="647194" name="Text Box 26">
            <a:extLst>
              <a:ext uri="{FF2B5EF4-FFF2-40B4-BE49-F238E27FC236}">
                <a16:creationId xmlns:a16="http://schemas.microsoft.com/office/drawing/2014/main" id="{CDFB023A-05D3-401E-98AE-C61C052F76F4}"/>
              </a:ext>
            </a:extLst>
          </p:cNvPr>
          <p:cNvSpPr txBox="1">
            <a:spLocks noChangeArrowheads="1"/>
          </p:cNvSpPr>
          <p:nvPr/>
        </p:nvSpPr>
        <p:spPr bwMode="auto">
          <a:xfrm>
            <a:off x="4503738" y="5105400"/>
            <a:ext cx="2859087"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Surface area = 4</a:t>
            </a:r>
            <a:r>
              <a:rPr lang="el-GR" altLang="en-US" i="1">
                <a:latin typeface="Times New Roman" panose="02020603050405020304" pitchFamily="18" charset="0"/>
                <a:cs typeface="Times New Roman" panose="02020603050405020304" pitchFamily="18" charset="0"/>
              </a:rPr>
              <a:t>π</a:t>
            </a:r>
            <a:r>
              <a:rPr lang="en-GB" altLang="en-US" i="1">
                <a:latin typeface="Times New Roman" panose="02020603050405020304" pitchFamily="18" charset="0"/>
                <a:cs typeface="Times New Roman" panose="02020603050405020304" pitchFamily="18" charset="0"/>
              </a:rPr>
              <a:t>r</a:t>
            </a:r>
            <a:r>
              <a:rPr lang="en-US" altLang="en-US" baseline="30000">
                <a:cs typeface="Times New Roman" panose="02020603050405020304" pitchFamily="18" charset="0"/>
              </a:rPr>
              <a:t>2</a:t>
            </a:r>
            <a:endParaRPr lang="en-GB" altLang="en-US" baseline="3000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71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719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71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7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81" grpId="0"/>
      <p:bldP spid="647193" grpId="0"/>
      <p:bldP spid="64719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a:extLst>
              <a:ext uri="{FF2B5EF4-FFF2-40B4-BE49-F238E27FC236}">
                <a16:creationId xmlns:a16="http://schemas.microsoft.com/office/drawing/2014/main" id="{AB7D7C1F-00CB-4A6C-844E-9E3F0937A8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77850"/>
            <a:ext cx="7620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2">
            <a:extLst>
              <a:ext uri="{FF2B5EF4-FFF2-40B4-BE49-F238E27FC236}">
                <a16:creationId xmlns:a16="http://schemas.microsoft.com/office/drawing/2014/main" id="{940B1B51-A13E-4F4A-BCFC-BB1F29580ABF}"/>
              </a:ext>
            </a:extLst>
          </p:cNvPr>
          <p:cNvSpPr txBox="1">
            <a:spLocks noChangeArrowheads="1"/>
          </p:cNvSpPr>
          <p:nvPr/>
        </p:nvSpPr>
        <p:spPr bwMode="auto">
          <a:xfrm>
            <a:off x="107950" y="115888"/>
            <a:ext cx="2805113" cy="461962"/>
          </a:xfrm>
          <a:prstGeom prst="rect">
            <a:avLst/>
          </a:prstGeom>
          <a:solidFill>
            <a:schemeClr val="accent5">
              <a:lumMod val="20000"/>
              <a:lumOff val="80000"/>
            </a:schemeClr>
          </a:solidFill>
          <a:ln>
            <a:noFill/>
          </a:ln>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dirty="0"/>
              <a:t>Mini whiteboards…</a:t>
            </a:r>
          </a:p>
        </p:txBody>
      </p:sp>
      <p:cxnSp>
        <p:nvCxnSpPr>
          <p:cNvPr id="4" name="Straight Arrow Connector 3">
            <a:extLst>
              <a:ext uri="{FF2B5EF4-FFF2-40B4-BE49-F238E27FC236}">
                <a16:creationId xmlns:a16="http://schemas.microsoft.com/office/drawing/2014/main" id="{963D313F-DE08-42FD-9590-822D5659C27D}"/>
              </a:ext>
            </a:extLst>
          </p:cNvPr>
          <p:cNvCxnSpPr/>
          <p:nvPr/>
        </p:nvCxnSpPr>
        <p:spPr>
          <a:xfrm>
            <a:off x="4932363" y="3933825"/>
            <a:ext cx="2592387" cy="0"/>
          </a:xfrm>
          <a:prstGeom prst="straightConnector1">
            <a:avLst/>
          </a:prstGeom>
          <a:ln w="76200">
            <a:headEnd type="triangle"/>
            <a:tailEnd type="triangle"/>
          </a:ln>
        </p:spPr>
        <p:style>
          <a:lnRef idx="3">
            <a:schemeClr val="dk1"/>
          </a:lnRef>
          <a:fillRef idx="0">
            <a:schemeClr val="dk1"/>
          </a:fillRef>
          <a:effectRef idx="2">
            <a:schemeClr val="dk1"/>
          </a:effectRef>
          <a:fontRef idx="minor">
            <a:schemeClr val="tx1"/>
          </a:fontRef>
        </p:style>
      </p:cxnSp>
      <p:sp>
        <p:nvSpPr>
          <p:cNvPr id="60421" name="TextBox 4">
            <a:extLst>
              <a:ext uri="{FF2B5EF4-FFF2-40B4-BE49-F238E27FC236}">
                <a16:creationId xmlns:a16="http://schemas.microsoft.com/office/drawing/2014/main" id="{F802C7D9-057F-4DF3-860D-950E70B7C214}"/>
              </a:ext>
            </a:extLst>
          </p:cNvPr>
          <p:cNvSpPr txBox="1">
            <a:spLocks noChangeArrowheads="1"/>
          </p:cNvSpPr>
          <p:nvPr/>
        </p:nvSpPr>
        <p:spPr bwMode="auto">
          <a:xfrm>
            <a:off x="185738" y="3643313"/>
            <a:ext cx="4242246" cy="2169825"/>
          </a:xfrm>
          <a:prstGeom prst="rect">
            <a:avLst/>
          </a:prstGeom>
          <a:solidFill>
            <a:schemeClr val="bg1"/>
          </a:solidFill>
          <a:ln w="9525">
            <a:solidFill>
              <a:schemeClr val="accent1"/>
            </a:solidFill>
            <a:miter lim="800000"/>
            <a:headEnd/>
            <a:tailEnd/>
          </a:ln>
        </p:spPr>
        <p:txBody>
          <a:bodyPr wrap="squar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marL="342900" indent="-342900">
              <a:lnSpc>
                <a:spcPct val="150000"/>
              </a:lnSpc>
              <a:buAutoNum type="arabicParenR"/>
            </a:pPr>
            <a:r>
              <a:rPr lang="en-GB" altLang="en-US" sz="1800" dirty="0" smtClean="0"/>
              <a:t>Calculate </a:t>
            </a:r>
            <a:r>
              <a:rPr lang="en-GB" altLang="en-US" sz="1800" dirty="0"/>
              <a:t>the surface area of the artery </a:t>
            </a:r>
            <a:r>
              <a:rPr lang="en-GB" altLang="en-US" sz="1800" dirty="0" smtClean="0"/>
              <a:t>lumen</a:t>
            </a:r>
          </a:p>
          <a:p>
            <a:pPr>
              <a:lnSpc>
                <a:spcPct val="150000"/>
              </a:lnSpc>
            </a:pPr>
            <a:endParaRPr lang="en-GB" altLang="en-US" sz="1800" dirty="0"/>
          </a:p>
          <a:p>
            <a:pPr>
              <a:lnSpc>
                <a:spcPct val="150000"/>
              </a:lnSpc>
            </a:pPr>
            <a:r>
              <a:rPr lang="en-GB" altLang="en-US" sz="1800" dirty="0"/>
              <a:t>2) If the length of the artery is 80mm, what is it’s volume</a:t>
            </a:r>
            <a:r>
              <a:rPr lang="en-GB" altLang="en-US" sz="1800" dirty="0" smtClean="0"/>
              <a:t>?</a:t>
            </a:r>
            <a:endParaRPr lang="en-GB" altLang="en-US" sz="1800" dirty="0"/>
          </a:p>
        </p:txBody>
      </p:sp>
      <p:sp>
        <p:nvSpPr>
          <p:cNvPr id="60422" name="TextBox 5">
            <a:extLst>
              <a:ext uri="{FF2B5EF4-FFF2-40B4-BE49-F238E27FC236}">
                <a16:creationId xmlns:a16="http://schemas.microsoft.com/office/drawing/2014/main" id="{221F9820-D346-4937-8DDC-FEF1E813BCA8}"/>
              </a:ext>
            </a:extLst>
          </p:cNvPr>
          <p:cNvSpPr txBox="1">
            <a:spLocks noChangeArrowheads="1"/>
          </p:cNvSpPr>
          <p:nvPr/>
        </p:nvSpPr>
        <p:spPr bwMode="auto">
          <a:xfrm>
            <a:off x="5837238" y="3425825"/>
            <a:ext cx="782637" cy="400050"/>
          </a:xfrm>
          <a:prstGeom prst="rect">
            <a:avLst/>
          </a:prstGeom>
          <a:solidFill>
            <a:schemeClr val="bg1"/>
          </a:solidFill>
          <a:ln w="9525">
            <a:solidFill>
              <a:schemeClr val="accent1"/>
            </a:solidFill>
            <a:miter lim="800000"/>
            <a:headEnd/>
            <a:tailEnd/>
          </a:ln>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ctr"/>
            <a:r>
              <a:rPr lang="en-GB" altLang="en-US" sz="2000"/>
              <a:t>5mm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a:extLst>
              <a:ext uri="{FF2B5EF4-FFF2-40B4-BE49-F238E27FC236}">
                <a16:creationId xmlns:a16="http://schemas.microsoft.com/office/drawing/2014/main" id="{AB7D7C1F-00CB-4A6C-844E-9E3F0937A8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77850"/>
            <a:ext cx="7620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2">
            <a:extLst>
              <a:ext uri="{FF2B5EF4-FFF2-40B4-BE49-F238E27FC236}">
                <a16:creationId xmlns:a16="http://schemas.microsoft.com/office/drawing/2014/main" id="{940B1B51-A13E-4F4A-BCFC-BB1F29580ABF}"/>
              </a:ext>
            </a:extLst>
          </p:cNvPr>
          <p:cNvSpPr txBox="1">
            <a:spLocks noChangeArrowheads="1"/>
          </p:cNvSpPr>
          <p:nvPr/>
        </p:nvSpPr>
        <p:spPr bwMode="auto">
          <a:xfrm>
            <a:off x="107950" y="115888"/>
            <a:ext cx="1366080" cy="461665"/>
          </a:xfrm>
          <a:prstGeom prst="rect">
            <a:avLst/>
          </a:prstGeom>
          <a:solidFill>
            <a:srgbClr val="92D050"/>
          </a:solidFill>
          <a:ln>
            <a:noFill/>
          </a:ln>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dirty="0" smtClean="0"/>
              <a:t>Answers</a:t>
            </a:r>
            <a:endParaRPr lang="en-GB" altLang="en-US" dirty="0"/>
          </a:p>
        </p:txBody>
      </p:sp>
      <p:cxnSp>
        <p:nvCxnSpPr>
          <p:cNvPr id="4" name="Straight Arrow Connector 3">
            <a:extLst>
              <a:ext uri="{FF2B5EF4-FFF2-40B4-BE49-F238E27FC236}">
                <a16:creationId xmlns:a16="http://schemas.microsoft.com/office/drawing/2014/main" id="{963D313F-DE08-42FD-9590-822D5659C27D}"/>
              </a:ext>
            </a:extLst>
          </p:cNvPr>
          <p:cNvCxnSpPr/>
          <p:nvPr/>
        </p:nvCxnSpPr>
        <p:spPr>
          <a:xfrm>
            <a:off x="4932363" y="3933825"/>
            <a:ext cx="2592387" cy="0"/>
          </a:xfrm>
          <a:prstGeom prst="straightConnector1">
            <a:avLst/>
          </a:prstGeom>
          <a:ln w="76200">
            <a:headEnd type="triangle"/>
            <a:tailEnd type="triangle"/>
          </a:ln>
        </p:spPr>
        <p:style>
          <a:lnRef idx="3">
            <a:schemeClr val="dk1"/>
          </a:lnRef>
          <a:fillRef idx="0">
            <a:schemeClr val="dk1"/>
          </a:fillRef>
          <a:effectRef idx="2">
            <a:schemeClr val="dk1"/>
          </a:effectRef>
          <a:fontRef idx="minor">
            <a:schemeClr val="tx1"/>
          </a:fontRef>
        </p:style>
      </p:cxnSp>
      <p:sp>
        <p:nvSpPr>
          <p:cNvPr id="60421" name="TextBox 4">
            <a:extLst>
              <a:ext uri="{FF2B5EF4-FFF2-40B4-BE49-F238E27FC236}">
                <a16:creationId xmlns:a16="http://schemas.microsoft.com/office/drawing/2014/main" id="{F802C7D9-057F-4DF3-860D-950E70B7C214}"/>
              </a:ext>
            </a:extLst>
          </p:cNvPr>
          <p:cNvSpPr txBox="1">
            <a:spLocks noChangeArrowheads="1"/>
          </p:cNvSpPr>
          <p:nvPr/>
        </p:nvSpPr>
        <p:spPr bwMode="auto">
          <a:xfrm>
            <a:off x="185738" y="3643313"/>
            <a:ext cx="6546502" cy="1754326"/>
          </a:xfrm>
          <a:prstGeom prst="rect">
            <a:avLst/>
          </a:prstGeom>
          <a:solidFill>
            <a:schemeClr val="bg1"/>
          </a:solidFill>
          <a:ln w="9525">
            <a:solidFill>
              <a:schemeClr val="accent1"/>
            </a:solidFill>
            <a:miter lim="800000"/>
            <a:headEnd/>
            <a:tailEnd/>
          </a:ln>
        </p:spPr>
        <p:txBody>
          <a:bodyPr wrap="squar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marL="342900" indent="-342900">
              <a:lnSpc>
                <a:spcPct val="150000"/>
              </a:lnSpc>
              <a:buAutoNum type="arabicParenR"/>
            </a:pPr>
            <a:r>
              <a:rPr lang="en-GB" altLang="en-US" sz="1800" dirty="0" smtClean="0"/>
              <a:t>Calculate </a:t>
            </a:r>
            <a:r>
              <a:rPr lang="en-GB" altLang="en-US" sz="1800" dirty="0"/>
              <a:t>the surface area of the artery </a:t>
            </a:r>
            <a:r>
              <a:rPr lang="en-GB" altLang="en-US" sz="1800" dirty="0" smtClean="0"/>
              <a:t>lumen</a:t>
            </a:r>
          </a:p>
          <a:p>
            <a:pPr>
              <a:lnSpc>
                <a:spcPct val="150000"/>
              </a:lnSpc>
            </a:pPr>
            <a:r>
              <a:rPr lang="en-US" altLang="en-US" sz="1800" dirty="0" smtClean="0">
                <a:solidFill>
                  <a:srgbClr val="FF0000"/>
                </a:solidFill>
              </a:rPr>
              <a:t>2π</a:t>
            </a:r>
            <a:r>
              <a:rPr lang="en-US" altLang="en-US" sz="1800" i="1" dirty="0" err="1" smtClean="0">
                <a:solidFill>
                  <a:srgbClr val="FF0000"/>
                </a:solidFill>
              </a:rPr>
              <a:t>rh</a:t>
            </a:r>
            <a:r>
              <a:rPr lang="en-GB" altLang="en-US" sz="1800" i="1" dirty="0" smtClean="0">
                <a:solidFill>
                  <a:srgbClr val="FF0000"/>
                </a:solidFill>
              </a:rPr>
              <a:t> = 2 x </a:t>
            </a:r>
            <a:r>
              <a:rPr lang="en-US" altLang="en-US" sz="1800" dirty="0" smtClean="0">
                <a:solidFill>
                  <a:srgbClr val="FF0000"/>
                </a:solidFill>
              </a:rPr>
              <a:t>π x 2.5 x 80mm = 1257mm</a:t>
            </a:r>
            <a:r>
              <a:rPr lang="en-US" altLang="en-US" sz="1800" baseline="30000" dirty="0" smtClean="0">
                <a:solidFill>
                  <a:srgbClr val="FF0000"/>
                </a:solidFill>
              </a:rPr>
              <a:t>2</a:t>
            </a:r>
            <a:endParaRPr lang="en-GB" altLang="en-US" sz="1800" baseline="30000" dirty="0">
              <a:solidFill>
                <a:srgbClr val="FF0000"/>
              </a:solidFill>
            </a:endParaRPr>
          </a:p>
          <a:p>
            <a:pPr>
              <a:lnSpc>
                <a:spcPct val="150000"/>
              </a:lnSpc>
            </a:pPr>
            <a:r>
              <a:rPr lang="en-GB" altLang="en-US" sz="1800" dirty="0"/>
              <a:t>2) If the length of the artery is 80mm, what is it’s volume</a:t>
            </a:r>
            <a:r>
              <a:rPr lang="en-GB" altLang="en-US" sz="1800" dirty="0" smtClean="0"/>
              <a:t>?</a:t>
            </a:r>
          </a:p>
          <a:p>
            <a:pPr>
              <a:lnSpc>
                <a:spcPct val="150000"/>
              </a:lnSpc>
            </a:pPr>
            <a:r>
              <a:rPr lang="el-GR" altLang="en-US" sz="1800" dirty="0" smtClean="0">
                <a:solidFill>
                  <a:srgbClr val="FF0000"/>
                </a:solidFill>
              </a:rPr>
              <a:t>π</a:t>
            </a:r>
            <a:r>
              <a:rPr lang="en-GB" altLang="en-US" sz="1800" dirty="0" smtClean="0">
                <a:solidFill>
                  <a:srgbClr val="FF0000"/>
                </a:solidFill>
              </a:rPr>
              <a:t>r</a:t>
            </a:r>
            <a:r>
              <a:rPr lang="en-GB" altLang="en-US" sz="1800" baseline="30000" dirty="0" smtClean="0">
                <a:solidFill>
                  <a:srgbClr val="FF0000"/>
                </a:solidFill>
              </a:rPr>
              <a:t>2</a:t>
            </a:r>
            <a:r>
              <a:rPr lang="en-GB" altLang="en-US" sz="1800" dirty="0" smtClean="0">
                <a:solidFill>
                  <a:srgbClr val="FF0000"/>
                </a:solidFill>
              </a:rPr>
              <a:t>h = </a:t>
            </a:r>
            <a:r>
              <a:rPr lang="el-GR" altLang="en-US" sz="1800" dirty="0" smtClean="0">
                <a:solidFill>
                  <a:srgbClr val="FF0000"/>
                </a:solidFill>
              </a:rPr>
              <a:t>π</a:t>
            </a:r>
            <a:r>
              <a:rPr lang="en-GB" altLang="en-US" sz="1800" dirty="0" smtClean="0">
                <a:solidFill>
                  <a:srgbClr val="FF0000"/>
                </a:solidFill>
              </a:rPr>
              <a:t> x (2.5 x 2.5) x 80mm = 1571mm</a:t>
            </a:r>
            <a:r>
              <a:rPr lang="en-GB" altLang="en-US" sz="1800" baseline="30000" dirty="0" smtClean="0">
                <a:solidFill>
                  <a:srgbClr val="FF0000"/>
                </a:solidFill>
              </a:rPr>
              <a:t>3</a:t>
            </a:r>
            <a:endParaRPr lang="en-GB" altLang="en-US" sz="1800" baseline="30000" dirty="0">
              <a:solidFill>
                <a:srgbClr val="FF0000"/>
              </a:solidFill>
            </a:endParaRPr>
          </a:p>
        </p:txBody>
      </p:sp>
    </p:spTree>
    <p:extLst>
      <p:ext uri="{BB962C8B-B14F-4D97-AF65-F5344CB8AC3E}">
        <p14:creationId xmlns:p14="http://schemas.microsoft.com/office/powerpoint/2010/main" val="111939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2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42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4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id="{457001B6-1DC9-4D5E-9B26-2513394684D0}"/>
              </a:ext>
            </a:extLst>
          </p:cNvPr>
          <p:cNvSpPr txBox="1">
            <a:spLocks noChangeArrowheads="1"/>
          </p:cNvSpPr>
          <p:nvPr/>
        </p:nvSpPr>
        <p:spPr bwMode="auto">
          <a:xfrm>
            <a:off x="107950" y="115888"/>
            <a:ext cx="26677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dirty="0">
                <a:latin typeface="Arial"/>
                <a:cs typeface="Arial"/>
              </a:rPr>
              <a:t>Numeracy booklet</a:t>
            </a:r>
          </a:p>
          <a:p>
            <a:r>
              <a:rPr lang="en-GB" altLang="en-US" dirty="0">
                <a:latin typeface="Arial"/>
                <a:cs typeface="Arial"/>
              </a:rPr>
              <a:t>Q53-55</a:t>
            </a:r>
            <a:endParaRPr lang="en-GB" altLang="en-US" dirty="0"/>
          </a:p>
        </p:txBody>
      </p:sp>
      <p:pic>
        <p:nvPicPr>
          <p:cNvPr id="6" name="Picture 6" descr="Table&#10;&#10;Description automatically generated">
            <a:extLst>
              <a:ext uri="{FF2B5EF4-FFF2-40B4-BE49-F238E27FC236}">
                <a16:creationId xmlns:a16="http://schemas.microsoft.com/office/drawing/2014/main" id="{A1FEDC71-2A61-40B0-B170-9325E855F86F}"/>
              </a:ext>
            </a:extLst>
          </p:cNvPr>
          <p:cNvPicPr>
            <a:picLocks noChangeAspect="1"/>
          </p:cNvPicPr>
          <p:nvPr/>
        </p:nvPicPr>
        <p:blipFill rotWithShape="1">
          <a:blip r:embed="rId2"/>
          <a:srcRect l="6142" t="32252" r="20366" b="32824"/>
          <a:stretch/>
        </p:blipFill>
        <p:spPr>
          <a:xfrm>
            <a:off x="242047" y="936251"/>
            <a:ext cx="5737423" cy="1542324"/>
          </a:xfrm>
          <a:prstGeom prst="rect">
            <a:avLst/>
          </a:prstGeom>
        </p:spPr>
      </p:pic>
      <p:pic>
        <p:nvPicPr>
          <p:cNvPr id="8" name="Picture 8" descr="Table&#10;&#10;Description automatically generated">
            <a:extLst>
              <a:ext uri="{FF2B5EF4-FFF2-40B4-BE49-F238E27FC236}">
                <a16:creationId xmlns:a16="http://schemas.microsoft.com/office/drawing/2014/main" id="{FF0C4FF1-D41E-4A9D-9631-339C930F8CBE}"/>
              </a:ext>
            </a:extLst>
          </p:cNvPr>
          <p:cNvPicPr>
            <a:picLocks noChangeAspect="1"/>
          </p:cNvPicPr>
          <p:nvPr/>
        </p:nvPicPr>
        <p:blipFill rotWithShape="1">
          <a:blip r:embed="rId3"/>
          <a:srcRect l="11765" t="12791" r="26144" b="4651"/>
          <a:stretch/>
        </p:blipFill>
        <p:spPr>
          <a:xfrm>
            <a:off x="242047" y="2540935"/>
            <a:ext cx="5737414" cy="4312951"/>
          </a:xfrm>
          <a:prstGeom prst="rect">
            <a:avLst/>
          </a:prstGeom>
        </p:spPr>
      </p:pic>
    </p:spTree>
    <p:extLst>
      <p:ext uri="{BB962C8B-B14F-4D97-AF65-F5344CB8AC3E}">
        <p14:creationId xmlns:p14="http://schemas.microsoft.com/office/powerpoint/2010/main" val="73956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a:extLst>
              <a:ext uri="{FF2B5EF4-FFF2-40B4-BE49-F238E27FC236}">
                <a16:creationId xmlns:a16="http://schemas.microsoft.com/office/drawing/2014/main" id="{72C704F6-80A8-4C61-83EF-5B5C0168A7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836613"/>
            <a:ext cx="7513637" cy="530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2">
            <a:extLst>
              <a:ext uri="{FF2B5EF4-FFF2-40B4-BE49-F238E27FC236}">
                <a16:creationId xmlns:a16="http://schemas.microsoft.com/office/drawing/2014/main" id="{663D36E8-B6C7-45D6-9632-DD014FD08BE2}"/>
              </a:ext>
            </a:extLst>
          </p:cNvPr>
          <p:cNvSpPr txBox="1">
            <a:spLocks noChangeArrowheads="1"/>
          </p:cNvSpPr>
          <p:nvPr/>
        </p:nvSpPr>
        <p:spPr bwMode="auto">
          <a:xfrm>
            <a:off x="107950" y="115888"/>
            <a:ext cx="1808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Exit ticket…</a:t>
            </a:r>
          </a:p>
        </p:txBody>
      </p:sp>
      <p:cxnSp>
        <p:nvCxnSpPr>
          <p:cNvPr id="4" name="Straight Arrow Connector 3">
            <a:extLst>
              <a:ext uri="{FF2B5EF4-FFF2-40B4-BE49-F238E27FC236}">
                <a16:creationId xmlns:a16="http://schemas.microsoft.com/office/drawing/2014/main" id="{16F5B066-FB04-44D2-B444-D2D1CD601CCE}"/>
              </a:ext>
            </a:extLst>
          </p:cNvPr>
          <p:cNvCxnSpPr/>
          <p:nvPr/>
        </p:nvCxnSpPr>
        <p:spPr>
          <a:xfrm>
            <a:off x="1476375" y="1196975"/>
            <a:ext cx="1800225" cy="0"/>
          </a:xfrm>
          <a:prstGeom prst="straightConnector1">
            <a:avLst/>
          </a:prstGeom>
          <a:ln w="76200">
            <a:headEnd type="triangle"/>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D05D52A9-D57A-4017-B9D7-2A8E493F4FB1}"/>
              </a:ext>
            </a:extLst>
          </p:cNvPr>
          <p:cNvCxnSpPr/>
          <p:nvPr/>
        </p:nvCxnSpPr>
        <p:spPr>
          <a:xfrm>
            <a:off x="1493838" y="1196975"/>
            <a:ext cx="0" cy="2952750"/>
          </a:xfrm>
          <a:prstGeom prst="straightConnector1">
            <a:avLst/>
          </a:prstGeom>
          <a:ln w="76200">
            <a:headEnd type="triangle"/>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F87F6967-29B9-42BB-9864-5327CA4DFC57}"/>
              </a:ext>
            </a:extLst>
          </p:cNvPr>
          <p:cNvCxnSpPr/>
          <p:nvPr/>
        </p:nvCxnSpPr>
        <p:spPr>
          <a:xfrm flipV="1">
            <a:off x="3132138" y="3068638"/>
            <a:ext cx="719137" cy="1512887"/>
          </a:xfrm>
          <a:prstGeom prst="straightConnector1">
            <a:avLst/>
          </a:prstGeom>
          <a:ln w="76200">
            <a:headEnd type="triangle"/>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4918FABF-BEEE-41A8-AFC0-F6478B66FFF3}"/>
              </a:ext>
            </a:extLst>
          </p:cNvPr>
          <p:cNvCxnSpPr/>
          <p:nvPr/>
        </p:nvCxnSpPr>
        <p:spPr>
          <a:xfrm>
            <a:off x="3100388" y="4584700"/>
            <a:ext cx="2519362" cy="1511300"/>
          </a:xfrm>
          <a:prstGeom prst="straightConnector1">
            <a:avLst/>
          </a:prstGeom>
          <a:ln w="76200">
            <a:headEnd type="triangle"/>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B845904A-0BDE-406D-AADF-974016C7750F}"/>
              </a:ext>
            </a:extLst>
          </p:cNvPr>
          <p:cNvCxnSpPr/>
          <p:nvPr/>
        </p:nvCxnSpPr>
        <p:spPr>
          <a:xfrm>
            <a:off x="6443663" y="2205038"/>
            <a:ext cx="1008062" cy="0"/>
          </a:xfrm>
          <a:prstGeom prst="straightConnector1">
            <a:avLst/>
          </a:prstGeom>
          <a:ln w="76200">
            <a:headEnd type="triangle"/>
            <a:tailEnd type="triangle"/>
          </a:ln>
        </p:spPr>
        <p:style>
          <a:lnRef idx="3">
            <a:schemeClr val="dk1"/>
          </a:lnRef>
          <a:fillRef idx="0">
            <a:schemeClr val="dk1"/>
          </a:fillRef>
          <a:effectRef idx="2">
            <a:schemeClr val="dk1"/>
          </a:effectRef>
          <a:fontRef idx="minor">
            <a:schemeClr val="tx1"/>
          </a:fontRef>
        </p:style>
      </p:cxnSp>
      <p:sp>
        <p:nvSpPr>
          <p:cNvPr id="61449" name="TextBox 16">
            <a:extLst>
              <a:ext uri="{FF2B5EF4-FFF2-40B4-BE49-F238E27FC236}">
                <a16:creationId xmlns:a16="http://schemas.microsoft.com/office/drawing/2014/main" id="{2DE306D0-EE3C-4D05-9B91-8F63E6CD474C}"/>
              </a:ext>
            </a:extLst>
          </p:cNvPr>
          <p:cNvSpPr txBox="1">
            <a:spLocks noChangeArrowheads="1"/>
          </p:cNvSpPr>
          <p:nvPr/>
        </p:nvSpPr>
        <p:spPr bwMode="auto">
          <a:xfrm>
            <a:off x="6413500" y="3859213"/>
            <a:ext cx="2651125" cy="2554287"/>
          </a:xfrm>
          <a:prstGeom prst="rect">
            <a:avLst/>
          </a:prstGeom>
          <a:solidFill>
            <a:schemeClr val="bg1"/>
          </a:solidFill>
          <a:ln w="9525">
            <a:solidFill>
              <a:schemeClr val="accent1"/>
            </a:solidFill>
            <a:miter lim="800000"/>
            <a:headEnd/>
            <a:tailEnd/>
          </a:ln>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sz="2000"/>
              <a:t>1) Calculate the lumen approximate surface area of:</a:t>
            </a:r>
          </a:p>
          <a:p>
            <a:r>
              <a:rPr lang="en-GB" altLang="en-US" sz="2000"/>
              <a:t>	-the vein</a:t>
            </a:r>
          </a:p>
          <a:p>
            <a:r>
              <a:rPr lang="en-GB" altLang="en-US" sz="2000"/>
              <a:t>	-the artery</a:t>
            </a:r>
          </a:p>
          <a:p>
            <a:r>
              <a:rPr lang="en-GB" altLang="en-US" sz="2000"/>
              <a:t>2) If the length of the artery is 80mm, what is it’s volume?</a:t>
            </a:r>
          </a:p>
        </p:txBody>
      </p:sp>
      <p:sp>
        <p:nvSpPr>
          <p:cNvPr id="61450" name="TextBox 18">
            <a:extLst>
              <a:ext uri="{FF2B5EF4-FFF2-40B4-BE49-F238E27FC236}">
                <a16:creationId xmlns:a16="http://schemas.microsoft.com/office/drawing/2014/main" id="{C7923890-0EA2-4F13-A652-1843001D2282}"/>
              </a:ext>
            </a:extLst>
          </p:cNvPr>
          <p:cNvSpPr txBox="1">
            <a:spLocks noChangeArrowheads="1"/>
          </p:cNvSpPr>
          <p:nvPr/>
        </p:nvSpPr>
        <p:spPr bwMode="auto">
          <a:xfrm>
            <a:off x="1898650" y="666750"/>
            <a:ext cx="782638" cy="400050"/>
          </a:xfrm>
          <a:prstGeom prst="rect">
            <a:avLst/>
          </a:prstGeom>
          <a:solidFill>
            <a:schemeClr val="bg1"/>
          </a:solidFill>
          <a:ln w="9525">
            <a:solidFill>
              <a:schemeClr val="accent1"/>
            </a:solidFill>
            <a:miter lim="800000"/>
            <a:headEnd/>
            <a:tailEnd/>
          </a:ln>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ctr"/>
            <a:r>
              <a:rPr lang="en-GB" altLang="en-US" sz="2000"/>
              <a:t>4mm</a:t>
            </a:r>
          </a:p>
        </p:txBody>
      </p:sp>
      <p:sp>
        <p:nvSpPr>
          <p:cNvPr id="61451" name="TextBox 19">
            <a:extLst>
              <a:ext uri="{FF2B5EF4-FFF2-40B4-BE49-F238E27FC236}">
                <a16:creationId xmlns:a16="http://schemas.microsoft.com/office/drawing/2014/main" id="{50199352-3E45-4905-A5AC-E1FA545F3CC6}"/>
              </a:ext>
            </a:extLst>
          </p:cNvPr>
          <p:cNvSpPr txBox="1">
            <a:spLocks noChangeArrowheads="1"/>
          </p:cNvSpPr>
          <p:nvPr/>
        </p:nvSpPr>
        <p:spPr bwMode="auto">
          <a:xfrm>
            <a:off x="620713" y="2420938"/>
            <a:ext cx="782637" cy="400050"/>
          </a:xfrm>
          <a:prstGeom prst="rect">
            <a:avLst/>
          </a:prstGeom>
          <a:solidFill>
            <a:schemeClr val="bg1"/>
          </a:solidFill>
          <a:ln w="9525">
            <a:solidFill>
              <a:schemeClr val="accent1"/>
            </a:solidFill>
            <a:miter lim="800000"/>
            <a:headEnd/>
            <a:tailEnd/>
          </a:ln>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ctr"/>
            <a:r>
              <a:rPr lang="en-GB" altLang="en-US" sz="2000"/>
              <a:t>9mm</a:t>
            </a:r>
          </a:p>
        </p:txBody>
      </p:sp>
      <p:sp>
        <p:nvSpPr>
          <p:cNvPr id="61452" name="TextBox 20">
            <a:extLst>
              <a:ext uri="{FF2B5EF4-FFF2-40B4-BE49-F238E27FC236}">
                <a16:creationId xmlns:a16="http://schemas.microsoft.com/office/drawing/2014/main" id="{1193305A-07F1-4EF8-9358-C8B76FFF2597}"/>
              </a:ext>
            </a:extLst>
          </p:cNvPr>
          <p:cNvSpPr txBox="1">
            <a:spLocks noChangeArrowheads="1"/>
          </p:cNvSpPr>
          <p:nvPr/>
        </p:nvSpPr>
        <p:spPr bwMode="auto">
          <a:xfrm>
            <a:off x="3576638" y="3749675"/>
            <a:ext cx="784225" cy="400050"/>
          </a:xfrm>
          <a:prstGeom prst="rect">
            <a:avLst/>
          </a:prstGeom>
          <a:solidFill>
            <a:schemeClr val="bg1"/>
          </a:solidFill>
          <a:ln w="9525">
            <a:solidFill>
              <a:schemeClr val="accent1"/>
            </a:solidFill>
            <a:miter lim="800000"/>
            <a:headEnd/>
            <a:tailEnd/>
          </a:ln>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ctr"/>
            <a:r>
              <a:rPr lang="en-GB" altLang="en-US" sz="2000"/>
              <a:t>4mm</a:t>
            </a:r>
          </a:p>
        </p:txBody>
      </p:sp>
      <p:sp>
        <p:nvSpPr>
          <p:cNvPr id="61453" name="TextBox 21">
            <a:extLst>
              <a:ext uri="{FF2B5EF4-FFF2-40B4-BE49-F238E27FC236}">
                <a16:creationId xmlns:a16="http://schemas.microsoft.com/office/drawing/2014/main" id="{6B8F56DB-9CF5-4079-8CA3-5AFC24CD6A33}"/>
              </a:ext>
            </a:extLst>
          </p:cNvPr>
          <p:cNvSpPr txBox="1">
            <a:spLocks noChangeArrowheads="1"/>
          </p:cNvSpPr>
          <p:nvPr/>
        </p:nvSpPr>
        <p:spPr bwMode="auto">
          <a:xfrm>
            <a:off x="4805363" y="4381500"/>
            <a:ext cx="782637" cy="400050"/>
          </a:xfrm>
          <a:prstGeom prst="rect">
            <a:avLst/>
          </a:prstGeom>
          <a:solidFill>
            <a:schemeClr val="bg1"/>
          </a:solidFill>
          <a:ln w="9525">
            <a:solidFill>
              <a:schemeClr val="accent1"/>
            </a:solidFill>
            <a:miter lim="800000"/>
            <a:headEnd/>
            <a:tailEnd/>
          </a:ln>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ctr"/>
            <a:r>
              <a:rPr lang="en-GB" altLang="en-US" sz="2000"/>
              <a:t>8mm</a:t>
            </a:r>
          </a:p>
        </p:txBody>
      </p:sp>
      <p:sp>
        <p:nvSpPr>
          <p:cNvPr id="61454" name="TextBox 22">
            <a:extLst>
              <a:ext uri="{FF2B5EF4-FFF2-40B4-BE49-F238E27FC236}">
                <a16:creationId xmlns:a16="http://schemas.microsoft.com/office/drawing/2014/main" id="{5BF850D9-B166-4B08-A466-0DD1F8900EAC}"/>
              </a:ext>
            </a:extLst>
          </p:cNvPr>
          <p:cNvSpPr txBox="1">
            <a:spLocks noChangeArrowheads="1"/>
          </p:cNvSpPr>
          <p:nvPr/>
        </p:nvSpPr>
        <p:spPr bwMode="auto">
          <a:xfrm>
            <a:off x="6556375" y="1674813"/>
            <a:ext cx="784225" cy="400050"/>
          </a:xfrm>
          <a:prstGeom prst="rect">
            <a:avLst/>
          </a:prstGeom>
          <a:solidFill>
            <a:schemeClr val="bg1"/>
          </a:solidFill>
          <a:ln w="9525">
            <a:solidFill>
              <a:schemeClr val="accent1"/>
            </a:solidFill>
            <a:miter lim="800000"/>
            <a:headEnd/>
            <a:tailEnd/>
          </a:ln>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ctr"/>
            <a:r>
              <a:rPr lang="en-GB" altLang="en-US" sz="2000"/>
              <a:t>2mm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2">
            <a:extLst>
              <a:ext uri="{FF2B5EF4-FFF2-40B4-BE49-F238E27FC236}">
                <a16:creationId xmlns:a16="http://schemas.microsoft.com/office/drawing/2014/main" id="{8054EF61-AC85-4F72-BB4C-0AA0268E86E7}"/>
              </a:ext>
            </a:extLst>
          </p:cNvPr>
          <p:cNvSpPr txBox="1">
            <a:spLocks noChangeArrowheads="1"/>
          </p:cNvSpPr>
          <p:nvPr/>
        </p:nvSpPr>
        <p:spPr bwMode="auto">
          <a:xfrm>
            <a:off x="107950" y="115888"/>
            <a:ext cx="3319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Additional micrographs</a:t>
            </a:r>
          </a:p>
        </p:txBody>
      </p:sp>
      <p:pic>
        <p:nvPicPr>
          <p:cNvPr id="62467" name="Picture 1">
            <a:extLst>
              <a:ext uri="{FF2B5EF4-FFF2-40B4-BE49-F238E27FC236}">
                <a16:creationId xmlns:a16="http://schemas.microsoft.com/office/drawing/2014/main" id="{EEFEC62E-D4E7-423F-846A-E28D3810C6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792163"/>
            <a:ext cx="5673725"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a:extLst>
              <a:ext uri="{FF2B5EF4-FFF2-40B4-BE49-F238E27FC236}">
                <a16:creationId xmlns:a16="http://schemas.microsoft.com/office/drawing/2014/main" id="{50F2329C-D318-4305-AAA3-4C78D1221E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47750"/>
            <a:ext cx="762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2">
            <a:extLst>
              <a:ext uri="{FF2B5EF4-FFF2-40B4-BE49-F238E27FC236}">
                <a16:creationId xmlns:a16="http://schemas.microsoft.com/office/drawing/2014/main" id="{84DE70B0-7EA0-4C19-AE4E-F03F18572B09}"/>
              </a:ext>
            </a:extLst>
          </p:cNvPr>
          <p:cNvSpPr txBox="1">
            <a:spLocks noChangeArrowheads="1"/>
          </p:cNvSpPr>
          <p:nvPr/>
        </p:nvSpPr>
        <p:spPr bwMode="auto">
          <a:xfrm>
            <a:off x="107950" y="115888"/>
            <a:ext cx="3319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Additional micrographs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ight_button">
            <a:hlinkClick r:id="" action="ppaction://hlinkshowjump?jump=nextslide"/>
            <a:extLst>
              <a:ext uri="{FF2B5EF4-FFF2-40B4-BE49-F238E27FC236}">
                <a16:creationId xmlns:a16="http://schemas.microsoft.com/office/drawing/2014/main" id="{332A42F2-2544-4E75-A744-E72F86202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left_button">
            <a:hlinkClick r:id="" action="ppaction://hlinkshowjump?jump=previousslide"/>
            <a:extLst>
              <a:ext uri="{FF2B5EF4-FFF2-40B4-BE49-F238E27FC236}">
                <a16:creationId xmlns:a16="http://schemas.microsoft.com/office/drawing/2014/main" id="{B6782C50-6775-4266-AE50-FFBB5493FE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a:extLst>
              <a:ext uri="{FF2B5EF4-FFF2-40B4-BE49-F238E27FC236}">
                <a16:creationId xmlns:a16="http://schemas.microsoft.com/office/drawing/2014/main" id="{32035C71-E543-4A63-9A7D-93B7F210E5FB}"/>
              </a:ext>
            </a:extLst>
          </p:cNvPr>
          <p:cNvSpPr txBox="1">
            <a:spLocks noChangeArrowheads="1"/>
          </p:cNvSpPr>
          <p:nvPr/>
        </p:nvSpPr>
        <p:spPr bwMode="auto">
          <a:xfrm>
            <a:off x="423863" y="1143000"/>
            <a:ext cx="81105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a:solidFill>
                  <a:srgbClr val="000066"/>
                </a:solidFill>
              </a:rPr>
              <a:t>The perimeter of a rectangle with length </a:t>
            </a:r>
            <a:r>
              <a:rPr lang="en-GB" altLang="en-US" i="1">
                <a:solidFill>
                  <a:srgbClr val="000066"/>
                </a:solidFill>
                <a:latin typeface="Times New Roman" panose="02020603050405020304" pitchFamily="18" charset="0"/>
              </a:rPr>
              <a:t>l</a:t>
            </a:r>
            <a:r>
              <a:rPr lang="en-GB" altLang="en-US">
                <a:solidFill>
                  <a:srgbClr val="000066"/>
                </a:solidFill>
              </a:rPr>
              <a:t> and width </a:t>
            </a:r>
            <a:r>
              <a:rPr lang="en-GB" altLang="en-US" i="1">
                <a:solidFill>
                  <a:srgbClr val="000066"/>
                </a:solidFill>
                <a:latin typeface="Times New Roman" panose="02020603050405020304" pitchFamily="18" charset="0"/>
              </a:rPr>
              <a:t>w</a:t>
            </a:r>
            <a:r>
              <a:rPr lang="en-GB" altLang="en-US">
                <a:solidFill>
                  <a:srgbClr val="000066"/>
                </a:solidFill>
              </a:rPr>
              <a:t> can be written as:</a:t>
            </a:r>
          </a:p>
        </p:txBody>
      </p:sp>
      <p:sp>
        <p:nvSpPr>
          <p:cNvPr id="8197" name="Rectangle 5">
            <a:extLst>
              <a:ext uri="{FF2B5EF4-FFF2-40B4-BE49-F238E27FC236}">
                <a16:creationId xmlns:a16="http://schemas.microsoft.com/office/drawing/2014/main" id="{5496933C-2BF5-43C3-A597-C827E33A1491}"/>
              </a:ext>
            </a:extLst>
          </p:cNvPr>
          <p:cNvSpPr>
            <a:spLocks noGrp="1" noChangeArrowheads="1"/>
          </p:cNvSpPr>
          <p:nvPr>
            <p:ph type="title" idx="4294967295"/>
          </p:nvPr>
        </p:nvSpPr>
        <p:spPr>
          <a:xfrm>
            <a:off x="0" y="150813"/>
            <a:ext cx="7354888" cy="633412"/>
          </a:xfrm>
          <a:solidFill>
            <a:srgbClr val="FFFF00"/>
          </a:solidFill>
        </p:spPr>
        <p:txBody>
          <a:bodyPr/>
          <a:lstStyle/>
          <a:p>
            <a:r>
              <a:rPr lang="en-US" altLang="en-US" dirty="0"/>
              <a:t>Rectangles</a:t>
            </a:r>
            <a:endParaRPr lang="en-GB" altLang="en-US" dirty="0"/>
          </a:p>
        </p:txBody>
      </p:sp>
      <p:grpSp>
        <p:nvGrpSpPr>
          <p:cNvPr id="8198" name="Group 17">
            <a:extLst>
              <a:ext uri="{FF2B5EF4-FFF2-40B4-BE49-F238E27FC236}">
                <a16:creationId xmlns:a16="http://schemas.microsoft.com/office/drawing/2014/main" id="{F711710A-09A5-4821-8049-486B6913FE35}"/>
              </a:ext>
            </a:extLst>
          </p:cNvPr>
          <p:cNvGrpSpPr>
            <a:grpSpLocks/>
          </p:cNvGrpSpPr>
          <p:nvPr/>
        </p:nvGrpSpPr>
        <p:grpSpPr bwMode="auto">
          <a:xfrm>
            <a:off x="539750" y="2203450"/>
            <a:ext cx="3240088" cy="1873250"/>
            <a:chOff x="340" y="1388"/>
            <a:chExt cx="2041" cy="1180"/>
          </a:xfrm>
        </p:grpSpPr>
        <p:sp>
          <p:nvSpPr>
            <p:cNvPr id="8204" name="Rectangle 6">
              <a:extLst>
                <a:ext uri="{FF2B5EF4-FFF2-40B4-BE49-F238E27FC236}">
                  <a16:creationId xmlns:a16="http://schemas.microsoft.com/office/drawing/2014/main" id="{E5997F1F-FD47-4E06-903F-23C9F528FFC9}"/>
                </a:ext>
              </a:extLst>
            </p:cNvPr>
            <p:cNvSpPr>
              <a:spLocks noChangeArrowheads="1"/>
            </p:cNvSpPr>
            <p:nvPr/>
          </p:nvSpPr>
          <p:spPr bwMode="auto">
            <a:xfrm>
              <a:off x="612" y="1661"/>
              <a:ext cx="1769" cy="907"/>
            </a:xfrm>
            <a:prstGeom prst="rect">
              <a:avLst/>
            </a:prstGeom>
            <a:gradFill rotWithShape="1">
              <a:gsLst>
                <a:gs pos="0">
                  <a:srgbClr val="BDDEFF"/>
                </a:gs>
                <a:gs pos="100000">
                  <a:srgbClr val="E3F1FF"/>
                </a:gs>
              </a:gsLst>
              <a:lin ang="189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8205" name="Text Box 7">
              <a:extLst>
                <a:ext uri="{FF2B5EF4-FFF2-40B4-BE49-F238E27FC236}">
                  <a16:creationId xmlns:a16="http://schemas.microsoft.com/office/drawing/2014/main" id="{29A5EF90-5D14-439C-9069-477C32A551BE}"/>
                </a:ext>
              </a:extLst>
            </p:cNvPr>
            <p:cNvSpPr txBox="1">
              <a:spLocks noChangeArrowheads="1"/>
            </p:cNvSpPr>
            <p:nvPr/>
          </p:nvSpPr>
          <p:spPr bwMode="auto">
            <a:xfrm>
              <a:off x="1412" y="1388"/>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i="1">
                  <a:latin typeface="Times New Roman" panose="02020603050405020304" pitchFamily="18" charset="0"/>
                </a:rPr>
                <a:t>l</a:t>
              </a:r>
            </a:p>
          </p:txBody>
        </p:sp>
        <p:sp>
          <p:nvSpPr>
            <p:cNvPr id="8206" name="Text Box 8">
              <a:extLst>
                <a:ext uri="{FF2B5EF4-FFF2-40B4-BE49-F238E27FC236}">
                  <a16:creationId xmlns:a16="http://schemas.microsoft.com/office/drawing/2014/main" id="{094FA793-5C4F-47B1-9660-DF3D5130743D}"/>
                </a:ext>
              </a:extLst>
            </p:cNvPr>
            <p:cNvSpPr txBox="1">
              <a:spLocks noChangeArrowheads="1"/>
            </p:cNvSpPr>
            <p:nvPr/>
          </p:nvSpPr>
          <p:spPr bwMode="auto">
            <a:xfrm>
              <a:off x="340" y="1970"/>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i="1">
                  <a:latin typeface="Times New Roman" panose="02020603050405020304" pitchFamily="18" charset="0"/>
                </a:rPr>
                <a:t>w</a:t>
              </a:r>
            </a:p>
          </p:txBody>
        </p:sp>
      </p:grpSp>
      <p:sp>
        <p:nvSpPr>
          <p:cNvPr id="598025" name="Text Box 9">
            <a:extLst>
              <a:ext uri="{FF2B5EF4-FFF2-40B4-BE49-F238E27FC236}">
                <a16:creationId xmlns:a16="http://schemas.microsoft.com/office/drawing/2014/main" id="{14D919A5-0004-4AB9-8389-A8D47FB6928F}"/>
              </a:ext>
            </a:extLst>
          </p:cNvPr>
          <p:cNvSpPr txBox="1">
            <a:spLocks noChangeArrowheads="1"/>
          </p:cNvSpPr>
          <p:nvPr/>
        </p:nvSpPr>
        <p:spPr bwMode="auto">
          <a:xfrm>
            <a:off x="4824413" y="2362200"/>
            <a:ext cx="2854325"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Perimeter = 2</a:t>
            </a:r>
            <a:r>
              <a:rPr lang="en-GB" altLang="en-US" i="1">
                <a:latin typeface="Times New Roman" panose="02020603050405020304" pitchFamily="18" charset="0"/>
              </a:rPr>
              <a:t>l</a:t>
            </a:r>
            <a:r>
              <a:rPr lang="en-GB" altLang="en-US"/>
              <a:t> + 2</a:t>
            </a:r>
            <a:r>
              <a:rPr lang="en-GB" altLang="en-US" i="1">
                <a:latin typeface="Times New Roman" panose="02020603050405020304" pitchFamily="18" charset="0"/>
              </a:rPr>
              <a:t>w</a:t>
            </a:r>
          </a:p>
        </p:txBody>
      </p:sp>
      <p:sp>
        <p:nvSpPr>
          <p:cNvPr id="598026" name="Text Box 10">
            <a:extLst>
              <a:ext uri="{FF2B5EF4-FFF2-40B4-BE49-F238E27FC236}">
                <a16:creationId xmlns:a16="http://schemas.microsoft.com/office/drawing/2014/main" id="{75A7ECAB-6EFC-4CA0-9900-81AA11D34E0B}"/>
              </a:ext>
            </a:extLst>
          </p:cNvPr>
          <p:cNvSpPr txBox="1">
            <a:spLocks noChangeArrowheads="1"/>
          </p:cNvSpPr>
          <p:nvPr/>
        </p:nvSpPr>
        <p:spPr bwMode="auto">
          <a:xfrm>
            <a:off x="6010275" y="3049588"/>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or</a:t>
            </a:r>
          </a:p>
        </p:txBody>
      </p:sp>
      <p:sp>
        <p:nvSpPr>
          <p:cNvPr id="598027" name="Text Box 11">
            <a:extLst>
              <a:ext uri="{FF2B5EF4-FFF2-40B4-BE49-F238E27FC236}">
                <a16:creationId xmlns:a16="http://schemas.microsoft.com/office/drawing/2014/main" id="{AC21BCA1-5102-4BE3-BB53-794E3EEE3D6C}"/>
              </a:ext>
            </a:extLst>
          </p:cNvPr>
          <p:cNvSpPr txBox="1">
            <a:spLocks noChangeArrowheads="1"/>
          </p:cNvSpPr>
          <p:nvPr/>
        </p:nvSpPr>
        <p:spPr bwMode="auto">
          <a:xfrm>
            <a:off x="4808538" y="3736975"/>
            <a:ext cx="2887662"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Perimeter = 2(</a:t>
            </a:r>
            <a:r>
              <a:rPr lang="en-GB" altLang="en-US" i="1">
                <a:latin typeface="Times New Roman" panose="02020603050405020304" pitchFamily="18" charset="0"/>
              </a:rPr>
              <a:t>l</a:t>
            </a:r>
            <a:r>
              <a:rPr lang="en-GB" altLang="en-US"/>
              <a:t> + </a:t>
            </a:r>
            <a:r>
              <a:rPr lang="en-GB" altLang="en-US" i="1">
                <a:latin typeface="Times New Roman" panose="02020603050405020304" pitchFamily="18" charset="0"/>
              </a:rPr>
              <a:t>w</a:t>
            </a:r>
            <a:r>
              <a:rPr lang="en-GB" altLang="en-US"/>
              <a:t>)</a:t>
            </a:r>
          </a:p>
        </p:txBody>
      </p:sp>
      <p:sp>
        <p:nvSpPr>
          <p:cNvPr id="598028" name="Text Box 12">
            <a:extLst>
              <a:ext uri="{FF2B5EF4-FFF2-40B4-BE49-F238E27FC236}">
                <a16:creationId xmlns:a16="http://schemas.microsoft.com/office/drawing/2014/main" id="{57746DA0-6E07-4CB3-879E-26A0074FBA71}"/>
              </a:ext>
            </a:extLst>
          </p:cNvPr>
          <p:cNvSpPr txBox="1">
            <a:spLocks noChangeArrowheads="1"/>
          </p:cNvSpPr>
          <p:nvPr/>
        </p:nvSpPr>
        <p:spPr bwMode="auto">
          <a:xfrm>
            <a:off x="423863" y="4591050"/>
            <a:ext cx="8110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a:solidFill>
                  <a:srgbClr val="000066"/>
                </a:solidFill>
              </a:rPr>
              <a:t>The area of a rectangle is given as:</a:t>
            </a:r>
          </a:p>
        </p:txBody>
      </p:sp>
      <p:sp>
        <p:nvSpPr>
          <p:cNvPr id="598030" name="Rectangle 14">
            <a:extLst>
              <a:ext uri="{FF2B5EF4-FFF2-40B4-BE49-F238E27FC236}">
                <a16:creationId xmlns:a16="http://schemas.microsoft.com/office/drawing/2014/main" id="{3817E7FF-5714-4BFE-9F57-026463A90F34}"/>
              </a:ext>
            </a:extLst>
          </p:cNvPr>
          <p:cNvSpPr>
            <a:spLocks noChangeArrowheads="1"/>
          </p:cNvSpPr>
          <p:nvPr/>
        </p:nvSpPr>
        <p:spPr bwMode="auto">
          <a:xfrm>
            <a:off x="3825875" y="5443538"/>
            <a:ext cx="149225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Area = </a:t>
            </a:r>
            <a:r>
              <a:rPr lang="en-GB" altLang="en-US" i="1">
                <a:latin typeface="Times New Roman" panose="02020603050405020304" pitchFamily="18" charset="0"/>
              </a:rPr>
              <a:t>lw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80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8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80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80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8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5" grpId="0" animBg="1"/>
      <p:bldP spid="598026" grpId="0"/>
      <p:bldP spid="598027" grpId="0" animBg="1"/>
      <p:bldP spid="598028" grpId="0"/>
      <p:bldP spid="5980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ight_button">
            <a:hlinkClick r:id="" action="ppaction://hlinkshowjump?jump=nextslide"/>
            <a:extLst>
              <a:ext uri="{FF2B5EF4-FFF2-40B4-BE49-F238E27FC236}">
                <a16:creationId xmlns:a16="http://schemas.microsoft.com/office/drawing/2014/main" id="{4F3FB1E2-37BD-42FE-A84C-F054898EB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left_button">
            <a:hlinkClick r:id="" action="ppaction://hlinkshowjump?jump=previousslide"/>
            <a:extLst>
              <a:ext uri="{FF2B5EF4-FFF2-40B4-BE49-F238E27FC236}">
                <a16:creationId xmlns:a16="http://schemas.microsoft.com/office/drawing/2014/main" id="{E6F776AA-33A1-473A-9F39-82E5E9BA3A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a:extLst>
              <a:ext uri="{FF2B5EF4-FFF2-40B4-BE49-F238E27FC236}">
                <a16:creationId xmlns:a16="http://schemas.microsoft.com/office/drawing/2014/main" id="{E56D1B49-F89B-4A0A-B304-1FA60D64337B}"/>
              </a:ext>
            </a:extLst>
          </p:cNvPr>
          <p:cNvSpPr txBox="1">
            <a:spLocks noChangeArrowheads="1"/>
          </p:cNvSpPr>
          <p:nvPr/>
        </p:nvSpPr>
        <p:spPr bwMode="auto">
          <a:xfrm>
            <a:off x="423863" y="1143000"/>
            <a:ext cx="83248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a:solidFill>
                  <a:srgbClr val="000066"/>
                </a:solidFill>
              </a:rPr>
              <a:t>When the length and the width of a rectangle are equal we call it a square. A square is just a special type of rectangle.</a:t>
            </a:r>
          </a:p>
        </p:txBody>
      </p:sp>
      <p:sp>
        <p:nvSpPr>
          <p:cNvPr id="10245" name="Rectangle 5">
            <a:extLst>
              <a:ext uri="{FF2B5EF4-FFF2-40B4-BE49-F238E27FC236}">
                <a16:creationId xmlns:a16="http://schemas.microsoft.com/office/drawing/2014/main" id="{F2641418-FB00-47A3-9915-0D15D26EE99E}"/>
              </a:ext>
            </a:extLst>
          </p:cNvPr>
          <p:cNvSpPr>
            <a:spLocks noGrp="1" noChangeArrowheads="1"/>
          </p:cNvSpPr>
          <p:nvPr>
            <p:ph type="title" idx="4294967295"/>
          </p:nvPr>
        </p:nvSpPr>
        <p:spPr>
          <a:xfrm>
            <a:off x="0" y="150813"/>
            <a:ext cx="7354888" cy="633412"/>
          </a:xfrm>
          <a:solidFill>
            <a:srgbClr val="FFFF00"/>
          </a:solidFill>
        </p:spPr>
        <p:txBody>
          <a:bodyPr/>
          <a:lstStyle/>
          <a:p>
            <a:r>
              <a:rPr lang="en-US" altLang="en-US" dirty="0"/>
              <a:t>Squares</a:t>
            </a:r>
            <a:endParaRPr lang="en-GB" altLang="en-US" dirty="0"/>
          </a:p>
        </p:txBody>
      </p:sp>
      <p:sp>
        <p:nvSpPr>
          <p:cNvPr id="673803" name="Text Box 11">
            <a:extLst>
              <a:ext uri="{FF2B5EF4-FFF2-40B4-BE49-F238E27FC236}">
                <a16:creationId xmlns:a16="http://schemas.microsoft.com/office/drawing/2014/main" id="{7E3F5825-3796-46C3-AFAE-EFF070054D53}"/>
              </a:ext>
            </a:extLst>
          </p:cNvPr>
          <p:cNvSpPr txBox="1">
            <a:spLocks noChangeArrowheads="1"/>
          </p:cNvSpPr>
          <p:nvPr/>
        </p:nvSpPr>
        <p:spPr bwMode="auto">
          <a:xfrm>
            <a:off x="4808538" y="3368675"/>
            <a:ext cx="2135187"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Perimeter = 4</a:t>
            </a:r>
            <a:r>
              <a:rPr lang="en-GB" altLang="en-US" i="1">
                <a:latin typeface="Times New Roman" panose="02020603050405020304" pitchFamily="18" charset="0"/>
              </a:rPr>
              <a:t>l</a:t>
            </a:r>
          </a:p>
        </p:txBody>
      </p:sp>
      <p:sp>
        <p:nvSpPr>
          <p:cNvPr id="673804" name="Text Box 12">
            <a:extLst>
              <a:ext uri="{FF2B5EF4-FFF2-40B4-BE49-F238E27FC236}">
                <a16:creationId xmlns:a16="http://schemas.microsoft.com/office/drawing/2014/main" id="{F531844B-E3AF-4DF7-ADF0-D46AAE713218}"/>
              </a:ext>
            </a:extLst>
          </p:cNvPr>
          <p:cNvSpPr txBox="1">
            <a:spLocks noChangeArrowheads="1"/>
          </p:cNvSpPr>
          <p:nvPr/>
        </p:nvSpPr>
        <p:spPr bwMode="auto">
          <a:xfrm>
            <a:off x="423863" y="4591050"/>
            <a:ext cx="8110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a:solidFill>
                  <a:srgbClr val="000066"/>
                </a:solidFill>
              </a:rPr>
              <a:t>The area of a square is given as:</a:t>
            </a:r>
          </a:p>
        </p:txBody>
      </p:sp>
      <p:sp>
        <p:nvSpPr>
          <p:cNvPr id="673805" name="Rectangle 13">
            <a:extLst>
              <a:ext uri="{FF2B5EF4-FFF2-40B4-BE49-F238E27FC236}">
                <a16:creationId xmlns:a16="http://schemas.microsoft.com/office/drawing/2014/main" id="{5D5FB490-66E7-45FF-AEF2-19A1E631BB24}"/>
              </a:ext>
            </a:extLst>
          </p:cNvPr>
          <p:cNvSpPr>
            <a:spLocks noChangeArrowheads="1"/>
          </p:cNvSpPr>
          <p:nvPr/>
        </p:nvSpPr>
        <p:spPr bwMode="auto">
          <a:xfrm>
            <a:off x="3871913" y="5445125"/>
            <a:ext cx="1400175"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a:t>Area = </a:t>
            </a:r>
            <a:r>
              <a:rPr lang="en-GB" altLang="en-US" i="1">
                <a:latin typeface="Times New Roman" panose="02020603050405020304" pitchFamily="18" charset="0"/>
              </a:rPr>
              <a:t>l</a:t>
            </a:r>
            <a:r>
              <a:rPr lang="en-GB" altLang="en-US" baseline="30000"/>
              <a:t>2</a:t>
            </a:r>
          </a:p>
        </p:txBody>
      </p:sp>
      <p:grpSp>
        <p:nvGrpSpPr>
          <p:cNvPr id="673809" name="Group 17">
            <a:extLst>
              <a:ext uri="{FF2B5EF4-FFF2-40B4-BE49-F238E27FC236}">
                <a16:creationId xmlns:a16="http://schemas.microsoft.com/office/drawing/2014/main" id="{74205497-CCE4-4CB6-8E84-81B64CBE35F7}"/>
              </a:ext>
            </a:extLst>
          </p:cNvPr>
          <p:cNvGrpSpPr>
            <a:grpSpLocks/>
          </p:cNvGrpSpPr>
          <p:nvPr/>
        </p:nvGrpSpPr>
        <p:grpSpPr bwMode="auto">
          <a:xfrm>
            <a:off x="847725" y="2854325"/>
            <a:ext cx="1924050" cy="1512888"/>
            <a:chOff x="534" y="1798"/>
            <a:chExt cx="1212" cy="953"/>
          </a:xfrm>
        </p:grpSpPr>
        <p:sp>
          <p:nvSpPr>
            <p:cNvPr id="10251" name="Text Box 8">
              <a:extLst>
                <a:ext uri="{FF2B5EF4-FFF2-40B4-BE49-F238E27FC236}">
                  <a16:creationId xmlns:a16="http://schemas.microsoft.com/office/drawing/2014/main" id="{17033112-2BC7-46C6-BC89-FDE8DE6A26FB}"/>
                </a:ext>
              </a:extLst>
            </p:cNvPr>
            <p:cNvSpPr txBox="1">
              <a:spLocks noChangeArrowheads="1"/>
            </p:cNvSpPr>
            <p:nvPr/>
          </p:nvSpPr>
          <p:spPr bwMode="auto">
            <a:xfrm>
              <a:off x="534" y="2130"/>
              <a:ext cx="169" cy="288"/>
            </a:xfrm>
            <a:prstGeom prst="rect">
              <a:avLst/>
            </a:prstGeom>
            <a:noFill/>
            <a:ln>
              <a:noFill/>
            </a:ln>
            <a:effectLst/>
            <a:extLst>
              <a:ext uri="{909E8E84-426E-40DD-AFC4-6F175D3DCCD1}">
                <a14:hiddenFill xmlns:a14="http://schemas.microsoft.com/office/drawing/2010/main">
                  <a:solidFill>
                    <a:srgbClr val="FF717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i="1">
                  <a:latin typeface="Times New Roman" panose="02020603050405020304" pitchFamily="18" charset="0"/>
                </a:rPr>
                <a:t>l</a:t>
              </a:r>
            </a:p>
          </p:txBody>
        </p:sp>
        <p:sp>
          <p:nvSpPr>
            <p:cNvPr id="10252" name="Rectangle 14">
              <a:extLst>
                <a:ext uri="{FF2B5EF4-FFF2-40B4-BE49-F238E27FC236}">
                  <a16:creationId xmlns:a16="http://schemas.microsoft.com/office/drawing/2014/main" id="{F39C14C0-B321-4550-9737-95A67E707D70}"/>
                </a:ext>
              </a:extLst>
            </p:cNvPr>
            <p:cNvSpPr>
              <a:spLocks noChangeArrowheads="1"/>
            </p:cNvSpPr>
            <p:nvPr/>
          </p:nvSpPr>
          <p:spPr bwMode="auto">
            <a:xfrm>
              <a:off x="793" y="1798"/>
              <a:ext cx="953" cy="953"/>
            </a:xfrm>
            <a:prstGeom prst="rect">
              <a:avLst/>
            </a:prstGeom>
            <a:gradFill rotWithShape="1">
              <a:gsLst>
                <a:gs pos="0">
                  <a:srgbClr val="FF7171"/>
                </a:gs>
                <a:gs pos="100000">
                  <a:srgbClr val="FFBEBE"/>
                </a:gs>
              </a:gsLst>
              <a:lin ang="189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grpSp>
      <p:sp>
        <p:nvSpPr>
          <p:cNvPr id="673807" name="Text Box 15">
            <a:extLst>
              <a:ext uri="{FF2B5EF4-FFF2-40B4-BE49-F238E27FC236}">
                <a16:creationId xmlns:a16="http://schemas.microsoft.com/office/drawing/2014/main" id="{E24AA24C-CD73-468C-B0DF-2C99381204B1}"/>
              </a:ext>
            </a:extLst>
          </p:cNvPr>
          <p:cNvSpPr txBox="1">
            <a:spLocks noChangeArrowheads="1"/>
          </p:cNvSpPr>
          <p:nvPr/>
        </p:nvSpPr>
        <p:spPr bwMode="auto">
          <a:xfrm>
            <a:off x="422275" y="2174875"/>
            <a:ext cx="811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a:solidFill>
                  <a:srgbClr val="000066"/>
                </a:solidFill>
              </a:rPr>
              <a:t>The perimeter of a square with length </a:t>
            </a:r>
            <a:r>
              <a:rPr lang="en-GB" altLang="en-US" i="1">
                <a:solidFill>
                  <a:srgbClr val="000066"/>
                </a:solidFill>
                <a:latin typeface="Times New Roman" panose="02020603050405020304" pitchFamily="18" charset="0"/>
              </a:rPr>
              <a:t>l</a:t>
            </a:r>
            <a:r>
              <a:rPr lang="en-GB" altLang="en-US">
                <a:solidFill>
                  <a:srgbClr val="000066"/>
                </a:solidFill>
              </a:rPr>
              <a:t> is given 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38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380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380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38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3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803" grpId="0" animBg="1"/>
      <p:bldP spid="673804" grpId="0"/>
      <p:bldP spid="673805" grpId="0" animBg="1"/>
      <p:bldP spid="67380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ight_button">
            <a:hlinkClick r:id="" action="ppaction://hlinkshowjump?jump=nextslide"/>
            <a:extLst>
              <a:ext uri="{FF2B5EF4-FFF2-40B4-BE49-F238E27FC236}">
                <a16:creationId xmlns:a16="http://schemas.microsoft.com/office/drawing/2014/main" id="{E356D313-3A7D-4691-B6DC-8AE9CADAD7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left_button">
            <a:hlinkClick r:id="" action="ppaction://hlinkshowjump?jump=previousslide"/>
            <a:extLst>
              <a:ext uri="{FF2B5EF4-FFF2-40B4-BE49-F238E27FC236}">
                <a16:creationId xmlns:a16="http://schemas.microsoft.com/office/drawing/2014/main" id="{86E9351E-C24C-4CF9-94EA-5249BC1F3C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5">
            <a:extLst>
              <a:ext uri="{FF2B5EF4-FFF2-40B4-BE49-F238E27FC236}">
                <a16:creationId xmlns:a16="http://schemas.microsoft.com/office/drawing/2014/main" id="{6FDEE6D2-9EC3-4A68-9877-80CCB1C388FA}"/>
              </a:ext>
            </a:extLst>
          </p:cNvPr>
          <p:cNvSpPr>
            <a:spLocks noGrp="1" noChangeArrowheads="1"/>
          </p:cNvSpPr>
          <p:nvPr>
            <p:ph type="title" idx="4294967295"/>
          </p:nvPr>
        </p:nvSpPr>
        <p:spPr>
          <a:xfrm>
            <a:off x="0" y="150813"/>
            <a:ext cx="7354888" cy="633412"/>
          </a:xfrm>
          <a:noFill/>
        </p:spPr>
        <p:txBody>
          <a:bodyPr/>
          <a:lstStyle/>
          <a:p>
            <a:r>
              <a:rPr lang="en-US" altLang="en-US"/>
              <a:t>Shapes made from rectangles</a:t>
            </a:r>
            <a:endParaRPr lang="en-GB" altLang="en-US"/>
          </a:p>
        </p:txBody>
      </p:sp>
      <p:grpSp>
        <p:nvGrpSpPr>
          <p:cNvPr id="12293" name="Group 316">
            <a:extLst>
              <a:ext uri="{FF2B5EF4-FFF2-40B4-BE49-F238E27FC236}">
                <a16:creationId xmlns:a16="http://schemas.microsoft.com/office/drawing/2014/main" id="{15F8460B-5EF6-49E8-8BFF-3B79FA04C391}"/>
              </a:ext>
            </a:extLst>
          </p:cNvPr>
          <p:cNvGrpSpPr>
            <a:grpSpLocks/>
          </p:cNvGrpSpPr>
          <p:nvPr/>
        </p:nvGrpSpPr>
        <p:grpSpPr bwMode="auto">
          <a:xfrm>
            <a:off x="7304088" y="115888"/>
            <a:ext cx="576262" cy="576262"/>
            <a:chOff x="4601" y="73"/>
            <a:chExt cx="363" cy="363"/>
          </a:xfrm>
        </p:grpSpPr>
        <p:pic>
          <p:nvPicPr>
            <p:cNvPr id="12295" name="Picture 317" descr="flash icon">
              <a:extLst>
                <a:ext uri="{FF2B5EF4-FFF2-40B4-BE49-F238E27FC236}">
                  <a16:creationId xmlns:a16="http://schemas.microsoft.com/office/drawing/2014/main" id="{A718E00B-90D1-44E5-B7E2-EA9875EF57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Oval 318">
              <a:extLst>
                <a:ext uri="{FF2B5EF4-FFF2-40B4-BE49-F238E27FC236}">
                  <a16:creationId xmlns:a16="http://schemas.microsoft.com/office/drawing/2014/main" id="{71DAFF6D-F003-459D-8A09-95B5343AF39F}"/>
                </a:ext>
              </a:extLst>
            </p:cNvPr>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12297" name="Oval 319">
              <a:extLst>
                <a:ext uri="{FF2B5EF4-FFF2-40B4-BE49-F238E27FC236}">
                  <a16:creationId xmlns:a16="http://schemas.microsoft.com/office/drawing/2014/main" id="{168E79E4-E88C-471B-995E-6813CEABA9CB}"/>
                </a:ext>
              </a:extLst>
            </p:cNvPr>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grpSp>
    </p:spTree>
    <p:controls>
      <mc:AlternateContent xmlns:mc="http://schemas.openxmlformats.org/markup-compatibility/2006">
        <mc:Choice xmlns:v="urn:schemas-microsoft-com:vml" Requires="v">
          <p:control spid="34823" name="ShockwaveFlash1" r:id="rId2" imgW="9144000" imgH="5184720"/>
        </mc:Choice>
        <mc:Fallback>
          <p:control name="ShockwaveFlash1" r:id="rId2" imgW="9144000" imgH="5184720">
            <p:pic>
              <p:nvPicPr>
                <p:cNvPr id="12294" name="ShockwaveFlash1">
                  <a:extLst>
                    <a:ext uri="{FF2B5EF4-FFF2-40B4-BE49-F238E27FC236}">
                      <a16:creationId xmlns:a16="http://schemas.microsoft.com/office/drawing/2014/main" id="{D956B155-89E4-4D01-AFCB-3D386D03DF17}"/>
                    </a:ext>
                  </a:extLst>
                </p:cNvPr>
                <p:cNvPicPr preferRelativeResize="0">
                  <a:picLocks noChangeArrowheads="1" noChangeShapeType="1"/>
                </p:cNvPicPr>
                <p:nvPr/>
              </p:nvPicPr>
              <p:blipFill>
                <a:blip r:embed="rId8"/>
                <a:srcRect/>
                <a:stretch>
                  <a:fillRect/>
                </a:stretch>
              </p:blipFill>
              <p:spPr bwMode="auto">
                <a:xfrm>
                  <a:off x="0" y="908050"/>
                  <a:ext cx="9144000" cy="5184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ight_button">
            <a:hlinkClick r:id="" action="ppaction://hlinkshowjump?jump=nextslide"/>
            <a:extLst>
              <a:ext uri="{FF2B5EF4-FFF2-40B4-BE49-F238E27FC236}">
                <a16:creationId xmlns:a16="http://schemas.microsoft.com/office/drawing/2014/main" id="{8EC7AEC7-2043-4B96-A7F9-06B1187A8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left_button">
            <a:hlinkClick r:id="" action="ppaction://hlinkshowjump?jump=previousslide"/>
            <a:extLst>
              <a:ext uri="{FF2B5EF4-FFF2-40B4-BE49-F238E27FC236}">
                <a16:creationId xmlns:a16="http://schemas.microsoft.com/office/drawing/2014/main" id="{B07C442D-F5E8-436F-AB62-A13BEC92F8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a:extLst>
              <a:ext uri="{FF2B5EF4-FFF2-40B4-BE49-F238E27FC236}">
                <a16:creationId xmlns:a16="http://schemas.microsoft.com/office/drawing/2014/main" id="{942161AB-8081-49E6-A663-45EF9E48AE11}"/>
              </a:ext>
            </a:extLst>
          </p:cNvPr>
          <p:cNvSpPr>
            <a:spLocks noGrp="1" noChangeArrowheads="1"/>
          </p:cNvSpPr>
          <p:nvPr>
            <p:ph type="title" idx="4294967295"/>
          </p:nvPr>
        </p:nvSpPr>
        <p:spPr>
          <a:xfrm>
            <a:off x="0" y="150813"/>
            <a:ext cx="5429250" cy="614362"/>
          </a:xfrm>
          <a:solidFill>
            <a:srgbClr val="FFFF00"/>
          </a:solidFill>
        </p:spPr>
        <p:txBody>
          <a:bodyPr/>
          <a:lstStyle/>
          <a:p>
            <a:r>
              <a:rPr lang="en-US" altLang="en-US" dirty="0"/>
              <a:t>Shapes made from rectangles</a:t>
            </a:r>
            <a:endParaRPr lang="en-GB" altLang="en-US" dirty="0"/>
          </a:p>
        </p:txBody>
      </p:sp>
      <p:sp>
        <p:nvSpPr>
          <p:cNvPr id="14341" name="Text Box 5">
            <a:extLst>
              <a:ext uri="{FF2B5EF4-FFF2-40B4-BE49-F238E27FC236}">
                <a16:creationId xmlns:a16="http://schemas.microsoft.com/office/drawing/2014/main" id="{DAE3CB42-3EF5-46E4-A7C7-871D0C312141}"/>
              </a:ext>
            </a:extLst>
          </p:cNvPr>
          <p:cNvSpPr txBox="1">
            <a:spLocks noChangeArrowheads="1"/>
          </p:cNvSpPr>
          <p:nvPr/>
        </p:nvSpPr>
        <p:spPr bwMode="auto">
          <a:xfrm>
            <a:off x="1235075" y="1125538"/>
            <a:ext cx="6672263"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How can we find the area of the shaded shape?</a:t>
            </a:r>
            <a:endParaRPr lang="en-GB" altLang="en-US"/>
          </a:p>
        </p:txBody>
      </p:sp>
      <p:sp>
        <p:nvSpPr>
          <p:cNvPr id="679942" name="Text Box 6">
            <a:extLst>
              <a:ext uri="{FF2B5EF4-FFF2-40B4-BE49-F238E27FC236}">
                <a16:creationId xmlns:a16="http://schemas.microsoft.com/office/drawing/2014/main" id="{D3217D05-01B7-485C-A000-AD8F26D03F98}"/>
              </a:ext>
            </a:extLst>
          </p:cNvPr>
          <p:cNvSpPr txBox="1">
            <a:spLocks noChangeArrowheads="1"/>
          </p:cNvSpPr>
          <p:nvPr/>
        </p:nvSpPr>
        <p:spPr bwMode="auto">
          <a:xfrm>
            <a:off x="4500563" y="1749425"/>
            <a:ext cx="397986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We can think of this shape as being made up of one rectangle cut out of another rectangle.</a:t>
            </a:r>
            <a:endParaRPr lang="en-GB" altLang="en-US"/>
          </a:p>
        </p:txBody>
      </p:sp>
      <p:sp>
        <p:nvSpPr>
          <p:cNvPr id="14343" name="Rectangle 7">
            <a:extLst>
              <a:ext uri="{FF2B5EF4-FFF2-40B4-BE49-F238E27FC236}">
                <a16:creationId xmlns:a16="http://schemas.microsoft.com/office/drawing/2014/main" id="{718731B8-CB0C-4513-BF2D-4A5BDC851028}"/>
              </a:ext>
            </a:extLst>
          </p:cNvPr>
          <p:cNvSpPr>
            <a:spLocks noChangeArrowheads="1"/>
          </p:cNvSpPr>
          <p:nvPr/>
        </p:nvSpPr>
        <p:spPr bwMode="auto">
          <a:xfrm>
            <a:off x="1330325" y="2420938"/>
            <a:ext cx="2519363" cy="2879725"/>
          </a:xfrm>
          <a:prstGeom prst="rect">
            <a:avLst/>
          </a:prstGeom>
          <a:gradFill rotWithShape="1">
            <a:gsLst>
              <a:gs pos="0">
                <a:srgbClr val="C0E890"/>
              </a:gs>
              <a:gs pos="100000">
                <a:srgbClr val="E5F5D0"/>
              </a:gs>
            </a:gsLst>
            <a:lin ang="189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14344" name="Rectangle 8">
            <a:extLst>
              <a:ext uri="{FF2B5EF4-FFF2-40B4-BE49-F238E27FC236}">
                <a16:creationId xmlns:a16="http://schemas.microsoft.com/office/drawing/2014/main" id="{E9D89F3D-11ED-4A4B-9113-BC99D3F8AC4A}"/>
              </a:ext>
            </a:extLst>
          </p:cNvPr>
          <p:cNvSpPr>
            <a:spLocks noChangeArrowheads="1"/>
          </p:cNvSpPr>
          <p:nvPr/>
        </p:nvSpPr>
        <p:spPr bwMode="auto">
          <a:xfrm>
            <a:off x="1690688" y="3502025"/>
            <a:ext cx="1079500" cy="143986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14345" name="Line 9">
            <a:extLst>
              <a:ext uri="{FF2B5EF4-FFF2-40B4-BE49-F238E27FC236}">
                <a16:creationId xmlns:a16="http://schemas.microsoft.com/office/drawing/2014/main" id="{89199EF6-2C8F-4876-9248-54EDC6AA26EC}"/>
              </a:ext>
            </a:extLst>
          </p:cNvPr>
          <p:cNvSpPr>
            <a:spLocks noChangeShapeType="1"/>
          </p:cNvSpPr>
          <p:nvPr/>
        </p:nvSpPr>
        <p:spPr bwMode="auto">
          <a:xfrm>
            <a:off x="1330325" y="2276475"/>
            <a:ext cx="2520950" cy="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a:extLst>
              <a:ext uri="{FF2B5EF4-FFF2-40B4-BE49-F238E27FC236}">
                <a16:creationId xmlns:a16="http://schemas.microsoft.com/office/drawing/2014/main" id="{FBFE231F-E9C6-4468-BF21-2B49AAA38E0E}"/>
              </a:ext>
            </a:extLst>
          </p:cNvPr>
          <p:cNvSpPr>
            <a:spLocks noChangeShapeType="1"/>
          </p:cNvSpPr>
          <p:nvPr/>
        </p:nvSpPr>
        <p:spPr bwMode="auto">
          <a:xfrm>
            <a:off x="1187450" y="2420938"/>
            <a:ext cx="0" cy="2879725"/>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Text Box 11">
            <a:extLst>
              <a:ext uri="{FF2B5EF4-FFF2-40B4-BE49-F238E27FC236}">
                <a16:creationId xmlns:a16="http://schemas.microsoft.com/office/drawing/2014/main" id="{F4015FF9-4D94-47E9-B7D2-C68C7C057704}"/>
              </a:ext>
            </a:extLst>
          </p:cNvPr>
          <p:cNvSpPr txBox="1">
            <a:spLocks noChangeArrowheads="1"/>
          </p:cNvSpPr>
          <p:nvPr/>
        </p:nvSpPr>
        <p:spPr bwMode="auto">
          <a:xfrm>
            <a:off x="2246313" y="1839913"/>
            <a:ext cx="733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sz="2000"/>
              <a:t>9 cm</a:t>
            </a:r>
            <a:endParaRPr lang="en-GB" altLang="en-US" sz="2000"/>
          </a:p>
        </p:txBody>
      </p:sp>
      <p:sp>
        <p:nvSpPr>
          <p:cNvPr id="14348" name="Text Box 12">
            <a:extLst>
              <a:ext uri="{FF2B5EF4-FFF2-40B4-BE49-F238E27FC236}">
                <a16:creationId xmlns:a16="http://schemas.microsoft.com/office/drawing/2014/main" id="{D3195777-834D-47CF-BC88-C8F8BFEB8B3D}"/>
              </a:ext>
            </a:extLst>
          </p:cNvPr>
          <p:cNvSpPr txBox="1">
            <a:spLocks noChangeArrowheads="1"/>
          </p:cNvSpPr>
          <p:nvPr/>
        </p:nvSpPr>
        <p:spPr bwMode="auto">
          <a:xfrm>
            <a:off x="323850" y="3621088"/>
            <a:ext cx="874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sz="2000"/>
              <a:t>11 cm</a:t>
            </a:r>
            <a:endParaRPr lang="en-GB" altLang="en-US" sz="2000"/>
          </a:p>
        </p:txBody>
      </p:sp>
      <p:sp>
        <p:nvSpPr>
          <p:cNvPr id="14349" name="Line 13">
            <a:extLst>
              <a:ext uri="{FF2B5EF4-FFF2-40B4-BE49-F238E27FC236}">
                <a16:creationId xmlns:a16="http://schemas.microsoft.com/office/drawing/2014/main" id="{7F204E93-5F20-435F-B9D6-65E0119C1F16}"/>
              </a:ext>
            </a:extLst>
          </p:cNvPr>
          <p:cNvSpPr>
            <a:spLocks noChangeShapeType="1"/>
          </p:cNvSpPr>
          <p:nvPr/>
        </p:nvSpPr>
        <p:spPr bwMode="auto">
          <a:xfrm>
            <a:off x="1692275" y="3357563"/>
            <a:ext cx="1079500" cy="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0" name="Line 14">
            <a:extLst>
              <a:ext uri="{FF2B5EF4-FFF2-40B4-BE49-F238E27FC236}">
                <a16:creationId xmlns:a16="http://schemas.microsoft.com/office/drawing/2014/main" id="{B272931D-9E07-48AA-80EF-C3A5A31B496F}"/>
              </a:ext>
            </a:extLst>
          </p:cNvPr>
          <p:cNvSpPr>
            <a:spLocks noChangeShapeType="1"/>
          </p:cNvSpPr>
          <p:nvPr/>
        </p:nvSpPr>
        <p:spPr bwMode="auto">
          <a:xfrm rot="-5400000">
            <a:off x="2196306" y="4221957"/>
            <a:ext cx="1439863" cy="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1" name="Text Box 15">
            <a:extLst>
              <a:ext uri="{FF2B5EF4-FFF2-40B4-BE49-F238E27FC236}">
                <a16:creationId xmlns:a16="http://schemas.microsoft.com/office/drawing/2014/main" id="{BF361720-AA14-4627-8FEE-877F82D43D74}"/>
              </a:ext>
            </a:extLst>
          </p:cNvPr>
          <p:cNvSpPr txBox="1">
            <a:spLocks noChangeArrowheads="1"/>
          </p:cNvSpPr>
          <p:nvPr/>
        </p:nvSpPr>
        <p:spPr bwMode="auto">
          <a:xfrm>
            <a:off x="1835150" y="2925763"/>
            <a:ext cx="733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sz="2000"/>
              <a:t>4 cm</a:t>
            </a:r>
            <a:endParaRPr lang="en-GB" altLang="en-US" sz="2000"/>
          </a:p>
        </p:txBody>
      </p:sp>
      <p:sp>
        <p:nvSpPr>
          <p:cNvPr id="14352" name="Text Box 16">
            <a:extLst>
              <a:ext uri="{FF2B5EF4-FFF2-40B4-BE49-F238E27FC236}">
                <a16:creationId xmlns:a16="http://schemas.microsoft.com/office/drawing/2014/main" id="{19AF6125-B3DD-43D8-AA01-944F82BBD3BF}"/>
              </a:ext>
            </a:extLst>
          </p:cNvPr>
          <p:cNvSpPr txBox="1">
            <a:spLocks noChangeArrowheads="1"/>
          </p:cNvSpPr>
          <p:nvPr/>
        </p:nvSpPr>
        <p:spPr bwMode="auto">
          <a:xfrm>
            <a:off x="2916238" y="4076700"/>
            <a:ext cx="733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sz="2000"/>
              <a:t>6 cm</a:t>
            </a:r>
            <a:endParaRPr lang="en-GB" altLang="en-US" sz="2000"/>
          </a:p>
        </p:txBody>
      </p:sp>
      <p:sp>
        <p:nvSpPr>
          <p:cNvPr id="679953" name="Text Box 17">
            <a:extLst>
              <a:ext uri="{FF2B5EF4-FFF2-40B4-BE49-F238E27FC236}">
                <a16:creationId xmlns:a16="http://schemas.microsoft.com/office/drawing/2014/main" id="{A4ED3E44-E9D0-4BEB-95FD-800E7D26F39B}"/>
              </a:ext>
            </a:extLst>
          </p:cNvPr>
          <p:cNvSpPr txBox="1">
            <a:spLocks noChangeArrowheads="1"/>
          </p:cNvSpPr>
          <p:nvPr/>
        </p:nvSpPr>
        <p:spPr bwMode="auto">
          <a:xfrm>
            <a:off x="4500563" y="3452813"/>
            <a:ext cx="418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Label the rectangles A and B.</a:t>
            </a:r>
            <a:endParaRPr lang="en-GB" altLang="en-US"/>
          </a:p>
        </p:txBody>
      </p:sp>
      <p:sp>
        <p:nvSpPr>
          <p:cNvPr id="679954" name="Text Box 18">
            <a:extLst>
              <a:ext uri="{FF2B5EF4-FFF2-40B4-BE49-F238E27FC236}">
                <a16:creationId xmlns:a16="http://schemas.microsoft.com/office/drawing/2014/main" id="{A431089B-8649-42B2-A4D4-1C254ACCDF6D}"/>
              </a:ext>
            </a:extLst>
          </p:cNvPr>
          <p:cNvSpPr txBox="1">
            <a:spLocks noChangeArrowheads="1"/>
          </p:cNvSpPr>
          <p:nvPr/>
        </p:nvSpPr>
        <p:spPr bwMode="auto">
          <a:xfrm>
            <a:off x="3059113" y="2636838"/>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A</a:t>
            </a:r>
            <a:endParaRPr lang="en-GB" altLang="en-US"/>
          </a:p>
        </p:txBody>
      </p:sp>
      <p:sp>
        <p:nvSpPr>
          <p:cNvPr id="679955" name="Text Box 19">
            <a:extLst>
              <a:ext uri="{FF2B5EF4-FFF2-40B4-BE49-F238E27FC236}">
                <a16:creationId xmlns:a16="http://schemas.microsoft.com/office/drawing/2014/main" id="{3ADB7357-19FD-4C5C-94A4-2DB2BF8A1BFA}"/>
              </a:ext>
            </a:extLst>
          </p:cNvPr>
          <p:cNvSpPr txBox="1">
            <a:spLocks noChangeArrowheads="1"/>
          </p:cNvSpPr>
          <p:nvPr/>
        </p:nvSpPr>
        <p:spPr bwMode="auto">
          <a:xfrm>
            <a:off x="2036763" y="399415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B</a:t>
            </a:r>
            <a:endParaRPr lang="en-GB" altLang="en-US"/>
          </a:p>
        </p:txBody>
      </p:sp>
      <p:sp>
        <p:nvSpPr>
          <p:cNvPr id="679956" name="Text Box 20">
            <a:extLst>
              <a:ext uri="{FF2B5EF4-FFF2-40B4-BE49-F238E27FC236}">
                <a16:creationId xmlns:a16="http://schemas.microsoft.com/office/drawing/2014/main" id="{54C010BC-A00D-4978-AD66-D3EFC7E600B8}"/>
              </a:ext>
            </a:extLst>
          </p:cNvPr>
          <p:cNvSpPr txBox="1">
            <a:spLocks noChangeArrowheads="1"/>
          </p:cNvSpPr>
          <p:nvPr/>
        </p:nvSpPr>
        <p:spPr bwMode="auto">
          <a:xfrm>
            <a:off x="4500563" y="4060825"/>
            <a:ext cx="360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Area A = 9 × 11 = 99 cm</a:t>
            </a:r>
            <a:r>
              <a:rPr lang="en-US" altLang="en-US" baseline="30000"/>
              <a:t>2</a:t>
            </a:r>
            <a:endParaRPr lang="en-GB" altLang="en-US" baseline="30000"/>
          </a:p>
        </p:txBody>
      </p:sp>
      <p:sp>
        <p:nvSpPr>
          <p:cNvPr id="679957" name="Text Box 21">
            <a:extLst>
              <a:ext uri="{FF2B5EF4-FFF2-40B4-BE49-F238E27FC236}">
                <a16:creationId xmlns:a16="http://schemas.microsoft.com/office/drawing/2014/main" id="{E3BD2DDD-5F53-460D-8095-CAFB890718E4}"/>
              </a:ext>
            </a:extLst>
          </p:cNvPr>
          <p:cNvSpPr txBox="1">
            <a:spLocks noChangeArrowheads="1"/>
          </p:cNvSpPr>
          <p:nvPr/>
        </p:nvSpPr>
        <p:spPr bwMode="auto">
          <a:xfrm>
            <a:off x="4500563" y="4668838"/>
            <a:ext cx="3436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Area B = 4 × 6 = 24 cm</a:t>
            </a:r>
            <a:r>
              <a:rPr lang="en-US" altLang="en-US" baseline="30000"/>
              <a:t>2</a:t>
            </a:r>
            <a:endParaRPr lang="en-GB" altLang="en-US" baseline="30000"/>
          </a:p>
        </p:txBody>
      </p:sp>
      <p:sp>
        <p:nvSpPr>
          <p:cNvPr id="679958" name="Text Box 22">
            <a:extLst>
              <a:ext uri="{FF2B5EF4-FFF2-40B4-BE49-F238E27FC236}">
                <a16:creationId xmlns:a16="http://schemas.microsoft.com/office/drawing/2014/main" id="{C09A3E96-FE90-413E-A844-BD5BA5C2885E}"/>
              </a:ext>
            </a:extLst>
          </p:cNvPr>
          <p:cNvSpPr txBox="1">
            <a:spLocks noChangeArrowheads="1"/>
          </p:cNvSpPr>
          <p:nvPr/>
        </p:nvSpPr>
        <p:spPr bwMode="auto">
          <a:xfrm>
            <a:off x="4500563" y="5276850"/>
            <a:ext cx="424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Total area = 99 – 24 = </a:t>
            </a:r>
            <a:r>
              <a:rPr lang="en-US" altLang="en-US" b="1">
                <a:solidFill>
                  <a:srgbClr val="FF6600"/>
                </a:solidFill>
              </a:rPr>
              <a:t>75 cm</a:t>
            </a:r>
            <a:r>
              <a:rPr lang="en-US" altLang="en-US" b="1" baseline="30000">
                <a:solidFill>
                  <a:srgbClr val="FF6600"/>
                </a:solidFill>
              </a:rPr>
              <a:t>2</a:t>
            </a:r>
            <a:endParaRPr lang="en-GB" altLang="en-US" b="1" baseline="3000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99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99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99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99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99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99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9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42" grpId="0"/>
      <p:bldP spid="679953" grpId="0"/>
      <p:bldP spid="679954" grpId="0"/>
      <p:bldP spid="679955" grpId="0"/>
      <p:bldP spid="679956" grpId="0"/>
      <p:bldP spid="679957" grpId="0"/>
      <p:bldP spid="6799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ight_button">
            <a:hlinkClick r:id="" action="ppaction://hlinkshowjump?jump=nextslide"/>
            <a:extLst>
              <a:ext uri="{FF2B5EF4-FFF2-40B4-BE49-F238E27FC236}">
                <a16:creationId xmlns:a16="http://schemas.microsoft.com/office/drawing/2014/main" id="{FB014800-7AD2-4F99-8B3D-CB87E38C0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left_button">
            <a:hlinkClick r:id="" action="ppaction://hlinkshowjump?jump=previousslide"/>
            <a:extLst>
              <a:ext uri="{FF2B5EF4-FFF2-40B4-BE49-F238E27FC236}">
                <a16:creationId xmlns:a16="http://schemas.microsoft.com/office/drawing/2014/main" id="{FBB02C7E-48C7-4A13-AA96-91D17D202B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a:extLst>
              <a:ext uri="{FF2B5EF4-FFF2-40B4-BE49-F238E27FC236}">
                <a16:creationId xmlns:a16="http://schemas.microsoft.com/office/drawing/2014/main" id="{6F4F27AD-3ED6-447D-AAD2-DA4BC4AD3A95}"/>
              </a:ext>
            </a:extLst>
          </p:cNvPr>
          <p:cNvSpPr txBox="1">
            <a:spLocks noChangeArrowheads="1"/>
          </p:cNvSpPr>
          <p:nvPr/>
        </p:nvSpPr>
        <p:spPr bwMode="auto">
          <a:xfrm>
            <a:off x="423863" y="3789363"/>
            <a:ext cx="81105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a:solidFill>
                  <a:srgbClr val="000066"/>
                </a:solidFill>
              </a:rPr>
              <a:t>The area of a triangle with base </a:t>
            </a:r>
            <a:r>
              <a:rPr lang="en-GB" altLang="en-US" i="1">
                <a:solidFill>
                  <a:srgbClr val="000066"/>
                </a:solidFill>
                <a:latin typeface="Times New Roman" panose="02020603050405020304" pitchFamily="18" charset="0"/>
              </a:rPr>
              <a:t>b</a:t>
            </a:r>
            <a:r>
              <a:rPr lang="en-GB" altLang="en-US">
                <a:solidFill>
                  <a:srgbClr val="000066"/>
                </a:solidFill>
              </a:rPr>
              <a:t> and perpendicular height </a:t>
            </a:r>
            <a:r>
              <a:rPr lang="en-GB" altLang="en-US" i="1">
                <a:solidFill>
                  <a:srgbClr val="000066"/>
                </a:solidFill>
                <a:latin typeface="Times New Roman" panose="02020603050405020304" pitchFamily="18" charset="0"/>
              </a:rPr>
              <a:t>h</a:t>
            </a:r>
            <a:r>
              <a:rPr lang="en-GB" altLang="en-US">
                <a:solidFill>
                  <a:srgbClr val="000066"/>
                </a:solidFill>
              </a:rPr>
              <a:t> is given by:</a:t>
            </a:r>
          </a:p>
        </p:txBody>
      </p:sp>
      <p:sp>
        <p:nvSpPr>
          <p:cNvPr id="16389" name="Rectangle 5">
            <a:extLst>
              <a:ext uri="{FF2B5EF4-FFF2-40B4-BE49-F238E27FC236}">
                <a16:creationId xmlns:a16="http://schemas.microsoft.com/office/drawing/2014/main" id="{C34BE3DC-36F4-4A72-BA36-B68FCBED8AF3}"/>
              </a:ext>
            </a:extLst>
          </p:cNvPr>
          <p:cNvSpPr>
            <a:spLocks noGrp="1" noChangeArrowheads="1"/>
          </p:cNvSpPr>
          <p:nvPr>
            <p:ph type="title" idx="4294967295"/>
          </p:nvPr>
        </p:nvSpPr>
        <p:spPr>
          <a:xfrm>
            <a:off x="0" y="150813"/>
            <a:ext cx="7354888" cy="633412"/>
          </a:xfrm>
          <a:solidFill>
            <a:srgbClr val="FFFF00"/>
          </a:solidFill>
        </p:spPr>
        <p:txBody>
          <a:bodyPr/>
          <a:lstStyle/>
          <a:p>
            <a:r>
              <a:rPr lang="en-US" altLang="en-US" dirty="0"/>
              <a:t>The area of a triangle</a:t>
            </a:r>
            <a:endParaRPr lang="en-GB" altLang="en-US" dirty="0"/>
          </a:p>
        </p:txBody>
      </p:sp>
      <p:grpSp>
        <p:nvGrpSpPr>
          <p:cNvPr id="16390" name="Group 23">
            <a:extLst>
              <a:ext uri="{FF2B5EF4-FFF2-40B4-BE49-F238E27FC236}">
                <a16:creationId xmlns:a16="http://schemas.microsoft.com/office/drawing/2014/main" id="{24A400DF-DC67-499A-8377-6C34D38D930B}"/>
              </a:ext>
            </a:extLst>
          </p:cNvPr>
          <p:cNvGrpSpPr>
            <a:grpSpLocks/>
          </p:cNvGrpSpPr>
          <p:nvPr/>
        </p:nvGrpSpPr>
        <p:grpSpPr bwMode="auto">
          <a:xfrm>
            <a:off x="2195513" y="1285875"/>
            <a:ext cx="3290887" cy="2073275"/>
            <a:chOff x="1383" y="810"/>
            <a:chExt cx="2073" cy="1306"/>
          </a:xfrm>
        </p:grpSpPr>
        <p:sp>
          <p:nvSpPr>
            <p:cNvPr id="16399" name="Freeform 7">
              <a:extLst>
                <a:ext uri="{FF2B5EF4-FFF2-40B4-BE49-F238E27FC236}">
                  <a16:creationId xmlns:a16="http://schemas.microsoft.com/office/drawing/2014/main" id="{0D1998F1-A797-4AA7-BD87-AD6153267653}"/>
                </a:ext>
              </a:extLst>
            </p:cNvPr>
            <p:cNvSpPr>
              <a:spLocks/>
            </p:cNvSpPr>
            <p:nvPr/>
          </p:nvSpPr>
          <p:spPr bwMode="auto">
            <a:xfrm flipH="1">
              <a:off x="1383" y="810"/>
              <a:ext cx="2073" cy="975"/>
            </a:xfrm>
            <a:custGeom>
              <a:avLst/>
              <a:gdLst>
                <a:gd name="T0" fmla="*/ 0 w 2812"/>
                <a:gd name="T1" fmla="*/ 288 h 1322"/>
                <a:gd name="T2" fmla="*/ 612 w 2812"/>
                <a:gd name="T3" fmla="*/ 288 h 1322"/>
                <a:gd name="T4" fmla="*/ 118 w 2812"/>
                <a:gd name="T5" fmla="*/ 0 h 1322"/>
                <a:gd name="T6" fmla="*/ 0 w 2812"/>
                <a:gd name="T7" fmla="*/ 288 h 13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12" h="1322">
                  <a:moveTo>
                    <a:pt x="0" y="1322"/>
                  </a:moveTo>
                  <a:lnTo>
                    <a:pt x="2812" y="1322"/>
                  </a:lnTo>
                  <a:lnTo>
                    <a:pt x="542" y="0"/>
                  </a:lnTo>
                  <a:lnTo>
                    <a:pt x="0" y="1322"/>
                  </a:lnTo>
                  <a:close/>
                </a:path>
              </a:pathLst>
            </a:custGeom>
            <a:gradFill rotWithShape="1">
              <a:gsLst>
                <a:gs pos="0">
                  <a:srgbClr val="D0B8E0"/>
                </a:gs>
                <a:gs pos="100000">
                  <a:srgbClr val="EADFF1"/>
                </a:gs>
              </a:gsLst>
              <a:lin ang="189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0" name="Line 10">
              <a:extLst>
                <a:ext uri="{FF2B5EF4-FFF2-40B4-BE49-F238E27FC236}">
                  <a16:creationId xmlns:a16="http://schemas.microsoft.com/office/drawing/2014/main" id="{AC396F7D-0069-46EC-9B16-04F32DA0A68D}"/>
                </a:ext>
              </a:extLst>
            </p:cNvPr>
            <p:cNvSpPr>
              <a:spLocks noChangeShapeType="1"/>
            </p:cNvSpPr>
            <p:nvPr/>
          </p:nvSpPr>
          <p:spPr bwMode="auto">
            <a:xfrm>
              <a:off x="3054" y="814"/>
              <a:ext cx="0" cy="975"/>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1" name="Rectangle 11">
              <a:extLst>
                <a:ext uri="{FF2B5EF4-FFF2-40B4-BE49-F238E27FC236}">
                  <a16:creationId xmlns:a16="http://schemas.microsoft.com/office/drawing/2014/main" id="{0597C322-C08D-4D84-A141-E56DE05A6452}"/>
                </a:ext>
              </a:extLst>
            </p:cNvPr>
            <p:cNvSpPr>
              <a:spLocks noChangeArrowheads="1"/>
            </p:cNvSpPr>
            <p:nvPr/>
          </p:nvSpPr>
          <p:spPr bwMode="auto">
            <a:xfrm>
              <a:off x="3054" y="1661"/>
              <a:ext cx="121" cy="12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16402" name="Text Box 12">
              <a:extLst>
                <a:ext uri="{FF2B5EF4-FFF2-40B4-BE49-F238E27FC236}">
                  <a16:creationId xmlns:a16="http://schemas.microsoft.com/office/drawing/2014/main" id="{71EEF8B0-D7E5-4C88-80C4-C39ADC272260}"/>
                </a:ext>
              </a:extLst>
            </p:cNvPr>
            <p:cNvSpPr txBox="1">
              <a:spLocks noChangeArrowheads="1"/>
            </p:cNvSpPr>
            <p:nvPr/>
          </p:nvSpPr>
          <p:spPr bwMode="auto">
            <a:xfrm>
              <a:off x="2381" y="182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i="1">
                  <a:latin typeface="Times New Roman" panose="02020603050405020304" pitchFamily="18" charset="0"/>
                </a:rPr>
                <a:t>b</a:t>
              </a:r>
              <a:endParaRPr lang="en-GB" altLang="en-US" i="1">
                <a:latin typeface="Times New Roman" panose="02020603050405020304" pitchFamily="18" charset="0"/>
              </a:endParaRPr>
            </a:p>
          </p:txBody>
        </p:sp>
        <p:sp>
          <p:nvSpPr>
            <p:cNvPr id="16403" name="Text Box 13">
              <a:extLst>
                <a:ext uri="{FF2B5EF4-FFF2-40B4-BE49-F238E27FC236}">
                  <a16:creationId xmlns:a16="http://schemas.microsoft.com/office/drawing/2014/main" id="{9082EB0B-3D8F-40AF-BDF5-8483A68FC5B4}"/>
                </a:ext>
              </a:extLst>
            </p:cNvPr>
            <p:cNvSpPr txBox="1">
              <a:spLocks noChangeArrowheads="1"/>
            </p:cNvSpPr>
            <p:nvPr/>
          </p:nvSpPr>
          <p:spPr bwMode="auto">
            <a:xfrm>
              <a:off x="2789" y="1117"/>
              <a:ext cx="212" cy="288"/>
            </a:xfrm>
            <a:prstGeom prst="rect">
              <a:avLst/>
            </a:prstGeom>
            <a:noFill/>
            <a:ln>
              <a:noFill/>
            </a:ln>
            <a:effectLst/>
            <a:extLst>
              <a:ext uri="{909E8E84-426E-40DD-AFC4-6F175D3DCCD1}">
                <a14:hiddenFill xmlns:a14="http://schemas.microsoft.com/office/drawing/2010/main">
                  <a:solidFill>
                    <a:srgbClr val="FFFFFF">
                      <a:alpha val="39999"/>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i="1">
                  <a:latin typeface="Times New Roman" panose="02020603050405020304" pitchFamily="18" charset="0"/>
                </a:rPr>
                <a:t>h</a:t>
              </a:r>
              <a:endParaRPr lang="en-GB" altLang="en-US" i="1">
                <a:latin typeface="Times New Roman" panose="02020603050405020304" pitchFamily="18" charset="0"/>
              </a:endParaRPr>
            </a:p>
          </p:txBody>
        </p:sp>
      </p:grpSp>
      <p:grpSp>
        <p:nvGrpSpPr>
          <p:cNvPr id="677910" name="Group 22">
            <a:extLst>
              <a:ext uri="{FF2B5EF4-FFF2-40B4-BE49-F238E27FC236}">
                <a16:creationId xmlns:a16="http://schemas.microsoft.com/office/drawing/2014/main" id="{E8E53ADA-4891-4DC2-A199-CD9EE9CD621F}"/>
              </a:ext>
            </a:extLst>
          </p:cNvPr>
          <p:cNvGrpSpPr>
            <a:grpSpLocks/>
          </p:cNvGrpSpPr>
          <p:nvPr/>
        </p:nvGrpSpPr>
        <p:grpSpPr bwMode="auto">
          <a:xfrm>
            <a:off x="2698750" y="4989513"/>
            <a:ext cx="3744913" cy="815975"/>
            <a:chOff x="1700" y="3143"/>
            <a:chExt cx="2359" cy="514"/>
          </a:xfrm>
        </p:grpSpPr>
        <p:sp>
          <p:nvSpPr>
            <p:cNvPr id="16392" name="Rectangle 21">
              <a:extLst>
                <a:ext uri="{FF2B5EF4-FFF2-40B4-BE49-F238E27FC236}">
                  <a16:creationId xmlns:a16="http://schemas.microsoft.com/office/drawing/2014/main" id="{66C6F63C-6417-44EE-BAD4-A311168A5E34}"/>
                </a:ext>
              </a:extLst>
            </p:cNvPr>
            <p:cNvSpPr>
              <a:spLocks noChangeArrowheads="1"/>
            </p:cNvSpPr>
            <p:nvPr/>
          </p:nvSpPr>
          <p:spPr bwMode="auto">
            <a:xfrm>
              <a:off x="1700" y="3150"/>
              <a:ext cx="2359" cy="499"/>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grpSp>
          <p:nvGrpSpPr>
            <p:cNvPr id="16393" name="Group 15">
              <a:extLst>
                <a:ext uri="{FF2B5EF4-FFF2-40B4-BE49-F238E27FC236}">
                  <a16:creationId xmlns:a16="http://schemas.microsoft.com/office/drawing/2014/main" id="{B0B9C58F-9925-4298-BD10-EDBBE470086B}"/>
                </a:ext>
              </a:extLst>
            </p:cNvPr>
            <p:cNvGrpSpPr>
              <a:grpSpLocks/>
            </p:cNvGrpSpPr>
            <p:nvPr/>
          </p:nvGrpSpPr>
          <p:grpSpPr bwMode="auto">
            <a:xfrm>
              <a:off x="1753" y="3143"/>
              <a:ext cx="2254" cy="514"/>
              <a:chOff x="849" y="3521"/>
              <a:chExt cx="2254" cy="514"/>
            </a:xfrm>
          </p:grpSpPr>
          <p:sp>
            <p:nvSpPr>
              <p:cNvPr id="16394" name="Text Box 16">
                <a:extLst>
                  <a:ext uri="{FF2B5EF4-FFF2-40B4-BE49-F238E27FC236}">
                    <a16:creationId xmlns:a16="http://schemas.microsoft.com/office/drawing/2014/main" id="{A9D847AA-A3C6-4F1B-AA34-942DA8786FB5}"/>
                  </a:ext>
                </a:extLst>
              </p:cNvPr>
              <p:cNvSpPr txBox="1">
                <a:spLocks noChangeArrowheads="1"/>
              </p:cNvSpPr>
              <p:nvPr/>
            </p:nvSpPr>
            <p:spPr bwMode="auto">
              <a:xfrm>
                <a:off x="849" y="3635"/>
                <a:ext cx="22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Area of a triangle =      </a:t>
                </a:r>
                <a:r>
                  <a:rPr lang="en-US" altLang="en-US" i="1">
                    <a:latin typeface="Times New Roman" panose="02020603050405020304" pitchFamily="18" charset="0"/>
                  </a:rPr>
                  <a:t>bh</a:t>
                </a:r>
                <a:endParaRPr lang="en-GB" altLang="en-US" i="1">
                  <a:latin typeface="Times New Roman" panose="02020603050405020304" pitchFamily="18" charset="0"/>
                </a:endParaRPr>
              </a:p>
            </p:txBody>
          </p:sp>
          <p:grpSp>
            <p:nvGrpSpPr>
              <p:cNvPr id="16395" name="Group 17">
                <a:extLst>
                  <a:ext uri="{FF2B5EF4-FFF2-40B4-BE49-F238E27FC236}">
                    <a16:creationId xmlns:a16="http://schemas.microsoft.com/office/drawing/2014/main" id="{09A96E6F-7459-44E8-B81C-CCD0E8013D36}"/>
                  </a:ext>
                </a:extLst>
              </p:cNvPr>
              <p:cNvGrpSpPr>
                <a:grpSpLocks/>
              </p:cNvGrpSpPr>
              <p:nvPr/>
            </p:nvGrpSpPr>
            <p:grpSpPr bwMode="auto">
              <a:xfrm>
                <a:off x="2585" y="3521"/>
                <a:ext cx="226" cy="514"/>
                <a:chOff x="2214" y="3397"/>
                <a:chExt cx="226" cy="514"/>
              </a:xfrm>
            </p:grpSpPr>
            <p:sp>
              <p:nvSpPr>
                <p:cNvPr id="16396" name="Text Box 18">
                  <a:extLst>
                    <a:ext uri="{FF2B5EF4-FFF2-40B4-BE49-F238E27FC236}">
                      <a16:creationId xmlns:a16="http://schemas.microsoft.com/office/drawing/2014/main" id="{31B4626D-BB48-40EF-8DF7-93255E1193C9}"/>
                    </a:ext>
                  </a:extLst>
                </p:cNvPr>
                <p:cNvSpPr txBox="1">
                  <a:spLocks noChangeArrowheads="1"/>
                </p:cNvSpPr>
                <p:nvPr/>
              </p:nvSpPr>
              <p:spPr bwMode="auto">
                <a:xfrm>
                  <a:off x="2216" y="339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1</a:t>
                  </a:r>
                  <a:endParaRPr lang="en-GB" altLang="en-US"/>
                </a:p>
              </p:txBody>
            </p:sp>
            <p:sp>
              <p:nvSpPr>
                <p:cNvPr id="16397" name="Line 19">
                  <a:extLst>
                    <a:ext uri="{FF2B5EF4-FFF2-40B4-BE49-F238E27FC236}">
                      <a16:creationId xmlns:a16="http://schemas.microsoft.com/office/drawing/2014/main" id="{82629452-EEB2-46DF-8E91-5917690C0687}"/>
                    </a:ext>
                  </a:extLst>
                </p:cNvPr>
                <p:cNvSpPr>
                  <a:spLocks noChangeShapeType="1"/>
                </p:cNvSpPr>
                <p:nvPr/>
              </p:nvSpPr>
              <p:spPr bwMode="auto">
                <a:xfrm>
                  <a:off x="2214" y="3654"/>
                  <a:ext cx="22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8" name="Text Box 20">
                  <a:extLst>
                    <a:ext uri="{FF2B5EF4-FFF2-40B4-BE49-F238E27FC236}">
                      <a16:creationId xmlns:a16="http://schemas.microsoft.com/office/drawing/2014/main" id="{B49AFAEE-E752-4934-A0C9-8DB4DA6D4D7F}"/>
                    </a:ext>
                  </a:extLst>
                </p:cNvPr>
                <p:cNvSpPr txBox="1">
                  <a:spLocks noChangeArrowheads="1"/>
                </p:cNvSpPr>
                <p:nvPr/>
              </p:nvSpPr>
              <p:spPr bwMode="auto">
                <a:xfrm>
                  <a:off x="2216" y="362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a:t>2</a:t>
                  </a:r>
                  <a:endParaRPr lang="en-GB" alt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79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ight_button">
            <a:hlinkClick r:id="" action="ppaction://hlinkshowjump?jump=nextslide"/>
            <a:extLst>
              <a:ext uri="{FF2B5EF4-FFF2-40B4-BE49-F238E27FC236}">
                <a16:creationId xmlns:a16="http://schemas.microsoft.com/office/drawing/2014/main" id="{C4E05469-BB08-4444-A979-5075E6A90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left_button">
            <a:hlinkClick r:id="" action="ppaction://hlinkshowjump?jump=previousslide"/>
            <a:extLst>
              <a:ext uri="{FF2B5EF4-FFF2-40B4-BE49-F238E27FC236}">
                <a16:creationId xmlns:a16="http://schemas.microsoft.com/office/drawing/2014/main" id="{3ECD0CF1-61DB-4FE7-A782-EF41454AD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a:extLst>
              <a:ext uri="{FF2B5EF4-FFF2-40B4-BE49-F238E27FC236}">
                <a16:creationId xmlns:a16="http://schemas.microsoft.com/office/drawing/2014/main" id="{71927AAE-171E-4C07-B96A-F87368698294}"/>
              </a:ext>
            </a:extLst>
          </p:cNvPr>
          <p:cNvSpPr txBox="1">
            <a:spLocks noChangeArrowheads="1"/>
          </p:cNvSpPr>
          <p:nvPr/>
        </p:nvSpPr>
        <p:spPr bwMode="auto">
          <a:xfrm>
            <a:off x="423863" y="3357563"/>
            <a:ext cx="81105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a:solidFill>
                  <a:srgbClr val="000066"/>
                </a:solidFill>
              </a:rPr>
              <a:t>Any side of the triangle can be taken as the base, as long as the height is perpendicular to it:</a:t>
            </a:r>
          </a:p>
        </p:txBody>
      </p:sp>
      <p:sp>
        <p:nvSpPr>
          <p:cNvPr id="18437" name="Rectangle 5">
            <a:extLst>
              <a:ext uri="{FF2B5EF4-FFF2-40B4-BE49-F238E27FC236}">
                <a16:creationId xmlns:a16="http://schemas.microsoft.com/office/drawing/2014/main" id="{77EB8EB2-0432-4CB5-9D9C-573D37547B2B}"/>
              </a:ext>
            </a:extLst>
          </p:cNvPr>
          <p:cNvSpPr>
            <a:spLocks noGrp="1" noChangeArrowheads="1"/>
          </p:cNvSpPr>
          <p:nvPr>
            <p:ph type="title" idx="4294967295"/>
          </p:nvPr>
        </p:nvSpPr>
        <p:spPr>
          <a:xfrm>
            <a:off x="0" y="150813"/>
            <a:ext cx="7354888" cy="633412"/>
          </a:xfrm>
          <a:solidFill>
            <a:srgbClr val="FFFF00"/>
          </a:solidFill>
        </p:spPr>
        <p:txBody>
          <a:bodyPr/>
          <a:lstStyle/>
          <a:p>
            <a:r>
              <a:rPr lang="en-US" altLang="en-US" dirty="0"/>
              <a:t>The area of a triangle</a:t>
            </a:r>
            <a:endParaRPr lang="en-GB" altLang="en-US" dirty="0"/>
          </a:p>
        </p:txBody>
      </p:sp>
      <p:sp>
        <p:nvSpPr>
          <p:cNvPr id="18438" name="Freeform 7">
            <a:extLst>
              <a:ext uri="{FF2B5EF4-FFF2-40B4-BE49-F238E27FC236}">
                <a16:creationId xmlns:a16="http://schemas.microsoft.com/office/drawing/2014/main" id="{47C6E2AE-6915-4D26-AAF8-12BACB7DD926}"/>
              </a:ext>
            </a:extLst>
          </p:cNvPr>
          <p:cNvSpPr>
            <a:spLocks/>
          </p:cNvSpPr>
          <p:nvPr/>
        </p:nvSpPr>
        <p:spPr bwMode="auto">
          <a:xfrm flipH="1">
            <a:off x="2195513" y="1285875"/>
            <a:ext cx="3290887" cy="1547813"/>
          </a:xfrm>
          <a:custGeom>
            <a:avLst/>
            <a:gdLst>
              <a:gd name="T0" fmla="*/ 0 w 2812"/>
              <a:gd name="T1" fmla="*/ 2147483646 h 1322"/>
              <a:gd name="T2" fmla="*/ 2147483646 w 2812"/>
              <a:gd name="T3" fmla="*/ 2147483646 h 1322"/>
              <a:gd name="T4" fmla="*/ 2147483646 w 2812"/>
              <a:gd name="T5" fmla="*/ 0 h 1322"/>
              <a:gd name="T6" fmla="*/ 0 w 2812"/>
              <a:gd name="T7" fmla="*/ 2147483646 h 13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12" h="1322">
                <a:moveTo>
                  <a:pt x="0" y="1322"/>
                </a:moveTo>
                <a:lnTo>
                  <a:pt x="2812" y="1322"/>
                </a:lnTo>
                <a:lnTo>
                  <a:pt x="542" y="0"/>
                </a:lnTo>
                <a:lnTo>
                  <a:pt x="0" y="1322"/>
                </a:lnTo>
                <a:close/>
              </a:path>
            </a:pathLst>
          </a:custGeom>
          <a:gradFill rotWithShape="1">
            <a:gsLst>
              <a:gs pos="0">
                <a:srgbClr val="BDDEFF"/>
              </a:gs>
              <a:gs pos="100000">
                <a:srgbClr val="E8F3FF"/>
              </a:gs>
            </a:gsLst>
            <a:lin ang="189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a:extLst>
              <a:ext uri="{FF2B5EF4-FFF2-40B4-BE49-F238E27FC236}">
                <a16:creationId xmlns:a16="http://schemas.microsoft.com/office/drawing/2014/main" id="{BEB23E62-092C-41EC-BE41-153F25AEC37E}"/>
              </a:ext>
            </a:extLst>
          </p:cNvPr>
          <p:cNvSpPr>
            <a:spLocks noChangeShapeType="1"/>
          </p:cNvSpPr>
          <p:nvPr/>
        </p:nvSpPr>
        <p:spPr bwMode="auto">
          <a:xfrm>
            <a:off x="4848225" y="1292225"/>
            <a:ext cx="0" cy="1547813"/>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Rectangle 9">
            <a:extLst>
              <a:ext uri="{FF2B5EF4-FFF2-40B4-BE49-F238E27FC236}">
                <a16:creationId xmlns:a16="http://schemas.microsoft.com/office/drawing/2014/main" id="{1FFB7588-7D68-46CA-8511-C8909C85A46B}"/>
              </a:ext>
            </a:extLst>
          </p:cNvPr>
          <p:cNvSpPr>
            <a:spLocks noChangeArrowheads="1"/>
          </p:cNvSpPr>
          <p:nvPr/>
        </p:nvSpPr>
        <p:spPr bwMode="auto">
          <a:xfrm>
            <a:off x="4848225" y="2636838"/>
            <a:ext cx="192088" cy="19526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18441" name="Text Box 10">
            <a:extLst>
              <a:ext uri="{FF2B5EF4-FFF2-40B4-BE49-F238E27FC236}">
                <a16:creationId xmlns:a16="http://schemas.microsoft.com/office/drawing/2014/main" id="{6CF631FA-74EA-41EA-982C-FFEBEC8779BD}"/>
              </a:ext>
            </a:extLst>
          </p:cNvPr>
          <p:cNvSpPr txBox="1">
            <a:spLocks noChangeArrowheads="1"/>
          </p:cNvSpPr>
          <p:nvPr/>
        </p:nvSpPr>
        <p:spPr bwMode="auto">
          <a:xfrm>
            <a:off x="3779838" y="29019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i="1">
                <a:latin typeface="Times New Roman" panose="02020603050405020304" pitchFamily="18" charset="0"/>
              </a:rPr>
              <a:t>b</a:t>
            </a:r>
            <a:endParaRPr lang="en-GB" altLang="en-US" i="1">
              <a:latin typeface="Times New Roman" panose="02020603050405020304" pitchFamily="18" charset="0"/>
            </a:endParaRPr>
          </a:p>
        </p:txBody>
      </p:sp>
      <p:sp>
        <p:nvSpPr>
          <p:cNvPr id="18442" name="Text Box 11">
            <a:extLst>
              <a:ext uri="{FF2B5EF4-FFF2-40B4-BE49-F238E27FC236}">
                <a16:creationId xmlns:a16="http://schemas.microsoft.com/office/drawing/2014/main" id="{2CDED306-C4E9-413E-99F8-3EEDAAD06CC9}"/>
              </a:ext>
            </a:extLst>
          </p:cNvPr>
          <p:cNvSpPr txBox="1">
            <a:spLocks noChangeArrowheads="1"/>
          </p:cNvSpPr>
          <p:nvPr/>
        </p:nvSpPr>
        <p:spPr bwMode="auto">
          <a:xfrm>
            <a:off x="4427538" y="1773238"/>
            <a:ext cx="336550" cy="457200"/>
          </a:xfrm>
          <a:prstGeom prst="rect">
            <a:avLst/>
          </a:prstGeom>
          <a:noFill/>
          <a:ln>
            <a:noFill/>
          </a:ln>
          <a:effectLst/>
          <a:extLst>
            <a:ext uri="{909E8E84-426E-40DD-AFC4-6F175D3DCCD1}">
              <a14:hiddenFill xmlns:a14="http://schemas.microsoft.com/office/drawing/2010/main">
                <a:solidFill>
                  <a:srgbClr val="FFFFFF">
                    <a:alpha val="39999"/>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i="1">
                <a:latin typeface="Times New Roman" panose="02020603050405020304" pitchFamily="18" charset="0"/>
              </a:rPr>
              <a:t>h</a:t>
            </a:r>
            <a:endParaRPr lang="en-GB" altLang="en-US" i="1">
              <a:latin typeface="Times New Roman" panose="02020603050405020304" pitchFamily="18" charset="0"/>
            </a:endParaRPr>
          </a:p>
        </p:txBody>
      </p:sp>
      <p:grpSp>
        <p:nvGrpSpPr>
          <p:cNvPr id="690212" name="Group 36">
            <a:extLst>
              <a:ext uri="{FF2B5EF4-FFF2-40B4-BE49-F238E27FC236}">
                <a16:creationId xmlns:a16="http://schemas.microsoft.com/office/drawing/2014/main" id="{5A2CD1F6-D3E5-48BA-A2F8-762380A994A5}"/>
              </a:ext>
            </a:extLst>
          </p:cNvPr>
          <p:cNvGrpSpPr>
            <a:grpSpLocks/>
          </p:cNvGrpSpPr>
          <p:nvPr/>
        </p:nvGrpSpPr>
        <p:grpSpPr bwMode="auto">
          <a:xfrm>
            <a:off x="900113" y="4437063"/>
            <a:ext cx="3290887" cy="1547812"/>
            <a:chOff x="567" y="2795"/>
            <a:chExt cx="2073" cy="975"/>
          </a:xfrm>
        </p:grpSpPr>
        <p:sp>
          <p:nvSpPr>
            <p:cNvPr id="18450" name="Freeform 21">
              <a:extLst>
                <a:ext uri="{FF2B5EF4-FFF2-40B4-BE49-F238E27FC236}">
                  <a16:creationId xmlns:a16="http://schemas.microsoft.com/office/drawing/2014/main" id="{A97CE93A-747A-484C-8679-D58B65225C84}"/>
                </a:ext>
              </a:extLst>
            </p:cNvPr>
            <p:cNvSpPr>
              <a:spLocks/>
            </p:cNvSpPr>
            <p:nvPr/>
          </p:nvSpPr>
          <p:spPr bwMode="auto">
            <a:xfrm flipH="1">
              <a:off x="567" y="2795"/>
              <a:ext cx="2073" cy="975"/>
            </a:xfrm>
            <a:custGeom>
              <a:avLst/>
              <a:gdLst>
                <a:gd name="T0" fmla="*/ 0 w 2812"/>
                <a:gd name="T1" fmla="*/ 288 h 1322"/>
                <a:gd name="T2" fmla="*/ 612 w 2812"/>
                <a:gd name="T3" fmla="*/ 288 h 1322"/>
                <a:gd name="T4" fmla="*/ 118 w 2812"/>
                <a:gd name="T5" fmla="*/ 0 h 1322"/>
                <a:gd name="T6" fmla="*/ 0 w 2812"/>
                <a:gd name="T7" fmla="*/ 288 h 13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12" h="1322">
                  <a:moveTo>
                    <a:pt x="0" y="1322"/>
                  </a:moveTo>
                  <a:lnTo>
                    <a:pt x="2812" y="1322"/>
                  </a:lnTo>
                  <a:lnTo>
                    <a:pt x="542" y="0"/>
                  </a:lnTo>
                  <a:lnTo>
                    <a:pt x="0" y="1322"/>
                  </a:lnTo>
                  <a:close/>
                </a:path>
              </a:pathLst>
            </a:custGeom>
            <a:gradFill rotWithShape="1">
              <a:gsLst>
                <a:gs pos="0">
                  <a:srgbClr val="BDDEFF"/>
                </a:gs>
                <a:gs pos="100000">
                  <a:srgbClr val="EAF5FF"/>
                </a:gs>
              </a:gsLst>
              <a:lin ang="189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1" name="Rectangle 23">
              <a:extLst>
                <a:ext uri="{FF2B5EF4-FFF2-40B4-BE49-F238E27FC236}">
                  <a16:creationId xmlns:a16="http://schemas.microsoft.com/office/drawing/2014/main" id="{95EBCFE9-E9BB-47E2-B795-E2292CF54677}"/>
                </a:ext>
              </a:extLst>
            </p:cNvPr>
            <p:cNvSpPr>
              <a:spLocks noChangeArrowheads="1"/>
            </p:cNvSpPr>
            <p:nvPr/>
          </p:nvSpPr>
          <p:spPr bwMode="auto">
            <a:xfrm rot="-1860000">
              <a:off x="2024" y="2895"/>
              <a:ext cx="121" cy="12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18452" name="Text Box 24">
              <a:extLst>
                <a:ext uri="{FF2B5EF4-FFF2-40B4-BE49-F238E27FC236}">
                  <a16:creationId xmlns:a16="http://schemas.microsoft.com/office/drawing/2014/main" id="{9A4DB43B-C391-4236-A3BC-F9CA1A19FE59}"/>
                </a:ext>
              </a:extLst>
            </p:cNvPr>
            <p:cNvSpPr txBox="1">
              <a:spLocks noChangeArrowheads="1"/>
            </p:cNvSpPr>
            <p:nvPr/>
          </p:nvSpPr>
          <p:spPr bwMode="auto">
            <a:xfrm>
              <a:off x="1284" y="2989"/>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i="1">
                  <a:latin typeface="Times New Roman" panose="02020603050405020304" pitchFamily="18" charset="0"/>
                </a:rPr>
                <a:t>b</a:t>
              </a:r>
              <a:endParaRPr lang="en-GB" altLang="en-US" i="1">
                <a:latin typeface="Times New Roman" panose="02020603050405020304" pitchFamily="18" charset="0"/>
              </a:endParaRPr>
            </a:p>
          </p:txBody>
        </p:sp>
        <p:sp>
          <p:nvSpPr>
            <p:cNvPr id="18453" name="Text Box 25">
              <a:extLst>
                <a:ext uri="{FF2B5EF4-FFF2-40B4-BE49-F238E27FC236}">
                  <a16:creationId xmlns:a16="http://schemas.microsoft.com/office/drawing/2014/main" id="{5BB13C02-13C7-4B6D-8E5E-36BE513E4FBC}"/>
                </a:ext>
              </a:extLst>
            </p:cNvPr>
            <p:cNvSpPr txBox="1">
              <a:spLocks noChangeArrowheads="1"/>
            </p:cNvSpPr>
            <p:nvPr/>
          </p:nvSpPr>
          <p:spPr bwMode="auto">
            <a:xfrm>
              <a:off x="2120" y="3135"/>
              <a:ext cx="212" cy="288"/>
            </a:xfrm>
            <a:prstGeom prst="rect">
              <a:avLst/>
            </a:prstGeom>
            <a:noFill/>
            <a:ln>
              <a:noFill/>
            </a:ln>
            <a:effectLst/>
            <a:extLst>
              <a:ext uri="{909E8E84-426E-40DD-AFC4-6F175D3DCCD1}">
                <a14:hiddenFill xmlns:a14="http://schemas.microsoft.com/office/drawing/2010/main">
                  <a:solidFill>
                    <a:srgbClr val="FFFFFF">
                      <a:alpha val="39999"/>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i="1">
                  <a:latin typeface="Times New Roman" panose="02020603050405020304" pitchFamily="18" charset="0"/>
                </a:rPr>
                <a:t>h</a:t>
              </a:r>
              <a:endParaRPr lang="en-GB" altLang="en-US" i="1">
                <a:latin typeface="Times New Roman" panose="02020603050405020304" pitchFamily="18" charset="0"/>
              </a:endParaRPr>
            </a:p>
          </p:txBody>
        </p:sp>
        <p:sp>
          <p:nvSpPr>
            <p:cNvPr id="18454" name="Freeform 34">
              <a:extLst>
                <a:ext uri="{FF2B5EF4-FFF2-40B4-BE49-F238E27FC236}">
                  <a16:creationId xmlns:a16="http://schemas.microsoft.com/office/drawing/2014/main" id="{1E63CD0C-A92A-4334-A3CE-D40EDC2AC341}"/>
                </a:ext>
              </a:extLst>
            </p:cNvPr>
            <p:cNvSpPr>
              <a:spLocks/>
            </p:cNvSpPr>
            <p:nvPr/>
          </p:nvSpPr>
          <p:spPr bwMode="auto">
            <a:xfrm rot="-5400000">
              <a:off x="1918" y="3059"/>
              <a:ext cx="894" cy="520"/>
            </a:xfrm>
            <a:custGeom>
              <a:avLst/>
              <a:gdLst>
                <a:gd name="T0" fmla="*/ 0 w 1666"/>
                <a:gd name="T1" fmla="*/ 43 h 969"/>
                <a:gd name="T2" fmla="*/ 74 w 1666"/>
                <a:gd name="T3" fmla="*/ 0 h 969"/>
                <a:gd name="T4" fmla="*/ 0 60000 65536"/>
                <a:gd name="T5" fmla="*/ 0 60000 65536"/>
              </a:gdLst>
              <a:ahLst/>
              <a:cxnLst>
                <a:cxn ang="T4">
                  <a:pos x="T0" y="T1"/>
                </a:cxn>
                <a:cxn ang="T5">
                  <a:pos x="T2" y="T3"/>
                </a:cxn>
              </a:cxnLst>
              <a:rect l="0" t="0" r="r" b="b"/>
              <a:pathLst>
                <a:path w="1666" h="969">
                  <a:moveTo>
                    <a:pt x="0" y="969"/>
                  </a:moveTo>
                  <a:lnTo>
                    <a:pt x="1666" y="0"/>
                  </a:lnTo>
                </a:path>
              </a:pathLst>
            </a:custGeom>
            <a:noFill/>
            <a:ln w="28575" cap="flat"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90213" name="Group 37">
            <a:extLst>
              <a:ext uri="{FF2B5EF4-FFF2-40B4-BE49-F238E27FC236}">
                <a16:creationId xmlns:a16="http://schemas.microsoft.com/office/drawing/2014/main" id="{F7F19007-E278-41C6-815F-2DB3997FD09A}"/>
              </a:ext>
            </a:extLst>
          </p:cNvPr>
          <p:cNvGrpSpPr>
            <a:grpSpLocks/>
          </p:cNvGrpSpPr>
          <p:nvPr/>
        </p:nvGrpSpPr>
        <p:grpSpPr bwMode="auto">
          <a:xfrm>
            <a:off x="4643438" y="4437063"/>
            <a:ext cx="3311525" cy="1549400"/>
            <a:chOff x="2925" y="2795"/>
            <a:chExt cx="2086" cy="976"/>
          </a:xfrm>
        </p:grpSpPr>
        <p:sp>
          <p:nvSpPr>
            <p:cNvPr id="18445" name="Freeform 27">
              <a:extLst>
                <a:ext uri="{FF2B5EF4-FFF2-40B4-BE49-F238E27FC236}">
                  <a16:creationId xmlns:a16="http://schemas.microsoft.com/office/drawing/2014/main" id="{DDCFF576-834F-47A9-B048-CC2E04D153C6}"/>
                </a:ext>
              </a:extLst>
            </p:cNvPr>
            <p:cNvSpPr>
              <a:spLocks/>
            </p:cNvSpPr>
            <p:nvPr/>
          </p:nvSpPr>
          <p:spPr bwMode="auto">
            <a:xfrm flipH="1">
              <a:off x="2925" y="2795"/>
              <a:ext cx="2073" cy="975"/>
            </a:xfrm>
            <a:custGeom>
              <a:avLst/>
              <a:gdLst>
                <a:gd name="T0" fmla="*/ 0 w 2812"/>
                <a:gd name="T1" fmla="*/ 288 h 1322"/>
                <a:gd name="T2" fmla="*/ 612 w 2812"/>
                <a:gd name="T3" fmla="*/ 288 h 1322"/>
                <a:gd name="T4" fmla="*/ 118 w 2812"/>
                <a:gd name="T5" fmla="*/ 0 h 1322"/>
                <a:gd name="T6" fmla="*/ 0 w 2812"/>
                <a:gd name="T7" fmla="*/ 288 h 13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12" h="1322">
                  <a:moveTo>
                    <a:pt x="0" y="1322"/>
                  </a:moveTo>
                  <a:lnTo>
                    <a:pt x="2812" y="1322"/>
                  </a:lnTo>
                  <a:lnTo>
                    <a:pt x="542" y="0"/>
                  </a:lnTo>
                  <a:lnTo>
                    <a:pt x="0" y="1322"/>
                  </a:lnTo>
                  <a:close/>
                </a:path>
              </a:pathLst>
            </a:custGeom>
            <a:gradFill rotWithShape="1">
              <a:gsLst>
                <a:gs pos="0">
                  <a:srgbClr val="BDDEFF"/>
                </a:gs>
                <a:gs pos="100000">
                  <a:srgbClr val="EAF5FF"/>
                </a:gs>
              </a:gsLst>
              <a:lin ang="189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6" name="Rectangle 29">
              <a:extLst>
                <a:ext uri="{FF2B5EF4-FFF2-40B4-BE49-F238E27FC236}">
                  <a16:creationId xmlns:a16="http://schemas.microsoft.com/office/drawing/2014/main" id="{E1439EEE-6F4A-4BE9-A198-7AE340F7C2AC}"/>
                </a:ext>
              </a:extLst>
            </p:cNvPr>
            <p:cNvSpPr>
              <a:spLocks noChangeArrowheads="1"/>
            </p:cNvSpPr>
            <p:nvPr/>
          </p:nvSpPr>
          <p:spPr bwMode="auto">
            <a:xfrm rot="-1260000">
              <a:off x="4604" y="3065"/>
              <a:ext cx="121" cy="12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18447" name="Text Box 30">
              <a:extLst>
                <a:ext uri="{FF2B5EF4-FFF2-40B4-BE49-F238E27FC236}">
                  <a16:creationId xmlns:a16="http://schemas.microsoft.com/office/drawing/2014/main" id="{B5CD7AA6-4609-4B30-91E8-B08B76B05CCA}"/>
                </a:ext>
              </a:extLst>
            </p:cNvPr>
            <p:cNvSpPr txBox="1">
              <a:spLocks noChangeArrowheads="1"/>
            </p:cNvSpPr>
            <p:nvPr/>
          </p:nvSpPr>
          <p:spPr bwMode="auto">
            <a:xfrm>
              <a:off x="4799" y="3067"/>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i="1">
                  <a:latin typeface="Times New Roman" panose="02020603050405020304" pitchFamily="18" charset="0"/>
                </a:rPr>
                <a:t>b</a:t>
              </a:r>
              <a:endParaRPr lang="en-GB" altLang="en-US" i="1">
                <a:latin typeface="Times New Roman" panose="02020603050405020304" pitchFamily="18" charset="0"/>
              </a:endParaRPr>
            </a:p>
          </p:txBody>
        </p:sp>
        <p:sp>
          <p:nvSpPr>
            <p:cNvPr id="18448" name="Text Box 31">
              <a:extLst>
                <a:ext uri="{FF2B5EF4-FFF2-40B4-BE49-F238E27FC236}">
                  <a16:creationId xmlns:a16="http://schemas.microsoft.com/office/drawing/2014/main" id="{1EB9C538-42F7-4675-AE65-5613256636DA}"/>
                </a:ext>
              </a:extLst>
            </p:cNvPr>
            <p:cNvSpPr txBox="1">
              <a:spLocks noChangeArrowheads="1"/>
            </p:cNvSpPr>
            <p:nvPr/>
          </p:nvSpPr>
          <p:spPr bwMode="auto">
            <a:xfrm>
              <a:off x="3923" y="3294"/>
              <a:ext cx="212" cy="288"/>
            </a:xfrm>
            <a:prstGeom prst="rect">
              <a:avLst/>
            </a:prstGeom>
            <a:noFill/>
            <a:ln>
              <a:noFill/>
            </a:ln>
            <a:effectLst/>
            <a:extLst>
              <a:ext uri="{909E8E84-426E-40DD-AFC4-6F175D3DCCD1}">
                <a14:hiddenFill xmlns:a14="http://schemas.microsoft.com/office/drawing/2010/main">
                  <a:solidFill>
                    <a:srgbClr val="FFFFFF">
                      <a:alpha val="39999"/>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altLang="en-US" i="1">
                  <a:latin typeface="Times New Roman" panose="02020603050405020304" pitchFamily="18" charset="0"/>
                </a:rPr>
                <a:t>h</a:t>
              </a:r>
              <a:endParaRPr lang="en-GB" altLang="en-US" i="1">
                <a:latin typeface="Times New Roman" panose="02020603050405020304" pitchFamily="18" charset="0"/>
              </a:endParaRPr>
            </a:p>
          </p:txBody>
        </p:sp>
        <p:sp>
          <p:nvSpPr>
            <p:cNvPr id="18449" name="Line 35">
              <a:extLst>
                <a:ext uri="{FF2B5EF4-FFF2-40B4-BE49-F238E27FC236}">
                  <a16:creationId xmlns:a16="http://schemas.microsoft.com/office/drawing/2014/main" id="{3CCF3DD5-D443-4CDA-8BB1-1E5413AB3355}"/>
                </a:ext>
              </a:extLst>
            </p:cNvPr>
            <p:cNvSpPr>
              <a:spLocks noChangeShapeType="1"/>
            </p:cNvSpPr>
            <p:nvPr/>
          </p:nvSpPr>
          <p:spPr bwMode="auto">
            <a:xfrm rot="-5400000">
              <a:off x="3451" y="2527"/>
              <a:ext cx="722" cy="1765"/>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02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0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ardworks template">
  <a:themeElements>
    <a:clrScheme name="Boardworks template 13">
      <a:dk1>
        <a:srgbClr val="000066"/>
      </a:dk1>
      <a:lt1>
        <a:srgbClr val="FFFFFF"/>
      </a:lt1>
      <a:dk2>
        <a:srgbClr val="5B0091"/>
      </a:dk2>
      <a:lt2>
        <a:srgbClr val="111111"/>
      </a:lt2>
      <a:accent1>
        <a:srgbClr val="D0B8E0"/>
      </a:accent1>
      <a:accent2>
        <a:srgbClr val="80D0E8"/>
      </a:accent2>
      <a:accent3>
        <a:srgbClr val="FFFFFF"/>
      </a:accent3>
      <a:accent4>
        <a:srgbClr val="000056"/>
      </a:accent4>
      <a:accent5>
        <a:srgbClr val="E4D8ED"/>
      </a:accent5>
      <a:accent6>
        <a:srgbClr val="73BCD2"/>
      </a:accent6>
      <a:hlink>
        <a:srgbClr val="C0E890"/>
      </a:hlink>
      <a:folHlink>
        <a:srgbClr val="FFFF90"/>
      </a:folHlink>
    </a:clrScheme>
    <a:fontScheme name="Boardworks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Boardwork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oardwork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oardwork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ardwork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oardwork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oardwork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oardwork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oardwork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oardwork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oardwork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oardwork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oardwork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oardworks template 13">
        <a:dk1>
          <a:srgbClr val="000066"/>
        </a:dk1>
        <a:lt1>
          <a:srgbClr val="FFFFFF"/>
        </a:lt1>
        <a:dk2>
          <a:srgbClr val="5B0091"/>
        </a:dk2>
        <a:lt2>
          <a:srgbClr val="111111"/>
        </a:lt2>
        <a:accent1>
          <a:srgbClr val="D0B8E0"/>
        </a:accent1>
        <a:accent2>
          <a:srgbClr val="80D0E8"/>
        </a:accent2>
        <a:accent3>
          <a:srgbClr val="FFFFFF"/>
        </a:accent3>
        <a:accent4>
          <a:srgbClr val="000056"/>
        </a:accent4>
        <a:accent5>
          <a:srgbClr val="E4D8ED"/>
        </a:accent5>
        <a:accent6>
          <a:srgbClr val="73BCD2"/>
        </a:accent6>
        <a:hlink>
          <a:srgbClr val="C0E890"/>
        </a:hlink>
        <a:folHlink>
          <a:srgbClr val="FFFF9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43965C5AA0CA4AAF981AB98F877B34" ma:contentTypeVersion="5" ma:contentTypeDescription="Create a new document." ma:contentTypeScope="" ma:versionID="12c4115efc8a3e8c4a3066db82684459">
  <xsd:schema xmlns:xsd="http://www.w3.org/2001/XMLSchema" xmlns:xs="http://www.w3.org/2001/XMLSchema" xmlns:p="http://schemas.microsoft.com/office/2006/metadata/properties" xmlns:ns2="5e1dc729-c6c4-4536-95e0-143a05447d59" targetNamespace="http://schemas.microsoft.com/office/2006/metadata/properties" ma:root="true" ma:fieldsID="0825b17e1e0195a13b2d1615f54ff8fd" ns2:_="">
    <xsd:import namespace="5e1dc729-c6c4-4536-95e0-143a05447d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1dc729-c6c4-4536-95e0-143a05447d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A3C29D-3C1A-488F-96FB-6F35B1AA19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1dc729-c6c4-4536-95e0-143a05447d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280A99-3905-4C12-A2CF-40197BFADF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C:\WINDOWS\Application Data\Microsoft\Templates\Boardworks template.pot</Template>
  <TotalTime>13414</TotalTime>
  <Words>2159</Words>
  <Application>Microsoft Office PowerPoint</Application>
  <PresentationFormat>On-screen Show (4:3)</PresentationFormat>
  <Paragraphs>335</Paragraphs>
  <Slides>36</Slides>
  <Notes>25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4" baseType="lpstr">
      <vt:lpstr>Arial</vt:lpstr>
      <vt:lpstr>Calibri</vt:lpstr>
      <vt:lpstr>Calibri Light</vt:lpstr>
      <vt:lpstr>Comic Sans MS</vt:lpstr>
      <vt:lpstr>Times New Roman</vt:lpstr>
      <vt:lpstr>Boardworks template</vt:lpstr>
      <vt:lpstr>Office Theme</vt:lpstr>
      <vt:lpstr>Image</vt:lpstr>
      <vt:lpstr>PowerPoint Presentation</vt:lpstr>
      <vt:lpstr>PowerPoint Presentation</vt:lpstr>
      <vt:lpstr>Area and Volume</vt:lpstr>
      <vt:lpstr>Rectangles</vt:lpstr>
      <vt:lpstr>Squares</vt:lpstr>
      <vt:lpstr>Shapes made from rectangles</vt:lpstr>
      <vt:lpstr>Shapes made from rectangles</vt:lpstr>
      <vt:lpstr>The area of a triangle</vt:lpstr>
      <vt:lpstr>The area of a triangle</vt:lpstr>
      <vt:lpstr>The area of a triangle</vt:lpstr>
      <vt:lpstr>The area of a triangle</vt:lpstr>
      <vt:lpstr>PowerPoint Presentation</vt:lpstr>
      <vt:lpstr>The area of a parallelogram</vt:lpstr>
      <vt:lpstr>The area of a parallelogram</vt:lpstr>
      <vt:lpstr>The area of a parallelogram</vt:lpstr>
      <vt:lpstr>The area of a trapezium</vt:lpstr>
      <vt:lpstr>The area of a trapezium</vt:lpstr>
      <vt:lpstr>The area of a trapezium</vt:lpstr>
      <vt:lpstr>The area of a trapezium</vt:lpstr>
      <vt:lpstr>PowerPoint Presentation</vt:lpstr>
      <vt:lpstr>Volume of a cuboid</vt:lpstr>
      <vt:lpstr>Volume of a cuboid</vt:lpstr>
      <vt:lpstr>Volume of a cuboid</vt:lpstr>
      <vt:lpstr>Volume of a cube</vt:lpstr>
      <vt:lpstr>Volume of shapes made from cuboids</vt:lpstr>
      <vt:lpstr>PowerPoint Presentation</vt:lpstr>
      <vt:lpstr>Volume of a cylinder</vt:lpstr>
      <vt:lpstr>Surface area of a cylinder</vt:lpstr>
      <vt:lpstr>Volume of a cone</vt:lpstr>
      <vt:lpstr>Volume and surface area of a sphere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S10 Length, area and volume</dc:title>
  <dc:creator>©Boardworks Ltd 2005</dc:creator>
  <cp:lastModifiedBy>Ms J Fenn</cp:lastModifiedBy>
  <cp:revision>184</cp:revision>
  <cp:lastPrinted>2019-10-16T12:59:05Z</cp:lastPrinted>
  <dcterms:created xsi:type="dcterms:W3CDTF">2003-07-21T09:50:03Z</dcterms:created>
  <dcterms:modified xsi:type="dcterms:W3CDTF">2020-09-29T07:29:54Z</dcterms:modified>
</cp:coreProperties>
</file>