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67" r:id="rId3"/>
    <p:sldId id="259" r:id="rId4"/>
    <p:sldId id="260" r:id="rId5"/>
    <p:sldId id="268" r:id="rId6"/>
    <p:sldId id="270" r:id="rId7"/>
    <p:sldId id="269" r:id="rId8"/>
    <p:sldId id="264" r:id="rId9"/>
    <p:sldId id="271" r:id="rId10"/>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67"/>
          </p14:sldIdLst>
        </p14:section>
        <p14:section name="Untitled Section" id="{BBE96AA5-A314-4063-AB85-CF33C7BF7102}">
          <p14:sldIdLst>
            <p14:sldId id="259"/>
            <p14:sldId id="260"/>
            <p14:sldId id="268"/>
            <p14:sldId id="270"/>
            <p14:sldId id="269"/>
            <p14:sldId id="264"/>
            <p14:sldId id="271"/>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3761" autoAdjust="0"/>
  </p:normalViewPr>
  <p:slideViewPr>
    <p:cSldViewPr>
      <p:cViewPr varScale="1">
        <p:scale>
          <a:sx n="69" d="100"/>
          <a:sy n="69" d="100"/>
        </p:scale>
        <p:origin x="1482"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16/06/2022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183882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16/06/2022</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uturelearn.com/courses/global-prosperity" TargetMode="External"/><Relationship Id="rId13" Type="http://schemas.openxmlformats.org/officeDocument/2006/relationships/hyperlink" Target="https://www.learnoutloud.com/Audio-Books/Science/Physics" TargetMode="External"/><Relationship Id="rId18" Type="http://schemas.openxmlformats.org/officeDocument/2006/relationships/hyperlink" Target="https://360tour.sciencemuseum.org.uk/" TargetMode="External"/><Relationship Id="rId26" Type="http://schemas.openxmlformats.org/officeDocument/2006/relationships/image" Target="../media/image7.png"/><Relationship Id="rId3" Type="http://schemas.openxmlformats.org/officeDocument/2006/relationships/hyperlink" Target="https://www.youtube.com/watch?v=ARWBdfWpDyc" TargetMode="External"/><Relationship Id="rId21" Type="http://schemas.openxmlformats.org/officeDocument/2006/relationships/image" Target="../media/image4.png"/><Relationship Id="rId7" Type="http://schemas.openxmlformats.org/officeDocument/2006/relationships/hyperlink" Target="https://www.nosuchthingasafish.com/" TargetMode="External"/><Relationship Id="rId12" Type="http://schemas.openxmlformats.org/officeDocument/2006/relationships/hyperlink" Target="https://physicsworld.com/l/audio/" TargetMode="External"/><Relationship Id="rId17" Type="http://schemas.openxmlformats.org/officeDocument/2006/relationships/hyperlink" Target="https://www.bbc.co.uk/programmes/b006qykl" TargetMode="External"/><Relationship Id="rId25" Type="http://schemas.microsoft.com/office/2007/relationships/hdphoto" Target="../media/hdphoto2.wdp"/><Relationship Id="rId2" Type="http://schemas.openxmlformats.org/officeDocument/2006/relationships/hyperlink" Target="https://www.youtube.com/watch?v=_ryJK294Psw" TargetMode="External"/><Relationship Id="rId16" Type="http://schemas.openxmlformats.org/officeDocument/2006/relationships/hyperlink" Target="http://www.cambridgephysics.org/museum/tour.htm" TargetMode="External"/><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youtube.com/watch?v=IQKsh_cpWPQ" TargetMode="External"/><Relationship Id="rId11" Type="http://schemas.openxmlformats.org/officeDocument/2006/relationships/hyperlink" Target="https://www.bbc.co.uk/programmes/b00snr0w/episodes/downloads" TargetMode="External"/><Relationship Id="rId24" Type="http://schemas.openxmlformats.org/officeDocument/2006/relationships/image" Target="../media/image6.png"/><Relationship Id="rId5" Type="http://schemas.openxmlformats.org/officeDocument/2006/relationships/hyperlink" Target="https://www.bbc.co.uk/programmes/b07dx75g/episodes/downloads" TargetMode="External"/><Relationship Id="rId15" Type="http://schemas.openxmlformats.org/officeDocument/2006/relationships/hyperlink" Target="https://www.diamond.ac.uk/Public/VisitUs/Virtual-Visit.html" TargetMode="External"/><Relationship Id="rId23" Type="http://schemas.openxmlformats.org/officeDocument/2006/relationships/image" Target="../media/image5.png"/><Relationship Id="rId28" Type="http://schemas.microsoft.com/office/2007/relationships/hdphoto" Target="../media/hdphoto3.wdp"/><Relationship Id="rId10" Type="http://schemas.openxmlformats.org/officeDocument/2006/relationships/hyperlink" Target="https://physicsworld.com/" TargetMode="External"/><Relationship Id="rId19" Type="http://schemas.openxmlformats.org/officeDocument/2006/relationships/hyperlink" Target="https://www.bpho.org.uk/past-papers/round-1" TargetMode="External"/><Relationship Id="rId4" Type="http://schemas.openxmlformats.org/officeDocument/2006/relationships/hyperlink" Target="https://www.youtube.com/watch?v=h4MhbkWJzKk" TargetMode="External"/><Relationship Id="rId9" Type="http://schemas.openxmlformats.org/officeDocument/2006/relationships/hyperlink" Target="https://www.futurelearn.com/" TargetMode="External"/><Relationship Id="rId14" Type="http://schemas.openxmlformats.org/officeDocument/2006/relationships/hyperlink" Target="https://www.rigb.org/christmas-lectures/watch" TargetMode="External"/><Relationship Id="rId22" Type="http://schemas.microsoft.com/office/2007/relationships/hdphoto" Target="../media/hdphoto1.wdp"/><Relationship Id="rId2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user/ScienceShorts/playlis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pho.org.uk/past-papers/as-challenge" TargetMode="External"/><Relationship Id="rId2" Type="http://schemas.openxmlformats.org/officeDocument/2006/relationships/hyperlink" Target="https://www.bpho.org.uk/past-papers/physics-challenge-gcs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397519" y="277489"/>
            <a:ext cx="5349094" cy="584775"/>
          </a:xfrm>
          <a:prstGeom prst="rect">
            <a:avLst/>
          </a:prstGeom>
          <a:noFill/>
        </p:spPr>
        <p:txBody>
          <a:bodyPr wrap="square" rtlCol="0">
            <a:spAutoFit/>
          </a:bodyPr>
          <a:lstStyle/>
          <a:p>
            <a:r>
              <a:rPr lang="en-GB" sz="3200" dirty="0" smtClean="0">
                <a:latin typeface="Bliss 2 ExtraBold" panose="02000506030000020004" pitchFamily="50" charset="0"/>
              </a:rPr>
              <a:t>Physics Bridging Menu</a:t>
            </a:r>
            <a:endParaRPr lang="en-GB" sz="3200" dirty="0">
              <a:latin typeface="Bliss 2 ExtraBold" panose="02000506030000020004" pitchFamily="50" charset="0"/>
            </a:endParaRPr>
          </a:p>
        </p:txBody>
      </p:sp>
      <p:sp>
        <p:nvSpPr>
          <p:cNvPr id="6" name="TextBox 5"/>
          <p:cNvSpPr txBox="1"/>
          <p:nvPr/>
        </p:nvSpPr>
        <p:spPr>
          <a:xfrm>
            <a:off x="4088904" y="1139751"/>
            <a:ext cx="5624812" cy="4247317"/>
          </a:xfrm>
          <a:prstGeom prst="rect">
            <a:avLst/>
          </a:prstGeom>
          <a:solidFill>
            <a:schemeClr val="bg1"/>
          </a:solidFill>
          <a:ln w="57150">
            <a:solidFill>
              <a:schemeClr val="tx1"/>
            </a:solidFill>
          </a:ln>
        </p:spPr>
        <p:txBody>
          <a:bodyPr wrap="square" rtlCol="0">
            <a:spAutoFit/>
          </a:bodyPr>
          <a:lstStyle/>
          <a:p>
            <a:pPr algn="ctr"/>
            <a:r>
              <a:rPr lang="en-GB" dirty="0" smtClean="0">
                <a:latin typeface="Bliss 2 Regular" panose="02000506030000020004" pitchFamily="50" charset="0"/>
              </a:rPr>
              <a:t>You are about to start an exciting journey into the world of Physics, good luck!</a:t>
            </a:r>
          </a:p>
          <a:p>
            <a:r>
              <a:rPr lang="en-GB" dirty="0" smtClean="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a:t>
            </a:r>
            <a:r>
              <a:rPr lang="en-GB" dirty="0" smtClean="0">
                <a:latin typeface="Bliss 2 Regular" panose="02000506030000020004" pitchFamily="50" charset="0"/>
              </a:rPr>
              <a:t>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t>
            </a:r>
            <a:r>
              <a:rPr lang="en-GB" dirty="0" smtClean="0">
                <a:latin typeface="Bliss 2 Regular" panose="02000506030000020004" pitchFamily="50" charset="0"/>
              </a:rPr>
              <a:t>All green tasks are core modules, they are compulsory and must be completed </a:t>
            </a:r>
            <a:r>
              <a:rPr lang="en-GB" dirty="0" smtClean="0">
                <a:latin typeface="Bliss 2 Regular" panose="02000506030000020004" pitchFamily="50" charset="0"/>
              </a:rPr>
              <a:t>and brought to your first physics lesson.</a:t>
            </a:r>
            <a:endParaRPr lang="en-GB" dirty="0" smtClean="0">
              <a:latin typeface="Bliss 2 Regular" panose="02000506030000020004" pitchFamily="50" charset="0"/>
            </a:endParaRPr>
          </a:p>
          <a:p>
            <a:pPr marL="285750" indent="-285750">
              <a:buFont typeface="Arial" panose="020B0604020202020204" pitchFamily="34" charset="0"/>
              <a:buChar char="•"/>
            </a:pPr>
            <a:r>
              <a:rPr lang="en-GB" dirty="0">
                <a:latin typeface="Bliss 2 Regular" panose="02000506030000020004" pitchFamily="50" charset="0"/>
              </a:rPr>
              <a:t> </a:t>
            </a:r>
            <a:r>
              <a:rPr lang="en-GB" dirty="0" smtClean="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smtClean="0">
                <a:latin typeface="Bliss 2 Regular" panose="02000506030000020004" pitchFamily="50" charset="0"/>
              </a:rPr>
              <a:t>Numbers </a:t>
            </a:r>
            <a:r>
              <a:rPr lang="en-GB" dirty="0" err="1" smtClean="0">
                <a:latin typeface="Bliss 2 Regular" panose="02000506030000020004" pitchFamily="50" charset="0"/>
              </a:rPr>
              <a:t>eg</a:t>
            </a:r>
            <a:r>
              <a:rPr lang="en-GB" dirty="0" smtClean="0">
                <a:latin typeface="Bliss 2 Regular" panose="02000506030000020004" pitchFamily="50" charset="0"/>
              </a:rPr>
              <a:t> </a:t>
            </a:r>
            <a:r>
              <a:rPr lang="en-GB" dirty="0" smtClean="0">
                <a:solidFill>
                  <a:srgbClr val="FF0000"/>
                </a:solidFill>
                <a:latin typeface="Bliss 2 Regular" panose="02000506030000020004" pitchFamily="50" charset="0"/>
              </a:rPr>
              <a:t>(1) </a:t>
            </a:r>
            <a:r>
              <a:rPr lang="en-GB" dirty="0" smtClean="0">
                <a:latin typeface="Bliss 2 Regular" panose="02000506030000020004" pitchFamily="50" charset="0"/>
              </a:rPr>
              <a:t>correspond to how you should evidence the module which can be found in the slides following the menu. </a:t>
            </a:r>
          </a:p>
        </p:txBody>
      </p:sp>
      <p:pic>
        <p:nvPicPr>
          <p:cNvPr id="7" name="Picture 6"/>
          <p:cNvPicPr>
            <a:picLocks noChangeAspect="1"/>
          </p:cNvPicPr>
          <p:nvPr/>
        </p:nvPicPr>
        <p:blipFill rotWithShape="1">
          <a:blip r:embed="rId4"/>
          <a:srcRect l="25008" t="17288" r="25008" b="24559"/>
          <a:stretch/>
        </p:blipFill>
        <p:spPr>
          <a:xfrm>
            <a:off x="4520952" y="3933056"/>
            <a:ext cx="247260" cy="247260"/>
          </a:xfrm>
          <a:prstGeom prst="rect">
            <a:avLst/>
          </a:prstGeom>
        </p:spPr>
      </p:pic>
    </p:spTree>
    <p:extLst>
      <p:ext uri="{BB962C8B-B14F-4D97-AF65-F5344CB8AC3E}">
        <p14:creationId xmlns:p14="http://schemas.microsoft.com/office/powerpoint/2010/main" val="230360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7950707"/>
              </p:ext>
            </p:extLst>
          </p:nvPr>
        </p:nvGraphicFramePr>
        <p:xfrm>
          <a:off x="0" y="-29122"/>
          <a:ext cx="9906000" cy="6836630"/>
        </p:xfrm>
        <a:graphic>
          <a:graphicData uri="http://schemas.openxmlformats.org/drawingml/2006/table">
            <a:tbl>
              <a:tblPr firstRow="1" bandRow="1">
                <a:tableStyleId>{5C22544A-7EE6-4342-B048-85BDC9FD1C3A}</a:tableStyleId>
              </a:tblPr>
              <a:tblGrid>
                <a:gridCol w="314343">
                  <a:extLst>
                    <a:ext uri="{9D8B030D-6E8A-4147-A177-3AD203B41FA5}">
                      <a16:colId xmlns:a16="http://schemas.microsoft.com/office/drawing/2014/main" val="3372372521"/>
                    </a:ext>
                  </a:extLst>
                </a:gridCol>
                <a:gridCol w="2397964">
                  <a:extLst>
                    <a:ext uri="{9D8B030D-6E8A-4147-A177-3AD203B41FA5}">
                      <a16:colId xmlns:a16="http://schemas.microsoft.com/office/drawing/2014/main" val="2077392922"/>
                    </a:ext>
                  </a:extLst>
                </a:gridCol>
                <a:gridCol w="2440673">
                  <a:extLst>
                    <a:ext uri="{9D8B030D-6E8A-4147-A177-3AD203B41FA5}">
                      <a16:colId xmlns:a16="http://schemas.microsoft.com/office/drawing/2014/main" val="3932849750"/>
                    </a:ext>
                  </a:extLst>
                </a:gridCol>
                <a:gridCol w="1363906">
                  <a:extLst>
                    <a:ext uri="{9D8B030D-6E8A-4147-A177-3AD203B41FA5}">
                      <a16:colId xmlns:a16="http://schemas.microsoft.com/office/drawing/2014/main" val="3835909388"/>
                    </a:ext>
                  </a:extLst>
                </a:gridCol>
                <a:gridCol w="1406615">
                  <a:extLst>
                    <a:ext uri="{9D8B030D-6E8A-4147-A177-3AD203B41FA5}">
                      <a16:colId xmlns:a16="http://schemas.microsoft.com/office/drawing/2014/main" val="3201027453"/>
                    </a:ext>
                  </a:extLst>
                </a:gridCol>
                <a:gridCol w="1982499">
                  <a:extLst>
                    <a:ext uri="{9D8B030D-6E8A-4147-A177-3AD203B41FA5}">
                      <a16:colId xmlns:a16="http://schemas.microsoft.com/office/drawing/2014/main" val="303662165"/>
                    </a:ext>
                  </a:extLst>
                </a:gridCol>
              </a:tblGrid>
              <a:tr h="651229">
                <a:tc gridSpan="6">
                  <a:txBody>
                    <a:bodyPr/>
                    <a:lstStyle/>
                    <a:p>
                      <a:pPr algn="ctr"/>
                      <a:r>
                        <a:rPr lang="en-GB" dirty="0" smtClean="0">
                          <a:solidFill>
                            <a:schemeClr val="bg1"/>
                          </a:solidFill>
                        </a:rPr>
                        <a:t>Physics </a:t>
                      </a:r>
                      <a:r>
                        <a:rPr lang="en-GB" baseline="0" dirty="0" smtClean="0">
                          <a:solidFill>
                            <a:schemeClr val="bg1"/>
                          </a:solidFill>
                        </a:rPr>
                        <a:t>Bridging Menu</a:t>
                      </a:r>
                    </a:p>
                    <a:p>
                      <a:pPr algn="ctr"/>
                      <a:r>
                        <a:rPr lang="en-GB" baseline="0" dirty="0" smtClean="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620218">
                <a:tc rowSpan="16">
                  <a:txBody>
                    <a:bodyPr/>
                    <a:lstStyle/>
                    <a:p>
                      <a:pPr algn="ctr"/>
                      <a:endParaRPr lang="en-GB" sz="12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smtClean="0">
                          <a:solidFill>
                            <a:schemeClr val="tx1"/>
                          </a:solidFill>
                          <a:latin typeface="Bliss 2 regular"/>
                          <a:cs typeface="Bliss 2 regular"/>
                        </a:rPr>
                        <a:t>Read</a:t>
                      </a:r>
                      <a:endParaRPr lang="en-GB" sz="1400" b="1"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Watch </a:t>
                      </a:r>
                      <a:endParaRPr lang="en-GB" sz="1400" b="1"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Listen </a:t>
                      </a:r>
                      <a:endParaRPr lang="en-GB" sz="1400" b="1"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Visit </a:t>
                      </a:r>
                    </a:p>
                    <a:p>
                      <a:pPr algn="l"/>
                      <a:r>
                        <a:rPr lang="en-GB" sz="1100" b="1" dirty="0" smtClean="0">
                          <a:solidFill>
                            <a:schemeClr val="tx1"/>
                          </a:solidFill>
                          <a:latin typeface="Bliss 2 regular"/>
                          <a:cs typeface="Bliss 2 regular"/>
                        </a:rPr>
                        <a:t>(virtually or </a:t>
                      </a:r>
                    </a:p>
                    <a:p>
                      <a:pPr algn="l"/>
                      <a:r>
                        <a:rPr lang="en-GB" sz="1100" b="1" dirty="0" smtClean="0">
                          <a:solidFill>
                            <a:schemeClr val="tx1"/>
                          </a:solidFill>
                          <a:latin typeface="Bliss 2 regular"/>
                          <a:cs typeface="Bliss 2 regular"/>
                        </a:rPr>
                        <a:t>at a later date)</a:t>
                      </a:r>
                      <a:r>
                        <a:rPr lang="en-GB" sz="1100" dirty="0" smtClean="0">
                          <a:solidFill>
                            <a:schemeClr val="tx1"/>
                          </a:solidFill>
                          <a:latin typeface="Bliss 2 regular"/>
                          <a:cs typeface="Bliss 2 regular"/>
                        </a:rPr>
                        <a:t> </a:t>
                      </a:r>
                      <a:endParaRPr lang="en-GB" sz="1400" dirty="0" smtClean="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tx1"/>
                          </a:solidFill>
                          <a:latin typeface="Bliss 2 regular"/>
                          <a:cs typeface="Bliss 2 regular"/>
                        </a:rPr>
                        <a:t>Do</a:t>
                      </a:r>
                      <a:endParaRPr lang="en-GB" sz="1400" b="1"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620338">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Brief Answers to the Big Questions  </a:t>
                      </a:r>
                      <a:endPar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smtClean="0">
                          <a:ln>
                            <a:noFill/>
                          </a:ln>
                          <a:solidFill>
                            <a:srgbClr val="000000"/>
                          </a:solidFill>
                          <a:effectLst/>
                          <a:uLnTx/>
                          <a:uFillTx/>
                          <a:latin typeface="Bliss 2 regular"/>
                          <a:ea typeface="+mn-ea"/>
                          <a:cs typeface="Bliss 2 regular"/>
                        </a:rPr>
                        <a:t>In his last book, Stephen Hawking turns his attention to the most urgent issues for mankind: from climate change to artificial intelligence.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0000"/>
                          </a:solidFill>
                          <a:latin typeface="Bliss 2 regular"/>
                          <a:cs typeface="Bliss 2 regular"/>
                        </a:rPr>
                        <a:t>TED</a:t>
                      </a:r>
                      <a:r>
                        <a:rPr lang="en-GB" sz="1000" b="1" baseline="0" dirty="0" smtClean="0">
                          <a:solidFill>
                            <a:srgbClr val="000000"/>
                          </a:solidFill>
                          <a:latin typeface="Bliss 2 regular"/>
                          <a:cs typeface="Bliss 2 regular"/>
                        </a:rPr>
                        <a:t> Talks </a:t>
                      </a:r>
                      <a:r>
                        <a:rPr lang="en-GB" sz="1000" b="1" kern="1200" dirty="0" smtClean="0">
                          <a:solidFill>
                            <a:srgbClr val="000000"/>
                          </a:solidFill>
                          <a:effectLst/>
                          <a:latin typeface="Bliss 2 regular"/>
                          <a:ea typeface="+mn-ea"/>
                          <a:cs typeface="Bliss 2 regular"/>
                        </a:rPr>
                        <a:t> </a:t>
                      </a:r>
                      <a:r>
                        <a:rPr lang="en-US" sz="1000" b="0" i="0" kern="1200" dirty="0" smtClean="0">
                          <a:solidFill>
                            <a:srgbClr val="FF0000"/>
                          </a:solidFill>
                          <a:effectLst/>
                          <a:latin typeface="Bliss 2 regular"/>
                          <a:ea typeface="+mn-ea"/>
                          <a:cs typeface="Bliss 2 regular"/>
                        </a:rPr>
                        <a:t>(2)</a:t>
                      </a:r>
                      <a:endParaRPr lang="en-GB" sz="1000" baseline="0" dirty="0" smtClean="0">
                        <a:solidFill>
                          <a:srgbClr val="3366FF"/>
                        </a:solidFill>
                        <a:latin typeface="Bliss 2 regular"/>
                        <a:cs typeface="Bliss 2 regular"/>
                        <a:hlinkClick r:id="rId2"/>
                      </a:endParaRPr>
                    </a:p>
                    <a:p>
                      <a:pPr marL="171450" indent="-171450">
                        <a:buFont typeface="Arial" panose="020B0604020202020204" pitchFamily="34" charset="0"/>
                        <a:buChar char="•"/>
                      </a:pPr>
                      <a:r>
                        <a:rPr lang="en-GB" sz="1000" baseline="0" dirty="0" smtClean="0">
                          <a:solidFill>
                            <a:srgbClr val="3366FF"/>
                          </a:solidFill>
                          <a:latin typeface="Bliss 2 regular"/>
                          <a:cs typeface="Bliss 2 regular"/>
                          <a:hlinkClick r:id="rId2"/>
                        </a:rPr>
                        <a:t>The fascinating physics of everyday life</a:t>
                      </a:r>
                    </a:p>
                    <a:p>
                      <a:pPr marL="171450" indent="-171450">
                        <a:buFont typeface="Arial" panose="020B0604020202020204" pitchFamily="34" charset="0"/>
                        <a:buChar char="•"/>
                      </a:pPr>
                      <a:r>
                        <a:rPr lang="en-GB" sz="1000" baseline="0" dirty="0" smtClean="0">
                          <a:solidFill>
                            <a:srgbClr val="3366FF"/>
                          </a:solidFill>
                          <a:latin typeface="Bliss 2 regular"/>
                          <a:cs typeface="Bliss 2 regular"/>
                          <a:hlinkClick r:id="rId3"/>
                        </a:rPr>
                        <a:t>Quantum Physics for 7 year olds</a:t>
                      </a:r>
                      <a:endParaRPr lang="en-GB" sz="1000" baseline="0" dirty="0" smtClean="0">
                        <a:solidFill>
                          <a:srgbClr val="3366FF"/>
                        </a:solidFill>
                        <a:latin typeface="Bliss 2 regular"/>
                        <a:cs typeface="Bliss 2 regular"/>
                      </a:endParaRPr>
                    </a:p>
                    <a:p>
                      <a:pPr marL="171450" indent="-171450">
                        <a:buFont typeface="Arial" panose="020B0604020202020204" pitchFamily="34" charset="0"/>
                        <a:buChar char="•"/>
                      </a:pPr>
                      <a:r>
                        <a:rPr lang="en-GB" sz="1000" baseline="0" dirty="0" smtClean="0">
                          <a:solidFill>
                            <a:srgbClr val="3366FF"/>
                          </a:solidFill>
                          <a:latin typeface="Bliss 2 regular"/>
                          <a:cs typeface="Bliss 2 regular"/>
                          <a:hlinkClick r:id="rId4"/>
                        </a:rPr>
                        <a:t>Battling Bad Science</a:t>
                      </a:r>
                      <a:endParaRPr lang="en-GB" sz="1000" baseline="0" dirty="0" smtClean="0">
                        <a:solidFill>
                          <a:srgbClr val="3366FF"/>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hlinkClick r:id="rId5"/>
                        </a:rPr>
                        <a:t>The Curious Cases of Rutherford and Fry podcast</a:t>
                      </a: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A </a:t>
                      </a: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university open day </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(or virtual tour) of a university you are interested in. Here is the </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hlinkClick r:id="rId6"/>
                        </a:rPr>
                        <a:t>Oxford Physics Department</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Review GCSE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Use your personal learning checklists to fill any gaps in knowledge. The A level course builds upon GCSE. </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250331">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hlinkClick r:id="rId7"/>
                        </a:rPr>
                        <a:t>No Such Thing As Fish podcast</a:t>
                      </a: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Royal Intuition Public Lectures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(4)</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MOOCs</a:t>
                      </a:r>
                      <a:endPar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hlinkClick r:id="rId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hlinkClick r:id="rId9"/>
                        </a:rPr>
                        <a:t>https://www.futurelearn.com/</a:t>
                      </a:r>
                      <a:endPar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Search through the MOOCs on </a:t>
                      </a:r>
                      <a:r>
                        <a:rPr kumimoji="0" lang="en-GB" sz="1000" b="0" i="0" u="none" strike="noStrike" kern="1200" cap="none" spc="0" normalizeH="0" baseline="0" noProof="0" dirty="0" err="1" smtClean="0">
                          <a:ln>
                            <a:noFill/>
                          </a:ln>
                          <a:solidFill>
                            <a:prstClr val="black"/>
                          </a:solidFill>
                          <a:effectLst/>
                          <a:uLnTx/>
                          <a:uFillTx/>
                          <a:latin typeface="Bliss 2 regular"/>
                          <a:ea typeface="+mn-ea"/>
                          <a:cs typeface="Bliss 2 regular"/>
                        </a:rPr>
                        <a:t>Unifrog</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 using the filter ‘Physics’ and chose one that particularly interests you </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686333"/>
                  </a:ext>
                </a:extLst>
              </a:tr>
              <a:tr h="199842">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Articles on </a:t>
                      </a:r>
                      <a:r>
                        <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hlinkClick r:id="rId10"/>
                        </a:rPr>
                        <a:t>https://physicsworld.com/</a:t>
                      </a:r>
                      <a:endParaRPr kumimoji="0" lang="en-GB" sz="1000" b="1"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Bliss 2 Regular" panose="02000506030000020004" pitchFamily="50" charset="0"/>
                          <a:ea typeface="+mn-ea"/>
                          <a:cs typeface="+mn-cs"/>
                        </a:rPr>
                        <a:t>Many articles about the latest happening in the world of Physics. </a:t>
                      </a:r>
                      <a:r>
                        <a:rPr kumimoji="0" lang="en-US"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rPr>
                        <a:t>(1)</a:t>
                      </a:r>
                      <a:endParaRPr kumimoji="0" lang="en-GB" sz="1000" b="0" i="0" u="none" strike="noStrike" kern="1200" cap="none" spc="0" normalizeH="0" baseline="0" noProof="0" dirty="0" smtClean="0">
                        <a:ln>
                          <a:noFill/>
                        </a:ln>
                        <a:solidFill>
                          <a:srgbClr val="FF0000"/>
                        </a:solidFill>
                        <a:effectLst/>
                        <a:uLnTx/>
                        <a:uFillTx/>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Astronauts- Do You Have What It Takes (BBC)</a:t>
                      </a:r>
                      <a:endPar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smtClean="0">
                          <a:ln>
                            <a:noFill/>
                          </a:ln>
                          <a:solidFill>
                            <a:srgbClr val="000000"/>
                          </a:solidFill>
                          <a:effectLst/>
                          <a:uLnTx/>
                          <a:uFillTx/>
                          <a:latin typeface="Bliss 2 regular"/>
                          <a:ea typeface="+mn-ea"/>
                          <a:cs typeface="Bliss 2 regular"/>
                        </a:rPr>
                        <a:t>In this factual documentary series, 12 exceptional applicants have been chosen out of thousands to find out if they have what it takes to become an astronaut.  Follow their journey as they are put to the test to see if they can go to space!</a:t>
                      </a:r>
                      <a:r>
                        <a:rPr kumimoji="0" lang="en-GB" sz="1000" b="0" i="0" u="none" strike="noStrike" kern="1200" cap="none" spc="0" normalizeH="0" baseline="0" noProof="0" dirty="0" smtClean="0">
                          <a:ln>
                            <a:noFill/>
                          </a:ln>
                          <a:solidFill>
                            <a:srgbClr val="000000"/>
                          </a:solidFill>
                          <a:effectLst/>
                          <a:uLnTx/>
                          <a:uFillTx/>
                          <a:latin typeface="Bliss 2 regular"/>
                          <a:ea typeface="+mn-ea"/>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06637">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hlinkClick r:id="rId11"/>
                        </a:rPr>
                        <a:t>Infinite Monkey Cage podcast</a:t>
                      </a: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tc>
                <a:extLst>
                  <a:ext uri="{0D108BD9-81ED-4DB2-BD59-A6C34878D82A}">
                    <a16:rowId xmlns:a16="http://schemas.microsoft.com/office/drawing/2014/main" val="10005"/>
                  </a:ext>
                </a:extLst>
              </a:tr>
              <a:tr h="191584">
                <a:tc vMerge="1">
                  <a:txBody>
                    <a:bodyPr/>
                    <a:lstStyle/>
                    <a:p>
                      <a:endParaRPr lang="en-US"/>
                    </a:p>
                  </a:txBody>
                  <a:tcPr/>
                </a:tc>
                <a:tc rowSpan="5">
                  <a:txBody>
                    <a:bodyPr/>
                    <a:lstStyle/>
                    <a:p>
                      <a:pPr lvl="0"/>
                      <a:r>
                        <a:rPr lang="en-GB" sz="1000" b="1" kern="1200" dirty="0" smtClean="0">
                          <a:solidFill>
                            <a:schemeClr val="dk1"/>
                          </a:solidFill>
                          <a:effectLst/>
                          <a:latin typeface="Bliss 2 regular"/>
                          <a:ea typeface="+mn-ea"/>
                          <a:cs typeface="Bliss 2 regular"/>
                        </a:rPr>
                        <a:t>Seven Brief Lessons on Physics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Bliss 2 regular"/>
                          <a:cs typeface="Bliss 2 regular"/>
                        </a:rPr>
                        <a:t>These seven short lessons guide us, with simplicity and clarity, through the scientific revolution that shook physics in the twentieth century and still continues</a:t>
                      </a:r>
                      <a:r>
                        <a:rPr lang="en-US" sz="1000" i="1" baseline="0" dirty="0" smtClean="0">
                          <a:latin typeface="Bliss 2 regular"/>
                          <a:cs typeface="Bliss 2 regular"/>
                        </a:rPr>
                        <a:t> </a:t>
                      </a:r>
                      <a:r>
                        <a:rPr lang="en-US" sz="1000" i="1" dirty="0" smtClean="0">
                          <a:latin typeface="Bliss 2 regular"/>
                          <a:cs typeface="Bliss 2 regular"/>
                        </a:rPr>
                        <a:t>to shake us today. </a:t>
                      </a:r>
                      <a:r>
                        <a:rPr lang="en-US" sz="1000" b="0" i="0" kern="1200" dirty="0" smtClean="0">
                          <a:solidFill>
                            <a:srgbClr val="FF0000"/>
                          </a:solidFill>
                          <a:effectLst/>
                          <a:latin typeface="Bliss 2 regular"/>
                          <a:ea typeface="+mn-ea"/>
                          <a:cs typeface="Bliss 2 regular"/>
                        </a:rPr>
                        <a:t>(1)</a:t>
                      </a:r>
                      <a:endParaRPr lang="en-GB" sz="1000" kern="1200" dirty="0" smtClean="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98224">
                <a:tc vMerge="1">
                  <a:txBody>
                    <a:bodyPr/>
                    <a:lstStyle/>
                    <a:p>
                      <a:endParaRPr lang="en-US"/>
                    </a:p>
                  </a:txBody>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000" b="1" dirty="0" smtClean="0">
                          <a:latin typeface="Bliss 2 regular"/>
                          <a:cs typeface="Bliss 2 regular"/>
                          <a:hlinkClick r:id="rId12"/>
                        </a:rPr>
                        <a:t>Audio</a:t>
                      </a:r>
                      <a:r>
                        <a:rPr lang="en-US" sz="1000" b="1" baseline="0" dirty="0" smtClean="0">
                          <a:latin typeface="Bliss 2 regular"/>
                          <a:cs typeface="Bliss 2 regular"/>
                          <a:hlinkClick r:id="rId12"/>
                        </a:rPr>
                        <a:t> archives from the Institute of Physics</a:t>
                      </a:r>
                      <a:r>
                        <a:rPr lang="en-US" sz="1000" b="1" baseline="0" dirty="0" smtClean="0">
                          <a:latin typeface="Bliss 2 regular"/>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8"/>
                  </a:ext>
                </a:extLst>
              </a:tr>
              <a:tr h="37938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lvl="0"/>
                      <a:r>
                        <a:rPr lang="en-GB" sz="1000" kern="1200" dirty="0" smtClean="0">
                          <a:solidFill>
                            <a:schemeClr val="dk1"/>
                          </a:solidFill>
                          <a:effectLst/>
                          <a:latin typeface="Bliss 2 regular"/>
                          <a:ea typeface="+mn-ea"/>
                          <a:cs typeface="Bliss 2 regular"/>
                        </a:rPr>
                        <a:t>Visit the </a:t>
                      </a:r>
                      <a:r>
                        <a:rPr lang="en-GB" sz="1000" b="1" kern="1200" dirty="0" smtClean="0">
                          <a:solidFill>
                            <a:schemeClr val="dk1"/>
                          </a:solidFill>
                          <a:effectLst/>
                          <a:latin typeface="Bliss 2 regular"/>
                          <a:ea typeface="+mn-ea"/>
                          <a:cs typeface="Bliss 2 regular"/>
                        </a:rPr>
                        <a:t>National Physics Laboratory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FF0000"/>
                          </a:solidFill>
                          <a:latin typeface="Bliss 2 regular"/>
                          <a:cs typeface="Bliss 2 regular"/>
                        </a:rPr>
                        <a:t>(4)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9"/>
                  </a:ext>
                </a:extLst>
              </a:tr>
              <a:tr h="12031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6">
                  <a:txBody>
                    <a:bodyPr/>
                    <a:lstStyle/>
                    <a:p>
                      <a:pPr marL="0" indent="0">
                        <a:buFont typeface="Arial" panose="020B0604020202020204" pitchFamily="34" charset="0"/>
                        <a:buNone/>
                      </a:pPr>
                      <a:r>
                        <a:rPr lang="en-GB" sz="1400" b="1" kern="1200" dirty="0" smtClean="0">
                          <a:solidFill>
                            <a:srgbClr val="000000"/>
                          </a:solidFill>
                          <a:effectLst/>
                          <a:latin typeface="Bliss 2 regular"/>
                          <a:ea typeface="+mn-ea"/>
                          <a:cs typeface="Bliss 2 regular"/>
                        </a:rPr>
                        <a:t>Complete</a:t>
                      </a:r>
                      <a:r>
                        <a:rPr lang="en-GB" sz="1400" b="1" kern="1200" baseline="0" dirty="0" smtClean="0">
                          <a:solidFill>
                            <a:srgbClr val="000000"/>
                          </a:solidFill>
                          <a:effectLst/>
                          <a:latin typeface="Bliss 2 regular"/>
                          <a:ea typeface="+mn-ea"/>
                          <a:cs typeface="Bliss 2 regular"/>
                        </a:rPr>
                        <a:t> the “Progressing into A Level Physics” booklet uploaded. This must be completed and brought to your first physics lesson. </a:t>
                      </a:r>
                      <a:endParaRPr lang="en-GB" sz="1400" b="1" kern="1200" baseline="0" dirty="0" smtClean="0">
                        <a:solidFill>
                          <a:srgbClr val="000000"/>
                        </a:solidFill>
                        <a:effectLst/>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223847">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r>
                        <a:rPr lang="en-US" sz="1000" b="1" dirty="0" smtClean="0">
                          <a:latin typeface="Bliss 2 regular"/>
                          <a:cs typeface="Bliss 2 regular"/>
                          <a:hlinkClick r:id="rId13"/>
                        </a:rPr>
                        <a:t>Audiobooks available</a:t>
                      </a:r>
                      <a:r>
                        <a:rPr lang="en-US" sz="1000" b="1" baseline="0" dirty="0" smtClean="0">
                          <a:latin typeface="Bliss 2 regular"/>
                          <a:cs typeface="Bliss 2 regular"/>
                          <a:hlinkClick r:id="rId13"/>
                        </a:rPr>
                        <a:t> to listen free here</a:t>
                      </a:r>
                      <a:r>
                        <a:rPr lang="en-US" sz="1000" b="1" baseline="0" dirty="0" smtClean="0">
                          <a:latin typeface="Bliss 2 regular"/>
                          <a:cs typeface="Bliss 2 regular"/>
                        </a:rPr>
                        <a:t>:</a:t>
                      </a:r>
                    </a:p>
                    <a:p>
                      <a:pPr marL="171450" indent="-171450">
                        <a:buFont typeface="Arial"/>
                        <a:buChar char="•"/>
                      </a:pPr>
                      <a:r>
                        <a:rPr lang="en-US" sz="1000" baseline="0" dirty="0" smtClean="0">
                          <a:latin typeface="Bliss 2 regular"/>
                          <a:cs typeface="Bliss 2 regular"/>
                        </a:rPr>
                        <a:t>A short History of Nearly Everything</a:t>
                      </a:r>
                    </a:p>
                    <a:p>
                      <a:pPr marL="171450" indent="-171450">
                        <a:buFont typeface="Arial"/>
                        <a:buChar char="•"/>
                      </a:pPr>
                      <a:r>
                        <a:rPr lang="en-US" sz="1000" baseline="0" dirty="0" smtClean="0">
                          <a:latin typeface="Bliss 2 regular"/>
                          <a:cs typeface="Bliss 2 regular"/>
                        </a:rPr>
                        <a:t>The Theory of Everything</a:t>
                      </a:r>
                    </a:p>
                    <a:p>
                      <a:pPr marL="171450" indent="-171450">
                        <a:buFont typeface="Arial"/>
                        <a:buChar char="•"/>
                      </a:pPr>
                      <a:r>
                        <a:rPr lang="en-US" sz="1000" baseline="0" dirty="0" smtClean="0">
                          <a:latin typeface="Bliss 2 regular"/>
                          <a:cs typeface="Bliss 2 regular"/>
                        </a:rPr>
                        <a:t>Surely, you’re joking Mr Feynman!</a:t>
                      </a:r>
                    </a:p>
                    <a:p>
                      <a:pPr marL="171450" indent="-171450">
                        <a:buFont typeface="Arial"/>
                        <a:buChar char="•"/>
                      </a:pPr>
                      <a:r>
                        <a:rPr lang="en-US" sz="1000" baseline="0" dirty="0" smtClean="0">
                          <a:latin typeface="Bliss 2 regular"/>
                          <a:cs typeface="Bliss 2 regular"/>
                        </a:rPr>
                        <a:t>Six Easy Pieces</a:t>
                      </a:r>
                    </a:p>
                    <a:p>
                      <a:pPr marL="171450" indent="-171450">
                        <a:buFont typeface="Arial"/>
                        <a:buChar char="•"/>
                      </a:pPr>
                      <a:r>
                        <a:rPr lang="en-US" sz="1000" baseline="0" dirty="0" smtClean="0">
                          <a:latin typeface="Bliss 2 regular"/>
                          <a:cs typeface="Bliss 2 regular"/>
                        </a:rPr>
                        <a:t>The Elegant Universe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lang="en-US" sz="1000" dirty="0" smtClean="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82222">
                <a:tc vMerge="1">
                  <a:txBody>
                    <a:bodyPr/>
                    <a:lstStyle/>
                    <a:p>
                      <a:endParaRPr lang="en-US"/>
                    </a:p>
                  </a:txBody>
                  <a:tcPr/>
                </a:tc>
                <a:tc rowSpan="4">
                  <a:txBody>
                    <a:bodyPr/>
                    <a:lstStyle/>
                    <a:p>
                      <a:pPr lvl="0"/>
                      <a:r>
                        <a:rPr lang="en-GB" sz="1000" b="1" kern="1200" dirty="0" smtClean="0">
                          <a:solidFill>
                            <a:schemeClr val="dk1"/>
                          </a:solidFill>
                          <a:effectLst/>
                          <a:latin typeface="Bliss 2 regular"/>
                          <a:ea typeface="+mn-ea"/>
                          <a:cs typeface="Bliss 2 regular"/>
                        </a:rPr>
                        <a:t>Why Does E = mc</a:t>
                      </a:r>
                      <a:r>
                        <a:rPr lang="en-GB" sz="1000" b="1" kern="1200" baseline="30000" dirty="0" smtClean="0">
                          <a:solidFill>
                            <a:schemeClr val="dk1"/>
                          </a:solidFill>
                          <a:effectLst/>
                          <a:latin typeface="Bliss 2 regular"/>
                          <a:ea typeface="+mn-ea"/>
                          <a:cs typeface="Bliss 2 regular"/>
                        </a:rPr>
                        <a:t>2</a:t>
                      </a:r>
                      <a:r>
                        <a:rPr lang="en-GB" sz="1000" b="1" kern="1200" dirty="0" smtClean="0">
                          <a:solidFill>
                            <a:schemeClr val="dk1"/>
                          </a:solidFill>
                          <a:effectLst/>
                          <a:latin typeface="Bliss 2 regular"/>
                          <a:ea typeface="+mn-ea"/>
                          <a:cs typeface="Bliss 2 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Bliss 2 regular"/>
                          <a:cs typeface="Bliss 2 regular"/>
                        </a:rPr>
                        <a:t>What does E=mc2 actually mean? Dr. Brian Cox and Professor Jeff Forshaw go on a journey to the frontier of twenty-first century science to unpack Einstein's famous equation. Explaining and simplifying notions of energy, mass, and light-while exploding commonly held misconceptions-they demonstrate how the structure of nature itself is contained within this equation. </a:t>
                      </a:r>
                      <a:r>
                        <a:rPr lang="en-US" sz="1000" i="1" baseline="0" dirty="0" smtClean="0">
                          <a:latin typeface="Bliss 2 regular"/>
                          <a:cs typeface="Bliss 2 regular"/>
                        </a:rPr>
                        <a:t> </a:t>
                      </a:r>
                      <a:r>
                        <a:rPr lang="en-US" sz="1000" i="1" dirty="0" smtClean="0">
                          <a:latin typeface="Bliss 2 regular"/>
                          <a:cs typeface="Bliss 2 regular"/>
                        </a:rPr>
                        <a:t> </a:t>
                      </a:r>
                      <a:r>
                        <a:rPr lang="en-US" sz="1000" b="0" i="0" kern="1200" dirty="0" smtClean="0">
                          <a:solidFill>
                            <a:srgbClr val="FF0000"/>
                          </a:solidFill>
                          <a:effectLst/>
                          <a:latin typeface="Bliss 2 regular"/>
                          <a:ea typeface="+mn-ea"/>
                          <a:cs typeface="Bliss 2 regular"/>
                        </a:rPr>
                        <a:t>(1)</a:t>
                      </a:r>
                      <a:endParaRPr lang="en-GB" sz="1000" dirty="0" smtClean="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srgbClr val="3366FF"/>
                          </a:solidFill>
                          <a:effectLst/>
                          <a:uLnTx/>
                          <a:uFillTx/>
                          <a:latin typeface="Bliss 2 regular"/>
                          <a:ea typeface="+mn-ea"/>
                          <a:cs typeface="Bliss 2 regular"/>
                          <a:hlinkClick r:id="rId14"/>
                        </a:rPr>
                        <a:t>Royal Instituion Christmas Lectures</a:t>
                      </a:r>
                      <a:r>
                        <a:rPr kumimoji="0" lang="en-GB" sz="1000" b="1" i="0" u="none" strike="noStrike" kern="1200" cap="none" spc="0" normalizeH="0" baseline="0" noProof="0" dirty="0" smtClean="0">
                          <a:ln>
                            <a:noFill/>
                          </a:ln>
                          <a:solidFill>
                            <a:srgbClr val="3366FF"/>
                          </a:solidFill>
                          <a:effectLst/>
                          <a:uLnTx/>
                          <a:uFillTx/>
                          <a:latin typeface="Bliss 2 regular"/>
                          <a:ea typeface="+mn-ea"/>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Bliss 2 regular"/>
                          <a:ea typeface="+mn-ea"/>
                          <a:cs typeface="Bliss 2 regular"/>
                        </a:rPr>
                        <a:t>Diamond Particle Accelerator </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rPr>
                        <a:t>in Oxfordshire </a:t>
                      </a:r>
                      <a:r>
                        <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hlinkClick r:id="rId15"/>
                        </a:rPr>
                        <a:t>(virtual tour also available)</a:t>
                      </a:r>
                      <a:endParaRPr kumimoji="0" lang="en-GB" sz="1000" b="0" i="0" u="none" strike="noStrike" kern="1200" cap="none" spc="0" normalizeH="0" baseline="0" noProof="0" dirty="0" smtClean="0">
                        <a:ln>
                          <a:noFill/>
                        </a:ln>
                        <a:solidFill>
                          <a:prstClr val="black"/>
                        </a:solidFill>
                        <a:effectLst/>
                        <a:uLnTx/>
                        <a:uFillTx/>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(4)</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vMerge="1">
                  <a:txBody>
                    <a:bodyPr/>
                    <a:lstStyle/>
                    <a:p>
                      <a:endParaRPr lang="en-US"/>
                    </a:p>
                  </a:txBody>
                  <a:tcPr/>
                </a:tc>
                <a:extLst>
                  <a:ext uri="{0D108BD9-81ED-4DB2-BD59-A6C34878D82A}">
                    <a16:rowId xmlns:a16="http://schemas.microsoft.com/office/drawing/2014/main" val="10012"/>
                  </a:ext>
                </a:extLst>
              </a:tr>
              <a:tr h="672325">
                <a:tc vMerge="1">
                  <a:txBody>
                    <a:bodyPr/>
                    <a:lstStyle/>
                    <a:p>
                      <a:endParaRPr lang="en-US"/>
                    </a:p>
                  </a:txBody>
                  <a:tcPr/>
                </a:tc>
                <a:tc vMerge="1">
                  <a:txBody>
                    <a:bodyPr/>
                    <a:lstStyle/>
                    <a:p>
                      <a:endParaRPr lang="en-US"/>
                    </a:p>
                  </a:txBody>
                  <a:tcPr/>
                </a:tc>
                <a:tc rowSpan="2">
                  <a:txBody>
                    <a:bodyPr/>
                    <a:lstStyle/>
                    <a:p>
                      <a:r>
                        <a:rPr lang="en-GB" sz="1000" b="1" kern="1200" dirty="0" smtClean="0">
                          <a:solidFill>
                            <a:schemeClr val="dk1"/>
                          </a:solidFill>
                          <a:effectLst/>
                          <a:latin typeface="Bliss 2 regular"/>
                          <a:ea typeface="+mn-ea"/>
                          <a:cs typeface="Bliss 2 regular"/>
                        </a:rPr>
                        <a:t>Interstellar</a:t>
                      </a:r>
                      <a:endParaRPr lang="en-GB" sz="1000" kern="1200" dirty="0" smtClean="0">
                        <a:solidFill>
                          <a:schemeClr val="dk1"/>
                        </a:solidFill>
                        <a:effectLst/>
                        <a:latin typeface="Bliss 2 regular"/>
                        <a:ea typeface="+mn-ea"/>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Bliss 2 regular"/>
                          <a:cs typeface="Bliss 2 regular"/>
                        </a:rPr>
                        <a:t>In Earth's future, a global crop blight and second Dust Bowl are slowly rendering the planet uninhabitable. Professor Brand, a brilliant NASA physicist, is working on plans to save mankind by transporting Earth's population to a new home via a wormhole.</a:t>
                      </a:r>
                      <a:r>
                        <a:rPr lang="en-GB" sz="1000" i="1" kern="1200" dirty="0" smtClean="0">
                          <a:solidFill>
                            <a:srgbClr val="3366FF"/>
                          </a:solidFill>
                          <a:effectLst/>
                          <a:latin typeface="Bliss 2 regular"/>
                          <a:ea typeface="+mn-ea"/>
                          <a:cs typeface="Bliss 2 regular"/>
                        </a:rPr>
                        <a:t> </a:t>
                      </a:r>
                      <a:r>
                        <a:rPr lang="en-US" sz="1000" b="0" i="0" kern="1200" dirty="0" smtClean="0">
                          <a:solidFill>
                            <a:srgbClr val="FF0000"/>
                          </a:solidFill>
                          <a:effectLst/>
                          <a:latin typeface="Bliss 2 regular"/>
                          <a:ea typeface="+mn-ea"/>
                          <a:cs typeface="Bliss 2 regular"/>
                        </a:rPr>
                        <a:t>(1)</a:t>
                      </a:r>
                      <a:endParaRPr lang="en-GB" sz="1000" dirty="0" smtClean="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77595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Bliss 2 regular"/>
                          <a:cs typeface="Bliss 2 regular"/>
                        </a:rPr>
                        <a:t>Museum a</a:t>
                      </a:r>
                      <a:r>
                        <a:rPr lang="en-US" sz="1000" b="1" baseline="0" dirty="0" smtClean="0">
                          <a:latin typeface="Bliss 2 regular"/>
                          <a:cs typeface="Bliss 2 regular"/>
                        </a:rPr>
                        <a:t>t the Cavendish Laboratory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(4)</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p>
                      <a:r>
                        <a:rPr lang="en-US" sz="1000" baseline="0" dirty="0" smtClean="0">
                          <a:latin typeface="Bliss 2 regular"/>
                          <a:cs typeface="Bliss 2 regular"/>
                          <a:hlinkClick r:id="rId16"/>
                        </a:rPr>
                        <a:t>(virtual tour here)</a:t>
                      </a:r>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4"/>
                  </a:ext>
                </a:extLst>
              </a:tr>
              <a:tr h="164583">
                <a:tc vMerge="1">
                  <a:txBody>
                    <a:bodyPr/>
                    <a:lstStyle/>
                    <a:p>
                      <a:endParaRPr lang="en-US"/>
                    </a:p>
                  </a:txBody>
                  <a:tcPr/>
                </a:tc>
                <a:tc vMerge="1">
                  <a:txBody>
                    <a:bodyPr/>
                    <a:lstStyle/>
                    <a:p>
                      <a:endParaRPr lang="en-US"/>
                    </a:p>
                  </a:txBody>
                  <a:tcPr/>
                </a:tc>
                <a:tc rowSpan="2">
                  <a:txBody>
                    <a:bodyPr/>
                    <a:lstStyle/>
                    <a:p>
                      <a:pPr lvl="0"/>
                      <a:r>
                        <a:rPr lang="en-GB" sz="1000" b="1" kern="1200" dirty="0" smtClean="0">
                          <a:solidFill>
                            <a:schemeClr val="dk1"/>
                          </a:solidFill>
                          <a:effectLst/>
                          <a:latin typeface="Bliss 2 regular"/>
                          <a:ea typeface="+mn-ea"/>
                          <a:cs typeface="Bliss 2 regular"/>
                        </a:rPr>
                        <a:t>The Theory of Everything</a:t>
                      </a:r>
                      <a:endParaRPr lang="en-GB" sz="1000" kern="1200" dirty="0" smtClean="0">
                        <a:solidFill>
                          <a:schemeClr val="dk1"/>
                        </a:solidFill>
                        <a:effectLst/>
                        <a:latin typeface="Bliss 2 regular"/>
                        <a:ea typeface="+mn-ea"/>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1" kern="1200" dirty="0" smtClean="0">
                          <a:solidFill>
                            <a:schemeClr val="tx1"/>
                          </a:solidFill>
                          <a:effectLst/>
                          <a:latin typeface="Bliss 2 regular"/>
                          <a:ea typeface="+mn-ea"/>
                          <a:cs typeface="Bliss 2 regular"/>
                        </a:rPr>
                        <a:t>Stephen Hawking, an excellent astrophysics student working on his research, learns that he suffers from motor neurone disease and has around two years to live.</a:t>
                      </a:r>
                      <a:r>
                        <a:rPr lang="en-GB" sz="1000" b="0" i="0" kern="1200" baseline="0" dirty="0" smtClean="0">
                          <a:solidFill>
                            <a:schemeClr val="tx1"/>
                          </a:solidFill>
                          <a:effectLst/>
                          <a:latin typeface="Bliss 2 regular"/>
                          <a:ea typeface="+mn-ea"/>
                          <a:cs typeface="Bliss 2 regular"/>
                        </a:rPr>
                        <a:t> </a:t>
                      </a:r>
                      <a:r>
                        <a:rPr lang="en-US" sz="1000" b="0" i="0" kern="1200" dirty="0" smtClean="0">
                          <a:solidFill>
                            <a:srgbClr val="FF0000"/>
                          </a:solidFill>
                          <a:effectLst/>
                          <a:latin typeface="Bliss 2 regular"/>
                          <a:ea typeface="+mn-ea"/>
                          <a:cs typeface="Bliss 2 regular"/>
                        </a:rPr>
                        <a:t>(1)</a:t>
                      </a:r>
                      <a:endParaRPr lang="en-GB" sz="1000" dirty="0" smtClean="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Bliss 2 regular"/>
                          <a:cs typeface="Bliss 2 regular"/>
                          <a:hlinkClick r:id="rId17"/>
                        </a:rPr>
                        <a:t>In</a:t>
                      </a:r>
                      <a:r>
                        <a:rPr lang="en-US" sz="1000" b="1" baseline="0" dirty="0" smtClean="0">
                          <a:latin typeface="Bliss 2 regular"/>
                          <a:cs typeface="Bliss 2 regular"/>
                          <a:hlinkClick r:id="rId17"/>
                        </a:rPr>
                        <a:t> Our Time podcast </a:t>
                      </a:r>
                      <a:r>
                        <a:rPr lang="en-US" sz="1000" b="1" baseline="0" dirty="0" smtClean="0">
                          <a:latin typeface="Bliss 2 regular"/>
                          <a:cs typeface="Bliss 2 regular"/>
                        </a:rPr>
                        <a:t>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lang="en-US" sz="1000" b="0" dirty="0" smtClean="0">
                        <a:latin typeface="Bliss 2 regular"/>
                        <a:cs typeface="Bliss 2 regular"/>
                      </a:endParaRPr>
                    </a:p>
                    <a:p>
                      <a:endParaRPr lang="en-US"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Bliss 2 regular"/>
                          <a:cs typeface="Bliss 2 regular"/>
                        </a:rPr>
                        <a:t>Science Museum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(4)</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p>
                      <a:r>
                        <a:rPr lang="en-US" sz="1000" b="0" dirty="0" smtClean="0">
                          <a:latin typeface="Bliss 2 regular"/>
                          <a:cs typeface="Bliss 2 regular"/>
                          <a:hlinkClick r:id="rId18"/>
                        </a:rPr>
                        <a:t>(virtual</a:t>
                      </a:r>
                      <a:r>
                        <a:rPr lang="en-US" sz="1000" b="0" baseline="0" dirty="0" smtClean="0">
                          <a:latin typeface="Bliss 2 regular"/>
                          <a:cs typeface="Bliss 2 regular"/>
                          <a:hlinkClick r:id="rId18"/>
                        </a:rPr>
                        <a:t> tour here)</a:t>
                      </a:r>
                      <a:endParaRPr lang="en-US" sz="1000" b="1"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5"/>
                  </a:ext>
                </a:extLst>
              </a:tr>
              <a:tr h="83808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Bliss 2 regular"/>
                          <a:ea typeface="+mn-ea"/>
                          <a:cs typeface="Bliss 2 regular"/>
                        </a:rPr>
                        <a:t>Quantum Theory Cannot Hurt You </a:t>
                      </a:r>
                      <a:r>
                        <a:rPr kumimoji="0" lang="en-US" sz="1000" b="0" i="1" u="none" strike="noStrike" kern="1200" cap="none" spc="0" normalizeH="0" baseline="0" noProof="0" dirty="0" smtClean="0">
                          <a:ln>
                            <a:noFill/>
                          </a:ln>
                          <a:solidFill>
                            <a:prstClr val="black"/>
                          </a:solidFill>
                          <a:effectLst/>
                          <a:uLnTx/>
                          <a:uFillTx/>
                          <a:latin typeface="Bliss 2 regular"/>
                          <a:ea typeface="+mn-ea"/>
                          <a:cs typeface="Bliss 2 regular"/>
                        </a:rPr>
                        <a:t>Marcus </a:t>
                      </a:r>
                      <a:r>
                        <a:rPr kumimoji="0" lang="en-US" sz="1000" b="0" i="1" u="none" strike="noStrike" kern="1200" cap="none" spc="0" normalizeH="0" baseline="0" noProof="0" dirty="0" err="1" smtClean="0">
                          <a:ln>
                            <a:noFill/>
                          </a:ln>
                          <a:solidFill>
                            <a:prstClr val="black"/>
                          </a:solidFill>
                          <a:effectLst/>
                          <a:uLnTx/>
                          <a:uFillTx/>
                          <a:latin typeface="Bliss 2 regular"/>
                          <a:ea typeface="+mn-ea"/>
                          <a:cs typeface="Bliss 2 regular"/>
                        </a:rPr>
                        <a:t>Chown</a:t>
                      </a:r>
                      <a:r>
                        <a:rPr kumimoji="0" lang="en-US" sz="1000" b="0" i="1" u="none" strike="noStrike" kern="1200" cap="none" spc="0" normalizeH="0" baseline="0" noProof="0" dirty="0" smtClean="0">
                          <a:ln>
                            <a:noFill/>
                          </a:ln>
                          <a:solidFill>
                            <a:prstClr val="black"/>
                          </a:solidFill>
                          <a:effectLst/>
                          <a:uLnTx/>
                          <a:uFillTx/>
                          <a:latin typeface="Bliss 2 regular"/>
                          <a:ea typeface="+mn-ea"/>
                          <a:cs typeface="Bliss 2 regular"/>
                        </a:rPr>
                        <a:t> breaks down Einstein’s general relativity and quantum theory. </a:t>
                      </a:r>
                      <a:r>
                        <a:rPr kumimoji="0" lang="en-US" sz="1000" b="0" i="0" u="none" strike="noStrike" kern="1200" cap="none" spc="0" normalizeH="0" baseline="0" noProof="0" dirty="0" smtClean="0">
                          <a:ln>
                            <a:noFill/>
                          </a:ln>
                          <a:solidFill>
                            <a:srgbClr val="FF0000"/>
                          </a:solidFill>
                          <a:effectLst/>
                          <a:uLnTx/>
                          <a:uFillTx/>
                          <a:latin typeface="Bliss 2 regular"/>
                          <a:ea typeface="+mn-ea"/>
                          <a:cs typeface="Bliss 2 regular"/>
                        </a:rPr>
                        <a:t>(1)</a:t>
                      </a:r>
                      <a:endPar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lvl="0"/>
                      <a:endParaRPr lang="en-GB" sz="1000" dirty="0" smtClean="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smtClean="0">
                          <a:latin typeface="Bliss 2 regular"/>
                          <a:cs typeface="Bliss 2 regular"/>
                          <a:hlinkClick r:id="rId19"/>
                        </a:rPr>
                        <a:t>Practice Physics Olympiad past</a:t>
                      </a:r>
                      <a:r>
                        <a:rPr lang="en-US" sz="1000" b="1" baseline="0" dirty="0" smtClean="0">
                          <a:latin typeface="Bliss 2 regular"/>
                          <a:cs typeface="Bliss 2 regular"/>
                          <a:hlinkClick r:id="rId19"/>
                        </a:rPr>
                        <a:t> papers</a:t>
                      </a:r>
                      <a:endParaRPr lang="en-US" sz="1000" b="1" baseline="0" dirty="0" smtClean="0">
                        <a:latin typeface="Bliss 2 regular"/>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Bliss 2 regular"/>
                          <a:cs typeface="Bliss 2 regular"/>
                        </a:rPr>
                        <a:t>An annual competition seeking out the best physicists across the country. </a:t>
                      </a:r>
                      <a:r>
                        <a:rPr kumimoji="0" lang="en-GB" sz="1000" b="0" i="0" u="none" strike="noStrike" kern="1200" cap="none" spc="0" normalizeH="0" baseline="0" noProof="0" dirty="0" smtClean="0">
                          <a:ln>
                            <a:noFill/>
                          </a:ln>
                          <a:solidFill>
                            <a:srgbClr val="FF0000"/>
                          </a:solidFill>
                          <a:effectLst/>
                          <a:uLnTx/>
                          <a:uFillTx/>
                          <a:latin typeface="Bliss 2 regular"/>
                          <a:ea typeface="+mn-ea"/>
                          <a:cs typeface="Bliss 2 regular"/>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pic>
        <p:nvPicPr>
          <p:cNvPr id="3" name="Picture 2"/>
          <p:cNvPicPr>
            <a:picLocks noChangeAspect="1"/>
          </p:cNvPicPr>
          <p:nvPr/>
        </p:nvPicPr>
        <p:blipFill rotWithShape="1">
          <a:blip r:embed="rId20"/>
          <a:srcRect l="25008" t="17288" r="25008" b="24559"/>
          <a:stretch/>
        </p:blipFill>
        <p:spPr>
          <a:xfrm>
            <a:off x="5241032" y="332656"/>
            <a:ext cx="247260" cy="247260"/>
          </a:xfrm>
          <a:prstGeom prst="rect">
            <a:avLst/>
          </a:prstGeom>
        </p:spPr>
      </p:pic>
      <p:pic>
        <p:nvPicPr>
          <p:cNvPr id="11" name="Picture 10"/>
          <p:cNvPicPr>
            <a:picLocks noChangeAspect="1"/>
          </p:cNvPicPr>
          <p:nvPr/>
        </p:nvPicPr>
        <p:blipFill rotWithShape="1">
          <a:blip r:embed="rId20"/>
          <a:srcRect l="25008" t="17288" r="25008" b="24559"/>
          <a:stretch/>
        </p:blipFill>
        <p:spPr>
          <a:xfrm>
            <a:off x="2360712" y="3645024"/>
            <a:ext cx="216024" cy="216024"/>
          </a:xfrm>
          <a:prstGeom prst="rect">
            <a:avLst/>
          </a:prstGeom>
        </p:spPr>
      </p:pic>
      <p:pic>
        <p:nvPicPr>
          <p:cNvPr id="12" name="Picture 11"/>
          <p:cNvPicPr>
            <a:picLocks noChangeAspect="1"/>
          </p:cNvPicPr>
          <p:nvPr/>
        </p:nvPicPr>
        <p:blipFill rotWithShape="1">
          <a:blip r:embed="rId20"/>
          <a:srcRect l="25008" t="17288" r="25008" b="24559"/>
          <a:stretch/>
        </p:blipFill>
        <p:spPr>
          <a:xfrm>
            <a:off x="4880992" y="3645024"/>
            <a:ext cx="216024" cy="216024"/>
          </a:xfrm>
          <a:prstGeom prst="rect">
            <a:avLst/>
          </a:prstGeom>
        </p:spPr>
      </p:pic>
      <p:pic>
        <p:nvPicPr>
          <p:cNvPr id="14" name="Picture 13"/>
          <p:cNvPicPr>
            <a:picLocks noChangeAspect="1"/>
          </p:cNvPicPr>
          <p:nvPr/>
        </p:nvPicPr>
        <p:blipFill rotWithShape="1">
          <a:blip r:embed="rId20"/>
          <a:srcRect l="25008" t="17288" r="25008" b="24559"/>
          <a:stretch/>
        </p:blipFill>
        <p:spPr>
          <a:xfrm>
            <a:off x="7617296" y="3645024"/>
            <a:ext cx="216024" cy="216024"/>
          </a:xfrm>
          <a:prstGeom prst="rect">
            <a:avLst/>
          </a:prstGeom>
        </p:spPr>
      </p:pic>
      <p:pic>
        <p:nvPicPr>
          <p:cNvPr id="15" name="Picture 14"/>
          <p:cNvPicPr>
            <a:picLocks noChangeAspect="1"/>
          </p:cNvPicPr>
          <p:nvPr/>
        </p:nvPicPr>
        <p:blipFill rotWithShape="1">
          <a:blip r:embed="rId20"/>
          <a:srcRect l="25008" t="17288" r="25008" b="24559"/>
          <a:stretch/>
        </p:blipFill>
        <p:spPr>
          <a:xfrm>
            <a:off x="9633520" y="6597352"/>
            <a:ext cx="216024" cy="216024"/>
          </a:xfrm>
          <a:prstGeom prst="rect">
            <a:avLst/>
          </a:prstGeom>
        </p:spPr>
      </p:pic>
      <p:pic>
        <p:nvPicPr>
          <p:cNvPr id="16" name="Picture 15"/>
          <p:cNvPicPr>
            <a:picLocks noChangeAspect="1"/>
          </p:cNvPicPr>
          <p:nvPr/>
        </p:nvPicPr>
        <p:blipFill rotWithShape="1">
          <a:blip r:embed="rId20"/>
          <a:srcRect l="25008" t="17288" r="25008" b="24559"/>
          <a:stretch/>
        </p:blipFill>
        <p:spPr>
          <a:xfrm>
            <a:off x="6249144" y="5517232"/>
            <a:ext cx="216024" cy="216024"/>
          </a:xfrm>
          <a:prstGeom prst="rect">
            <a:avLst/>
          </a:prstGeom>
        </p:spPr>
      </p:pic>
      <p:pic>
        <p:nvPicPr>
          <p:cNvPr id="17" name="Picture 16" descr="Image result for book clipart"/>
          <p:cNvPicPr/>
          <p:nvPr/>
        </p:nvPicPr>
        <p:blipFill>
          <a:blip r:embed="rId21" cstate="print">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28665" y="710668"/>
            <a:ext cx="712274" cy="486083"/>
          </a:xfrm>
          <a:prstGeom prst="rect">
            <a:avLst/>
          </a:prstGeom>
          <a:noFill/>
          <a:ln>
            <a:noFill/>
          </a:ln>
        </p:spPr>
      </p:pic>
      <p:pic>
        <p:nvPicPr>
          <p:cNvPr id="18" name="Picture 17" descr="White TV by liftarn"/>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60146" y="648062"/>
            <a:ext cx="590647" cy="566936"/>
          </a:xfrm>
          <a:prstGeom prst="rect">
            <a:avLst/>
          </a:prstGeom>
          <a:noFill/>
          <a:ln>
            <a:noFill/>
          </a:ln>
        </p:spPr>
      </p:pic>
      <p:pic>
        <p:nvPicPr>
          <p:cNvPr id="19" name="Picture 18"/>
          <p:cNvPicPr/>
          <p:nvPr/>
        </p:nvPicPr>
        <p:blipFill>
          <a:blip r:embed="rId24" cstate="print">
            <a:extLst>
              <a:ext uri="{BEBA8EAE-BF5A-486C-A8C5-ECC9F3942E4B}">
                <a14:imgProps xmlns:a14="http://schemas.microsoft.com/office/drawing/2010/main">
                  <a14:imgLayer r:embed="rId25">
                    <a14:imgEffect>
                      <a14:backgroundRemoval t="4329" b="100000" l="0" r="100000"/>
                    </a14:imgEffect>
                  </a14:imgLayer>
                </a14:imgProps>
              </a:ext>
              <a:ext uri="{28A0092B-C50C-407E-A947-70E740481C1C}">
                <a14:useLocalDpi xmlns:a14="http://schemas.microsoft.com/office/drawing/2010/main" val="0"/>
              </a:ext>
            </a:extLst>
          </a:blip>
          <a:stretch>
            <a:fillRect/>
          </a:stretch>
        </p:blipFill>
        <p:spPr>
          <a:xfrm>
            <a:off x="6131113" y="726586"/>
            <a:ext cx="404767" cy="488412"/>
          </a:xfrm>
          <a:prstGeom prst="rect">
            <a:avLst/>
          </a:prstGeom>
        </p:spPr>
      </p:pic>
      <p:pic>
        <p:nvPicPr>
          <p:cNvPr id="20" name="Picture 19" descr="Image result for museum clipart"/>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401272" y="620688"/>
            <a:ext cx="530419" cy="502032"/>
          </a:xfrm>
          <a:prstGeom prst="rect">
            <a:avLst/>
          </a:prstGeom>
          <a:noFill/>
          <a:ln>
            <a:noFill/>
          </a:ln>
        </p:spPr>
      </p:pic>
      <p:pic>
        <p:nvPicPr>
          <p:cNvPr id="21" name="Picture 20" descr="SIS Quantitative Market Research"/>
          <p:cNvPicPr/>
          <p:nvPr/>
        </p:nvPicPr>
        <p:blipFill>
          <a:blip r:embed="rId27" cstate="print">
            <a:extLst>
              <a:ext uri="{BEBA8EAE-BF5A-486C-A8C5-ECC9F3942E4B}">
                <a14:imgProps xmlns:a14="http://schemas.microsoft.com/office/drawing/2010/main">
                  <a14:imgLayer r:embed="rId28">
                    <a14:imgEffect>
                      <a14:backgroundRemoval t="1695" b="100000" l="0" r="95556"/>
                    </a14:imgEffect>
                  </a14:imgLayer>
                </a14:imgProps>
              </a:ext>
              <a:ext uri="{28A0092B-C50C-407E-A947-70E740481C1C}">
                <a14:useLocalDpi xmlns:a14="http://schemas.microsoft.com/office/drawing/2010/main" val="0"/>
              </a:ext>
            </a:extLst>
          </a:blip>
          <a:srcRect/>
          <a:stretch>
            <a:fillRect/>
          </a:stretch>
        </p:blipFill>
        <p:spPr bwMode="auto">
          <a:xfrm>
            <a:off x="9300675" y="685085"/>
            <a:ext cx="560963" cy="492889"/>
          </a:xfrm>
          <a:prstGeom prst="rect">
            <a:avLst/>
          </a:prstGeom>
          <a:noFill/>
          <a:ln>
            <a:noFill/>
          </a:ln>
        </p:spPr>
      </p:pic>
      <p:pic>
        <p:nvPicPr>
          <p:cNvPr id="22" name="Picture 21"/>
          <p:cNvPicPr>
            <a:picLocks noChangeAspect="1"/>
          </p:cNvPicPr>
          <p:nvPr/>
        </p:nvPicPr>
        <p:blipFill rotWithShape="1">
          <a:blip r:embed="rId20"/>
          <a:srcRect l="25008" t="17288" r="25008" b="24559"/>
          <a:stretch/>
        </p:blipFill>
        <p:spPr>
          <a:xfrm>
            <a:off x="6249144" y="6309320"/>
            <a:ext cx="216024" cy="21602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95596208"/>
              </p:ext>
            </p:extLst>
          </p:nvPr>
        </p:nvGraphicFramePr>
        <p:xfrm>
          <a:off x="7931691" y="3645024"/>
          <a:ext cx="1974308" cy="2298576"/>
        </p:xfrm>
        <a:graphic>
          <a:graphicData uri="http://schemas.openxmlformats.org/drawingml/2006/table">
            <a:tbl>
              <a:tblPr/>
              <a:tblGrid>
                <a:gridCol w="1974308">
                  <a:extLst>
                    <a:ext uri="{9D8B030D-6E8A-4147-A177-3AD203B41FA5}">
                      <a16:colId xmlns:a16="http://schemas.microsoft.com/office/drawing/2014/main" val="3794952810"/>
                    </a:ext>
                  </a:extLst>
                </a:gridCol>
              </a:tblGrid>
              <a:tr h="2298576">
                <a:tc>
                  <a:txBody>
                    <a:bodyPr/>
                    <a:lstStyle/>
                    <a:p>
                      <a:endParaRPr lang="en-GB"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extLst>
                  <a:ext uri="{0D108BD9-81ED-4DB2-BD59-A6C34878D82A}">
                    <a16:rowId xmlns:a16="http://schemas.microsoft.com/office/drawing/2014/main" val="2707441599"/>
                  </a:ext>
                </a:extLst>
              </a:tr>
            </a:tbl>
          </a:graphicData>
        </a:graphic>
      </p:graphicFrame>
    </p:spTree>
    <p:extLst>
      <p:ext uri="{BB962C8B-B14F-4D97-AF65-F5344CB8AC3E}">
        <p14:creationId xmlns:p14="http://schemas.microsoft.com/office/powerpoint/2010/main" val="252481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Would you/would you not recommend it? Why?</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smtClean="0">
                <a:latin typeface="Bliss 2 regular"/>
                <a:cs typeface="Bliss 2 regular"/>
              </a:rPr>
              <a:t>What did you find particularly interesting/inspiring/shocking? Has this changed your opinion?</a:t>
            </a: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r>
              <a:rPr lang="en-GB" sz="1000" dirty="0" smtClean="0">
                <a:latin typeface="Bliss 2 regular"/>
                <a:cs typeface="Bliss 2 regular"/>
              </a:rPr>
              <a:t>What would you like to learn more about? </a:t>
            </a:r>
            <a:endParaRPr lang="en-GB" sz="1000" dirty="0">
              <a:latin typeface="Bliss 2 regular"/>
              <a:cs typeface="Bliss 2 regular"/>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cs typeface="Bliss 2 regular"/>
              </a:rPr>
              <a:t>How does it link to this subject and why is it important?</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What </a:t>
            </a:r>
            <a:r>
              <a:rPr lang="en-US" altLang="en-US" sz="1000" dirty="0" smtClean="0">
                <a:latin typeface="Bliss 2 regular"/>
                <a:ea typeface="Times New Roman" panose="02020603050405020304" pitchFamily="18" charset="0"/>
                <a:cs typeface="Bliss 2 regular"/>
              </a:rPr>
              <a:t>was it</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 about?</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14" name="AutoShape 7"/>
          <p:cNvSpPr>
            <a:spLocks noChangeArrowheads="1"/>
          </p:cNvSpPr>
          <p:nvPr/>
        </p:nvSpPr>
        <p:spPr bwMode="auto">
          <a:xfrm>
            <a:off x="254124" y="476672"/>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11"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2000" b="1" u="sng" dirty="0" smtClean="0">
                <a:solidFill>
                  <a:srgbClr val="FF0000"/>
                </a:solidFill>
                <a:latin typeface="Bliss 2 regular"/>
                <a:ea typeface="Times New Roman" panose="02020603050405020304" pitchFamily="18" charset="0"/>
                <a:cs typeface="Bliss 2 regular"/>
              </a:rPr>
              <a:t>(1)</a:t>
            </a:r>
            <a:r>
              <a:rPr lang="en-US" altLang="en-US" sz="2000" b="1" u="sng" dirty="0">
                <a:latin typeface="Bliss 2 regular"/>
                <a:ea typeface="Times New Roman" panose="02020603050405020304" pitchFamily="18" charset="0"/>
                <a:cs typeface="Bliss 2 regular"/>
              </a:rPr>
              <a:t> </a:t>
            </a:r>
            <a:r>
              <a:rPr lang="mr-IN" altLang="en-US" sz="2000" b="1" u="sng" dirty="0">
                <a:latin typeface="Bliss 2 regular"/>
                <a:ea typeface="Times New Roman" panose="02020603050405020304" pitchFamily="18" charset="0"/>
                <a:cs typeface="Bliss 2 regular"/>
              </a:rPr>
              <a:t>–</a:t>
            </a:r>
            <a:r>
              <a:rPr lang="en-US" altLang="en-US" sz="2000" b="1" u="sng" dirty="0" smtClean="0">
                <a:latin typeface="Bliss 2 regular"/>
                <a:ea typeface="Times New Roman" panose="02020603050405020304" pitchFamily="18" charset="0"/>
                <a:cs typeface="Bliss 2 regular"/>
              </a:rPr>
              <a:t> </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Book/Article/Journal/Podcast/Film</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Review</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Title: _______________________________________________________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cs typeface="Bliss 2 regular"/>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cs typeface="Bliss 2 regular"/>
              </a:rPr>
              <a:t>Book     Article            Journal      Podcast</a:t>
            </a:r>
            <a:r>
              <a:rPr kumimoji="0" lang="en-US" altLang="en-US" sz="1000" b="0" i="0" u="none" strike="noStrike" cap="none" normalizeH="0" dirty="0" smtClean="0">
                <a:ln>
                  <a:noFill/>
                </a:ln>
                <a:solidFill>
                  <a:schemeClr val="tx1"/>
                </a:solidFill>
                <a:effectLst/>
                <a:latin typeface="Bliss 2 regular"/>
                <a:cs typeface="Bliss 2 regular"/>
              </a:rPr>
              <a:t>          Film         Documentary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2" name="Rectangle 19"/>
          <p:cNvSpPr>
            <a:spLocks noChangeArrowheads="1"/>
          </p:cNvSpPr>
          <p:nvPr/>
        </p:nvSpPr>
        <p:spPr bwMode="auto">
          <a:xfrm>
            <a:off x="54422" y="187233"/>
            <a:ext cx="50609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Tree>
    <p:extLst>
      <p:ext uri="{BB962C8B-B14F-4D97-AF65-F5344CB8AC3E}">
        <p14:creationId xmlns:p14="http://schemas.microsoft.com/office/powerpoint/2010/main" val="404278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0" y="908719"/>
            <a:ext cx="8915400" cy="3312369"/>
          </a:xfrm>
        </p:spPr>
        <p:txBody>
          <a:bodyPr>
            <a:normAutofit/>
          </a:bodyPr>
          <a:lstStyle/>
          <a:p>
            <a:pPr>
              <a:spcBef>
                <a:spcPts val="0"/>
              </a:spcBef>
              <a:buFont typeface="+mj-lt"/>
              <a:buAutoNum type="arabicPeriod"/>
            </a:pPr>
            <a:r>
              <a:rPr lang="en-US" sz="1800" dirty="0" smtClean="0"/>
              <a:t>What is quantum physics? </a:t>
            </a:r>
          </a:p>
          <a:p>
            <a:pPr>
              <a:spcBef>
                <a:spcPts val="0"/>
              </a:spcBef>
              <a:buFont typeface="+mj-lt"/>
              <a:buAutoNum type="arabicPeriod"/>
            </a:pPr>
            <a:r>
              <a:rPr lang="en-US" sz="1800" dirty="0" smtClean="0"/>
              <a:t>What are some of the phenomena of quantum physics? </a:t>
            </a:r>
          </a:p>
          <a:p>
            <a:pPr>
              <a:spcBef>
                <a:spcPts val="0"/>
              </a:spcBef>
              <a:buFont typeface="+mj-lt"/>
              <a:buAutoNum type="arabicPeriod"/>
            </a:pPr>
            <a:r>
              <a:rPr lang="en-US" sz="1800" dirty="0" smtClean="0"/>
              <a:t>Can you explain wave particle duality in more detail? (We learn about this in the first month of A-level Physics)</a:t>
            </a:r>
          </a:p>
          <a:p>
            <a:pPr>
              <a:spcBef>
                <a:spcPts val="0"/>
              </a:spcBef>
              <a:buFont typeface="+mj-lt"/>
              <a:buAutoNum type="arabicPeriod"/>
            </a:pPr>
            <a:r>
              <a:rPr lang="en-US" sz="1800" dirty="0" smtClean="0"/>
              <a:t>What is quantum </a:t>
            </a:r>
            <a:r>
              <a:rPr lang="en-US" sz="1800" dirty="0" err="1" smtClean="0"/>
              <a:t>tunnelling</a:t>
            </a:r>
            <a:r>
              <a:rPr lang="en-US" sz="1800" dirty="0" smtClean="0"/>
              <a:t>? </a:t>
            </a:r>
          </a:p>
          <a:p>
            <a:pPr>
              <a:spcBef>
                <a:spcPts val="0"/>
              </a:spcBef>
              <a:buFont typeface="+mj-lt"/>
              <a:buAutoNum type="arabicPeriod"/>
            </a:pPr>
            <a:r>
              <a:rPr lang="en-US" sz="1800" dirty="0" smtClean="0"/>
              <a:t>How does the sun generate energy? </a:t>
            </a:r>
          </a:p>
          <a:p>
            <a:pPr>
              <a:spcBef>
                <a:spcPts val="0"/>
              </a:spcBef>
              <a:buFont typeface="+mj-lt"/>
              <a:buAutoNum type="arabicPeriod"/>
            </a:pPr>
            <a:r>
              <a:rPr lang="en-US" sz="1800" dirty="0" smtClean="0"/>
              <a:t>What is superposition (we also learn this in Y12)</a:t>
            </a:r>
          </a:p>
          <a:p>
            <a:pPr>
              <a:spcBef>
                <a:spcPts val="0"/>
              </a:spcBef>
              <a:buFont typeface="+mj-lt"/>
              <a:buAutoNum type="arabicPeriod"/>
            </a:pPr>
            <a:r>
              <a:rPr lang="en-US" sz="1800" dirty="0" smtClean="0"/>
              <a:t>When is quantum physics useful to us in our everyday lives. </a:t>
            </a:r>
          </a:p>
          <a:p>
            <a:pPr>
              <a:spcBef>
                <a:spcPts val="0"/>
              </a:spcBef>
              <a:buFont typeface="+mj-lt"/>
              <a:buAutoNum type="arabicPeriod"/>
            </a:pPr>
            <a:r>
              <a:rPr lang="en-US" sz="1800" dirty="0" smtClean="0"/>
              <a:t>Research: find out what the equation in the below picture means and why it’s so important in physics. </a:t>
            </a:r>
          </a:p>
        </p:txBody>
      </p:sp>
      <p:sp>
        <p:nvSpPr>
          <p:cNvPr id="6"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(2)</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Questions on TED talks</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pic>
        <p:nvPicPr>
          <p:cNvPr id="2" name="Picture 1"/>
          <p:cNvPicPr>
            <a:picLocks noChangeAspect="1"/>
          </p:cNvPicPr>
          <p:nvPr/>
        </p:nvPicPr>
        <p:blipFill>
          <a:blip r:embed="rId3"/>
          <a:stretch>
            <a:fillRect/>
          </a:stretch>
        </p:blipFill>
        <p:spPr>
          <a:xfrm>
            <a:off x="4448944" y="3501008"/>
            <a:ext cx="4896544" cy="2511048"/>
          </a:xfrm>
          <a:prstGeom prst="rect">
            <a:avLst/>
          </a:prstGeom>
        </p:spPr>
      </p:pic>
      <p:pic>
        <p:nvPicPr>
          <p:cNvPr id="4" name="Picture 3"/>
          <p:cNvPicPr>
            <a:picLocks noChangeAspect="1"/>
          </p:cNvPicPr>
          <p:nvPr/>
        </p:nvPicPr>
        <p:blipFill>
          <a:blip r:embed="rId4"/>
          <a:stretch>
            <a:fillRect/>
          </a:stretch>
        </p:blipFill>
        <p:spPr>
          <a:xfrm>
            <a:off x="560512" y="4365104"/>
            <a:ext cx="3526284" cy="1281176"/>
          </a:xfrm>
          <a:prstGeom prst="rect">
            <a:avLst/>
          </a:prstGeom>
        </p:spPr>
      </p:pic>
    </p:spTree>
    <p:extLst>
      <p:ext uri="{BB962C8B-B14F-4D97-AF65-F5344CB8AC3E}">
        <p14:creationId xmlns:p14="http://schemas.microsoft.com/office/powerpoint/2010/main" val="145898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(3)</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Questions on visit to a</a:t>
            </a:r>
            <a:r>
              <a:rPr kumimoji="0" lang="en-US" altLang="en-US" sz="2000" b="1" i="0" u="sng" strike="noStrike" cap="none" normalizeH="0" dirty="0" smtClean="0">
                <a:ln>
                  <a:noFill/>
                </a:ln>
                <a:solidFill>
                  <a:schemeClr val="tx1"/>
                </a:solidFill>
                <a:effectLst/>
                <a:latin typeface="Bliss 2 regular"/>
                <a:ea typeface="Times New Roman" panose="02020603050405020304" pitchFamily="18" charset="0"/>
                <a:cs typeface="Bliss 2 regular"/>
              </a:rPr>
              <a:t> university open day (or the Oxford Physics Department </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6" name="Rectangle 5"/>
          <p:cNvSpPr/>
          <p:nvPr/>
        </p:nvSpPr>
        <p:spPr>
          <a:xfrm>
            <a:off x="272480" y="1196752"/>
            <a:ext cx="4824536" cy="4247317"/>
          </a:xfrm>
          <a:prstGeom prst="rect">
            <a:avLst/>
          </a:prstGeom>
        </p:spPr>
        <p:txBody>
          <a:bodyPr wrap="square">
            <a:spAutoFit/>
          </a:bodyPr>
          <a:lstStyle/>
          <a:p>
            <a:pPr marL="514350" lvl="0" indent="-514350">
              <a:buFont typeface="+mj-lt"/>
              <a:buAutoNum type="arabicPeriod"/>
            </a:pPr>
            <a:r>
              <a:rPr lang="en-GB" dirty="0"/>
              <a:t>What is the first year like on the </a:t>
            </a:r>
            <a:r>
              <a:rPr lang="en-GB" dirty="0" smtClean="0"/>
              <a:t>BSc </a:t>
            </a:r>
            <a:r>
              <a:rPr lang="en-GB" dirty="0"/>
              <a:t>Physics Programme?</a:t>
            </a:r>
          </a:p>
          <a:p>
            <a:pPr marL="514350" lvl="0" indent="-514350">
              <a:buFont typeface="+mj-lt"/>
              <a:buAutoNum type="arabicPeriod"/>
            </a:pPr>
            <a:r>
              <a:rPr lang="en-GB" dirty="0"/>
              <a:t>What can I expect over the three</a:t>
            </a:r>
            <a:r>
              <a:rPr lang="en-GB" dirty="0" smtClean="0"/>
              <a:t>/four </a:t>
            </a:r>
            <a:r>
              <a:rPr lang="en-GB" dirty="0"/>
              <a:t>years?</a:t>
            </a:r>
          </a:p>
          <a:p>
            <a:pPr marL="514350" lvl="0" indent="-514350">
              <a:buFont typeface="+mj-lt"/>
              <a:buAutoNum type="arabicPeriod"/>
            </a:pPr>
            <a:r>
              <a:rPr lang="en-GB" dirty="0"/>
              <a:t>How important is </a:t>
            </a:r>
            <a:r>
              <a:rPr lang="en-GB" dirty="0" smtClean="0"/>
              <a:t>maths </a:t>
            </a:r>
            <a:r>
              <a:rPr lang="en-GB" dirty="0"/>
              <a:t>for </a:t>
            </a:r>
            <a:r>
              <a:rPr lang="en-GB" dirty="0" smtClean="0"/>
              <a:t>a Physics Degree</a:t>
            </a:r>
            <a:r>
              <a:rPr lang="en-GB" dirty="0"/>
              <a:t>?</a:t>
            </a:r>
          </a:p>
          <a:p>
            <a:pPr marL="514350" lvl="0" indent="-514350">
              <a:buFont typeface="+mj-lt"/>
              <a:buAutoNum type="arabicPeriod"/>
            </a:pPr>
            <a:r>
              <a:rPr lang="en-GB" dirty="0" smtClean="0"/>
              <a:t>What job opportunities does a degree in Physics offer? </a:t>
            </a:r>
          </a:p>
          <a:p>
            <a:pPr marL="514350" lvl="0" indent="-514350">
              <a:buFont typeface="+mj-lt"/>
              <a:buAutoNum type="arabicPeriod"/>
            </a:pPr>
            <a:r>
              <a:rPr lang="en-GB" dirty="0" smtClean="0"/>
              <a:t>What percentage of the course is practical? </a:t>
            </a:r>
          </a:p>
          <a:p>
            <a:pPr marL="514350" lvl="0" indent="-514350">
              <a:buFont typeface="+mj-lt"/>
              <a:buAutoNum type="arabicPeriod"/>
            </a:pPr>
            <a:r>
              <a:rPr lang="en-GB" dirty="0" smtClean="0"/>
              <a:t>What is unique about Oxford (or the university you visit)?</a:t>
            </a:r>
            <a:endParaRPr lang="en-GB" dirty="0"/>
          </a:p>
          <a:p>
            <a:pPr marL="514350" lvl="0" indent="-514350">
              <a:buFont typeface="+mj-lt"/>
              <a:buAutoNum type="arabicPeriod"/>
            </a:pPr>
            <a:r>
              <a:rPr lang="en-GB" dirty="0"/>
              <a:t>What do </a:t>
            </a:r>
            <a:r>
              <a:rPr lang="en-GB" dirty="0" smtClean="0"/>
              <a:t>Oxford (or the university you visit) look </a:t>
            </a:r>
            <a:r>
              <a:rPr lang="en-GB" dirty="0"/>
              <a:t>for in applicants?</a:t>
            </a:r>
          </a:p>
          <a:p>
            <a:pPr marL="514350" lvl="0" indent="-514350">
              <a:buFont typeface="+mj-lt"/>
              <a:buAutoNum type="arabicPeriod"/>
            </a:pPr>
            <a:r>
              <a:rPr lang="en-GB" dirty="0" smtClean="0"/>
              <a:t>What are the alternative courses you can do with a Physics A-level? </a:t>
            </a:r>
          </a:p>
        </p:txBody>
      </p:sp>
      <p:pic>
        <p:nvPicPr>
          <p:cNvPr id="7" name="Picture 6"/>
          <p:cNvPicPr>
            <a:picLocks noChangeAspect="1"/>
          </p:cNvPicPr>
          <p:nvPr/>
        </p:nvPicPr>
        <p:blipFill rotWithShape="1">
          <a:blip r:embed="rId2"/>
          <a:srcRect r="10483"/>
          <a:stretch/>
        </p:blipFill>
        <p:spPr>
          <a:xfrm>
            <a:off x="5169024" y="1196752"/>
            <a:ext cx="4592960" cy="4025900"/>
          </a:xfrm>
          <a:prstGeom prst="rect">
            <a:avLst/>
          </a:prstGeom>
        </p:spPr>
      </p:pic>
    </p:spTree>
    <p:extLst>
      <p:ext uri="{BB962C8B-B14F-4D97-AF65-F5344CB8AC3E}">
        <p14:creationId xmlns:p14="http://schemas.microsoft.com/office/powerpoint/2010/main" val="313303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a:t>
            </a:r>
            <a:r>
              <a:rPr lang="en-US" altLang="en-US" sz="2000" b="1" u="sng" dirty="0">
                <a:solidFill>
                  <a:srgbClr val="FF0000"/>
                </a:solidFill>
                <a:latin typeface="Bliss 2 regular"/>
                <a:ea typeface="Times New Roman" panose="02020603050405020304" pitchFamily="18" charset="0"/>
                <a:cs typeface="Bliss 2 regular"/>
              </a:rPr>
              <a:t>4</a:t>
            </a:r>
            <a:r>
              <a:rPr lang="en-US" altLang="en-US" sz="2000" b="1" u="sng" dirty="0" smtClean="0">
                <a:solidFill>
                  <a:srgbClr val="FF0000"/>
                </a:solidFill>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Review of Visit</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19"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Would you/would you not recommend </a:t>
            </a:r>
            <a:r>
              <a:rPr lang="en-US" altLang="en-US" sz="1000" dirty="0" smtClean="0">
                <a:latin typeface="Bliss 2 regular"/>
                <a:ea typeface="Times New Roman" panose="02020603050405020304" pitchFamily="18" charset="0"/>
                <a:cs typeface="Bliss 2 regular"/>
              </a:rPr>
              <a:t>visiting</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 Why?</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smtClean="0">
                <a:latin typeface="Bliss 2 regular"/>
                <a:cs typeface="Bliss 2 regular"/>
              </a:rPr>
              <a:t>Did you find out anything new that you had previously not known?</a:t>
            </a: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endParaRPr lang="en-GB" sz="1000" dirty="0">
              <a:latin typeface="Bliss 2 regular"/>
              <a:cs typeface="Bliss 2 regular"/>
            </a:endParaRPr>
          </a:p>
          <a:p>
            <a:endParaRPr lang="en-GB" sz="1000" dirty="0" smtClean="0">
              <a:latin typeface="Bliss 2 regular"/>
              <a:cs typeface="Bliss 2 regular"/>
            </a:endParaRPr>
          </a:p>
          <a:p>
            <a:r>
              <a:rPr lang="en-GB" sz="1000" dirty="0" smtClean="0">
                <a:latin typeface="Bliss 2 regular"/>
                <a:cs typeface="Bliss 2 regular"/>
              </a:rPr>
              <a:t>What would you like to learn more about? </a:t>
            </a:r>
            <a:endParaRPr lang="en-GB" sz="1000" dirty="0">
              <a:latin typeface="Bliss 2 regular"/>
              <a:cs typeface="Bliss 2 regular"/>
            </a:endParaRPr>
          </a:p>
        </p:txBody>
      </p:sp>
      <p:sp>
        <p:nvSpPr>
          <p:cNvPr id="21"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cs typeface="Bliss 2 regular"/>
              </a:rPr>
              <a:t>What was the most fascinating section of the museum/laboratory? </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2"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What does the location</a:t>
            </a:r>
            <a:r>
              <a:rPr kumimoji="0" lang="en-US" altLang="en-US" sz="1000" b="0" i="0" u="none" strike="noStrike" cap="none" normalizeH="0" dirty="0" smtClean="0">
                <a:ln>
                  <a:noFill/>
                </a:ln>
                <a:solidFill>
                  <a:schemeClr val="tx1"/>
                </a:solidFill>
                <a:effectLst/>
                <a:latin typeface="Bliss 2 regular"/>
                <a:ea typeface="Times New Roman" panose="02020603050405020304" pitchFamily="18" charset="0"/>
                <a:cs typeface="Bliss 2 regular"/>
              </a:rPr>
              <a:t> </a:t>
            </a:r>
            <a:r>
              <a:rPr kumimoji="0" lang="en-US" altLang="en-US" sz="1000" b="0" i="0" u="none" strike="noStrike" cap="none" normalizeH="0" dirty="0" err="1" smtClean="0">
                <a:ln>
                  <a:noFill/>
                </a:ln>
                <a:solidFill>
                  <a:schemeClr val="tx1"/>
                </a:solidFill>
                <a:effectLst/>
                <a:latin typeface="Bliss 2 regular"/>
                <a:ea typeface="Times New Roman" panose="02020603050405020304" pitchFamily="18" charset="0"/>
                <a:cs typeface="Bliss 2 regular"/>
              </a:rPr>
              <a:t>specialise</a:t>
            </a:r>
            <a:r>
              <a:rPr kumimoji="0" lang="en-US" altLang="en-US" sz="1000" b="0" i="0" u="none" strike="noStrike" cap="none" normalizeH="0" dirty="0" smtClean="0">
                <a:ln>
                  <a:noFill/>
                </a:ln>
                <a:solidFill>
                  <a:schemeClr val="tx1"/>
                </a:solidFill>
                <a:effectLst/>
                <a:latin typeface="Bliss 2 regular"/>
                <a:ea typeface="Times New Roman" panose="02020603050405020304" pitchFamily="18" charset="0"/>
                <a:cs typeface="Bliss 2 regular"/>
              </a:rPr>
              <a:t> in? Why is it well known? </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3" name="AutoShape 7"/>
          <p:cNvSpPr>
            <a:spLocks noChangeArrowheads="1"/>
          </p:cNvSpPr>
          <p:nvPr/>
        </p:nvSpPr>
        <p:spPr bwMode="auto">
          <a:xfrm>
            <a:off x="254124" y="476672"/>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25"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smtClean="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Bliss 2 regular"/>
                <a:ea typeface="Times New Roman" panose="02020603050405020304" pitchFamily="18" charset="0"/>
                <a:cs typeface="Bliss 2 regular"/>
              </a:rPr>
              <a:t>Location</a:t>
            </a:r>
            <a:r>
              <a:rPr kumimoji="0" lang="en-US" altLang="en-US" sz="1000" b="0" i="0" u="none" strike="noStrike" cap="none" normalizeH="0" baseline="0" dirty="0" smtClean="0">
                <a:ln>
                  <a:noFill/>
                </a:ln>
                <a:solidFill>
                  <a:schemeClr val="tx1"/>
                </a:solidFill>
                <a:effectLst/>
                <a:latin typeface="Bliss 2 regular"/>
                <a:ea typeface="Times New Roman" panose="02020603050405020304" pitchFamily="18" charset="0"/>
                <a:cs typeface="Bliss 2 regular"/>
              </a:rPr>
              <a:t>: _______________________________________________________</a:t>
            </a:r>
            <a:endParaRPr kumimoji="0" lang="en-US" altLang="en-US" sz="1000" b="0" i="0" u="none" strike="noStrike" cap="none" normalizeH="0" baseline="0" dirty="0" smtClean="0">
              <a:ln>
                <a:noFill/>
              </a:ln>
              <a:solidFill>
                <a:schemeClr val="tx1"/>
              </a:solidFill>
              <a:effectLst/>
              <a:latin typeface="Bliss 2 regular"/>
              <a:cs typeface="Bliss 2 regular"/>
            </a:endParaRPr>
          </a:p>
        </p:txBody>
      </p:sp>
      <p:sp>
        <p:nvSpPr>
          <p:cNvPr id="26" name="Rectangle 19"/>
          <p:cNvSpPr>
            <a:spLocks noChangeArrowheads="1"/>
          </p:cNvSpPr>
          <p:nvPr/>
        </p:nvSpPr>
        <p:spPr bwMode="auto">
          <a:xfrm>
            <a:off x="54422" y="187233"/>
            <a:ext cx="50609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7"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9"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0"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1"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Tree>
    <p:extLst>
      <p:ext uri="{BB962C8B-B14F-4D97-AF65-F5344CB8AC3E}">
        <p14:creationId xmlns:p14="http://schemas.microsoft.com/office/powerpoint/2010/main" val="315072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(5)</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Review GCSE content</a:t>
            </a:r>
            <a:r>
              <a:rPr kumimoji="0" lang="en-US" altLang="en-US" sz="2000" b="1" i="0" u="sng" strike="noStrike" cap="none" normalizeH="0" dirty="0" smtClean="0">
                <a:ln>
                  <a:noFill/>
                </a:ln>
                <a:solidFill>
                  <a:schemeClr val="tx1"/>
                </a:solidFill>
                <a:effectLst/>
                <a:latin typeface="Bliss 2 regular"/>
                <a:ea typeface="Times New Roman" panose="02020603050405020304" pitchFamily="18" charset="0"/>
                <a:cs typeface="Bliss 2 regular"/>
              </a:rPr>
              <a:t> and </a:t>
            </a:r>
            <a:r>
              <a:rPr kumimoji="0" lang="en-US" altLang="en-US" sz="2000" b="1" i="0" u="sng" strike="noStrike" cap="none" normalizeH="0" dirty="0" err="1" smtClean="0">
                <a:ln>
                  <a:noFill/>
                </a:ln>
                <a:solidFill>
                  <a:schemeClr val="tx1"/>
                </a:solidFill>
                <a:effectLst/>
                <a:latin typeface="Bliss 2 regular"/>
                <a:ea typeface="Times New Roman" panose="02020603050405020304" pitchFamily="18" charset="0"/>
                <a:cs typeface="Bliss 2 regular"/>
              </a:rPr>
              <a:t>Maths</a:t>
            </a:r>
            <a:r>
              <a:rPr kumimoji="0" lang="en-US" altLang="en-US" sz="2000" b="1" i="0" u="sng" strike="noStrike" cap="none" normalizeH="0" dirty="0" smtClean="0">
                <a:ln>
                  <a:noFill/>
                </a:ln>
                <a:solidFill>
                  <a:schemeClr val="tx1"/>
                </a:solidFill>
                <a:effectLst/>
                <a:latin typeface="Bliss 2 regular"/>
                <a:ea typeface="Times New Roman" panose="02020603050405020304" pitchFamily="18" charset="0"/>
                <a:cs typeface="Bliss 2 regular"/>
              </a:rPr>
              <a:t> Skills</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sp>
        <p:nvSpPr>
          <p:cNvPr id="2" name="Content Placeholder 1"/>
          <p:cNvSpPr>
            <a:spLocks noGrp="1"/>
          </p:cNvSpPr>
          <p:nvPr>
            <p:ph idx="1"/>
          </p:nvPr>
        </p:nvSpPr>
        <p:spPr>
          <a:xfrm>
            <a:off x="488504" y="692696"/>
            <a:ext cx="8915400" cy="5616624"/>
          </a:xfrm>
        </p:spPr>
        <p:txBody>
          <a:bodyPr>
            <a:normAutofit/>
          </a:bodyPr>
          <a:lstStyle/>
          <a:p>
            <a:pPr marL="0" indent="0">
              <a:buNone/>
            </a:pPr>
            <a:r>
              <a:rPr lang="en-US" sz="2400" dirty="0" smtClean="0"/>
              <a:t>Use </a:t>
            </a:r>
            <a:r>
              <a:rPr lang="en-GB" sz="2400" dirty="0">
                <a:solidFill>
                  <a:prstClr val="black"/>
                </a:solidFill>
                <a:latin typeface="Bliss 2 regular"/>
                <a:cs typeface="Bliss 2 regular"/>
              </a:rPr>
              <a:t>AQA </a:t>
            </a:r>
            <a:r>
              <a:rPr lang="en-GB" sz="2400" dirty="0" smtClean="0">
                <a:solidFill>
                  <a:prstClr val="black"/>
                </a:solidFill>
                <a:latin typeface="Bliss 2 regular"/>
                <a:cs typeface="Bliss 2 regular"/>
              </a:rPr>
              <a:t>A Level Physics </a:t>
            </a:r>
            <a:r>
              <a:rPr lang="en-GB" sz="2400" dirty="0" smtClean="0">
                <a:solidFill>
                  <a:prstClr val="black"/>
                </a:solidFill>
                <a:latin typeface="Bliss 2 regular"/>
                <a:cs typeface="Bliss 2 regular"/>
              </a:rPr>
              <a:t>specification to</a:t>
            </a:r>
            <a:r>
              <a:rPr lang="en-GB" sz="2400" dirty="0" smtClean="0">
                <a:solidFill>
                  <a:prstClr val="black"/>
                </a:solidFill>
                <a:latin typeface="Bliss 2 regular"/>
                <a:cs typeface="Bliss 2 regular"/>
              </a:rPr>
              <a:t> </a:t>
            </a:r>
            <a:r>
              <a:rPr lang="en-GB" sz="2400" dirty="0" smtClean="0">
                <a:solidFill>
                  <a:prstClr val="black"/>
                </a:solidFill>
                <a:latin typeface="Bliss 2 regular"/>
                <a:cs typeface="Bliss 2 regular"/>
              </a:rPr>
              <a:t>review GCSE content that overlaps with A-level. This is content you must be familiar with when you start as it will not be recapped. </a:t>
            </a:r>
          </a:p>
          <a:p>
            <a:r>
              <a:rPr lang="en-GB" sz="2400" dirty="0" smtClean="0">
                <a:solidFill>
                  <a:prstClr val="black"/>
                </a:solidFill>
                <a:latin typeface="Bliss 2 regular"/>
                <a:cs typeface="Bliss 2 regular"/>
              </a:rPr>
              <a:t>Create cue cards for these topics to help you remember.</a:t>
            </a:r>
          </a:p>
          <a:p>
            <a:r>
              <a:rPr lang="en-GB" sz="2400" dirty="0" smtClean="0">
                <a:solidFill>
                  <a:prstClr val="black"/>
                </a:solidFill>
                <a:latin typeface="Bliss 2 regular"/>
                <a:cs typeface="Bliss 2 regular"/>
              </a:rPr>
              <a:t>Make mind maps to show how your knowledge across each module of the GCSE links together</a:t>
            </a:r>
          </a:p>
          <a:p>
            <a:r>
              <a:rPr lang="en-GB" sz="2400" dirty="0" smtClean="0">
                <a:solidFill>
                  <a:prstClr val="black"/>
                </a:solidFill>
                <a:latin typeface="Bliss 2 regular"/>
                <a:cs typeface="Bliss 2 regular"/>
              </a:rPr>
              <a:t>Use </a:t>
            </a:r>
            <a:r>
              <a:rPr lang="en-GB" sz="2400" dirty="0" smtClean="0">
                <a:solidFill>
                  <a:prstClr val="black"/>
                </a:solidFill>
                <a:latin typeface="Bliss 2 regular"/>
                <a:cs typeface="Bliss 2 regular"/>
              </a:rPr>
              <a:t>BBC </a:t>
            </a:r>
            <a:r>
              <a:rPr lang="en-GB" sz="2400" dirty="0" err="1" smtClean="0">
                <a:solidFill>
                  <a:prstClr val="black"/>
                </a:solidFill>
                <a:latin typeface="Bliss 2 regular"/>
                <a:cs typeface="Bliss 2 regular"/>
              </a:rPr>
              <a:t>Bitesize</a:t>
            </a:r>
            <a:r>
              <a:rPr lang="en-GB" sz="2400" dirty="0" smtClean="0">
                <a:solidFill>
                  <a:prstClr val="black"/>
                </a:solidFill>
                <a:latin typeface="Bliss 2 regular"/>
                <a:cs typeface="Bliss 2 regular"/>
              </a:rPr>
              <a:t> </a:t>
            </a:r>
            <a:r>
              <a:rPr lang="en-GB" sz="2400" dirty="0" smtClean="0">
                <a:solidFill>
                  <a:prstClr val="black"/>
                </a:solidFill>
                <a:latin typeface="Bliss 2 regular"/>
                <a:cs typeface="Bliss 2 regular"/>
              </a:rPr>
              <a:t>or </a:t>
            </a:r>
            <a:r>
              <a:rPr lang="en-GB" sz="2400" dirty="0" smtClean="0">
                <a:solidFill>
                  <a:prstClr val="black"/>
                </a:solidFill>
                <a:latin typeface="Bliss 2 regular"/>
                <a:cs typeface="Bliss 2 regular"/>
                <a:hlinkClick r:id="rId2"/>
              </a:rPr>
              <a:t>ScienceShorts</a:t>
            </a:r>
            <a:r>
              <a:rPr lang="en-GB" sz="2400" dirty="0" smtClean="0">
                <a:solidFill>
                  <a:prstClr val="black"/>
                </a:solidFill>
                <a:latin typeface="Bliss 2 regular"/>
                <a:cs typeface="Bliss 2 regular"/>
              </a:rPr>
              <a:t> on YouTube</a:t>
            </a:r>
          </a:p>
          <a:p>
            <a:pPr marL="0" indent="0" algn="ctr">
              <a:buNone/>
            </a:pPr>
            <a:endParaRPr lang="en-US" dirty="0" smtClean="0"/>
          </a:p>
          <a:p>
            <a:pPr marL="0" indent="0" algn="ctr">
              <a:buNone/>
            </a:pPr>
            <a:r>
              <a:rPr lang="en-US" dirty="0" smtClean="0"/>
              <a:t>You must complete the “Progressing into A Level Physics” booklet and bring this with you in your first physics lesson. </a:t>
            </a:r>
            <a:endParaRPr lang="en-US" dirty="0"/>
          </a:p>
        </p:txBody>
      </p:sp>
    </p:spTree>
    <p:extLst>
      <p:ext uri="{BB962C8B-B14F-4D97-AF65-F5344CB8AC3E}">
        <p14:creationId xmlns:p14="http://schemas.microsoft.com/office/powerpoint/2010/main" val="276642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764704"/>
            <a:ext cx="8915400" cy="4525963"/>
          </a:xfrm>
        </p:spPr>
        <p:txBody>
          <a:bodyPr>
            <a:normAutofit/>
          </a:bodyPr>
          <a:lstStyle/>
          <a:p>
            <a:pPr marL="0" indent="0">
              <a:buNone/>
            </a:pPr>
            <a:r>
              <a:rPr lang="en-GB" sz="1800" dirty="0" smtClean="0"/>
              <a:t>These are massive open online courses that you can take whilst you are at home. Most are completely free to complete with a small fee for the certificate (but you do not need to print this- you can screen shot the completed stage).</a:t>
            </a:r>
          </a:p>
          <a:p>
            <a:pPr marL="0" indent="0">
              <a:buNone/>
            </a:pPr>
            <a:r>
              <a:rPr lang="en-GB" sz="1800" dirty="0" smtClean="0"/>
              <a:t>To evidence this you can </a:t>
            </a:r>
          </a:p>
          <a:p>
            <a:r>
              <a:rPr lang="en-GB" sz="1800" dirty="0" smtClean="0"/>
              <a:t>Save any notes you take </a:t>
            </a:r>
          </a:p>
          <a:p>
            <a:r>
              <a:rPr lang="en-GB" sz="1800" dirty="0" smtClean="0"/>
              <a:t>Take and save a screenshot of completed modules or the completed course</a:t>
            </a:r>
          </a:p>
        </p:txBody>
      </p:sp>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(6)</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MOOCs</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pic>
        <p:nvPicPr>
          <p:cNvPr id="7" name="Picture 6"/>
          <p:cNvPicPr>
            <a:picLocks noChangeAspect="1"/>
          </p:cNvPicPr>
          <p:nvPr/>
        </p:nvPicPr>
        <p:blipFill>
          <a:blip r:embed="rId2"/>
          <a:stretch>
            <a:fillRect/>
          </a:stretch>
        </p:blipFill>
        <p:spPr>
          <a:xfrm>
            <a:off x="0" y="2780928"/>
            <a:ext cx="9906000" cy="2994507"/>
          </a:xfrm>
          <a:prstGeom prst="rect">
            <a:avLst/>
          </a:prstGeom>
        </p:spPr>
      </p:pic>
    </p:spTree>
    <p:extLst>
      <p:ext uri="{BB962C8B-B14F-4D97-AF65-F5344CB8AC3E}">
        <p14:creationId xmlns:p14="http://schemas.microsoft.com/office/powerpoint/2010/main" val="266932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764704"/>
            <a:ext cx="8915400" cy="4525963"/>
          </a:xfrm>
        </p:spPr>
        <p:txBody>
          <a:bodyPr>
            <a:normAutofit/>
          </a:bodyPr>
          <a:lstStyle/>
          <a:p>
            <a:pPr marL="0" indent="0">
              <a:buNone/>
            </a:pPr>
            <a:r>
              <a:rPr lang="en-GB" sz="1800" dirty="0" smtClean="0"/>
              <a:t>These challenges will stretch your physics knowledge and make you think outside the box. </a:t>
            </a:r>
          </a:p>
          <a:p>
            <a:pPr marL="0" indent="0">
              <a:buNone/>
            </a:pPr>
            <a:r>
              <a:rPr lang="en-GB" sz="1800" dirty="0" smtClean="0"/>
              <a:t>Try some of the past paper questions here.</a:t>
            </a:r>
          </a:p>
          <a:p>
            <a:pPr marL="0" indent="0">
              <a:buNone/>
            </a:pPr>
            <a:r>
              <a:rPr lang="en-GB" sz="1800" dirty="0" smtClean="0"/>
              <a:t>The </a:t>
            </a:r>
            <a:r>
              <a:rPr lang="en-GB" sz="1800" dirty="0" smtClean="0">
                <a:hlinkClick r:id="rId2"/>
              </a:rPr>
              <a:t>Intermediate Physics Challenge </a:t>
            </a:r>
            <a:r>
              <a:rPr lang="en-GB" sz="1800" dirty="0" smtClean="0"/>
              <a:t>is aimed at the top end GCSE students. </a:t>
            </a:r>
          </a:p>
          <a:p>
            <a:pPr marL="0" indent="0">
              <a:buNone/>
            </a:pPr>
            <a:endParaRPr lang="en-GB" sz="1800" dirty="0"/>
          </a:p>
          <a:p>
            <a:pPr marL="0" indent="0">
              <a:buNone/>
            </a:pPr>
            <a:r>
              <a:rPr lang="en-GB" sz="1800" dirty="0" smtClean="0"/>
              <a:t>Go even further and try the </a:t>
            </a:r>
            <a:r>
              <a:rPr lang="en-GB" sz="1800" dirty="0" smtClean="0">
                <a:hlinkClick r:id="rId3"/>
              </a:rPr>
              <a:t>Senior Physics Challenge</a:t>
            </a:r>
            <a:r>
              <a:rPr lang="en-GB" sz="1800" dirty="0" smtClean="0"/>
              <a:t>, aimed at the top end Y12 students.</a:t>
            </a:r>
          </a:p>
          <a:p>
            <a:pPr marL="0" indent="0">
              <a:buNone/>
            </a:pPr>
            <a:endParaRPr lang="en-GB" sz="1800" dirty="0"/>
          </a:p>
          <a:p>
            <a:pPr marL="0" indent="0">
              <a:buNone/>
            </a:pPr>
            <a:r>
              <a:rPr lang="en-GB" sz="1800" dirty="0" smtClean="0"/>
              <a:t>Save your work/take a photo of your work and upload to your locker. </a:t>
            </a:r>
          </a:p>
          <a:p>
            <a:pPr marL="0" indent="0">
              <a:buNone/>
            </a:pPr>
            <a:endParaRPr lang="en-GB" sz="1800" dirty="0"/>
          </a:p>
          <a:p>
            <a:pPr marL="0" indent="0">
              <a:buNone/>
            </a:pPr>
            <a:r>
              <a:rPr lang="en-GB" sz="1800" dirty="0" smtClean="0"/>
              <a:t> </a:t>
            </a:r>
          </a:p>
        </p:txBody>
      </p:sp>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smtClean="0">
                <a:solidFill>
                  <a:srgbClr val="FF0000"/>
                </a:solidFill>
                <a:latin typeface="Bliss 2 regular"/>
                <a:ea typeface="Times New Roman" panose="02020603050405020304" pitchFamily="18" charset="0"/>
                <a:cs typeface="Bliss 2 regular"/>
              </a:rPr>
              <a:t>(7)</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smtClean="0">
                <a:ln>
                  <a:noFill/>
                </a:ln>
                <a:solidFill>
                  <a:schemeClr val="tx1"/>
                </a:solidFill>
                <a:effectLst/>
                <a:latin typeface="Bliss 2 regular"/>
                <a:ea typeface="Times New Roman" panose="02020603050405020304" pitchFamily="18" charset="0"/>
                <a:cs typeface="Bliss 2 regular"/>
              </a:rPr>
              <a:t> Physics</a:t>
            </a:r>
            <a:r>
              <a:rPr kumimoji="0" lang="en-US" altLang="en-US" sz="2000" b="1" i="0" u="sng" strike="noStrike" cap="none" normalizeH="0" dirty="0" smtClean="0">
                <a:ln>
                  <a:noFill/>
                </a:ln>
                <a:solidFill>
                  <a:schemeClr val="tx1"/>
                </a:solidFill>
                <a:effectLst/>
                <a:latin typeface="Bliss 2 regular"/>
                <a:ea typeface="Times New Roman" panose="02020603050405020304" pitchFamily="18" charset="0"/>
                <a:cs typeface="Bliss 2 regular"/>
              </a:rPr>
              <a:t> Olympiad Challenges</a:t>
            </a:r>
            <a:endParaRPr kumimoji="0" lang="en-US" altLang="en-US" sz="2000" b="1" i="0" u="sng" strike="noStrike" cap="none" normalizeH="0" baseline="0" dirty="0" smtClean="0">
              <a:ln>
                <a:noFill/>
              </a:ln>
              <a:solidFill>
                <a:schemeClr val="tx1"/>
              </a:solidFill>
              <a:effectLst/>
              <a:latin typeface="Bliss 2 regular"/>
              <a:cs typeface="Bliss 2 regular"/>
            </a:endParaRPr>
          </a:p>
        </p:txBody>
      </p:sp>
      <p:pic>
        <p:nvPicPr>
          <p:cNvPr id="2" name="Picture 1"/>
          <p:cNvPicPr>
            <a:picLocks noChangeAspect="1"/>
          </p:cNvPicPr>
          <p:nvPr/>
        </p:nvPicPr>
        <p:blipFill>
          <a:blip r:embed="rId4"/>
          <a:stretch>
            <a:fillRect/>
          </a:stretch>
        </p:blipFill>
        <p:spPr>
          <a:xfrm>
            <a:off x="1208584" y="3645024"/>
            <a:ext cx="7404100" cy="1435100"/>
          </a:xfrm>
          <a:prstGeom prst="rect">
            <a:avLst/>
          </a:prstGeom>
        </p:spPr>
      </p:pic>
    </p:spTree>
    <p:extLst>
      <p:ext uri="{BB962C8B-B14F-4D97-AF65-F5344CB8AC3E}">
        <p14:creationId xmlns:p14="http://schemas.microsoft.com/office/powerpoint/2010/main" val="508285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2902</TotalTime>
  <Words>1369</Words>
  <Application>Microsoft Office PowerPoint</Application>
  <PresentationFormat>A4 Paper (210x297 mm)</PresentationFormat>
  <Paragraphs>153</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Bliss 2 ExtraBold</vt:lpstr>
      <vt:lpstr>Bliss 2 Regular</vt:lpstr>
      <vt:lpstr>Bliss 2 Regular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Miss M Ramgi</cp:lastModifiedBy>
  <cp:revision>127</cp:revision>
  <cp:lastPrinted>2020-03-25T08:24:44Z</cp:lastPrinted>
  <dcterms:created xsi:type="dcterms:W3CDTF">2014-07-07T10:35:27Z</dcterms:created>
  <dcterms:modified xsi:type="dcterms:W3CDTF">2022-06-16T08:58:51Z</dcterms:modified>
</cp:coreProperties>
</file>