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2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70" r:id="rId11"/>
    <p:sldId id="266" r:id="rId12"/>
    <p:sldId id="267" r:id="rId13"/>
    <p:sldId id="268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719" autoAdjust="0"/>
  </p:normalViewPr>
  <p:slideViewPr>
    <p:cSldViewPr snapToGrid="0">
      <p:cViewPr varScale="1">
        <p:scale>
          <a:sx n="105" d="100"/>
          <a:sy n="105" d="100"/>
        </p:scale>
        <p:origin x="7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EC08B-837D-4B11-945B-9B5CFBA0C877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5B54F-91BA-4B27-A715-8EB442EB87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509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0-10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mins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18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35-45 </a:t>
            </a:r>
            <a:r>
              <a:rPr lang="en-GB" dirty="0" err="1" smtClean="0"/>
              <a:t>mins</a:t>
            </a:r>
            <a:r>
              <a:rPr lang="en-GB" dirty="0" smtClean="0"/>
              <a:t> – practice rearranging. Talk through step by step with class.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8554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45-55 – practice questions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224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45-55 – practice questions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0526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55-60 - plenary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562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0-10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mins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162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E411AE-3C71-4B47-AAF3-45CE9137F2DF}" type="slidenum">
              <a:rPr lang="en-GB" altLang="en-US" sz="1200" smtClean="0">
                <a:solidFill>
                  <a:schemeClr val="tx1"/>
                </a:solidFill>
              </a:rPr>
              <a:pPr/>
              <a:t>3</a:t>
            </a:fld>
            <a:endParaRPr lang="en-GB" altLang="en-US" sz="1200" smtClean="0">
              <a:solidFill>
                <a:schemeClr val="tx1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dirty="0" smtClean="0"/>
              <a:t>Slides 2-6</a:t>
            </a:r>
            <a:r>
              <a:rPr lang="en-US" altLang="en-US" baseline="0" dirty="0" smtClean="0"/>
              <a:t> – 10-20 </a:t>
            </a:r>
            <a:r>
              <a:rPr lang="en-US" altLang="en-US" baseline="0" dirty="0" err="1" smtClean="0"/>
              <a:t>mins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0200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6B04B3A-0C7E-467E-9FB6-B03FAF899C97}" type="slidenum">
              <a:rPr lang="en-GB" altLang="en-US" sz="1200" smtClean="0">
                <a:solidFill>
                  <a:schemeClr val="tx1"/>
                </a:solidFill>
              </a:rPr>
              <a:pPr/>
              <a:t>4</a:t>
            </a:fld>
            <a:endParaRPr lang="en-GB" altLang="en-US" sz="1200" smtClean="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28600" indent="-228600" eaLnBrk="1" hangingPunct="1"/>
            <a:r>
              <a:rPr lang="en-GB" altLang="en-US" dirty="0" smtClean="0"/>
              <a:t>Use mini whiteboards for these slides. Point out that calculated probabilities are usually given as fractions but that they can also be given as decimals and (less often) as percentages.</a:t>
            </a:r>
          </a:p>
          <a:p>
            <a:pPr marL="228600" indent="-228600" eaLnBrk="1" hangingPunct="1"/>
            <a:r>
              <a:rPr lang="en-GB" altLang="en-US" dirty="0" smtClean="0"/>
              <a:t>Ask pupils to give you the probabilities (as decimals, fractions and percentages) of getting</a:t>
            </a:r>
          </a:p>
          <a:p>
            <a:pPr marL="228600" indent="-228600" eaLnBrk="1" hangingPunct="1">
              <a:buFontTx/>
              <a:buAutoNum type="alphaLcParenR"/>
            </a:pPr>
            <a:r>
              <a:rPr lang="en-GB" altLang="en-US" dirty="0" smtClean="0"/>
              <a:t>A blue marble</a:t>
            </a:r>
          </a:p>
          <a:p>
            <a:pPr marL="228600" indent="-228600" eaLnBrk="1" hangingPunct="1">
              <a:buFontTx/>
              <a:buAutoNum type="alphaLcParenR"/>
            </a:pPr>
            <a:r>
              <a:rPr lang="en-GB" altLang="en-US" dirty="0" smtClean="0"/>
              <a:t>A red marble</a:t>
            </a:r>
          </a:p>
          <a:p>
            <a:pPr marL="228600" indent="-228600" eaLnBrk="1" hangingPunct="1">
              <a:buFontTx/>
              <a:buAutoNum type="alphaLcParenR"/>
            </a:pPr>
            <a:r>
              <a:rPr lang="en-GB" altLang="en-US" dirty="0" smtClean="0"/>
              <a:t>A yellow marble</a:t>
            </a:r>
          </a:p>
          <a:p>
            <a:pPr marL="228600" indent="-228600" eaLnBrk="1" hangingPunct="1">
              <a:buFontTx/>
              <a:buAutoNum type="alphaLcParenR"/>
            </a:pPr>
            <a:r>
              <a:rPr lang="en-GB" altLang="en-US" dirty="0" smtClean="0"/>
              <a:t>A purple marble</a:t>
            </a:r>
          </a:p>
          <a:p>
            <a:pPr marL="228600" indent="-228600" eaLnBrk="1" hangingPunct="1">
              <a:buFontTx/>
              <a:buAutoNum type="alphaLcParenR"/>
            </a:pPr>
            <a:r>
              <a:rPr lang="en-GB" altLang="en-US" dirty="0" smtClean="0"/>
              <a:t>A blue or a green marble etc.</a:t>
            </a:r>
          </a:p>
        </p:txBody>
      </p:sp>
    </p:spTree>
    <p:extLst>
      <p:ext uri="{BB962C8B-B14F-4D97-AF65-F5344CB8AC3E}">
        <p14:creationId xmlns:p14="http://schemas.microsoft.com/office/powerpoint/2010/main" val="3742440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C2F8531-E721-47CD-BB9D-B0B925D482CA}" type="slidenum">
              <a:rPr lang="en-GB" altLang="en-US" sz="1200" smtClean="0">
                <a:solidFill>
                  <a:schemeClr val="tx1"/>
                </a:solidFill>
              </a:rPr>
              <a:pPr/>
              <a:t>5</a:t>
            </a:fld>
            <a:endParaRPr lang="en-GB" altLang="en-US" sz="1200" smtClean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You may need to explain the meaning of the P(</a:t>
            </a:r>
            <a:r>
              <a:rPr lang="en-US" altLang="en-US" i="1" smtClean="0"/>
              <a:t>x</a:t>
            </a:r>
            <a:r>
              <a:rPr lang="en-US" altLang="en-US" smtClean="0"/>
              <a:t>) notation.</a:t>
            </a:r>
          </a:p>
        </p:txBody>
      </p:sp>
    </p:spTree>
    <p:extLst>
      <p:ext uri="{BB962C8B-B14F-4D97-AF65-F5344CB8AC3E}">
        <p14:creationId xmlns:p14="http://schemas.microsoft.com/office/powerpoint/2010/main" val="688420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C4E3480-F5D9-44D0-8B01-F69A6BD55824}" type="slidenum">
              <a:rPr lang="en-GB" altLang="en-US" sz="1200" smtClean="0">
                <a:solidFill>
                  <a:schemeClr val="tx1"/>
                </a:solidFill>
              </a:rPr>
              <a:pPr/>
              <a:t>6</a:t>
            </a:fld>
            <a:endParaRPr lang="en-GB" altLang="en-US" sz="1200" smtClean="0">
              <a:solidFill>
                <a:schemeClr val="tx1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0280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20-30 </a:t>
            </a:r>
            <a:r>
              <a:rPr lang="en-GB" dirty="0" err="1" smtClean="0"/>
              <a:t>mins</a:t>
            </a:r>
            <a:r>
              <a:rPr lang="en-GB" dirty="0" smtClean="0"/>
              <a:t> – exam q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437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30-35 </a:t>
            </a:r>
            <a:r>
              <a:rPr lang="en-GB" dirty="0" err="1" smtClean="0"/>
              <a:t>mins</a:t>
            </a:r>
            <a:r>
              <a:rPr lang="en-GB" dirty="0" smtClean="0"/>
              <a:t> – quick reminder of algebra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42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30-35 </a:t>
            </a:r>
            <a:r>
              <a:rPr lang="en-GB" dirty="0" err="1" smtClean="0"/>
              <a:t>mins</a:t>
            </a:r>
            <a:r>
              <a:rPr lang="en-GB" dirty="0" smtClean="0"/>
              <a:t> – quick reminder of algebra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5B54F-91BA-4B27-A715-8EB442EB872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953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39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38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609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23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12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37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04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657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398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57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B64765-9550-43F8-ABFA-6D3538F5272D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B10634-8ADE-4FC0-887D-B3DAF3D9C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9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0" y="0"/>
            <a:ext cx="1416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 smtClean="0"/>
              <a:t>C/W</a:t>
            </a:r>
            <a:endParaRPr lang="en-GB" u="sng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0775092" y="0"/>
            <a:ext cx="1416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F3B611D-E6D9-477A-83E1-60E6022A327C}" type="datetime1">
              <a:rPr lang="en-GB" u="sng" smtClean="0"/>
              <a:t>21/09/2020</a:t>
            </a:fld>
            <a:endParaRPr lang="en-GB" u="sng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310184"/>
            <a:ext cx="12192000" cy="395416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05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/>
              <a:t>Probability and Algebra</a:t>
            </a:r>
          </a:p>
          <a:p>
            <a:r>
              <a:rPr lang="en-GB" sz="2400" dirty="0" smtClean="0"/>
              <a:t>Do Now:</a:t>
            </a:r>
          </a:p>
          <a:p>
            <a:endParaRPr lang="en-GB" sz="2400" dirty="0"/>
          </a:p>
          <a:p>
            <a:r>
              <a:rPr lang="en-GB" sz="2400" dirty="0" smtClean="0"/>
              <a:t>On your whiteboards, write down the probability of the following events.</a:t>
            </a:r>
          </a:p>
          <a:p>
            <a:endParaRPr lang="en-GB" sz="2400" dirty="0" smtClean="0"/>
          </a:p>
          <a:p>
            <a:pPr marL="457200" indent="-457200">
              <a:buAutoNum type="arabicPeriod"/>
            </a:pPr>
            <a:r>
              <a:rPr lang="en-GB" sz="2400" dirty="0" smtClean="0"/>
              <a:t>A coin being flipped and landing on heads.</a:t>
            </a:r>
            <a:br>
              <a:rPr lang="en-GB" sz="2400" dirty="0" smtClean="0"/>
            </a:br>
            <a:endParaRPr lang="en-GB" sz="2400" dirty="0" smtClean="0"/>
          </a:p>
          <a:p>
            <a:pPr marL="457200" indent="-457200">
              <a:buAutoNum type="arabicPeriod"/>
            </a:pPr>
            <a:r>
              <a:rPr lang="en-GB" sz="2400" dirty="0" smtClean="0"/>
              <a:t>A di being rolled and landing on an odd number.</a:t>
            </a:r>
          </a:p>
          <a:p>
            <a:pPr marL="457200" indent="-457200">
              <a:buAutoNum type="arabicPeriod"/>
            </a:pPr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A di being rolled and landing on a multiple of three.</a:t>
            </a:r>
          </a:p>
          <a:p>
            <a:pPr marL="457200" indent="-457200">
              <a:buAutoNum type="arabicPeriod"/>
            </a:pPr>
            <a:endParaRPr lang="en-GB" sz="2400" dirty="0" smtClean="0"/>
          </a:p>
          <a:p>
            <a:pPr marL="457200" indent="-457200">
              <a:buAutoNum type="arabicPeriod"/>
            </a:pPr>
            <a:r>
              <a:rPr lang="en-GB" sz="2400" dirty="0" smtClean="0"/>
              <a:t>A spade being drawn from a pack of cards.</a:t>
            </a:r>
          </a:p>
          <a:p>
            <a:pPr marL="457200" indent="-457200">
              <a:buAutoNum type="arabicPeriod"/>
            </a:pPr>
            <a:endParaRPr lang="en-GB" sz="2400" dirty="0" smtClean="0"/>
          </a:p>
          <a:p>
            <a:pPr marL="457200" indent="-457200">
              <a:buAutoNum type="arabicPeriod"/>
            </a:pPr>
            <a:r>
              <a:rPr lang="en-GB" sz="2400" dirty="0" smtClean="0"/>
              <a:t>A 6 being drawn from a pack of cards.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333685"/>
            <a:ext cx="1082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½</a:t>
            </a:r>
          </a:p>
          <a:p>
            <a:endParaRPr lang="en-GB" sz="2400" dirty="0">
              <a:solidFill>
                <a:srgbClr val="00B050"/>
              </a:solidFill>
            </a:endParaRPr>
          </a:p>
          <a:p>
            <a:r>
              <a:rPr lang="en-GB" sz="2400" dirty="0" smtClean="0">
                <a:solidFill>
                  <a:srgbClr val="00B050"/>
                </a:solidFill>
              </a:rPr>
              <a:t>3/6 = ½</a:t>
            </a:r>
          </a:p>
          <a:p>
            <a:endParaRPr lang="en-GB" sz="2400" dirty="0">
              <a:solidFill>
                <a:srgbClr val="00B050"/>
              </a:solidFill>
            </a:endParaRPr>
          </a:p>
          <a:p>
            <a:r>
              <a:rPr lang="en-GB" sz="2400" dirty="0" smtClean="0">
                <a:solidFill>
                  <a:srgbClr val="00B050"/>
                </a:solidFill>
              </a:rPr>
              <a:t>2/6 = 1/3</a:t>
            </a:r>
          </a:p>
          <a:p>
            <a:endParaRPr lang="en-GB" sz="2400" dirty="0">
              <a:solidFill>
                <a:srgbClr val="00B050"/>
              </a:solidFill>
            </a:endParaRPr>
          </a:p>
          <a:p>
            <a:r>
              <a:rPr lang="en-GB" sz="2400" dirty="0" smtClean="0">
                <a:solidFill>
                  <a:srgbClr val="00B050"/>
                </a:solidFill>
              </a:rPr>
              <a:t>13/52 = ¼</a:t>
            </a:r>
          </a:p>
          <a:p>
            <a:endParaRPr lang="en-GB" sz="2400" dirty="0">
              <a:solidFill>
                <a:srgbClr val="00B050"/>
              </a:solidFill>
            </a:endParaRPr>
          </a:p>
          <a:p>
            <a:r>
              <a:rPr lang="en-GB" sz="2400" dirty="0" smtClean="0">
                <a:solidFill>
                  <a:srgbClr val="00B050"/>
                </a:solidFill>
              </a:rPr>
              <a:t>4/52 = 1/13 </a:t>
            </a:r>
          </a:p>
        </p:txBody>
      </p:sp>
    </p:spTree>
    <p:extLst>
      <p:ext uri="{BB962C8B-B14F-4D97-AF65-F5344CB8AC3E}">
        <p14:creationId xmlns:p14="http://schemas.microsoft.com/office/powerpoint/2010/main" val="75801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12192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/>
              <a:t>Probability and Algebra</a:t>
            </a:r>
          </a:p>
          <a:p>
            <a:r>
              <a:rPr lang="en-GB" sz="2400" dirty="0" smtClean="0"/>
              <a:t>To do:</a:t>
            </a:r>
          </a:p>
          <a:p>
            <a:endParaRPr lang="en-GB" sz="2400" dirty="0"/>
          </a:p>
          <a:p>
            <a:r>
              <a:rPr lang="en-GB" sz="2400" dirty="0" smtClean="0"/>
              <a:t>A = 20. B = 5. C = 4. Write down the value for D in each of the below.</a:t>
            </a:r>
          </a:p>
          <a:p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D = ABC</a:t>
            </a:r>
            <a:br>
              <a:rPr lang="en-GB" sz="2400" dirty="0" smtClean="0"/>
            </a:br>
            <a:endParaRPr lang="en-GB" sz="2400" dirty="0" smtClean="0"/>
          </a:p>
          <a:p>
            <a:pPr marL="457200" indent="-457200">
              <a:buAutoNum type="arabicPeriod"/>
            </a:pPr>
            <a:r>
              <a:rPr lang="en-GB" sz="2400" dirty="0" smtClean="0"/>
              <a:t>D = (A+B)/C</a:t>
            </a:r>
          </a:p>
          <a:p>
            <a:pPr marL="457200" indent="-457200">
              <a:buAutoNum type="arabicPeriod"/>
            </a:pPr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D = (CA)/B</a:t>
            </a:r>
          </a:p>
          <a:p>
            <a:pPr marL="457200" indent="-457200">
              <a:buAutoNum type="arabicPeriod"/>
            </a:pPr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D = B(A+C)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66644" y="1908214"/>
            <a:ext cx="36347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1. D = 20 x 5 x 4</a:t>
            </a:r>
          </a:p>
          <a:p>
            <a:r>
              <a:rPr lang="en-GB" sz="2400" dirty="0">
                <a:solidFill>
                  <a:srgbClr val="00B050"/>
                </a:solidFill>
              </a:rPr>
              <a:t> </a:t>
            </a:r>
            <a:r>
              <a:rPr lang="en-GB" sz="2400" dirty="0" smtClean="0">
                <a:solidFill>
                  <a:srgbClr val="00B050"/>
                </a:solidFill>
              </a:rPr>
              <a:t>    D = 400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29756" y="2455912"/>
            <a:ext cx="3634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2. D = (20+5) / 4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     D = 25/4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     D = 6.25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66644" y="3372942"/>
            <a:ext cx="3634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3. D = (4 x 20) / 5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     D = 80 / 5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     D = 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29756" y="3933059"/>
            <a:ext cx="3634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4. D = 5 (20 + 4)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     D = 5 x 24</a:t>
            </a:r>
          </a:p>
          <a:p>
            <a:r>
              <a:rPr lang="en-GB" sz="2400" dirty="0">
                <a:solidFill>
                  <a:srgbClr val="00B050"/>
                </a:solidFill>
              </a:rPr>
              <a:t> </a:t>
            </a:r>
            <a:r>
              <a:rPr lang="en-GB" sz="2400" dirty="0" smtClean="0">
                <a:solidFill>
                  <a:srgbClr val="00B050"/>
                </a:solidFill>
              </a:rPr>
              <a:t>    D = 120</a:t>
            </a:r>
          </a:p>
        </p:txBody>
      </p:sp>
    </p:spTree>
    <p:extLst>
      <p:ext uri="{BB962C8B-B14F-4D97-AF65-F5344CB8AC3E}">
        <p14:creationId xmlns:p14="http://schemas.microsoft.com/office/powerpoint/2010/main" val="313934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/>
      <p:bldP spid="13" grpId="0" build="p"/>
      <p:bldP spid="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12192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/>
              <a:t>Probability and Algebra</a:t>
            </a:r>
          </a:p>
          <a:p>
            <a:r>
              <a:rPr lang="en-GB" sz="2400" dirty="0" smtClean="0"/>
              <a:t>To do:</a:t>
            </a:r>
          </a:p>
          <a:p>
            <a:endParaRPr lang="en-GB" sz="2400" dirty="0"/>
          </a:p>
          <a:p>
            <a:r>
              <a:rPr lang="en-GB" sz="2400" dirty="0" smtClean="0"/>
              <a:t>For each equation, make C the subject.</a:t>
            </a:r>
          </a:p>
          <a:p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D = ABC</a:t>
            </a:r>
            <a:br>
              <a:rPr lang="en-GB" sz="2400" dirty="0" smtClean="0"/>
            </a:br>
            <a:endParaRPr lang="en-GB" sz="2400" dirty="0" smtClean="0"/>
          </a:p>
          <a:p>
            <a:pPr marL="457200" indent="-457200">
              <a:buAutoNum type="arabicPeriod"/>
            </a:pPr>
            <a:r>
              <a:rPr lang="en-GB" sz="2400" dirty="0" smtClean="0"/>
              <a:t>D = (A+B)/C</a:t>
            </a:r>
          </a:p>
          <a:p>
            <a:pPr marL="457200" indent="-457200">
              <a:buAutoNum type="arabicPeriod"/>
            </a:pPr>
            <a:endParaRPr lang="en-GB" sz="2400" dirty="0"/>
          </a:p>
          <a:p>
            <a:pPr marL="457200" indent="-457200">
              <a:buFontTx/>
              <a:buAutoNum type="arabicPeriod"/>
            </a:pPr>
            <a:r>
              <a:rPr lang="en-GB" sz="2400" dirty="0" smtClean="0"/>
              <a:t>D = (CA)/B</a:t>
            </a:r>
          </a:p>
          <a:p>
            <a:pPr marL="457200" indent="-457200">
              <a:buAutoNum type="arabicPeriod"/>
            </a:pPr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D = B(A+C)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66644" y="1908214"/>
            <a:ext cx="3634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C = D / (AB)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29756" y="2455912"/>
            <a:ext cx="3634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C = (A+B) / 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66644" y="3372942"/>
            <a:ext cx="3634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C = (DB) / 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29756" y="3933059"/>
            <a:ext cx="3634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C = (D/B) - A</a:t>
            </a:r>
          </a:p>
        </p:txBody>
      </p:sp>
    </p:spTree>
    <p:extLst>
      <p:ext uri="{BB962C8B-B14F-4D97-AF65-F5344CB8AC3E}">
        <p14:creationId xmlns:p14="http://schemas.microsoft.com/office/powerpoint/2010/main" val="120947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2" grpId="0" build="p"/>
      <p:bldP spid="13" grpId="0" build="p"/>
      <p:bldP spid="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/>
              <a:t>Probability and Algebra</a:t>
            </a:r>
          </a:p>
          <a:p>
            <a:r>
              <a:rPr lang="en-GB" sz="2400" dirty="0" smtClean="0"/>
              <a:t>Complete the questions.</a:t>
            </a:r>
          </a:p>
          <a:p>
            <a:endParaRPr lang="en-GB" sz="2400" dirty="0"/>
          </a:p>
          <a:p>
            <a:r>
              <a:rPr lang="en-GB" sz="2400" dirty="0" smtClean="0"/>
              <a:t>1.					                                              (3 marks)</a:t>
            </a:r>
          </a:p>
          <a:p>
            <a:r>
              <a:rPr lang="en-GB" sz="2400" dirty="0" smtClean="0"/>
              <a:t>2. 					                                              (3 marks)</a:t>
            </a:r>
          </a:p>
          <a:p>
            <a:r>
              <a:rPr lang="en-GB" sz="2400" dirty="0" smtClean="0"/>
              <a:t>3. 					                                              (3 marks)</a:t>
            </a:r>
          </a:p>
          <a:p>
            <a:endParaRPr lang="en-GB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784" y="1292665"/>
            <a:ext cx="2791215" cy="4001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784" y="1692771"/>
            <a:ext cx="3096057" cy="2953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152" y="1988087"/>
            <a:ext cx="6287377" cy="30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5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/>
              <a:t>Probability and Algebra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56" y="862897"/>
            <a:ext cx="2791215" cy="40010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1228" y="1541125"/>
            <a:ext cx="36347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x-2 = 7</a:t>
            </a:r>
          </a:p>
          <a:p>
            <a:r>
              <a:rPr lang="en-GB" sz="2400" dirty="0">
                <a:solidFill>
                  <a:srgbClr val="00B050"/>
                </a:solidFill>
              </a:rPr>
              <a:t>x</a:t>
            </a:r>
            <a:r>
              <a:rPr lang="en-GB" sz="2400" dirty="0" smtClean="0">
                <a:solidFill>
                  <a:srgbClr val="00B050"/>
                </a:solidFill>
              </a:rPr>
              <a:t> = 9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352" y="915292"/>
            <a:ext cx="3096057" cy="29531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360" y="2650244"/>
            <a:ext cx="6287377" cy="30484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188708" y="1391773"/>
            <a:ext cx="3634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9y-6y = 13-1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3y =12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y=4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3004" y="3141999"/>
            <a:ext cx="3634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8x + 4y = 11 + 7y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8x = 11 + 3y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x = (11+3y) / 8</a:t>
            </a:r>
          </a:p>
        </p:txBody>
      </p:sp>
    </p:spTree>
    <p:extLst>
      <p:ext uri="{BB962C8B-B14F-4D97-AF65-F5344CB8AC3E}">
        <p14:creationId xmlns:p14="http://schemas.microsoft.com/office/powerpoint/2010/main" val="139529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2" grpId="0" build="p"/>
      <p:bldP spid="1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12192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/>
              <a:t>Probability and Algebra</a:t>
            </a:r>
          </a:p>
          <a:p>
            <a:endParaRPr lang="en-GB" sz="2400" dirty="0" smtClean="0"/>
          </a:p>
          <a:p>
            <a:r>
              <a:rPr lang="en-GB" sz="2400" u="sng" dirty="0" smtClean="0"/>
              <a:t>Exit Ticket</a:t>
            </a:r>
            <a:endParaRPr lang="en-GB" sz="2400" dirty="0" smtClean="0"/>
          </a:p>
          <a:p>
            <a:endParaRPr lang="en-GB" sz="2400" u="sng" dirty="0"/>
          </a:p>
          <a:p>
            <a:r>
              <a:rPr lang="en-GB" sz="2400" dirty="0" smtClean="0"/>
              <a:t>A tree grows over a pond. In autumn, the leaves fall over an area of 50m</a:t>
            </a:r>
            <a:r>
              <a:rPr lang="en-GB" sz="2400" baseline="30000" dirty="0" smtClean="0"/>
              <a:t>2</a:t>
            </a:r>
            <a:r>
              <a:rPr lang="en-GB" sz="2400" dirty="0" smtClean="0"/>
              <a:t>. 18m</a:t>
            </a:r>
            <a:r>
              <a:rPr lang="en-GB" sz="2400" baseline="30000" dirty="0" smtClean="0"/>
              <a:t>2</a:t>
            </a:r>
            <a:r>
              <a:rPr lang="en-GB" sz="2400" dirty="0" smtClean="0"/>
              <a:t> of that is covered by the pond.</a:t>
            </a:r>
          </a:p>
          <a:p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What percentage of the area that leaves fall is covered by pond?</a:t>
            </a:r>
          </a:p>
          <a:p>
            <a:pPr marL="457200" indent="-457200">
              <a:buAutoNum type="arabicPeriod"/>
            </a:pPr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What is the probability that a leaf will fall into the pond?</a:t>
            </a:r>
          </a:p>
          <a:p>
            <a:pPr marL="457200" indent="-457200">
              <a:buAutoNum type="arabicPeriod"/>
            </a:pPr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What is the probability that a leaf will fall into the pond in May?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75460" y="3123711"/>
            <a:ext cx="92247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36%</a:t>
            </a:r>
          </a:p>
          <a:p>
            <a:endParaRPr lang="en-GB" sz="2400" dirty="0">
              <a:solidFill>
                <a:srgbClr val="00B050"/>
              </a:solidFill>
            </a:endParaRPr>
          </a:p>
          <a:p>
            <a:r>
              <a:rPr lang="en-GB" sz="2400" dirty="0" smtClean="0">
                <a:solidFill>
                  <a:srgbClr val="00B050"/>
                </a:solidFill>
              </a:rPr>
              <a:t>36 / 100 = 0.36 or 9/25</a:t>
            </a:r>
          </a:p>
          <a:p>
            <a:endParaRPr lang="en-GB" sz="2400" dirty="0">
              <a:solidFill>
                <a:srgbClr val="00B050"/>
              </a:solidFill>
            </a:endParaRPr>
          </a:p>
          <a:p>
            <a:r>
              <a:rPr lang="en-GB" sz="2400" dirty="0" smtClean="0">
                <a:solidFill>
                  <a:srgbClr val="00B050"/>
                </a:solidFill>
              </a:rPr>
              <a:t>Based on this information, zero.</a:t>
            </a:r>
          </a:p>
        </p:txBody>
      </p:sp>
    </p:spTree>
    <p:extLst>
      <p:ext uri="{BB962C8B-B14F-4D97-AF65-F5344CB8AC3E}">
        <p14:creationId xmlns:p14="http://schemas.microsoft.com/office/powerpoint/2010/main" val="378542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/>
              <a:t>Probability and Algebra</a:t>
            </a:r>
          </a:p>
          <a:p>
            <a:r>
              <a:rPr lang="en-GB" sz="2400" u="sng" dirty="0" smtClean="0"/>
              <a:t>Learning Objectives</a:t>
            </a:r>
            <a:endParaRPr lang="en-GB" sz="2400" u="sng" dirty="0" smtClean="0"/>
          </a:p>
          <a:p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 smtClean="0"/>
              <a:t>Be able to work out the probability of an event occurring.</a:t>
            </a:r>
          </a:p>
          <a:p>
            <a:pPr marL="457200" indent="-457200">
              <a:buAutoNum type="arabicPeriod"/>
            </a:pPr>
            <a:r>
              <a:rPr lang="en-GB" sz="2400" dirty="0" smtClean="0"/>
              <a:t>Be able to work out the probability of an event not occurring.</a:t>
            </a:r>
          </a:p>
          <a:p>
            <a:pPr marL="457200" indent="-457200">
              <a:buAutoNum type="arabicPeriod"/>
            </a:pPr>
            <a:r>
              <a:rPr lang="en-GB" sz="2400" dirty="0" smtClean="0"/>
              <a:t>Be able to rearrange </a:t>
            </a:r>
            <a:r>
              <a:rPr lang="en-GB" sz="2400" smtClean="0"/>
              <a:t>algebraic equations.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8583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7875588" cy="533400"/>
          </a:xfrm>
          <a:noFill/>
        </p:spPr>
        <p:txBody>
          <a:bodyPr anchor="t"/>
          <a:lstStyle/>
          <a:p>
            <a:pPr algn="l" eaLnBrk="1" hangingPunct="1"/>
            <a:r>
              <a:rPr lang="en-GB" altLang="en-US" sz="2800">
                <a:solidFill>
                  <a:srgbClr val="5B0091"/>
                </a:solidFill>
              </a:rPr>
              <a:t>The probability scale</a:t>
            </a:r>
          </a:p>
        </p:txBody>
      </p:sp>
      <p:pic>
        <p:nvPicPr>
          <p:cNvPr id="17411" name="Picture 3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788" y="6092826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6092826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935164" y="1196975"/>
            <a:ext cx="8504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We measure probability on a scale from 0 to 1.</a:t>
            </a:r>
            <a:endParaRPr lang="en-GB" altLang="en-US"/>
          </a:p>
        </p:txBody>
      </p:sp>
      <p:sp>
        <p:nvSpPr>
          <p:cNvPr id="224262" name="Text Box 6"/>
          <p:cNvSpPr txBox="1">
            <a:spLocks noChangeArrowheads="1"/>
          </p:cNvSpPr>
          <p:nvPr/>
        </p:nvSpPr>
        <p:spPr bwMode="auto">
          <a:xfrm>
            <a:off x="1935164" y="1835151"/>
            <a:ext cx="85042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If an event is </a:t>
            </a:r>
            <a:r>
              <a:rPr lang="en-US" altLang="en-US" b="1">
                <a:solidFill>
                  <a:srgbClr val="FF6600"/>
                </a:solidFill>
              </a:rPr>
              <a:t>impossible</a:t>
            </a:r>
            <a:r>
              <a:rPr lang="en-US" altLang="en-US"/>
              <a:t> or has no chance of occurring, then it has a probability of </a:t>
            </a:r>
            <a:r>
              <a:rPr lang="en-US" altLang="en-US" b="1">
                <a:solidFill>
                  <a:srgbClr val="FF6600"/>
                </a:solidFill>
              </a:rPr>
              <a:t>0</a:t>
            </a:r>
            <a:r>
              <a:rPr lang="en-US" altLang="en-US"/>
              <a:t>.</a:t>
            </a:r>
            <a:endParaRPr lang="en-GB" altLang="en-US"/>
          </a:p>
        </p:txBody>
      </p:sp>
      <p:sp>
        <p:nvSpPr>
          <p:cNvPr id="224263" name="Text Box 7"/>
          <p:cNvSpPr txBox="1">
            <a:spLocks noChangeArrowheads="1"/>
          </p:cNvSpPr>
          <p:nvPr/>
        </p:nvSpPr>
        <p:spPr bwMode="auto">
          <a:xfrm>
            <a:off x="1935164" y="2838450"/>
            <a:ext cx="8504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If an event is </a:t>
            </a:r>
            <a:r>
              <a:rPr lang="en-US" altLang="en-US" b="1">
                <a:solidFill>
                  <a:srgbClr val="FF6600"/>
                </a:solidFill>
              </a:rPr>
              <a:t>certain</a:t>
            </a:r>
            <a:r>
              <a:rPr lang="en-US" altLang="en-US"/>
              <a:t> it has a probability of </a:t>
            </a:r>
            <a:r>
              <a:rPr lang="en-US" altLang="en-US" b="1">
                <a:solidFill>
                  <a:srgbClr val="FF6600"/>
                </a:solidFill>
              </a:rPr>
              <a:t>1</a:t>
            </a:r>
            <a:r>
              <a:rPr lang="en-US" altLang="en-US"/>
              <a:t>.</a:t>
            </a:r>
            <a:endParaRPr lang="en-GB" altLang="en-US"/>
          </a:p>
        </p:txBody>
      </p:sp>
      <p:sp>
        <p:nvSpPr>
          <p:cNvPr id="224264" name="Text Box 8"/>
          <p:cNvSpPr txBox="1">
            <a:spLocks noChangeArrowheads="1"/>
          </p:cNvSpPr>
          <p:nvPr/>
        </p:nvSpPr>
        <p:spPr bwMode="auto">
          <a:xfrm>
            <a:off x="1935164" y="3476625"/>
            <a:ext cx="8504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This can be shown on the probability scale as:</a:t>
            </a:r>
            <a:endParaRPr lang="en-GB" altLang="en-US"/>
          </a:p>
        </p:txBody>
      </p:sp>
      <p:sp>
        <p:nvSpPr>
          <p:cNvPr id="224265" name="Text Box 9"/>
          <p:cNvSpPr txBox="1">
            <a:spLocks noChangeArrowheads="1"/>
          </p:cNvSpPr>
          <p:nvPr/>
        </p:nvSpPr>
        <p:spPr bwMode="auto">
          <a:xfrm>
            <a:off x="1935164" y="5121276"/>
            <a:ext cx="83978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Probabilities are written as fractions, decimals and, less often, as percentages. </a:t>
            </a:r>
          </a:p>
        </p:txBody>
      </p:sp>
      <p:sp>
        <p:nvSpPr>
          <p:cNvPr id="224274" name="Text Box 18"/>
          <p:cNvSpPr txBox="1">
            <a:spLocks noChangeArrowheads="1"/>
          </p:cNvSpPr>
          <p:nvPr/>
        </p:nvSpPr>
        <p:spPr bwMode="auto">
          <a:xfrm>
            <a:off x="1828800" y="4646613"/>
            <a:ext cx="1377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1800" b="1">
                <a:solidFill>
                  <a:srgbClr val="FF6600"/>
                </a:solidFill>
              </a:rPr>
              <a:t>impossible</a:t>
            </a:r>
          </a:p>
        </p:txBody>
      </p:sp>
      <p:sp>
        <p:nvSpPr>
          <p:cNvPr id="224275" name="Text Box 19"/>
          <p:cNvSpPr txBox="1">
            <a:spLocks noChangeArrowheads="1"/>
          </p:cNvSpPr>
          <p:nvPr/>
        </p:nvSpPr>
        <p:spPr bwMode="auto">
          <a:xfrm>
            <a:off x="9353550" y="4646613"/>
            <a:ext cx="933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1800" b="1">
                <a:solidFill>
                  <a:srgbClr val="FF6600"/>
                </a:solidFill>
              </a:rPr>
              <a:t>certain</a:t>
            </a:r>
          </a:p>
        </p:txBody>
      </p:sp>
      <p:sp>
        <p:nvSpPr>
          <p:cNvPr id="224276" name="Text Box 20"/>
          <p:cNvSpPr txBox="1">
            <a:spLocks noChangeArrowheads="1"/>
          </p:cNvSpPr>
          <p:nvPr/>
        </p:nvSpPr>
        <p:spPr bwMode="auto">
          <a:xfrm>
            <a:off x="5410200" y="4646613"/>
            <a:ext cx="155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 sz="1800" b="1">
                <a:solidFill>
                  <a:srgbClr val="FF6600"/>
                </a:solidFill>
              </a:rPr>
              <a:t>even chance</a:t>
            </a:r>
          </a:p>
        </p:txBody>
      </p:sp>
      <p:grpSp>
        <p:nvGrpSpPr>
          <p:cNvPr id="224286" name="Group 30"/>
          <p:cNvGrpSpPr>
            <a:grpSpLocks/>
          </p:cNvGrpSpPr>
          <p:nvPr/>
        </p:nvGrpSpPr>
        <p:grpSpPr bwMode="auto">
          <a:xfrm>
            <a:off x="2222500" y="4114801"/>
            <a:ext cx="7747000" cy="657225"/>
            <a:chOff x="440" y="2592"/>
            <a:chExt cx="4880" cy="414"/>
          </a:xfrm>
        </p:grpSpPr>
        <p:sp>
          <p:nvSpPr>
            <p:cNvPr id="17422" name="Line 11"/>
            <p:cNvSpPr>
              <a:spLocks noChangeShapeType="1"/>
            </p:cNvSpPr>
            <p:nvPr/>
          </p:nvSpPr>
          <p:spPr bwMode="auto">
            <a:xfrm>
              <a:off x="541" y="2592"/>
              <a:ext cx="46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423" name="Line 12"/>
            <p:cNvSpPr>
              <a:spLocks noChangeShapeType="1"/>
            </p:cNvSpPr>
            <p:nvPr/>
          </p:nvSpPr>
          <p:spPr bwMode="auto">
            <a:xfrm>
              <a:off x="541" y="259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424" name="Line 13"/>
            <p:cNvSpPr>
              <a:spLocks noChangeShapeType="1"/>
            </p:cNvSpPr>
            <p:nvPr/>
          </p:nvSpPr>
          <p:spPr bwMode="auto">
            <a:xfrm>
              <a:off x="2869" y="259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425" name="Line 14"/>
            <p:cNvSpPr>
              <a:spLocks noChangeShapeType="1"/>
            </p:cNvSpPr>
            <p:nvPr/>
          </p:nvSpPr>
          <p:spPr bwMode="auto">
            <a:xfrm>
              <a:off x="5197" y="259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426" name="Text Box 15"/>
            <p:cNvSpPr txBox="1">
              <a:spLocks noChangeArrowheads="1"/>
            </p:cNvSpPr>
            <p:nvPr/>
          </p:nvSpPr>
          <p:spPr bwMode="auto">
            <a:xfrm>
              <a:off x="440" y="2665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/>
                <a:t>0</a:t>
              </a:r>
            </a:p>
          </p:txBody>
        </p:sp>
        <p:sp>
          <p:nvSpPr>
            <p:cNvPr id="17427" name="Text Box 17"/>
            <p:cNvSpPr txBox="1">
              <a:spLocks noChangeArrowheads="1"/>
            </p:cNvSpPr>
            <p:nvPr/>
          </p:nvSpPr>
          <p:spPr bwMode="auto">
            <a:xfrm>
              <a:off x="5096" y="2665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/>
                <a:t>1</a:t>
              </a:r>
            </a:p>
          </p:txBody>
        </p:sp>
        <p:grpSp>
          <p:nvGrpSpPr>
            <p:cNvPr id="17428" name="Group 29"/>
            <p:cNvGrpSpPr>
              <a:grpSpLocks/>
            </p:cNvGrpSpPr>
            <p:nvPr/>
          </p:nvGrpSpPr>
          <p:grpSpPr bwMode="auto">
            <a:xfrm>
              <a:off x="2768" y="2643"/>
              <a:ext cx="188" cy="363"/>
              <a:chOff x="2126" y="3748"/>
              <a:chExt cx="188" cy="363"/>
            </a:xfrm>
          </p:grpSpPr>
          <p:sp>
            <p:nvSpPr>
              <p:cNvPr id="17429" name="Text Box 26"/>
              <p:cNvSpPr txBox="1">
                <a:spLocks noChangeArrowheads="1"/>
              </p:cNvSpPr>
              <p:nvPr/>
            </p:nvSpPr>
            <p:spPr bwMode="auto">
              <a:xfrm>
                <a:off x="2127" y="3748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GB" altLang="en-US" sz="1600"/>
                  <a:t>1</a:t>
                </a:r>
              </a:p>
            </p:txBody>
          </p:sp>
          <p:sp>
            <p:nvSpPr>
              <p:cNvPr id="17430" name="Line 27"/>
              <p:cNvSpPr>
                <a:spLocks noChangeShapeType="1"/>
              </p:cNvSpPr>
              <p:nvPr/>
            </p:nvSpPr>
            <p:spPr bwMode="auto">
              <a:xfrm>
                <a:off x="2152" y="3930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431" name="Text Box 28"/>
              <p:cNvSpPr txBox="1">
                <a:spLocks noChangeArrowheads="1"/>
              </p:cNvSpPr>
              <p:nvPr/>
            </p:nvSpPr>
            <p:spPr bwMode="auto">
              <a:xfrm>
                <a:off x="2126" y="3899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1600"/>
                  <a:t>2</a:t>
                </a:r>
                <a:endParaRPr lang="en-GB" altLang="en-US" sz="16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25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2" grpId="0" autoUpdateAnimBg="0"/>
      <p:bldP spid="224263" grpId="0" autoUpdateAnimBg="0"/>
      <p:bldP spid="224264" grpId="0" autoUpdateAnimBg="0"/>
      <p:bldP spid="224265" grpId="0" autoUpdateAnimBg="0"/>
      <p:bldP spid="224274" grpId="0" autoUpdateAnimBg="0"/>
      <p:bldP spid="224275" grpId="0" autoUpdateAnimBg="0"/>
      <p:bldP spid="22427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5067300" cy="533400"/>
          </a:xfrm>
          <a:noFill/>
        </p:spPr>
        <p:txBody>
          <a:bodyPr anchor="t"/>
          <a:lstStyle/>
          <a:p>
            <a:pPr algn="l" eaLnBrk="1" hangingPunct="1"/>
            <a:r>
              <a:rPr lang="en-GB" altLang="en-US" sz="2800">
                <a:solidFill>
                  <a:srgbClr val="5B0091"/>
                </a:solidFill>
              </a:rPr>
              <a:t>Calculating probability</a:t>
            </a:r>
          </a:p>
        </p:txBody>
      </p:sp>
      <p:pic>
        <p:nvPicPr>
          <p:cNvPr id="23555" name="Picture 3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788" y="6092826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6092826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935163" y="1052514"/>
            <a:ext cx="83375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If the </a:t>
            </a:r>
            <a:r>
              <a:rPr lang="en-US" altLang="en-US" b="1">
                <a:solidFill>
                  <a:srgbClr val="FF6600"/>
                </a:solidFill>
              </a:rPr>
              <a:t>outcomes</a:t>
            </a:r>
            <a:r>
              <a:rPr lang="en-US" altLang="en-US"/>
              <a:t> of an event are </a:t>
            </a:r>
            <a:r>
              <a:rPr lang="en-US" altLang="en-US" b="1">
                <a:solidFill>
                  <a:srgbClr val="FF6600"/>
                </a:solidFill>
              </a:rPr>
              <a:t>equally likely</a:t>
            </a:r>
            <a:r>
              <a:rPr lang="en-US" altLang="en-US"/>
              <a:t> then we can calculate the probability using the formula:</a:t>
            </a:r>
            <a:endParaRPr lang="en-GB" altLang="en-US"/>
          </a:p>
        </p:txBody>
      </p:sp>
      <p:sp>
        <p:nvSpPr>
          <p:cNvPr id="363534" name="Text Box 14"/>
          <p:cNvSpPr txBox="1">
            <a:spLocks noChangeArrowheads="1"/>
          </p:cNvSpPr>
          <p:nvPr/>
        </p:nvSpPr>
        <p:spPr bwMode="auto">
          <a:xfrm>
            <a:off x="4727575" y="3573464"/>
            <a:ext cx="534828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For example, a bag contains 1 yellow, 3 green, 4 blue and 2 red marbles.</a:t>
            </a:r>
            <a:endParaRPr lang="en-GB" altLang="en-US"/>
          </a:p>
        </p:txBody>
      </p:sp>
      <p:sp>
        <p:nvSpPr>
          <p:cNvPr id="363535" name="Text Box 15"/>
          <p:cNvSpPr txBox="1">
            <a:spLocks noChangeArrowheads="1"/>
          </p:cNvSpPr>
          <p:nvPr/>
        </p:nvSpPr>
        <p:spPr bwMode="auto">
          <a:xfrm>
            <a:off x="4727575" y="4456113"/>
            <a:ext cx="5708650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What is the probability of pulling a green marble from the bag without looking?</a:t>
            </a:r>
            <a:endParaRPr lang="en-GB" altLang="en-US"/>
          </a:p>
        </p:txBody>
      </p:sp>
      <p:sp>
        <p:nvSpPr>
          <p:cNvPr id="363536" name="Text Box 16"/>
          <p:cNvSpPr txBox="1">
            <a:spLocks noChangeArrowheads="1"/>
          </p:cNvSpPr>
          <p:nvPr/>
        </p:nvSpPr>
        <p:spPr bwMode="auto">
          <a:xfrm>
            <a:off x="4779964" y="5527675"/>
            <a:ext cx="1633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P(green) =</a:t>
            </a:r>
            <a:endParaRPr lang="en-GB" altLang="en-US"/>
          </a:p>
        </p:txBody>
      </p:sp>
      <p:grpSp>
        <p:nvGrpSpPr>
          <p:cNvPr id="363537" name="Group 17"/>
          <p:cNvGrpSpPr>
            <a:grpSpLocks/>
          </p:cNvGrpSpPr>
          <p:nvPr/>
        </p:nvGrpSpPr>
        <p:grpSpPr bwMode="auto">
          <a:xfrm>
            <a:off x="6405564" y="5348288"/>
            <a:ext cx="523875" cy="817562"/>
            <a:chOff x="3075" y="3278"/>
            <a:chExt cx="330" cy="515"/>
          </a:xfrm>
        </p:grpSpPr>
        <p:sp>
          <p:nvSpPr>
            <p:cNvPr id="23583" name="Text Box 18"/>
            <p:cNvSpPr txBox="1">
              <a:spLocks noChangeArrowheads="1"/>
            </p:cNvSpPr>
            <p:nvPr/>
          </p:nvSpPr>
          <p:spPr bwMode="auto">
            <a:xfrm>
              <a:off x="3128" y="327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3</a:t>
              </a:r>
              <a:endParaRPr lang="en-GB" altLang="en-US"/>
            </a:p>
          </p:txBody>
        </p:sp>
        <p:sp>
          <p:nvSpPr>
            <p:cNvPr id="23584" name="Line 19"/>
            <p:cNvSpPr>
              <a:spLocks noChangeShapeType="1"/>
            </p:cNvSpPr>
            <p:nvPr/>
          </p:nvSpPr>
          <p:spPr bwMode="auto">
            <a:xfrm>
              <a:off x="3103" y="3536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585" name="Text Box 20"/>
            <p:cNvSpPr txBox="1">
              <a:spLocks noChangeArrowheads="1"/>
            </p:cNvSpPr>
            <p:nvPr/>
          </p:nvSpPr>
          <p:spPr bwMode="auto">
            <a:xfrm>
              <a:off x="3075" y="3505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10</a:t>
              </a:r>
              <a:endParaRPr lang="en-GB" altLang="en-US"/>
            </a:p>
          </p:txBody>
        </p:sp>
      </p:grpSp>
      <p:sp>
        <p:nvSpPr>
          <p:cNvPr id="363541" name="Text Box 21"/>
          <p:cNvSpPr txBox="1">
            <a:spLocks noChangeArrowheads="1"/>
          </p:cNvSpPr>
          <p:nvPr/>
        </p:nvSpPr>
        <p:spPr bwMode="auto">
          <a:xfrm>
            <a:off x="7086601" y="5529263"/>
            <a:ext cx="1300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or   0.3  </a:t>
            </a:r>
            <a:endParaRPr lang="en-GB" altLang="en-US"/>
          </a:p>
        </p:txBody>
      </p:sp>
      <p:grpSp>
        <p:nvGrpSpPr>
          <p:cNvPr id="363542" name="Group 22"/>
          <p:cNvGrpSpPr>
            <a:grpSpLocks/>
          </p:cNvGrpSpPr>
          <p:nvPr/>
        </p:nvGrpSpPr>
        <p:grpSpPr bwMode="auto">
          <a:xfrm>
            <a:off x="2297114" y="3822700"/>
            <a:ext cx="2192337" cy="2070100"/>
            <a:chOff x="487" y="2408"/>
            <a:chExt cx="1381" cy="1304"/>
          </a:xfrm>
        </p:grpSpPr>
        <p:sp>
          <p:nvSpPr>
            <p:cNvPr id="23572" name="Freeform 23"/>
            <p:cNvSpPr>
              <a:spLocks/>
            </p:cNvSpPr>
            <p:nvPr/>
          </p:nvSpPr>
          <p:spPr bwMode="auto">
            <a:xfrm>
              <a:off x="487" y="2408"/>
              <a:ext cx="1381" cy="1304"/>
            </a:xfrm>
            <a:custGeom>
              <a:avLst/>
              <a:gdLst>
                <a:gd name="T0" fmla="*/ 197 w 1381"/>
                <a:gd name="T1" fmla="*/ 73 h 1304"/>
                <a:gd name="T2" fmla="*/ 278 w 1381"/>
                <a:gd name="T3" fmla="*/ 160 h 1304"/>
                <a:gd name="T4" fmla="*/ 491 w 1381"/>
                <a:gd name="T5" fmla="*/ 274 h 1304"/>
                <a:gd name="T6" fmla="*/ 431 w 1381"/>
                <a:gd name="T7" fmla="*/ 445 h 1304"/>
                <a:gd name="T8" fmla="*/ 224 w 1381"/>
                <a:gd name="T9" fmla="*/ 541 h 1304"/>
                <a:gd name="T10" fmla="*/ 104 w 1381"/>
                <a:gd name="T11" fmla="*/ 642 h 1304"/>
                <a:gd name="T12" fmla="*/ 41 w 1381"/>
                <a:gd name="T13" fmla="*/ 769 h 1304"/>
                <a:gd name="T14" fmla="*/ 20 w 1381"/>
                <a:gd name="T15" fmla="*/ 928 h 1304"/>
                <a:gd name="T16" fmla="*/ 50 w 1381"/>
                <a:gd name="T17" fmla="*/ 1018 h 1304"/>
                <a:gd name="T18" fmla="*/ 95 w 1381"/>
                <a:gd name="T19" fmla="*/ 1084 h 1304"/>
                <a:gd name="T20" fmla="*/ 158 w 1381"/>
                <a:gd name="T21" fmla="*/ 1144 h 1304"/>
                <a:gd name="T22" fmla="*/ 239 w 1381"/>
                <a:gd name="T23" fmla="*/ 1195 h 1304"/>
                <a:gd name="T24" fmla="*/ 377 w 1381"/>
                <a:gd name="T25" fmla="*/ 1246 h 1304"/>
                <a:gd name="T26" fmla="*/ 488 w 1381"/>
                <a:gd name="T27" fmla="*/ 1282 h 1304"/>
                <a:gd name="T28" fmla="*/ 620 w 1381"/>
                <a:gd name="T29" fmla="*/ 1300 h 1304"/>
                <a:gd name="T30" fmla="*/ 749 w 1381"/>
                <a:gd name="T31" fmla="*/ 1300 h 1304"/>
                <a:gd name="T32" fmla="*/ 905 w 1381"/>
                <a:gd name="T33" fmla="*/ 1291 h 1304"/>
                <a:gd name="T34" fmla="*/ 1094 w 1381"/>
                <a:gd name="T35" fmla="*/ 1258 h 1304"/>
                <a:gd name="T36" fmla="*/ 1235 w 1381"/>
                <a:gd name="T37" fmla="*/ 1198 h 1304"/>
                <a:gd name="T38" fmla="*/ 1310 w 1381"/>
                <a:gd name="T39" fmla="*/ 1117 h 1304"/>
                <a:gd name="T40" fmla="*/ 1343 w 1381"/>
                <a:gd name="T41" fmla="*/ 1036 h 1304"/>
                <a:gd name="T42" fmla="*/ 1367 w 1381"/>
                <a:gd name="T43" fmla="*/ 958 h 1304"/>
                <a:gd name="T44" fmla="*/ 1379 w 1381"/>
                <a:gd name="T45" fmla="*/ 853 h 1304"/>
                <a:gd name="T46" fmla="*/ 1355 w 1381"/>
                <a:gd name="T47" fmla="*/ 733 h 1304"/>
                <a:gd name="T48" fmla="*/ 1253 w 1381"/>
                <a:gd name="T49" fmla="*/ 604 h 1304"/>
                <a:gd name="T50" fmla="*/ 1175 w 1381"/>
                <a:gd name="T51" fmla="*/ 547 h 1304"/>
                <a:gd name="T52" fmla="*/ 1112 w 1381"/>
                <a:gd name="T53" fmla="*/ 508 h 1304"/>
                <a:gd name="T54" fmla="*/ 1025 w 1381"/>
                <a:gd name="T55" fmla="*/ 475 h 1304"/>
                <a:gd name="T56" fmla="*/ 917 w 1381"/>
                <a:gd name="T57" fmla="*/ 421 h 1304"/>
                <a:gd name="T58" fmla="*/ 878 w 1381"/>
                <a:gd name="T59" fmla="*/ 364 h 1304"/>
                <a:gd name="T60" fmla="*/ 953 w 1381"/>
                <a:gd name="T61" fmla="*/ 229 h 1304"/>
                <a:gd name="T62" fmla="*/ 1052 w 1381"/>
                <a:gd name="T63" fmla="*/ 175 h 1304"/>
                <a:gd name="T64" fmla="*/ 1160 w 1381"/>
                <a:gd name="T65" fmla="*/ 55 h 1304"/>
                <a:gd name="T66" fmla="*/ 1043 w 1381"/>
                <a:gd name="T67" fmla="*/ 55 h 1304"/>
                <a:gd name="T68" fmla="*/ 965 w 1381"/>
                <a:gd name="T69" fmla="*/ 43 h 1304"/>
                <a:gd name="T70" fmla="*/ 911 w 1381"/>
                <a:gd name="T71" fmla="*/ 64 h 1304"/>
                <a:gd name="T72" fmla="*/ 848 w 1381"/>
                <a:gd name="T73" fmla="*/ 19 h 1304"/>
                <a:gd name="T74" fmla="*/ 757 w 1381"/>
                <a:gd name="T75" fmla="*/ 74 h 1304"/>
                <a:gd name="T76" fmla="*/ 614 w 1381"/>
                <a:gd name="T77" fmla="*/ 40 h 1304"/>
                <a:gd name="T78" fmla="*/ 465 w 1381"/>
                <a:gd name="T79" fmla="*/ 74 h 1304"/>
                <a:gd name="T80" fmla="*/ 396 w 1381"/>
                <a:gd name="T81" fmla="*/ 97 h 1304"/>
                <a:gd name="T82" fmla="*/ 281 w 1381"/>
                <a:gd name="T83" fmla="*/ 66 h 1304"/>
                <a:gd name="T84" fmla="*/ 233 w 1381"/>
                <a:gd name="T85" fmla="*/ 4 h 1304"/>
                <a:gd name="T86" fmla="*/ 197 w 1381"/>
                <a:gd name="T87" fmla="*/ 73 h 130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381" h="1304">
                  <a:moveTo>
                    <a:pt x="197" y="73"/>
                  </a:moveTo>
                  <a:cubicBezTo>
                    <a:pt x="205" y="99"/>
                    <a:pt x="259" y="141"/>
                    <a:pt x="278" y="160"/>
                  </a:cubicBezTo>
                  <a:cubicBezTo>
                    <a:pt x="323" y="193"/>
                    <a:pt x="477" y="234"/>
                    <a:pt x="491" y="274"/>
                  </a:cubicBezTo>
                  <a:cubicBezTo>
                    <a:pt x="488" y="340"/>
                    <a:pt x="500" y="394"/>
                    <a:pt x="431" y="445"/>
                  </a:cubicBezTo>
                  <a:cubicBezTo>
                    <a:pt x="383" y="469"/>
                    <a:pt x="293" y="499"/>
                    <a:pt x="224" y="541"/>
                  </a:cubicBezTo>
                  <a:cubicBezTo>
                    <a:pt x="167" y="589"/>
                    <a:pt x="139" y="607"/>
                    <a:pt x="104" y="642"/>
                  </a:cubicBezTo>
                  <a:cubicBezTo>
                    <a:pt x="81" y="665"/>
                    <a:pt x="50" y="718"/>
                    <a:pt x="41" y="769"/>
                  </a:cubicBezTo>
                  <a:cubicBezTo>
                    <a:pt x="22" y="839"/>
                    <a:pt x="0" y="854"/>
                    <a:pt x="20" y="928"/>
                  </a:cubicBezTo>
                  <a:cubicBezTo>
                    <a:pt x="41" y="994"/>
                    <a:pt x="23" y="976"/>
                    <a:pt x="50" y="1018"/>
                  </a:cubicBezTo>
                  <a:cubicBezTo>
                    <a:pt x="86" y="1072"/>
                    <a:pt x="50" y="1018"/>
                    <a:pt x="95" y="1084"/>
                  </a:cubicBezTo>
                  <a:cubicBezTo>
                    <a:pt x="158" y="1141"/>
                    <a:pt x="141" y="1130"/>
                    <a:pt x="158" y="1144"/>
                  </a:cubicBezTo>
                  <a:cubicBezTo>
                    <a:pt x="167" y="1152"/>
                    <a:pt x="161" y="1144"/>
                    <a:pt x="239" y="1195"/>
                  </a:cubicBezTo>
                  <a:cubicBezTo>
                    <a:pt x="374" y="1246"/>
                    <a:pt x="242" y="1195"/>
                    <a:pt x="377" y="1246"/>
                  </a:cubicBezTo>
                  <a:cubicBezTo>
                    <a:pt x="488" y="1276"/>
                    <a:pt x="377" y="1246"/>
                    <a:pt x="488" y="1282"/>
                  </a:cubicBezTo>
                  <a:cubicBezTo>
                    <a:pt x="614" y="1297"/>
                    <a:pt x="578" y="1293"/>
                    <a:pt x="620" y="1300"/>
                  </a:cubicBezTo>
                  <a:cubicBezTo>
                    <a:pt x="643" y="1304"/>
                    <a:pt x="749" y="1300"/>
                    <a:pt x="749" y="1300"/>
                  </a:cubicBezTo>
                  <a:cubicBezTo>
                    <a:pt x="808" y="1297"/>
                    <a:pt x="845" y="1303"/>
                    <a:pt x="905" y="1291"/>
                  </a:cubicBezTo>
                  <a:cubicBezTo>
                    <a:pt x="948" y="1288"/>
                    <a:pt x="1022" y="1276"/>
                    <a:pt x="1094" y="1258"/>
                  </a:cubicBezTo>
                  <a:cubicBezTo>
                    <a:pt x="1158" y="1236"/>
                    <a:pt x="1175" y="1240"/>
                    <a:pt x="1235" y="1198"/>
                  </a:cubicBezTo>
                  <a:cubicBezTo>
                    <a:pt x="1277" y="1165"/>
                    <a:pt x="1290" y="1139"/>
                    <a:pt x="1310" y="1117"/>
                  </a:cubicBezTo>
                  <a:cubicBezTo>
                    <a:pt x="1319" y="1092"/>
                    <a:pt x="1336" y="1061"/>
                    <a:pt x="1343" y="1036"/>
                  </a:cubicBezTo>
                  <a:cubicBezTo>
                    <a:pt x="1340" y="1022"/>
                    <a:pt x="1361" y="988"/>
                    <a:pt x="1367" y="958"/>
                  </a:cubicBezTo>
                  <a:cubicBezTo>
                    <a:pt x="1373" y="928"/>
                    <a:pt x="1381" y="890"/>
                    <a:pt x="1379" y="853"/>
                  </a:cubicBezTo>
                  <a:cubicBezTo>
                    <a:pt x="1376" y="789"/>
                    <a:pt x="1379" y="844"/>
                    <a:pt x="1355" y="733"/>
                  </a:cubicBezTo>
                  <a:cubicBezTo>
                    <a:pt x="1316" y="631"/>
                    <a:pt x="1322" y="673"/>
                    <a:pt x="1253" y="604"/>
                  </a:cubicBezTo>
                  <a:cubicBezTo>
                    <a:pt x="1233" y="577"/>
                    <a:pt x="1184" y="561"/>
                    <a:pt x="1175" y="547"/>
                  </a:cubicBezTo>
                  <a:cubicBezTo>
                    <a:pt x="1171" y="540"/>
                    <a:pt x="1151" y="529"/>
                    <a:pt x="1112" y="508"/>
                  </a:cubicBezTo>
                  <a:cubicBezTo>
                    <a:pt x="1058" y="490"/>
                    <a:pt x="1035" y="486"/>
                    <a:pt x="1025" y="475"/>
                  </a:cubicBezTo>
                  <a:cubicBezTo>
                    <a:pt x="953" y="454"/>
                    <a:pt x="957" y="470"/>
                    <a:pt x="917" y="421"/>
                  </a:cubicBezTo>
                  <a:cubicBezTo>
                    <a:pt x="903" y="404"/>
                    <a:pt x="888" y="384"/>
                    <a:pt x="878" y="364"/>
                  </a:cubicBezTo>
                  <a:cubicBezTo>
                    <a:pt x="856" y="320"/>
                    <a:pt x="887" y="259"/>
                    <a:pt x="953" y="229"/>
                  </a:cubicBezTo>
                  <a:cubicBezTo>
                    <a:pt x="1052" y="172"/>
                    <a:pt x="1010" y="217"/>
                    <a:pt x="1052" y="175"/>
                  </a:cubicBezTo>
                  <a:cubicBezTo>
                    <a:pt x="1091" y="136"/>
                    <a:pt x="1154" y="72"/>
                    <a:pt x="1160" y="55"/>
                  </a:cubicBezTo>
                  <a:cubicBezTo>
                    <a:pt x="1174" y="12"/>
                    <a:pt x="1062" y="109"/>
                    <a:pt x="1043" y="55"/>
                  </a:cubicBezTo>
                  <a:cubicBezTo>
                    <a:pt x="1020" y="57"/>
                    <a:pt x="987" y="37"/>
                    <a:pt x="965" y="43"/>
                  </a:cubicBezTo>
                  <a:cubicBezTo>
                    <a:pt x="958" y="45"/>
                    <a:pt x="917" y="60"/>
                    <a:pt x="911" y="64"/>
                  </a:cubicBezTo>
                  <a:cubicBezTo>
                    <a:pt x="897" y="72"/>
                    <a:pt x="863" y="14"/>
                    <a:pt x="848" y="19"/>
                  </a:cubicBezTo>
                  <a:cubicBezTo>
                    <a:pt x="824" y="56"/>
                    <a:pt x="799" y="63"/>
                    <a:pt x="757" y="74"/>
                  </a:cubicBezTo>
                  <a:cubicBezTo>
                    <a:pt x="712" y="67"/>
                    <a:pt x="650" y="63"/>
                    <a:pt x="614" y="40"/>
                  </a:cubicBezTo>
                  <a:cubicBezTo>
                    <a:pt x="513" y="47"/>
                    <a:pt x="543" y="47"/>
                    <a:pt x="465" y="74"/>
                  </a:cubicBezTo>
                  <a:cubicBezTo>
                    <a:pt x="442" y="82"/>
                    <a:pt x="396" y="97"/>
                    <a:pt x="396" y="97"/>
                  </a:cubicBezTo>
                  <a:cubicBezTo>
                    <a:pt x="342" y="91"/>
                    <a:pt x="322" y="93"/>
                    <a:pt x="281" y="66"/>
                  </a:cubicBezTo>
                  <a:cubicBezTo>
                    <a:pt x="253" y="69"/>
                    <a:pt x="261" y="0"/>
                    <a:pt x="233" y="4"/>
                  </a:cubicBezTo>
                  <a:cubicBezTo>
                    <a:pt x="199" y="8"/>
                    <a:pt x="197" y="55"/>
                    <a:pt x="197" y="73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9900"/>
                </a:gs>
              </a:gsLst>
              <a:path path="rect">
                <a:fillToRect l="50000" t="50000" r="50000" b="50000"/>
              </a:path>
            </a:gra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pic>
          <p:nvPicPr>
            <p:cNvPr id="23573" name="Picture 24" descr="marble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2" y="3002"/>
              <a:ext cx="265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4" name="Picture 25" descr="marble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3046"/>
              <a:ext cx="26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5" name="Picture 26" descr="marble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4" y="3135"/>
              <a:ext cx="266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6" name="Picture 27" descr="marble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4" y="2961"/>
              <a:ext cx="266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7" name="Picture 28" descr="marble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" y="2736"/>
              <a:ext cx="26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8" name="Picture 29" descr="marble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0" y="3312"/>
              <a:ext cx="266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9" name="Picture 30" descr="marble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3223"/>
              <a:ext cx="26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80" name="Picture 31" descr="marble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" y="2869"/>
              <a:ext cx="265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81" name="Picture 32" descr="marble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" y="3312"/>
              <a:ext cx="265" cy="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82" name="Picture 33" descr="marble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3400"/>
              <a:ext cx="26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63554" name="Text Box 34"/>
          <p:cNvSpPr txBox="1">
            <a:spLocks noChangeArrowheads="1"/>
          </p:cNvSpPr>
          <p:nvPr/>
        </p:nvSpPr>
        <p:spPr bwMode="auto">
          <a:xfrm>
            <a:off x="8305801" y="5527675"/>
            <a:ext cx="123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or  30%</a:t>
            </a:r>
          </a:p>
        </p:txBody>
      </p:sp>
      <p:grpSp>
        <p:nvGrpSpPr>
          <p:cNvPr id="363556" name="Group 36"/>
          <p:cNvGrpSpPr>
            <a:grpSpLocks/>
          </p:cNvGrpSpPr>
          <p:nvPr/>
        </p:nvGrpSpPr>
        <p:grpSpPr bwMode="auto">
          <a:xfrm>
            <a:off x="1847851" y="2060576"/>
            <a:ext cx="8569325" cy="1152525"/>
            <a:chOff x="204" y="1298"/>
            <a:chExt cx="5398" cy="726"/>
          </a:xfrm>
        </p:grpSpPr>
        <p:sp>
          <p:nvSpPr>
            <p:cNvPr id="23566" name="Rectangle 7"/>
            <p:cNvSpPr>
              <a:spLocks noChangeArrowheads="1"/>
            </p:cNvSpPr>
            <p:nvPr/>
          </p:nvSpPr>
          <p:spPr bwMode="auto">
            <a:xfrm>
              <a:off x="204" y="1298"/>
              <a:ext cx="5398" cy="72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567" name="Text Box 9"/>
            <p:cNvSpPr txBox="1">
              <a:spLocks noChangeArrowheads="1"/>
            </p:cNvSpPr>
            <p:nvPr/>
          </p:nvSpPr>
          <p:spPr bwMode="auto">
            <a:xfrm>
              <a:off x="295" y="1389"/>
              <a:ext cx="145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Probability </a:t>
              </a:r>
              <a:br>
                <a:rPr lang="en-US" altLang="en-US"/>
              </a:br>
              <a:r>
                <a:rPr lang="en-US" altLang="en-US"/>
                <a:t>of an event</a:t>
              </a:r>
              <a:endParaRPr lang="en-GB" altLang="en-US"/>
            </a:p>
          </p:txBody>
        </p:sp>
        <p:sp>
          <p:nvSpPr>
            <p:cNvPr id="23568" name="Text Box 11"/>
            <p:cNvSpPr txBox="1">
              <a:spLocks noChangeArrowheads="1"/>
            </p:cNvSpPr>
            <p:nvPr/>
          </p:nvSpPr>
          <p:spPr bwMode="auto">
            <a:xfrm>
              <a:off x="1882" y="1355"/>
              <a:ext cx="36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Number of possible successful outcomes</a:t>
              </a:r>
              <a:endParaRPr lang="en-GB" altLang="en-US"/>
            </a:p>
          </p:txBody>
        </p:sp>
        <p:sp>
          <p:nvSpPr>
            <p:cNvPr id="23569" name="Text Box 12"/>
            <p:cNvSpPr txBox="1">
              <a:spLocks noChangeArrowheads="1"/>
            </p:cNvSpPr>
            <p:nvPr/>
          </p:nvSpPr>
          <p:spPr bwMode="auto">
            <a:xfrm>
              <a:off x="2109" y="1661"/>
              <a:ext cx="310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Total number of possible outcomes</a:t>
              </a:r>
              <a:endParaRPr lang="en-GB" altLang="en-US"/>
            </a:p>
          </p:txBody>
        </p:sp>
        <p:sp>
          <p:nvSpPr>
            <p:cNvPr id="23570" name="Line 13"/>
            <p:cNvSpPr>
              <a:spLocks noChangeShapeType="1"/>
            </p:cNvSpPr>
            <p:nvPr/>
          </p:nvSpPr>
          <p:spPr bwMode="auto">
            <a:xfrm>
              <a:off x="1893" y="1652"/>
              <a:ext cx="35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571" name="Text Box 35"/>
            <p:cNvSpPr txBox="1">
              <a:spLocks noChangeArrowheads="1"/>
            </p:cNvSpPr>
            <p:nvPr/>
          </p:nvSpPr>
          <p:spPr bwMode="auto">
            <a:xfrm>
              <a:off x="1518" y="1509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=</a:t>
              </a:r>
              <a:endParaRPr lang="en-GB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550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34" grpId="0"/>
      <p:bldP spid="363535" grpId="0" animBg="1"/>
      <p:bldP spid="363536" grpId="0"/>
      <p:bldP spid="363541" grpId="0"/>
      <p:bldP spid="3635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Text Box 2"/>
          <p:cNvSpPr txBox="1">
            <a:spLocks noChangeArrowheads="1"/>
          </p:cNvSpPr>
          <p:nvPr/>
        </p:nvSpPr>
        <p:spPr bwMode="auto">
          <a:xfrm>
            <a:off x="2286000" y="4838700"/>
            <a:ext cx="287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b) P(red or green) =</a:t>
            </a:r>
          </a:p>
        </p:txBody>
      </p:sp>
      <p:grpSp>
        <p:nvGrpSpPr>
          <p:cNvPr id="324611" name="Group 3"/>
          <p:cNvGrpSpPr>
            <a:grpSpLocks/>
          </p:cNvGrpSpPr>
          <p:nvPr/>
        </p:nvGrpSpPr>
        <p:grpSpPr bwMode="auto">
          <a:xfrm>
            <a:off x="5172075" y="4659313"/>
            <a:ext cx="431800" cy="817562"/>
            <a:chOff x="1550" y="2544"/>
            <a:chExt cx="272" cy="515"/>
          </a:xfrm>
        </p:grpSpPr>
        <p:sp>
          <p:nvSpPr>
            <p:cNvPr id="25649" name="Text Box 4"/>
            <p:cNvSpPr txBox="1">
              <a:spLocks noChangeArrowheads="1"/>
            </p:cNvSpPr>
            <p:nvPr/>
          </p:nvSpPr>
          <p:spPr bwMode="auto">
            <a:xfrm>
              <a:off x="1575" y="25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6</a:t>
              </a:r>
              <a:endParaRPr lang="en-GB" altLang="en-US"/>
            </a:p>
          </p:txBody>
        </p:sp>
        <p:sp>
          <p:nvSpPr>
            <p:cNvPr id="25650" name="Line 5"/>
            <p:cNvSpPr>
              <a:spLocks noChangeShapeType="1"/>
            </p:cNvSpPr>
            <p:nvPr/>
          </p:nvSpPr>
          <p:spPr bwMode="auto">
            <a:xfrm>
              <a:off x="1550" y="2802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51" name="Text Box 6"/>
            <p:cNvSpPr txBox="1">
              <a:spLocks noChangeArrowheads="1"/>
            </p:cNvSpPr>
            <p:nvPr/>
          </p:nvSpPr>
          <p:spPr bwMode="auto">
            <a:xfrm>
              <a:off x="1574" y="2771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8</a:t>
              </a:r>
              <a:endParaRPr lang="en-GB" altLang="en-US"/>
            </a:p>
          </p:txBody>
        </p:sp>
      </p:grpSp>
      <p:grpSp>
        <p:nvGrpSpPr>
          <p:cNvPr id="324615" name="Group 7"/>
          <p:cNvGrpSpPr>
            <a:grpSpLocks/>
          </p:cNvGrpSpPr>
          <p:nvPr/>
        </p:nvGrpSpPr>
        <p:grpSpPr bwMode="auto">
          <a:xfrm>
            <a:off x="5632451" y="4659313"/>
            <a:ext cx="823913" cy="817562"/>
            <a:chOff x="1827" y="2448"/>
            <a:chExt cx="519" cy="515"/>
          </a:xfrm>
        </p:grpSpPr>
        <p:sp>
          <p:nvSpPr>
            <p:cNvPr id="25644" name="Text Box 8"/>
            <p:cNvSpPr txBox="1">
              <a:spLocks noChangeArrowheads="1"/>
            </p:cNvSpPr>
            <p:nvPr/>
          </p:nvSpPr>
          <p:spPr bwMode="auto">
            <a:xfrm>
              <a:off x="1827" y="2561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/>
                <a:t>=</a:t>
              </a:r>
            </a:p>
          </p:txBody>
        </p:sp>
        <p:grpSp>
          <p:nvGrpSpPr>
            <p:cNvPr id="25645" name="Group 9"/>
            <p:cNvGrpSpPr>
              <a:grpSpLocks/>
            </p:cNvGrpSpPr>
            <p:nvPr/>
          </p:nvGrpSpPr>
          <p:grpSpPr bwMode="auto">
            <a:xfrm>
              <a:off x="2074" y="2448"/>
              <a:ext cx="272" cy="515"/>
              <a:chOff x="1550" y="2544"/>
              <a:chExt cx="272" cy="515"/>
            </a:xfrm>
          </p:grpSpPr>
          <p:sp>
            <p:nvSpPr>
              <p:cNvPr id="25646" name="Text Box 10"/>
              <p:cNvSpPr txBox="1">
                <a:spLocks noChangeArrowheads="1"/>
              </p:cNvSpPr>
              <p:nvPr/>
            </p:nvSpPr>
            <p:spPr bwMode="auto">
              <a:xfrm>
                <a:off x="1575" y="2544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3</a:t>
                </a:r>
                <a:endParaRPr lang="en-GB" altLang="en-US"/>
              </a:p>
            </p:txBody>
          </p:sp>
          <p:sp>
            <p:nvSpPr>
              <p:cNvPr id="25647" name="Line 11"/>
              <p:cNvSpPr>
                <a:spLocks noChangeShapeType="1"/>
              </p:cNvSpPr>
              <p:nvPr/>
            </p:nvSpPr>
            <p:spPr bwMode="auto">
              <a:xfrm>
                <a:off x="1550" y="2802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48" name="Text Box 12"/>
              <p:cNvSpPr txBox="1">
                <a:spLocks noChangeArrowheads="1"/>
              </p:cNvSpPr>
              <p:nvPr/>
            </p:nvSpPr>
            <p:spPr bwMode="auto">
              <a:xfrm>
                <a:off x="1574" y="2771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4</a:t>
                </a:r>
                <a:endParaRPr lang="en-GB" altLang="en-US"/>
              </a:p>
            </p:txBody>
          </p:sp>
        </p:grpSp>
      </p:grpSp>
      <p:sp>
        <p:nvSpPr>
          <p:cNvPr id="324621" name="Text Box 13"/>
          <p:cNvSpPr txBox="1">
            <a:spLocks noChangeArrowheads="1"/>
          </p:cNvSpPr>
          <p:nvPr/>
        </p:nvSpPr>
        <p:spPr bwMode="auto">
          <a:xfrm>
            <a:off x="2286000" y="4065588"/>
            <a:ext cx="1785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a) P(blue) =</a:t>
            </a:r>
          </a:p>
        </p:txBody>
      </p:sp>
      <p:grpSp>
        <p:nvGrpSpPr>
          <p:cNvPr id="324622" name="Group 14"/>
          <p:cNvGrpSpPr>
            <a:grpSpLocks/>
          </p:cNvGrpSpPr>
          <p:nvPr/>
        </p:nvGrpSpPr>
        <p:grpSpPr bwMode="auto">
          <a:xfrm>
            <a:off x="4064000" y="3886201"/>
            <a:ext cx="431800" cy="817563"/>
            <a:chOff x="1550" y="2544"/>
            <a:chExt cx="272" cy="515"/>
          </a:xfrm>
        </p:grpSpPr>
        <p:sp>
          <p:nvSpPr>
            <p:cNvPr id="25641" name="Text Box 15"/>
            <p:cNvSpPr txBox="1">
              <a:spLocks noChangeArrowheads="1"/>
            </p:cNvSpPr>
            <p:nvPr/>
          </p:nvSpPr>
          <p:spPr bwMode="auto">
            <a:xfrm>
              <a:off x="1575" y="25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1</a:t>
              </a:r>
              <a:endParaRPr lang="en-GB" altLang="en-US"/>
            </a:p>
          </p:txBody>
        </p:sp>
        <p:sp>
          <p:nvSpPr>
            <p:cNvPr id="25642" name="Line 16"/>
            <p:cNvSpPr>
              <a:spLocks noChangeShapeType="1"/>
            </p:cNvSpPr>
            <p:nvPr/>
          </p:nvSpPr>
          <p:spPr bwMode="auto">
            <a:xfrm>
              <a:off x="1550" y="2802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43" name="Text Box 17"/>
            <p:cNvSpPr txBox="1">
              <a:spLocks noChangeArrowheads="1"/>
            </p:cNvSpPr>
            <p:nvPr/>
          </p:nvSpPr>
          <p:spPr bwMode="auto">
            <a:xfrm>
              <a:off x="1574" y="2771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8</a:t>
              </a:r>
              <a:endParaRPr lang="en-GB" altLang="en-US"/>
            </a:p>
          </p:txBody>
        </p:sp>
      </p:grpSp>
      <p:sp>
        <p:nvSpPr>
          <p:cNvPr id="25607" name="Rectangle 18"/>
          <p:cNvSpPr>
            <a:spLocks noChangeArrowheads="1"/>
          </p:cNvSpPr>
          <p:nvPr/>
        </p:nvSpPr>
        <p:spPr bwMode="auto">
          <a:xfrm>
            <a:off x="2019300" y="1066800"/>
            <a:ext cx="8153400" cy="27432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8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5067300" cy="533400"/>
          </a:xfrm>
          <a:noFill/>
        </p:spPr>
        <p:txBody>
          <a:bodyPr anchor="t"/>
          <a:lstStyle/>
          <a:p>
            <a:pPr algn="l" eaLnBrk="1" hangingPunct="1"/>
            <a:r>
              <a:rPr lang="en-GB" altLang="en-US" sz="2800">
                <a:solidFill>
                  <a:srgbClr val="5B0091"/>
                </a:solidFill>
              </a:rPr>
              <a:t>Calculating probability</a:t>
            </a:r>
          </a:p>
        </p:txBody>
      </p:sp>
      <p:pic>
        <p:nvPicPr>
          <p:cNvPr id="25609" name="Picture 20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788" y="6092826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21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6092826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1" name="Text Box 22"/>
          <p:cNvSpPr txBox="1">
            <a:spLocks noChangeArrowheads="1"/>
          </p:cNvSpPr>
          <p:nvPr/>
        </p:nvSpPr>
        <p:spPr bwMode="auto">
          <a:xfrm>
            <a:off x="2286000" y="1196975"/>
            <a:ext cx="704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This spinner has 8 equal divisions:</a:t>
            </a:r>
            <a:endParaRPr lang="en-GB" altLang="en-US"/>
          </a:p>
        </p:txBody>
      </p:sp>
      <p:grpSp>
        <p:nvGrpSpPr>
          <p:cNvPr id="25612" name="Group 23"/>
          <p:cNvGrpSpPr>
            <a:grpSpLocks/>
          </p:cNvGrpSpPr>
          <p:nvPr/>
        </p:nvGrpSpPr>
        <p:grpSpPr bwMode="auto">
          <a:xfrm>
            <a:off x="7561264" y="1371600"/>
            <a:ext cx="2135187" cy="2135188"/>
            <a:chOff x="3552" y="669"/>
            <a:chExt cx="1345" cy="1345"/>
          </a:xfrm>
        </p:grpSpPr>
        <p:sp>
          <p:nvSpPr>
            <p:cNvPr id="25626" name="PubPieSlice"/>
            <p:cNvSpPr>
              <a:spLocks noEditPoints="1" noChangeArrowheads="1"/>
            </p:cNvSpPr>
            <p:nvPr/>
          </p:nvSpPr>
          <p:spPr bwMode="auto">
            <a:xfrm>
              <a:off x="3552" y="669"/>
              <a:ext cx="1344" cy="1344"/>
            </a:xfrm>
            <a:custGeom>
              <a:avLst/>
              <a:gdLst>
                <a:gd name="T0" fmla="*/ 72 w 21600"/>
                <a:gd name="T1" fmla="*/ 71 h 21600"/>
                <a:gd name="T2" fmla="*/ 42 w 21600"/>
                <a:gd name="T3" fmla="*/ 42 h 21600"/>
                <a:gd name="T4" fmla="*/ 84 w 21600"/>
                <a:gd name="T5" fmla="*/ 41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8508" y="18364"/>
                  </a:moveTo>
                  <a:cubicBezTo>
                    <a:pt x="20489" y="16345"/>
                    <a:pt x="21600" y="13629"/>
                    <a:pt x="21600" y="10800"/>
                  </a:cubicBezTo>
                  <a:cubicBezTo>
                    <a:pt x="21600" y="10761"/>
                    <a:pt x="21599" y="10723"/>
                    <a:pt x="21599" y="10685"/>
                  </a:cubicBezTo>
                  <a:lnTo>
                    <a:pt x="10800" y="10800"/>
                  </a:lnTo>
                  <a:lnTo>
                    <a:pt x="18508" y="18364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7" name="PubPieSlice"/>
            <p:cNvSpPr>
              <a:spLocks noEditPoints="1" noChangeArrowheads="1"/>
            </p:cNvSpPr>
            <p:nvPr/>
          </p:nvSpPr>
          <p:spPr bwMode="auto">
            <a:xfrm>
              <a:off x="3552" y="669"/>
              <a:ext cx="1344" cy="1344"/>
            </a:xfrm>
            <a:custGeom>
              <a:avLst/>
              <a:gdLst>
                <a:gd name="T0" fmla="*/ 84 w 21600"/>
                <a:gd name="T1" fmla="*/ 42 h 21600"/>
                <a:gd name="T2" fmla="*/ 42 w 21600"/>
                <a:gd name="T3" fmla="*/ 42 h 21600"/>
                <a:gd name="T4" fmla="*/ 71 w 21600"/>
                <a:gd name="T5" fmla="*/ 12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21599" y="10815"/>
                  </a:moveTo>
                  <a:cubicBezTo>
                    <a:pt x="21599" y="10810"/>
                    <a:pt x="21600" y="10805"/>
                    <a:pt x="21600" y="10800"/>
                  </a:cubicBezTo>
                  <a:cubicBezTo>
                    <a:pt x="21600" y="7939"/>
                    <a:pt x="20465" y="5195"/>
                    <a:pt x="18444" y="3170"/>
                  </a:cubicBezTo>
                  <a:lnTo>
                    <a:pt x="10800" y="10800"/>
                  </a:lnTo>
                  <a:lnTo>
                    <a:pt x="21599" y="10815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8" name="PubPieSlice"/>
            <p:cNvSpPr>
              <a:spLocks noEditPoints="1" noChangeArrowheads="1"/>
            </p:cNvSpPr>
            <p:nvPr/>
          </p:nvSpPr>
          <p:spPr bwMode="auto">
            <a:xfrm>
              <a:off x="3552" y="669"/>
              <a:ext cx="1344" cy="1344"/>
            </a:xfrm>
            <a:custGeom>
              <a:avLst/>
              <a:gdLst>
                <a:gd name="T0" fmla="*/ 72 w 21600"/>
                <a:gd name="T1" fmla="*/ 12 h 21600"/>
                <a:gd name="T2" fmla="*/ 42 w 21600"/>
                <a:gd name="T3" fmla="*/ 42 h 21600"/>
                <a:gd name="T4" fmla="*/ 42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8484" y="3210"/>
                  </a:moveTo>
                  <a:cubicBezTo>
                    <a:pt x="16483" y="1185"/>
                    <a:pt x="13765" y="32"/>
                    <a:pt x="10918" y="0"/>
                  </a:cubicBezTo>
                  <a:lnTo>
                    <a:pt x="10800" y="10800"/>
                  </a:lnTo>
                  <a:lnTo>
                    <a:pt x="18484" y="321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9" name="PubPieSlice"/>
            <p:cNvSpPr>
              <a:spLocks noEditPoints="1" noChangeArrowheads="1"/>
            </p:cNvSpPr>
            <p:nvPr/>
          </p:nvSpPr>
          <p:spPr bwMode="auto">
            <a:xfrm>
              <a:off x="3552" y="669"/>
              <a:ext cx="1344" cy="1344"/>
            </a:xfrm>
            <a:custGeom>
              <a:avLst/>
              <a:gdLst>
                <a:gd name="T0" fmla="*/ 0 w 21600"/>
                <a:gd name="T1" fmla="*/ 42 h 21600"/>
                <a:gd name="T2" fmla="*/ 42 w 21600"/>
                <a:gd name="T3" fmla="*/ 42 h 21600"/>
                <a:gd name="T4" fmla="*/ 12 w 21600"/>
                <a:gd name="T5" fmla="*/ 71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0" y="10720"/>
                  </a:moveTo>
                  <a:cubicBezTo>
                    <a:pt x="0" y="10746"/>
                    <a:pt x="0" y="10773"/>
                    <a:pt x="0" y="10799"/>
                  </a:cubicBezTo>
                  <a:cubicBezTo>
                    <a:pt x="0" y="13648"/>
                    <a:pt x="1125" y="16381"/>
                    <a:pt x="3130" y="18403"/>
                  </a:cubicBezTo>
                  <a:lnTo>
                    <a:pt x="10800" y="10800"/>
                  </a:lnTo>
                  <a:lnTo>
                    <a:pt x="0" y="10720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0" name="PubPieSlice"/>
            <p:cNvSpPr>
              <a:spLocks noEditPoints="1" noChangeArrowheads="1"/>
            </p:cNvSpPr>
            <p:nvPr/>
          </p:nvSpPr>
          <p:spPr bwMode="auto">
            <a:xfrm>
              <a:off x="3552" y="669"/>
              <a:ext cx="1344" cy="1344"/>
            </a:xfrm>
            <a:custGeom>
              <a:avLst/>
              <a:gdLst>
                <a:gd name="T0" fmla="*/ 12 w 21600"/>
                <a:gd name="T1" fmla="*/ 71 h 21600"/>
                <a:gd name="T2" fmla="*/ 42 w 21600"/>
                <a:gd name="T3" fmla="*/ 42 h 21600"/>
                <a:gd name="T4" fmla="*/ 41 w 21600"/>
                <a:gd name="T5" fmla="*/ 84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3162" y="18436"/>
                  </a:moveTo>
                  <a:cubicBezTo>
                    <a:pt x="5161" y="20435"/>
                    <a:pt x="7864" y="21570"/>
                    <a:pt x="10690" y="21599"/>
                  </a:cubicBezTo>
                  <a:lnTo>
                    <a:pt x="10800" y="10800"/>
                  </a:lnTo>
                  <a:lnTo>
                    <a:pt x="3162" y="18436"/>
                  </a:lnTo>
                  <a:close/>
                </a:path>
              </a:pathLst>
            </a:custGeom>
            <a:solidFill>
              <a:srgbClr val="33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1" name="PubPieSlice"/>
            <p:cNvSpPr>
              <a:spLocks noEditPoints="1" noChangeArrowheads="1"/>
            </p:cNvSpPr>
            <p:nvPr/>
          </p:nvSpPr>
          <p:spPr bwMode="auto">
            <a:xfrm>
              <a:off x="3552" y="669"/>
              <a:ext cx="1344" cy="1344"/>
            </a:xfrm>
            <a:custGeom>
              <a:avLst/>
              <a:gdLst>
                <a:gd name="T0" fmla="*/ 41 w 21600"/>
                <a:gd name="T1" fmla="*/ 84 h 21600"/>
                <a:gd name="T2" fmla="*/ 42 w 21600"/>
                <a:gd name="T3" fmla="*/ 42 h 21600"/>
                <a:gd name="T4" fmla="*/ 71 w 21600"/>
                <a:gd name="T5" fmla="*/ 72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04" y="21599"/>
                  </a:moveTo>
                  <a:cubicBezTo>
                    <a:pt x="10736" y="21599"/>
                    <a:pt x="10768" y="21600"/>
                    <a:pt x="10800" y="21600"/>
                  </a:cubicBezTo>
                  <a:cubicBezTo>
                    <a:pt x="13644" y="21600"/>
                    <a:pt x="16374" y="20477"/>
                    <a:pt x="18396" y="18476"/>
                  </a:cubicBezTo>
                  <a:lnTo>
                    <a:pt x="10800" y="10800"/>
                  </a:lnTo>
                  <a:lnTo>
                    <a:pt x="10704" y="21599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2" name="PubPieSlice"/>
            <p:cNvSpPr>
              <a:spLocks noEditPoints="1" noChangeArrowheads="1"/>
            </p:cNvSpPr>
            <p:nvPr/>
          </p:nvSpPr>
          <p:spPr bwMode="auto">
            <a:xfrm>
              <a:off x="3552" y="669"/>
              <a:ext cx="1344" cy="1344"/>
            </a:xfrm>
            <a:custGeom>
              <a:avLst/>
              <a:gdLst>
                <a:gd name="T0" fmla="*/ 12 w 21600"/>
                <a:gd name="T1" fmla="*/ 12 h 21600"/>
                <a:gd name="T2" fmla="*/ 42 w 21600"/>
                <a:gd name="T3" fmla="*/ 42 h 21600"/>
                <a:gd name="T4" fmla="*/ 0 w 21600"/>
                <a:gd name="T5" fmla="*/ 41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3123" y="3203"/>
                  </a:moveTo>
                  <a:cubicBezTo>
                    <a:pt x="1156" y="5190"/>
                    <a:pt x="37" y="7863"/>
                    <a:pt x="0" y="10660"/>
                  </a:cubicBezTo>
                  <a:lnTo>
                    <a:pt x="10800" y="10800"/>
                  </a:lnTo>
                  <a:lnTo>
                    <a:pt x="3123" y="320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3" name="PubPieSlice"/>
            <p:cNvSpPr>
              <a:spLocks noEditPoints="1" noChangeArrowheads="1"/>
            </p:cNvSpPr>
            <p:nvPr/>
          </p:nvSpPr>
          <p:spPr bwMode="auto">
            <a:xfrm>
              <a:off x="3552" y="669"/>
              <a:ext cx="1344" cy="1344"/>
            </a:xfrm>
            <a:custGeom>
              <a:avLst/>
              <a:gdLst>
                <a:gd name="T0" fmla="*/ 42 w 21600"/>
                <a:gd name="T1" fmla="*/ 0 h 21600"/>
                <a:gd name="T2" fmla="*/ 42 w 21600"/>
                <a:gd name="T3" fmla="*/ 42 h 21600"/>
                <a:gd name="T4" fmla="*/ 12 w 21600"/>
                <a:gd name="T5" fmla="*/ 12 h 21600"/>
                <a:gd name="T6" fmla="*/ 0 60000 65536"/>
                <a:gd name="T7" fmla="*/ 0 60000 65536"/>
                <a:gd name="T8" fmla="*/ 0 60000 65536"/>
                <a:gd name="T9" fmla="*/ 3166 w 21600"/>
                <a:gd name="T10" fmla="*/ 3166 h 21600"/>
                <a:gd name="T11" fmla="*/ 18434 w 21600"/>
                <a:gd name="T12" fmla="*/ 18434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0799" y="0"/>
                  </a:moveTo>
                  <a:cubicBezTo>
                    <a:pt x="7931" y="0"/>
                    <a:pt x="5181" y="1141"/>
                    <a:pt x="3155" y="3170"/>
                  </a:cubicBezTo>
                  <a:lnTo>
                    <a:pt x="10800" y="10800"/>
                  </a:lnTo>
                  <a:lnTo>
                    <a:pt x="10799" y="0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4" name="Oval 32"/>
            <p:cNvSpPr>
              <a:spLocks noChangeArrowheads="1"/>
            </p:cNvSpPr>
            <p:nvPr/>
          </p:nvSpPr>
          <p:spPr bwMode="auto">
            <a:xfrm>
              <a:off x="3552" y="669"/>
              <a:ext cx="1344" cy="134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5" name="Oval 33"/>
            <p:cNvSpPr>
              <a:spLocks noChangeArrowheads="1"/>
            </p:cNvSpPr>
            <p:nvPr/>
          </p:nvSpPr>
          <p:spPr bwMode="auto">
            <a:xfrm>
              <a:off x="4176" y="1293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6" name="Line 34"/>
            <p:cNvSpPr>
              <a:spLocks noChangeShapeType="1"/>
            </p:cNvSpPr>
            <p:nvPr/>
          </p:nvSpPr>
          <p:spPr bwMode="auto">
            <a:xfrm>
              <a:off x="4224" y="669"/>
              <a:ext cx="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7" name="Line 35"/>
            <p:cNvSpPr>
              <a:spLocks noChangeShapeType="1"/>
            </p:cNvSpPr>
            <p:nvPr/>
          </p:nvSpPr>
          <p:spPr bwMode="auto">
            <a:xfrm rot="5400000">
              <a:off x="4224" y="670"/>
              <a:ext cx="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8" name="Line 36"/>
            <p:cNvSpPr>
              <a:spLocks noChangeShapeType="1"/>
            </p:cNvSpPr>
            <p:nvPr/>
          </p:nvSpPr>
          <p:spPr bwMode="auto">
            <a:xfrm rot="-2700000">
              <a:off x="4225" y="670"/>
              <a:ext cx="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9" name="Line 37"/>
            <p:cNvSpPr>
              <a:spLocks noChangeShapeType="1"/>
            </p:cNvSpPr>
            <p:nvPr/>
          </p:nvSpPr>
          <p:spPr bwMode="auto">
            <a:xfrm rot="2700000">
              <a:off x="4225" y="670"/>
              <a:ext cx="0" cy="13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40" name="Line 38"/>
            <p:cNvSpPr>
              <a:spLocks noChangeShapeType="1"/>
            </p:cNvSpPr>
            <p:nvPr/>
          </p:nvSpPr>
          <p:spPr bwMode="auto">
            <a:xfrm flipH="1" flipV="1">
              <a:off x="3744" y="1057"/>
              <a:ext cx="912" cy="52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613" name="Text Box 39"/>
          <p:cNvSpPr txBox="1">
            <a:spLocks noChangeArrowheads="1"/>
          </p:cNvSpPr>
          <p:nvPr/>
        </p:nvSpPr>
        <p:spPr bwMode="auto">
          <a:xfrm>
            <a:off x="2286001" y="2105025"/>
            <a:ext cx="56816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72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1600" indent="-4572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28800" indent="-4572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86000" indent="-4572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GB" altLang="en-US"/>
          </a:p>
          <a:p>
            <a:pPr>
              <a:buFontTx/>
              <a:buAutoNum type="alphaLcParenR"/>
            </a:pPr>
            <a:r>
              <a:rPr lang="en-GB" altLang="en-US"/>
              <a:t>landing on a blue sector?</a:t>
            </a:r>
          </a:p>
          <a:p>
            <a:pPr>
              <a:buFontTx/>
              <a:buAutoNum type="alphaLcParenR"/>
            </a:pPr>
            <a:r>
              <a:rPr lang="en-GB" altLang="en-US"/>
              <a:t>landing on a red or green sector?</a:t>
            </a:r>
          </a:p>
          <a:p>
            <a:pPr>
              <a:buFontTx/>
              <a:buAutoNum type="alphaLcParenR"/>
            </a:pPr>
            <a:r>
              <a:rPr lang="en-GB" altLang="en-US"/>
              <a:t>not landing on a green sector?</a:t>
            </a:r>
          </a:p>
        </p:txBody>
      </p:sp>
      <p:sp>
        <p:nvSpPr>
          <p:cNvPr id="25614" name="Rectangle 40"/>
          <p:cNvSpPr>
            <a:spLocks noChangeArrowheads="1"/>
          </p:cNvSpPr>
          <p:nvPr/>
        </p:nvSpPr>
        <p:spPr bwMode="auto">
          <a:xfrm>
            <a:off x="2286000" y="1676401"/>
            <a:ext cx="4953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What is the probability of the spinner</a:t>
            </a:r>
          </a:p>
        </p:txBody>
      </p:sp>
      <p:sp>
        <p:nvSpPr>
          <p:cNvPr id="324649" name="Text Box 41"/>
          <p:cNvSpPr txBox="1">
            <a:spLocks noChangeArrowheads="1"/>
          </p:cNvSpPr>
          <p:nvPr/>
        </p:nvSpPr>
        <p:spPr bwMode="auto">
          <a:xfrm>
            <a:off x="2286001" y="5610225"/>
            <a:ext cx="2479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c) P(not green) =</a:t>
            </a:r>
          </a:p>
        </p:txBody>
      </p:sp>
      <p:grpSp>
        <p:nvGrpSpPr>
          <p:cNvPr id="324650" name="Group 42"/>
          <p:cNvGrpSpPr>
            <a:grpSpLocks/>
          </p:cNvGrpSpPr>
          <p:nvPr/>
        </p:nvGrpSpPr>
        <p:grpSpPr bwMode="auto">
          <a:xfrm>
            <a:off x="4735513" y="5430838"/>
            <a:ext cx="431800" cy="817562"/>
            <a:chOff x="1550" y="2544"/>
            <a:chExt cx="272" cy="515"/>
          </a:xfrm>
        </p:grpSpPr>
        <p:sp>
          <p:nvSpPr>
            <p:cNvPr id="25623" name="Text Box 43"/>
            <p:cNvSpPr txBox="1">
              <a:spLocks noChangeArrowheads="1"/>
            </p:cNvSpPr>
            <p:nvPr/>
          </p:nvSpPr>
          <p:spPr bwMode="auto">
            <a:xfrm>
              <a:off x="1575" y="25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4</a:t>
              </a:r>
              <a:endParaRPr lang="en-GB" altLang="en-US"/>
            </a:p>
          </p:txBody>
        </p:sp>
        <p:sp>
          <p:nvSpPr>
            <p:cNvPr id="25624" name="Line 44"/>
            <p:cNvSpPr>
              <a:spLocks noChangeShapeType="1"/>
            </p:cNvSpPr>
            <p:nvPr/>
          </p:nvSpPr>
          <p:spPr bwMode="auto">
            <a:xfrm>
              <a:off x="1550" y="2802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5" name="Text Box 45"/>
            <p:cNvSpPr txBox="1">
              <a:spLocks noChangeArrowheads="1"/>
            </p:cNvSpPr>
            <p:nvPr/>
          </p:nvSpPr>
          <p:spPr bwMode="auto">
            <a:xfrm>
              <a:off x="1574" y="2771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/>
                <a:t>8</a:t>
              </a:r>
              <a:endParaRPr lang="en-GB" altLang="en-US"/>
            </a:p>
          </p:txBody>
        </p:sp>
      </p:grpSp>
      <p:grpSp>
        <p:nvGrpSpPr>
          <p:cNvPr id="324654" name="Group 46"/>
          <p:cNvGrpSpPr>
            <a:grpSpLocks/>
          </p:cNvGrpSpPr>
          <p:nvPr/>
        </p:nvGrpSpPr>
        <p:grpSpPr bwMode="auto">
          <a:xfrm>
            <a:off x="5162550" y="5430838"/>
            <a:ext cx="788988" cy="817562"/>
            <a:chOff x="1999" y="3421"/>
            <a:chExt cx="497" cy="515"/>
          </a:xfrm>
        </p:grpSpPr>
        <p:sp>
          <p:nvSpPr>
            <p:cNvPr id="25618" name="Text Box 47"/>
            <p:cNvSpPr txBox="1">
              <a:spLocks noChangeArrowheads="1"/>
            </p:cNvSpPr>
            <p:nvPr/>
          </p:nvSpPr>
          <p:spPr bwMode="auto">
            <a:xfrm>
              <a:off x="1999" y="3534"/>
              <a:ext cx="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GB" altLang="en-US"/>
                <a:t>=</a:t>
              </a:r>
            </a:p>
          </p:txBody>
        </p:sp>
        <p:grpSp>
          <p:nvGrpSpPr>
            <p:cNvPr id="25619" name="Group 48"/>
            <p:cNvGrpSpPr>
              <a:grpSpLocks/>
            </p:cNvGrpSpPr>
            <p:nvPr/>
          </p:nvGrpSpPr>
          <p:grpSpPr bwMode="auto">
            <a:xfrm>
              <a:off x="2224" y="3421"/>
              <a:ext cx="272" cy="515"/>
              <a:chOff x="1550" y="2544"/>
              <a:chExt cx="272" cy="515"/>
            </a:xfrm>
          </p:grpSpPr>
          <p:sp>
            <p:nvSpPr>
              <p:cNvPr id="25620" name="Text Box 49"/>
              <p:cNvSpPr txBox="1">
                <a:spLocks noChangeArrowheads="1"/>
              </p:cNvSpPr>
              <p:nvPr/>
            </p:nvSpPr>
            <p:spPr bwMode="auto">
              <a:xfrm>
                <a:off x="1575" y="2544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1</a:t>
                </a:r>
                <a:endParaRPr lang="en-GB" altLang="en-US"/>
              </a:p>
            </p:txBody>
          </p:sp>
          <p:sp>
            <p:nvSpPr>
              <p:cNvPr id="25621" name="Line 50"/>
              <p:cNvSpPr>
                <a:spLocks noChangeShapeType="1"/>
              </p:cNvSpPr>
              <p:nvPr/>
            </p:nvSpPr>
            <p:spPr bwMode="auto">
              <a:xfrm>
                <a:off x="1550" y="2802"/>
                <a:ext cx="27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22" name="Text Box 51"/>
              <p:cNvSpPr txBox="1">
                <a:spLocks noChangeArrowheads="1"/>
              </p:cNvSpPr>
              <p:nvPr/>
            </p:nvSpPr>
            <p:spPr bwMode="auto">
              <a:xfrm>
                <a:off x="1574" y="2771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10066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/>
                  <a:t>2</a:t>
                </a:r>
                <a:endParaRPr lang="en-GB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9301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0" grpId="0"/>
      <p:bldP spid="324621" grpId="0"/>
      <p:bldP spid="3246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boardwork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9409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828800" y="1038225"/>
            <a:ext cx="8129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The probability of a spinner landing on yellow is 0.2.</a:t>
            </a:r>
            <a:endParaRPr lang="en-GB" altLang="en-US" b="1">
              <a:solidFill>
                <a:srgbClr val="FF3300"/>
              </a:solidFill>
            </a:endParaRPr>
          </a:p>
        </p:txBody>
      </p:sp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1828800" y="3886201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A spinner has green, red and blue sections. Landing on red is twice as likely as landing on green. Fill in the missing probabilities:</a:t>
            </a:r>
            <a:endParaRPr lang="en-GB" altLang="en-US" b="1">
              <a:solidFill>
                <a:srgbClr val="FF3300"/>
              </a:solidFill>
            </a:endParaRPr>
          </a:p>
        </p:txBody>
      </p:sp>
      <p:grpSp>
        <p:nvGrpSpPr>
          <p:cNvPr id="233477" name="Group 5"/>
          <p:cNvGrpSpPr>
            <a:grpSpLocks/>
          </p:cNvGrpSpPr>
          <p:nvPr/>
        </p:nvGrpSpPr>
        <p:grpSpPr bwMode="auto">
          <a:xfrm>
            <a:off x="3352800" y="5257801"/>
            <a:ext cx="5562600" cy="911225"/>
            <a:chOff x="1152" y="3312"/>
            <a:chExt cx="3504" cy="574"/>
          </a:xfrm>
        </p:grpSpPr>
        <p:sp>
          <p:nvSpPr>
            <p:cNvPr id="29710" name="Rectangle 6"/>
            <p:cNvSpPr>
              <a:spLocks noChangeArrowheads="1"/>
            </p:cNvSpPr>
            <p:nvPr/>
          </p:nvSpPr>
          <p:spPr bwMode="auto">
            <a:xfrm>
              <a:off x="1152" y="3599"/>
              <a:ext cx="1168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>
                  <a:solidFill>
                    <a:srgbClr val="FF6600"/>
                  </a:solidFill>
                </a:rPr>
                <a:t>0.26</a:t>
              </a:r>
              <a:endParaRPr lang="en-US" altLang="en-US">
                <a:solidFill>
                  <a:srgbClr val="FF6600"/>
                </a:solidFill>
              </a:endParaRPr>
            </a:p>
          </p:txBody>
        </p:sp>
        <p:sp>
          <p:nvSpPr>
            <p:cNvPr id="29711" name="Rectangle 7"/>
            <p:cNvSpPr>
              <a:spLocks noChangeArrowheads="1"/>
            </p:cNvSpPr>
            <p:nvPr/>
          </p:nvSpPr>
          <p:spPr bwMode="auto">
            <a:xfrm>
              <a:off x="3488" y="3312"/>
              <a:ext cx="1168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>
                  <a:solidFill>
                    <a:schemeClr val="tx1"/>
                  </a:solidFill>
                </a:rPr>
                <a:t>Blue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29712" name="Rectangle 8"/>
            <p:cNvSpPr>
              <a:spLocks noChangeArrowheads="1"/>
            </p:cNvSpPr>
            <p:nvPr/>
          </p:nvSpPr>
          <p:spPr bwMode="auto">
            <a:xfrm>
              <a:off x="2320" y="3312"/>
              <a:ext cx="1168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>
                  <a:solidFill>
                    <a:schemeClr val="tx1"/>
                  </a:solidFill>
                </a:rPr>
                <a:t>Red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29713" name="Rectangle 9"/>
            <p:cNvSpPr>
              <a:spLocks noChangeArrowheads="1"/>
            </p:cNvSpPr>
            <p:nvPr/>
          </p:nvSpPr>
          <p:spPr bwMode="auto">
            <a:xfrm>
              <a:off x="1152" y="3312"/>
              <a:ext cx="1168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100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>
                  <a:solidFill>
                    <a:schemeClr val="tx1"/>
                  </a:solidFill>
                </a:rPr>
                <a:t>Green</a:t>
              </a:r>
              <a:endParaRPr lang="en-US" altLang="en-US">
                <a:solidFill>
                  <a:schemeClr val="tx1"/>
                </a:solidFill>
              </a:endParaRPr>
            </a:p>
          </p:txBody>
        </p:sp>
        <p:sp>
          <p:nvSpPr>
            <p:cNvPr id="29714" name="Line 10"/>
            <p:cNvSpPr>
              <a:spLocks noChangeShapeType="1"/>
            </p:cNvSpPr>
            <p:nvPr/>
          </p:nvSpPr>
          <p:spPr bwMode="auto">
            <a:xfrm>
              <a:off x="1152" y="3599"/>
              <a:ext cx="35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5" name="Line 11"/>
            <p:cNvSpPr>
              <a:spLocks noChangeShapeType="1"/>
            </p:cNvSpPr>
            <p:nvPr/>
          </p:nvSpPr>
          <p:spPr bwMode="auto">
            <a:xfrm>
              <a:off x="2320" y="3312"/>
              <a:ext cx="0" cy="5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6" name="Line 12"/>
            <p:cNvSpPr>
              <a:spLocks noChangeShapeType="1"/>
            </p:cNvSpPr>
            <p:nvPr/>
          </p:nvSpPr>
          <p:spPr bwMode="auto">
            <a:xfrm>
              <a:off x="3488" y="3312"/>
              <a:ext cx="0" cy="5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7" name="Line 13"/>
            <p:cNvSpPr>
              <a:spLocks noChangeShapeType="1"/>
            </p:cNvSpPr>
            <p:nvPr/>
          </p:nvSpPr>
          <p:spPr bwMode="auto">
            <a:xfrm>
              <a:off x="1152" y="3312"/>
              <a:ext cx="0" cy="57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8" name="Line 14"/>
            <p:cNvSpPr>
              <a:spLocks noChangeShapeType="1"/>
            </p:cNvSpPr>
            <p:nvPr/>
          </p:nvSpPr>
          <p:spPr bwMode="auto">
            <a:xfrm>
              <a:off x="1152" y="3312"/>
              <a:ext cx="35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19" name="Line 15"/>
            <p:cNvSpPr>
              <a:spLocks noChangeShapeType="1"/>
            </p:cNvSpPr>
            <p:nvPr/>
          </p:nvSpPr>
          <p:spPr bwMode="auto">
            <a:xfrm>
              <a:off x="4656" y="3312"/>
              <a:ext cx="0" cy="57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20" name="Line 16"/>
            <p:cNvSpPr>
              <a:spLocks noChangeShapeType="1"/>
            </p:cNvSpPr>
            <p:nvPr/>
          </p:nvSpPr>
          <p:spPr bwMode="auto">
            <a:xfrm>
              <a:off x="1152" y="3886"/>
              <a:ext cx="3504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9702" name="Rectangle 1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smtClean="0"/>
              <a:t>Calculating probabilities</a:t>
            </a:r>
            <a:endParaRPr lang="en-US" altLang="en-US" smtClean="0"/>
          </a:p>
        </p:txBody>
      </p:sp>
      <p:pic>
        <p:nvPicPr>
          <p:cNvPr id="29703" name="Picture 18" descr="right_button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788" y="6092826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19" descr="left_button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6078538"/>
            <a:ext cx="5429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3492" name="Rectangle 20"/>
          <p:cNvSpPr>
            <a:spLocks noChangeArrowheads="1"/>
          </p:cNvSpPr>
          <p:nvPr/>
        </p:nvSpPr>
        <p:spPr bwMode="auto">
          <a:xfrm>
            <a:off x="2757488" y="1600201"/>
            <a:ext cx="6740948" cy="46166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What is the probability of </a:t>
            </a:r>
            <a:r>
              <a:rPr lang="en-GB" altLang="en-US" b="1"/>
              <a:t>not </a:t>
            </a:r>
            <a:r>
              <a:rPr lang="en-GB" altLang="en-US"/>
              <a:t>landing on yellow?</a:t>
            </a:r>
          </a:p>
        </p:txBody>
      </p:sp>
      <p:sp>
        <p:nvSpPr>
          <p:cNvPr id="233493" name="Rectangle 21"/>
          <p:cNvSpPr>
            <a:spLocks noChangeArrowheads="1"/>
          </p:cNvSpPr>
          <p:nvPr/>
        </p:nvSpPr>
        <p:spPr bwMode="auto">
          <a:xfrm>
            <a:off x="5153025" y="22098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1 – 0.2 = 0.8</a:t>
            </a:r>
          </a:p>
        </p:txBody>
      </p:sp>
      <p:sp>
        <p:nvSpPr>
          <p:cNvPr id="233494" name="Text Box 22"/>
          <p:cNvSpPr txBox="1">
            <a:spLocks noChangeArrowheads="1"/>
          </p:cNvSpPr>
          <p:nvPr/>
        </p:nvSpPr>
        <p:spPr bwMode="auto">
          <a:xfrm>
            <a:off x="2492375" y="2819400"/>
            <a:ext cx="7208838" cy="8509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/>
              <a:t>If the probability of an event occurring is </a:t>
            </a:r>
            <a:r>
              <a:rPr lang="en-US" altLang="en-US" i="1">
                <a:latin typeface="Times New Roman" panose="02020603050405020304" pitchFamily="18" charset="0"/>
              </a:rPr>
              <a:t>p</a:t>
            </a:r>
            <a:r>
              <a:rPr lang="en-US" altLang="en-US"/>
              <a:t> then the probability of it </a:t>
            </a:r>
            <a:r>
              <a:rPr lang="en-US" altLang="en-US" i="1"/>
              <a:t>not</a:t>
            </a:r>
            <a:r>
              <a:rPr lang="en-US" altLang="en-US"/>
              <a:t> occurring is 1 – </a:t>
            </a:r>
            <a:r>
              <a:rPr lang="en-US" altLang="en-US" i="1">
                <a:latin typeface="Times New Roman" panose="02020603050405020304" pitchFamily="18" charset="0"/>
              </a:rPr>
              <a:t>p</a:t>
            </a:r>
            <a:r>
              <a:rPr lang="en-US" altLang="en-US"/>
              <a:t>.</a:t>
            </a:r>
            <a:endParaRPr lang="en-GB" altLang="en-US"/>
          </a:p>
        </p:txBody>
      </p:sp>
      <p:sp>
        <p:nvSpPr>
          <p:cNvPr id="233495" name="Rectangle 23"/>
          <p:cNvSpPr>
            <a:spLocks noChangeArrowheads="1"/>
          </p:cNvSpPr>
          <p:nvPr/>
        </p:nvSpPr>
        <p:spPr bwMode="auto">
          <a:xfrm>
            <a:off x="7061200" y="5713413"/>
            <a:ext cx="18542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>
                <a:solidFill>
                  <a:srgbClr val="FF6600"/>
                </a:solidFill>
              </a:rPr>
              <a:t>0.22</a:t>
            </a:r>
          </a:p>
        </p:txBody>
      </p:sp>
      <p:sp>
        <p:nvSpPr>
          <p:cNvPr id="233496" name="Rectangle 24"/>
          <p:cNvSpPr>
            <a:spLocks noChangeArrowheads="1"/>
          </p:cNvSpPr>
          <p:nvPr/>
        </p:nvSpPr>
        <p:spPr bwMode="auto">
          <a:xfrm>
            <a:off x="5207000" y="5713413"/>
            <a:ext cx="18542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1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>
                <a:solidFill>
                  <a:srgbClr val="FF6600"/>
                </a:solidFill>
              </a:rPr>
              <a:t>0.52</a:t>
            </a:r>
          </a:p>
        </p:txBody>
      </p:sp>
    </p:spTree>
    <p:extLst>
      <p:ext uri="{BB962C8B-B14F-4D97-AF65-F5344CB8AC3E}">
        <p14:creationId xmlns:p14="http://schemas.microsoft.com/office/powerpoint/2010/main" val="342296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6" grpId="0" autoUpdateAnimBg="0"/>
      <p:bldP spid="233492" grpId="0" animBg="1"/>
      <p:bldP spid="233493" grpId="0"/>
      <p:bldP spid="233494" grpId="0" animBg="1" autoUpdateAnimBg="0"/>
      <p:bldP spid="233495" grpId="0"/>
      <p:bldP spid="2334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303" y="0"/>
            <a:ext cx="9116697" cy="505848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435608"/>
            <a:ext cx="3511296" cy="378565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FF00"/>
                </a:solidFill>
              </a:rPr>
              <a:t>Work out the probability that the spinner will land on D. (2 marks)</a:t>
            </a:r>
          </a:p>
          <a:p>
            <a:pPr marL="457200" indent="-457200">
              <a:buAutoNum type="arabicPeriod"/>
            </a:pPr>
            <a:r>
              <a:rPr lang="en-GB" sz="2400" b="1" dirty="0" smtClean="0">
                <a:solidFill>
                  <a:srgbClr val="FFFF00"/>
                </a:solidFill>
              </a:rPr>
              <a:t>Sandy spins the spinner 300 times. Work out an estimate for the number of times it will land on A. (2 marks)</a:t>
            </a:r>
            <a:endParaRPr lang="en-GB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9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080" y="0"/>
            <a:ext cx="8122920" cy="4507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438912"/>
            <a:ext cx="40690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GB" sz="2400" dirty="0" smtClean="0"/>
              <a:t>Work out the probability that the spinner will land on D. (2 marks)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 smtClean="0"/>
          </a:p>
          <a:p>
            <a:pPr marL="457200" indent="-457200">
              <a:buAutoNum type="arabicPeriod"/>
            </a:pPr>
            <a:r>
              <a:rPr lang="en-GB" sz="2400" dirty="0" smtClean="0"/>
              <a:t>Sandy spins the spinner 300 times. Work out an estimate for the number of times it will land on A. (2 marks)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34340" y="1514333"/>
            <a:ext cx="3634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P = 1 – (0.15 + 0.32 + 0.27)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P = 1 – 0.74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P = 0.26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" y="4593896"/>
            <a:ext cx="36347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B050"/>
                </a:solidFill>
              </a:rPr>
              <a:t>300 x 0.15</a:t>
            </a:r>
          </a:p>
          <a:p>
            <a:r>
              <a:rPr lang="en-GB" sz="2400" dirty="0" smtClean="0">
                <a:solidFill>
                  <a:srgbClr val="00B050"/>
                </a:solidFill>
              </a:rPr>
              <a:t>= 45</a:t>
            </a:r>
          </a:p>
        </p:txBody>
      </p:sp>
    </p:spTree>
    <p:extLst>
      <p:ext uri="{BB962C8B-B14F-4D97-AF65-F5344CB8AC3E}">
        <p14:creationId xmlns:p14="http://schemas.microsoft.com/office/powerpoint/2010/main" val="111831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0"/>
            <a:ext cx="1219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u="sng" dirty="0" smtClean="0"/>
              <a:t>Probability and Algebra</a:t>
            </a:r>
          </a:p>
          <a:p>
            <a:endParaRPr lang="en-GB" sz="2400" dirty="0" smtClean="0"/>
          </a:p>
          <a:p>
            <a:r>
              <a:rPr lang="en-GB" sz="2400" dirty="0" smtClean="0"/>
              <a:t>Homework:</a:t>
            </a:r>
          </a:p>
          <a:p>
            <a:endParaRPr lang="en-GB" sz="2400" dirty="0"/>
          </a:p>
          <a:p>
            <a:r>
              <a:rPr lang="en-GB" sz="2400" dirty="0" smtClean="0"/>
              <a:t>Complete questions 45-52 in the numeracy booklet.</a:t>
            </a:r>
          </a:p>
          <a:p>
            <a:endParaRPr lang="en-GB" sz="2400" dirty="0"/>
          </a:p>
          <a:p>
            <a:r>
              <a:rPr lang="en-GB" sz="2400" dirty="0" smtClean="0"/>
              <a:t>Due: 29.9.20</a:t>
            </a:r>
          </a:p>
        </p:txBody>
      </p:sp>
    </p:spTree>
    <p:extLst>
      <p:ext uri="{BB962C8B-B14F-4D97-AF65-F5344CB8AC3E}">
        <p14:creationId xmlns:p14="http://schemas.microsoft.com/office/powerpoint/2010/main" val="280856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916</Words>
  <Application>Microsoft Office PowerPoint</Application>
  <PresentationFormat>Widescreen</PresentationFormat>
  <Paragraphs>203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The probability scale</vt:lpstr>
      <vt:lpstr>Calculating probability</vt:lpstr>
      <vt:lpstr>Calculating probability</vt:lpstr>
      <vt:lpstr>Calculating probabilities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DMHS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T Warren</dc:creator>
  <cp:lastModifiedBy>Mr T Warren</cp:lastModifiedBy>
  <cp:revision>11</cp:revision>
  <dcterms:created xsi:type="dcterms:W3CDTF">2020-09-21T14:20:22Z</dcterms:created>
  <dcterms:modified xsi:type="dcterms:W3CDTF">2020-09-21T15:26:37Z</dcterms:modified>
</cp:coreProperties>
</file>