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54"/>
  </p:notesMasterIdLst>
  <p:sldIdLst>
    <p:sldId id="304" r:id="rId4"/>
    <p:sldId id="305" r:id="rId5"/>
    <p:sldId id="256" r:id="rId6"/>
    <p:sldId id="337" r:id="rId7"/>
    <p:sldId id="365" r:id="rId8"/>
    <p:sldId id="366" r:id="rId9"/>
    <p:sldId id="326" r:id="rId10"/>
    <p:sldId id="327" r:id="rId11"/>
    <p:sldId id="328" r:id="rId12"/>
    <p:sldId id="323" r:id="rId13"/>
    <p:sldId id="274" r:id="rId14"/>
    <p:sldId id="316" r:id="rId15"/>
    <p:sldId id="317" r:id="rId16"/>
    <p:sldId id="318" r:id="rId17"/>
    <p:sldId id="319" r:id="rId18"/>
    <p:sldId id="320" r:id="rId19"/>
    <p:sldId id="321" r:id="rId20"/>
    <p:sldId id="322" r:id="rId21"/>
    <p:sldId id="299" r:id="rId22"/>
    <p:sldId id="300" r:id="rId23"/>
    <p:sldId id="324" r:id="rId24"/>
    <p:sldId id="303" r:id="rId25"/>
    <p:sldId id="325" r:id="rId26"/>
    <p:sldId id="306" r:id="rId27"/>
    <p:sldId id="307" r:id="rId28"/>
    <p:sldId id="338" r:id="rId29"/>
    <p:sldId id="350" r:id="rId30"/>
    <p:sldId id="356" r:id="rId31"/>
    <p:sldId id="355" r:id="rId32"/>
    <p:sldId id="340" r:id="rId33"/>
    <p:sldId id="341" r:id="rId34"/>
    <p:sldId id="342" r:id="rId35"/>
    <p:sldId id="343" r:id="rId36"/>
    <p:sldId id="344" r:id="rId37"/>
    <p:sldId id="345" r:id="rId38"/>
    <p:sldId id="346" r:id="rId39"/>
    <p:sldId id="347" r:id="rId40"/>
    <p:sldId id="348" r:id="rId41"/>
    <p:sldId id="349" r:id="rId42"/>
    <p:sldId id="353" r:id="rId43"/>
    <p:sldId id="357" r:id="rId44"/>
    <p:sldId id="358" r:id="rId45"/>
    <p:sldId id="359" r:id="rId46"/>
    <p:sldId id="362" r:id="rId47"/>
    <p:sldId id="360" r:id="rId48"/>
    <p:sldId id="361" r:id="rId49"/>
    <p:sldId id="363" r:id="rId50"/>
    <p:sldId id="364" r:id="rId51"/>
    <p:sldId id="367" r:id="rId52"/>
    <p:sldId id="36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374" autoAdjust="0"/>
  </p:normalViewPr>
  <p:slideViewPr>
    <p:cSldViewPr snapToGrid="0">
      <p:cViewPr varScale="1">
        <p:scale>
          <a:sx n="69" d="100"/>
          <a:sy n="69" d="100"/>
        </p:scale>
        <p:origin x="8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AFFD9-514A-4CD5-8C9B-291E91947657}" type="datetimeFigureOut">
              <a:rPr lang="en-GB" smtClean="0"/>
              <a:t>15/03/2022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417CF-7C3F-45B1-8785-241D79BBFD58}" type="slidenum">
              <a:rPr lang="en-GB" smtClean="0"/>
              <a:t>‹#›</a:t>
            </a:fld>
            <a:endParaRPr lang="en-GB"/>
          </a:p>
        </p:txBody>
      </p:sp>
    </p:spTree>
    <p:extLst>
      <p:ext uri="{BB962C8B-B14F-4D97-AF65-F5344CB8AC3E}">
        <p14:creationId xmlns:p14="http://schemas.microsoft.com/office/powerpoint/2010/main" val="94001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42F9C79-52BD-40C4-9275-D90EA831162B}" type="slidenum">
              <a:rPr lang="en-GB" smtClean="0"/>
              <a:pPr/>
              <a:t>7</a:t>
            </a:fld>
            <a:endParaRPr lang="en-GB"/>
          </a:p>
        </p:txBody>
      </p:sp>
    </p:spTree>
    <p:extLst>
      <p:ext uri="{BB962C8B-B14F-4D97-AF65-F5344CB8AC3E}">
        <p14:creationId xmlns:p14="http://schemas.microsoft.com/office/powerpoint/2010/main" val="244431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7873E7-2CC8-41C8-8746-776E1EB0167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extLst>
      <p:ext uri="{BB962C8B-B14F-4D97-AF65-F5344CB8AC3E}">
        <p14:creationId xmlns:p14="http://schemas.microsoft.com/office/powerpoint/2010/main" val="229369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5BE72E-B947-48EA-8806-5588DBF41026}" type="slidenum">
              <a:rPr lang="en-GB" altLang="en-US" smtClean="0"/>
              <a:pPr>
                <a:spcBef>
                  <a:spcPct val="0"/>
                </a:spcBef>
              </a:pPr>
              <a:t>40</a:t>
            </a:fld>
            <a:endParaRPr lang="en-GB" altLang="en-US" smtClean="0"/>
          </a:p>
        </p:txBody>
      </p:sp>
      <p:sp>
        <p:nvSpPr>
          <p:cNvPr id="4301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extLst>
      <p:ext uri="{BB962C8B-B14F-4D97-AF65-F5344CB8AC3E}">
        <p14:creationId xmlns:p14="http://schemas.microsoft.com/office/powerpoint/2010/main" val="16350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42F9C79-52BD-40C4-9275-D90EA831162B}" type="slidenum">
              <a:rPr lang="en-GB" smtClean="0"/>
              <a:pPr/>
              <a:t>8</a:t>
            </a:fld>
            <a:endParaRPr lang="en-GB"/>
          </a:p>
        </p:txBody>
      </p:sp>
    </p:spTree>
    <p:extLst>
      <p:ext uri="{BB962C8B-B14F-4D97-AF65-F5344CB8AC3E}">
        <p14:creationId xmlns:p14="http://schemas.microsoft.com/office/powerpoint/2010/main" val="271544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42F9C79-52BD-40C4-9275-D90EA831162B}" type="slidenum">
              <a:rPr lang="en-GB" smtClean="0"/>
              <a:pPr/>
              <a:t>9</a:t>
            </a:fld>
            <a:endParaRPr lang="en-GB"/>
          </a:p>
        </p:txBody>
      </p:sp>
    </p:spTree>
    <p:extLst>
      <p:ext uri="{BB962C8B-B14F-4D97-AF65-F5344CB8AC3E}">
        <p14:creationId xmlns:p14="http://schemas.microsoft.com/office/powerpoint/2010/main" val="305732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42F9C79-52BD-40C4-9275-D90EA831162B}" type="slidenum">
              <a:rPr lang="en-GB" smtClean="0"/>
              <a:pPr/>
              <a:t>10</a:t>
            </a:fld>
            <a:endParaRPr lang="en-GB"/>
          </a:p>
        </p:txBody>
      </p:sp>
    </p:spTree>
    <p:extLst>
      <p:ext uri="{BB962C8B-B14F-4D97-AF65-F5344CB8AC3E}">
        <p14:creationId xmlns:p14="http://schemas.microsoft.com/office/powerpoint/2010/main" val="121704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1B6785-BBC9-4670-8530-4AB15E50635C}" type="slidenum">
              <a:rPr lang="en-GB"/>
              <a:pPr/>
              <a:t>19</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Biological Molecules: Proteins and Lipids</a:t>
            </a:r>
          </a:p>
        </p:txBody>
      </p:sp>
      <p:sp>
        <p:nvSpPr>
          <p:cNvPr id="1799170" name="Rectangle 2"/>
          <p:cNvSpPr>
            <a:spLocks noGrp="1" noRot="1" noChangeAspect="1" noChangeArrowheads="1" noTextEdit="1"/>
          </p:cNvSpPr>
          <p:nvPr>
            <p:ph type="sldImg"/>
          </p:nvPr>
        </p:nvSpPr>
        <p:spPr>
          <a:ln/>
        </p:spPr>
      </p:sp>
      <p:sp>
        <p:nvSpPr>
          <p:cNvPr id="1799171" name="Rectangle 3"/>
          <p:cNvSpPr>
            <a:spLocks noGrp="1" noChangeArrowheads="1"/>
          </p:cNvSpPr>
          <p:nvPr>
            <p:ph type="body" idx="1"/>
          </p:nvPr>
        </p:nvSpPr>
        <p:spPr/>
        <p:txBody>
          <a:bodyPr/>
          <a:lstStyle/>
          <a:p>
            <a:r>
              <a:rPr lang="en-GB" b="1"/>
              <a:t>Photo credit:</a:t>
            </a:r>
            <a:r>
              <a:rPr lang="en-GB"/>
              <a:t> Steve Gschmeissner / Science Photo Library </a:t>
            </a:r>
          </a:p>
          <a:p>
            <a:r>
              <a:rPr lang="en-GB"/>
              <a:t>Scanning electron micrograph (SEM) of collagen bundles from the delicate connective tissue endoneurium. Endoneurium wraps around and between individual nerve fibres (axons), providing support and filling space between the nerve fibres. Endoneurium consists of collagen and elastin fibres and is found throughout the peripheral nervous system. Magnification not known.</a:t>
            </a:r>
          </a:p>
          <a:p>
            <a:endParaRPr lang="en-GB"/>
          </a:p>
          <a:p>
            <a:r>
              <a:rPr lang="en-GB" b="1"/>
              <a:t>Teacher notes</a:t>
            </a:r>
          </a:p>
          <a:p>
            <a:r>
              <a:rPr lang="en-GB"/>
              <a:t>Collagen is the most abundant protein in the body, comprising about 25% of all protein.</a:t>
            </a:r>
          </a:p>
        </p:txBody>
      </p:sp>
    </p:spTree>
    <p:extLst>
      <p:ext uri="{BB962C8B-B14F-4D97-AF65-F5344CB8AC3E}">
        <p14:creationId xmlns:p14="http://schemas.microsoft.com/office/powerpoint/2010/main" val="111726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05F3B5C-07CB-4A79-917B-4B43A86EB0E6}" type="slidenum">
              <a:rPr lang="en-GB"/>
              <a:pPr/>
              <a:t>20</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Biological Molecules: Proteins and Lipids</a:t>
            </a:r>
          </a:p>
        </p:txBody>
      </p:sp>
      <p:sp>
        <p:nvSpPr>
          <p:cNvPr id="1800194" name="Rectangle 2"/>
          <p:cNvSpPr>
            <a:spLocks noGrp="1" noRot="1" noChangeAspect="1" noChangeArrowheads="1" noTextEdit="1"/>
          </p:cNvSpPr>
          <p:nvPr>
            <p:ph type="sldImg"/>
          </p:nvPr>
        </p:nvSpPr>
        <p:spPr>
          <a:ln/>
        </p:spPr>
      </p:sp>
      <p:sp>
        <p:nvSpPr>
          <p:cNvPr id="1800195" name="Rectangle 3"/>
          <p:cNvSpPr>
            <a:spLocks noGrp="1" noChangeArrowheads="1"/>
          </p:cNvSpPr>
          <p:nvPr>
            <p:ph type="body" idx="1"/>
          </p:nvPr>
        </p:nvSpPr>
        <p:spPr/>
        <p:txBody>
          <a:bodyPr/>
          <a:lstStyle/>
          <a:p>
            <a:r>
              <a:rPr lang="en-GB" b="1"/>
              <a:t>Photo credit:</a:t>
            </a:r>
            <a:r>
              <a:rPr lang="en-GB"/>
              <a:t> National Institutes Of Health / Science Photo Library</a:t>
            </a:r>
          </a:p>
          <a:p>
            <a:r>
              <a:rPr lang="en-GB"/>
              <a:t>Molecular graphic of the oxygen-carrying protein myoglobin. Myoglobin consists of a chain of amino acids folded into a globin molecule, which is similar to the four globin subunits in haemoglobin. Coloured spheres here represent atoms in the chain. The dark region in the centre is the haem group, which contains a single iron atom to which a molecule of oxygen can form a temporary bond. Myoglobin is found in muscle tissue, where it stores additional oxygen for use during strenuous exercise.</a:t>
            </a:r>
          </a:p>
        </p:txBody>
      </p:sp>
    </p:spTree>
    <p:extLst>
      <p:ext uri="{BB962C8B-B14F-4D97-AF65-F5344CB8AC3E}">
        <p14:creationId xmlns:p14="http://schemas.microsoft.com/office/powerpoint/2010/main" val="176523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B80E4F02-FA91-427A-8A18-19D574EEDFCD}" type="slidenum">
              <a:rPr lang="en-GB" altLang="en-US" smtClean="0"/>
              <a:pPr>
                <a:spcBef>
                  <a:spcPct val="0"/>
                </a:spcBef>
              </a:pPr>
              <a:t>27</a:t>
            </a:fld>
            <a:endParaRPr lang="en-GB" altLang="en-US" smtClean="0"/>
          </a:p>
        </p:txBody>
      </p:sp>
      <p:sp>
        <p:nvSpPr>
          <p:cNvPr id="12291"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extLst>
      <p:ext uri="{BB962C8B-B14F-4D97-AF65-F5344CB8AC3E}">
        <p14:creationId xmlns:p14="http://schemas.microsoft.com/office/powerpoint/2010/main" val="2217551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103E51-01DC-4444-A67F-AAD7FCEB2E9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extLst>
      <p:ext uri="{BB962C8B-B14F-4D97-AF65-F5344CB8AC3E}">
        <p14:creationId xmlns:p14="http://schemas.microsoft.com/office/powerpoint/2010/main" val="34161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636537-1D0E-47C3-B749-73CA1C33514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extLst>
      <p:ext uri="{BB962C8B-B14F-4D97-AF65-F5344CB8AC3E}">
        <p14:creationId xmlns:p14="http://schemas.microsoft.com/office/powerpoint/2010/main" val="181564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82079B-DE00-44B6-8E17-FFEAC10A33B2}"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5BF49-813D-48EA-9813-047FFA450337}" type="slidenum">
              <a:rPr lang="en-GB" smtClean="0"/>
              <a:t>‹#›</a:t>
            </a:fld>
            <a:endParaRPr lang="en-GB"/>
          </a:p>
        </p:txBody>
      </p:sp>
    </p:spTree>
    <p:extLst>
      <p:ext uri="{BB962C8B-B14F-4D97-AF65-F5344CB8AC3E}">
        <p14:creationId xmlns:p14="http://schemas.microsoft.com/office/powerpoint/2010/main" val="231822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82079B-DE00-44B6-8E17-FFEAC10A33B2}"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5BF49-813D-48EA-9813-047FFA450337}" type="slidenum">
              <a:rPr lang="en-GB" smtClean="0"/>
              <a:t>‹#›</a:t>
            </a:fld>
            <a:endParaRPr lang="en-GB"/>
          </a:p>
        </p:txBody>
      </p:sp>
    </p:spTree>
    <p:extLst>
      <p:ext uri="{BB962C8B-B14F-4D97-AF65-F5344CB8AC3E}">
        <p14:creationId xmlns:p14="http://schemas.microsoft.com/office/powerpoint/2010/main" val="163716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82079B-DE00-44B6-8E17-FFEAC10A33B2}"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5BF49-813D-48EA-9813-047FFA450337}" type="slidenum">
              <a:rPr lang="en-GB" smtClean="0"/>
              <a:t>‹#›</a:t>
            </a:fld>
            <a:endParaRPr lang="en-GB"/>
          </a:p>
        </p:txBody>
      </p:sp>
    </p:spTree>
    <p:extLst>
      <p:ext uri="{BB962C8B-B14F-4D97-AF65-F5344CB8AC3E}">
        <p14:creationId xmlns:p14="http://schemas.microsoft.com/office/powerpoint/2010/main" val="1077113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52895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6599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364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4434" y="1484313"/>
            <a:ext cx="565996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1484313"/>
            <a:ext cx="565996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5666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56206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1657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963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368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82079B-DE00-44B6-8E17-FFEAC10A33B2}"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5BF49-813D-48EA-9813-047FFA450337}" type="slidenum">
              <a:rPr lang="en-GB" smtClean="0"/>
              <a:t>‹#›</a:t>
            </a:fld>
            <a:endParaRPr lang="en-GB"/>
          </a:p>
        </p:txBody>
      </p:sp>
    </p:spTree>
    <p:extLst>
      <p:ext uri="{BB962C8B-B14F-4D97-AF65-F5344CB8AC3E}">
        <p14:creationId xmlns:p14="http://schemas.microsoft.com/office/powerpoint/2010/main" val="3967796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0296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6701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6524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
            <a:ext cx="8940800" cy="652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30165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34434" y="1484313"/>
            <a:ext cx="565996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1484313"/>
            <a:ext cx="565996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53656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
            <a:ext cx="12192000" cy="6524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07273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34434" y="1484313"/>
            <a:ext cx="565996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1" y="1484313"/>
            <a:ext cx="5659967" cy="244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1" y="4079875"/>
            <a:ext cx="5659967" cy="244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01117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34434" y="1484313"/>
            <a:ext cx="565996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1" y="1484313"/>
            <a:ext cx="5659967" cy="244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1" y="4079875"/>
            <a:ext cx="5659967" cy="244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1111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1673B9-A4C3-469E-AFF1-10B0BF8801E1}"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1355667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673B9-A4C3-469E-AFF1-10B0BF8801E1}"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1948610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1673B9-A4C3-469E-AFF1-10B0BF8801E1}"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73579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82079B-DE00-44B6-8E17-FFEAC10A33B2}"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5BF49-813D-48EA-9813-047FFA450337}" type="slidenum">
              <a:rPr lang="en-GB" smtClean="0"/>
              <a:t>‹#›</a:t>
            </a:fld>
            <a:endParaRPr lang="en-GB"/>
          </a:p>
        </p:txBody>
      </p:sp>
    </p:spTree>
    <p:extLst>
      <p:ext uri="{BB962C8B-B14F-4D97-AF65-F5344CB8AC3E}">
        <p14:creationId xmlns:p14="http://schemas.microsoft.com/office/powerpoint/2010/main" val="3949900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1673B9-A4C3-469E-AFF1-10B0BF8801E1}"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1854534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1673B9-A4C3-469E-AFF1-10B0BF8801E1}" type="datetimeFigureOut">
              <a:rPr lang="en-GB" smtClean="0"/>
              <a:t>15/03/2022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2551576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1673B9-A4C3-469E-AFF1-10B0BF8801E1}" type="datetimeFigureOut">
              <a:rPr lang="en-GB" smtClean="0"/>
              <a:t>15/03/2022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1744098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73B9-A4C3-469E-AFF1-10B0BF8801E1}" type="datetimeFigureOut">
              <a:rPr lang="en-GB" smtClean="0"/>
              <a:t>15/03/2022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106306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1673B9-A4C3-469E-AFF1-10B0BF8801E1}"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252292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1673B9-A4C3-469E-AFF1-10B0BF8801E1}"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581481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673B9-A4C3-469E-AFF1-10B0BF8801E1}"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826873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673B9-A4C3-469E-AFF1-10B0BF8801E1}"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26A2A-4690-4083-9ECC-FC845977FEAD}" type="slidenum">
              <a:rPr lang="en-GB" smtClean="0"/>
              <a:t>‹#›</a:t>
            </a:fld>
            <a:endParaRPr lang="en-GB"/>
          </a:p>
        </p:txBody>
      </p:sp>
    </p:spTree>
    <p:extLst>
      <p:ext uri="{BB962C8B-B14F-4D97-AF65-F5344CB8AC3E}">
        <p14:creationId xmlns:p14="http://schemas.microsoft.com/office/powerpoint/2010/main" val="373594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82079B-DE00-44B6-8E17-FFEAC10A33B2}"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5BF49-813D-48EA-9813-047FFA450337}" type="slidenum">
              <a:rPr lang="en-GB" smtClean="0"/>
              <a:t>‹#›</a:t>
            </a:fld>
            <a:endParaRPr lang="en-GB"/>
          </a:p>
        </p:txBody>
      </p:sp>
    </p:spTree>
    <p:extLst>
      <p:ext uri="{BB962C8B-B14F-4D97-AF65-F5344CB8AC3E}">
        <p14:creationId xmlns:p14="http://schemas.microsoft.com/office/powerpoint/2010/main" val="11229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82079B-DE00-44B6-8E17-FFEAC10A33B2}" type="datetimeFigureOut">
              <a:rPr lang="en-GB" smtClean="0"/>
              <a:t>15/03/2022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65BF49-813D-48EA-9813-047FFA450337}" type="slidenum">
              <a:rPr lang="en-GB" smtClean="0"/>
              <a:t>‹#›</a:t>
            </a:fld>
            <a:endParaRPr lang="en-GB"/>
          </a:p>
        </p:txBody>
      </p:sp>
    </p:spTree>
    <p:extLst>
      <p:ext uri="{BB962C8B-B14F-4D97-AF65-F5344CB8AC3E}">
        <p14:creationId xmlns:p14="http://schemas.microsoft.com/office/powerpoint/2010/main" val="293852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82079B-DE00-44B6-8E17-FFEAC10A33B2}" type="datetimeFigureOut">
              <a:rPr lang="en-GB" smtClean="0"/>
              <a:t>15/03/2022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65BF49-813D-48EA-9813-047FFA450337}" type="slidenum">
              <a:rPr lang="en-GB" smtClean="0"/>
              <a:t>‹#›</a:t>
            </a:fld>
            <a:endParaRPr lang="en-GB"/>
          </a:p>
        </p:txBody>
      </p:sp>
    </p:spTree>
    <p:extLst>
      <p:ext uri="{BB962C8B-B14F-4D97-AF65-F5344CB8AC3E}">
        <p14:creationId xmlns:p14="http://schemas.microsoft.com/office/powerpoint/2010/main" val="241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2079B-DE00-44B6-8E17-FFEAC10A33B2}" type="datetimeFigureOut">
              <a:rPr lang="en-GB" smtClean="0"/>
              <a:t>15/03/2022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65BF49-813D-48EA-9813-047FFA450337}" type="slidenum">
              <a:rPr lang="en-GB" smtClean="0"/>
              <a:t>‹#›</a:t>
            </a:fld>
            <a:endParaRPr lang="en-GB"/>
          </a:p>
        </p:txBody>
      </p:sp>
    </p:spTree>
    <p:extLst>
      <p:ext uri="{BB962C8B-B14F-4D97-AF65-F5344CB8AC3E}">
        <p14:creationId xmlns:p14="http://schemas.microsoft.com/office/powerpoint/2010/main" val="85620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2079B-DE00-44B6-8E17-FFEAC10A33B2}"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5BF49-813D-48EA-9813-047FFA450337}" type="slidenum">
              <a:rPr lang="en-GB" smtClean="0"/>
              <a:t>‹#›</a:t>
            </a:fld>
            <a:endParaRPr lang="en-GB"/>
          </a:p>
        </p:txBody>
      </p:sp>
    </p:spTree>
    <p:extLst>
      <p:ext uri="{BB962C8B-B14F-4D97-AF65-F5344CB8AC3E}">
        <p14:creationId xmlns:p14="http://schemas.microsoft.com/office/powerpoint/2010/main" val="293792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2079B-DE00-44B6-8E17-FFEAC10A33B2}"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5BF49-813D-48EA-9813-047FFA450337}" type="slidenum">
              <a:rPr lang="en-GB" smtClean="0"/>
              <a:t>‹#›</a:t>
            </a:fld>
            <a:endParaRPr lang="en-GB"/>
          </a:p>
        </p:txBody>
      </p:sp>
    </p:spTree>
    <p:extLst>
      <p:ext uri="{BB962C8B-B14F-4D97-AF65-F5344CB8AC3E}">
        <p14:creationId xmlns:p14="http://schemas.microsoft.com/office/powerpoint/2010/main" val="232243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2079B-DE00-44B6-8E17-FFEAC10A33B2}" type="datetimeFigureOut">
              <a:rPr lang="en-GB" smtClean="0"/>
              <a:t>15/03/2022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5BF49-813D-48EA-9813-047FFA450337}" type="slidenum">
              <a:rPr lang="en-GB" smtClean="0"/>
              <a:t>‹#›</a:t>
            </a:fld>
            <a:endParaRPr lang="en-GB"/>
          </a:p>
        </p:txBody>
      </p:sp>
    </p:spTree>
    <p:extLst>
      <p:ext uri="{BB962C8B-B14F-4D97-AF65-F5344CB8AC3E}">
        <p14:creationId xmlns:p14="http://schemas.microsoft.com/office/powerpoint/2010/main" val="218383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1143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34434" y="1484313"/>
            <a:ext cx="11523133"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extLst>
      <p:ext uri="{BB962C8B-B14F-4D97-AF65-F5344CB8AC3E}">
        <p14:creationId xmlns:p14="http://schemas.microsoft.com/office/powerpoint/2010/main" val="3672002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a:solidFill>
            <a:schemeClr val="bg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673B9-A4C3-469E-AFF1-10B0BF8801E1}" type="datetimeFigureOut">
              <a:rPr lang="en-GB" smtClean="0"/>
              <a:t>15/03/2022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26A2A-4690-4083-9ECC-FC845977FEAD}" type="slidenum">
              <a:rPr lang="en-GB" smtClean="0"/>
              <a:t>‹#›</a:t>
            </a:fld>
            <a:endParaRPr lang="en-GB"/>
          </a:p>
        </p:txBody>
      </p:sp>
    </p:spTree>
    <p:extLst>
      <p:ext uri="{BB962C8B-B14F-4D97-AF65-F5344CB8AC3E}">
        <p14:creationId xmlns:p14="http://schemas.microsoft.com/office/powerpoint/2010/main" val="12050331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rABpkD42Ap4" TargetMode="Externa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a:ln>
            <a:noFill/>
          </a:ln>
        </p:spPr>
        <p:txBody>
          <a:bodyPr/>
          <a:lstStyle/>
          <a:p>
            <a:r>
              <a:rPr lang="en-GB" b="1" u="sng" dirty="0" smtClean="0"/>
              <a:t>Protein Review</a:t>
            </a:r>
            <a:r>
              <a:rPr lang="en-GB" b="1" dirty="0" smtClean="0"/>
              <a:t>                           </a:t>
            </a:r>
            <a:fld id="{D34D7D40-0CC1-45FD-A1A2-69AA6355F0B3}" type="datetime3">
              <a:rPr lang="en-GB" b="1" u="sng" smtClean="0"/>
              <a:t>15 March, 2022</a:t>
            </a:fld>
            <a:r>
              <a:rPr lang="en-GB" dirty="0" smtClean="0"/>
              <a:t>                 </a:t>
            </a:r>
            <a:endParaRPr lang="en-GB" dirty="0"/>
          </a:p>
        </p:txBody>
      </p:sp>
      <p:sp>
        <p:nvSpPr>
          <p:cNvPr id="3" name="Content Placeholder 2"/>
          <p:cNvSpPr>
            <a:spLocks noGrp="1"/>
          </p:cNvSpPr>
          <p:nvPr>
            <p:ph idx="1"/>
          </p:nvPr>
        </p:nvSpPr>
        <p:spPr>
          <a:xfrm>
            <a:off x="180109" y="1662544"/>
            <a:ext cx="11734800" cy="4835237"/>
          </a:xfrm>
        </p:spPr>
        <p:txBody>
          <a:bodyPr>
            <a:normAutofit lnSpcReduction="10000"/>
          </a:bodyPr>
          <a:lstStyle/>
          <a:p>
            <a:pPr marL="0" indent="0">
              <a:buNone/>
            </a:pPr>
            <a:r>
              <a:rPr lang="en-GB" b="1" u="sng" dirty="0" smtClean="0"/>
              <a:t>Do Now</a:t>
            </a:r>
          </a:p>
          <a:p>
            <a:pPr marL="514350" indent="-514350">
              <a:buFont typeface="+mj-lt"/>
              <a:buAutoNum type="arabicPeriod"/>
            </a:pPr>
            <a:r>
              <a:rPr lang="en-GB" dirty="0" smtClean="0"/>
              <a:t>Name the part of an amino acid that is variable.</a:t>
            </a:r>
          </a:p>
          <a:p>
            <a:pPr marL="514350" indent="-514350">
              <a:buFont typeface="+mj-lt"/>
              <a:buAutoNum type="arabicPeriod"/>
            </a:pPr>
            <a:r>
              <a:rPr lang="en-GB" dirty="0" smtClean="0"/>
              <a:t>Name the reaction that causes a peptide bond to form between two amino acids.</a:t>
            </a:r>
          </a:p>
          <a:p>
            <a:pPr marL="514350" indent="-514350">
              <a:buFont typeface="+mj-lt"/>
              <a:buAutoNum type="arabicPeriod"/>
            </a:pPr>
            <a:r>
              <a:rPr lang="en-GB" dirty="0" smtClean="0"/>
              <a:t>Name the additional bond that causes the shapes of the alpha helix and beta pleated in the secondary structure.</a:t>
            </a:r>
          </a:p>
          <a:p>
            <a:pPr marL="514350" indent="-514350">
              <a:buFont typeface="+mj-lt"/>
              <a:buAutoNum type="arabicPeriod"/>
            </a:pPr>
            <a:r>
              <a:rPr lang="en-GB" dirty="0" smtClean="0"/>
              <a:t>Name one bond that is in the tertiary structure but not in the secondary structure. </a:t>
            </a:r>
          </a:p>
          <a:p>
            <a:pPr marL="514350" indent="-514350">
              <a:buFont typeface="+mj-lt"/>
              <a:buAutoNum type="arabicPeriod"/>
            </a:pPr>
            <a:r>
              <a:rPr lang="en-US" dirty="0"/>
              <a:t>How do enzymes lower the activation energy in anabolic reactions</a:t>
            </a:r>
            <a:r>
              <a:rPr lang="en-US" dirty="0" smtClean="0"/>
              <a:t>?</a:t>
            </a:r>
          </a:p>
          <a:p>
            <a:pPr marL="514350" indent="-514350">
              <a:buFont typeface="+mj-lt"/>
              <a:buAutoNum type="arabicPeriod"/>
            </a:pPr>
            <a:r>
              <a:rPr lang="en-US" dirty="0"/>
              <a:t>Describe the induced fit </a:t>
            </a:r>
            <a:r>
              <a:rPr lang="en-US" dirty="0" smtClean="0"/>
              <a:t>theory</a:t>
            </a:r>
          </a:p>
          <a:p>
            <a:pPr marL="514350" indent="-514350">
              <a:buFont typeface="+mj-lt"/>
              <a:buAutoNum type="arabicPeriod"/>
            </a:pPr>
            <a:r>
              <a:rPr lang="en-US" dirty="0"/>
              <a:t>How does substrate concentration affect the rate of reaction? </a:t>
            </a:r>
            <a:endParaRPr lang="en-GB" dirty="0"/>
          </a:p>
        </p:txBody>
      </p:sp>
    </p:spTree>
    <p:extLst>
      <p:ext uri="{BB962C8B-B14F-4D97-AF65-F5344CB8AC3E}">
        <p14:creationId xmlns:p14="http://schemas.microsoft.com/office/powerpoint/2010/main" val="1318652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26_Protein_Structure"/>
          <p:cNvPicPr>
            <a:picLocks noChangeAspect="1" noChangeArrowheads="1"/>
          </p:cNvPicPr>
          <p:nvPr/>
        </p:nvPicPr>
        <p:blipFill rotWithShape="1">
          <a:blip r:embed="rId3" cstate="print"/>
          <a:srcRect t="76705" b="-1"/>
          <a:stretch/>
        </p:blipFill>
        <p:spPr bwMode="auto">
          <a:xfrm>
            <a:off x="2228216" y="797931"/>
            <a:ext cx="7968729" cy="261666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349144" y="4308198"/>
            <a:ext cx="3726872" cy="1631216"/>
          </a:xfrm>
          <a:prstGeom prst="rect">
            <a:avLst/>
          </a:prstGeom>
          <a:solidFill>
            <a:srgbClr val="FFFF00"/>
          </a:solidFill>
          <a:ln>
            <a:solidFill>
              <a:schemeClr val="tx1"/>
            </a:solidFill>
          </a:ln>
        </p:spPr>
        <p:txBody>
          <a:bodyPr wrap="square">
            <a:spAutoFit/>
          </a:bodyPr>
          <a:lstStyle/>
          <a:p>
            <a:r>
              <a:rPr lang="en-GB" sz="2000" dirty="0"/>
              <a:t>A protein that has a </a:t>
            </a:r>
            <a:r>
              <a:rPr lang="en-GB" sz="2000" b="1" dirty="0"/>
              <a:t>quaternary structure </a:t>
            </a:r>
            <a:r>
              <a:rPr lang="en-GB" sz="2000" dirty="0"/>
              <a:t>is composed of at least two polypeptide chains held together by hydrogen, covalent and ionic bonds.</a:t>
            </a:r>
          </a:p>
        </p:txBody>
      </p:sp>
    </p:spTree>
    <p:extLst>
      <p:ext uri="{BB962C8B-B14F-4D97-AF65-F5344CB8AC3E}">
        <p14:creationId xmlns:p14="http://schemas.microsoft.com/office/powerpoint/2010/main" val="166400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047" y="332238"/>
            <a:ext cx="6774287" cy="632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69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u="sng" dirty="0" smtClean="0"/>
              <a:t>Primary, Secondary, Tertiary or Quaternary?</a:t>
            </a:r>
            <a:endParaRPr lang="en-GB" u="sng" dirty="0"/>
          </a:p>
        </p:txBody>
      </p:sp>
      <p:sp>
        <p:nvSpPr>
          <p:cNvPr id="3" name="Content Placeholder 2"/>
          <p:cNvSpPr>
            <a:spLocks noGrp="1"/>
          </p:cNvSpPr>
          <p:nvPr>
            <p:ph idx="1"/>
          </p:nvPr>
        </p:nvSpPr>
        <p:spPr/>
        <p:txBody>
          <a:bodyPr/>
          <a:lstStyle/>
          <a:p>
            <a:r>
              <a:rPr lang="en-GB" dirty="0" smtClean="0"/>
              <a:t>Has hydrogen bonds only </a:t>
            </a:r>
          </a:p>
          <a:p>
            <a:r>
              <a:rPr lang="en-GB" dirty="0" smtClean="0">
                <a:solidFill>
                  <a:srgbClr val="FF0000"/>
                </a:solidFill>
              </a:rPr>
              <a:t>Secondary</a:t>
            </a:r>
            <a:endParaRPr lang="en-GB" dirty="0">
              <a:solidFill>
                <a:srgbClr val="FF0000"/>
              </a:solidFill>
            </a:endParaRPr>
          </a:p>
        </p:txBody>
      </p:sp>
      <p:sp>
        <p:nvSpPr>
          <p:cNvPr id="4" name="TextBox 3"/>
          <p:cNvSpPr txBox="1"/>
          <p:nvPr/>
        </p:nvSpPr>
        <p:spPr>
          <a:xfrm rot="1888791">
            <a:off x="9351818" y="2969779"/>
            <a:ext cx="2175164" cy="86177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500" dirty="0" smtClean="0"/>
              <a:t>Mini Whiteboards</a:t>
            </a:r>
            <a:endParaRPr lang="en-GB" sz="2500" dirty="0"/>
          </a:p>
        </p:txBody>
      </p:sp>
    </p:spTree>
    <p:extLst>
      <p:ext uri="{BB962C8B-B14F-4D97-AF65-F5344CB8AC3E}">
        <p14:creationId xmlns:p14="http://schemas.microsoft.com/office/powerpoint/2010/main" val="24189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u="sng" dirty="0" smtClean="0"/>
              <a:t>Primary, Secondary, Tertiary or Quaternary?</a:t>
            </a:r>
            <a:endParaRPr lang="en-GB" u="sng" dirty="0"/>
          </a:p>
        </p:txBody>
      </p:sp>
      <p:sp>
        <p:nvSpPr>
          <p:cNvPr id="3" name="Content Placeholder 2"/>
          <p:cNvSpPr>
            <a:spLocks noGrp="1"/>
          </p:cNvSpPr>
          <p:nvPr>
            <p:ph idx="1"/>
          </p:nvPr>
        </p:nvSpPr>
        <p:spPr/>
        <p:txBody>
          <a:bodyPr/>
          <a:lstStyle/>
          <a:p>
            <a:r>
              <a:rPr lang="en-GB" dirty="0" smtClean="0"/>
              <a:t>Sequence of amino acids in a polypeptide</a:t>
            </a:r>
          </a:p>
          <a:p>
            <a:r>
              <a:rPr lang="en-GB" dirty="0" smtClean="0">
                <a:solidFill>
                  <a:srgbClr val="FF0000"/>
                </a:solidFill>
              </a:rPr>
              <a:t>Primary</a:t>
            </a:r>
            <a:endParaRPr lang="en-GB" dirty="0">
              <a:solidFill>
                <a:srgbClr val="FF0000"/>
              </a:solidFill>
            </a:endParaRPr>
          </a:p>
        </p:txBody>
      </p:sp>
    </p:spTree>
    <p:extLst>
      <p:ext uri="{BB962C8B-B14F-4D97-AF65-F5344CB8AC3E}">
        <p14:creationId xmlns:p14="http://schemas.microsoft.com/office/powerpoint/2010/main" val="27400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u="sng" dirty="0" smtClean="0"/>
              <a:t>Primary, Secondary, Tertiary or Quaternary?</a:t>
            </a:r>
            <a:endParaRPr lang="en-GB" u="sng" dirty="0"/>
          </a:p>
        </p:txBody>
      </p:sp>
      <p:sp>
        <p:nvSpPr>
          <p:cNvPr id="3" name="Content Placeholder 2"/>
          <p:cNvSpPr>
            <a:spLocks noGrp="1"/>
          </p:cNvSpPr>
          <p:nvPr>
            <p:ph idx="1"/>
          </p:nvPr>
        </p:nvSpPr>
        <p:spPr/>
        <p:txBody>
          <a:bodyPr/>
          <a:lstStyle/>
          <a:p>
            <a:r>
              <a:rPr lang="en-GB" dirty="0" smtClean="0"/>
              <a:t>Alpha helix</a:t>
            </a:r>
          </a:p>
          <a:p>
            <a:r>
              <a:rPr lang="en-GB" dirty="0" smtClean="0">
                <a:solidFill>
                  <a:srgbClr val="FF0000"/>
                </a:solidFill>
              </a:rPr>
              <a:t>Secondary</a:t>
            </a:r>
            <a:endParaRPr lang="en-GB" dirty="0">
              <a:solidFill>
                <a:srgbClr val="FF0000"/>
              </a:solidFill>
            </a:endParaRPr>
          </a:p>
        </p:txBody>
      </p:sp>
    </p:spTree>
    <p:extLst>
      <p:ext uri="{BB962C8B-B14F-4D97-AF65-F5344CB8AC3E}">
        <p14:creationId xmlns:p14="http://schemas.microsoft.com/office/powerpoint/2010/main" val="192832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u="sng" dirty="0" smtClean="0"/>
              <a:t>Primary, Secondary, Tertiary or Quaternary?</a:t>
            </a:r>
            <a:endParaRPr lang="en-GB" u="sng" dirty="0"/>
          </a:p>
        </p:txBody>
      </p:sp>
      <p:sp>
        <p:nvSpPr>
          <p:cNvPr id="3" name="Content Placeholder 2"/>
          <p:cNvSpPr>
            <a:spLocks noGrp="1"/>
          </p:cNvSpPr>
          <p:nvPr>
            <p:ph idx="1"/>
          </p:nvPr>
        </p:nvSpPr>
        <p:spPr/>
        <p:txBody>
          <a:bodyPr/>
          <a:lstStyle/>
          <a:p>
            <a:r>
              <a:rPr lang="en-GB" dirty="0" smtClean="0"/>
              <a:t>May involve two </a:t>
            </a:r>
            <a:r>
              <a:rPr lang="en-GB" dirty="0" err="1" smtClean="0"/>
              <a:t>poylpeptides</a:t>
            </a:r>
            <a:endParaRPr lang="en-GB" dirty="0" smtClean="0"/>
          </a:p>
          <a:p>
            <a:r>
              <a:rPr lang="en-GB" dirty="0" smtClean="0">
                <a:solidFill>
                  <a:srgbClr val="FF0000"/>
                </a:solidFill>
              </a:rPr>
              <a:t>Quaternary</a:t>
            </a:r>
            <a:endParaRPr lang="en-GB" dirty="0">
              <a:solidFill>
                <a:srgbClr val="FF0000"/>
              </a:solidFill>
            </a:endParaRPr>
          </a:p>
        </p:txBody>
      </p:sp>
    </p:spTree>
    <p:extLst>
      <p:ext uri="{BB962C8B-B14F-4D97-AF65-F5344CB8AC3E}">
        <p14:creationId xmlns:p14="http://schemas.microsoft.com/office/powerpoint/2010/main" val="89396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u="sng" dirty="0" smtClean="0"/>
              <a:t>Primary, Secondary, Tertiary or Quaternary?</a:t>
            </a:r>
            <a:endParaRPr lang="en-GB" u="sng" dirty="0"/>
          </a:p>
        </p:txBody>
      </p:sp>
      <p:sp>
        <p:nvSpPr>
          <p:cNvPr id="3" name="Content Placeholder 2"/>
          <p:cNvSpPr>
            <a:spLocks noGrp="1"/>
          </p:cNvSpPr>
          <p:nvPr>
            <p:ph idx="1"/>
          </p:nvPr>
        </p:nvSpPr>
        <p:spPr/>
        <p:txBody>
          <a:bodyPr/>
          <a:lstStyle/>
          <a:p>
            <a:r>
              <a:rPr lang="en-GB" dirty="0" smtClean="0"/>
              <a:t>Ionic bonds</a:t>
            </a:r>
          </a:p>
          <a:p>
            <a:r>
              <a:rPr lang="en-GB" dirty="0" smtClean="0">
                <a:solidFill>
                  <a:srgbClr val="FF0000"/>
                </a:solidFill>
              </a:rPr>
              <a:t>Tertiary</a:t>
            </a:r>
            <a:endParaRPr lang="en-GB" dirty="0">
              <a:solidFill>
                <a:srgbClr val="FF0000"/>
              </a:solidFill>
            </a:endParaRPr>
          </a:p>
        </p:txBody>
      </p:sp>
    </p:spTree>
    <p:extLst>
      <p:ext uri="{BB962C8B-B14F-4D97-AF65-F5344CB8AC3E}">
        <p14:creationId xmlns:p14="http://schemas.microsoft.com/office/powerpoint/2010/main" val="311324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u="sng" dirty="0" smtClean="0"/>
              <a:t>Primary, Secondary, Tertiary or Quaternary?</a:t>
            </a:r>
            <a:endParaRPr lang="en-GB" u="sng" dirty="0"/>
          </a:p>
        </p:txBody>
      </p:sp>
      <p:sp>
        <p:nvSpPr>
          <p:cNvPr id="3" name="Content Placeholder 2"/>
          <p:cNvSpPr>
            <a:spLocks noGrp="1"/>
          </p:cNvSpPr>
          <p:nvPr>
            <p:ph idx="1"/>
          </p:nvPr>
        </p:nvSpPr>
        <p:spPr/>
        <p:txBody>
          <a:bodyPr/>
          <a:lstStyle/>
          <a:p>
            <a:r>
              <a:rPr lang="en-GB" dirty="0" smtClean="0"/>
              <a:t>Beta pleated</a:t>
            </a:r>
          </a:p>
          <a:p>
            <a:r>
              <a:rPr lang="en-GB" dirty="0" smtClean="0">
                <a:solidFill>
                  <a:srgbClr val="FF0000"/>
                </a:solidFill>
              </a:rPr>
              <a:t>Secondary</a:t>
            </a:r>
            <a:endParaRPr lang="en-GB" dirty="0">
              <a:solidFill>
                <a:srgbClr val="FF0000"/>
              </a:solidFill>
            </a:endParaRPr>
          </a:p>
        </p:txBody>
      </p:sp>
    </p:spTree>
    <p:extLst>
      <p:ext uri="{BB962C8B-B14F-4D97-AF65-F5344CB8AC3E}">
        <p14:creationId xmlns:p14="http://schemas.microsoft.com/office/powerpoint/2010/main" val="247971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u="sng" dirty="0" smtClean="0"/>
              <a:t>Primary, Secondary, Tertiary or Quaternary?</a:t>
            </a:r>
            <a:endParaRPr lang="en-GB" u="sng" dirty="0"/>
          </a:p>
        </p:txBody>
      </p:sp>
      <p:sp>
        <p:nvSpPr>
          <p:cNvPr id="3" name="Content Placeholder 2"/>
          <p:cNvSpPr>
            <a:spLocks noGrp="1"/>
          </p:cNvSpPr>
          <p:nvPr>
            <p:ph idx="1"/>
          </p:nvPr>
        </p:nvSpPr>
        <p:spPr/>
        <p:txBody>
          <a:bodyPr/>
          <a:lstStyle/>
          <a:p>
            <a:r>
              <a:rPr lang="en-GB" dirty="0" smtClean="0"/>
              <a:t>Hydrophobic and </a:t>
            </a:r>
            <a:r>
              <a:rPr lang="en-GB" dirty="0" err="1" smtClean="0"/>
              <a:t>Hydrophillic</a:t>
            </a:r>
            <a:r>
              <a:rPr lang="en-GB" dirty="0" smtClean="0"/>
              <a:t> interactions of R groups are involved</a:t>
            </a:r>
          </a:p>
          <a:p>
            <a:r>
              <a:rPr lang="en-GB" dirty="0" smtClean="0">
                <a:solidFill>
                  <a:srgbClr val="FF0000"/>
                </a:solidFill>
              </a:rPr>
              <a:t>Tertiary</a:t>
            </a:r>
            <a:endParaRPr lang="en-GB" dirty="0">
              <a:solidFill>
                <a:srgbClr val="FF0000"/>
              </a:solidFill>
            </a:endParaRPr>
          </a:p>
        </p:txBody>
      </p:sp>
    </p:spTree>
    <p:extLst>
      <p:ext uri="{BB962C8B-B14F-4D97-AF65-F5344CB8AC3E}">
        <p14:creationId xmlns:p14="http://schemas.microsoft.com/office/powerpoint/2010/main" val="37913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Grp="1" noChangeArrowheads="1"/>
          </p:cNvSpPr>
          <p:nvPr>
            <p:ph type="title"/>
          </p:nvPr>
        </p:nvSpPr>
        <p:spPr>
          <a:xfrm>
            <a:off x="800207" y="73414"/>
            <a:ext cx="5423189" cy="912908"/>
          </a:xfrm>
          <a:solidFill>
            <a:srgbClr val="FFFF00"/>
          </a:solidFill>
          <a:ln>
            <a:solidFill>
              <a:schemeClr val="tx1"/>
            </a:solidFill>
          </a:ln>
        </p:spPr>
        <p:txBody>
          <a:bodyPr/>
          <a:lstStyle/>
          <a:p>
            <a:pPr algn="ctr"/>
            <a:r>
              <a:rPr lang="en-GB" u="sng" dirty="0"/>
              <a:t>Fibrous </a:t>
            </a:r>
            <a:r>
              <a:rPr lang="en-GB" u="sng" dirty="0" smtClean="0"/>
              <a:t>Proteins</a:t>
            </a:r>
            <a:endParaRPr lang="en-GB" u="sng" dirty="0"/>
          </a:p>
        </p:txBody>
      </p:sp>
      <p:sp>
        <p:nvSpPr>
          <p:cNvPr id="1793028" name="Text Box 4"/>
          <p:cNvSpPr txBox="1">
            <a:spLocks noChangeArrowheads="1"/>
          </p:cNvSpPr>
          <p:nvPr/>
        </p:nvSpPr>
        <p:spPr bwMode="auto">
          <a:xfrm>
            <a:off x="692727" y="1169446"/>
            <a:ext cx="9405904" cy="646331"/>
          </a:xfrm>
          <a:prstGeom prst="rect">
            <a:avLst/>
          </a:prstGeom>
          <a:noFill/>
          <a:ln w="9525" algn="ctr">
            <a:noFill/>
            <a:miter lim="800000"/>
            <a:headEnd/>
            <a:tailEnd/>
          </a:ln>
          <a:effectLst/>
        </p:spPr>
        <p:txBody>
          <a:bodyPr wrap="square">
            <a:spAutoFit/>
          </a:bodyPr>
          <a:lstStyle/>
          <a:p>
            <a:pPr>
              <a:spcBef>
                <a:spcPct val="20000"/>
              </a:spcBef>
              <a:buFont typeface="Wingdings" pitchFamily="2" charset="2"/>
              <a:buNone/>
            </a:pPr>
            <a:r>
              <a:rPr lang="en-GB" b="1" dirty="0">
                <a:solidFill>
                  <a:srgbClr val="10BC45"/>
                </a:solidFill>
                <a:cs typeface="Arial" charset="0"/>
              </a:rPr>
              <a:t>Fibrous</a:t>
            </a:r>
            <a:r>
              <a:rPr lang="en-GB" dirty="0">
                <a:cs typeface="Arial" charset="0"/>
              </a:rPr>
              <a:t> proteins are formed from parallel polypeptide chains held together by cross-links. These form long, rope-like fibres, with high tensile strength and are generally insoluble in water.</a:t>
            </a:r>
          </a:p>
        </p:txBody>
      </p:sp>
      <p:sp>
        <p:nvSpPr>
          <p:cNvPr id="1793031" name="Text Box 7"/>
          <p:cNvSpPr txBox="1">
            <a:spLocks noChangeArrowheads="1"/>
          </p:cNvSpPr>
          <p:nvPr/>
        </p:nvSpPr>
        <p:spPr bwMode="auto">
          <a:xfrm>
            <a:off x="746611" y="2383014"/>
            <a:ext cx="4973133" cy="646331"/>
          </a:xfrm>
          <a:prstGeom prst="rect">
            <a:avLst/>
          </a:prstGeom>
          <a:noFill/>
          <a:ln w="9525" algn="ctr">
            <a:noFill/>
            <a:miter lim="800000"/>
            <a:headEnd/>
            <a:tailEnd/>
          </a:ln>
          <a:effectLst/>
        </p:spPr>
        <p:txBody>
          <a:bodyPr wrap="square">
            <a:spAutoFit/>
          </a:bodyPr>
          <a:lstStyle/>
          <a:p>
            <a:pPr marL="360363" indent="-360363"/>
            <a:r>
              <a:rPr lang="en-GB" b="1" dirty="0">
                <a:solidFill>
                  <a:srgbClr val="10BC45"/>
                </a:solidFill>
              </a:rPr>
              <a:t>collagen</a:t>
            </a:r>
            <a:r>
              <a:rPr lang="en-GB" dirty="0"/>
              <a:t> – the main component of connective tissue such as ligaments, tendons, cartilage.</a:t>
            </a:r>
          </a:p>
        </p:txBody>
      </p:sp>
      <p:sp>
        <p:nvSpPr>
          <p:cNvPr id="1793032" name="Text Box 8"/>
          <p:cNvSpPr txBox="1">
            <a:spLocks noChangeArrowheads="1"/>
          </p:cNvSpPr>
          <p:nvPr/>
        </p:nvSpPr>
        <p:spPr bwMode="auto">
          <a:xfrm>
            <a:off x="800207" y="3725374"/>
            <a:ext cx="4738183" cy="646331"/>
          </a:xfrm>
          <a:prstGeom prst="rect">
            <a:avLst/>
          </a:prstGeom>
          <a:noFill/>
          <a:ln w="9525" algn="ctr">
            <a:noFill/>
            <a:miter lim="800000"/>
            <a:headEnd/>
            <a:tailEnd/>
          </a:ln>
          <a:effectLst/>
        </p:spPr>
        <p:txBody>
          <a:bodyPr wrap="square">
            <a:spAutoFit/>
          </a:bodyPr>
          <a:lstStyle/>
          <a:p>
            <a:pPr marL="360363" indent="-360363"/>
            <a:r>
              <a:rPr lang="en-GB" b="1" dirty="0">
                <a:solidFill>
                  <a:srgbClr val="10BC45"/>
                </a:solidFill>
              </a:rPr>
              <a:t>keratin</a:t>
            </a:r>
            <a:r>
              <a:rPr lang="en-GB" dirty="0"/>
              <a:t> – the main component of hard structures such as hair, nails, claws and hooves.</a:t>
            </a:r>
          </a:p>
        </p:txBody>
      </p:sp>
      <p:sp>
        <p:nvSpPr>
          <p:cNvPr id="1793033" name="Text Box 9"/>
          <p:cNvSpPr txBox="1">
            <a:spLocks noChangeArrowheads="1"/>
          </p:cNvSpPr>
          <p:nvPr/>
        </p:nvSpPr>
        <p:spPr bwMode="auto">
          <a:xfrm>
            <a:off x="746611" y="5014153"/>
            <a:ext cx="7821612" cy="369332"/>
          </a:xfrm>
          <a:prstGeom prst="rect">
            <a:avLst/>
          </a:prstGeom>
          <a:noFill/>
          <a:ln w="9525" algn="ctr">
            <a:noFill/>
            <a:miter lim="800000"/>
            <a:headEnd/>
            <a:tailEnd/>
          </a:ln>
          <a:effectLst/>
        </p:spPr>
        <p:txBody>
          <a:bodyPr>
            <a:spAutoFit/>
          </a:bodyPr>
          <a:lstStyle/>
          <a:p>
            <a:pPr marL="360363" indent="-360363"/>
            <a:r>
              <a:rPr lang="en-GB" b="1" dirty="0">
                <a:solidFill>
                  <a:srgbClr val="10BC45"/>
                </a:solidFill>
              </a:rPr>
              <a:t>silk</a:t>
            </a:r>
            <a:r>
              <a:rPr lang="en-GB" dirty="0"/>
              <a:t> – forms spiders’ webs and silkworms’ cocoons.</a:t>
            </a:r>
          </a:p>
        </p:txBody>
      </p:sp>
      <p:pic>
        <p:nvPicPr>
          <p:cNvPr id="1793038" name="Picture 14" descr="collagen"/>
          <p:cNvPicPr>
            <a:picLocks noChangeAspect="1" noChangeArrowheads="1"/>
          </p:cNvPicPr>
          <p:nvPr/>
        </p:nvPicPr>
        <p:blipFill>
          <a:blip r:embed="rId3" cstate="print"/>
          <a:srcRect/>
          <a:stretch>
            <a:fillRect/>
          </a:stretch>
        </p:blipFill>
        <p:spPr bwMode="auto">
          <a:xfrm>
            <a:off x="6858866" y="2827557"/>
            <a:ext cx="4286250" cy="3219450"/>
          </a:xfrm>
          <a:prstGeom prst="rect">
            <a:avLst/>
          </a:prstGeom>
          <a:noFill/>
        </p:spPr>
      </p:pic>
    </p:spTree>
    <p:extLst>
      <p:ext uri="{BB962C8B-B14F-4D97-AF65-F5344CB8AC3E}">
        <p14:creationId xmlns:p14="http://schemas.microsoft.com/office/powerpoint/2010/main" val="47094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3031"/>
                                        </p:tgtEl>
                                        <p:attrNameLst>
                                          <p:attrName>style.visibility</p:attrName>
                                        </p:attrNameLst>
                                      </p:cBhvr>
                                      <p:to>
                                        <p:strVal val="visible"/>
                                      </p:to>
                                    </p:set>
                                    <p:animEffect transition="in" filter="dissolve">
                                      <p:cBhvr>
                                        <p:cTn id="7" dur="500"/>
                                        <p:tgtEl>
                                          <p:spTgt spid="179303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93038"/>
                                        </p:tgtEl>
                                        <p:attrNameLst>
                                          <p:attrName>style.visibility</p:attrName>
                                        </p:attrNameLst>
                                      </p:cBhvr>
                                      <p:to>
                                        <p:strVal val="visible"/>
                                      </p:to>
                                    </p:set>
                                    <p:animEffect transition="in" filter="wipe(up)">
                                      <p:cBhvr>
                                        <p:cTn id="11" dur="500"/>
                                        <p:tgtEl>
                                          <p:spTgt spid="179303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793032"/>
                                        </p:tgtEl>
                                        <p:attrNameLst>
                                          <p:attrName>style.visibility</p:attrName>
                                        </p:attrNameLst>
                                      </p:cBhvr>
                                      <p:to>
                                        <p:strVal val="visible"/>
                                      </p:to>
                                    </p:set>
                                    <p:animEffect transition="in" filter="dissolve">
                                      <p:cBhvr>
                                        <p:cTn id="16" dur="500"/>
                                        <p:tgtEl>
                                          <p:spTgt spid="179303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93033"/>
                                        </p:tgtEl>
                                        <p:attrNameLst>
                                          <p:attrName>style.visibility</p:attrName>
                                        </p:attrNameLst>
                                      </p:cBhvr>
                                      <p:to>
                                        <p:strVal val="visible"/>
                                      </p:to>
                                    </p:set>
                                    <p:animEffect transition="in" filter="dissolve">
                                      <p:cBhvr>
                                        <p:cTn id="21" dur="500"/>
                                        <p:tgtEl>
                                          <p:spTgt spid="1793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031" grpId="0"/>
      <p:bldP spid="1793032" grpId="0"/>
      <p:bldP spid="17930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92D050"/>
          </a:solidFill>
          <a:ln>
            <a:noFill/>
          </a:ln>
        </p:spPr>
        <p:txBody>
          <a:bodyPr/>
          <a:lstStyle/>
          <a:p>
            <a:r>
              <a:rPr lang="en-GB" b="1" u="sng" dirty="0" smtClean="0"/>
              <a:t>Answers</a:t>
            </a:r>
            <a:endParaRPr lang="en-GB" b="1" u="sng" dirty="0"/>
          </a:p>
        </p:txBody>
      </p:sp>
      <p:sp>
        <p:nvSpPr>
          <p:cNvPr id="3" name="Content Placeholder 2"/>
          <p:cNvSpPr>
            <a:spLocks noGrp="1"/>
          </p:cNvSpPr>
          <p:nvPr>
            <p:ph idx="1"/>
          </p:nvPr>
        </p:nvSpPr>
        <p:spPr>
          <a:xfrm>
            <a:off x="207817" y="1565564"/>
            <a:ext cx="11610109" cy="5001491"/>
          </a:xfrm>
        </p:spPr>
        <p:txBody>
          <a:bodyPr>
            <a:normAutofit fontScale="92500" lnSpcReduction="10000"/>
          </a:bodyPr>
          <a:lstStyle/>
          <a:p>
            <a:pPr marL="514350" indent="-514350">
              <a:buFont typeface="+mj-lt"/>
              <a:buAutoNum type="arabicPeriod"/>
            </a:pPr>
            <a:r>
              <a:rPr lang="en-GB" dirty="0" smtClean="0"/>
              <a:t>The R group.</a:t>
            </a:r>
          </a:p>
          <a:p>
            <a:pPr marL="514350" indent="-514350">
              <a:buFont typeface="+mj-lt"/>
              <a:buAutoNum type="arabicPeriod"/>
            </a:pPr>
            <a:r>
              <a:rPr lang="en-GB" dirty="0" smtClean="0"/>
              <a:t>Condensation reaction.</a:t>
            </a:r>
          </a:p>
          <a:p>
            <a:pPr marL="514350" indent="-514350">
              <a:buFont typeface="+mj-lt"/>
              <a:buAutoNum type="arabicPeriod"/>
            </a:pPr>
            <a:r>
              <a:rPr lang="en-GB" dirty="0" smtClean="0"/>
              <a:t>Hydrogen bonds.</a:t>
            </a:r>
          </a:p>
          <a:p>
            <a:pPr marL="514350" indent="-514350">
              <a:buFont typeface="+mj-lt"/>
              <a:buAutoNum type="arabicPeriod"/>
            </a:pPr>
            <a:r>
              <a:rPr lang="en-GB" dirty="0" smtClean="0"/>
              <a:t>Covalent bonds, disulphide bridges, ionic bonds or hydrophobic/hydrophilic interactions. </a:t>
            </a:r>
          </a:p>
          <a:p>
            <a:pPr marL="514350" indent="-514350">
              <a:buFont typeface="+mj-lt"/>
              <a:buAutoNum type="arabicPeriod"/>
            </a:pPr>
            <a:r>
              <a:rPr lang="en-US" dirty="0"/>
              <a:t>The enzyme holds the 2 substrate molecules close together, reducing any repulsion between the molecules so they bond more </a:t>
            </a:r>
            <a:r>
              <a:rPr lang="en-US" dirty="0" smtClean="0"/>
              <a:t>easily</a:t>
            </a:r>
          </a:p>
          <a:p>
            <a:pPr marL="514350" indent="-514350">
              <a:buFont typeface="+mj-lt"/>
              <a:buAutoNum type="arabicPeriod"/>
            </a:pPr>
            <a:r>
              <a:rPr lang="en-US" dirty="0" smtClean="0"/>
              <a:t>This explains </a:t>
            </a:r>
            <a:r>
              <a:rPr lang="en-US" dirty="0"/>
              <a:t>why enzymes are so specific and only bond to one particular substrate. Complementary substrate enters active site and causes active site to change shape so it fits more closely around </a:t>
            </a:r>
            <a:r>
              <a:rPr lang="en-US" dirty="0" smtClean="0"/>
              <a:t>substrate</a:t>
            </a:r>
          </a:p>
          <a:p>
            <a:pPr marL="514350" indent="-514350">
              <a:buFont typeface="+mj-lt"/>
              <a:buAutoNum type="arabicPeriod"/>
            </a:pPr>
            <a:r>
              <a:rPr lang="en-US" dirty="0"/>
              <a:t>The more substrate molecules there are in a solution, higher the frequency of collisions between substrates and enzymes so more active sites are used up. This increases the rate of reaction up to a point</a:t>
            </a:r>
            <a:endParaRPr lang="en-GB" dirty="0"/>
          </a:p>
        </p:txBody>
      </p:sp>
    </p:spTree>
    <p:extLst>
      <p:ext uri="{BB962C8B-B14F-4D97-AF65-F5344CB8AC3E}">
        <p14:creationId xmlns:p14="http://schemas.microsoft.com/office/powerpoint/2010/main" val="78733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5090" name="Picture 18" descr="myoglobin"/>
          <p:cNvPicPr>
            <a:picLocks noChangeAspect="1" noChangeArrowheads="1"/>
          </p:cNvPicPr>
          <p:nvPr/>
        </p:nvPicPr>
        <p:blipFill>
          <a:blip r:embed="rId3" cstate="print"/>
          <a:srcRect/>
          <a:stretch>
            <a:fillRect/>
          </a:stretch>
        </p:blipFill>
        <p:spPr bwMode="auto">
          <a:xfrm>
            <a:off x="6718589" y="3225115"/>
            <a:ext cx="4095750" cy="3067050"/>
          </a:xfrm>
          <a:prstGeom prst="rect">
            <a:avLst/>
          </a:prstGeom>
          <a:noFill/>
        </p:spPr>
      </p:pic>
      <p:sp>
        <p:nvSpPr>
          <p:cNvPr id="1795074" name="Rectangle 2"/>
          <p:cNvSpPr>
            <a:spLocks noGrp="1" noChangeArrowheads="1"/>
          </p:cNvSpPr>
          <p:nvPr>
            <p:ph type="title"/>
          </p:nvPr>
        </p:nvSpPr>
        <p:spPr>
          <a:xfrm>
            <a:off x="893762" y="90888"/>
            <a:ext cx="4613563" cy="706090"/>
          </a:xfrm>
          <a:solidFill>
            <a:srgbClr val="FFFF00"/>
          </a:solidFill>
          <a:ln>
            <a:solidFill>
              <a:schemeClr val="tx1"/>
            </a:solidFill>
          </a:ln>
        </p:spPr>
        <p:txBody>
          <a:bodyPr>
            <a:normAutofit/>
          </a:bodyPr>
          <a:lstStyle/>
          <a:p>
            <a:r>
              <a:rPr lang="en-GB" u="sng" dirty="0"/>
              <a:t>Globular </a:t>
            </a:r>
            <a:r>
              <a:rPr lang="en-GB" u="sng" dirty="0" smtClean="0"/>
              <a:t>Proteins</a:t>
            </a:r>
            <a:endParaRPr lang="en-GB" u="sng" dirty="0"/>
          </a:p>
        </p:txBody>
      </p:sp>
      <p:sp>
        <p:nvSpPr>
          <p:cNvPr id="1795075" name="Text Box 3"/>
          <p:cNvSpPr txBox="1">
            <a:spLocks noChangeArrowheads="1"/>
          </p:cNvSpPr>
          <p:nvPr/>
        </p:nvSpPr>
        <p:spPr bwMode="auto">
          <a:xfrm>
            <a:off x="900545" y="1255989"/>
            <a:ext cx="9429175" cy="369332"/>
          </a:xfrm>
          <a:prstGeom prst="rect">
            <a:avLst/>
          </a:prstGeom>
          <a:noFill/>
          <a:ln w="9525" algn="ctr">
            <a:noFill/>
            <a:miter lim="800000"/>
            <a:headEnd/>
            <a:tailEnd/>
          </a:ln>
          <a:effectLst/>
        </p:spPr>
        <p:txBody>
          <a:bodyPr wrap="square">
            <a:spAutoFit/>
          </a:bodyPr>
          <a:lstStyle/>
          <a:p>
            <a:pPr>
              <a:spcBef>
                <a:spcPct val="20000"/>
              </a:spcBef>
              <a:buFont typeface="Wingdings" pitchFamily="2" charset="2"/>
              <a:buNone/>
            </a:pPr>
            <a:r>
              <a:rPr lang="en-GB" b="1" dirty="0">
                <a:solidFill>
                  <a:srgbClr val="10BC45"/>
                </a:solidFill>
                <a:cs typeface="Arial" charset="0"/>
              </a:rPr>
              <a:t>Globular</a:t>
            </a:r>
            <a:r>
              <a:rPr lang="en-GB" dirty="0">
                <a:cs typeface="Arial" charset="0"/>
              </a:rPr>
              <a:t> proteins usually have a spherical shape caused by tightly folded polypeptide chains.</a:t>
            </a:r>
          </a:p>
        </p:txBody>
      </p:sp>
      <p:sp>
        <p:nvSpPr>
          <p:cNvPr id="1795078" name="Text Box 6"/>
          <p:cNvSpPr txBox="1">
            <a:spLocks noChangeArrowheads="1"/>
          </p:cNvSpPr>
          <p:nvPr/>
        </p:nvSpPr>
        <p:spPr bwMode="auto">
          <a:xfrm>
            <a:off x="893762" y="1982033"/>
            <a:ext cx="9878437" cy="646331"/>
          </a:xfrm>
          <a:prstGeom prst="rect">
            <a:avLst/>
          </a:prstGeom>
          <a:noFill/>
          <a:ln w="9525" algn="ctr">
            <a:noFill/>
            <a:miter lim="800000"/>
            <a:headEnd/>
            <a:tailEnd/>
          </a:ln>
          <a:effectLst/>
        </p:spPr>
        <p:txBody>
          <a:bodyPr wrap="square">
            <a:spAutoFit/>
          </a:bodyPr>
          <a:lstStyle/>
          <a:p>
            <a:pPr>
              <a:spcBef>
                <a:spcPct val="20000"/>
              </a:spcBef>
              <a:buFont typeface="Wingdings" pitchFamily="2" charset="2"/>
              <a:buNone/>
            </a:pPr>
            <a:r>
              <a:rPr lang="en-GB" dirty="0">
                <a:cs typeface="Arial" charset="0"/>
              </a:rPr>
              <a:t>The chains are usually folded so that hydrophobic groups are on the inside, while the hydrophilic groups are on the outside. This makes many globular proteins soluble in water.</a:t>
            </a:r>
          </a:p>
        </p:txBody>
      </p:sp>
      <p:sp>
        <p:nvSpPr>
          <p:cNvPr id="1795079" name="Text Box 7"/>
          <p:cNvSpPr txBox="1">
            <a:spLocks noChangeArrowheads="1"/>
          </p:cNvSpPr>
          <p:nvPr/>
        </p:nvSpPr>
        <p:spPr bwMode="auto">
          <a:xfrm>
            <a:off x="900545" y="4285050"/>
            <a:ext cx="5705331" cy="369332"/>
          </a:xfrm>
          <a:prstGeom prst="rect">
            <a:avLst/>
          </a:prstGeom>
          <a:noFill/>
          <a:ln w="9525" algn="ctr">
            <a:noFill/>
            <a:miter lim="800000"/>
            <a:headEnd/>
            <a:tailEnd/>
          </a:ln>
          <a:effectLst/>
        </p:spPr>
        <p:txBody>
          <a:bodyPr wrap="square">
            <a:spAutoFit/>
          </a:bodyPr>
          <a:lstStyle/>
          <a:p>
            <a:pPr marL="360363" indent="-360363"/>
            <a:r>
              <a:rPr lang="en-GB" b="1" dirty="0">
                <a:solidFill>
                  <a:srgbClr val="10BC45"/>
                </a:solidFill>
              </a:rPr>
              <a:t>enzymes</a:t>
            </a:r>
            <a:r>
              <a:rPr lang="en-GB" dirty="0"/>
              <a:t> – such as lipase and DNA polymerase.</a:t>
            </a:r>
          </a:p>
        </p:txBody>
      </p:sp>
      <p:sp>
        <p:nvSpPr>
          <p:cNvPr id="1795080" name="Text Box 8"/>
          <p:cNvSpPr txBox="1">
            <a:spLocks noChangeArrowheads="1"/>
          </p:cNvSpPr>
          <p:nvPr/>
        </p:nvSpPr>
        <p:spPr bwMode="auto">
          <a:xfrm>
            <a:off x="900545" y="5391151"/>
            <a:ext cx="5206568" cy="369332"/>
          </a:xfrm>
          <a:prstGeom prst="rect">
            <a:avLst/>
          </a:prstGeom>
          <a:noFill/>
          <a:ln w="9525" algn="ctr">
            <a:noFill/>
            <a:miter lim="800000"/>
            <a:headEnd/>
            <a:tailEnd/>
          </a:ln>
          <a:effectLst/>
        </p:spPr>
        <p:txBody>
          <a:bodyPr wrap="square">
            <a:spAutoFit/>
          </a:bodyPr>
          <a:lstStyle/>
          <a:p>
            <a:pPr marL="360363" indent="-360363"/>
            <a:r>
              <a:rPr lang="en-GB" b="1">
                <a:solidFill>
                  <a:srgbClr val="10BC45"/>
                </a:solidFill>
              </a:rPr>
              <a:t>hormones</a:t>
            </a:r>
            <a:r>
              <a:rPr lang="en-GB"/>
              <a:t> – such as oestrogen and insulin.</a:t>
            </a:r>
          </a:p>
        </p:txBody>
      </p:sp>
      <p:sp>
        <p:nvSpPr>
          <p:cNvPr id="1795081" name="Text Box 9"/>
          <p:cNvSpPr txBox="1">
            <a:spLocks noChangeArrowheads="1"/>
          </p:cNvSpPr>
          <p:nvPr/>
        </p:nvSpPr>
        <p:spPr bwMode="auto">
          <a:xfrm>
            <a:off x="893762" y="3041968"/>
            <a:ext cx="5504875" cy="646331"/>
          </a:xfrm>
          <a:prstGeom prst="rect">
            <a:avLst/>
          </a:prstGeom>
          <a:noFill/>
          <a:ln w="9525" algn="ctr">
            <a:noFill/>
            <a:miter lim="800000"/>
            <a:headEnd/>
            <a:tailEnd/>
          </a:ln>
          <a:effectLst/>
        </p:spPr>
        <p:txBody>
          <a:bodyPr wrap="square">
            <a:spAutoFit/>
          </a:bodyPr>
          <a:lstStyle/>
          <a:p>
            <a:pPr marL="360363" indent="-360363"/>
            <a:r>
              <a:rPr lang="en-GB" b="1" dirty="0">
                <a:solidFill>
                  <a:srgbClr val="10BC45"/>
                </a:solidFill>
              </a:rPr>
              <a:t>transport proteins</a:t>
            </a:r>
            <a:r>
              <a:rPr lang="en-GB" dirty="0"/>
              <a:t> – such as haemoglobin, myoglobin and those embedded in membranes.</a:t>
            </a:r>
          </a:p>
        </p:txBody>
      </p:sp>
    </p:spTree>
    <p:extLst>
      <p:ext uri="{BB962C8B-B14F-4D97-AF65-F5344CB8AC3E}">
        <p14:creationId xmlns:p14="http://schemas.microsoft.com/office/powerpoint/2010/main" val="376211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5078"/>
                                        </p:tgtEl>
                                        <p:attrNameLst>
                                          <p:attrName>style.visibility</p:attrName>
                                        </p:attrNameLst>
                                      </p:cBhvr>
                                      <p:to>
                                        <p:strVal val="visible"/>
                                      </p:to>
                                    </p:set>
                                    <p:animEffect transition="in" filter="dissolve">
                                      <p:cBhvr>
                                        <p:cTn id="7" dur="500"/>
                                        <p:tgtEl>
                                          <p:spTgt spid="17950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95081"/>
                                        </p:tgtEl>
                                        <p:attrNameLst>
                                          <p:attrName>style.visibility</p:attrName>
                                        </p:attrNameLst>
                                      </p:cBhvr>
                                      <p:to>
                                        <p:strVal val="visible"/>
                                      </p:to>
                                    </p:set>
                                    <p:animEffect transition="in" filter="dissolve">
                                      <p:cBhvr>
                                        <p:cTn id="12" dur="500"/>
                                        <p:tgtEl>
                                          <p:spTgt spid="1795081"/>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795090"/>
                                        </p:tgtEl>
                                        <p:attrNameLst>
                                          <p:attrName>style.visibility</p:attrName>
                                        </p:attrNameLst>
                                      </p:cBhvr>
                                      <p:to>
                                        <p:strVal val="visible"/>
                                      </p:to>
                                    </p:set>
                                    <p:animEffect transition="in" filter="wipe(up)">
                                      <p:cBhvr>
                                        <p:cTn id="16" dur="500"/>
                                        <p:tgtEl>
                                          <p:spTgt spid="179509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95079"/>
                                        </p:tgtEl>
                                        <p:attrNameLst>
                                          <p:attrName>style.visibility</p:attrName>
                                        </p:attrNameLst>
                                      </p:cBhvr>
                                      <p:to>
                                        <p:strVal val="visible"/>
                                      </p:to>
                                    </p:set>
                                    <p:animEffect transition="in" filter="dissolve">
                                      <p:cBhvr>
                                        <p:cTn id="21" dur="500"/>
                                        <p:tgtEl>
                                          <p:spTgt spid="179507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795080"/>
                                        </p:tgtEl>
                                        <p:attrNameLst>
                                          <p:attrName>style.visibility</p:attrName>
                                        </p:attrNameLst>
                                      </p:cBhvr>
                                      <p:to>
                                        <p:strVal val="visible"/>
                                      </p:to>
                                    </p:set>
                                    <p:animEffect transition="in" filter="dissolve">
                                      <p:cBhvr>
                                        <p:cTn id="26" dur="500"/>
                                        <p:tgtEl>
                                          <p:spTgt spid="1795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5078" grpId="0"/>
      <p:bldP spid="1795079" grpId="0"/>
      <p:bldP spid="1795080" grpId="0"/>
      <p:bldP spid="17950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57" t="4531" r="6092"/>
          <a:stretch/>
        </p:blipFill>
        <p:spPr>
          <a:xfrm>
            <a:off x="3485205" y="484909"/>
            <a:ext cx="4869086" cy="5680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0978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20000"/>
              <a:lumOff val="80000"/>
            </a:schemeClr>
          </a:solidFill>
          <a:ln>
            <a:noFill/>
          </a:ln>
        </p:spPr>
        <p:txBody>
          <a:bodyPr>
            <a:normAutofit fontScale="90000"/>
          </a:bodyPr>
          <a:lstStyle/>
          <a:p>
            <a:r>
              <a:rPr lang="en-GB" sz="3900" b="1" u="sng" dirty="0" smtClean="0"/>
              <a:t>Partner Talk: </a:t>
            </a:r>
            <a:r>
              <a:rPr lang="en-GB" sz="3900" dirty="0"/>
              <a:t>discuss the properties of </a:t>
            </a:r>
            <a:r>
              <a:rPr lang="en-GB" sz="3900" dirty="0" smtClean="0"/>
              <a:t>fibrous vs globular proteins</a:t>
            </a:r>
            <a:r>
              <a:rPr lang="en-GB" dirty="0"/>
              <a:t/>
            </a:r>
            <a:br>
              <a:rPr lang="en-GB" dirty="0"/>
            </a:br>
            <a:endParaRPr lang="en-GB" b="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044465"/>
            <a:ext cx="10588082" cy="2912989"/>
          </a:xfrm>
        </p:spPr>
      </p:pic>
      <p:sp>
        <p:nvSpPr>
          <p:cNvPr id="3" name="Rectangle 2"/>
          <p:cNvSpPr/>
          <p:nvPr/>
        </p:nvSpPr>
        <p:spPr>
          <a:xfrm>
            <a:off x="2341417" y="3622964"/>
            <a:ext cx="4350327" cy="2258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740236" y="3622964"/>
            <a:ext cx="4637554" cy="2258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70163" y="1533221"/>
            <a:ext cx="4142508" cy="1200329"/>
          </a:xfrm>
          <a:prstGeom prst="rect">
            <a:avLst/>
          </a:prstGeom>
          <a:noFill/>
        </p:spPr>
        <p:txBody>
          <a:bodyPr wrap="square" rtlCol="0">
            <a:spAutoFit/>
          </a:bodyPr>
          <a:lstStyle/>
          <a:p>
            <a:r>
              <a:rPr lang="en-GB" sz="2400" b="1" dirty="0" smtClean="0"/>
              <a:t>How: </a:t>
            </a:r>
            <a:r>
              <a:rPr lang="en-GB" sz="2400" dirty="0" smtClean="0"/>
              <a:t>pairs</a:t>
            </a:r>
          </a:p>
          <a:p>
            <a:endParaRPr lang="en-GB" sz="2400" dirty="0"/>
          </a:p>
          <a:p>
            <a:r>
              <a:rPr lang="en-GB" sz="2400" b="1" dirty="0" smtClean="0"/>
              <a:t>How long: </a:t>
            </a:r>
            <a:r>
              <a:rPr lang="en-GB" sz="2400" dirty="0" smtClean="0"/>
              <a:t>1 minute</a:t>
            </a:r>
            <a:endParaRPr lang="en-GB" sz="2400" dirty="0"/>
          </a:p>
        </p:txBody>
      </p:sp>
    </p:spTree>
    <p:extLst>
      <p:ext uri="{BB962C8B-B14F-4D97-AF65-F5344CB8AC3E}">
        <p14:creationId xmlns:p14="http://schemas.microsoft.com/office/powerpoint/2010/main" val="44923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43"/>
            <a:ext cx="12192000" cy="1325563"/>
          </a:xfrm>
          <a:solidFill>
            <a:schemeClr val="accent5">
              <a:lumMod val="20000"/>
              <a:lumOff val="80000"/>
            </a:schemeClr>
          </a:solidFill>
          <a:ln>
            <a:noFill/>
          </a:ln>
        </p:spPr>
        <p:txBody>
          <a:bodyPr/>
          <a:lstStyle/>
          <a:p>
            <a:r>
              <a:rPr lang="en-GB" b="1" u="sng" dirty="0" smtClean="0"/>
              <a:t>Fibrous or Globular?</a:t>
            </a:r>
            <a:endParaRPr lang="en-GB" b="1" u="sng"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dirty="0" smtClean="0"/>
              <a:t>Structural role</a:t>
            </a:r>
          </a:p>
          <a:p>
            <a:pPr marL="514350" indent="-514350">
              <a:buFont typeface="+mj-lt"/>
              <a:buAutoNum type="arabicPeriod"/>
            </a:pPr>
            <a:r>
              <a:rPr lang="en-GB" dirty="0" smtClean="0"/>
              <a:t>Spherical</a:t>
            </a:r>
          </a:p>
          <a:p>
            <a:pPr marL="514350" indent="-514350">
              <a:buFont typeface="+mj-lt"/>
              <a:buAutoNum type="arabicPeriod"/>
            </a:pPr>
            <a:r>
              <a:rPr lang="en-GB" dirty="0" smtClean="0"/>
              <a:t>Soluble</a:t>
            </a:r>
          </a:p>
          <a:p>
            <a:pPr marL="514350" indent="-514350">
              <a:buFont typeface="+mj-lt"/>
              <a:buAutoNum type="arabicPeriod"/>
            </a:pPr>
            <a:r>
              <a:rPr lang="en-GB" dirty="0" smtClean="0"/>
              <a:t>Repetitive amino acids</a:t>
            </a:r>
          </a:p>
          <a:p>
            <a:pPr marL="514350" indent="-514350">
              <a:buFont typeface="+mj-lt"/>
              <a:buAutoNum type="arabicPeriod"/>
            </a:pPr>
            <a:r>
              <a:rPr lang="en-GB" dirty="0" smtClean="0"/>
              <a:t>Long and narrow</a:t>
            </a:r>
          </a:p>
          <a:p>
            <a:pPr marL="514350" indent="-514350">
              <a:buFont typeface="+mj-lt"/>
              <a:buAutoNum type="arabicPeriod"/>
            </a:pPr>
            <a:r>
              <a:rPr lang="en-GB" dirty="0" smtClean="0"/>
              <a:t>Functional, metabolic role</a:t>
            </a:r>
          </a:p>
          <a:p>
            <a:pPr marL="514350" indent="-514350">
              <a:buFont typeface="+mj-lt"/>
              <a:buAutoNum type="arabicPeriod"/>
            </a:pPr>
            <a:r>
              <a:rPr lang="en-GB" dirty="0" smtClean="0"/>
              <a:t>More sensitive to heat and unstable</a:t>
            </a:r>
          </a:p>
          <a:p>
            <a:pPr marL="514350" indent="-514350">
              <a:buFont typeface="+mj-lt"/>
              <a:buAutoNum type="arabicPeriod"/>
            </a:pPr>
            <a:r>
              <a:rPr lang="en-GB" dirty="0" smtClean="0"/>
              <a:t>Collagen</a:t>
            </a:r>
          </a:p>
          <a:p>
            <a:pPr marL="514350" indent="-514350">
              <a:buFont typeface="+mj-lt"/>
              <a:buAutoNum type="arabicPeriod"/>
            </a:pPr>
            <a:r>
              <a:rPr lang="en-GB" dirty="0" smtClean="0"/>
              <a:t> Insulin</a:t>
            </a:r>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a:p>
        </p:txBody>
      </p:sp>
      <p:sp>
        <p:nvSpPr>
          <p:cNvPr id="4" name="TextBox 3"/>
          <p:cNvSpPr txBox="1"/>
          <p:nvPr/>
        </p:nvSpPr>
        <p:spPr>
          <a:xfrm>
            <a:off x="3671455" y="1701368"/>
            <a:ext cx="2189018" cy="523220"/>
          </a:xfrm>
          <a:prstGeom prst="rect">
            <a:avLst/>
          </a:prstGeom>
          <a:noFill/>
        </p:spPr>
        <p:txBody>
          <a:bodyPr wrap="square" rtlCol="0">
            <a:spAutoFit/>
          </a:bodyPr>
          <a:lstStyle/>
          <a:p>
            <a:r>
              <a:rPr lang="en-GB" sz="2800" dirty="0" smtClean="0">
                <a:solidFill>
                  <a:srgbClr val="FF0000"/>
                </a:solidFill>
              </a:rPr>
              <a:t>Fibrous</a:t>
            </a:r>
            <a:endParaRPr lang="en-GB" sz="2800" dirty="0">
              <a:solidFill>
                <a:srgbClr val="FF0000"/>
              </a:solidFill>
            </a:endParaRPr>
          </a:p>
        </p:txBody>
      </p:sp>
      <p:sp>
        <p:nvSpPr>
          <p:cNvPr id="5" name="TextBox 4"/>
          <p:cNvSpPr txBox="1"/>
          <p:nvPr/>
        </p:nvSpPr>
        <p:spPr>
          <a:xfrm>
            <a:off x="2978727" y="2235268"/>
            <a:ext cx="2189018" cy="523220"/>
          </a:xfrm>
          <a:prstGeom prst="rect">
            <a:avLst/>
          </a:prstGeom>
          <a:noFill/>
        </p:spPr>
        <p:txBody>
          <a:bodyPr wrap="square" rtlCol="0">
            <a:spAutoFit/>
          </a:bodyPr>
          <a:lstStyle/>
          <a:p>
            <a:r>
              <a:rPr lang="en-GB" sz="2800" dirty="0" smtClean="0">
                <a:solidFill>
                  <a:srgbClr val="FF0000"/>
                </a:solidFill>
              </a:rPr>
              <a:t>Globular</a:t>
            </a:r>
            <a:endParaRPr lang="en-GB" sz="2800" dirty="0">
              <a:solidFill>
                <a:srgbClr val="FF0000"/>
              </a:solidFill>
            </a:endParaRPr>
          </a:p>
        </p:txBody>
      </p:sp>
      <p:sp>
        <p:nvSpPr>
          <p:cNvPr id="6" name="TextBox 5"/>
          <p:cNvSpPr txBox="1"/>
          <p:nvPr/>
        </p:nvSpPr>
        <p:spPr>
          <a:xfrm>
            <a:off x="2854036" y="2714749"/>
            <a:ext cx="2189018" cy="523220"/>
          </a:xfrm>
          <a:prstGeom prst="rect">
            <a:avLst/>
          </a:prstGeom>
          <a:noFill/>
        </p:spPr>
        <p:txBody>
          <a:bodyPr wrap="square" rtlCol="0">
            <a:spAutoFit/>
          </a:bodyPr>
          <a:lstStyle/>
          <a:p>
            <a:r>
              <a:rPr lang="en-GB" sz="2800" dirty="0" smtClean="0">
                <a:solidFill>
                  <a:srgbClr val="FF0000"/>
                </a:solidFill>
              </a:rPr>
              <a:t>Globular</a:t>
            </a:r>
            <a:endParaRPr lang="en-GB" sz="2800" dirty="0">
              <a:solidFill>
                <a:srgbClr val="FF0000"/>
              </a:solidFill>
            </a:endParaRPr>
          </a:p>
        </p:txBody>
      </p:sp>
      <p:sp>
        <p:nvSpPr>
          <p:cNvPr id="7" name="TextBox 6"/>
          <p:cNvSpPr txBox="1"/>
          <p:nvPr/>
        </p:nvSpPr>
        <p:spPr>
          <a:xfrm>
            <a:off x="4914900" y="3100616"/>
            <a:ext cx="2189018" cy="523220"/>
          </a:xfrm>
          <a:prstGeom prst="rect">
            <a:avLst/>
          </a:prstGeom>
          <a:noFill/>
        </p:spPr>
        <p:txBody>
          <a:bodyPr wrap="square" rtlCol="0">
            <a:spAutoFit/>
          </a:bodyPr>
          <a:lstStyle/>
          <a:p>
            <a:r>
              <a:rPr lang="en-GB" sz="2800" dirty="0" smtClean="0">
                <a:solidFill>
                  <a:srgbClr val="FF0000"/>
                </a:solidFill>
              </a:rPr>
              <a:t>Fibrous</a:t>
            </a:r>
            <a:endParaRPr lang="en-GB" sz="2800" dirty="0">
              <a:solidFill>
                <a:srgbClr val="FF0000"/>
              </a:solidFill>
            </a:endParaRPr>
          </a:p>
        </p:txBody>
      </p:sp>
      <p:sp>
        <p:nvSpPr>
          <p:cNvPr id="8" name="TextBox 7"/>
          <p:cNvSpPr txBox="1"/>
          <p:nvPr/>
        </p:nvSpPr>
        <p:spPr>
          <a:xfrm>
            <a:off x="4017818" y="3625666"/>
            <a:ext cx="2189018" cy="523220"/>
          </a:xfrm>
          <a:prstGeom prst="rect">
            <a:avLst/>
          </a:prstGeom>
          <a:noFill/>
        </p:spPr>
        <p:txBody>
          <a:bodyPr wrap="square" rtlCol="0">
            <a:spAutoFit/>
          </a:bodyPr>
          <a:lstStyle/>
          <a:p>
            <a:r>
              <a:rPr lang="en-GB" sz="2800" dirty="0" smtClean="0">
                <a:solidFill>
                  <a:srgbClr val="FF0000"/>
                </a:solidFill>
              </a:rPr>
              <a:t>Fibrous</a:t>
            </a:r>
            <a:endParaRPr lang="en-GB" sz="2800" dirty="0">
              <a:solidFill>
                <a:srgbClr val="FF0000"/>
              </a:solidFill>
            </a:endParaRPr>
          </a:p>
        </p:txBody>
      </p:sp>
      <p:sp>
        <p:nvSpPr>
          <p:cNvPr id="9" name="TextBox 8"/>
          <p:cNvSpPr txBox="1"/>
          <p:nvPr/>
        </p:nvSpPr>
        <p:spPr>
          <a:xfrm>
            <a:off x="5334000" y="4114654"/>
            <a:ext cx="2189018" cy="523220"/>
          </a:xfrm>
          <a:prstGeom prst="rect">
            <a:avLst/>
          </a:prstGeom>
          <a:noFill/>
        </p:spPr>
        <p:txBody>
          <a:bodyPr wrap="square" rtlCol="0">
            <a:spAutoFit/>
          </a:bodyPr>
          <a:lstStyle/>
          <a:p>
            <a:r>
              <a:rPr lang="en-GB" sz="2800" dirty="0" smtClean="0">
                <a:solidFill>
                  <a:srgbClr val="FF0000"/>
                </a:solidFill>
              </a:rPr>
              <a:t>Globular</a:t>
            </a:r>
            <a:endParaRPr lang="en-GB" sz="2800" dirty="0">
              <a:solidFill>
                <a:srgbClr val="FF0000"/>
              </a:solidFill>
            </a:endParaRPr>
          </a:p>
        </p:txBody>
      </p:sp>
      <p:sp>
        <p:nvSpPr>
          <p:cNvPr id="10" name="TextBox 9"/>
          <p:cNvSpPr txBox="1"/>
          <p:nvPr/>
        </p:nvSpPr>
        <p:spPr>
          <a:xfrm>
            <a:off x="6788727" y="4603642"/>
            <a:ext cx="2189018" cy="523220"/>
          </a:xfrm>
          <a:prstGeom prst="rect">
            <a:avLst/>
          </a:prstGeom>
          <a:noFill/>
        </p:spPr>
        <p:txBody>
          <a:bodyPr wrap="square" rtlCol="0">
            <a:spAutoFit/>
          </a:bodyPr>
          <a:lstStyle/>
          <a:p>
            <a:r>
              <a:rPr lang="en-GB" sz="2800" dirty="0" smtClean="0">
                <a:solidFill>
                  <a:srgbClr val="FF0000"/>
                </a:solidFill>
              </a:rPr>
              <a:t>Globular</a:t>
            </a:r>
            <a:endParaRPr lang="en-GB" sz="2800" dirty="0">
              <a:solidFill>
                <a:srgbClr val="FF0000"/>
              </a:solidFill>
            </a:endParaRPr>
          </a:p>
        </p:txBody>
      </p:sp>
      <p:sp>
        <p:nvSpPr>
          <p:cNvPr id="11" name="TextBox 10"/>
          <p:cNvSpPr txBox="1"/>
          <p:nvPr/>
        </p:nvSpPr>
        <p:spPr>
          <a:xfrm>
            <a:off x="2923309" y="4997266"/>
            <a:ext cx="2189018" cy="523220"/>
          </a:xfrm>
          <a:prstGeom prst="rect">
            <a:avLst/>
          </a:prstGeom>
          <a:noFill/>
        </p:spPr>
        <p:txBody>
          <a:bodyPr wrap="square" rtlCol="0">
            <a:spAutoFit/>
          </a:bodyPr>
          <a:lstStyle/>
          <a:p>
            <a:r>
              <a:rPr lang="en-GB" sz="2800" dirty="0" smtClean="0">
                <a:solidFill>
                  <a:srgbClr val="FF0000"/>
                </a:solidFill>
              </a:rPr>
              <a:t>Fibrous</a:t>
            </a:r>
            <a:endParaRPr lang="en-GB" sz="2800" dirty="0">
              <a:solidFill>
                <a:srgbClr val="FF0000"/>
              </a:solidFill>
            </a:endParaRPr>
          </a:p>
        </p:txBody>
      </p:sp>
      <p:sp>
        <p:nvSpPr>
          <p:cNvPr id="12" name="TextBox 11"/>
          <p:cNvSpPr txBox="1"/>
          <p:nvPr/>
        </p:nvSpPr>
        <p:spPr>
          <a:xfrm>
            <a:off x="2854036" y="5563197"/>
            <a:ext cx="2189018" cy="523220"/>
          </a:xfrm>
          <a:prstGeom prst="rect">
            <a:avLst/>
          </a:prstGeom>
          <a:noFill/>
        </p:spPr>
        <p:txBody>
          <a:bodyPr wrap="square" rtlCol="0">
            <a:spAutoFit/>
          </a:bodyPr>
          <a:lstStyle/>
          <a:p>
            <a:r>
              <a:rPr lang="en-GB" sz="2800" dirty="0" smtClean="0">
                <a:solidFill>
                  <a:srgbClr val="FF0000"/>
                </a:solidFill>
              </a:rPr>
              <a:t>Globular</a:t>
            </a:r>
            <a:endParaRPr lang="en-GB" sz="2800" dirty="0">
              <a:solidFill>
                <a:srgbClr val="FF0000"/>
              </a:solidFill>
            </a:endParaRPr>
          </a:p>
        </p:txBody>
      </p:sp>
    </p:spTree>
    <p:extLst>
      <p:ext uri="{BB962C8B-B14F-4D97-AF65-F5344CB8AC3E}">
        <p14:creationId xmlns:p14="http://schemas.microsoft.com/office/powerpoint/2010/main" val="159000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5345"/>
          </a:xfrm>
          <a:solidFill>
            <a:srgbClr val="FFC000"/>
          </a:solidFill>
          <a:ln>
            <a:noFill/>
          </a:ln>
        </p:spPr>
        <p:txBody>
          <a:bodyPr>
            <a:normAutofit fontScale="90000"/>
          </a:bodyPr>
          <a:lstStyle/>
          <a:p>
            <a:r>
              <a:rPr lang="en-GB" b="1" u="sng" dirty="0" smtClean="0"/>
              <a:t/>
            </a:r>
            <a:br>
              <a:rPr lang="en-GB" b="1" u="sng" dirty="0" smtClean="0"/>
            </a:br>
            <a:r>
              <a:rPr lang="en-GB" b="1" u="sng" dirty="0" smtClean="0"/>
              <a:t>Task:</a:t>
            </a:r>
            <a:r>
              <a:rPr lang="en-GB" b="1" dirty="0" smtClean="0"/>
              <a:t> </a:t>
            </a:r>
            <a:r>
              <a:rPr lang="en-GB" dirty="0"/>
              <a:t>compare and contrast the structure and functions of globular and fibrous proteins.</a:t>
            </a:r>
            <a:br>
              <a:rPr lang="en-GB" dirty="0"/>
            </a:br>
            <a:endParaRPr lang="en-GB" dirty="0"/>
          </a:p>
        </p:txBody>
      </p:sp>
      <p:sp>
        <p:nvSpPr>
          <p:cNvPr id="3" name="Content Placeholder 2"/>
          <p:cNvSpPr>
            <a:spLocks noGrp="1"/>
          </p:cNvSpPr>
          <p:nvPr>
            <p:ph idx="1"/>
          </p:nvPr>
        </p:nvSpPr>
        <p:spPr>
          <a:xfrm>
            <a:off x="658091" y="1742498"/>
            <a:ext cx="6615545" cy="4351338"/>
          </a:xfrm>
        </p:spPr>
        <p:txBody>
          <a:bodyPr>
            <a:normAutofit/>
          </a:bodyPr>
          <a:lstStyle/>
          <a:p>
            <a:pPr marL="0" indent="0">
              <a:buNone/>
            </a:pPr>
            <a:r>
              <a:rPr lang="en-GB" b="1" dirty="0" smtClean="0"/>
              <a:t>The things that you should consider:</a:t>
            </a:r>
          </a:p>
          <a:p>
            <a:r>
              <a:rPr lang="en-GB" dirty="0" smtClean="0"/>
              <a:t>Their shape </a:t>
            </a:r>
          </a:p>
          <a:p>
            <a:r>
              <a:rPr lang="en-GB" dirty="0" smtClean="0"/>
              <a:t>Hydrophobic and Hydrophilic interactions</a:t>
            </a:r>
            <a:endParaRPr lang="en-GB" dirty="0"/>
          </a:p>
          <a:p>
            <a:r>
              <a:rPr lang="en-GB" dirty="0" smtClean="0"/>
              <a:t>Their role </a:t>
            </a:r>
          </a:p>
          <a:p>
            <a:r>
              <a:rPr lang="en-GB" dirty="0" smtClean="0"/>
              <a:t>Their solubility</a:t>
            </a:r>
          </a:p>
          <a:p>
            <a:endParaRPr lang="en-GB" dirty="0"/>
          </a:p>
          <a:p>
            <a:endParaRPr lang="en-GB" dirty="0" smtClean="0"/>
          </a:p>
          <a:p>
            <a:endParaRPr lang="en-GB" dirty="0"/>
          </a:p>
        </p:txBody>
      </p:sp>
      <p:pic>
        <p:nvPicPr>
          <p:cNvPr id="5" name="Picture 4"/>
          <p:cNvPicPr>
            <a:picLocks noChangeAspect="1"/>
          </p:cNvPicPr>
          <p:nvPr/>
        </p:nvPicPr>
        <p:blipFill>
          <a:blip r:embed="rId2"/>
          <a:stretch>
            <a:fillRect/>
          </a:stretch>
        </p:blipFill>
        <p:spPr>
          <a:xfrm>
            <a:off x="7625628" y="2479963"/>
            <a:ext cx="3728172" cy="3350636"/>
          </a:xfrm>
          <a:prstGeom prst="rect">
            <a:avLst/>
          </a:prstGeom>
        </p:spPr>
      </p:pic>
    </p:spTree>
    <p:extLst>
      <p:ext uri="{BB962C8B-B14F-4D97-AF65-F5344CB8AC3E}">
        <p14:creationId xmlns:p14="http://schemas.microsoft.com/office/powerpoint/2010/main" val="3145441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2139" t="15341" r="7620" b="9493"/>
          <a:stretch/>
        </p:blipFill>
        <p:spPr>
          <a:xfrm>
            <a:off x="378531" y="365125"/>
            <a:ext cx="11434937" cy="6022382"/>
          </a:xfrm>
          <a:prstGeom prst="rect">
            <a:avLst/>
          </a:prstGeom>
        </p:spPr>
      </p:pic>
      <p:sp>
        <p:nvSpPr>
          <p:cNvPr id="5" name="TextBox 4"/>
          <p:cNvSpPr txBox="1"/>
          <p:nvPr/>
        </p:nvSpPr>
        <p:spPr>
          <a:xfrm>
            <a:off x="10016835" y="154581"/>
            <a:ext cx="1796633" cy="446276"/>
          </a:xfrm>
          <a:prstGeom prst="rect">
            <a:avLst/>
          </a:prstGeom>
          <a:solidFill>
            <a:srgbClr val="92D050"/>
          </a:solidFill>
          <a:ln>
            <a:solidFill>
              <a:schemeClr val="tx1"/>
            </a:solidFill>
          </a:ln>
        </p:spPr>
        <p:txBody>
          <a:bodyPr wrap="square" rtlCol="0">
            <a:spAutoFit/>
          </a:bodyPr>
          <a:lstStyle/>
          <a:p>
            <a:pPr algn="ctr"/>
            <a:r>
              <a:rPr lang="en-GB" sz="2300" dirty="0" smtClean="0"/>
              <a:t>Answers</a:t>
            </a:r>
            <a:endParaRPr lang="en-GB" sz="2300" dirty="0"/>
          </a:p>
        </p:txBody>
      </p:sp>
    </p:spTree>
    <p:extLst>
      <p:ext uri="{BB962C8B-B14F-4D97-AF65-F5344CB8AC3E}">
        <p14:creationId xmlns:p14="http://schemas.microsoft.com/office/powerpoint/2010/main" val="1964147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12192000" cy="1325563"/>
          </a:xfrm>
          <a:solidFill>
            <a:srgbClr val="FFFF00"/>
          </a:solidFill>
        </p:spPr>
        <p:txBody>
          <a:bodyPr/>
          <a:lstStyle/>
          <a:p>
            <a:r>
              <a:rPr lang="en-GB" altLang="en-US" b="1" u="sng" dirty="0" smtClean="0"/>
              <a:t>Focus Area 2 from Do Now: </a:t>
            </a:r>
          </a:p>
        </p:txBody>
      </p:sp>
      <p:sp>
        <p:nvSpPr>
          <p:cNvPr id="11267" name="Content Placeholder 2"/>
          <p:cNvSpPr>
            <a:spLocks noGrp="1"/>
          </p:cNvSpPr>
          <p:nvPr>
            <p:ph idx="1"/>
          </p:nvPr>
        </p:nvSpPr>
        <p:spPr>
          <a:xfrm>
            <a:off x="235527" y="1662545"/>
            <a:ext cx="11679382" cy="4918364"/>
          </a:xfrm>
        </p:spPr>
        <p:txBody>
          <a:bodyPr>
            <a:normAutofit/>
          </a:bodyPr>
          <a:lstStyle/>
          <a:p>
            <a:pPr marL="0" indent="0">
              <a:buNone/>
            </a:pPr>
            <a:r>
              <a:rPr lang="en-US" altLang="en-US" dirty="0"/>
              <a:t>2.10 </a:t>
            </a:r>
            <a:endParaRPr lang="en-US" altLang="en-US" dirty="0" smtClean="0"/>
          </a:p>
          <a:p>
            <a:pPr marL="0" indent="0">
              <a:buNone/>
            </a:pPr>
            <a:r>
              <a:rPr lang="en-US" altLang="en-US" dirty="0" smtClean="0"/>
              <a:t>i</a:t>
            </a:r>
            <a:r>
              <a:rPr lang="en-US" altLang="en-US" dirty="0"/>
              <a:t>) Understand the mechanism of action and the specificity of enzymes in terms of their three-dimensional structure.</a:t>
            </a:r>
          </a:p>
          <a:p>
            <a:pPr marL="0" indent="0">
              <a:buNone/>
            </a:pPr>
            <a:endParaRPr lang="en-US" altLang="en-US" dirty="0" smtClean="0"/>
          </a:p>
          <a:p>
            <a:pPr marL="0" indent="0">
              <a:buNone/>
            </a:pPr>
            <a:r>
              <a:rPr lang="en-US" altLang="en-US" dirty="0" smtClean="0"/>
              <a:t>ii</a:t>
            </a:r>
            <a:r>
              <a:rPr lang="en-US" altLang="en-US" dirty="0"/>
              <a:t>) Understand that enzymes are biological catalysts that reduce activation energy.</a:t>
            </a:r>
          </a:p>
          <a:p>
            <a:pPr marL="0" indent="0">
              <a:buNone/>
            </a:pPr>
            <a:endParaRPr lang="en-US" altLang="en-US" dirty="0" smtClean="0"/>
          </a:p>
          <a:p>
            <a:pPr marL="0" indent="0">
              <a:buNone/>
            </a:pPr>
            <a:r>
              <a:rPr lang="en-US" altLang="en-US" dirty="0" smtClean="0"/>
              <a:t>iii</a:t>
            </a:r>
            <a:r>
              <a:rPr lang="en-US" altLang="en-US" dirty="0"/>
              <a:t>) Know that there are intracellular enzymes </a:t>
            </a:r>
            <a:r>
              <a:rPr lang="en-US" altLang="en-US" dirty="0" err="1"/>
              <a:t>catalysing</a:t>
            </a:r>
            <a:r>
              <a:rPr lang="en-US" altLang="en-US" dirty="0"/>
              <a:t> reactions inside cells and extracellular enzymes produced by cells </a:t>
            </a:r>
            <a:r>
              <a:rPr lang="en-US" altLang="en-US" dirty="0" err="1"/>
              <a:t>catalysing</a:t>
            </a:r>
            <a:r>
              <a:rPr lang="en-US" altLang="en-US" dirty="0"/>
              <a:t> reactions outside of cells.</a:t>
            </a:r>
          </a:p>
          <a:p>
            <a:endParaRPr lang="en-GB" altLang="en-US" dirty="0" smtClean="0"/>
          </a:p>
        </p:txBody>
      </p:sp>
    </p:spTree>
    <p:extLst>
      <p:ext uri="{BB962C8B-B14F-4D97-AF65-F5344CB8AC3E}">
        <p14:creationId xmlns:p14="http://schemas.microsoft.com/office/powerpoint/2010/main" val="1849814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10844" y="471993"/>
            <a:ext cx="5422320" cy="6120732"/>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4229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p:cNvPicPr>
          <p:nvPr/>
        </p:nvPicPr>
        <p:blipFill rotWithShape="1">
          <a:blip r:embed="rId2">
            <a:extLst>
              <a:ext uri="{28A0092B-C50C-407E-A947-70E740481C1C}">
                <a14:useLocalDpi xmlns:a14="http://schemas.microsoft.com/office/drawing/2010/main" val="0"/>
              </a:ext>
            </a:extLst>
          </a:blip>
          <a:srcRect l="23259" t="27247" r="23503" b="18320"/>
          <a:stretch/>
        </p:blipFill>
        <p:spPr bwMode="auto">
          <a:xfrm>
            <a:off x="1492860" y="1258345"/>
            <a:ext cx="9520062" cy="547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33973" y="-15987"/>
            <a:ext cx="12225973" cy="103744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a:lstStyle>
          <a:p>
            <a:pPr algn="l"/>
            <a:r>
              <a:rPr lang="en-GB" b="1" u="sng" kern="0" dirty="0" smtClean="0">
                <a:solidFill>
                  <a:schemeClr val="tx1"/>
                </a:solidFill>
              </a:rPr>
              <a:t>Exam practice</a:t>
            </a:r>
            <a:endParaRPr lang="en-GB" b="1" u="sng" kern="0" dirty="0">
              <a:solidFill>
                <a:schemeClr val="tx1"/>
              </a:solidFill>
            </a:endParaRPr>
          </a:p>
        </p:txBody>
      </p:sp>
    </p:spTree>
    <p:extLst>
      <p:ext uri="{BB962C8B-B14F-4D97-AF65-F5344CB8AC3E}">
        <p14:creationId xmlns:p14="http://schemas.microsoft.com/office/powerpoint/2010/main" val="3530799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p:cNvPicPr>
          <p:nvPr/>
        </p:nvPicPr>
        <p:blipFill rotWithShape="1">
          <a:blip r:embed="rId2">
            <a:extLst>
              <a:ext uri="{28A0092B-C50C-407E-A947-70E740481C1C}">
                <a14:useLocalDpi xmlns:a14="http://schemas.microsoft.com/office/drawing/2010/main" val="0"/>
              </a:ext>
            </a:extLst>
          </a:blip>
          <a:srcRect l="52148" t="58461" r="14510" b="8809"/>
          <a:stretch/>
        </p:blipFill>
        <p:spPr bwMode="auto">
          <a:xfrm>
            <a:off x="161254" y="143309"/>
            <a:ext cx="6831683" cy="377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p:cNvPicPr>
            <a:picLocks noChangeAspect="1"/>
          </p:cNvPicPr>
          <p:nvPr/>
        </p:nvPicPr>
        <p:blipFill>
          <a:blip r:embed="rId3">
            <a:extLst>
              <a:ext uri="{28A0092B-C50C-407E-A947-70E740481C1C}">
                <a14:useLocalDpi xmlns:a14="http://schemas.microsoft.com/office/drawing/2010/main" val="0"/>
              </a:ext>
            </a:extLst>
          </a:blip>
          <a:srcRect l="33104" t="32182" r="33104" b="24907"/>
          <a:stretch>
            <a:fillRect/>
          </a:stretch>
        </p:blipFill>
        <p:spPr bwMode="auto">
          <a:xfrm>
            <a:off x="5999018" y="2327053"/>
            <a:ext cx="6345382" cy="453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546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24000" y="1677293"/>
            <a:ext cx="6394450" cy="12777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200" dirty="0"/>
          </a:p>
        </p:txBody>
      </p:sp>
      <p:sp>
        <p:nvSpPr>
          <p:cNvPr id="9" name="Content Placeholder 8"/>
          <p:cNvSpPr>
            <a:spLocks noGrp="1"/>
          </p:cNvSpPr>
          <p:nvPr>
            <p:ph idx="1"/>
          </p:nvPr>
        </p:nvSpPr>
        <p:spPr>
          <a:xfrm>
            <a:off x="124691" y="1468582"/>
            <a:ext cx="11873345" cy="5223163"/>
          </a:xfrm>
        </p:spPr>
        <p:txBody>
          <a:bodyPr>
            <a:normAutofit fontScale="70000" lnSpcReduction="20000"/>
          </a:bodyPr>
          <a:lstStyle/>
          <a:p>
            <a:pPr marL="0" indent="0">
              <a:buNone/>
            </a:pPr>
            <a:r>
              <a:rPr lang="en-US" dirty="0"/>
              <a:t>2.9 i) Know the basic structure of an amino acid (structures of specific amino acids are not required).</a:t>
            </a:r>
          </a:p>
          <a:p>
            <a:r>
              <a:rPr lang="en-US" dirty="0"/>
              <a:t>ii) Understand the formation of polypeptides and proteins (amino </a:t>
            </a:r>
            <a:r>
              <a:rPr lang="en-US" dirty="0" smtClean="0"/>
              <a:t>acid monomers </a:t>
            </a:r>
            <a:r>
              <a:rPr lang="en-US" dirty="0"/>
              <a:t>linked by peptide bonds in condensation reactions).</a:t>
            </a:r>
          </a:p>
          <a:p>
            <a:r>
              <a:rPr lang="en-US" dirty="0"/>
              <a:t>iii) Understand the significance of a protein’s primary structure in determining its three-dimensional structure and properties (globular and fibrous proteins and the types of bonds involved in its three-dimensional structure).</a:t>
            </a:r>
          </a:p>
          <a:p>
            <a:r>
              <a:rPr lang="en-US" dirty="0"/>
              <a:t>iv) Know the molecular structure of a globular protein and a fibrous protein and understand how their structures relate to their functions (including </a:t>
            </a:r>
            <a:r>
              <a:rPr lang="en-US" dirty="0" err="1"/>
              <a:t>haemoglobin</a:t>
            </a:r>
            <a:r>
              <a:rPr lang="en-US" dirty="0"/>
              <a:t> and collagen).</a:t>
            </a:r>
          </a:p>
          <a:p>
            <a:pPr marL="0" indent="0">
              <a:buNone/>
            </a:pPr>
            <a:endParaRPr lang="en-US" dirty="0" smtClean="0"/>
          </a:p>
          <a:p>
            <a:pPr marL="0" indent="0">
              <a:buNone/>
            </a:pPr>
            <a:r>
              <a:rPr lang="en-US" dirty="0" smtClean="0"/>
              <a:t>2.10 </a:t>
            </a:r>
            <a:r>
              <a:rPr lang="en-US" dirty="0"/>
              <a:t>i) Understand the mechanism of action and the specificity of enzymes in terms of their three-dimensional structure.</a:t>
            </a:r>
          </a:p>
          <a:p>
            <a:r>
              <a:rPr lang="en-US" dirty="0"/>
              <a:t>ii) Understand that enzymes are biological catalysts that reduce </a:t>
            </a:r>
            <a:r>
              <a:rPr lang="en-US" dirty="0" smtClean="0"/>
              <a:t>activation energy</a:t>
            </a:r>
            <a:r>
              <a:rPr lang="en-US" dirty="0"/>
              <a:t>.</a:t>
            </a:r>
          </a:p>
          <a:p>
            <a:r>
              <a:rPr lang="en-US" dirty="0"/>
              <a:t>iii) Know that there are intracellular enzymes </a:t>
            </a:r>
            <a:r>
              <a:rPr lang="en-US" dirty="0" err="1"/>
              <a:t>catalysing</a:t>
            </a:r>
            <a:r>
              <a:rPr lang="en-US" dirty="0"/>
              <a:t> reactions inside cells and extracellular enzymes produced by cells </a:t>
            </a:r>
            <a:r>
              <a:rPr lang="en-US" dirty="0" err="1"/>
              <a:t>catalysing</a:t>
            </a:r>
            <a:r>
              <a:rPr lang="en-US" dirty="0"/>
              <a:t> reactions outside of cells</a:t>
            </a:r>
            <a:r>
              <a:rPr lang="en-US" dirty="0" smtClean="0"/>
              <a:t>.</a:t>
            </a:r>
          </a:p>
          <a:p>
            <a:pPr marL="0" indent="0">
              <a:buNone/>
            </a:pPr>
            <a:endParaRPr lang="en-US" dirty="0" smtClean="0"/>
          </a:p>
          <a:p>
            <a:pPr marL="0" indent="0">
              <a:buNone/>
            </a:pPr>
            <a:r>
              <a:rPr lang="en-US" dirty="0" smtClean="0"/>
              <a:t>CORE </a:t>
            </a:r>
            <a:r>
              <a:rPr lang="en-US" dirty="0"/>
              <a:t>PRACTICAL 4:</a:t>
            </a:r>
          </a:p>
          <a:p>
            <a:r>
              <a:rPr lang="en-US" dirty="0"/>
              <a:t>Investigate the effect of enzyme and substrate concentrations on the initial rates of reactions.</a:t>
            </a:r>
          </a:p>
          <a:p>
            <a:endParaRPr lang="en-US" dirty="0"/>
          </a:p>
          <a:p>
            <a:endParaRPr lang="en-GB" dirty="0"/>
          </a:p>
        </p:txBody>
      </p:sp>
      <p:sp>
        <p:nvSpPr>
          <p:cNvPr id="7" name="Title 1"/>
          <p:cNvSpPr txBox="1">
            <a:spLocks/>
          </p:cNvSpPr>
          <p:nvPr/>
        </p:nvSpPr>
        <p:spPr>
          <a:xfrm>
            <a:off x="0" y="0"/>
            <a:ext cx="12192000"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800" b="1" u="sng" smtClean="0"/>
              <a:t>Thumbs Up/Down.</a:t>
            </a:r>
            <a:r>
              <a:rPr lang="en-GB" sz="3800" b="1" smtClean="0"/>
              <a:t> How much do you think you know about:</a:t>
            </a:r>
            <a:endParaRPr lang="en-GB" sz="3800" b="1" dirty="0"/>
          </a:p>
        </p:txBody>
      </p:sp>
      <p:pic>
        <p:nvPicPr>
          <p:cNvPr id="10"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4652" y="290945"/>
            <a:ext cx="1788916" cy="179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203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5188" y="2133600"/>
            <a:ext cx="8001000" cy="3709988"/>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ounded Rectangle 4"/>
          <p:cNvSpPr/>
          <p:nvPr/>
        </p:nvSpPr>
        <p:spPr>
          <a:xfrm>
            <a:off x="2747963" y="260351"/>
            <a:ext cx="6405562" cy="91916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defRPr/>
            </a:pPr>
            <a:r>
              <a:rPr lang="en-GB" altLang="en-US" sz="2800">
                <a:solidFill>
                  <a:srgbClr val="000000"/>
                </a:solidFill>
                <a:latin typeface="Comic Sans MS" panose="030F0702030302020204" pitchFamily="66" charset="0"/>
                <a:cs typeface="Arial"/>
              </a:rPr>
              <a:t>The ‘induced fit’ hypothesis model</a:t>
            </a:r>
          </a:p>
        </p:txBody>
      </p:sp>
    </p:spTree>
    <p:extLst>
      <p:ext uri="{BB962C8B-B14F-4D97-AF65-F5344CB8AC3E}">
        <p14:creationId xmlns:p14="http://schemas.microsoft.com/office/powerpoint/2010/main" val="4098386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981200" y="1484313"/>
            <a:ext cx="8147050" cy="3744912"/>
          </a:xfrm>
        </p:spPr>
        <p:txBody>
          <a:bodyPr/>
          <a:lstStyle/>
          <a:p>
            <a:pPr marL="357188" indent="-357188" eaLnBrk="1" hangingPunct="1">
              <a:lnSpc>
                <a:spcPct val="80000"/>
              </a:lnSpc>
              <a:buClr>
                <a:srgbClr val="0000CC"/>
              </a:buClr>
            </a:pPr>
            <a:r>
              <a:rPr lang="en-GB" altLang="en-US" sz="2800">
                <a:latin typeface="Comic Sans MS" panose="030F0702030302020204" pitchFamily="66" charset="0"/>
              </a:rPr>
              <a:t>Once the products have been formed, they </a:t>
            </a:r>
            <a:r>
              <a:rPr lang="en-GB" altLang="en-US" sz="2800">
                <a:solidFill>
                  <a:srgbClr val="0000FF"/>
                </a:solidFill>
                <a:latin typeface="Comic Sans MS" panose="030F0702030302020204" pitchFamily="66" charset="0"/>
              </a:rPr>
              <a:t>leave</a:t>
            </a:r>
            <a:r>
              <a:rPr lang="en-GB" altLang="en-US" sz="2800">
                <a:latin typeface="Comic Sans MS" panose="030F0702030302020204" pitchFamily="66" charset="0"/>
              </a:rPr>
              <a:t> the active site of the enzyme, which is left </a:t>
            </a:r>
            <a:r>
              <a:rPr lang="en-GB" altLang="en-US" sz="2800">
                <a:solidFill>
                  <a:srgbClr val="0000FF"/>
                </a:solidFill>
                <a:latin typeface="Comic Sans MS" panose="030F0702030302020204" pitchFamily="66" charset="0"/>
              </a:rPr>
              <a:t>free</a:t>
            </a:r>
            <a:r>
              <a:rPr lang="en-GB" altLang="en-US" sz="2800">
                <a:latin typeface="Comic Sans MS" panose="030F0702030302020204" pitchFamily="66" charset="0"/>
              </a:rPr>
              <a:t> to combine with another substrate molecule.</a:t>
            </a:r>
          </a:p>
          <a:p>
            <a:pPr marL="357188" indent="-357188" eaLnBrk="1" hangingPunct="1">
              <a:lnSpc>
                <a:spcPct val="80000"/>
              </a:lnSpc>
              <a:buClr>
                <a:srgbClr val="0000CC"/>
              </a:buClr>
            </a:pPr>
            <a:endParaRPr lang="en-GB" altLang="en-US" sz="900">
              <a:latin typeface="Comic Sans MS" panose="030F0702030302020204" pitchFamily="66" charset="0"/>
            </a:endParaRPr>
          </a:p>
          <a:p>
            <a:pPr marL="357188" indent="-357188" eaLnBrk="1" hangingPunct="1">
              <a:lnSpc>
                <a:spcPct val="80000"/>
              </a:lnSpc>
              <a:buClr>
                <a:srgbClr val="0000CC"/>
              </a:buClr>
            </a:pPr>
            <a:r>
              <a:rPr lang="en-GB" altLang="en-US" sz="2800">
                <a:latin typeface="Comic Sans MS" panose="030F0702030302020204" pitchFamily="66" charset="0"/>
              </a:rPr>
              <a:t>Enzymes are </a:t>
            </a:r>
            <a:r>
              <a:rPr lang="en-GB" altLang="en-US" sz="2800">
                <a:solidFill>
                  <a:srgbClr val="0000FF"/>
                </a:solidFill>
                <a:latin typeface="Comic Sans MS" panose="030F0702030302020204" pitchFamily="66" charset="0"/>
              </a:rPr>
              <a:t>not</a:t>
            </a:r>
            <a:r>
              <a:rPr lang="en-GB" altLang="en-US" sz="2800">
                <a:latin typeface="Comic Sans MS" panose="030F0702030302020204" pitchFamily="66" charset="0"/>
              </a:rPr>
              <a:t> used up in the reaction they catalyse so they can be used over and over again.  The overall reaction between enzyme and substrate can be represented in the following equation:</a:t>
            </a:r>
            <a:endParaRPr lang="en-GB" altLang="en-US" sz="2800">
              <a:solidFill>
                <a:srgbClr val="0000CC"/>
              </a:solidFill>
              <a:latin typeface="Comic Sans MS" panose="030F0702030302020204" pitchFamily="66" charset="0"/>
            </a:endParaRPr>
          </a:p>
        </p:txBody>
      </p:sp>
      <p:sp>
        <p:nvSpPr>
          <p:cNvPr id="27652" name="Text Box 4"/>
          <p:cNvSpPr txBox="1">
            <a:spLocks noChangeArrowheads="1"/>
          </p:cNvSpPr>
          <p:nvPr/>
        </p:nvSpPr>
        <p:spPr bwMode="auto">
          <a:xfrm>
            <a:off x="2511426" y="5051425"/>
            <a:ext cx="1090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GB" altLang="en-US" sz="2000">
                <a:solidFill>
                  <a:srgbClr val="000000"/>
                </a:solidFill>
                <a:latin typeface="Comic Sans MS" panose="030F0702030302020204" pitchFamily="66" charset="0"/>
              </a:rPr>
              <a:t>Enzyme</a:t>
            </a:r>
          </a:p>
        </p:txBody>
      </p:sp>
      <p:sp>
        <p:nvSpPr>
          <p:cNvPr id="27653" name="Text Box 5"/>
          <p:cNvSpPr txBox="1">
            <a:spLocks noChangeArrowheads="1"/>
          </p:cNvSpPr>
          <p:nvPr/>
        </p:nvSpPr>
        <p:spPr bwMode="auto">
          <a:xfrm>
            <a:off x="2439989" y="5772150"/>
            <a:ext cx="1423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GB" altLang="en-US" sz="2000">
                <a:solidFill>
                  <a:srgbClr val="000000"/>
                </a:solidFill>
                <a:latin typeface="Comic Sans MS" panose="030F0702030302020204" pitchFamily="66" charset="0"/>
              </a:rPr>
              <a:t>Substrate</a:t>
            </a:r>
          </a:p>
        </p:txBody>
      </p:sp>
      <p:sp>
        <p:nvSpPr>
          <p:cNvPr id="27654" name="Text Box 6"/>
          <p:cNvSpPr txBox="1">
            <a:spLocks noChangeArrowheads="1"/>
          </p:cNvSpPr>
          <p:nvPr/>
        </p:nvSpPr>
        <p:spPr bwMode="auto">
          <a:xfrm>
            <a:off x="8616951" y="4941888"/>
            <a:ext cx="1090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GB" altLang="en-US" sz="2000">
                <a:solidFill>
                  <a:srgbClr val="000000"/>
                </a:solidFill>
                <a:latin typeface="Comic Sans MS" panose="030F0702030302020204" pitchFamily="66" charset="0"/>
              </a:rPr>
              <a:t>Enzyme</a:t>
            </a:r>
          </a:p>
        </p:txBody>
      </p:sp>
      <p:sp>
        <p:nvSpPr>
          <p:cNvPr id="27655" name="Text Box 7"/>
          <p:cNvSpPr txBox="1">
            <a:spLocks noChangeArrowheads="1"/>
          </p:cNvSpPr>
          <p:nvPr/>
        </p:nvSpPr>
        <p:spPr bwMode="auto">
          <a:xfrm>
            <a:off x="8543925" y="5734050"/>
            <a:ext cx="12362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GB" altLang="en-US" sz="2000">
                <a:solidFill>
                  <a:srgbClr val="000000"/>
                </a:solidFill>
                <a:latin typeface="Comic Sans MS" panose="030F0702030302020204" pitchFamily="66" charset="0"/>
              </a:rPr>
              <a:t>Products</a:t>
            </a:r>
          </a:p>
        </p:txBody>
      </p:sp>
      <p:sp>
        <p:nvSpPr>
          <p:cNvPr id="27656" name="Text Box 8"/>
          <p:cNvSpPr txBox="1">
            <a:spLocks noChangeArrowheads="1"/>
          </p:cNvSpPr>
          <p:nvPr/>
        </p:nvSpPr>
        <p:spPr bwMode="auto">
          <a:xfrm>
            <a:off x="4367214" y="5340350"/>
            <a:ext cx="3576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GB" altLang="en-US" sz="2000">
                <a:solidFill>
                  <a:srgbClr val="000000"/>
                </a:solidFill>
                <a:latin typeface="Comic Sans MS" panose="030F0702030302020204" pitchFamily="66" charset="0"/>
              </a:rPr>
              <a:t>Enzyme-Substrate complex</a:t>
            </a:r>
          </a:p>
        </p:txBody>
      </p:sp>
      <p:sp>
        <p:nvSpPr>
          <p:cNvPr id="27657" name="Line 9"/>
          <p:cNvSpPr>
            <a:spLocks noChangeShapeType="1"/>
          </p:cNvSpPr>
          <p:nvPr/>
        </p:nvSpPr>
        <p:spPr bwMode="auto">
          <a:xfrm>
            <a:off x="3575050" y="5556250"/>
            <a:ext cx="649288" cy="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sp>
        <p:nvSpPr>
          <p:cNvPr id="27658" name="Line 10"/>
          <p:cNvSpPr>
            <a:spLocks noChangeShapeType="1"/>
          </p:cNvSpPr>
          <p:nvPr/>
        </p:nvSpPr>
        <p:spPr bwMode="auto">
          <a:xfrm>
            <a:off x="7967664" y="5556250"/>
            <a:ext cx="649287" cy="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sp>
        <p:nvSpPr>
          <p:cNvPr id="25610" name="Line 11"/>
          <p:cNvSpPr>
            <a:spLocks noChangeShapeType="1"/>
          </p:cNvSpPr>
          <p:nvPr/>
        </p:nvSpPr>
        <p:spPr bwMode="auto">
          <a:xfrm>
            <a:off x="2943225" y="5483226"/>
            <a:ext cx="0" cy="2889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sp>
        <p:nvSpPr>
          <p:cNvPr id="27660" name="Line 12"/>
          <p:cNvSpPr>
            <a:spLocks noChangeShapeType="1"/>
          </p:cNvSpPr>
          <p:nvPr/>
        </p:nvSpPr>
        <p:spPr bwMode="auto">
          <a:xfrm flipH="1">
            <a:off x="2798764" y="5627688"/>
            <a:ext cx="28733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sp>
        <p:nvSpPr>
          <p:cNvPr id="27661" name="Line 13"/>
          <p:cNvSpPr>
            <a:spLocks noChangeShapeType="1"/>
          </p:cNvSpPr>
          <p:nvPr/>
        </p:nvSpPr>
        <p:spPr bwMode="auto">
          <a:xfrm>
            <a:off x="9193213" y="5445126"/>
            <a:ext cx="0" cy="2889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sp>
        <p:nvSpPr>
          <p:cNvPr id="25613" name="Line 14"/>
          <p:cNvSpPr>
            <a:spLocks noChangeShapeType="1"/>
          </p:cNvSpPr>
          <p:nvPr/>
        </p:nvSpPr>
        <p:spPr bwMode="auto">
          <a:xfrm flipH="1">
            <a:off x="9048750" y="5589588"/>
            <a:ext cx="2873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sp>
        <p:nvSpPr>
          <p:cNvPr id="16" name="Rounded Rectangle 15"/>
          <p:cNvSpPr/>
          <p:nvPr/>
        </p:nvSpPr>
        <p:spPr>
          <a:xfrm>
            <a:off x="2747963" y="260351"/>
            <a:ext cx="6405562" cy="91916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defRPr/>
            </a:pPr>
            <a:r>
              <a:rPr lang="en-GB" altLang="en-US" sz="2800" dirty="0">
                <a:solidFill>
                  <a:srgbClr val="000000"/>
                </a:solidFill>
                <a:latin typeface="Comic Sans MS" panose="030F0702030302020204" pitchFamily="66" charset="0"/>
                <a:cs typeface="Arial"/>
              </a:rPr>
              <a:t>The ‘induced fit’ hypothesis</a:t>
            </a:r>
          </a:p>
        </p:txBody>
      </p:sp>
    </p:spTree>
    <p:extLst>
      <p:ext uri="{BB962C8B-B14F-4D97-AF65-F5344CB8AC3E}">
        <p14:creationId xmlns:p14="http://schemas.microsoft.com/office/powerpoint/2010/main" val="3325609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2" grpId="0"/>
      <p:bldP spid="27653" grpId="0"/>
      <p:bldP spid="27654" grpId="0"/>
      <p:bldP spid="27655" grpId="0"/>
      <p:bldP spid="276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2063750" y="1557339"/>
            <a:ext cx="1284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GB" altLang="en-US" sz="2400">
                <a:solidFill>
                  <a:srgbClr val="000000"/>
                </a:solidFill>
                <a:latin typeface="Comic Sans MS" panose="030F0702030302020204" pitchFamily="66" charset="0"/>
              </a:rPr>
              <a:t>Enzyme</a:t>
            </a:r>
          </a:p>
        </p:txBody>
      </p:sp>
      <p:sp>
        <p:nvSpPr>
          <p:cNvPr id="27651" name="Text Box 4"/>
          <p:cNvSpPr txBox="1">
            <a:spLocks noChangeArrowheads="1"/>
          </p:cNvSpPr>
          <p:nvPr/>
        </p:nvSpPr>
        <p:spPr bwMode="auto">
          <a:xfrm>
            <a:off x="1992313" y="2347913"/>
            <a:ext cx="1670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GB" altLang="en-US" sz="2400">
                <a:solidFill>
                  <a:srgbClr val="000000"/>
                </a:solidFill>
                <a:latin typeface="Comic Sans MS" panose="030F0702030302020204" pitchFamily="66" charset="0"/>
              </a:rPr>
              <a:t>Substrate</a:t>
            </a:r>
          </a:p>
        </p:txBody>
      </p:sp>
      <p:sp>
        <p:nvSpPr>
          <p:cNvPr id="27652" name="Text Box 5"/>
          <p:cNvSpPr txBox="1">
            <a:spLocks noChangeArrowheads="1"/>
          </p:cNvSpPr>
          <p:nvPr/>
        </p:nvSpPr>
        <p:spPr bwMode="auto">
          <a:xfrm>
            <a:off x="8904289" y="1484313"/>
            <a:ext cx="1284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GB" altLang="en-US" sz="2400">
                <a:solidFill>
                  <a:srgbClr val="000000"/>
                </a:solidFill>
                <a:latin typeface="Comic Sans MS" panose="030F0702030302020204" pitchFamily="66" charset="0"/>
              </a:rPr>
              <a:t>Enzyme</a:t>
            </a:r>
          </a:p>
        </p:txBody>
      </p:sp>
      <p:sp>
        <p:nvSpPr>
          <p:cNvPr id="27653" name="Text Box 6"/>
          <p:cNvSpPr txBox="1">
            <a:spLocks noChangeArrowheads="1"/>
          </p:cNvSpPr>
          <p:nvPr/>
        </p:nvSpPr>
        <p:spPr bwMode="auto">
          <a:xfrm>
            <a:off x="8832851" y="2247901"/>
            <a:ext cx="1450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GB" altLang="en-US" sz="2400">
                <a:solidFill>
                  <a:srgbClr val="000000"/>
                </a:solidFill>
                <a:latin typeface="Comic Sans MS" panose="030F0702030302020204" pitchFamily="66" charset="0"/>
              </a:rPr>
              <a:t>Products</a:t>
            </a:r>
          </a:p>
        </p:txBody>
      </p:sp>
      <p:sp>
        <p:nvSpPr>
          <p:cNvPr id="27654" name="Text Box 7"/>
          <p:cNvSpPr txBox="1">
            <a:spLocks noChangeArrowheads="1"/>
          </p:cNvSpPr>
          <p:nvPr/>
        </p:nvSpPr>
        <p:spPr bwMode="auto">
          <a:xfrm>
            <a:off x="4079875" y="1844676"/>
            <a:ext cx="425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GB" altLang="en-US" sz="2400">
                <a:solidFill>
                  <a:srgbClr val="000000"/>
                </a:solidFill>
                <a:latin typeface="Comic Sans MS" panose="030F0702030302020204" pitchFamily="66" charset="0"/>
              </a:rPr>
              <a:t>Enzyme-Substrate complex</a:t>
            </a:r>
          </a:p>
        </p:txBody>
      </p:sp>
      <p:sp>
        <p:nvSpPr>
          <p:cNvPr id="27655" name="Line 8"/>
          <p:cNvSpPr>
            <a:spLocks noChangeShapeType="1"/>
          </p:cNvSpPr>
          <p:nvPr/>
        </p:nvSpPr>
        <p:spPr bwMode="auto">
          <a:xfrm>
            <a:off x="3359150" y="2132013"/>
            <a:ext cx="649288" cy="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sp>
        <p:nvSpPr>
          <p:cNvPr id="27656" name="Line 9"/>
          <p:cNvSpPr>
            <a:spLocks noChangeShapeType="1"/>
          </p:cNvSpPr>
          <p:nvPr/>
        </p:nvSpPr>
        <p:spPr bwMode="auto">
          <a:xfrm>
            <a:off x="8326439" y="2132013"/>
            <a:ext cx="649287" cy="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sp>
        <p:nvSpPr>
          <p:cNvPr id="27657" name="Line 10"/>
          <p:cNvSpPr>
            <a:spLocks noChangeShapeType="1"/>
          </p:cNvSpPr>
          <p:nvPr/>
        </p:nvSpPr>
        <p:spPr bwMode="auto">
          <a:xfrm>
            <a:off x="2711450" y="2132014"/>
            <a:ext cx="0" cy="2889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sp>
        <p:nvSpPr>
          <p:cNvPr id="27658" name="Line 11"/>
          <p:cNvSpPr>
            <a:spLocks noChangeShapeType="1"/>
          </p:cNvSpPr>
          <p:nvPr/>
        </p:nvSpPr>
        <p:spPr bwMode="auto">
          <a:xfrm flipH="1">
            <a:off x="2566989" y="2276475"/>
            <a:ext cx="28733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sp>
        <p:nvSpPr>
          <p:cNvPr id="27659" name="Line 12"/>
          <p:cNvSpPr>
            <a:spLocks noChangeShapeType="1"/>
          </p:cNvSpPr>
          <p:nvPr/>
        </p:nvSpPr>
        <p:spPr bwMode="auto">
          <a:xfrm>
            <a:off x="9553575" y="1987551"/>
            <a:ext cx="0" cy="2889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sp>
        <p:nvSpPr>
          <p:cNvPr id="27660" name="Line 13"/>
          <p:cNvSpPr>
            <a:spLocks noChangeShapeType="1"/>
          </p:cNvSpPr>
          <p:nvPr/>
        </p:nvSpPr>
        <p:spPr bwMode="auto">
          <a:xfrm flipH="1">
            <a:off x="9409114" y="2133600"/>
            <a:ext cx="28733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ea typeface="MS PGothic" panose="020B0600070205080204" pitchFamily="34" charset="-128"/>
              <a:cs typeface="Arial"/>
            </a:endParaRPr>
          </a:p>
        </p:txBody>
      </p:sp>
      <p:pic>
        <p:nvPicPr>
          <p:cNvPr id="27661" name="Picture 14" descr="enzyme1"/>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4295776" y="3141663"/>
            <a:ext cx="4168775" cy="23352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Rounded Rectangle 15"/>
          <p:cNvSpPr/>
          <p:nvPr/>
        </p:nvSpPr>
        <p:spPr>
          <a:xfrm>
            <a:off x="2747963" y="260351"/>
            <a:ext cx="6405562" cy="91916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800" dirty="0">
                <a:solidFill>
                  <a:srgbClr val="000000"/>
                </a:solidFill>
                <a:latin typeface="Comic Sans MS" panose="030F0702030302020204" pitchFamily="66" charset="0"/>
                <a:cs typeface="Arial"/>
              </a:rPr>
              <a:t>Enzymes</a:t>
            </a:r>
          </a:p>
        </p:txBody>
      </p:sp>
    </p:spTree>
    <p:extLst>
      <p:ext uri="{BB962C8B-B14F-4D97-AF65-F5344CB8AC3E}">
        <p14:creationId xmlns:p14="http://schemas.microsoft.com/office/powerpoint/2010/main" val="3451991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03388" y="260351"/>
            <a:ext cx="8642350" cy="720725"/>
          </a:xfrm>
          <a:prstGeom prst="rect">
            <a:avLst/>
          </a:prstGeom>
          <a:solidFill>
            <a:schemeClr val="accent5">
              <a:lumMod val="90000"/>
            </a:schemeClr>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defRPr/>
            </a:pPr>
            <a:r>
              <a:rPr lang="en-GB" altLang="en-US" kern="0" dirty="0">
                <a:solidFill>
                  <a:srgbClr val="000000"/>
                </a:solidFill>
                <a:latin typeface="Arial"/>
                <a:cs typeface="Arial"/>
              </a:rPr>
              <a:t>Assessment for learning</a:t>
            </a:r>
          </a:p>
        </p:txBody>
      </p:sp>
      <p:sp>
        <p:nvSpPr>
          <p:cNvPr id="6" name="Rectangle 5"/>
          <p:cNvSpPr/>
          <p:nvPr/>
        </p:nvSpPr>
        <p:spPr>
          <a:xfrm>
            <a:off x="1847850" y="1598613"/>
            <a:ext cx="8497888" cy="4400550"/>
          </a:xfrm>
          <a:prstGeom prst="rect">
            <a:avLst/>
          </a:prstGeom>
        </p:spPr>
        <p:txBody>
          <a:bodyPr>
            <a:spAutoFit/>
          </a:bodyPr>
          <a:lstStyle/>
          <a:p>
            <a:pPr marL="514350" indent="-514350" eaLnBrk="0" fontAlgn="base" hangingPunct="0">
              <a:spcBef>
                <a:spcPct val="0"/>
              </a:spcBef>
              <a:spcAft>
                <a:spcPct val="0"/>
              </a:spcAft>
              <a:buFontTx/>
              <a:buAutoNum type="arabicPeriod"/>
              <a:defRPr/>
            </a:pPr>
            <a:r>
              <a:rPr lang="en-US" sz="2800" b="1" dirty="0">
                <a:solidFill>
                  <a:srgbClr val="000000"/>
                </a:solidFill>
                <a:latin typeface="Arial" panose="020B0604020202020204" pitchFamily="34" charset="0"/>
                <a:ea typeface="MS PGothic" panose="020B0600070205080204" pitchFamily="34" charset="-128"/>
                <a:cs typeface="Arial"/>
              </a:rPr>
              <a:t>Name the theory that explains how enzymes work fit together perfectly</a:t>
            </a:r>
          </a:p>
          <a:p>
            <a:pPr marL="514350" indent="-514350" eaLnBrk="0" fontAlgn="base" hangingPunct="0">
              <a:spcBef>
                <a:spcPct val="0"/>
              </a:spcBef>
              <a:spcAft>
                <a:spcPct val="0"/>
              </a:spcAft>
              <a:buFontTx/>
              <a:buAutoNum type="arabicPeriod"/>
              <a:defRPr/>
            </a:pPr>
            <a:endParaRPr lang="en-US" sz="2800" dirty="0">
              <a:solidFill>
                <a:srgbClr val="000000"/>
              </a:solidFill>
              <a:latin typeface="Arial" panose="020B0604020202020204" pitchFamily="34" charset="0"/>
              <a:ea typeface="MS PGothic" panose="020B0600070205080204" pitchFamily="34" charset="-128"/>
              <a:cs typeface="Arial"/>
            </a:endParaRPr>
          </a:p>
          <a:p>
            <a:pPr marL="514350" indent="-514350" eaLnBrk="0" fontAlgn="base" hangingPunct="0">
              <a:spcBef>
                <a:spcPct val="0"/>
              </a:spcBef>
              <a:spcAft>
                <a:spcPct val="0"/>
              </a:spcAft>
              <a:buFont typeface="+mj-lt"/>
              <a:buAutoNum type="alphaUcPeriod"/>
              <a:defRPr/>
            </a:pPr>
            <a:r>
              <a:rPr lang="en-US" sz="2800" dirty="0">
                <a:solidFill>
                  <a:srgbClr val="000000"/>
                </a:solidFill>
                <a:latin typeface="Arial" panose="020B0604020202020204" pitchFamily="34" charset="0"/>
                <a:ea typeface="MS PGothic" panose="020B0600070205080204" pitchFamily="34" charset="-128"/>
                <a:cs typeface="Arial"/>
              </a:rPr>
              <a:t>Active site</a:t>
            </a:r>
          </a:p>
          <a:p>
            <a:pPr marL="514350" indent="-514350" eaLnBrk="0" fontAlgn="base" hangingPunct="0">
              <a:spcBef>
                <a:spcPct val="0"/>
              </a:spcBef>
              <a:spcAft>
                <a:spcPct val="0"/>
              </a:spcAft>
              <a:buFont typeface="+mj-lt"/>
              <a:buAutoNum type="alphaUcPeriod"/>
              <a:defRPr/>
            </a:pPr>
            <a:r>
              <a:rPr lang="en-US" sz="2800" dirty="0">
                <a:solidFill>
                  <a:srgbClr val="000000"/>
                </a:solidFill>
                <a:latin typeface="Arial" panose="020B0604020202020204" pitchFamily="34" charset="0"/>
                <a:ea typeface="MS PGothic" panose="020B0600070205080204" pitchFamily="34" charset="-128"/>
                <a:cs typeface="Arial"/>
              </a:rPr>
              <a:t>Complementary</a:t>
            </a:r>
          </a:p>
          <a:p>
            <a:pPr marL="514350" indent="-514350" eaLnBrk="0" fontAlgn="base" hangingPunct="0">
              <a:spcBef>
                <a:spcPct val="0"/>
              </a:spcBef>
              <a:spcAft>
                <a:spcPct val="0"/>
              </a:spcAft>
              <a:buFont typeface="+mj-lt"/>
              <a:buAutoNum type="alphaUcPeriod"/>
              <a:defRPr/>
            </a:pPr>
            <a:r>
              <a:rPr lang="en-US" sz="2800" dirty="0">
                <a:solidFill>
                  <a:srgbClr val="000000"/>
                </a:solidFill>
                <a:latin typeface="Arial" panose="020B0604020202020204" pitchFamily="34" charset="0"/>
                <a:ea typeface="MS PGothic" panose="020B0600070205080204" pitchFamily="34" charset="-128"/>
                <a:cs typeface="Arial"/>
              </a:rPr>
              <a:t>Lock and Key</a:t>
            </a:r>
          </a:p>
          <a:p>
            <a:pPr marL="514350" indent="-514350" eaLnBrk="0" fontAlgn="base" hangingPunct="0">
              <a:spcBef>
                <a:spcPct val="0"/>
              </a:spcBef>
              <a:spcAft>
                <a:spcPct val="0"/>
              </a:spcAft>
              <a:buFont typeface="+mj-lt"/>
              <a:buAutoNum type="alphaUcPeriod"/>
              <a:defRPr/>
            </a:pPr>
            <a:r>
              <a:rPr lang="en-US" sz="2800" dirty="0">
                <a:solidFill>
                  <a:srgbClr val="000000"/>
                </a:solidFill>
                <a:latin typeface="Arial" panose="020B0604020202020204" pitchFamily="34" charset="0"/>
                <a:ea typeface="MS PGothic" panose="020B0600070205080204" pitchFamily="34" charset="-128"/>
                <a:cs typeface="Arial"/>
              </a:rPr>
              <a:t>Enzyme Substrate</a:t>
            </a:r>
          </a:p>
          <a:p>
            <a:pPr eaLnBrk="0" fontAlgn="base" hangingPunct="0">
              <a:spcBef>
                <a:spcPct val="0"/>
              </a:spcBef>
              <a:spcAft>
                <a:spcPct val="0"/>
              </a:spcAft>
              <a:tabLst>
                <a:tab pos="1169988" algn="l"/>
              </a:tabLst>
              <a:defRPr/>
            </a:pPr>
            <a:endParaRPr lang="en-GB" altLang="en-US" sz="280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a:p>
            <a:pPr eaLnBrk="0" fontAlgn="base" hangingPunct="0">
              <a:spcBef>
                <a:spcPct val="0"/>
              </a:spcBef>
              <a:spcAft>
                <a:spcPct val="0"/>
              </a:spcAft>
              <a:tabLst>
                <a:tab pos="1169988" algn="l"/>
              </a:tabLst>
              <a:defRPr/>
            </a:pPr>
            <a:endParaRPr lang="en-GB" altLang="en-US" sz="280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a:p>
            <a:pPr eaLnBrk="0" fontAlgn="base" hangingPunct="0">
              <a:spcBef>
                <a:spcPct val="0"/>
              </a:spcBef>
              <a:spcAft>
                <a:spcPct val="0"/>
              </a:spcAft>
              <a:tabLst>
                <a:tab pos="1169988" algn="l"/>
              </a:tabLst>
              <a:defRPr/>
            </a:pPr>
            <a:endParaRPr lang="en-GB" altLang="en-US" sz="2800" dirty="0">
              <a:solidFill>
                <a:srgbClr val="000000"/>
              </a:solidFill>
              <a:latin typeface="Arial" panose="020B0604020202020204" pitchFamily="34" charset="0"/>
              <a:ea typeface="MS PGothic" panose="020B0600070205080204" pitchFamily="34" charset="-128"/>
              <a:cs typeface="Arial"/>
            </a:endParaRPr>
          </a:p>
        </p:txBody>
      </p:sp>
      <p:sp>
        <p:nvSpPr>
          <p:cNvPr id="7" name="Down Arrow 6"/>
          <p:cNvSpPr/>
          <p:nvPr/>
        </p:nvSpPr>
        <p:spPr>
          <a:xfrm rot="5400000">
            <a:off x="5015707" y="3729832"/>
            <a:ext cx="360362" cy="504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latin typeface="Arial"/>
              <a:cs typeface="Arial"/>
            </a:endParaRPr>
          </a:p>
        </p:txBody>
      </p:sp>
    </p:spTree>
    <p:extLst>
      <p:ext uri="{BB962C8B-B14F-4D97-AF65-F5344CB8AC3E}">
        <p14:creationId xmlns:p14="http://schemas.microsoft.com/office/powerpoint/2010/main" val="3000651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03388" y="260351"/>
            <a:ext cx="8642350" cy="720725"/>
          </a:xfrm>
          <a:prstGeom prst="rect">
            <a:avLst/>
          </a:prstGeom>
          <a:solidFill>
            <a:schemeClr val="accent5">
              <a:lumMod val="90000"/>
            </a:schemeClr>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defRPr/>
            </a:pPr>
            <a:r>
              <a:rPr lang="en-GB" altLang="en-US" kern="0" dirty="0">
                <a:solidFill>
                  <a:srgbClr val="000000"/>
                </a:solidFill>
                <a:latin typeface="Arial"/>
                <a:cs typeface="Arial"/>
              </a:rPr>
              <a:t>Assessment for learning</a:t>
            </a:r>
          </a:p>
        </p:txBody>
      </p:sp>
      <p:sp>
        <p:nvSpPr>
          <p:cNvPr id="6" name="Rectangle 5"/>
          <p:cNvSpPr/>
          <p:nvPr/>
        </p:nvSpPr>
        <p:spPr>
          <a:xfrm>
            <a:off x="1847850" y="1598613"/>
            <a:ext cx="8497888" cy="4400550"/>
          </a:xfrm>
          <a:prstGeom prst="rect">
            <a:avLst/>
          </a:prstGeom>
        </p:spPr>
        <p:txBody>
          <a:bodyPr>
            <a:spAutoFit/>
          </a:bodyPr>
          <a:lstStyle/>
          <a:p>
            <a:pPr eaLnBrk="0" fontAlgn="base" hangingPunct="0">
              <a:spcBef>
                <a:spcPct val="0"/>
              </a:spcBef>
              <a:spcAft>
                <a:spcPct val="0"/>
              </a:spcAft>
              <a:tabLst>
                <a:tab pos="1169988" algn="l"/>
              </a:tabLst>
              <a:defRPr/>
            </a:pPr>
            <a:r>
              <a:rPr lang="en-GB" altLang="en-US" sz="2800" b="1"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2. Which one of the following conditions is least likely to denature an enzyme?</a:t>
            </a:r>
          </a:p>
          <a:p>
            <a:pPr eaLnBrk="0" fontAlgn="base" hangingPunct="0">
              <a:spcBef>
                <a:spcPct val="0"/>
              </a:spcBef>
              <a:spcAft>
                <a:spcPct val="0"/>
              </a:spcAft>
              <a:tabLst>
                <a:tab pos="1169988" algn="l"/>
              </a:tabLst>
              <a:defRPr/>
            </a:pPr>
            <a:endParaRPr lang="en-GB" altLang="en-US" sz="280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a:p>
            <a:pPr marL="342900" indent="-342900" eaLnBrk="0" fontAlgn="base" hangingPunct="0">
              <a:spcBef>
                <a:spcPct val="0"/>
              </a:spcBef>
              <a:spcAft>
                <a:spcPct val="0"/>
              </a:spcAft>
              <a:buFont typeface="+mj-lt"/>
              <a:buAutoNum type="alphaUcPeriod"/>
              <a:tabLst>
                <a:tab pos="1169988" algn="l"/>
              </a:tabLst>
              <a:defRPr/>
            </a:pPr>
            <a:r>
              <a:rPr lang="en-GB" sz="2800" dirty="0">
                <a:solidFill>
                  <a:srgbClr val="000000"/>
                </a:solidFill>
                <a:latin typeface="Arial" panose="020B0604020202020204" pitchFamily="34" charset="0"/>
                <a:ea typeface="MS PGothic" panose="020B0600070205080204" pitchFamily="34" charset="-128"/>
                <a:cs typeface="Arial"/>
              </a:rPr>
              <a:t> a high temperature</a:t>
            </a:r>
          </a:p>
          <a:p>
            <a:pPr marL="342900" indent="-342900" eaLnBrk="0" fontAlgn="base" hangingPunct="0">
              <a:spcBef>
                <a:spcPct val="0"/>
              </a:spcBef>
              <a:spcAft>
                <a:spcPct val="0"/>
              </a:spcAft>
              <a:buFont typeface="+mj-lt"/>
              <a:buAutoNum type="alphaUcPeriod"/>
              <a:tabLst>
                <a:tab pos="1169988" algn="l"/>
              </a:tabLst>
              <a:defRPr/>
            </a:pPr>
            <a:r>
              <a:rPr lang="en-GB" sz="2800" dirty="0">
                <a:solidFill>
                  <a:srgbClr val="000000"/>
                </a:solidFill>
                <a:latin typeface="Arial" panose="020B0604020202020204" pitchFamily="34" charset="0"/>
                <a:ea typeface="MS PGothic" panose="020B0600070205080204" pitchFamily="34" charset="-128"/>
                <a:cs typeface="Arial"/>
              </a:rPr>
              <a:t> an extreme pH</a:t>
            </a:r>
          </a:p>
          <a:p>
            <a:pPr marL="342900" indent="-342900" eaLnBrk="0" fontAlgn="base" hangingPunct="0">
              <a:spcBef>
                <a:spcPct val="0"/>
              </a:spcBef>
              <a:spcAft>
                <a:spcPct val="0"/>
              </a:spcAft>
              <a:buFont typeface="+mj-lt"/>
              <a:buAutoNum type="alphaUcPeriod"/>
              <a:tabLst>
                <a:tab pos="1169988" algn="l"/>
              </a:tabLst>
              <a:defRPr/>
            </a:pPr>
            <a:r>
              <a:rPr lang="en-GB" sz="2800" dirty="0">
                <a:solidFill>
                  <a:srgbClr val="000000"/>
                </a:solidFill>
                <a:latin typeface="Arial" panose="020B0604020202020204" pitchFamily="34" charset="0"/>
                <a:ea typeface="MS PGothic" panose="020B0600070205080204" pitchFamily="34" charset="-128"/>
                <a:cs typeface="Arial"/>
              </a:rPr>
              <a:t> heavy metal ions</a:t>
            </a:r>
          </a:p>
          <a:p>
            <a:pPr marL="342900" indent="-342900" eaLnBrk="0" fontAlgn="base" hangingPunct="0">
              <a:spcBef>
                <a:spcPct val="0"/>
              </a:spcBef>
              <a:spcAft>
                <a:spcPct val="0"/>
              </a:spcAft>
              <a:buFont typeface="+mj-lt"/>
              <a:buAutoNum type="alphaUcPeriod"/>
              <a:tabLst>
                <a:tab pos="1169988" algn="l"/>
              </a:tabLst>
              <a:defRPr/>
            </a:pPr>
            <a:r>
              <a:rPr lang="en-GB" sz="2800" dirty="0">
                <a:solidFill>
                  <a:srgbClr val="000000"/>
                </a:solidFill>
                <a:latin typeface="Arial" panose="020B0604020202020204" pitchFamily="34" charset="0"/>
                <a:ea typeface="MS PGothic" panose="020B0600070205080204" pitchFamily="34" charset="-128"/>
                <a:cs typeface="Arial"/>
              </a:rPr>
              <a:t> a low temperature</a:t>
            </a:r>
            <a:endParaRPr lang="en-GB" sz="2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tabLst>
                <a:tab pos="1169988" algn="l"/>
              </a:tabLst>
              <a:defRPr/>
            </a:pPr>
            <a:endParaRPr lang="en-GB" altLang="en-US" sz="280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a:p>
            <a:pPr eaLnBrk="0" fontAlgn="base" hangingPunct="0">
              <a:spcBef>
                <a:spcPct val="0"/>
              </a:spcBef>
              <a:spcAft>
                <a:spcPct val="0"/>
              </a:spcAft>
              <a:tabLst>
                <a:tab pos="1169988" algn="l"/>
              </a:tabLst>
              <a:defRPr/>
            </a:pPr>
            <a:endParaRPr lang="en-GB" altLang="en-US" sz="280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a:p>
            <a:pPr eaLnBrk="0" fontAlgn="base" hangingPunct="0">
              <a:spcBef>
                <a:spcPct val="0"/>
              </a:spcBef>
              <a:spcAft>
                <a:spcPct val="0"/>
              </a:spcAft>
              <a:tabLst>
                <a:tab pos="1169988" algn="l"/>
              </a:tabLst>
              <a:defRPr/>
            </a:pPr>
            <a:endParaRPr lang="en-GB" altLang="en-US" sz="2800" dirty="0">
              <a:solidFill>
                <a:srgbClr val="000000"/>
              </a:solidFill>
              <a:latin typeface="Arial" panose="020B0604020202020204" pitchFamily="34" charset="0"/>
              <a:ea typeface="MS PGothic" panose="020B0600070205080204" pitchFamily="34" charset="-128"/>
              <a:cs typeface="Arial"/>
            </a:endParaRPr>
          </a:p>
        </p:txBody>
      </p:sp>
      <p:sp>
        <p:nvSpPr>
          <p:cNvPr id="7" name="Down Arrow 6"/>
          <p:cNvSpPr/>
          <p:nvPr/>
        </p:nvSpPr>
        <p:spPr>
          <a:xfrm rot="5400000">
            <a:off x="5699920" y="4220370"/>
            <a:ext cx="360363" cy="504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latin typeface="Arial"/>
              <a:cs typeface="Arial"/>
            </a:endParaRPr>
          </a:p>
        </p:txBody>
      </p:sp>
    </p:spTree>
    <p:extLst>
      <p:ext uri="{BB962C8B-B14F-4D97-AF65-F5344CB8AC3E}">
        <p14:creationId xmlns:p14="http://schemas.microsoft.com/office/powerpoint/2010/main" val="420553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47850" y="1268413"/>
            <a:ext cx="8820150" cy="4032250"/>
          </a:xfrm>
          <a:prstGeom prst="rect">
            <a:avLst/>
          </a:prstGeom>
        </p:spPr>
        <p:txBody>
          <a:bodyPr>
            <a:spAutoFit/>
          </a:bodyPr>
          <a:lstStyle/>
          <a:p>
            <a:pPr eaLnBrk="0" fontAlgn="base" hangingPunct="0">
              <a:spcBef>
                <a:spcPct val="0"/>
              </a:spcBef>
              <a:spcAft>
                <a:spcPct val="0"/>
              </a:spcAft>
              <a:defRPr/>
            </a:pPr>
            <a:r>
              <a:rPr lang="en-US" sz="3200" b="1" dirty="0">
                <a:solidFill>
                  <a:srgbClr val="000000"/>
                </a:solidFill>
                <a:latin typeface="Calibri" panose="020F0502020204030204" pitchFamily="34" charset="0"/>
                <a:ea typeface="MS PGothic" panose="020B0600070205080204" pitchFamily="34" charset="-128"/>
                <a:cs typeface="Calibri" panose="020F0502020204030204" pitchFamily="34" charset="0"/>
              </a:rPr>
              <a:t>3. Which of these best describes how the substrate fits with the enzyme.</a:t>
            </a:r>
          </a:p>
          <a:p>
            <a:pPr eaLnBrk="0" fontAlgn="base" hangingPunct="0">
              <a:spcBef>
                <a:spcPct val="0"/>
              </a:spcBef>
              <a:spcAft>
                <a:spcPct val="0"/>
              </a:spcAft>
              <a:defRPr/>
            </a:pPr>
            <a:endParaRPr lang="en-US" sz="3200" dirty="0">
              <a:solidFill>
                <a:srgbClr val="000000"/>
              </a:solidFill>
              <a:latin typeface="Calibri" panose="020F0502020204030204" pitchFamily="34" charset="0"/>
              <a:ea typeface="MS PGothic" panose="020B0600070205080204" pitchFamily="34" charset="-128"/>
              <a:cs typeface="Calibri" panose="020F0502020204030204" pitchFamily="34" charset="0"/>
            </a:endParaRPr>
          </a:p>
          <a:p>
            <a:pPr marL="342900" indent="-342900" eaLnBrk="0" fontAlgn="base" hangingPunct="0">
              <a:spcBef>
                <a:spcPct val="0"/>
              </a:spcBef>
              <a:spcAft>
                <a:spcPct val="0"/>
              </a:spcAft>
              <a:buFont typeface="+mj-lt"/>
              <a:buAutoNum type="alphaUcPeriod"/>
              <a:defRPr/>
            </a:pPr>
            <a:r>
              <a:rPr lang="en-US" sz="3200" dirty="0">
                <a:solidFill>
                  <a:srgbClr val="000000"/>
                </a:solidFill>
                <a:latin typeface="Calibri" panose="020F0502020204030204" pitchFamily="34" charset="0"/>
                <a:ea typeface="MS PGothic" panose="020B0600070205080204" pitchFamily="34" charset="-128"/>
                <a:cs typeface="Calibri" panose="020F0502020204030204" pitchFamily="34" charset="0"/>
              </a:rPr>
              <a:t>it fits exactly into the active site</a:t>
            </a:r>
          </a:p>
          <a:p>
            <a:pPr marL="342900" indent="-342900" eaLnBrk="0" fontAlgn="base" hangingPunct="0">
              <a:spcBef>
                <a:spcPct val="0"/>
              </a:spcBef>
              <a:spcAft>
                <a:spcPct val="0"/>
              </a:spcAft>
              <a:buFont typeface="+mj-lt"/>
              <a:buAutoNum type="alphaUcPeriod"/>
              <a:defRPr/>
            </a:pPr>
            <a:r>
              <a:rPr lang="en-GB" sz="3200" dirty="0">
                <a:solidFill>
                  <a:srgbClr val="000000"/>
                </a:solidFill>
                <a:latin typeface="Calibri" panose="020F0502020204030204" pitchFamily="34" charset="0"/>
                <a:ea typeface="MS PGothic" panose="020B0600070205080204" pitchFamily="34" charset="-128"/>
                <a:cs typeface="Calibri" panose="020F0502020204030204" pitchFamily="34" charset="0"/>
              </a:rPr>
              <a:t>the "induced fit" hypothesis</a:t>
            </a:r>
          </a:p>
          <a:p>
            <a:pPr marL="342900" indent="-342900" eaLnBrk="0" fontAlgn="base" hangingPunct="0">
              <a:spcBef>
                <a:spcPct val="0"/>
              </a:spcBef>
              <a:spcAft>
                <a:spcPct val="0"/>
              </a:spcAft>
              <a:buFont typeface="+mj-lt"/>
              <a:buAutoNum type="alphaUcPeriod"/>
              <a:defRPr/>
            </a:pPr>
            <a:r>
              <a:rPr lang="en-US" sz="3200" dirty="0">
                <a:solidFill>
                  <a:srgbClr val="000000"/>
                </a:solidFill>
                <a:latin typeface="Calibri" panose="020F0502020204030204" pitchFamily="34" charset="0"/>
                <a:ea typeface="MS PGothic" panose="020B0600070205080204" pitchFamily="34" charset="-128"/>
                <a:cs typeface="Calibri" panose="020F0502020204030204" pitchFamily="34" charset="0"/>
              </a:rPr>
              <a:t>the active site changes shape slightly to fit the substrate</a:t>
            </a:r>
          </a:p>
          <a:p>
            <a:pPr marL="342900" indent="-342900" eaLnBrk="0" fontAlgn="base" hangingPunct="0">
              <a:spcBef>
                <a:spcPct val="0"/>
              </a:spcBef>
              <a:spcAft>
                <a:spcPct val="0"/>
              </a:spcAft>
              <a:buFont typeface="+mj-lt"/>
              <a:buAutoNum type="alphaUcPeriod"/>
              <a:defRPr/>
            </a:pPr>
            <a:r>
              <a:rPr lang="en-US" sz="3200" dirty="0">
                <a:solidFill>
                  <a:srgbClr val="000000"/>
                </a:solidFill>
                <a:latin typeface="Calibri" panose="020F0502020204030204" pitchFamily="34" charset="0"/>
                <a:ea typeface="MS PGothic" panose="020B0600070205080204" pitchFamily="34" charset="-128"/>
                <a:cs typeface="Calibri" panose="020F0502020204030204" pitchFamily="34" charset="0"/>
              </a:rPr>
              <a:t>the "lock and key" hypothesis</a:t>
            </a:r>
            <a:endParaRPr lang="en-GB" sz="3200" dirty="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9" name="Content Placeholder 2"/>
          <p:cNvSpPr txBox="1">
            <a:spLocks/>
          </p:cNvSpPr>
          <p:nvPr/>
        </p:nvSpPr>
        <p:spPr>
          <a:xfrm>
            <a:off x="1703388" y="260351"/>
            <a:ext cx="8642350" cy="720725"/>
          </a:xfrm>
          <a:prstGeom prst="rect">
            <a:avLst/>
          </a:prstGeom>
          <a:solidFill>
            <a:schemeClr val="accent5">
              <a:lumMod val="90000"/>
            </a:schemeClr>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defRPr/>
            </a:pPr>
            <a:r>
              <a:rPr lang="en-GB" altLang="en-US" kern="0" dirty="0">
                <a:solidFill>
                  <a:srgbClr val="000000"/>
                </a:solidFill>
                <a:latin typeface="Arial"/>
                <a:cs typeface="Arial"/>
              </a:rPr>
              <a:t>Assessment for learning</a:t>
            </a:r>
          </a:p>
        </p:txBody>
      </p:sp>
      <p:sp>
        <p:nvSpPr>
          <p:cNvPr id="10" name="Down Arrow 9"/>
          <p:cNvSpPr/>
          <p:nvPr/>
        </p:nvSpPr>
        <p:spPr>
          <a:xfrm rot="5400000">
            <a:off x="4223545" y="4220370"/>
            <a:ext cx="360363" cy="504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latin typeface="Arial"/>
              <a:cs typeface="Arial"/>
            </a:endParaRPr>
          </a:p>
        </p:txBody>
      </p:sp>
    </p:spTree>
    <p:extLst>
      <p:ext uri="{BB962C8B-B14F-4D97-AF65-F5344CB8AC3E}">
        <p14:creationId xmlns:p14="http://schemas.microsoft.com/office/powerpoint/2010/main" val="3739365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63750" y="1535113"/>
            <a:ext cx="8820150" cy="3046412"/>
          </a:xfrm>
          <a:prstGeom prst="rect">
            <a:avLst/>
          </a:prstGeom>
        </p:spPr>
        <p:txBody>
          <a:bodyPr>
            <a:spAutoFit/>
          </a:bodyPr>
          <a:lstStyle/>
          <a:p>
            <a:pPr eaLnBrk="0" fontAlgn="base" hangingPunct="0">
              <a:spcBef>
                <a:spcPct val="0"/>
              </a:spcBef>
              <a:spcAft>
                <a:spcPct val="0"/>
              </a:spcAft>
              <a:defRPr/>
            </a:pPr>
            <a:r>
              <a:rPr lang="en-US" sz="3200" b="1" dirty="0">
                <a:solidFill>
                  <a:srgbClr val="000000"/>
                </a:solidFill>
                <a:latin typeface="Calibri" panose="020F0502020204030204" pitchFamily="34" charset="0"/>
                <a:ea typeface="MS PGothic" panose="020B0600070205080204" pitchFamily="34" charset="-128"/>
                <a:cs typeface="Calibri" panose="020F0502020204030204" pitchFamily="34" charset="0"/>
              </a:rPr>
              <a:t>4. </a:t>
            </a:r>
            <a:r>
              <a:rPr lang="en-US" sz="3200" b="1" dirty="0">
                <a:solidFill>
                  <a:srgbClr val="000000"/>
                </a:solidFill>
                <a:latin typeface="Arial" panose="020B0604020202020204" pitchFamily="34" charset="0"/>
                <a:ea typeface="MS PGothic" panose="020B0600070205080204" pitchFamily="34" charset="-128"/>
                <a:cs typeface="Arial"/>
              </a:rPr>
              <a:t>Enzymes are known as…</a:t>
            </a:r>
            <a:br>
              <a:rPr lang="en-US" sz="3200" b="1" dirty="0">
                <a:solidFill>
                  <a:srgbClr val="000000"/>
                </a:solidFill>
                <a:latin typeface="Arial" panose="020B0604020202020204" pitchFamily="34" charset="0"/>
                <a:ea typeface="MS PGothic" panose="020B0600070205080204" pitchFamily="34" charset="-128"/>
                <a:cs typeface="Arial"/>
              </a:rPr>
            </a:br>
            <a:endParaRPr lang="en-US" sz="3200" dirty="0">
              <a:solidFill>
                <a:srgbClr val="000000"/>
              </a:solidFill>
              <a:latin typeface="Arial" panose="020B0604020202020204" pitchFamily="34" charset="0"/>
              <a:ea typeface="MS PGothic" panose="020B0600070205080204" pitchFamily="34" charset="-128"/>
              <a:cs typeface="Arial"/>
            </a:endParaRP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biological </a:t>
            </a:r>
            <a:r>
              <a:rPr lang="en-US" sz="3200" dirty="0" err="1">
                <a:solidFill>
                  <a:srgbClr val="000000"/>
                </a:solidFill>
                <a:latin typeface="Arial" panose="020B0604020202020204" pitchFamily="34" charset="0"/>
                <a:ea typeface="MS PGothic" panose="020B0600070205080204" pitchFamily="34" charset="-128"/>
                <a:cs typeface="Arial"/>
              </a:rPr>
              <a:t>rabbitalysts</a:t>
            </a:r>
            <a:endParaRPr lang="en-US" sz="3200" dirty="0">
              <a:solidFill>
                <a:srgbClr val="000000"/>
              </a:solidFill>
              <a:latin typeface="Arial" panose="020B0604020202020204" pitchFamily="34" charset="0"/>
              <a:ea typeface="MS PGothic" panose="020B0600070205080204" pitchFamily="34" charset="-128"/>
              <a:cs typeface="Arial"/>
            </a:endParaRP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biological catalysts</a:t>
            </a: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biological </a:t>
            </a:r>
            <a:r>
              <a:rPr lang="en-US" sz="3200" dirty="0" err="1">
                <a:solidFill>
                  <a:srgbClr val="000000"/>
                </a:solidFill>
                <a:latin typeface="Arial" panose="020B0604020202020204" pitchFamily="34" charset="0"/>
                <a:ea typeface="MS PGothic" panose="020B0600070205080204" pitchFamily="34" charset="-128"/>
                <a:cs typeface="Arial"/>
              </a:rPr>
              <a:t>hamsteralysts</a:t>
            </a:r>
            <a:endParaRPr lang="en-US" sz="3200" dirty="0">
              <a:solidFill>
                <a:srgbClr val="000000"/>
              </a:solidFill>
              <a:latin typeface="Arial" panose="020B0604020202020204" pitchFamily="34" charset="0"/>
              <a:ea typeface="MS PGothic" panose="020B0600070205080204" pitchFamily="34" charset="-128"/>
              <a:cs typeface="Arial"/>
            </a:endParaRP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Biological </a:t>
            </a:r>
            <a:r>
              <a:rPr lang="en-US" sz="3200" dirty="0" err="1">
                <a:solidFill>
                  <a:srgbClr val="000000"/>
                </a:solidFill>
                <a:latin typeface="Arial" panose="020B0604020202020204" pitchFamily="34" charset="0"/>
                <a:ea typeface="MS PGothic" panose="020B0600070205080204" pitchFamily="34" charset="-128"/>
                <a:cs typeface="Arial"/>
              </a:rPr>
              <a:t>dogalysts</a:t>
            </a:r>
            <a:endParaRPr lang="en-US" sz="3200" dirty="0">
              <a:solidFill>
                <a:srgbClr val="000000"/>
              </a:solidFill>
              <a:latin typeface="Arial" panose="020B0604020202020204" pitchFamily="34" charset="0"/>
              <a:ea typeface="MS PGothic" panose="020B0600070205080204" pitchFamily="34" charset="-128"/>
              <a:cs typeface="Arial"/>
            </a:endParaRPr>
          </a:p>
        </p:txBody>
      </p:sp>
      <p:sp>
        <p:nvSpPr>
          <p:cNvPr id="9" name="Content Placeholder 2"/>
          <p:cNvSpPr txBox="1">
            <a:spLocks/>
          </p:cNvSpPr>
          <p:nvPr/>
        </p:nvSpPr>
        <p:spPr>
          <a:xfrm>
            <a:off x="1703388" y="260351"/>
            <a:ext cx="8642350" cy="720725"/>
          </a:xfrm>
          <a:prstGeom prst="rect">
            <a:avLst/>
          </a:prstGeom>
          <a:solidFill>
            <a:schemeClr val="accent5">
              <a:lumMod val="90000"/>
            </a:schemeClr>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defRPr/>
            </a:pPr>
            <a:r>
              <a:rPr lang="en-GB" altLang="en-US" kern="0" dirty="0">
                <a:solidFill>
                  <a:srgbClr val="000000"/>
                </a:solidFill>
                <a:latin typeface="Arial"/>
                <a:cs typeface="Arial"/>
              </a:rPr>
              <a:t>Assessment for learning</a:t>
            </a:r>
          </a:p>
        </p:txBody>
      </p:sp>
      <p:sp>
        <p:nvSpPr>
          <p:cNvPr id="10" name="Down Arrow 9"/>
          <p:cNvSpPr/>
          <p:nvPr/>
        </p:nvSpPr>
        <p:spPr>
          <a:xfrm rot="5400000">
            <a:off x="6294439" y="3068639"/>
            <a:ext cx="358775" cy="504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latin typeface="Arial"/>
              <a:cs typeface="Arial"/>
            </a:endParaRPr>
          </a:p>
        </p:txBody>
      </p:sp>
    </p:spTree>
    <p:extLst>
      <p:ext uri="{BB962C8B-B14F-4D97-AF65-F5344CB8AC3E}">
        <p14:creationId xmlns:p14="http://schemas.microsoft.com/office/powerpoint/2010/main" val="710906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47850" y="1268414"/>
            <a:ext cx="8820150" cy="3540125"/>
          </a:xfrm>
          <a:prstGeom prst="rect">
            <a:avLst/>
          </a:prstGeom>
        </p:spPr>
        <p:txBody>
          <a:bodyPr>
            <a:spAutoFit/>
          </a:bodyPr>
          <a:lstStyle/>
          <a:p>
            <a:pPr eaLnBrk="0" fontAlgn="base" hangingPunct="0">
              <a:spcBef>
                <a:spcPct val="0"/>
              </a:spcBef>
              <a:spcAft>
                <a:spcPct val="0"/>
              </a:spcAft>
              <a:defRPr/>
            </a:pPr>
            <a:r>
              <a:rPr lang="en-US" sz="3200" b="1" dirty="0">
                <a:solidFill>
                  <a:srgbClr val="000000"/>
                </a:solidFill>
                <a:latin typeface="Calibri" panose="020F0502020204030204" pitchFamily="34" charset="0"/>
                <a:ea typeface="MS PGothic" panose="020B0600070205080204" pitchFamily="34" charset="-128"/>
                <a:cs typeface="Calibri" panose="020F0502020204030204" pitchFamily="34" charset="0"/>
              </a:rPr>
              <a:t>5. </a:t>
            </a:r>
            <a:r>
              <a:rPr lang="en-US" sz="3200" b="1" dirty="0">
                <a:solidFill>
                  <a:srgbClr val="000000"/>
                </a:solidFill>
                <a:latin typeface="Arial" panose="020B0604020202020204" pitchFamily="34" charset="0"/>
                <a:ea typeface="MS PGothic" panose="020B0600070205080204" pitchFamily="34" charset="-128"/>
                <a:cs typeface="Arial"/>
              </a:rPr>
              <a:t>An enzyme will bind to a substrate to form ….</a:t>
            </a:r>
          </a:p>
          <a:p>
            <a:pPr eaLnBrk="0" fontAlgn="base" hangingPunct="0">
              <a:spcBef>
                <a:spcPct val="0"/>
              </a:spcBef>
              <a:spcAft>
                <a:spcPct val="0"/>
              </a:spcAft>
              <a:defRPr/>
            </a:pPr>
            <a:endParaRPr lang="en-US" sz="3200" dirty="0">
              <a:solidFill>
                <a:srgbClr val="000000"/>
              </a:solidFill>
              <a:latin typeface="Arial" panose="020B0604020202020204" pitchFamily="34" charset="0"/>
              <a:ea typeface="MS PGothic" panose="020B0600070205080204" pitchFamily="34" charset="-128"/>
              <a:cs typeface="Arial"/>
            </a:endParaRP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Reactants</a:t>
            </a: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Products</a:t>
            </a: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Substrate-enzyme complex</a:t>
            </a: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Enzyme-substrate complex</a:t>
            </a:r>
          </a:p>
        </p:txBody>
      </p:sp>
      <p:sp>
        <p:nvSpPr>
          <p:cNvPr id="9" name="Content Placeholder 2"/>
          <p:cNvSpPr txBox="1">
            <a:spLocks/>
          </p:cNvSpPr>
          <p:nvPr/>
        </p:nvSpPr>
        <p:spPr>
          <a:xfrm>
            <a:off x="1703388" y="260351"/>
            <a:ext cx="8642350" cy="720725"/>
          </a:xfrm>
          <a:prstGeom prst="rect">
            <a:avLst/>
          </a:prstGeom>
          <a:solidFill>
            <a:schemeClr val="accent5">
              <a:lumMod val="90000"/>
            </a:schemeClr>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defRPr/>
            </a:pPr>
            <a:r>
              <a:rPr lang="en-GB" altLang="en-US" kern="0" dirty="0">
                <a:solidFill>
                  <a:srgbClr val="000000"/>
                </a:solidFill>
                <a:latin typeface="Arial"/>
                <a:cs typeface="Arial"/>
              </a:rPr>
              <a:t>Assessment for learning</a:t>
            </a:r>
          </a:p>
        </p:txBody>
      </p:sp>
      <p:sp>
        <p:nvSpPr>
          <p:cNvPr id="10" name="Down Arrow 9"/>
          <p:cNvSpPr/>
          <p:nvPr/>
        </p:nvSpPr>
        <p:spPr>
          <a:xfrm rot="5400000">
            <a:off x="7608095" y="4220370"/>
            <a:ext cx="360363" cy="504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latin typeface="Arial"/>
              <a:cs typeface="Arial"/>
            </a:endParaRPr>
          </a:p>
        </p:txBody>
      </p:sp>
    </p:spTree>
    <p:extLst>
      <p:ext uri="{BB962C8B-B14F-4D97-AF65-F5344CB8AC3E}">
        <p14:creationId xmlns:p14="http://schemas.microsoft.com/office/powerpoint/2010/main" val="66430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47850" y="1268414"/>
            <a:ext cx="8820150" cy="3540125"/>
          </a:xfrm>
          <a:prstGeom prst="rect">
            <a:avLst/>
          </a:prstGeom>
        </p:spPr>
        <p:txBody>
          <a:bodyPr>
            <a:spAutoFit/>
          </a:bodyPr>
          <a:lstStyle/>
          <a:p>
            <a:pPr eaLnBrk="0" fontAlgn="base" hangingPunct="0">
              <a:spcBef>
                <a:spcPct val="0"/>
              </a:spcBef>
              <a:spcAft>
                <a:spcPct val="0"/>
              </a:spcAft>
              <a:defRPr/>
            </a:pPr>
            <a:r>
              <a:rPr lang="en-US" sz="3200" b="1" dirty="0">
                <a:solidFill>
                  <a:srgbClr val="000000"/>
                </a:solidFill>
                <a:latin typeface="Arial" panose="020B0604020202020204" pitchFamily="34" charset="0"/>
                <a:ea typeface="MS PGothic" panose="020B0600070205080204" pitchFamily="34" charset="-128"/>
                <a:cs typeface="Arial"/>
              </a:rPr>
              <a:t>6. If an enzyme is denatured, the active site on the enzyme changes shape so that…</a:t>
            </a:r>
          </a:p>
          <a:p>
            <a:pPr eaLnBrk="0" fontAlgn="base" hangingPunct="0">
              <a:spcBef>
                <a:spcPct val="0"/>
              </a:spcBef>
              <a:spcAft>
                <a:spcPct val="0"/>
              </a:spcAft>
              <a:defRPr/>
            </a:pPr>
            <a:endParaRPr lang="en-US" sz="3200" dirty="0">
              <a:solidFill>
                <a:srgbClr val="000000"/>
              </a:solidFill>
              <a:latin typeface="Arial" panose="020B0604020202020204" pitchFamily="34" charset="0"/>
              <a:ea typeface="MS PGothic" panose="020B0600070205080204" pitchFamily="34" charset="-128"/>
              <a:cs typeface="Arial"/>
            </a:endParaRP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The products cannot bind.</a:t>
            </a: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The products can bind better.</a:t>
            </a: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The substrate cannot bind.</a:t>
            </a: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The substrate can bind better.</a:t>
            </a:r>
          </a:p>
        </p:txBody>
      </p:sp>
      <p:sp>
        <p:nvSpPr>
          <p:cNvPr id="9" name="Content Placeholder 2"/>
          <p:cNvSpPr txBox="1">
            <a:spLocks/>
          </p:cNvSpPr>
          <p:nvPr/>
        </p:nvSpPr>
        <p:spPr>
          <a:xfrm>
            <a:off x="1703388" y="260351"/>
            <a:ext cx="8642350" cy="720725"/>
          </a:xfrm>
          <a:prstGeom prst="rect">
            <a:avLst/>
          </a:prstGeom>
          <a:solidFill>
            <a:schemeClr val="accent5">
              <a:lumMod val="90000"/>
            </a:schemeClr>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defRPr/>
            </a:pPr>
            <a:r>
              <a:rPr lang="en-GB" altLang="en-US" kern="0" dirty="0">
                <a:solidFill>
                  <a:srgbClr val="000000"/>
                </a:solidFill>
                <a:latin typeface="Arial"/>
                <a:cs typeface="Arial"/>
              </a:rPr>
              <a:t>Assessment for learning</a:t>
            </a:r>
          </a:p>
        </p:txBody>
      </p:sp>
      <p:sp>
        <p:nvSpPr>
          <p:cNvPr id="10" name="Down Arrow 9"/>
          <p:cNvSpPr/>
          <p:nvPr/>
        </p:nvSpPr>
        <p:spPr>
          <a:xfrm rot="5400000">
            <a:off x="7463632" y="3788570"/>
            <a:ext cx="360363" cy="504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latin typeface="Arial"/>
              <a:cs typeface="Arial"/>
            </a:endParaRPr>
          </a:p>
        </p:txBody>
      </p:sp>
    </p:spTree>
    <p:extLst>
      <p:ext uri="{BB962C8B-B14F-4D97-AF65-F5344CB8AC3E}">
        <p14:creationId xmlns:p14="http://schemas.microsoft.com/office/powerpoint/2010/main" val="2887812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47850" y="1268414"/>
            <a:ext cx="8820150" cy="3540125"/>
          </a:xfrm>
          <a:prstGeom prst="rect">
            <a:avLst/>
          </a:prstGeom>
        </p:spPr>
        <p:txBody>
          <a:bodyPr>
            <a:spAutoFit/>
          </a:bodyPr>
          <a:lstStyle/>
          <a:p>
            <a:pPr eaLnBrk="0" fontAlgn="base" hangingPunct="0">
              <a:spcBef>
                <a:spcPct val="0"/>
              </a:spcBef>
              <a:spcAft>
                <a:spcPct val="0"/>
              </a:spcAft>
              <a:defRPr/>
            </a:pPr>
            <a:r>
              <a:rPr lang="en-US" sz="3200" b="1" dirty="0">
                <a:solidFill>
                  <a:srgbClr val="000000"/>
                </a:solidFill>
                <a:latin typeface="Arial" panose="020B0604020202020204" pitchFamily="34" charset="0"/>
                <a:ea typeface="MS PGothic" panose="020B0600070205080204" pitchFamily="34" charset="-128"/>
                <a:cs typeface="Arial"/>
              </a:rPr>
              <a:t>7. What effect does increasing temperature have on the rate of enzyme activity..</a:t>
            </a:r>
          </a:p>
          <a:p>
            <a:pPr eaLnBrk="0" fontAlgn="base" hangingPunct="0">
              <a:spcBef>
                <a:spcPct val="0"/>
              </a:spcBef>
              <a:spcAft>
                <a:spcPct val="0"/>
              </a:spcAft>
              <a:defRPr/>
            </a:pPr>
            <a:endParaRPr lang="en-US" sz="3200" dirty="0">
              <a:solidFill>
                <a:srgbClr val="000000"/>
              </a:solidFill>
              <a:latin typeface="Arial" panose="020B0604020202020204" pitchFamily="34" charset="0"/>
              <a:ea typeface="MS PGothic" panose="020B0600070205080204" pitchFamily="34" charset="-128"/>
              <a:cs typeface="Arial"/>
            </a:endParaRP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decrease to the optimum then increase</a:t>
            </a: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decrease indefinitely</a:t>
            </a: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increase indefinitely</a:t>
            </a:r>
          </a:p>
          <a:p>
            <a:pPr marL="514350" indent="-514350" eaLnBrk="0" fontAlgn="base" hangingPunct="0">
              <a:spcBef>
                <a:spcPct val="0"/>
              </a:spcBef>
              <a:spcAft>
                <a:spcPct val="0"/>
              </a:spcAft>
              <a:buFont typeface="+mj-lt"/>
              <a:buAutoNum type="alphaUcPeriod"/>
              <a:defRPr/>
            </a:pPr>
            <a:r>
              <a:rPr lang="en-US" sz="3200" dirty="0">
                <a:solidFill>
                  <a:srgbClr val="000000"/>
                </a:solidFill>
                <a:latin typeface="Arial" panose="020B0604020202020204" pitchFamily="34" charset="0"/>
                <a:ea typeface="MS PGothic" panose="020B0600070205080204" pitchFamily="34" charset="-128"/>
                <a:cs typeface="Arial"/>
              </a:rPr>
              <a:t>increase to the optimum then decrease</a:t>
            </a:r>
          </a:p>
        </p:txBody>
      </p:sp>
      <p:sp>
        <p:nvSpPr>
          <p:cNvPr id="9" name="Content Placeholder 2"/>
          <p:cNvSpPr txBox="1">
            <a:spLocks/>
          </p:cNvSpPr>
          <p:nvPr/>
        </p:nvSpPr>
        <p:spPr>
          <a:xfrm>
            <a:off x="1703388" y="260351"/>
            <a:ext cx="8642350" cy="720725"/>
          </a:xfrm>
          <a:prstGeom prst="rect">
            <a:avLst/>
          </a:prstGeom>
          <a:solidFill>
            <a:schemeClr val="accent5">
              <a:lumMod val="90000"/>
            </a:schemeClr>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defRPr/>
            </a:pPr>
            <a:r>
              <a:rPr lang="en-GB" altLang="en-US" kern="0" dirty="0">
                <a:solidFill>
                  <a:srgbClr val="000000"/>
                </a:solidFill>
                <a:latin typeface="Arial"/>
                <a:cs typeface="Arial"/>
              </a:rPr>
              <a:t>Assessment for learning</a:t>
            </a:r>
          </a:p>
        </p:txBody>
      </p:sp>
      <p:sp>
        <p:nvSpPr>
          <p:cNvPr id="10" name="Down Arrow 9"/>
          <p:cNvSpPr/>
          <p:nvPr/>
        </p:nvSpPr>
        <p:spPr>
          <a:xfrm rot="5400000">
            <a:off x="9624220" y="4220370"/>
            <a:ext cx="360363" cy="504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latin typeface="Arial"/>
              <a:cs typeface="Arial"/>
            </a:endParaRPr>
          </a:p>
        </p:txBody>
      </p:sp>
    </p:spTree>
    <p:extLst>
      <p:ext uri="{BB962C8B-B14F-4D97-AF65-F5344CB8AC3E}">
        <p14:creationId xmlns:p14="http://schemas.microsoft.com/office/powerpoint/2010/main" val="1174060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12192000" cy="1325563"/>
          </a:xfrm>
          <a:solidFill>
            <a:srgbClr val="FFFF00"/>
          </a:solidFill>
        </p:spPr>
        <p:txBody>
          <a:bodyPr/>
          <a:lstStyle/>
          <a:p>
            <a:r>
              <a:rPr lang="en-GB" altLang="en-US" b="1" u="sng" smtClean="0"/>
              <a:t>Focus Area 1 from Do Now: </a:t>
            </a:r>
          </a:p>
        </p:txBody>
      </p:sp>
      <p:sp>
        <p:nvSpPr>
          <p:cNvPr id="11267" name="Content Placeholder 2"/>
          <p:cNvSpPr>
            <a:spLocks noGrp="1"/>
          </p:cNvSpPr>
          <p:nvPr>
            <p:ph idx="1"/>
          </p:nvPr>
        </p:nvSpPr>
        <p:spPr>
          <a:xfrm>
            <a:off x="235527" y="1662545"/>
            <a:ext cx="11679382" cy="4918364"/>
          </a:xfrm>
        </p:spPr>
        <p:txBody>
          <a:bodyPr>
            <a:normAutofit fontScale="92500" lnSpcReduction="20000"/>
          </a:bodyPr>
          <a:lstStyle/>
          <a:p>
            <a:pPr marL="0" indent="0">
              <a:buNone/>
            </a:pPr>
            <a:r>
              <a:rPr lang="en-US" dirty="0"/>
              <a:t>2.9 </a:t>
            </a:r>
            <a:endParaRPr lang="en-US" dirty="0" smtClean="0"/>
          </a:p>
          <a:p>
            <a:pPr marL="0" indent="0">
              <a:buNone/>
            </a:pPr>
            <a:r>
              <a:rPr lang="en-US" dirty="0" smtClean="0"/>
              <a:t>i</a:t>
            </a:r>
            <a:r>
              <a:rPr lang="en-US" dirty="0"/>
              <a:t>) Know the basic structure of an amino acid (structures of specific amino acids are not required).</a:t>
            </a:r>
          </a:p>
          <a:p>
            <a:pPr marL="0" indent="0">
              <a:buNone/>
            </a:pPr>
            <a:endParaRPr lang="en-US" dirty="0" smtClean="0"/>
          </a:p>
          <a:p>
            <a:pPr marL="0" indent="0">
              <a:buNone/>
            </a:pPr>
            <a:r>
              <a:rPr lang="en-US" dirty="0" smtClean="0"/>
              <a:t>ii</a:t>
            </a:r>
            <a:r>
              <a:rPr lang="en-US" dirty="0"/>
              <a:t>) Understand the formation of polypeptides and proteins (amino acid monomers linked by peptide bonds in condensation reactions).</a:t>
            </a:r>
          </a:p>
          <a:p>
            <a:pPr marL="0" indent="0">
              <a:buNone/>
            </a:pPr>
            <a:endParaRPr lang="en-US" dirty="0" smtClean="0"/>
          </a:p>
          <a:p>
            <a:pPr marL="0" indent="0">
              <a:buNone/>
            </a:pPr>
            <a:r>
              <a:rPr lang="en-US" dirty="0" smtClean="0"/>
              <a:t>iii</a:t>
            </a:r>
            <a:r>
              <a:rPr lang="en-US" dirty="0"/>
              <a:t>) Understand the significance of a protein’s primary structure in determining its three-dimensional structure and properties (globular and fibrous proteins and the types of bonds involved in its three-dimensional structure).</a:t>
            </a:r>
          </a:p>
          <a:p>
            <a:pPr marL="0" indent="0">
              <a:buNone/>
            </a:pPr>
            <a:endParaRPr lang="en-US" dirty="0" smtClean="0"/>
          </a:p>
          <a:p>
            <a:pPr marL="0" indent="0">
              <a:buNone/>
            </a:pPr>
            <a:r>
              <a:rPr lang="en-US" dirty="0" smtClean="0"/>
              <a:t>iv</a:t>
            </a:r>
            <a:r>
              <a:rPr lang="en-US" dirty="0"/>
              <a:t>) Know the molecular structure of a globular protein and a fibrous protein and understand how their structures relate to their functions (including </a:t>
            </a:r>
            <a:r>
              <a:rPr lang="en-US" dirty="0" err="1"/>
              <a:t>haemoglobin</a:t>
            </a:r>
            <a:r>
              <a:rPr lang="en-US" dirty="0"/>
              <a:t> and collagen).</a:t>
            </a:r>
          </a:p>
          <a:p>
            <a:endParaRPr lang="en-GB" altLang="en-US" dirty="0" smtClean="0"/>
          </a:p>
        </p:txBody>
      </p:sp>
    </p:spTree>
    <p:extLst>
      <p:ext uri="{BB962C8B-B14F-4D97-AF65-F5344CB8AC3E}">
        <p14:creationId xmlns:p14="http://schemas.microsoft.com/office/powerpoint/2010/main" val="3377612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95550" y="1268414"/>
            <a:ext cx="7092950" cy="5449887"/>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ounded Rectangle 4"/>
          <p:cNvSpPr/>
          <p:nvPr/>
        </p:nvSpPr>
        <p:spPr>
          <a:xfrm>
            <a:off x="1524000" y="-6350"/>
            <a:ext cx="9144000" cy="98742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800" dirty="0">
                <a:solidFill>
                  <a:schemeClr val="tx1"/>
                </a:solidFill>
                <a:latin typeface="Comic Sans MS" panose="030F0702030302020204" pitchFamily="66" charset="0"/>
              </a:rPr>
              <a:t>Reducing the activation energy</a:t>
            </a:r>
          </a:p>
        </p:txBody>
      </p:sp>
    </p:spTree>
    <p:extLst>
      <p:ext uri="{BB962C8B-B14F-4D97-AF65-F5344CB8AC3E}">
        <p14:creationId xmlns:p14="http://schemas.microsoft.com/office/powerpoint/2010/main" val="3086228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Describe the ‘lock and key’ model of enzyme action and explain how the ‘induced fit’ model is different (7 marks).</a:t>
            </a:r>
          </a:p>
          <a:p>
            <a:endParaRPr lang="en-GB" dirty="0"/>
          </a:p>
        </p:txBody>
      </p:sp>
      <p:sp>
        <p:nvSpPr>
          <p:cNvPr id="4" name="Title 1"/>
          <p:cNvSpPr txBox="1">
            <a:spLocks/>
          </p:cNvSpPr>
          <p:nvPr/>
        </p:nvSpPr>
        <p:spPr bwMode="auto">
          <a:xfrm>
            <a:off x="-33973" y="-15987"/>
            <a:ext cx="12225973" cy="103744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a:lstStyle>
          <a:p>
            <a:pPr algn="l"/>
            <a:r>
              <a:rPr lang="en-GB" b="1" u="sng" kern="0" dirty="0" smtClean="0">
                <a:solidFill>
                  <a:schemeClr val="tx1"/>
                </a:solidFill>
              </a:rPr>
              <a:t>Exam practice</a:t>
            </a:r>
            <a:endParaRPr lang="en-GB" b="1" u="sng" kern="0" dirty="0">
              <a:solidFill>
                <a:schemeClr val="tx1"/>
              </a:solidFill>
            </a:endParaRPr>
          </a:p>
        </p:txBody>
      </p:sp>
    </p:spTree>
    <p:extLst>
      <p:ext uri="{BB962C8B-B14F-4D97-AF65-F5344CB8AC3E}">
        <p14:creationId xmlns:p14="http://schemas.microsoft.com/office/powerpoint/2010/main" val="528317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smtClean="0"/>
              <a:t>The enzyme and the substrate have to fit together at the active site of the enzyme in the lock and key model (1 mark).</a:t>
            </a:r>
          </a:p>
          <a:p>
            <a:r>
              <a:rPr lang="en-US" sz="2600" dirty="0" smtClean="0"/>
              <a:t>An enzyme substrate complex is formed (1 mark).</a:t>
            </a:r>
          </a:p>
          <a:p>
            <a:r>
              <a:rPr lang="en-US" sz="2600" dirty="0" smtClean="0"/>
              <a:t>The active site then causes changes in the substrate (1 mark).</a:t>
            </a:r>
          </a:p>
          <a:p>
            <a:r>
              <a:rPr lang="en-US" sz="2600" dirty="0" smtClean="0"/>
              <a:t>The change results in the substrate being broken down or joined together (1 mark).</a:t>
            </a:r>
          </a:p>
          <a:p>
            <a:endParaRPr lang="en-US" sz="2600" dirty="0" smtClean="0"/>
          </a:p>
          <a:p>
            <a:r>
              <a:rPr lang="en-US" sz="2600" dirty="0" smtClean="0"/>
              <a:t>The induced fit model has a similar mechanism as the lock and key model (1 mark).</a:t>
            </a:r>
          </a:p>
          <a:p>
            <a:r>
              <a:rPr lang="en-US" sz="2600" dirty="0" smtClean="0"/>
              <a:t>The difference is that the substrate is thought to cause a change in the enzymes active site shape (1 mark), which enables a better fit (1 mark).</a:t>
            </a:r>
          </a:p>
          <a:p>
            <a:endParaRPr lang="en-GB" dirty="0"/>
          </a:p>
        </p:txBody>
      </p:sp>
      <p:sp>
        <p:nvSpPr>
          <p:cNvPr id="4" name="Title 1"/>
          <p:cNvSpPr txBox="1">
            <a:spLocks/>
          </p:cNvSpPr>
          <p:nvPr/>
        </p:nvSpPr>
        <p:spPr bwMode="auto">
          <a:xfrm>
            <a:off x="-33973" y="-15987"/>
            <a:ext cx="12225973" cy="1037447"/>
          </a:xfrm>
          <a:prstGeom prst="rect">
            <a:avLst/>
          </a:prstGeom>
          <a:solidFill>
            <a:srgbClr val="92D050"/>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a:lstStyle>
          <a:p>
            <a:pPr algn="l"/>
            <a:r>
              <a:rPr lang="en-GB" b="1" u="sng" kern="0" dirty="0" smtClean="0">
                <a:solidFill>
                  <a:schemeClr val="tx1"/>
                </a:solidFill>
              </a:rPr>
              <a:t>Review</a:t>
            </a:r>
            <a:endParaRPr lang="en-GB" b="1" u="sng" kern="0" dirty="0">
              <a:solidFill>
                <a:schemeClr val="tx1"/>
              </a:solidFill>
            </a:endParaRPr>
          </a:p>
        </p:txBody>
      </p:sp>
    </p:spTree>
    <p:extLst>
      <p:ext uri="{BB962C8B-B14F-4D97-AF65-F5344CB8AC3E}">
        <p14:creationId xmlns:p14="http://schemas.microsoft.com/office/powerpoint/2010/main" val="3949882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12192000" cy="1325563"/>
          </a:xfrm>
          <a:solidFill>
            <a:srgbClr val="FFFF00"/>
          </a:solidFill>
        </p:spPr>
        <p:txBody>
          <a:bodyPr/>
          <a:lstStyle/>
          <a:p>
            <a:r>
              <a:rPr lang="en-GB" altLang="en-US" b="1" u="sng" dirty="0" smtClean="0"/>
              <a:t>Focus Area 3 from Do Now: </a:t>
            </a:r>
          </a:p>
        </p:txBody>
      </p:sp>
      <p:sp>
        <p:nvSpPr>
          <p:cNvPr id="11267" name="Content Placeholder 2"/>
          <p:cNvSpPr>
            <a:spLocks noGrp="1"/>
          </p:cNvSpPr>
          <p:nvPr>
            <p:ph idx="1"/>
          </p:nvPr>
        </p:nvSpPr>
        <p:spPr>
          <a:xfrm>
            <a:off x="235527" y="1662545"/>
            <a:ext cx="11679382" cy="4918364"/>
          </a:xfrm>
        </p:spPr>
        <p:txBody>
          <a:bodyPr>
            <a:normAutofit/>
          </a:bodyPr>
          <a:lstStyle/>
          <a:p>
            <a:pPr marL="0" indent="0">
              <a:buNone/>
            </a:pPr>
            <a:r>
              <a:rPr lang="en-US" altLang="en-US" dirty="0"/>
              <a:t>CORE PRACTICAL 4:</a:t>
            </a:r>
          </a:p>
          <a:p>
            <a:r>
              <a:rPr lang="en-US" altLang="en-US" dirty="0"/>
              <a:t>Investigate the effect of enzyme and substrate concentrations on the initial rates of reactions.</a:t>
            </a:r>
          </a:p>
          <a:p>
            <a:endParaRPr lang="en-GB" altLang="en-US" dirty="0" smtClean="0"/>
          </a:p>
        </p:txBody>
      </p:sp>
    </p:spTree>
    <p:extLst>
      <p:ext uri="{BB962C8B-B14F-4D97-AF65-F5344CB8AC3E}">
        <p14:creationId xmlns:p14="http://schemas.microsoft.com/office/powerpoint/2010/main" val="3001940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600" dirty="0" smtClean="0">
                <a:latin typeface="Bliss 2 Regular" panose="02000506030000020004" pitchFamily="50" charset="0"/>
                <a:hlinkClick r:id="rId2"/>
              </a:rPr>
              <a:t>https://www.youtube.com/watch?v=rABpkD42Ap4</a:t>
            </a:r>
            <a:endParaRPr lang="en-GB" sz="2600" dirty="0" smtClean="0">
              <a:latin typeface="Bliss 2 Regular" panose="02000506030000020004" pitchFamily="50" charset="0"/>
            </a:endParaRPr>
          </a:p>
          <a:p>
            <a:pPr marL="0" indent="0">
              <a:buNone/>
            </a:pPr>
            <a:endParaRPr lang="en-GB" dirty="0"/>
          </a:p>
        </p:txBody>
      </p:sp>
      <p:sp>
        <p:nvSpPr>
          <p:cNvPr id="4" name="AutoShape 2" descr="Image result for Investigate the effect of enzyme and substrate concentrations on the initial rates of reac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3"/>
          <a:srcRect l="21669" t="50836" r="26760" b="22227"/>
          <a:stretch/>
        </p:blipFill>
        <p:spPr>
          <a:xfrm>
            <a:off x="0" y="3884523"/>
            <a:ext cx="7806282" cy="2292440"/>
          </a:xfrm>
          <a:prstGeom prst="rect">
            <a:avLst/>
          </a:prstGeom>
        </p:spPr>
      </p:pic>
      <p:pic>
        <p:nvPicPr>
          <p:cNvPr id="2052" name="Picture 4" descr="Image result for enzyme initial rates of rea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127" y="3485278"/>
            <a:ext cx="3962729" cy="30909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7047642" y="3173888"/>
            <a:ext cx="4868214" cy="3402320"/>
          </a:xfrm>
          <a:prstGeom prst="rect">
            <a:avLst/>
          </a:prstGeom>
        </p:spPr>
      </p:pic>
      <p:sp>
        <p:nvSpPr>
          <p:cNvPr id="5" name="Title 4"/>
          <p:cNvSpPr>
            <a:spLocks noGrp="1"/>
          </p:cNvSpPr>
          <p:nvPr>
            <p:ph type="title"/>
          </p:nvPr>
        </p:nvSpPr>
        <p:spPr>
          <a:xfrm>
            <a:off x="0" y="0"/>
            <a:ext cx="12192000" cy="1325563"/>
          </a:xfrm>
          <a:solidFill>
            <a:srgbClr val="FFC000"/>
          </a:solidFill>
        </p:spPr>
        <p:txBody>
          <a:bodyPr>
            <a:normAutofit fontScale="90000"/>
          </a:bodyPr>
          <a:lstStyle/>
          <a:p>
            <a:pPr marL="0" indent="0"/>
            <a:r>
              <a:rPr lang="en-US" altLang="en-US" b="1" u="sng" dirty="0"/>
              <a:t/>
            </a:r>
            <a:br>
              <a:rPr lang="en-US" altLang="en-US" b="1" u="sng" dirty="0"/>
            </a:br>
            <a:r>
              <a:rPr lang="en-US" altLang="en-US" b="1" u="sng" dirty="0" smtClean="0"/>
              <a:t>Task </a:t>
            </a:r>
            <a:r>
              <a:rPr lang="en-US" altLang="en-US" b="1" dirty="0" smtClean="0"/>
              <a:t>Whilst watching the video note the key variables (including examples of ranges) and equipment needed </a:t>
            </a:r>
            <a:r>
              <a:rPr lang="en-US" altLang="en-US" dirty="0"/>
              <a:t/>
            </a:r>
            <a:br>
              <a:rPr lang="en-US" altLang="en-US" dirty="0"/>
            </a:br>
            <a:endParaRPr lang="en-GB" dirty="0"/>
          </a:p>
        </p:txBody>
      </p:sp>
    </p:spTree>
    <p:extLst>
      <p:ext uri="{BB962C8B-B14F-4D97-AF65-F5344CB8AC3E}">
        <p14:creationId xmlns:p14="http://schemas.microsoft.com/office/powerpoint/2010/main" val="365875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79261"/>
            <a:ext cx="11547764" cy="4351338"/>
          </a:xfrm>
        </p:spPr>
        <p:txBody>
          <a:bodyPr>
            <a:normAutofit/>
          </a:bodyPr>
          <a:lstStyle/>
          <a:p>
            <a:pPr marL="0" indent="0">
              <a:lnSpc>
                <a:spcPct val="150000"/>
              </a:lnSpc>
              <a:buNone/>
            </a:pPr>
            <a:endParaRPr lang="en-GB" dirty="0" smtClean="0">
              <a:latin typeface="Bliss 2 Regular" panose="02000506030000020004" pitchFamily="50" charset="0"/>
            </a:endParaRPr>
          </a:p>
          <a:p>
            <a:pPr marL="514350" indent="-514350">
              <a:lnSpc>
                <a:spcPct val="150000"/>
              </a:lnSpc>
              <a:buFont typeface="+mj-lt"/>
              <a:buAutoNum type="alphaLcParenR"/>
            </a:pPr>
            <a:r>
              <a:rPr lang="en-GB" dirty="0" smtClean="0">
                <a:latin typeface="Bliss 2 Regular" panose="02000506030000020004" pitchFamily="50" charset="0"/>
              </a:rPr>
              <a:t>independent </a:t>
            </a:r>
            <a:r>
              <a:rPr lang="en-GB" dirty="0" smtClean="0">
                <a:latin typeface="Bliss 2 Regular" panose="02000506030000020004" pitchFamily="50" charset="0"/>
              </a:rPr>
              <a:t>variable (including its range and equipment required)</a:t>
            </a:r>
          </a:p>
          <a:p>
            <a:pPr marL="514350" indent="-514350">
              <a:lnSpc>
                <a:spcPct val="150000"/>
              </a:lnSpc>
              <a:buFont typeface="+mj-lt"/>
              <a:buAutoNum type="alphaLcParenR"/>
            </a:pPr>
            <a:r>
              <a:rPr lang="en-GB" dirty="0">
                <a:latin typeface="Bliss 2 Regular" panose="02000506030000020004" pitchFamily="50" charset="0"/>
              </a:rPr>
              <a:t>d</a:t>
            </a:r>
            <a:r>
              <a:rPr lang="en-GB" dirty="0" smtClean="0">
                <a:latin typeface="Bliss 2 Regular" panose="02000506030000020004" pitchFamily="50" charset="0"/>
              </a:rPr>
              <a:t>ependent variables (including how this is measured)</a:t>
            </a:r>
          </a:p>
          <a:p>
            <a:pPr marL="514350" indent="-514350">
              <a:lnSpc>
                <a:spcPct val="150000"/>
              </a:lnSpc>
              <a:buFont typeface="+mj-lt"/>
              <a:buAutoNum type="alphaLcParenR"/>
            </a:pPr>
            <a:r>
              <a:rPr lang="en-GB" dirty="0">
                <a:latin typeface="Bliss 2 Regular" panose="02000506030000020004" pitchFamily="50" charset="0"/>
              </a:rPr>
              <a:t>c</a:t>
            </a:r>
            <a:r>
              <a:rPr lang="en-GB" dirty="0" smtClean="0">
                <a:latin typeface="Bliss 2 Regular" panose="02000506030000020004" pitchFamily="50" charset="0"/>
              </a:rPr>
              <a:t>ontrolled variables (including how they are controlled)</a:t>
            </a:r>
          </a:p>
          <a:p>
            <a:pPr marL="514350" indent="-514350">
              <a:lnSpc>
                <a:spcPct val="150000"/>
              </a:lnSpc>
              <a:buFont typeface="+mj-lt"/>
              <a:buAutoNum type="alphaLcParenR"/>
            </a:pPr>
            <a:r>
              <a:rPr lang="en-GB" dirty="0">
                <a:latin typeface="Bliss 2 Regular" panose="02000506030000020004" pitchFamily="50" charset="0"/>
              </a:rPr>
              <a:t>h</a:t>
            </a:r>
            <a:r>
              <a:rPr lang="en-GB" dirty="0" smtClean="0">
                <a:latin typeface="Bliss 2 Regular" panose="02000506030000020004" pitchFamily="50" charset="0"/>
              </a:rPr>
              <a:t>ow the investigations could be made repeatable </a:t>
            </a:r>
          </a:p>
          <a:p>
            <a:pPr marL="0" indent="0">
              <a:buNone/>
            </a:pPr>
            <a:endParaRPr lang="en-GB" dirty="0" smtClean="0"/>
          </a:p>
          <a:p>
            <a:pPr marL="514350" indent="-514350">
              <a:buFont typeface="+mj-lt"/>
              <a:buAutoNum type="alphaLcParenR"/>
            </a:pPr>
            <a:endParaRPr lang="en-GB" dirty="0"/>
          </a:p>
        </p:txBody>
      </p:sp>
      <p:sp>
        <p:nvSpPr>
          <p:cNvPr id="5" name="Title 4"/>
          <p:cNvSpPr>
            <a:spLocks noGrp="1"/>
          </p:cNvSpPr>
          <p:nvPr>
            <p:ph type="title"/>
          </p:nvPr>
        </p:nvSpPr>
        <p:spPr>
          <a:xfrm>
            <a:off x="0" y="0"/>
            <a:ext cx="12192000" cy="1325563"/>
          </a:xfrm>
          <a:solidFill>
            <a:schemeClr val="accent1">
              <a:lumMod val="20000"/>
              <a:lumOff val="80000"/>
            </a:schemeClr>
          </a:solidFill>
        </p:spPr>
        <p:txBody>
          <a:bodyPr>
            <a:noAutofit/>
          </a:bodyPr>
          <a:lstStyle/>
          <a:p>
            <a:r>
              <a:rPr lang="en-GB" sz="3800" u="sng" dirty="0" smtClean="0">
                <a:latin typeface="Bliss 2 Regular" panose="02000506030000020004" pitchFamily="50" charset="0"/>
              </a:rPr>
              <a:t/>
            </a:r>
            <a:br>
              <a:rPr lang="en-GB" sz="3800" u="sng" dirty="0" smtClean="0">
                <a:latin typeface="Bliss 2 Regular" panose="02000506030000020004" pitchFamily="50" charset="0"/>
              </a:rPr>
            </a:br>
            <a:r>
              <a:rPr lang="en-GB" sz="3800" u="sng" dirty="0" smtClean="0">
                <a:latin typeface="Bliss 2 Regular" panose="02000506030000020004" pitchFamily="50" charset="0"/>
              </a:rPr>
              <a:t>Think Ink Pair Share </a:t>
            </a:r>
            <a:r>
              <a:rPr lang="en-GB" sz="3800" dirty="0" smtClean="0">
                <a:latin typeface="Bliss 2 Regular" panose="02000506030000020004" pitchFamily="50" charset="0"/>
              </a:rPr>
              <a:t/>
            </a:r>
            <a:br>
              <a:rPr lang="en-GB" sz="3800" dirty="0" smtClean="0">
                <a:latin typeface="Bliss 2 Regular" panose="02000506030000020004" pitchFamily="50" charset="0"/>
              </a:rPr>
            </a:br>
            <a:r>
              <a:rPr lang="en-GB" sz="3800" dirty="0" smtClean="0">
                <a:latin typeface="Bliss 2 Regular" panose="02000506030000020004" pitchFamily="50" charset="0"/>
              </a:rPr>
              <a:t>For </a:t>
            </a:r>
            <a:r>
              <a:rPr lang="en-GB" sz="3800" dirty="0">
                <a:latin typeface="Bliss 2 Regular" panose="02000506030000020004" pitchFamily="50" charset="0"/>
              </a:rPr>
              <a:t>the </a:t>
            </a:r>
            <a:r>
              <a:rPr lang="en-GB" sz="3800" dirty="0" smtClean="0">
                <a:latin typeface="Bliss 2 Regular" panose="02000506030000020004" pitchFamily="50" charset="0"/>
              </a:rPr>
              <a:t>core practical 4 note </a:t>
            </a:r>
            <a:r>
              <a:rPr lang="en-GB" sz="3800" dirty="0">
                <a:latin typeface="Bliss 2 Regular" panose="02000506030000020004" pitchFamily="50" charset="0"/>
              </a:rPr>
              <a:t>the: </a:t>
            </a:r>
            <a:br>
              <a:rPr lang="en-GB" sz="3800" dirty="0">
                <a:latin typeface="Bliss 2 Regular" panose="02000506030000020004" pitchFamily="50" charset="0"/>
              </a:rPr>
            </a:br>
            <a:endParaRPr lang="en-GB" sz="3800" dirty="0"/>
          </a:p>
        </p:txBody>
      </p:sp>
    </p:spTree>
    <p:extLst>
      <p:ext uri="{BB962C8B-B14F-4D97-AF65-F5344CB8AC3E}">
        <p14:creationId xmlns:p14="http://schemas.microsoft.com/office/powerpoint/2010/main" val="2001604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71747"/>
          </a:xfrm>
          <a:solidFill>
            <a:srgbClr val="92D050"/>
          </a:solidFill>
          <a:ln>
            <a:noFill/>
          </a:ln>
        </p:spPr>
        <p:txBody>
          <a:bodyPr>
            <a:normAutofit/>
          </a:bodyPr>
          <a:lstStyle/>
          <a:p>
            <a:r>
              <a:rPr lang="en-US" sz="4000" b="1" u="sng" dirty="0" smtClean="0">
                <a:latin typeface="Bliss 2 Bold" panose="02000506030000020004" pitchFamily="50" charset="0"/>
              </a:rPr>
              <a:t>Answers</a:t>
            </a:r>
            <a:endParaRPr lang="en-US" sz="4000" b="1" u="sng" dirty="0">
              <a:latin typeface="Bliss 2 Bold" panose="02000506030000020004" pitchFamily="50" charset="0"/>
            </a:endParaRPr>
          </a:p>
        </p:txBody>
      </p:sp>
      <p:sp>
        <p:nvSpPr>
          <p:cNvPr id="3" name="Content Placeholder 2"/>
          <p:cNvSpPr>
            <a:spLocks noGrp="1"/>
          </p:cNvSpPr>
          <p:nvPr>
            <p:ph idx="1"/>
          </p:nvPr>
        </p:nvSpPr>
        <p:spPr>
          <a:xfrm>
            <a:off x="0" y="1745673"/>
            <a:ext cx="11984182" cy="4876800"/>
          </a:xfrm>
        </p:spPr>
        <p:txBody>
          <a:bodyPr>
            <a:normAutofit fontScale="92500"/>
          </a:bodyPr>
          <a:lstStyle/>
          <a:p>
            <a:pPr marL="514350" indent="-514350">
              <a:buFont typeface="+mj-lt"/>
              <a:buAutoNum type="arabicPeriod"/>
            </a:pPr>
            <a:r>
              <a:rPr lang="en-US" b="1" dirty="0" smtClean="0">
                <a:latin typeface="Bliss 2 Regular" panose="02000506030000020004" pitchFamily="50" charset="0"/>
              </a:rPr>
              <a:t>Independent </a:t>
            </a:r>
            <a:r>
              <a:rPr lang="en-US" b="1" dirty="0">
                <a:latin typeface="Bliss 2 Regular" panose="02000506030000020004" pitchFamily="50" charset="0"/>
              </a:rPr>
              <a:t>variable </a:t>
            </a:r>
            <a:r>
              <a:rPr lang="en-US" dirty="0" smtClean="0">
                <a:latin typeface="Bliss 2 Regular" panose="02000506030000020004" pitchFamily="50" charset="0"/>
              </a:rPr>
              <a:t>= mass of potato using top pan balance e.g. 0.5g, 1.0g, 1.5g, 2.0g, 2.5g or concentration of the hydrogen peroxide e.g. 0m, 0.5m, 1m, 1.5m, 2m.  </a:t>
            </a:r>
          </a:p>
          <a:p>
            <a:pPr marL="514350" indent="-514350">
              <a:buFont typeface="+mj-lt"/>
              <a:buAutoNum type="arabicPeriod"/>
            </a:pPr>
            <a:r>
              <a:rPr lang="en-US" b="1" dirty="0">
                <a:latin typeface="Bliss 2 Regular" panose="02000506030000020004" pitchFamily="50" charset="0"/>
              </a:rPr>
              <a:t>D</a:t>
            </a:r>
            <a:r>
              <a:rPr lang="en-US" b="1" dirty="0" smtClean="0">
                <a:latin typeface="Bliss 2 Regular" panose="02000506030000020004" pitchFamily="50" charset="0"/>
              </a:rPr>
              <a:t>ependent variable </a:t>
            </a:r>
            <a:r>
              <a:rPr lang="en-US" dirty="0" smtClean="0">
                <a:latin typeface="Bliss 2 Regular" panose="02000506030000020004" pitchFamily="50" charset="0"/>
              </a:rPr>
              <a:t>= the volume of oxygen produce over a time period, collected in a syringe or upside down measuring cylinder. This was then plotted onto a graph of time and volume of oxygen and a tangent was drawn to the curve at the steepest part within the first 60 seconds. This was used to calculate the initial rate (volume/time) and then plotted on a second graph with mass/concentration vs initial rate of reaction. </a:t>
            </a:r>
            <a:endParaRPr lang="en-US" dirty="0">
              <a:latin typeface="Bliss 2 Regular" panose="02000506030000020004" pitchFamily="50" charset="0"/>
            </a:endParaRPr>
          </a:p>
          <a:p>
            <a:pPr marL="514350" indent="-514350">
              <a:buFont typeface="+mj-lt"/>
              <a:buAutoNum type="arabicPeriod"/>
            </a:pPr>
            <a:r>
              <a:rPr lang="en-US" b="1" dirty="0" smtClean="0">
                <a:latin typeface="Bliss 2 Regular" panose="02000506030000020004" pitchFamily="50" charset="0"/>
              </a:rPr>
              <a:t>Controlled </a:t>
            </a:r>
            <a:r>
              <a:rPr lang="en-US" b="1" dirty="0">
                <a:latin typeface="Bliss 2 Regular" panose="02000506030000020004" pitchFamily="50" charset="0"/>
              </a:rPr>
              <a:t>variables </a:t>
            </a:r>
            <a:r>
              <a:rPr lang="en-US" dirty="0" smtClean="0">
                <a:latin typeface="Bliss 2 Regular" panose="02000506030000020004" pitchFamily="50" charset="0"/>
              </a:rPr>
              <a:t>= mass of the potato/concentration of hydrogen peroxide, type and age of potato, temperature using </a:t>
            </a:r>
            <a:r>
              <a:rPr lang="en-US" dirty="0" err="1" smtClean="0">
                <a:latin typeface="Bliss 2 Regular" panose="02000506030000020004" pitchFamily="50" charset="0"/>
              </a:rPr>
              <a:t>waterbath</a:t>
            </a:r>
            <a:r>
              <a:rPr lang="en-US" dirty="0" smtClean="0">
                <a:latin typeface="Bliss 2 Regular" panose="02000506030000020004" pitchFamily="50" charset="0"/>
              </a:rPr>
              <a:t>, pH with pH buffer.</a:t>
            </a:r>
            <a:endParaRPr lang="en-US" b="1" dirty="0" smtClean="0">
              <a:latin typeface="Bliss 2 Regular" panose="02000506030000020004" pitchFamily="50" charset="0"/>
            </a:endParaRPr>
          </a:p>
          <a:p>
            <a:pPr marL="514350" indent="-514350">
              <a:buFont typeface="+mj-lt"/>
              <a:buAutoNum type="arabicPeriod"/>
            </a:pPr>
            <a:r>
              <a:rPr lang="en-US" b="1" dirty="0" smtClean="0">
                <a:latin typeface="Bliss 2 Regular" panose="02000506030000020004" pitchFamily="50" charset="0"/>
              </a:rPr>
              <a:t>Repeatable</a:t>
            </a:r>
            <a:r>
              <a:rPr lang="en-US" dirty="0" smtClean="0">
                <a:latin typeface="Bliss 2 Regular" panose="02000506030000020004" pitchFamily="50" charset="0"/>
              </a:rPr>
              <a:t> = doing the experiment 3 times to calculate a repeatable average and check for outliers. </a:t>
            </a:r>
            <a:endParaRPr lang="en-GB" dirty="0">
              <a:latin typeface="Bliss 2 Regular" panose="02000506030000020004" pitchFamily="50" charset="0"/>
            </a:endParaRPr>
          </a:p>
        </p:txBody>
      </p:sp>
    </p:spTree>
    <p:extLst>
      <p:ext uri="{BB962C8B-B14F-4D97-AF65-F5344CB8AC3E}">
        <p14:creationId xmlns:p14="http://schemas.microsoft.com/office/powerpoint/2010/main" val="269499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04"/>
            <a:ext cx="12192000" cy="1325563"/>
          </a:xfrm>
          <a:solidFill>
            <a:srgbClr val="FFC000"/>
          </a:solidFill>
        </p:spPr>
        <p:txBody>
          <a:bodyPr/>
          <a:lstStyle/>
          <a:p>
            <a:r>
              <a:rPr lang="en-GB" altLang="en-US" b="1" u="sng" smtClean="0"/>
              <a:t>Exam Skill Focus:</a:t>
            </a:r>
          </a:p>
        </p:txBody>
      </p:sp>
      <p:sp>
        <p:nvSpPr>
          <p:cNvPr id="31747" name="Content Placeholder 2"/>
          <p:cNvSpPr>
            <a:spLocks noGrp="1"/>
          </p:cNvSpPr>
          <p:nvPr>
            <p:ph idx="1"/>
          </p:nvPr>
        </p:nvSpPr>
        <p:spPr>
          <a:xfrm>
            <a:off x="334963" y="1844675"/>
            <a:ext cx="11018837" cy="4332288"/>
          </a:xfrm>
        </p:spPr>
        <p:txBody>
          <a:bodyPr/>
          <a:lstStyle/>
          <a:p>
            <a:r>
              <a:rPr lang="en-GB" altLang="en-US" dirty="0" smtClean="0"/>
              <a:t>Complete the exam questions in the booklet provided by your teacher.</a:t>
            </a:r>
          </a:p>
          <a:p>
            <a:r>
              <a:rPr lang="en-GB" altLang="en-US" dirty="0" smtClean="0"/>
              <a:t>The teacher will project some of the questions on the </a:t>
            </a:r>
            <a:r>
              <a:rPr lang="en-GB" altLang="en-US" dirty="0" err="1" smtClean="0"/>
              <a:t>visualiser</a:t>
            </a:r>
            <a:r>
              <a:rPr lang="en-GB" altLang="en-US" dirty="0" smtClean="0"/>
              <a:t> to help you to answer them.</a:t>
            </a:r>
          </a:p>
          <a:p>
            <a:r>
              <a:rPr lang="en-GB" altLang="en-US" dirty="0" smtClean="0"/>
              <a:t>Then mark using the mark scheme and model </a:t>
            </a:r>
            <a:r>
              <a:rPr lang="en-GB" altLang="en-US" smtClean="0"/>
              <a:t>answers </a:t>
            </a:r>
            <a:r>
              <a:rPr lang="en-GB" altLang="en-US" smtClean="0"/>
              <a:t>add </a:t>
            </a:r>
            <a:r>
              <a:rPr lang="en-GB" altLang="en-US" dirty="0" smtClean="0"/>
              <a:t>in improvements in </a:t>
            </a:r>
            <a:r>
              <a:rPr lang="en-GB" altLang="en-US" dirty="0" smtClean="0">
                <a:solidFill>
                  <a:srgbClr val="00B050"/>
                </a:solidFill>
              </a:rPr>
              <a:t>green pen</a:t>
            </a:r>
            <a:r>
              <a:rPr lang="en-GB" altLang="en-US" dirty="0" smtClean="0"/>
              <a:t>.</a:t>
            </a:r>
          </a:p>
        </p:txBody>
      </p:sp>
      <p:sp>
        <p:nvSpPr>
          <p:cNvPr id="31748" name="TextBox 3"/>
          <p:cNvSpPr txBox="1">
            <a:spLocks noChangeArrowheads="1"/>
          </p:cNvSpPr>
          <p:nvPr/>
        </p:nvSpPr>
        <p:spPr bwMode="auto">
          <a:xfrm>
            <a:off x="550863" y="5157788"/>
            <a:ext cx="91805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200" b="1">
                <a:solidFill>
                  <a:srgbClr val="FF0000"/>
                </a:solidFill>
              </a:rPr>
              <a:t>Teacher note: </a:t>
            </a:r>
            <a:r>
              <a:rPr lang="en-GB" altLang="en-US" sz="2200">
                <a:solidFill>
                  <a:srgbClr val="FF0000"/>
                </a:solidFill>
              </a:rPr>
              <a:t>At least 25 minutes of the lesson should be spent doing this</a:t>
            </a:r>
          </a:p>
        </p:txBody>
      </p:sp>
    </p:spTree>
    <p:extLst>
      <p:ext uri="{BB962C8B-B14F-4D97-AF65-F5344CB8AC3E}">
        <p14:creationId xmlns:p14="http://schemas.microsoft.com/office/powerpoint/2010/main" val="4352819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3</a:t>
            </a:r>
            <a:endParaRPr lang="en-GB" dirty="0"/>
          </a:p>
        </p:txBody>
      </p:sp>
      <p:sp>
        <p:nvSpPr>
          <p:cNvPr id="4" name="Title 1"/>
          <p:cNvSpPr txBox="1">
            <a:spLocks/>
          </p:cNvSpPr>
          <p:nvPr/>
        </p:nvSpPr>
        <p:spPr>
          <a:xfrm>
            <a:off x="0" y="0"/>
            <a:ext cx="12192000"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u="sng" smtClean="0"/>
              <a:t>Model Answers</a:t>
            </a:r>
            <a:endParaRPr lang="en-GB" altLang="en-US" b="1" u="sng"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574" y="249383"/>
            <a:ext cx="7682616" cy="628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056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3407"/>
            <a:ext cx="10515600" cy="4351338"/>
          </a:xfrm>
        </p:spPr>
        <p:txBody>
          <a:bodyPr/>
          <a:lstStyle/>
          <a:p>
            <a:pPr marL="0" indent="0">
              <a:buNone/>
            </a:pPr>
            <a:r>
              <a:rPr lang="en-GB" dirty="0" smtClean="0"/>
              <a:t>6</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655" y="221163"/>
            <a:ext cx="7058891" cy="647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29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1836267" y="1155640"/>
            <a:ext cx="8519466" cy="461665"/>
          </a:xfrm>
          <a:prstGeom prst="rect">
            <a:avLst/>
          </a:prstGeom>
          <a:solidFill>
            <a:schemeClr val="accent4">
              <a:lumMod val="40000"/>
              <a:lumOff val="60000"/>
            </a:schemeClr>
          </a:solidFill>
          <a:ln w="9525">
            <a:solidFill>
              <a:schemeClr val="tx1"/>
            </a:solidFill>
            <a:miter lim="800000"/>
            <a:headEnd/>
            <a:tailEnd/>
          </a:ln>
          <a:effectLst/>
        </p:spPr>
        <p:txBody>
          <a:bodyPr wrap="square" anchor="ctr">
            <a:spAutoFit/>
          </a:bodyPr>
          <a:lstStyle/>
          <a:p>
            <a:pPr algn="ctr"/>
            <a:r>
              <a:rPr lang="en-GB" altLang="en-US" sz="2400" dirty="0"/>
              <a:t>Proteins are </a:t>
            </a:r>
            <a:r>
              <a:rPr lang="en-GB" altLang="en-US" sz="2400" b="1" dirty="0"/>
              <a:t>polymers</a:t>
            </a:r>
            <a:r>
              <a:rPr lang="en-GB" altLang="en-US" sz="2400" dirty="0"/>
              <a:t> of </a:t>
            </a:r>
            <a:r>
              <a:rPr lang="en-GB" altLang="en-US" sz="2400" b="1" dirty="0"/>
              <a:t>amino acids</a:t>
            </a:r>
            <a:r>
              <a:rPr lang="en-GB" altLang="en-US" sz="2400" dirty="0"/>
              <a:t>.</a:t>
            </a:r>
            <a:endParaRPr lang="en-GB" altLang="en-US" sz="2400" b="1" dirty="0"/>
          </a:p>
        </p:txBody>
      </p:sp>
      <p:pic>
        <p:nvPicPr>
          <p:cNvPr id="5126" name="_ctl0__ctl1_imgPhoto"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978" y="2359554"/>
            <a:ext cx="5933496" cy="404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12192000" cy="769441"/>
          </a:xfrm>
          <a:prstGeom prst="rect">
            <a:avLst/>
          </a:prstGeom>
          <a:solidFill>
            <a:srgbClr val="FFFF00"/>
          </a:solidFill>
        </p:spPr>
        <p:txBody>
          <a:bodyPr wrap="square">
            <a:spAutoFit/>
          </a:bodyPr>
          <a:lstStyle/>
          <a:p>
            <a:pPr algn="ctr"/>
            <a:r>
              <a:rPr lang="en-GB" sz="4400" b="1" dirty="0"/>
              <a:t>Protein Structure </a:t>
            </a:r>
            <a:endParaRPr lang="en-GB" sz="4400" dirty="0"/>
          </a:p>
        </p:txBody>
      </p:sp>
    </p:spTree>
    <p:extLst>
      <p:ext uri="{BB962C8B-B14F-4D97-AF65-F5344CB8AC3E}">
        <p14:creationId xmlns:p14="http://schemas.microsoft.com/office/powerpoint/2010/main" val="3654603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animEffect transition="in" filter="dissolve">
                                      <p:cBhvr>
                                        <p:cTn id="9"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24000" y="1677293"/>
            <a:ext cx="6394450" cy="12777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200" dirty="0"/>
          </a:p>
        </p:txBody>
      </p:sp>
      <p:sp>
        <p:nvSpPr>
          <p:cNvPr id="9" name="Content Placeholder 8"/>
          <p:cNvSpPr>
            <a:spLocks noGrp="1"/>
          </p:cNvSpPr>
          <p:nvPr>
            <p:ph idx="1"/>
          </p:nvPr>
        </p:nvSpPr>
        <p:spPr>
          <a:xfrm>
            <a:off x="124691" y="1468582"/>
            <a:ext cx="11873345" cy="5223163"/>
          </a:xfrm>
        </p:spPr>
        <p:txBody>
          <a:bodyPr>
            <a:normAutofit fontScale="62500" lnSpcReduction="20000"/>
          </a:bodyPr>
          <a:lstStyle/>
          <a:p>
            <a:pPr marL="0" indent="0">
              <a:buNone/>
            </a:pPr>
            <a:r>
              <a:rPr lang="en-GB" b="1" dirty="0"/>
              <a:t>Traffic light your PLC for:  </a:t>
            </a:r>
          </a:p>
          <a:p>
            <a:pPr marL="0" indent="0">
              <a:buNone/>
            </a:pPr>
            <a:endParaRPr lang="en-US" dirty="0" smtClean="0"/>
          </a:p>
          <a:p>
            <a:pPr marL="0" indent="0">
              <a:buNone/>
            </a:pPr>
            <a:r>
              <a:rPr lang="en-US" dirty="0" smtClean="0"/>
              <a:t>2.9 </a:t>
            </a:r>
            <a:r>
              <a:rPr lang="en-US" dirty="0"/>
              <a:t>i) Know the basic structure of an amino acid (structures of specific amino acids are not required).</a:t>
            </a:r>
          </a:p>
          <a:p>
            <a:r>
              <a:rPr lang="en-US" dirty="0"/>
              <a:t>ii) Understand the formation of polypeptides and proteins (amino </a:t>
            </a:r>
            <a:r>
              <a:rPr lang="en-US" dirty="0" smtClean="0"/>
              <a:t>acid monomers </a:t>
            </a:r>
            <a:r>
              <a:rPr lang="en-US" dirty="0"/>
              <a:t>linked by peptide bonds in condensation reactions).</a:t>
            </a:r>
          </a:p>
          <a:p>
            <a:r>
              <a:rPr lang="en-US" dirty="0"/>
              <a:t>iii) Understand the significance of a protein’s primary structure in determining its three-dimensional structure and properties (globular and fibrous proteins and the types of bonds involved in its three-dimensional structure).</a:t>
            </a:r>
          </a:p>
          <a:p>
            <a:r>
              <a:rPr lang="en-US" dirty="0"/>
              <a:t>iv) Know the molecular structure of a globular protein and a fibrous protein and understand how their structures relate to their functions (including </a:t>
            </a:r>
            <a:r>
              <a:rPr lang="en-US" dirty="0" err="1"/>
              <a:t>haemoglobin</a:t>
            </a:r>
            <a:r>
              <a:rPr lang="en-US" dirty="0"/>
              <a:t> and collagen).</a:t>
            </a:r>
          </a:p>
          <a:p>
            <a:pPr marL="0" indent="0">
              <a:buNone/>
            </a:pPr>
            <a:endParaRPr lang="en-US" dirty="0" smtClean="0"/>
          </a:p>
          <a:p>
            <a:pPr marL="0" indent="0">
              <a:buNone/>
            </a:pPr>
            <a:r>
              <a:rPr lang="en-US" dirty="0" smtClean="0"/>
              <a:t>2.10 </a:t>
            </a:r>
            <a:r>
              <a:rPr lang="en-US" dirty="0"/>
              <a:t>i) Understand the mechanism of action and the specificity of enzymes in terms of their three-dimensional structure.</a:t>
            </a:r>
          </a:p>
          <a:p>
            <a:r>
              <a:rPr lang="en-US" dirty="0"/>
              <a:t>ii) Understand that enzymes are biological catalysts that reduce </a:t>
            </a:r>
            <a:r>
              <a:rPr lang="en-US" dirty="0" smtClean="0"/>
              <a:t>activation energy</a:t>
            </a:r>
            <a:r>
              <a:rPr lang="en-US" dirty="0"/>
              <a:t>.</a:t>
            </a:r>
          </a:p>
          <a:p>
            <a:r>
              <a:rPr lang="en-US" dirty="0"/>
              <a:t>iii) Know that there are intracellular enzymes </a:t>
            </a:r>
            <a:r>
              <a:rPr lang="en-US" dirty="0" err="1"/>
              <a:t>catalysing</a:t>
            </a:r>
            <a:r>
              <a:rPr lang="en-US" dirty="0"/>
              <a:t> reactions inside cells and extracellular enzymes produced by cells </a:t>
            </a:r>
            <a:r>
              <a:rPr lang="en-US" dirty="0" err="1"/>
              <a:t>catalysing</a:t>
            </a:r>
            <a:r>
              <a:rPr lang="en-US" dirty="0"/>
              <a:t> reactions outside of cells</a:t>
            </a:r>
            <a:r>
              <a:rPr lang="en-US" dirty="0" smtClean="0"/>
              <a:t>.</a:t>
            </a:r>
          </a:p>
          <a:p>
            <a:pPr marL="0" indent="0">
              <a:buNone/>
            </a:pPr>
            <a:endParaRPr lang="en-US" dirty="0" smtClean="0"/>
          </a:p>
          <a:p>
            <a:pPr marL="0" indent="0">
              <a:buNone/>
            </a:pPr>
            <a:r>
              <a:rPr lang="en-US" dirty="0" smtClean="0"/>
              <a:t>CORE </a:t>
            </a:r>
            <a:r>
              <a:rPr lang="en-US" dirty="0"/>
              <a:t>PRACTICAL 4:</a:t>
            </a:r>
          </a:p>
          <a:p>
            <a:r>
              <a:rPr lang="en-US" dirty="0"/>
              <a:t>Investigate the effect of enzyme and substrate concentrations on the initial rates of reactions.</a:t>
            </a:r>
          </a:p>
          <a:p>
            <a:endParaRPr lang="en-US" dirty="0"/>
          </a:p>
          <a:p>
            <a:endParaRPr lang="en-GB" dirty="0"/>
          </a:p>
        </p:txBody>
      </p:sp>
      <p:sp>
        <p:nvSpPr>
          <p:cNvPr id="7" name="Title 1"/>
          <p:cNvSpPr txBox="1">
            <a:spLocks/>
          </p:cNvSpPr>
          <p:nvPr/>
        </p:nvSpPr>
        <p:spPr>
          <a:xfrm>
            <a:off x="0" y="0"/>
            <a:ext cx="12192000"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4000" b="1" u="sng" dirty="0"/>
              <a:t>Exit Ticket</a:t>
            </a:r>
            <a:endParaRPr lang="en-GB" sz="3800" b="1" dirty="0"/>
          </a:p>
        </p:txBody>
      </p:sp>
    </p:spTree>
    <p:extLst>
      <p:ext uri="{BB962C8B-B14F-4D97-AF65-F5344CB8AC3E}">
        <p14:creationId xmlns:p14="http://schemas.microsoft.com/office/powerpoint/2010/main" val="17989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
            <a:ext cx="12192000" cy="969818"/>
          </a:xfrm>
          <a:solidFill>
            <a:srgbClr val="FFFF00"/>
          </a:solidFill>
          <a:ln>
            <a:noFill/>
          </a:ln>
        </p:spPr>
        <p:txBody>
          <a:bodyPr/>
          <a:lstStyle/>
          <a:p>
            <a:pPr algn="ctr"/>
            <a:r>
              <a:rPr lang="en-GB" altLang="en-US" sz="4000" b="1" dirty="0"/>
              <a:t>How amino acids are linked together</a:t>
            </a:r>
          </a:p>
        </p:txBody>
      </p:sp>
      <p:sp>
        <p:nvSpPr>
          <p:cNvPr id="7171" name="Rectangle 3"/>
          <p:cNvSpPr>
            <a:spLocks noGrp="1" noChangeArrowheads="1"/>
          </p:cNvSpPr>
          <p:nvPr>
            <p:ph type="body" idx="1"/>
          </p:nvPr>
        </p:nvSpPr>
        <p:spPr>
          <a:xfrm>
            <a:off x="519545" y="1271444"/>
            <a:ext cx="10515600" cy="4351338"/>
          </a:xfrm>
        </p:spPr>
        <p:txBody>
          <a:bodyPr/>
          <a:lstStyle/>
          <a:p>
            <a:r>
              <a:rPr lang="en-GB" altLang="en-US" dirty="0"/>
              <a:t>Amino acids are linked together by </a:t>
            </a:r>
            <a:r>
              <a:rPr lang="en-GB" altLang="en-US" u="sng" dirty="0"/>
              <a:t>condensation </a:t>
            </a:r>
            <a:r>
              <a:rPr lang="en-GB" altLang="en-US" dirty="0"/>
              <a:t>reactions</a:t>
            </a:r>
          </a:p>
          <a:p>
            <a:endParaRPr lang="en-GB" altLang="en-US" dirty="0"/>
          </a:p>
        </p:txBody>
      </p:sp>
      <p:pic>
        <p:nvPicPr>
          <p:cNvPr id="7173" name="Picture 5"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564" y="2059804"/>
            <a:ext cx="5772871" cy="462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506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26_Protein_Structure"/>
          <p:cNvPicPr>
            <a:picLocks noChangeAspect="1" noChangeArrowheads="1"/>
          </p:cNvPicPr>
          <p:nvPr/>
        </p:nvPicPr>
        <p:blipFill rotWithShape="1">
          <a:blip r:embed="rId3" cstate="print"/>
          <a:srcRect b="75476"/>
          <a:stretch/>
        </p:blipFill>
        <p:spPr bwMode="auto">
          <a:xfrm>
            <a:off x="2074868" y="479585"/>
            <a:ext cx="7830597" cy="270696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128120" y="3918249"/>
            <a:ext cx="3491880" cy="1938992"/>
          </a:xfrm>
          <a:prstGeom prst="rect">
            <a:avLst/>
          </a:prstGeom>
          <a:solidFill>
            <a:srgbClr val="FFFF00"/>
          </a:solidFill>
          <a:ln>
            <a:solidFill>
              <a:schemeClr val="tx1"/>
            </a:solidFill>
          </a:ln>
        </p:spPr>
        <p:txBody>
          <a:bodyPr wrap="square">
            <a:spAutoFit/>
          </a:bodyPr>
          <a:lstStyle/>
          <a:p>
            <a:r>
              <a:rPr lang="en-GB" sz="2400" dirty="0"/>
              <a:t>The </a:t>
            </a:r>
            <a:r>
              <a:rPr lang="en-GB" sz="2400" b="1" dirty="0"/>
              <a:t>primary structure </a:t>
            </a:r>
            <a:r>
              <a:rPr lang="en-GB" sz="2400" dirty="0"/>
              <a:t>of a protein is the number, type and sequence of amino acids held together by peptide bonds.</a:t>
            </a:r>
          </a:p>
        </p:txBody>
      </p:sp>
    </p:spTree>
    <p:extLst>
      <p:ext uri="{BB962C8B-B14F-4D97-AF65-F5344CB8AC3E}">
        <p14:creationId xmlns:p14="http://schemas.microsoft.com/office/powerpoint/2010/main" val="214048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26_Protein_Structure"/>
          <p:cNvPicPr>
            <a:picLocks noChangeAspect="1" noChangeArrowheads="1"/>
          </p:cNvPicPr>
          <p:nvPr/>
        </p:nvPicPr>
        <p:blipFill rotWithShape="1">
          <a:blip r:embed="rId3" cstate="print"/>
          <a:srcRect t="20340" b="45973"/>
          <a:stretch/>
        </p:blipFill>
        <p:spPr bwMode="auto">
          <a:xfrm>
            <a:off x="2563091" y="803564"/>
            <a:ext cx="6885707" cy="326966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719944" y="4719675"/>
            <a:ext cx="4572000" cy="2031325"/>
          </a:xfrm>
          <a:prstGeom prst="rect">
            <a:avLst/>
          </a:prstGeom>
          <a:solidFill>
            <a:srgbClr val="FFFF00"/>
          </a:solidFill>
          <a:ln>
            <a:solidFill>
              <a:schemeClr val="tx1"/>
            </a:solidFill>
          </a:ln>
        </p:spPr>
        <p:txBody>
          <a:bodyPr>
            <a:spAutoFit/>
          </a:bodyPr>
          <a:lstStyle/>
          <a:p>
            <a:r>
              <a:rPr lang="en-GB" dirty="0"/>
              <a:t>The </a:t>
            </a:r>
            <a:r>
              <a:rPr lang="en-GB" b="1" dirty="0"/>
              <a:t>secondary structure </a:t>
            </a:r>
            <a:r>
              <a:rPr lang="en-GB" dirty="0"/>
              <a:t>of a protein is brought about by the formation of hydrogen bonds between the CO and NH groups of the amino  acids in the polypeptide chain.  This leads to the coiling or folding of the polypeptide chain producing </a:t>
            </a:r>
            <a:r>
              <a:rPr lang="el-GR" dirty="0">
                <a:cs typeface="Arial" charset="0"/>
              </a:rPr>
              <a:t>α</a:t>
            </a:r>
            <a:r>
              <a:rPr lang="en-GB" dirty="0">
                <a:cs typeface="Arial" charset="0"/>
              </a:rPr>
              <a:t> helices and </a:t>
            </a:r>
            <a:r>
              <a:rPr lang="el-GR" dirty="0">
                <a:cs typeface="Arial" charset="0"/>
              </a:rPr>
              <a:t>β</a:t>
            </a:r>
            <a:r>
              <a:rPr lang="en-GB" dirty="0">
                <a:cs typeface="Arial" charset="0"/>
              </a:rPr>
              <a:t>-pleated sheets.</a:t>
            </a:r>
            <a:endParaRPr lang="el-GR" dirty="0">
              <a:cs typeface="Arial" charset="0"/>
            </a:endParaRPr>
          </a:p>
        </p:txBody>
      </p:sp>
    </p:spTree>
    <p:extLst>
      <p:ext uri="{BB962C8B-B14F-4D97-AF65-F5344CB8AC3E}">
        <p14:creationId xmlns:p14="http://schemas.microsoft.com/office/powerpoint/2010/main" val="288714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26_Protein_Structure"/>
          <p:cNvPicPr>
            <a:picLocks noChangeAspect="1" noChangeArrowheads="1"/>
          </p:cNvPicPr>
          <p:nvPr/>
        </p:nvPicPr>
        <p:blipFill rotWithShape="1">
          <a:blip r:embed="rId3" cstate="print"/>
          <a:srcRect t="50504" b="24176"/>
          <a:stretch/>
        </p:blipFill>
        <p:spPr bwMode="auto">
          <a:xfrm>
            <a:off x="1864825" y="817418"/>
            <a:ext cx="7841205" cy="279862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554845" y="4183507"/>
            <a:ext cx="4461163" cy="1938992"/>
          </a:xfrm>
          <a:prstGeom prst="rect">
            <a:avLst/>
          </a:prstGeom>
          <a:solidFill>
            <a:srgbClr val="FFFF00"/>
          </a:solidFill>
          <a:ln>
            <a:solidFill>
              <a:schemeClr val="tx1"/>
            </a:solidFill>
          </a:ln>
        </p:spPr>
        <p:txBody>
          <a:bodyPr wrap="square">
            <a:spAutoFit/>
          </a:bodyPr>
          <a:lstStyle/>
          <a:p>
            <a:r>
              <a:rPr lang="en-GB" sz="2000" dirty="0"/>
              <a:t>A </a:t>
            </a:r>
            <a:r>
              <a:rPr lang="en-GB" sz="2000" b="1" dirty="0" smtClean="0"/>
              <a:t>tertiary structure </a:t>
            </a:r>
            <a:r>
              <a:rPr lang="en-GB" sz="2000" dirty="0" smtClean="0"/>
              <a:t>creates a 3D shape due to the chemical bonds such as hydrogen</a:t>
            </a:r>
            <a:r>
              <a:rPr lang="en-GB" sz="2000" dirty="0"/>
              <a:t>, covalent and ionic </a:t>
            </a:r>
            <a:r>
              <a:rPr lang="en-GB" sz="2000" dirty="0" smtClean="0"/>
              <a:t>bonds and hydrophobic interactions between the R groups of the amino acids in the polypeptide.</a:t>
            </a:r>
            <a:endParaRPr lang="en-GB" sz="2000" dirty="0"/>
          </a:p>
        </p:txBody>
      </p:sp>
    </p:spTree>
    <p:extLst>
      <p:ext uri="{BB962C8B-B14F-4D97-AF65-F5344CB8AC3E}">
        <p14:creationId xmlns:p14="http://schemas.microsoft.com/office/powerpoint/2010/main" val="310857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2267</Words>
  <Application>Microsoft Office PowerPoint</Application>
  <PresentationFormat>Widescreen</PresentationFormat>
  <Paragraphs>259</Paragraphs>
  <Slides>50</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50</vt:i4>
      </vt:variant>
    </vt:vector>
  </HeadingPairs>
  <TitlesOfParts>
    <vt:vector size="63" baseType="lpstr">
      <vt:lpstr>MS PGothic</vt:lpstr>
      <vt:lpstr>MS PGothic</vt:lpstr>
      <vt:lpstr>Arial</vt:lpstr>
      <vt:lpstr>Bliss 2 Bold</vt:lpstr>
      <vt:lpstr>Bliss 2 Regular</vt:lpstr>
      <vt:lpstr>Calibri</vt:lpstr>
      <vt:lpstr>Calibri Light</vt:lpstr>
      <vt:lpstr>Comic Sans MS</vt:lpstr>
      <vt:lpstr>Times New Roman</vt:lpstr>
      <vt:lpstr>Wingdings</vt:lpstr>
      <vt:lpstr>Office Theme</vt:lpstr>
      <vt:lpstr>blank</vt:lpstr>
      <vt:lpstr>1_Office Theme</vt:lpstr>
      <vt:lpstr>Protein Review                           15 March, 2022                 </vt:lpstr>
      <vt:lpstr>Answers</vt:lpstr>
      <vt:lpstr>PowerPoint Presentation</vt:lpstr>
      <vt:lpstr>Focus Area 1 from Do Now: </vt:lpstr>
      <vt:lpstr>PowerPoint Presentation</vt:lpstr>
      <vt:lpstr>How amino acids are linked together</vt:lpstr>
      <vt:lpstr>PowerPoint Presentation</vt:lpstr>
      <vt:lpstr>PowerPoint Presentation</vt:lpstr>
      <vt:lpstr>PowerPoint Presentation</vt:lpstr>
      <vt:lpstr>PowerPoint Presentation</vt:lpstr>
      <vt:lpstr>PowerPoint Presentation</vt:lpstr>
      <vt:lpstr>Primary, Secondary, Tertiary or Quaternary?</vt:lpstr>
      <vt:lpstr>Primary, Secondary, Tertiary or Quaternary?</vt:lpstr>
      <vt:lpstr>Primary, Secondary, Tertiary or Quaternary?</vt:lpstr>
      <vt:lpstr>Primary, Secondary, Tertiary or Quaternary?</vt:lpstr>
      <vt:lpstr>Primary, Secondary, Tertiary or Quaternary?</vt:lpstr>
      <vt:lpstr>Primary, Secondary, Tertiary or Quaternary?</vt:lpstr>
      <vt:lpstr>Primary, Secondary, Tertiary or Quaternary?</vt:lpstr>
      <vt:lpstr>Fibrous Proteins</vt:lpstr>
      <vt:lpstr>Globular Proteins</vt:lpstr>
      <vt:lpstr>PowerPoint Presentation</vt:lpstr>
      <vt:lpstr>Partner Talk: discuss the properties of fibrous vs globular proteins </vt:lpstr>
      <vt:lpstr>Fibrous or Globular?</vt:lpstr>
      <vt:lpstr> Task: compare and contrast the structure and functions of globular and fibrous proteins. </vt:lpstr>
      <vt:lpstr>PowerPoint Presentation</vt:lpstr>
      <vt:lpstr>Focus Area 2 from Do 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Area 3 from Do Now: </vt:lpstr>
      <vt:lpstr> Task Whilst watching the video note the key variables (including examples of ranges) and equipment needed  </vt:lpstr>
      <vt:lpstr> Think Ink Pair Share  For the core practical 4 note the:  </vt:lpstr>
      <vt:lpstr>Answers</vt:lpstr>
      <vt:lpstr>Exam Skill Focus:</vt:lpstr>
      <vt:lpstr>PowerPoint Presentation</vt:lpstr>
      <vt:lpstr>PowerPoint Presentation</vt:lpstr>
      <vt:lpstr>PowerPoint Presentation</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09/10/15 Protein Structure and Function</dc:title>
  <dc:creator>Mr Murphy</dc:creator>
  <cp:lastModifiedBy>Ms J Fenn</cp:lastModifiedBy>
  <cp:revision>74</cp:revision>
  <dcterms:created xsi:type="dcterms:W3CDTF">2015-10-09T11:53:00Z</dcterms:created>
  <dcterms:modified xsi:type="dcterms:W3CDTF">2022-03-15T13:11:15Z</dcterms:modified>
</cp:coreProperties>
</file>