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300" r:id="rId3"/>
    <p:sldId id="301" r:id="rId4"/>
    <p:sldId id="423" r:id="rId5"/>
    <p:sldId id="436" r:id="rId6"/>
    <p:sldId id="438" r:id="rId7"/>
    <p:sldId id="437" r:id="rId8"/>
    <p:sldId id="433" r:id="rId9"/>
    <p:sldId id="435" r:id="rId10"/>
    <p:sldId id="43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852" autoAdjust="0"/>
  </p:normalViewPr>
  <p:slideViewPr>
    <p:cSldViewPr snapToGrid="0">
      <p:cViewPr varScale="1">
        <p:scale>
          <a:sx n="57" d="100"/>
          <a:sy n="57" d="100"/>
        </p:scale>
        <p:origin x="12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8DC57-7AAA-4B26-82DB-E75EBF65A998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B4F61-44E0-4A48-9EB8-C8FFE3C34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2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CB4E3-7FCD-43A7-A3BE-AEA2B99AF09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23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Does this always happen?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B4F61-44E0-4A48-9EB8-C8FFE3C340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91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CB4E3-7FCD-43A7-A3BE-AEA2B99AF09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But t killer cells can only kill the mycobacterium</a:t>
            </a:r>
            <a:r>
              <a:rPr lang="en-US" altLang="en-US" baseline="0" dirty="0"/>
              <a:t> that could be digested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487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1E1D0C-DC78-4430-9DE1-245AD325EFFF}" type="datetime1">
              <a:rPr lang="en-GB"/>
              <a:pPr lvl="0"/>
              <a:t>15/05/2025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1B7981-9AA9-40F4-9CA4-CF663CBCE83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81101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CB3990-FA8C-4CC6-9109-109E29E94C4E}" type="datetime1">
              <a:rPr lang="en-GB"/>
              <a:pPr lvl="0"/>
              <a:t>15/05/2025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03B423-9FA0-4272-81F6-85A7CB17AA4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35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69195C-7FBE-4D06-AED1-1CFFD9D0B1B6}" type="datetime1">
              <a:rPr lang="en-GB"/>
              <a:pPr lvl="0"/>
              <a:t>15/05/2025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784017-9250-4582-AB23-6ECBD90DEC7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842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1400-DEF8-9964-DF6B-9934A159C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6CD75-7233-F440-5270-425B899A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238A7-4F93-D528-7DD5-5BCEA201F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4B8D-F042-4637-A25C-17E5F407219B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95BE6-4AAE-50FA-3FDF-0E799772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62205-AEA5-7A2C-61D4-1DAEFE96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4CCA-427B-42C5-B556-DAB99F3C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445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38736-0C4E-41F3-4AA4-44325D422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431D0-8651-3B26-E31C-9F50645DF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FB978-A3A5-CEBC-A7CA-F126367D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4B8D-F042-4637-A25C-17E5F407219B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0152A-E3FD-93F5-F1F7-EBF31372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F0E27-3DA0-5D14-92B8-B32B4F0D7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4CCA-427B-42C5-B556-DAB99F3C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011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573C-286A-C7A1-391B-9E48AF00F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A4679-948B-30E9-E820-885A3CFBF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68FBA-10A5-7D76-C0B6-95EA610C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4B8D-F042-4637-A25C-17E5F407219B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D8A7C-3D71-9065-24C5-06DE4EF03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C8A2E-87F7-99CB-858C-5F94B2099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4CCA-427B-42C5-B556-DAB99F3C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752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2057-121A-7633-48DE-9E43B93A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EEEE2-23FA-4115-EE02-8D8F08AB2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31C70-6E51-FA4B-A887-1FAC2A0CE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14B69-707D-7E5E-71CD-4399FB8D0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4B8D-F042-4637-A25C-17E5F407219B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800F0-76A3-B88E-0C5E-E545A48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4F20D-1823-1030-1892-D89F8485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4CCA-427B-42C5-B556-DAB99F3C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653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1981-D01B-D696-847D-71F022E7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92A3C-211E-1118-5AB9-1C0BA08C4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2F66E-9546-0E42-7587-395AFB779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2165B-0474-B00F-F8D2-45514D704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ECFB32-59AF-D04D-5502-198C85362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22BC0-C7EB-78D8-FCBD-2C2F6D5C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4B8D-F042-4637-A25C-17E5F407219B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6C054A-D14B-538C-8AEB-0D25E405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9D72E7-0882-323D-72DA-E2C19FE7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4CCA-427B-42C5-B556-DAB99F3C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926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D2E1-E7B8-C44C-F9BF-31AA57D8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FA1FB-86DD-083F-A434-77256790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4B8D-F042-4637-A25C-17E5F407219B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0ED92-55E5-3654-9BA8-28158FC6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A8344-2E46-B949-1C16-834EBE70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4CCA-427B-42C5-B556-DAB99F3C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216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73D472-6D79-D9DE-D216-4EC8D097B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4B8D-F042-4637-A25C-17E5F407219B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E1BC7-C759-FEF3-9647-8FA472C3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DA83D-7B5E-F1D2-4653-0EBAAC6E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4CCA-427B-42C5-B556-DAB99F3C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880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36CC9-498A-8D83-D3A4-5BF140ADF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D7984-C26C-243F-9A14-044A5F1A9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A2EA9-AB37-B8FE-6081-473297F5F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FC07E-3CA9-4A44-8A9F-F694C115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4B8D-F042-4637-A25C-17E5F407219B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67FB4-A3EC-ADEE-5D6B-5714B7FAA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DEBA1-B0F5-3D91-2859-B713377C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4CCA-427B-42C5-B556-DAB99F3C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0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2932F6-7A74-4038-A976-EFDE2C432E33}" type="datetime1">
              <a:rPr lang="en-GB"/>
              <a:pPr lvl="0"/>
              <a:t>15/05/2025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8B5044-580B-49B7-AE48-70622FC9D3D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33512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87B5-4934-D417-CFE6-85B2A4C0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11F9B4-2ABD-A671-4800-A4A99A545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7A67F-0FEB-C94A-83B9-F92AE4102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92AFD-A09E-60A7-5351-7DE4FBF7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4B8D-F042-4637-A25C-17E5F407219B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68A2D-CF9F-7767-43D2-E83234E76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E2256-F7E1-8026-0183-F09817AC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4CCA-427B-42C5-B556-DAB99F3C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510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7C39-B9B5-9737-9800-8127F055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EA82B-5012-7BF0-E363-2D55BEF8C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526CE-F076-545A-88FD-0B6A909A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4B8D-F042-4637-A25C-17E5F407219B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2485D-3908-69BB-CE8E-5173066A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0C05E-B93D-EF77-2CCD-6B2E518D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4CCA-427B-42C5-B556-DAB99F3C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32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164679-0A04-56C0-EE63-97C1A05E05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BB5B5-CA77-D6DB-A57A-F454DC376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80F94-A3C0-D7DE-F2A1-4E00A938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4B8D-F042-4637-A25C-17E5F407219B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02F5-3456-CEA9-97C8-422747DF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CB60A-E78A-988C-4CD0-FDDF20B83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4CCA-427B-42C5-B556-DAB99F3C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25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131F3A-3CF9-41F7-A61D-0D3F6E36F00B}" type="datetime1">
              <a:rPr lang="en-GB"/>
              <a:pPr lvl="0"/>
              <a:t>15/05/2025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762C4F-0EEC-46FB-A09C-D4D18F6D851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61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2D0A5D-D548-42AF-8EC0-D2DDF6315539}" type="datetime1">
              <a:rPr lang="en-GB"/>
              <a:pPr lvl="0"/>
              <a:t>15/05/2025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D7601D-456D-40F1-8F7E-5130B0FFC33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53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3B0E63-CC7D-4EDC-96AA-C036382BF686}" type="datetime1">
              <a:rPr lang="en-GB"/>
              <a:pPr lvl="0"/>
              <a:t>15/05/2025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46C09D-8E0A-4057-A8A4-4177828CD1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35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A478AA-07F8-43FD-A237-E1A6953F8B08}" type="datetime1">
              <a:rPr lang="en-GB"/>
              <a:pPr lvl="0"/>
              <a:t>15/05/2025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7E4EB1-9ED8-4FC4-AC1C-DE596C9EB1C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09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1B02A1-ED98-4FEC-B25A-5541486AC63C}" type="datetime1">
              <a:rPr lang="en-GB"/>
              <a:pPr lvl="0"/>
              <a:t>15/05/2025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0079B3-15A0-42EE-9AF3-6E4A5919453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26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C95025-B9FD-44D2-9EF3-1F76AF27E854}" type="datetime1">
              <a:rPr lang="en-GB"/>
              <a:pPr lvl="0"/>
              <a:t>15/05/2025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A4B475-8EF5-4F81-B463-B41F347EF9F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085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494797-14B3-44CC-B933-509B5F6A6444}" type="datetime1">
              <a:rPr lang="en-GB"/>
              <a:pPr lvl="0"/>
              <a:t>15/05/2025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F58A5E-08AE-45EB-8565-AFE1B73A0B2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60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12AF2A2-A007-4488-A6D4-C7B8CA701225}" type="datetime1">
              <a:rPr lang="en-GB"/>
              <a:pPr lvl="0"/>
              <a:t>15/05/2025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E0DB817-0376-4842-B977-7EE7315C3C8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5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73DF8B-2337-0C6C-8087-6E328CAC4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BE70F-7D8D-6AC9-8D5A-E7265433F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14BC1-02C4-2175-7DDD-AD832641F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3C4B8D-F042-4637-A25C-17E5F407219B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67363-FC44-3A05-8E20-FF2E62AD5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BBEED-CF85-2667-5695-2F1C8346A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374CCA-427B-42C5-B556-DAB99F3C6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33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GB" sz="3800" b="1" u="sng" dirty="0">
                <a:solidFill>
                  <a:schemeClr val="tx1"/>
                </a:solidFill>
              </a:rPr>
              <a:t>Revision on Predicted topics</a:t>
            </a:r>
            <a:r>
              <a:rPr lang="en-GB" sz="3800" b="1" dirty="0">
                <a:solidFill>
                  <a:schemeClr val="tx1"/>
                </a:solidFill>
              </a:rPr>
              <a:t>                                    </a:t>
            </a:r>
            <a:fld id="{7A3CDB45-A574-472C-968C-B115DA46E167}" type="datetime5">
              <a:rPr lang="en-GB" sz="3800" b="1" u="sng" smtClean="0">
                <a:solidFill>
                  <a:schemeClr val="tx1"/>
                </a:solidFill>
              </a:rPr>
              <a:t>15-May-25</a:t>
            </a:fld>
            <a:endParaRPr lang="en-GB" sz="3800" b="1" u="sng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236" y="1524000"/>
            <a:ext cx="11090567" cy="465296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2925" b="1" u="sng" dirty="0"/>
              <a:t>DO NOW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dirty="0"/>
              <a:t>Define STR.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/>
              <a:t>How does the structure of sclerenchyma make them good for rope?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/>
              <a:t>How does inbreeding lead to genetic defects?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dirty="0"/>
              <a:t>How are mononucleotides joined?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/>
              <a:t>How do diuretics reduce risk of CHD?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05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59"/>
          </a:xfrm>
          <a:solidFill>
            <a:srgbClr val="92D050"/>
          </a:solidFill>
        </p:spPr>
        <p:txBody>
          <a:bodyPr/>
          <a:lstStyle/>
          <a:p>
            <a:r>
              <a:rPr lang="en-GB" altLang="en-US" b="1" u="sng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17638"/>
            <a:ext cx="12192001" cy="5246398"/>
          </a:xfrm>
        </p:spPr>
        <p:txBody>
          <a:bodyPr>
            <a:normAutofit fontScale="92500" lnSpcReduction="20000"/>
          </a:bodyPr>
          <a:lstStyle/>
          <a:p>
            <a:pPr marL="385763" indent="-385763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/>
              <a:t>Short Tandem Repeats, sections of non-coding DNA from introns.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/>
              <a:t>Thick lignin walls for strength and makes them waterproof, flexible so do not break easily, light because they are hollow.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/>
              <a:t>There is a small gene pool which increases the chance of homozygous recessive genotypes for genetic defects.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/>
              <a:t>Through condensation reactions between the phosphate of one mononucleotide and the sugar group of another.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/>
              <a:t>Increase volume of fluid excreted by kidneys, decreasing blood plasma, reducing blood pressure.</a:t>
            </a:r>
          </a:p>
          <a:p>
            <a:pPr marL="385763" indent="-385763">
              <a:buFont typeface="+mj-lt"/>
              <a:buAutoNum type="arabicPeriod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24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700644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GB" altLang="en-US" dirty="0"/>
              <a:t>Tuberculosis – Background information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617" y="3684592"/>
            <a:ext cx="3492135" cy="26191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05F0D-533E-A679-0F59-A0804F150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617" y="895673"/>
            <a:ext cx="3377769" cy="253332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A78D14-72A7-C32E-491E-ECB1B3B9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22" y="895673"/>
            <a:ext cx="7765895" cy="5784551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Which type of pathogen causes tuberculosis?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How is the pathogen transmitted?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Which white blood cell engulfs the bacterium?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Which type of tissue can form as a result of tuberculosis?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Why do the pathogen not survive in those tissues?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B2C9B-8AD7-FACA-DD56-00D00DF526FB}"/>
              </a:ext>
            </a:extLst>
          </p:cNvPr>
          <p:cNvSpPr txBox="1"/>
          <p:nvPr/>
        </p:nvSpPr>
        <p:spPr>
          <a:xfrm>
            <a:off x="1013285" y="1458579"/>
            <a:ext cx="2578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Bacteria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FFD89-BE32-22E9-9851-1E594F48AE77}"/>
              </a:ext>
            </a:extLst>
          </p:cNvPr>
          <p:cNvSpPr txBox="1"/>
          <p:nvPr/>
        </p:nvSpPr>
        <p:spPr>
          <a:xfrm>
            <a:off x="1013285" y="2162336"/>
            <a:ext cx="2578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Droplets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CE9FA6-9C64-68EF-1344-5066C5EE023C}"/>
              </a:ext>
            </a:extLst>
          </p:cNvPr>
          <p:cNvSpPr txBox="1"/>
          <p:nvPr/>
        </p:nvSpPr>
        <p:spPr>
          <a:xfrm>
            <a:off x="1013285" y="2938732"/>
            <a:ext cx="2578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</a:rPr>
              <a:t>Macrophagesc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A5E6F5-A1CA-FCA2-F9A5-488589C38ACB}"/>
              </a:ext>
            </a:extLst>
          </p:cNvPr>
          <p:cNvSpPr txBox="1"/>
          <p:nvPr/>
        </p:nvSpPr>
        <p:spPr>
          <a:xfrm>
            <a:off x="3271327" y="3910835"/>
            <a:ext cx="2578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Granuloma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D2D1E-4CA5-3B94-E8F0-410DA30CAB58}"/>
              </a:ext>
            </a:extLst>
          </p:cNvPr>
          <p:cNvSpPr txBox="1"/>
          <p:nvPr/>
        </p:nvSpPr>
        <p:spPr>
          <a:xfrm>
            <a:off x="2659872" y="5386508"/>
            <a:ext cx="402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Anaerobic condition</a:t>
            </a:r>
          </a:p>
        </p:txBody>
      </p:sp>
    </p:spTree>
    <p:extLst>
      <p:ext uri="{BB962C8B-B14F-4D97-AF65-F5344CB8AC3E}">
        <p14:creationId xmlns:p14="http://schemas.microsoft.com/office/powerpoint/2010/main" val="419876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772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b="1" u="sng" dirty="0"/>
              <a:t>Think, pair, share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279" y="936466"/>
            <a:ext cx="6797601" cy="5485564"/>
          </a:xfrm>
          <a:prstGeom prst="rect">
            <a:avLst/>
          </a:prstGeom>
        </p:spPr>
      </p:pic>
      <p:sp>
        <p:nvSpPr>
          <p:cNvPr id="5" name="Subtitle 6">
            <a:extLst>
              <a:ext uri="{FF2B5EF4-FFF2-40B4-BE49-F238E27FC236}">
                <a16:creationId xmlns:a16="http://schemas.microsoft.com/office/drawing/2014/main" id="{78F928E8-9562-E282-3261-CB02DCD1DFB1}"/>
              </a:ext>
            </a:extLst>
          </p:cNvPr>
          <p:cNvSpPr txBox="1">
            <a:spLocks/>
          </p:cNvSpPr>
          <p:nvPr/>
        </p:nvSpPr>
        <p:spPr>
          <a:xfrm>
            <a:off x="365802" y="1463226"/>
            <a:ext cx="4221438" cy="22160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MO" b="1" u="sng" dirty="0"/>
              <a:t>What:</a:t>
            </a:r>
            <a:r>
              <a:rPr lang="en-MO" dirty="0"/>
              <a:t> </a:t>
            </a:r>
            <a:r>
              <a:rPr lang="en-GB" dirty="0"/>
              <a:t>How does the Mycobacterium tuberculosis get destroyed  </a:t>
            </a:r>
            <a:endParaRPr lang="en-MO" dirty="0"/>
          </a:p>
          <a:p>
            <a:pPr algn="l"/>
            <a:endParaRPr lang="en-MO" dirty="0"/>
          </a:p>
          <a:p>
            <a:pPr algn="l"/>
            <a:r>
              <a:rPr lang="en-MO" b="1" u="sng" dirty="0"/>
              <a:t>How:</a:t>
            </a:r>
            <a:r>
              <a:rPr lang="en-MO" dirty="0"/>
              <a:t> independently for 45 seconds, sharing in pairs for 1 min</a:t>
            </a:r>
          </a:p>
        </p:txBody>
      </p:sp>
      <p:sp>
        <p:nvSpPr>
          <p:cNvPr id="6" name="Rectangle 5"/>
          <p:cNvSpPr/>
          <p:nvPr/>
        </p:nvSpPr>
        <p:spPr>
          <a:xfrm>
            <a:off x="5227320" y="936466"/>
            <a:ext cx="1645920" cy="1395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814559" y="2155666"/>
            <a:ext cx="2026359" cy="1151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227320" y="5667691"/>
            <a:ext cx="3063240" cy="883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69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EE3D8-1F29-C3A5-F580-F7B6B651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402DA-B61D-5529-7AD0-69CC18AEF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A4A01-E152-5022-E262-0017C23BA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319" y="203587"/>
            <a:ext cx="4771681" cy="3850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917B2E-65F7-B0B0-AB5B-0123710E8C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918"/>
          <a:stretch/>
        </p:blipFill>
        <p:spPr>
          <a:xfrm>
            <a:off x="6270887" y="2128926"/>
            <a:ext cx="5256549" cy="4546126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CEA468-E22D-C690-8FAF-625A4A27F6C5}"/>
              </a:ext>
            </a:extLst>
          </p:cNvPr>
          <p:cNvSpPr txBox="1"/>
          <p:nvPr/>
        </p:nvSpPr>
        <p:spPr>
          <a:xfrm>
            <a:off x="974546" y="5066414"/>
            <a:ext cx="4946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Does this always happen?</a:t>
            </a:r>
          </a:p>
        </p:txBody>
      </p:sp>
    </p:spTree>
    <p:extLst>
      <p:ext uri="{BB962C8B-B14F-4D97-AF65-F5344CB8AC3E}">
        <p14:creationId xmlns:p14="http://schemas.microsoft.com/office/powerpoint/2010/main" val="42372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70064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b="1" dirty="0"/>
              <a:t>Latent tuberculosis </a:t>
            </a:r>
            <a:r>
              <a:rPr lang="en-GB" altLang="en-US" dirty="0"/>
              <a:t>- Bacteria evade the immune system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00644"/>
            <a:ext cx="6344529" cy="6157356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dirty="0"/>
              <a:t>Normally, </a:t>
            </a:r>
            <a:r>
              <a:rPr lang="en-GB" altLang="en-US" b="1" dirty="0"/>
              <a:t>macrophages</a:t>
            </a:r>
            <a:r>
              <a:rPr lang="en-GB" altLang="en-US" dirty="0"/>
              <a:t> engulf and destroy the bacteria. </a:t>
            </a:r>
          </a:p>
          <a:p>
            <a:r>
              <a:rPr lang="en-GB" altLang="en-US" dirty="0"/>
              <a:t>However in some cases, </a:t>
            </a:r>
            <a:r>
              <a:rPr lang="en-GB" altLang="en-US" i="1" dirty="0"/>
              <a:t>Mycobacterium tuberculosis </a:t>
            </a:r>
            <a:r>
              <a:rPr lang="en-GB" altLang="en-US" dirty="0"/>
              <a:t>can survive inside macrophages. </a:t>
            </a:r>
          </a:p>
          <a:p>
            <a:r>
              <a:rPr lang="en-GB" altLang="en-US" dirty="0"/>
              <a:t>They resist mechanisms which occur after being engulfed (due to their thick waxy cell walls making it difficult to break them down). </a:t>
            </a:r>
          </a:p>
          <a:p>
            <a:r>
              <a:rPr lang="en-GB" altLang="en-US" dirty="0"/>
              <a:t>They can therefore remain </a:t>
            </a:r>
            <a:r>
              <a:rPr lang="en-GB" altLang="en-US" b="1" dirty="0"/>
              <a:t>alive but inactive </a:t>
            </a:r>
            <a:r>
              <a:rPr lang="en-GB" altLang="en-US" dirty="0"/>
              <a:t>inside the tubercles for years.</a:t>
            </a:r>
          </a:p>
          <a:p>
            <a:r>
              <a:rPr lang="en-GB" altLang="en-US" dirty="0"/>
              <a:t>The infected person presents no symptoms of infection. </a:t>
            </a:r>
          </a:p>
          <a:p>
            <a:r>
              <a:rPr lang="en-GB" altLang="en-US" dirty="0"/>
              <a:t>The live and inactive bacteria can remain within them.</a:t>
            </a:r>
          </a:p>
          <a:p>
            <a:r>
              <a:rPr lang="en-GB" altLang="en-US" dirty="0"/>
              <a:t>The antigens remain hidden to the rest of the white blood cells in the body. 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759" y="580496"/>
            <a:ext cx="3993441" cy="322264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C87EED7-C208-39FE-2A54-EFCCAF0C8C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918"/>
          <a:stretch/>
        </p:blipFill>
        <p:spPr>
          <a:xfrm>
            <a:off x="8244840" y="3841159"/>
            <a:ext cx="3488283" cy="3016841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22134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4429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What type of infection is it when someone has inactive but living mycobacterium tuberculosis inside the tubercles?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3883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Dormant infection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Latent infection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Active infection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Second phase infection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6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147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When are the latent bacteria able to make a comeback?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1476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Old age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Weakened immune system e.g. AIDS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Malnutrition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All of the above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7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AD5F2-F25E-3E02-DC13-DB97A7FB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2133"/>
          </a:xfrm>
          <a:solidFill>
            <a:schemeClr val="accent2"/>
          </a:solidFill>
        </p:spPr>
        <p:txBody>
          <a:bodyPr/>
          <a:lstStyle/>
          <a:p>
            <a:r>
              <a:rPr lang="en-GB" dirty="0"/>
              <a:t>Exam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40C8A-7642-C166-A2AB-D2F1D4267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1740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Bliss 2 Regular">
      <a:majorFont>
        <a:latin typeface="Bliss 2 Regular"/>
        <a:ea typeface=""/>
        <a:cs typeface=""/>
      </a:majorFont>
      <a:minorFont>
        <a:latin typeface="Bliss 2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8C7C82D-CE09-4CE8-8D0D-16815064AD0B}" vid="{B8D511FE-D4D6-4DBC-B037-559ED495A4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390</Words>
  <Application>Microsoft Office PowerPoint</Application>
  <PresentationFormat>Widescreen</PresentationFormat>
  <Paragraphs>53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Bliss 2 Regular</vt:lpstr>
      <vt:lpstr>Calibri</vt:lpstr>
      <vt:lpstr>Calibri Light</vt:lpstr>
      <vt:lpstr>Times New Roman</vt:lpstr>
      <vt:lpstr>1_Office Theme</vt:lpstr>
      <vt:lpstr>Office Theme</vt:lpstr>
      <vt:lpstr>Revision on Predicted topics                                    15-May-25</vt:lpstr>
      <vt:lpstr>Answers</vt:lpstr>
      <vt:lpstr>Tuberculosis – Background information   </vt:lpstr>
      <vt:lpstr>Think, pair, share</vt:lpstr>
      <vt:lpstr>PowerPoint Presentation</vt:lpstr>
      <vt:lpstr>Latent tuberculosis - Bacteria evade the immune system</vt:lpstr>
      <vt:lpstr>What type of infection is it when someone has inactive but living mycobacterium tuberculosis inside the tubercles? </vt:lpstr>
      <vt:lpstr>When are the latent bacteria able to make a comeback? </vt:lpstr>
      <vt:lpstr>Exam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Ms V Cheong</dc:creator>
  <cp:lastModifiedBy>Ms V Cheong</cp:lastModifiedBy>
  <cp:revision>1</cp:revision>
  <dcterms:created xsi:type="dcterms:W3CDTF">2025-05-15T07:21:13Z</dcterms:created>
  <dcterms:modified xsi:type="dcterms:W3CDTF">2025-05-15T07:29:51Z</dcterms:modified>
</cp:coreProperties>
</file>