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5" r:id="rId3"/>
    <p:sldId id="261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8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5" autoAdjust="0"/>
  </p:normalViewPr>
  <p:slideViewPr>
    <p:cSldViewPr snapToGrid="0">
      <p:cViewPr varScale="1">
        <p:scale>
          <a:sx n="105" d="100"/>
          <a:sy n="105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30F66-D17A-46B7-86D7-2B83D96433A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8783F-A06B-4B44-B793-44675FC49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print</a:t>
            </a:r>
            <a:r>
              <a:rPr lang="en-GB" baseline="0" dirty="0"/>
              <a:t> the image and give to the class if you want.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783F-A06B-4B44-B793-44675FC490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3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print</a:t>
            </a:r>
            <a:r>
              <a:rPr lang="en-GB" baseline="0" dirty="0"/>
              <a:t> the image and give to the class if you want.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783F-A06B-4B44-B793-44675FC490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6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3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3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1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3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6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8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F812-73A1-42B6-B458-C5542516D26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AC93-FABD-4AD6-9FCD-66457F9F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728" y="5724144"/>
            <a:ext cx="6556248" cy="603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8016" y="4709160"/>
            <a:ext cx="9390888" cy="694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9728" y="3749040"/>
            <a:ext cx="3822192" cy="655233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4813"/>
            <a:ext cx="10515600" cy="723011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Bliss 2 Bold" panose="02000506030000020004" pitchFamily="50" charset="0"/>
              </a:rPr>
              <a:t>Revision – Top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947801"/>
            <a:ext cx="11314176" cy="3953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>
                <a:latin typeface="Bliss 2 Regular" panose="02000506030000020004" pitchFamily="50" charset="0"/>
              </a:rPr>
              <a:t>Number 1</a:t>
            </a:r>
          </a:p>
          <a:p>
            <a:pPr marL="0" indent="0">
              <a:buNone/>
            </a:pPr>
            <a:r>
              <a:rPr lang="en-GB" dirty="0">
                <a:latin typeface="Bliss 2 Regular" panose="02000506030000020004" pitchFamily="50" charset="0"/>
              </a:rPr>
              <a:t>Use your personal learning checklists (PLCs) </a:t>
            </a:r>
          </a:p>
          <a:p>
            <a:pPr marL="0" indent="0">
              <a:buNone/>
            </a:pPr>
            <a:r>
              <a:rPr lang="en-GB" dirty="0">
                <a:latin typeface="Bliss 2 Regular" panose="02000506030000020004" pitchFamily="50" charset="0"/>
              </a:rPr>
              <a:t>to inform your revision.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Bliss 2 Regular" panose="02000506030000020004" pitchFamily="50" charset="0"/>
              </a:rPr>
              <a:t>Colour-code each objective: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Bliss 2 Regular" panose="02000506030000020004" pitchFamily="50" charset="0"/>
              </a:rPr>
              <a:t>green = really confident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Bliss 2 Regular" panose="02000506030000020004" pitchFamily="50" charset="0"/>
              </a:rPr>
              <a:t>yellow/amber = not fully confident – need to do more revision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Bliss 2 Regular" panose="02000506030000020004" pitchFamily="50" charset="0"/>
              </a:rPr>
              <a:t>red = don’t know at all – revision priority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1" t="23363" r="23450" b="13740"/>
          <a:stretch/>
        </p:blipFill>
        <p:spPr>
          <a:xfrm>
            <a:off x="6784848" y="1027557"/>
            <a:ext cx="5117592" cy="3459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699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>
                <a:latin typeface="Bliss 2 Bold" panose="02000506030000020004" pitchFamily="50" charset="0"/>
              </a:rPr>
              <a:t>2. Re-order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liss 2 Regular" panose="02000506030000020004" pitchFamily="50" charset="0"/>
              </a:rPr>
              <a:t>Shuffle</a:t>
            </a:r>
            <a:r>
              <a:rPr lang="en-US" dirty="0">
                <a:latin typeface="Bliss 2 Regular" panose="02000506030000020004" pitchFamily="50" charset="0"/>
              </a:rPr>
              <a:t> your deck each time you go through it to challenge yourselves, instead of going through your flashcard deck in the same order again and again.</a:t>
            </a:r>
          </a:p>
          <a:p>
            <a:r>
              <a:rPr lang="en-US" dirty="0">
                <a:latin typeface="Bliss 2 Regular" panose="02000506030000020004" pitchFamily="50" charset="0"/>
              </a:rPr>
              <a:t>This stops you from learning some topics well and others not so well and helps you to link topics together.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44" y="4298723"/>
            <a:ext cx="4632441" cy="21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>
                <a:latin typeface="Bliss 2 Bold" panose="02000506030000020004" pitchFamily="50" charset="0"/>
              </a:rPr>
              <a:t>3. Repeat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liss 2 Regular" panose="02000506030000020004" pitchFamily="50" charset="0"/>
              </a:rPr>
              <a:t>As you go through the cards in your pack, discard those that you get correct as you go through them. </a:t>
            </a:r>
          </a:p>
          <a:p>
            <a:r>
              <a:rPr lang="en-US" dirty="0">
                <a:latin typeface="Bliss 2 Regular" panose="02000506030000020004" pitchFamily="50" charset="0"/>
              </a:rPr>
              <a:t>However, keep cards in your deck until you’ve </a:t>
            </a:r>
            <a:r>
              <a:rPr lang="en-US" dirty="0">
                <a:solidFill>
                  <a:srgbClr val="FF0000"/>
                </a:solidFill>
                <a:latin typeface="Bliss 2 Regular" panose="02000506030000020004" pitchFamily="50" charset="0"/>
              </a:rPr>
              <a:t>correctly retrieved it three times</a:t>
            </a:r>
            <a:r>
              <a:rPr lang="en-US" dirty="0">
                <a:latin typeface="Bliss 2 Regular" panose="02000506030000020004" pitchFamily="50" charset="0"/>
              </a:rPr>
              <a:t>. </a:t>
            </a:r>
          </a:p>
          <a:p>
            <a:r>
              <a:rPr lang="en-US" dirty="0">
                <a:latin typeface="Bliss 2 Regular" panose="02000506030000020004" pitchFamily="50" charset="0"/>
              </a:rPr>
              <a:t>Just because you have retrieved/remembered an item once doesn’t mean you “get it.”</a:t>
            </a:r>
            <a:endParaRPr lang="en-GB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98" t="13759" r="34021" b="6949"/>
          <a:stretch/>
        </p:blipFill>
        <p:spPr>
          <a:xfrm>
            <a:off x="641443" y="696036"/>
            <a:ext cx="4408228" cy="5800299"/>
          </a:xfrm>
          <a:prstGeom prst="rect">
            <a:avLst/>
          </a:prstGeom>
        </p:spPr>
      </p:pic>
      <p:pic>
        <p:nvPicPr>
          <p:cNvPr id="1028" name="Picture 4" descr="Image result for flash card format key word one side and definitions on the other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3" y="1000535"/>
            <a:ext cx="5832144" cy="49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3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" y="271145"/>
            <a:ext cx="6582301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latin typeface="Bliss 2 Regular" panose="02000506030000020004" pitchFamily="50" charset="0"/>
              </a:rPr>
              <a:t>Number 4</a:t>
            </a:r>
          </a:p>
          <a:p>
            <a:pPr marL="0" indent="0">
              <a:buNone/>
            </a:pPr>
            <a:r>
              <a:rPr lang="en-GB" dirty="0">
                <a:latin typeface="Bliss 2 Regular" panose="02000506030000020004" pitchFamily="50" charset="0"/>
              </a:rPr>
              <a:t>Interleave your revision e.g. switch between different topics in your subject rather than revising all of one topic, then the next. </a:t>
            </a:r>
          </a:p>
          <a:p>
            <a:pPr marL="0" indent="0">
              <a:buNone/>
            </a:pPr>
            <a:endParaRPr lang="en-GB" dirty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GB" dirty="0">
                <a:latin typeface="Bliss 2 Regular" panose="02000506030000020004" pitchFamily="50" charset="0"/>
              </a:rPr>
              <a:t>Research suggests that </a:t>
            </a:r>
            <a:r>
              <a:rPr lang="en-US" dirty="0"/>
              <a:t>interleaving can help you see the links, similarities and differences between ideas more easily. </a:t>
            </a:r>
            <a:endParaRPr lang="en-GB" dirty="0">
              <a:latin typeface="Bliss 2 Regular" panose="02000506030000020004" pitchFamily="50" charset="0"/>
            </a:endParaRPr>
          </a:p>
        </p:txBody>
      </p:sp>
      <p:pic>
        <p:nvPicPr>
          <p:cNvPr id="1028" name="Picture 4" descr="tharby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61" y="271145"/>
            <a:ext cx="4856843" cy="36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3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36" y="316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latin typeface="Bliss 2 Regular" panose="02000506030000020004" pitchFamily="50" charset="0"/>
              </a:rPr>
              <a:t>Number 2</a:t>
            </a:r>
          </a:p>
          <a:p>
            <a:pPr marL="0" indent="0">
              <a:buNone/>
            </a:pPr>
            <a:r>
              <a:rPr lang="en-GB" dirty="0">
                <a:latin typeface="Bliss 2 Regular" panose="02000506030000020004" pitchFamily="50" charset="0"/>
              </a:rPr>
              <a:t>Plan out where and when you are going to revise each subject so that you are not cramming the night before or giving one subject more time than the others.</a:t>
            </a:r>
          </a:p>
          <a:p>
            <a:pPr marL="0" indent="0">
              <a:buNone/>
            </a:pPr>
            <a:endParaRPr lang="en-GB" dirty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GB" b="1" u="sng" dirty="0">
                <a:latin typeface="Bliss 2 Regular" panose="02000506030000020004" pitchFamily="50" charset="0"/>
              </a:rPr>
              <a:t>Number 3</a:t>
            </a:r>
          </a:p>
          <a:p>
            <a:pPr marL="0" indent="0">
              <a:buNone/>
            </a:pPr>
            <a:r>
              <a:rPr lang="en-GB" dirty="0">
                <a:latin typeface="Bliss 2 Regular" panose="02000506030000020004" pitchFamily="50" charset="0"/>
              </a:rPr>
              <a:t>Make your revision interactive so that you are truly </a:t>
            </a:r>
            <a:r>
              <a:rPr lang="en-GB" b="1" dirty="0">
                <a:latin typeface="Bliss 2 Regular" panose="02000506030000020004" pitchFamily="50" charset="0"/>
              </a:rPr>
              <a:t>retrieving</a:t>
            </a:r>
            <a:r>
              <a:rPr lang="en-GB" dirty="0">
                <a:latin typeface="Bliss 2 Regular" panose="02000506030000020004" pitchFamily="50" charset="0"/>
              </a:rPr>
              <a:t> the information from memory and not just recognising your notes.</a:t>
            </a:r>
          </a:p>
          <a:p>
            <a:pPr marL="0" indent="0">
              <a:buNone/>
            </a:pPr>
            <a:endParaRPr lang="en-GB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9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91439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r>
              <a:rPr lang="en-GB" b="1" dirty="0">
                <a:latin typeface="Bliss 2 Bold" panose="02000506030000020004" pitchFamily="50" charset="0"/>
              </a:rPr>
              <a:t>‘</a:t>
            </a:r>
            <a:r>
              <a:rPr lang="en-GB" sz="3900" b="1" u="sng" dirty="0">
                <a:latin typeface="Bliss 2 Bold" panose="02000506030000020004" pitchFamily="50" charset="0"/>
              </a:rPr>
              <a:t>Look, Cover, Say, Write’ Revision Strategy </a:t>
            </a:r>
            <a:br>
              <a:rPr lang="en-GB" sz="3900" b="1" u="sng" dirty="0">
                <a:latin typeface="Bliss 2 Bold" panose="02000506030000020004" pitchFamily="50" charset="0"/>
              </a:rPr>
            </a:br>
            <a:endParaRPr lang="en-GB" sz="3900" b="1" u="sng" dirty="0">
              <a:latin typeface="Bliss 2 Bold" panose="02000506030000020004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2665" y="1402544"/>
            <a:ext cx="10515600" cy="4351338"/>
          </a:xfrm>
        </p:spPr>
        <p:txBody>
          <a:bodyPr/>
          <a:lstStyle/>
          <a:p>
            <a:r>
              <a:rPr lang="en-GB" sz="2500" dirty="0">
                <a:latin typeface="Bliss 2 Regular" panose="02000506030000020004" pitchFamily="50" charset="0"/>
              </a:rPr>
              <a:t>You have 1 minute to </a:t>
            </a:r>
            <a:r>
              <a:rPr lang="en-GB" sz="25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look </a:t>
            </a:r>
            <a:r>
              <a:rPr lang="en-GB" sz="2500" dirty="0">
                <a:latin typeface="Bliss 2 Regular" panose="02000506030000020004" pitchFamily="50" charset="0"/>
              </a:rPr>
              <a:t>at the cells below to try to memorise the labels.</a:t>
            </a:r>
            <a:r>
              <a:rPr lang="en-GB" sz="2500" b="1" dirty="0">
                <a:latin typeface="Bliss 2 Regular" panose="02000506030000020004" pitchFamily="50" charset="0"/>
              </a:rPr>
              <a:t> </a:t>
            </a:r>
            <a:endParaRPr lang="en-GB" sz="2500" dirty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84332"/>
            <a:ext cx="9794968" cy="45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1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92022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r>
              <a:rPr lang="en-GB" b="1" dirty="0">
                <a:latin typeface="Bliss 2 Bold" panose="02000506030000020004" pitchFamily="50" charset="0"/>
              </a:rPr>
              <a:t>‘</a:t>
            </a:r>
            <a:r>
              <a:rPr lang="en-GB" sz="3900" b="1" u="sng" dirty="0">
                <a:latin typeface="Bliss 2 Bold" panose="02000506030000020004" pitchFamily="50" charset="0"/>
              </a:rPr>
              <a:t>Look, Cover, Say, Write’ Revision Strategy </a:t>
            </a:r>
            <a:br>
              <a:rPr lang="en-GB" sz="3900" b="1" u="sng" dirty="0"/>
            </a:br>
            <a:endParaRPr lang="en-GB" sz="39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2884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Bliss 2 Regular" panose="02000506030000020004" pitchFamily="50" charset="0"/>
              </a:rPr>
              <a:t>The labels have been </a:t>
            </a:r>
            <a:r>
              <a:rPr lang="en-GB" sz="22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covered </a:t>
            </a:r>
            <a:r>
              <a:rPr lang="en-GB" sz="2200" dirty="0">
                <a:latin typeface="Bliss 2 Regular" panose="02000506030000020004" pitchFamily="50" charset="0"/>
              </a:rPr>
              <a:t>up. In pairs go through 1 -11 and </a:t>
            </a:r>
            <a:r>
              <a:rPr lang="en-GB" sz="22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say</a:t>
            </a:r>
            <a:r>
              <a:rPr lang="en-GB" sz="2200" dirty="0">
                <a:latin typeface="Bliss 2 Regular" panose="02000506030000020004" pitchFamily="50" charset="0"/>
              </a:rPr>
              <a:t> out loud what you think each label is.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Bliss 2 Regular" panose="02000506030000020004" pitchFamily="50" charset="0"/>
              </a:rPr>
              <a:t>Then in silence </a:t>
            </a:r>
            <a:r>
              <a:rPr lang="en-GB" sz="22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write</a:t>
            </a:r>
            <a:r>
              <a:rPr lang="en-GB" sz="2200" dirty="0">
                <a:latin typeface="Bliss 2 Regular" panose="02000506030000020004" pitchFamily="50" charset="0"/>
              </a:rPr>
              <a:t> down 1 to </a:t>
            </a:r>
            <a:r>
              <a:rPr lang="en-GB" sz="2200">
                <a:latin typeface="Bliss 2 Regular" panose="02000506030000020004" pitchFamily="50" charset="0"/>
              </a:rPr>
              <a:t>11 and </a:t>
            </a:r>
            <a:r>
              <a:rPr lang="en-GB" sz="2200" dirty="0">
                <a:latin typeface="Bliss 2 Regular" panose="02000506030000020004" pitchFamily="50" charset="0"/>
              </a:rPr>
              <a:t>see how many you have remembered.</a:t>
            </a:r>
          </a:p>
          <a:p>
            <a:pPr marL="514350" indent="-514350">
              <a:buFont typeface="+mj-lt"/>
              <a:buAutoNum type="arabicPeriod"/>
            </a:pPr>
            <a:endParaRPr lang="en-GB" sz="2200" b="1" u="sng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48" y="2815772"/>
            <a:ext cx="8132304" cy="3787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4195" y="4081857"/>
            <a:ext cx="7096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3878" y="3711177"/>
            <a:ext cx="7096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2928" y="3708887"/>
            <a:ext cx="1067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6030" y="5891553"/>
            <a:ext cx="1067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2948" y="5663222"/>
            <a:ext cx="1067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5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9009" y="3630301"/>
            <a:ext cx="1067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6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96626" y="3949903"/>
            <a:ext cx="1067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7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67315" y="4913297"/>
            <a:ext cx="1067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8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0069" y="5236811"/>
            <a:ext cx="1067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9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8791" y="5549056"/>
            <a:ext cx="11522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10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87682" y="5434890"/>
            <a:ext cx="11522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11         </a:t>
            </a:r>
          </a:p>
        </p:txBody>
      </p:sp>
    </p:spTree>
    <p:extLst>
      <p:ext uri="{BB962C8B-B14F-4D97-AF65-F5344CB8AC3E}">
        <p14:creationId xmlns:p14="http://schemas.microsoft.com/office/powerpoint/2010/main" val="28903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91439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r>
              <a:rPr lang="en-GB" b="1" dirty="0">
                <a:latin typeface="Bliss 2 Bold" panose="02000506030000020004" pitchFamily="50" charset="0"/>
              </a:rPr>
              <a:t>‘</a:t>
            </a:r>
            <a:r>
              <a:rPr lang="en-GB" sz="3900" b="1" u="sng" dirty="0">
                <a:latin typeface="Bliss 2 Bold" panose="02000506030000020004" pitchFamily="50" charset="0"/>
              </a:rPr>
              <a:t>Look, Cover, Say, Write’ Revision Strategy </a:t>
            </a:r>
            <a:br>
              <a:rPr lang="en-GB" sz="3900" b="1" u="sng" dirty="0">
                <a:latin typeface="Bliss 2 Bold" panose="02000506030000020004" pitchFamily="50" charset="0"/>
              </a:rPr>
            </a:br>
            <a:endParaRPr lang="en-GB" sz="3900" b="1" u="sng" dirty="0">
              <a:latin typeface="Bliss 2 Bold" panose="02000506030000020004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2665" y="14025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Bliss 2 Regular" panose="02000506030000020004" pitchFamily="50" charset="0"/>
              </a:rPr>
              <a:t>How many did you remember? </a:t>
            </a:r>
          </a:p>
          <a:p>
            <a:pPr marL="514350" indent="-514350">
              <a:buFont typeface="+mj-lt"/>
              <a:buAutoNum type="arabicPeriod"/>
            </a:pPr>
            <a:endParaRPr lang="en-GB" b="1" u="sng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6" y="1843314"/>
            <a:ext cx="9973707" cy="46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Bliss 2 Bold" panose="02000506030000020004" pitchFamily="50" charset="0"/>
              </a:rPr>
              <a:t>When can you use this revision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revising from your revision guide. </a:t>
            </a:r>
          </a:p>
          <a:p>
            <a:r>
              <a:rPr lang="en-GB" dirty="0"/>
              <a:t>When revising from flash cards. </a:t>
            </a:r>
          </a:p>
          <a:p>
            <a:r>
              <a:rPr lang="en-GB" dirty="0"/>
              <a:t>When looking at videos or animations on revision websites. </a:t>
            </a:r>
          </a:p>
        </p:txBody>
      </p:sp>
    </p:spTree>
    <p:extLst>
      <p:ext uri="{BB962C8B-B14F-4D97-AF65-F5344CB8AC3E}">
        <p14:creationId xmlns:p14="http://schemas.microsoft.com/office/powerpoint/2010/main" val="311626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92739"/>
            <a:ext cx="4562856" cy="5895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latin typeface="Bliss 2 Bold" panose="02000506030000020004" pitchFamily="50" charset="0"/>
              </a:rPr>
              <a:t>For example: </a:t>
            </a:r>
          </a:p>
          <a:p>
            <a:r>
              <a:rPr lang="en-GB" sz="2000" dirty="0">
                <a:latin typeface="Bliss 2 Regular" panose="02000506030000020004" pitchFamily="50" charset="0"/>
              </a:rPr>
              <a:t>pause the video on mygcsescience.com </a:t>
            </a:r>
          </a:p>
          <a:p>
            <a:r>
              <a:rPr lang="en-GB" sz="2000" dirty="0">
                <a:latin typeface="Bliss 2 Regular" panose="02000506030000020004" pitchFamily="50" charset="0"/>
              </a:rPr>
              <a:t>print the notes page </a:t>
            </a:r>
          </a:p>
          <a:p>
            <a:r>
              <a:rPr lang="en-GB" sz="2000" dirty="0">
                <a:latin typeface="Bliss 2 Regular" panose="02000506030000020004" pitchFamily="50" charset="0"/>
              </a:rPr>
              <a:t>find the page in the </a:t>
            </a:r>
            <a:r>
              <a:rPr lang="en-GB" sz="2000" dirty="0" err="1">
                <a:latin typeface="Bliss 2 Regular" panose="02000506030000020004" pitchFamily="50" charset="0"/>
              </a:rPr>
              <a:t>Kerboodle</a:t>
            </a:r>
            <a:r>
              <a:rPr lang="en-GB" sz="2000" dirty="0">
                <a:latin typeface="Bliss 2 Regular" panose="02000506030000020004" pitchFamily="50" charset="0"/>
              </a:rPr>
              <a:t> online textbook</a:t>
            </a:r>
          </a:p>
          <a:p>
            <a:endParaRPr lang="en-GB" sz="2000" dirty="0">
              <a:latin typeface="Bliss 2 Regular" panose="02000506030000020004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Bliss 2 Regular" panose="02000506030000020004" pitchFamily="50" charset="0"/>
              </a:rPr>
              <a:t>Then </a:t>
            </a:r>
            <a:r>
              <a:rPr lang="en-GB" sz="20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look</a:t>
            </a:r>
            <a:r>
              <a:rPr lang="en-GB" sz="2000" dirty="0">
                <a:latin typeface="Bliss 2 Regular" panose="02000506030000020004" pitchFamily="50" charset="0"/>
              </a:rPr>
              <a:t> at the notes and diagrams.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Cover</a:t>
            </a:r>
            <a:r>
              <a:rPr lang="en-GB" sz="2000" dirty="0">
                <a:latin typeface="Bliss 2 Regular" panose="02000506030000020004" pitchFamily="50" charset="0"/>
              </a:rPr>
              <a:t> them up with your hand.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Say</a:t>
            </a:r>
            <a:r>
              <a:rPr lang="en-GB" sz="2000" dirty="0">
                <a:latin typeface="Bliss 2 Regular" panose="02000506030000020004" pitchFamily="50" charset="0"/>
              </a:rPr>
              <a:t> out loud what you read.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Bliss 2 Regular" panose="02000506030000020004" pitchFamily="50" charset="0"/>
              </a:rPr>
              <a:t>Write </a:t>
            </a:r>
            <a:r>
              <a:rPr lang="en-GB" sz="2000" dirty="0">
                <a:latin typeface="Bliss 2 Regular" panose="02000506030000020004" pitchFamily="50" charset="0"/>
              </a:rPr>
              <a:t>down what you can remember.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996" t="14435" r="24343" b="7391"/>
          <a:stretch/>
        </p:blipFill>
        <p:spPr>
          <a:xfrm>
            <a:off x="4796970" y="281271"/>
            <a:ext cx="7112001" cy="57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93" t="26818" r="33077" b="13108"/>
          <a:stretch/>
        </p:blipFill>
        <p:spPr>
          <a:xfrm>
            <a:off x="901852" y="203199"/>
            <a:ext cx="10388296" cy="64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>
                <a:latin typeface="Bliss 2 Bold" panose="02000506030000020004" pitchFamily="50" charset="0"/>
              </a:rPr>
              <a:t>1. Retrieve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liss 2 Regular" panose="02000506030000020004" pitchFamily="50" charset="0"/>
              </a:rPr>
              <a:t>Write</a:t>
            </a:r>
            <a:r>
              <a:rPr lang="en-US" dirty="0">
                <a:latin typeface="Bliss 2 Regular" panose="02000506030000020004" pitchFamily="50" charset="0"/>
              </a:rPr>
              <a:t> down the answer or </a:t>
            </a:r>
            <a:r>
              <a:rPr lang="en-US" dirty="0">
                <a:solidFill>
                  <a:srgbClr val="FF0000"/>
                </a:solidFill>
                <a:latin typeface="Bliss 2 Regular" panose="02000506030000020004" pitchFamily="50" charset="0"/>
              </a:rPr>
              <a:t>say</a:t>
            </a:r>
            <a:r>
              <a:rPr lang="en-US" dirty="0">
                <a:latin typeface="Bliss 2 Regular" panose="02000506030000020004" pitchFamily="50" charset="0"/>
              </a:rPr>
              <a:t> it out loud before flipping the card over. </a:t>
            </a:r>
          </a:p>
          <a:p>
            <a:r>
              <a:rPr lang="en-US" dirty="0">
                <a:latin typeface="Bliss 2 Regular" panose="02000506030000020004" pitchFamily="50" charset="0"/>
              </a:rPr>
              <a:t>This holds you accountable and ensures that you retrieve information, rather than falling for the illusion of confidence – thinking “of course I know it” and flipping the card over prematurely. </a:t>
            </a:r>
            <a:endParaRPr lang="en-GB" dirty="0">
              <a:latin typeface="Bliss 2 Regular" panose="0200050603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34" y="4151085"/>
            <a:ext cx="3147465" cy="23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493</Words>
  <Application>Microsoft Office PowerPoint</Application>
  <PresentationFormat>Widescreen</PresentationFormat>
  <Paragraphs>62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Revision – Top Tips</vt:lpstr>
      <vt:lpstr>PowerPoint Presentation</vt:lpstr>
      <vt:lpstr> ‘Look, Cover, Say, Write’ Revision Strategy  </vt:lpstr>
      <vt:lpstr> ‘Look, Cover, Say, Write’ Revision Strategy  </vt:lpstr>
      <vt:lpstr> ‘Look, Cover, Say, Write’ Revision Strategy  </vt:lpstr>
      <vt:lpstr>When can you use this revision strategy?</vt:lpstr>
      <vt:lpstr>PowerPoint Presentation</vt:lpstr>
      <vt:lpstr>PowerPoint Presentation</vt:lpstr>
      <vt:lpstr>1. Retrieve </vt:lpstr>
      <vt:lpstr>2. Re-order</vt:lpstr>
      <vt:lpstr>3. Repeat</vt:lpstr>
      <vt:lpstr>PowerPoint Presentation</vt:lpstr>
      <vt:lpstr>PowerPoint Presentation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‘Look, Cover, Say, Write’ Revision Strategy   Monday, 18 November 2019</dc:title>
  <dc:creator>Ms J Fenn</dc:creator>
  <cp:lastModifiedBy>Miss K Woodward</cp:lastModifiedBy>
  <cp:revision>30</cp:revision>
  <cp:lastPrinted>2019-11-21T15:05:28Z</cp:lastPrinted>
  <dcterms:created xsi:type="dcterms:W3CDTF">2019-11-18T15:07:44Z</dcterms:created>
  <dcterms:modified xsi:type="dcterms:W3CDTF">2025-07-09T14:00:31Z</dcterms:modified>
</cp:coreProperties>
</file>