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2"/>
  </p:notesMasterIdLst>
  <p:sldIdLst>
    <p:sldId id="321" r:id="rId3"/>
    <p:sldId id="296" r:id="rId4"/>
    <p:sldId id="297" r:id="rId5"/>
    <p:sldId id="292" r:id="rId6"/>
    <p:sldId id="401" r:id="rId7"/>
    <p:sldId id="405" r:id="rId8"/>
    <p:sldId id="406" r:id="rId9"/>
    <p:sldId id="407" r:id="rId10"/>
    <p:sldId id="408" r:id="rId11"/>
    <p:sldId id="409" r:id="rId12"/>
    <p:sldId id="402" r:id="rId13"/>
    <p:sldId id="403" r:id="rId14"/>
    <p:sldId id="414" r:id="rId15"/>
    <p:sldId id="411" r:id="rId16"/>
    <p:sldId id="413" r:id="rId17"/>
    <p:sldId id="412" r:id="rId18"/>
    <p:sldId id="416" r:id="rId19"/>
    <p:sldId id="417" r:id="rId20"/>
    <p:sldId id="415" r:id="rId21"/>
  </p:sldIdLst>
  <p:sldSz cx="12192000" cy="6858000"/>
  <p:notesSz cx="6797675" cy="98726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4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91B947-D6FD-4D16-B995-A45A8E84AE5D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3488"/>
            <a:ext cx="592137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9C770B-A141-488B-9E2C-F6653B363A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430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2444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8414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2327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56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7155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2338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38B3F7-EEE6-418D-A8EF-3DDBE6D09E9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00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46104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4998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038B3F7-EEE6-418D-A8EF-3DDBE6D09E9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35034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331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225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90910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0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1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62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8221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1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7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0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1942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731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1676400"/>
            <a:ext cx="5242561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9" indent="0">
              <a:buNone/>
              <a:defRPr sz="1600" b="1"/>
            </a:lvl4pPr>
            <a:lvl5pPr marL="1828852" indent="0">
              <a:buNone/>
              <a:defRPr sz="1600" b="1"/>
            </a:lvl5pPr>
            <a:lvl6pPr marL="2286065" indent="0">
              <a:buNone/>
              <a:defRPr sz="1600" b="1"/>
            </a:lvl6pPr>
            <a:lvl7pPr marL="2743278" indent="0">
              <a:buNone/>
              <a:defRPr sz="1600" b="1"/>
            </a:lvl7pPr>
            <a:lvl8pPr marL="3200491" indent="0">
              <a:buNone/>
              <a:defRPr sz="1600" b="1"/>
            </a:lvl8pPr>
            <a:lvl9pPr marL="36577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438401"/>
            <a:ext cx="52425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1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13" indent="0">
              <a:buNone/>
              <a:defRPr sz="2000" b="1"/>
            </a:lvl2pPr>
            <a:lvl3pPr marL="914426" indent="0">
              <a:buNone/>
              <a:defRPr sz="1800" b="1"/>
            </a:lvl3pPr>
            <a:lvl4pPr marL="1371639" indent="0">
              <a:buNone/>
              <a:defRPr sz="1600" b="1"/>
            </a:lvl4pPr>
            <a:lvl5pPr marL="1828852" indent="0">
              <a:buNone/>
              <a:defRPr sz="1600" b="1"/>
            </a:lvl5pPr>
            <a:lvl6pPr marL="2286065" indent="0">
              <a:buNone/>
              <a:defRPr sz="1600" b="1"/>
            </a:lvl6pPr>
            <a:lvl7pPr marL="2743278" indent="0">
              <a:buNone/>
              <a:defRPr sz="1600" b="1"/>
            </a:lvl7pPr>
            <a:lvl8pPr marL="3200491" indent="0">
              <a:buNone/>
              <a:defRPr sz="1600" b="1"/>
            </a:lvl8pPr>
            <a:lvl9pPr marL="3657704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1"/>
            <a:ext cx="524256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50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36510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863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36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13" indent="0">
              <a:buNone/>
              <a:defRPr sz="1200"/>
            </a:lvl2pPr>
            <a:lvl3pPr marL="914426" indent="0">
              <a:buNone/>
              <a:defRPr sz="1000"/>
            </a:lvl3pPr>
            <a:lvl4pPr marL="1371639" indent="0">
              <a:buNone/>
              <a:defRPr sz="900"/>
            </a:lvl4pPr>
            <a:lvl5pPr marL="1828852" indent="0">
              <a:buNone/>
              <a:defRPr sz="900"/>
            </a:lvl5pPr>
            <a:lvl6pPr marL="2286065" indent="0">
              <a:buNone/>
              <a:defRPr sz="900"/>
            </a:lvl6pPr>
            <a:lvl7pPr marL="2743278" indent="0">
              <a:buNone/>
              <a:defRPr sz="900"/>
            </a:lvl7pPr>
            <a:lvl8pPr marL="3200491" indent="0">
              <a:buNone/>
              <a:defRPr sz="900"/>
            </a:lvl8pPr>
            <a:lvl9pPr marL="36577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3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213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48794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13" indent="0">
              <a:buNone/>
              <a:defRPr sz="2800"/>
            </a:lvl2pPr>
            <a:lvl3pPr marL="914426" indent="0">
              <a:buNone/>
              <a:defRPr sz="2400"/>
            </a:lvl3pPr>
            <a:lvl4pPr marL="1371639" indent="0">
              <a:buNone/>
              <a:defRPr sz="2000"/>
            </a:lvl4pPr>
            <a:lvl5pPr marL="1828852" indent="0">
              <a:buNone/>
              <a:defRPr sz="2000"/>
            </a:lvl5pPr>
            <a:lvl6pPr marL="2286065" indent="0">
              <a:buNone/>
              <a:defRPr sz="2000"/>
            </a:lvl6pPr>
            <a:lvl7pPr marL="2743278" indent="0">
              <a:buNone/>
              <a:defRPr sz="2000"/>
            </a:lvl7pPr>
            <a:lvl8pPr marL="3200491" indent="0">
              <a:buNone/>
              <a:defRPr sz="2000"/>
            </a:lvl8pPr>
            <a:lvl9pPr marL="3657704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13" indent="0">
              <a:buNone/>
              <a:defRPr sz="1200"/>
            </a:lvl2pPr>
            <a:lvl3pPr marL="914426" indent="0">
              <a:buNone/>
              <a:defRPr sz="1000"/>
            </a:lvl3pPr>
            <a:lvl4pPr marL="1371639" indent="0">
              <a:buNone/>
              <a:defRPr sz="900"/>
            </a:lvl4pPr>
            <a:lvl5pPr marL="1828852" indent="0">
              <a:buNone/>
              <a:defRPr sz="900"/>
            </a:lvl5pPr>
            <a:lvl6pPr marL="2286065" indent="0">
              <a:buNone/>
              <a:defRPr sz="900"/>
            </a:lvl6pPr>
            <a:lvl7pPr marL="2743278" indent="0">
              <a:buNone/>
              <a:defRPr sz="900"/>
            </a:lvl7pPr>
            <a:lvl8pPr marL="3200491" indent="0">
              <a:buNone/>
              <a:defRPr sz="900"/>
            </a:lvl8pPr>
            <a:lvl9pPr marL="3657704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359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4767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545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7627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0069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2072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75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95007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0651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12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F4281-6567-47A5-BDE8-C7596B49B0C9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0C12E-84B8-428A-95C0-4549D230A68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6033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1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18289"/>
            <a:ext cx="3860799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E6238585-E87D-4DA5-8677-E531F6493E4C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9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9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05EEC734-DB94-4335-BE4C-E568CB8DAC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037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26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5" indent="-182885" algn="l" defTabSz="914426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indent="-182885" algn="l" defTabSz="914426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1" indent="-182885" algn="l" defTabSz="914426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68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54" indent="-137164" algn="l" defTabSz="914426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39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524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409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94" indent="-182885" algn="l" defTabSz="914426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3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6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9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52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65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78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91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04" algn="l" defTabSz="91442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6255" y="1690688"/>
            <a:ext cx="11776363" cy="50564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What: </a:t>
            </a:r>
          </a:p>
          <a:p>
            <a:r>
              <a:rPr lang="en-GB" dirty="0"/>
              <a:t>Fill in the revision sheets on the topics from the article.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How:</a:t>
            </a:r>
          </a:p>
          <a:p>
            <a:r>
              <a:rPr lang="en-GB" dirty="0"/>
              <a:t>Use textbooks and revision guides to 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b="1" dirty="0"/>
              <a:t>How long:</a:t>
            </a:r>
          </a:p>
          <a:p>
            <a:r>
              <a:rPr lang="en-GB"/>
              <a:t>2 hours 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Task</a:t>
            </a: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: homework</a:t>
            </a:r>
          </a:p>
        </p:txBody>
      </p:sp>
    </p:spTree>
    <p:extLst>
      <p:ext uri="{BB962C8B-B14F-4D97-AF65-F5344CB8AC3E}">
        <p14:creationId xmlns:p14="http://schemas.microsoft.com/office/powerpoint/2010/main" val="6423958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5740649" y="4139703"/>
            <a:ext cx="5167816" cy="262960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Describe the process of ecological succession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5 - Ecosystems</a:t>
            </a: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1302042" y="459189"/>
            <a:ext cx="2306499" cy="31119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GB" sz="987" dirty="0">
                <a:latin typeface="Comic Sans MS" panose="030F0702030302020204" pitchFamily="66" charset="0"/>
              </a:rPr>
              <a:t>Define the terms: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anose="030F0702030302020204" pitchFamily="66" charset="0"/>
              </a:rPr>
              <a:t>Ecosystem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anose="030F0702030302020204" pitchFamily="66" charset="0"/>
              </a:rPr>
              <a:t>Community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anose="030F0702030302020204" pitchFamily="66" charset="0"/>
              </a:rPr>
              <a:t>Population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panose="030F0702030302020204" pitchFamily="66" charset="0"/>
              </a:rPr>
              <a:t>Habitat</a:t>
            </a:r>
            <a:endParaRPr lang="en-US" sz="987" dirty="0">
              <a:latin typeface="Comic Sans MS" pitchFamily="66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3699079" y="459189"/>
            <a:ext cx="2321980" cy="311195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GB" sz="987" dirty="0">
                <a:latin typeface="Comic Sans MS" panose="030F0702030302020204" pitchFamily="66" charset="0"/>
              </a:rPr>
              <a:t>What is meant by the term niche?</a:t>
            </a:r>
          </a:p>
          <a:p>
            <a:pPr lvl="0"/>
            <a:endParaRPr lang="en-GB" sz="987" dirty="0">
              <a:latin typeface="Comic Sans MS" panose="030F0702030302020204" pitchFamily="66" charset="0"/>
            </a:endParaRPr>
          </a:p>
          <a:p>
            <a:pPr lvl="0"/>
            <a:endParaRPr lang="en-GB" sz="987" dirty="0">
              <a:latin typeface="Comic Sans MS" panose="030F0702030302020204" pitchFamily="66" charset="0"/>
            </a:endParaRPr>
          </a:p>
          <a:p>
            <a:pPr lvl="0"/>
            <a:endParaRPr lang="en-GB" sz="987" dirty="0">
              <a:latin typeface="Comic Sans MS" panose="030F0702030302020204" pitchFamily="66" charset="0"/>
            </a:endParaRPr>
          </a:p>
          <a:p>
            <a:pPr lvl="0"/>
            <a:endParaRPr lang="en-GB" sz="987" dirty="0">
              <a:latin typeface="Comic Sans MS" panose="030F0702030302020204" pitchFamily="66" charset="0"/>
            </a:endParaRPr>
          </a:p>
          <a:p>
            <a:pPr lvl="0"/>
            <a:endParaRPr lang="en-GB" sz="987" dirty="0">
              <a:latin typeface="Comic Sans MS" panose="030F0702030302020204" pitchFamily="66" charset="0"/>
            </a:endParaRPr>
          </a:p>
          <a:p>
            <a:pPr lvl="0"/>
            <a:endParaRPr lang="en-GB" sz="987" dirty="0">
              <a:latin typeface="Comic Sans MS" panose="030F0702030302020204" pitchFamily="66" charset="0"/>
            </a:endParaRPr>
          </a:p>
          <a:p>
            <a:pPr lvl="0"/>
            <a:r>
              <a:rPr lang="en-GB" sz="987" dirty="0">
                <a:latin typeface="Comic Sans MS" panose="030F0702030302020204" pitchFamily="66" charset="0"/>
              </a:rPr>
              <a:t>What are the three different types of niche?</a:t>
            </a: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pitchFamily="66" charset="0"/>
              </a:rPr>
              <a:t>1.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pitchFamily="66" charset="0"/>
              </a:rPr>
              <a:t>2.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en-US" sz="987" dirty="0">
                <a:latin typeface="Comic Sans MS" pitchFamily="66" charset="0"/>
              </a:rPr>
              <a:t>3.</a:t>
            </a: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6111596" y="2482105"/>
            <a:ext cx="2258652" cy="15484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GB" sz="987" dirty="0">
                <a:latin typeface="Comic Sans MS" panose="030F0702030302020204" pitchFamily="66" charset="0"/>
              </a:rPr>
              <a:t>Key principles of using a frame quadrat</a:t>
            </a:r>
            <a:endParaRPr lang="en-GB" sz="987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6111596" y="530260"/>
          <a:ext cx="4770623" cy="195184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42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31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318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6349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Biotic Factor</a:t>
                      </a:r>
                    </a:p>
                  </a:txBody>
                  <a:tcPr marL="90249" marR="90249" marT="45125" marB="451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Abiotic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Factor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Definition</a:t>
                      </a:r>
                    </a:p>
                  </a:txBody>
                  <a:tcPr marL="90249" marR="90249" marT="45125" marB="4512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8499"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Examples</a:t>
                      </a:r>
                    </a:p>
                  </a:txBody>
                  <a:tcPr marL="90249" marR="90249" marT="45125" marB="45125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499">
                <a:tc gridSpan="3"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Anthropogenic</a:t>
                      </a:r>
                    </a:p>
                  </a:txBody>
                  <a:tcPr marL="90249" marR="90249" marT="45125" marB="45125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4" name="Rounded Rectangle 13"/>
          <p:cNvSpPr/>
          <p:nvPr/>
        </p:nvSpPr>
        <p:spPr>
          <a:xfrm>
            <a:off x="1286560" y="3707979"/>
            <a:ext cx="4311949" cy="3061324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b="1" dirty="0">
                <a:solidFill>
                  <a:schemeClr val="accent3"/>
                </a:solidFill>
                <a:latin typeface="Comic Sans MS" panose="030F0702030302020204" pitchFamily="66" charset="0"/>
              </a:rPr>
              <a:t>Core Practical: Sampling within an Ecosystem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Variables: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Risk Assessment: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Method: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Conclusion: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8631307" y="2482105"/>
            <a:ext cx="2258652" cy="154840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/>
            <a:r>
              <a:rPr lang="en-GB" sz="987" dirty="0">
                <a:latin typeface="Comic Sans MS" panose="030F0702030302020204" pitchFamily="66" charset="0"/>
              </a:rPr>
              <a:t>Key principles of using a transect</a:t>
            </a:r>
            <a:endParaRPr lang="en-GB" sz="987" dirty="0">
              <a:solidFill>
                <a:schemeClr val="accent5"/>
              </a:solidFill>
              <a:latin typeface="Comic Sans MS" panose="030F0702030302020204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en-US" sz="987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5164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5 - Photosynthesis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1302042" y="525328"/>
            <a:ext cx="4419493" cy="197975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Label the structure of a chloroplast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882790" y="485162"/>
            <a:ext cx="2389534" cy="415203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Light Dependent Reaction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Location: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Requirements: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Products: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main stages: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1347756" y="2657437"/>
            <a:ext cx="1905434" cy="40407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products of photosynthesis and what they are used for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Polysaccharides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Lipids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Proteins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Nucleic acids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58" y="1012611"/>
            <a:ext cx="1579344" cy="999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8493401" y="485162"/>
            <a:ext cx="2396559" cy="415586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Light Independent Reaction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Location: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Requirements: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Products: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main stages: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882789" y="4753209"/>
            <a:ext cx="4915548" cy="19125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Define the term limiting factor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What factors limit photosynthesis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400173" y="2657437"/>
            <a:ext cx="2321362" cy="404079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Core Practical: Hill Reaction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Variables: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Risk Assessment: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Method: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Conclusion: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064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5 – Evolution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168827" y="478134"/>
            <a:ext cx="2798325" cy="195323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are organisms adapted to their environment?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30156" y="2555212"/>
            <a:ext cx="4636995" cy="202294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process of Natural Selection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30156" y="4702008"/>
            <a:ext cx="4636995" cy="202912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Hardy-Weinberg Equation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 a population of 100 people: 87 have straight thumbs, 13 have curved thumbs (</a:t>
            </a:r>
            <a:r>
              <a:rPr kumimoji="0" lang="en-GB" sz="888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tt</a:t>
            </a:r>
            <a:r>
              <a:rPr kumimoji="0" lang="en-GB" sz="8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8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Use the H-W equation to calculate the frequency of alleles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graphicFrame>
        <p:nvGraphicFramePr>
          <p:cNvPr id="12" name="Content Placeholder 5"/>
          <p:cNvGraphicFramePr>
            <a:graphicFrameLocks/>
          </p:cNvGraphicFramePr>
          <p:nvPr/>
        </p:nvGraphicFramePr>
        <p:xfrm>
          <a:off x="6167070" y="478134"/>
          <a:ext cx="4695965" cy="31123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969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1036"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Method of Isolation</a:t>
                      </a: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b="1" dirty="0">
                          <a:latin typeface="Comic Sans MS" panose="030F0702030302020204" pitchFamily="66" charset="0"/>
                        </a:rPr>
                        <a:t>Description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036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occupy different parts of the habitat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exist in the same area, but reproduce at different times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exist in the same area, but do not respond to each others’ courtship behaviour</a:t>
                      </a: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 have become isolated due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to: mountain range, river, stretch of ocean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Species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co-exist but there are physical reasons that prevent them from copulating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In some species, hybrids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are produced, but they do not survive long enough to breed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91080">
                <a:tc>
                  <a:txBody>
                    <a:bodyPr/>
                    <a:lstStyle/>
                    <a:p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1000" dirty="0">
                          <a:latin typeface="Comic Sans MS" panose="030F0702030302020204" pitchFamily="66" charset="0"/>
                        </a:rPr>
                        <a:t>Hybrids survive to reproductive</a:t>
                      </a:r>
                      <a:r>
                        <a:rPr lang="en-GB" sz="1000" baseline="0" dirty="0">
                          <a:latin typeface="Comic Sans MS" panose="030F0702030302020204" pitchFamily="66" charset="0"/>
                        </a:rPr>
                        <a:t> age, but cannot reproduce</a:t>
                      </a:r>
                      <a:endParaRPr lang="en-GB" sz="1000" dirty="0">
                        <a:latin typeface="Comic Sans MS" panose="030F0702030302020204" pitchFamily="66" charset="0"/>
                      </a:endParaRPr>
                    </a:p>
                  </a:txBody>
                  <a:tcPr marL="90249" marR="90249" marT="45125" marB="45125" anchor="ctr">
                    <a:lnL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6" name="Rounded Rectangle 15"/>
          <p:cNvSpPr/>
          <p:nvPr/>
        </p:nvSpPr>
        <p:spPr>
          <a:xfrm>
            <a:off x="6096000" y="3659532"/>
            <a:ext cx="4767035" cy="3071595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Describe the process of speciation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1321277" y="474431"/>
            <a:ext cx="1789772" cy="195693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Define the term species</a:t>
            </a:r>
          </a:p>
        </p:txBody>
      </p:sp>
    </p:spTree>
    <p:extLst>
      <p:ext uri="{BB962C8B-B14F-4D97-AF65-F5344CB8AC3E}">
        <p14:creationId xmlns:p14="http://schemas.microsoft.com/office/powerpoint/2010/main" val="6289467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5 – Energy and the Carbon Cycle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701993" y="482137"/>
            <a:ext cx="1967586" cy="28757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How is energy lost between each trophic level?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316864" y="482137"/>
            <a:ext cx="2220606" cy="287579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Define:</a:t>
            </a:r>
          </a:p>
          <a:p>
            <a:pPr marL="282035" indent="-282035">
              <a:buFont typeface="Arial" panose="020B0604020202020204" pitchFamily="34" charset="0"/>
              <a:buChar char="•"/>
            </a:pPr>
            <a:r>
              <a:rPr lang="en-GB" sz="987" dirty="0" err="1">
                <a:solidFill>
                  <a:schemeClr val="tx1"/>
                </a:solidFill>
                <a:latin typeface="Comic Sans MS" panose="030F0702030302020204" pitchFamily="66" charset="0"/>
              </a:rPr>
              <a:t>NPP</a:t>
            </a: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2035" indent="-282035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2035" indent="-282035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2035" indent="-282035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282035" indent="-282035">
              <a:buFont typeface="Arial" panose="020B0604020202020204" pitchFamily="34" charset="0"/>
              <a:buChar char="•"/>
            </a:pPr>
            <a:r>
              <a:rPr lang="en-GB" sz="987" dirty="0" err="1">
                <a:solidFill>
                  <a:schemeClr val="tx1"/>
                </a:solidFill>
                <a:latin typeface="Comic Sans MS" panose="030F0702030302020204" pitchFamily="66" charset="0"/>
              </a:rPr>
              <a:t>GPP</a:t>
            </a: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Write the equation that links </a:t>
            </a:r>
            <a:r>
              <a:rPr lang="en-GB" sz="987" dirty="0" err="1">
                <a:solidFill>
                  <a:schemeClr val="tx1"/>
                </a:solidFill>
                <a:latin typeface="Comic Sans MS" panose="030F0702030302020204" pitchFamily="66" charset="0"/>
              </a:rPr>
              <a:t>NPP</a:t>
            </a:r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en-GB" sz="987" dirty="0" err="1">
                <a:solidFill>
                  <a:schemeClr val="tx1"/>
                </a:solidFill>
                <a:latin typeface="Comic Sans MS" panose="030F0702030302020204" pitchFamily="66" charset="0"/>
              </a:rPr>
              <a:t>GPP</a:t>
            </a:r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 and Respiration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5834101" y="485162"/>
            <a:ext cx="5055859" cy="287276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Draw a diagram of the carbon cycle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3701993" y="3496627"/>
            <a:ext cx="1967586" cy="32016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latin typeface="Comic Sans MS" panose="030F0702030302020204" pitchFamily="66" charset="0"/>
              </a:rPr>
              <a:t>What is the role of microorganisms in the carbon cycle?</a:t>
            </a: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307774" y="3458984"/>
            <a:ext cx="2229697" cy="323924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How do the following factors affect </a:t>
            </a:r>
            <a:r>
              <a:rPr lang="en-GB" sz="987" dirty="0" err="1">
                <a:solidFill>
                  <a:schemeClr val="tx1"/>
                </a:solidFill>
                <a:latin typeface="Comic Sans MS" panose="030F0702030302020204" pitchFamily="66" charset="0"/>
              </a:rPr>
              <a:t>GPP</a:t>
            </a:r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Sunlight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Water</a:t>
            </a: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69221" indent="-169221">
              <a:buFont typeface="Arial" panose="020B0604020202020204" pitchFamily="34" charset="0"/>
              <a:buChar char="•"/>
            </a:pPr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Temperature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4101" y="3496627"/>
            <a:ext cx="2394007" cy="1566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latin typeface="Comic Sans MS" panose="030F0702030302020204" pitchFamily="66" charset="0"/>
              </a:rPr>
              <a:t>What factors contribute to the amount of CO</a:t>
            </a:r>
            <a:r>
              <a:rPr lang="en-GB" sz="987" baseline="-25000" dirty="0">
                <a:latin typeface="Comic Sans MS" panose="030F0702030302020204" pitchFamily="66" charset="0"/>
              </a:rPr>
              <a:t>2</a:t>
            </a:r>
            <a:r>
              <a:rPr lang="en-GB" sz="987" dirty="0">
                <a:latin typeface="Comic Sans MS" panose="030F0702030302020204" pitchFamily="66" charset="0"/>
              </a:rPr>
              <a:t> in the atmosphere?</a:t>
            </a: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8392630" y="3496627"/>
            <a:ext cx="2497329" cy="156698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latin typeface="Comic Sans MS" panose="030F0702030302020204" pitchFamily="66" charset="0"/>
              </a:rPr>
              <a:t>How is reforestation important in restoring the balanced of CO</a:t>
            </a:r>
            <a:r>
              <a:rPr lang="en-GB" sz="987" baseline="-25000" dirty="0">
                <a:latin typeface="Comic Sans MS" panose="030F0702030302020204" pitchFamily="66" charset="0"/>
              </a:rPr>
              <a:t>2</a:t>
            </a:r>
            <a:r>
              <a:rPr lang="en-GB" sz="987" dirty="0">
                <a:latin typeface="Comic Sans MS" panose="030F0702030302020204" pitchFamily="66" charset="0"/>
              </a:rPr>
              <a:t> in the atmosphere?</a:t>
            </a: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834100" y="5202314"/>
            <a:ext cx="5055860" cy="14959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0244" tIns="45123" rIns="90244" bIns="45123" rtlCol="0" anchor="t"/>
          <a:lstStyle/>
          <a:p>
            <a:r>
              <a:rPr lang="en-GB" sz="987" dirty="0">
                <a:latin typeface="Comic Sans MS" panose="030F0702030302020204" pitchFamily="66" charset="0"/>
              </a:rPr>
              <a:t>What are biofuels?</a:t>
            </a: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Why are biofuels important </a:t>
            </a:r>
            <a:r>
              <a:rPr lang="en-GB" sz="987" dirty="0">
                <a:latin typeface="Comic Sans MS" panose="030F0702030302020204" pitchFamily="66" charset="0"/>
              </a:rPr>
              <a:t>in restoring the balanced of CO</a:t>
            </a:r>
            <a:r>
              <a:rPr lang="en-GB" sz="987" baseline="-25000" dirty="0">
                <a:latin typeface="Comic Sans MS" panose="030F0702030302020204" pitchFamily="66" charset="0"/>
              </a:rPr>
              <a:t>2</a:t>
            </a:r>
            <a:r>
              <a:rPr lang="en-GB" sz="987" dirty="0">
                <a:latin typeface="Comic Sans MS" panose="030F0702030302020204" pitchFamily="66" charset="0"/>
              </a:rPr>
              <a:t> in the atmosphere?</a:t>
            </a:r>
            <a:endParaRPr lang="en-GB" sz="987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GB" sz="987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0362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6376213" y="2674816"/>
            <a:ext cx="4513747" cy="260201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How do viruses reproduce?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6 – Pathogens and Disease</a:t>
            </a: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6376213" y="459301"/>
            <a:ext cx="4513747" cy="211685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Draw and label a virus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6376212" y="5418968"/>
            <a:ext cx="4513747" cy="130262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What is meant by term “latency”?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12" name="Text Box 44"/>
          <p:cNvSpPr txBox="1">
            <a:spLocks noChangeArrowheads="1"/>
          </p:cNvSpPr>
          <p:nvPr/>
        </p:nvSpPr>
        <p:spPr bwMode="auto">
          <a:xfrm>
            <a:off x="1302156" y="459300"/>
            <a:ext cx="4843494" cy="626229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How is the body adapted to minimise the entry of pathogens?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925" y="1936524"/>
            <a:ext cx="3226732" cy="334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02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248173" y="457144"/>
            <a:ext cx="2928083" cy="3540418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are the roles of these types of white blood cell: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charset="0"/>
              </a:rPr>
              <a:t>Neutrophils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charset="0"/>
              </a:rPr>
              <a:t>Monocytes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GB" sz="987" dirty="0">
                <a:latin typeface="Comic Sans MS" charset="0"/>
              </a:rPr>
              <a:t>Lymphocytes</a:t>
            </a: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6 – Non-Specific Immune Response</a:t>
            </a:r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1323577" y="459301"/>
            <a:ext cx="2782456" cy="211685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are lysozymes and where are they found?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What is their role in the non-specific immune response?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1302042" y="2674816"/>
            <a:ext cx="2808680" cy="245987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Describe the inflammatory response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9439" y="459301"/>
            <a:ext cx="3616298" cy="2116857"/>
          </a:xfrm>
          <a:prstGeom prst="rect">
            <a:avLst/>
          </a:prstGeom>
        </p:spPr>
      </p:pic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1291873" y="5233343"/>
            <a:ext cx="5884383" cy="1492149"/>
          </a:xfrm>
          <a:prstGeom prst="round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Describe how blood clots are formed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4"/>
          <a:srcRect l="76693" t="21401" r="19647" b="66072"/>
          <a:stretch/>
        </p:blipFill>
        <p:spPr>
          <a:xfrm>
            <a:off x="4135974" y="4141312"/>
            <a:ext cx="1009093" cy="10794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4"/>
          <a:srcRect l="76693" t="34609" r="19647" b="52864"/>
          <a:stretch/>
        </p:blipFill>
        <p:spPr>
          <a:xfrm>
            <a:off x="6171984" y="4141312"/>
            <a:ext cx="964680" cy="103198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4"/>
          <a:srcRect l="76693" t="48225" r="19647" b="39929"/>
          <a:stretch/>
        </p:blipFill>
        <p:spPr>
          <a:xfrm>
            <a:off x="5170318" y="4151879"/>
            <a:ext cx="1020270" cy="1032135"/>
          </a:xfrm>
          <a:prstGeom prst="rect">
            <a:avLst/>
          </a:prstGeom>
        </p:spPr>
      </p:pic>
      <p:sp>
        <p:nvSpPr>
          <p:cNvPr id="38" name="Text Box 44"/>
          <p:cNvSpPr txBox="1">
            <a:spLocks noChangeArrowheads="1"/>
          </p:cNvSpPr>
          <p:nvPr/>
        </p:nvSpPr>
        <p:spPr bwMode="auto">
          <a:xfrm>
            <a:off x="7313707" y="5632178"/>
            <a:ext cx="3552030" cy="109331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role does the lymphatic system play in the immune response?</a:t>
            </a: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39" name="Text Box 44"/>
          <p:cNvSpPr txBox="1">
            <a:spLocks noChangeArrowheads="1"/>
          </p:cNvSpPr>
          <p:nvPr/>
        </p:nvSpPr>
        <p:spPr bwMode="auto">
          <a:xfrm>
            <a:off x="7313707" y="2674815"/>
            <a:ext cx="3552030" cy="281522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What are antimicrobial proteins?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What is their role in the non-specific immune response?</a:t>
            </a:r>
            <a:endParaRPr lang="en-GB" sz="987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89299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071" y="3237116"/>
            <a:ext cx="4807580" cy="3605685"/>
          </a:xfrm>
          <a:prstGeom prst="rect">
            <a:avLst/>
          </a:prstGeom>
        </p:spPr>
      </p:pic>
      <p:sp>
        <p:nvSpPr>
          <p:cNvPr id="16" name="Text Box 44"/>
          <p:cNvSpPr txBox="1">
            <a:spLocks noChangeArrowheads="1"/>
          </p:cNvSpPr>
          <p:nvPr/>
        </p:nvSpPr>
        <p:spPr bwMode="auto">
          <a:xfrm>
            <a:off x="4248173" y="457144"/>
            <a:ext cx="2928083" cy="155045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is the role of T Helper cells in the specific immune response?</a:t>
            </a:r>
            <a:endParaRPr lang="en-GB" sz="987" dirty="0">
              <a:latin typeface="Comic Sans MS" charset="0"/>
            </a:endParaRPr>
          </a:p>
          <a:p>
            <a:pPr marL="169221" indent="-169221">
              <a:spcBef>
                <a:spcPct val="50000"/>
              </a:spcBef>
              <a:buFont typeface="Arial" panose="020B0604020202020204" pitchFamily="34" charset="0"/>
              <a:buChar char="•"/>
            </a:pP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</a:pPr>
            <a:r>
              <a:rPr lang="en-GB" sz="1777" b="1" dirty="0">
                <a:solidFill>
                  <a:schemeClr val="tx1"/>
                </a:solidFill>
                <a:latin typeface="Comic Sans MS" pitchFamily="66" charset="0"/>
              </a:rPr>
              <a:t>Topic 6 – Specific Immune Response</a:t>
            </a:r>
          </a:p>
        </p:txBody>
      </p:sp>
      <p:sp>
        <p:nvSpPr>
          <p:cNvPr id="6" name="Text Box 44"/>
          <p:cNvSpPr txBox="1">
            <a:spLocks noChangeArrowheads="1"/>
          </p:cNvSpPr>
          <p:nvPr/>
        </p:nvSpPr>
        <p:spPr bwMode="auto">
          <a:xfrm>
            <a:off x="1302042" y="1518597"/>
            <a:ext cx="2803991" cy="233682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are antibodies?</a:t>
            </a: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endParaRPr lang="en-GB" sz="987" dirty="0">
              <a:latin typeface="Comic Sans MS" charset="0"/>
            </a:endParaRPr>
          </a:p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Why is the structure of an antibody important for its function?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1302776" y="457145"/>
            <a:ext cx="2808680" cy="98188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What is the role of B cells in the specific immune response?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9439" y="459301"/>
            <a:ext cx="3616298" cy="2116857"/>
          </a:xfrm>
          <a:prstGeom prst="rect">
            <a:avLst/>
          </a:prstGeom>
        </p:spPr>
      </p:pic>
      <p:sp>
        <p:nvSpPr>
          <p:cNvPr id="34" name="Text Box 44"/>
          <p:cNvSpPr txBox="1">
            <a:spLocks noChangeArrowheads="1"/>
          </p:cNvSpPr>
          <p:nvPr/>
        </p:nvSpPr>
        <p:spPr bwMode="auto">
          <a:xfrm>
            <a:off x="1291873" y="3934984"/>
            <a:ext cx="2814160" cy="2860110"/>
          </a:xfrm>
          <a:prstGeom prst="round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  <a:ea typeface="Comic Sans MS" charset="0"/>
                <a:cs typeface="Comic Sans MS" charset="0"/>
              </a:rPr>
              <a:t>Describe how the 3D structure of a protein is determined.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40" name="Text Box 44"/>
          <p:cNvSpPr txBox="1">
            <a:spLocks noChangeArrowheads="1"/>
          </p:cNvSpPr>
          <p:nvPr/>
        </p:nvSpPr>
        <p:spPr bwMode="auto">
          <a:xfrm>
            <a:off x="4248173" y="2100253"/>
            <a:ext cx="2928083" cy="183473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What is the role of cytokines?</a:t>
            </a:r>
            <a:endParaRPr lang="en-GB" sz="987" dirty="0">
              <a:latin typeface="Comic Sans MS" panose="030F0702030302020204" pitchFamily="66" charset="0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4248175" y="4062915"/>
            <a:ext cx="1847826" cy="272646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en-GB" sz="987" dirty="0">
                <a:latin typeface="Comic Sans MS" charset="0"/>
              </a:rPr>
              <a:t>What is the role of T Killer cells in the specific immune response?</a:t>
            </a:r>
            <a:endParaRPr lang="en-GB" sz="987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4690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0736" t="24732" r="23060" b="12411"/>
          <a:stretch/>
        </p:blipFill>
        <p:spPr>
          <a:xfrm rot="16200000">
            <a:off x="2593278" y="-1195551"/>
            <a:ext cx="6858000" cy="924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472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321" t="20982" r="23260" b="16518"/>
          <a:stretch/>
        </p:blipFill>
        <p:spPr>
          <a:xfrm>
            <a:off x="927463" y="0"/>
            <a:ext cx="10776856" cy="683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606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1621" t="27305" r="22156" b="13249"/>
          <a:stretch/>
        </p:blipFill>
        <p:spPr>
          <a:xfrm>
            <a:off x="382650" y="0"/>
            <a:ext cx="11465361" cy="6815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33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2 – Protein Structure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1302042" y="459301"/>
            <a:ext cx="2164358" cy="1335083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List some functions of proteins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3537470" y="459301"/>
            <a:ext cx="2629600" cy="339611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Draw and label the basic structure of an amino acid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1302041" y="3969652"/>
            <a:ext cx="4296467" cy="276677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Structures of a Protein</a:t>
            </a: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Primary</a:t>
            </a: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Secondary</a:t>
            </a: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Tertiary</a:t>
            </a: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225628" marR="0" lvl="0" indent="-225628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Quaternary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6238141" y="459300"/>
            <a:ext cx="4650307" cy="280993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Draw the dipeptide formed in this reaction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1285917" y="1908614"/>
            <a:ext cx="2164358" cy="194680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What reaction joins amino acids together?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What bond holds two amino acids together?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What reaction breaks apart amino acids?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612" b="76950"/>
          <a:stretch/>
        </p:blipFill>
        <p:spPr>
          <a:xfrm>
            <a:off x="6882223" y="843749"/>
            <a:ext cx="3362140" cy="772025"/>
          </a:xfrm>
          <a:prstGeom prst="rect">
            <a:avLst/>
          </a:prstGeom>
        </p:spPr>
      </p:pic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7706719" y="3355552"/>
            <a:ext cx="3181728" cy="339612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Compare the structures of: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Globular Proteins – give an example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Fibrous Proteins – give an example</a:t>
            </a: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5716750" y="5434219"/>
            <a:ext cx="1871728" cy="1302204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What determines a conjugated protein?</a:t>
            </a: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21" name="Text Box 44"/>
          <p:cNvSpPr txBox="1">
            <a:spLocks noChangeArrowheads="1"/>
          </p:cNvSpPr>
          <p:nvPr/>
        </p:nvSpPr>
        <p:spPr bwMode="auto">
          <a:xfrm>
            <a:off x="5740650" y="3941742"/>
            <a:ext cx="1847827" cy="1406156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How is the tertiary structure affected by an increase in temperature?</a:t>
            </a: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88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2 – Enzymes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1302042" y="459301"/>
            <a:ext cx="2377569" cy="2330067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Define these terms: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Catalyst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Enzyme</a:t>
            </a: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169221" marR="0" lvl="0" indent="-169221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Activation Energy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5" name="Text Box 44"/>
          <p:cNvSpPr txBox="1">
            <a:spLocks noChangeArrowheads="1"/>
          </p:cNvSpPr>
          <p:nvPr/>
        </p:nvSpPr>
        <p:spPr bwMode="auto">
          <a:xfrm>
            <a:off x="8252027" y="459301"/>
            <a:ext cx="2629600" cy="6248063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1" u="none" strike="noStrike" kern="1200" cap="none" spc="0" normalizeH="0" baseline="0" noProof="0" dirty="0">
                <a:ln>
                  <a:noFill/>
                </a:ln>
                <a:solidFill>
                  <a:srgbClr val="B50B1B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Core Practical: Enzymes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Independent variable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Dependent variable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Control variables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Method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Expected results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0" name="Text Box 44"/>
          <p:cNvSpPr txBox="1">
            <a:spLocks noChangeArrowheads="1"/>
          </p:cNvSpPr>
          <p:nvPr/>
        </p:nvSpPr>
        <p:spPr bwMode="auto">
          <a:xfrm>
            <a:off x="1302042" y="4320623"/>
            <a:ext cx="2377569" cy="2386741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What is the difference between intracellular and extracellular enzymes?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+mn-ea"/>
                <a:cs typeface="+mn-cs"/>
              </a:rPr>
              <a:t>Give an example of each</a:t>
            </a: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 Box 44"/>
          <p:cNvSpPr txBox="1">
            <a:spLocks noChangeArrowheads="1"/>
          </p:cNvSpPr>
          <p:nvPr/>
        </p:nvSpPr>
        <p:spPr bwMode="auto">
          <a:xfrm>
            <a:off x="3821751" y="459301"/>
            <a:ext cx="2132108" cy="37749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Describe the lock and key theory. You could draw a diagram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3" name="Text Box 44"/>
          <p:cNvSpPr txBox="1">
            <a:spLocks noChangeArrowheads="1"/>
          </p:cNvSpPr>
          <p:nvPr/>
        </p:nvSpPr>
        <p:spPr bwMode="auto">
          <a:xfrm>
            <a:off x="3799369" y="4320623"/>
            <a:ext cx="2154491" cy="238674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Describe the induced fit theory. You could draw a diagram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8" name="Text Box 44"/>
          <p:cNvSpPr txBox="1">
            <a:spLocks noChangeArrowheads="1"/>
          </p:cNvSpPr>
          <p:nvPr/>
        </p:nvSpPr>
        <p:spPr bwMode="auto">
          <a:xfrm>
            <a:off x="1302042" y="2875690"/>
            <a:ext cx="2377569" cy="1358610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How do enzymes reduce the activation energy?</a:t>
            </a: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9" name="Text Box 44"/>
          <p:cNvSpPr txBox="1">
            <a:spLocks noChangeArrowheads="1"/>
          </p:cNvSpPr>
          <p:nvPr/>
        </p:nvSpPr>
        <p:spPr bwMode="auto">
          <a:xfrm>
            <a:off x="6025697" y="442869"/>
            <a:ext cx="2154491" cy="6264495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How does </a:t>
            </a: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temperature</a:t>
            </a: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 affect the rate of an enzyme controlled reaction? Draw a graph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How does </a:t>
            </a: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pH</a:t>
            </a: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 affect the rate of an enzyme controlled reaction? Draw a graph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How does </a:t>
            </a: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enzyme concentration </a:t>
            </a: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affect the rate of an enzyme controlled reaction? Draw a graph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How does </a:t>
            </a:r>
            <a:r>
              <a:rPr kumimoji="0" lang="en-US" sz="98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substrate concentration</a:t>
            </a: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 affect the rate of an enzyme controlled reaction? Draw a graph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0727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/>
          <p:cNvSpPr/>
          <p:nvPr/>
        </p:nvSpPr>
        <p:spPr>
          <a:xfrm>
            <a:off x="1302042" y="92176"/>
            <a:ext cx="9587918" cy="280803"/>
          </a:xfrm>
          <a:prstGeom prst="roundRect">
            <a:avLst>
              <a:gd name="adj" fmla="val 453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7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Topic 3 – Eukaryotic and Prokaryotic Cells</a:t>
            </a:r>
          </a:p>
        </p:txBody>
      </p:sp>
      <p:sp>
        <p:nvSpPr>
          <p:cNvPr id="9" name="Text Box 44"/>
          <p:cNvSpPr txBox="1">
            <a:spLocks noChangeArrowheads="1"/>
          </p:cNvSpPr>
          <p:nvPr/>
        </p:nvSpPr>
        <p:spPr bwMode="auto">
          <a:xfrm>
            <a:off x="1302042" y="459301"/>
            <a:ext cx="3727904" cy="296969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Label the animal eukaryotic cell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7096E8-D824-0C45-90D5-F6919774C2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153" y="1161109"/>
            <a:ext cx="2235313" cy="1710827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D7E5C5E-E27F-BE40-A433-FE7F4A427921}"/>
              </a:ext>
            </a:extLst>
          </p:cNvPr>
          <p:cNvGraphicFramePr>
            <a:graphicFrameLocks noGrp="1"/>
          </p:cNvGraphicFramePr>
          <p:nvPr/>
        </p:nvGraphicFramePr>
        <p:xfrm>
          <a:off x="5174747" y="459300"/>
          <a:ext cx="5715214" cy="63285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631956">
                  <a:extLst>
                    <a:ext uri="{9D8B030D-6E8A-4147-A177-3AD203B41FA5}">
                      <a16:colId xmlns:a16="http://schemas.microsoft.com/office/drawing/2014/main" val="2708110267"/>
                    </a:ext>
                  </a:extLst>
                </a:gridCol>
                <a:gridCol w="2350413">
                  <a:extLst>
                    <a:ext uri="{9D8B030D-6E8A-4147-A177-3AD203B41FA5}">
                      <a16:colId xmlns:a16="http://schemas.microsoft.com/office/drawing/2014/main" val="788690932"/>
                    </a:ext>
                  </a:extLst>
                </a:gridCol>
                <a:gridCol w="1732845">
                  <a:extLst>
                    <a:ext uri="{9D8B030D-6E8A-4147-A177-3AD203B41FA5}">
                      <a16:colId xmlns:a16="http://schemas.microsoft.com/office/drawing/2014/main" val="1691303725"/>
                    </a:ext>
                  </a:extLst>
                </a:gridCol>
              </a:tblGrid>
              <a:tr h="3238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Organelle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Structure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Function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851193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Centrioles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828245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Mitochondria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0050372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Nucleus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64639063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Nucleolus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14493596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Ribosomes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218063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Rough Endoplasmic Reticulum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8182908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Smooth Endoplasmic Reticulum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59745755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Golgi Apparatus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48603941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Lysosomes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9941412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Cell Surface Membrane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30319549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Chloroplast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8703650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Vacuole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7282324"/>
                  </a:ext>
                </a:extLst>
              </a:tr>
              <a:tr h="4619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800" dirty="0">
                          <a:effectLst/>
                          <a:latin typeface="Comic Sans MS" panose="030F0902030302020204" pitchFamily="66" charset="0"/>
                        </a:rPr>
                        <a:t>Cellulose Cell Wall</a:t>
                      </a:r>
                      <a:endParaRPr lang="en-GB" sz="8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900" dirty="0">
                          <a:effectLst/>
                          <a:latin typeface="Comic Sans MS" panose="030F0902030302020204" pitchFamily="66" charset="0"/>
                        </a:rPr>
                        <a:t> </a:t>
                      </a:r>
                      <a:endParaRPr lang="en-GB" sz="900" dirty="0">
                        <a:effectLst/>
                        <a:latin typeface="Comic Sans MS" panose="030F0902030302020204" pitchFamily="66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4522" marR="245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13915388"/>
                  </a:ext>
                </a:extLst>
              </a:tr>
            </a:tbl>
          </a:graphicData>
        </a:graphic>
      </p:graphicFrame>
      <p:sp>
        <p:nvSpPr>
          <p:cNvPr id="14" name="Text Box 44">
            <a:extLst>
              <a:ext uri="{FF2B5EF4-FFF2-40B4-BE49-F238E27FC236}">
                <a16:creationId xmlns:a16="http://schemas.microsoft.com/office/drawing/2014/main" id="{3C18FF38-39D8-F146-950E-DBDF64493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2042" y="3573746"/>
            <a:ext cx="3727904" cy="3190932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87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charset="0"/>
                <a:ea typeface="Comic Sans MS" charset="0"/>
                <a:cs typeface="Comic Sans MS" charset="0"/>
              </a:rPr>
              <a:t>Label the prokaryotic cell</a:t>
            </a: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charset="0"/>
              <a:ea typeface="Comic Sans MS" charset="0"/>
              <a:cs typeface="Comic Sans MS" charset="0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02513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87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C95E87-107E-0843-B97B-0D43B25618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8573" y="4423984"/>
            <a:ext cx="2846332" cy="170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950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823F0C-31D5-A4D3-A873-2AD089F8A6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463" t="11598" r="29390" b="14906"/>
          <a:stretch/>
        </p:blipFill>
        <p:spPr>
          <a:xfrm rot="16200000">
            <a:off x="1577400" y="-1428717"/>
            <a:ext cx="6829259" cy="968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16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708" t="11340" r="22859" b="5625"/>
          <a:stretch/>
        </p:blipFill>
        <p:spPr>
          <a:xfrm rot="16200000">
            <a:off x="2383509" y="-1364604"/>
            <a:ext cx="6885054" cy="961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0261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3408" t="10983" r="22859" b="9197"/>
          <a:stretch/>
        </p:blipFill>
        <p:spPr>
          <a:xfrm rot="16200000">
            <a:off x="2968945" y="-1132794"/>
            <a:ext cx="6858000" cy="912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22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813" t="14553" r="22959" b="7947"/>
          <a:stretch/>
        </p:blipFill>
        <p:spPr>
          <a:xfrm rot="16200000">
            <a:off x="3171477" y="-1028234"/>
            <a:ext cx="6589279" cy="890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30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5013" t="12233" r="22860" b="9911"/>
          <a:stretch/>
        </p:blipFill>
        <p:spPr>
          <a:xfrm rot="16200000">
            <a:off x="2802803" y="-1207496"/>
            <a:ext cx="6662056" cy="90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25802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 KP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 KP" id="{25F99B14-5589-4CF8-B15A-C7486BCCE8C3}" vid="{24AB864B-080C-4AFC-8E3D-2E7CA5A5E22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936</Words>
  <Application>Microsoft Office PowerPoint</Application>
  <PresentationFormat>Widescreen</PresentationFormat>
  <Paragraphs>423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Calibri Light</vt:lpstr>
      <vt:lpstr>Comic Sans MS</vt:lpstr>
      <vt:lpstr>Times New Roman</vt:lpstr>
      <vt:lpstr>1_Office Theme</vt:lpstr>
      <vt:lpstr>Theme KP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Fenn</dc:creator>
  <cp:lastModifiedBy>Ms J Fenn</cp:lastModifiedBy>
  <cp:revision>7</cp:revision>
  <cp:lastPrinted>2023-04-17T07:17:45Z</cp:lastPrinted>
  <dcterms:created xsi:type="dcterms:W3CDTF">2023-04-14T11:05:00Z</dcterms:created>
  <dcterms:modified xsi:type="dcterms:W3CDTF">2024-03-25T12:42:23Z</dcterms:modified>
</cp:coreProperties>
</file>