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21" r:id="rId3"/>
    <p:sldId id="268" r:id="rId4"/>
    <p:sldId id="296" r:id="rId5"/>
    <p:sldId id="301" r:id="rId6"/>
    <p:sldId id="292" r:id="rId7"/>
    <p:sldId id="304" r:id="rId8"/>
    <p:sldId id="299" r:id="rId9"/>
    <p:sldId id="418" r:id="rId10"/>
    <p:sldId id="401" r:id="rId11"/>
    <p:sldId id="406" r:id="rId12"/>
    <p:sldId id="408" r:id="rId13"/>
    <p:sldId id="403" r:id="rId14"/>
    <p:sldId id="416" r:id="rId15"/>
    <p:sldId id="417" r:id="rId16"/>
    <p:sldId id="415" r:id="rId17"/>
    <p:sldId id="419" r:id="rId18"/>
    <p:sldId id="421" r:id="rId19"/>
    <p:sldId id="422" r:id="rId20"/>
    <p:sldId id="423" r:id="rId21"/>
    <p:sldId id="425" r:id="rId22"/>
    <p:sldId id="427" r:id="rId23"/>
    <p:sldId id="428" r:id="rId24"/>
    <p:sldId id="429" r:id="rId2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B947-D6FD-4D16-B995-A45A8E84AE5D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C770B-A141-488B-9E2C-F6653B363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43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757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54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567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8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4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1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5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9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0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1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62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22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942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676400"/>
            <a:ext cx="5242561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9" indent="0">
              <a:buNone/>
              <a:defRPr sz="1600" b="1"/>
            </a:lvl4pPr>
            <a:lvl5pPr marL="1828852" indent="0">
              <a:buNone/>
              <a:defRPr sz="1600" b="1"/>
            </a:lvl5pPr>
            <a:lvl6pPr marL="2286065" indent="0">
              <a:buNone/>
              <a:defRPr sz="1600" b="1"/>
            </a:lvl6pPr>
            <a:lvl7pPr marL="2743278" indent="0">
              <a:buNone/>
              <a:defRPr sz="1600" b="1"/>
            </a:lvl7pPr>
            <a:lvl8pPr marL="3200491" indent="0">
              <a:buNone/>
              <a:defRPr sz="1600" b="1"/>
            </a:lvl8pPr>
            <a:lvl9pPr marL="36577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438401"/>
            <a:ext cx="52425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1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9" indent="0">
              <a:buNone/>
              <a:defRPr sz="1600" b="1"/>
            </a:lvl4pPr>
            <a:lvl5pPr marL="1828852" indent="0">
              <a:buNone/>
              <a:defRPr sz="1600" b="1"/>
            </a:lvl5pPr>
            <a:lvl6pPr marL="2286065" indent="0">
              <a:buNone/>
              <a:defRPr sz="1600" b="1"/>
            </a:lvl6pPr>
            <a:lvl7pPr marL="2743278" indent="0">
              <a:buNone/>
              <a:defRPr sz="1600" b="1"/>
            </a:lvl7pPr>
            <a:lvl8pPr marL="3200491" indent="0">
              <a:buNone/>
              <a:defRPr sz="1600" b="1"/>
            </a:lvl8pPr>
            <a:lvl9pPr marL="36577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1"/>
            <a:ext cx="52425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50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651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863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36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13" indent="0">
              <a:buNone/>
              <a:defRPr sz="1200"/>
            </a:lvl2pPr>
            <a:lvl3pPr marL="914426" indent="0">
              <a:buNone/>
              <a:defRPr sz="1000"/>
            </a:lvl3pPr>
            <a:lvl4pPr marL="1371639" indent="0">
              <a:buNone/>
              <a:defRPr sz="900"/>
            </a:lvl4pPr>
            <a:lvl5pPr marL="1828852" indent="0">
              <a:buNone/>
              <a:defRPr sz="900"/>
            </a:lvl5pPr>
            <a:lvl6pPr marL="2286065" indent="0">
              <a:buNone/>
              <a:defRPr sz="900"/>
            </a:lvl6pPr>
            <a:lvl7pPr marL="2743278" indent="0">
              <a:buNone/>
              <a:defRPr sz="900"/>
            </a:lvl7pPr>
            <a:lvl8pPr marL="3200491" indent="0">
              <a:buNone/>
              <a:defRPr sz="900"/>
            </a:lvl8pPr>
            <a:lvl9pPr marL="36577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3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3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7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13" indent="0">
              <a:buNone/>
              <a:defRPr sz="2800"/>
            </a:lvl2pPr>
            <a:lvl3pPr marL="914426" indent="0">
              <a:buNone/>
              <a:defRPr sz="2400"/>
            </a:lvl3pPr>
            <a:lvl4pPr marL="1371639" indent="0">
              <a:buNone/>
              <a:defRPr sz="2000"/>
            </a:lvl4pPr>
            <a:lvl5pPr marL="1828852" indent="0">
              <a:buNone/>
              <a:defRPr sz="2000"/>
            </a:lvl5pPr>
            <a:lvl6pPr marL="2286065" indent="0">
              <a:buNone/>
              <a:defRPr sz="2000"/>
            </a:lvl6pPr>
            <a:lvl7pPr marL="2743278" indent="0">
              <a:buNone/>
              <a:defRPr sz="2000"/>
            </a:lvl7pPr>
            <a:lvl8pPr marL="3200491" indent="0">
              <a:buNone/>
              <a:defRPr sz="2000"/>
            </a:lvl8pPr>
            <a:lvl9pPr marL="365770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13" indent="0">
              <a:buNone/>
              <a:defRPr sz="1200"/>
            </a:lvl2pPr>
            <a:lvl3pPr marL="914426" indent="0">
              <a:buNone/>
              <a:defRPr sz="1000"/>
            </a:lvl3pPr>
            <a:lvl4pPr marL="1371639" indent="0">
              <a:buNone/>
              <a:defRPr sz="900"/>
            </a:lvl4pPr>
            <a:lvl5pPr marL="1828852" indent="0">
              <a:buNone/>
              <a:defRPr sz="900"/>
            </a:lvl5pPr>
            <a:lvl6pPr marL="2286065" indent="0">
              <a:buNone/>
              <a:defRPr sz="900"/>
            </a:lvl6pPr>
            <a:lvl7pPr marL="2743278" indent="0">
              <a:buNone/>
              <a:defRPr sz="900"/>
            </a:lvl7pPr>
            <a:lvl8pPr marL="3200491" indent="0">
              <a:buNone/>
              <a:defRPr sz="900"/>
            </a:lvl8pPr>
            <a:lvl9pPr marL="36577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35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76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54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2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6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7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7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0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5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F4281-6567-47A5-BDE8-C7596B49B0C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18289"/>
            <a:ext cx="3860799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6238585-E87D-4DA5-8677-E531F6493E4C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9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9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26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5" indent="-182885" algn="l" defTabSz="914426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indent="-182885" algn="l" defTabSz="914426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1" indent="-182885" algn="l" defTabSz="914426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68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54" indent="-137164" algn="l" defTabSz="914426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39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524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409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94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9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2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5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8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91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4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690688"/>
            <a:ext cx="11776363" cy="5056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What: </a:t>
            </a:r>
          </a:p>
          <a:p>
            <a:r>
              <a:rPr lang="en-GB" dirty="0"/>
              <a:t>Fill in the revision sheets on the topics from the article.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</a:t>
            </a:r>
          </a:p>
          <a:p>
            <a:r>
              <a:rPr lang="en-GB" dirty="0"/>
              <a:t>Use textbooks and revision guides to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How long:</a:t>
            </a:r>
          </a:p>
          <a:p>
            <a:r>
              <a:rPr lang="en-GB"/>
              <a:t>2 hours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Task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homework</a:t>
            </a:r>
          </a:p>
        </p:txBody>
      </p:sp>
    </p:spTree>
    <p:extLst>
      <p:ext uri="{BB962C8B-B14F-4D97-AF65-F5344CB8AC3E}">
        <p14:creationId xmlns:p14="http://schemas.microsoft.com/office/powerpoint/2010/main" val="64239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408" t="10983" r="22859" b="9197"/>
          <a:stretch/>
        </p:blipFill>
        <p:spPr>
          <a:xfrm rot="16200000">
            <a:off x="2968945" y="-1132794"/>
            <a:ext cx="6858000" cy="91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013" t="12233" r="22860" b="9911"/>
          <a:stretch/>
        </p:blipFill>
        <p:spPr>
          <a:xfrm rot="16200000">
            <a:off x="2802803" y="-1207496"/>
            <a:ext cx="6662056" cy="90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5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5 – Evolution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68827" y="478134"/>
            <a:ext cx="2798325" cy="19532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are organisms adapted to their environment?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30156" y="2555212"/>
            <a:ext cx="4636995" cy="20229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process of Natural Selection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30156" y="4702008"/>
            <a:ext cx="4636995" cy="2029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Hardy-Weinberg Equation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a population of 100 people: 87 have straight thumbs, 13 have curved thumbs (</a:t>
            </a:r>
            <a:r>
              <a:rPr kumimoji="0" lang="en-GB" sz="8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tt</a:t>
            </a:r>
            <a:r>
              <a:rPr kumimoji="0" lang="en-GB" sz="8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Use the H-W equation to calculate the frequency of alleles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/>
        </p:nvGraphicFramePr>
        <p:xfrm>
          <a:off x="6167070" y="478134"/>
          <a:ext cx="4695965" cy="31123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036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Method of Isolation</a:t>
                      </a: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Description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36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occupy different parts of the habitat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exist in the same area, but reproduce at different times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exist in the same area, but do not respond to each others’ courtship behaviour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have become isolated due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to: mountain range, river, stretch of ocean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co-exist but there are physical reasons that prevent them from copulating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In some species, hybrids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are produced, but they do not survive long enough to breed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Hybrids survive to reproductive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age, but cannot reproduce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6096000" y="3659532"/>
            <a:ext cx="4767035" cy="30715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molecular </a:t>
            </a:r>
            <a:r>
              <a:rPr lang="en-GB" sz="987" dirty="0">
                <a:solidFill>
                  <a:prstClr val="black"/>
                </a:solidFill>
                <a:latin typeface="Comic Sans MS" panose="030F0702030302020204" pitchFamily="66" charset="0"/>
              </a:rPr>
              <a:t>evidence for evolution using proteomics and genomics</a:t>
            </a: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21277" y="474431"/>
            <a:ext cx="1789772" cy="19569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Define the term species</a:t>
            </a:r>
          </a:p>
        </p:txBody>
      </p:sp>
    </p:spTree>
    <p:extLst>
      <p:ext uri="{BB962C8B-B14F-4D97-AF65-F5344CB8AC3E}">
        <p14:creationId xmlns:p14="http://schemas.microsoft.com/office/powerpoint/2010/main" val="628946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736" t="24732" r="23060" b="12411"/>
          <a:stretch/>
        </p:blipFill>
        <p:spPr>
          <a:xfrm rot="16200000">
            <a:off x="2593278" y="-1195551"/>
            <a:ext cx="6858000" cy="92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7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21" t="20982" r="23260" b="16518"/>
          <a:stretch/>
        </p:blipFill>
        <p:spPr>
          <a:xfrm>
            <a:off x="927463" y="0"/>
            <a:ext cx="10776856" cy="68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6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621" t="27305" r="22156" b="13249"/>
          <a:stretch/>
        </p:blipFill>
        <p:spPr>
          <a:xfrm>
            <a:off x="382650" y="0"/>
            <a:ext cx="11465361" cy="68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3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37E75-C149-5B07-B1BE-CA9C3788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7951" y="0"/>
            <a:ext cx="5326124" cy="7471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23DEC-EE80-C5BC-658C-9A544D2FF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352" y="0"/>
            <a:ext cx="4921591" cy="69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4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63362-44A6-E528-992F-E44110DD6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28058" y="-1527021"/>
            <a:ext cx="6919645" cy="997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AD482-DE71-6FE5-F1FA-BE5AED48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70" y="0"/>
            <a:ext cx="9921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48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74875-14C7-021D-412F-8B92A605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7516" y="-22514"/>
            <a:ext cx="4811959" cy="6880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EAB195-F045-84FA-8082-C465A5A2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85" y="-22514"/>
            <a:ext cx="4694595" cy="68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5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304195" y="2647227"/>
            <a:ext cx="3554325" cy="412207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Describe the changes in pressure during each cardiac cycle.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</p:txBody>
      </p:sp>
      <p:sp>
        <p:nvSpPr>
          <p:cNvPr id="5" name="Rounded Rectangle 21"/>
          <p:cNvSpPr/>
          <p:nvPr/>
        </p:nvSpPr>
        <p:spPr>
          <a:xfrm>
            <a:off x="133348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1 – Heart and Circulation </a:t>
            </a:r>
          </a:p>
        </p:txBody>
      </p:sp>
      <p:sp>
        <p:nvSpPr>
          <p:cNvPr id="8" name="Text Box 77"/>
          <p:cNvSpPr txBox="1">
            <a:spLocks noChangeArrowheads="1"/>
          </p:cNvSpPr>
          <p:nvPr/>
        </p:nvSpPr>
        <p:spPr bwMode="auto">
          <a:xfrm>
            <a:off x="4603525" y="509708"/>
            <a:ext cx="6183113" cy="199537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Draw and describe the structure of the blood vessels:</a:t>
            </a: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Artery:			Vein:		              Capillaries: </a:t>
            </a:r>
          </a:p>
        </p:txBody>
      </p:sp>
      <p:sp>
        <p:nvSpPr>
          <p:cNvPr id="9" name="Text Box 77"/>
          <p:cNvSpPr txBox="1">
            <a:spLocks noChangeArrowheads="1"/>
          </p:cNvSpPr>
          <p:nvPr/>
        </p:nvSpPr>
        <p:spPr bwMode="auto">
          <a:xfrm>
            <a:off x="1333482" y="509708"/>
            <a:ext cx="3127902" cy="6259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63" y="1085194"/>
            <a:ext cx="2096539" cy="5108623"/>
          </a:xfrm>
          <a:prstGeom prst="rect">
            <a:avLst/>
          </a:prstGeom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603525" y="2647227"/>
            <a:ext cx="2487459" cy="411537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904875" indent="-3714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455738" indent="-3714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006600" indent="-3714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557463" indent="-3714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014663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471863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929063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86263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Describe the 3 phases of the cardiac cycle.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874" y="2845813"/>
            <a:ext cx="1850967" cy="15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13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C222C-FC52-2891-3F8D-310BAA401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388" y="-77638"/>
            <a:ext cx="5721009" cy="7404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C0954-DC99-D5A4-DECF-CB8593A6B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0154"/>
            <a:ext cx="5029561" cy="70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3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6322A-AE07-EEDE-082D-3E871DA8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188" y="0"/>
            <a:ext cx="5849166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B601C-69C4-4602-AEC5-9A1D500A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02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12E7A-0C0F-900F-9200-AC42D07D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85" y="0"/>
            <a:ext cx="469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7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43A43-9771-5173-C8F1-7ECE73189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271" y="0"/>
            <a:ext cx="493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679612" y="511447"/>
            <a:ext cx="2416389" cy="32018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Describe the process that causes the blood to clot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</p:txBody>
      </p:sp>
      <p:sp>
        <p:nvSpPr>
          <p:cNvPr id="5" name="Rounded Rectangle 21"/>
          <p:cNvSpPr/>
          <p:nvPr/>
        </p:nvSpPr>
        <p:spPr>
          <a:xfrm>
            <a:off x="133348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1 – Heart Disease</a:t>
            </a:r>
          </a:p>
        </p:txBody>
      </p:sp>
      <p:sp>
        <p:nvSpPr>
          <p:cNvPr id="9" name="Text Box 77"/>
          <p:cNvSpPr txBox="1">
            <a:spLocks noChangeArrowheads="1"/>
          </p:cNvSpPr>
          <p:nvPr/>
        </p:nvSpPr>
        <p:spPr bwMode="auto">
          <a:xfrm>
            <a:off x="1333482" y="509708"/>
            <a:ext cx="2203989" cy="6259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What is atherosclerosis?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Describe the course of events that leads to atherosclerosis.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D9B8535-0504-6B4C-BD3B-15F61B83F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143" y="509709"/>
            <a:ext cx="4611090" cy="9293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What is the difference between:</a:t>
            </a: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Correlation</a:t>
            </a: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Causation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ADCBC952-A324-3A46-AD45-D1BFA6604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612" y="3850013"/>
            <a:ext cx="2416388" cy="291581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What is blood pressure? 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What is the range for ‘normal’ blood pressure?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FCDA1D59-EE1D-414B-A55F-004E4D1E6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142" y="1546595"/>
            <a:ext cx="4611090" cy="52192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pitchFamily="66" charset="0"/>
              </a:rPr>
              <a:t>How do the following affect the chances of having CVD?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itchFamily="66" charset="0"/>
              </a:rPr>
              <a:t>Age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itchFamily="66" charset="0"/>
              </a:rPr>
              <a:t>Smoking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itchFamily="66" charset="0"/>
              </a:rPr>
              <a:t>Lack of Exercise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itchFamily="66" charset="0"/>
              </a:rPr>
              <a:t>Diet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itchFamily="66" charset="0"/>
              </a:rPr>
              <a:t>Genetics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8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2 – Protein Synthesis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8238293" y="496727"/>
            <a:ext cx="2651666" cy="627257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Complete the diagram</a:t>
            </a:r>
          </a:p>
          <a:p>
            <a:pPr marL="225628" indent="-225628">
              <a:spcBef>
                <a:spcPct val="50000"/>
              </a:spcBef>
              <a:buFont typeface="+mj-lt"/>
              <a:buAutoNum type="arabicPeriod"/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Fill in the template strand of DNA</a:t>
            </a:r>
          </a:p>
          <a:p>
            <a:pPr marL="225628" indent="-225628">
              <a:spcBef>
                <a:spcPct val="50000"/>
              </a:spcBef>
              <a:buFont typeface="+mj-lt"/>
              <a:buAutoNum type="arabicPeriod"/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Write in the complimentary mRNA molecule</a:t>
            </a:r>
          </a:p>
          <a:p>
            <a:pPr marL="225628" indent="-225628">
              <a:spcBef>
                <a:spcPct val="50000"/>
              </a:spcBef>
              <a:buFont typeface="+mj-lt"/>
              <a:buAutoNum type="arabicPeriod"/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Draw in the correct anticodons on the </a:t>
            </a:r>
            <a:r>
              <a:rPr lang="en-US" sz="987" dirty="0" err="1">
                <a:latin typeface="Comic Sans MS" charset="0"/>
                <a:ea typeface="Comic Sans MS" charset="0"/>
                <a:cs typeface="Comic Sans MS" charset="0"/>
              </a:rPr>
              <a:t>tRNA</a:t>
            </a: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 molecule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750681" y="515119"/>
          <a:ext cx="4193147" cy="6183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97">
                  <a:extLst>
                    <a:ext uri="{9D8B030D-6E8A-4147-A177-3AD203B41FA5}">
                      <a16:colId xmlns:a16="http://schemas.microsoft.com/office/drawing/2014/main" val="4156074108"/>
                    </a:ext>
                  </a:extLst>
                </a:gridCol>
                <a:gridCol w="1653075">
                  <a:extLst>
                    <a:ext uri="{9D8B030D-6E8A-4147-A177-3AD203B41FA5}">
                      <a16:colId xmlns:a16="http://schemas.microsoft.com/office/drawing/2014/main" val="467207376"/>
                    </a:ext>
                  </a:extLst>
                </a:gridCol>
                <a:gridCol w="1653075">
                  <a:extLst>
                    <a:ext uri="{9D8B030D-6E8A-4147-A177-3AD203B41FA5}">
                      <a16:colId xmlns:a16="http://schemas.microsoft.com/office/drawing/2014/main" val="2998792733"/>
                    </a:ext>
                  </a:extLst>
                </a:gridCol>
              </a:tblGrid>
              <a:tr h="772889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Comic Sans MS" panose="030F0702030302020204" pitchFamily="66" charset="0"/>
                        </a:rPr>
                        <a:t>Transcription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Comic Sans MS" panose="030F0702030302020204" pitchFamily="66" charset="0"/>
                        </a:rPr>
                        <a:t>Translation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205275"/>
                  </a:ext>
                </a:extLst>
              </a:tr>
              <a:tr h="772889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Location</a:t>
                      </a: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3612164"/>
                  </a:ext>
                </a:extLst>
              </a:tr>
              <a:tr h="772889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Molecules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Involved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834400"/>
                  </a:ext>
                </a:extLst>
              </a:tr>
              <a:tr h="772889">
                <a:tc rowSpan="5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5 Step Summary</a:t>
                      </a: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451224"/>
                  </a:ext>
                </a:extLst>
              </a:tr>
              <a:tr h="772889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6458657"/>
                  </a:ext>
                </a:extLst>
              </a:tr>
              <a:tr h="772889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558436"/>
                  </a:ext>
                </a:extLst>
              </a:tr>
              <a:tr h="772889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46865"/>
                  </a:ext>
                </a:extLst>
              </a:tr>
              <a:tr h="772889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0562124"/>
                  </a:ext>
                </a:extLst>
              </a:tr>
            </a:tbl>
          </a:graphicData>
        </a:graphic>
      </p:graphicFrame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1302042" y="496727"/>
            <a:ext cx="2306499" cy="618311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What is meant by these terms: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b="1" dirty="0">
                <a:latin typeface="Comic Sans MS" charset="0"/>
              </a:rPr>
              <a:t>Genetic Code</a:t>
            </a: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b="1" dirty="0">
                <a:latin typeface="Comic Sans MS" charset="0"/>
              </a:rPr>
              <a:t>Near-universal</a:t>
            </a: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b="1" dirty="0">
                <a:latin typeface="Comic Sans MS" charset="0"/>
              </a:rPr>
              <a:t>Degenerate</a:t>
            </a: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b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b="1" dirty="0">
                <a:latin typeface="Comic Sans MS" charset="0"/>
              </a:rPr>
              <a:t>Non-overlapping</a:t>
            </a:r>
            <a:endParaRPr lang="en-US" sz="987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0557" b="5944"/>
          <a:stretch/>
        </p:blipFill>
        <p:spPr>
          <a:xfrm>
            <a:off x="8375125" y="2078665"/>
            <a:ext cx="2378001" cy="43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5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3 – Eukaryotic and Prokaryotic Cells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1302042" y="459301"/>
            <a:ext cx="3727904" cy="29696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Label the animal eukaryotic cell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096E8-D824-0C45-90D5-F6919774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53" y="1161109"/>
            <a:ext cx="2235313" cy="171082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7E5C5E-E27F-BE40-A433-FE7F4A427921}"/>
              </a:ext>
            </a:extLst>
          </p:cNvPr>
          <p:cNvGraphicFramePr>
            <a:graphicFrameLocks noGrp="1"/>
          </p:cNvGraphicFramePr>
          <p:nvPr/>
        </p:nvGraphicFramePr>
        <p:xfrm>
          <a:off x="5174747" y="459300"/>
          <a:ext cx="5715214" cy="63285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31956">
                  <a:extLst>
                    <a:ext uri="{9D8B030D-6E8A-4147-A177-3AD203B41FA5}">
                      <a16:colId xmlns:a16="http://schemas.microsoft.com/office/drawing/2014/main" val="2708110267"/>
                    </a:ext>
                  </a:extLst>
                </a:gridCol>
                <a:gridCol w="2350413">
                  <a:extLst>
                    <a:ext uri="{9D8B030D-6E8A-4147-A177-3AD203B41FA5}">
                      <a16:colId xmlns:a16="http://schemas.microsoft.com/office/drawing/2014/main" val="788690932"/>
                    </a:ext>
                  </a:extLst>
                </a:gridCol>
                <a:gridCol w="1732845">
                  <a:extLst>
                    <a:ext uri="{9D8B030D-6E8A-4147-A177-3AD203B41FA5}">
                      <a16:colId xmlns:a16="http://schemas.microsoft.com/office/drawing/2014/main" val="1691303725"/>
                    </a:ext>
                  </a:extLst>
                </a:gridCol>
              </a:tblGrid>
              <a:tr h="323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Organelle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Structure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Function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51193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Centrioles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28245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Mitochondria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50372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Nucleus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63906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Nucleolus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449359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Ribosomes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1806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Rough Endoplasmic Reticulum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82908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Smooth Endoplasmic Reticulum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9745755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Golgi Apparatus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860394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Lysosomes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941412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Cell Surface Membrane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0319549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Chloroplast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70365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Vacuole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728232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Cellulose Cell Wall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3915388"/>
                  </a:ext>
                </a:extLst>
              </a:tr>
            </a:tbl>
          </a:graphicData>
        </a:graphic>
      </p:graphicFrame>
      <p:sp>
        <p:nvSpPr>
          <p:cNvPr id="14" name="Text Box 44">
            <a:extLst>
              <a:ext uri="{FF2B5EF4-FFF2-40B4-BE49-F238E27FC236}">
                <a16:creationId xmlns:a16="http://schemas.microsoft.com/office/drawing/2014/main" id="{3C18FF38-39D8-F146-950E-DBDF6449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42" y="3573746"/>
            <a:ext cx="3727904" cy="319093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Label the prokaryotic cell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95E87-107E-0843-B97B-0D43B2561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573" y="4423984"/>
            <a:ext cx="2846332" cy="17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3 – Gene Expression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1302042" y="444048"/>
            <a:ext cx="3725343" cy="29161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Describe how transcription is initiated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Describe what can prevent transcription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90113196-8490-2E41-B85C-8262B977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42" y="3500389"/>
            <a:ext cx="5717872" cy="223191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Define the term “operon”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pitchFamily="66" charset="0"/>
              </a:rPr>
              <a:t>Lac Operon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782E8-F824-E745-BD3C-2EC155E0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42" y="4788947"/>
            <a:ext cx="9587917" cy="1888529"/>
          </a:xfrm>
          <a:prstGeom prst="rect">
            <a:avLst/>
          </a:prstGeom>
        </p:spPr>
      </p:pic>
      <p:sp>
        <p:nvSpPr>
          <p:cNvPr id="15" name="Text Box 44">
            <a:extLst>
              <a:ext uri="{FF2B5EF4-FFF2-40B4-BE49-F238E27FC236}">
                <a16:creationId xmlns:a16="http://schemas.microsoft.com/office/drawing/2014/main" id="{4F54A005-C53B-6043-8DEA-C42824F68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242" y="444048"/>
            <a:ext cx="1862672" cy="287858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Define the term:</a:t>
            </a: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</a:rPr>
              <a:t>Tissue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</a:rPr>
              <a:t>Organ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</a:rPr>
              <a:t>Organ System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6" name="Text Box 44">
            <a:extLst>
              <a:ext uri="{FF2B5EF4-FFF2-40B4-BE49-F238E27FC236}">
                <a16:creationId xmlns:a16="http://schemas.microsoft.com/office/drawing/2014/main" id="{F59B30F8-DC85-2E43-86A1-E639DB1C5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9771" y="444048"/>
            <a:ext cx="3725343" cy="412207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Describe how master genes control the expression of genes in the creation of the correct body organisation</a:t>
            </a: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3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3 – Polygenic Inheritance and the Epigenome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1302042" y="459301"/>
            <a:ext cx="2629600" cy="1832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What is the difference between: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Continuous variation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987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Discontinuous variation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0" name="Text Box 44">
            <a:extLst>
              <a:ext uri="{FF2B5EF4-FFF2-40B4-BE49-F238E27FC236}">
                <a16:creationId xmlns:a16="http://schemas.microsoft.com/office/drawing/2014/main" id="{F46ECB2B-66DD-DA4D-9D5E-32FD2F2C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42" y="2378198"/>
            <a:ext cx="2629600" cy="1832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Define the term “epigenome”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E5C2138-1C22-5041-B16D-A28A5C0737C9}"/>
              </a:ext>
            </a:extLst>
          </p:cNvPr>
          <p:cNvGraphicFramePr>
            <a:graphicFrameLocks noGrp="1"/>
          </p:cNvGraphicFramePr>
          <p:nvPr/>
        </p:nvGraphicFramePr>
        <p:xfrm>
          <a:off x="4100488" y="459301"/>
          <a:ext cx="6783927" cy="3751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1309">
                  <a:extLst>
                    <a:ext uri="{9D8B030D-6E8A-4147-A177-3AD203B41FA5}">
                      <a16:colId xmlns:a16="http://schemas.microsoft.com/office/drawing/2014/main" val="4209038466"/>
                    </a:ext>
                  </a:extLst>
                </a:gridCol>
                <a:gridCol w="2261309">
                  <a:extLst>
                    <a:ext uri="{9D8B030D-6E8A-4147-A177-3AD203B41FA5}">
                      <a16:colId xmlns:a16="http://schemas.microsoft.com/office/drawing/2014/main" val="868677392"/>
                    </a:ext>
                  </a:extLst>
                </a:gridCol>
                <a:gridCol w="2261309">
                  <a:extLst>
                    <a:ext uri="{9D8B030D-6E8A-4147-A177-3AD203B41FA5}">
                      <a16:colId xmlns:a16="http://schemas.microsoft.com/office/drawing/2014/main" val="1594383988"/>
                    </a:ext>
                  </a:extLst>
                </a:gridCol>
              </a:tblGrid>
              <a:tr h="416830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Height</a:t>
                      </a:r>
                    </a:p>
                  </a:txBody>
                  <a:tcPr marL="126349" marR="126349" marT="63174" marB="63174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Eye Colour</a:t>
                      </a: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Hair and Skin Colour</a:t>
                      </a: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9289281"/>
                  </a:ext>
                </a:extLst>
              </a:tr>
              <a:tr h="1458907"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0536658"/>
                  </a:ext>
                </a:extLst>
              </a:tr>
              <a:tr h="41683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Seasonal</a:t>
                      </a:r>
                      <a:r>
                        <a:rPr lang="en-GB" sz="1000" b="1" baseline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Colour Changes</a:t>
                      </a:r>
                    </a:p>
                  </a:txBody>
                  <a:tcPr marL="126349" marR="126349" marT="63174" marB="63174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err="1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Tyrosinase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Monoamine</a:t>
                      </a:r>
                      <a:r>
                        <a:rPr lang="en-GB" sz="1000" b="1" baseline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Oxidase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9850811"/>
                  </a:ext>
                </a:extLst>
              </a:tr>
              <a:tr h="1458907"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6349" marR="126349" marT="63174" marB="63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8558013"/>
                  </a:ext>
                </a:extLst>
              </a:tr>
            </a:tbl>
          </a:graphicData>
        </a:graphic>
      </p:graphicFrame>
      <p:sp>
        <p:nvSpPr>
          <p:cNvPr id="13" name="Text Box 44">
            <a:extLst>
              <a:ext uri="{FF2B5EF4-FFF2-40B4-BE49-F238E27FC236}">
                <a16:creationId xmlns:a16="http://schemas.microsoft.com/office/drawing/2014/main" id="{D1ACB74B-C677-0B48-90AE-F9B1E097E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42" y="4297096"/>
            <a:ext cx="2629600" cy="24687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How can the environment affect the epigenome?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FBD979DB-E1FA-CD43-B6E8-64DBC2DF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222" y="4297096"/>
            <a:ext cx="2224989" cy="24687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  <a:ea typeface="Comic Sans MS" charset="0"/>
                <a:cs typeface="Comic Sans MS" charset="0"/>
              </a:rPr>
              <a:t>What is apoptosis?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charset="0"/>
              </a:rPr>
              <a:t>What is the Hayflick limit?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CE6637E9-CB1A-5144-9FB9-CCEF38F83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791" y="4297096"/>
            <a:ext cx="2224989" cy="24687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is the role of:</a:t>
            </a: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Oncogenes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Tumour suppressor genes</a:t>
            </a: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90846CD2-DD7B-3740-B58D-CEF052F9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935" y="4297096"/>
            <a:ext cx="2065481" cy="246872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are the risk factors of some cancers?</a:t>
            </a:r>
            <a:endParaRPr lang="en-GB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8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67454-AA43-5112-6D1F-4228E786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31497" y="-1523798"/>
            <a:ext cx="7148826" cy="10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5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23F0C-31D5-A4D3-A873-2AD089F8A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63" t="11598" r="29390" b="14906"/>
          <a:stretch/>
        </p:blipFill>
        <p:spPr>
          <a:xfrm rot="16200000">
            <a:off x="1577400" y="-1428717"/>
            <a:ext cx="6829259" cy="968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680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KP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KP" id="{25F99B14-5589-4CF8-B15A-C7486BCCE8C3}" vid="{24AB864B-080C-4AFC-8E3D-2E7CA5A5E2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549</Words>
  <Application>Microsoft Office PowerPoint</Application>
  <PresentationFormat>Widescreen</PresentationFormat>
  <Paragraphs>232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1_Office Theme</vt:lpstr>
      <vt:lpstr>Theme KP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Fenn</dc:creator>
  <cp:lastModifiedBy>Ms J Fenn</cp:lastModifiedBy>
  <cp:revision>13</cp:revision>
  <cp:lastPrinted>2023-04-17T07:17:45Z</cp:lastPrinted>
  <dcterms:created xsi:type="dcterms:W3CDTF">2023-04-14T11:05:00Z</dcterms:created>
  <dcterms:modified xsi:type="dcterms:W3CDTF">2025-03-31T09:00:06Z</dcterms:modified>
</cp:coreProperties>
</file>