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12"/>
  </p:notesMasterIdLst>
  <p:sldIdLst>
    <p:sldId id="343" r:id="rId3"/>
    <p:sldId id="595" r:id="rId4"/>
    <p:sldId id="596" r:id="rId5"/>
    <p:sldId id="597" r:id="rId6"/>
    <p:sldId id="532" r:id="rId7"/>
    <p:sldId id="547" r:id="rId8"/>
    <p:sldId id="598" r:id="rId9"/>
    <p:sldId id="599" r:id="rId10"/>
    <p:sldId id="58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9CE4"/>
    <a:srgbClr val="FF9F85"/>
    <a:srgbClr val="C6FC2C"/>
    <a:srgbClr val="E6F92F"/>
    <a:srgbClr val="D6FF29"/>
    <a:srgbClr val="9EFF01"/>
    <a:srgbClr val="FA8A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p:scale>
        <a:sx n="100" d="100"/>
        <a:sy n="100" d="100"/>
      </p:scale>
      <p:origin x="0" y="-1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FEDC8-EB03-48FE-A9C7-DC86AE19875E}" type="datetimeFigureOut">
              <a:rPr lang="en-GB" smtClean="0"/>
              <a:t>22/04/2025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46118-36BA-47F0-8F3E-4ECCC4BBD6AB}" type="slidenum">
              <a:rPr lang="en-GB" smtClean="0"/>
              <a:t>‹#›</a:t>
            </a:fld>
            <a:endParaRPr lang="en-GB"/>
          </a:p>
        </p:txBody>
      </p:sp>
    </p:spTree>
    <p:extLst>
      <p:ext uri="{BB962C8B-B14F-4D97-AF65-F5344CB8AC3E}">
        <p14:creationId xmlns:p14="http://schemas.microsoft.com/office/powerpoint/2010/main" val="148291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68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F0E0-695D-4E6A-90FE-A015E6E812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F39DB5-83DF-431E-99E7-C850E658B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27274D-14F6-4E25-8DDE-75FAF635E7F7}"/>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5" name="Footer Placeholder 4">
            <a:extLst>
              <a:ext uri="{FF2B5EF4-FFF2-40B4-BE49-F238E27FC236}">
                <a16:creationId xmlns:a16="http://schemas.microsoft.com/office/drawing/2014/main" id="{F6317F06-EBA0-4E70-86C2-A3DD2AD9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EC3932-3680-4467-8EA2-AA8BDD8E7B42}"/>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269057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F746-7E3D-4B01-B8F9-240306A7E2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17A85D-7F3D-4F51-BA0C-96D3EA8DE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EC4BD7-DA78-4EB4-AFE3-A922F7D9DB4F}"/>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5" name="Footer Placeholder 4">
            <a:extLst>
              <a:ext uri="{FF2B5EF4-FFF2-40B4-BE49-F238E27FC236}">
                <a16:creationId xmlns:a16="http://schemas.microsoft.com/office/drawing/2014/main" id="{4A72D0A2-35BB-4D2D-B3EB-85525CE325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ADBA09-71EB-4F03-970A-99ED0B17D5D0}"/>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38420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3C0A45-42CE-472E-AA05-8E83E879E7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5D8991-84CD-4F0C-BA95-E096EBF009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CD4D31-51FF-4BAA-9118-156ECAC6CA25}"/>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5" name="Footer Placeholder 4">
            <a:extLst>
              <a:ext uri="{FF2B5EF4-FFF2-40B4-BE49-F238E27FC236}">
                <a16:creationId xmlns:a16="http://schemas.microsoft.com/office/drawing/2014/main" id="{CC8622C3-295D-4566-9E4D-7F2235E58D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C60935-C7E9-436F-BB40-49473ACFA8AA}"/>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119921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C390-92FE-48A5-A5E5-1DFC1B55F46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B361269-74F7-442F-8455-E9E0DE63FB6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011804-2C53-4A49-B799-C5919DA491B2}"/>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5" name="Footer Placeholder 4">
            <a:extLst>
              <a:ext uri="{FF2B5EF4-FFF2-40B4-BE49-F238E27FC236}">
                <a16:creationId xmlns:a16="http://schemas.microsoft.com/office/drawing/2014/main" id="{D96E7D38-FA87-4B27-8CE4-1178D19AA4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8534A0-7E5C-403C-9FA7-0CB1B5D43A6D}"/>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1006972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3DB4-9DF3-47CD-9DB5-588B7F493B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7A4CB2-F950-4E98-A77D-AE15568A3E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98A982-D1E6-4623-8057-1DDDE8439E38}"/>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5" name="Footer Placeholder 4">
            <a:extLst>
              <a:ext uri="{FF2B5EF4-FFF2-40B4-BE49-F238E27FC236}">
                <a16:creationId xmlns:a16="http://schemas.microsoft.com/office/drawing/2014/main" id="{94869AF3-A835-4BE8-9E53-6686F681A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6CD9E1-5D28-4CFC-9B20-15A6008F277D}"/>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6946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78DC-6C06-4A41-BAED-44E182FC7130}"/>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9B884A-0C31-4CC0-8A19-CA8B4130CBC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40701-8CFA-4900-A601-78D55C201A9D}"/>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5" name="Footer Placeholder 4">
            <a:extLst>
              <a:ext uri="{FF2B5EF4-FFF2-40B4-BE49-F238E27FC236}">
                <a16:creationId xmlns:a16="http://schemas.microsoft.com/office/drawing/2014/main" id="{6A235D5E-3227-474D-8F7D-34B1F474B0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39C185-12FA-49B0-AA0B-502F42342642}"/>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843601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D317-6672-4161-8248-009A33A77A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924B4A-95A3-475F-B8DC-CE741C0BBD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88E5C2-7C70-49D1-8BE0-C8EB499DAF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0DCF86-40BB-4FFB-9EA2-F883B0888A66}"/>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6" name="Footer Placeholder 5">
            <a:extLst>
              <a:ext uri="{FF2B5EF4-FFF2-40B4-BE49-F238E27FC236}">
                <a16:creationId xmlns:a16="http://schemas.microsoft.com/office/drawing/2014/main" id="{40C29E0D-0031-4651-9DD9-358D7A7BC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9CA51F-5538-4968-8187-2A87FED7D061}"/>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200931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6689-1876-4051-BF52-0CAA09B6BB8E}"/>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A9738B-6931-4AF3-9A03-2AB85BC1DEF2}"/>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60DFA-9878-45A6-A7BC-FE11221785D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7350E4-3526-4B68-8181-E66F9918E99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08AA820-D767-4287-917D-03DA60271D1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BA6D8F-CFB4-414D-8A22-F7ABF2E6CFFA}"/>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8" name="Footer Placeholder 7">
            <a:extLst>
              <a:ext uri="{FF2B5EF4-FFF2-40B4-BE49-F238E27FC236}">
                <a16:creationId xmlns:a16="http://schemas.microsoft.com/office/drawing/2014/main" id="{1B53135B-A444-4DD1-8651-5E37BE62E2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BD15C5-3E74-4730-864C-27C7D41B9281}"/>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3930241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FB2C-2FE0-495B-9110-DCD4B05EF0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DF9AEB-8570-4BB9-8E76-799929EA0E18}"/>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4" name="Footer Placeholder 3">
            <a:extLst>
              <a:ext uri="{FF2B5EF4-FFF2-40B4-BE49-F238E27FC236}">
                <a16:creationId xmlns:a16="http://schemas.microsoft.com/office/drawing/2014/main" id="{F9EF7273-E0D0-4E39-AF29-837689A6E2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417A52-68FB-4FEE-A8EC-25BC6DFFAA7E}"/>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433233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2381FB-D07C-4861-9167-D4475759CABD}"/>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3" name="Footer Placeholder 2">
            <a:extLst>
              <a:ext uri="{FF2B5EF4-FFF2-40B4-BE49-F238E27FC236}">
                <a16:creationId xmlns:a16="http://schemas.microsoft.com/office/drawing/2014/main" id="{47478F71-38A8-4895-9392-2F29FBB9CF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2544A9-7B21-4363-9405-FCF71F09876D}"/>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987871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61FF-9053-4A02-A298-41C88F58E8B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0C9151-9DD2-4272-B157-9752064EBB3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C69BD4-E63E-4F22-9231-0EE4F5C353D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07B43F-5059-46B1-9B67-C2250D103B4E}"/>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6" name="Footer Placeholder 5">
            <a:extLst>
              <a:ext uri="{FF2B5EF4-FFF2-40B4-BE49-F238E27FC236}">
                <a16:creationId xmlns:a16="http://schemas.microsoft.com/office/drawing/2014/main" id="{76453546-1F09-4937-A024-BDE78399E4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D6F17A-7A73-4630-AE8A-F4A57A50A6C2}"/>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41505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91FE-14B4-47EA-8492-71C431AE5F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AC3F6A-FD47-4839-AE99-F44C501C9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DE0BEE-D2DE-480F-9545-DFE5419B6537}"/>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5" name="Footer Placeholder 4">
            <a:extLst>
              <a:ext uri="{FF2B5EF4-FFF2-40B4-BE49-F238E27FC236}">
                <a16:creationId xmlns:a16="http://schemas.microsoft.com/office/drawing/2014/main" id="{751BC712-88B8-4E01-9337-8BF0FDE28D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5D53CA-AC40-4237-93B1-A41263D50BBD}"/>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2146635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CDEF-D2CB-453B-95C4-192D272559F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7FC079-7291-4D1A-BB6C-55489AB1E269}"/>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A87AC03-1D36-4755-8D3A-1D66B4BA4B7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180A93-7722-4C49-A7F8-C05C84AA7C7E}"/>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6" name="Footer Placeholder 5">
            <a:extLst>
              <a:ext uri="{FF2B5EF4-FFF2-40B4-BE49-F238E27FC236}">
                <a16:creationId xmlns:a16="http://schemas.microsoft.com/office/drawing/2014/main" id="{6EF4E783-E60E-43C1-AC16-30D993EDA8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B9A9ED-9D8F-4ED1-A61C-960A08842479}"/>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3135256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A1A25-77C5-4F90-920F-519C170A1B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4980C2-59A9-44F6-BE72-1DBC128DDF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C5344F-4CDA-462C-B5FE-F20B3C14F3ED}"/>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5" name="Footer Placeholder 4">
            <a:extLst>
              <a:ext uri="{FF2B5EF4-FFF2-40B4-BE49-F238E27FC236}">
                <a16:creationId xmlns:a16="http://schemas.microsoft.com/office/drawing/2014/main" id="{50AD269A-6FAD-42E0-87B2-CA5ED6DB4A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FFD17D-6CB5-444F-B19F-F661290B6C73}"/>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2261436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93CA24-6B7A-4090-B787-21C8C1686A4E}"/>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4130BA-5D1B-40C1-BD80-B0995A180A8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6419CF-2C85-467B-B0A5-D9DB64595D89}"/>
              </a:ext>
            </a:extLst>
          </p:cNvPr>
          <p:cNvSpPr>
            <a:spLocks noGrp="1"/>
          </p:cNvSpPr>
          <p:nvPr>
            <p:ph type="dt" sz="half" idx="10"/>
          </p:nvPr>
        </p:nvSpPr>
        <p:spPr/>
        <p:txBody>
          <a:bodyPr/>
          <a:lstStyle/>
          <a:p>
            <a:fld id="{1941EEA2-AD4A-4500-AAEA-B7D76FE3C746}" type="datetimeFigureOut">
              <a:rPr lang="en-GB" smtClean="0"/>
              <a:t>22/04/2025</a:t>
            </a:fld>
            <a:endParaRPr lang="en-GB"/>
          </a:p>
        </p:txBody>
      </p:sp>
      <p:sp>
        <p:nvSpPr>
          <p:cNvPr id="5" name="Footer Placeholder 4">
            <a:extLst>
              <a:ext uri="{FF2B5EF4-FFF2-40B4-BE49-F238E27FC236}">
                <a16:creationId xmlns:a16="http://schemas.microsoft.com/office/drawing/2014/main" id="{35151E51-A3E4-4FCD-99D0-50FBF375F8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B45F6B-9107-447C-BB5F-5D55DCECA358}"/>
              </a:ext>
            </a:extLst>
          </p:cNvPr>
          <p:cNvSpPr>
            <a:spLocks noGrp="1"/>
          </p:cNvSpPr>
          <p:nvPr>
            <p:ph type="sldNum" sz="quarter" idx="12"/>
          </p:nvPr>
        </p:nvSpPr>
        <p:spPr/>
        <p:txBody>
          <a:bodyPr/>
          <a:lstStyle/>
          <a:p>
            <a:fld id="{8FD17B11-10C2-4CDE-8E57-1F48DF4AEE12}" type="slidenum">
              <a:rPr lang="en-GB" smtClean="0"/>
              <a:t>‹#›</a:t>
            </a:fld>
            <a:endParaRPr lang="en-GB"/>
          </a:p>
        </p:txBody>
      </p:sp>
    </p:spTree>
    <p:extLst>
      <p:ext uri="{BB962C8B-B14F-4D97-AF65-F5344CB8AC3E}">
        <p14:creationId xmlns:p14="http://schemas.microsoft.com/office/powerpoint/2010/main" val="374287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9B29-01D5-4A0A-8A2C-DB0BEFF12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E1C6E5-FC6F-4B50-986A-D3F466857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F1F08-BD02-4B04-BE50-C592EC09C072}"/>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5" name="Footer Placeholder 4">
            <a:extLst>
              <a:ext uri="{FF2B5EF4-FFF2-40B4-BE49-F238E27FC236}">
                <a16:creationId xmlns:a16="http://schemas.microsoft.com/office/drawing/2014/main" id="{B0204A98-8A14-41AD-9C1F-65CB10F163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64DFC2-3C5B-470C-B0AD-A1E538B57D1D}"/>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2287204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06C94-8FCE-4BA5-893E-8CBD225AE1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091700-C866-4E8F-ADC2-21513ED22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216F0C-34D3-4B70-ABE3-1613CDBAAF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76CF4CB-E6C3-4FA7-9DEF-19FAE2F6375E}"/>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6" name="Footer Placeholder 5">
            <a:extLst>
              <a:ext uri="{FF2B5EF4-FFF2-40B4-BE49-F238E27FC236}">
                <a16:creationId xmlns:a16="http://schemas.microsoft.com/office/drawing/2014/main" id="{88A96068-5E66-4061-9D23-4F675111CF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6F5BE-3498-4CFC-A436-DEDDCC83D561}"/>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260034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521D-7B41-4C01-B99E-8C3E6325C6B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CE57A9-6D3D-412E-A4C0-0008A6564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381963-472D-44CA-8C41-31B14A5479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39E149-F2DD-4180-8FCE-9E4DA02C85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0FA710-EFFD-4FBE-82BA-6E8447C3AF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86A8E1-D89F-40E8-A026-1D59B33520B4}"/>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8" name="Footer Placeholder 7">
            <a:extLst>
              <a:ext uri="{FF2B5EF4-FFF2-40B4-BE49-F238E27FC236}">
                <a16:creationId xmlns:a16="http://schemas.microsoft.com/office/drawing/2014/main" id="{31009234-E3D9-49F3-94A5-A9D699859A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36CE80-B0C4-42C9-884B-A03F6914CBC8}"/>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2395552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B3C8-E9DC-4D9A-9C73-8DA15A8797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775407-C386-42F3-8781-4DDC817196E5}"/>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4" name="Footer Placeholder 3">
            <a:extLst>
              <a:ext uri="{FF2B5EF4-FFF2-40B4-BE49-F238E27FC236}">
                <a16:creationId xmlns:a16="http://schemas.microsoft.com/office/drawing/2014/main" id="{F6CBAFA1-860A-4D2C-89F7-2604BEA09A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E8C72B-C21F-4F52-9C69-73ECB68048DF}"/>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270188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E9D981-3C12-4B7A-8B01-FBBC3B173DEF}"/>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3" name="Footer Placeholder 2">
            <a:extLst>
              <a:ext uri="{FF2B5EF4-FFF2-40B4-BE49-F238E27FC236}">
                <a16:creationId xmlns:a16="http://schemas.microsoft.com/office/drawing/2014/main" id="{0BCFC8FF-D48D-41B2-B82A-7A72F48173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8A5834-5D64-4A60-9341-F3BEF77F7301}"/>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38820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7164-EC77-445E-973A-1402A29EB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E5120C-BC8F-403B-9837-B32EDDC81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7ECC32-82C0-4CD9-A090-4F253B05F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D2A6B-6795-437C-A51F-0CD577466919}"/>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6" name="Footer Placeholder 5">
            <a:extLst>
              <a:ext uri="{FF2B5EF4-FFF2-40B4-BE49-F238E27FC236}">
                <a16:creationId xmlns:a16="http://schemas.microsoft.com/office/drawing/2014/main" id="{9869F959-3C6F-4882-A7D2-7713403E94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0D9853-40F1-4852-83C3-333FDC8B0996}"/>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82756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02A2-7E1B-4ED6-89FF-5160AAE11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523485-36D1-4901-99B5-0AD54DFA2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1405A67-E0E8-4286-83D9-A960311AC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9EA2E-08AA-4340-BCC9-AF9D2E02AE30}"/>
              </a:ext>
            </a:extLst>
          </p:cNvPr>
          <p:cNvSpPr>
            <a:spLocks noGrp="1"/>
          </p:cNvSpPr>
          <p:nvPr>
            <p:ph type="dt" sz="half" idx="10"/>
          </p:nvPr>
        </p:nvSpPr>
        <p:spPr/>
        <p:txBody>
          <a:bodyPr/>
          <a:lstStyle/>
          <a:p>
            <a:fld id="{233A6450-9A91-4121-81BB-5266DD728F2A}" type="datetimeFigureOut">
              <a:rPr lang="en-GB" smtClean="0"/>
              <a:t>22/04/2025</a:t>
            </a:fld>
            <a:endParaRPr lang="en-GB"/>
          </a:p>
        </p:txBody>
      </p:sp>
      <p:sp>
        <p:nvSpPr>
          <p:cNvPr id="6" name="Footer Placeholder 5">
            <a:extLst>
              <a:ext uri="{FF2B5EF4-FFF2-40B4-BE49-F238E27FC236}">
                <a16:creationId xmlns:a16="http://schemas.microsoft.com/office/drawing/2014/main" id="{F3242FD6-05C0-4251-A25A-784CFCA333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FE1E0A-637D-4DF7-B037-35EB8E7087A6}"/>
              </a:ext>
            </a:extLst>
          </p:cNvPr>
          <p:cNvSpPr>
            <a:spLocks noGrp="1"/>
          </p:cNvSpPr>
          <p:nvPr>
            <p:ph type="sldNum" sz="quarter" idx="12"/>
          </p:nvPr>
        </p:nvSpPr>
        <p:spPr/>
        <p:txBody>
          <a:bodyPr/>
          <a:lstStyle/>
          <a:p>
            <a:fld id="{D081023E-C3AC-40F6-98F0-7393F96AC9B5}" type="slidenum">
              <a:rPr lang="en-GB" smtClean="0"/>
              <a:t>‹#›</a:t>
            </a:fld>
            <a:endParaRPr lang="en-GB"/>
          </a:p>
        </p:txBody>
      </p:sp>
    </p:spTree>
    <p:extLst>
      <p:ext uri="{BB962C8B-B14F-4D97-AF65-F5344CB8AC3E}">
        <p14:creationId xmlns:p14="http://schemas.microsoft.com/office/powerpoint/2010/main" val="3257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225C64-FA87-43A5-A4C0-8D46F68BD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9C26E4-3D1D-4F93-B5B3-E16160561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BCBB7C-F551-49B4-A38D-DE75CC4A5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A6450-9A91-4121-81BB-5266DD728F2A}" type="datetimeFigureOut">
              <a:rPr lang="en-GB" smtClean="0"/>
              <a:t>22/04/2025</a:t>
            </a:fld>
            <a:endParaRPr lang="en-GB"/>
          </a:p>
        </p:txBody>
      </p:sp>
      <p:sp>
        <p:nvSpPr>
          <p:cNvPr id="5" name="Footer Placeholder 4">
            <a:extLst>
              <a:ext uri="{FF2B5EF4-FFF2-40B4-BE49-F238E27FC236}">
                <a16:creationId xmlns:a16="http://schemas.microsoft.com/office/drawing/2014/main" id="{D21CBD4D-A3C6-4125-8195-E19A28C22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8A76FE-2776-4DA7-BDD9-21F32D4C9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1023E-C3AC-40F6-98F0-7393F96AC9B5}" type="slidenum">
              <a:rPr lang="en-GB" smtClean="0"/>
              <a:t>‹#›</a:t>
            </a:fld>
            <a:endParaRPr lang="en-GB"/>
          </a:p>
        </p:txBody>
      </p:sp>
    </p:spTree>
    <p:extLst>
      <p:ext uri="{BB962C8B-B14F-4D97-AF65-F5344CB8AC3E}">
        <p14:creationId xmlns:p14="http://schemas.microsoft.com/office/powerpoint/2010/main" val="4280513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A6184A-2B40-48B5-AEB0-FDE2E07655D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86DF70-2440-4272-A6B1-3A8072D76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F0741-F99F-42FE-B01F-99FB3F41C06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41EEA2-AD4A-4500-AAEA-B7D76FE3C746}" type="datetimeFigureOut">
              <a:rPr lang="en-GB" smtClean="0"/>
              <a:t>22/04/2025</a:t>
            </a:fld>
            <a:endParaRPr lang="en-GB"/>
          </a:p>
        </p:txBody>
      </p:sp>
      <p:sp>
        <p:nvSpPr>
          <p:cNvPr id="5" name="Footer Placeholder 4">
            <a:extLst>
              <a:ext uri="{FF2B5EF4-FFF2-40B4-BE49-F238E27FC236}">
                <a16:creationId xmlns:a16="http://schemas.microsoft.com/office/drawing/2014/main" id="{99F74C85-25A0-4BA7-86BB-34D2658047B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74EA16-CCB3-4424-B2FC-0784AB2998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D17B11-10C2-4CDE-8E57-1F48DF4AEE12}" type="slidenum">
              <a:rPr lang="en-GB" smtClean="0"/>
              <a:t>‹#›</a:t>
            </a:fld>
            <a:endParaRPr lang="en-GB"/>
          </a:p>
        </p:txBody>
      </p:sp>
    </p:spTree>
    <p:extLst>
      <p:ext uri="{BB962C8B-B14F-4D97-AF65-F5344CB8AC3E}">
        <p14:creationId xmlns:p14="http://schemas.microsoft.com/office/powerpoint/2010/main" val="21946188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xptpXSTtgSY"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0"/>
            <a:ext cx="12192000" cy="750304"/>
          </a:xfrm>
          <a:prstGeom prst="rect">
            <a:avLst/>
          </a:prstGeom>
          <a:solidFill>
            <a:srgbClr val="FFFF00"/>
          </a:solidFill>
        </p:spPr>
        <p:txBody>
          <a:bodyPr spcFirstLastPara="1" vert="horz" wrap="square" lIns="121900" tIns="121900" rIns="121900" bIns="121900" rtlCol="0" anchor="b" anchorCtr="0">
            <a:noAutofit/>
          </a:bodyPr>
          <a:lstStyle/>
          <a:p>
            <a:pPr algn="l">
              <a:spcBef>
                <a:spcPts val="0"/>
              </a:spcBef>
            </a:pPr>
            <a:r>
              <a:rPr lang="en-GB" sz="3600" dirty="0">
                <a:solidFill>
                  <a:srgbClr val="FF0000"/>
                </a:solidFill>
              </a:rPr>
              <a:t>PAPER 3: General and Practical Applications in Biology</a:t>
            </a:r>
            <a:endParaRPr sz="2500" dirty="0">
              <a:solidFill>
                <a:srgbClr val="FF0000"/>
              </a:solidFill>
            </a:endParaRPr>
          </a:p>
        </p:txBody>
      </p:sp>
      <p:sp>
        <p:nvSpPr>
          <p:cNvPr id="9" name="Rectangle 8">
            <a:extLst>
              <a:ext uri="{FF2B5EF4-FFF2-40B4-BE49-F238E27FC236}">
                <a16:creationId xmlns:a16="http://schemas.microsoft.com/office/drawing/2014/main" id="{69420236-FE11-1266-E0E0-5BCA2FA2BD06}"/>
              </a:ext>
            </a:extLst>
          </p:cNvPr>
          <p:cNvSpPr/>
          <p:nvPr/>
        </p:nvSpPr>
        <p:spPr>
          <a:xfrm>
            <a:off x="8351520" y="3658850"/>
            <a:ext cx="1259840" cy="538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11" name="Rectangle 10">
            <a:extLst>
              <a:ext uri="{FF2B5EF4-FFF2-40B4-BE49-F238E27FC236}">
                <a16:creationId xmlns:a16="http://schemas.microsoft.com/office/drawing/2014/main" id="{68CEADF3-BC6A-0759-4D68-14AA3817E949}"/>
              </a:ext>
            </a:extLst>
          </p:cNvPr>
          <p:cNvSpPr/>
          <p:nvPr/>
        </p:nvSpPr>
        <p:spPr>
          <a:xfrm>
            <a:off x="9271000" y="4133204"/>
            <a:ext cx="269240" cy="538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13" name="TextBox 12">
            <a:extLst>
              <a:ext uri="{FF2B5EF4-FFF2-40B4-BE49-F238E27FC236}">
                <a16:creationId xmlns:a16="http://schemas.microsoft.com/office/drawing/2014/main" id="{C1F5C6F1-C164-D22D-9811-76ECCE06BAC3}"/>
              </a:ext>
            </a:extLst>
          </p:cNvPr>
          <p:cNvSpPr txBox="1"/>
          <p:nvPr/>
        </p:nvSpPr>
        <p:spPr>
          <a:xfrm>
            <a:off x="1" y="939387"/>
            <a:ext cx="12191999" cy="5438925"/>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DO NOW</a:t>
            </a:r>
            <a:r>
              <a:rPr kumimoji="0" lang="en-GB" sz="28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The fat tail lemur gorges on food before hibernation </a:t>
            </a:r>
            <a:r>
              <a:rPr kumimoji="0" lang="en-GB" sz="2400" b="0" i="0" u="none" strike="noStrike" kern="1200" cap="none" spc="0" normalizeH="0" baseline="0" noProof="0" dirty="0" err="1">
                <a:ln>
                  <a:noFill/>
                </a:ln>
                <a:solidFill>
                  <a:prstClr val="black"/>
                </a:solidFill>
                <a:effectLst/>
                <a:uLnTx/>
                <a:uFillTx/>
                <a:latin typeface="Comic Sans MS"/>
                <a:ea typeface="Times New Roman" panose="02020603050405020304" pitchFamily="18" charset="0"/>
                <a:cs typeface="Times New Roman" panose="02020603050405020304" pitchFamily="18" charset="0"/>
              </a:rPr>
              <a:t>nd</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doubles it body weight by storing fat reserves in its tail. During hibernation it can metabolise and use lipids for energy. </a:t>
            </a:r>
          </a:p>
          <a:p>
            <a:pPr marL="514350" marR="0" lvl="0" indent="-514350" algn="l" defTabSz="914400" rtl="0" eaLnBrk="1" fontAlgn="auto" latinLnBrk="0" hangingPunct="1">
              <a:lnSpc>
                <a:spcPct val="107000"/>
              </a:lnSpc>
              <a:spcBef>
                <a:spcPts val="600"/>
              </a:spcBef>
              <a:spcAft>
                <a:spcPts val="600"/>
              </a:spcAft>
              <a:buClrTx/>
              <a:buSzTx/>
              <a:buFontTx/>
              <a:buAutoNum type="romanLcParenBoth"/>
              <a:tabLs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What type of adaptation is the lemur's ability to </a:t>
            </a:r>
            <a:r>
              <a:rPr lang="en-GB" sz="2400" dirty="0">
                <a:solidFill>
                  <a:prstClr val="black"/>
                </a:solidFill>
                <a:latin typeface="Comic Sans MS"/>
                <a:ea typeface="Times New Roman" panose="02020603050405020304" pitchFamily="18" charset="0"/>
                <a:cs typeface="Times New Roman" panose="02020603050405020304" pitchFamily="18" charset="0"/>
              </a:rPr>
              <a:t>conserve glycogen by using lipids? </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8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8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a:t>
            </a:r>
            <a:endParaRPr lang="en-GB" sz="2800" dirty="0">
              <a:solidFill>
                <a:prstClr val="black"/>
              </a:solidFill>
              <a:latin typeface="Comic Sans MS"/>
              <a:ea typeface="Times New Roman" panose="02020603050405020304" pitchFamily="18" charset="0"/>
              <a:cs typeface="Times New Roman" panose="02020603050405020304" pitchFamily="18" charset="0"/>
            </a:endParaRPr>
          </a:p>
          <a:p>
            <a:pPr>
              <a:lnSpc>
                <a:spcPct val="107000"/>
              </a:lnSpc>
              <a:spcBef>
                <a:spcPts val="600"/>
              </a:spcBef>
              <a:spcAft>
                <a:spcPts val="600"/>
              </a:spcAf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a:t>
            </a:r>
            <a:r>
              <a:rPr lang="en-GB" sz="2400" dirty="0">
                <a:solidFill>
                  <a:prstClr val="black"/>
                </a:solidFill>
                <a:latin typeface="Comic Sans MS"/>
                <a:ea typeface="Times New Roman" panose="02020603050405020304" pitchFamily="18" charset="0"/>
                <a:cs typeface="Times New Roman" panose="02020603050405020304" pitchFamily="18" charset="0"/>
              </a:rPr>
              <a:t>ii</a:t>
            </a: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Triglycerides are a type of lipids used for energy storage. What bond needs to be hydrolysed to break down a triglyceride?</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a:t>
            </a:r>
          </a:p>
          <a:p>
            <a:pPr>
              <a:lnSpc>
                <a:spcPct val="107000"/>
              </a:lnSpc>
              <a:spcBef>
                <a:spcPts val="600"/>
              </a:spcBef>
              <a:spcAft>
                <a:spcPts val="600"/>
              </a:spcAf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a:t>
            </a:r>
            <a:r>
              <a:rPr lang="en-GB" sz="2400" dirty="0">
                <a:solidFill>
                  <a:prstClr val="black"/>
                </a:solidFill>
                <a:latin typeface="Comic Sans MS"/>
                <a:ea typeface="Times New Roman" panose="02020603050405020304" pitchFamily="18" charset="0"/>
                <a:cs typeface="Times New Roman" panose="02020603050405020304" pitchFamily="18" charset="0"/>
              </a:rPr>
              <a:t>iii</a:t>
            </a: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Triglycerides are hydrolysed to form ________ and __________</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a:t>
            </a:r>
            <a:endPar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endParaRPr>
          </a:p>
          <a:p>
            <a:pPr>
              <a:lnSpc>
                <a:spcPct val="107000"/>
              </a:lnSpc>
              <a:spcBef>
                <a:spcPts val="600"/>
              </a:spcBef>
              <a:spcAft>
                <a:spcPts val="600"/>
              </a:spcAft>
              <a:defRPr/>
            </a:pPr>
            <a:endParaRPr kumimoji="0" lang="en-GB" sz="20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7000"/>
              </a:lnSpc>
              <a:spcBef>
                <a:spcPts val="600"/>
              </a:spcBef>
              <a:spcAft>
                <a:spcPts val="600"/>
              </a:spcAft>
              <a:buClrTx/>
              <a:buSzTx/>
              <a:tabLst/>
              <a:defRPr/>
            </a:pPr>
            <a:endParaRPr kumimoji="0" lang="en-GB" sz="25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7000"/>
              </a:lnSpc>
              <a:spcBef>
                <a:spcPts val="600"/>
              </a:spcBef>
              <a:spcAft>
                <a:spcPts val="600"/>
              </a:spcAft>
              <a:buClrTx/>
              <a:buSzTx/>
              <a:tabLst/>
              <a:defRPr/>
            </a:pPr>
            <a:endParaRPr kumimoji="0" lang="en-GB" sz="25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B3E79ED-43E7-72FD-44E1-2EDF5E7B3694}"/>
              </a:ext>
            </a:extLst>
          </p:cNvPr>
          <p:cNvPicPr>
            <a:picLocks noChangeAspect="1"/>
          </p:cNvPicPr>
          <p:nvPr/>
        </p:nvPicPr>
        <p:blipFill>
          <a:blip r:embed="rId3"/>
          <a:stretch>
            <a:fillRect/>
          </a:stretch>
        </p:blipFill>
        <p:spPr>
          <a:xfrm>
            <a:off x="9363919" y="4975558"/>
            <a:ext cx="2828081" cy="1882441"/>
          </a:xfrm>
          <a:prstGeom prst="rect">
            <a:avLst/>
          </a:prstGeom>
        </p:spPr>
      </p:pic>
      <p:sp>
        <p:nvSpPr>
          <p:cNvPr id="5" name="TextBox 4">
            <a:extLst>
              <a:ext uri="{FF2B5EF4-FFF2-40B4-BE49-F238E27FC236}">
                <a16:creationId xmlns:a16="http://schemas.microsoft.com/office/drawing/2014/main" id="{5563B34F-F7B8-25F6-BCFF-47144D505752}"/>
              </a:ext>
            </a:extLst>
          </p:cNvPr>
          <p:cNvSpPr txBox="1"/>
          <p:nvPr/>
        </p:nvSpPr>
        <p:spPr>
          <a:xfrm>
            <a:off x="0" y="4975558"/>
            <a:ext cx="9363919" cy="2065181"/>
          </a:xfrm>
          <a:prstGeom prst="rect">
            <a:avLst/>
          </a:prstGeom>
          <a:solidFill>
            <a:schemeClr val="accent4">
              <a:lumMod val="20000"/>
              <a:lumOff val="80000"/>
            </a:schemeClr>
          </a:solidFill>
        </p:spPr>
        <p:txBody>
          <a:bodyPr wrap="square">
            <a:spAutoFit/>
          </a:bodyPr>
          <a:lstStyle/>
          <a:p>
            <a:pPr>
              <a:lnSpc>
                <a:spcPct val="107000"/>
              </a:lnSpc>
              <a:spcBef>
                <a:spcPts val="600"/>
              </a:spcBef>
              <a:spcAft>
                <a:spcPts val="600"/>
              </a:spcAft>
              <a:defRPr/>
            </a:pPr>
            <a:r>
              <a:rPr kumimoji="0" lang="en-GB" sz="28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a:t>
            </a:r>
            <a:r>
              <a:rPr lang="en-GB" sz="2800" dirty="0">
                <a:solidFill>
                  <a:prstClr val="black"/>
                </a:solidFill>
                <a:latin typeface="Comic Sans MS"/>
                <a:ea typeface="Times New Roman" panose="02020603050405020304" pitchFamily="18" charset="0"/>
                <a:cs typeface="Times New Roman" panose="02020603050405020304" pitchFamily="18" charset="0"/>
              </a:rPr>
              <a:t>iv</a:t>
            </a:r>
            <a:r>
              <a:rPr kumimoji="0" lang="en-GB" sz="28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This adaption first evolved in early ancestors of the lemur. With reference to natural selection, suggest how this adaptation could have evolved? </a:t>
            </a:r>
            <a:r>
              <a:rPr kumimoji="0" lang="en-GB" sz="28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r>
              <a:rPr lang="en-GB" sz="2800" b="1" dirty="0">
                <a:solidFill>
                  <a:srgbClr val="A8AAAD"/>
                </a:solidFill>
                <a:latin typeface="Comic Sans MS"/>
                <a:ea typeface="Times New Roman" panose="02020603050405020304" pitchFamily="18" charset="0"/>
                <a:cs typeface="Times New Roman" panose="02020603050405020304" pitchFamily="18" charset="0"/>
              </a:rPr>
              <a:t>4</a:t>
            </a:r>
            <a:r>
              <a:rPr kumimoji="0" lang="en-GB" sz="28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p>
          <a:p>
            <a:pPr>
              <a:lnSpc>
                <a:spcPct val="107000"/>
              </a:lnSpc>
              <a:spcBef>
                <a:spcPts val="600"/>
              </a:spcBef>
              <a:spcAft>
                <a:spcPts val="600"/>
              </a:spcAft>
              <a:defRPr/>
            </a:pPr>
            <a:endParaRPr kumimoji="0" lang="en-GB" sz="28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673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EC643D-9888-8B0E-3FDC-95993C8D20ED}"/>
              </a:ext>
            </a:extLst>
          </p:cNvPr>
          <p:cNvPicPr>
            <a:picLocks noChangeAspect="1"/>
          </p:cNvPicPr>
          <p:nvPr/>
        </p:nvPicPr>
        <p:blipFill>
          <a:blip r:embed="rId2"/>
          <a:stretch>
            <a:fillRect/>
          </a:stretch>
        </p:blipFill>
        <p:spPr>
          <a:xfrm>
            <a:off x="9797960" y="4982419"/>
            <a:ext cx="2498212" cy="1875581"/>
          </a:xfrm>
          <a:prstGeom prst="rect">
            <a:avLst/>
          </a:prstGeom>
        </p:spPr>
      </p:pic>
      <p:sp>
        <p:nvSpPr>
          <p:cNvPr id="6" name="TextBox 5">
            <a:extLst>
              <a:ext uri="{FF2B5EF4-FFF2-40B4-BE49-F238E27FC236}">
                <a16:creationId xmlns:a16="http://schemas.microsoft.com/office/drawing/2014/main" id="{EE3BF926-0BD6-78ED-77FC-61EAB5A1CA37}"/>
              </a:ext>
            </a:extLst>
          </p:cNvPr>
          <p:cNvSpPr txBox="1"/>
          <p:nvPr/>
        </p:nvSpPr>
        <p:spPr>
          <a:xfrm>
            <a:off x="-1" y="0"/>
            <a:ext cx="12192001" cy="4824975"/>
          </a:xfrm>
          <a:prstGeom prst="rect">
            <a:avLst/>
          </a:prstGeom>
          <a:noFill/>
        </p:spPr>
        <p:txBody>
          <a:bodyPr wrap="square">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Self Assess</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The fat tail lemur gorges on food before hibernation </a:t>
            </a:r>
            <a:r>
              <a:rPr kumimoji="0" lang="en-GB" sz="2400" b="0" i="0" u="none" strike="noStrike" kern="1200" cap="none" spc="0" normalizeH="0" baseline="0" noProof="0" dirty="0" err="1">
                <a:ln>
                  <a:noFill/>
                </a:ln>
                <a:solidFill>
                  <a:prstClr val="black"/>
                </a:solidFill>
                <a:effectLst/>
                <a:uLnTx/>
                <a:uFillTx/>
                <a:latin typeface="Comic Sans MS"/>
                <a:ea typeface="Times New Roman" panose="02020603050405020304" pitchFamily="18" charset="0"/>
                <a:cs typeface="Times New Roman" panose="02020603050405020304" pitchFamily="18" charset="0"/>
              </a:rPr>
              <a:t>nd</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doubles it body weight by storing fat reserves in its tail. During hibernation it can metabolise and use lipids for energy. </a:t>
            </a:r>
          </a:p>
          <a:p>
            <a:pPr marL="514350" marR="0" lvl="0" indent="-514350" algn="l" defTabSz="914400" rtl="0" eaLnBrk="1" fontAlgn="auto" latinLnBrk="0" hangingPunct="1">
              <a:lnSpc>
                <a:spcPct val="107000"/>
              </a:lnSpc>
              <a:spcBef>
                <a:spcPts val="600"/>
              </a:spcBef>
              <a:spcAft>
                <a:spcPts val="600"/>
              </a:spcAft>
              <a:buClrTx/>
              <a:buSzTx/>
              <a:buFontTx/>
              <a:buAutoNum type="romanLcParenBoth"/>
              <a:tabLs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What type of adaptation is the lemur's ability to </a:t>
            </a:r>
            <a:r>
              <a:rPr lang="en-GB" sz="2400" dirty="0">
                <a:solidFill>
                  <a:prstClr val="black"/>
                </a:solidFill>
                <a:latin typeface="Comic Sans MS"/>
                <a:ea typeface="Times New Roman" panose="02020603050405020304" pitchFamily="18" charset="0"/>
                <a:cs typeface="Times New Roman" panose="02020603050405020304" pitchFamily="18" charset="0"/>
              </a:rPr>
              <a:t>conserve glycogen by using lipids? </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 </a:t>
            </a:r>
          </a:p>
          <a:p>
            <a:pPr marR="0" lvl="0" algn="l" defTabSz="914400" rtl="0" eaLnBrk="1" fontAlgn="auto" latinLnBrk="0" hangingPunct="1">
              <a:lnSpc>
                <a:spcPct val="107000"/>
              </a:lnSpc>
              <a:spcBef>
                <a:spcPts val="600"/>
              </a:spcBef>
              <a:spcAft>
                <a:spcPts val="600"/>
              </a:spcAft>
              <a:buClrTx/>
              <a:buSzTx/>
              <a:tabLst/>
              <a:defRPr/>
            </a:pPr>
            <a:r>
              <a:rPr kumimoji="0" lang="en-GB" sz="3600" b="1" i="0" u="none" strike="noStrike" kern="1200" cap="none" spc="0" normalizeH="0" baseline="0" noProof="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Physiological Adaptation</a:t>
            </a:r>
            <a:endParaRPr lang="en-GB" sz="3600" b="1" dirty="0">
              <a:solidFill>
                <a:srgbClr val="00B050"/>
              </a:solidFill>
              <a:latin typeface="Comic Sans MS"/>
              <a:ea typeface="Times New Roman" panose="02020603050405020304" pitchFamily="18" charset="0"/>
              <a:cs typeface="Times New Roman" panose="02020603050405020304" pitchFamily="18" charset="0"/>
            </a:endParaRPr>
          </a:p>
          <a:p>
            <a:pPr>
              <a:lnSpc>
                <a:spcPct val="107000"/>
              </a:lnSpc>
              <a:spcBef>
                <a:spcPts val="600"/>
              </a:spcBef>
              <a:spcAft>
                <a:spcPts val="600"/>
              </a:spcAf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a:t>
            </a:r>
            <a:r>
              <a:rPr lang="en-GB" sz="2400" dirty="0">
                <a:solidFill>
                  <a:prstClr val="black"/>
                </a:solidFill>
                <a:latin typeface="Comic Sans MS"/>
                <a:ea typeface="Times New Roman" panose="02020603050405020304" pitchFamily="18" charset="0"/>
                <a:cs typeface="Times New Roman" panose="02020603050405020304" pitchFamily="18" charset="0"/>
              </a:rPr>
              <a:t>ii</a:t>
            </a: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Triglycerides are a type of lipids used for energy storage. What bond needs to be hydrolysed to break down a triglyceride?</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a:t>
            </a:r>
            <a:r>
              <a:rPr kumimoji="0" lang="en-GB" sz="20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 </a:t>
            </a:r>
            <a:r>
              <a:rPr kumimoji="0" lang="en-GB" sz="3600" b="1" i="0" u="none" strike="noStrike" kern="1200" cap="none" spc="0" normalizeH="0" baseline="0" noProof="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Ester</a:t>
            </a:r>
            <a:endParaRPr kumimoji="0" lang="en-GB" sz="20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endParaRPr>
          </a:p>
          <a:p>
            <a:pPr>
              <a:lnSpc>
                <a:spcPct val="107000"/>
              </a:lnSpc>
              <a:spcBef>
                <a:spcPts val="600"/>
              </a:spcBef>
              <a:spcAft>
                <a:spcPts val="600"/>
              </a:spcAf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a:t>
            </a:r>
            <a:r>
              <a:rPr lang="en-GB" sz="2400" dirty="0">
                <a:solidFill>
                  <a:prstClr val="black"/>
                </a:solidFill>
                <a:latin typeface="Comic Sans MS"/>
                <a:ea typeface="Times New Roman" panose="02020603050405020304" pitchFamily="18" charset="0"/>
                <a:cs typeface="Times New Roman" panose="02020603050405020304" pitchFamily="18" charset="0"/>
              </a:rPr>
              <a:t>iii</a:t>
            </a: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Triglycerides are hydrolysed to form </a:t>
            </a:r>
            <a:r>
              <a:rPr kumimoji="0" lang="en-GB" sz="3600" b="1" i="0" u="none" strike="noStrike" kern="1200" cap="none" spc="0" normalizeH="0" baseline="0" dirty="0" err="1">
                <a:ln>
                  <a:noFill/>
                </a:ln>
                <a:solidFill>
                  <a:srgbClr val="00B050"/>
                </a:solidFill>
                <a:effectLst/>
                <a:uLnTx/>
                <a:uFillTx/>
                <a:latin typeface="Comic Sans MS"/>
                <a:ea typeface="Times New Roman" panose="02020603050405020304" pitchFamily="18" charset="0"/>
                <a:cs typeface="Times New Roman" panose="02020603050405020304" pitchFamily="18" charset="0"/>
              </a:rPr>
              <a:t>Gylcerol</a:t>
            </a:r>
            <a:r>
              <a:rPr kumimoji="0" lang="en-GB" sz="3600" b="1" i="0" u="none" strike="noStrike" kern="1200" cap="none" spc="0" normalizeH="0" baseline="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 and (3) Fatty </a:t>
            </a:r>
            <a:r>
              <a:rPr kumimoji="0" lang="en-GB" sz="20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a:t>
            </a:r>
            <a:endParaRPr kumimoji="0" lang="en-GB" sz="20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A586763-6EE8-C6D0-F4EE-9EB438B16987}"/>
              </a:ext>
            </a:extLst>
          </p:cNvPr>
          <p:cNvSpPr txBox="1"/>
          <p:nvPr/>
        </p:nvSpPr>
        <p:spPr>
          <a:xfrm>
            <a:off x="-1" y="5192172"/>
            <a:ext cx="9711159" cy="1569660"/>
          </a:xfrm>
          <a:prstGeom prst="rect">
            <a:avLst/>
          </a:prstGeom>
          <a:noFill/>
        </p:spPr>
        <p:txBody>
          <a:bodyPr wrap="square">
            <a:spAutoFit/>
          </a:bodyPr>
          <a:lstStyle/>
          <a:p>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With reference to natural selection, suggest how this adaptation could have evolved?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r>
              <a:rPr lang="en-GB" sz="2400" b="1" dirty="0">
                <a:solidFill>
                  <a:srgbClr val="A8AAAD"/>
                </a:solidFill>
                <a:latin typeface="Comic Sans MS"/>
                <a:ea typeface="Times New Roman" panose="02020603050405020304" pitchFamily="18" charset="0"/>
                <a:cs typeface="Times New Roman" panose="02020603050405020304" pitchFamily="18" charset="0"/>
              </a:rPr>
              <a:t>4</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p>
          <a:p>
            <a:r>
              <a:rPr lang="en-GB" sz="2400" b="1" dirty="0">
                <a:solidFill>
                  <a:srgbClr val="7030A0"/>
                </a:solidFill>
                <a:latin typeface="Comic Sans MS"/>
                <a:cs typeface="Times New Roman" panose="02020603050405020304" pitchFamily="18" charset="0"/>
              </a:rPr>
              <a:t>Variation/Mutation </a:t>
            </a:r>
            <a:r>
              <a:rPr lang="en-GB" sz="2400" b="1" dirty="0">
                <a:solidFill>
                  <a:srgbClr val="7030A0"/>
                </a:solidFill>
                <a:latin typeface="Comic Sans MS"/>
                <a:cs typeface="Times New Roman" panose="02020603050405020304" pitchFamily="18" charset="0"/>
                <a:sym typeface="Wingdings" panose="05000000000000000000" pitchFamily="2" charset="2"/>
              </a:rPr>
              <a:t> Selection pressure  Survival  allele frequency</a:t>
            </a:r>
            <a:endParaRPr lang="en-GB" sz="2400" dirty="0">
              <a:solidFill>
                <a:srgbClr val="7030A0"/>
              </a:solidFill>
            </a:endParaRPr>
          </a:p>
        </p:txBody>
      </p:sp>
    </p:spTree>
    <p:extLst>
      <p:ext uri="{BB962C8B-B14F-4D97-AF65-F5344CB8AC3E}">
        <p14:creationId xmlns:p14="http://schemas.microsoft.com/office/powerpoint/2010/main" val="2102106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37BFD-F7FE-8E51-7EE5-3B4A9D2E38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FBD5BC2-50F2-2422-6658-65D569CDECF6}"/>
              </a:ext>
            </a:extLst>
          </p:cNvPr>
          <p:cNvPicPr>
            <a:picLocks noChangeAspect="1"/>
          </p:cNvPicPr>
          <p:nvPr/>
        </p:nvPicPr>
        <p:blipFill>
          <a:blip r:embed="rId2"/>
          <a:stretch>
            <a:fillRect/>
          </a:stretch>
        </p:blipFill>
        <p:spPr>
          <a:xfrm>
            <a:off x="9797960" y="4982419"/>
            <a:ext cx="2498212" cy="1875581"/>
          </a:xfrm>
          <a:prstGeom prst="rect">
            <a:avLst/>
          </a:prstGeom>
        </p:spPr>
      </p:pic>
      <p:sp>
        <p:nvSpPr>
          <p:cNvPr id="6" name="TextBox 5">
            <a:extLst>
              <a:ext uri="{FF2B5EF4-FFF2-40B4-BE49-F238E27FC236}">
                <a16:creationId xmlns:a16="http://schemas.microsoft.com/office/drawing/2014/main" id="{5400258C-897D-74E3-33DA-3A16F170D599}"/>
              </a:ext>
            </a:extLst>
          </p:cNvPr>
          <p:cNvSpPr txBox="1"/>
          <p:nvPr/>
        </p:nvSpPr>
        <p:spPr>
          <a:xfrm>
            <a:off x="-1" y="0"/>
            <a:ext cx="12192001" cy="4824975"/>
          </a:xfrm>
          <a:prstGeom prst="rect">
            <a:avLst/>
          </a:prstGeom>
          <a:noFill/>
        </p:spPr>
        <p:txBody>
          <a:bodyPr wrap="square">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Self Assess</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The fat tail lemur gorges on food before hibernation </a:t>
            </a:r>
            <a:r>
              <a:rPr kumimoji="0" lang="en-GB" sz="2400" b="0" i="0" u="none" strike="noStrike" kern="1200" cap="none" spc="0" normalizeH="0" baseline="0" noProof="0" dirty="0" err="1">
                <a:ln>
                  <a:noFill/>
                </a:ln>
                <a:solidFill>
                  <a:prstClr val="black"/>
                </a:solidFill>
                <a:effectLst/>
                <a:uLnTx/>
                <a:uFillTx/>
                <a:latin typeface="Comic Sans MS"/>
                <a:ea typeface="Times New Roman" panose="02020603050405020304" pitchFamily="18" charset="0"/>
                <a:cs typeface="Times New Roman" panose="02020603050405020304" pitchFamily="18" charset="0"/>
              </a:rPr>
              <a:t>nd</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doubles it body weight by storing fat reserves in its tail. During hibernation it can metabolise and use lipids for energy. </a:t>
            </a:r>
          </a:p>
          <a:p>
            <a:pPr marL="514350" marR="0" lvl="0" indent="-514350" algn="l" defTabSz="914400" rtl="0" eaLnBrk="1" fontAlgn="auto" latinLnBrk="0" hangingPunct="1">
              <a:lnSpc>
                <a:spcPct val="107000"/>
              </a:lnSpc>
              <a:spcBef>
                <a:spcPts val="600"/>
              </a:spcBef>
              <a:spcAft>
                <a:spcPts val="600"/>
              </a:spcAft>
              <a:buClrTx/>
              <a:buSzTx/>
              <a:buFontTx/>
              <a:buAutoNum type="romanLcParenBoth"/>
              <a:tabLs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What type of adaptation is the lemur's ability to </a:t>
            </a:r>
            <a:r>
              <a:rPr lang="en-GB" sz="2400" dirty="0">
                <a:solidFill>
                  <a:prstClr val="black"/>
                </a:solidFill>
                <a:latin typeface="Comic Sans MS"/>
                <a:ea typeface="Times New Roman" panose="02020603050405020304" pitchFamily="18" charset="0"/>
                <a:cs typeface="Times New Roman" panose="02020603050405020304" pitchFamily="18" charset="0"/>
              </a:rPr>
              <a:t>conserve glycogen by using lipids? </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 </a:t>
            </a:r>
          </a:p>
          <a:p>
            <a:pPr marR="0" lvl="0" algn="l" defTabSz="914400" rtl="0" eaLnBrk="1" fontAlgn="auto" latinLnBrk="0" hangingPunct="1">
              <a:lnSpc>
                <a:spcPct val="107000"/>
              </a:lnSpc>
              <a:spcBef>
                <a:spcPts val="600"/>
              </a:spcBef>
              <a:spcAft>
                <a:spcPts val="600"/>
              </a:spcAft>
              <a:buClrTx/>
              <a:buSzTx/>
              <a:tabLst/>
              <a:defRPr/>
            </a:pPr>
            <a:r>
              <a:rPr kumimoji="0" lang="en-GB" sz="3600" b="1" i="0" u="none" strike="noStrike" kern="1200" cap="none" spc="0" normalizeH="0" baseline="0" noProof="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Physiological Adaptation</a:t>
            </a:r>
            <a:endParaRPr lang="en-GB" sz="3600" b="1" dirty="0">
              <a:solidFill>
                <a:srgbClr val="00B050"/>
              </a:solidFill>
              <a:latin typeface="Comic Sans MS"/>
              <a:ea typeface="Times New Roman" panose="02020603050405020304" pitchFamily="18" charset="0"/>
              <a:cs typeface="Times New Roman" panose="02020603050405020304" pitchFamily="18" charset="0"/>
            </a:endParaRPr>
          </a:p>
          <a:p>
            <a:pPr>
              <a:lnSpc>
                <a:spcPct val="107000"/>
              </a:lnSpc>
              <a:spcBef>
                <a:spcPts val="600"/>
              </a:spcBef>
              <a:spcAft>
                <a:spcPts val="600"/>
              </a:spcAf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a:t>
            </a:r>
            <a:r>
              <a:rPr lang="en-GB" sz="2400" dirty="0">
                <a:solidFill>
                  <a:prstClr val="black"/>
                </a:solidFill>
                <a:latin typeface="Comic Sans MS"/>
                <a:ea typeface="Times New Roman" panose="02020603050405020304" pitchFamily="18" charset="0"/>
                <a:cs typeface="Times New Roman" panose="02020603050405020304" pitchFamily="18" charset="0"/>
              </a:rPr>
              <a:t>ii</a:t>
            </a: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Triglycerides are a type of lipids used for energy storage. What bond needs to be hydrolysed to break down a triglyceride?</a:t>
            </a:r>
            <a:r>
              <a:rPr kumimoji="0" lang="en-GB" sz="24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a:t>
            </a:r>
            <a:r>
              <a:rPr kumimoji="0" lang="en-GB" sz="20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 </a:t>
            </a:r>
            <a:r>
              <a:rPr kumimoji="0" lang="en-GB" sz="3600" b="1" i="0" u="none" strike="noStrike" kern="1200" cap="none" spc="0" normalizeH="0" baseline="0" noProof="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Ester</a:t>
            </a:r>
            <a:endParaRPr kumimoji="0" lang="en-GB" sz="20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endParaRPr>
          </a:p>
          <a:p>
            <a:pPr>
              <a:lnSpc>
                <a:spcPct val="107000"/>
              </a:lnSpc>
              <a:spcBef>
                <a:spcPts val="600"/>
              </a:spcBef>
              <a:spcAft>
                <a:spcPts val="600"/>
              </a:spcAft>
              <a:defRPr/>
            </a:pP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a:t>
            </a:r>
            <a:r>
              <a:rPr lang="en-GB" sz="2400" dirty="0">
                <a:solidFill>
                  <a:prstClr val="black"/>
                </a:solidFill>
                <a:latin typeface="Comic Sans MS"/>
                <a:ea typeface="Times New Roman" panose="02020603050405020304" pitchFamily="18" charset="0"/>
                <a:cs typeface="Times New Roman" panose="02020603050405020304" pitchFamily="18" charset="0"/>
              </a:rPr>
              <a:t>iii</a:t>
            </a:r>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 Triglycerides are hydrolysed to form </a:t>
            </a:r>
            <a:r>
              <a:rPr kumimoji="0" lang="en-GB" sz="3600" b="1" i="0" u="none" strike="noStrike" kern="1200" cap="none" spc="0" normalizeH="0" baseline="0" dirty="0" err="1">
                <a:ln>
                  <a:noFill/>
                </a:ln>
                <a:solidFill>
                  <a:srgbClr val="00B050"/>
                </a:solidFill>
                <a:effectLst/>
                <a:uLnTx/>
                <a:uFillTx/>
                <a:latin typeface="Comic Sans MS"/>
                <a:ea typeface="Times New Roman" panose="02020603050405020304" pitchFamily="18" charset="0"/>
                <a:cs typeface="Times New Roman" panose="02020603050405020304" pitchFamily="18" charset="0"/>
              </a:rPr>
              <a:t>Gylcerol</a:t>
            </a:r>
            <a:r>
              <a:rPr kumimoji="0" lang="en-GB" sz="3600" b="1" i="0" u="none" strike="noStrike" kern="1200" cap="none" spc="0" normalizeH="0" baseline="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 and (3) Fatty </a:t>
            </a:r>
            <a:r>
              <a:rPr kumimoji="0" lang="en-GB" sz="20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(1)</a:t>
            </a:r>
            <a:endParaRPr kumimoji="0" lang="en-GB" sz="2000" b="0" i="0" u="none" strike="noStrike" kern="1200" cap="none" spc="0" normalizeH="0" baseline="0" noProof="0" dirty="0">
              <a:ln>
                <a:noFill/>
              </a:ln>
              <a:solidFill>
                <a:prstClr val="black"/>
              </a:solidFill>
              <a:effectLst/>
              <a:uLnTx/>
              <a:uFillTx/>
              <a:latin typeface="Comic Sans MS"/>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AF062B-A154-9469-BE65-8CEE116DDB63}"/>
              </a:ext>
            </a:extLst>
          </p:cNvPr>
          <p:cNvSpPr txBox="1"/>
          <p:nvPr/>
        </p:nvSpPr>
        <p:spPr>
          <a:xfrm>
            <a:off x="-1" y="5192172"/>
            <a:ext cx="9711159" cy="1569660"/>
          </a:xfrm>
          <a:prstGeom prst="rect">
            <a:avLst/>
          </a:prstGeom>
          <a:noFill/>
        </p:spPr>
        <p:txBody>
          <a:bodyPr wrap="square">
            <a:spAutoFit/>
          </a:bodyPr>
          <a:lstStyle/>
          <a:p>
            <a:r>
              <a:rPr kumimoji="0" lang="en-GB" sz="24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With reference to natural selection, suggest how this adaptation could have evolved? </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r>
              <a:rPr lang="en-GB" sz="2400" b="1" dirty="0">
                <a:solidFill>
                  <a:srgbClr val="A8AAAD"/>
                </a:solidFill>
                <a:latin typeface="Comic Sans MS"/>
                <a:ea typeface="Times New Roman" panose="02020603050405020304" pitchFamily="18" charset="0"/>
                <a:cs typeface="Times New Roman" panose="02020603050405020304" pitchFamily="18" charset="0"/>
              </a:rPr>
              <a:t>4</a:t>
            </a:r>
            <a:r>
              <a:rPr kumimoji="0" lang="en-GB" sz="24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p>
          <a:p>
            <a:r>
              <a:rPr lang="en-GB" sz="2400" b="1" dirty="0">
                <a:solidFill>
                  <a:srgbClr val="7030A0"/>
                </a:solidFill>
                <a:latin typeface="Comic Sans MS"/>
                <a:cs typeface="Times New Roman" panose="02020603050405020304" pitchFamily="18" charset="0"/>
              </a:rPr>
              <a:t>Variation/Mutation </a:t>
            </a:r>
            <a:r>
              <a:rPr lang="en-GB" sz="2400" b="1" dirty="0">
                <a:solidFill>
                  <a:srgbClr val="7030A0"/>
                </a:solidFill>
                <a:latin typeface="Comic Sans MS"/>
                <a:cs typeface="Times New Roman" panose="02020603050405020304" pitchFamily="18" charset="0"/>
                <a:sym typeface="Wingdings" panose="05000000000000000000" pitchFamily="2" charset="2"/>
              </a:rPr>
              <a:t> Selection pressure  Survival  allele frequency</a:t>
            </a:r>
            <a:endParaRPr lang="en-GB" sz="2400" dirty="0">
              <a:solidFill>
                <a:srgbClr val="7030A0"/>
              </a:solidFill>
            </a:endParaRPr>
          </a:p>
        </p:txBody>
      </p:sp>
    </p:spTree>
    <p:extLst>
      <p:ext uri="{BB962C8B-B14F-4D97-AF65-F5344CB8AC3E}">
        <p14:creationId xmlns:p14="http://schemas.microsoft.com/office/powerpoint/2010/main" val="167970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615E49-AB0E-4F3D-166D-24DD660E556F}"/>
              </a:ext>
            </a:extLst>
          </p:cNvPr>
          <p:cNvPicPr>
            <a:picLocks noChangeAspect="1"/>
          </p:cNvPicPr>
          <p:nvPr/>
        </p:nvPicPr>
        <p:blipFill>
          <a:blip r:embed="rId2"/>
          <a:stretch>
            <a:fillRect/>
          </a:stretch>
        </p:blipFill>
        <p:spPr>
          <a:xfrm>
            <a:off x="8623139" y="0"/>
            <a:ext cx="3568861" cy="3887648"/>
          </a:xfrm>
          <a:prstGeom prst="rect">
            <a:avLst/>
          </a:prstGeom>
        </p:spPr>
      </p:pic>
      <p:sp>
        <p:nvSpPr>
          <p:cNvPr id="6" name="TextBox 5">
            <a:extLst>
              <a:ext uri="{FF2B5EF4-FFF2-40B4-BE49-F238E27FC236}">
                <a16:creationId xmlns:a16="http://schemas.microsoft.com/office/drawing/2014/main" id="{F2FA48A2-001E-14C0-B1B4-2367210E22AC}"/>
              </a:ext>
            </a:extLst>
          </p:cNvPr>
          <p:cNvSpPr txBox="1"/>
          <p:nvPr/>
        </p:nvSpPr>
        <p:spPr>
          <a:xfrm>
            <a:off x="0" y="0"/>
            <a:ext cx="7130005" cy="6679073"/>
          </a:xfrm>
          <a:prstGeom prst="rect">
            <a:avLst/>
          </a:prstGeom>
          <a:noFill/>
        </p:spPr>
        <p:txBody>
          <a:bodyPr wrap="square">
            <a:spAutoFit/>
          </a:bodyPr>
          <a:lstStyle/>
          <a:p>
            <a:r>
              <a:rPr kumimoji="0" lang="en-GB" sz="1800" b="0" i="0" u="none" strike="noStrike" kern="1200" cap="none" spc="0" normalizeH="0" baseline="0" dirty="0">
                <a:ln>
                  <a:noFill/>
                </a:ln>
                <a:solidFill>
                  <a:prstClr val="black"/>
                </a:solidFill>
                <a:effectLst/>
                <a:uLnTx/>
                <a:uFillTx/>
                <a:latin typeface="Comic Sans MS"/>
                <a:ea typeface="Times New Roman" panose="02020603050405020304" pitchFamily="18" charset="0"/>
                <a:cs typeface="Times New Roman" panose="02020603050405020304" pitchFamily="18" charset="0"/>
              </a:rPr>
              <a:t>With reference to natural selection, suggest how this adaptation could have evolved? </a:t>
            </a:r>
            <a:r>
              <a:rPr kumimoji="0" lang="en-GB" sz="18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r>
              <a:rPr lang="en-GB" sz="1800" b="1" dirty="0">
                <a:solidFill>
                  <a:srgbClr val="A8AAAD"/>
                </a:solidFill>
                <a:latin typeface="Comic Sans MS"/>
                <a:ea typeface="Times New Roman" panose="02020603050405020304" pitchFamily="18" charset="0"/>
                <a:cs typeface="Times New Roman" panose="02020603050405020304" pitchFamily="18" charset="0"/>
              </a:rPr>
              <a:t>4</a:t>
            </a:r>
            <a:r>
              <a:rPr kumimoji="0" lang="en-GB" sz="18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rPr>
              <a:t>)</a:t>
            </a:r>
          </a:p>
          <a:p>
            <a:endParaRPr lang="en-GB" b="1" dirty="0">
              <a:solidFill>
                <a:srgbClr val="A8AAAD"/>
              </a:solidFill>
              <a:latin typeface="Comic Sans MS"/>
              <a:ea typeface="Times New Roman" panose="02020603050405020304" pitchFamily="18" charset="0"/>
              <a:cs typeface="Times New Roman" panose="02020603050405020304" pitchFamily="18" charset="0"/>
            </a:endParaRPr>
          </a:p>
          <a:p>
            <a:endParaRPr kumimoji="0" lang="en-GB" sz="1800" b="1" i="0" u="none" strike="noStrike" kern="1200" cap="none" spc="0" normalizeH="0" baseline="0" noProof="0" dirty="0">
              <a:ln>
                <a:noFill/>
              </a:ln>
              <a:solidFill>
                <a:srgbClr val="A8AAAD"/>
              </a:solidFill>
              <a:effectLst/>
              <a:uLnTx/>
              <a:uFillTx/>
              <a:latin typeface="Comic Sans MS"/>
              <a:ea typeface="Times New Roman" panose="02020603050405020304" pitchFamily="18" charset="0"/>
              <a:cs typeface="Times New Roman" panose="02020603050405020304" pitchFamily="18" charset="0"/>
            </a:endParaRPr>
          </a:p>
          <a:p>
            <a:pPr>
              <a:lnSpc>
                <a:spcPct val="150000"/>
              </a:lnSpc>
            </a:pPr>
            <a:r>
              <a:rPr kumimoji="0" lang="en-GB" sz="2400" b="0" i="0" u="none" strike="noStrike" kern="1200" cap="none" spc="0" normalizeH="0" baseline="0" dirty="0">
                <a:ln>
                  <a:noFill/>
                </a:ln>
                <a:solidFill>
                  <a:srgbClr val="00B050"/>
                </a:solidFill>
                <a:effectLst/>
                <a:uLnTx/>
                <a:uFillTx/>
                <a:latin typeface="Comic Sans MS"/>
                <a:ea typeface="Times New Roman" panose="02020603050405020304" pitchFamily="18" charset="0"/>
                <a:cs typeface="Times New Roman" panose="02020603050405020304" pitchFamily="18" charset="0"/>
              </a:rPr>
              <a:t>There </a:t>
            </a:r>
            <a:r>
              <a:rPr lang="en-GB" sz="2400" dirty="0">
                <a:solidFill>
                  <a:srgbClr val="00B050"/>
                </a:solidFill>
                <a:latin typeface="Comic Sans MS"/>
                <a:ea typeface="Times New Roman" panose="02020603050405020304" pitchFamily="18" charset="0"/>
                <a:cs typeface="Times New Roman" panose="02020603050405020304" pitchFamily="18" charset="0"/>
              </a:rPr>
              <a:t>was variation within a population of lemurs those with alleles for genes that allowed for more efficient metabolism of lipids could hibernate longer when food is scarce / require less food before / immediately after hibernation. These lemurs were more likely to survive and pass on these favourable alleles. Over many generations the allele frequency changed so that all members of the modern lemur population have acquired this adaptation</a:t>
            </a:r>
            <a:endParaRPr kumimoji="0" lang="en-GB" sz="1800" b="1" i="0" u="none" strike="noStrike" kern="1200" cap="none" spc="0" normalizeH="0" baseline="0" noProof="0" dirty="0">
              <a:ln>
                <a:noFill/>
              </a:ln>
              <a:solidFill>
                <a:srgbClr val="00B050"/>
              </a:solidFill>
              <a:effectLst/>
              <a:uLnTx/>
              <a:uFillTx/>
              <a:latin typeface="Comic Sans MS"/>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F1BCFD3-4CAF-F064-4858-4242BC7EE315}"/>
              </a:ext>
            </a:extLst>
          </p:cNvPr>
          <p:cNvSpPr txBox="1"/>
          <p:nvPr/>
        </p:nvSpPr>
        <p:spPr>
          <a:xfrm>
            <a:off x="6967960" y="3811012"/>
            <a:ext cx="5224040" cy="3046988"/>
          </a:xfrm>
          <a:prstGeom prst="rect">
            <a:avLst/>
          </a:prstGeom>
          <a:solidFill>
            <a:srgbClr val="FFFF00"/>
          </a:solidFill>
        </p:spPr>
        <p:txBody>
          <a:bodyPr wrap="square" rtlCol="0">
            <a:spAutoFit/>
          </a:bodyPr>
          <a:lstStyle/>
          <a:p>
            <a:r>
              <a:rPr lang="en-GB" sz="2400" dirty="0"/>
              <a:t>Additional Questions </a:t>
            </a:r>
          </a:p>
          <a:p>
            <a:endParaRPr lang="en-GB" sz="2400" dirty="0"/>
          </a:p>
          <a:p>
            <a:r>
              <a:rPr lang="en-GB" sz="2400" dirty="0"/>
              <a:t>How could the epigenome of the lemurs influence the genes that for lipid metabolism? </a:t>
            </a:r>
          </a:p>
          <a:p>
            <a:endParaRPr lang="en-GB" sz="2400" dirty="0"/>
          </a:p>
          <a:p>
            <a:r>
              <a:rPr lang="en-GB" sz="2400" dirty="0"/>
              <a:t>Suggest how similar changes might be useful to a marathon runner.</a:t>
            </a:r>
          </a:p>
        </p:txBody>
      </p:sp>
    </p:spTree>
    <p:extLst>
      <p:ext uri="{BB962C8B-B14F-4D97-AF65-F5344CB8AC3E}">
        <p14:creationId xmlns:p14="http://schemas.microsoft.com/office/powerpoint/2010/main" val="34924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6896EC-8662-4052-B0EE-DA4ED36A4AD0}"/>
              </a:ext>
            </a:extLst>
          </p:cNvPr>
          <p:cNvPicPr>
            <a:picLocks noChangeAspect="1"/>
          </p:cNvPicPr>
          <p:nvPr/>
        </p:nvPicPr>
        <p:blipFill>
          <a:blip r:embed="rId2"/>
          <a:stretch>
            <a:fillRect/>
          </a:stretch>
        </p:blipFill>
        <p:spPr>
          <a:xfrm>
            <a:off x="7016303" y="174470"/>
            <a:ext cx="5064945" cy="2769521"/>
          </a:xfrm>
          <a:prstGeom prst="rect">
            <a:avLst/>
          </a:prstGeom>
        </p:spPr>
      </p:pic>
      <p:sp>
        <p:nvSpPr>
          <p:cNvPr id="9" name="TextBox 8">
            <a:extLst>
              <a:ext uri="{FF2B5EF4-FFF2-40B4-BE49-F238E27FC236}">
                <a16:creationId xmlns:a16="http://schemas.microsoft.com/office/drawing/2014/main" id="{7FDC0557-CBB4-4C33-AA82-557FDFB753E2}"/>
              </a:ext>
            </a:extLst>
          </p:cNvPr>
          <p:cNvSpPr txBox="1"/>
          <p:nvPr/>
        </p:nvSpPr>
        <p:spPr>
          <a:xfrm>
            <a:off x="19290" y="358902"/>
            <a:ext cx="5257182" cy="1200329"/>
          </a:xfrm>
          <a:prstGeom prst="rect">
            <a:avLst/>
          </a:prstGeom>
          <a:noFill/>
        </p:spPr>
        <p:txBody>
          <a:bodyPr wrap="square" rtlCol="0">
            <a:spAutoFit/>
          </a:bodyPr>
          <a:lstStyle/>
          <a:p>
            <a:r>
              <a:rPr lang="en-GB" sz="2400" dirty="0">
                <a:latin typeface="+mj-lt"/>
              </a:rPr>
              <a:t>Identify labels (i), (ii), (iii) and (iv)</a:t>
            </a:r>
          </a:p>
          <a:p>
            <a:endParaRPr lang="en-GB" sz="2400" dirty="0">
              <a:latin typeface="+mj-lt"/>
            </a:endParaRPr>
          </a:p>
          <a:p>
            <a:endParaRPr lang="en-GB" sz="2400" dirty="0">
              <a:latin typeface="+mj-lt"/>
            </a:endParaRPr>
          </a:p>
        </p:txBody>
      </p:sp>
      <p:sp>
        <p:nvSpPr>
          <p:cNvPr id="7" name="TextBox 6">
            <a:extLst>
              <a:ext uri="{FF2B5EF4-FFF2-40B4-BE49-F238E27FC236}">
                <a16:creationId xmlns:a16="http://schemas.microsoft.com/office/drawing/2014/main" id="{8D39DF88-DAD8-4B97-A86A-94D94277E150}"/>
              </a:ext>
            </a:extLst>
          </p:cNvPr>
          <p:cNvSpPr txBox="1"/>
          <p:nvPr/>
        </p:nvSpPr>
        <p:spPr>
          <a:xfrm>
            <a:off x="312515" y="2361123"/>
            <a:ext cx="11680785" cy="3272947"/>
          </a:xfrm>
          <a:prstGeom prst="rect">
            <a:avLst/>
          </a:prstGeom>
          <a:noFill/>
        </p:spPr>
        <p:txBody>
          <a:bodyPr wrap="square" rtlCol="0">
            <a:spAutoFit/>
          </a:bodyPr>
          <a:lstStyle/>
          <a:p>
            <a:r>
              <a:rPr lang="en-GB" sz="2000" dirty="0">
                <a:latin typeface="+mj-lt"/>
              </a:rPr>
              <a:t>Differences between A and B are due to </a:t>
            </a:r>
            <a:r>
              <a:rPr lang="en-GB" sz="2000" b="1" dirty="0">
                <a:solidFill>
                  <a:srgbClr val="7030A0"/>
                </a:solidFill>
                <a:latin typeface="+mj-lt"/>
              </a:rPr>
              <a:t>Mutations / Epigenetics</a:t>
            </a:r>
          </a:p>
          <a:p>
            <a:endParaRPr lang="en-GB" sz="2000" dirty="0">
              <a:latin typeface="+mj-lt"/>
            </a:endParaRPr>
          </a:p>
          <a:p>
            <a:r>
              <a:rPr lang="en-GB" sz="2000" dirty="0">
                <a:latin typeface="+mj-lt"/>
              </a:rPr>
              <a:t>Genes located at A are switched </a:t>
            </a:r>
            <a:r>
              <a:rPr lang="en-GB" sz="2000" b="1" dirty="0">
                <a:solidFill>
                  <a:srgbClr val="7030A0"/>
                </a:solidFill>
                <a:latin typeface="+mj-lt"/>
              </a:rPr>
              <a:t>ON / OFF</a:t>
            </a:r>
          </a:p>
          <a:p>
            <a:endParaRPr lang="en-GB" sz="2000" dirty="0">
              <a:latin typeface="+mj-lt"/>
            </a:endParaRPr>
          </a:p>
          <a:p>
            <a:r>
              <a:rPr lang="en-GB" sz="2000" dirty="0">
                <a:latin typeface="+mj-lt"/>
              </a:rPr>
              <a:t>What might have caused this at A?</a:t>
            </a:r>
          </a:p>
          <a:p>
            <a:endParaRPr lang="en-GB" sz="2000" dirty="0">
              <a:latin typeface="+mj-lt"/>
            </a:endParaRPr>
          </a:p>
          <a:p>
            <a:pPr>
              <a:lnSpc>
                <a:spcPct val="150000"/>
              </a:lnSpc>
            </a:pPr>
            <a:r>
              <a:rPr lang="en-GB" sz="2000" dirty="0">
                <a:latin typeface="+mj-lt"/>
              </a:rPr>
              <a:t>T____________ F__________ are </a:t>
            </a:r>
            <a:r>
              <a:rPr lang="en-GB" sz="2000" b="1" dirty="0">
                <a:solidFill>
                  <a:srgbClr val="7030A0"/>
                </a:solidFill>
                <a:latin typeface="+mj-lt"/>
              </a:rPr>
              <a:t>more / less </a:t>
            </a:r>
            <a:r>
              <a:rPr lang="en-GB" sz="2000" dirty="0">
                <a:latin typeface="+mj-lt"/>
              </a:rPr>
              <a:t>likely to ________ at promotor regions for genes located on B compared to A. R___ ____________ is </a:t>
            </a:r>
            <a:r>
              <a:rPr lang="en-GB" sz="2000" b="1" dirty="0">
                <a:solidFill>
                  <a:srgbClr val="7030A0"/>
                </a:solidFill>
                <a:latin typeface="+mj-lt"/>
              </a:rPr>
              <a:t>more / less </a:t>
            </a:r>
            <a:r>
              <a:rPr lang="en-GB" sz="2000" dirty="0">
                <a:latin typeface="+mj-lt"/>
              </a:rPr>
              <a:t>likely to transcribe the gene. </a:t>
            </a:r>
          </a:p>
        </p:txBody>
      </p:sp>
      <p:sp>
        <p:nvSpPr>
          <p:cNvPr id="3" name="TextBox 2">
            <a:extLst>
              <a:ext uri="{FF2B5EF4-FFF2-40B4-BE49-F238E27FC236}">
                <a16:creationId xmlns:a16="http://schemas.microsoft.com/office/drawing/2014/main" id="{CB709B0D-8255-FDDC-5CC5-470F1DD6BC3B}"/>
              </a:ext>
            </a:extLst>
          </p:cNvPr>
          <p:cNvSpPr txBox="1"/>
          <p:nvPr/>
        </p:nvSpPr>
        <p:spPr>
          <a:xfrm>
            <a:off x="1" y="5717560"/>
            <a:ext cx="12081248" cy="954107"/>
          </a:xfrm>
          <a:prstGeom prst="rect">
            <a:avLst/>
          </a:prstGeom>
          <a:solidFill>
            <a:srgbClr val="FFFF00"/>
          </a:solidFill>
        </p:spPr>
        <p:txBody>
          <a:bodyPr wrap="square">
            <a:spAutoFit/>
          </a:bodyPr>
          <a:lstStyle/>
          <a:p>
            <a:r>
              <a:rPr lang="en-GB" sz="2800" dirty="0"/>
              <a:t>How could the epigenome of the lemurs influence the genes that for lipid metabolism? </a:t>
            </a:r>
          </a:p>
        </p:txBody>
      </p:sp>
    </p:spTree>
    <p:extLst>
      <p:ext uri="{BB962C8B-B14F-4D97-AF65-F5344CB8AC3E}">
        <p14:creationId xmlns:p14="http://schemas.microsoft.com/office/powerpoint/2010/main" val="315015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6896EC-8662-4052-B0EE-DA4ED36A4AD0}"/>
              </a:ext>
            </a:extLst>
          </p:cNvPr>
          <p:cNvPicPr>
            <a:picLocks noChangeAspect="1"/>
          </p:cNvPicPr>
          <p:nvPr/>
        </p:nvPicPr>
        <p:blipFill>
          <a:blip r:embed="rId2"/>
          <a:stretch>
            <a:fillRect/>
          </a:stretch>
        </p:blipFill>
        <p:spPr>
          <a:xfrm>
            <a:off x="7127055" y="79336"/>
            <a:ext cx="5064945" cy="2769521"/>
          </a:xfrm>
          <a:prstGeom prst="rect">
            <a:avLst/>
          </a:prstGeom>
        </p:spPr>
      </p:pic>
      <p:sp>
        <p:nvSpPr>
          <p:cNvPr id="9" name="TextBox 8">
            <a:extLst>
              <a:ext uri="{FF2B5EF4-FFF2-40B4-BE49-F238E27FC236}">
                <a16:creationId xmlns:a16="http://schemas.microsoft.com/office/drawing/2014/main" id="{7FDC0557-CBB4-4C33-AA82-557FDFB753E2}"/>
              </a:ext>
            </a:extLst>
          </p:cNvPr>
          <p:cNvSpPr txBox="1"/>
          <p:nvPr/>
        </p:nvSpPr>
        <p:spPr>
          <a:xfrm>
            <a:off x="192912" y="79336"/>
            <a:ext cx="5410143" cy="1200329"/>
          </a:xfrm>
          <a:prstGeom prst="rect">
            <a:avLst/>
          </a:prstGeom>
          <a:noFill/>
        </p:spPr>
        <p:txBody>
          <a:bodyPr wrap="square" rtlCol="0">
            <a:spAutoFit/>
          </a:bodyPr>
          <a:lstStyle/>
          <a:p>
            <a:r>
              <a:rPr lang="en-GB" sz="2400" dirty="0">
                <a:latin typeface="+mj-lt"/>
              </a:rPr>
              <a:t>Identify labels (i), (ii), (iii) and (iv)</a:t>
            </a:r>
          </a:p>
          <a:p>
            <a:endParaRPr lang="en-GB" sz="2400" dirty="0">
              <a:latin typeface="+mj-lt"/>
            </a:endParaRPr>
          </a:p>
          <a:p>
            <a:endParaRPr lang="en-GB" sz="2400" dirty="0">
              <a:latin typeface="+mj-lt"/>
            </a:endParaRPr>
          </a:p>
        </p:txBody>
      </p:sp>
      <p:sp>
        <p:nvSpPr>
          <p:cNvPr id="7" name="TextBox 6">
            <a:extLst>
              <a:ext uri="{FF2B5EF4-FFF2-40B4-BE49-F238E27FC236}">
                <a16:creationId xmlns:a16="http://schemas.microsoft.com/office/drawing/2014/main" id="{8D39DF88-DAD8-4B97-A86A-94D94277E150}"/>
              </a:ext>
            </a:extLst>
          </p:cNvPr>
          <p:cNvSpPr txBox="1"/>
          <p:nvPr/>
        </p:nvSpPr>
        <p:spPr>
          <a:xfrm>
            <a:off x="192911" y="2876308"/>
            <a:ext cx="11999089" cy="2739211"/>
          </a:xfrm>
          <a:prstGeom prst="rect">
            <a:avLst/>
          </a:prstGeom>
          <a:noFill/>
        </p:spPr>
        <p:txBody>
          <a:bodyPr wrap="square" rtlCol="0">
            <a:spAutoFit/>
          </a:bodyPr>
          <a:lstStyle/>
          <a:p>
            <a:r>
              <a:rPr lang="en-GB" dirty="0">
                <a:latin typeface="+mj-lt"/>
              </a:rPr>
              <a:t>Differences between A and B are due to </a:t>
            </a:r>
            <a:r>
              <a:rPr lang="en-GB" sz="2000" b="1" dirty="0">
                <a:solidFill>
                  <a:srgbClr val="00B050"/>
                </a:solidFill>
                <a:latin typeface="+mj-lt"/>
              </a:rPr>
              <a:t>Epigenetics</a:t>
            </a:r>
            <a:endParaRPr lang="en-GB" b="1" dirty="0">
              <a:solidFill>
                <a:srgbClr val="00B050"/>
              </a:solidFill>
              <a:latin typeface="+mj-lt"/>
            </a:endParaRPr>
          </a:p>
          <a:p>
            <a:endParaRPr lang="en-GB" dirty="0">
              <a:latin typeface="+mj-lt"/>
            </a:endParaRPr>
          </a:p>
          <a:p>
            <a:r>
              <a:rPr lang="en-GB" dirty="0">
                <a:latin typeface="+mj-lt"/>
              </a:rPr>
              <a:t>Genes located at A are switched </a:t>
            </a:r>
            <a:r>
              <a:rPr lang="en-GB" sz="2000" b="1" dirty="0">
                <a:solidFill>
                  <a:srgbClr val="00B050"/>
                </a:solidFill>
                <a:latin typeface="+mj-lt"/>
              </a:rPr>
              <a:t>OFF</a:t>
            </a:r>
            <a:endParaRPr lang="en-GB" b="1" dirty="0">
              <a:solidFill>
                <a:srgbClr val="00B050"/>
              </a:solidFill>
              <a:latin typeface="+mj-lt"/>
            </a:endParaRPr>
          </a:p>
          <a:p>
            <a:endParaRPr lang="en-GB" dirty="0">
              <a:latin typeface="+mj-lt"/>
            </a:endParaRPr>
          </a:p>
          <a:p>
            <a:r>
              <a:rPr lang="en-GB" dirty="0">
                <a:latin typeface="+mj-lt"/>
              </a:rPr>
              <a:t>What might have caused this at A?</a:t>
            </a:r>
            <a:r>
              <a:rPr lang="en-GB" sz="2000" dirty="0">
                <a:solidFill>
                  <a:srgbClr val="00B050"/>
                </a:solidFill>
                <a:latin typeface="+mj-lt"/>
              </a:rPr>
              <a:t> Increased DNA Methylation and or decreased histone modification (acetylation)</a:t>
            </a:r>
          </a:p>
          <a:p>
            <a:endParaRPr lang="en-GB" dirty="0">
              <a:latin typeface="+mj-lt"/>
            </a:endParaRPr>
          </a:p>
          <a:p>
            <a:r>
              <a:rPr lang="en-GB" dirty="0">
                <a:solidFill>
                  <a:srgbClr val="00B050"/>
                </a:solidFill>
                <a:latin typeface="+mj-lt"/>
              </a:rPr>
              <a:t>Transcription Factors </a:t>
            </a:r>
            <a:r>
              <a:rPr lang="en-GB" dirty="0">
                <a:latin typeface="+mj-lt"/>
              </a:rPr>
              <a:t>are </a:t>
            </a:r>
            <a:r>
              <a:rPr lang="en-GB" sz="2000" b="1" dirty="0">
                <a:solidFill>
                  <a:srgbClr val="00B050"/>
                </a:solidFill>
                <a:latin typeface="+mj-lt"/>
              </a:rPr>
              <a:t>more</a:t>
            </a:r>
            <a:r>
              <a:rPr lang="en-GB" b="1" dirty="0">
                <a:solidFill>
                  <a:srgbClr val="7030A0"/>
                </a:solidFill>
                <a:latin typeface="+mj-lt"/>
              </a:rPr>
              <a:t> </a:t>
            </a:r>
            <a:r>
              <a:rPr lang="en-GB" dirty="0">
                <a:latin typeface="+mj-lt"/>
              </a:rPr>
              <a:t>likely to </a:t>
            </a:r>
            <a:r>
              <a:rPr lang="en-GB" sz="2000" b="1" dirty="0">
                <a:solidFill>
                  <a:srgbClr val="00B050"/>
                </a:solidFill>
                <a:latin typeface="+mj-lt"/>
              </a:rPr>
              <a:t>Bind</a:t>
            </a:r>
            <a:r>
              <a:rPr lang="en-GB" dirty="0">
                <a:latin typeface="+mj-lt"/>
              </a:rPr>
              <a:t> at promotor regions for genes located on B compared to A. </a:t>
            </a:r>
            <a:r>
              <a:rPr lang="en-GB" sz="1800" dirty="0">
                <a:solidFill>
                  <a:srgbClr val="00B050"/>
                </a:solidFill>
                <a:latin typeface="+mj-lt"/>
              </a:rPr>
              <a:t>RNA Polymerase </a:t>
            </a:r>
            <a:r>
              <a:rPr lang="en-GB" sz="1800" dirty="0">
                <a:latin typeface="+mj-lt"/>
              </a:rPr>
              <a:t>is </a:t>
            </a:r>
            <a:r>
              <a:rPr lang="en-GB" sz="1800" b="1" dirty="0">
                <a:solidFill>
                  <a:srgbClr val="00B050"/>
                </a:solidFill>
                <a:latin typeface="+mj-lt"/>
              </a:rPr>
              <a:t>more</a:t>
            </a:r>
            <a:r>
              <a:rPr lang="en-GB" sz="1800" b="1" dirty="0">
                <a:solidFill>
                  <a:srgbClr val="7030A0"/>
                </a:solidFill>
                <a:latin typeface="+mj-lt"/>
              </a:rPr>
              <a:t> </a:t>
            </a:r>
            <a:r>
              <a:rPr lang="en-GB" sz="1800" dirty="0">
                <a:latin typeface="+mj-lt"/>
              </a:rPr>
              <a:t>likely to transcribe the gene. </a:t>
            </a:r>
            <a:endParaRPr lang="en-GB" dirty="0">
              <a:latin typeface="+mj-lt"/>
            </a:endParaRPr>
          </a:p>
        </p:txBody>
      </p:sp>
      <p:sp>
        <p:nvSpPr>
          <p:cNvPr id="2" name="TextBox 1">
            <a:extLst>
              <a:ext uri="{FF2B5EF4-FFF2-40B4-BE49-F238E27FC236}">
                <a16:creationId xmlns:a16="http://schemas.microsoft.com/office/drawing/2014/main" id="{20E103A9-416F-4DBE-8719-79F7CF52215A}"/>
              </a:ext>
            </a:extLst>
          </p:cNvPr>
          <p:cNvSpPr txBox="1"/>
          <p:nvPr/>
        </p:nvSpPr>
        <p:spPr>
          <a:xfrm>
            <a:off x="192912" y="802376"/>
            <a:ext cx="3990280" cy="1323439"/>
          </a:xfrm>
          <a:prstGeom prst="rect">
            <a:avLst/>
          </a:prstGeom>
          <a:solidFill>
            <a:schemeClr val="bg1"/>
          </a:solidFill>
        </p:spPr>
        <p:txBody>
          <a:bodyPr wrap="square" rtlCol="0">
            <a:spAutoFit/>
          </a:bodyPr>
          <a:lstStyle/>
          <a:p>
            <a:r>
              <a:rPr lang="en-GB" sz="2000" dirty="0">
                <a:solidFill>
                  <a:srgbClr val="00B050"/>
                </a:solidFill>
                <a:latin typeface="+mj-lt"/>
              </a:rPr>
              <a:t>(</a:t>
            </a:r>
            <a:r>
              <a:rPr lang="en-GB" sz="2000" dirty="0" err="1">
                <a:solidFill>
                  <a:srgbClr val="00B050"/>
                </a:solidFill>
                <a:latin typeface="+mj-lt"/>
              </a:rPr>
              <a:t>i</a:t>
            </a:r>
            <a:r>
              <a:rPr lang="en-GB" sz="2000" dirty="0">
                <a:solidFill>
                  <a:srgbClr val="00B050"/>
                </a:solidFill>
                <a:latin typeface="+mj-lt"/>
              </a:rPr>
              <a:t>) DNA (Double stranded DNA)</a:t>
            </a:r>
          </a:p>
          <a:p>
            <a:r>
              <a:rPr lang="en-GB" sz="2000" dirty="0">
                <a:solidFill>
                  <a:srgbClr val="00B050"/>
                </a:solidFill>
                <a:latin typeface="+mj-lt"/>
              </a:rPr>
              <a:t>(ii) Histone</a:t>
            </a:r>
          </a:p>
          <a:p>
            <a:r>
              <a:rPr lang="en-GB" sz="2000" dirty="0">
                <a:solidFill>
                  <a:srgbClr val="00B050"/>
                </a:solidFill>
                <a:latin typeface="+mj-lt"/>
              </a:rPr>
              <a:t>(iii) Chromatin</a:t>
            </a:r>
          </a:p>
          <a:p>
            <a:r>
              <a:rPr lang="en-GB" sz="2000" dirty="0">
                <a:solidFill>
                  <a:srgbClr val="00B050"/>
                </a:solidFill>
                <a:latin typeface="+mj-lt"/>
              </a:rPr>
              <a:t>(iv) Chromatid (chromosome)</a:t>
            </a:r>
          </a:p>
        </p:txBody>
      </p:sp>
      <p:sp>
        <p:nvSpPr>
          <p:cNvPr id="3" name="TextBox 2">
            <a:extLst>
              <a:ext uri="{FF2B5EF4-FFF2-40B4-BE49-F238E27FC236}">
                <a16:creationId xmlns:a16="http://schemas.microsoft.com/office/drawing/2014/main" id="{28C42E59-7957-5A95-BAC2-C23B1F3C0F5C}"/>
              </a:ext>
            </a:extLst>
          </p:cNvPr>
          <p:cNvSpPr txBox="1"/>
          <p:nvPr/>
        </p:nvSpPr>
        <p:spPr>
          <a:xfrm>
            <a:off x="1" y="5717560"/>
            <a:ext cx="12081248" cy="954107"/>
          </a:xfrm>
          <a:prstGeom prst="rect">
            <a:avLst/>
          </a:prstGeom>
          <a:solidFill>
            <a:srgbClr val="FFFF00"/>
          </a:solidFill>
        </p:spPr>
        <p:txBody>
          <a:bodyPr wrap="square">
            <a:spAutoFit/>
          </a:bodyPr>
          <a:lstStyle/>
          <a:p>
            <a:r>
              <a:rPr lang="en-GB" sz="2800" dirty="0"/>
              <a:t>How could the epigenome of the lemurs influence the genes that for lipid metabolism? </a:t>
            </a:r>
          </a:p>
        </p:txBody>
      </p:sp>
    </p:spTree>
    <p:extLst>
      <p:ext uri="{BB962C8B-B14F-4D97-AF65-F5344CB8AC3E}">
        <p14:creationId xmlns:p14="http://schemas.microsoft.com/office/powerpoint/2010/main" val="251444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7D9ED1-722D-2E91-DAD0-E1D1481B1DF1}"/>
              </a:ext>
            </a:extLst>
          </p:cNvPr>
          <p:cNvSpPr txBox="1"/>
          <p:nvPr/>
        </p:nvSpPr>
        <p:spPr>
          <a:xfrm>
            <a:off x="0" y="0"/>
            <a:ext cx="12081248" cy="954107"/>
          </a:xfrm>
          <a:prstGeom prst="rect">
            <a:avLst/>
          </a:prstGeom>
          <a:solidFill>
            <a:srgbClr val="FFFF00"/>
          </a:solidFill>
        </p:spPr>
        <p:txBody>
          <a:bodyPr wrap="square">
            <a:spAutoFit/>
          </a:bodyPr>
          <a:lstStyle/>
          <a:p>
            <a:r>
              <a:rPr lang="en-GB" sz="2800" dirty="0"/>
              <a:t>How could the epigenome of the lemurs influence the genes that for lipid metabolism? </a:t>
            </a:r>
          </a:p>
        </p:txBody>
      </p:sp>
      <p:pic>
        <p:nvPicPr>
          <p:cNvPr id="3" name="Picture 2">
            <a:extLst>
              <a:ext uri="{FF2B5EF4-FFF2-40B4-BE49-F238E27FC236}">
                <a16:creationId xmlns:a16="http://schemas.microsoft.com/office/drawing/2014/main" id="{FB88DDE1-C16F-84CC-4D12-68B5FD979379}"/>
              </a:ext>
            </a:extLst>
          </p:cNvPr>
          <p:cNvPicPr>
            <a:picLocks noChangeAspect="1"/>
          </p:cNvPicPr>
          <p:nvPr/>
        </p:nvPicPr>
        <p:blipFill>
          <a:blip r:embed="rId2"/>
          <a:stretch>
            <a:fillRect/>
          </a:stretch>
        </p:blipFill>
        <p:spPr>
          <a:xfrm>
            <a:off x="9252323" y="1079942"/>
            <a:ext cx="2828925" cy="1619250"/>
          </a:xfrm>
          <a:prstGeom prst="rect">
            <a:avLst/>
          </a:prstGeom>
        </p:spPr>
      </p:pic>
      <p:pic>
        <p:nvPicPr>
          <p:cNvPr id="4" name="Picture 3">
            <a:extLst>
              <a:ext uri="{FF2B5EF4-FFF2-40B4-BE49-F238E27FC236}">
                <a16:creationId xmlns:a16="http://schemas.microsoft.com/office/drawing/2014/main" id="{BC7FB0DC-905E-59F0-0B62-0D7A0CDD8B12}"/>
              </a:ext>
            </a:extLst>
          </p:cNvPr>
          <p:cNvPicPr>
            <a:picLocks noChangeAspect="1"/>
          </p:cNvPicPr>
          <p:nvPr/>
        </p:nvPicPr>
        <p:blipFill>
          <a:blip r:embed="rId3"/>
          <a:stretch>
            <a:fillRect/>
          </a:stretch>
        </p:blipFill>
        <p:spPr>
          <a:xfrm>
            <a:off x="7395380" y="4158809"/>
            <a:ext cx="4796620" cy="2699191"/>
          </a:xfrm>
          <a:prstGeom prst="rect">
            <a:avLst/>
          </a:prstGeom>
        </p:spPr>
      </p:pic>
      <p:sp>
        <p:nvSpPr>
          <p:cNvPr id="5" name="TextBox 4">
            <a:extLst>
              <a:ext uri="{FF2B5EF4-FFF2-40B4-BE49-F238E27FC236}">
                <a16:creationId xmlns:a16="http://schemas.microsoft.com/office/drawing/2014/main" id="{98DDF640-7693-EA0A-0D7A-AF097E07FCB2}"/>
              </a:ext>
            </a:extLst>
          </p:cNvPr>
          <p:cNvSpPr txBox="1"/>
          <p:nvPr/>
        </p:nvSpPr>
        <p:spPr>
          <a:xfrm>
            <a:off x="11575" y="1273215"/>
            <a:ext cx="8079129" cy="4942315"/>
          </a:xfrm>
          <a:prstGeom prst="rect">
            <a:avLst/>
          </a:prstGeom>
          <a:noFill/>
        </p:spPr>
        <p:txBody>
          <a:bodyPr wrap="square" rtlCol="0">
            <a:spAutoFit/>
          </a:bodyPr>
          <a:lstStyle/>
          <a:p>
            <a:r>
              <a:rPr lang="en-GB" dirty="0"/>
              <a:t>Changes in the epigenome can result in changes in gene expression. </a:t>
            </a:r>
          </a:p>
          <a:p>
            <a:endParaRPr lang="en-GB" dirty="0"/>
          </a:p>
          <a:p>
            <a:pPr>
              <a:lnSpc>
                <a:spcPct val="120000"/>
              </a:lnSpc>
            </a:pPr>
            <a:r>
              <a:rPr lang="en-GB" dirty="0">
                <a:solidFill>
                  <a:srgbClr val="00B050"/>
                </a:solidFill>
              </a:rPr>
              <a:t>Addition of methyl groups to DNA (Methylation) will cause DNA to bind more tightly to histone. This switches the gene for lipid metabolism off by preventing transcription of the gene. (When the lemur is about to emerge from torpor / temperature of the environment increases)</a:t>
            </a:r>
          </a:p>
          <a:p>
            <a:pPr>
              <a:lnSpc>
                <a:spcPct val="120000"/>
              </a:lnSpc>
            </a:pPr>
            <a:endParaRPr lang="en-GB" dirty="0">
              <a:solidFill>
                <a:srgbClr val="00B050"/>
              </a:solidFill>
            </a:endParaRPr>
          </a:p>
          <a:p>
            <a:pPr>
              <a:lnSpc>
                <a:spcPct val="120000"/>
              </a:lnSpc>
            </a:pPr>
            <a:r>
              <a:rPr lang="en-GB" dirty="0">
                <a:solidFill>
                  <a:srgbClr val="00B050"/>
                </a:solidFill>
              </a:rPr>
              <a:t>Demethylation of DNA will cause genes for lipid metabolism to become activated. </a:t>
            </a:r>
            <a:r>
              <a:rPr lang="en-GB" dirty="0" err="1">
                <a:solidFill>
                  <a:srgbClr val="00B050"/>
                </a:solidFill>
              </a:rPr>
              <a:t>Transcprtion</a:t>
            </a:r>
            <a:r>
              <a:rPr lang="en-GB" dirty="0">
                <a:solidFill>
                  <a:srgbClr val="00B050"/>
                </a:solidFill>
              </a:rPr>
              <a:t> factors can bind to promotor regions for transcription of genes that result in the translation of proteins (hormones) that signal for more lipid metabolism (entering torpor / decrease in environmental temperature). </a:t>
            </a:r>
          </a:p>
          <a:p>
            <a:pPr>
              <a:lnSpc>
                <a:spcPct val="120000"/>
              </a:lnSpc>
            </a:pPr>
            <a:endParaRPr lang="en-GB" dirty="0">
              <a:solidFill>
                <a:srgbClr val="00B050"/>
              </a:solidFill>
            </a:endParaRPr>
          </a:p>
          <a:p>
            <a:pPr>
              <a:lnSpc>
                <a:spcPct val="120000"/>
              </a:lnSpc>
            </a:pPr>
            <a:r>
              <a:rPr lang="en-GB" dirty="0">
                <a:solidFill>
                  <a:srgbClr val="00B050"/>
                </a:solidFill>
              </a:rPr>
              <a:t>Increased histone modification such as acetylation will also cause these genes to be switched on. </a:t>
            </a:r>
          </a:p>
        </p:txBody>
      </p:sp>
    </p:spTree>
    <p:extLst>
      <p:ext uri="{BB962C8B-B14F-4D97-AF65-F5344CB8AC3E}">
        <p14:creationId xmlns:p14="http://schemas.microsoft.com/office/powerpoint/2010/main" val="261992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C70196-B2D0-3AD9-F6FA-13684872B779}"/>
              </a:ext>
            </a:extLst>
          </p:cNvPr>
          <p:cNvPicPr>
            <a:picLocks noChangeAspect="1"/>
          </p:cNvPicPr>
          <p:nvPr/>
        </p:nvPicPr>
        <p:blipFill>
          <a:blip r:embed="rId2"/>
          <a:stretch>
            <a:fillRect/>
          </a:stretch>
        </p:blipFill>
        <p:spPr>
          <a:xfrm>
            <a:off x="7674015" y="0"/>
            <a:ext cx="4517985" cy="3034482"/>
          </a:xfrm>
          <a:prstGeom prst="rect">
            <a:avLst/>
          </a:prstGeom>
        </p:spPr>
      </p:pic>
      <p:sp>
        <p:nvSpPr>
          <p:cNvPr id="3" name="TextBox 2">
            <a:extLst>
              <a:ext uri="{FF2B5EF4-FFF2-40B4-BE49-F238E27FC236}">
                <a16:creationId xmlns:a16="http://schemas.microsoft.com/office/drawing/2014/main" id="{B78142BD-4BA2-3777-02D4-99CA3994495D}"/>
              </a:ext>
            </a:extLst>
          </p:cNvPr>
          <p:cNvSpPr txBox="1"/>
          <p:nvPr/>
        </p:nvSpPr>
        <p:spPr>
          <a:xfrm>
            <a:off x="162045" y="115747"/>
            <a:ext cx="7407798" cy="6027612"/>
          </a:xfrm>
          <a:prstGeom prst="rect">
            <a:avLst/>
          </a:prstGeom>
          <a:noFill/>
        </p:spPr>
        <p:txBody>
          <a:bodyPr wrap="square" rtlCol="0">
            <a:spAutoFit/>
          </a:bodyPr>
          <a:lstStyle/>
          <a:p>
            <a:pPr>
              <a:lnSpc>
                <a:spcPct val="150000"/>
              </a:lnSpc>
            </a:pPr>
            <a:r>
              <a:rPr lang="en-GB" sz="2600" dirty="0">
                <a:solidFill>
                  <a:srgbClr val="00B050"/>
                </a:solidFill>
              </a:rPr>
              <a:t>Activation of genes for lipid metabolism would be useful to marathon runners as it would provide an additional substrate for respiration. Lipids can be used to create ATP for muscle contraction whilst conserving glycogen stores in muscles /liver. </a:t>
            </a:r>
          </a:p>
          <a:p>
            <a:pPr>
              <a:lnSpc>
                <a:spcPct val="150000"/>
              </a:lnSpc>
            </a:pPr>
            <a:r>
              <a:rPr lang="en-GB" sz="2600" dirty="0">
                <a:solidFill>
                  <a:srgbClr val="00B050"/>
                </a:solidFill>
              </a:rPr>
              <a:t>Structure of glycogen enables rapid hydrolysis and release of glucose when higher intensity of running is required (faster pace at the end of the race)</a:t>
            </a:r>
          </a:p>
        </p:txBody>
      </p:sp>
    </p:spTree>
    <p:extLst>
      <p:ext uri="{BB962C8B-B14F-4D97-AF65-F5344CB8AC3E}">
        <p14:creationId xmlns:p14="http://schemas.microsoft.com/office/powerpoint/2010/main" val="298761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809FAB-2329-66F7-AB8A-A04BE91EEDC6}"/>
              </a:ext>
            </a:extLst>
          </p:cNvPr>
          <p:cNvSpPr txBox="1"/>
          <p:nvPr/>
        </p:nvSpPr>
        <p:spPr>
          <a:xfrm>
            <a:off x="141790" y="168361"/>
            <a:ext cx="7543800" cy="646331"/>
          </a:xfrm>
          <a:prstGeom prst="rect">
            <a:avLst/>
          </a:prstGeom>
          <a:noFill/>
        </p:spPr>
        <p:txBody>
          <a:bodyPr wrap="square">
            <a:spAutoFit/>
          </a:bodyPr>
          <a:lstStyle/>
          <a:p>
            <a:r>
              <a:rPr lang="en-GB" dirty="0">
                <a:hlinkClick r:id="rId2"/>
              </a:rPr>
              <a:t>https://www.youtube.com/watch?v=xptpXSTtgSY</a:t>
            </a:r>
            <a:endParaRPr lang="en-GB" dirty="0"/>
          </a:p>
          <a:p>
            <a:endParaRPr lang="en-GB" dirty="0"/>
          </a:p>
        </p:txBody>
      </p:sp>
      <p:graphicFrame>
        <p:nvGraphicFramePr>
          <p:cNvPr id="4" name="Table 3">
            <a:extLst>
              <a:ext uri="{FF2B5EF4-FFF2-40B4-BE49-F238E27FC236}">
                <a16:creationId xmlns:a16="http://schemas.microsoft.com/office/drawing/2014/main" id="{F2273B55-27F1-74EA-CB42-5CAB438B39C9}"/>
              </a:ext>
            </a:extLst>
          </p:cNvPr>
          <p:cNvGraphicFramePr>
            <a:graphicFrameLocks noGrp="1"/>
          </p:cNvGraphicFramePr>
          <p:nvPr>
            <p:extLst>
              <p:ext uri="{D42A27DB-BD31-4B8C-83A1-F6EECF244321}">
                <p14:modId xmlns:p14="http://schemas.microsoft.com/office/powerpoint/2010/main" val="412616639"/>
              </p:ext>
            </p:extLst>
          </p:nvPr>
        </p:nvGraphicFramePr>
        <p:xfrm>
          <a:off x="0" y="684941"/>
          <a:ext cx="12192000" cy="569976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512592239"/>
                    </a:ext>
                  </a:extLst>
                </a:gridCol>
                <a:gridCol w="6096000">
                  <a:extLst>
                    <a:ext uri="{9D8B030D-6E8A-4147-A177-3AD203B41FA5}">
                      <a16:colId xmlns:a16="http://schemas.microsoft.com/office/drawing/2014/main" val="597798440"/>
                    </a:ext>
                  </a:extLst>
                </a:gridCol>
              </a:tblGrid>
              <a:tr h="476947">
                <a:tc>
                  <a:txBody>
                    <a:bodyPr/>
                    <a:lstStyle/>
                    <a:p>
                      <a:r>
                        <a:rPr lang="en-GB" sz="1400" b="1" kern="1200" dirty="0">
                          <a:solidFill>
                            <a:schemeClr val="tx1"/>
                          </a:solidFill>
                          <a:effectLst/>
                          <a:latin typeface="+mn-lt"/>
                          <a:ea typeface="+mn-ea"/>
                          <a:cs typeface="+mn-cs"/>
                        </a:rPr>
                        <a:t>Homeostasis &amp; Thermoregulation (Topic 7)</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Torpor and metabolic rate suppression</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Thermoregulatory inversion (hibernators reverse typical heat production responses)</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Role of the hypothalamus in temperature regulation</a:t>
                      </a:r>
                    </a:p>
                  </a:txBody>
                  <a:tcPr>
                    <a:solidFill>
                      <a:srgbClr val="FFFF00"/>
                    </a:solidFill>
                  </a:tcPr>
                </a:tc>
                <a:tc>
                  <a:txBody>
                    <a:bodyPr/>
                    <a:lstStyle/>
                    <a:p>
                      <a:r>
                        <a:rPr lang="en-GB" sz="1400" b="1" kern="1200" dirty="0">
                          <a:solidFill>
                            <a:schemeClr val="tx1"/>
                          </a:solidFill>
                          <a:effectLst/>
                          <a:latin typeface="+mn-lt"/>
                          <a:ea typeface="+mn-ea"/>
                          <a:cs typeface="+mn-cs"/>
                        </a:rPr>
                        <a:t>Cardiovascular &amp; Respiratory Adaptations (Topic 1 and 7)</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Reduced heart rate and circulation changes during hibernation – ECG and Parasympathetic </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Resistance to blood clotting, heart disease, and strokes – clotting factors</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Oxygen conservation mechanisms in torpor – Energy budgets and Respirometer </a:t>
                      </a:r>
                    </a:p>
                  </a:txBody>
                  <a:tcPr>
                    <a:solidFill>
                      <a:srgbClr val="FF9F85"/>
                    </a:solidFill>
                  </a:tcPr>
                </a:tc>
                <a:extLst>
                  <a:ext uri="{0D108BD9-81ED-4DB2-BD59-A6C34878D82A}">
                    <a16:rowId xmlns:a16="http://schemas.microsoft.com/office/drawing/2014/main" val="2446527520"/>
                  </a:ext>
                </a:extLst>
              </a:tr>
              <a:tr h="476947">
                <a:tc>
                  <a:txBody>
                    <a:bodyPr/>
                    <a:lstStyle/>
                    <a:p>
                      <a:r>
                        <a:rPr lang="en-GB" sz="1400" b="1" kern="1200" dirty="0">
                          <a:solidFill>
                            <a:schemeClr val="tx1"/>
                          </a:solidFill>
                          <a:effectLst/>
                          <a:latin typeface="+mn-lt"/>
                          <a:ea typeface="+mn-ea"/>
                          <a:cs typeface="+mn-cs"/>
                        </a:rPr>
                        <a:t>Epigenetics &amp; Gene Regulation (Topic 3)</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DNA methylation and histone modification in hibernation genes – Switching on fat metabolism</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Comparative genomics and identifying genes linked to hibernation</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Gene expression changes during different seasons</a:t>
                      </a:r>
                    </a:p>
                  </a:txBody>
                  <a:tcPr>
                    <a:solidFill>
                      <a:schemeClr val="accent5">
                        <a:lumMod val="60000"/>
                        <a:lumOff val="40000"/>
                      </a:schemeClr>
                    </a:solidFill>
                  </a:tcPr>
                </a:tc>
                <a:tc>
                  <a:txBody>
                    <a:bodyPr/>
                    <a:lstStyle/>
                    <a:p>
                      <a:r>
                        <a:rPr lang="en-GB" sz="1400" b="1" kern="1200" dirty="0">
                          <a:solidFill>
                            <a:schemeClr val="tx1"/>
                          </a:solidFill>
                          <a:effectLst/>
                          <a:latin typeface="+mn-lt"/>
                          <a:ea typeface="+mn-ea"/>
                          <a:cs typeface="+mn-cs"/>
                        </a:rPr>
                        <a:t>Aging &amp; Longevity Research (Topic 3)</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Effects of hibernation on aging and tissue repair – Mitosis</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Caloric restriction and lifespan extension – Environmental stimulus </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Autophagy (self-repair) in hibernating animals – Cancer and Stem cells</a:t>
                      </a:r>
                    </a:p>
                  </a:txBody>
                  <a:tcPr>
                    <a:solidFill>
                      <a:schemeClr val="accent5">
                        <a:lumMod val="60000"/>
                        <a:lumOff val="40000"/>
                      </a:schemeClr>
                    </a:solidFill>
                  </a:tcPr>
                </a:tc>
                <a:extLst>
                  <a:ext uri="{0D108BD9-81ED-4DB2-BD59-A6C34878D82A}">
                    <a16:rowId xmlns:a16="http://schemas.microsoft.com/office/drawing/2014/main" val="13388406"/>
                  </a:ext>
                </a:extLst>
              </a:tr>
              <a:tr h="476947">
                <a:tc>
                  <a:txBody>
                    <a:bodyPr/>
                    <a:lstStyle/>
                    <a:p>
                      <a:r>
                        <a:rPr lang="en-GB" sz="1400" b="1" kern="1200" dirty="0">
                          <a:solidFill>
                            <a:schemeClr val="tx1"/>
                          </a:solidFill>
                          <a:effectLst/>
                          <a:latin typeface="+mn-lt"/>
                          <a:ea typeface="+mn-ea"/>
                          <a:cs typeface="+mn-cs"/>
                        </a:rPr>
                        <a:t>Metabolism &amp; Energy Regulation (Topic 5 and Topic 7)</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ATP production and metabolic rate reduction in hibernators - </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Brown adipose tissue (BAT) and thermogenesis – Fat as an energy store</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Glucose and lipid metabolism during fasting periods – Structure of fats – use of GP to make fatty acids</a:t>
                      </a:r>
                    </a:p>
                  </a:txBody>
                  <a:tcPr>
                    <a:solidFill>
                      <a:srgbClr val="C6FC2C"/>
                    </a:solidFill>
                  </a:tcPr>
                </a:tc>
                <a:tc>
                  <a:txBody>
                    <a:bodyPr/>
                    <a:lstStyle/>
                    <a:p>
                      <a:r>
                        <a:rPr lang="en-GB" sz="1400" b="1" kern="1200" dirty="0">
                          <a:solidFill>
                            <a:schemeClr val="tx1"/>
                          </a:solidFill>
                          <a:effectLst/>
                          <a:latin typeface="+mn-lt"/>
                          <a:ea typeface="+mn-ea"/>
                          <a:cs typeface="+mn-cs"/>
                        </a:rPr>
                        <a:t>Biotechnology &amp; Medical Applications (Topic 6)</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Using transcriptomics to study gene expression in hibernators</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Potential for synthetic torpor in humans (e.g., space travel, medicine)</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Gene therapy and drug development for neurodegenerative diseases</a:t>
                      </a:r>
                    </a:p>
                    <a:p>
                      <a:endParaRPr lang="en-GB" sz="1400" dirty="0"/>
                    </a:p>
                  </a:txBody>
                  <a:tcPr>
                    <a:solidFill>
                      <a:schemeClr val="accent4"/>
                    </a:solidFill>
                  </a:tcPr>
                </a:tc>
                <a:extLst>
                  <a:ext uri="{0D108BD9-81ED-4DB2-BD59-A6C34878D82A}">
                    <a16:rowId xmlns:a16="http://schemas.microsoft.com/office/drawing/2014/main" val="3464963309"/>
                  </a:ext>
                </a:extLst>
              </a:tr>
              <a:tr h="0">
                <a:tc>
                  <a:txBody>
                    <a:bodyPr/>
                    <a:lstStyle/>
                    <a:p>
                      <a:r>
                        <a:rPr lang="en-GB" sz="1400" b="1" kern="1200" dirty="0">
                          <a:solidFill>
                            <a:schemeClr val="tx1"/>
                          </a:solidFill>
                          <a:effectLst/>
                          <a:latin typeface="+mn-lt"/>
                          <a:ea typeface="+mn-ea"/>
                          <a:cs typeface="+mn-cs"/>
                        </a:rPr>
                        <a:t>Neuroscience &amp; Brain Function (Topic 8)</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Adenosine pathways and their role in sleep and torpor</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Neural control of metabolism</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Effects of hibernation on cognitive function and brain health – devise investigation / evaluate </a:t>
                      </a:r>
                    </a:p>
                  </a:txBody>
                  <a:tcPr>
                    <a:solidFill>
                      <a:srgbClr val="FA8AE7"/>
                    </a:solidFill>
                  </a:tcPr>
                </a:tc>
                <a:tc>
                  <a:txBody>
                    <a:bodyPr/>
                    <a:lstStyle/>
                    <a:p>
                      <a:r>
                        <a:rPr lang="en-GB" sz="1400" b="1" kern="1200" dirty="0">
                          <a:solidFill>
                            <a:schemeClr val="tx1"/>
                          </a:solidFill>
                          <a:effectLst/>
                          <a:latin typeface="+mn-lt"/>
                          <a:ea typeface="+mn-ea"/>
                          <a:cs typeface="+mn-cs"/>
                        </a:rPr>
                        <a:t>Evolutionary Biology (Topic 5)</a:t>
                      </a:r>
                      <a:endParaRPr lang="en-GB" sz="1400" kern="1200" dirty="0">
                        <a:solidFill>
                          <a:schemeClr val="tx1"/>
                        </a:solidFill>
                        <a:effectLst/>
                        <a:latin typeface="+mn-lt"/>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Did human ancestors hibernate? – Changing selection pressures </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Comparing hibernation strategies across species – Evidence for evolution </a:t>
                      </a:r>
                    </a:p>
                    <a:p>
                      <a:pPr marL="285750" lvl="0" indent="-285750">
                        <a:buFont typeface="Arial" panose="020B0604020202020204" pitchFamily="34" charset="0"/>
                        <a:buChar char="•"/>
                      </a:pPr>
                      <a:r>
                        <a:rPr lang="en-GB" sz="1400" kern="1200" dirty="0">
                          <a:solidFill>
                            <a:schemeClr val="tx1"/>
                          </a:solidFill>
                          <a:effectLst/>
                          <a:latin typeface="+mn-lt"/>
                          <a:ea typeface="+mn-ea"/>
                          <a:cs typeface="+mn-cs"/>
                        </a:rPr>
                        <a:t>Natural selection and genetic retention of hibernation traits - phylogenetic tree for mammals</a:t>
                      </a:r>
                    </a:p>
                  </a:txBody>
                  <a:tcPr>
                    <a:solidFill>
                      <a:srgbClr val="92D050"/>
                    </a:solidFill>
                  </a:tcPr>
                </a:tc>
                <a:extLst>
                  <a:ext uri="{0D108BD9-81ED-4DB2-BD59-A6C34878D82A}">
                    <a16:rowId xmlns:a16="http://schemas.microsoft.com/office/drawing/2014/main" val="3393641947"/>
                  </a:ext>
                </a:extLst>
              </a:tr>
            </a:tbl>
          </a:graphicData>
        </a:graphic>
      </p:graphicFrame>
    </p:spTree>
    <p:extLst>
      <p:ext uri="{BB962C8B-B14F-4D97-AF65-F5344CB8AC3E}">
        <p14:creationId xmlns:p14="http://schemas.microsoft.com/office/powerpoint/2010/main" val="4232038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1277</Words>
  <Application>Microsoft Office PowerPoint</Application>
  <PresentationFormat>Widescreen</PresentationFormat>
  <Paragraphs>95</Paragraphs>
  <Slides>9</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Comic Sans MS</vt:lpstr>
      <vt:lpstr>Office Theme</vt:lpstr>
      <vt:lpstr>4_Office Theme</vt:lpstr>
      <vt:lpstr>PAPER 3: General and Practical Applications in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Cunningham</dc:creator>
  <cp:lastModifiedBy>Ms J Fenn</cp:lastModifiedBy>
  <cp:revision>28</cp:revision>
  <dcterms:created xsi:type="dcterms:W3CDTF">2021-03-03T19:30:24Z</dcterms:created>
  <dcterms:modified xsi:type="dcterms:W3CDTF">2025-04-22T11:06:59Z</dcterms:modified>
</cp:coreProperties>
</file>