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71" r:id="rId4"/>
    <p:sldId id="258" r:id="rId5"/>
    <p:sldId id="259" r:id="rId6"/>
    <p:sldId id="269" r:id="rId7"/>
    <p:sldId id="260" r:id="rId8"/>
    <p:sldId id="261" r:id="rId9"/>
    <p:sldId id="262" r:id="rId10"/>
    <p:sldId id="264" r:id="rId11"/>
    <p:sldId id="263" r:id="rId12"/>
    <p:sldId id="265" r:id="rId13"/>
    <p:sldId id="266" r:id="rId14"/>
    <p:sldId id="267" r:id="rId15"/>
    <p:sldId id="268" r:id="rId16"/>
    <p:sldId id="27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954" y="78"/>
      </p:cViewPr>
      <p:guideLst/>
    </p:cSldViewPr>
  </p:slideViewPr>
  <p:notesTextViewPr>
    <p:cViewPr>
      <p:scale>
        <a:sx n="125" d="100"/>
        <a:sy n="12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ED8B986-430F-4D91-A913-47A97ACBC637}" type="datetimeFigureOut">
              <a:rPr lang="en-GB" smtClean="0"/>
              <a:t>17/04/2024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2CC30C-96DA-44EB-B59F-D05DC20FC420}" type="slidenum">
              <a:rPr lang="en-GB" smtClean="0"/>
              <a:t>‹#›</a:t>
            </a:fld>
            <a:endParaRPr lang="en-GB"/>
          </a:p>
        </p:txBody>
      </p:sp>
    </p:spTree>
    <p:extLst>
      <p:ext uri="{BB962C8B-B14F-4D97-AF65-F5344CB8AC3E}">
        <p14:creationId xmlns:p14="http://schemas.microsoft.com/office/powerpoint/2010/main" val="5479089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GB" dirty="0"/>
              <a:t>Behaviour, anatomical, physiological</a:t>
            </a:r>
          </a:p>
          <a:p>
            <a:pPr marL="228600" indent="-228600">
              <a:buAutoNum type="arabicPeriod"/>
            </a:pPr>
            <a:r>
              <a:rPr lang="en-GB" dirty="0"/>
              <a:t>Moving slowly, long alimentary canal/gripping claws/enzymes to break down lactic acid</a:t>
            </a:r>
          </a:p>
          <a:p>
            <a:pPr marL="228600" indent="-228600">
              <a:buAutoNum type="arabicPeriod"/>
            </a:pPr>
            <a:r>
              <a:rPr lang="en-GB" dirty="0"/>
              <a:t>Variation caused by mutation, selection pressure, advantageous allele causes some individuals to survive and reproduce, allele passed to offspring, allele frequency increases in the population.</a:t>
            </a:r>
          </a:p>
          <a:p>
            <a:endParaRPr lang="en-GB" dirty="0"/>
          </a:p>
        </p:txBody>
      </p:sp>
      <p:sp>
        <p:nvSpPr>
          <p:cNvPr id="4" name="Slide Number Placeholder 3"/>
          <p:cNvSpPr>
            <a:spLocks noGrp="1"/>
          </p:cNvSpPr>
          <p:nvPr>
            <p:ph type="sldNum" sz="quarter" idx="5"/>
          </p:nvPr>
        </p:nvSpPr>
        <p:spPr/>
        <p:txBody>
          <a:bodyPr/>
          <a:lstStyle/>
          <a:p>
            <a:fld id="{512CC30C-96DA-44EB-B59F-D05DC20FC420}" type="slidenum">
              <a:rPr lang="en-GB" smtClean="0"/>
              <a:t>2</a:t>
            </a:fld>
            <a:endParaRPr lang="en-GB"/>
          </a:p>
        </p:txBody>
      </p:sp>
    </p:spTree>
    <p:extLst>
      <p:ext uri="{BB962C8B-B14F-4D97-AF65-F5344CB8AC3E}">
        <p14:creationId xmlns:p14="http://schemas.microsoft.com/office/powerpoint/2010/main" val="31486712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GB" dirty="0"/>
              <a:t>Joins muscle to bone. Inelastic</a:t>
            </a:r>
          </a:p>
          <a:p>
            <a:pPr marL="228600" indent="-228600">
              <a:buAutoNum type="arabicPeriod"/>
            </a:pPr>
            <a:r>
              <a:rPr lang="en-GB" dirty="0"/>
              <a:t>Cartilage, synovial fluid, ligaments, muscle, bone</a:t>
            </a:r>
          </a:p>
        </p:txBody>
      </p:sp>
      <p:sp>
        <p:nvSpPr>
          <p:cNvPr id="4" name="Slide Number Placeholder 3"/>
          <p:cNvSpPr>
            <a:spLocks noGrp="1"/>
          </p:cNvSpPr>
          <p:nvPr>
            <p:ph type="sldNum" sz="quarter" idx="5"/>
          </p:nvPr>
        </p:nvSpPr>
        <p:spPr/>
        <p:txBody>
          <a:bodyPr/>
          <a:lstStyle/>
          <a:p>
            <a:fld id="{512CC30C-96DA-44EB-B59F-D05DC20FC420}" type="slidenum">
              <a:rPr lang="en-GB" smtClean="0"/>
              <a:t>11</a:t>
            </a:fld>
            <a:endParaRPr lang="en-GB"/>
          </a:p>
        </p:txBody>
      </p:sp>
    </p:spTree>
    <p:extLst>
      <p:ext uri="{BB962C8B-B14F-4D97-AF65-F5344CB8AC3E}">
        <p14:creationId xmlns:p14="http://schemas.microsoft.com/office/powerpoint/2010/main" val="6088214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GB"/>
              <a:t>Decreased ability to produce force i.e. weakness due to lower ATP production, build up of lactate due to anaerobic respiration</a:t>
            </a:r>
          </a:p>
        </p:txBody>
      </p:sp>
      <p:sp>
        <p:nvSpPr>
          <p:cNvPr id="4" name="Slide Number Placeholder 3"/>
          <p:cNvSpPr>
            <a:spLocks noGrp="1"/>
          </p:cNvSpPr>
          <p:nvPr>
            <p:ph type="sldNum" sz="quarter" idx="5"/>
          </p:nvPr>
        </p:nvSpPr>
        <p:spPr/>
        <p:txBody>
          <a:bodyPr/>
          <a:lstStyle/>
          <a:p>
            <a:fld id="{512CC30C-96DA-44EB-B59F-D05DC20FC420}" type="slidenum">
              <a:rPr lang="en-GB" smtClean="0"/>
              <a:t>12</a:t>
            </a:fld>
            <a:endParaRPr lang="en-GB"/>
          </a:p>
        </p:txBody>
      </p:sp>
    </p:spTree>
    <p:extLst>
      <p:ext uri="{BB962C8B-B14F-4D97-AF65-F5344CB8AC3E}">
        <p14:creationId xmlns:p14="http://schemas.microsoft.com/office/powerpoint/2010/main" val="2383117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GB" sz="1800" b="0" i="0" u="none" strike="noStrike" kern="1200">
                <a:solidFill>
                  <a:srgbClr val="000000"/>
                </a:solidFill>
                <a:effectLst/>
                <a:latin typeface="Calibri" panose="020F0502020204030204" pitchFamily="34" charset="0"/>
              </a:rPr>
              <a:t>1. Slow Twitch fibres – for endurance; Red (contain much myoglobin); Many mitochondria; Little sarcoplasmic reticulum; Low glycogen content; Numerous capillaries; Fatigue resistant</a:t>
            </a:r>
            <a:endParaRPr lang="en-GB" sz="1800" b="0" i="0" u="none" strike="noStrike">
              <a:effectLst/>
              <a:latin typeface="Arial" panose="020B0604020202020204" pitchFamily="34" charset="0"/>
            </a:endParaRPr>
          </a:p>
          <a:p>
            <a:pPr marL="0" marR="0" algn="l" rtl="0" eaLnBrk="1" fontAlgn="t" latinLnBrk="0" hangingPunct="1">
              <a:spcBef>
                <a:spcPts val="0"/>
              </a:spcBef>
              <a:spcAft>
                <a:spcPts val="0"/>
              </a:spcAft>
            </a:pPr>
            <a:endParaRPr lang="en-GB" sz="1800" b="0" i="0" u="none" strike="noStrike">
              <a:effectLst/>
              <a:latin typeface="Arial" panose="020B0604020202020204" pitchFamily="34" charset="0"/>
            </a:endParaRPr>
          </a:p>
          <a:p>
            <a:pPr marL="0" marR="0" lvl="0" indent="0" algn="l" defTabSz="914400" rtl="0" eaLnBrk="1" fontAlgn="t" latinLnBrk="0" hangingPunct="1">
              <a:lnSpc>
                <a:spcPct val="100000"/>
              </a:lnSpc>
              <a:spcBef>
                <a:spcPts val="0"/>
              </a:spcBef>
              <a:spcAft>
                <a:spcPts val="0"/>
              </a:spcAft>
              <a:buClrTx/>
              <a:buSzTx/>
              <a:buFontTx/>
              <a:buNone/>
              <a:tabLst/>
              <a:defRPr/>
            </a:pPr>
            <a:r>
              <a:rPr lang="en-GB" sz="1800" b="0" i="0" u="none" strike="noStrike" kern="1200">
                <a:solidFill>
                  <a:srgbClr val="000000"/>
                </a:solidFill>
                <a:effectLst/>
                <a:latin typeface="Calibri" panose="020F0502020204030204" pitchFamily="34" charset="0"/>
              </a:rPr>
              <a:t>Fast twitch fibres – for sprinting; White (little myoglobin);  few mitochondria; Much sarcoplasmic reticulum; High glycogen content; Few capillaries; Fatigue quickly</a:t>
            </a:r>
            <a:endParaRPr lang="en-GB" sz="1800" b="0" i="0" u="none" strike="noStrike" kern="1200">
              <a:solidFill>
                <a:srgbClr val="000000"/>
              </a:solidFill>
              <a:effectLst/>
              <a:latin typeface="Arial" panose="020B0604020202020204" pitchFamily="34" charset="0"/>
            </a:endParaRPr>
          </a:p>
          <a:p>
            <a:pPr marL="0" marR="0" lvl="0" indent="0" algn="l" defTabSz="914400" rtl="0" eaLnBrk="1" fontAlgn="t" latinLnBrk="0" hangingPunct="1">
              <a:lnSpc>
                <a:spcPct val="100000"/>
              </a:lnSpc>
              <a:spcBef>
                <a:spcPts val="0"/>
              </a:spcBef>
              <a:spcAft>
                <a:spcPts val="0"/>
              </a:spcAft>
              <a:buClrTx/>
              <a:buSzTx/>
              <a:buFontTx/>
              <a:buNone/>
              <a:tabLst/>
              <a:defRPr/>
            </a:pPr>
            <a:endParaRPr lang="en-GB"/>
          </a:p>
          <a:p>
            <a:pPr marL="0" indent="0">
              <a:buNone/>
            </a:pPr>
            <a:r>
              <a:rPr lang="en-GB"/>
              <a:t>2. Glucose + 2ADP +2Pi </a:t>
            </a:r>
            <a:r>
              <a:rPr lang="en-GB">
                <a:sym typeface="Wingdings" panose="05000000000000000000" pitchFamily="2" charset="2"/>
              </a:rPr>
              <a:t> 2ATP + 2 lactate</a:t>
            </a:r>
          </a:p>
          <a:p>
            <a:pPr marL="0" indent="0">
              <a:buNone/>
            </a:pPr>
            <a:r>
              <a:rPr lang="en-GB">
                <a:sym typeface="Wingdings" panose="05000000000000000000" pitchFamily="2" charset="2"/>
              </a:rPr>
              <a:t>3. Cytoplasm</a:t>
            </a:r>
            <a:endParaRPr lang="en-GB"/>
          </a:p>
        </p:txBody>
      </p:sp>
      <p:sp>
        <p:nvSpPr>
          <p:cNvPr id="4" name="Slide Number Placeholder 3"/>
          <p:cNvSpPr>
            <a:spLocks noGrp="1"/>
          </p:cNvSpPr>
          <p:nvPr>
            <p:ph type="sldNum" sz="quarter" idx="5"/>
          </p:nvPr>
        </p:nvSpPr>
        <p:spPr/>
        <p:txBody>
          <a:bodyPr/>
          <a:lstStyle/>
          <a:p>
            <a:fld id="{512CC30C-96DA-44EB-B59F-D05DC20FC420}" type="slidenum">
              <a:rPr lang="en-GB" smtClean="0"/>
              <a:t>13</a:t>
            </a:fld>
            <a:endParaRPr lang="en-GB"/>
          </a:p>
        </p:txBody>
      </p:sp>
    </p:spTree>
    <p:extLst>
      <p:ext uri="{BB962C8B-B14F-4D97-AF65-F5344CB8AC3E}">
        <p14:creationId xmlns:p14="http://schemas.microsoft.com/office/powerpoint/2010/main" val="18454104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GB"/>
              <a:t>A group of different species found in an ecosystem or habitat.</a:t>
            </a:r>
          </a:p>
          <a:p>
            <a:pPr marL="228600" indent="-228600">
              <a:buAutoNum type="arabicPeriod"/>
            </a:pPr>
            <a:r>
              <a:rPr lang="en-GB"/>
              <a:t>Anatomical, chemical barrier.  Sebum makes skin oily, skin flora outcompetes pathogen micro-organisms so they don’t have enough resources and die.</a:t>
            </a:r>
          </a:p>
          <a:p>
            <a:pPr marL="228600" indent="-228600">
              <a:buAutoNum type="arabicPeriod"/>
            </a:pPr>
            <a:endParaRPr lang="en-GB"/>
          </a:p>
          <a:p>
            <a:pPr marL="228600" indent="-228600">
              <a:buAutoNum type="arabicPeriod"/>
            </a:pPr>
            <a:endParaRPr lang="en-GB"/>
          </a:p>
        </p:txBody>
      </p:sp>
      <p:sp>
        <p:nvSpPr>
          <p:cNvPr id="4" name="Slide Number Placeholder 3"/>
          <p:cNvSpPr>
            <a:spLocks noGrp="1"/>
          </p:cNvSpPr>
          <p:nvPr>
            <p:ph type="sldNum" sz="quarter" idx="5"/>
          </p:nvPr>
        </p:nvSpPr>
        <p:spPr/>
        <p:txBody>
          <a:bodyPr/>
          <a:lstStyle/>
          <a:p>
            <a:fld id="{512CC30C-96DA-44EB-B59F-D05DC20FC420}" type="slidenum">
              <a:rPr lang="en-GB" smtClean="0"/>
              <a:t>14</a:t>
            </a:fld>
            <a:endParaRPr lang="en-GB"/>
          </a:p>
        </p:txBody>
      </p:sp>
    </p:spTree>
    <p:extLst>
      <p:ext uri="{BB962C8B-B14F-4D97-AF65-F5344CB8AC3E}">
        <p14:creationId xmlns:p14="http://schemas.microsoft.com/office/powerpoint/2010/main" val="38233659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endParaRPr lang="en-GB"/>
          </a:p>
        </p:txBody>
      </p:sp>
      <p:sp>
        <p:nvSpPr>
          <p:cNvPr id="4" name="Slide Number Placeholder 3"/>
          <p:cNvSpPr>
            <a:spLocks noGrp="1"/>
          </p:cNvSpPr>
          <p:nvPr>
            <p:ph type="sldNum" sz="quarter" idx="5"/>
          </p:nvPr>
        </p:nvSpPr>
        <p:spPr/>
        <p:txBody>
          <a:bodyPr/>
          <a:lstStyle/>
          <a:p>
            <a:fld id="{512CC30C-96DA-44EB-B59F-D05DC20FC420}" type="slidenum">
              <a:rPr lang="en-GB" smtClean="0"/>
              <a:t>15</a:t>
            </a:fld>
            <a:endParaRPr lang="en-GB"/>
          </a:p>
        </p:txBody>
      </p:sp>
    </p:spTree>
    <p:extLst>
      <p:ext uri="{BB962C8B-B14F-4D97-AF65-F5344CB8AC3E}">
        <p14:creationId xmlns:p14="http://schemas.microsoft.com/office/powerpoint/2010/main" val="16358404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GB" dirty="0"/>
              <a:t>Behaviour, anatomical, physiological</a:t>
            </a:r>
          </a:p>
          <a:p>
            <a:pPr marL="228600" indent="-228600">
              <a:buAutoNum type="arabicPeriod"/>
            </a:pPr>
            <a:r>
              <a:rPr lang="en-GB" dirty="0"/>
              <a:t>Moving slowly, long alimentary canal/gripping claws/enzymes to break down lactic acid</a:t>
            </a:r>
          </a:p>
          <a:p>
            <a:pPr marL="228600" indent="-228600">
              <a:buAutoNum type="arabicPeriod"/>
            </a:pPr>
            <a:r>
              <a:rPr lang="en-GB" dirty="0"/>
              <a:t>Variation caused by mutation, selection pressure, advantageous allele causes some individuals to survive and reproduce, allele passed to offspring, allele frequency increases in the population.</a:t>
            </a:r>
          </a:p>
          <a:p>
            <a:endParaRPr lang="en-GB" dirty="0"/>
          </a:p>
        </p:txBody>
      </p:sp>
      <p:sp>
        <p:nvSpPr>
          <p:cNvPr id="4" name="Slide Number Placeholder 3"/>
          <p:cNvSpPr>
            <a:spLocks noGrp="1"/>
          </p:cNvSpPr>
          <p:nvPr>
            <p:ph type="sldNum" sz="quarter" idx="5"/>
          </p:nvPr>
        </p:nvSpPr>
        <p:spPr/>
        <p:txBody>
          <a:bodyPr/>
          <a:lstStyle/>
          <a:p>
            <a:fld id="{512CC30C-96DA-44EB-B59F-D05DC20FC420}" type="slidenum">
              <a:rPr lang="en-GB" smtClean="0"/>
              <a:t>3</a:t>
            </a:fld>
            <a:endParaRPr lang="en-GB"/>
          </a:p>
        </p:txBody>
      </p:sp>
    </p:spTree>
    <p:extLst>
      <p:ext uri="{BB962C8B-B14F-4D97-AF65-F5344CB8AC3E}">
        <p14:creationId xmlns:p14="http://schemas.microsoft.com/office/powerpoint/2010/main" val="37091975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GB" dirty="0"/>
              <a:t>Amino acid sequence forms the primary structure of the protein/polypeptide.  R groups allow bonds to form to hold tertiary structure in place.</a:t>
            </a:r>
          </a:p>
          <a:p>
            <a:pPr marL="228600" indent="-228600">
              <a:buAutoNum type="arabicPeriod"/>
            </a:pPr>
            <a:r>
              <a:rPr lang="en-GB" dirty="0"/>
              <a:t>Kingdom, Phylum, Class, Order, Family, Genus, Species</a:t>
            </a:r>
          </a:p>
          <a:p>
            <a:pPr marL="228600" indent="-228600">
              <a:buAutoNum type="arabicPeriod"/>
            </a:pPr>
            <a:r>
              <a:rPr lang="en-GB" dirty="0"/>
              <a:t>Distantly</a:t>
            </a:r>
          </a:p>
        </p:txBody>
      </p:sp>
      <p:sp>
        <p:nvSpPr>
          <p:cNvPr id="4" name="Slide Number Placeholder 3"/>
          <p:cNvSpPr>
            <a:spLocks noGrp="1"/>
          </p:cNvSpPr>
          <p:nvPr>
            <p:ph type="sldNum" sz="quarter" idx="5"/>
          </p:nvPr>
        </p:nvSpPr>
        <p:spPr/>
        <p:txBody>
          <a:bodyPr/>
          <a:lstStyle/>
          <a:p>
            <a:fld id="{512CC30C-96DA-44EB-B59F-D05DC20FC420}" type="slidenum">
              <a:rPr lang="en-GB" smtClean="0"/>
              <a:t>4</a:t>
            </a:fld>
            <a:endParaRPr lang="en-GB"/>
          </a:p>
        </p:txBody>
      </p:sp>
    </p:spTree>
    <p:extLst>
      <p:ext uri="{BB962C8B-B14F-4D97-AF65-F5344CB8AC3E}">
        <p14:creationId xmlns:p14="http://schemas.microsoft.com/office/powerpoint/2010/main" val="42026104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1. Chloroplasts, cell wall and vacuole only found in algae.  Both eukaryotic with nucleus, plasma membrane, cytoplasm, mitochondria and ribosomes.  Both can have flagella in some cases.</a:t>
            </a:r>
          </a:p>
        </p:txBody>
      </p:sp>
      <p:sp>
        <p:nvSpPr>
          <p:cNvPr id="4" name="Slide Number Placeholder 3"/>
          <p:cNvSpPr>
            <a:spLocks noGrp="1"/>
          </p:cNvSpPr>
          <p:nvPr>
            <p:ph type="sldNum" sz="quarter" idx="5"/>
          </p:nvPr>
        </p:nvSpPr>
        <p:spPr/>
        <p:txBody>
          <a:bodyPr/>
          <a:lstStyle/>
          <a:p>
            <a:fld id="{512CC30C-96DA-44EB-B59F-D05DC20FC420}" type="slidenum">
              <a:rPr lang="en-GB" smtClean="0"/>
              <a:t>5</a:t>
            </a:fld>
            <a:endParaRPr lang="en-GB"/>
          </a:p>
        </p:txBody>
      </p:sp>
    </p:spTree>
    <p:extLst>
      <p:ext uri="{BB962C8B-B14F-4D97-AF65-F5344CB8AC3E}">
        <p14:creationId xmlns:p14="http://schemas.microsoft.com/office/powerpoint/2010/main" val="38728703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1. Protist</a:t>
            </a:r>
          </a:p>
          <a:p>
            <a:r>
              <a:rPr lang="en-GB" dirty="0"/>
              <a:t>2. Plasmodium</a:t>
            </a:r>
          </a:p>
          <a:p>
            <a:r>
              <a:rPr lang="en-GB" dirty="0"/>
              <a:t>3. Fe, Zn, Cu Co, I (minerals present in small amounts in living cells)</a:t>
            </a:r>
          </a:p>
        </p:txBody>
      </p:sp>
      <p:sp>
        <p:nvSpPr>
          <p:cNvPr id="4" name="Slide Number Placeholder 3"/>
          <p:cNvSpPr>
            <a:spLocks noGrp="1"/>
          </p:cNvSpPr>
          <p:nvPr>
            <p:ph type="sldNum" sz="quarter" idx="5"/>
          </p:nvPr>
        </p:nvSpPr>
        <p:spPr/>
        <p:txBody>
          <a:bodyPr/>
          <a:lstStyle/>
          <a:p>
            <a:fld id="{512CC30C-96DA-44EB-B59F-D05DC20FC420}" type="slidenum">
              <a:rPr lang="en-GB" smtClean="0"/>
              <a:t>6</a:t>
            </a:fld>
            <a:endParaRPr lang="en-GB"/>
          </a:p>
        </p:txBody>
      </p:sp>
    </p:spTree>
    <p:extLst>
      <p:ext uri="{BB962C8B-B14F-4D97-AF65-F5344CB8AC3E}">
        <p14:creationId xmlns:p14="http://schemas.microsoft.com/office/powerpoint/2010/main" val="32115612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1. (410-185)/185 = 122% </a:t>
            </a:r>
          </a:p>
        </p:txBody>
      </p:sp>
      <p:sp>
        <p:nvSpPr>
          <p:cNvPr id="4" name="Slide Number Placeholder 3"/>
          <p:cNvSpPr>
            <a:spLocks noGrp="1"/>
          </p:cNvSpPr>
          <p:nvPr>
            <p:ph type="sldNum" sz="quarter" idx="5"/>
          </p:nvPr>
        </p:nvSpPr>
        <p:spPr/>
        <p:txBody>
          <a:bodyPr/>
          <a:lstStyle/>
          <a:p>
            <a:fld id="{512CC30C-96DA-44EB-B59F-D05DC20FC420}" type="slidenum">
              <a:rPr lang="en-GB" smtClean="0"/>
              <a:t>7</a:t>
            </a:fld>
            <a:endParaRPr lang="en-GB"/>
          </a:p>
        </p:txBody>
      </p:sp>
    </p:spTree>
    <p:extLst>
      <p:ext uri="{BB962C8B-B14F-4D97-AF65-F5344CB8AC3E}">
        <p14:creationId xmlns:p14="http://schemas.microsoft.com/office/powerpoint/2010/main" val="4033687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GB" dirty="0"/>
              <a:t>Y shaped protein. Heavy and light strands, cross-bridges, variable region.  Quaternary protein structure</a:t>
            </a:r>
          </a:p>
          <a:p>
            <a:pPr marL="228600" indent="-228600">
              <a:buAutoNum type="arabicPeriod"/>
            </a:pPr>
            <a:r>
              <a:rPr lang="en-GB" dirty="0"/>
              <a:t>B cells/Plasma cells</a:t>
            </a:r>
          </a:p>
        </p:txBody>
      </p:sp>
      <p:sp>
        <p:nvSpPr>
          <p:cNvPr id="4" name="Slide Number Placeholder 3"/>
          <p:cNvSpPr>
            <a:spLocks noGrp="1"/>
          </p:cNvSpPr>
          <p:nvPr>
            <p:ph type="sldNum" sz="quarter" idx="5"/>
          </p:nvPr>
        </p:nvSpPr>
        <p:spPr/>
        <p:txBody>
          <a:bodyPr/>
          <a:lstStyle/>
          <a:p>
            <a:fld id="{512CC30C-96DA-44EB-B59F-D05DC20FC420}" type="slidenum">
              <a:rPr lang="en-GB" smtClean="0"/>
              <a:t>8</a:t>
            </a:fld>
            <a:endParaRPr lang="en-GB"/>
          </a:p>
        </p:txBody>
      </p:sp>
    </p:spTree>
    <p:extLst>
      <p:ext uri="{BB962C8B-B14F-4D97-AF65-F5344CB8AC3E}">
        <p14:creationId xmlns:p14="http://schemas.microsoft.com/office/powerpoint/2010/main" val="33472867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GB" dirty="0"/>
              <a:t>Respiration – exothermic</a:t>
            </a:r>
          </a:p>
          <a:p>
            <a:pPr marL="228600" indent="-228600">
              <a:buAutoNum type="arabicPeriod"/>
            </a:pPr>
            <a:r>
              <a:rPr lang="en-GB" dirty="0"/>
              <a:t>Negative feedback</a:t>
            </a:r>
          </a:p>
        </p:txBody>
      </p:sp>
      <p:sp>
        <p:nvSpPr>
          <p:cNvPr id="4" name="Slide Number Placeholder 3"/>
          <p:cNvSpPr>
            <a:spLocks noGrp="1"/>
          </p:cNvSpPr>
          <p:nvPr>
            <p:ph type="sldNum" sz="quarter" idx="5"/>
          </p:nvPr>
        </p:nvSpPr>
        <p:spPr/>
        <p:txBody>
          <a:bodyPr/>
          <a:lstStyle/>
          <a:p>
            <a:fld id="{512CC30C-96DA-44EB-B59F-D05DC20FC420}" type="slidenum">
              <a:rPr lang="en-GB" smtClean="0"/>
              <a:t>9</a:t>
            </a:fld>
            <a:endParaRPr lang="en-GB"/>
          </a:p>
        </p:txBody>
      </p:sp>
    </p:spTree>
    <p:extLst>
      <p:ext uri="{BB962C8B-B14F-4D97-AF65-F5344CB8AC3E}">
        <p14:creationId xmlns:p14="http://schemas.microsoft.com/office/powerpoint/2010/main" val="23187968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GB" dirty="0"/>
              <a:t>Hypothalamus detects change and sends impulse to skeletal muscles</a:t>
            </a:r>
          </a:p>
        </p:txBody>
      </p:sp>
      <p:sp>
        <p:nvSpPr>
          <p:cNvPr id="4" name="Slide Number Placeholder 3"/>
          <p:cNvSpPr>
            <a:spLocks noGrp="1"/>
          </p:cNvSpPr>
          <p:nvPr>
            <p:ph type="sldNum" sz="quarter" idx="5"/>
          </p:nvPr>
        </p:nvSpPr>
        <p:spPr/>
        <p:txBody>
          <a:bodyPr/>
          <a:lstStyle/>
          <a:p>
            <a:fld id="{512CC30C-96DA-44EB-B59F-D05DC20FC420}" type="slidenum">
              <a:rPr lang="en-GB" smtClean="0"/>
              <a:t>10</a:t>
            </a:fld>
            <a:endParaRPr lang="en-GB"/>
          </a:p>
        </p:txBody>
      </p:sp>
    </p:spTree>
    <p:extLst>
      <p:ext uri="{BB962C8B-B14F-4D97-AF65-F5344CB8AC3E}">
        <p14:creationId xmlns:p14="http://schemas.microsoft.com/office/powerpoint/2010/main" val="40997374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456747-3A66-6ED8-1CBF-C0E4B6C60307}"/>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0B493C88-0EFA-50CB-D13F-607349239BD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70B0A521-99C7-E428-7882-57192F595E05}"/>
              </a:ext>
            </a:extLst>
          </p:cNvPr>
          <p:cNvSpPr>
            <a:spLocks noGrp="1"/>
          </p:cNvSpPr>
          <p:nvPr>
            <p:ph type="dt" sz="half" idx="10"/>
          </p:nvPr>
        </p:nvSpPr>
        <p:spPr/>
        <p:txBody>
          <a:bodyPr/>
          <a:lstStyle/>
          <a:p>
            <a:fld id="{6DF21E36-D7F5-4D94-8BBE-B7A287D95C15}" type="datetimeFigureOut">
              <a:rPr lang="en-GB" smtClean="0"/>
              <a:t>17/04/2024</a:t>
            </a:fld>
            <a:endParaRPr lang="en-GB"/>
          </a:p>
        </p:txBody>
      </p:sp>
      <p:sp>
        <p:nvSpPr>
          <p:cNvPr id="5" name="Footer Placeholder 4">
            <a:extLst>
              <a:ext uri="{FF2B5EF4-FFF2-40B4-BE49-F238E27FC236}">
                <a16:creationId xmlns:a16="http://schemas.microsoft.com/office/drawing/2014/main" id="{30C62525-56C7-4310-1599-C673D3CC148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5ED3329-3102-48F3-8EEA-4EB1CE8C3932}"/>
              </a:ext>
            </a:extLst>
          </p:cNvPr>
          <p:cNvSpPr>
            <a:spLocks noGrp="1"/>
          </p:cNvSpPr>
          <p:nvPr>
            <p:ph type="sldNum" sz="quarter" idx="12"/>
          </p:nvPr>
        </p:nvSpPr>
        <p:spPr/>
        <p:txBody>
          <a:bodyPr/>
          <a:lstStyle/>
          <a:p>
            <a:fld id="{C7A33AAD-643F-456C-A3D6-8396AAEBE923}" type="slidenum">
              <a:rPr lang="en-GB" smtClean="0"/>
              <a:t>‹#›</a:t>
            </a:fld>
            <a:endParaRPr lang="en-GB"/>
          </a:p>
        </p:txBody>
      </p:sp>
    </p:spTree>
    <p:extLst>
      <p:ext uri="{BB962C8B-B14F-4D97-AF65-F5344CB8AC3E}">
        <p14:creationId xmlns:p14="http://schemas.microsoft.com/office/powerpoint/2010/main" val="19602785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2565B-4EA5-4B47-1315-761F3820672E}"/>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67B629C9-9E2E-5D5B-E886-1B9F8B361BCE}"/>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985F30AF-E165-D49F-0B48-E9B26F7526FB}"/>
              </a:ext>
            </a:extLst>
          </p:cNvPr>
          <p:cNvSpPr>
            <a:spLocks noGrp="1"/>
          </p:cNvSpPr>
          <p:nvPr>
            <p:ph type="dt" sz="half" idx="10"/>
          </p:nvPr>
        </p:nvSpPr>
        <p:spPr/>
        <p:txBody>
          <a:bodyPr/>
          <a:lstStyle/>
          <a:p>
            <a:fld id="{6DF21E36-D7F5-4D94-8BBE-B7A287D95C15}" type="datetimeFigureOut">
              <a:rPr lang="en-GB" smtClean="0"/>
              <a:t>17/04/2024</a:t>
            </a:fld>
            <a:endParaRPr lang="en-GB"/>
          </a:p>
        </p:txBody>
      </p:sp>
      <p:sp>
        <p:nvSpPr>
          <p:cNvPr id="5" name="Footer Placeholder 4">
            <a:extLst>
              <a:ext uri="{FF2B5EF4-FFF2-40B4-BE49-F238E27FC236}">
                <a16:creationId xmlns:a16="http://schemas.microsoft.com/office/drawing/2014/main" id="{BC7B8A41-ACB0-B8F1-0F99-A3BCD74AF83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08EB8A8-1849-9212-E5C6-E303A72B3392}"/>
              </a:ext>
            </a:extLst>
          </p:cNvPr>
          <p:cNvSpPr>
            <a:spLocks noGrp="1"/>
          </p:cNvSpPr>
          <p:nvPr>
            <p:ph type="sldNum" sz="quarter" idx="12"/>
          </p:nvPr>
        </p:nvSpPr>
        <p:spPr/>
        <p:txBody>
          <a:bodyPr/>
          <a:lstStyle/>
          <a:p>
            <a:fld id="{C7A33AAD-643F-456C-A3D6-8396AAEBE923}" type="slidenum">
              <a:rPr lang="en-GB" smtClean="0"/>
              <a:t>‹#›</a:t>
            </a:fld>
            <a:endParaRPr lang="en-GB"/>
          </a:p>
        </p:txBody>
      </p:sp>
    </p:spTree>
    <p:extLst>
      <p:ext uri="{BB962C8B-B14F-4D97-AF65-F5344CB8AC3E}">
        <p14:creationId xmlns:p14="http://schemas.microsoft.com/office/powerpoint/2010/main" val="3134043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6A9B618-0AB7-C167-C724-179907F97C07}"/>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95A3034E-4C40-DEFF-5AEA-41B0C25BEB6E}"/>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C71E3D65-9AD7-DADE-6BA2-D84C557C210D}"/>
              </a:ext>
            </a:extLst>
          </p:cNvPr>
          <p:cNvSpPr>
            <a:spLocks noGrp="1"/>
          </p:cNvSpPr>
          <p:nvPr>
            <p:ph type="dt" sz="half" idx="10"/>
          </p:nvPr>
        </p:nvSpPr>
        <p:spPr/>
        <p:txBody>
          <a:bodyPr/>
          <a:lstStyle/>
          <a:p>
            <a:fld id="{6DF21E36-D7F5-4D94-8BBE-B7A287D95C15}" type="datetimeFigureOut">
              <a:rPr lang="en-GB" smtClean="0"/>
              <a:t>17/04/2024</a:t>
            </a:fld>
            <a:endParaRPr lang="en-GB"/>
          </a:p>
        </p:txBody>
      </p:sp>
      <p:sp>
        <p:nvSpPr>
          <p:cNvPr id="5" name="Footer Placeholder 4">
            <a:extLst>
              <a:ext uri="{FF2B5EF4-FFF2-40B4-BE49-F238E27FC236}">
                <a16:creationId xmlns:a16="http://schemas.microsoft.com/office/drawing/2014/main" id="{DB26B92B-FD26-505F-A135-82A2B0061A6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0D5C9AC-C0FA-77B6-6364-6D682BCC9BB5}"/>
              </a:ext>
            </a:extLst>
          </p:cNvPr>
          <p:cNvSpPr>
            <a:spLocks noGrp="1"/>
          </p:cNvSpPr>
          <p:nvPr>
            <p:ph type="sldNum" sz="quarter" idx="12"/>
          </p:nvPr>
        </p:nvSpPr>
        <p:spPr/>
        <p:txBody>
          <a:bodyPr/>
          <a:lstStyle/>
          <a:p>
            <a:fld id="{C7A33AAD-643F-456C-A3D6-8396AAEBE923}" type="slidenum">
              <a:rPr lang="en-GB" smtClean="0"/>
              <a:t>‹#›</a:t>
            </a:fld>
            <a:endParaRPr lang="en-GB"/>
          </a:p>
        </p:txBody>
      </p:sp>
    </p:spTree>
    <p:extLst>
      <p:ext uri="{BB962C8B-B14F-4D97-AF65-F5344CB8AC3E}">
        <p14:creationId xmlns:p14="http://schemas.microsoft.com/office/powerpoint/2010/main" val="208727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A5E197-33D9-3E93-29DC-F2AC53610C19}"/>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9DF42A6D-6559-0F38-1156-F85FB9AD1AD6}"/>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C846DFB-25D8-49C9-5764-CCC715839833}"/>
              </a:ext>
            </a:extLst>
          </p:cNvPr>
          <p:cNvSpPr>
            <a:spLocks noGrp="1"/>
          </p:cNvSpPr>
          <p:nvPr>
            <p:ph type="dt" sz="half" idx="10"/>
          </p:nvPr>
        </p:nvSpPr>
        <p:spPr/>
        <p:txBody>
          <a:bodyPr/>
          <a:lstStyle/>
          <a:p>
            <a:fld id="{6DF21E36-D7F5-4D94-8BBE-B7A287D95C15}" type="datetimeFigureOut">
              <a:rPr lang="en-GB" smtClean="0"/>
              <a:t>17/04/2024</a:t>
            </a:fld>
            <a:endParaRPr lang="en-GB"/>
          </a:p>
        </p:txBody>
      </p:sp>
      <p:sp>
        <p:nvSpPr>
          <p:cNvPr id="5" name="Footer Placeholder 4">
            <a:extLst>
              <a:ext uri="{FF2B5EF4-FFF2-40B4-BE49-F238E27FC236}">
                <a16:creationId xmlns:a16="http://schemas.microsoft.com/office/drawing/2014/main" id="{4E521B7B-125C-FCC5-E22D-B9B3DA7B358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6B0A6C2-40EA-381A-4EC6-42F6DEBB82D6}"/>
              </a:ext>
            </a:extLst>
          </p:cNvPr>
          <p:cNvSpPr>
            <a:spLocks noGrp="1"/>
          </p:cNvSpPr>
          <p:nvPr>
            <p:ph type="sldNum" sz="quarter" idx="12"/>
          </p:nvPr>
        </p:nvSpPr>
        <p:spPr/>
        <p:txBody>
          <a:bodyPr/>
          <a:lstStyle/>
          <a:p>
            <a:fld id="{C7A33AAD-643F-456C-A3D6-8396AAEBE923}" type="slidenum">
              <a:rPr lang="en-GB" smtClean="0"/>
              <a:t>‹#›</a:t>
            </a:fld>
            <a:endParaRPr lang="en-GB"/>
          </a:p>
        </p:txBody>
      </p:sp>
    </p:spTree>
    <p:extLst>
      <p:ext uri="{BB962C8B-B14F-4D97-AF65-F5344CB8AC3E}">
        <p14:creationId xmlns:p14="http://schemas.microsoft.com/office/powerpoint/2010/main" val="1917572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D8015F-772D-9CCE-46BF-7153CCD2F402}"/>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9D5C84F6-94A4-BFE2-9AC8-819D3F0565F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D9A92871-6ADF-CF36-B36E-1521A31D52C7}"/>
              </a:ext>
            </a:extLst>
          </p:cNvPr>
          <p:cNvSpPr>
            <a:spLocks noGrp="1"/>
          </p:cNvSpPr>
          <p:nvPr>
            <p:ph type="dt" sz="half" idx="10"/>
          </p:nvPr>
        </p:nvSpPr>
        <p:spPr/>
        <p:txBody>
          <a:bodyPr/>
          <a:lstStyle/>
          <a:p>
            <a:fld id="{6DF21E36-D7F5-4D94-8BBE-B7A287D95C15}" type="datetimeFigureOut">
              <a:rPr lang="en-GB" smtClean="0"/>
              <a:t>17/04/2024</a:t>
            </a:fld>
            <a:endParaRPr lang="en-GB"/>
          </a:p>
        </p:txBody>
      </p:sp>
      <p:sp>
        <p:nvSpPr>
          <p:cNvPr id="5" name="Footer Placeholder 4">
            <a:extLst>
              <a:ext uri="{FF2B5EF4-FFF2-40B4-BE49-F238E27FC236}">
                <a16:creationId xmlns:a16="http://schemas.microsoft.com/office/drawing/2014/main" id="{C64D5891-C90A-5BB1-8FFA-9581E620154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AF22418-4D96-EB23-C6B2-1ADBC6699DEC}"/>
              </a:ext>
            </a:extLst>
          </p:cNvPr>
          <p:cNvSpPr>
            <a:spLocks noGrp="1"/>
          </p:cNvSpPr>
          <p:nvPr>
            <p:ph type="sldNum" sz="quarter" idx="12"/>
          </p:nvPr>
        </p:nvSpPr>
        <p:spPr/>
        <p:txBody>
          <a:bodyPr/>
          <a:lstStyle/>
          <a:p>
            <a:fld id="{C7A33AAD-643F-456C-A3D6-8396AAEBE923}" type="slidenum">
              <a:rPr lang="en-GB" smtClean="0"/>
              <a:t>‹#›</a:t>
            </a:fld>
            <a:endParaRPr lang="en-GB"/>
          </a:p>
        </p:txBody>
      </p:sp>
    </p:spTree>
    <p:extLst>
      <p:ext uri="{BB962C8B-B14F-4D97-AF65-F5344CB8AC3E}">
        <p14:creationId xmlns:p14="http://schemas.microsoft.com/office/powerpoint/2010/main" val="821464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6C62E-8B7E-3FB1-CB0D-208BCD020BA7}"/>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E4D0EAA6-69BB-8973-8B52-E2C853BEC6D8}"/>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0B092249-2A3D-267A-D902-BF0CA01A6C88}"/>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1AEDB3EA-370F-91B5-DC52-1391DB802B09}"/>
              </a:ext>
            </a:extLst>
          </p:cNvPr>
          <p:cNvSpPr>
            <a:spLocks noGrp="1"/>
          </p:cNvSpPr>
          <p:nvPr>
            <p:ph type="dt" sz="half" idx="10"/>
          </p:nvPr>
        </p:nvSpPr>
        <p:spPr/>
        <p:txBody>
          <a:bodyPr/>
          <a:lstStyle/>
          <a:p>
            <a:fld id="{6DF21E36-D7F5-4D94-8BBE-B7A287D95C15}" type="datetimeFigureOut">
              <a:rPr lang="en-GB" smtClean="0"/>
              <a:t>17/04/2024</a:t>
            </a:fld>
            <a:endParaRPr lang="en-GB"/>
          </a:p>
        </p:txBody>
      </p:sp>
      <p:sp>
        <p:nvSpPr>
          <p:cNvPr id="6" name="Footer Placeholder 5">
            <a:extLst>
              <a:ext uri="{FF2B5EF4-FFF2-40B4-BE49-F238E27FC236}">
                <a16:creationId xmlns:a16="http://schemas.microsoft.com/office/drawing/2014/main" id="{A421D9E0-98FA-420D-94BC-11640A3567D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AB341A1-DE3C-B082-5AA9-727233D482B7}"/>
              </a:ext>
            </a:extLst>
          </p:cNvPr>
          <p:cNvSpPr>
            <a:spLocks noGrp="1"/>
          </p:cNvSpPr>
          <p:nvPr>
            <p:ph type="sldNum" sz="quarter" idx="12"/>
          </p:nvPr>
        </p:nvSpPr>
        <p:spPr/>
        <p:txBody>
          <a:bodyPr/>
          <a:lstStyle/>
          <a:p>
            <a:fld id="{C7A33AAD-643F-456C-A3D6-8396AAEBE923}" type="slidenum">
              <a:rPr lang="en-GB" smtClean="0"/>
              <a:t>‹#›</a:t>
            </a:fld>
            <a:endParaRPr lang="en-GB"/>
          </a:p>
        </p:txBody>
      </p:sp>
    </p:spTree>
    <p:extLst>
      <p:ext uri="{BB962C8B-B14F-4D97-AF65-F5344CB8AC3E}">
        <p14:creationId xmlns:p14="http://schemas.microsoft.com/office/powerpoint/2010/main" val="2418778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E4FBDE-D2EC-5887-8BCF-402F1C0DE086}"/>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B846ED1B-E73E-C872-61C6-E841F04EDB9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5E5EAC38-440C-E2EA-7385-79CA3CB31F1C}"/>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F0CE3597-5A9B-046C-3E10-ECECBFE6785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23B9541F-4ABD-8A34-B162-FFB11B9EBE20}"/>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7DEFD769-F722-F88C-1798-B929CD8BB749}"/>
              </a:ext>
            </a:extLst>
          </p:cNvPr>
          <p:cNvSpPr>
            <a:spLocks noGrp="1"/>
          </p:cNvSpPr>
          <p:nvPr>
            <p:ph type="dt" sz="half" idx="10"/>
          </p:nvPr>
        </p:nvSpPr>
        <p:spPr/>
        <p:txBody>
          <a:bodyPr/>
          <a:lstStyle/>
          <a:p>
            <a:fld id="{6DF21E36-D7F5-4D94-8BBE-B7A287D95C15}" type="datetimeFigureOut">
              <a:rPr lang="en-GB" smtClean="0"/>
              <a:t>17/04/2024</a:t>
            </a:fld>
            <a:endParaRPr lang="en-GB"/>
          </a:p>
        </p:txBody>
      </p:sp>
      <p:sp>
        <p:nvSpPr>
          <p:cNvPr id="8" name="Footer Placeholder 7">
            <a:extLst>
              <a:ext uri="{FF2B5EF4-FFF2-40B4-BE49-F238E27FC236}">
                <a16:creationId xmlns:a16="http://schemas.microsoft.com/office/drawing/2014/main" id="{11E8C339-0B76-255C-9DFC-45BFDE84B2B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5D3A462-AFC0-5A46-FE89-6A4413735883}"/>
              </a:ext>
            </a:extLst>
          </p:cNvPr>
          <p:cNvSpPr>
            <a:spLocks noGrp="1"/>
          </p:cNvSpPr>
          <p:nvPr>
            <p:ph type="sldNum" sz="quarter" idx="12"/>
          </p:nvPr>
        </p:nvSpPr>
        <p:spPr/>
        <p:txBody>
          <a:bodyPr/>
          <a:lstStyle/>
          <a:p>
            <a:fld id="{C7A33AAD-643F-456C-A3D6-8396AAEBE923}" type="slidenum">
              <a:rPr lang="en-GB" smtClean="0"/>
              <a:t>‹#›</a:t>
            </a:fld>
            <a:endParaRPr lang="en-GB"/>
          </a:p>
        </p:txBody>
      </p:sp>
    </p:spTree>
    <p:extLst>
      <p:ext uri="{BB962C8B-B14F-4D97-AF65-F5344CB8AC3E}">
        <p14:creationId xmlns:p14="http://schemas.microsoft.com/office/powerpoint/2010/main" val="26987667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74352-718C-B3FC-F065-83175044EA7C}"/>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357172CE-CB81-427D-2EFD-24348A786B05}"/>
              </a:ext>
            </a:extLst>
          </p:cNvPr>
          <p:cNvSpPr>
            <a:spLocks noGrp="1"/>
          </p:cNvSpPr>
          <p:nvPr>
            <p:ph type="dt" sz="half" idx="10"/>
          </p:nvPr>
        </p:nvSpPr>
        <p:spPr/>
        <p:txBody>
          <a:bodyPr/>
          <a:lstStyle/>
          <a:p>
            <a:fld id="{6DF21E36-D7F5-4D94-8BBE-B7A287D95C15}" type="datetimeFigureOut">
              <a:rPr lang="en-GB" smtClean="0"/>
              <a:t>17/04/2024</a:t>
            </a:fld>
            <a:endParaRPr lang="en-GB"/>
          </a:p>
        </p:txBody>
      </p:sp>
      <p:sp>
        <p:nvSpPr>
          <p:cNvPr id="4" name="Footer Placeholder 3">
            <a:extLst>
              <a:ext uri="{FF2B5EF4-FFF2-40B4-BE49-F238E27FC236}">
                <a16:creationId xmlns:a16="http://schemas.microsoft.com/office/drawing/2014/main" id="{8B5F578C-9C2D-5EC0-CE60-A39DC4D815D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8F6ABC8-F41E-233C-3E85-6C5C1387B77C}"/>
              </a:ext>
            </a:extLst>
          </p:cNvPr>
          <p:cNvSpPr>
            <a:spLocks noGrp="1"/>
          </p:cNvSpPr>
          <p:nvPr>
            <p:ph type="sldNum" sz="quarter" idx="12"/>
          </p:nvPr>
        </p:nvSpPr>
        <p:spPr/>
        <p:txBody>
          <a:bodyPr/>
          <a:lstStyle/>
          <a:p>
            <a:fld id="{C7A33AAD-643F-456C-A3D6-8396AAEBE923}" type="slidenum">
              <a:rPr lang="en-GB" smtClean="0"/>
              <a:t>‹#›</a:t>
            </a:fld>
            <a:endParaRPr lang="en-GB"/>
          </a:p>
        </p:txBody>
      </p:sp>
    </p:spTree>
    <p:extLst>
      <p:ext uri="{BB962C8B-B14F-4D97-AF65-F5344CB8AC3E}">
        <p14:creationId xmlns:p14="http://schemas.microsoft.com/office/powerpoint/2010/main" val="11691601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D3732AC-8CC2-9679-836F-57C344BAC7FB}"/>
              </a:ext>
            </a:extLst>
          </p:cNvPr>
          <p:cNvSpPr>
            <a:spLocks noGrp="1"/>
          </p:cNvSpPr>
          <p:nvPr>
            <p:ph type="dt" sz="half" idx="10"/>
          </p:nvPr>
        </p:nvSpPr>
        <p:spPr/>
        <p:txBody>
          <a:bodyPr/>
          <a:lstStyle/>
          <a:p>
            <a:fld id="{6DF21E36-D7F5-4D94-8BBE-B7A287D95C15}" type="datetimeFigureOut">
              <a:rPr lang="en-GB" smtClean="0"/>
              <a:t>17/04/2024</a:t>
            </a:fld>
            <a:endParaRPr lang="en-GB"/>
          </a:p>
        </p:txBody>
      </p:sp>
      <p:sp>
        <p:nvSpPr>
          <p:cNvPr id="3" name="Footer Placeholder 2">
            <a:extLst>
              <a:ext uri="{FF2B5EF4-FFF2-40B4-BE49-F238E27FC236}">
                <a16:creationId xmlns:a16="http://schemas.microsoft.com/office/drawing/2014/main" id="{A5CAB717-2976-EDFB-2BD0-4D466F4F485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FEC7259-ACDE-A37F-91AD-77A76554BEEA}"/>
              </a:ext>
            </a:extLst>
          </p:cNvPr>
          <p:cNvSpPr>
            <a:spLocks noGrp="1"/>
          </p:cNvSpPr>
          <p:nvPr>
            <p:ph type="sldNum" sz="quarter" idx="12"/>
          </p:nvPr>
        </p:nvSpPr>
        <p:spPr/>
        <p:txBody>
          <a:bodyPr/>
          <a:lstStyle/>
          <a:p>
            <a:fld id="{C7A33AAD-643F-456C-A3D6-8396AAEBE923}" type="slidenum">
              <a:rPr lang="en-GB" smtClean="0"/>
              <a:t>‹#›</a:t>
            </a:fld>
            <a:endParaRPr lang="en-GB"/>
          </a:p>
        </p:txBody>
      </p:sp>
    </p:spTree>
    <p:extLst>
      <p:ext uri="{BB962C8B-B14F-4D97-AF65-F5344CB8AC3E}">
        <p14:creationId xmlns:p14="http://schemas.microsoft.com/office/powerpoint/2010/main" val="14001128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80D283-2041-D5BF-03F9-DC7C2E18676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01D3365C-18DB-3C76-D1AF-900D68A2A33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99C00442-F075-A9EF-D8AF-6C3A99A776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9C77BE6-4E09-811E-E9A3-670B1C3FB6C6}"/>
              </a:ext>
            </a:extLst>
          </p:cNvPr>
          <p:cNvSpPr>
            <a:spLocks noGrp="1"/>
          </p:cNvSpPr>
          <p:nvPr>
            <p:ph type="dt" sz="half" idx="10"/>
          </p:nvPr>
        </p:nvSpPr>
        <p:spPr/>
        <p:txBody>
          <a:bodyPr/>
          <a:lstStyle/>
          <a:p>
            <a:fld id="{6DF21E36-D7F5-4D94-8BBE-B7A287D95C15}" type="datetimeFigureOut">
              <a:rPr lang="en-GB" smtClean="0"/>
              <a:t>17/04/2024</a:t>
            </a:fld>
            <a:endParaRPr lang="en-GB"/>
          </a:p>
        </p:txBody>
      </p:sp>
      <p:sp>
        <p:nvSpPr>
          <p:cNvPr id="6" name="Footer Placeholder 5">
            <a:extLst>
              <a:ext uri="{FF2B5EF4-FFF2-40B4-BE49-F238E27FC236}">
                <a16:creationId xmlns:a16="http://schemas.microsoft.com/office/drawing/2014/main" id="{2529E9E3-42F8-A08C-43CC-11AC8E0D078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D088244-4936-84A8-79D5-EBD389889A01}"/>
              </a:ext>
            </a:extLst>
          </p:cNvPr>
          <p:cNvSpPr>
            <a:spLocks noGrp="1"/>
          </p:cNvSpPr>
          <p:nvPr>
            <p:ph type="sldNum" sz="quarter" idx="12"/>
          </p:nvPr>
        </p:nvSpPr>
        <p:spPr/>
        <p:txBody>
          <a:bodyPr/>
          <a:lstStyle/>
          <a:p>
            <a:fld id="{C7A33AAD-643F-456C-A3D6-8396AAEBE923}" type="slidenum">
              <a:rPr lang="en-GB" smtClean="0"/>
              <a:t>‹#›</a:t>
            </a:fld>
            <a:endParaRPr lang="en-GB"/>
          </a:p>
        </p:txBody>
      </p:sp>
    </p:spTree>
    <p:extLst>
      <p:ext uri="{BB962C8B-B14F-4D97-AF65-F5344CB8AC3E}">
        <p14:creationId xmlns:p14="http://schemas.microsoft.com/office/powerpoint/2010/main" val="32403269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0D114-730D-64DE-332F-1AE647A3442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233FA77F-1714-F8B7-E058-7AB442EC3F7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49FCF0E-7945-7390-3A0B-9202169A9A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E76026E-DA52-2FE3-7112-90573A552DF7}"/>
              </a:ext>
            </a:extLst>
          </p:cNvPr>
          <p:cNvSpPr>
            <a:spLocks noGrp="1"/>
          </p:cNvSpPr>
          <p:nvPr>
            <p:ph type="dt" sz="half" idx="10"/>
          </p:nvPr>
        </p:nvSpPr>
        <p:spPr/>
        <p:txBody>
          <a:bodyPr/>
          <a:lstStyle/>
          <a:p>
            <a:fld id="{6DF21E36-D7F5-4D94-8BBE-B7A287D95C15}" type="datetimeFigureOut">
              <a:rPr lang="en-GB" smtClean="0"/>
              <a:t>17/04/2024</a:t>
            </a:fld>
            <a:endParaRPr lang="en-GB"/>
          </a:p>
        </p:txBody>
      </p:sp>
      <p:sp>
        <p:nvSpPr>
          <p:cNvPr id="6" name="Footer Placeholder 5">
            <a:extLst>
              <a:ext uri="{FF2B5EF4-FFF2-40B4-BE49-F238E27FC236}">
                <a16:creationId xmlns:a16="http://schemas.microsoft.com/office/drawing/2014/main" id="{CCD0A80F-AD44-BBC8-5C9F-DBD24E8151B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8D69AD5-DEA4-B1CB-3FBB-F4B48100975E}"/>
              </a:ext>
            </a:extLst>
          </p:cNvPr>
          <p:cNvSpPr>
            <a:spLocks noGrp="1"/>
          </p:cNvSpPr>
          <p:nvPr>
            <p:ph type="sldNum" sz="quarter" idx="12"/>
          </p:nvPr>
        </p:nvSpPr>
        <p:spPr/>
        <p:txBody>
          <a:bodyPr/>
          <a:lstStyle/>
          <a:p>
            <a:fld id="{C7A33AAD-643F-456C-A3D6-8396AAEBE923}" type="slidenum">
              <a:rPr lang="en-GB" smtClean="0"/>
              <a:t>‹#›</a:t>
            </a:fld>
            <a:endParaRPr lang="en-GB"/>
          </a:p>
        </p:txBody>
      </p:sp>
    </p:spTree>
    <p:extLst>
      <p:ext uri="{BB962C8B-B14F-4D97-AF65-F5344CB8AC3E}">
        <p14:creationId xmlns:p14="http://schemas.microsoft.com/office/powerpoint/2010/main" val="16392025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F062E9F-1510-321A-F5FF-848F2D0553A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5CB363F8-9F7E-2786-96C5-FB584228E02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2B05212-FDF9-9B56-1C29-B84FD22872A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DF21E36-D7F5-4D94-8BBE-B7A287D95C15}" type="datetimeFigureOut">
              <a:rPr lang="en-GB" smtClean="0"/>
              <a:t>17/04/2024</a:t>
            </a:fld>
            <a:endParaRPr lang="en-GB"/>
          </a:p>
        </p:txBody>
      </p:sp>
      <p:sp>
        <p:nvSpPr>
          <p:cNvPr id="5" name="Footer Placeholder 4">
            <a:extLst>
              <a:ext uri="{FF2B5EF4-FFF2-40B4-BE49-F238E27FC236}">
                <a16:creationId xmlns:a16="http://schemas.microsoft.com/office/drawing/2014/main" id="{8E79500C-8634-2EAB-3304-11755335752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C25043AC-4993-B2D3-52C7-C354D25E15A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7A33AAD-643F-456C-A3D6-8396AAEBE923}" type="slidenum">
              <a:rPr lang="en-GB" smtClean="0"/>
              <a:t>‹#›</a:t>
            </a:fld>
            <a:endParaRPr lang="en-GB"/>
          </a:p>
        </p:txBody>
      </p:sp>
    </p:spTree>
    <p:extLst>
      <p:ext uri="{BB962C8B-B14F-4D97-AF65-F5344CB8AC3E}">
        <p14:creationId xmlns:p14="http://schemas.microsoft.com/office/powerpoint/2010/main" val="14975031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B7AD9F6-8CE7-4299-8FC6-328F4DCD3F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9DF2ECA-7E4B-7692-CADA-3A332E86761D}"/>
              </a:ext>
            </a:extLst>
          </p:cNvPr>
          <p:cNvSpPr>
            <a:spLocks noGrp="1"/>
          </p:cNvSpPr>
          <p:nvPr>
            <p:ph type="ctrTitle"/>
          </p:nvPr>
        </p:nvSpPr>
        <p:spPr>
          <a:xfrm>
            <a:off x="890338" y="640080"/>
            <a:ext cx="3734014" cy="3566160"/>
          </a:xfrm>
        </p:spPr>
        <p:txBody>
          <a:bodyPr anchor="b">
            <a:normAutofit/>
          </a:bodyPr>
          <a:lstStyle/>
          <a:p>
            <a:pPr algn="l"/>
            <a:r>
              <a:rPr lang="en-GB" sz="5400"/>
              <a:t>Scientific article 2024</a:t>
            </a:r>
          </a:p>
        </p:txBody>
      </p:sp>
      <p:sp>
        <p:nvSpPr>
          <p:cNvPr id="3" name="Subtitle 2">
            <a:extLst>
              <a:ext uri="{FF2B5EF4-FFF2-40B4-BE49-F238E27FC236}">
                <a16:creationId xmlns:a16="http://schemas.microsoft.com/office/drawing/2014/main" id="{66546E23-9CF7-B6A8-5AE3-7526EC819418}"/>
              </a:ext>
            </a:extLst>
          </p:cNvPr>
          <p:cNvSpPr>
            <a:spLocks noGrp="1"/>
          </p:cNvSpPr>
          <p:nvPr>
            <p:ph type="subTitle" idx="1"/>
          </p:nvPr>
        </p:nvSpPr>
        <p:spPr>
          <a:xfrm>
            <a:off x="593557" y="4636008"/>
            <a:ext cx="4716619" cy="2083388"/>
          </a:xfrm>
        </p:spPr>
        <p:txBody>
          <a:bodyPr>
            <a:normAutofit/>
          </a:bodyPr>
          <a:lstStyle/>
          <a:p>
            <a:pPr algn="l"/>
            <a:r>
              <a:rPr lang="en-GB"/>
              <a:t>LIFE IN THE SLOTH LANE</a:t>
            </a:r>
          </a:p>
          <a:p>
            <a:pPr algn="l"/>
            <a:r>
              <a:rPr lang="en-GB" sz="1800"/>
              <a:t>Adapted from: New Scientist, Essential Guide No.11, Life on Earth: 69-70 the Brazilian Journal of Medical and Biological Research, (2000) 33: 129-146 and (2001) 34: 9-25</a:t>
            </a:r>
          </a:p>
        </p:txBody>
      </p:sp>
      <p:sp>
        <p:nvSpPr>
          <p:cNvPr id="12" name="sketchy line">
            <a:extLst>
              <a:ext uri="{FF2B5EF4-FFF2-40B4-BE49-F238E27FC236}">
                <a16:creationId xmlns:a16="http://schemas.microsoft.com/office/drawing/2014/main" id="{F49775AF-8896-43EE-92C6-83497D6DC5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0338" y="4409267"/>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sloth from a tree&#10;&#10;Description automatically generated">
            <a:extLst>
              <a:ext uri="{FF2B5EF4-FFF2-40B4-BE49-F238E27FC236}">
                <a16:creationId xmlns:a16="http://schemas.microsoft.com/office/drawing/2014/main" id="{E837F695-7078-91C5-E669-671930C39B3E}"/>
              </a:ext>
            </a:extLst>
          </p:cNvPr>
          <p:cNvPicPr>
            <a:picLocks noChangeAspect="1"/>
          </p:cNvPicPr>
          <p:nvPr/>
        </p:nvPicPr>
        <p:blipFill rotWithShape="1">
          <a:blip r:embed="rId2"/>
          <a:srcRect t="2047" r="-1" b="-1"/>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extLst>
      <p:ext uri="{BB962C8B-B14F-4D97-AF65-F5344CB8AC3E}">
        <p14:creationId xmlns:p14="http://schemas.microsoft.com/office/powerpoint/2010/main" val="6775804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BF46A-95D7-02B9-1E20-0785E99A7639}"/>
              </a:ext>
            </a:extLst>
          </p:cNvPr>
          <p:cNvSpPr>
            <a:spLocks noGrp="1"/>
          </p:cNvSpPr>
          <p:nvPr>
            <p:ph type="title"/>
          </p:nvPr>
        </p:nvSpPr>
        <p:spPr/>
        <p:txBody>
          <a:bodyPr/>
          <a:lstStyle/>
          <a:p>
            <a:r>
              <a:rPr lang="en-GB"/>
              <a:t>Paragraph 9</a:t>
            </a:r>
          </a:p>
        </p:txBody>
      </p:sp>
      <p:sp>
        <p:nvSpPr>
          <p:cNvPr id="3" name="Content Placeholder 2">
            <a:extLst>
              <a:ext uri="{FF2B5EF4-FFF2-40B4-BE49-F238E27FC236}">
                <a16:creationId xmlns:a16="http://schemas.microsoft.com/office/drawing/2014/main" id="{36E07DB5-0B57-2FF2-CC9C-72CD8A78FFCA}"/>
              </a:ext>
            </a:extLst>
          </p:cNvPr>
          <p:cNvSpPr>
            <a:spLocks noGrp="1"/>
          </p:cNvSpPr>
          <p:nvPr>
            <p:ph idx="1"/>
          </p:nvPr>
        </p:nvSpPr>
        <p:spPr>
          <a:xfrm>
            <a:off x="341468" y="1507657"/>
            <a:ext cx="11321143" cy="1872916"/>
          </a:xfrm>
          <a:solidFill>
            <a:schemeClr val="tx2">
              <a:lumMod val="10000"/>
              <a:lumOff val="90000"/>
            </a:schemeClr>
          </a:solidFill>
        </p:spPr>
        <p:txBody>
          <a:bodyPr>
            <a:normAutofit/>
          </a:bodyPr>
          <a:lstStyle/>
          <a:p>
            <a:pPr marL="0" indent="0">
              <a:buNone/>
            </a:pPr>
            <a:r>
              <a:rPr lang="en-GB"/>
              <a:t>But sloths still need a way to warm up. Shivering, favoured by most warm‑blooded animals, is for creatures with energy to burn. Instead, three‑toed sloths climb higher into the canopy each morning to make the most of the sun’s generosity. Sloths also can’t jump.</a:t>
            </a:r>
          </a:p>
        </p:txBody>
      </p:sp>
      <p:sp>
        <p:nvSpPr>
          <p:cNvPr id="11" name="TextBox 10">
            <a:extLst>
              <a:ext uri="{FF2B5EF4-FFF2-40B4-BE49-F238E27FC236}">
                <a16:creationId xmlns:a16="http://schemas.microsoft.com/office/drawing/2014/main" id="{3B2EDC01-EC02-CCC2-0CA7-578542B29C4C}"/>
              </a:ext>
            </a:extLst>
          </p:cNvPr>
          <p:cNvSpPr txBox="1"/>
          <p:nvPr/>
        </p:nvSpPr>
        <p:spPr>
          <a:xfrm>
            <a:off x="694623" y="4638673"/>
            <a:ext cx="2346960" cy="984885"/>
          </a:xfrm>
          <a:prstGeom prst="rect">
            <a:avLst/>
          </a:prstGeom>
          <a:solidFill>
            <a:schemeClr val="accent6">
              <a:lumMod val="40000"/>
              <a:lumOff val="60000"/>
            </a:schemeClr>
          </a:solidFill>
        </p:spPr>
        <p:txBody>
          <a:bodyPr wrap="square" rtlCol="0">
            <a:spAutoFit/>
          </a:bodyPr>
          <a:lstStyle/>
          <a:p>
            <a:r>
              <a:rPr lang="en-GB" sz="2000" b="1"/>
              <a:t>Definitions:</a:t>
            </a:r>
          </a:p>
          <a:p>
            <a:endParaRPr lang="en-GB" sz="2000" b="1"/>
          </a:p>
          <a:p>
            <a:endParaRPr lang="en-GB"/>
          </a:p>
        </p:txBody>
      </p:sp>
      <p:sp>
        <p:nvSpPr>
          <p:cNvPr id="12" name="TextBox 11">
            <a:extLst>
              <a:ext uri="{FF2B5EF4-FFF2-40B4-BE49-F238E27FC236}">
                <a16:creationId xmlns:a16="http://schemas.microsoft.com/office/drawing/2014/main" id="{EF3E63E0-9EA3-872C-0CF9-3DA18FE86F9B}"/>
              </a:ext>
            </a:extLst>
          </p:cNvPr>
          <p:cNvSpPr txBox="1"/>
          <p:nvPr/>
        </p:nvSpPr>
        <p:spPr>
          <a:xfrm>
            <a:off x="5279992" y="745524"/>
            <a:ext cx="1090328" cy="584775"/>
          </a:xfrm>
          <a:prstGeom prst="rect">
            <a:avLst/>
          </a:prstGeom>
          <a:solidFill>
            <a:schemeClr val="accent5">
              <a:lumMod val="60000"/>
              <a:lumOff val="40000"/>
            </a:schemeClr>
          </a:solidFill>
        </p:spPr>
        <p:txBody>
          <a:bodyPr wrap="square" rtlCol="0">
            <a:spAutoFit/>
          </a:bodyPr>
          <a:lstStyle/>
          <a:p>
            <a:r>
              <a:rPr lang="en-GB" sz="3200"/>
              <a:t>7.12</a:t>
            </a:r>
          </a:p>
        </p:txBody>
      </p:sp>
      <p:cxnSp>
        <p:nvCxnSpPr>
          <p:cNvPr id="13" name="Straight Arrow Connector 12">
            <a:extLst>
              <a:ext uri="{FF2B5EF4-FFF2-40B4-BE49-F238E27FC236}">
                <a16:creationId xmlns:a16="http://schemas.microsoft.com/office/drawing/2014/main" id="{17603BF9-8CF4-3287-8296-B36D275C2263}"/>
              </a:ext>
            </a:extLst>
          </p:cNvPr>
          <p:cNvCxnSpPr>
            <a:cxnSpLocks/>
          </p:cNvCxnSpPr>
          <p:nvPr/>
        </p:nvCxnSpPr>
        <p:spPr>
          <a:xfrm>
            <a:off x="6370320" y="973544"/>
            <a:ext cx="209006" cy="713510"/>
          </a:xfrm>
          <a:prstGeom prst="straightConnector1">
            <a:avLst/>
          </a:prstGeom>
          <a:ln w="76200">
            <a:tailEnd type="triangle"/>
          </a:ln>
        </p:spPr>
        <p:style>
          <a:lnRef idx="2">
            <a:schemeClr val="accent1"/>
          </a:lnRef>
          <a:fillRef idx="0">
            <a:schemeClr val="accent1"/>
          </a:fillRef>
          <a:effectRef idx="1">
            <a:schemeClr val="accent1"/>
          </a:effectRef>
          <a:fontRef idx="minor">
            <a:schemeClr val="tx1"/>
          </a:fontRef>
        </p:style>
      </p:cxnSp>
      <p:sp>
        <p:nvSpPr>
          <p:cNvPr id="16" name="TextBox 15">
            <a:extLst>
              <a:ext uri="{FF2B5EF4-FFF2-40B4-BE49-F238E27FC236}">
                <a16:creationId xmlns:a16="http://schemas.microsoft.com/office/drawing/2014/main" id="{AE31F1BE-CE8B-0F4F-A54A-DA0F981041E6}"/>
              </a:ext>
            </a:extLst>
          </p:cNvPr>
          <p:cNvSpPr txBox="1"/>
          <p:nvPr/>
        </p:nvSpPr>
        <p:spPr>
          <a:xfrm>
            <a:off x="3898232" y="4701589"/>
            <a:ext cx="8065168" cy="1015663"/>
          </a:xfrm>
          <a:prstGeom prst="rect">
            <a:avLst/>
          </a:prstGeom>
          <a:solidFill>
            <a:srgbClr val="FFCCCC"/>
          </a:solidFill>
        </p:spPr>
        <p:txBody>
          <a:bodyPr wrap="square" rtlCol="0">
            <a:spAutoFit/>
          </a:bodyPr>
          <a:lstStyle/>
          <a:p>
            <a:r>
              <a:rPr lang="en-GB" sz="2000" b="1"/>
              <a:t>Possible questions:</a:t>
            </a:r>
          </a:p>
          <a:p>
            <a:endParaRPr lang="en-GB" sz="2000" b="1"/>
          </a:p>
          <a:p>
            <a:r>
              <a:rPr lang="en-GB" sz="2000"/>
              <a:t>1. Describe the process involved in initiating shivering</a:t>
            </a:r>
          </a:p>
        </p:txBody>
      </p:sp>
    </p:spTree>
    <p:extLst>
      <p:ext uri="{BB962C8B-B14F-4D97-AF65-F5344CB8AC3E}">
        <p14:creationId xmlns:p14="http://schemas.microsoft.com/office/powerpoint/2010/main" val="2224815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00"/>
                                        <p:tgtEl>
                                          <p:spTgt spid="12"/>
                                        </p:tgtEl>
                                      </p:cBhvr>
                                    </p:animEffect>
                                  </p:childTnLst>
                                </p:cTn>
                              </p:par>
                              <p:par>
                                <p:cTn id="8" presetID="22" presetClass="entr" presetSubtype="4" fill="hold"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wipe(down)">
                                      <p:cBhvr>
                                        <p:cTn id="10" dur="500"/>
                                        <p:tgtEl>
                                          <p:spTgt spid="13"/>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randombar(horizontal)">
                                      <p:cBhvr>
                                        <p:cTn id="15"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BF46A-95D7-02B9-1E20-0785E99A7639}"/>
              </a:ext>
            </a:extLst>
          </p:cNvPr>
          <p:cNvSpPr>
            <a:spLocks noGrp="1"/>
          </p:cNvSpPr>
          <p:nvPr>
            <p:ph type="title"/>
          </p:nvPr>
        </p:nvSpPr>
        <p:spPr/>
        <p:txBody>
          <a:bodyPr/>
          <a:lstStyle/>
          <a:p>
            <a:r>
              <a:rPr lang="en-GB"/>
              <a:t>Paragraph 10</a:t>
            </a:r>
          </a:p>
        </p:txBody>
      </p:sp>
      <p:sp>
        <p:nvSpPr>
          <p:cNvPr id="3" name="Content Placeholder 2">
            <a:extLst>
              <a:ext uri="{FF2B5EF4-FFF2-40B4-BE49-F238E27FC236}">
                <a16:creationId xmlns:a16="http://schemas.microsoft.com/office/drawing/2014/main" id="{36E07DB5-0B57-2FF2-CC9C-72CD8A78FFCA}"/>
              </a:ext>
            </a:extLst>
          </p:cNvPr>
          <p:cNvSpPr>
            <a:spLocks noGrp="1"/>
          </p:cNvSpPr>
          <p:nvPr>
            <p:ph idx="1"/>
          </p:nvPr>
        </p:nvSpPr>
        <p:spPr>
          <a:xfrm>
            <a:off x="500743" y="1556084"/>
            <a:ext cx="11321143" cy="3073737"/>
          </a:xfrm>
          <a:solidFill>
            <a:schemeClr val="tx2">
              <a:lumMod val="10000"/>
              <a:lumOff val="90000"/>
            </a:schemeClr>
          </a:solidFill>
        </p:spPr>
        <p:txBody>
          <a:bodyPr>
            <a:normAutofit lnSpcReduction="10000"/>
          </a:bodyPr>
          <a:lstStyle/>
          <a:p>
            <a:pPr marL="0" indent="0">
              <a:buNone/>
            </a:pPr>
            <a:r>
              <a:rPr lang="en-GB"/>
              <a:t>But even beyond saving energy, the sloth’s characteristic slow‑motion upside‑down walking might have another benefit: camouflage. One of the sloth’s main predators, the harpy eagle, relies on seeing its prey move. Hanging upside down, completely still, for hours on end seems to do the trick. Sloths can do this in part thanks to their long, curved claws, which their giant ancestors used to excavate tunnels, but now operate more like coat hangers. The constant grip is made possible by a lattice of tendons in the hands and feet that draw the digits closed while at rest.</a:t>
            </a:r>
          </a:p>
        </p:txBody>
      </p:sp>
      <p:sp>
        <p:nvSpPr>
          <p:cNvPr id="11" name="TextBox 10">
            <a:extLst>
              <a:ext uri="{FF2B5EF4-FFF2-40B4-BE49-F238E27FC236}">
                <a16:creationId xmlns:a16="http://schemas.microsoft.com/office/drawing/2014/main" id="{3B2EDC01-EC02-CCC2-0CA7-578542B29C4C}"/>
              </a:ext>
            </a:extLst>
          </p:cNvPr>
          <p:cNvSpPr txBox="1"/>
          <p:nvPr/>
        </p:nvSpPr>
        <p:spPr>
          <a:xfrm>
            <a:off x="834683" y="5030763"/>
            <a:ext cx="2346960" cy="1292662"/>
          </a:xfrm>
          <a:prstGeom prst="rect">
            <a:avLst/>
          </a:prstGeom>
          <a:solidFill>
            <a:schemeClr val="accent6">
              <a:lumMod val="40000"/>
              <a:lumOff val="60000"/>
            </a:schemeClr>
          </a:solidFill>
        </p:spPr>
        <p:txBody>
          <a:bodyPr wrap="square" rtlCol="0">
            <a:spAutoFit/>
          </a:bodyPr>
          <a:lstStyle/>
          <a:p>
            <a:r>
              <a:rPr lang="en-GB" sz="2000" b="1"/>
              <a:t>Definitions:</a:t>
            </a:r>
          </a:p>
          <a:p>
            <a:endParaRPr lang="en-GB" sz="2000" b="1"/>
          </a:p>
          <a:p>
            <a:r>
              <a:rPr lang="en-GB" sz="2000"/>
              <a:t>Tendons</a:t>
            </a:r>
          </a:p>
          <a:p>
            <a:endParaRPr lang="en-GB"/>
          </a:p>
        </p:txBody>
      </p:sp>
      <p:sp>
        <p:nvSpPr>
          <p:cNvPr id="12" name="TextBox 11">
            <a:extLst>
              <a:ext uri="{FF2B5EF4-FFF2-40B4-BE49-F238E27FC236}">
                <a16:creationId xmlns:a16="http://schemas.microsoft.com/office/drawing/2014/main" id="{EF3E63E0-9EA3-872C-0CF9-3DA18FE86F9B}"/>
              </a:ext>
            </a:extLst>
          </p:cNvPr>
          <p:cNvSpPr txBox="1"/>
          <p:nvPr/>
        </p:nvSpPr>
        <p:spPr>
          <a:xfrm>
            <a:off x="5279992" y="745524"/>
            <a:ext cx="750695" cy="584775"/>
          </a:xfrm>
          <a:prstGeom prst="rect">
            <a:avLst/>
          </a:prstGeom>
          <a:solidFill>
            <a:schemeClr val="accent5">
              <a:lumMod val="60000"/>
              <a:lumOff val="40000"/>
            </a:schemeClr>
          </a:solidFill>
        </p:spPr>
        <p:txBody>
          <a:bodyPr wrap="square" rtlCol="0">
            <a:spAutoFit/>
          </a:bodyPr>
          <a:lstStyle/>
          <a:p>
            <a:r>
              <a:rPr lang="en-GB" sz="3200"/>
              <a:t>7.1</a:t>
            </a:r>
          </a:p>
        </p:txBody>
      </p:sp>
      <p:cxnSp>
        <p:nvCxnSpPr>
          <p:cNvPr id="13" name="Straight Arrow Connector 12">
            <a:extLst>
              <a:ext uri="{FF2B5EF4-FFF2-40B4-BE49-F238E27FC236}">
                <a16:creationId xmlns:a16="http://schemas.microsoft.com/office/drawing/2014/main" id="{17603BF9-8CF4-3287-8296-B36D275C2263}"/>
              </a:ext>
            </a:extLst>
          </p:cNvPr>
          <p:cNvCxnSpPr>
            <a:cxnSpLocks/>
          </p:cNvCxnSpPr>
          <p:nvPr/>
        </p:nvCxnSpPr>
        <p:spPr>
          <a:xfrm flipH="1">
            <a:off x="1531191" y="1353745"/>
            <a:ext cx="4071402" cy="2790148"/>
          </a:xfrm>
          <a:prstGeom prst="straightConnector1">
            <a:avLst/>
          </a:prstGeom>
          <a:ln w="76200">
            <a:tailEnd type="triangle"/>
          </a:ln>
        </p:spPr>
        <p:style>
          <a:lnRef idx="2">
            <a:schemeClr val="accent1"/>
          </a:lnRef>
          <a:fillRef idx="0">
            <a:schemeClr val="accent1"/>
          </a:fillRef>
          <a:effectRef idx="1">
            <a:schemeClr val="accent1"/>
          </a:effectRef>
          <a:fontRef idx="minor">
            <a:schemeClr val="tx1"/>
          </a:fontRef>
        </p:style>
      </p:cxnSp>
      <p:sp>
        <p:nvSpPr>
          <p:cNvPr id="16" name="TextBox 15">
            <a:extLst>
              <a:ext uri="{FF2B5EF4-FFF2-40B4-BE49-F238E27FC236}">
                <a16:creationId xmlns:a16="http://schemas.microsoft.com/office/drawing/2014/main" id="{AE31F1BE-CE8B-0F4F-A54A-DA0F981041E6}"/>
              </a:ext>
            </a:extLst>
          </p:cNvPr>
          <p:cNvSpPr txBox="1"/>
          <p:nvPr/>
        </p:nvSpPr>
        <p:spPr>
          <a:xfrm>
            <a:off x="3745832" y="4865712"/>
            <a:ext cx="8065168" cy="1631216"/>
          </a:xfrm>
          <a:prstGeom prst="rect">
            <a:avLst/>
          </a:prstGeom>
          <a:solidFill>
            <a:srgbClr val="FFCCCC"/>
          </a:solidFill>
        </p:spPr>
        <p:txBody>
          <a:bodyPr wrap="square" rtlCol="0">
            <a:spAutoFit/>
          </a:bodyPr>
          <a:lstStyle/>
          <a:p>
            <a:r>
              <a:rPr lang="en-GB" sz="2000" b="1"/>
              <a:t>Possible questions:</a:t>
            </a:r>
          </a:p>
          <a:p>
            <a:endParaRPr lang="en-GB" sz="2000" b="1"/>
          </a:p>
          <a:p>
            <a:pPr marL="457200" indent="-457200">
              <a:buAutoNum type="arabicPeriod"/>
            </a:pPr>
            <a:r>
              <a:rPr lang="en-GB" sz="2000"/>
              <a:t>Describe a tendon</a:t>
            </a:r>
          </a:p>
          <a:p>
            <a:pPr marL="457200" indent="-457200">
              <a:buAutoNum type="arabicPeriod"/>
            </a:pPr>
            <a:r>
              <a:rPr lang="en-GB" sz="2000"/>
              <a:t>Name 2 other features of a synovial joint</a:t>
            </a:r>
          </a:p>
          <a:p>
            <a:pPr marL="457200" indent="-457200">
              <a:buAutoNum type="arabicPeriod"/>
            </a:pPr>
            <a:endParaRPr lang="en-GB" sz="2000"/>
          </a:p>
        </p:txBody>
      </p:sp>
    </p:spTree>
    <p:extLst>
      <p:ext uri="{BB962C8B-B14F-4D97-AF65-F5344CB8AC3E}">
        <p14:creationId xmlns:p14="http://schemas.microsoft.com/office/powerpoint/2010/main" val="3731116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00"/>
                                        <p:tgtEl>
                                          <p:spTgt spid="12"/>
                                        </p:tgtEl>
                                      </p:cBhvr>
                                    </p:animEffect>
                                  </p:childTnLst>
                                </p:cTn>
                              </p:par>
                              <p:par>
                                <p:cTn id="8" presetID="22" presetClass="entr" presetSubtype="4" fill="hold"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wipe(down)">
                                      <p:cBhvr>
                                        <p:cTn id="10" dur="500"/>
                                        <p:tgtEl>
                                          <p:spTgt spid="13"/>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randombar(horizontal)">
                                      <p:cBhvr>
                                        <p:cTn id="15"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BF46A-95D7-02B9-1E20-0785E99A7639}"/>
              </a:ext>
            </a:extLst>
          </p:cNvPr>
          <p:cNvSpPr>
            <a:spLocks noGrp="1"/>
          </p:cNvSpPr>
          <p:nvPr>
            <p:ph type="title"/>
          </p:nvPr>
        </p:nvSpPr>
        <p:spPr/>
        <p:txBody>
          <a:bodyPr/>
          <a:lstStyle/>
          <a:p>
            <a:r>
              <a:rPr lang="en-GB"/>
              <a:t>Paragraph 11</a:t>
            </a:r>
          </a:p>
        </p:txBody>
      </p:sp>
      <p:sp>
        <p:nvSpPr>
          <p:cNvPr id="3" name="Content Placeholder 2">
            <a:extLst>
              <a:ext uri="{FF2B5EF4-FFF2-40B4-BE49-F238E27FC236}">
                <a16:creationId xmlns:a16="http://schemas.microsoft.com/office/drawing/2014/main" id="{36E07DB5-0B57-2FF2-CC9C-72CD8A78FFCA}"/>
              </a:ext>
            </a:extLst>
          </p:cNvPr>
          <p:cNvSpPr>
            <a:spLocks noGrp="1"/>
          </p:cNvSpPr>
          <p:nvPr>
            <p:ph idx="1"/>
          </p:nvPr>
        </p:nvSpPr>
        <p:spPr>
          <a:xfrm>
            <a:off x="500743" y="1556084"/>
            <a:ext cx="11321143" cy="2792384"/>
          </a:xfrm>
          <a:solidFill>
            <a:schemeClr val="tx2">
              <a:lumMod val="10000"/>
              <a:lumOff val="90000"/>
            </a:schemeClr>
          </a:solidFill>
        </p:spPr>
        <p:txBody>
          <a:bodyPr>
            <a:normAutofit fontScale="92500"/>
          </a:bodyPr>
          <a:lstStyle/>
          <a:p>
            <a:pPr marL="0" indent="0">
              <a:buNone/>
            </a:pPr>
            <a:r>
              <a:rPr lang="en-GB"/>
              <a:t>But there seems to be more to their muscular abilities than that. We usually think about muscles as doing one thing well, says Michael Butcher, a zoologist at Youngstown State University in Ohio. An Olympic weightlifter, for instance, has muscles capable of small, powerful movements, whereas a marathon runner’s muscles are geared towards sustaining long periods of exertion. “But sloths break that rule,” he says. They have an uncanny ability to resist fatigue, as well as a surprising amount of strength.</a:t>
            </a:r>
          </a:p>
        </p:txBody>
      </p:sp>
      <p:sp>
        <p:nvSpPr>
          <p:cNvPr id="11" name="TextBox 10">
            <a:extLst>
              <a:ext uri="{FF2B5EF4-FFF2-40B4-BE49-F238E27FC236}">
                <a16:creationId xmlns:a16="http://schemas.microsoft.com/office/drawing/2014/main" id="{3B2EDC01-EC02-CCC2-0CA7-578542B29C4C}"/>
              </a:ext>
            </a:extLst>
          </p:cNvPr>
          <p:cNvSpPr txBox="1"/>
          <p:nvPr/>
        </p:nvSpPr>
        <p:spPr>
          <a:xfrm>
            <a:off x="1127760" y="4866640"/>
            <a:ext cx="2346960" cy="1015663"/>
          </a:xfrm>
          <a:prstGeom prst="rect">
            <a:avLst/>
          </a:prstGeom>
          <a:solidFill>
            <a:schemeClr val="accent6">
              <a:lumMod val="40000"/>
              <a:lumOff val="60000"/>
            </a:schemeClr>
          </a:solidFill>
        </p:spPr>
        <p:txBody>
          <a:bodyPr wrap="square" rtlCol="0">
            <a:spAutoFit/>
          </a:bodyPr>
          <a:lstStyle/>
          <a:p>
            <a:r>
              <a:rPr lang="en-GB" sz="2000" b="1"/>
              <a:t>Definitions:</a:t>
            </a:r>
          </a:p>
          <a:p>
            <a:endParaRPr lang="en-GB" sz="2000" b="1"/>
          </a:p>
          <a:p>
            <a:r>
              <a:rPr lang="en-GB" sz="2000"/>
              <a:t>Fatigue</a:t>
            </a:r>
          </a:p>
        </p:txBody>
      </p:sp>
      <p:sp>
        <p:nvSpPr>
          <p:cNvPr id="12" name="TextBox 11">
            <a:extLst>
              <a:ext uri="{FF2B5EF4-FFF2-40B4-BE49-F238E27FC236}">
                <a16:creationId xmlns:a16="http://schemas.microsoft.com/office/drawing/2014/main" id="{EF3E63E0-9EA3-872C-0CF9-3DA18FE86F9B}"/>
              </a:ext>
            </a:extLst>
          </p:cNvPr>
          <p:cNvSpPr txBox="1"/>
          <p:nvPr/>
        </p:nvSpPr>
        <p:spPr>
          <a:xfrm>
            <a:off x="9176085" y="555973"/>
            <a:ext cx="1754968" cy="584775"/>
          </a:xfrm>
          <a:prstGeom prst="rect">
            <a:avLst/>
          </a:prstGeom>
          <a:solidFill>
            <a:schemeClr val="accent5">
              <a:lumMod val="60000"/>
              <a:lumOff val="40000"/>
            </a:schemeClr>
          </a:solidFill>
        </p:spPr>
        <p:txBody>
          <a:bodyPr wrap="square" rtlCol="0">
            <a:spAutoFit/>
          </a:bodyPr>
          <a:lstStyle/>
          <a:p>
            <a:r>
              <a:rPr lang="en-GB" sz="3200"/>
              <a:t>7.7/7.10</a:t>
            </a:r>
          </a:p>
        </p:txBody>
      </p:sp>
      <p:cxnSp>
        <p:nvCxnSpPr>
          <p:cNvPr id="13" name="Straight Arrow Connector 12">
            <a:extLst>
              <a:ext uri="{FF2B5EF4-FFF2-40B4-BE49-F238E27FC236}">
                <a16:creationId xmlns:a16="http://schemas.microsoft.com/office/drawing/2014/main" id="{17603BF9-8CF4-3287-8296-B36D275C2263}"/>
              </a:ext>
            </a:extLst>
          </p:cNvPr>
          <p:cNvCxnSpPr>
            <a:cxnSpLocks/>
          </p:cNvCxnSpPr>
          <p:nvPr/>
        </p:nvCxnSpPr>
        <p:spPr>
          <a:xfrm>
            <a:off x="10555705" y="1140748"/>
            <a:ext cx="112295" cy="2288252"/>
          </a:xfrm>
          <a:prstGeom prst="straightConnector1">
            <a:avLst/>
          </a:prstGeom>
          <a:ln w="76200">
            <a:tailEnd type="triangle"/>
          </a:ln>
        </p:spPr>
        <p:style>
          <a:lnRef idx="2">
            <a:schemeClr val="accent1"/>
          </a:lnRef>
          <a:fillRef idx="0">
            <a:schemeClr val="accent1"/>
          </a:fillRef>
          <a:effectRef idx="1">
            <a:schemeClr val="accent1"/>
          </a:effectRef>
          <a:fontRef idx="minor">
            <a:schemeClr val="tx1"/>
          </a:fontRef>
        </p:style>
      </p:cxnSp>
      <p:sp>
        <p:nvSpPr>
          <p:cNvPr id="16" name="TextBox 15">
            <a:extLst>
              <a:ext uri="{FF2B5EF4-FFF2-40B4-BE49-F238E27FC236}">
                <a16:creationId xmlns:a16="http://schemas.microsoft.com/office/drawing/2014/main" id="{AE31F1BE-CE8B-0F4F-A54A-DA0F981041E6}"/>
              </a:ext>
            </a:extLst>
          </p:cNvPr>
          <p:cNvSpPr txBox="1"/>
          <p:nvPr/>
        </p:nvSpPr>
        <p:spPr>
          <a:xfrm>
            <a:off x="3898232" y="4701589"/>
            <a:ext cx="8065168" cy="1323439"/>
          </a:xfrm>
          <a:prstGeom prst="rect">
            <a:avLst/>
          </a:prstGeom>
          <a:solidFill>
            <a:srgbClr val="FFCCCC"/>
          </a:solidFill>
        </p:spPr>
        <p:txBody>
          <a:bodyPr wrap="square" rtlCol="0">
            <a:spAutoFit/>
          </a:bodyPr>
          <a:lstStyle/>
          <a:p>
            <a:r>
              <a:rPr lang="en-GB" sz="2000" b="1"/>
              <a:t>Possible questions:</a:t>
            </a:r>
          </a:p>
          <a:p>
            <a:endParaRPr lang="en-GB" sz="2000" b="1"/>
          </a:p>
          <a:p>
            <a:pPr marL="457200" indent="-457200">
              <a:buAutoNum type="arabicPeriod"/>
            </a:pPr>
            <a:r>
              <a:rPr lang="en-GB" sz="2000"/>
              <a:t>Define ‘fatigue’ in terms of muscular contraction</a:t>
            </a:r>
          </a:p>
          <a:p>
            <a:pPr marL="457200" indent="-457200">
              <a:buAutoNum type="arabicPeriod"/>
            </a:pPr>
            <a:r>
              <a:rPr lang="en-GB" sz="2000"/>
              <a:t>Draw a muscle sarcomere</a:t>
            </a:r>
          </a:p>
        </p:txBody>
      </p:sp>
      <p:cxnSp>
        <p:nvCxnSpPr>
          <p:cNvPr id="6" name="Straight Arrow Connector 5">
            <a:extLst>
              <a:ext uri="{FF2B5EF4-FFF2-40B4-BE49-F238E27FC236}">
                <a16:creationId xmlns:a16="http://schemas.microsoft.com/office/drawing/2014/main" id="{2EAA3351-8F8F-C03B-B533-0971EA0FC0F6}"/>
              </a:ext>
            </a:extLst>
          </p:cNvPr>
          <p:cNvCxnSpPr>
            <a:cxnSpLocks/>
            <a:stCxn id="12" idx="1"/>
          </p:cNvCxnSpPr>
          <p:nvPr/>
        </p:nvCxnSpPr>
        <p:spPr>
          <a:xfrm flipH="1">
            <a:off x="2679032" y="848361"/>
            <a:ext cx="6497053" cy="2263807"/>
          </a:xfrm>
          <a:prstGeom prst="straightConnector1">
            <a:avLst/>
          </a:prstGeom>
          <a:ln w="76200">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083396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00"/>
                                        <p:tgtEl>
                                          <p:spTgt spid="12"/>
                                        </p:tgtEl>
                                      </p:cBhvr>
                                    </p:animEffect>
                                  </p:childTnLst>
                                </p:cTn>
                              </p:par>
                              <p:par>
                                <p:cTn id="8" presetID="22" presetClass="entr" presetSubtype="4" fill="hold"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wipe(down)">
                                      <p:cBhvr>
                                        <p:cTn id="10" dur="500"/>
                                        <p:tgtEl>
                                          <p:spTgt spid="13"/>
                                        </p:tgtEl>
                                      </p:cBhvr>
                                    </p:animEffect>
                                  </p:childTnLst>
                                </p:cTn>
                              </p:par>
                              <p:par>
                                <p:cTn id="11" presetID="22" presetClass="entr" presetSubtype="4"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wipe(down)">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14" presetClass="entr" presetSubtype="10" fill="hold" grpId="0" nodeType="click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randombar(horizontal)">
                                      <p:cBhvr>
                                        <p:cTn id="18"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BF46A-95D7-02B9-1E20-0785E99A7639}"/>
              </a:ext>
            </a:extLst>
          </p:cNvPr>
          <p:cNvSpPr>
            <a:spLocks noGrp="1"/>
          </p:cNvSpPr>
          <p:nvPr>
            <p:ph type="title"/>
          </p:nvPr>
        </p:nvSpPr>
        <p:spPr/>
        <p:txBody>
          <a:bodyPr/>
          <a:lstStyle/>
          <a:p>
            <a:r>
              <a:rPr lang="en-GB"/>
              <a:t>Paragraph 12</a:t>
            </a:r>
          </a:p>
        </p:txBody>
      </p:sp>
      <p:sp>
        <p:nvSpPr>
          <p:cNvPr id="3" name="Content Placeholder 2">
            <a:extLst>
              <a:ext uri="{FF2B5EF4-FFF2-40B4-BE49-F238E27FC236}">
                <a16:creationId xmlns:a16="http://schemas.microsoft.com/office/drawing/2014/main" id="{36E07DB5-0B57-2FF2-CC9C-72CD8A78FFCA}"/>
              </a:ext>
            </a:extLst>
          </p:cNvPr>
          <p:cNvSpPr>
            <a:spLocks noGrp="1"/>
          </p:cNvSpPr>
          <p:nvPr>
            <p:ph idx="1"/>
          </p:nvPr>
        </p:nvSpPr>
        <p:spPr>
          <a:xfrm>
            <a:off x="500743" y="1556084"/>
            <a:ext cx="11321143" cy="2792384"/>
          </a:xfrm>
          <a:solidFill>
            <a:schemeClr val="tx2">
              <a:lumMod val="10000"/>
              <a:lumOff val="90000"/>
            </a:schemeClr>
          </a:solidFill>
        </p:spPr>
        <p:txBody>
          <a:bodyPr>
            <a:normAutofit/>
          </a:bodyPr>
          <a:lstStyle/>
          <a:p>
            <a:pPr marL="0" indent="0">
              <a:buNone/>
            </a:pPr>
            <a:r>
              <a:rPr lang="en-GB"/>
              <a:t>To better understand how they do it, Butcher dissected a dozen sloth cadavers. He was surprised to see they had very little muscle tissue – roughly 10 per cent less than you find in other arboreal mammals. But what muscle there is appears to be extraordinary. Most strikingly, sloth muscles seem to contain a unique set of enzymes that confers tolerance to heavy accumulations of lactic acid, which may help them resist fatigue as they hang out or move in super‑slow motion.</a:t>
            </a:r>
          </a:p>
        </p:txBody>
      </p:sp>
      <p:sp>
        <p:nvSpPr>
          <p:cNvPr id="11" name="TextBox 10">
            <a:extLst>
              <a:ext uri="{FF2B5EF4-FFF2-40B4-BE49-F238E27FC236}">
                <a16:creationId xmlns:a16="http://schemas.microsoft.com/office/drawing/2014/main" id="{3B2EDC01-EC02-CCC2-0CA7-578542B29C4C}"/>
              </a:ext>
            </a:extLst>
          </p:cNvPr>
          <p:cNvSpPr txBox="1"/>
          <p:nvPr/>
        </p:nvSpPr>
        <p:spPr>
          <a:xfrm>
            <a:off x="1127760" y="4866640"/>
            <a:ext cx="2346960" cy="1323439"/>
          </a:xfrm>
          <a:prstGeom prst="rect">
            <a:avLst/>
          </a:prstGeom>
          <a:solidFill>
            <a:schemeClr val="accent6">
              <a:lumMod val="40000"/>
              <a:lumOff val="60000"/>
            </a:schemeClr>
          </a:solidFill>
        </p:spPr>
        <p:txBody>
          <a:bodyPr wrap="square" rtlCol="0">
            <a:spAutoFit/>
          </a:bodyPr>
          <a:lstStyle/>
          <a:p>
            <a:r>
              <a:rPr lang="en-GB" sz="2000" b="1"/>
              <a:t>Definitions:</a:t>
            </a:r>
          </a:p>
          <a:p>
            <a:endParaRPr lang="en-GB" sz="2000" b="1"/>
          </a:p>
          <a:p>
            <a:r>
              <a:rPr lang="en-GB" sz="2000"/>
              <a:t>Cadaver</a:t>
            </a:r>
          </a:p>
          <a:p>
            <a:r>
              <a:rPr lang="en-GB" sz="2000"/>
              <a:t>Tissue</a:t>
            </a:r>
          </a:p>
        </p:txBody>
      </p:sp>
      <p:sp>
        <p:nvSpPr>
          <p:cNvPr id="12" name="TextBox 11">
            <a:extLst>
              <a:ext uri="{FF2B5EF4-FFF2-40B4-BE49-F238E27FC236}">
                <a16:creationId xmlns:a16="http://schemas.microsoft.com/office/drawing/2014/main" id="{EF3E63E0-9EA3-872C-0CF9-3DA18FE86F9B}"/>
              </a:ext>
            </a:extLst>
          </p:cNvPr>
          <p:cNvSpPr txBox="1"/>
          <p:nvPr/>
        </p:nvSpPr>
        <p:spPr>
          <a:xfrm>
            <a:off x="9176085" y="555973"/>
            <a:ext cx="978568" cy="584775"/>
          </a:xfrm>
          <a:prstGeom prst="rect">
            <a:avLst/>
          </a:prstGeom>
          <a:solidFill>
            <a:schemeClr val="accent5">
              <a:lumMod val="60000"/>
              <a:lumOff val="40000"/>
            </a:schemeClr>
          </a:solidFill>
        </p:spPr>
        <p:txBody>
          <a:bodyPr wrap="square" rtlCol="0">
            <a:spAutoFit/>
          </a:bodyPr>
          <a:lstStyle/>
          <a:p>
            <a:r>
              <a:rPr lang="en-GB" sz="3200"/>
              <a:t>2.10</a:t>
            </a:r>
          </a:p>
        </p:txBody>
      </p:sp>
      <p:sp>
        <p:nvSpPr>
          <p:cNvPr id="16" name="TextBox 15">
            <a:extLst>
              <a:ext uri="{FF2B5EF4-FFF2-40B4-BE49-F238E27FC236}">
                <a16:creationId xmlns:a16="http://schemas.microsoft.com/office/drawing/2014/main" id="{AE31F1BE-CE8B-0F4F-A54A-DA0F981041E6}"/>
              </a:ext>
            </a:extLst>
          </p:cNvPr>
          <p:cNvSpPr txBox="1"/>
          <p:nvPr/>
        </p:nvSpPr>
        <p:spPr>
          <a:xfrm>
            <a:off x="3898232" y="4701589"/>
            <a:ext cx="8065168" cy="1631216"/>
          </a:xfrm>
          <a:prstGeom prst="rect">
            <a:avLst/>
          </a:prstGeom>
          <a:solidFill>
            <a:srgbClr val="FFCCCC"/>
          </a:solidFill>
        </p:spPr>
        <p:txBody>
          <a:bodyPr wrap="square" rtlCol="0">
            <a:spAutoFit/>
          </a:bodyPr>
          <a:lstStyle/>
          <a:p>
            <a:r>
              <a:rPr lang="en-GB" sz="2000" b="1"/>
              <a:t>Possible questions:</a:t>
            </a:r>
          </a:p>
          <a:p>
            <a:endParaRPr lang="en-GB" sz="2000" b="1"/>
          </a:p>
          <a:p>
            <a:pPr marL="457200" indent="-457200">
              <a:buAutoNum type="arabicPeriod"/>
            </a:pPr>
            <a:r>
              <a:rPr lang="en-GB" sz="2000"/>
              <a:t>Compare and contrast fast and slow twitch muscle fibres</a:t>
            </a:r>
          </a:p>
          <a:p>
            <a:pPr marL="457200" indent="-457200">
              <a:buAutoNum type="arabicPeriod"/>
            </a:pPr>
            <a:r>
              <a:rPr lang="en-GB" sz="2000"/>
              <a:t>Name the reactants and products of anaerobic respiration</a:t>
            </a:r>
          </a:p>
          <a:p>
            <a:pPr marL="457200" indent="-457200">
              <a:buAutoNum type="arabicPeriod"/>
            </a:pPr>
            <a:r>
              <a:rPr lang="en-GB" sz="2000"/>
              <a:t>Where does anaerobic respiration occur?</a:t>
            </a:r>
          </a:p>
        </p:txBody>
      </p:sp>
      <p:cxnSp>
        <p:nvCxnSpPr>
          <p:cNvPr id="6" name="Straight Arrow Connector 5">
            <a:extLst>
              <a:ext uri="{FF2B5EF4-FFF2-40B4-BE49-F238E27FC236}">
                <a16:creationId xmlns:a16="http://schemas.microsoft.com/office/drawing/2014/main" id="{2EAA3351-8F8F-C03B-B533-0971EA0FC0F6}"/>
              </a:ext>
            </a:extLst>
          </p:cNvPr>
          <p:cNvCxnSpPr>
            <a:cxnSpLocks/>
            <a:stCxn id="12" idx="1"/>
          </p:cNvCxnSpPr>
          <p:nvPr/>
        </p:nvCxnSpPr>
        <p:spPr>
          <a:xfrm flipH="1">
            <a:off x="7331242" y="848361"/>
            <a:ext cx="1844843" cy="2344018"/>
          </a:xfrm>
          <a:prstGeom prst="straightConnector1">
            <a:avLst/>
          </a:prstGeom>
          <a:ln w="76200">
            <a:tailEnd type="triangle"/>
          </a:ln>
        </p:spPr>
        <p:style>
          <a:lnRef idx="2">
            <a:schemeClr val="accent1"/>
          </a:lnRef>
          <a:fillRef idx="0">
            <a:schemeClr val="accent1"/>
          </a:fillRef>
          <a:effectRef idx="1">
            <a:schemeClr val="accent1"/>
          </a:effectRef>
          <a:fontRef idx="minor">
            <a:schemeClr val="tx1"/>
          </a:fontRef>
        </p:style>
      </p:cxnSp>
      <p:sp>
        <p:nvSpPr>
          <p:cNvPr id="8" name="TextBox 7">
            <a:extLst>
              <a:ext uri="{FF2B5EF4-FFF2-40B4-BE49-F238E27FC236}">
                <a16:creationId xmlns:a16="http://schemas.microsoft.com/office/drawing/2014/main" id="{B67C592A-8747-E778-B016-92317C724F6E}"/>
              </a:ext>
            </a:extLst>
          </p:cNvPr>
          <p:cNvSpPr txBox="1"/>
          <p:nvPr/>
        </p:nvSpPr>
        <p:spPr>
          <a:xfrm>
            <a:off x="4685441" y="668218"/>
            <a:ext cx="849084" cy="584775"/>
          </a:xfrm>
          <a:prstGeom prst="rect">
            <a:avLst/>
          </a:prstGeom>
          <a:solidFill>
            <a:schemeClr val="accent5">
              <a:lumMod val="60000"/>
              <a:lumOff val="40000"/>
            </a:schemeClr>
          </a:solidFill>
        </p:spPr>
        <p:txBody>
          <a:bodyPr wrap="square" rtlCol="0">
            <a:spAutoFit/>
          </a:bodyPr>
          <a:lstStyle/>
          <a:p>
            <a:r>
              <a:rPr lang="en-GB" sz="3200"/>
              <a:t>7.7</a:t>
            </a:r>
          </a:p>
        </p:txBody>
      </p:sp>
      <p:cxnSp>
        <p:nvCxnSpPr>
          <p:cNvPr id="9" name="Straight Arrow Connector 8">
            <a:extLst>
              <a:ext uri="{FF2B5EF4-FFF2-40B4-BE49-F238E27FC236}">
                <a16:creationId xmlns:a16="http://schemas.microsoft.com/office/drawing/2014/main" id="{3A0094DE-3E7F-2BC2-9440-05F855B26F17}"/>
              </a:ext>
            </a:extLst>
          </p:cNvPr>
          <p:cNvCxnSpPr>
            <a:cxnSpLocks/>
          </p:cNvCxnSpPr>
          <p:nvPr/>
        </p:nvCxnSpPr>
        <p:spPr>
          <a:xfrm>
            <a:off x="4975631" y="1252992"/>
            <a:ext cx="0" cy="2340440"/>
          </a:xfrm>
          <a:prstGeom prst="straightConnector1">
            <a:avLst/>
          </a:prstGeom>
          <a:ln w="76200">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394880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22" presetClass="entr" presetSubtype="4"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animEffect transition="in" filter="wipe(down)">
                                      <p:cBhvr>
                                        <p:cTn id="9" dur="500"/>
                                        <p:tgtEl>
                                          <p:spTgt spid="12"/>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wipe(down)">
                                      <p:cBhvr>
                                        <p:cTn id="14" dur="500"/>
                                        <p:tgtEl>
                                          <p:spTgt spid="8"/>
                                        </p:tgtEl>
                                      </p:cBhvr>
                                    </p:animEffect>
                                  </p:childTnLst>
                                </p:cTn>
                              </p:par>
                              <p:par>
                                <p:cTn id="15" presetID="22" presetClass="entr" presetSubtype="4" fill="hold" nodeType="with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wipe(down)">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randombar(horizontal)">
                                      <p:cBhvr>
                                        <p:cTn id="2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6" grpId="0" animBg="1"/>
      <p:bldP spid="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BF46A-95D7-02B9-1E20-0785E99A7639}"/>
              </a:ext>
            </a:extLst>
          </p:cNvPr>
          <p:cNvSpPr>
            <a:spLocks noGrp="1"/>
          </p:cNvSpPr>
          <p:nvPr>
            <p:ph type="title"/>
          </p:nvPr>
        </p:nvSpPr>
        <p:spPr>
          <a:xfrm>
            <a:off x="439615" y="13433"/>
            <a:ext cx="5369170" cy="1360732"/>
          </a:xfrm>
        </p:spPr>
        <p:txBody>
          <a:bodyPr/>
          <a:lstStyle/>
          <a:p>
            <a:r>
              <a:rPr lang="en-GB"/>
              <a:t>Box 4</a:t>
            </a:r>
          </a:p>
        </p:txBody>
      </p:sp>
      <p:sp>
        <p:nvSpPr>
          <p:cNvPr id="3" name="Content Placeholder 2">
            <a:extLst>
              <a:ext uri="{FF2B5EF4-FFF2-40B4-BE49-F238E27FC236}">
                <a16:creationId xmlns:a16="http://schemas.microsoft.com/office/drawing/2014/main" id="{36E07DB5-0B57-2FF2-CC9C-72CD8A78FFCA}"/>
              </a:ext>
            </a:extLst>
          </p:cNvPr>
          <p:cNvSpPr>
            <a:spLocks noGrp="1"/>
          </p:cNvSpPr>
          <p:nvPr>
            <p:ph idx="1"/>
          </p:nvPr>
        </p:nvSpPr>
        <p:spPr>
          <a:xfrm>
            <a:off x="435428" y="1153207"/>
            <a:ext cx="11321143" cy="3686939"/>
          </a:xfrm>
          <a:solidFill>
            <a:schemeClr val="tx2">
              <a:lumMod val="10000"/>
              <a:lumOff val="90000"/>
            </a:schemeClr>
          </a:solidFill>
        </p:spPr>
        <p:txBody>
          <a:bodyPr>
            <a:normAutofit fontScale="92500"/>
          </a:bodyPr>
          <a:lstStyle/>
          <a:p>
            <a:pPr marL="0" indent="0">
              <a:buNone/>
            </a:pPr>
            <a:r>
              <a:rPr lang="en-GB"/>
              <a:t>Sloths act as hosts to a wide variety of arthropods, which include biting and bloodsucking flies such as mosquitoes and sandflies, triatomine bugs, lice, ticks and mites. Sloths also carry a highly specific community of commensal beetles, mites and moths. It has been suggested that the sloth moths may receive some protection from avian predators and possibly find nutrients in secretions of the sloth’s skin and/or the algae present on the fur. </a:t>
            </a:r>
            <a:r>
              <a:rPr lang="en-GB" err="1"/>
              <a:t>Waage</a:t>
            </a:r>
            <a:r>
              <a:rPr lang="en-GB"/>
              <a:t> and Best reported that some three‑toed sloths may carry in excess of 120 moths; lower numbers may occasionally be seen on two‑toed sloths. They also pointed out that there is considerable sympatry amongst moth species found on sloths and that several different species may coexist on the same animal.</a:t>
            </a:r>
          </a:p>
        </p:txBody>
      </p:sp>
      <p:sp>
        <p:nvSpPr>
          <p:cNvPr id="11" name="TextBox 10">
            <a:extLst>
              <a:ext uri="{FF2B5EF4-FFF2-40B4-BE49-F238E27FC236}">
                <a16:creationId xmlns:a16="http://schemas.microsoft.com/office/drawing/2014/main" id="{3B2EDC01-EC02-CCC2-0CA7-578542B29C4C}"/>
              </a:ext>
            </a:extLst>
          </p:cNvPr>
          <p:cNvSpPr txBox="1"/>
          <p:nvPr/>
        </p:nvSpPr>
        <p:spPr>
          <a:xfrm>
            <a:off x="247226" y="4836567"/>
            <a:ext cx="2346960" cy="1938992"/>
          </a:xfrm>
          <a:prstGeom prst="rect">
            <a:avLst/>
          </a:prstGeom>
          <a:solidFill>
            <a:schemeClr val="accent6">
              <a:lumMod val="40000"/>
              <a:lumOff val="60000"/>
            </a:schemeClr>
          </a:solidFill>
        </p:spPr>
        <p:txBody>
          <a:bodyPr wrap="square" rtlCol="0">
            <a:spAutoFit/>
          </a:bodyPr>
          <a:lstStyle/>
          <a:p>
            <a:r>
              <a:rPr lang="en-GB" sz="2000" b="1"/>
              <a:t>Definitions:</a:t>
            </a:r>
          </a:p>
          <a:p>
            <a:endParaRPr lang="en-GB" sz="2000" b="1"/>
          </a:p>
          <a:p>
            <a:r>
              <a:rPr lang="en-GB" sz="2000"/>
              <a:t>Arthropods</a:t>
            </a:r>
          </a:p>
          <a:p>
            <a:r>
              <a:rPr lang="en-GB" sz="2000"/>
              <a:t>Sympatry</a:t>
            </a:r>
          </a:p>
          <a:p>
            <a:r>
              <a:rPr lang="en-GB" sz="2000"/>
              <a:t>Commensal</a:t>
            </a:r>
          </a:p>
          <a:p>
            <a:r>
              <a:rPr lang="en-GB" sz="2000"/>
              <a:t>Avian</a:t>
            </a:r>
          </a:p>
        </p:txBody>
      </p:sp>
      <p:sp>
        <p:nvSpPr>
          <p:cNvPr id="12" name="TextBox 11">
            <a:extLst>
              <a:ext uri="{FF2B5EF4-FFF2-40B4-BE49-F238E27FC236}">
                <a16:creationId xmlns:a16="http://schemas.microsoft.com/office/drawing/2014/main" id="{EF3E63E0-9EA3-872C-0CF9-3DA18FE86F9B}"/>
              </a:ext>
            </a:extLst>
          </p:cNvPr>
          <p:cNvSpPr txBox="1"/>
          <p:nvPr/>
        </p:nvSpPr>
        <p:spPr>
          <a:xfrm>
            <a:off x="9176085" y="555973"/>
            <a:ext cx="978568" cy="584775"/>
          </a:xfrm>
          <a:prstGeom prst="rect">
            <a:avLst/>
          </a:prstGeom>
          <a:solidFill>
            <a:schemeClr val="accent5">
              <a:lumMod val="60000"/>
              <a:lumOff val="40000"/>
            </a:schemeClr>
          </a:solidFill>
        </p:spPr>
        <p:txBody>
          <a:bodyPr wrap="square" rtlCol="0">
            <a:spAutoFit/>
          </a:bodyPr>
          <a:lstStyle/>
          <a:p>
            <a:r>
              <a:rPr lang="en-GB" sz="3200"/>
              <a:t>5.1</a:t>
            </a:r>
          </a:p>
        </p:txBody>
      </p:sp>
      <p:sp>
        <p:nvSpPr>
          <p:cNvPr id="16" name="TextBox 15">
            <a:extLst>
              <a:ext uri="{FF2B5EF4-FFF2-40B4-BE49-F238E27FC236}">
                <a16:creationId xmlns:a16="http://schemas.microsoft.com/office/drawing/2014/main" id="{AE31F1BE-CE8B-0F4F-A54A-DA0F981041E6}"/>
              </a:ext>
            </a:extLst>
          </p:cNvPr>
          <p:cNvSpPr txBox="1"/>
          <p:nvPr/>
        </p:nvSpPr>
        <p:spPr>
          <a:xfrm>
            <a:off x="3142794" y="5063620"/>
            <a:ext cx="8065168" cy="1631216"/>
          </a:xfrm>
          <a:prstGeom prst="rect">
            <a:avLst/>
          </a:prstGeom>
          <a:solidFill>
            <a:srgbClr val="FFCCCC"/>
          </a:solidFill>
        </p:spPr>
        <p:txBody>
          <a:bodyPr wrap="square" rtlCol="0">
            <a:spAutoFit/>
          </a:bodyPr>
          <a:lstStyle/>
          <a:p>
            <a:r>
              <a:rPr lang="en-GB" sz="2000" b="1"/>
              <a:t>Possible questions:</a:t>
            </a:r>
          </a:p>
          <a:p>
            <a:endParaRPr lang="en-GB" sz="2000" b="1"/>
          </a:p>
          <a:p>
            <a:pPr marL="457200" indent="-457200">
              <a:buAutoNum type="arabicPeriod"/>
            </a:pPr>
            <a:r>
              <a:rPr lang="en-GB" sz="2000"/>
              <a:t>State what is meant by the term ‘community’</a:t>
            </a:r>
          </a:p>
          <a:p>
            <a:pPr marL="457200" indent="-457200">
              <a:buAutoNum type="arabicPeriod"/>
            </a:pPr>
            <a:r>
              <a:rPr lang="en-GB" sz="2000"/>
              <a:t>Describe the role of ‘secretions on the sloth’s skin’ in preventing pathogenic infection in the sloth.</a:t>
            </a:r>
            <a:endParaRPr lang="en-GB" sz="2000" b="1"/>
          </a:p>
        </p:txBody>
      </p:sp>
      <p:cxnSp>
        <p:nvCxnSpPr>
          <p:cNvPr id="6" name="Straight Arrow Connector 5">
            <a:extLst>
              <a:ext uri="{FF2B5EF4-FFF2-40B4-BE49-F238E27FC236}">
                <a16:creationId xmlns:a16="http://schemas.microsoft.com/office/drawing/2014/main" id="{2EAA3351-8F8F-C03B-B533-0971EA0FC0F6}"/>
              </a:ext>
            </a:extLst>
          </p:cNvPr>
          <p:cNvCxnSpPr>
            <a:cxnSpLocks/>
          </p:cNvCxnSpPr>
          <p:nvPr/>
        </p:nvCxnSpPr>
        <p:spPr>
          <a:xfrm flipH="1">
            <a:off x="8144933" y="666485"/>
            <a:ext cx="1031152" cy="1425256"/>
          </a:xfrm>
          <a:prstGeom prst="straightConnector1">
            <a:avLst/>
          </a:prstGeom>
          <a:ln w="76200">
            <a:tailEnd type="triangle"/>
          </a:ln>
        </p:spPr>
        <p:style>
          <a:lnRef idx="2">
            <a:schemeClr val="accent1"/>
          </a:lnRef>
          <a:fillRef idx="0">
            <a:schemeClr val="accent1"/>
          </a:fillRef>
          <a:effectRef idx="1">
            <a:schemeClr val="accent1"/>
          </a:effectRef>
          <a:fontRef idx="minor">
            <a:schemeClr val="tx1"/>
          </a:fontRef>
        </p:style>
      </p:cxnSp>
      <p:sp>
        <p:nvSpPr>
          <p:cNvPr id="10" name="TextBox 9">
            <a:extLst>
              <a:ext uri="{FF2B5EF4-FFF2-40B4-BE49-F238E27FC236}">
                <a16:creationId xmlns:a16="http://schemas.microsoft.com/office/drawing/2014/main" id="{14083270-3B03-9732-8FA2-558B5272BE78}"/>
              </a:ext>
            </a:extLst>
          </p:cNvPr>
          <p:cNvSpPr txBox="1"/>
          <p:nvPr/>
        </p:nvSpPr>
        <p:spPr>
          <a:xfrm>
            <a:off x="6196810" y="392374"/>
            <a:ext cx="978568" cy="584775"/>
          </a:xfrm>
          <a:prstGeom prst="rect">
            <a:avLst/>
          </a:prstGeom>
          <a:solidFill>
            <a:schemeClr val="accent5">
              <a:lumMod val="60000"/>
              <a:lumOff val="40000"/>
            </a:schemeClr>
          </a:solidFill>
        </p:spPr>
        <p:txBody>
          <a:bodyPr wrap="square" rtlCol="0">
            <a:spAutoFit/>
          </a:bodyPr>
          <a:lstStyle/>
          <a:p>
            <a:r>
              <a:rPr lang="en-GB" sz="3200"/>
              <a:t>6.11</a:t>
            </a:r>
          </a:p>
        </p:txBody>
      </p:sp>
      <p:cxnSp>
        <p:nvCxnSpPr>
          <p:cNvPr id="13" name="Straight Arrow Connector 12">
            <a:extLst>
              <a:ext uri="{FF2B5EF4-FFF2-40B4-BE49-F238E27FC236}">
                <a16:creationId xmlns:a16="http://schemas.microsoft.com/office/drawing/2014/main" id="{B74D68A2-F424-7737-34A9-AF8F45A6F7B3}"/>
              </a:ext>
            </a:extLst>
          </p:cNvPr>
          <p:cNvCxnSpPr>
            <a:cxnSpLocks/>
          </p:cNvCxnSpPr>
          <p:nvPr/>
        </p:nvCxnSpPr>
        <p:spPr>
          <a:xfrm flipH="1">
            <a:off x="1732698" y="970944"/>
            <a:ext cx="5117318" cy="2044492"/>
          </a:xfrm>
          <a:prstGeom prst="straightConnector1">
            <a:avLst/>
          </a:prstGeom>
          <a:ln w="76200">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7109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22" presetClass="entr" presetSubtype="4"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animEffect transition="in" filter="wipe(down)">
                                      <p:cBhvr>
                                        <p:cTn id="9" dur="500"/>
                                        <p:tgtEl>
                                          <p:spTgt spid="12"/>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3"/>
                                        </p:tgtEl>
                                        <p:attrNameLst>
                                          <p:attrName>style.visibility</p:attrName>
                                        </p:attrNameLst>
                                      </p:cBhvr>
                                      <p:to>
                                        <p:strVal val="visible"/>
                                      </p:to>
                                    </p:set>
                                  </p:childTnLst>
                                </p:cTn>
                              </p:par>
                              <p:par>
                                <p:cTn id="14" presetID="22" presetClass="entr" presetSubtype="4" fill="hold" grpId="0" nodeType="with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wipe(down)">
                                      <p:cBhvr>
                                        <p:cTn id="16" dur="500"/>
                                        <p:tgtEl>
                                          <p:spTgt spid="10"/>
                                        </p:tgtEl>
                                      </p:cBhvr>
                                    </p:animEffect>
                                  </p:childTnLst>
                                </p:cTn>
                              </p:par>
                            </p:childTnLst>
                          </p:cTn>
                        </p:par>
                      </p:childTnLst>
                    </p:cTn>
                  </p:par>
                  <p:par>
                    <p:cTn id="17" fill="hold">
                      <p:stCondLst>
                        <p:cond delay="indefinite"/>
                      </p:stCondLst>
                      <p:childTnLst>
                        <p:par>
                          <p:cTn id="18" fill="hold">
                            <p:stCondLst>
                              <p:cond delay="0"/>
                            </p:stCondLst>
                            <p:childTnLst>
                              <p:par>
                                <p:cTn id="19" presetID="14" presetClass="entr" presetSubtype="10" fill="hold" grpId="0" nodeType="clickEffect">
                                  <p:stCondLst>
                                    <p:cond delay="0"/>
                                  </p:stCondLst>
                                  <p:childTnLst>
                                    <p:set>
                                      <p:cBhvr>
                                        <p:cTn id="20" dur="1" fill="hold">
                                          <p:stCondLst>
                                            <p:cond delay="0"/>
                                          </p:stCondLst>
                                        </p:cTn>
                                        <p:tgtEl>
                                          <p:spTgt spid="16"/>
                                        </p:tgtEl>
                                        <p:attrNameLst>
                                          <p:attrName>style.visibility</p:attrName>
                                        </p:attrNameLst>
                                      </p:cBhvr>
                                      <p:to>
                                        <p:strVal val="visible"/>
                                      </p:to>
                                    </p:set>
                                    <p:animEffect transition="in" filter="randombar(horizontal)">
                                      <p:cBhvr>
                                        <p:cTn id="21"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6" grpId="0" animBg="1"/>
      <p:bldP spid="1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BF46A-95D7-02B9-1E20-0785E99A7639}"/>
              </a:ext>
            </a:extLst>
          </p:cNvPr>
          <p:cNvSpPr>
            <a:spLocks noGrp="1"/>
          </p:cNvSpPr>
          <p:nvPr>
            <p:ph type="title"/>
          </p:nvPr>
        </p:nvSpPr>
        <p:spPr/>
        <p:txBody>
          <a:bodyPr/>
          <a:lstStyle/>
          <a:p>
            <a:r>
              <a:rPr lang="en-GB"/>
              <a:t>Paragraph 13</a:t>
            </a:r>
          </a:p>
        </p:txBody>
      </p:sp>
      <p:sp>
        <p:nvSpPr>
          <p:cNvPr id="3" name="Content Placeholder 2">
            <a:extLst>
              <a:ext uri="{FF2B5EF4-FFF2-40B4-BE49-F238E27FC236}">
                <a16:creationId xmlns:a16="http://schemas.microsoft.com/office/drawing/2014/main" id="{36E07DB5-0B57-2FF2-CC9C-72CD8A78FFCA}"/>
              </a:ext>
            </a:extLst>
          </p:cNvPr>
          <p:cNvSpPr>
            <a:spLocks noGrp="1"/>
          </p:cNvSpPr>
          <p:nvPr>
            <p:ph idx="1"/>
          </p:nvPr>
        </p:nvSpPr>
        <p:spPr>
          <a:xfrm>
            <a:off x="435428" y="1774543"/>
            <a:ext cx="11321143" cy="1872916"/>
          </a:xfrm>
          <a:solidFill>
            <a:schemeClr val="tx2">
              <a:lumMod val="10000"/>
              <a:lumOff val="90000"/>
            </a:schemeClr>
          </a:solidFill>
        </p:spPr>
        <p:txBody>
          <a:bodyPr>
            <a:normAutofit/>
          </a:bodyPr>
          <a:lstStyle/>
          <a:p>
            <a:pPr marL="0" indent="0">
              <a:buNone/>
            </a:pPr>
            <a:r>
              <a:rPr lang="en-GB"/>
              <a:t>For all these fresh insights, there is still a lot to learn about sloths. We don’t know why they climb all the way down to the forest floor to defecate, for instance, never mind why they bury the mess. It doesn’t seem very frugal.</a:t>
            </a:r>
          </a:p>
        </p:txBody>
      </p:sp>
      <p:sp>
        <p:nvSpPr>
          <p:cNvPr id="11" name="TextBox 10">
            <a:extLst>
              <a:ext uri="{FF2B5EF4-FFF2-40B4-BE49-F238E27FC236}">
                <a16:creationId xmlns:a16="http://schemas.microsoft.com/office/drawing/2014/main" id="{3B2EDC01-EC02-CCC2-0CA7-578542B29C4C}"/>
              </a:ext>
            </a:extLst>
          </p:cNvPr>
          <p:cNvSpPr txBox="1"/>
          <p:nvPr/>
        </p:nvSpPr>
        <p:spPr>
          <a:xfrm>
            <a:off x="500743" y="4877707"/>
            <a:ext cx="2346960" cy="1323439"/>
          </a:xfrm>
          <a:prstGeom prst="rect">
            <a:avLst/>
          </a:prstGeom>
          <a:solidFill>
            <a:schemeClr val="accent6">
              <a:lumMod val="40000"/>
              <a:lumOff val="60000"/>
            </a:schemeClr>
          </a:solidFill>
        </p:spPr>
        <p:txBody>
          <a:bodyPr wrap="square" rtlCol="0">
            <a:spAutoFit/>
          </a:bodyPr>
          <a:lstStyle/>
          <a:p>
            <a:r>
              <a:rPr lang="en-GB" sz="2000" b="1"/>
              <a:t>Definitions:</a:t>
            </a:r>
          </a:p>
          <a:p>
            <a:endParaRPr lang="en-GB" sz="2000" b="1"/>
          </a:p>
          <a:p>
            <a:r>
              <a:rPr lang="en-GB" sz="2000"/>
              <a:t>Defecate</a:t>
            </a:r>
          </a:p>
          <a:p>
            <a:r>
              <a:rPr lang="en-GB" sz="2000"/>
              <a:t>Frugal</a:t>
            </a:r>
            <a:endParaRPr lang="en-GB" sz="2000" b="1"/>
          </a:p>
        </p:txBody>
      </p:sp>
    </p:spTree>
    <p:extLst>
      <p:ext uri="{BB962C8B-B14F-4D97-AF65-F5344CB8AC3E}">
        <p14:creationId xmlns:p14="http://schemas.microsoft.com/office/powerpoint/2010/main" val="21978318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DA37C-0A0E-FDDB-1575-030ED1795E6F}"/>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82407BEC-8014-A26F-DCA2-9C1435EC40B0}"/>
              </a:ext>
            </a:extLst>
          </p:cNvPr>
          <p:cNvSpPr>
            <a:spLocks noGrp="1"/>
          </p:cNvSpPr>
          <p:nvPr>
            <p:ph idx="1"/>
          </p:nvPr>
        </p:nvSpPr>
        <p:spPr/>
        <p:txBody>
          <a:bodyPr/>
          <a:lstStyle/>
          <a:p>
            <a:r>
              <a:rPr lang="en-GB" dirty="0"/>
              <a:t>The numbers in the purple boxes refer to learning objective links from the SNAB syllabus</a:t>
            </a:r>
          </a:p>
          <a:p>
            <a:r>
              <a:rPr lang="en-GB" dirty="0"/>
              <a:t>The definition words are terms that I felt my students may not know (2</a:t>
            </a:r>
            <a:r>
              <a:rPr lang="en-GB" baseline="30000" dirty="0"/>
              <a:t>nd</a:t>
            </a:r>
            <a:r>
              <a:rPr lang="en-GB" dirty="0"/>
              <a:t> tier vocab) or that that could be asked to define (scientific vocab)</a:t>
            </a:r>
          </a:p>
          <a:p>
            <a:r>
              <a:rPr lang="en-GB" dirty="0"/>
              <a:t>The questions in the pink boxes are just to get conversation going regarding the content and are not meant to be exam-style.  My suggested answers are in the notes of each slide.</a:t>
            </a:r>
          </a:p>
        </p:txBody>
      </p:sp>
    </p:spTree>
    <p:extLst>
      <p:ext uri="{BB962C8B-B14F-4D97-AF65-F5344CB8AC3E}">
        <p14:creationId xmlns:p14="http://schemas.microsoft.com/office/powerpoint/2010/main" val="23133823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BF46A-95D7-02B9-1E20-0785E99A7639}"/>
              </a:ext>
            </a:extLst>
          </p:cNvPr>
          <p:cNvSpPr>
            <a:spLocks noGrp="1"/>
          </p:cNvSpPr>
          <p:nvPr>
            <p:ph type="title"/>
          </p:nvPr>
        </p:nvSpPr>
        <p:spPr/>
        <p:txBody>
          <a:bodyPr/>
          <a:lstStyle/>
          <a:p>
            <a:r>
              <a:rPr lang="en-GB"/>
              <a:t>Paragraph 3</a:t>
            </a:r>
          </a:p>
        </p:txBody>
      </p:sp>
      <p:sp>
        <p:nvSpPr>
          <p:cNvPr id="3" name="Content Placeholder 2">
            <a:extLst>
              <a:ext uri="{FF2B5EF4-FFF2-40B4-BE49-F238E27FC236}">
                <a16:creationId xmlns:a16="http://schemas.microsoft.com/office/drawing/2014/main" id="{36E07DB5-0B57-2FF2-CC9C-72CD8A78FFCA}"/>
              </a:ext>
            </a:extLst>
          </p:cNvPr>
          <p:cNvSpPr>
            <a:spLocks noGrp="1"/>
          </p:cNvSpPr>
          <p:nvPr>
            <p:ph idx="1"/>
          </p:nvPr>
        </p:nvSpPr>
        <p:spPr>
          <a:xfrm>
            <a:off x="838200" y="1825624"/>
            <a:ext cx="10515600" cy="2585955"/>
          </a:xfrm>
          <a:solidFill>
            <a:schemeClr val="tx2">
              <a:lumMod val="10000"/>
              <a:lumOff val="90000"/>
            </a:schemeClr>
          </a:solidFill>
        </p:spPr>
        <p:txBody>
          <a:bodyPr>
            <a:normAutofit/>
          </a:bodyPr>
          <a:lstStyle/>
          <a:p>
            <a:pPr marL="0" indent="0">
              <a:buNone/>
            </a:pPr>
            <a:r>
              <a:rPr lang="en-GB"/>
              <a:t>Buffon couldn’t have been more wrong. What he saw as shortcomings we now realise are exquisite adaptations that have allowed sloths to thrive in an exceedingly austere niche for at least 30 million years. In fact, the closer we look at sloth biology, the more we see just how hard evolution has had to work so that these notorious dawdlers can take it easy</a:t>
            </a:r>
          </a:p>
        </p:txBody>
      </p:sp>
      <p:sp>
        <p:nvSpPr>
          <p:cNvPr id="4" name="TextBox 3">
            <a:extLst>
              <a:ext uri="{FF2B5EF4-FFF2-40B4-BE49-F238E27FC236}">
                <a16:creationId xmlns:a16="http://schemas.microsoft.com/office/drawing/2014/main" id="{0EEABF8C-CB68-5E9E-7307-63013D273696}"/>
              </a:ext>
            </a:extLst>
          </p:cNvPr>
          <p:cNvSpPr txBox="1"/>
          <p:nvPr/>
        </p:nvSpPr>
        <p:spPr>
          <a:xfrm>
            <a:off x="9113520" y="1027906"/>
            <a:ext cx="792480" cy="584775"/>
          </a:xfrm>
          <a:prstGeom prst="rect">
            <a:avLst/>
          </a:prstGeom>
          <a:solidFill>
            <a:schemeClr val="accent5">
              <a:lumMod val="60000"/>
              <a:lumOff val="40000"/>
            </a:schemeClr>
          </a:solidFill>
        </p:spPr>
        <p:txBody>
          <a:bodyPr wrap="square" rtlCol="0">
            <a:spAutoFit/>
          </a:bodyPr>
          <a:lstStyle/>
          <a:p>
            <a:r>
              <a:rPr lang="en-GB" sz="3200"/>
              <a:t>4.3</a:t>
            </a:r>
          </a:p>
        </p:txBody>
      </p:sp>
      <p:cxnSp>
        <p:nvCxnSpPr>
          <p:cNvPr id="6" name="Straight Arrow Connector 5">
            <a:extLst>
              <a:ext uri="{FF2B5EF4-FFF2-40B4-BE49-F238E27FC236}">
                <a16:creationId xmlns:a16="http://schemas.microsoft.com/office/drawing/2014/main" id="{79A5A390-8B44-ACE3-7900-9F6949EBD840}"/>
              </a:ext>
            </a:extLst>
          </p:cNvPr>
          <p:cNvCxnSpPr>
            <a:cxnSpLocks/>
          </p:cNvCxnSpPr>
          <p:nvPr/>
        </p:nvCxnSpPr>
        <p:spPr>
          <a:xfrm flipH="1">
            <a:off x="8727440" y="1612681"/>
            <a:ext cx="477520" cy="740788"/>
          </a:xfrm>
          <a:prstGeom prst="straightConnector1">
            <a:avLst/>
          </a:prstGeom>
          <a:ln w="76200">
            <a:tailEnd type="triangle"/>
          </a:ln>
        </p:spPr>
        <p:style>
          <a:lnRef idx="2">
            <a:schemeClr val="accent1"/>
          </a:lnRef>
          <a:fillRef idx="0">
            <a:schemeClr val="accent1"/>
          </a:fillRef>
          <a:effectRef idx="1">
            <a:schemeClr val="accent1"/>
          </a:effectRef>
          <a:fontRef idx="minor">
            <a:schemeClr val="tx1"/>
          </a:fontRef>
        </p:style>
      </p:cxnSp>
      <p:cxnSp>
        <p:nvCxnSpPr>
          <p:cNvPr id="9" name="Straight Arrow Connector 8">
            <a:extLst>
              <a:ext uri="{FF2B5EF4-FFF2-40B4-BE49-F238E27FC236}">
                <a16:creationId xmlns:a16="http://schemas.microsoft.com/office/drawing/2014/main" id="{8BE622E6-1E4B-CA06-DE8B-86E798AAC6FF}"/>
              </a:ext>
            </a:extLst>
          </p:cNvPr>
          <p:cNvCxnSpPr>
            <a:cxnSpLocks/>
          </p:cNvCxnSpPr>
          <p:nvPr/>
        </p:nvCxnSpPr>
        <p:spPr>
          <a:xfrm flipH="1">
            <a:off x="9113520" y="1612681"/>
            <a:ext cx="538480" cy="1150839"/>
          </a:xfrm>
          <a:prstGeom prst="straightConnector1">
            <a:avLst/>
          </a:prstGeom>
          <a:ln w="76200">
            <a:tailEnd type="triangle"/>
          </a:ln>
        </p:spPr>
        <p:style>
          <a:lnRef idx="2">
            <a:schemeClr val="accent1"/>
          </a:lnRef>
          <a:fillRef idx="0">
            <a:schemeClr val="accent1"/>
          </a:fillRef>
          <a:effectRef idx="1">
            <a:schemeClr val="accent1"/>
          </a:effectRef>
          <a:fontRef idx="minor">
            <a:schemeClr val="tx1"/>
          </a:fontRef>
        </p:style>
      </p:cxnSp>
      <p:sp>
        <p:nvSpPr>
          <p:cNvPr id="11" name="TextBox 10">
            <a:extLst>
              <a:ext uri="{FF2B5EF4-FFF2-40B4-BE49-F238E27FC236}">
                <a16:creationId xmlns:a16="http://schemas.microsoft.com/office/drawing/2014/main" id="{3B2EDC01-EC02-CCC2-0CA7-578542B29C4C}"/>
              </a:ext>
            </a:extLst>
          </p:cNvPr>
          <p:cNvSpPr txBox="1"/>
          <p:nvPr/>
        </p:nvSpPr>
        <p:spPr>
          <a:xfrm>
            <a:off x="1127760" y="4866640"/>
            <a:ext cx="2346960" cy="1600438"/>
          </a:xfrm>
          <a:prstGeom prst="rect">
            <a:avLst/>
          </a:prstGeom>
          <a:solidFill>
            <a:schemeClr val="accent6">
              <a:lumMod val="40000"/>
              <a:lumOff val="60000"/>
            </a:schemeClr>
          </a:solidFill>
        </p:spPr>
        <p:txBody>
          <a:bodyPr wrap="square" rtlCol="0">
            <a:spAutoFit/>
          </a:bodyPr>
          <a:lstStyle/>
          <a:p>
            <a:r>
              <a:rPr lang="en-GB" sz="2000" b="1"/>
              <a:t>Definitions:</a:t>
            </a:r>
          </a:p>
          <a:p>
            <a:endParaRPr lang="en-GB" sz="2000" b="1"/>
          </a:p>
          <a:p>
            <a:r>
              <a:rPr lang="en-GB" sz="2000"/>
              <a:t>Austere</a:t>
            </a:r>
          </a:p>
          <a:p>
            <a:r>
              <a:rPr lang="en-GB" sz="2000"/>
              <a:t>Niche</a:t>
            </a:r>
          </a:p>
          <a:p>
            <a:endParaRPr lang="en-GB"/>
          </a:p>
        </p:txBody>
      </p:sp>
      <p:sp>
        <p:nvSpPr>
          <p:cNvPr id="12" name="TextBox 11">
            <a:extLst>
              <a:ext uri="{FF2B5EF4-FFF2-40B4-BE49-F238E27FC236}">
                <a16:creationId xmlns:a16="http://schemas.microsoft.com/office/drawing/2014/main" id="{EF3E63E0-9EA3-872C-0CF9-3DA18FE86F9B}"/>
              </a:ext>
            </a:extLst>
          </p:cNvPr>
          <p:cNvSpPr txBox="1"/>
          <p:nvPr/>
        </p:nvSpPr>
        <p:spPr>
          <a:xfrm>
            <a:off x="6664960" y="3763693"/>
            <a:ext cx="792480" cy="584775"/>
          </a:xfrm>
          <a:prstGeom prst="rect">
            <a:avLst/>
          </a:prstGeom>
          <a:solidFill>
            <a:schemeClr val="accent5">
              <a:lumMod val="60000"/>
              <a:lumOff val="40000"/>
            </a:schemeClr>
          </a:solidFill>
        </p:spPr>
        <p:txBody>
          <a:bodyPr wrap="square" rtlCol="0">
            <a:spAutoFit/>
          </a:bodyPr>
          <a:lstStyle/>
          <a:p>
            <a:r>
              <a:rPr lang="en-GB" sz="3200"/>
              <a:t>4.4</a:t>
            </a:r>
          </a:p>
        </p:txBody>
      </p:sp>
      <p:cxnSp>
        <p:nvCxnSpPr>
          <p:cNvPr id="13" name="Straight Arrow Connector 12">
            <a:extLst>
              <a:ext uri="{FF2B5EF4-FFF2-40B4-BE49-F238E27FC236}">
                <a16:creationId xmlns:a16="http://schemas.microsoft.com/office/drawing/2014/main" id="{17603BF9-8CF4-3287-8296-B36D275C2263}"/>
              </a:ext>
            </a:extLst>
          </p:cNvPr>
          <p:cNvCxnSpPr>
            <a:cxnSpLocks/>
            <a:stCxn id="12" idx="1"/>
          </p:cNvCxnSpPr>
          <p:nvPr/>
        </p:nvCxnSpPr>
        <p:spPr>
          <a:xfrm flipH="1" flipV="1">
            <a:off x="6350000" y="3700582"/>
            <a:ext cx="314960" cy="355499"/>
          </a:xfrm>
          <a:prstGeom prst="straightConnector1">
            <a:avLst/>
          </a:prstGeom>
          <a:ln w="76200">
            <a:tailEnd type="triangle"/>
          </a:ln>
        </p:spPr>
        <p:style>
          <a:lnRef idx="2">
            <a:schemeClr val="accent1"/>
          </a:lnRef>
          <a:fillRef idx="0">
            <a:schemeClr val="accent1"/>
          </a:fillRef>
          <a:effectRef idx="1">
            <a:schemeClr val="accent1"/>
          </a:effectRef>
          <a:fontRef idx="minor">
            <a:schemeClr val="tx1"/>
          </a:fontRef>
        </p:style>
      </p:cxnSp>
      <p:sp>
        <p:nvSpPr>
          <p:cNvPr id="16" name="TextBox 15">
            <a:extLst>
              <a:ext uri="{FF2B5EF4-FFF2-40B4-BE49-F238E27FC236}">
                <a16:creationId xmlns:a16="http://schemas.microsoft.com/office/drawing/2014/main" id="{AE31F1BE-CE8B-0F4F-A54A-DA0F981041E6}"/>
              </a:ext>
            </a:extLst>
          </p:cNvPr>
          <p:cNvSpPr txBox="1"/>
          <p:nvPr/>
        </p:nvSpPr>
        <p:spPr>
          <a:xfrm>
            <a:off x="4363720" y="4701589"/>
            <a:ext cx="7599680" cy="1938992"/>
          </a:xfrm>
          <a:prstGeom prst="rect">
            <a:avLst/>
          </a:prstGeom>
          <a:solidFill>
            <a:srgbClr val="FFCCCC"/>
          </a:solidFill>
        </p:spPr>
        <p:txBody>
          <a:bodyPr wrap="square" rtlCol="0">
            <a:spAutoFit/>
          </a:bodyPr>
          <a:lstStyle/>
          <a:p>
            <a:r>
              <a:rPr lang="en-GB" sz="2000" b="1"/>
              <a:t>Possible questions:</a:t>
            </a:r>
          </a:p>
          <a:p>
            <a:endParaRPr lang="en-GB" sz="2000" b="1"/>
          </a:p>
          <a:p>
            <a:pPr marL="457200" indent="-457200">
              <a:buAutoNum type="arabicPeriod"/>
            </a:pPr>
            <a:r>
              <a:rPr lang="en-GB" sz="2000"/>
              <a:t>Name 3 types of adaptation</a:t>
            </a:r>
          </a:p>
          <a:p>
            <a:pPr marL="457200" indent="-457200">
              <a:buAutoNum type="arabicPeriod"/>
            </a:pPr>
            <a:r>
              <a:rPr lang="en-GB" sz="2000"/>
              <a:t>Give an example of each adaptation for the sloth.</a:t>
            </a:r>
          </a:p>
          <a:p>
            <a:pPr marL="457200" indent="-457200">
              <a:buAutoNum type="arabicPeriod"/>
            </a:pPr>
            <a:r>
              <a:rPr lang="en-GB" sz="2000"/>
              <a:t>Describe how a mutation could give rise to evolution (flow diagram)</a:t>
            </a:r>
          </a:p>
        </p:txBody>
      </p:sp>
    </p:spTree>
    <p:extLst>
      <p:ext uri="{BB962C8B-B14F-4D97-AF65-F5344CB8AC3E}">
        <p14:creationId xmlns:p14="http://schemas.microsoft.com/office/powerpoint/2010/main" val="872785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down)">
                                      <p:cBhvr>
                                        <p:cTn id="10" dur="500"/>
                                        <p:tgtEl>
                                          <p:spTgt spid="6"/>
                                        </p:tgtEl>
                                      </p:cBhvr>
                                    </p:animEffect>
                                  </p:childTnLst>
                                </p:cTn>
                              </p:par>
                              <p:par>
                                <p:cTn id="11" presetID="22" presetClass="entr" presetSubtype="4" fill="hold"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wipe(down)">
                                      <p:cBhvr>
                                        <p:cTn id="13" dur="5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wipe(down)">
                                      <p:cBhvr>
                                        <p:cTn id="18" dur="500"/>
                                        <p:tgtEl>
                                          <p:spTgt spid="12"/>
                                        </p:tgtEl>
                                      </p:cBhvr>
                                    </p:animEffect>
                                  </p:childTnLst>
                                </p:cTn>
                              </p:par>
                              <p:par>
                                <p:cTn id="19" presetID="22" presetClass="entr" presetSubtype="4"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wipe(down)">
                                      <p:cBhvr>
                                        <p:cTn id="21" dur="500"/>
                                        <p:tgtEl>
                                          <p:spTgt spid="13"/>
                                        </p:tgtEl>
                                      </p:cBhvr>
                                    </p:animEffect>
                                  </p:childTnLst>
                                </p:cTn>
                              </p:par>
                            </p:childTnLst>
                          </p:cTn>
                        </p:par>
                      </p:childTnLst>
                    </p:cTn>
                  </p:par>
                  <p:par>
                    <p:cTn id="22" fill="hold">
                      <p:stCondLst>
                        <p:cond delay="indefinite"/>
                      </p:stCondLst>
                      <p:childTnLst>
                        <p:par>
                          <p:cTn id="23" fill="hold">
                            <p:stCondLst>
                              <p:cond delay="0"/>
                            </p:stCondLst>
                            <p:childTnLst>
                              <p:par>
                                <p:cTn id="24" presetID="14" presetClass="entr" presetSubtype="10" fill="hold" grpId="0" nodeType="clickEffect">
                                  <p:stCondLst>
                                    <p:cond delay="0"/>
                                  </p:stCondLst>
                                  <p:childTnLst>
                                    <p:set>
                                      <p:cBhvr>
                                        <p:cTn id="25" dur="1" fill="hold">
                                          <p:stCondLst>
                                            <p:cond delay="0"/>
                                          </p:stCondLst>
                                        </p:cTn>
                                        <p:tgtEl>
                                          <p:spTgt spid="16"/>
                                        </p:tgtEl>
                                        <p:attrNameLst>
                                          <p:attrName>style.visibility</p:attrName>
                                        </p:attrNameLst>
                                      </p:cBhvr>
                                      <p:to>
                                        <p:strVal val="visible"/>
                                      </p:to>
                                    </p:set>
                                    <p:animEffect transition="in" filter="randombar(horizontal)">
                                      <p:cBhvr>
                                        <p:cTn id="26"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2" grpId="0" animBg="1"/>
      <p:bldP spid="1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BF46A-95D7-02B9-1E20-0785E99A7639}"/>
              </a:ext>
            </a:extLst>
          </p:cNvPr>
          <p:cNvSpPr>
            <a:spLocks noGrp="1"/>
          </p:cNvSpPr>
          <p:nvPr>
            <p:ph type="title"/>
          </p:nvPr>
        </p:nvSpPr>
        <p:spPr/>
        <p:txBody>
          <a:bodyPr/>
          <a:lstStyle/>
          <a:p>
            <a:r>
              <a:rPr lang="en-GB"/>
              <a:t>Paragraph 3</a:t>
            </a:r>
          </a:p>
        </p:txBody>
      </p:sp>
      <p:sp>
        <p:nvSpPr>
          <p:cNvPr id="3" name="Content Placeholder 2">
            <a:extLst>
              <a:ext uri="{FF2B5EF4-FFF2-40B4-BE49-F238E27FC236}">
                <a16:creationId xmlns:a16="http://schemas.microsoft.com/office/drawing/2014/main" id="{36E07DB5-0B57-2FF2-CC9C-72CD8A78FFCA}"/>
              </a:ext>
            </a:extLst>
          </p:cNvPr>
          <p:cNvSpPr>
            <a:spLocks noGrp="1"/>
          </p:cNvSpPr>
          <p:nvPr>
            <p:ph idx="1"/>
          </p:nvPr>
        </p:nvSpPr>
        <p:spPr>
          <a:xfrm>
            <a:off x="838200" y="1825624"/>
            <a:ext cx="10515600" cy="2585955"/>
          </a:xfrm>
          <a:solidFill>
            <a:schemeClr val="tx2">
              <a:lumMod val="10000"/>
              <a:lumOff val="90000"/>
            </a:schemeClr>
          </a:solidFill>
        </p:spPr>
        <p:txBody>
          <a:bodyPr>
            <a:normAutofit/>
          </a:bodyPr>
          <a:lstStyle/>
          <a:p>
            <a:pPr marL="0" indent="0">
              <a:buNone/>
            </a:pPr>
            <a:r>
              <a:rPr lang="en-GB"/>
              <a:t>Buffon couldn’t have been more wrong. What he saw as shortcomings we now realise are exquisite adaptations that have allowed sloths to thrive in an exceedingly austere niche for at least 30 million years. In fact, the closer we look at sloth biology, the more we see just how hard evolution has had to work so that these notorious dawdlers can take it easy</a:t>
            </a:r>
          </a:p>
        </p:txBody>
      </p:sp>
      <p:sp>
        <p:nvSpPr>
          <p:cNvPr id="4" name="TextBox 3">
            <a:extLst>
              <a:ext uri="{FF2B5EF4-FFF2-40B4-BE49-F238E27FC236}">
                <a16:creationId xmlns:a16="http://schemas.microsoft.com/office/drawing/2014/main" id="{0EEABF8C-CB68-5E9E-7307-63013D273696}"/>
              </a:ext>
            </a:extLst>
          </p:cNvPr>
          <p:cNvSpPr txBox="1"/>
          <p:nvPr/>
        </p:nvSpPr>
        <p:spPr>
          <a:xfrm>
            <a:off x="9113520" y="1027906"/>
            <a:ext cx="792480" cy="584775"/>
          </a:xfrm>
          <a:prstGeom prst="rect">
            <a:avLst/>
          </a:prstGeom>
          <a:solidFill>
            <a:schemeClr val="accent5">
              <a:lumMod val="60000"/>
              <a:lumOff val="40000"/>
            </a:schemeClr>
          </a:solidFill>
        </p:spPr>
        <p:txBody>
          <a:bodyPr wrap="square" rtlCol="0">
            <a:spAutoFit/>
          </a:bodyPr>
          <a:lstStyle/>
          <a:p>
            <a:r>
              <a:rPr lang="en-GB" sz="3200"/>
              <a:t>4.3</a:t>
            </a:r>
          </a:p>
        </p:txBody>
      </p:sp>
      <p:cxnSp>
        <p:nvCxnSpPr>
          <p:cNvPr id="6" name="Straight Arrow Connector 5">
            <a:extLst>
              <a:ext uri="{FF2B5EF4-FFF2-40B4-BE49-F238E27FC236}">
                <a16:creationId xmlns:a16="http://schemas.microsoft.com/office/drawing/2014/main" id="{79A5A390-8B44-ACE3-7900-9F6949EBD840}"/>
              </a:ext>
            </a:extLst>
          </p:cNvPr>
          <p:cNvCxnSpPr>
            <a:cxnSpLocks/>
          </p:cNvCxnSpPr>
          <p:nvPr/>
        </p:nvCxnSpPr>
        <p:spPr>
          <a:xfrm flipH="1">
            <a:off x="8727440" y="1612681"/>
            <a:ext cx="477520" cy="740788"/>
          </a:xfrm>
          <a:prstGeom prst="straightConnector1">
            <a:avLst/>
          </a:prstGeom>
          <a:ln w="76200">
            <a:tailEnd type="triangle"/>
          </a:ln>
        </p:spPr>
        <p:style>
          <a:lnRef idx="2">
            <a:schemeClr val="accent1"/>
          </a:lnRef>
          <a:fillRef idx="0">
            <a:schemeClr val="accent1"/>
          </a:fillRef>
          <a:effectRef idx="1">
            <a:schemeClr val="accent1"/>
          </a:effectRef>
          <a:fontRef idx="minor">
            <a:schemeClr val="tx1"/>
          </a:fontRef>
        </p:style>
      </p:cxnSp>
      <p:cxnSp>
        <p:nvCxnSpPr>
          <p:cNvPr id="9" name="Straight Arrow Connector 8">
            <a:extLst>
              <a:ext uri="{FF2B5EF4-FFF2-40B4-BE49-F238E27FC236}">
                <a16:creationId xmlns:a16="http://schemas.microsoft.com/office/drawing/2014/main" id="{8BE622E6-1E4B-CA06-DE8B-86E798AAC6FF}"/>
              </a:ext>
            </a:extLst>
          </p:cNvPr>
          <p:cNvCxnSpPr>
            <a:cxnSpLocks/>
          </p:cNvCxnSpPr>
          <p:nvPr/>
        </p:nvCxnSpPr>
        <p:spPr>
          <a:xfrm flipH="1">
            <a:off x="9113520" y="1612681"/>
            <a:ext cx="538480" cy="1150839"/>
          </a:xfrm>
          <a:prstGeom prst="straightConnector1">
            <a:avLst/>
          </a:prstGeom>
          <a:ln w="76200">
            <a:tailEnd type="triangle"/>
          </a:ln>
        </p:spPr>
        <p:style>
          <a:lnRef idx="2">
            <a:schemeClr val="accent1"/>
          </a:lnRef>
          <a:fillRef idx="0">
            <a:schemeClr val="accent1"/>
          </a:fillRef>
          <a:effectRef idx="1">
            <a:schemeClr val="accent1"/>
          </a:effectRef>
          <a:fontRef idx="minor">
            <a:schemeClr val="tx1"/>
          </a:fontRef>
        </p:style>
      </p:cxnSp>
      <p:sp>
        <p:nvSpPr>
          <p:cNvPr id="11" name="TextBox 10">
            <a:extLst>
              <a:ext uri="{FF2B5EF4-FFF2-40B4-BE49-F238E27FC236}">
                <a16:creationId xmlns:a16="http://schemas.microsoft.com/office/drawing/2014/main" id="{3B2EDC01-EC02-CCC2-0CA7-578542B29C4C}"/>
              </a:ext>
            </a:extLst>
          </p:cNvPr>
          <p:cNvSpPr txBox="1"/>
          <p:nvPr/>
        </p:nvSpPr>
        <p:spPr>
          <a:xfrm>
            <a:off x="1127760" y="4866640"/>
            <a:ext cx="2346960" cy="1600438"/>
          </a:xfrm>
          <a:prstGeom prst="rect">
            <a:avLst/>
          </a:prstGeom>
          <a:solidFill>
            <a:schemeClr val="accent6">
              <a:lumMod val="40000"/>
              <a:lumOff val="60000"/>
            </a:schemeClr>
          </a:solidFill>
        </p:spPr>
        <p:txBody>
          <a:bodyPr wrap="square" rtlCol="0">
            <a:spAutoFit/>
          </a:bodyPr>
          <a:lstStyle/>
          <a:p>
            <a:r>
              <a:rPr lang="en-GB" sz="2000" b="1"/>
              <a:t>Definitions:</a:t>
            </a:r>
          </a:p>
          <a:p>
            <a:endParaRPr lang="en-GB" sz="2000" b="1"/>
          </a:p>
          <a:p>
            <a:r>
              <a:rPr lang="en-GB" sz="2000"/>
              <a:t>Austere</a:t>
            </a:r>
          </a:p>
          <a:p>
            <a:r>
              <a:rPr lang="en-GB" sz="2000"/>
              <a:t>Niche</a:t>
            </a:r>
          </a:p>
          <a:p>
            <a:endParaRPr lang="en-GB"/>
          </a:p>
        </p:txBody>
      </p:sp>
      <p:sp>
        <p:nvSpPr>
          <p:cNvPr id="12" name="TextBox 11">
            <a:extLst>
              <a:ext uri="{FF2B5EF4-FFF2-40B4-BE49-F238E27FC236}">
                <a16:creationId xmlns:a16="http://schemas.microsoft.com/office/drawing/2014/main" id="{EF3E63E0-9EA3-872C-0CF9-3DA18FE86F9B}"/>
              </a:ext>
            </a:extLst>
          </p:cNvPr>
          <p:cNvSpPr txBox="1"/>
          <p:nvPr/>
        </p:nvSpPr>
        <p:spPr>
          <a:xfrm>
            <a:off x="6664960" y="3763693"/>
            <a:ext cx="792480" cy="584775"/>
          </a:xfrm>
          <a:prstGeom prst="rect">
            <a:avLst/>
          </a:prstGeom>
          <a:solidFill>
            <a:schemeClr val="accent5">
              <a:lumMod val="60000"/>
              <a:lumOff val="40000"/>
            </a:schemeClr>
          </a:solidFill>
        </p:spPr>
        <p:txBody>
          <a:bodyPr wrap="square" rtlCol="0">
            <a:spAutoFit/>
          </a:bodyPr>
          <a:lstStyle/>
          <a:p>
            <a:r>
              <a:rPr lang="en-GB" sz="3200"/>
              <a:t>4.4</a:t>
            </a:r>
          </a:p>
        </p:txBody>
      </p:sp>
      <p:cxnSp>
        <p:nvCxnSpPr>
          <p:cNvPr id="13" name="Straight Arrow Connector 12">
            <a:extLst>
              <a:ext uri="{FF2B5EF4-FFF2-40B4-BE49-F238E27FC236}">
                <a16:creationId xmlns:a16="http://schemas.microsoft.com/office/drawing/2014/main" id="{17603BF9-8CF4-3287-8296-B36D275C2263}"/>
              </a:ext>
            </a:extLst>
          </p:cNvPr>
          <p:cNvCxnSpPr>
            <a:cxnSpLocks/>
            <a:stCxn id="12" idx="1"/>
          </p:cNvCxnSpPr>
          <p:nvPr/>
        </p:nvCxnSpPr>
        <p:spPr>
          <a:xfrm flipH="1" flipV="1">
            <a:off x="6350000" y="3700582"/>
            <a:ext cx="314960" cy="355499"/>
          </a:xfrm>
          <a:prstGeom prst="straightConnector1">
            <a:avLst/>
          </a:prstGeom>
          <a:ln w="76200">
            <a:tailEnd type="triangle"/>
          </a:ln>
        </p:spPr>
        <p:style>
          <a:lnRef idx="2">
            <a:schemeClr val="accent1"/>
          </a:lnRef>
          <a:fillRef idx="0">
            <a:schemeClr val="accent1"/>
          </a:fillRef>
          <a:effectRef idx="1">
            <a:schemeClr val="accent1"/>
          </a:effectRef>
          <a:fontRef idx="minor">
            <a:schemeClr val="tx1"/>
          </a:fontRef>
        </p:style>
      </p:cxnSp>
      <p:sp>
        <p:nvSpPr>
          <p:cNvPr id="16" name="TextBox 15">
            <a:extLst>
              <a:ext uri="{FF2B5EF4-FFF2-40B4-BE49-F238E27FC236}">
                <a16:creationId xmlns:a16="http://schemas.microsoft.com/office/drawing/2014/main" id="{AE31F1BE-CE8B-0F4F-A54A-DA0F981041E6}"/>
              </a:ext>
            </a:extLst>
          </p:cNvPr>
          <p:cNvSpPr txBox="1"/>
          <p:nvPr/>
        </p:nvSpPr>
        <p:spPr>
          <a:xfrm>
            <a:off x="4363720" y="4701589"/>
            <a:ext cx="7599680" cy="1938992"/>
          </a:xfrm>
          <a:prstGeom prst="rect">
            <a:avLst/>
          </a:prstGeom>
          <a:solidFill>
            <a:srgbClr val="FFCCCC"/>
          </a:solidFill>
        </p:spPr>
        <p:txBody>
          <a:bodyPr wrap="square" rtlCol="0">
            <a:spAutoFit/>
          </a:bodyPr>
          <a:lstStyle/>
          <a:p>
            <a:r>
              <a:rPr lang="en-GB" sz="2000" b="1"/>
              <a:t>Possible questions:</a:t>
            </a:r>
          </a:p>
          <a:p>
            <a:endParaRPr lang="en-GB" sz="2000" b="1"/>
          </a:p>
          <a:p>
            <a:pPr marL="457200" indent="-457200">
              <a:buAutoNum type="arabicPeriod"/>
            </a:pPr>
            <a:r>
              <a:rPr lang="en-GB" sz="2000"/>
              <a:t>Name 3 types of adaptation</a:t>
            </a:r>
          </a:p>
          <a:p>
            <a:pPr marL="457200" indent="-457200">
              <a:buAutoNum type="arabicPeriod"/>
            </a:pPr>
            <a:r>
              <a:rPr lang="en-GB" sz="2000"/>
              <a:t>Give an example of each adaptation for the sloth.</a:t>
            </a:r>
          </a:p>
          <a:p>
            <a:pPr marL="457200" indent="-457200">
              <a:buAutoNum type="arabicPeriod"/>
            </a:pPr>
            <a:r>
              <a:rPr lang="en-GB" sz="2000"/>
              <a:t>Describe how a mutation could give rise to evolution (flow diagram)</a:t>
            </a:r>
          </a:p>
        </p:txBody>
      </p:sp>
    </p:spTree>
    <p:extLst>
      <p:ext uri="{BB962C8B-B14F-4D97-AF65-F5344CB8AC3E}">
        <p14:creationId xmlns:p14="http://schemas.microsoft.com/office/powerpoint/2010/main" val="3899102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down)">
                                      <p:cBhvr>
                                        <p:cTn id="10" dur="500"/>
                                        <p:tgtEl>
                                          <p:spTgt spid="6"/>
                                        </p:tgtEl>
                                      </p:cBhvr>
                                    </p:animEffect>
                                  </p:childTnLst>
                                </p:cTn>
                              </p:par>
                              <p:par>
                                <p:cTn id="11" presetID="22" presetClass="entr" presetSubtype="4" fill="hold"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wipe(down)">
                                      <p:cBhvr>
                                        <p:cTn id="13" dur="5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wipe(down)">
                                      <p:cBhvr>
                                        <p:cTn id="18" dur="500"/>
                                        <p:tgtEl>
                                          <p:spTgt spid="12"/>
                                        </p:tgtEl>
                                      </p:cBhvr>
                                    </p:animEffect>
                                  </p:childTnLst>
                                </p:cTn>
                              </p:par>
                              <p:par>
                                <p:cTn id="19" presetID="22" presetClass="entr" presetSubtype="4"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wipe(down)">
                                      <p:cBhvr>
                                        <p:cTn id="21" dur="500"/>
                                        <p:tgtEl>
                                          <p:spTgt spid="13"/>
                                        </p:tgtEl>
                                      </p:cBhvr>
                                    </p:animEffect>
                                  </p:childTnLst>
                                </p:cTn>
                              </p:par>
                            </p:childTnLst>
                          </p:cTn>
                        </p:par>
                      </p:childTnLst>
                    </p:cTn>
                  </p:par>
                  <p:par>
                    <p:cTn id="22" fill="hold">
                      <p:stCondLst>
                        <p:cond delay="indefinite"/>
                      </p:stCondLst>
                      <p:childTnLst>
                        <p:par>
                          <p:cTn id="23" fill="hold">
                            <p:stCondLst>
                              <p:cond delay="0"/>
                            </p:stCondLst>
                            <p:childTnLst>
                              <p:par>
                                <p:cTn id="24" presetID="14" presetClass="entr" presetSubtype="10" fill="hold" grpId="0" nodeType="clickEffect">
                                  <p:stCondLst>
                                    <p:cond delay="0"/>
                                  </p:stCondLst>
                                  <p:childTnLst>
                                    <p:set>
                                      <p:cBhvr>
                                        <p:cTn id="25" dur="1" fill="hold">
                                          <p:stCondLst>
                                            <p:cond delay="0"/>
                                          </p:stCondLst>
                                        </p:cTn>
                                        <p:tgtEl>
                                          <p:spTgt spid="16"/>
                                        </p:tgtEl>
                                        <p:attrNameLst>
                                          <p:attrName>style.visibility</p:attrName>
                                        </p:attrNameLst>
                                      </p:cBhvr>
                                      <p:to>
                                        <p:strVal val="visible"/>
                                      </p:to>
                                    </p:set>
                                    <p:animEffect transition="in" filter="randombar(horizontal)">
                                      <p:cBhvr>
                                        <p:cTn id="26"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2" grpId="0" animBg="1"/>
      <p:bldP spid="1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BF46A-95D7-02B9-1E20-0785E99A7639}"/>
              </a:ext>
            </a:extLst>
          </p:cNvPr>
          <p:cNvSpPr>
            <a:spLocks noGrp="1"/>
          </p:cNvSpPr>
          <p:nvPr>
            <p:ph type="title"/>
          </p:nvPr>
        </p:nvSpPr>
        <p:spPr>
          <a:xfrm>
            <a:off x="838200" y="365126"/>
            <a:ext cx="10515600" cy="892058"/>
          </a:xfrm>
        </p:spPr>
        <p:txBody>
          <a:bodyPr/>
          <a:lstStyle/>
          <a:p>
            <a:r>
              <a:rPr lang="en-GB"/>
              <a:t>Box 1</a:t>
            </a:r>
          </a:p>
        </p:txBody>
      </p:sp>
      <p:sp>
        <p:nvSpPr>
          <p:cNvPr id="3" name="Content Placeholder 2">
            <a:extLst>
              <a:ext uri="{FF2B5EF4-FFF2-40B4-BE49-F238E27FC236}">
                <a16:creationId xmlns:a16="http://schemas.microsoft.com/office/drawing/2014/main" id="{36E07DB5-0B57-2FF2-CC9C-72CD8A78FFCA}"/>
              </a:ext>
            </a:extLst>
          </p:cNvPr>
          <p:cNvSpPr>
            <a:spLocks noGrp="1"/>
          </p:cNvSpPr>
          <p:nvPr>
            <p:ph idx="1"/>
          </p:nvPr>
        </p:nvSpPr>
        <p:spPr>
          <a:xfrm>
            <a:off x="726440" y="1055730"/>
            <a:ext cx="11099800" cy="3444405"/>
          </a:xfrm>
          <a:solidFill>
            <a:schemeClr val="tx2">
              <a:lumMod val="10000"/>
              <a:lumOff val="90000"/>
            </a:schemeClr>
          </a:solidFill>
        </p:spPr>
        <p:txBody>
          <a:bodyPr>
            <a:normAutofit fontScale="85000" lnSpcReduction="10000"/>
          </a:bodyPr>
          <a:lstStyle/>
          <a:p>
            <a:pPr marL="0" indent="0">
              <a:buNone/>
            </a:pPr>
            <a:r>
              <a:rPr lang="en-GB"/>
              <a:t>Sloths are included, along with the armadillos and anteaters, in the Order Xenarthra (</a:t>
            </a:r>
            <a:r>
              <a:rPr lang="en-GB" err="1"/>
              <a:t>Edentata</a:t>
            </a:r>
            <a:r>
              <a:rPr lang="en-GB"/>
              <a:t>). Analysis of amino acid sequences of the eye lens proteins has confirmed earlier anatomical evidence indicating that the </a:t>
            </a:r>
            <a:r>
              <a:rPr lang="en-GB" err="1"/>
              <a:t>xenarthrans</a:t>
            </a:r>
            <a:r>
              <a:rPr lang="en-GB"/>
              <a:t> are an old offshoot of the eutherian stem that arose at least 75–80 million years ago. Initially all present‑day sloths were considered to belong to the family Bradypodidae with two genera, Bradypus and Choloepus. However, a new classification has been proposed, which places the two‑toed sloths in the family </a:t>
            </a:r>
            <a:r>
              <a:rPr lang="en-GB" err="1"/>
              <a:t>Megalonychidae</a:t>
            </a:r>
            <a:r>
              <a:rPr lang="en-GB"/>
              <a:t> and the three‑toed sloths in the family Bradypodidae. It is thus now generally believed that the two living families of sloths have quite different phylogenetic origins and that Bradypus is derived from </a:t>
            </a:r>
            <a:r>
              <a:rPr lang="en-GB" err="1"/>
              <a:t>megatheroid</a:t>
            </a:r>
            <a:r>
              <a:rPr lang="en-GB"/>
              <a:t> and Choloepus from megalonychid sloths, their separate evolution beginning about 35 million years ago in the late Oligocene</a:t>
            </a:r>
          </a:p>
        </p:txBody>
      </p:sp>
      <p:sp>
        <p:nvSpPr>
          <p:cNvPr id="4" name="TextBox 3">
            <a:extLst>
              <a:ext uri="{FF2B5EF4-FFF2-40B4-BE49-F238E27FC236}">
                <a16:creationId xmlns:a16="http://schemas.microsoft.com/office/drawing/2014/main" id="{0EEABF8C-CB68-5E9E-7307-63013D273696}"/>
              </a:ext>
            </a:extLst>
          </p:cNvPr>
          <p:cNvSpPr txBox="1"/>
          <p:nvPr/>
        </p:nvSpPr>
        <p:spPr>
          <a:xfrm>
            <a:off x="8331200" y="293206"/>
            <a:ext cx="792480" cy="584775"/>
          </a:xfrm>
          <a:prstGeom prst="rect">
            <a:avLst/>
          </a:prstGeom>
          <a:solidFill>
            <a:schemeClr val="accent5">
              <a:lumMod val="60000"/>
              <a:lumOff val="40000"/>
            </a:schemeClr>
          </a:solidFill>
        </p:spPr>
        <p:txBody>
          <a:bodyPr wrap="square" rtlCol="0">
            <a:spAutoFit/>
          </a:bodyPr>
          <a:lstStyle/>
          <a:p>
            <a:r>
              <a:rPr lang="en-GB" sz="3200"/>
              <a:t>4.6</a:t>
            </a:r>
          </a:p>
        </p:txBody>
      </p:sp>
      <p:cxnSp>
        <p:nvCxnSpPr>
          <p:cNvPr id="6" name="Straight Arrow Connector 5">
            <a:extLst>
              <a:ext uri="{FF2B5EF4-FFF2-40B4-BE49-F238E27FC236}">
                <a16:creationId xmlns:a16="http://schemas.microsoft.com/office/drawing/2014/main" id="{79A5A390-8B44-ACE3-7900-9F6949EBD840}"/>
              </a:ext>
            </a:extLst>
          </p:cNvPr>
          <p:cNvCxnSpPr>
            <a:cxnSpLocks/>
            <a:stCxn id="4" idx="3"/>
          </p:cNvCxnSpPr>
          <p:nvPr/>
        </p:nvCxnSpPr>
        <p:spPr>
          <a:xfrm>
            <a:off x="9123680" y="585594"/>
            <a:ext cx="690880" cy="470136"/>
          </a:xfrm>
          <a:prstGeom prst="straightConnector1">
            <a:avLst/>
          </a:prstGeom>
          <a:ln w="76200">
            <a:tailEnd type="triangle"/>
          </a:ln>
        </p:spPr>
        <p:style>
          <a:lnRef idx="2">
            <a:schemeClr val="accent1"/>
          </a:lnRef>
          <a:fillRef idx="0">
            <a:schemeClr val="accent1"/>
          </a:fillRef>
          <a:effectRef idx="1">
            <a:schemeClr val="accent1"/>
          </a:effectRef>
          <a:fontRef idx="minor">
            <a:schemeClr val="tx1"/>
          </a:fontRef>
        </p:style>
      </p:cxnSp>
      <p:cxnSp>
        <p:nvCxnSpPr>
          <p:cNvPr id="9" name="Straight Arrow Connector 8">
            <a:extLst>
              <a:ext uri="{FF2B5EF4-FFF2-40B4-BE49-F238E27FC236}">
                <a16:creationId xmlns:a16="http://schemas.microsoft.com/office/drawing/2014/main" id="{8BE622E6-1E4B-CA06-DE8B-86E798AAC6FF}"/>
              </a:ext>
            </a:extLst>
          </p:cNvPr>
          <p:cNvCxnSpPr>
            <a:cxnSpLocks/>
          </p:cNvCxnSpPr>
          <p:nvPr/>
        </p:nvCxnSpPr>
        <p:spPr>
          <a:xfrm flipH="1">
            <a:off x="8651240" y="883218"/>
            <a:ext cx="345440" cy="1420022"/>
          </a:xfrm>
          <a:prstGeom prst="straightConnector1">
            <a:avLst/>
          </a:prstGeom>
          <a:ln w="76200">
            <a:tailEnd type="triangle"/>
          </a:ln>
        </p:spPr>
        <p:style>
          <a:lnRef idx="2">
            <a:schemeClr val="accent1"/>
          </a:lnRef>
          <a:fillRef idx="0">
            <a:schemeClr val="accent1"/>
          </a:fillRef>
          <a:effectRef idx="1">
            <a:schemeClr val="accent1"/>
          </a:effectRef>
          <a:fontRef idx="minor">
            <a:schemeClr val="tx1"/>
          </a:fontRef>
        </p:style>
      </p:cxnSp>
      <p:sp>
        <p:nvSpPr>
          <p:cNvPr id="11" name="TextBox 10">
            <a:extLst>
              <a:ext uri="{FF2B5EF4-FFF2-40B4-BE49-F238E27FC236}">
                <a16:creationId xmlns:a16="http://schemas.microsoft.com/office/drawing/2014/main" id="{3B2EDC01-EC02-CCC2-0CA7-578542B29C4C}"/>
              </a:ext>
            </a:extLst>
          </p:cNvPr>
          <p:cNvSpPr txBox="1"/>
          <p:nvPr/>
        </p:nvSpPr>
        <p:spPr>
          <a:xfrm>
            <a:off x="1127760" y="4866640"/>
            <a:ext cx="2346960" cy="1292662"/>
          </a:xfrm>
          <a:prstGeom prst="rect">
            <a:avLst/>
          </a:prstGeom>
          <a:solidFill>
            <a:schemeClr val="accent6">
              <a:lumMod val="40000"/>
              <a:lumOff val="60000"/>
            </a:schemeClr>
          </a:solidFill>
        </p:spPr>
        <p:txBody>
          <a:bodyPr wrap="square" rtlCol="0">
            <a:spAutoFit/>
          </a:bodyPr>
          <a:lstStyle/>
          <a:p>
            <a:r>
              <a:rPr lang="en-GB" sz="2000" b="1"/>
              <a:t>Definitions:</a:t>
            </a:r>
          </a:p>
          <a:p>
            <a:endParaRPr lang="en-GB" sz="2000" b="1"/>
          </a:p>
          <a:p>
            <a:r>
              <a:rPr lang="en-GB" sz="2000"/>
              <a:t>Phylogenetic</a:t>
            </a:r>
          </a:p>
          <a:p>
            <a:endParaRPr lang="en-GB"/>
          </a:p>
        </p:txBody>
      </p:sp>
      <p:sp>
        <p:nvSpPr>
          <p:cNvPr id="12" name="TextBox 11">
            <a:extLst>
              <a:ext uri="{FF2B5EF4-FFF2-40B4-BE49-F238E27FC236}">
                <a16:creationId xmlns:a16="http://schemas.microsoft.com/office/drawing/2014/main" id="{EF3E63E0-9EA3-872C-0CF9-3DA18FE86F9B}"/>
              </a:ext>
            </a:extLst>
          </p:cNvPr>
          <p:cNvSpPr txBox="1"/>
          <p:nvPr/>
        </p:nvSpPr>
        <p:spPr>
          <a:xfrm>
            <a:off x="5303520" y="403439"/>
            <a:ext cx="792480" cy="584775"/>
          </a:xfrm>
          <a:prstGeom prst="rect">
            <a:avLst/>
          </a:prstGeom>
          <a:solidFill>
            <a:schemeClr val="accent5">
              <a:lumMod val="60000"/>
              <a:lumOff val="40000"/>
            </a:schemeClr>
          </a:solidFill>
        </p:spPr>
        <p:txBody>
          <a:bodyPr wrap="square" rtlCol="0">
            <a:spAutoFit/>
          </a:bodyPr>
          <a:lstStyle/>
          <a:p>
            <a:r>
              <a:rPr lang="en-GB" sz="3200"/>
              <a:t>2.9</a:t>
            </a:r>
          </a:p>
        </p:txBody>
      </p:sp>
      <p:cxnSp>
        <p:nvCxnSpPr>
          <p:cNvPr id="13" name="Straight Arrow Connector 12">
            <a:extLst>
              <a:ext uri="{FF2B5EF4-FFF2-40B4-BE49-F238E27FC236}">
                <a16:creationId xmlns:a16="http://schemas.microsoft.com/office/drawing/2014/main" id="{17603BF9-8CF4-3287-8296-B36D275C2263}"/>
              </a:ext>
            </a:extLst>
          </p:cNvPr>
          <p:cNvCxnSpPr>
            <a:cxnSpLocks/>
            <a:stCxn id="12" idx="1"/>
          </p:cNvCxnSpPr>
          <p:nvPr/>
        </p:nvCxnSpPr>
        <p:spPr>
          <a:xfrm flipH="1">
            <a:off x="4673600" y="695827"/>
            <a:ext cx="629920" cy="762523"/>
          </a:xfrm>
          <a:prstGeom prst="straightConnector1">
            <a:avLst/>
          </a:prstGeom>
          <a:ln w="76200">
            <a:tailEnd type="triangle"/>
          </a:ln>
        </p:spPr>
        <p:style>
          <a:lnRef idx="2">
            <a:schemeClr val="accent1"/>
          </a:lnRef>
          <a:fillRef idx="0">
            <a:schemeClr val="accent1"/>
          </a:fillRef>
          <a:effectRef idx="1">
            <a:schemeClr val="accent1"/>
          </a:effectRef>
          <a:fontRef idx="minor">
            <a:schemeClr val="tx1"/>
          </a:fontRef>
        </p:style>
      </p:cxnSp>
      <p:sp>
        <p:nvSpPr>
          <p:cNvPr id="16" name="TextBox 15">
            <a:extLst>
              <a:ext uri="{FF2B5EF4-FFF2-40B4-BE49-F238E27FC236}">
                <a16:creationId xmlns:a16="http://schemas.microsoft.com/office/drawing/2014/main" id="{AE31F1BE-CE8B-0F4F-A54A-DA0F981041E6}"/>
              </a:ext>
            </a:extLst>
          </p:cNvPr>
          <p:cNvSpPr txBox="1"/>
          <p:nvPr/>
        </p:nvSpPr>
        <p:spPr>
          <a:xfrm>
            <a:off x="3769360" y="4567651"/>
            <a:ext cx="8158480" cy="2246769"/>
          </a:xfrm>
          <a:prstGeom prst="rect">
            <a:avLst/>
          </a:prstGeom>
          <a:solidFill>
            <a:srgbClr val="FFCCCC"/>
          </a:solidFill>
        </p:spPr>
        <p:txBody>
          <a:bodyPr wrap="square" rtlCol="0">
            <a:spAutoFit/>
          </a:bodyPr>
          <a:lstStyle/>
          <a:p>
            <a:r>
              <a:rPr lang="en-GB" sz="2000" b="1"/>
              <a:t>Possible questions:</a:t>
            </a:r>
          </a:p>
          <a:p>
            <a:endParaRPr lang="en-GB" sz="2000" b="1"/>
          </a:p>
          <a:p>
            <a:pPr marL="457200" indent="-457200">
              <a:buAutoNum type="arabicPeriod"/>
            </a:pPr>
            <a:r>
              <a:rPr lang="en-GB" sz="2000"/>
              <a:t>State the importance of the ‘amino acid sequence’ in protein structure.</a:t>
            </a:r>
          </a:p>
          <a:p>
            <a:pPr marL="457200" indent="-457200">
              <a:buAutoNum type="arabicPeriod"/>
            </a:pPr>
            <a:r>
              <a:rPr lang="en-GB" sz="2000"/>
              <a:t>List the sequence of taxa used in the Linnaeus classification system.</a:t>
            </a:r>
          </a:p>
          <a:p>
            <a:pPr marL="457200" indent="-457200">
              <a:buAutoNum type="arabicPeriod"/>
            </a:pPr>
            <a:r>
              <a:rPr lang="en-GB" sz="2000"/>
              <a:t>Does the new evidence suggest the two and three-toed sloths are more closely or more distantly related than first thought?</a:t>
            </a:r>
            <a:endParaRPr lang="en-GB" sz="2000" b="1"/>
          </a:p>
        </p:txBody>
      </p:sp>
      <p:sp>
        <p:nvSpPr>
          <p:cNvPr id="7" name="TextBox 6">
            <a:extLst>
              <a:ext uri="{FF2B5EF4-FFF2-40B4-BE49-F238E27FC236}">
                <a16:creationId xmlns:a16="http://schemas.microsoft.com/office/drawing/2014/main" id="{E723D3AD-5E83-EDD3-AA4D-739CFA183DDA}"/>
              </a:ext>
            </a:extLst>
          </p:cNvPr>
          <p:cNvSpPr txBox="1"/>
          <p:nvPr/>
        </p:nvSpPr>
        <p:spPr>
          <a:xfrm>
            <a:off x="6689969" y="129"/>
            <a:ext cx="792480" cy="584775"/>
          </a:xfrm>
          <a:prstGeom prst="rect">
            <a:avLst/>
          </a:prstGeom>
          <a:solidFill>
            <a:schemeClr val="accent5">
              <a:lumMod val="60000"/>
              <a:lumOff val="40000"/>
            </a:schemeClr>
          </a:solidFill>
        </p:spPr>
        <p:txBody>
          <a:bodyPr wrap="square" lIns="91440" tIns="45720" rIns="91440" bIns="45720" rtlCol="0" anchor="t">
            <a:spAutoFit/>
          </a:bodyPr>
          <a:lstStyle/>
          <a:p>
            <a:r>
              <a:rPr lang="en-GB" sz="3200"/>
              <a:t>8.2</a:t>
            </a:r>
          </a:p>
        </p:txBody>
      </p:sp>
      <p:cxnSp>
        <p:nvCxnSpPr>
          <p:cNvPr id="10" name="Straight Arrow Connector 9">
            <a:extLst>
              <a:ext uri="{FF2B5EF4-FFF2-40B4-BE49-F238E27FC236}">
                <a16:creationId xmlns:a16="http://schemas.microsoft.com/office/drawing/2014/main" id="{BA4BE05A-D3E1-BEA0-04C1-336C2E5873DE}"/>
              </a:ext>
            </a:extLst>
          </p:cNvPr>
          <p:cNvCxnSpPr>
            <a:cxnSpLocks/>
          </p:cNvCxnSpPr>
          <p:nvPr/>
        </p:nvCxnSpPr>
        <p:spPr>
          <a:xfrm>
            <a:off x="7261665" y="566695"/>
            <a:ext cx="522067" cy="786976"/>
          </a:xfrm>
          <a:prstGeom prst="straightConnector1">
            <a:avLst/>
          </a:prstGeom>
          <a:ln w="76200">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18473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down)">
                                      <p:cBhvr>
                                        <p:cTn id="10" dur="500"/>
                                        <p:tgtEl>
                                          <p:spTgt spid="6"/>
                                        </p:tgtEl>
                                      </p:cBhvr>
                                    </p:animEffect>
                                  </p:childTnLst>
                                </p:cTn>
                              </p:par>
                              <p:par>
                                <p:cTn id="11" presetID="22" presetClass="entr" presetSubtype="4" fill="hold"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wipe(down)">
                                      <p:cBhvr>
                                        <p:cTn id="13" dur="5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wipe(down)">
                                      <p:cBhvr>
                                        <p:cTn id="18" dur="500"/>
                                        <p:tgtEl>
                                          <p:spTgt spid="12"/>
                                        </p:tgtEl>
                                      </p:cBhvr>
                                    </p:animEffect>
                                  </p:childTnLst>
                                </p:cTn>
                              </p:par>
                              <p:par>
                                <p:cTn id="19" presetID="22" presetClass="entr" presetSubtype="4"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wipe(down)">
                                      <p:cBhvr>
                                        <p:cTn id="21" dur="500"/>
                                        <p:tgtEl>
                                          <p:spTgt spid="13"/>
                                        </p:tgtEl>
                                      </p:cBhvr>
                                    </p:animEffec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7"/>
                                        </p:tgtEl>
                                        <p:attrNameLst>
                                          <p:attrName>style.visibility</p:attrName>
                                        </p:attrNameLst>
                                      </p:cBhvr>
                                      <p:to>
                                        <p:strVal val="visible"/>
                                      </p:to>
                                    </p:set>
                                  </p:childTnLst>
                                </p:cTn>
                              </p:par>
                              <p:par>
                                <p:cTn id="26" presetID="1" presetClass="entr" presetSubtype="0" fill="hold" nodeType="withEffect">
                                  <p:stCondLst>
                                    <p:cond delay="0"/>
                                  </p:stCondLst>
                                  <p:childTnLst>
                                    <p:set>
                                      <p:cBhvr>
                                        <p:cTn id="27" dur="1" fill="hold">
                                          <p:stCondLst>
                                            <p:cond delay="0"/>
                                          </p:stCondLst>
                                        </p:cTn>
                                        <p:tgtEl>
                                          <p:spTgt spid="10"/>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2" grpId="0" animBg="1"/>
      <p:bldP spid="16"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BF46A-95D7-02B9-1E20-0785E99A7639}"/>
              </a:ext>
            </a:extLst>
          </p:cNvPr>
          <p:cNvSpPr>
            <a:spLocks noGrp="1"/>
          </p:cNvSpPr>
          <p:nvPr>
            <p:ph type="title"/>
          </p:nvPr>
        </p:nvSpPr>
        <p:spPr/>
        <p:txBody>
          <a:bodyPr/>
          <a:lstStyle/>
          <a:p>
            <a:r>
              <a:rPr lang="en-GB"/>
              <a:t>Paragraph 4</a:t>
            </a:r>
          </a:p>
        </p:txBody>
      </p:sp>
      <p:sp>
        <p:nvSpPr>
          <p:cNvPr id="3" name="Content Placeholder 2">
            <a:extLst>
              <a:ext uri="{FF2B5EF4-FFF2-40B4-BE49-F238E27FC236}">
                <a16:creationId xmlns:a16="http://schemas.microsoft.com/office/drawing/2014/main" id="{36E07DB5-0B57-2FF2-CC9C-72CD8A78FFCA}"/>
              </a:ext>
            </a:extLst>
          </p:cNvPr>
          <p:cNvSpPr>
            <a:spLocks noGrp="1"/>
          </p:cNvSpPr>
          <p:nvPr>
            <p:ph idx="1"/>
          </p:nvPr>
        </p:nvSpPr>
        <p:spPr>
          <a:xfrm>
            <a:off x="838200" y="1825625"/>
            <a:ext cx="10515600" cy="2025016"/>
          </a:xfrm>
          <a:solidFill>
            <a:schemeClr val="tx2">
              <a:lumMod val="10000"/>
              <a:lumOff val="90000"/>
            </a:schemeClr>
          </a:solidFill>
        </p:spPr>
        <p:txBody>
          <a:bodyPr>
            <a:normAutofit/>
          </a:bodyPr>
          <a:lstStyle/>
          <a:p>
            <a:pPr marL="0" indent="0">
              <a:buNone/>
            </a:pPr>
            <a:r>
              <a:rPr lang="en-GB"/>
              <a:t>One reason we know so little about sloths is that they are surprisingly difficult to study. They live high in the canopies of South and Central America and are extremely hard to spot: they are small, they rarely move and their fur often gets matted with green algae, making them blend in with the leaves.</a:t>
            </a:r>
          </a:p>
        </p:txBody>
      </p:sp>
      <p:sp>
        <p:nvSpPr>
          <p:cNvPr id="11" name="TextBox 10">
            <a:extLst>
              <a:ext uri="{FF2B5EF4-FFF2-40B4-BE49-F238E27FC236}">
                <a16:creationId xmlns:a16="http://schemas.microsoft.com/office/drawing/2014/main" id="{3B2EDC01-EC02-CCC2-0CA7-578542B29C4C}"/>
              </a:ext>
            </a:extLst>
          </p:cNvPr>
          <p:cNvSpPr txBox="1"/>
          <p:nvPr/>
        </p:nvSpPr>
        <p:spPr>
          <a:xfrm>
            <a:off x="1127760" y="4866640"/>
            <a:ext cx="2346960" cy="1292662"/>
          </a:xfrm>
          <a:prstGeom prst="rect">
            <a:avLst/>
          </a:prstGeom>
          <a:solidFill>
            <a:schemeClr val="accent6">
              <a:lumMod val="40000"/>
              <a:lumOff val="60000"/>
            </a:schemeClr>
          </a:solidFill>
        </p:spPr>
        <p:txBody>
          <a:bodyPr wrap="square" rtlCol="0">
            <a:spAutoFit/>
          </a:bodyPr>
          <a:lstStyle/>
          <a:p>
            <a:r>
              <a:rPr lang="en-GB" sz="2000" b="1"/>
              <a:t>Definitions:</a:t>
            </a:r>
          </a:p>
          <a:p>
            <a:endParaRPr lang="en-GB" sz="2000" b="1"/>
          </a:p>
          <a:p>
            <a:r>
              <a:rPr lang="en-GB" sz="2000"/>
              <a:t>Algae</a:t>
            </a:r>
          </a:p>
          <a:p>
            <a:endParaRPr lang="en-GB"/>
          </a:p>
        </p:txBody>
      </p:sp>
      <p:sp>
        <p:nvSpPr>
          <p:cNvPr id="12" name="TextBox 11">
            <a:extLst>
              <a:ext uri="{FF2B5EF4-FFF2-40B4-BE49-F238E27FC236}">
                <a16:creationId xmlns:a16="http://schemas.microsoft.com/office/drawing/2014/main" id="{EF3E63E0-9EA3-872C-0CF9-3DA18FE86F9B}"/>
              </a:ext>
            </a:extLst>
          </p:cNvPr>
          <p:cNvSpPr txBox="1"/>
          <p:nvPr/>
        </p:nvSpPr>
        <p:spPr>
          <a:xfrm>
            <a:off x="5984240" y="3763693"/>
            <a:ext cx="1473200" cy="584775"/>
          </a:xfrm>
          <a:prstGeom prst="rect">
            <a:avLst/>
          </a:prstGeom>
          <a:solidFill>
            <a:schemeClr val="accent5">
              <a:lumMod val="60000"/>
              <a:lumOff val="40000"/>
            </a:schemeClr>
          </a:solidFill>
        </p:spPr>
        <p:txBody>
          <a:bodyPr wrap="square" rtlCol="0">
            <a:spAutoFit/>
          </a:bodyPr>
          <a:lstStyle/>
          <a:p>
            <a:r>
              <a:rPr lang="en-GB" sz="3200"/>
              <a:t>3.2/4.7</a:t>
            </a:r>
          </a:p>
        </p:txBody>
      </p:sp>
      <p:cxnSp>
        <p:nvCxnSpPr>
          <p:cNvPr id="13" name="Straight Arrow Connector 12">
            <a:extLst>
              <a:ext uri="{FF2B5EF4-FFF2-40B4-BE49-F238E27FC236}">
                <a16:creationId xmlns:a16="http://schemas.microsoft.com/office/drawing/2014/main" id="{17603BF9-8CF4-3287-8296-B36D275C2263}"/>
              </a:ext>
            </a:extLst>
          </p:cNvPr>
          <p:cNvCxnSpPr>
            <a:cxnSpLocks/>
            <a:stCxn id="12" idx="3"/>
          </p:cNvCxnSpPr>
          <p:nvPr/>
        </p:nvCxnSpPr>
        <p:spPr>
          <a:xfrm flipV="1">
            <a:off x="7457440" y="3387875"/>
            <a:ext cx="2590800" cy="668206"/>
          </a:xfrm>
          <a:prstGeom prst="straightConnector1">
            <a:avLst/>
          </a:prstGeom>
          <a:ln w="76200">
            <a:tailEnd type="triangle"/>
          </a:ln>
        </p:spPr>
        <p:style>
          <a:lnRef idx="2">
            <a:schemeClr val="accent1"/>
          </a:lnRef>
          <a:fillRef idx="0">
            <a:schemeClr val="accent1"/>
          </a:fillRef>
          <a:effectRef idx="1">
            <a:schemeClr val="accent1"/>
          </a:effectRef>
          <a:fontRef idx="minor">
            <a:schemeClr val="tx1"/>
          </a:fontRef>
        </p:style>
      </p:cxnSp>
      <p:sp>
        <p:nvSpPr>
          <p:cNvPr id="16" name="TextBox 15">
            <a:extLst>
              <a:ext uri="{FF2B5EF4-FFF2-40B4-BE49-F238E27FC236}">
                <a16:creationId xmlns:a16="http://schemas.microsoft.com/office/drawing/2014/main" id="{AE31F1BE-CE8B-0F4F-A54A-DA0F981041E6}"/>
              </a:ext>
            </a:extLst>
          </p:cNvPr>
          <p:cNvSpPr txBox="1"/>
          <p:nvPr/>
        </p:nvSpPr>
        <p:spPr>
          <a:xfrm>
            <a:off x="4363720" y="4701589"/>
            <a:ext cx="7599680" cy="1323439"/>
          </a:xfrm>
          <a:prstGeom prst="rect">
            <a:avLst/>
          </a:prstGeom>
          <a:solidFill>
            <a:srgbClr val="FFCCCC"/>
          </a:solidFill>
        </p:spPr>
        <p:txBody>
          <a:bodyPr wrap="square" rtlCol="0">
            <a:spAutoFit/>
          </a:bodyPr>
          <a:lstStyle/>
          <a:p>
            <a:r>
              <a:rPr lang="en-GB" sz="2000" b="1"/>
              <a:t>Possible questions:</a:t>
            </a:r>
          </a:p>
          <a:p>
            <a:endParaRPr lang="en-GB" sz="2000" b="1"/>
          </a:p>
          <a:p>
            <a:r>
              <a:rPr lang="en-GB" sz="2000"/>
              <a:t>1. Compare and contrast an algal cell with that of an animal cell.</a:t>
            </a:r>
          </a:p>
          <a:p>
            <a:endParaRPr lang="en-GB" sz="2000" b="1"/>
          </a:p>
        </p:txBody>
      </p:sp>
    </p:spTree>
    <p:extLst>
      <p:ext uri="{BB962C8B-B14F-4D97-AF65-F5344CB8AC3E}">
        <p14:creationId xmlns:p14="http://schemas.microsoft.com/office/powerpoint/2010/main" val="2714052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00"/>
                                        <p:tgtEl>
                                          <p:spTgt spid="12"/>
                                        </p:tgtEl>
                                      </p:cBhvr>
                                    </p:animEffect>
                                  </p:childTnLst>
                                </p:cTn>
                              </p:par>
                              <p:par>
                                <p:cTn id="8" presetID="22" presetClass="entr" presetSubtype="4" fill="hold"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wipe(down)">
                                      <p:cBhvr>
                                        <p:cTn id="10" dur="500"/>
                                        <p:tgtEl>
                                          <p:spTgt spid="13"/>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randombar(horizontal)">
                                      <p:cBhvr>
                                        <p:cTn id="15"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BF46A-95D7-02B9-1E20-0785E99A7639}"/>
              </a:ext>
            </a:extLst>
          </p:cNvPr>
          <p:cNvSpPr>
            <a:spLocks noGrp="1"/>
          </p:cNvSpPr>
          <p:nvPr>
            <p:ph type="title"/>
          </p:nvPr>
        </p:nvSpPr>
        <p:spPr>
          <a:xfrm>
            <a:off x="838200" y="365125"/>
            <a:ext cx="9593826" cy="1190370"/>
          </a:xfrm>
        </p:spPr>
        <p:txBody>
          <a:bodyPr/>
          <a:lstStyle/>
          <a:p>
            <a:r>
              <a:rPr lang="en-GB"/>
              <a:t>Box 2</a:t>
            </a:r>
          </a:p>
        </p:txBody>
      </p:sp>
      <p:sp>
        <p:nvSpPr>
          <p:cNvPr id="3" name="Content Placeholder 2">
            <a:extLst>
              <a:ext uri="{FF2B5EF4-FFF2-40B4-BE49-F238E27FC236}">
                <a16:creationId xmlns:a16="http://schemas.microsoft.com/office/drawing/2014/main" id="{36E07DB5-0B57-2FF2-CC9C-72CD8A78FFCA}"/>
              </a:ext>
            </a:extLst>
          </p:cNvPr>
          <p:cNvSpPr>
            <a:spLocks noGrp="1"/>
          </p:cNvSpPr>
          <p:nvPr>
            <p:ph idx="1"/>
          </p:nvPr>
        </p:nvSpPr>
        <p:spPr>
          <a:xfrm>
            <a:off x="500743" y="1556084"/>
            <a:ext cx="11321143" cy="2979953"/>
          </a:xfrm>
          <a:solidFill>
            <a:schemeClr val="tx2">
              <a:lumMod val="10000"/>
              <a:lumOff val="90000"/>
            </a:schemeClr>
          </a:solidFill>
        </p:spPr>
        <p:txBody>
          <a:bodyPr vert="horz" lIns="91440" tIns="45720" rIns="91440" bIns="45720" rtlCol="0" anchor="t">
            <a:normAutofit fontScale="77500" lnSpcReduction="20000"/>
          </a:bodyPr>
          <a:lstStyle/>
          <a:p>
            <a:pPr marL="0" indent="0">
              <a:buNone/>
            </a:pPr>
            <a:r>
              <a:rPr lang="en-GB">
                <a:ea typeface="+mn-lt"/>
                <a:cs typeface="+mn-lt"/>
              </a:rPr>
              <a:t>Algae representing four phyla have been cultured from Bradypus, these being Chlorophyta, </a:t>
            </a:r>
            <a:r>
              <a:rPr lang="en-GB" err="1">
                <a:ea typeface="+mn-lt"/>
                <a:cs typeface="+mn-lt"/>
              </a:rPr>
              <a:t>Chrysophyta</a:t>
            </a:r>
            <a:r>
              <a:rPr lang="en-GB">
                <a:ea typeface="+mn-lt"/>
                <a:cs typeface="+mn-lt"/>
              </a:rPr>
              <a:t>, Cyanophyta and Rhodophyta. During the dry season the hair of the sloths usually has a dirty brown coloration, but during long periods of rain it may show a very appreciable greenish tinge brought about by the increased presence of symbiotic algae. According to Britton, the algae may already be present in the hair of animals only a few weeks old and it has been suggested that they provide camouflage for the sloths, while obtaining shelter for themselves. Aiello discussed the different possibilities as to why sloth hair has evolved in such a way to encourage algal colonization. She does not believe that camouflage or thermal insulation are the only or necessarily the more important reasons and suggested that the algae may provide nutrition or a particular trace element. Lack of healthy algal colonies could thus provide an explanation why Bradypus does not survive long in captivity.</a:t>
            </a:r>
            <a:endParaRPr lang="en-US"/>
          </a:p>
        </p:txBody>
      </p:sp>
      <p:sp>
        <p:nvSpPr>
          <p:cNvPr id="11" name="TextBox 10">
            <a:extLst>
              <a:ext uri="{FF2B5EF4-FFF2-40B4-BE49-F238E27FC236}">
                <a16:creationId xmlns:a16="http://schemas.microsoft.com/office/drawing/2014/main" id="{3B2EDC01-EC02-CCC2-0CA7-578542B29C4C}"/>
              </a:ext>
            </a:extLst>
          </p:cNvPr>
          <p:cNvSpPr txBox="1"/>
          <p:nvPr/>
        </p:nvSpPr>
        <p:spPr>
          <a:xfrm>
            <a:off x="1127760" y="4866640"/>
            <a:ext cx="2346960" cy="1600438"/>
          </a:xfrm>
          <a:prstGeom prst="rect">
            <a:avLst/>
          </a:prstGeom>
          <a:solidFill>
            <a:schemeClr val="accent6">
              <a:lumMod val="40000"/>
              <a:lumOff val="60000"/>
            </a:schemeClr>
          </a:solidFill>
        </p:spPr>
        <p:txBody>
          <a:bodyPr wrap="square" lIns="91440" tIns="45720" rIns="91440" bIns="45720" rtlCol="0" anchor="t">
            <a:spAutoFit/>
          </a:bodyPr>
          <a:lstStyle/>
          <a:p>
            <a:r>
              <a:rPr lang="en-GB" sz="2000" b="1"/>
              <a:t>Definitions:</a:t>
            </a:r>
          </a:p>
          <a:p>
            <a:endParaRPr lang="en-GB" sz="2000" b="1"/>
          </a:p>
          <a:p>
            <a:r>
              <a:rPr lang="en-GB" sz="2000"/>
              <a:t>Symbiotic</a:t>
            </a:r>
          </a:p>
          <a:p>
            <a:r>
              <a:rPr lang="en-GB" sz="2000"/>
              <a:t>Trace element</a:t>
            </a:r>
          </a:p>
          <a:p>
            <a:endParaRPr lang="en-GB"/>
          </a:p>
        </p:txBody>
      </p:sp>
      <p:sp>
        <p:nvSpPr>
          <p:cNvPr id="12" name="TextBox 11">
            <a:extLst>
              <a:ext uri="{FF2B5EF4-FFF2-40B4-BE49-F238E27FC236}">
                <a16:creationId xmlns:a16="http://schemas.microsoft.com/office/drawing/2014/main" id="{EF3E63E0-9EA3-872C-0CF9-3DA18FE86F9B}"/>
              </a:ext>
            </a:extLst>
          </p:cNvPr>
          <p:cNvSpPr txBox="1"/>
          <p:nvPr/>
        </p:nvSpPr>
        <p:spPr>
          <a:xfrm>
            <a:off x="4152982" y="506758"/>
            <a:ext cx="856812" cy="584775"/>
          </a:xfrm>
          <a:prstGeom prst="rect">
            <a:avLst/>
          </a:prstGeom>
          <a:solidFill>
            <a:schemeClr val="accent5">
              <a:lumMod val="60000"/>
              <a:lumOff val="40000"/>
            </a:schemeClr>
          </a:solidFill>
        </p:spPr>
        <p:txBody>
          <a:bodyPr wrap="square" lIns="91440" tIns="45720" rIns="91440" bIns="45720" rtlCol="0" anchor="t">
            <a:spAutoFit/>
          </a:bodyPr>
          <a:lstStyle/>
          <a:p>
            <a:r>
              <a:rPr lang="en-GB" sz="3200"/>
              <a:t>4.6</a:t>
            </a:r>
          </a:p>
        </p:txBody>
      </p:sp>
      <p:cxnSp>
        <p:nvCxnSpPr>
          <p:cNvPr id="13" name="Straight Arrow Connector 12">
            <a:extLst>
              <a:ext uri="{FF2B5EF4-FFF2-40B4-BE49-F238E27FC236}">
                <a16:creationId xmlns:a16="http://schemas.microsoft.com/office/drawing/2014/main" id="{17603BF9-8CF4-3287-8296-B36D275C2263}"/>
              </a:ext>
            </a:extLst>
          </p:cNvPr>
          <p:cNvCxnSpPr>
            <a:cxnSpLocks/>
          </p:cNvCxnSpPr>
          <p:nvPr/>
        </p:nvCxnSpPr>
        <p:spPr>
          <a:xfrm flipH="1">
            <a:off x="3712624" y="1047532"/>
            <a:ext cx="482309" cy="601145"/>
          </a:xfrm>
          <a:prstGeom prst="straightConnector1">
            <a:avLst/>
          </a:prstGeom>
          <a:ln w="76200">
            <a:tailEnd type="triangle"/>
          </a:ln>
        </p:spPr>
        <p:style>
          <a:lnRef idx="2">
            <a:schemeClr val="accent1"/>
          </a:lnRef>
          <a:fillRef idx="0">
            <a:schemeClr val="accent1"/>
          </a:fillRef>
          <a:effectRef idx="1">
            <a:schemeClr val="accent1"/>
          </a:effectRef>
          <a:fontRef idx="minor">
            <a:schemeClr val="tx1"/>
          </a:fontRef>
        </p:style>
      </p:cxnSp>
      <p:sp>
        <p:nvSpPr>
          <p:cNvPr id="16" name="TextBox 15">
            <a:extLst>
              <a:ext uri="{FF2B5EF4-FFF2-40B4-BE49-F238E27FC236}">
                <a16:creationId xmlns:a16="http://schemas.microsoft.com/office/drawing/2014/main" id="{AE31F1BE-CE8B-0F4F-A54A-DA0F981041E6}"/>
              </a:ext>
            </a:extLst>
          </p:cNvPr>
          <p:cNvSpPr txBox="1"/>
          <p:nvPr/>
        </p:nvSpPr>
        <p:spPr>
          <a:xfrm>
            <a:off x="4363720" y="4701589"/>
            <a:ext cx="7599680" cy="1631216"/>
          </a:xfrm>
          <a:prstGeom prst="rect">
            <a:avLst/>
          </a:prstGeom>
          <a:solidFill>
            <a:srgbClr val="FFCCCC"/>
          </a:solidFill>
        </p:spPr>
        <p:txBody>
          <a:bodyPr wrap="square" lIns="91440" tIns="45720" rIns="91440" bIns="45720" rtlCol="0" anchor="t">
            <a:spAutoFit/>
          </a:bodyPr>
          <a:lstStyle/>
          <a:p>
            <a:r>
              <a:rPr lang="en-GB" sz="2000" b="1"/>
              <a:t>Possible questions:</a:t>
            </a:r>
          </a:p>
          <a:p>
            <a:endParaRPr lang="en-GB" sz="2000" b="1"/>
          </a:p>
          <a:p>
            <a:pPr marL="457200" indent="-457200">
              <a:buAutoNum type="arabicPeriod"/>
            </a:pPr>
            <a:r>
              <a:rPr lang="en-GB" sz="2000"/>
              <a:t>Which kingdom do the 4 phyla of algae belong to?</a:t>
            </a:r>
          </a:p>
          <a:p>
            <a:pPr marL="457200" indent="-457200">
              <a:buAutoNum type="arabicPeriod"/>
            </a:pPr>
            <a:r>
              <a:rPr lang="en-GB" sz="2000"/>
              <a:t>Which disease causing protist causes malaria?</a:t>
            </a:r>
          </a:p>
          <a:p>
            <a:pPr marL="457200" indent="-457200">
              <a:buAutoNum type="arabicPeriod"/>
            </a:pPr>
            <a:r>
              <a:rPr lang="en-GB" sz="2000"/>
              <a:t>Suggest a 'trace element' that </a:t>
            </a:r>
            <a:r>
              <a:rPr lang="en-GB" sz="2000" err="1"/>
              <a:t>alage</a:t>
            </a:r>
            <a:r>
              <a:rPr lang="en-GB" sz="2000"/>
              <a:t> may provide for sloths.</a:t>
            </a:r>
          </a:p>
        </p:txBody>
      </p:sp>
      <p:sp>
        <p:nvSpPr>
          <p:cNvPr id="5" name="TextBox 4">
            <a:extLst>
              <a:ext uri="{FF2B5EF4-FFF2-40B4-BE49-F238E27FC236}">
                <a16:creationId xmlns:a16="http://schemas.microsoft.com/office/drawing/2014/main" id="{BDFAB334-17DA-FFE5-7656-C8B7C7EAF9AA}"/>
              </a:ext>
            </a:extLst>
          </p:cNvPr>
          <p:cNvSpPr txBox="1"/>
          <p:nvPr/>
        </p:nvSpPr>
        <p:spPr>
          <a:xfrm>
            <a:off x="10745512" y="646868"/>
            <a:ext cx="1065746" cy="584775"/>
          </a:xfrm>
          <a:prstGeom prst="rect">
            <a:avLst/>
          </a:prstGeom>
          <a:solidFill>
            <a:schemeClr val="accent5">
              <a:lumMod val="60000"/>
              <a:lumOff val="40000"/>
            </a:schemeClr>
          </a:solidFill>
        </p:spPr>
        <p:txBody>
          <a:bodyPr wrap="square" lIns="91440" tIns="45720" rIns="91440" bIns="45720" rtlCol="0" anchor="t">
            <a:spAutoFit/>
          </a:bodyPr>
          <a:lstStyle/>
          <a:p>
            <a:r>
              <a:rPr lang="en-GB" sz="3200"/>
              <a:t>4.16</a:t>
            </a:r>
          </a:p>
        </p:txBody>
      </p:sp>
      <p:cxnSp>
        <p:nvCxnSpPr>
          <p:cNvPr id="7" name="Straight Arrow Connector 6">
            <a:extLst>
              <a:ext uri="{FF2B5EF4-FFF2-40B4-BE49-F238E27FC236}">
                <a16:creationId xmlns:a16="http://schemas.microsoft.com/office/drawing/2014/main" id="{918E2D3D-4D35-F78B-EBD3-B37090B73103}"/>
              </a:ext>
            </a:extLst>
          </p:cNvPr>
          <p:cNvCxnSpPr>
            <a:cxnSpLocks/>
          </p:cNvCxnSpPr>
          <p:nvPr/>
        </p:nvCxnSpPr>
        <p:spPr>
          <a:xfrm flipH="1">
            <a:off x="11300669" y="1236804"/>
            <a:ext cx="162761" cy="2788821"/>
          </a:xfrm>
          <a:prstGeom prst="straightConnector1">
            <a:avLst/>
          </a:prstGeom>
          <a:ln w="76200">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06952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00"/>
                                        <p:tgtEl>
                                          <p:spTgt spid="12"/>
                                        </p:tgtEl>
                                      </p:cBhvr>
                                    </p:animEffect>
                                  </p:childTnLst>
                                </p:cTn>
                              </p:par>
                              <p:par>
                                <p:cTn id="8" presetID="22" presetClass="entr" presetSubtype="4" fill="hold"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wipe(down)">
                                      <p:cBhvr>
                                        <p:cTn id="10" dur="500"/>
                                        <p:tgtEl>
                                          <p:spTgt spid="13"/>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4" presetClass="entr" presetSubtype="10" fill="hold" grpId="0" nodeType="clickEffect">
                                  <p:stCondLst>
                                    <p:cond delay="0"/>
                                  </p:stCondLst>
                                  <p:childTnLst>
                                    <p:set>
                                      <p:cBhvr>
                                        <p:cTn id="20" dur="1" fill="hold">
                                          <p:stCondLst>
                                            <p:cond delay="0"/>
                                          </p:stCondLst>
                                        </p:cTn>
                                        <p:tgtEl>
                                          <p:spTgt spid="16"/>
                                        </p:tgtEl>
                                        <p:attrNameLst>
                                          <p:attrName>style.visibility</p:attrName>
                                        </p:attrNameLst>
                                      </p:cBhvr>
                                      <p:to>
                                        <p:strVal val="visible"/>
                                      </p:to>
                                    </p:set>
                                    <p:animEffect transition="in" filter="randombar(horizontal)">
                                      <p:cBhvr>
                                        <p:cTn id="21"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6" grpId="0" animBg="1"/>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BF46A-95D7-02B9-1E20-0785E99A7639}"/>
              </a:ext>
            </a:extLst>
          </p:cNvPr>
          <p:cNvSpPr>
            <a:spLocks noGrp="1"/>
          </p:cNvSpPr>
          <p:nvPr>
            <p:ph type="title"/>
          </p:nvPr>
        </p:nvSpPr>
        <p:spPr/>
        <p:txBody>
          <a:bodyPr/>
          <a:lstStyle/>
          <a:p>
            <a:r>
              <a:rPr lang="en-GB"/>
              <a:t>Paragraph 5</a:t>
            </a:r>
          </a:p>
        </p:txBody>
      </p:sp>
      <p:sp>
        <p:nvSpPr>
          <p:cNvPr id="3" name="Content Placeholder 2">
            <a:extLst>
              <a:ext uri="{FF2B5EF4-FFF2-40B4-BE49-F238E27FC236}">
                <a16:creationId xmlns:a16="http://schemas.microsoft.com/office/drawing/2014/main" id="{36E07DB5-0B57-2FF2-CC9C-72CD8A78FFCA}"/>
              </a:ext>
            </a:extLst>
          </p:cNvPr>
          <p:cNvSpPr>
            <a:spLocks noGrp="1"/>
          </p:cNvSpPr>
          <p:nvPr>
            <p:ph idx="1"/>
          </p:nvPr>
        </p:nvSpPr>
        <p:spPr>
          <a:xfrm>
            <a:off x="500743" y="1556084"/>
            <a:ext cx="11321143" cy="2979953"/>
          </a:xfrm>
          <a:solidFill>
            <a:schemeClr val="tx2">
              <a:lumMod val="10000"/>
              <a:lumOff val="90000"/>
            </a:schemeClr>
          </a:solidFill>
        </p:spPr>
        <p:txBody>
          <a:bodyPr>
            <a:normAutofit fontScale="92500" lnSpcReduction="10000"/>
          </a:bodyPr>
          <a:lstStyle/>
          <a:p>
            <a:pPr marL="0" indent="0">
              <a:buNone/>
            </a:pPr>
            <a:r>
              <a:rPr lang="en-GB"/>
              <a:t>To figure out exactly how slow they are, in 2014, Jonathan Pauli at the University of Wisconsin‑Madison and his colleagues went to Costa Rica to measure the metabolic rates of three‑toed brown‑throated sloths and Hoffmann’s two‑toed sloths. They found that while both species have extremely slow metabolisms, the three‑toed sloth is a record‑breaker. The rate at which it expends energy in the wild, known as the field metabolic rate, came in at 162 kilojoules per day per kilogram, meaning it has lower energy needs than any other mammal that isn’t hibernating, including renowned slouches like koalas (410kJ/day/kg) and giant pandas (185kJ/day/kg)</a:t>
            </a:r>
          </a:p>
        </p:txBody>
      </p:sp>
      <p:sp>
        <p:nvSpPr>
          <p:cNvPr id="11" name="TextBox 10">
            <a:extLst>
              <a:ext uri="{FF2B5EF4-FFF2-40B4-BE49-F238E27FC236}">
                <a16:creationId xmlns:a16="http://schemas.microsoft.com/office/drawing/2014/main" id="{3B2EDC01-EC02-CCC2-0CA7-578542B29C4C}"/>
              </a:ext>
            </a:extLst>
          </p:cNvPr>
          <p:cNvSpPr txBox="1"/>
          <p:nvPr/>
        </p:nvSpPr>
        <p:spPr>
          <a:xfrm>
            <a:off x="1127760" y="4866640"/>
            <a:ext cx="2346960" cy="1292662"/>
          </a:xfrm>
          <a:prstGeom prst="rect">
            <a:avLst/>
          </a:prstGeom>
          <a:solidFill>
            <a:schemeClr val="accent6">
              <a:lumMod val="40000"/>
              <a:lumOff val="60000"/>
            </a:schemeClr>
          </a:solidFill>
        </p:spPr>
        <p:txBody>
          <a:bodyPr wrap="square" rtlCol="0">
            <a:spAutoFit/>
          </a:bodyPr>
          <a:lstStyle/>
          <a:p>
            <a:r>
              <a:rPr lang="en-GB" sz="2000" b="1"/>
              <a:t>Definitions:</a:t>
            </a:r>
          </a:p>
          <a:p>
            <a:endParaRPr lang="en-GB" sz="2000" b="1"/>
          </a:p>
          <a:p>
            <a:r>
              <a:rPr lang="en-GB" sz="2000"/>
              <a:t>Metabolism</a:t>
            </a:r>
          </a:p>
          <a:p>
            <a:endParaRPr lang="en-GB"/>
          </a:p>
        </p:txBody>
      </p:sp>
      <p:sp>
        <p:nvSpPr>
          <p:cNvPr id="12" name="TextBox 11">
            <a:extLst>
              <a:ext uri="{FF2B5EF4-FFF2-40B4-BE49-F238E27FC236}">
                <a16:creationId xmlns:a16="http://schemas.microsoft.com/office/drawing/2014/main" id="{EF3E63E0-9EA3-872C-0CF9-3DA18FE86F9B}"/>
              </a:ext>
            </a:extLst>
          </p:cNvPr>
          <p:cNvSpPr txBox="1"/>
          <p:nvPr/>
        </p:nvSpPr>
        <p:spPr>
          <a:xfrm>
            <a:off x="5984240" y="3763693"/>
            <a:ext cx="1090328" cy="584775"/>
          </a:xfrm>
          <a:prstGeom prst="rect">
            <a:avLst/>
          </a:prstGeom>
          <a:solidFill>
            <a:schemeClr val="accent5">
              <a:lumMod val="60000"/>
              <a:lumOff val="40000"/>
            </a:schemeClr>
          </a:solidFill>
        </p:spPr>
        <p:txBody>
          <a:bodyPr wrap="square" rtlCol="0">
            <a:spAutoFit/>
          </a:bodyPr>
          <a:lstStyle/>
          <a:p>
            <a:r>
              <a:rPr lang="en-GB" sz="3200"/>
              <a:t>1.11</a:t>
            </a:r>
          </a:p>
        </p:txBody>
      </p:sp>
      <p:cxnSp>
        <p:nvCxnSpPr>
          <p:cNvPr id="13" name="Straight Arrow Connector 12">
            <a:extLst>
              <a:ext uri="{FF2B5EF4-FFF2-40B4-BE49-F238E27FC236}">
                <a16:creationId xmlns:a16="http://schemas.microsoft.com/office/drawing/2014/main" id="{17603BF9-8CF4-3287-8296-B36D275C2263}"/>
              </a:ext>
            </a:extLst>
          </p:cNvPr>
          <p:cNvCxnSpPr>
            <a:cxnSpLocks/>
          </p:cNvCxnSpPr>
          <p:nvPr/>
        </p:nvCxnSpPr>
        <p:spPr>
          <a:xfrm flipV="1">
            <a:off x="6370320" y="3307871"/>
            <a:ext cx="2246142" cy="455822"/>
          </a:xfrm>
          <a:prstGeom prst="straightConnector1">
            <a:avLst/>
          </a:prstGeom>
          <a:ln w="76200">
            <a:tailEnd type="triangle"/>
          </a:ln>
        </p:spPr>
        <p:style>
          <a:lnRef idx="2">
            <a:schemeClr val="accent1"/>
          </a:lnRef>
          <a:fillRef idx="0">
            <a:schemeClr val="accent1"/>
          </a:fillRef>
          <a:effectRef idx="1">
            <a:schemeClr val="accent1"/>
          </a:effectRef>
          <a:fontRef idx="minor">
            <a:schemeClr val="tx1"/>
          </a:fontRef>
        </p:style>
      </p:cxnSp>
      <p:sp>
        <p:nvSpPr>
          <p:cNvPr id="16" name="TextBox 15">
            <a:extLst>
              <a:ext uri="{FF2B5EF4-FFF2-40B4-BE49-F238E27FC236}">
                <a16:creationId xmlns:a16="http://schemas.microsoft.com/office/drawing/2014/main" id="{AE31F1BE-CE8B-0F4F-A54A-DA0F981041E6}"/>
              </a:ext>
            </a:extLst>
          </p:cNvPr>
          <p:cNvSpPr txBox="1"/>
          <p:nvPr/>
        </p:nvSpPr>
        <p:spPr>
          <a:xfrm>
            <a:off x="4363720" y="4701589"/>
            <a:ext cx="7599680" cy="1631216"/>
          </a:xfrm>
          <a:prstGeom prst="rect">
            <a:avLst/>
          </a:prstGeom>
          <a:solidFill>
            <a:srgbClr val="FFCCCC"/>
          </a:solidFill>
        </p:spPr>
        <p:txBody>
          <a:bodyPr wrap="square" rtlCol="0">
            <a:spAutoFit/>
          </a:bodyPr>
          <a:lstStyle/>
          <a:p>
            <a:r>
              <a:rPr lang="en-GB" sz="2000" b="1"/>
              <a:t>Possible questions:</a:t>
            </a:r>
          </a:p>
          <a:p>
            <a:endParaRPr lang="en-GB" sz="2000" b="1"/>
          </a:p>
          <a:p>
            <a:r>
              <a:rPr lang="en-GB" sz="2000"/>
              <a:t>1. Koalas have a greater metabolic rate than pandas.  Calculate the percentage difference.</a:t>
            </a:r>
          </a:p>
          <a:p>
            <a:endParaRPr lang="en-GB" sz="2000" b="1"/>
          </a:p>
        </p:txBody>
      </p:sp>
    </p:spTree>
    <p:extLst>
      <p:ext uri="{BB962C8B-B14F-4D97-AF65-F5344CB8AC3E}">
        <p14:creationId xmlns:p14="http://schemas.microsoft.com/office/powerpoint/2010/main" val="696968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00"/>
                                        <p:tgtEl>
                                          <p:spTgt spid="12"/>
                                        </p:tgtEl>
                                      </p:cBhvr>
                                    </p:animEffect>
                                  </p:childTnLst>
                                </p:cTn>
                              </p:par>
                              <p:par>
                                <p:cTn id="8" presetID="22" presetClass="entr" presetSubtype="4" fill="hold"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wipe(down)">
                                      <p:cBhvr>
                                        <p:cTn id="10" dur="500"/>
                                        <p:tgtEl>
                                          <p:spTgt spid="13"/>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randombar(horizontal)">
                                      <p:cBhvr>
                                        <p:cTn id="15"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BF46A-95D7-02B9-1E20-0785E99A7639}"/>
              </a:ext>
            </a:extLst>
          </p:cNvPr>
          <p:cNvSpPr>
            <a:spLocks noGrp="1"/>
          </p:cNvSpPr>
          <p:nvPr>
            <p:ph type="title"/>
          </p:nvPr>
        </p:nvSpPr>
        <p:spPr>
          <a:xfrm>
            <a:off x="500743" y="121240"/>
            <a:ext cx="10515600" cy="1325563"/>
          </a:xfrm>
        </p:spPr>
        <p:txBody>
          <a:bodyPr/>
          <a:lstStyle/>
          <a:p>
            <a:r>
              <a:rPr lang="en-GB"/>
              <a:t>Box 3</a:t>
            </a:r>
          </a:p>
        </p:txBody>
      </p:sp>
      <p:sp>
        <p:nvSpPr>
          <p:cNvPr id="3" name="Content Placeholder 2">
            <a:extLst>
              <a:ext uri="{FF2B5EF4-FFF2-40B4-BE49-F238E27FC236}">
                <a16:creationId xmlns:a16="http://schemas.microsoft.com/office/drawing/2014/main" id="{36E07DB5-0B57-2FF2-CC9C-72CD8A78FFCA}"/>
              </a:ext>
            </a:extLst>
          </p:cNvPr>
          <p:cNvSpPr>
            <a:spLocks noGrp="1"/>
          </p:cNvSpPr>
          <p:nvPr>
            <p:ph idx="1"/>
          </p:nvPr>
        </p:nvSpPr>
        <p:spPr>
          <a:xfrm>
            <a:off x="500743" y="1140748"/>
            <a:ext cx="11321143" cy="3720010"/>
          </a:xfrm>
          <a:solidFill>
            <a:schemeClr val="tx2">
              <a:lumMod val="10000"/>
              <a:lumOff val="90000"/>
            </a:schemeClr>
          </a:solidFill>
        </p:spPr>
        <p:txBody>
          <a:bodyPr>
            <a:normAutofit fontScale="92500" lnSpcReduction="20000"/>
          </a:bodyPr>
          <a:lstStyle/>
          <a:p>
            <a:pPr marL="0" indent="0">
              <a:buNone/>
            </a:pPr>
            <a:r>
              <a:rPr lang="en-GB"/>
              <a:t>Seymour has reviewed the role of sloths as the possible hosts to a whole variety of arthropod‑borne viruses (arboviruses), citing work carried out in </a:t>
            </a:r>
            <a:r>
              <a:rPr lang="en-GB" err="1"/>
              <a:t>Belém</a:t>
            </a:r>
            <a:r>
              <a:rPr lang="en-GB"/>
              <a:t> (Brazil), and in Panama. However, whether or not sloths are essential or only incidental to the natural cycle of an arbovirus, their long experimental viremias are remarkable and Seymour suggests that these may be due to the animal’s low metabolic rate. Seymour finally concluded that the wide variety of arboviruses isolated from sloths can be characterized according to antibody and virus isolation data as being sloth specific (</a:t>
            </a:r>
            <a:r>
              <a:rPr lang="en-GB" err="1"/>
              <a:t>Utinge</a:t>
            </a:r>
            <a:r>
              <a:rPr lang="en-GB"/>
              <a:t>, </a:t>
            </a:r>
            <a:r>
              <a:rPr lang="en-GB" err="1"/>
              <a:t>Utive</a:t>
            </a:r>
            <a:r>
              <a:rPr lang="en-GB"/>
              <a:t> and </a:t>
            </a:r>
            <a:r>
              <a:rPr lang="en-GB" err="1"/>
              <a:t>Changuinola</a:t>
            </a:r>
            <a:r>
              <a:rPr lang="en-GB"/>
              <a:t> viruses), incidental in sloths (such as the Venezuelan encephalitis viruses), or others (including the St. Louis encephalitis and </a:t>
            </a:r>
            <a:r>
              <a:rPr lang="en-GB" err="1"/>
              <a:t>Oropouche</a:t>
            </a:r>
            <a:r>
              <a:rPr lang="en-GB"/>
              <a:t> viruses) for which the role sloths play in the natural cycles is as yet uncertain. Simultaneous productive infections appear to be possible in these animals.</a:t>
            </a:r>
          </a:p>
        </p:txBody>
      </p:sp>
      <p:sp>
        <p:nvSpPr>
          <p:cNvPr id="11" name="TextBox 10">
            <a:extLst>
              <a:ext uri="{FF2B5EF4-FFF2-40B4-BE49-F238E27FC236}">
                <a16:creationId xmlns:a16="http://schemas.microsoft.com/office/drawing/2014/main" id="{3B2EDC01-EC02-CCC2-0CA7-578542B29C4C}"/>
              </a:ext>
            </a:extLst>
          </p:cNvPr>
          <p:cNvSpPr txBox="1"/>
          <p:nvPr/>
        </p:nvSpPr>
        <p:spPr>
          <a:xfrm>
            <a:off x="384506" y="4865102"/>
            <a:ext cx="2592404" cy="1938992"/>
          </a:xfrm>
          <a:prstGeom prst="rect">
            <a:avLst/>
          </a:prstGeom>
          <a:solidFill>
            <a:schemeClr val="accent6">
              <a:lumMod val="40000"/>
              <a:lumOff val="60000"/>
            </a:schemeClr>
          </a:solidFill>
        </p:spPr>
        <p:txBody>
          <a:bodyPr wrap="square" lIns="91440" tIns="45720" rIns="91440" bIns="45720" rtlCol="0" anchor="t">
            <a:spAutoFit/>
          </a:bodyPr>
          <a:lstStyle/>
          <a:p>
            <a:r>
              <a:rPr lang="en-GB" sz="2000" b="1"/>
              <a:t>Definitions:</a:t>
            </a:r>
          </a:p>
          <a:p>
            <a:endParaRPr lang="en-GB" sz="2000" b="1"/>
          </a:p>
          <a:p>
            <a:r>
              <a:rPr lang="en-GB" sz="2000"/>
              <a:t>Viremias</a:t>
            </a:r>
          </a:p>
          <a:p>
            <a:r>
              <a:rPr lang="en-GB" sz="2000"/>
              <a:t>Productive infection</a:t>
            </a:r>
          </a:p>
          <a:p>
            <a:r>
              <a:rPr lang="en-GB" sz="2000"/>
              <a:t>Arthropod</a:t>
            </a:r>
          </a:p>
          <a:p>
            <a:r>
              <a:rPr lang="en-GB" sz="2000"/>
              <a:t>Encephalitis</a:t>
            </a:r>
          </a:p>
        </p:txBody>
      </p:sp>
      <p:sp>
        <p:nvSpPr>
          <p:cNvPr id="12" name="TextBox 11">
            <a:extLst>
              <a:ext uri="{FF2B5EF4-FFF2-40B4-BE49-F238E27FC236}">
                <a16:creationId xmlns:a16="http://schemas.microsoft.com/office/drawing/2014/main" id="{EF3E63E0-9EA3-872C-0CF9-3DA18FE86F9B}"/>
              </a:ext>
            </a:extLst>
          </p:cNvPr>
          <p:cNvSpPr txBox="1"/>
          <p:nvPr/>
        </p:nvSpPr>
        <p:spPr>
          <a:xfrm>
            <a:off x="7183426" y="188256"/>
            <a:ext cx="961991" cy="584775"/>
          </a:xfrm>
          <a:prstGeom prst="rect">
            <a:avLst/>
          </a:prstGeom>
          <a:solidFill>
            <a:schemeClr val="accent5">
              <a:lumMod val="60000"/>
              <a:lumOff val="40000"/>
            </a:schemeClr>
          </a:solidFill>
        </p:spPr>
        <p:txBody>
          <a:bodyPr wrap="square" rtlCol="0">
            <a:spAutoFit/>
          </a:bodyPr>
          <a:lstStyle/>
          <a:p>
            <a:r>
              <a:rPr lang="en-GB" sz="3200"/>
              <a:t>6.8</a:t>
            </a:r>
          </a:p>
        </p:txBody>
      </p:sp>
      <p:cxnSp>
        <p:nvCxnSpPr>
          <p:cNvPr id="13" name="Straight Arrow Connector 12">
            <a:extLst>
              <a:ext uri="{FF2B5EF4-FFF2-40B4-BE49-F238E27FC236}">
                <a16:creationId xmlns:a16="http://schemas.microsoft.com/office/drawing/2014/main" id="{17603BF9-8CF4-3287-8296-B36D275C2263}"/>
              </a:ext>
            </a:extLst>
          </p:cNvPr>
          <p:cNvCxnSpPr>
            <a:cxnSpLocks/>
          </p:cNvCxnSpPr>
          <p:nvPr/>
        </p:nvCxnSpPr>
        <p:spPr>
          <a:xfrm>
            <a:off x="8005011" y="758079"/>
            <a:ext cx="2165684" cy="2129500"/>
          </a:xfrm>
          <a:prstGeom prst="straightConnector1">
            <a:avLst/>
          </a:prstGeom>
          <a:ln w="76200">
            <a:tailEnd type="triangle"/>
          </a:ln>
        </p:spPr>
        <p:style>
          <a:lnRef idx="2">
            <a:schemeClr val="accent1"/>
          </a:lnRef>
          <a:fillRef idx="0">
            <a:schemeClr val="accent1"/>
          </a:fillRef>
          <a:effectRef idx="1">
            <a:schemeClr val="accent1"/>
          </a:effectRef>
          <a:fontRef idx="minor">
            <a:schemeClr val="tx1"/>
          </a:fontRef>
        </p:style>
      </p:cxnSp>
      <p:sp>
        <p:nvSpPr>
          <p:cNvPr id="16" name="TextBox 15">
            <a:extLst>
              <a:ext uri="{FF2B5EF4-FFF2-40B4-BE49-F238E27FC236}">
                <a16:creationId xmlns:a16="http://schemas.microsoft.com/office/drawing/2014/main" id="{AE31F1BE-CE8B-0F4F-A54A-DA0F981041E6}"/>
              </a:ext>
            </a:extLst>
          </p:cNvPr>
          <p:cNvSpPr txBox="1"/>
          <p:nvPr/>
        </p:nvSpPr>
        <p:spPr>
          <a:xfrm>
            <a:off x="3728720" y="5041322"/>
            <a:ext cx="7599680" cy="1631216"/>
          </a:xfrm>
          <a:prstGeom prst="rect">
            <a:avLst/>
          </a:prstGeom>
          <a:solidFill>
            <a:srgbClr val="FFCCCC"/>
          </a:solidFill>
        </p:spPr>
        <p:txBody>
          <a:bodyPr wrap="square" rtlCol="0">
            <a:spAutoFit/>
          </a:bodyPr>
          <a:lstStyle/>
          <a:p>
            <a:r>
              <a:rPr lang="en-GB" sz="2000" b="1"/>
              <a:t>Possible questions:</a:t>
            </a:r>
          </a:p>
          <a:p>
            <a:endParaRPr lang="en-GB" sz="2000" b="1"/>
          </a:p>
          <a:p>
            <a:pPr marL="457200" indent="-457200">
              <a:buAutoNum type="arabicPeriod"/>
            </a:pPr>
            <a:r>
              <a:rPr lang="en-GB" sz="2000"/>
              <a:t>Describe the structure of an antibody.</a:t>
            </a:r>
          </a:p>
          <a:p>
            <a:pPr marL="457200" indent="-457200">
              <a:buAutoNum type="arabicPeriod"/>
            </a:pPr>
            <a:r>
              <a:rPr lang="en-GB" sz="2000"/>
              <a:t>Name the cells that produce antibodies</a:t>
            </a:r>
            <a:endParaRPr lang="en-GB" sz="2000" b="1"/>
          </a:p>
          <a:p>
            <a:endParaRPr lang="en-GB" sz="2000" b="1"/>
          </a:p>
        </p:txBody>
      </p:sp>
    </p:spTree>
    <p:extLst>
      <p:ext uri="{BB962C8B-B14F-4D97-AF65-F5344CB8AC3E}">
        <p14:creationId xmlns:p14="http://schemas.microsoft.com/office/powerpoint/2010/main" val="1773136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00"/>
                                        <p:tgtEl>
                                          <p:spTgt spid="12"/>
                                        </p:tgtEl>
                                      </p:cBhvr>
                                    </p:animEffect>
                                  </p:childTnLst>
                                </p:cTn>
                              </p:par>
                              <p:par>
                                <p:cTn id="8" presetID="22" presetClass="entr" presetSubtype="4" fill="hold"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wipe(down)">
                                      <p:cBhvr>
                                        <p:cTn id="10" dur="500"/>
                                        <p:tgtEl>
                                          <p:spTgt spid="13"/>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randombar(horizontal)">
                                      <p:cBhvr>
                                        <p:cTn id="15"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BF46A-95D7-02B9-1E20-0785E99A7639}"/>
              </a:ext>
            </a:extLst>
          </p:cNvPr>
          <p:cNvSpPr>
            <a:spLocks noGrp="1"/>
          </p:cNvSpPr>
          <p:nvPr>
            <p:ph type="title"/>
          </p:nvPr>
        </p:nvSpPr>
        <p:spPr/>
        <p:txBody>
          <a:bodyPr/>
          <a:lstStyle/>
          <a:p>
            <a:r>
              <a:rPr lang="en-GB"/>
              <a:t>Paragraph 8</a:t>
            </a:r>
          </a:p>
        </p:txBody>
      </p:sp>
      <p:sp>
        <p:nvSpPr>
          <p:cNvPr id="3" name="Content Placeholder 2">
            <a:extLst>
              <a:ext uri="{FF2B5EF4-FFF2-40B4-BE49-F238E27FC236}">
                <a16:creationId xmlns:a16="http://schemas.microsoft.com/office/drawing/2014/main" id="{36E07DB5-0B57-2FF2-CC9C-72CD8A78FFCA}"/>
              </a:ext>
            </a:extLst>
          </p:cNvPr>
          <p:cNvSpPr>
            <a:spLocks noGrp="1"/>
          </p:cNvSpPr>
          <p:nvPr>
            <p:ph idx="1"/>
          </p:nvPr>
        </p:nvSpPr>
        <p:spPr>
          <a:xfrm>
            <a:off x="500743" y="1556084"/>
            <a:ext cx="11321143" cy="2792384"/>
          </a:xfrm>
          <a:solidFill>
            <a:schemeClr val="tx2">
              <a:lumMod val="10000"/>
              <a:lumOff val="90000"/>
            </a:schemeClr>
          </a:solidFill>
        </p:spPr>
        <p:txBody>
          <a:bodyPr>
            <a:normAutofit/>
          </a:bodyPr>
          <a:lstStyle/>
          <a:p>
            <a:pPr marL="0" indent="0">
              <a:buNone/>
            </a:pPr>
            <a:r>
              <a:rPr lang="en-GB"/>
              <a:t>A long and winding alimentary canal isn’t the only way sloths conserve energy. They also allow their body temperature to vary wildly compared with other mammals. Whereas humans hover within a degree of 38°C, the three‑toed sloths Pauli studied allowed swings of nearly 5°C as the forest cooled or warmed around them. That saves a lot of energy, because maintaining a core body temperature is energetically expensive.</a:t>
            </a:r>
          </a:p>
        </p:txBody>
      </p:sp>
      <p:sp>
        <p:nvSpPr>
          <p:cNvPr id="11" name="TextBox 10">
            <a:extLst>
              <a:ext uri="{FF2B5EF4-FFF2-40B4-BE49-F238E27FC236}">
                <a16:creationId xmlns:a16="http://schemas.microsoft.com/office/drawing/2014/main" id="{3B2EDC01-EC02-CCC2-0CA7-578542B29C4C}"/>
              </a:ext>
            </a:extLst>
          </p:cNvPr>
          <p:cNvSpPr txBox="1"/>
          <p:nvPr/>
        </p:nvSpPr>
        <p:spPr>
          <a:xfrm>
            <a:off x="1127760" y="4866640"/>
            <a:ext cx="2346960" cy="1292662"/>
          </a:xfrm>
          <a:prstGeom prst="rect">
            <a:avLst/>
          </a:prstGeom>
          <a:solidFill>
            <a:schemeClr val="accent6">
              <a:lumMod val="40000"/>
              <a:lumOff val="60000"/>
            </a:schemeClr>
          </a:solidFill>
        </p:spPr>
        <p:txBody>
          <a:bodyPr wrap="square" rtlCol="0">
            <a:spAutoFit/>
          </a:bodyPr>
          <a:lstStyle/>
          <a:p>
            <a:r>
              <a:rPr lang="en-GB" sz="2000" b="1"/>
              <a:t>Definitions:</a:t>
            </a:r>
          </a:p>
          <a:p>
            <a:endParaRPr lang="en-GB" sz="2000" b="1"/>
          </a:p>
          <a:p>
            <a:r>
              <a:rPr lang="en-GB" sz="2000"/>
              <a:t>Alimentary canal</a:t>
            </a:r>
          </a:p>
          <a:p>
            <a:endParaRPr lang="en-GB"/>
          </a:p>
        </p:txBody>
      </p:sp>
      <p:sp>
        <p:nvSpPr>
          <p:cNvPr id="12" name="TextBox 11">
            <a:extLst>
              <a:ext uri="{FF2B5EF4-FFF2-40B4-BE49-F238E27FC236}">
                <a16:creationId xmlns:a16="http://schemas.microsoft.com/office/drawing/2014/main" id="{EF3E63E0-9EA3-872C-0CF9-3DA18FE86F9B}"/>
              </a:ext>
            </a:extLst>
          </p:cNvPr>
          <p:cNvSpPr txBox="1"/>
          <p:nvPr/>
        </p:nvSpPr>
        <p:spPr>
          <a:xfrm>
            <a:off x="5279991" y="745524"/>
            <a:ext cx="1906871" cy="584775"/>
          </a:xfrm>
          <a:prstGeom prst="rect">
            <a:avLst/>
          </a:prstGeom>
          <a:solidFill>
            <a:schemeClr val="accent5">
              <a:lumMod val="60000"/>
              <a:lumOff val="40000"/>
            </a:schemeClr>
          </a:solidFill>
        </p:spPr>
        <p:txBody>
          <a:bodyPr wrap="square" rtlCol="0">
            <a:spAutoFit/>
          </a:bodyPr>
          <a:lstStyle/>
          <a:p>
            <a:r>
              <a:rPr lang="en-GB" sz="3200"/>
              <a:t>7.11/7.12</a:t>
            </a:r>
          </a:p>
        </p:txBody>
      </p:sp>
      <p:cxnSp>
        <p:nvCxnSpPr>
          <p:cNvPr id="13" name="Straight Arrow Connector 12">
            <a:extLst>
              <a:ext uri="{FF2B5EF4-FFF2-40B4-BE49-F238E27FC236}">
                <a16:creationId xmlns:a16="http://schemas.microsoft.com/office/drawing/2014/main" id="{17603BF9-8CF4-3287-8296-B36D275C2263}"/>
              </a:ext>
            </a:extLst>
          </p:cNvPr>
          <p:cNvCxnSpPr>
            <a:cxnSpLocks/>
          </p:cNvCxnSpPr>
          <p:nvPr/>
        </p:nvCxnSpPr>
        <p:spPr>
          <a:xfrm>
            <a:off x="6161314" y="1330299"/>
            <a:ext cx="209006" cy="713510"/>
          </a:xfrm>
          <a:prstGeom prst="straightConnector1">
            <a:avLst/>
          </a:prstGeom>
          <a:ln w="76200">
            <a:tailEnd type="triangle"/>
          </a:ln>
        </p:spPr>
        <p:style>
          <a:lnRef idx="2">
            <a:schemeClr val="accent1"/>
          </a:lnRef>
          <a:fillRef idx="0">
            <a:schemeClr val="accent1"/>
          </a:fillRef>
          <a:effectRef idx="1">
            <a:schemeClr val="accent1"/>
          </a:effectRef>
          <a:fontRef idx="minor">
            <a:schemeClr val="tx1"/>
          </a:fontRef>
        </p:style>
      </p:cxnSp>
      <p:sp>
        <p:nvSpPr>
          <p:cNvPr id="16" name="TextBox 15">
            <a:extLst>
              <a:ext uri="{FF2B5EF4-FFF2-40B4-BE49-F238E27FC236}">
                <a16:creationId xmlns:a16="http://schemas.microsoft.com/office/drawing/2014/main" id="{AE31F1BE-CE8B-0F4F-A54A-DA0F981041E6}"/>
              </a:ext>
            </a:extLst>
          </p:cNvPr>
          <p:cNvSpPr txBox="1"/>
          <p:nvPr/>
        </p:nvSpPr>
        <p:spPr>
          <a:xfrm>
            <a:off x="3898232" y="4701589"/>
            <a:ext cx="8065168" cy="1631216"/>
          </a:xfrm>
          <a:prstGeom prst="rect">
            <a:avLst/>
          </a:prstGeom>
          <a:solidFill>
            <a:srgbClr val="FFCCCC"/>
          </a:solidFill>
        </p:spPr>
        <p:txBody>
          <a:bodyPr wrap="square" rtlCol="0">
            <a:spAutoFit/>
          </a:bodyPr>
          <a:lstStyle/>
          <a:p>
            <a:r>
              <a:rPr lang="en-GB" sz="2000" b="1"/>
              <a:t>Possible questions:</a:t>
            </a:r>
          </a:p>
          <a:p>
            <a:endParaRPr lang="en-GB" sz="2000" b="1"/>
          </a:p>
          <a:p>
            <a:r>
              <a:rPr lang="en-GB" sz="2000"/>
              <a:t>1. Suggest how mammals maintain their core body temperature.</a:t>
            </a:r>
          </a:p>
          <a:p>
            <a:r>
              <a:rPr lang="en-GB" sz="2000"/>
              <a:t>2. What mechanism is involved in stabilising body temperature around a set point in mammals?</a:t>
            </a:r>
          </a:p>
        </p:txBody>
      </p:sp>
    </p:spTree>
    <p:extLst>
      <p:ext uri="{BB962C8B-B14F-4D97-AF65-F5344CB8AC3E}">
        <p14:creationId xmlns:p14="http://schemas.microsoft.com/office/powerpoint/2010/main" val="2139014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00"/>
                                        <p:tgtEl>
                                          <p:spTgt spid="12"/>
                                        </p:tgtEl>
                                      </p:cBhvr>
                                    </p:animEffect>
                                  </p:childTnLst>
                                </p:cTn>
                              </p:par>
                              <p:par>
                                <p:cTn id="8" presetID="22" presetClass="entr" presetSubtype="4" fill="hold"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wipe(down)">
                                      <p:cBhvr>
                                        <p:cTn id="10" dur="500"/>
                                        <p:tgtEl>
                                          <p:spTgt spid="13"/>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randombar(horizontal)">
                                      <p:cBhvr>
                                        <p:cTn id="15"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6"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20</TotalTime>
  <Words>2405</Words>
  <Application>Microsoft Office PowerPoint</Application>
  <PresentationFormat>Widescreen</PresentationFormat>
  <Paragraphs>203</Paragraphs>
  <Slides>16</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Aptos</vt:lpstr>
      <vt:lpstr>Aptos Display</vt:lpstr>
      <vt:lpstr>Arial</vt:lpstr>
      <vt:lpstr>Calibri</vt:lpstr>
      <vt:lpstr>Wingdings</vt:lpstr>
      <vt:lpstr>Office Theme</vt:lpstr>
      <vt:lpstr>Scientific article 2024</vt:lpstr>
      <vt:lpstr>Paragraph 3</vt:lpstr>
      <vt:lpstr>Paragraph 3</vt:lpstr>
      <vt:lpstr>Box 1</vt:lpstr>
      <vt:lpstr>Paragraph 4</vt:lpstr>
      <vt:lpstr>Box 2</vt:lpstr>
      <vt:lpstr>Paragraph 5</vt:lpstr>
      <vt:lpstr>Box 3</vt:lpstr>
      <vt:lpstr>Paragraph 8</vt:lpstr>
      <vt:lpstr>Paragraph 9</vt:lpstr>
      <vt:lpstr>Paragraph 10</vt:lpstr>
      <vt:lpstr>Paragraph 11</vt:lpstr>
      <vt:lpstr>Paragraph 12</vt:lpstr>
      <vt:lpstr>Box 4</vt:lpstr>
      <vt:lpstr>Paragraph 13</vt:lpstr>
      <vt:lpstr>PowerPoint Presentation</vt:lpstr>
    </vt:vector>
  </TitlesOfParts>
  <Company>The Maynard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Scientific article 2024</dc:title>
  <dc:creator>Jessica York</dc:creator>
  <cp:lastModifiedBy>Ms J Fenn</cp:lastModifiedBy>
  <cp:revision>5</cp:revision>
  <dcterms:created xsi:type="dcterms:W3CDTF">2024-03-18T19:21:50Z</dcterms:created>
  <dcterms:modified xsi:type="dcterms:W3CDTF">2024-04-17T15:56:33Z</dcterms:modified>
</cp:coreProperties>
</file>