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550" r:id="rId2"/>
    <p:sldId id="691" r:id="rId3"/>
    <p:sldId id="692" r:id="rId4"/>
    <p:sldId id="693" r:id="rId5"/>
    <p:sldId id="698" r:id="rId6"/>
    <p:sldId id="694" r:id="rId7"/>
    <p:sldId id="710" r:id="rId8"/>
    <p:sldId id="711" r:id="rId9"/>
    <p:sldId id="695" r:id="rId10"/>
    <p:sldId id="717" r:id="rId11"/>
    <p:sldId id="718" r:id="rId12"/>
    <p:sldId id="719" r:id="rId13"/>
    <p:sldId id="506" r:id="rId14"/>
    <p:sldId id="591" r:id="rId15"/>
    <p:sldId id="702" r:id="rId16"/>
    <p:sldId id="720" r:id="rId17"/>
    <p:sldId id="721" r:id="rId18"/>
    <p:sldId id="705" r:id="rId19"/>
    <p:sldId id="703" r:id="rId20"/>
    <p:sldId id="704" r:id="rId21"/>
    <p:sldId id="706" r:id="rId22"/>
    <p:sldId id="707" r:id="rId23"/>
    <p:sldId id="708" r:id="rId24"/>
    <p:sldId id="699" r:id="rId25"/>
    <p:sldId id="709" r:id="rId26"/>
    <p:sldId id="712" r:id="rId27"/>
    <p:sldId id="713" r:id="rId28"/>
    <p:sldId id="714" r:id="rId29"/>
    <p:sldId id="715" r:id="rId30"/>
    <p:sldId id="69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F63DC2-354F-4718-A844-727CC51419DB}" type="doc">
      <dgm:prSet loTypeId="urn:microsoft.com/office/officeart/2011/layout/HexagonRadial" loCatId="cycle" qsTypeId="urn:microsoft.com/office/officeart/2005/8/quickstyle/simple1" qsCatId="simple" csTypeId="urn:microsoft.com/office/officeart/2005/8/colors/accent4_5" csCatId="accent4" phldr="1"/>
      <dgm:spPr/>
      <dgm:t>
        <a:bodyPr/>
        <a:lstStyle/>
        <a:p>
          <a:endParaRPr lang="en-US"/>
        </a:p>
      </dgm:t>
    </dgm:pt>
    <dgm:pt modelId="{71527970-BED9-4C9A-94CC-82524C19858F}">
      <dgm:prSet phldrT="[Text]" custT="1"/>
      <dgm:spPr/>
      <dgm:t>
        <a:bodyPr/>
        <a:lstStyle/>
        <a:p>
          <a:r>
            <a:rPr lang="en-US" sz="2400"/>
            <a:t>A strong culture of attending school</a:t>
          </a:r>
        </a:p>
      </dgm:t>
    </dgm:pt>
    <dgm:pt modelId="{180DDB4C-48FA-4E6D-BD05-59268BC19D77}" type="parTrans" cxnId="{CB078B54-D21F-419A-9CEC-EB3678B3AB69}">
      <dgm:prSet/>
      <dgm:spPr/>
      <dgm:t>
        <a:bodyPr/>
        <a:lstStyle/>
        <a:p>
          <a:endParaRPr lang="en-US"/>
        </a:p>
      </dgm:t>
    </dgm:pt>
    <dgm:pt modelId="{C8C31A85-57B0-41A4-A689-B60A272D5E5B}" type="sibTrans" cxnId="{CB078B54-D21F-419A-9CEC-EB3678B3AB69}">
      <dgm:prSet/>
      <dgm:spPr/>
      <dgm:t>
        <a:bodyPr/>
        <a:lstStyle/>
        <a:p>
          <a:endParaRPr lang="en-US"/>
        </a:p>
      </dgm:t>
    </dgm:pt>
    <dgm:pt modelId="{0EDCCBD7-E4BE-49A9-886C-D236802DD513}">
      <dgm:prSet phldrT="[Text]" custT="1"/>
      <dgm:spPr/>
      <dgm:t>
        <a:bodyPr/>
        <a:lstStyle/>
        <a:p>
          <a:r>
            <a:rPr lang="en-US" sz="1800"/>
            <a:t>1. Value of attendance </a:t>
          </a:r>
        </a:p>
      </dgm:t>
    </dgm:pt>
    <dgm:pt modelId="{2AA4CDB8-6037-4E87-978E-710278CCF87A}" type="parTrans" cxnId="{E1B47038-DEF3-4838-AEB8-21AD3777D684}">
      <dgm:prSet/>
      <dgm:spPr/>
      <dgm:t>
        <a:bodyPr/>
        <a:lstStyle/>
        <a:p>
          <a:endParaRPr lang="en-US"/>
        </a:p>
      </dgm:t>
    </dgm:pt>
    <dgm:pt modelId="{FCD6E72B-934C-4B18-9080-AB8BB1F44B02}" type="sibTrans" cxnId="{E1B47038-DEF3-4838-AEB8-21AD3777D684}">
      <dgm:prSet/>
      <dgm:spPr/>
      <dgm:t>
        <a:bodyPr/>
        <a:lstStyle/>
        <a:p>
          <a:endParaRPr lang="en-US"/>
        </a:p>
      </dgm:t>
    </dgm:pt>
    <dgm:pt modelId="{D5A664A7-0678-45E7-8E62-7AAB6C3DC766}">
      <dgm:prSet phldrT="[Text]" custT="1"/>
      <dgm:spPr/>
      <dgm:t>
        <a:bodyPr/>
        <a:lstStyle/>
        <a:p>
          <a:r>
            <a:rPr lang="en-US" sz="1800"/>
            <a:t>2. Partnerships</a:t>
          </a:r>
        </a:p>
      </dgm:t>
    </dgm:pt>
    <dgm:pt modelId="{2A94A0E9-275C-4AB9-9C4E-805309BB1884}" type="parTrans" cxnId="{C69CC3DF-D0D6-409D-8E9D-4152C7196ABA}">
      <dgm:prSet/>
      <dgm:spPr/>
      <dgm:t>
        <a:bodyPr/>
        <a:lstStyle/>
        <a:p>
          <a:endParaRPr lang="en-US"/>
        </a:p>
      </dgm:t>
    </dgm:pt>
    <dgm:pt modelId="{B67BA5EC-D0DF-42E0-87B8-2DA8D18520BA}" type="sibTrans" cxnId="{C69CC3DF-D0D6-409D-8E9D-4152C7196ABA}">
      <dgm:prSet/>
      <dgm:spPr/>
      <dgm:t>
        <a:bodyPr/>
        <a:lstStyle/>
        <a:p>
          <a:endParaRPr lang="en-US"/>
        </a:p>
      </dgm:t>
    </dgm:pt>
    <dgm:pt modelId="{1B163F7A-ED60-45DC-ABC5-64BF78695AE7}">
      <dgm:prSet phldrT="[Text]" custT="1"/>
      <dgm:spPr/>
      <dgm:t>
        <a:bodyPr/>
        <a:lstStyle/>
        <a:p>
          <a:r>
            <a:rPr lang="en-US" sz="1800"/>
            <a:t>3. Structure</a:t>
          </a:r>
        </a:p>
      </dgm:t>
    </dgm:pt>
    <dgm:pt modelId="{77ADB2ED-B9D1-4BB2-BCB2-31669FFA2DD3}" type="parTrans" cxnId="{23F5A1F4-B230-46FA-84C1-72F75327FF20}">
      <dgm:prSet/>
      <dgm:spPr/>
      <dgm:t>
        <a:bodyPr/>
        <a:lstStyle/>
        <a:p>
          <a:endParaRPr lang="en-US"/>
        </a:p>
      </dgm:t>
    </dgm:pt>
    <dgm:pt modelId="{3D808BA6-EAA9-46E9-A6B0-4EE2D14A0AD5}" type="sibTrans" cxnId="{23F5A1F4-B230-46FA-84C1-72F75327FF20}">
      <dgm:prSet/>
      <dgm:spPr/>
      <dgm:t>
        <a:bodyPr/>
        <a:lstStyle/>
        <a:p>
          <a:endParaRPr lang="en-US"/>
        </a:p>
      </dgm:t>
    </dgm:pt>
    <dgm:pt modelId="{869E8BA9-886D-4810-A717-747609ACF863}">
      <dgm:prSet phldrT="[Text]" custT="1"/>
      <dgm:spPr/>
      <dgm:t>
        <a:bodyPr/>
        <a:lstStyle/>
        <a:p>
          <a:r>
            <a:rPr lang="en-US" sz="1800"/>
            <a:t>4. Data and Systems</a:t>
          </a:r>
        </a:p>
      </dgm:t>
    </dgm:pt>
    <dgm:pt modelId="{81D4364B-664F-4F40-9BA6-9BE58443E1E7}" type="parTrans" cxnId="{BB1BD3C4-6AF0-4120-8C1D-EEDC69340713}">
      <dgm:prSet/>
      <dgm:spPr/>
      <dgm:t>
        <a:bodyPr/>
        <a:lstStyle/>
        <a:p>
          <a:endParaRPr lang="en-US"/>
        </a:p>
      </dgm:t>
    </dgm:pt>
    <dgm:pt modelId="{807DC30C-918A-4F72-BFA2-A526CA7D6E62}" type="sibTrans" cxnId="{BB1BD3C4-6AF0-4120-8C1D-EEDC69340713}">
      <dgm:prSet/>
      <dgm:spPr/>
      <dgm:t>
        <a:bodyPr/>
        <a:lstStyle/>
        <a:p>
          <a:endParaRPr lang="en-US"/>
        </a:p>
      </dgm:t>
    </dgm:pt>
    <dgm:pt modelId="{12B2A5C2-0F8D-4643-B4B5-C89FA0701BB7}">
      <dgm:prSet phldrT="[Text]" custT="1"/>
      <dgm:spPr/>
      <dgm:t>
        <a:bodyPr/>
        <a:lstStyle/>
        <a:p>
          <a:r>
            <a:rPr lang="en-US" sz="1800"/>
            <a:t>5. Effective Interventions</a:t>
          </a:r>
        </a:p>
      </dgm:t>
    </dgm:pt>
    <dgm:pt modelId="{2A71B9FF-3650-4C21-A380-30BBFBD2EAE9}" type="parTrans" cxnId="{2D45FF4E-BF3A-4681-9DDB-2ED295EBE3C3}">
      <dgm:prSet/>
      <dgm:spPr/>
      <dgm:t>
        <a:bodyPr/>
        <a:lstStyle/>
        <a:p>
          <a:endParaRPr lang="en-US"/>
        </a:p>
      </dgm:t>
    </dgm:pt>
    <dgm:pt modelId="{1DAD145F-E029-4CB5-B415-AEB0D4975CF7}" type="sibTrans" cxnId="{2D45FF4E-BF3A-4681-9DDB-2ED295EBE3C3}">
      <dgm:prSet/>
      <dgm:spPr/>
      <dgm:t>
        <a:bodyPr/>
        <a:lstStyle/>
        <a:p>
          <a:endParaRPr lang="en-US"/>
        </a:p>
      </dgm:t>
    </dgm:pt>
    <dgm:pt modelId="{BE968662-220A-44DF-83FF-DAC229C9F0F5}">
      <dgm:prSet phldrT="[Text]" custT="1"/>
      <dgm:spPr/>
      <dgm:t>
        <a:bodyPr/>
        <a:lstStyle/>
        <a:p>
          <a:r>
            <a:rPr lang="en-US" sz="1800"/>
            <a:t>6. Quality Assurance </a:t>
          </a:r>
        </a:p>
      </dgm:t>
    </dgm:pt>
    <dgm:pt modelId="{A2B6E32D-1C2E-4121-A79B-9C28AE3A46FC}" type="parTrans" cxnId="{58F19A05-B9FF-48D3-AD7C-E9B1FCC56AD9}">
      <dgm:prSet/>
      <dgm:spPr/>
      <dgm:t>
        <a:bodyPr/>
        <a:lstStyle/>
        <a:p>
          <a:endParaRPr lang="en-US"/>
        </a:p>
      </dgm:t>
    </dgm:pt>
    <dgm:pt modelId="{45F9D3B2-5C41-4563-B0A6-CC1CCD0B1452}" type="sibTrans" cxnId="{58F19A05-B9FF-48D3-AD7C-E9B1FCC56AD9}">
      <dgm:prSet/>
      <dgm:spPr/>
      <dgm:t>
        <a:bodyPr/>
        <a:lstStyle/>
        <a:p>
          <a:endParaRPr lang="en-US"/>
        </a:p>
      </dgm:t>
    </dgm:pt>
    <dgm:pt modelId="{0D082607-F93C-4E6D-B0AE-85211618210D}" type="pres">
      <dgm:prSet presAssocID="{18F63DC2-354F-4718-A844-727CC51419DB}" presName="Name0" presStyleCnt="0">
        <dgm:presLayoutVars>
          <dgm:chMax val="1"/>
          <dgm:chPref val="1"/>
          <dgm:dir/>
          <dgm:animOne val="branch"/>
          <dgm:animLvl val="lvl"/>
        </dgm:presLayoutVars>
      </dgm:prSet>
      <dgm:spPr/>
    </dgm:pt>
    <dgm:pt modelId="{55E94CD1-94F0-498F-B12A-2E66AA801495}" type="pres">
      <dgm:prSet presAssocID="{71527970-BED9-4C9A-94CC-82524C19858F}" presName="Parent" presStyleLbl="node0" presStyleIdx="0" presStyleCnt="1">
        <dgm:presLayoutVars>
          <dgm:chMax val="6"/>
          <dgm:chPref val="6"/>
        </dgm:presLayoutVars>
      </dgm:prSet>
      <dgm:spPr/>
    </dgm:pt>
    <dgm:pt modelId="{AD4A3F4D-57B5-434C-8163-C976F535741F}" type="pres">
      <dgm:prSet presAssocID="{0EDCCBD7-E4BE-49A9-886C-D236802DD513}" presName="Accent1" presStyleCnt="0"/>
      <dgm:spPr/>
    </dgm:pt>
    <dgm:pt modelId="{457DD432-E4B7-44E9-8009-F80D7259186A}" type="pres">
      <dgm:prSet presAssocID="{0EDCCBD7-E4BE-49A9-886C-D236802DD513}" presName="Accent" presStyleLbl="bgShp" presStyleIdx="0" presStyleCnt="6"/>
      <dgm:spPr/>
    </dgm:pt>
    <dgm:pt modelId="{524AB9D4-30AC-4975-89D0-99A2000A34DE}" type="pres">
      <dgm:prSet presAssocID="{0EDCCBD7-E4BE-49A9-886C-D236802DD513}" presName="Child1" presStyleLbl="node1" presStyleIdx="0" presStyleCnt="6">
        <dgm:presLayoutVars>
          <dgm:chMax val="0"/>
          <dgm:chPref val="0"/>
          <dgm:bulletEnabled val="1"/>
        </dgm:presLayoutVars>
      </dgm:prSet>
      <dgm:spPr/>
    </dgm:pt>
    <dgm:pt modelId="{1E4BBDB8-B3FC-45D8-8019-9E43E87950C6}" type="pres">
      <dgm:prSet presAssocID="{D5A664A7-0678-45E7-8E62-7AAB6C3DC766}" presName="Accent2" presStyleCnt="0"/>
      <dgm:spPr/>
    </dgm:pt>
    <dgm:pt modelId="{44474026-C4F0-4D08-8A3A-1C6A58D97881}" type="pres">
      <dgm:prSet presAssocID="{D5A664A7-0678-45E7-8E62-7AAB6C3DC766}" presName="Accent" presStyleLbl="bgShp" presStyleIdx="1" presStyleCnt="6"/>
      <dgm:spPr/>
    </dgm:pt>
    <dgm:pt modelId="{42A60426-6CCB-4541-972E-A88F2BB8F839}" type="pres">
      <dgm:prSet presAssocID="{D5A664A7-0678-45E7-8E62-7AAB6C3DC766}" presName="Child2" presStyleLbl="node1" presStyleIdx="1" presStyleCnt="6" custScaleX="117567">
        <dgm:presLayoutVars>
          <dgm:chMax val="0"/>
          <dgm:chPref val="0"/>
          <dgm:bulletEnabled val="1"/>
        </dgm:presLayoutVars>
      </dgm:prSet>
      <dgm:spPr/>
    </dgm:pt>
    <dgm:pt modelId="{2258B8F2-91EC-4081-AA59-6BF3509FA74C}" type="pres">
      <dgm:prSet presAssocID="{1B163F7A-ED60-45DC-ABC5-64BF78695AE7}" presName="Accent3" presStyleCnt="0"/>
      <dgm:spPr/>
    </dgm:pt>
    <dgm:pt modelId="{02DC4248-8C7C-44E1-9AC5-4F17C130E38E}" type="pres">
      <dgm:prSet presAssocID="{1B163F7A-ED60-45DC-ABC5-64BF78695AE7}" presName="Accent" presStyleLbl="bgShp" presStyleIdx="2" presStyleCnt="6"/>
      <dgm:spPr/>
    </dgm:pt>
    <dgm:pt modelId="{6B48518E-D6AE-4C2B-8B1F-8F2491EE139F}" type="pres">
      <dgm:prSet presAssocID="{1B163F7A-ED60-45DC-ABC5-64BF78695AE7}" presName="Child3" presStyleLbl="node1" presStyleIdx="2" presStyleCnt="6">
        <dgm:presLayoutVars>
          <dgm:chMax val="0"/>
          <dgm:chPref val="0"/>
          <dgm:bulletEnabled val="1"/>
        </dgm:presLayoutVars>
      </dgm:prSet>
      <dgm:spPr/>
    </dgm:pt>
    <dgm:pt modelId="{AC2909C8-FC7D-489C-BEEE-96B8B9E4DAA2}" type="pres">
      <dgm:prSet presAssocID="{869E8BA9-886D-4810-A717-747609ACF863}" presName="Accent4" presStyleCnt="0"/>
      <dgm:spPr/>
    </dgm:pt>
    <dgm:pt modelId="{CB26755D-583F-4558-878D-16DC8394E323}" type="pres">
      <dgm:prSet presAssocID="{869E8BA9-886D-4810-A717-747609ACF863}" presName="Accent" presStyleLbl="bgShp" presStyleIdx="3" presStyleCnt="6"/>
      <dgm:spPr/>
    </dgm:pt>
    <dgm:pt modelId="{4AB26E10-EB55-4731-ABB5-160AA53C7EED}" type="pres">
      <dgm:prSet presAssocID="{869E8BA9-886D-4810-A717-747609ACF863}" presName="Child4" presStyleLbl="node1" presStyleIdx="3" presStyleCnt="6">
        <dgm:presLayoutVars>
          <dgm:chMax val="0"/>
          <dgm:chPref val="0"/>
          <dgm:bulletEnabled val="1"/>
        </dgm:presLayoutVars>
      </dgm:prSet>
      <dgm:spPr/>
    </dgm:pt>
    <dgm:pt modelId="{1B46DEE8-DA9B-40DB-9BC3-C72F84023AFD}" type="pres">
      <dgm:prSet presAssocID="{12B2A5C2-0F8D-4643-B4B5-C89FA0701BB7}" presName="Accent5" presStyleCnt="0"/>
      <dgm:spPr/>
    </dgm:pt>
    <dgm:pt modelId="{6B6B08B7-5269-4845-8DE3-BB380BFCA3E5}" type="pres">
      <dgm:prSet presAssocID="{12B2A5C2-0F8D-4643-B4B5-C89FA0701BB7}" presName="Accent" presStyleLbl="bgShp" presStyleIdx="4" presStyleCnt="6"/>
      <dgm:spPr/>
    </dgm:pt>
    <dgm:pt modelId="{0F17BF7F-CB3F-4F4C-A4E9-C2C19AE89F1E}" type="pres">
      <dgm:prSet presAssocID="{12B2A5C2-0F8D-4643-B4B5-C89FA0701BB7}" presName="Child5" presStyleLbl="node1" presStyleIdx="4" presStyleCnt="6" custScaleX="114439" custLinFactNeighborX="-10747">
        <dgm:presLayoutVars>
          <dgm:chMax val="0"/>
          <dgm:chPref val="0"/>
          <dgm:bulletEnabled val="1"/>
        </dgm:presLayoutVars>
      </dgm:prSet>
      <dgm:spPr/>
    </dgm:pt>
    <dgm:pt modelId="{8EB11C61-649A-441D-A415-3C59835A06AF}" type="pres">
      <dgm:prSet presAssocID="{BE968662-220A-44DF-83FF-DAC229C9F0F5}" presName="Accent6" presStyleCnt="0"/>
      <dgm:spPr/>
    </dgm:pt>
    <dgm:pt modelId="{327DC35A-D5F1-410D-A9EF-6E6A5D1A0D4D}" type="pres">
      <dgm:prSet presAssocID="{BE968662-220A-44DF-83FF-DAC229C9F0F5}" presName="Accent" presStyleLbl="bgShp" presStyleIdx="5" presStyleCnt="6"/>
      <dgm:spPr/>
    </dgm:pt>
    <dgm:pt modelId="{92CDA5DA-0EF9-4B39-96BD-602F67B41F88}" type="pres">
      <dgm:prSet presAssocID="{BE968662-220A-44DF-83FF-DAC229C9F0F5}" presName="Child6" presStyleLbl="node1" presStyleIdx="5" presStyleCnt="6">
        <dgm:presLayoutVars>
          <dgm:chMax val="0"/>
          <dgm:chPref val="0"/>
          <dgm:bulletEnabled val="1"/>
        </dgm:presLayoutVars>
      </dgm:prSet>
      <dgm:spPr/>
    </dgm:pt>
  </dgm:ptLst>
  <dgm:cxnLst>
    <dgm:cxn modelId="{58F19A05-B9FF-48D3-AD7C-E9B1FCC56AD9}" srcId="{71527970-BED9-4C9A-94CC-82524C19858F}" destId="{BE968662-220A-44DF-83FF-DAC229C9F0F5}" srcOrd="5" destOrd="0" parTransId="{A2B6E32D-1C2E-4121-A79B-9C28AE3A46FC}" sibTransId="{45F9D3B2-5C41-4563-B0A6-CC1CCD0B1452}"/>
    <dgm:cxn modelId="{76C07A2C-0879-4E2D-BE22-A5829AEF1332}" type="presOf" srcId="{869E8BA9-886D-4810-A717-747609ACF863}" destId="{4AB26E10-EB55-4731-ABB5-160AA53C7EED}" srcOrd="0" destOrd="0" presId="urn:microsoft.com/office/officeart/2011/layout/HexagonRadial"/>
    <dgm:cxn modelId="{2E047434-8619-4FE6-84F2-FED41F017B7F}" type="presOf" srcId="{1B163F7A-ED60-45DC-ABC5-64BF78695AE7}" destId="{6B48518E-D6AE-4C2B-8B1F-8F2491EE139F}" srcOrd="0" destOrd="0" presId="urn:microsoft.com/office/officeart/2011/layout/HexagonRadial"/>
    <dgm:cxn modelId="{E1B47038-DEF3-4838-AEB8-21AD3777D684}" srcId="{71527970-BED9-4C9A-94CC-82524C19858F}" destId="{0EDCCBD7-E4BE-49A9-886C-D236802DD513}" srcOrd="0" destOrd="0" parTransId="{2AA4CDB8-6037-4E87-978E-710278CCF87A}" sibTransId="{FCD6E72B-934C-4B18-9080-AB8BB1F44B02}"/>
    <dgm:cxn modelId="{11504E67-677D-4290-80EF-904F5BBC0679}" type="presOf" srcId="{BE968662-220A-44DF-83FF-DAC229C9F0F5}" destId="{92CDA5DA-0EF9-4B39-96BD-602F67B41F88}" srcOrd="0" destOrd="0" presId="urn:microsoft.com/office/officeart/2011/layout/HexagonRadial"/>
    <dgm:cxn modelId="{A7603548-2DED-40C8-92B1-E4BC58E0BD0D}" type="presOf" srcId="{71527970-BED9-4C9A-94CC-82524C19858F}" destId="{55E94CD1-94F0-498F-B12A-2E66AA801495}" srcOrd="0" destOrd="0" presId="urn:microsoft.com/office/officeart/2011/layout/HexagonRadial"/>
    <dgm:cxn modelId="{2D45FF4E-BF3A-4681-9DDB-2ED295EBE3C3}" srcId="{71527970-BED9-4C9A-94CC-82524C19858F}" destId="{12B2A5C2-0F8D-4643-B4B5-C89FA0701BB7}" srcOrd="4" destOrd="0" parTransId="{2A71B9FF-3650-4C21-A380-30BBFBD2EAE9}" sibTransId="{1DAD145F-E029-4CB5-B415-AEB0D4975CF7}"/>
    <dgm:cxn modelId="{CB078B54-D21F-419A-9CEC-EB3678B3AB69}" srcId="{18F63DC2-354F-4718-A844-727CC51419DB}" destId="{71527970-BED9-4C9A-94CC-82524C19858F}" srcOrd="0" destOrd="0" parTransId="{180DDB4C-48FA-4E6D-BD05-59268BC19D77}" sibTransId="{C8C31A85-57B0-41A4-A689-B60A272D5E5B}"/>
    <dgm:cxn modelId="{3009797E-E59E-402B-A7F4-110659B272D8}" type="presOf" srcId="{18F63DC2-354F-4718-A844-727CC51419DB}" destId="{0D082607-F93C-4E6D-B0AE-85211618210D}" srcOrd="0" destOrd="0" presId="urn:microsoft.com/office/officeart/2011/layout/HexagonRadial"/>
    <dgm:cxn modelId="{C4702F80-8C21-4A31-B51F-9B30F6CADD9D}" type="presOf" srcId="{D5A664A7-0678-45E7-8E62-7AAB6C3DC766}" destId="{42A60426-6CCB-4541-972E-A88F2BB8F839}" srcOrd="0" destOrd="0" presId="urn:microsoft.com/office/officeart/2011/layout/HexagonRadial"/>
    <dgm:cxn modelId="{9E5FD5AC-4F2A-4C8D-B4A7-0A5B389442D6}" type="presOf" srcId="{0EDCCBD7-E4BE-49A9-886C-D236802DD513}" destId="{524AB9D4-30AC-4975-89D0-99A2000A34DE}" srcOrd="0" destOrd="0" presId="urn:microsoft.com/office/officeart/2011/layout/HexagonRadial"/>
    <dgm:cxn modelId="{88ED1CBC-AABA-4204-8639-E527400ED2B4}" type="presOf" srcId="{12B2A5C2-0F8D-4643-B4B5-C89FA0701BB7}" destId="{0F17BF7F-CB3F-4F4C-A4E9-C2C19AE89F1E}" srcOrd="0" destOrd="0" presId="urn:microsoft.com/office/officeart/2011/layout/HexagonRadial"/>
    <dgm:cxn modelId="{BB1BD3C4-6AF0-4120-8C1D-EEDC69340713}" srcId="{71527970-BED9-4C9A-94CC-82524C19858F}" destId="{869E8BA9-886D-4810-A717-747609ACF863}" srcOrd="3" destOrd="0" parTransId="{81D4364B-664F-4F40-9BA6-9BE58443E1E7}" sibTransId="{807DC30C-918A-4F72-BFA2-A526CA7D6E62}"/>
    <dgm:cxn modelId="{C69CC3DF-D0D6-409D-8E9D-4152C7196ABA}" srcId="{71527970-BED9-4C9A-94CC-82524C19858F}" destId="{D5A664A7-0678-45E7-8E62-7AAB6C3DC766}" srcOrd="1" destOrd="0" parTransId="{2A94A0E9-275C-4AB9-9C4E-805309BB1884}" sibTransId="{B67BA5EC-D0DF-42E0-87B8-2DA8D18520BA}"/>
    <dgm:cxn modelId="{23F5A1F4-B230-46FA-84C1-72F75327FF20}" srcId="{71527970-BED9-4C9A-94CC-82524C19858F}" destId="{1B163F7A-ED60-45DC-ABC5-64BF78695AE7}" srcOrd="2" destOrd="0" parTransId="{77ADB2ED-B9D1-4BB2-BCB2-31669FFA2DD3}" sibTransId="{3D808BA6-EAA9-46E9-A6B0-4EE2D14A0AD5}"/>
    <dgm:cxn modelId="{E1BE2D60-E74F-4F22-AE9E-2425656A2D82}" type="presParOf" srcId="{0D082607-F93C-4E6D-B0AE-85211618210D}" destId="{55E94CD1-94F0-498F-B12A-2E66AA801495}" srcOrd="0" destOrd="0" presId="urn:microsoft.com/office/officeart/2011/layout/HexagonRadial"/>
    <dgm:cxn modelId="{AA115787-CCDA-4594-BCA3-750EB602C870}" type="presParOf" srcId="{0D082607-F93C-4E6D-B0AE-85211618210D}" destId="{AD4A3F4D-57B5-434C-8163-C976F535741F}" srcOrd="1" destOrd="0" presId="urn:microsoft.com/office/officeart/2011/layout/HexagonRadial"/>
    <dgm:cxn modelId="{B5A7E69F-1495-4A86-865E-5E15A83BC6A0}" type="presParOf" srcId="{AD4A3F4D-57B5-434C-8163-C976F535741F}" destId="{457DD432-E4B7-44E9-8009-F80D7259186A}" srcOrd="0" destOrd="0" presId="urn:microsoft.com/office/officeart/2011/layout/HexagonRadial"/>
    <dgm:cxn modelId="{2BDB3401-CC42-4160-AA91-F24C560ED000}" type="presParOf" srcId="{0D082607-F93C-4E6D-B0AE-85211618210D}" destId="{524AB9D4-30AC-4975-89D0-99A2000A34DE}" srcOrd="2" destOrd="0" presId="urn:microsoft.com/office/officeart/2011/layout/HexagonRadial"/>
    <dgm:cxn modelId="{57735B9C-2FAA-44D9-B350-B826A96B281D}" type="presParOf" srcId="{0D082607-F93C-4E6D-B0AE-85211618210D}" destId="{1E4BBDB8-B3FC-45D8-8019-9E43E87950C6}" srcOrd="3" destOrd="0" presId="urn:microsoft.com/office/officeart/2011/layout/HexagonRadial"/>
    <dgm:cxn modelId="{AF1CAD3D-C2A2-4E5F-926C-6D0D1F495E47}" type="presParOf" srcId="{1E4BBDB8-B3FC-45D8-8019-9E43E87950C6}" destId="{44474026-C4F0-4D08-8A3A-1C6A58D97881}" srcOrd="0" destOrd="0" presId="urn:microsoft.com/office/officeart/2011/layout/HexagonRadial"/>
    <dgm:cxn modelId="{EAD41487-3D5F-424D-9FC4-4CF361364A56}" type="presParOf" srcId="{0D082607-F93C-4E6D-B0AE-85211618210D}" destId="{42A60426-6CCB-4541-972E-A88F2BB8F839}" srcOrd="4" destOrd="0" presId="urn:microsoft.com/office/officeart/2011/layout/HexagonRadial"/>
    <dgm:cxn modelId="{A3F3CDCB-4AF9-45FF-94A0-7F516D6131E0}" type="presParOf" srcId="{0D082607-F93C-4E6D-B0AE-85211618210D}" destId="{2258B8F2-91EC-4081-AA59-6BF3509FA74C}" srcOrd="5" destOrd="0" presId="urn:microsoft.com/office/officeart/2011/layout/HexagonRadial"/>
    <dgm:cxn modelId="{F7C8D283-1837-4193-9583-7D8740FEC0EC}" type="presParOf" srcId="{2258B8F2-91EC-4081-AA59-6BF3509FA74C}" destId="{02DC4248-8C7C-44E1-9AC5-4F17C130E38E}" srcOrd="0" destOrd="0" presId="urn:microsoft.com/office/officeart/2011/layout/HexagonRadial"/>
    <dgm:cxn modelId="{C96405F9-9761-4AE6-8C4A-F2D5B0887C79}" type="presParOf" srcId="{0D082607-F93C-4E6D-B0AE-85211618210D}" destId="{6B48518E-D6AE-4C2B-8B1F-8F2491EE139F}" srcOrd="6" destOrd="0" presId="urn:microsoft.com/office/officeart/2011/layout/HexagonRadial"/>
    <dgm:cxn modelId="{57F07075-801A-41E1-9BD9-E0E4344CD359}" type="presParOf" srcId="{0D082607-F93C-4E6D-B0AE-85211618210D}" destId="{AC2909C8-FC7D-489C-BEEE-96B8B9E4DAA2}" srcOrd="7" destOrd="0" presId="urn:microsoft.com/office/officeart/2011/layout/HexagonRadial"/>
    <dgm:cxn modelId="{B5BAAD5F-6B57-4D58-B814-D74C49EE113C}" type="presParOf" srcId="{AC2909C8-FC7D-489C-BEEE-96B8B9E4DAA2}" destId="{CB26755D-583F-4558-878D-16DC8394E323}" srcOrd="0" destOrd="0" presId="urn:microsoft.com/office/officeart/2011/layout/HexagonRadial"/>
    <dgm:cxn modelId="{4624611B-84D6-4329-B9E1-A9F691732D84}" type="presParOf" srcId="{0D082607-F93C-4E6D-B0AE-85211618210D}" destId="{4AB26E10-EB55-4731-ABB5-160AA53C7EED}" srcOrd="8" destOrd="0" presId="urn:microsoft.com/office/officeart/2011/layout/HexagonRadial"/>
    <dgm:cxn modelId="{9889170A-4B83-47CB-B851-E4A6867F21B4}" type="presParOf" srcId="{0D082607-F93C-4E6D-B0AE-85211618210D}" destId="{1B46DEE8-DA9B-40DB-9BC3-C72F84023AFD}" srcOrd="9" destOrd="0" presId="urn:microsoft.com/office/officeart/2011/layout/HexagonRadial"/>
    <dgm:cxn modelId="{E7E76270-178E-48C9-90EB-55BD52242BC2}" type="presParOf" srcId="{1B46DEE8-DA9B-40DB-9BC3-C72F84023AFD}" destId="{6B6B08B7-5269-4845-8DE3-BB380BFCA3E5}" srcOrd="0" destOrd="0" presId="urn:microsoft.com/office/officeart/2011/layout/HexagonRadial"/>
    <dgm:cxn modelId="{4F03FFBD-44EB-47CF-8730-77527C167169}" type="presParOf" srcId="{0D082607-F93C-4E6D-B0AE-85211618210D}" destId="{0F17BF7F-CB3F-4F4C-A4E9-C2C19AE89F1E}" srcOrd="10" destOrd="0" presId="urn:microsoft.com/office/officeart/2011/layout/HexagonRadial"/>
    <dgm:cxn modelId="{783817FA-C4D2-4370-8F5F-E3752B796551}" type="presParOf" srcId="{0D082607-F93C-4E6D-B0AE-85211618210D}" destId="{8EB11C61-649A-441D-A415-3C59835A06AF}" srcOrd="11" destOrd="0" presId="urn:microsoft.com/office/officeart/2011/layout/HexagonRadial"/>
    <dgm:cxn modelId="{8BD9861E-15FD-4C57-8AF3-739695E538C7}" type="presParOf" srcId="{8EB11C61-649A-441D-A415-3C59835A06AF}" destId="{327DC35A-D5F1-410D-A9EF-6E6A5D1A0D4D}" srcOrd="0" destOrd="0" presId="urn:microsoft.com/office/officeart/2011/layout/HexagonRadial"/>
    <dgm:cxn modelId="{5899E509-5954-4FF9-8BF8-15068D20C5AD}" type="presParOf" srcId="{0D082607-F93C-4E6D-B0AE-85211618210D}" destId="{92CDA5DA-0EF9-4B39-96BD-602F67B41F88}"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F63DC2-354F-4718-A844-727CC51419DB}" type="doc">
      <dgm:prSet loTypeId="urn:microsoft.com/office/officeart/2011/layout/HexagonRadial" loCatId="cycle" qsTypeId="urn:microsoft.com/office/officeart/2005/8/quickstyle/simple1" qsCatId="simple" csTypeId="urn:microsoft.com/office/officeart/2005/8/colors/accent4_5" csCatId="accent4" phldr="1"/>
      <dgm:spPr/>
      <dgm:t>
        <a:bodyPr/>
        <a:lstStyle/>
        <a:p>
          <a:endParaRPr lang="en-US"/>
        </a:p>
      </dgm:t>
    </dgm:pt>
    <dgm:pt modelId="{71527970-BED9-4C9A-94CC-82524C19858F}">
      <dgm:prSet phldrT="[Text]" custT="1"/>
      <dgm:spPr/>
      <dgm:t>
        <a:bodyPr/>
        <a:lstStyle/>
        <a:p>
          <a:r>
            <a:rPr lang="en-US" sz="2400"/>
            <a:t>A strong culture of attending school</a:t>
          </a:r>
        </a:p>
      </dgm:t>
    </dgm:pt>
    <dgm:pt modelId="{180DDB4C-48FA-4E6D-BD05-59268BC19D77}" type="parTrans" cxnId="{CB078B54-D21F-419A-9CEC-EB3678B3AB69}">
      <dgm:prSet/>
      <dgm:spPr/>
      <dgm:t>
        <a:bodyPr/>
        <a:lstStyle/>
        <a:p>
          <a:endParaRPr lang="en-US"/>
        </a:p>
      </dgm:t>
    </dgm:pt>
    <dgm:pt modelId="{C8C31A85-57B0-41A4-A689-B60A272D5E5B}" type="sibTrans" cxnId="{CB078B54-D21F-419A-9CEC-EB3678B3AB69}">
      <dgm:prSet/>
      <dgm:spPr/>
      <dgm:t>
        <a:bodyPr/>
        <a:lstStyle/>
        <a:p>
          <a:endParaRPr lang="en-US"/>
        </a:p>
      </dgm:t>
    </dgm:pt>
    <dgm:pt modelId="{0EDCCBD7-E4BE-49A9-886C-D236802DD513}">
      <dgm:prSet phldrT="[Text]" custT="1"/>
      <dgm:spPr/>
      <dgm:t>
        <a:bodyPr/>
        <a:lstStyle/>
        <a:p>
          <a:r>
            <a:rPr lang="en-US" sz="1800"/>
            <a:t>1. Value of attendance </a:t>
          </a:r>
        </a:p>
      </dgm:t>
    </dgm:pt>
    <dgm:pt modelId="{2AA4CDB8-6037-4E87-978E-710278CCF87A}" type="parTrans" cxnId="{E1B47038-DEF3-4838-AEB8-21AD3777D684}">
      <dgm:prSet/>
      <dgm:spPr/>
      <dgm:t>
        <a:bodyPr/>
        <a:lstStyle/>
        <a:p>
          <a:endParaRPr lang="en-US"/>
        </a:p>
      </dgm:t>
    </dgm:pt>
    <dgm:pt modelId="{FCD6E72B-934C-4B18-9080-AB8BB1F44B02}" type="sibTrans" cxnId="{E1B47038-DEF3-4838-AEB8-21AD3777D684}">
      <dgm:prSet/>
      <dgm:spPr/>
      <dgm:t>
        <a:bodyPr/>
        <a:lstStyle/>
        <a:p>
          <a:endParaRPr lang="en-US"/>
        </a:p>
      </dgm:t>
    </dgm:pt>
    <dgm:pt modelId="{D5A664A7-0678-45E7-8E62-7AAB6C3DC766}">
      <dgm:prSet phldrT="[Text]" custT="1"/>
      <dgm:spPr/>
      <dgm:t>
        <a:bodyPr/>
        <a:lstStyle/>
        <a:p>
          <a:r>
            <a:rPr lang="en-US" sz="1800"/>
            <a:t>2. Partnerships</a:t>
          </a:r>
        </a:p>
      </dgm:t>
    </dgm:pt>
    <dgm:pt modelId="{2A94A0E9-275C-4AB9-9C4E-805309BB1884}" type="parTrans" cxnId="{C69CC3DF-D0D6-409D-8E9D-4152C7196ABA}">
      <dgm:prSet/>
      <dgm:spPr/>
      <dgm:t>
        <a:bodyPr/>
        <a:lstStyle/>
        <a:p>
          <a:endParaRPr lang="en-US"/>
        </a:p>
      </dgm:t>
    </dgm:pt>
    <dgm:pt modelId="{B67BA5EC-D0DF-42E0-87B8-2DA8D18520BA}" type="sibTrans" cxnId="{C69CC3DF-D0D6-409D-8E9D-4152C7196ABA}">
      <dgm:prSet/>
      <dgm:spPr/>
      <dgm:t>
        <a:bodyPr/>
        <a:lstStyle/>
        <a:p>
          <a:endParaRPr lang="en-US"/>
        </a:p>
      </dgm:t>
    </dgm:pt>
    <dgm:pt modelId="{1B163F7A-ED60-45DC-ABC5-64BF78695AE7}">
      <dgm:prSet phldrT="[Text]" custT="1"/>
      <dgm:spPr/>
      <dgm:t>
        <a:bodyPr/>
        <a:lstStyle/>
        <a:p>
          <a:r>
            <a:rPr lang="en-US" sz="1800"/>
            <a:t>3. Structure</a:t>
          </a:r>
        </a:p>
      </dgm:t>
    </dgm:pt>
    <dgm:pt modelId="{77ADB2ED-B9D1-4BB2-BCB2-31669FFA2DD3}" type="parTrans" cxnId="{23F5A1F4-B230-46FA-84C1-72F75327FF20}">
      <dgm:prSet/>
      <dgm:spPr/>
      <dgm:t>
        <a:bodyPr/>
        <a:lstStyle/>
        <a:p>
          <a:endParaRPr lang="en-US"/>
        </a:p>
      </dgm:t>
    </dgm:pt>
    <dgm:pt modelId="{3D808BA6-EAA9-46E9-A6B0-4EE2D14A0AD5}" type="sibTrans" cxnId="{23F5A1F4-B230-46FA-84C1-72F75327FF20}">
      <dgm:prSet/>
      <dgm:spPr/>
      <dgm:t>
        <a:bodyPr/>
        <a:lstStyle/>
        <a:p>
          <a:endParaRPr lang="en-US"/>
        </a:p>
      </dgm:t>
    </dgm:pt>
    <dgm:pt modelId="{869E8BA9-886D-4810-A717-747609ACF863}">
      <dgm:prSet phldrT="[Text]" custT="1"/>
      <dgm:spPr/>
      <dgm:t>
        <a:bodyPr/>
        <a:lstStyle/>
        <a:p>
          <a:r>
            <a:rPr lang="en-US" sz="1800"/>
            <a:t>4. Data and Systems</a:t>
          </a:r>
        </a:p>
      </dgm:t>
    </dgm:pt>
    <dgm:pt modelId="{81D4364B-664F-4F40-9BA6-9BE58443E1E7}" type="parTrans" cxnId="{BB1BD3C4-6AF0-4120-8C1D-EEDC69340713}">
      <dgm:prSet/>
      <dgm:spPr/>
      <dgm:t>
        <a:bodyPr/>
        <a:lstStyle/>
        <a:p>
          <a:endParaRPr lang="en-US"/>
        </a:p>
      </dgm:t>
    </dgm:pt>
    <dgm:pt modelId="{807DC30C-918A-4F72-BFA2-A526CA7D6E62}" type="sibTrans" cxnId="{BB1BD3C4-6AF0-4120-8C1D-EEDC69340713}">
      <dgm:prSet/>
      <dgm:spPr/>
      <dgm:t>
        <a:bodyPr/>
        <a:lstStyle/>
        <a:p>
          <a:endParaRPr lang="en-US"/>
        </a:p>
      </dgm:t>
    </dgm:pt>
    <dgm:pt modelId="{12B2A5C2-0F8D-4643-B4B5-C89FA0701BB7}">
      <dgm:prSet phldrT="[Text]" custT="1"/>
      <dgm:spPr/>
      <dgm:t>
        <a:bodyPr/>
        <a:lstStyle/>
        <a:p>
          <a:r>
            <a:rPr lang="en-US" sz="1800"/>
            <a:t>5. Effective Interventions</a:t>
          </a:r>
        </a:p>
      </dgm:t>
    </dgm:pt>
    <dgm:pt modelId="{2A71B9FF-3650-4C21-A380-30BBFBD2EAE9}" type="parTrans" cxnId="{2D45FF4E-BF3A-4681-9DDB-2ED295EBE3C3}">
      <dgm:prSet/>
      <dgm:spPr/>
      <dgm:t>
        <a:bodyPr/>
        <a:lstStyle/>
        <a:p>
          <a:endParaRPr lang="en-US"/>
        </a:p>
      </dgm:t>
    </dgm:pt>
    <dgm:pt modelId="{1DAD145F-E029-4CB5-B415-AEB0D4975CF7}" type="sibTrans" cxnId="{2D45FF4E-BF3A-4681-9DDB-2ED295EBE3C3}">
      <dgm:prSet/>
      <dgm:spPr/>
      <dgm:t>
        <a:bodyPr/>
        <a:lstStyle/>
        <a:p>
          <a:endParaRPr lang="en-US"/>
        </a:p>
      </dgm:t>
    </dgm:pt>
    <dgm:pt modelId="{BE968662-220A-44DF-83FF-DAC229C9F0F5}">
      <dgm:prSet phldrT="[Text]" custT="1"/>
      <dgm:spPr/>
      <dgm:t>
        <a:bodyPr/>
        <a:lstStyle/>
        <a:p>
          <a:r>
            <a:rPr lang="en-US" sz="1800"/>
            <a:t>6. Quality Assurance </a:t>
          </a:r>
        </a:p>
      </dgm:t>
    </dgm:pt>
    <dgm:pt modelId="{A2B6E32D-1C2E-4121-A79B-9C28AE3A46FC}" type="parTrans" cxnId="{58F19A05-B9FF-48D3-AD7C-E9B1FCC56AD9}">
      <dgm:prSet/>
      <dgm:spPr/>
      <dgm:t>
        <a:bodyPr/>
        <a:lstStyle/>
        <a:p>
          <a:endParaRPr lang="en-US"/>
        </a:p>
      </dgm:t>
    </dgm:pt>
    <dgm:pt modelId="{45F9D3B2-5C41-4563-B0A6-CC1CCD0B1452}" type="sibTrans" cxnId="{58F19A05-B9FF-48D3-AD7C-E9B1FCC56AD9}">
      <dgm:prSet/>
      <dgm:spPr/>
      <dgm:t>
        <a:bodyPr/>
        <a:lstStyle/>
        <a:p>
          <a:endParaRPr lang="en-US"/>
        </a:p>
      </dgm:t>
    </dgm:pt>
    <dgm:pt modelId="{0D082607-F93C-4E6D-B0AE-85211618210D}" type="pres">
      <dgm:prSet presAssocID="{18F63DC2-354F-4718-A844-727CC51419DB}" presName="Name0" presStyleCnt="0">
        <dgm:presLayoutVars>
          <dgm:chMax val="1"/>
          <dgm:chPref val="1"/>
          <dgm:dir/>
          <dgm:animOne val="branch"/>
          <dgm:animLvl val="lvl"/>
        </dgm:presLayoutVars>
      </dgm:prSet>
      <dgm:spPr/>
    </dgm:pt>
    <dgm:pt modelId="{55E94CD1-94F0-498F-B12A-2E66AA801495}" type="pres">
      <dgm:prSet presAssocID="{71527970-BED9-4C9A-94CC-82524C19858F}" presName="Parent" presStyleLbl="node0" presStyleIdx="0" presStyleCnt="1">
        <dgm:presLayoutVars>
          <dgm:chMax val="6"/>
          <dgm:chPref val="6"/>
        </dgm:presLayoutVars>
      </dgm:prSet>
      <dgm:spPr/>
    </dgm:pt>
    <dgm:pt modelId="{AD4A3F4D-57B5-434C-8163-C976F535741F}" type="pres">
      <dgm:prSet presAssocID="{0EDCCBD7-E4BE-49A9-886C-D236802DD513}" presName="Accent1" presStyleCnt="0"/>
      <dgm:spPr/>
    </dgm:pt>
    <dgm:pt modelId="{457DD432-E4B7-44E9-8009-F80D7259186A}" type="pres">
      <dgm:prSet presAssocID="{0EDCCBD7-E4BE-49A9-886C-D236802DD513}" presName="Accent" presStyleLbl="bgShp" presStyleIdx="0" presStyleCnt="6"/>
      <dgm:spPr/>
    </dgm:pt>
    <dgm:pt modelId="{524AB9D4-30AC-4975-89D0-99A2000A34DE}" type="pres">
      <dgm:prSet presAssocID="{0EDCCBD7-E4BE-49A9-886C-D236802DD513}" presName="Child1" presStyleLbl="node1" presStyleIdx="0" presStyleCnt="6">
        <dgm:presLayoutVars>
          <dgm:chMax val="0"/>
          <dgm:chPref val="0"/>
          <dgm:bulletEnabled val="1"/>
        </dgm:presLayoutVars>
      </dgm:prSet>
      <dgm:spPr/>
    </dgm:pt>
    <dgm:pt modelId="{1E4BBDB8-B3FC-45D8-8019-9E43E87950C6}" type="pres">
      <dgm:prSet presAssocID="{D5A664A7-0678-45E7-8E62-7AAB6C3DC766}" presName="Accent2" presStyleCnt="0"/>
      <dgm:spPr/>
    </dgm:pt>
    <dgm:pt modelId="{44474026-C4F0-4D08-8A3A-1C6A58D97881}" type="pres">
      <dgm:prSet presAssocID="{D5A664A7-0678-45E7-8E62-7AAB6C3DC766}" presName="Accent" presStyleLbl="bgShp" presStyleIdx="1" presStyleCnt="6"/>
      <dgm:spPr/>
    </dgm:pt>
    <dgm:pt modelId="{42A60426-6CCB-4541-972E-A88F2BB8F839}" type="pres">
      <dgm:prSet presAssocID="{D5A664A7-0678-45E7-8E62-7AAB6C3DC766}" presName="Child2" presStyleLbl="node1" presStyleIdx="1" presStyleCnt="6" custScaleX="117567">
        <dgm:presLayoutVars>
          <dgm:chMax val="0"/>
          <dgm:chPref val="0"/>
          <dgm:bulletEnabled val="1"/>
        </dgm:presLayoutVars>
      </dgm:prSet>
      <dgm:spPr/>
    </dgm:pt>
    <dgm:pt modelId="{2258B8F2-91EC-4081-AA59-6BF3509FA74C}" type="pres">
      <dgm:prSet presAssocID="{1B163F7A-ED60-45DC-ABC5-64BF78695AE7}" presName="Accent3" presStyleCnt="0"/>
      <dgm:spPr/>
    </dgm:pt>
    <dgm:pt modelId="{02DC4248-8C7C-44E1-9AC5-4F17C130E38E}" type="pres">
      <dgm:prSet presAssocID="{1B163F7A-ED60-45DC-ABC5-64BF78695AE7}" presName="Accent" presStyleLbl="bgShp" presStyleIdx="2" presStyleCnt="6"/>
      <dgm:spPr/>
    </dgm:pt>
    <dgm:pt modelId="{6B48518E-D6AE-4C2B-8B1F-8F2491EE139F}" type="pres">
      <dgm:prSet presAssocID="{1B163F7A-ED60-45DC-ABC5-64BF78695AE7}" presName="Child3" presStyleLbl="node1" presStyleIdx="2" presStyleCnt="6">
        <dgm:presLayoutVars>
          <dgm:chMax val="0"/>
          <dgm:chPref val="0"/>
          <dgm:bulletEnabled val="1"/>
        </dgm:presLayoutVars>
      </dgm:prSet>
      <dgm:spPr/>
    </dgm:pt>
    <dgm:pt modelId="{AC2909C8-FC7D-489C-BEEE-96B8B9E4DAA2}" type="pres">
      <dgm:prSet presAssocID="{869E8BA9-886D-4810-A717-747609ACF863}" presName="Accent4" presStyleCnt="0"/>
      <dgm:spPr/>
    </dgm:pt>
    <dgm:pt modelId="{CB26755D-583F-4558-878D-16DC8394E323}" type="pres">
      <dgm:prSet presAssocID="{869E8BA9-886D-4810-A717-747609ACF863}" presName="Accent" presStyleLbl="bgShp" presStyleIdx="3" presStyleCnt="6"/>
      <dgm:spPr/>
    </dgm:pt>
    <dgm:pt modelId="{4AB26E10-EB55-4731-ABB5-160AA53C7EED}" type="pres">
      <dgm:prSet presAssocID="{869E8BA9-886D-4810-A717-747609ACF863}" presName="Child4" presStyleLbl="node1" presStyleIdx="3" presStyleCnt="6">
        <dgm:presLayoutVars>
          <dgm:chMax val="0"/>
          <dgm:chPref val="0"/>
          <dgm:bulletEnabled val="1"/>
        </dgm:presLayoutVars>
      </dgm:prSet>
      <dgm:spPr/>
    </dgm:pt>
    <dgm:pt modelId="{1B46DEE8-DA9B-40DB-9BC3-C72F84023AFD}" type="pres">
      <dgm:prSet presAssocID="{12B2A5C2-0F8D-4643-B4B5-C89FA0701BB7}" presName="Accent5" presStyleCnt="0"/>
      <dgm:spPr/>
    </dgm:pt>
    <dgm:pt modelId="{6B6B08B7-5269-4845-8DE3-BB380BFCA3E5}" type="pres">
      <dgm:prSet presAssocID="{12B2A5C2-0F8D-4643-B4B5-C89FA0701BB7}" presName="Accent" presStyleLbl="bgShp" presStyleIdx="4" presStyleCnt="6"/>
      <dgm:spPr/>
    </dgm:pt>
    <dgm:pt modelId="{0F17BF7F-CB3F-4F4C-A4E9-C2C19AE89F1E}" type="pres">
      <dgm:prSet presAssocID="{12B2A5C2-0F8D-4643-B4B5-C89FA0701BB7}" presName="Child5" presStyleLbl="node1" presStyleIdx="4" presStyleCnt="6" custScaleX="114439" custLinFactNeighborX="-10747">
        <dgm:presLayoutVars>
          <dgm:chMax val="0"/>
          <dgm:chPref val="0"/>
          <dgm:bulletEnabled val="1"/>
        </dgm:presLayoutVars>
      </dgm:prSet>
      <dgm:spPr/>
    </dgm:pt>
    <dgm:pt modelId="{8EB11C61-649A-441D-A415-3C59835A06AF}" type="pres">
      <dgm:prSet presAssocID="{BE968662-220A-44DF-83FF-DAC229C9F0F5}" presName="Accent6" presStyleCnt="0"/>
      <dgm:spPr/>
    </dgm:pt>
    <dgm:pt modelId="{327DC35A-D5F1-410D-A9EF-6E6A5D1A0D4D}" type="pres">
      <dgm:prSet presAssocID="{BE968662-220A-44DF-83FF-DAC229C9F0F5}" presName="Accent" presStyleLbl="bgShp" presStyleIdx="5" presStyleCnt="6"/>
      <dgm:spPr/>
    </dgm:pt>
    <dgm:pt modelId="{92CDA5DA-0EF9-4B39-96BD-602F67B41F88}" type="pres">
      <dgm:prSet presAssocID="{BE968662-220A-44DF-83FF-DAC229C9F0F5}" presName="Child6" presStyleLbl="node1" presStyleIdx="5" presStyleCnt="6">
        <dgm:presLayoutVars>
          <dgm:chMax val="0"/>
          <dgm:chPref val="0"/>
          <dgm:bulletEnabled val="1"/>
        </dgm:presLayoutVars>
      </dgm:prSet>
      <dgm:spPr/>
    </dgm:pt>
  </dgm:ptLst>
  <dgm:cxnLst>
    <dgm:cxn modelId="{58F19A05-B9FF-48D3-AD7C-E9B1FCC56AD9}" srcId="{71527970-BED9-4C9A-94CC-82524C19858F}" destId="{BE968662-220A-44DF-83FF-DAC229C9F0F5}" srcOrd="5" destOrd="0" parTransId="{A2B6E32D-1C2E-4121-A79B-9C28AE3A46FC}" sibTransId="{45F9D3B2-5C41-4563-B0A6-CC1CCD0B1452}"/>
    <dgm:cxn modelId="{76C07A2C-0879-4E2D-BE22-A5829AEF1332}" type="presOf" srcId="{869E8BA9-886D-4810-A717-747609ACF863}" destId="{4AB26E10-EB55-4731-ABB5-160AA53C7EED}" srcOrd="0" destOrd="0" presId="urn:microsoft.com/office/officeart/2011/layout/HexagonRadial"/>
    <dgm:cxn modelId="{2E047434-8619-4FE6-84F2-FED41F017B7F}" type="presOf" srcId="{1B163F7A-ED60-45DC-ABC5-64BF78695AE7}" destId="{6B48518E-D6AE-4C2B-8B1F-8F2491EE139F}" srcOrd="0" destOrd="0" presId="urn:microsoft.com/office/officeart/2011/layout/HexagonRadial"/>
    <dgm:cxn modelId="{E1B47038-DEF3-4838-AEB8-21AD3777D684}" srcId="{71527970-BED9-4C9A-94CC-82524C19858F}" destId="{0EDCCBD7-E4BE-49A9-886C-D236802DD513}" srcOrd="0" destOrd="0" parTransId="{2AA4CDB8-6037-4E87-978E-710278CCF87A}" sibTransId="{FCD6E72B-934C-4B18-9080-AB8BB1F44B02}"/>
    <dgm:cxn modelId="{11504E67-677D-4290-80EF-904F5BBC0679}" type="presOf" srcId="{BE968662-220A-44DF-83FF-DAC229C9F0F5}" destId="{92CDA5DA-0EF9-4B39-96BD-602F67B41F88}" srcOrd="0" destOrd="0" presId="urn:microsoft.com/office/officeart/2011/layout/HexagonRadial"/>
    <dgm:cxn modelId="{A7603548-2DED-40C8-92B1-E4BC58E0BD0D}" type="presOf" srcId="{71527970-BED9-4C9A-94CC-82524C19858F}" destId="{55E94CD1-94F0-498F-B12A-2E66AA801495}" srcOrd="0" destOrd="0" presId="urn:microsoft.com/office/officeart/2011/layout/HexagonRadial"/>
    <dgm:cxn modelId="{2D45FF4E-BF3A-4681-9DDB-2ED295EBE3C3}" srcId="{71527970-BED9-4C9A-94CC-82524C19858F}" destId="{12B2A5C2-0F8D-4643-B4B5-C89FA0701BB7}" srcOrd="4" destOrd="0" parTransId="{2A71B9FF-3650-4C21-A380-30BBFBD2EAE9}" sibTransId="{1DAD145F-E029-4CB5-B415-AEB0D4975CF7}"/>
    <dgm:cxn modelId="{CB078B54-D21F-419A-9CEC-EB3678B3AB69}" srcId="{18F63DC2-354F-4718-A844-727CC51419DB}" destId="{71527970-BED9-4C9A-94CC-82524C19858F}" srcOrd="0" destOrd="0" parTransId="{180DDB4C-48FA-4E6D-BD05-59268BC19D77}" sibTransId="{C8C31A85-57B0-41A4-A689-B60A272D5E5B}"/>
    <dgm:cxn modelId="{3009797E-E59E-402B-A7F4-110659B272D8}" type="presOf" srcId="{18F63DC2-354F-4718-A844-727CC51419DB}" destId="{0D082607-F93C-4E6D-B0AE-85211618210D}" srcOrd="0" destOrd="0" presId="urn:microsoft.com/office/officeart/2011/layout/HexagonRadial"/>
    <dgm:cxn modelId="{C4702F80-8C21-4A31-B51F-9B30F6CADD9D}" type="presOf" srcId="{D5A664A7-0678-45E7-8E62-7AAB6C3DC766}" destId="{42A60426-6CCB-4541-972E-A88F2BB8F839}" srcOrd="0" destOrd="0" presId="urn:microsoft.com/office/officeart/2011/layout/HexagonRadial"/>
    <dgm:cxn modelId="{9E5FD5AC-4F2A-4C8D-B4A7-0A5B389442D6}" type="presOf" srcId="{0EDCCBD7-E4BE-49A9-886C-D236802DD513}" destId="{524AB9D4-30AC-4975-89D0-99A2000A34DE}" srcOrd="0" destOrd="0" presId="urn:microsoft.com/office/officeart/2011/layout/HexagonRadial"/>
    <dgm:cxn modelId="{88ED1CBC-AABA-4204-8639-E527400ED2B4}" type="presOf" srcId="{12B2A5C2-0F8D-4643-B4B5-C89FA0701BB7}" destId="{0F17BF7F-CB3F-4F4C-A4E9-C2C19AE89F1E}" srcOrd="0" destOrd="0" presId="urn:microsoft.com/office/officeart/2011/layout/HexagonRadial"/>
    <dgm:cxn modelId="{BB1BD3C4-6AF0-4120-8C1D-EEDC69340713}" srcId="{71527970-BED9-4C9A-94CC-82524C19858F}" destId="{869E8BA9-886D-4810-A717-747609ACF863}" srcOrd="3" destOrd="0" parTransId="{81D4364B-664F-4F40-9BA6-9BE58443E1E7}" sibTransId="{807DC30C-918A-4F72-BFA2-A526CA7D6E62}"/>
    <dgm:cxn modelId="{C69CC3DF-D0D6-409D-8E9D-4152C7196ABA}" srcId="{71527970-BED9-4C9A-94CC-82524C19858F}" destId="{D5A664A7-0678-45E7-8E62-7AAB6C3DC766}" srcOrd="1" destOrd="0" parTransId="{2A94A0E9-275C-4AB9-9C4E-805309BB1884}" sibTransId="{B67BA5EC-D0DF-42E0-87B8-2DA8D18520BA}"/>
    <dgm:cxn modelId="{23F5A1F4-B230-46FA-84C1-72F75327FF20}" srcId="{71527970-BED9-4C9A-94CC-82524C19858F}" destId="{1B163F7A-ED60-45DC-ABC5-64BF78695AE7}" srcOrd="2" destOrd="0" parTransId="{77ADB2ED-B9D1-4BB2-BCB2-31669FFA2DD3}" sibTransId="{3D808BA6-EAA9-46E9-A6B0-4EE2D14A0AD5}"/>
    <dgm:cxn modelId="{E1BE2D60-E74F-4F22-AE9E-2425656A2D82}" type="presParOf" srcId="{0D082607-F93C-4E6D-B0AE-85211618210D}" destId="{55E94CD1-94F0-498F-B12A-2E66AA801495}" srcOrd="0" destOrd="0" presId="urn:microsoft.com/office/officeart/2011/layout/HexagonRadial"/>
    <dgm:cxn modelId="{AA115787-CCDA-4594-BCA3-750EB602C870}" type="presParOf" srcId="{0D082607-F93C-4E6D-B0AE-85211618210D}" destId="{AD4A3F4D-57B5-434C-8163-C976F535741F}" srcOrd="1" destOrd="0" presId="urn:microsoft.com/office/officeart/2011/layout/HexagonRadial"/>
    <dgm:cxn modelId="{B5A7E69F-1495-4A86-865E-5E15A83BC6A0}" type="presParOf" srcId="{AD4A3F4D-57B5-434C-8163-C976F535741F}" destId="{457DD432-E4B7-44E9-8009-F80D7259186A}" srcOrd="0" destOrd="0" presId="urn:microsoft.com/office/officeart/2011/layout/HexagonRadial"/>
    <dgm:cxn modelId="{2BDB3401-CC42-4160-AA91-F24C560ED000}" type="presParOf" srcId="{0D082607-F93C-4E6D-B0AE-85211618210D}" destId="{524AB9D4-30AC-4975-89D0-99A2000A34DE}" srcOrd="2" destOrd="0" presId="urn:microsoft.com/office/officeart/2011/layout/HexagonRadial"/>
    <dgm:cxn modelId="{57735B9C-2FAA-44D9-B350-B826A96B281D}" type="presParOf" srcId="{0D082607-F93C-4E6D-B0AE-85211618210D}" destId="{1E4BBDB8-B3FC-45D8-8019-9E43E87950C6}" srcOrd="3" destOrd="0" presId="urn:microsoft.com/office/officeart/2011/layout/HexagonRadial"/>
    <dgm:cxn modelId="{AF1CAD3D-C2A2-4E5F-926C-6D0D1F495E47}" type="presParOf" srcId="{1E4BBDB8-B3FC-45D8-8019-9E43E87950C6}" destId="{44474026-C4F0-4D08-8A3A-1C6A58D97881}" srcOrd="0" destOrd="0" presId="urn:microsoft.com/office/officeart/2011/layout/HexagonRadial"/>
    <dgm:cxn modelId="{EAD41487-3D5F-424D-9FC4-4CF361364A56}" type="presParOf" srcId="{0D082607-F93C-4E6D-B0AE-85211618210D}" destId="{42A60426-6CCB-4541-972E-A88F2BB8F839}" srcOrd="4" destOrd="0" presId="urn:microsoft.com/office/officeart/2011/layout/HexagonRadial"/>
    <dgm:cxn modelId="{A3F3CDCB-4AF9-45FF-94A0-7F516D6131E0}" type="presParOf" srcId="{0D082607-F93C-4E6D-B0AE-85211618210D}" destId="{2258B8F2-91EC-4081-AA59-6BF3509FA74C}" srcOrd="5" destOrd="0" presId="urn:microsoft.com/office/officeart/2011/layout/HexagonRadial"/>
    <dgm:cxn modelId="{F7C8D283-1837-4193-9583-7D8740FEC0EC}" type="presParOf" srcId="{2258B8F2-91EC-4081-AA59-6BF3509FA74C}" destId="{02DC4248-8C7C-44E1-9AC5-4F17C130E38E}" srcOrd="0" destOrd="0" presId="urn:microsoft.com/office/officeart/2011/layout/HexagonRadial"/>
    <dgm:cxn modelId="{C96405F9-9761-4AE6-8C4A-F2D5B0887C79}" type="presParOf" srcId="{0D082607-F93C-4E6D-B0AE-85211618210D}" destId="{6B48518E-D6AE-4C2B-8B1F-8F2491EE139F}" srcOrd="6" destOrd="0" presId="urn:microsoft.com/office/officeart/2011/layout/HexagonRadial"/>
    <dgm:cxn modelId="{57F07075-801A-41E1-9BD9-E0E4344CD359}" type="presParOf" srcId="{0D082607-F93C-4E6D-B0AE-85211618210D}" destId="{AC2909C8-FC7D-489C-BEEE-96B8B9E4DAA2}" srcOrd="7" destOrd="0" presId="urn:microsoft.com/office/officeart/2011/layout/HexagonRadial"/>
    <dgm:cxn modelId="{B5BAAD5F-6B57-4D58-B814-D74C49EE113C}" type="presParOf" srcId="{AC2909C8-FC7D-489C-BEEE-96B8B9E4DAA2}" destId="{CB26755D-583F-4558-878D-16DC8394E323}" srcOrd="0" destOrd="0" presId="urn:microsoft.com/office/officeart/2011/layout/HexagonRadial"/>
    <dgm:cxn modelId="{4624611B-84D6-4329-B9E1-A9F691732D84}" type="presParOf" srcId="{0D082607-F93C-4E6D-B0AE-85211618210D}" destId="{4AB26E10-EB55-4731-ABB5-160AA53C7EED}" srcOrd="8" destOrd="0" presId="urn:microsoft.com/office/officeart/2011/layout/HexagonRadial"/>
    <dgm:cxn modelId="{9889170A-4B83-47CB-B851-E4A6867F21B4}" type="presParOf" srcId="{0D082607-F93C-4E6D-B0AE-85211618210D}" destId="{1B46DEE8-DA9B-40DB-9BC3-C72F84023AFD}" srcOrd="9" destOrd="0" presId="urn:microsoft.com/office/officeart/2011/layout/HexagonRadial"/>
    <dgm:cxn modelId="{E7E76270-178E-48C9-90EB-55BD52242BC2}" type="presParOf" srcId="{1B46DEE8-DA9B-40DB-9BC3-C72F84023AFD}" destId="{6B6B08B7-5269-4845-8DE3-BB380BFCA3E5}" srcOrd="0" destOrd="0" presId="urn:microsoft.com/office/officeart/2011/layout/HexagonRadial"/>
    <dgm:cxn modelId="{4F03FFBD-44EB-47CF-8730-77527C167169}" type="presParOf" srcId="{0D082607-F93C-4E6D-B0AE-85211618210D}" destId="{0F17BF7F-CB3F-4F4C-A4E9-C2C19AE89F1E}" srcOrd="10" destOrd="0" presId="urn:microsoft.com/office/officeart/2011/layout/HexagonRadial"/>
    <dgm:cxn modelId="{783817FA-C4D2-4370-8F5F-E3752B796551}" type="presParOf" srcId="{0D082607-F93C-4E6D-B0AE-85211618210D}" destId="{8EB11C61-649A-441D-A415-3C59835A06AF}" srcOrd="11" destOrd="0" presId="urn:microsoft.com/office/officeart/2011/layout/HexagonRadial"/>
    <dgm:cxn modelId="{8BD9861E-15FD-4C57-8AF3-739695E538C7}" type="presParOf" srcId="{8EB11C61-649A-441D-A415-3C59835A06AF}" destId="{327DC35A-D5F1-410D-A9EF-6E6A5D1A0D4D}" srcOrd="0" destOrd="0" presId="urn:microsoft.com/office/officeart/2011/layout/HexagonRadial"/>
    <dgm:cxn modelId="{5899E509-5954-4FF9-8BF8-15068D20C5AD}" type="presParOf" srcId="{0D082607-F93C-4E6D-B0AE-85211618210D}" destId="{92CDA5DA-0EF9-4B39-96BD-602F67B41F88}"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94CD1-94F0-498F-B12A-2E66AA801495}">
      <dsp:nvSpPr>
        <dsp:cNvPr id="0" name=""/>
        <dsp:cNvSpPr/>
      </dsp:nvSpPr>
      <dsp:spPr>
        <a:xfrm>
          <a:off x="4680807" y="1633663"/>
          <a:ext cx="2076456" cy="1796219"/>
        </a:xfrm>
        <a:prstGeom prst="hexagon">
          <a:avLst>
            <a:gd name="adj" fmla="val 28570"/>
            <a:gd name="vf" fmla="val 115470"/>
          </a:avLst>
        </a:prstGeom>
        <a:solidFill>
          <a:schemeClr val="accent4">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A strong culture of attending school</a:t>
          </a:r>
        </a:p>
      </dsp:txBody>
      <dsp:txXfrm>
        <a:off x="5024905" y="1931322"/>
        <a:ext cx="1388260" cy="1200901"/>
      </dsp:txXfrm>
    </dsp:sp>
    <dsp:sp modelId="{44474026-C4F0-4D08-8A3A-1C6A58D97881}">
      <dsp:nvSpPr>
        <dsp:cNvPr id="0" name=""/>
        <dsp:cNvSpPr/>
      </dsp:nvSpPr>
      <dsp:spPr>
        <a:xfrm>
          <a:off x="5981068" y="774293"/>
          <a:ext cx="783441" cy="6750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4AB9D4-30AC-4975-89D0-99A2000A34DE}">
      <dsp:nvSpPr>
        <dsp:cNvPr id="0" name=""/>
        <dsp:cNvSpPr/>
      </dsp:nvSpPr>
      <dsp:spPr>
        <a:xfrm>
          <a:off x="4872079" y="0"/>
          <a:ext cx="1701641" cy="1472119"/>
        </a:xfrm>
        <a:prstGeom prst="hexagon">
          <a:avLst>
            <a:gd name="adj" fmla="val 28570"/>
            <a:gd name="vf" fmla="val 115470"/>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1. Value of attendance </a:t>
          </a:r>
        </a:p>
      </dsp:txBody>
      <dsp:txXfrm>
        <a:off x="5154077" y="243962"/>
        <a:ext cx="1137645" cy="984195"/>
      </dsp:txXfrm>
    </dsp:sp>
    <dsp:sp modelId="{02DC4248-8C7C-44E1-9AC5-4F17C130E38E}">
      <dsp:nvSpPr>
        <dsp:cNvPr id="0" name=""/>
        <dsp:cNvSpPr/>
      </dsp:nvSpPr>
      <dsp:spPr>
        <a:xfrm>
          <a:off x="6895405" y="2036255"/>
          <a:ext cx="783441" cy="6750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A60426-6CCB-4541-972E-A88F2BB8F839}">
      <dsp:nvSpPr>
        <dsp:cNvPr id="0" name=""/>
        <dsp:cNvSpPr/>
      </dsp:nvSpPr>
      <dsp:spPr>
        <a:xfrm>
          <a:off x="6283218" y="905452"/>
          <a:ext cx="2000569" cy="1472119"/>
        </a:xfrm>
        <a:prstGeom prst="hexagon">
          <a:avLst>
            <a:gd name="adj" fmla="val 28570"/>
            <a:gd name="vf" fmla="val 115470"/>
          </a:avLst>
        </a:prstGeom>
        <a:solidFill>
          <a:schemeClr val="accent4">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2. Partnerships</a:t>
          </a:r>
        </a:p>
      </dsp:txBody>
      <dsp:txXfrm>
        <a:off x="6590127" y="1131291"/>
        <a:ext cx="1386751" cy="1020441"/>
      </dsp:txXfrm>
    </dsp:sp>
    <dsp:sp modelId="{CB26755D-583F-4558-878D-16DC8394E323}">
      <dsp:nvSpPr>
        <dsp:cNvPr id="0" name=""/>
        <dsp:cNvSpPr/>
      </dsp:nvSpPr>
      <dsp:spPr>
        <a:xfrm>
          <a:off x="6260248" y="3460773"/>
          <a:ext cx="783441" cy="6750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48518E-D6AE-4C2B-8B1F-8F2491EE139F}">
      <dsp:nvSpPr>
        <dsp:cNvPr id="0" name=""/>
        <dsp:cNvSpPr/>
      </dsp:nvSpPr>
      <dsp:spPr>
        <a:xfrm>
          <a:off x="6432682" y="2685466"/>
          <a:ext cx="1701641" cy="1472119"/>
        </a:xfrm>
        <a:prstGeom prst="hexagon">
          <a:avLst>
            <a:gd name="adj" fmla="val 28570"/>
            <a:gd name="vf" fmla="val 115470"/>
          </a:avLst>
        </a:prstGeom>
        <a:solidFill>
          <a:schemeClr val="accent4">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3. Structure</a:t>
          </a:r>
        </a:p>
      </dsp:txBody>
      <dsp:txXfrm>
        <a:off x="6714680" y="2929428"/>
        <a:ext cx="1137645" cy="984195"/>
      </dsp:txXfrm>
    </dsp:sp>
    <dsp:sp modelId="{6B6B08B7-5269-4845-8DE3-BB380BFCA3E5}">
      <dsp:nvSpPr>
        <dsp:cNvPr id="0" name=""/>
        <dsp:cNvSpPr/>
      </dsp:nvSpPr>
      <dsp:spPr>
        <a:xfrm>
          <a:off x="4684671" y="3608643"/>
          <a:ext cx="783441" cy="6750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B26E10-EB55-4731-ABB5-160AA53C7EED}">
      <dsp:nvSpPr>
        <dsp:cNvPr id="0" name=""/>
        <dsp:cNvSpPr/>
      </dsp:nvSpPr>
      <dsp:spPr>
        <a:xfrm>
          <a:off x="4872079" y="3591932"/>
          <a:ext cx="1701641" cy="1472119"/>
        </a:xfrm>
        <a:prstGeom prst="hexagon">
          <a:avLst>
            <a:gd name="adj" fmla="val 28570"/>
            <a:gd name="vf" fmla="val 115470"/>
          </a:avLst>
        </a:prstGeom>
        <a:solidFill>
          <a:schemeClr val="accent4">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4. Data and Systems</a:t>
          </a:r>
        </a:p>
      </dsp:txBody>
      <dsp:txXfrm>
        <a:off x="5154077" y="3835894"/>
        <a:ext cx="1137645" cy="984195"/>
      </dsp:txXfrm>
    </dsp:sp>
    <dsp:sp modelId="{327DC35A-D5F1-410D-A9EF-6E6A5D1A0D4D}">
      <dsp:nvSpPr>
        <dsp:cNvPr id="0" name=""/>
        <dsp:cNvSpPr/>
      </dsp:nvSpPr>
      <dsp:spPr>
        <a:xfrm>
          <a:off x="3755361" y="2347188"/>
          <a:ext cx="783441" cy="6750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17BF7F-CB3F-4F4C-A4E9-C2C19AE89F1E}">
      <dsp:nvSpPr>
        <dsp:cNvPr id="0" name=""/>
        <dsp:cNvSpPr/>
      </dsp:nvSpPr>
      <dsp:spPr>
        <a:xfrm>
          <a:off x="2998505" y="2686479"/>
          <a:ext cx="1947341" cy="1472119"/>
        </a:xfrm>
        <a:prstGeom prst="hexagon">
          <a:avLst>
            <a:gd name="adj" fmla="val 28570"/>
            <a:gd name="vf" fmla="val 115470"/>
          </a:avLst>
        </a:prstGeom>
        <a:solidFill>
          <a:schemeClr val="accent4">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5. Effective Interventions</a:t>
          </a:r>
        </a:p>
      </dsp:txBody>
      <dsp:txXfrm>
        <a:off x="3300978" y="2915138"/>
        <a:ext cx="1342395" cy="1014801"/>
      </dsp:txXfrm>
    </dsp:sp>
    <dsp:sp modelId="{92CDA5DA-0EF9-4B39-96BD-602F67B41F88}">
      <dsp:nvSpPr>
        <dsp:cNvPr id="0" name=""/>
        <dsp:cNvSpPr/>
      </dsp:nvSpPr>
      <dsp:spPr>
        <a:xfrm>
          <a:off x="3304231" y="903426"/>
          <a:ext cx="1701641" cy="1472119"/>
        </a:xfrm>
        <a:prstGeom prst="hexagon">
          <a:avLst>
            <a:gd name="adj" fmla="val 28570"/>
            <a:gd name="vf" fmla="val 115470"/>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6. Quality Assurance </a:t>
          </a:r>
        </a:p>
      </dsp:txBody>
      <dsp:txXfrm>
        <a:off x="3586229" y="1147388"/>
        <a:ext cx="1137645" cy="9841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94CD1-94F0-498F-B12A-2E66AA801495}">
      <dsp:nvSpPr>
        <dsp:cNvPr id="0" name=""/>
        <dsp:cNvSpPr/>
      </dsp:nvSpPr>
      <dsp:spPr>
        <a:xfrm>
          <a:off x="4680807" y="1633663"/>
          <a:ext cx="2076456" cy="1796219"/>
        </a:xfrm>
        <a:prstGeom prst="hexagon">
          <a:avLst>
            <a:gd name="adj" fmla="val 28570"/>
            <a:gd name="vf" fmla="val 115470"/>
          </a:avLst>
        </a:prstGeom>
        <a:solidFill>
          <a:schemeClr val="accent4">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A strong culture of attending school</a:t>
          </a:r>
        </a:p>
      </dsp:txBody>
      <dsp:txXfrm>
        <a:off x="5024905" y="1931322"/>
        <a:ext cx="1388260" cy="1200901"/>
      </dsp:txXfrm>
    </dsp:sp>
    <dsp:sp modelId="{44474026-C4F0-4D08-8A3A-1C6A58D97881}">
      <dsp:nvSpPr>
        <dsp:cNvPr id="0" name=""/>
        <dsp:cNvSpPr/>
      </dsp:nvSpPr>
      <dsp:spPr>
        <a:xfrm>
          <a:off x="5981068" y="774293"/>
          <a:ext cx="783441" cy="6750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4AB9D4-30AC-4975-89D0-99A2000A34DE}">
      <dsp:nvSpPr>
        <dsp:cNvPr id="0" name=""/>
        <dsp:cNvSpPr/>
      </dsp:nvSpPr>
      <dsp:spPr>
        <a:xfrm>
          <a:off x="4872079" y="0"/>
          <a:ext cx="1701641" cy="1472119"/>
        </a:xfrm>
        <a:prstGeom prst="hexagon">
          <a:avLst>
            <a:gd name="adj" fmla="val 28570"/>
            <a:gd name="vf" fmla="val 115470"/>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1. Value of attendance </a:t>
          </a:r>
        </a:p>
      </dsp:txBody>
      <dsp:txXfrm>
        <a:off x="5154077" y="243962"/>
        <a:ext cx="1137645" cy="984195"/>
      </dsp:txXfrm>
    </dsp:sp>
    <dsp:sp modelId="{02DC4248-8C7C-44E1-9AC5-4F17C130E38E}">
      <dsp:nvSpPr>
        <dsp:cNvPr id="0" name=""/>
        <dsp:cNvSpPr/>
      </dsp:nvSpPr>
      <dsp:spPr>
        <a:xfrm>
          <a:off x="6895405" y="2036255"/>
          <a:ext cx="783441" cy="6750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A60426-6CCB-4541-972E-A88F2BB8F839}">
      <dsp:nvSpPr>
        <dsp:cNvPr id="0" name=""/>
        <dsp:cNvSpPr/>
      </dsp:nvSpPr>
      <dsp:spPr>
        <a:xfrm>
          <a:off x="6283218" y="905452"/>
          <a:ext cx="2000569" cy="1472119"/>
        </a:xfrm>
        <a:prstGeom prst="hexagon">
          <a:avLst>
            <a:gd name="adj" fmla="val 28570"/>
            <a:gd name="vf" fmla="val 115470"/>
          </a:avLst>
        </a:prstGeom>
        <a:solidFill>
          <a:schemeClr val="accent4">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2. Partnerships</a:t>
          </a:r>
        </a:p>
      </dsp:txBody>
      <dsp:txXfrm>
        <a:off x="6590127" y="1131291"/>
        <a:ext cx="1386751" cy="1020441"/>
      </dsp:txXfrm>
    </dsp:sp>
    <dsp:sp modelId="{CB26755D-583F-4558-878D-16DC8394E323}">
      <dsp:nvSpPr>
        <dsp:cNvPr id="0" name=""/>
        <dsp:cNvSpPr/>
      </dsp:nvSpPr>
      <dsp:spPr>
        <a:xfrm>
          <a:off x="6260248" y="3460773"/>
          <a:ext cx="783441" cy="6750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48518E-D6AE-4C2B-8B1F-8F2491EE139F}">
      <dsp:nvSpPr>
        <dsp:cNvPr id="0" name=""/>
        <dsp:cNvSpPr/>
      </dsp:nvSpPr>
      <dsp:spPr>
        <a:xfrm>
          <a:off x="6432682" y="2685466"/>
          <a:ext cx="1701641" cy="1472119"/>
        </a:xfrm>
        <a:prstGeom prst="hexagon">
          <a:avLst>
            <a:gd name="adj" fmla="val 28570"/>
            <a:gd name="vf" fmla="val 115470"/>
          </a:avLst>
        </a:prstGeom>
        <a:solidFill>
          <a:schemeClr val="accent4">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3. Structure</a:t>
          </a:r>
        </a:p>
      </dsp:txBody>
      <dsp:txXfrm>
        <a:off x="6714680" y="2929428"/>
        <a:ext cx="1137645" cy="984195"/>
      </dsp:txXfrm>
    </dsp:sp>
    <dsp:sp modelId="{6B6B08B7-5269-4845-8DE3-BB380BFCA3E5}">
      <dsp:nvSpPr>
        <dsp:cNvPr id="0" name=""/>
        <dsp:cNvSpPr/>
      </dsp:nvSpPr>
      <dsp:spPr>
        <a:xfrm>
          <a:off x="4684671" y="3608643"/>
          <a:ext cx="783441" cy="6750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B26E10-EB55-4731-ABB5-160AA53C7EED}">
      <dsp:nvSpPr>
        <dsp:cNvPr id="0" name=""/>
        <dsp:cNvSpPr/>
      </dsp:nvSpPr>
      <dsp:spPr>
        <a:xfrm>
          <a:off x="4872079" y="3591932"/>
          <a:ext cx="1701641" cy="1472119"/>
        </a:xfrm>
        <a:prstGeom prst="hexagon">
          <a:avLst>
            <a:gd name="adj" fmla="val 28570"/>
            <a:gd name="vf" fmla="val 115470"/>
          </a:avLst>
        </a:prstGeom>
        <a:solidFill>
          <a:schemeClr val="accent4">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4. Data and Systems</a:t>
          </a:r>
        </a:p>
      </dsp:txBody>
      <dsp:txXfrm>
        <a:off x="5154077" y="3835894"/>
        <a:ext cx="1137645" cy="984195"/>
      </dsp:txXfrm>
    </dsp:sp>
    <dsp:sp modelId="{327DC35A-D5F1-410D-A9EF-6E6A5D1A0D4D}">
      <dsp:nvSpPr>
        <dsp:cNvPr id="0" name=""/>
        <dsp:cNvSpPr/>
      </dsp:nvSpPr>
      <dsp:spPr>
        <a:xfrm>
          <a:off x="3755361" y="2347188"/>
          <a:ext cx="783441" cy="6750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17BF7F-CB3F-4F4C-A4E9-C2C19AE89F1E}">
      <dsp:nvSpPr>
        <dsp:cNvPr id="0" name=""/>
        <dsp:cNvSpPr/>
      </dsp:nvSpPr>
      <dsp:spPr>
        <a:xfrm>
          <a:off x="2998505" y="2686479"/>
          <a:ext cx="1947341" cy="1472119"/>
        </a:xfrm>
        <a:prstGeom prst="hexagon">
          <a:avLst>
            <a:gd name="adj" fmla="val 28570"/>
            <a:gd name="vf" fmla="val 115470"/>
          </a:avLst>
        </a:prstGeom>
        <a:solidFill>
          <a:schemeClr val="accent4">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5. Effective Interventions</a:t>
          </a:r>
        </a:p>
      </dsp:txBody>
      <dsp:txXfrm>
        <a:off x="3300978" y="2915138"/>
        <a:ext cx="1342395" cy="1014801"/>
      </dsp:txXfrm>
    </dsp:sp>
    <dsp:sp modelId="{92CDA5DA-0EF9-4B39-96BD-602F67B41F88}">
      <dsp:nvSpPr>
        <dsp:cNvPr id="0" name=""/>
        <dsp:cNvSpPr/>
      </dsp:nvSpPr>
      <dsp:spPr>
        <a:xfrm>
          <a:off x="3304231" y="903426"/>
          <a:ext cx="1701641" cy="1472119"/>
        </a:xfrm>
        <a:prstGeom prst="hexagon">
          <a:avLst>
            <a:gd name="adj" fmla="val 28570"/>
            <a:gd name="vf" fmla="val 115470"/>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6. Quality Assurance </a:t>
          </a:r>
        </a:p>
      </dsp:txBody>
      <dsp:txXfrm>
        <a:off x="3586229" y="1147388"/>
        <a:ext cx="1137645" cy="984195"/>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FB45B1-CD48-4BF5-82D8-924F3EFAC938}" type="datetimeFigureOut">
              <a:rPr lang="en-GB" smtClean="0"/>
              <a:t>28/11/2024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A9E696-9533-43EB-B1C8-54CB9C13D04E}" type="slidenum">
              <a:rPr lang="en-GB" smtClean="0"/>
              <a:t>‹#›</a:t>
            </a:fld>
            <a:endParaRPr lang="en-GB"/>
          </a:p>
        </p:txBody>
      </p:sp>
    </p:spTree>
    <p:extLst>
      <p:ext uri="{BB962C8B-B14F-4D97-AF65-F5344CB8AC3E}">
        <p14:creationId xmlns:p14="http://schemas.microsoft.com/office/powerpoint/2010/main" val="1412441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ttendancetoolkit.blob.core.windows.net/toolkit-doc/Attendance%20toolkit%20for%20schools.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ttendancetoolkit.blob.core.windows.net/toolkit-doc/Attendance%20toolkit%20for%20schools.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56359-9526-0F18-2C9C-F17C3B98EB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944EA9-5C96-E62D-3BB1-5049BD458D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11680-F505-09CC-30B4-0F0733D5DA8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A99982A-F203-9432-2E42-DB723AF2658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483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76BB4-9052-DF0F-BFDF-C8D26EA16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EF671E-FB7B-6703-C686-9C02CE1B40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D53184-8566-4ECE-A90D-8362CD377699}"/>
              </a:ext>
            </a:extLst>
          </p:cNvPr>
          <p:cNvSpPr>
            <a:spLocks noGrp="1"/>
          </p:cNvSpPr>
          <p:nvPr>
            <p:ph type="body" idx="1"/>
          </p:nvPr>
        </p:nvSpPr>
        <p:spPr/>
        <p:txBody>
          <a:bodyPr/>
          <a:lstStyle/>
          <a:p>
            <a:r>
              <a:rPr lang="en-US"/>
              <a:t>I hope you have enjoyed the session today. We will be emailing out further information about the next session in November. If there are any staffing changes and we need to update the contact details for the attendance lead, please do email us at attendancehub@draytonmanorhighschool.co.uk</a:t>
            </a:r>
          </a:p>
          <a:p>
            <a:endParaRPr lang="en-US"/>
          </a:p>
          <a:p>
            <a:r>
              <a:rPr lang="en-US"/>
              <a:t>Thank you again for joining us and I hope this busy term goes well! See you all soon. </a:t>
            </a:r>
          </a:p>
        </p:txBody>
      </p:sp>
      <p:sp>
        <p:nvSpPr>
          <p:cNvPr id="4" name="Slide Number Placeholder 3">
            <a:extLst>
              <a:ext uri="{FF2B5EF4-FFF2-40B4-BE49-F238E27FC236}">
                <a16:creationId xmlns:a16="http://schemas.microsoft.com/office/drawing/2014/main" id="{6A11E004-0148-64E2-B299-62BA39EA5E9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1984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A9A92-A5A5-3A8F-C8FC-FBEBE36393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2995B7-FF9D-4E55-F719-9A812F55D5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8D4FAF-5EA4-C62A-7B00-2FE3AF4D46A4}"/>
              </a:ext>
            </a:extLst>
          </p:cNvPr>
          <p:cNvSpPr>
            <a:spLocks noGrp="1"/>
          </p:cNvSpPr>
          <p:nvPr>
            <p:ph type="body" idx="1"/>
          </p:nvPr>
        </p:nvSpPr>
        <p:spPr/>
        <p:txBody>
          <a:bodyPr/>
          <a:lstStyle/>
          <a:p>
            <a:r>
              <a:rPr lang="en-GB"/>
              <a:t>A kind reminder of our expectations. </a:t>
            </a:r>
          </a:p>
          <a:p>
            <a:endParaRPr lang="en-GB"/>
          </a:p>
          <a:p>
            <a:r>
              <a:rPr lang="en-GB"/>
              <a:t>We already have our next meeting booked in for Thursday 28 November – we will email you reminders building up to that day. </a:t>
            </a:r>
          </a:p>
        </p:txBody>
      </p:sp>
      <p:sp>
        <p:nvSpPr>
          <p:cNvPr id="4" name="Slide Number Placeholder 3">
            <a:extLst>
              <a:ext uri="{FF2B5EF4-FFF2-40B4-BE49-F238E27FC236}">
                <a16:creationId xmlns:a16="http://schemas.microsoft.com/office/drawing/2014/main" id="{74390B38-6BE0-13F6-C5C4-F42E7577B55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7121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9E4CB-2125-C7F8-AF00-4797A79B49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8A4142-B934-5940-749F-D4A0C9E021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9FD548-49D1-A2E0-C519-87C04D42783E}"/>
              </a:ext>
            </a:extLst>
          </p:cNvPr>
          <p:cNvSpPr>
            <a:spLocks noGrp="1"/>
          </p:cNvSpPr>
          <p:nvPr>
            <p:ph type="body" idx="1"/>
          </p:nvPr>
        </p:nvSpPr>
        <p:spPr/>
        <p:txBody>
          <a:bodyPr/>
          <a:lstStyle/>
          <a:p>
            <a:r>
              <a:rPr lang="en-US"/>
              <a:t>Just a reminder about our bespoke </a:t>
            </a:r>
            <a:r>
              <a:rPr lang="en-US" err="1"/>
              <a:t>programme</a:t>
            </a:r>
            <a:r>
              <a:rPr lang="en-US"/>
              <a:t> that we will be covering over the remaining 5 months. We have broken down each aspect of attendance into these modules where there will be some overlap between each but we hope this will support you in your setting in creating discussion and hopefully bettering school attendance</a:t>
            </a:r>
          </a:p>
          <a:p>
            <a:endParaRPr lang="en-US"/>
          </a:p>
          <a:p>
            <a:r>
              <a:rPr lang="en-US"/>
              <a:t>I would just like to take this moment to say that we are all facing a challenge around attendance – including us. The most important part of our work with attendance has been to not stand still on any of these areas but to rigorously review and implement changes to ensure that what we are doing when it comes to attendance is working and making a difference.  </a:t>
            </a:r>
          </a:p>
        </p:txBody>
      </p:sp>
      <p:sp>
        <p:nvSpPr>
          <p:cNvPr id="4" name="Slide Number Placeholder 3">
            <a:extLst>
              <a:ext uri="{FF2B5EF4-FFF2-40B4-BE49-F238E27FC236}">
                <a16:creationId xmlns:a16="http://schemas.microsoft.com/office/drawing/2014/main" id="{457453E8-BA94-91E8-8B9A-57F1B95523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0063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7DFD5-FBF4-D10F-A64C-C48794EBF5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A3B3DA-51BC-2A72-179A-70BC4A3F4A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2ACF80-6025-4E07-3ED8-687B9CBCA4B8}"/>
              </a:ext>
            </a:extLst>
          </p:cNvPr>
          <p:cNvSpPr>
            <a:spLocks noGrp="1"/>
          </p:cNvSpPr>
          <p:nvPr>
            <p:ph type="body" idx="1"/>
          </p:nvPr>
        </p:nvSpPr>
        <p:spPr/>
        <p:txBody>
          <a:bodyPr/>
          <a:lstStyle/>
          <a:p>
            <a:r>
              <a:rPr lang="en-US"/>
              <a:t>Big changes for 2024 – statutory and has had implications for our ways of working</a:t>
            </a:r>
          </a:p>
          <a:p>
            <a:endParaRPr lang="en-US"/>
          </a:p>
          <a:p>
            <a:r>
              <a:rPr lang="en-US"/>
              <a:t>Early help is first and key. National media have picked up on fines but this is not the focus of the updates</a:t>
            </a:r>
          </a:p>
          <a:p>
            <a:endParaRPr lang="en-US"/>
          </a:p>
          <a:p>
            <a:r>
              <a:rPr lang="en-US"/>
              <a:t>Things to be aware of:</a:t>
            </a:r>
          </a:p>
          <a:p>
            <a:pPr marL="171450" indent="-171450">
              <a:buFontTx/>
              <a:buChar char="-"/>
            </a:pPr>
            <a:r>
              <a:rPr lang="en-US"/>
              <a:t>Important to update the policy</a:t>
            </a:r>
          </a:p>
          <a:p>
            <a:pPr marL="171450" indent="-171450">
              <a:buFontTx/>
              <a:buChar char="-"/>
            </a:pPr>
            <a:r>
              <a:rPr lang="en-US"/>
              <a:t>Inform parents of new notice to improve meetings/ conversations </a:t>
            </a:r>
          </a:p>
          <a:p>
            <a:pPr marL="171450" indent="-171450">
              <a:buFontTx/>
              <a:buChar char="-"/>
            </a:pPr>
            <a:r>
              <a:rPr lang="en-US"/>
              <a:t>Changes to the fines</a:t>
            </a:r>
          </a:p>
          <a:p>
            <a:pPr marL="171450" indent="-171450">
              <a:buFontTx/>
              <a:buChar char="-"/>
            </a:pPr>
            <a:r>
              <a:rPr lang="en-US"/>
              <a:t>Attendance data being shared</a:t>
            </a:r>
          </a:p>
          <a:p>
            <a:endParaRPr lang="en-US"/>
          </a:p>
          <a:p>
            <a:endParaRPr lang="en-US"/>
          </a:p>
          <a:p>
            <a:r>
              <a:rPr lang="en-US"/>
              <a:t>We are able to share our updated attendance policy with you which has included the updated guidance </a:t>
            </a:r>
          </a:p>
        </p:txBody>
      </p:sp>
      <p:sp>
        <p:nvSpPr>
          <p:cNvPr id="4" name="Slide Number Placeholder 3">
            <a:extLst>
              <a:ext uri="{FF2B5EF4-FFF2-40B4-BE49-F238E27FC236}">
                <a16:creationId xmlns:a16="http://schemas.microsoft.com/office/drawing/2014/main" id="{F71CD725-9C3D-94B8-C77A-89FA6E95219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4772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714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000000"/>
                </a:solidFill>
                <a:latin typeface="Roboto" panose="02000000000000000000" pitchFamily="2" charset="0"/>
              </a:rPr>
              <a:t>S</a:t>
            </a:r>
            <a:r>
              <a:rPr lang="en-US" b="0" i="0" dirty="0">
                <a:solidFill>
                  <a:srgbClr val="000000"/>
                </a:solidFill>
                <a:effectLst/>
                <a:latin typeface="Roboto" panose="02000000000000000000" pitchFamily="2" charset="0"/>
              </a:rPr>
              <a:t>urveys in England suggest that pupils from disadvantaged backgrounds are less likely to have a quiet working space</a:t>
            </a:r>
            <a:r>
              <a:rPr lang="en-US" dirty="0">
                <a:solidFill>
                  <a:srgbClr val="000000"/>
                </a:solidFill>
                <a:latin typeface="Roboto" panose="02000000000000000000" pitchFamily="2" charset="0"/>
              </a:rPr>
              <a:t> </a:t>
            </a:r>
          </a:p>
          <a:p>
            <a:pPr algn="l"/>
            <a:r>
              <a:rPr lang="en-US" b="0" i="0" dirty="0">
                <a:solidFill>
                  <a:srgbClr val="000000"/>
                </a:solidFill>
                <a:effectLst/>
                <a:latin typeface="Roboto" panose="02000000000000000000" pitchFamily="2" charset="0"/>
              </a:rPr>
              <a:t>less likely to have access to a device suitable for learning a stable internet connection </a:t>
            </a:r>
            <a:endParaRPr lang="en-US" dirty="0">
              <a:solidFill>
                <a:srgbClr val="000000"/>
              </a:solidFill>
              <a:latin typeface="Roboto" panose="02000000000000000000" pitchFamily="2" charset="0"/>
            </a:endParaRPr>
          </a:p>
          <a:p>
            <a:pPr algn="l"/>
            <a:r>
              <a:rPr lang="en-US" b="0" i="0" dirty="0">
                <a:solidFill>
                  <a:srgbClr val="000000"/>
                </a:solidFill>
                <a:effectLst/>
                <a:latin typeface="Roboto" panose="02000000000000000000" pitchFamily="2" charset="0"/>
              </a:rPr>
              <a:t>receive less parental support to complete homework </a:t>
            </a:r>
            <a:endParaRPr lang="en-US" dirty="0">
              <a:solidFill>
                <a:srgbClr val="000000"/>
              </a:solidFill>
              <a:latin typeface="Roboto" panose="02000000000000000000" pitchFamily="2" charset="0"/>
            </a:endParaRPr>
          </a:p>
          <a:p>
            <a:pPr algn="l"/>
            <a:r>
              <a:rPr lang="en-US" b="0" i="0" dirty="0">
                <a:solidFill>
                  <a:srgbClr val="000000"/>
                </a:solidFill>
                <a:effectLst/>
                <a:latin typeface="Roboto" panose="02000000000000000000" pitchFamily="2" charset="0"/>
              </a:rPr>
              <a:t>less developed effective learning habits. </a:t>
            </a:r>
          </a:p>
          <a:p>
            <a:pPr algn="l"/>
            <a:endParaRPr lang="en-US" b="0" i="0" dirty="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VerdanaPro-Regular"/>
              </a:rPr>
              <a:t>50th most-deprived LSOA (out of a total of 32,846 LSOAs in England) on this measure, while E01001210 is the 17th most-deprived.</a:t>
            </a:r>
            <a:endParaRPr lang="en-GB" dirty="0"/>
          </a:p>
          <a:p>
            <a:pPr algn="l"/>
            <a:endParaRPr lang="en-US" b="0" i="0" dirty="0">
              <a:solidFill>
                <a:srgbClr val="000000"/>
              </a:solidFill>
              <a:effectLst/>
              <a:latin typeface="Roboto" panose="02000000000000000000" pitchFamily="2"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5291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EA37A-179C-9C40-F354-AC9C016C13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D71CBA-F174-E660-634A-07A53CA86B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0EB84C-36BE-5A78-BE08-39FFC104134C}"/>
              </a:ext>
            </a:extLst>
          </p:cNvPr>
          <p:cNvSpPr>
            <a:spLocks noGrp="1"/>
          </p:cNvSpPr>
          <p:nvPr>
            <p:ph type="body" idx="1"/>
          </p:nvPr>
        </p:nvSpPr>
        <p:spPr/>
        <p:txBody>
          <a:bodyPr/>
          <a:lstStyle/>
          <a:p>
            <a:r>
              <a:rPr lang="en-US"/>
              <a:t>I am just going to pause for 2 minutes so that you can digest our second objective. If you have any questions relating to this objective please do post into chat and we can discuss in just a moment. </a:t>
            </a:r>
            <a:endParaRPr lang="en-GB"/>
          </a:p>
        </p:txBody>
      </p:sp>
      <p:sp>
        <p:nvSpPr>
          <p:cNvPr id="4" name="Slide Number Placeholder 3">
            <a:extLst>
              <a:ext uri="{FF2B5EF4-FFF2-40B4-BE49-F238E27FC236}">
                <a16:creationId xmlns:a16="http://schemas.microsoft.com/office/drawing/2014/main" id="{89D12BE6-34FC-EA70-899C-415F649290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9709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Attendance toolkit for schools.pdf</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0825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EA9FC-64EB-FDD6-2DDD-D63DC9FE3B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D4B013-F918-3230-7157-841711EDD9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2B6EA0-B90D-A6C4-7F6E-C80827F4001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Attendance toolkit for schools.pdf</a:t>
            </a:r>
            <a:endParaRPr lang="en-GB" dirty="0"/>
          </a:p>
          <a:p>
            <a:endParaRPr lang="en-GB" dirty="0"/>
          </a:p>
        </p:txBody>
      </p:sp>
      <p:sp>
        <p:nvSpPr>
          <p:cNvPr id="4" name="Slide Number Placeholder 3">
            <a:extLst>
              <a:ext uri="{FF2B5EF4-FFF2-40B4-BE49-F238E27FC236}">
                <a16:creationId xmlns:a16="http://schemas.microsoft.com/office/drawing/2014/main" id="{04653495-8F9D-503A-87DD-935EB86F866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9066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2111451-8572-4C65-A28A-ED9A29697342}" type="datetimeFigureOut">
              <a:rPr lang="en-GB" smtClean="0"/>
              <a:t>28/11/2024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605553156"/>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111451-8572-4C65-A28A-ED9A29697342}" type="datetimeFigureOut">
              <a:rPr lang="en-GB" smtClean="0"/>
              <a:t>28/11/2024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1704596259"/>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111451-8572-4C65-A28A-ED9A29697342}" type="datetimeFigureOut">
              <a:rPr lang="en-GB" smtClean="0"/>
              <a:t>28/11/2024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3414015414"/>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111451-8572-4C65-A28A-ED9A29697342}" type="datetimeFigureOut">
              <a:rPr lang="en-GB" smtClean="0"/>
              <a:t>28/11/2024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3144431007"/>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111451-8572-4C65-A28A-ED9A29697342}" type="datetimeFigureOut">
              <a:rPr lang="en-GB" smtClean="0"/>
              <a:t>28/11/2024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1097847423"/>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111451-8572-4C65-A28A-ED9A29697342}" type="datetimeFigureOut">
              <a:rPr lang="en-GB" smtClean="0"/>
              <a:t>28/11/2024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858693963"/>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2111451-8572-4C65-A28A-ED9A29697342}" type="datetimeFigureOut">
              <a:rPr lang="en-GB" smtClean="0"/>
              <a:t>28/11/2024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2079954504"/>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2111451-8572-4C65-A28A-ED9A29697342}" type="datetimeFigureOut">
              <a:rPr lang="en-GB" smtClean="0"/>
              <a:t>28/11/2024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2989175599"/>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11451-8572-4C65-A28A-ED9A29697342}" type="datetimeFigureOut">
              <a:rPr lang="en-GB" smtClean="0"/>
              <a:t>28/11/2024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1551369068"/>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111451-8572-4C65-A28A-ED9A29697342}" type="datetimeFigureOut">
              <a:rPr lang="en-GB" smtClean="0"/>
              <a:t>28/11/2024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2579392528"/>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111451-8572-4C65-A28A-ED9A29697342}" type="datetimeFigureOut">
              <a:rPr lang="en-GB" smtClean="0"/>
              <a:t>28/11/2024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678597354"/>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style>
          <a:lnRef idx="0">
            <a:schemeClr val="accent4"/>
          </a:lnRef>
          <a:fillRef idx="3">
            <a:schemeClr val="accent4"/>
          </a:fillRef>
          <a:effectRef idx="3">
            <a:schemeClr val="accent4"/>
          </a:effectRef>
          <a:fontRef idx="none">
            <a:schemeClr val="lt1"/>
          </a:fontRef>
        </p:style>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11451-8572-4C65-A28A-ED9A29697342}" type="datetimeFigureOut">
              <a:rPr lang="en-GB" smtClean="0"/>
              <a:t>28/11/2024</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54A7B-8D8C-4635-ADA1-1E7B8226F6C3}" type="slidenum">
              <a:rPr lang="en-GB" smtClean="0"/>
              <a:t>‹#›</a:t>
            </a:fld>
            <a:endParaRPr lang="en-GB"/>
          </a:p>
        </p:txBody>
      </p:sp>
    </p:spTree>
    <p:extLst>
      <p:ext uri="{BB962C8B-B14F-4D97-AF65-F5344CB8AC3E}">
        <p14:creationId xmlns:p14="http://schemas.microsoft.com/office/powerpoint/2010/main" val="4068163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txStyles>
    <p:titleStyle>
      <a:lvl1pPr algn="ctr" defTabSz="914400" rtl="0" eaLnBrk="1" latinLnBrk="0" hangingPunct="1">
        <a:spcBef>
          <a:spcPct val="0"/>
        </a:spcBef>
        <a:buNone/>
        <a:defRPr sz="4400" kern="1200">
          <a:solidFill>
            <a:schemeClr val="tx1"/>
          </a:solidFill>
          <a:latin typeface="Bliss 2 Bold"/>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Bliss 2 Bold"/>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liss 2 Bold"/>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liss 2 Bold"/>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liss 2 Bold"/>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liss 2 Bold"/>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draytonmanorhighschool.co.uk/download/expectations-and-housekeeping.ph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draytonmanorhighschool.co.uk/school-resources.php" TargetMode="External"/><Relationship Id="rId4" Type="http://schemas.openxmlformats.org/officeDocument/2006/relationships/hyperlink" Target="mailto:attendancehub@draytonmanorhighschool.co.u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ttendancetoolkit.blob.core.windows.net/toolkit-doc/Attendance%20toolkit%20for%20schools.pd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ttendancetoolkit.blob.core.windows.net/toolkit-doc/Attendance%20toolkit%20for%20schools.pdf"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F1B96-D409-A262-2620-0EE44759D2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DD3C80-DE0C-1C45-AF23-2146A59C4D82}"/>
              </a:ext>
            </a:extLst>
          </p:cNvPr>
          <p:cNvSpPr>
            <a:spLocks noGrp="1"/>
          </p:cNvSpPr>
          <p:nvPr>
            <p:ph type="ctrTitle"/>
          </p:nvPr>
        </p:nvSpPr>
        <p:spPr>
          <a:xfrm>
            <a:off x="914400" y="2212890"/>
            <a:ext cx="10363200" cy="2368274"/>
          </a:xfrm>
          <a:gradFill>
            <a:gsLst>
              <a:gs pos="0">
                <a:srgbClr val="6F1973"/>
              </a:gs>
              <a:gs pos="80000">
                <a:schemeClr val="accent4">
                  <a:shade val="93000"/>
                  <a:satMod val="130000"/>
                </a:schemeClr>
              </a:gs>
              <a:gs pos="100000">
                <a:schemeClr val="accent4">
                  <a:shade val="94000"/>
                  <a:satMod val="135000"/>
                </a:schemeClr>
              </a:gs>
            </a:gsLst>
          </a:gradFill>
        </p:spPr>
        <p:style>
          <a:lnRef idx="0">
            <a:schemeClr val="accent4"/>
          </a:lnRef>
          <a:fillRef idx="3">
            <a:schemeClr val="accent4"/>
          </a:fillRef>
          <a:effectRef idx="3">
            <a:schemeClr val="accent4"/>
          </a:effectRef>
          <a:fontRef idx="minor">
            <a:schemeClr val="lt1"/>
          </a:fontRef>
        </p:style>
        <p:txBody>
          <a:bodyPr>
            <a:noAutofit/>
          </a:bodyPr>
          <a:lstStyle/>
          <a:p>
            <a:r>
              <a:rPr lang="en-GB" sz="4800" dirty="0">
                <a:latin typeface="Bliss 2 Medium"/>
              </a:rPr>
              <a:t>Attendance Hub</a:t>
            </a:r>
            <a:br>
              <a:rPr lang="en-GB" sz="4800" dirty="0">
                <a:latin typeface="Bliss 2 Medium" panose="02000506030000020004" pitchFamily="50" charset="0"/>
              </a:rPr>
            </a:br>
            <a:r>
              <a:rPr lang="en-GB" sz="4800" dirty="0">
                <a:latin typeface="Bliss 2 Medium"/>
              </a:rPr>
              <a:t>Module 4</a:t>
            </a:r>
            <a:br>
              <a:rPr lang="en-GB" sz="4800" dirty="0">
                <a:latin typeface="Bliss 2 Medium" panose="02000506030000020004" pitchFamily="50" charset="0"/>
              </a:rPr>
            </a:br>
            <a:r>
              <a:rPr lang="en-GB" sz="4800" dirty="0">
                <a:latin typeface="Bliss 2 Medium"/>
              </a:rPr>
              <a:t>28 November 2024</a:t>
            </a:r>
          </a:p>
        </p:txBody>
      </p:sp>
      <p:pic>
        <p:nvPicPr>
          <p:cNvPr id="4" name="Content Placeholder 10">
            <a:extLst>
              <a:ext uri="{FF2B5EF4-FFF2-40B4-BE49-F238E27FC236}">
                <a16:creationId xmlns:a16="http://schemas.microsoft.com/office/drawing/2014/main" id="{A8B533D3-A0F6-530C-F60B-A6DF612CDA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1977" y="332656"/>
            <a:ext cx="4608045" cy="1772656"/>
          </a:xfrm>
          <a:prstGeom prst="rect">
            <a:avLst/>
          </a:prstGeom>
        </p:spPr>
      </p:pic>
      <p:sp>
        <p:nvSpPr>
          <p:cNvPr id="3" name="Rectangle 2">
            <a:extLst>
              <a:ext uri="{FF2B5EF4-FFF2-40B4-BE49-F238E27FC236}">
                <a16:creationId xmlns:a16="http://schemas.microsoft.com/office/drawing/2014/main" id="{931045AD-8981-4760-C30C-47484B1F6DBF}"/>
              </a:ext>
            </a:extLst>
          </p:cNvPr>
          <p:cNvSpPr/>
          <p:nvPr/>
        </p:nvSpPr>
        <p:spPr>
          <a:xfrm>
            <a:off x="1545100" y="4925334"/>
            <a:ext cx="9101797"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4D5156"/>
                </a:solidFill>
                <a:effectLst/>
                <a:uLnTx/>
                <a:uFillTx/>
                <a:latin typeface="Bliss 2 Bold" panose="02000506030000020004" pitchFamily="50" charset="0"/>
                <a:ea typeface="+mn-ea"/>
                <a:cs typeface="+mn-cs"/>
              </a:rPr>
              <a:t>'</a:t>
            </a:r>
            <a:r>
              <a:rPr kumimoji="0" lang="en-US" sz="3600" b="1" i="0" u="none" strike="noStrike" kern="1200" cap="none" spc="0" normalizeH="0" baseline="0" noProof="0">
                <a:ln>
                  <a:noFill/>
                </a:ln>
                <a:solidFill>
                  <a:srgbClr val="5F6368"/>
                </a:solidFill>
                <a:effectLst/>
                <a:uLnTx/>
                <a:uFillTx/>
                <a:latin typeface="Bliss 2 Bold" panose="02000506030000020004" pitchFamily="50" charset="0"/>
                <a:ea typeface="+mn-ea"/>
                <a:cs typeface="+mn-cs"/>
              </a:rPr>
              <a:t>NEC ASPERA TERRENT</a:t>
            </a:r>
            <a:r>
              <a:rPr kumimoji="0" lang="en-US" sz="3600" b="0" i="0" u="none" strike="noStrike" kern="1200" cap="none" spc="0" normalizeH="0" baseline="0" noProof="0">
                <a:ln>
                  <a:noFill/>
                </a:ln>
                <a:solidFill>
                  <a:srgbClr val="4D5156"/>
                </a:solidFill>
                <a:effectLst/>
                <a:uLnTx/>
                <a:uFillTx/>
                <a:latin typeface="Bliss 2 Bold" panose="02000506030000020004" pitchFamily="50"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4D5156"/>
                </a:solidFill>
                <a:effectLst/>
                <a:uLnTx/>
                <a:uFillTx/>
                <a:latin typeface="Bliss 2 ExtraLight" panose="02000506030000020004" pitchFamily="50" charset="0"/>
                <a:ea typeface="+mn-ea"/>
                <a:cs typeface="+mn-cs"/>
              </a:rPr>
              <a:t>'hardships do not deter us'</a:t>
            </a:r>
            <a:endParaRPr kumimoji="0" lang="en-GB" sz="3600" b="0" i="0" u="none" strike="noStrike" kern="1200" cap="none" spc="0" normalizeH="0" baseline="0" noProof="0">
              <a:ln>
                <a:noFill/>
              </a:ln>
              <a:solidFill>
                <a:prstClr val="black"/>
              </a:solidFill>
              <a:effectLst/>
              <a:uLnTx/>
              <a:uFillTx/>
              <a:latin typeface="Bliss 2 ExtraLight" panose="02000506030000020004" pitchFamily="50" charset="0"/>
              <a:ea typeface="+mn-ea"/>
              <a:cs typeface="+mn-cs"/>
            </a:endParaRPr>
          </a:p>
        </p:txBody>
      </p:sp>
    </p:spTree>
    <p:extLst>
      <p:ext uri="{BB962C8B-B14F-4D97-AF65-F5344CB8AC3E}">
        <p14:creationId xmlns:p14="http://schemas.microsoft.com/office/powerpoint/2010/main" val="15707409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AC8B8-CFE1-F9F5-D69B-6045A87177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F0696C-2F53-ADD9-EE69-A2ED2C55614C}"/>
              </a:ext>
            </a:extLst>
          </p:cNvPr>
          <p:cNvSpPr>
            <a:spLocks noGrp="1"/>
          </p:cNvSpPr>
          <p:nvPr>
            <p:ph type="title"/>
          </p:nvPr>
        </p:nvSpPr>
        <p:spPr/>
        <p:txBody>
          <a:bodyPr/>
          <a:lstStyle/>
          <a:p>
            <a:r>
              <a:rPr lang="en-GB" dirty="0"/>
              <a:t>Knowing the context</a:t>
            </a:r>
          </a:p>
        </p:txBody>
      </p:sp>
      <p:pic>
        <p:nvPicPr>
          <p:cNvPr id="4" name="Picture 3">
            <a:extLst>
              <a:ext uri="{FF2B5EF4-FFF2-40B4-BE49-F238E27FC236}">
                <a16:creationId xmlns:a16="http://schemas.microsoft.com/office/drawing/2014/main" id="{D95EBD01-3E34-3EDA-8739-AC69F1A7563E}"/>
              </a:ext>
            </a:extLst>
          </p:cNvPr>
          <p:cNvPicPr>
            <a:picLocks noChangeAspect="1"/>
          </p:cNvPicPr>
          <p:nvPr/>
        </p:nvPicPr>
        <p:blipFill>
          <a:blip r:embed="rId2"/>
          <a:stretch>
            <a:fillRect/>
          </a:stretch>
        </p:blipFill>
        <p:spPr>
          <a:xfrm>
            <a:off x="609599" y="1552074"/>
            <a:ext cx="6725253" cy="4665846"/>
          </a:xfrm>
          <a:prstGeom prst="rect">
            <a:avLst/>
          </a:prstGeom>
        </p:spPr>
      </p:pic>
      <p:pic>
        <p:nvPicPr>
          <p:cNvPr id="8" name="Picture 7">
            <a:extLst>
              <a:ext uri="{FF2B5EF4-FFF2-40B4-BE49-F238E27FC236}">
                <a16:creationId xmlns:a16="http://schemas.microsoft.com/office/drawing/2014/main" id="{882AB1DA-F430-D5F8-2D2B-47E8C87B9D0C}"/>
              </a:ext>
            </a:extLst>
          </p:cNvPr>
          <p:cNvPicPr>
            <a:picLocks noChangeAspect="1"/>
          </p:cNvPicPr>
          <p:nvPr/>
        </p:nvPicPr>
        <p:blipFill>
          <a:blip r:embed="rId3"/>
          <a:stretch>
            <a:fillRect/>
          </a:stretch>
        </p:blipFill>
        <p:spPr>
          <a:xfrm>
            <a:off x="5239108" y="1485629"/>
            <a:ext cx="6573167" cy="3886742"/>
          </a:xfrm>
          <a:prstGeom prst="rect">
            <a:avLst/>
          </a:prstGeom>
        </p:spPr>
      </p:pic>
    </p:spTree>
    <p:extLst>
      <p:ext uri="{BB962C8B-B14F-4D97-AF65-F5344CB8AC3E}">
        <p14:creationId xmlns:p14="http://schemas.microsoft.com/office/powerpoint/2010/main" val="904998766"/>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820B5-36DE-5C8E-AE53-98A9231A92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90D5F4-87CA-4F6B-B933-2609AFAD32E1}"/>
              </a:ext>
            </a:extLst>
          </p:cNvPr>
          <p:cNvSpPr>
            <a:spLocks noGrp="1"/>
          </p:cNvSpPr>
          <p:nvPr>
            <p:ph type="title"/>
          </p:nvPr>
        </p:nvSpPr>
        <p:spPr/>
        <p:txBody>
          <a:bodyPr/>
          <a:lstStyle/>
          <a:p>
            <a:r>
              <a:rPr lang="en-GB" dirty="0"/>
              <a:t>Knowing the context</a:t>
            </a:r>
          </a:p>
        </p:txBody>
      </p:sp>
      <p:pic>
        <p:nvPicPr>
          <p:cNvPr id="5" name="Picture 4">
            <a:extLst>
              <a:ext uri="{FF2B5EF4-FFF2-40B4-BE49-F238E27FC236}">
                <a16:creationId xmlns:a16="http://schemas.microsoft.com/office/drawing/2014/main" id="{0606EA50-EE84-5F33-18E0-4F93D7B25CA7}"/>
              </a:ext>
            </a:extLst>
          </p:cNvPr>
          <p:cNvPicPr>
            <a:picLocks noChangeAspect="1"/>
          </p:cNvPicPr>
          <p:nvPr/>
        </p:nvPicPr>
        <p:blipFill>
          <a:blip r:embed="rId2"/>
          <a:stretch>
            <a:fillRect/>
          </a:stretch>
        </p:blipFill>
        <p:spPr>
          <a:xfrm>
            <a:off x="609600" y="1417638"/>
            <a:ext cx="6554115" cy="4458322"/>
          </a:xfrm>
          <a:prstGeom prst="rect">
            <a:avLst/>
          </a:prstGeom>
        </p:spPr>
      </p:pic>
      <p:pic>
        <p:nvPicPr>
          <p:cNvPr id="7" name="Picture 6">
            <a:extLst>
              <a:ext uri="{FF2B5EF4-FFF2-40B4-BE49-F238E27FC236}">
                <a16:creationId xmlns:a16="http://schemas.microsoft.com/office/drawing/2014/main" id="{32A03361-B98B-4472-DDB2-0B1D53419F81}"/>
              </a:ext>
            </a:extLst>
          </p:cNvPr>
          <p:cNvPicPr>
            <a:picLocks noChangeAspect="1"/>
          </p:cNvPicPr>
          <p:nvPr/>
        </p:nvPicPr>
        <p:blipFill>
          <a:blip r:embed="rId3"/>
          <a:stretch>
            <a:fillRect/>
          </a:stretch>
        </p:blipFill>
        <p:spPr>
          <a:xfrm>
            <a:off x="7656786" y="1669169"/>
            <a:ext cx="3925614" cy="2532021"/>
          </a:xfrm>
          <a:prstGeom prst="rect">
            <a:avLst/>
          </a:prstGeom>
        </p:spPr>
      </p:pic>
      <p:pic>
        <p:nvPicPr>
          <p:cNvPr id="10" name="Picture 9">
            <a:extLst>
              <a:ext uri="{FF2B5EF4-FFF2-40B4-BE49-F238E27FC236}">
                <a16:creationId xmlns:a16="http://schemas.microsoft.com/office/drawing/2014/main" id="{F92DE96F-4479-A0FC-75C6-546932ACC83A}"/>
              </a:ext>
            </a:extLst>
          </p:cNvPr>
          <p:cNvPicPr>
            <a:picLocks noChangeAspect="1"/>
          </p:cNvPicPr>
          <p:nvPr/>
        </p:nvPicPr>
        <p:blipFill>
          <a:blip r:embed="rId4"/>
          <a:stretch>
            <a:fillRect/>
          </a:stretch>
        </p:blipFill>
        <p:spPr>
          <a:xfrm>
            <a:off x="8066801" y="4452721"/>
            <a:ext cx="3105583" cy="1924319"/>
          </a:xfrm>
          <a:prstGeom prst="rect">
            <a:avLst/>
          </a:prstGeom>
        </p:spPr>
      </p:pic>
    </p:spTree>
    <p:extLst>
      <p:ext uri="{BB962C8B-B14F-4D97-AF65-F5344CB8AC3E}">
        <p14:creationId xmlns:p14="http://schemas.microsoft.com/office/powerpoint/2010/main" val="1395406318"/>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1C910-C30C-F642-1B59-DEB4698EEA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DDFD3B-22A5-44B5-6BD0-AC24F9121E03}"/>
              </a:ext>
            </a:extLst>
          </p:cNvPr>
          <p:cNvSpPr>
            <a:spLocks noGrp="1"/>
          </p:cNvSpPr>
          <p:nvPr>
            <p:ph type="title"/>
          </p:nvPr>
        </p:nvSpPr>
        <p:spPr/>
        <p:txBody>
          <a:bodyPr/>
          <a:lstStyle/>
          <a:p>
            <a:r>
              <a:rPr lang="en-GB" dirty="0"/>
              <a:t>Knowing the context</a:t>
            </a:r>
          </a:p>
        </p:txBody>
      </p:sp>
      <p:pic>
        <p:nvPicPr>
          <p:cNvPr id="4" name="Picture 3">
            <a:extLst>
              <a:ext uri="{FF2B5EF4-FFF2-40B4-BE49-F238E27FC236}">
                <a16:creationId xmlns:a16="http://schemas.microsoft.com/office/drawing/2014/main" id="{0667D5F9-47DA-EA99-C0DB-9FA22BD13AE8}"/>
              </a:ext>
            </a:extLst>
          </p:cNvPr>
          <p:cNvPicPr>
            <a:picLocks noChangeAspect="1"/>
          </p:cNvPicPr>
          <p:nvPr/>
        </p:nvPicPr>
        <p:blipFill>
          <a:blip r:embed="rId2"/>
          <a:stretch>
            <a:fillRect/>
          </a:stretch>
        </p:blipFill>
        <p:spPr>
          <a:xfrm>
            <a:off x="4971127" y="1975881"/>
            <a:ext cx="6611273" cy="4382112"/>
          </a:xfrm>
          <a:prstGeom prst="rect">
            <a:avLst/>
          </a:prstGeom>
        </p:spPr>
      </p:pic>
      <p:pic>
        <p:nvPicPr>
          <p:cNvPr id="8" name="Picture 7">
            <a:extLst>
              <a:ext uri="{FF2B5EF4-FFF2-40B4-BE49-F238E27FC236}">
                <a16:creationId xmlns:a16="http://schemas.microsoft.com/office/drawing/2014/main" id="{F459F97A-BA9F-9FD8-A28B-1A434DAF5320}"/>
              </a:ext>
            </a:extLst>
          </p:cNvPr>
          <p:cNvPicPr>
            <a:picLocks noChangeAspect="1"/>
          </p:cNvPicPr>
          <p:nvPr/>
        </p:nvPicPr>
        <p:blipFill>
          <a:blip r:embed="rId3"/>
          <a:stretch>
            <a:fillRect/>
          </a:stretch>
        </p:blipFill>
        <p:spPr>
          <a:xfrm>
            <a:off x="1565338" y="1975881"/>
            <a:ext cx="6239746" cy="2133898"/>
          </a:xfrm>
          <a:prstGeom prst="rect">
            <a:avLst/>
          </a:prstGeom>
        </p:spPr>
      </p:pic>
    </p:spTree>
    <p:extLst>
      <p:ext uri="{BB962C8B-B14F-4D97-AF65-F5344CB8AC3E}">
        <p14:creationId xmlns:p14="http://schemas.microsoft.com/office/powerpoint/2010/main" val="1884020941"/>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52936"/>
            <a:ext cx="10363200" cy="1470025"/>
          </a:xfrm>
          <a:gradFill>
            <a:gsLst>
              <a:gs pos="0">
                <a:srgbClr val="6F1973"/>
              </a:gs>
              <a:gs pos="80000">
                <a:schemeClr val="accent4">
                  <a:shade val="93000"/>
                  <a:satMod val="130000"/>
                </a:schemeClr>
              </a:gs>
              <a:gs pos="100000">
                <a:schemeClr val="accent4">
                  <a:shade val="94000"/>
                  <a:satMod val="135000"/>
                </a:schemeClr>
              </a:gs>
            </a:gsLst>
          </a:gradFill>
        </p:spPr>
        <p:style>
          <a:lnRef idx="0">
            <a:schemeClr val="accent4"/>
          </a:lnRef>
          <a:fillRef idx="3">
            <a:schemeClr val="accent4"/>
          </a:fillRef>
          <a:effectRef idx="3">
            <a:schemeClr val="accent4"/>
          </a:effectRef>
          <a:fontRef idx="minor">
            <a:schemeClr val="lt1"/>
          </a:fontRef>
        </p:style>
        <p:txBody>
          <a:bodyPr>
            <a:noAutofit/>
          </a:bodyPr>
          <a:lstStyle/>
          <a:p>
            <a:r>
              <a:rPr lang="en-US" sz="4800" dirty="0">
                <a:latin typeface="Bliss 2 Medium"/>
              </a:rPr>
              <a:t>“Inequality ate my H</a:t>
            </a:r>
            <a:r>
              <a:rPr lang="en-GB" sz="4800" dirty="0" err="1">
                <a:latin typeface="Bliss 2 Medium"/>
              </a:rPr>
              <a:t>omework</a:t>
            </a:r>
            <a:r>
              <a:rPr lang="en-GB" sz="4800" dirty="0">
                <a:latin typeface="Bliss 2 Medium"/>
              </a:rPr>
              <a:t>”</a:t>
            </a:r>
            <a:endParaRPr lang="en-GB" sz="4800" dirty="0">
              <a:latin typeface="Bliss 2 Medium" panose="02000506030000020004" pitchFamily="50" charset="0"/>
            </a:endParaRPr>
          </a:p>
        </p:txBody>
      </p:sp>
      <p:sp>
        <p:nvSpPr>
          <p:cNvPr id="3" name="Title 1">
            <a:extLst>
              <a:ext uri="{FF2B5EF4-FFF2-40B4-BE49-F238E27FC236}">
                <a16:creationId xmlns:a16="http://schemas.microsoft.com/office/drawing/2014/main" id="{4A168CFF-CD01-A0DC-7FF9-B10FB2DF75D5}"/>
              </a:ext>
            </a:extLst>
          </p:cNvPr>
          <p:cNvSpPr txBox="1">
            <a:spLocks/>
          </p:cNvSpPr>
          <p:nvPr/>
        </p:nvSpPr>
        <p:spPr>
          <a:xfrm>
            <a:off x="609600" y="274638"/>
            <a:ext cx="10972800" cy="1143000"/>
          </a:xfrm>
          <a:prstGeom prst="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Bliss 2 Bold"/>
                <a:ea typeface="+mj-ea"/>
                <a:cs typeface="+mj-c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a:ln>
                  <a:noFill/>
                </a:ln>
                <a:solidFill>
                  <a:prstClr val="white"/>
                </a:solidFill>
                <a:effectLst/>
                <a:uLnTx/>
                <a:uFillTx/>
                <a:latin typeface="Bliss 2 Bold"/>
                <a:ea typeface="+mj-ea"/>
                <a:cs typeface="+mj-cs"/>
              </a:rPr>
              <a:t>Knowing the context - Outcome</a:t>
            </a:r>
            <a:endParaRPr kumimoji="0" lang="en-GB" sz="4400" b="0" i="0" u="none" strike="noStrike" kern="1200" cap="none" spc="0" normalizeH="0" baseline="0" noProof="0" dirty="0">
              <a:ln>
                <a:noFill/>
              </a:ln>
              <a:solidFill>
                <a:prstClr val="white"/>
              </a:solidFill>
              <a:effectLst/>
              <a:uLnTx/>
              <a:uFillTx/>
              <a:latin typeface="Bliss 2 Bold"/>
              <a:ea typeface="+mj-ea"/>
              <a:cs typeface="+mj-cs"/>
            </a:endParaRPr>
          </a:p>
        </p:txBody>
      </p:sp>
    </p:spTree>
    <p:extLst>
      <p:ext uri="{BB962C8B-B14F-4D97-AF65-F5344CB8AC3E}">
        <p14:creationId xmlns:p14="http://schemas.microsoft.com/office/powerpoint/2010/main" val="2734077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A3BEA-9ACE-EC3D-0295-658009FFA11F}"/>
              </a:ext>
            </a:extLst>
          </p:cNvPr>
          <p:cNvSpPr>
            <a:spLocks noGrp="1"/>
          </p:cNvSpPr>
          <p:nvPr>
            <p:ph type="title"/>
          </p:nvPr>
        </p:nvSpPr>
        <p:spPr>
          <a:xfrm>
            <a:off x="4341113" y="3660916"/>
            <a:ext cx="3228975" cy="2794430"/>
          </a:xfrm>
        </p:spPr>
        <p:style>
          <a:lnRef idx="2">
            <a:schemeClr val="accent4">
              <a:shade val="15000"/>
            </a:schemeClr>
          </a:lnRef>
          <a:fillRef idx="1">
            <a:schemeClr val="accent4"/>
          </a:fillRef>
          <a:effectRef idx="0">
            <a:schemeClr val="accent4"/>
          </a:effectRef>
          <a:fontRef idx="minor">
            <a:schemeClr val="lt1"/>
          </a:fontRef>
        </p:style>
        <p:txBody>
          <a:bodyPr>
            <a:normAutofit fontScale="90000"/>
          </a:bodyPr>
          <a:lstStyle/>
          <a:p>
            <a:pPr algn="l"/>
            <a:r>
              <a:rPr lang="en-US" sz="2400" dirty="0">
                <a:latin typeface="Bliss 2 Medium" panose="02000506030000020004" pitchFamily="50" charset="0"/>
              </a:rPr>
              <a:t>Quiet working space</a:t>
            </a:r>
            <a:br>
              <a:rPr lang="en-US" sz="2400" dirty="0">
                <a:latin typeface="Bliss 2 Medium" panose="02000506030000020004" pitchFamily="50" charset="0"/>
              </a:rPr>
            </a:br>
            <a:r>
              <a:rPr lang="en-US" sz="2400" dirty="0">
                <a:latin typeface="Bliss 2 Medium" panose="02000506030000020004" pitchFamily="50" charset="0"/>
              </a:rPr>
              <a:t>Devices</a:t>
            </a:r>
            <a:br>
              <a:rPr lang="en-US" sz="2400" dirty="0">
                <a:latin typeface="Bliss 2 Medium" panose="02000506030000020004" pitchFamily="50" charset="0"/>
              </a:rPr>
            </a:br>
            <a:r>
              <a:rPr lang="en-US" sz="2400" dirty="0">
                <a:latin typeface="Bliss 2 Medium" panose="02000506030000020004" pitchFamily="50" charset="0"/>
              </a:rPr>
              <a:t>Stable internet </a:t>
            </a:r>
            <a:br>
              <a:rPr lang="en-US" sz="2400" dirty="0">
                <a:latin typeface="Bliss 2 Medium" panose="02000506030000020004" pitchFamily="50" charset="0"/>
              </a:rPr>
            </a:br>
            <a:r>
              <a:rPr lang="en-US" sz="2400" dirty="0">
                <a:latin typeface="Bliss 2 Medium" panose="02000506030000020004" pitchFamily="50" charset="0"/>
              </a:rPr>
              <a:t>Less parental support</a:t>
            </a:r>
            <a:br>
              <a:rPr lang="en-US" sz="2400" dirty="0">
                <a:latin typeface="Bliss 2 Medium" panose="02000506030000020004" pitchFamily="50" charset="0"/>
              </a:rPr>
            </a:br>
            <a:r>
              <a:rPr lang="en-US" sz="2400" dirty="0">
                <a:latin typeface="Bliss 2 Medium" panose="02000506030000020004" pitchFamily="50" charset="0"/>
              </a:rPr>
              <a:t>Multi-generational household</a:t>
            </a:r>
            <a:br>
              <a:rPr lang="en-US" sz="2400" dirty="0">
                <a:latin typeface="Bliss 2 Medium" panose="02000506030000020004" pitchFamily="50" charset="0"/>
              </a:rPr>
            </a:br>
            <a:r>
              <a:rPr lang="en-US" sz="2400" dirty="0">
                <a:latin typeface="Bliss 2 Medium" panose="02000506030000020004" pitchFamily="50" charset="0"/>
              </a:rPr>
              <a:t>Overcrowding</a:t>
            </a:r>
            <a:br>
              <a:rPr lang="en-US" sz="2400" dirty="0">
                <a:latin typeface="Bliss 2 Medium" panose="02000506030000020004" pitchFamily="50" charset="0"/>
              </a:rPr>
            </a:br>
            <a:r>
              <a:rPr lang="en-US" sz="2400" dirty="0">
                <a:latin typeface="Bliss 2 Medium" panose="02000506030000020004" pitchFamily="50" charset="0"/>
              </a:rPr>
              <a:t>Insecure employment</a:t>
            </a:r>
            <a:endParaRPr lang="en-GB" sz="2400" dirty="0">
              <a:latin typeface="Bliss 2 Medium" panose="02000506030000020004" pitchFamily="50" charset="0"/>
            </a:endParaRPr>
          </a:p>
        </p:txBody>
      </p:sp>
      <p:sp>
        <p:nvSpPr>
          <p:cNvPr id="3" name="Content Placeholder 2">
            <a:extLst>
              <a:ext uri="{FF2B5EF4-FFF2-40B4-BE49-F238E27FC236}">
                <a16:creationId xmlns:a16="http://schemas.microsoft.com/office/drawing/2014/main" id="{DA79DF5D-6D6D-1C6F-8A72-EF5CD7E3CEEA}"/>
              </a:ext>
            </a:extLst>
          </p:cNvPr>
          <p:cNvSpPr>
            <a:spLocks noGrp="1"/>
          </p:cNvSpPr>
          <p:nvPr>
            <p:ph idx="1"/>
          </p:nvPr>
        </p:nvSpPr>
        <p:spPr>
          <a:xfrm>
            <a:off x="2571750" y="402653"/>
            <a:ext cx="8891777" cy="1143001"/>
          </a:xfrm>
          <a:ln>
            <a:solidFill>
              <a:schemeClr val="accent4"/>
            </a:solidFill>
          </a:ln>
        </p:spPr>
        <p:txBody>
          <a:bodyPr>
            <a:normAutofit fontScale="85000" lnSpcReduction="10000"/>
          </a:bodyPr>
          <a:lstStyle/>
          <a:p>
            <a:pPr marL="0" indent="0" algn="ctr">
              <a:buNone/>
            </a:pPr>
            <a:r>
              <a:rPr lang="en-US" dirty="0"/>
              <a:t>“To give pupils the best chances in life, look at </a:t>
            </a:r>
            <a:r>
              <a:rPr lang="en-US" dirty="0">
                <a:solidFill>
                  <a:srgbClr val="7030A0"/>
                </a:solidFill>
              </a:rPr>
              <a:t>inequalities </a:t>
            </a:r>
            <a:r>
              <a:rPr lang="en-US" dirty="0"/>
              <a:t>outside the school gates” Diane Reay, 2020</a:t>
            </a:r>
          </a:p>
        </p:txBody>
      </p:sp>
      <p:sp>
        <p:nvSpPr>
          <p:cNvPr id="7" name="TextBox 6">
            <a:extLst>
              <a:ext uri="{FF2B5EF4-FFF2-40B4-BE49-F238E27FC236}">
                <a16:creationId xmlns:a16="http://schemas.microsoft.com/office/drawing/2014/main" id="{F22FE87B-A9A9-D247-A521-8B2BB14A4894}"/>
              </a:ext>
            </a:extLst>
          </p:cNvPr>
          <p:cNvSpPr txBox="1"/>
          <p:nvPr/>
        </p:nvSpPr>
        <p:spPr>
          <a:xfrm>
            <a:off x="530382" y="2259869"/>
            <a:ext cx="2762439" cy="397031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Bliss 2 Medium" panose="02000506030000020004" pitchFamily="50" charset="0"/>
                <a:ea typeface="+mn-ea"/>
                <a:cs typeface="+mn-cs"/>
              </a:rPr>
              <a:t>A total </a:t>
            </a:r>
            <a:r>
              <a:rPr kumimoji="0" lang="en-US" sz="1800" b="0" i="0" u="none" strike="noStrike" kern="1200" cap="none" spc="0" normalizeH="0" baseline="0" noProof="0" dirty="0">
                <a:ln>
                  <a:noFill/>
                </a:ln>
                <a:solidFill>
                  <a:srgbClr val="FF0000"/>
                </a:solidFill>
                <a:effectLst/>
                <a:uLnTx/>
                <a:uFillTx/>
                <a:latin typeface="Bliss 2 Medium" panose="02000506030000020004" pitchFamily="50" charset="0"/>
                <a:ea typeface="+mn-ea"/>
                <a:cs typeface="+mn-cs"/>
              </a:rPr>
              <a:t>of 678 (58%) </a:t>
            </a:r>
            <a:r>
              <a:rPr kumimoji="0" lang="en-US" sz="1800" b="0" i="0" u="none" strike="noStrike" kern="1200" cap="none" spc="0" normalizeH="0" baseline="0" noProof="0" dirty="0">
                <a:ln>
                  <a:noFill/>
                </a:ln>
                <a:solidFill>
                  <a:prstClr val="black"/>
                </a:solidFill>
                <a:effectLst/>
                <a:uLnTx/>
                <a:uFillTx/>
                <a:latin typeface="Bliss 2 Medium" panose="02000506030000020004" pitchFamily="50" charset="0"/>
                <a:ea typeface="+mn-ea"/>
                <a:cs typeface="+mn-cs"/>
              </a:rPr>
              <a:t>of students live in areas that have above-average levels of deprivation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0000"/>
                </a:solidFill>
                <a:effectLst/>
                <a:uLnTx/>
                <a:uFillTx/>
                <a:latin typeface="Bliss 2 Medium" panose="02000506030000020004" pitchFamily="50" charset="0"/>
                <a:ea typeface="+mn-ea"/>
                <a:cs typeface="+mn-cs"/>
              </a:rPr>
              <a:t>A quarter of students  </a:t>
            </a:r>
            <a:r>
              <a:rPr kumimoji="0" lang="en-US" sz="1800" b="0" i="0" u="none" strike="noStrike" kern="1200" cap="none" spc="0" normalizeH="0" baseline="0" noProof="0" dirty="0">
                <a:ln>
                  <a:noFill/>
                </a:ln>
                <a:solidFill>
                  <a:prstClr val="black"/>
                </a:solidFill>
                <a:effectLst/>
                <a:uLnTx/>
                <a:uFillTx/>
                <a:latin typeface="Bliss 2 Medium" panose="02000506030000020004" pitchFamily="50" charset="0"/>
                <a:ea typeface="+mn-ea"/>
                <a:cs typeface="+mn-cs"/>
              </a:rPr>
              <a:t>live in areas that have very high levels of income deprivation </a:t>
            </a:r>
            <a:endParaRPr kumimoji="0" lang="en-GB" sz="1800" b="0" i="0" u="none" strike="noStrike" kern="1200" cap="none" spc="0" normalizeH="0" baseline="0" noProof="0" dirty="0">
              <a:ln>
                <a:noFill/>
              </a:ln>
              <a:solidFill>
                <a:prstClr val="black"/>
              </a:solidFill>
              <a:effectLst/>
              <a:uLnTx/>
              <a:uFillTx/>
              <a:latin typeface="Bliss 2 Medium" panose="02000506030000020004" pitchFamily="50"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0000"/>
                </a:solidFill>
                <a:effectLst/>
                <a:uLnTx/>
                <a:uFillTx/>
                <a:latin typeface="Bliss 2 Medium" panose="02000506030000020004" pitchFamily="50" charset="0"/>
                <a:ea typeface="+mn-ea"/>
                <a:cs typeface="+mn-cs"/>
              </a:rPr>
              <a:t>Only a handful </a:t>
            </a:r>
            <a:r>
              <a:rPr kumimoji="0" lang="en-US" sz="1800" b="0" i="0" u="none" strike="noStrike" kern="1200" cap="none" spc="0" normalizeH="0" baseline="0" noProof="0" dirty="0">
                <a:ln>
                  <a:noFill/>
                </a:ln>
                <a:solidFill>
                  <a:prstClr val="black"/>
                </a:solidFill>
                <a:effectLst/>
                <a:uLnTx/>
                <a:uFillTx/>
                <a:latin typeface="Bliss 2 Medium" panose="02000506030000020004" pitchFamily="50" charset="0"/>
                <a:ea typeface="+mn-ea"/>
                <a:cs typeface="+mn-cs"/>
              </a:rPr>
              <a:t>of students live in areas that have very low levels of income deprivation </a:t>
            </a:r>
            <a:endParaRPr kumimoji="0" lang="en-GB" sz="1800" b="0" i="0" u="none" strike="noStrike" kern="1200" cap="none" spc="0" normalizeH="0" baseline="0" noProof="0" dirty="0">
              <a:ln>
                <a:noFill/>
              </a:ln>
              <a:solidFill>
                <a:prstClr val="black"/>
              </a:solidFill>
              <a:effectLst/>
              <a:uLnTx/>
              <a:uFillTx/>
              <a:latin typeface="Bliss 2 Medium" panose="02000506030000020004" pitchFamily="50" charset="0"/>
              <a:ea typeface="+mn-ea"/>
              <a:cs typeface="+mn-cs"/>
            </a:endParaRPr>
          </a:p>
        </p:txBody>
      </p:sp>
      <p:pic>
        <p:nvPicPr>
          <p:cNvPr id="11" name="Picture 10">
            <a:extLst>
              <a:ext uri="{FF2B5EF4-FFF2-40B4-BE49-F238E27FC236}">
                <a16:creationId xmlns:a16="http://schemas.microsoft.com/office/drawing/2014/main" id="{14D2A0EE-E5FC-D661-40A4-B655D5F88C53}"/>
              </a:ext>
            </a:extLst>
          </p:cNvPr>
          <p:cNvPicPr>
            <a:picLocks noChangeAspect="1"/>
          </p:cNvPicPr>
          <p:nvPr/>
        </p:nvPicPr>
        <p:blipFill>
          <a:blip r:embed="rId3"/>
          <a:stretch>
            <a:fillRect/>
          </a:stretch>
        </p:blipFill>
        <p:spPr>
          <a:xfrm>
            <a:off x="9220010" y="1545654"/>
            <a:ext cx="2481262" cy="2233136"/>
          </a:xfrm>
          <a:prstGeom prst="rect">
            <a:avLst/>
          </a:prstGeom>
        </p:spPr>
      </p:pic>
      <p:pic>
        <p:nvPicPr>
          <p:cNvPr id="13" name="Picture 12">
            <a:extLst>
              <a:ext uri="{FF2B5EF4-FFF2-40B4-BE49-F238E27FC236}">
                <a16:creationId xmlns:a16="http://schemas.microsoft.com/office/drawing/2014/main" id="{7B7B58CA-3884-6CB4-86AD-B1142804D3E6}"/>
              </a:ext>
            </a:extLst>
          </p:cNvPr>
          <p:cNvPicPr>
            <a:picLocks noChangeAspect="1"/>
          </p:cNvPicPr>
          <p:nvPr/>
        </p:nvPicPr>
        <p:blipFill>
          <a:blip r:embed="rId4"/>
          <a:stretch>
            <a:fillRect/>
          </a:stretch>
        </p:blipFill>
        <p:spPr>
          <a:xfrm>
            <a:off x="490728" y="345504"/>
            <a:ext cx="1885950" cy="1200150"/>
          </a:xfrm>
          <a:prstGeom prst="rect">
            <a:avLst/>
          </a:prstGeom>
        </p:spPr>
      </p:pic>
      <p:pic>
        <p:nvPicPr>
          <p:cNvPr id="15" name="Picture 14">
            <a:extLst>
              <a:ext uri="{FF2B5EF4-FFF2-40B4-BE49-F238E27FC236}">
                <a16:creationId xmlns:a16="http://schemas.microsoft.com/office/drawing/2014/main" id="{921659EB-D38D-82DE-261D-5FBD749AA0AD}"/>
              </a:ext>
            </a:extLst>
          </p:cNvPr>
          <p:cNvPicPr>
            <a:picLocks noChangeAspect="1"/>
          </p:cNvPicPr>
          <p:nvPr/>
        </p:nvPicPr>
        <p:blipFill>
          <a:blip r:embed="rId5"/>
          <a:stretch>
            <a:fillRect/>
          </a:stretch>
        </p:blipFill>
        <p:spPr>
          <a:xfrm>
            <a:off x="8120062" y="3660916"/>
            <a:ext cx="3581210" cy="2794430"/>
          </a:xfrm>
          <a:prstGeom prst="rect">
            <a:avLst/>
          </a:prstGeom>
        </p:spPr>
      </p:pic>
      <p:pic>
        <p:nvPicPr>
          <p:cNvPr id="17" name="Picture 16">
            <a:extLst>
              <a:ext uri="{FF2B5EF4-FFF2-40B4-BE49-F238E27FC236}">
                <a16:creationId xmlns:a16="http://schemas.microsoft.com/office/drawing/2014/main" id="{889789BF-C2F5-A90B-29C2-DF7A31C58F70}"/>
              </a:ext>
            </a:extLst>
          </p:cNvPr>
          <p:cNvPicPr>
            <a:picLocks noChangeAspect="1"/>
          </p:cNvPicPr>
          <p:nvPr/>
        </p:nvPicPr>
        <p:blipFill>
          <a:blip r:embed="rId6"/>
          <a:stretch>
            <a:fillRect/>
          </a:stretch>
        </p:blipFill>
        <p:spPr>
          <a:xfrm>
            <a:off x="5721860" y="1724970"/>
            <a:ext cx="3262123" cy="1874504"/>
          </a:xfrm>
          <a:prstGeom prst="rect">
            <a:avLst/>
          </a:prstGeom>
        </p:spPr>
      </p:pic>
      <p:pic>
        <p:nvPicPr>
          <p:cNvPr id="19" name="Picture 18">
            <a:extLst>
              <a:ext uri="{FF2B5EF4-FFF2-40B4-BE49-F238E27FC236}">
                <a16:creationId xmlns:a16="http://schemas.microsoft.com/office/drawing/2014/main" id="{E59C2240-ED90-D184-9481-D61E5631E532}"/>
              </a:ext>
            </a:extLst>
          </p:cNvPr>
          <p:cNvPicPr>
            <a:picLocks noChangeAspect="1"/>
          </p:cNvPicPr>
          <p:nvPr/>
        </p:nvPicPr>
        <p:blipFill>
          <a:blip r:embed="rId7"/>
          <a:stretch>
            <a:fillRect/>
          </a:stretch>
        </p:blipFill>
        <p:spPr>
          <a:xfrm>
            <a:off x="3567808" y="2028769"/>
            <a:ext cx="2455302" cy="1410883"/>
          </a:xfrm>
          <a:prstGeom prst="rect">
            <a:avLst/>
          </a:prstGeom>
        </p:spPr>
      </p:pic>
    </p:spTree>
    <p:extLst>
      <p:ext uri="{BB962C8B-B14F-4D97-AF65-F5344CB8AC3E}">
        <p14:creationId xmlns:p14="http://schemas.microsoft.com/office/powerpoint/2010/main" val="3847566974"/>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8DD53-D375-00AD-DEBE-BB6D976B5DE8}"/>
              </a:ext>
            </a:extLst>
          </p:cNvPr>
          <p:cNvSpPr>
            <a:spLocks noGrp="1"/>
          </p:cNvSpPr>
          <p:nvPr>
            <p:ph type="title"/>
          </p:nvPr>
        </p:nvSpPr>
        <p:spPr/>
        <p:txBody>
          <a:bodyPr/>
          <a:lstStyle/>
          <a:p>
            <a:r>
              <a:rPr lang="en-GB" dirty="0"/>
              <a:t>Termly Reports</a:t>
            </a:r>
          </a:p>
        </p:txBody>
      </p:sp>
      <p:pic>
        <p:nvPicPr>
          <p:cNvPr id="5" name="Picture 4">
            <a:extLst>
              <a:ext uri="{FF2B5EF4-FFF2-40B4-BE49-F238E27FC236}">
                <a16:creationId xmlns:a16="http://schemas.microsoft.com/office/drawing/2014/main" id="{226CA768-34B7-75DC-D64D-82D985712DAC}"/>
              </a:ext>
            </a:extLst>
          </p:cNvPr>
          <p:cNvPicPr>
            <a:picLocks noChangeAspect="1"/>
          </p:cNvPicPr>
          <p:nvPr/>
        </p:nvPicPr>
        <p:blipFill>
          <a:blip r:embed="rId2"/>
          <a:stretch>
            <a:fillRect/>
          </a:stretch>
        </p:blipFill>
        <p:spPr>
          <a:xfrm>
            <a:off x="6729102" y="1755966"/>
            <a:ext cx="4478829" cy="4410450"/>
          </a:xfrm>
          <a:prstGeom prst="rect">
            <a:avLst/>
          </a:prstGeom>
        </p:spPr>
      </p:pic>
      <p:pic>
        <p:nvPicPr>
          <p:cNvPr id="7" name="Picture 6">
            <a:extLst>
              <a:ext uri="{FF2B5EF4-FFF2-40B4-BE49-F238E27FC236}">
                <a16:creationId xmlns:a16="http://schemas.microsoft.com/office/drawing/2014/main" id="{E888CF48-C365-647D-CADB-B678E6C02AA5}"/>
              </a:ext>
            </a:extLst>
          </p:cNvPr>
          <p:cNvPicPr>
            <a:picLocks noChangeAspect="1"/>
          </p:cNvPicPr>
          <p:nvPr/>
        </p:nvPicPr>
        <p:blipFill>
          <a:blip r:embed="rId3"/>
          <a:stretch>
            <a:fillRect/>
          </a:stretch>
        </p:blipFill>
        <p:spPr>
          <a:xfrm>
            <a:off x="609600" y="1755966"/>
            <a:ext cx="6278150" cy="3338548"/>
          </a:xfrm>
          <a:prstGeom prst="rect">
            <a:avLst/>
          </a:prstGeom>
        </p:spPr>
      </p:pic>
    </p:spTree>
    <p:extLst>
      <p:ext uri="{BB962C8B-B14F-4D97-AF65-F5344CB8AC3E}">
        <p14:creationId xmlns:p14="http://schemas.microsoft.com/office/powerpoint/2010/main" val="2672110906"/>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A88BF-DDAB-4EAB-7BDC-B890286EE7B9}"/>
              </a:ext>
            </a:extLst>
          </p:cNvPr>
          <p:cNvSpPr>
            <a:spLocks noGrp="1"/>
          </p:cNvSpPr>
          <p:nvPr>
            <p:ph type="title"/>
          </p:nvPr>
        </p:nvSpPr>
        <p:spPr/>
        <p:txBody>
          <a:bodyPr/>
          <a:lstStyle/>
          <a:p>
            <a:r>
              <a:rPr lang="en-GB" dirty="0"/>
              <a:t>Termly Reports</a:t>
            </a:r>
          </a:p>
        </p:txBody>
      </p:sp>
      <p:sp>
        <p:nvSpPr>
          <p:cNvPr id="3" name="Content Placeholder 2">
            <a:extLst>
              <a:ext uri="{FF2B5EF4-FFF2-40B4-BE49-F238E27FC236}">
                <a16:creationId xmlns:a16="http://schemas.microsoft.com/office/drawing/2014/main" id="{80D6E9FE-5636-65E1-3D09-F129A060B25A}"/>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AC482C3A-61BD-E250-7A35-0EEDB069D0FC}"/>
              </a:ext>
            </a:extLst>
          </p:cNvPr>
          <p:cNvPicPr>
            <a:picLocks noChangeAspect="1"/>
          </p:cNvPicPr>
          <p:nvPr/>
        </p:nvPicPr>
        <p:blipFill>
          <a:blip r:embed="rId2"/>
          <a:stretch>
            <a:fillRect/>
          </a:stretch>
        </p:blipFill>
        <p:spPr>
          <a:xfrm>
            <a:off x="836117" y="1600201"/>
            <a:ext cx="2403471" cy="4636617"/>
          </a:xfrm>
          <a:prstGeom prst="rect">
            <a:avLst/>
          </a:prstGeom>
        </p:spPr>
      </p:pic>
      <p:pic>
        <p:nvPicPr>
          <p:cNvPr id="7" name="Picture 6">
            <a:extLst>
              <a:ext uri="{FF2B5EF4-FFF2-40B4-BE49-F238E27FC236}">
                <a16:creationId xmlns:a16="http://schemas.microsoft.com/office/drawing/2014/main" id="{896D6381-CBA3-0C13-E652-3A2A78AA4FEF}"/>
              </a:ext>
            </a:extLst>
          </p:cNvPr>
          <p:cNvPicPr>
            <a:picLocks noChangeAspect="1"/>
          </p:cNvPicPr>
          <p:nvPr/>
        </p:nvPicPr>
        <p:blipFill>
          <a:blip r:embed="rId3"/>
          <a:stretch>
            <a:fillRect/>
          </a:stretch>
        </p:blipFill>
        <p:spPr>
          <a:xfrm>
            <a:off x="4149442" y="1600201"/>
            <a:ext cx="6039587" cy="4592602"/>
          </a:xfrm>
          <a:prstGeom prst="rect">
            <a:avLst/>
          </a:prstGeom>
        </p:spPr>
      </p:pic>
      <p:sp>
        <p:nvSpPr>
          <p:cNvPr id="8" name="Rectangle 7">
            <a:extLst>
              <a:ext uri="{FF2B5EF4-FFF2-40B4-BE49-F238E27FC236}">
                <a16:creationId xmlns:a16="http://schemas.microsoft.com/office/drawing/2014/main" id="{B46B350A-AA51-2D35-9C20-9DC583466490}"/>
              </a:ext>
            </a:extLst>
          </p:cNvPr>
          <p:cNvSpPr/>
          <p:nvPr/>
        </p:nvSpPr>
        <p:spPr>
          <a:xfrm>
            <a:off x="8394192" y="2231136"/>
            <a:ext cx="1225296" cy="361188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87960027"/>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AE645-6829-73F9-A081-856813E0136B}"/>
              </a:ext>
            </a:extLst>
          </p:cNvPr>
          <p:cNvSpPr>
            <a:spLocks noGrp="1"/>
          </p:cNvSpPr>
          <p:nvPr>
            <p:ph type="title"/>
          </p:nvPr>
        </p:nvSpPr>
        <p:spPr/>
        <p:txBody>
          <a:bodyPr/>
          <a:lstStyle/>
          <a:p>
            <a:r>
              <a:rPr lang="en-GB" dirty="0"/>
              <a:t>Termly Reports</a:t>
            </a:r>
          </a:p>
        </p:txBody>
      </p:sp>
      <p:sp>
        <p:nvSpPr>
          <p:cNvPr id="3" name="Content Placeholder 2">
            <a:extLst>
              <a:ext uri="{FF2B5EF4-FFF2-40B4-BE49-F238E27FC236}">
                <a16:creationId xmlns:a16="http://schemas.microsoft.com/office/drawing/2014/main" id="{AF1B5174-CC9A-0139-F5D4-C46D6269F79E}"/>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B7A0EB21-4152-429C-C2BD-DDB9EFFAB9F5}"/>
              </a:ext>
            </a:extLst>
          </p:cNvPr>
          <p:cNvPicPr>
            <a:picLocks noChangeAspect="1"/>
          </p:cNvPicPr>
          <p:nvPr/>
        </p:nvPicPr>
        <p:blipFill>
          <a:blip r:embed="rId2"/>
          <a:stretch>
            <a:fillRect/>
          </a:stretch>
        </p:blipFill>
        <p:spPr>
          <a:xfrm>
            <a:off x="1087739" y="1691179"/>
            <a:ext cx="10756784" cy="4434985"/>
          </a:xfrm>
          <a:prstGeom prst="rect">
            <a:avLst/>
          </a:prstGeom>
        </p:spPr>
      </p:pic>
      <p:sp>
        <p:nvSpPr>
          <p:cNvPr id="6" name="Rectangle 5">
            <a:extLst>
              <a:ext uri="{FF2B5EF4-FFF2-40B4-BE49-F238E27FC236}">
                <a16:creationId xmlns:a16="http://schemas.microsoft.com/office/drawing/2014/main" id="{CB480837-EE3D-33BF-A0CA-FF5B2EC2AEA5}"/>
              </a:ext>
            </a:extLst>
          </p:cNvPr>
          <p:cNvSpPr/>
          <p:nvPr/>
        </p:nvSpPr>
        <p:spPr>
          <a:xfrm>
            <a:off x="3368842" y="2277979"/>
            <a:ext cx="946484" cy="365760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51930678"/>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2712A-227A-44EE-EBF4-9A1D9A1D5960}"/>
              </a:ext>
            </a:extLst>
          </p:cNvPr>
          <p:cNvSpPr>
            <a:spLocks noGrp="1"/>
          </p:cNvSpPr>
          <p:nvPr>
            <p:ph type="title"/>
          </p:nvPr>
        </p:nvSpPr>
        <p:spPr/>
        <p:txBody>
          <a:bodyPr/>
          <a:lstStyle/>
          <a:p>
            <a:r>
              <a:rPr lang="en-GB" dirty="0"/>
              <a:t>Importance of Visualisation </a:t>
            </a:r>
          </a:p>
        </p:txBody>
      </p:sp>
      <p:pic>
        <p:nvPicPr>
          <p:cNvPr id="2049" name="Picture 1">
            <a:extLst>
              <a:ext uri="{FF2B5EF4-FFF2-40B4-BE49-F238E27FC236}">
                <a16:creationId xmlns:a16="http://schemas.microsoft.com/office/drawing/2014/main" id="{801A9F0D-C8E6-3C11-1E90-C54A67C5E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645920"/>
            <a:ext cx="912495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789020"/>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311CB-765A-9245-1DC2-962780FE0EEB}"/>
              </a:ext>
            </a:extLst>
          </p:cNvPr>
          <p:cNvSpPr>
            <a:spLocks noGrp="1"/>
          </p:cNvSpPr>
          <p:nvPr>
            <p:ph type="title"/>
          </p:nvPr>
        </p:nvSpPr>
        <p:spPr/>
        <p:txBody>
          <a:bodyPr/>
          <a:lstStyle/>
          <a:p>
            <a:r>
              <a:rPr lang="en-GB" dirty="0"/>
              <a:t>Weekly Data</a:t>
            </a:r>
          </a:p>
        </p:txBody>
      </p:sp>
      <p:sp>
        <p:nvSpPr>
          <p:cNvPr id="3" name="Content Placeholder 2">
            <a:extLst>
              <a:ext uri="{FF2B5EF4-FFF2-40B4-BE49-F238E27FC236}">
                <a16:creationId xmlns:a16="http://schemas.microsoft.com/office/drawing/2014/main" id="{08199221-26DC-81F0-296E-ECC5262FCC14}"/>
              </a:ext>
            </a:extLst>
          </p:cNvPr>
          <p:cNvSpPr>
            <a:spLocks noGrp="1"/>
          </p:cNvSpPr>
          <p:nvPr>
            <p:ph idx="1"/>
          </p:nvPr>
        </p:nvSpPr>
        <p:spPr>
          <a:xfrm>
            <a:off x="609600" y="1600201"/>
            <a:ext cx="10972800" cy="4525963"/>
          </a:xfrm>
        </p:spPr>
        <p:txBody>
          <a:bodyPr/>
          <a:lstStyle/>
          <a:p>
            <a:r>
              <a:rPr lang="en-GB" dirty="0"/>
              <a:t>Attendance Grid</a:t>
            </a:r>
          </a:p>
          <a:p>
            <a:r>
              <a:rPr lang="en-GB" dirty="0"/>
              <a:t>Late to School – 3 sessions in 3 weeks</a:t>
            </a:r>
          </a:p>
          <a:p>
            <a:r>
              <a:rPr lang="en-GB" dirty="0"/>
              <a:t>Late to Lesson – 3 sessions in 3 weeks</a:t>
            </a:r>
          </a:p>
          <a:p>
            <a:r>
              <a:rPr lang="en-GB" dirty="0"/>
              <a:t>Lates Over Time</a:t>
            </a:r>
          </a:p>
          <a:p>
            <a:r>
              <a:rPr lang="en-GB" dirty="0"/>
              <a:t>Attendance Over Time</a:t>
            </a:r>
          </a:p>
          <a:p>
            <a:r>
              <a:rPr lang="en-GB" dirty="0"/>
              <a:t>Challenge 96</a:t>
            </a:r>
          </a:p>
        </p:txBody>
      </p:sp>
      <p:pic>
        <p:nvPicPr>
          <p:cNvPr id="5" name="Picture 4">
            <a:extLst>
              <a:ext uri="{FF2B5EF4-FFF2-40B4-BE49-F238E27FC236}">
                <a16:creationId xmlns:a16="http://schemas.microsoft.com/office/drawing/2014/main" id="{56583712-99D4-C254-7232-2B044D49EB20}"/>
              </a:ext>
            </a:extLst>
          </p:cNvPr>
          <p:cNvPicPr>
            <a:picLocks noChangeAspect="1"/>
          </p:cNvPicPr>
          <p:nvPr/>
        </p:nvPicPr>
        <p:blipFill>
          <a:blip r:embed="rId2"/>
          <a:stretch>
            <a:fillRect/>
          </a:stretch>
        </p:blipFill>
        <p:spPr>
          <a:xfrm>
            <a:off x="1959429" y="5136127"/>
            <a:ext cx="9971314" cy="1447235"/>
          </a:xfrm>
          <a:prstGeom prst="rect">
            <a:avLst/>
          </a:prstGeom>
        </p:spPr>
      </p:pic>
    </p:spTree>
    <p:extLst>
      <p:ext uri="{BB962C8B-B14F-4D97-AF65-F5344CB8AC3E}">
        <p14:creationId xmlns:p14="http://schemas.microsoft.com/office/powerpoint/2010/main" val="984634732"/>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F321C-3A74-D007-C5B3-237F318D473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59041B-FCD8-BB66-E7D3-A74B6C9230B5}"/>
              </a:ext>
            </a:extLst>
          </p:cNvPr>
          <p:cNvSpPr>
            <a:spLocks noGrp="1"/>
          </p:cNvSpPr>
          <p:nvPr>
            <p:ph idx="1"/>
          </p:nvPr>
        </p:nvSpPr>
        <p:spPr/>
        <p:txBody>
          <a:bodyPr vert="horz" lIns="91440" tIns="45720" rIns="91440" bIns="45720" rtlCol="0" anchor="t">
            <a:normAutofit fontScale="85000" lnSpcReduction="20000"/>
          </a:bodyPr>
          <a:lstStyle/>
          <a:p>
            <a:r>
              <a:rPr lang="en-US" dirty="0">
                <a:hlinkClick r:id="rId3"/>
              </a:rPr>
              <a:t>Expectations for hub partner schools and lead school </a:t>
            </a:r>
            <a:endParaRPr lang="en-US" dirty="0"/>
          </a:p>
          <a:p>
            <a:r>
              <a:rPr lang="en-US" dirty="0"/>
              <a:t>The sessions will be recorded due to serval open evenings running this evening across our Hub</a:t>
            </a:r>
          </a:p>
          <a:p>
            <a:r>
              <a:rPr lang="en-US" dirty="0"/>
              <a:t>Questions posted into the chat. There will be a chance to answer at pause points</a:t>
            </a:r>
          </a:p>
          <a:p>
            <a:r>
              <a:rPr lang="en-US" dirty="0">
                <a:hlinkClick r:id="rId4"/>
              </a:rPr>
              <a:t>attendancehub@draytonmanorhighschool.co.uk</a:t>
            </a:r>
            <a:endParaRPr lang="en-US" dirty="0"/>
          </a:p>
          <a:p>
            <a:r>
              <a:rPr lang="en-US" dirty="0"/>
              <a:t>Resources can be found here: </a:t>
            </a:r>
            <a:r>
              <a:rPr lang="en-US" dirty="0">
                <a:hlinkClick r:id="rId5"/>
              </a:rPr>
              <a:t>https://www.draytonmanorhighschool.co.uk/school-resources.php</a:t>
            </a:r>
            <a:r>
              <a:rPr lang="en-US" dirty="0"/>
              <a:t> </a:t>
            </a:r>
          </a:p>
          <a:p>
            <a:r>
              <a:rPr lang="en-US" dirty="0"/>
              <a:t>Please ensure your webcams are on to allow for full participation but your microphones muted </a:t>
            </a:r>
          </a:p>
          <a:p>
            <a:r>
              <a:rPr lang="en-US" dirty="0"/>
              <a:t>Date of next meeting: </a:t>
            </a:r>
            <a:r>
              <a:rPr lang="en-US" b="1" dirty="0"/>
              <a:t>Thursday 23 January</a:t>
            </a:r>
          </a:p>
        </p:txBody>
      </p:sp>
      <p:sp>
        <p:nvSpPr>
          <p:cNvPr id="7" name="Title 1">
            <a:extLst>
              <a:ext uri="{FF2B5EF4-FFF2-40B4-BE49-F238E27FC236}">
                <a16:creationId xmlns:a16="http://schemas.microsoft.com/office/drawing/2014/main" id="{1C2E1F28-920D-60D1-2E06-24E130AF5964}"/>
              </a:ext>
            </a:extLst>
          </p:cNvPr>
          <p:cNvSpPr txBox="1">
            <a:spLocks/>
          </p:cNvSpPr>
          <p:nvPr/>
        </p:nvSpPr>
        <p:spPr>
          <a:xfrm>
            <a:off x="609600" y="410398"/>
            <a:ext cx="10972800" cy="1034944"/>
          </a:xfrm>
          <a:prstGeom prst="rect">
            <a:avLst/>
          </a:prstGeom>
          <a:gradFill rotWithShape="1">
            <a:gsLst>
              <a:gs pos="0">
                <a:srgbClr val="6F1973"/>
              </a:gs>
              <a:gs pos="80000">
                <a:schemeClr val="accent4">
                  <a:shade val="93000"/>
                  <a:satMod val="130000"/>
                </a:schemeClr>
              </a:gs>
              <a:gs pos="100000">
                <a:schemeClr val="accent4">
                  <a:shade val="94000"/>
                  <a:satMod val="135000"/>
                </a:schemeClr>
              </a:gs>
            </a:gsLst>
            <a:lin ang="16200000" scaled="0"/>
          </a:gra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0" i="0" u="none" strike="noStrike" kern="1200" cap="none" spc="0" normalizeH="0" baseline="0" noProof="0">
                <a:ln>
                  <a:noFill/>
                </a:ln>
                <a:solidFill>
                  <a:prstClr val="white"/>
                </a:solidFill>
                <a:effectLst/>
                <a:uLnTx/>
                <a:uFillTx/>
                <a:latin typeface="Bliss 2 Medium"/>
                <a:ea typeface="+mn-ea"/>
                <a:cs typeface="+mn-cs"/>
              </a:rPr>
              <a:t>Housekeeping and Expectations</a:t>
            </a:r>
          </a:p>
        </p:txBody>
      </p:sp>
    </p:spTree>
    <p:extLst>
      <p:ext uri="{BB962C8B-B14F-4D97-AF65-F5344CB8AC3E}">
        <p14:creationId xmlns:p14="http://schemas.microsoft.com/office/powerpoint/2010/main" val="427596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E3526-191E-B774-FDB5-24DE04A5AF0F}"/>
              </a:ext>
            </a:extLst>
          </p:cNvPr>
          <p:cNvSpPr>
            <a:spLocks noGrp="1"/>
          </p:cNvSpPr>
          <p:nvPr>
            <p:ph type="title"/>
          </p:nvPr>
        </p:nvSpPr>
        <p:spPr/>
        <p:txBody>
          <a:bodyPr/>
          <a:lstStyle/>
          <a:p>
            <a:r>
              <a:rPr lang="en-GB" dirty="0"/>
              <a:t>Daily Fingertip Data</a:t>
            </a:r>
          </a:p>
        </p:txBody>
      </p:sp>
      <p:sp>
        <p:nvSpPr>
          <p:cNvPr id="3" name="Content Placeholder 2">
            <a:extLst>
              <a:ext uri="{FF2B5EF4-FFF2-40B4-BE49-F238E27FC236}">
                <a16:creationId xmlns:a16="http://schemas.microsoft.com/office/drawing/2014/main" id="{0A238CAD-152F-4EAC-A3E7-D9522B9D5017}"/>
              </a:ext>
            </a:extLst>
          </p:cNvPr>
          <p:cNvSpPr>
            <a:spLocks noGrp="1"/>
          </p:cNvSpPr>
          <p:nvPr>
            <p:ph idx="1"/>
          </p:nvPr>
        </p:nvSpPr>
        <p:spPr/>
        <p:txBody>
          <a:bodyPr/>
          <a:lstStyle/>
          <a:p>
            <a:r>
              <a:rPr lang="en-GB" dirty="0"/>
              <a:t>10am </a:t>
            </a:r>
          </a:p>
          <a:p>
            <a:r>
              <a:rPr lang="en-GB" dirty="0"/>
              <a:t>End of Day</a:t>
            </a:r>
          </a:p>
        </p:txBody>
      </p:sp>
      <p:pic>
        <p:nvPicPr>
          <p:cNvPr id="5" name="Picture 4">
            <a:extLst>
              <a:ext uri="{FF2B5EF4-FFF2-40B4-BE49-F238E27FC236}">
                <a16:creationId xmlns:a16="http://schemas.microsoft.com/office/drawing/2014/main" id="{BE5810C6-28F8-B266-0327-96E5D98B427C}"/>
              </a:ext>
            </a:extLst>
          </p:cNvPr>
          <p:cNvPicPr>
            <a:picLocks noChangeAspect="1"/>
          </p:cNvPicPr>
          <p:nvPr/>
        </p:nvPicPr>
        <p:blipFill>
          <a:blip r:embed="rId2"/>
          <a:stretch>
            <a:fillRect/>
          </a:stretch>
        </p:blipFill>
        <p:spPr>
          <a:xfrm>
            <a:off x="1433164" y="2926080"/>
            <a:ext cx="3114183" cy="3382647"/>
          </a:xfrm>
          <a:prstGeom prst="rect">
            <a:avLst/>
          </a:prstGeom>
        </p:spPr>
      </p:pic>
      <p:pic>
        <p:nvPicPr>
          <p:cNvPr id="7" name="Picture 6">
            <a:extLst>
              <a:ext uri="{FF2B5EF4-FFF2-40B4-BE49-F238E27FC236}">
                <a16:creationId xmlns:a16="http://schemas.microsoft.com/office/drawing/2014/main" id="{04094511-5FD2-B7B3-355E-B50C6E0D44D3}"/>
              </a:ext>
            </a:extLst>
          </p:cNvPr>
          <p:cNvPicPr>
            <a:picLocks noChangeAspect="1"/>
          </p:cNvPicPr>
          <p:nvPr/>
        </p:nvPicPr>
        <p:blipFill>
          <a:blip r:embed="rId3"/>
          <a:stretch>
            <a:fillRect/>
          </a:stretch>
        </p:blipFill>
        <p:spPr>
          <a:xfrm>
            <a:off x="6474507" y="2926079"/>
            <a:ext cx="4618614" cy="3382647"/>
          </a:xfrm>
          <a:prstGeom prst="rect">
            <a:avLst/>
          </a:prstGeom>
        </p:spPr>
      </p:pic>
    </p:spTree>
    <p:extLst>
      <p:ext uri="{BB962C8B-B14F-4D97-AF65-F5344CB8AC3E}">
        <p14:creationId xmlns:p14="http://schemas.microsoft.com/office/powerpoint/2010/main" val="1473687232"/>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37CE8-EFF9-042D-CDF8-6226B592DC04}"/>
              </a:ext>
            </a:extLst>
          </p:cNvPr>
          <p:cNvSpPr>
            <a:spLocks noGrp="1"/>
          </p:cNvSpPr>
          <p:nvPr>
            <p:ph type="title"/>
          </p:nvPr>
        </p:nvSpPr>
        <p:spPr/>
        <p:txBody>
          <a:bodyPr/>
          <a:lstStyle/>
          <a:p>
            <a:r>
              <a:rPr lang="en-GB" dirty="0"/>
              <a:t>How to share with Parents, Students, Staff</a:t>
            </a:r>
          </a:p>
        </p:txBody>
      </p:sp>
      <p:sp>
        <p:nvSpPr>
          <p:cNvPr id="3" name="Content Placeholder 2">
            <a:extLst>
              <a:ext uri="{FF2B5EF4-FFF2-40B4-BE49-F238E27FC236}">
                <a16:creationId xmlns:a16="http://schemas.microsoft.com/office/drawing/2014/main" id="{B8C93D5F-D544-0CEC-CED0-BAD42FD06470}"/>
              </a:ext>
            </a:extLst>
          </p:cNvPr>
          <p:cNvSpPr>
            <a:spLocks noGrp="1"/>
          </p:cNvSpPr>
          <p:nvPr>
            <p:ph idx="1"/>
          </p:nvPr>
        </p:nvSpPr>
        <p:spPr/>
        <p:txBody>
          <a:bodyPr/>
          <a:lstStyle/>
          <a:p>
            <a:r>
              <a:rPr lang="en-GB" dirty="0"/>
              <a:t>Comms strategy – what messages are sent, on what platform, on what days and how often?</a:t>
            </a:r>
          </a:p>
          <a:p>
            <a:r>
              <a:rPr lang="en-GB" dirty="0"/>
              <a:t>Every letter/texts contains attendance figure  – keeping attendance on the agenda </a:t>
            </a:r>
          </a:p>
          <a:p>
            <a:endParaRPr lang="en-GB" dirty="0"/>
          </a:p>
          <a:p>
            <a:endParaRPr lang="en-GB" dirty="0"/>
          </a:p>
          <a:p>
            <a:endParaRPr lang="en-GB" dirty="0"/>
          </a:p>
        </p:txBody>
      </p:sp>
    </p:spTree>
    <p:extLst>
      <p:ext uri="{BB962C8B-B14F-4D97-AF65-F5344CB8AC3E}">
        <p14:creationId xmlns:p14="http://schemas.microsoft.com/office/powerpoint/2010/main" val="298409314"/>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0BD32-509F-4A54-17D3-1FC069A471E5}"/>
              </a:ext>
            </a:extLst>
          </p:cNvPr>
          <p:cNvSpPr>
            <a:spLocks noGrp="1"/>
          </p:cNvSpPr>
          <p:nvPr>
            <p:ph type="title"/>
          </p:nvPr>
        </p:nvSpPr>
        <p:spPr/>
        <p:txBody>
          <a:bodyPr>
            <a:normAutofit fontScale="90000"/>
          </a:bodyPr>
          <a:lstStyle/>
          <a:p>
            <a:r>
              <a:rPr lang="en-GB" dirty="0"/>
              <a:t>Follow Up Actions – What to do with all the Data?</a:t>
            </a:r>
          </a:p>
        </p:txBody>
      </p:sp>
      <p:sp>
        <p:nvSpPr>
          <p:cNvPr id="3" name="Content Placeholder 2">
            <a:extLst>
              <a:ext uri="{FF2B5EF4-FFF2-40B4-BE49-F238E27FC236}">
                <a16:creationId xmlns:a16="http://schemas.microsoft.com/office/drawing/2014/main" id="{33D916B4-CA5D-F99B-4901-568D8A76BC74}"/>
              </a:ext>
            </a:extLst>
          </p:cNvPr>
          <p:cNvSpPr>
            <a:spLocks noGrp="1"/>
          </p:cNvSpPr>
          <p:nvPr>
            <p:ph idx="1"/>
          </p:nvPr>
        </p:nvSpPr>
        <p:spPr/>
        <p:txBody>
          <a:bodyPr/>
          <a:lstStyle/>
          <a:p>
            <a:r>
              <a:rPr lang="en-GB" dirty="0"/>
              <a:t>Questions that we ask of ourselves: </a:t>
            </a:r>
          </a:p>
          <a:p>
            <a:pPr lvl="1"/>
            <a:r>
              <a:rPr lang="en-GB" dirty="0"/>
              <a:t>Who does receives the data reports?</a:t>
            </a:r>
          </a:p>
          <a:p>
            <a:pPr lvl="1"/>
            <a:r>
              <a:rPr lang="en-GB" dirty="0"/>
              <a:t>What are the follow up actions?</a:t>
            </a:r>
          </a:p>
          <a:p>
            <a:pPr lvl="1"/>
            <a:r>
              <a:rPr lang="en-GB" dirty="0"/>
              <a:t>In what forums are the data reports discussed and actions agreed?</a:t>
            </a:r>
          </a:p>
          <a:p>
            <a:pPr lvl="1"/>
            <a:r>
              <a:rPr lang="en-GB" dirty="0"/>
              <a:t>How can we stop data reports sitting in emails?</a:t>
            </a:r>
          </a:p>
        </p:txBody>
      </p:sp>
    </p:spTree>
    <p:extLst>
      <p:ext uri="{BB962C8B-B14F-4D97-AF65-F5344CB8AC3E}">
        <p14:creationId xmlns:p14="http://schemas.microsoft.com/office/powerpoint/2010/main" val="470782127"/>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27E5B-52C8-050C-337B-C2292CFBF65C}"/>
              </a:ext>
            </a:extLst>
          </p:cNvPr>
          <p:cNvSpPr>
            <a:spLocks noGrp="1"/>
          </p:cNvSpPr>
          <p:nvPr>
            <p:ph type="title"/>
          </p:nvPr>
        </p:nvSpPr>
        <p:spPr/>
        <p:txBody>
          <a:bodyPr/>
          <a:lstStyle/>
          <a:p>
            <a:r>
              <a:rPr lang="en-GB" dirty="0"/>
              <a:t>Keeping Track</a:t>
            </a:r>
          </a:p>
        </p:txBody>
      </p:sp>
      <p:sp>
        <p:nvSpPr>
          <p:cNvPr id="3" name="Content Placeholder 2">
            <a:extLst>
              <a:ext uri="{FF2B5EF4-FFF2-40B4-BE49-F238E27FC236}">
                <a16:creationId xmlns:a16="http://schemas.microsoft.com/office/drawing/2014/main" id="{12FAD535-7859-FA06-AF30-2EA54AD2709B}"/>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8C32D169-0B75-ACAB-A310-FD370D642262}"/>
              </a:ext>
            </a:extLst>
          </p:cNvPr>
          <p:cNvPicPr>
            <a:picLocks noChangeAspect="1"/>
          </p:cNvPicPr>
          <p:nvPr/>
        </p:nvPicPr>
        <p:blipFill>
          <a:blip r:embed="rId2"/>
          <a:stretch>
            <a:fillRect/>
          </a:stretch>
        </p:blipFill>
        <p:spPr>
          <a:xfrm>
            <a:off x="0" y="2065919"/>
            <a:ext cx="12192000" cy="2726162"/>
          </a:xfrm>
          <a:prstGeom prst="rect">
            <a:avLst/>
          </a:prstGeom>
        </p:spPr>
      </p:pic>
    </p:spTree>
    <p:extLst>
      <p:ext uri="{BB962C8B-B14F-4D97-AF65-F5344CB8AC3E}">
        <p14:creationId xmlns:p14="http://schemas.microsoft.com/office/powerpoint/2010/main" val="4202402614"/>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A2D42-EE8E-0883-C1A4-4C18EA2710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7A172A-7D4E-70A5-C7D3-79E27547F3B8}"/>
              </a:ext>
            </a:extLst>
          </p:cNvPr>
          <p:cNvSpPr>
            <a:spLocks noGrp="1"/>
          </p:cNvSpPr>
          <p:nvPr>
            <p:ph type="title"/>
          </p:nvPr>
        </p:nvSpPr>
        <p:spPr/>
        <p:txBody>
          <a:bodyPr/>
          <a:lstStyle/>
          <a:p>
            <a:r>
              <a:rPr lang="en-US"/>
              <a:t>Pause Point</a:t>
            </a:r>
            <a:endParaRPr lang="en-GB"/>
          </a:p>
        </p:txBody>
      </p:sp>
      <p:pic>
        <p:nvPicPr>
          <p:cNvPr id="8" name="Content Placeholder 10">
            <a:extLst>
              <a:ext uri="{FF2B5EF4-FFF2-40B4-BE49-F238E27FC236}">
                <a16:creationId xmlns:a16="http://schemas.microsoft.com/office/drawing/2014/main" id="{0E7B05B5-ED7F-6579-8C58-AC65A00CA6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692" y="1909619"/>
            <a:ext cx="9830615" cy="3781712"/>
          </a:xfrm>
          <a:prstGeom prst="rect">
            <a:avLst/>
          </a:prstGeom>
        </p:spPr>
      </p:pic>
    </p:spTree>
    <p:extLst>
      <p:ext uri="{BB962C8B-B14F-4D97-AF65-F5344CB8AC3E}">
        <p14:creationId xmlns:p14="http://schemas.microsoft.com/office/powerpoint/2010/main" val="3552050371"/>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0F033-EFC5-4CFF-F02B-538EB9A87CB6}"/>
              </a:ext>
            </a:extLst>
          </p:cNvPr>
          <p:cNvSpPr>
            <a:spLocks noGrp="1"/>
          </p:cNvSpPr>
          <p:nvPr>
            <p:ph type="title"/>
          </p:nvPr>
        </p:nvSpPr>
        <p:spPr/>
        <p:txBody>
          <a:bodyPr/>
          <a:lstStyle/>
          <a:p>
            <a:r>
              <a:rPr lang="en-GB" dirty="0"/>
              <a:t>New Attendance Toolkit</a:t>
            </a:r>
          </a:p>
        </p:txBody>
      </p:sp>
      <p:sp>
        <p:nvSpPr>
          <p:cNvPr id="3" name="Content Placeholder 2">
            <a:extLst>
              <a:ext uri="{FF2B5EF4-FFF2-40B4-BE49-F238E27FC236}">
                <a16:creationId xmlns:a16="http://schemas.microsoft.com/office/drawing/2014/main" id="{65D2A105-D237-F9DA-150A-AA12D7FD3F0D}"/>
              </a:ext>
            </a:extLst>
          </p:cNvPr>
          <p:cNvSpPr>
            <a:spLocks noGrp="1"/>
          </p:cNvSpPr>
          <p:nvPr>
            <p:ph idx="1"/>
          </p:nvPr>
        </p:nvSpPr>
        <p:spPr>
          <a:xfrm>
            <a:off x="609600" y="1600201"/>
            <a:ext cx="5662863" cy="4525963"/>
          </a:xfrm>
        </p:spPr>
        <p:txBody>
          <a:bodyPr>
            <a:normAutofit lnSpcReduction="10000"/>
          </a:bodyPr>
          <a:lstStyle/>
          <a:p>
            <a:r>
              <a:rPr lang="en-GB" dirty="0"/>
              <a:t>This toolkit seeks to make it easier for schools to tackle the absence challenge. It describes approaches for leaders to consider and adopt where they feel these could be helpful in improving their approach to reducing absence, including practical resources to support schools. </a:t>
            </a:r>
          </a:p>
        </p:txBody>
      </p:sp>
      <p:pic>
        <p:nvPicPr>
          <p:cNvPr id="6" name="Picture 5">
            <a:extLst>
              <a:ext uri="{FF2B5EF4-FFF2-40B4-BE49-F238E27FC236}">
                <a16:creationId xmlns:a16="http://schemas.microsoft.com/office/drawing/2014/main" id="{335D1C05-00FE-0F6F-AABC-68CCFA0BED7F}"/>
              </a:ext>
            </a:extLst>
          </p:cNvPr>
          <p:cNvPicPr>
            <a:picLocks noChangeAspect="1"/>
          </p:cNvPicPr>
          <p:nvPr/>
        </p:nvPicPr>
        <p:blipFill>
          <a:blip r:embed="rId3"/>
          <a:stretch>
            <a:fillRect/>
          </a:stretch>
        </p:blipFill>
        <p:spPr>
          <a:xfrm>
            <a:off x="6704919" y="1660359"/>
            <a:ext cx="4877481" cy="2876951"/>
          </a:xfrm>
          <a:prstGeom prst="rect">
            <a:avLst/>
          </a:prstGeom>
        </p:spPr>
      </p:pic>
    </p:spTree>
    <p:extLst>
      <p:ext uri="{BB962C8B-B14F-4D97-AF65-F5344CB8AC3E}">
        <p14:creationId xmlns:p14="http://schemas.microsoft.com/office/powerpoint/2010/main" val="1877915352"/>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2A579-06D9-3E74-5B20-FA85689D8C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CE3C48-B432-43A8-7F79-37F41A9FA437}"/>
              </a:ext>
            </a:extLst>
          </p:cNvPr>
          <p:cNvSpPr>
            <a:spLocks noGrp="1"/>
          </p:cNvSpPr>
          <p:nvPr>
            <p:ph type="title"/>
          </p:nvPr>
        </p:nvSpPr>
        <p:spPr/>
        <p:txBody>
          <a:bodyPr/>
          <a:lstStyle/>
          <a:p>
            <a:r>
              <a:rPr lang="en-GB" dirty="0"/>
              <a:t>New Attendance Toolkit</a:t>
            </a:r>
          </a:p>
        </p:txBody>
      </p:sp>
      <p:sp>
        <p:nvSpPr>
          <p:cNvPr id="3" name="Content Placeholder 2">
            <a:extLst>
              <a:ext uri="{FF2B5EF4-FFF2-40B4-BE49-F238E27FC236}">
                <a16:creationId xmlns:a16="http://schemas.microsoft.com/office/drawing/2014/main" id="{3DB4A536-3875-16B1-6970-5C84E273D33B}"/>
              </a:ext>
            </a:extLst>
          </p:cNvPr>
          <p:cNvSpPr>
            <a:spLocks noGrp="1"/>
          </p:cNvSpPr>
          <p:nvPr>
            <p:ph idx="1"/>
          </p:nvPr>
        </p:nvSpPr>
        <p:spPr>
          <a:xfrm>
            <a:off x="609600" y="1600201"/>
            <a:ext cx="10972800" cy="4525963"/>
          </a:xfrm>
        </p:spPr>
        <p:txBody>
          <a:bodyPr>
            <a:normAutofit fontScale="77500" lnSpcReduction="20000"/>
          </a:bodyPr>
          <a:lstStyle/>
          <a:p>
            <a:pPr marL="514350" indent="-514350">
              <a:buAutoNum type="arabicPeriod"/>
            </a:pPr>
            <a:r>
              <a:rPr lang="en-GB" dirty="0"/>
              <a:t>Data and targeted support: how to gather, share and use attendance data to put in place action to improve attendance</a:t>
            </a:r>
          </a:p>
          <a:p>
            <a:pPr marL="514350" indent="-514350">
              <a:buAutoNum type="arabicPeriod"/>
            </a:pPr>
            <a:r>
              <a:rPr lang="en-GB" dirty="0"/>
              <a:t>Culture: how to embed a support-first culture to encourage high attendance and make school a place children want to attend</a:t>
            </a:r>
          </a:p>
          <a:p>
            <a:pPr marL="514350" indent="-514350">
              <a:buAutoNum type="arabicPeriod"/>
            </a:pPr>
            <a:r>
              <a:rPr lang="en-GB" dirty="0"/>
              <a:t>People: how to make attendance ‘everyone’s business’ and ensure individuals and teams work together to reduce absence</a:t>
            </a:r>
          </a:p>
          <a:p>
            <a:pPr marL="514350" indent="-514350">
              <a:buAutoNum type="arabicPeriod"/>
            </a:pPr>
            <a:r>
              <a:rPr lang="en-GB" dirty="0"/>
              <a:t>Processes and systems: how to develop and implement strong and rigorous processes to identify and respond quickly and effectively to absence</a:t>
            </a:r>
          </a:p>
          <a:p>
            <a:pPr marL="514350" indent="-514350">
              <a:buAutoNum type="arabicPeriod"/>
            </a:pPr>
            <a:r>
              <a:rPr lang="en-GB" dirty="0"/>
              <a:t>Relationships: how to build strong and positive relationships with pupils and families to understand, then prevent or remove barriers to attendance</a:t>
            </a:r>
          </a:p>
          <a:p>
            <a:pPr marL="514350" indent="-514350">
              <a:buAutoNum type="arabicPeriod"/>
            </a:pPr>
            <a:r>
              <a:rPr lang="en-GB" dirty="0"/>
              <a:t>Communications: how to develop and share strong and inclusive attendance communications that convey messages with impact</a:t>
            </a:r>
          </a:p>
        </p:txBody>
      </p:sp>
    </p:spTree>
    <p:extLst>
      <p:ext uri="{BB962C8B-B14F-4D97-AF65-F5344CB8AC3E}">
        <p14:creationId xmlns:p14="http://schemas.microsoft.com/office/powerpoint/2010/main" val="2084578603"/>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E0A9E-21DE-DECF-AC98-DB794E12BFEF}"/>
              </a:ext>
            </a:extLst>
          </p:cNvPr>
          <p:cNvSpPr>
            <a:spLocks noGrp="1"/>
          </p:cNvSpPr>
          <p:nvPr>
            <p:ph type="title"/>
          </p:nvPr>
        </p:nvSpPr>
        <p:spPr/>
        <p:txBody>
          <a:bodyPr/>
          <a:lstStyle/>
          <a:p>
            <a:r>
              <a:rPr lang="en-GB" dirty="0"/>
              <a:t>Self-Assessment</a:t>
            </a:r>
          </a:p>
        </p:txBody>
      </p:sp>
      <p:pic>
        <p:nvPicPr>
          <p:cNvPr id="5" name="Picture 4">
            <a:extLst>
              <a:ext uri="{FF2B5EF4-FFF2-40B4-BE49-F238E27FC236}">
                <a16:creationId xmlns:a16="http://schemas.microsoft.com/office/drawing/2014/main" id="{814375B4-44CA-139D-9235-CC125AB00AAB}"/>
              </a:ext>
            </a:extLst>
          </p:cNvPr>
          <p:cNvPicPr>
            <a:picLocks noChangeAspect="1"/>
          </p:cNvPicPr>
          <p:nvPr/>
        </p:nvPicPr>
        <p:blipFill>
          <a:blip r:embed="rId2"/>
          <a:stretch>
            <a:fillRect/>
          </a:stretch>
        </p:blipFill>
        <p:spPr>
          <a:xfrm>
            <a:off x="609599" y="1424169"/>
            <a:ext cx="11199224" cy="5184804"/>
          </a:xfrm>
          <a:prstGeom prst="rect">
            <a:avLst/>
          </a:prstGeom>
        </p:spPr>
      </p:pic>
    </p:spTree>
    <p:extLst>
      <p:ext uri="{BB962C8B-B14F-4D97-AF65-F5344CB8AC3E}">
        <p14:creationId xmlns:p14="http://schemas.microsoft.com/office/powerpoint/2010/main" val="3288686850"/>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E0190-BB86-D951-578F-27416DF31D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830333-6168-73EE-EDCB-C853CC05A03E}"/>
              </a:ext>
            </a:extLst>
          </p:cNvPr>
          <p:cNvSpPr>
            <a:spLocks noGrp="1"/>
          </p:cNvSpPr>
          <p:nvPr>
            <p:ph type="title"/>
          </p:nvPr>
        </p:nvSpPr>
        <p:spPr/>
        <p:txBody>
          <a:bodyPr/>
          <a:lstStyle/>
          <a:p>
            <a:r>
              <a:rPr lang="en-GB" dirty="0"/>
              <a:t>Self-Assessment</a:t>
            </a:r>
          </a:p>
        </p:txBody>
      </p:sp>
      <p:pic>
        <p:nvPicPr>
          <p:cNvPr id="7" name="Picture 6">
            <a:extLst>
              <a:ext uri="{FF2B5EF4-FFF2-40B4-BE49-F238E27FC236}">
                <a16:creationId xmlns:a16="http://schemas.microsoft.com/office/drawing/2014/main" id="{2A3E187A-EC71-66BD-4427-B76609DEEF37}"/>
              </a:ext>
            </a:extLst>
          </p:cNvPr>
          <p:cNvPicPr>
            <a:picLocks noChangeAspect="1"/>
          </p:cNvPicPr>
          <p:nvPr/>
        </p:nvPicPr>
        <p:blipFill>
          <a:blip r:embed="rId2"/>
          <a:stretch>
            <a:fillRect/>
          </a:stretch>
        </p:blipFill>
        <p:spPr>
          <a:xfrm>
            <a:off x="609600" y="1417638"/>
            <a:ext cx="10972800" cy="5165724"/>
          </a:xfrm>
          <a:prstGeom prst="rect">
            <a:avLst/>
          </a:prstGeom>
        </p:spPr>
      </p:pic>
    </p:spTree>
    <p:extLst>
      <p:ext uri="{BB962C8B-B14F-4D97-AF65-F5344CB8AC3E}">
        <p14:creationId xmlns:p14="http://schemas.microsoft.com/office/powerpoint/2010/main" val="2872368767"/>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EEAE4-8FE7-8867-4E7F-A9A2F97B53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8EA484-AAAA-49C2-0B92-DCB0FDA5DB0D}"/>
              </a:ext>
            </a:extLst>
          </p:cNvPr>
          <p:cNvSpPr>
            <a:spLocks noGrp="1"/>
          </p:cNvSpPr>
          <p:nvPr>
            <p:ph type="title"/>
          </p:nvPr>
        </p:nvSpPr>
        <p:spPr/>
        <p:txBody>
          <a:bodyPr/>
          <a:lstStyle/>
          <a:p>
            <a:r>
              <a:rPr lang="en-GB" dirty="0"/>
              <a:t>Self-Assessment</a:t>
            </a:r>
          </a:p>
        </p:txBody>
      </p:sp>
      <p:pic>
        <p:nvPicPr>
          <p:cNvPr id="4" name="Picture 3">
            <a:extLst>
              <a:ext uri="{FF2B5EF4-FFF2-40B4-BE49-F238E27FC236}">
                <a16:creationId xmlns:a16="http://schemas.microsoft.com/office/drawing/2014/main" id="{C595742D-F3CF-BB24-E2E3-EAD5091B0CC6}"/>
              </a:ext>
            </a:extLst>
          </p:cNvPr>
          <p:cNvPicPr>
            <a:picLocks noChangeAspect="1"/>
          </p:cNvPicPr>
          <p:nvPr/>
        </p:nvPicPr>
        <p:blipFill>
          <a:blip r:embed="rId2"/>
          <a:stretch>
            <a:fillRect/>
          </a:stretch>
        </p:blipFill>
        <p:spPr>
          <a:xfrm>
            <a:off x="609600" y="1571182"/>
            <a:ext cx="11041116" cy="3993595"/>
          </a:xfrm>
          <a:prstGeom prst="rect">
            <a:avLst/>
          </a:prstGeom>
        </p:spPr>
      </p:pic>
    </p:spTree>
    <p:extLst>
      <p:ext uri="{BB962C8B-B14F-4D97-AF65-F5344CB8AC3E}">
        <p14:creationId xmlns:p14="http://schemas.microsoft.com/office/powerpoint/2010/main" val="1057703094"/>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C14C2-A3FF-EEFA-1245-D09DF4DBF1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C3D75C-C100-5CFE-4E52-41CAF51D34D0}"/>
              </a:ext>
            </a:extLst>
          </p:cNvPr>
          <p:cNvSpPr>
            <a:spLocks noGrp="1"/>
          </p:cNvSpPr>
          <p:nvPr>
            <p:ph type="title"/>
          </p:nvPr>
        </p:nvSpPr>
        <p:spPr/>
        <p:txBody>
          <a:bodyPr/>
          <a:lstStyle/>
          <a:p>
            <a:r>
              <a:rPr lang="en-US"/>
              <a:t>DMHS Attendance Hub</a:t>
            </a:r>
          </a:p>
        </p:txBody>
      </p:sp>
      <p:graphicFrame>
        <p:nvGraphicFramePr>
          <p:cNvPr id="3" name="Diagram 2">
            <a:extLst>
              <a:ext uri="{FF2B5EF4-FFF2-40B4-BE49-F238E27FC236}">
                <a16:creationId xmlns:a16="http://schemas.microsoft.com/office/drawing/2014/main" id="{45A258B5-86DA-4BDC-D6F3-CE78B0A48E82}"/>
              </a:ext>
            </a:extLst>
          </p:cNvPr>
          <p:cNvGraphicFramePr/>
          <p:nvPr/>
        </p:nvGraphicFramePr>
        <p:xfrm>
          <a:off x="363415" y="1519310"/>
          <a:ext cx="11465169" cy="5064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3662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58D28-93ED-00C9-E975-7D4250C837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AF5415-F0C1-BA02-4F89-12C68E04B185}"/>
              </a:ext>
            </a:extLst>
          </p:cNvPr>
          <p:cNvSpPr>
            <a:spLocks noGrp="1"/>
          </p:cNvSpPr>
          <p:nvPr>
            <p:ph type="title"/>
          </p:nvPr>
        </p:nvSpPr>
        <p:spPr/>
        <p:txBody>
          <a:bodyPr/>
          <a:lstStyle/>
          <a:p>
            <a:r>
              <a:rPr lang="en-US"/>
              <a:t>DMHS Attendance Hub</a:t>
            </a:r>
          </a:p>
        </p:txBody>
      </p:sp>
      <p:graphicFrame>
        <p:nvGraphicFramePr>
          <p:cNvPr id="3" name="Diagram 2">
            <a:extLst>
              <a:ext uri="{FF2B5EF4-FFF2-40B4-BE49-F238E27FC236}">
                <a16:creationId xmlns:a16="http://schemas.microsoft.com/office/drawing/2014/main" id="{643D5522-D6F6-3838-BB4B-9D869B9B9BB3}"/>
              </a:ext>
            </a:extLst>
          </p:cNvPr>
          <p:cNvGraphicFramePr/>
          <p:nvPr/>
        </p:nvGraphicFramePr>
        <p:xfrm>
          <a:off x="2400300" y="1519311"/>
          <a:ext cx="11465169" cy="5064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0BBDF50F-473E-8B37-BCD7-7D01E5C4BA9C}"/>
              </a:ext>
            </a:extLst>
          </p:cNvPr>
          <p:cNvSpPr txBox="1"/>
          <p:nvPr/>
        </p:nvSpPr>
        <p:spPr>
          <a:xfrm>
            <a:off x="529590" y="1806307"/>
            <a:ext cx="395097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liss 2 regular"/>
                <a:ea typeface="+mn-ea"/>
                <a:cs typeface="+mn-cs"/>
              </a:rPr>
              <a:t>Module 5 is now open to access on the Hub resource webpage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Bliss 2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liss 2 regular"/>
                <a:ea typeface="+mn-ea"/>
                <a:cs typeface="+mn-cs"/>
              </a:rPr>
              <a:t>We look forward to seeing you in November for module 5: Effective Interventions</a:t>
            </a:r>
          </a:p>
        </p:txBody>
      </p:sp>
    </p:spTree>
    <p:extLst>
      <p:ext uri="{BB962C8B-B14F-4D97-AF65-F5344CB8AC3E}">
        <p14:creationId xmlns:p14="http://schemas.microsoft.com/office/powerpoint/2010/main" val="959703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62595-5CE9-CD58-07A0-C957090CA360}"/>
              </a:ext>
            </a:extLst>
          </p:cNvPr>
          <p:cNvSpPr>
            <a:spLocks noGrp="1"/>
          </p:cNvSpPr>
          <p:nvPr>
            <p:ph type="title"/>
          </p:nvPr>
        </p:nvSpPr>
        <p:spPr/>
        <p:txBody>
          <a:bodyPr/>
          <a:lstStyle/>
          <a:p>
            <a:r>
              <a:rPr lang="en-GB" dirty="0"/>
              <a:t>Do Now</a:t>
            </a:r>
          </a:p>
        </p:txBody>
      </p:sp>
      <p:sp>
        <p:nvSpPr>
          <p:cNvPr id="3" name="Content Placeholder 2">
            <a:extLst>
              <a:ext uri="{FF2B5EF4-FFF2-40B4-BE49-F238E27FC236}">
                <a16:creationId xmlns:a16="http://schemas.microsoft.com/office/drawing/2014/main" id="{D09805E4-F2E0-6344-309A-278B86C88EB7}"/>
              </a:ext>
            </a:extLst>
          </p:cNvPr>
          <p:cNvSpPr>
            <a:spLocks noGrp="1"/>
          </p:cNvSpPr>
          <p:nvPr>
            <p:ph idx="1"/>
          </p:nvPr>
        </p:nvSpPr>
        <p:spPr>
          <a:solidFill>
            <a:schemeClr val="accent4">
              <a:lumMod val="60000"/>
              <a:lumOff val="40000"/>
            </a:schemeClr>
          </a:solidFill>
        </p:spPr>
        <p:txBody>
          <a:bodyPr/>
          <a:lstStyle/>
          <a:p>
            <a:pPr marL="514350" indent="-514350">
              <a:buFont typeface="+mj-lt"/>
              <a:buAutoNum type="arabicPeriod"/>
            </a:pPr>
            <a:r>
              <a:rPr lang="en-GB" dirty="0"/>
              <a:t>What positives/ challenges have you faced with the new 2024 attendance guidance </a:t>
            </a:r>
          </a:p>
          <a:p>
            <a:pPr marL="514350" indent="-514350">
              <a:buFont typeface="+mj-lt"/>
              <a:buAutoNum type="arabicPeriod"/>
            </a:pPr>
            <a:r>
              <a:rPr lang="en-GB" dirty="0"/>
              <a:t>What positives/ challenges have your school faced this term with attendance?</a:t>
            </a:r>
          </a:p>
          <a:p>
            <a:pPr marL="514350" indent="-514350">
              <a:buFont typeface="+mj-lt"/>
              <a:buAutoNum type="arabicPeriod"/>
            </a:pPr>
            <a:r>
              <a:rPr lang="en-GB" dirty="0"/>
              <a:t>What data do you produce to analyse attendance?</a:t>
            </a:r>
          </a:p>
          <a:p>
            <a:pPr marL="514350" indent="-514350">
              <a:buFont typeface="+mj-lt"/>
              <a:buAutoNum type="arabicPeriod"/>
            </a:pPr>
            <a:r>
              <a:rPr lang="en-GB" dirty="0"/>
              <a:t>What data do you find to be high impact in directing resources and interventions?</a:t>
            </a:r>
          </a:p>
        </p:txBody>
      </p:sp>
    </p:spTree>
    <p:extLst>
      <p:ext uri="{BB962C8B-B14F-4D97-AF65-F5344CB8AC3E}">
        <p14:creationId xmlns:p14="http://schemas.microsoft.com/office/powerpoint/2010/main" val="2573650200"/>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7E343-695A-8FE2-049C-79DC42CF10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40EA96-A6BC-01D6-181C-E515D3E15FF4}"/>
              </a:ext>
            </a:extLst>
          </p:cNvPr>
          <p:cNvSpPr>
            <a:spLocks noGrp="1"/>
          </p:cNvSpPr>
          <p:nvPr>
            <p:ph type="title"/>
          </p:nvPr>
        </p:nvSpPr>
        <p:spPr/>
        <p:txBody>
          <a:bodyPr/>
          <a:lstStyle/>
          <a:p>
            <a:r>
              <a:rPr lang="en-US" dirty="0"/>
              <a:t>2024 Changes</a:t>
            </a:r>
          </a:p>
        </p:txBody>
      </p:sp>
      <p:sp>
        <p:nvSpPr>
          <p:cNvPr id="3" name="Content Placeholder 2">
            <a:extLst>
              <a:ext uri="{FF2B5EF4-FFF2-40B4-BE49-F238E27FC236}">
                <a16:creationId xmlns:a16="http://schemas.microsoft.com/office/drawing/2014/main" id="{FFD52A90-C31A-A3A5-1D31-06CDD0FCFC9F}"/>
              </a:ext>
            </a:extLst>
          </p:cNvPr>
          <p:cNvSpPr>
            <a:spLocks noGrp="1"/>
          </p:cNvSpPr>
          <p:nvPr>
            <p:ph idx="1"/>
          </p:nvPr>
        </p:nvSpPr>
        <p:spPr>
          <a:xfrm>
            <a:off x="609600" y="1600201"/>
            <a:ext cx="5050536" cy="4525963"/>
          </a:xfrm>
        </p:spPr>
        <p:txBody>
          <a:bodyPr/>
          <a:lstStyle/>
          <a:p>
            <a:r>
              <a:rPr lang="en-US" dirty="0"/>
              <a:t>10 sessions in 10 weeks fines</a:t>
            </a:r>
          </a:p>
          <a:p>
            <a:r>
              <a:rPr lang="en-US" dirty="0"/>
              <a:t>Early help</a:t>
            </a:r>
          </a:p>
          <a:p>
            <a:r>
              <a:rPr lang="en-US" dirty="0"/>
              <a:t>Notice to improve phone conversations</a:t>
            </a:r>
          </a:p>
        </p:txBody>
      </p:sp>
      <p:pic>
        <p:nvPicPr>
          <p:cNvPr id="5" name="Picture 4">
            <a:extLst>
              <a:ext uri="{FF2B5EF4-FFF2-40B4-BE49-F238E27FC236}">
                <a16:creationId xmlns:a16="http://schemas.microsoft.com/office/drawing/2014/main" id="{12AE96F8-21F1-F86D-234B-FEF57783520A}"/>
              </a:ext>
            </a:extLst>
          </p:cNvPr>
          <p:cNvPicPr>
            <a:picLocks noChangeAspect="1"/>
          </p:cNvPicPr>
          <p:nvPr/>
        </p:nvPicPr>
        <p:blipFill>
          <a:blip r:embed="rId3"/>
          <a:stretch>
            <a:fillRect/>
          </a:stretch>
        </p:blipFill>
        <p:spPr>
          <a:xfrm>
            <a:off x="6807708" y="1485860"/>
            <a:ext cx="3451122" cy="4754643"/>
          </a:xfrm>
          <a:prstGeom prst="rect">
            <a:avLst/>
          </a:prstGeom>
        </p:spPr>
      </p:pic>
    </p:spTree>
    <p:extLst>
      <p:ext uri="{BB962C8B-B14F-4D97-AF65-F5344CB8AC3E}">
        <p14:creationId xmlns:p14="http://schemas.microsoft.com/office/powerpoint/2010/main" val="3326205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86A65-84E3-8E37-5C47-439C4FE5CA70}"/>
              </a:ext>
            </a:extLst>
          </p:cNvPr>
          <p:cNvSpPr>
            <a:spLocks noGrp="1"/>
          </p:cNvSpPr>
          <p:nvPr>
            <p:ph type="title"/>
          </p:nvPr>
        </p:nvSpPr>
        <p:spPr/>
        <p:txBody>
          <a:bodyPr/>
          <a:lstStyle/>
          <a:p>
            <a:r>
              <a:rPr lang="en-GB" dirty="0"/>
              <a:t>Objectives of Module 4</a:t>
            </a:r>
          </a:p>
        </p:txBody>
      </p:sp>
      <p:sp>
        <p:nvSpPr>
          <p:cNvPr id="3" name="Content Placeholder 2">
            <a:extLst>
              <a:ext uri="{FF2B5EF4-FFF2-40B4-BE49-F238E27FC236}">
                <a16:creationId xmlns:a16="http://schemas.microsoft.com/office/drawing/2014/main" id="{6B485DC2-74F9-9107-52AF-066883C05BE8}"/>
              </a:ext>
            </a:extLst>
          </p:cNvPr>
          <p:cNvSpPr>
            <a:spLocks noGrp="1"/>
          </p:cNvSpPr>
          <p:nvPr>
            <p:ph idx="1"/>
          </p:nvPr>
        </p:nvSpPr>
        <p:spPr/>
        <p:txBody>
          <a:bodyPr/>
          <a:lstStyle/>
          <a:p>
            <a:r>
              <a:rPr lang="en-GB" dirty="0"/>
              <a:t>Explain the ‘working tools’ of attendance</a:t>
            </a:r>
          </a:p>
          <a:p>
            <a:r>
              <a:rPr lang="en-GB" dirty="0"/>
              <a:t>To discuss effective data methods and ways in which data influences interventions </a:t>
            </a:r>
          </a:p>
          <a:p>
            <a:r>
              <a:rPr lang="en-GB" dirty="0"/>
              <a:t>To explore the new attendance toolkit  </a:t>
            </a:r>
          </a:p>
          <a:p>
            <a:endParaRPr lang="en-GB" dirty="0"/>
          </a:p>
        </p:txBody>
      </p:sp>
    </p:spTree>
    <p:extLst>
      <p:ext uri="{BB962C8B-B14F-4D97-AF65-F5344CB8AC3E}">
        <p14:creationId xmlns:p14="http://schemas.microsoft.com/office/powerpoint/2010/main" val="1480769254"/>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5351E3-45BC-5104-AD69-35755A576378}"/>
              </a:ext>
            </a:extLst>
          </p:cNvPr>
          <p:cNvPicPr>
            <a:picLocks noChangeAspect="1"/>
          </p:cNvPicPr>
          <p:nvPr/>
        </p:nvPicPr>
        <p:blipFill>
          <a:blip r:embed="rId2"/>
          <a:stretch>
            <a:fillRect/>
          </a:stretch>
        </p:blipFill>
        <p:spPr>
          <a:xfrm>
            <a:off x="2149529" y="914400"/>
            <a:ext cx="7892942" cy="5761037"/>
          </a:xfrm>
          <a:prstGeom prst="rect">
            <a:avLst/>
          </a:prstGeom>
        </p:spPr>
      </p:pic>
      <p:sp>
        <p:nvSpPr>
          <p:cNvPr id="3" name="Content Placeholder 2">
            <a:extLst>
              <a:ext uri="{FF2B5EF4-FFF2-40B4-BE49-F238E27FC236}">
                <a16:creationId xmlns:a16="http://schemas.microsoft.com/office/drawing/2014/main" id="{77DFCD85-CD5B-3F5C-6120-2011BA009CE8}"/>
              </a:ext>
            </a:extLst>
          </p:cNvPr>
          <p:cNvSpPr>
            <a:spLocks noGrp="1"/>
          </p:cNvSpPr>
          <p:nvPr>
            <p:ph idx="1"/>
          </p:nvPr>
        </p:nvSpPr>
        <p:spPr>
          <a:xfrm>
            <a:off x="8710863" y="5469396"/>
            <a:ext cx="2871537" cy="2227932"/>
          </a:xfrm>
        </p:spPr>
        <p:txBody>
          <a:bodyPr>
            <a:normAutofit/>
          </a:bodyPr>
          <a:lstStyle/>
          <a:p>
            <a:pPr marL="0" indent="0">
              <a:buNone/>
            </a:pPr>
            <a:r>
              <a:rPr lang="en-GB" sz="1100" dirty="0">
                <a:hlinkClick r:id="rId3"/>
              </a:rPr>
              <a:t>https://attendancetoolkit.blob.core.windows.net/toolkit-doc/Attendance%20toolkit%20for%20schools.pdf</a:t>
            </a:r>
            <a:r>
              <a:rPr lang="en-GB" sz="1100" dirty="0"/>
              <a:t> </a:t>
            </a:r>
          </a:p>
        </p:txBody>
      </p:sp>
      <p:sp>
        <p:nvSpPr>
          <p:cNvPr id="2" name="Title 1">
            <a:extLst>
              <a:ext uri="{FF2B5EF4-FFF2-40B4-BE49-F238E27FC236}">
                <a16:creationId xmlns:a16="http://schemas.microsoft.com/office/drawing/2014/main" id="{603A4916-6B20-2CB5-6CA0-634F11D97561}"/>
              </a:ext>
            </a:extLst>
          </p:cNvPr>
          <p:cNvSpPr>
            <a:spLocks noGrp="1"/>
          </p:cNvSpPr>
          <p:nvPr>
            <p:ph type="title"/>
          </p:nvPr>
        </p:nvSpPr>
        <p:spPr/>
        <p:txBody>
          <a:bodyPr/>
          <a:lstStyle/>
          <a:p>
            <a:r>
              <a:rPr lang="en-GB" dirty="0"/>
              <a:t>Data Flow Chart</a:t>
            </a:r>
          </a:p>
        </p:txBody>
      </p:sp>
    </p:spTree>
    <p:extLst>
      <p:ext uri="{BB962C8B-B14F-4D97-AF65-F5344CB8AC3E}">
        <p14:creationId xmlns:p14="http://schemas.microsoft.com/office/powerpoint/2010/main" val="2427147428"/>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6E874-426B-6D17-8752-5753927E86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8B555C-F162-1948-7E93-9BFEB0816AFC}"/>
              </a:ext>
            </a:extLst>
          </p:cNvPr>
          <p:cNvSpPr>
            <a:spLocks noGrp="1"/>
          </p:cNvSpPr>
          <p:nvPr>
            <p:ph type="title"/>
          </p:nvPr>
        </p:nvSpPr>
        <p:spPr/>
        <p:txBody>
          <a:bodyPr/>
          <a:lstStyle/>
          <a:p>
            <a:r>
              <a:rPr lang="en-GB" dirty="0"/>
              <a:t>Data Monitoring Schedule</a:t>
            </a:r>
          </a:p>
        </p:txBody>
      </p:sp>
      <p:pic>
        <p:nvPicPr>
          <p:cNvPr id="6" name="Picture 5">
            <a:extLst>
              <a:ext uri="{FF2B5EF4-FFF2-40B4-BE49-F238E27FC236}">
                <a16:creationId xmlns:a16="http://schemas.microsoft.com/office/drawing/2014/main" id="{0DA15DEA-BCAE-EA43-367A-0061E4764823}"/>
              </a:ext>
            </a:extLst>
          </p:cNvPr>
          <p:cNvPicPr>
            <a:picLocks noChangeAspect="1"/>
          </p:cNvPicPr>
          <p:nvPr/>
        </p:nvPicPr>
        <p:blipFill>
          <a:blip r:embed="rId2"/>
          <a:stretch>
            <a:fillRect/>
          </a:stretch>
        </p:blipFill>
        <p:spPr>
          <a:xfrm>
            <a:off x="609599" y="1544548"/>
            <a:ext cx="9881945" cy="5038814"/>
          </a:xfrm>
          <a:prstGeom prst="rect">
            <a:avLst/>
          </a:prstGeom>
        </p:spPr>
      </p:pic>
      <p:sp>
        <p:nvSpPr>
          <p:cNvPr id="3" name="Content Placeholder 2">
            <a:extLst>
              <a:ext uri="{FF2B5EF4-FFF2-40B4-BE49-F238E27FC236}">
                <a16:creationId xmlns:a16="http://schemas.microsoft.com/office/drawing/2014/main" id="{E60C6D09-D504-5EBE-9AF4-97C93C9BF28F}"/>
              </a:ext>
            </a:extLst>
          </p:cNvPr>
          <p:cNvSpPr>
            <a:spLocks noGrp="1"/>
          </p:cNvSpPr>
          <p:nvPr>
            <p:ph idx="1"/>
          </p:nvPr>
        </p:nvSpPr>
        <p:spPr>
          <a:xfrm>
            <a:off x="8710863" y="5469396"/>
            <a:ext cx="2871537" cy="2227932"/>
          </a:xfrm>
        </p:spPr>
        <p:txBody>
          <a:bodyPr>
            <a:normAutofit/>
          </a:bodyPr>
          <a:lstStyle/>
          <a:p>
            <a:pPr marL="0" indent="0">
              <a:buNone/>
            </a:pPr>
            <a:r>
              <a:rPr lang="en-GB" sz="1100" dirty="0">
                <a:hlinkClick r:id="rId3"/>
              </a:rPr>
              <a:t>https://attendancetoolkit.blob.core.windows.net/toolkit-doc/Attendance%20toolkit%20for%20schools.pdf</a:t>
            </a:r>
            <a:r>
              <a:rPr lang="en-GB" sz="1100" dirty="0"/>
              <a:t> </a:t>
            </a:r>
          </a:p>
        </p:txBody>
      </p:sp>
    </p:spTree>
    <p:extLst>
      <p:ext uri="{BB962C8B-B14F-4D97-AF65-F5344CB8AC3E}">
        <p14:creationId xmlns:p14="http://schemas.microsoft.com/office/powerpoint/2010/main" val="1598164946"/>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24197-0A5A-30C2-6796-13BD4E98C072}"/>
              </a:ext>
            </a:extLst>
          </p:cNvPr>
          <p:cNvSpPr>
            <a:spLocks noGrp="1"/>
          </p:cNvSpPr>
          <p:nvPr>
            <p:ph type="title"/>
          </p:nvPr>
        </p:nvSpPr>
        <p:spPr/>
        <p:txBody>
          <a:bodyPr/>
          <a:lstStyle/>
          <a:p>
            <a:r>
              <a:rPr lang="en-GB" dirty="0"/>
              <a:t>Knowing the context</a:t>
            </a:r>
          </a:p>
        </p:txBody>
      </p:sp>
      <p:pic>
        <p:nvPicPr>
          <p:cNvPr id="5" name="Picture 4">
            <a:extLst>
              <a:ext uri="{FF2B5EF4-FFF2-40B4-BE49-F238E27FC236}">
                <a16:creationId xmlns:a16="http://schemas.microsoft.com/office/drawing/2014/main" id="{0960EF49-9D61-C40D-7BBD-043C11F90772}"/>
              </a:ext>
            </a:extLst>
          </p:cNvPr>
          <p:cNvPicPr>
            <a:picLocks noChangeAspect="1"/>
          </p:cNvPicPr>
          <p:nvPr/>
        </p:nvPicPr>
        <p:blipFill>
          <a:blip r:embed="rId2"/>
          <a:stretch>
            <a:fillRect/>
          </a:stretch>
        </p:blipFill>
        <p:spPr>
          <a:xfrm>
            <a:off x="609600" y="1600201"/>
            <a:ext cx="2638793" cy="4353533"/>
          </a:xfrm>
          <a:prstGeom prst="rect">
            <a:avLst/>
          </a:prstGeom>
        </p:spPr>
      </p:pic>
      <p:pic>
        <p:nvPicPr>
          <p:cNvPr id="7" name="Picture 6">
            <a:extLst>
              <a:ext uri="{FF2B5EF4-FFF2-40B4-BE49-F238E27FC236}">
                <a16:creationId xmlns:a16="http://schemas.microsoft.com/office/drawing/2014/main" id="{01583B91-D0FD-D3E7-8322-EDF30760D9E2}"/>
              </a:ext>
            </a:extLst>
          </p:cNvPr>
          <p:cNvPicPr>
            <a:picLocks noChangeAspect="1"/>
          </p:cNvPicPr>
          <p:nvPr/>
        </p:nvPicPr>
        <p:blipFill>
          <a:blip r:embed="rId3"/>
          <a:stretch>
            <a:fillRect/>
          </a:stretch>
        </p:blipFill>
        <p:spPr>
          <a:xfrm>
            <a:off x="3928321" y="1600201"/>
            <a:ext cx="7030431" cy="4896533"/>
          </a:xfrm>
          <a:prstGeom prst="rect">
            <a:avLst/>
          </a:prstGeom>
        </p:spPr>
      </p:pic>
    </p:spTree>
    <p:extLst>
      <p:ext uri="{BB962C8B-B14F-4D97-AF65-F5344CB8AC3E}">
        <p14:creationId xmlns:p14="http://schemas.microsoft.com/office/powerpoint/2010/main" val="1786513536"/>
      </p:ext>
    </p:extLst>
  </p:cSld>
  <p:clrMapOvr>
    <a:masterClrMapping/>
  </p:clrMapOvr>
  <p:transition>
    <p:wipe dir="r"/>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raining Day- Monday 4 September 2017 V4.potx" id="{F566D9D0-2539-4176-99DB-6E3156355D67}" vid="{ACC8D6F0-7D36-4DE0-920B-C71664124F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Default Theme</Template>
  <TotalTime>0</TotalTime>
  <Words>1240</Words>
  <Application>Microsoft Office PowerPoint</Application>
  <PresentationFormat>Widescreen</PresentationFormat>
  <Paragraphs>136</Paragraphs>
  <Slides>30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Aptos</vt:lpstr>
      <vt:lpstr>Arial</vt:lpstr>
      <vt:lpstr>Bliss 2 Bold</vt:lpstr>
      <vt:lpstr>Bliss 2 ExtraLight</vt:lpstr>
      <vt:lpstr>Bliss 2 Medium</vt:lpstr>
      <vt:lpstr>Bliss 2 regular</vt:lpstr>
      <vt:lpstr>Calibri</vt:lpstr>
      <vt:lpstr>Roboto</vt:lpstr>
      <vt:lpstr>VerdanaPro-Regular</vt:lpstr>
      <vt:lpstr>1_Office Theme</vt:lpstr>
      <vt:lpstr>Attendance Hub Module 4 28 November 2024</vt:lpstr>
      <vt:lpstr>PowerPoint Presentation</vt:lpstr>
      <vt:lpstr>DMHS Attendance Hub</vt:lpstr>
      <vt:lpstr>Do Now</vt:lpstr>
      <vt:lpstr>2024 Changes</vt:lpstr>
      <vt:lpstr>Objectives of Module 4</vt:lpstr>
      <vt:lpstr>Data Flow Chart</vt:lpstr>
      <vt:lpstr>Data Monitoring Schedule</vt:lpstr>
      <vt:lpstr>Knowing the context</vt:lpstr>
      <vt:lpstr>Knowing the context</vt:lpstr>
      <vt:lpstr>Knowing the context</vt:lpstr>
      <vt:lpstr>Knowing the context</vt:lpstr>
      <vt:lpstr>“Inequality ate my Homework”</vt:lpstr>
      <vt:lpstr>Quiet working space Devices Stable internet  Less parental support Multi-generational household Overcrowding Insecure employment</vt:lpstr>
      <vt:lpstr>Termly Reports</vt:lpstr>
      <vt:lpstr>Termly Reports</vt:lpstr>
      <vt:lpstr>Termly Reports</vt:lpstr>
      <vt:lpstr>Importance of Visualisation </vt:lpstr>
      <vt:lpstr>Weekly Data</vt:lpstr>
      <vt:lpstr>Daily Fingertip Data</vt:lpstr>
      <vt:lpstr>How to share with Parents, Students, Staff</vt:lpstr>
      <vt:lpstr>Follow Up Actions – What to do with all the Data?</vt:lpstr>
      <vt:lpstr>Keeping Track</vt:lpstr>
      <vt:lpstr>Pause Point</vt:lpstr>
      <vt:lpstr>New Attendance Toolkit</vt:lpstr>
      <vt:lpstr>New Attendance Toolkit</vt:lpstr>
      <vt:lpstr>Self-Assessment</vt:lpstr>
      <vt:lpstr>Self-Assessment</vt:lpstr>
      <vt:lpstr>Self-Assessment</vt:lpstr>
      <vt:lpstr>DMHS Attendance Hub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Mr R Boniface</dc:creator>
  <cp:lastModifiedBy>Mr R Boniface</cp:lastModifiedBy>
  <cp:revision>1</cp:revision>
  <dcterms:created xsi:type="dcterms:W3CDTF">2024-11-28T17:39:45Z</dcterms:created>
  <dcterms:modified xsi:type="dcterms:W3CDTF">2024-11-28T17:40:27Z</dcterms:modified>
</cp:coreProperties>
</file>