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6" r:id="rId2"/>
    <p:sldId id="258" r:id="rId3"/>
    <p:sldId id="259" r:id="rId4"/>
    <p:sldId id="261" r:id="rId5"/>
    <p:sldId id="262" r:id="rId6"/>
    <p:sldId id="264" r:id="rId7"/>
    <p:sldId id="263" r:id="rId8"/>
    <p:sldId id="265" r:id="rId9"/>
  </p:sldIdLst>
  <p:sldSz cx="9906000" cy="6858000" type="A4"/>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B9B63DF-9442-45B0-8693-961D47D8A36D}">
          <p14:sldIdLst>
            <p14:sldId id="266"/>
            <p14:sldId id="258"/>
          </p14:sldIdLst>
        </p14:section>
        <p14:section name="Untitled Section" id="{BBE96AA5-A314-4063-AB85-CF33C7BF7102}">
          <p14:sldIdLst>
            <p14:sldId id="259"/>
            <p14:sldId id="261"/>
            <p14:sldId id="262"/>
            <p14:sldId id="264"/>
            <p14:sldId id="263"/>
            <p14:sldId id="265"/>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90DACD-3882-2A1A-751F-ADF5636049B5}" v="423" dt="2023-06-28T09:44:39.2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53" autoAdjust="0"/>
    <p:restoredTop sz="94000" autoAdjust="0"/>
  </p:normalViewPr>
  <p:slideViewPr>
    <p:cSldViewPr>
      <p:cViewPr varScale="1">
        <p:scale>
          <a:sx n="64" d="100"/>
          <a:sy n="64" d="100"/>
        </p:scale>
        <p:origin x="1644"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569DFADF-E47B-4680-A55D-77D9BA1C008D}" type="datetimeFigureOut">
              <a:rPr lang="en-GB" smtClean="0"/>
              <a:t>28/06/2023</a:t>
            </a:fld>
            <a:endParaRPr lang="en-GB"/>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9862FEC9-FA88-4356-BAD4-9CA698613C76}" type="slidenum">
              <a:rPr lang="en-GB" smtClean="0"/>
              <a:t>‹#›</a:t>
            </a:fld>
            <a:endParaRPr lang="en-GB"/>
          </a:p>
        </p:txBody>
      </p:sp>
    </p:spTree>
    <p:extLst>
      <p:ext uri="{BB962C8B-B14F-4D97-AF65-F5344CB8AC3E}">
        <p14:creationId xmlns:p14="http://schemas.microsoft.com/office/powerpoint/2010/main" val="3915049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7"/>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99259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509462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0" y="274640"/>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7140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76321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5"/>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AA483D-48F1-4002-887B-66D539C21F93}" type="datetimeFigureOut">
              <a:rPr lang="en-GB" smtClean="0"/>
              <a:t>28/06/2023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880054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2AA483D-48F1-4002-887B-66D539C21F93}" type="datetimeFigureOut">
              <a:rPr lang="en-GB" smtClean="0"/>
              <a:t>28/06/2023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30911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3"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3"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2AA483D-48F1-4002-887B-66D539C21F93}" type="datetimeFigureOut">
              <a:rPr lang="en-GB" smtClean="0"/>
              <a:t>28/06/2023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3976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AA483D-48F1-4002-887B-66D539C21F93}" type="datetimeFigureOut">
              <a:rPr lang="en-GB" smtClean="0"/>
              <a:t>28/06/2023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416133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A483D-48F1-4002-887B-66D539C21F93}" type="datetimeFigureOut">
              <a:rPr lang="en-GB" smtClean="0"/>
              <a:t>28/06/2023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5062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28/06/2023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4813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28/06/2023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411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A483D-48F1-4002-887B-66D539C21F93}" type="datetimeFigureOut">
              <a:rPr lang="en-GB" smtClean="0"/>
              <a:t>28/06/2023</a:t>
            </a:fld>
            <a:endParaRPr lang="en-GB"/>
          </a:p>
        </p:txBody>
      </p:sp>
      <p:sp>
        <p:nvSpPr>
          <p:cNvPr id="5" name="Footer Placeholder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FC462-4299-42D6-8F8F-B3A5DE6C3B5C}" type="slidenum">
              <a:rPr lang="en-GB" smtClean="0"/>
              <a:t>‹#›</a:t>
            </a:fld>
            <a:endParaRPr lang="en-GB"/>
          </a:p>
        </p:txBody>
      </p:sp>
    </p:spTree>
    <p:extLst>
      <p:ext uri="{BB962C8B-B14F-4D97-AF65-F5344CB8AC3E}">
        <p14:creationId xmlns:p14="http://schemas.microsoft.com/office/powerpoint/2010/main" val="2640830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bbc.co.uk/programmes/b0bk1llv" TargetMode="External"/><Relationship Id="rId13" Type="http://schemas.openxmlformats.org/officeDocument/2006/relationships/hyperlink" Target="https://www.ted.com/talks/michael_kimmel_why_gender_equality_is_good_for_everyone_men_included" TargetMode="External"/><Relationship Id="rId18" Type="http://schemas.openxmlformats.org/officeDocument/2006/relationships/hyperlink" Target="https://www.unifrog.org/student/subjects/keywords/economics" TargetMode="External"/><Relationship Id="rId3" Type="http://schemas.openxmlformats.org/officeDocument/2006/relationships/hyperlink" Target="https://www.youtube.com/watch?v=rlVR3QsWsGM" TargetMode="External"/><Relationship Id="rId21" Type="http://schemas.openxmlformats.org/officeDocument/2006/relationships/image" Target="../media/image4.png"/><Relationship Id="rId7" Type="http://schemas.openxmlformats.org/officeDocument/2006/relationships/hyperlink" Target="https://drive.google.com/file/d/1QzNu0ppe00I9DGWcC9_KtgC4egBNLlFL/view" TargetMode="External"/><Relationship Id="rId12" Type="http://schemas.openxmlformats.org/officeDocument/2006/relationships/hyperlink" Target="https://old-bailey.com/visiting-the-old-bailey/" TargetMode="External"/><Relationship Id="rId17" Type="http://schemas.openxmlformats.org/officeDocument/2006/relationships/hyperlink" Target="https://www.bbc.co.uk/programmes/m000219d" TargetMode="External"/><Relationship Id="rId25" Type="http://schemas.openxmlformats.org/officeDocument/2006/relationships/image" Target="../media/image2.png"/><Relationship Id="rId2" Type="http://schemas.openxmlformats.org/officeDocument/2006/relationships/hyperlink" Target="http://www.sociology.org.uk/notes/AS_Introductory_culture1.pdf" TargetMode="External"/><Relationship Id="rId16" Type="http://schemas.openxmlformats.org/officeDocument/2006/relationships/hyperlink" Target="http://www.lse.ac.uk/lse-player?category=public+lectures+and+events" TargetMode="External"/><Relationship Id="rId20"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hyperlink" Target="https://www.open.edu/openlearn/society-politics-law/sociology/identity-question/content-section-0?active-tab=description-tab" TargetMode="External"/><Relationship Id="rId11" Type="http://schemas.openxmlformats.org/officeDocument/2006/relationships/hyperlink" Target="https://www.bbc.co.uk/programmes/m0001r8v" TargetMode="External"/><Relationship Id="rId24" Type="http://schemas.openxmlformats.org/officeDocument/2006/relationships/image" Target="../media/image7.jpeg"/><Relationship Id="rId5" Type="http://schemas.openxmlformats.org/officeDocument/2006/relationships/hyperlink" Target="https://www.vam.ac.uk/moc/" TargetMode="External"/><Relationship Id="rId15" Type="http://schemas.openxmlformats.org/officeDocument/2006/relationships/hyperlink" Target="https://www.bbc.co.uk/programmes/b0b7hbc0" TargetMode="External"/><Relationship Id="rId23" Type="http://schemas.openxmlformats.org/officeDocument/2006/relationships/image" Target="../media/image6.png"/><Relationship Id="rId10" Type="http://schemas.openxmlformats.org/officeDocument/2006/relationships/hyperlink" Target="https://dmhs-my.sharepoint.com/:w:/g/personal/kmr_draytonmanorhighschool_co_uk/EZ6rbOuXc61Gu5ICEjU7K-UBr-kQvQGQyqewUpdKoqWxmQ?e=3kYmum" TargetMode="External"/><Relationship Id="rId19" Type="http://schemas.openxmlformats.org/officeDocument/2006/relationships/hyperlink" Target="https://www.channel4.com/programmes/the-men-with-many-wives" TargetMode="External"/><Relationship Id="rId4" Type="http://schemas.openxmlformats.org/officeDocument/2006/relationships/hyperlink" Target="https://www.bbc.co.uk/programmes/m000281t" TargetMode="External"/><Relationship Id="rId9" Type="http://schemas.openxmlformats.org/officeDocument/2006/relationships/hyperlink" Target="http://www.lse.ac.uk/study-at-lse/Assets/PDF/LSE-Sociology-Open-Day-Slides-2019.pdf" TargetMode="External"/><Relationship Id="rId14" Type="http://schemas.openxmlformats.org/officeDocument/2006/relationships/hyperlink" Target="https://www.ted.com/talks/anindya_kundu_the_boost_students_need_to_overcome_obstacles" TargetMode="External"/><Relationship Id="rId2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richmedia.lse.ac.uk/studentrecruitment/20190403_UGopenDay_Economics.mp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000" r="-8000"/>
          </a:stretch>
        </a:blipFill>
        <a:effectLst/>
      </p:bgPr>
    </p:bg>
    <p:spTree>
      <p:nvGrpSpPr>
        <p:cNvPr id="1" name=""/>
        <p:cNvGrpSpPr/>
        <p:nvPr/>
      </p:nvGrpSpPr>
      <p:grpSpPr>
        <a:xfrm>
          <a:off x="0" y="0"/>
          <a:ext cx="0" cy="0"/>
          <a:chOff x="0" y="0"/>
          <a:chExt cx="0" cy="0"/>
        </a:xfrm>
      </p:grpSpPr>
      <p:sp>
        <p:nvSpPr>
          <p:cNvPr id="5" name="TextBox 4"/>
          <p:cNvSpPr txBox="1"/>
          <p:nvPr/>
        </p:nvSpPr>
        <p:spPr>
          <a:xfrm>
            <a:off x="4397519" y="277489"/>
            <a:ext cx="5349094" cy="584775"/>
          </a:xfrm>
          <a:prstGeom prst="rect">
            <a:avLst/>
          </a:prstGeom>
          <a:noFill/>
        </p:spPr>
        <p:txBody>
          <a:bodyPr wrap="square" rtlCol="0">
            <a:spAutoFit/>
          </a:bodyPr>
          <a:lstStyle/>
          <a:p>
            <a:r>
              <a:rPr lang="en-GB" sz="3200" dirty="0">
                <a:latin typeface="Bliss 2 ExtraBold" panose="02000506030000020004" pitchFamily="50" charset="0"/>
              </a:rPr>
              <a:t>Sociology Bridging Menu</a:t>
            </a:r>
          </a:p>
        </p:txBody>
      </p:sp>
      <p:sp>
        <p:nvSpPr>
          <p:cNvPr id="6" name="TextBox 5"/>
          <p:cNvSpPr txBox="1"/>
          <p:nvPr/>
        </p:nvSpPr>
        <p:spPr>
          <a:xfrm>
            <a:off x="4088904" y="1139751"/>
            <a:ext cx="5624812" cy="5078313"/>
          </a:xfrm>
          <a:prstGeom prst="rect">
            <a:avLst/>
          </a:prstGeom>
          <a:solidFill>
            <a:schemeClr val="bg1"/>
          </a:solidFill>
          <a:ln w="57150">
            <a:solidFill>
              <a:schemeClr val="tx1"/>
            </a:solidFill>
          </a:ln>
        </p:spPr>
        <p:txBody>
          <a:bodyPr wrap="square" rtlCol="0">
            <a:spAutoFit/>
          </a:bodyPr>
          <a:lstStyle/>
          <a:p>
            <a:pPr algn="ctr"/>
            <a:r>
              <a:rPr lang="en-GB" dirty="0">
                <a:latin typeface="Bliss 2 Regular" panose="02000506030000020004" pitchFamily="50" charset="0"/>
              </a:rPr>
              <a:t>You are about to start an exciting journey into the world of Sociology, where you will begin to understand the wider world and your place within it!</a:t>
            </a:r>
          </a:p>
          <a:p>
            <a:r>
              <a:rPr lang="en-GB" dirty="0">
                <a:latin typeface="Bliss 2 Regular" panose="02000506030000020004" pitchFamily="50" charset="0"/>
              </a:rPr>
              <a:t>Remember</a:t>
            </a:r>
          </a:p>
          <a:p>
            <a:pPr marL="285750" indent="-285750">
              <a:buFont typeface="Arial" panose="020B0604020202020204" pitchFamily="34" charset="0"/>
              <a:buChar char="•"/>
            </a:pPr>
            <a:r>
              <a:rPr lang="en-GB" dirty="0">
                <a:latin typeface="Bliss 2 Regular" panose="02000506030000020004" pitchFamily="50" charset="0"/>
              </a:rPr>
              <a:t>Choose what modules you do and when, but work through them consistently. Different tasks will take you varying amounts of time, but on average you should aim to do one or two per week</a:t>
            </a:r>
          </a:p>
          <a:p>
            <a:pPr marL="285750" indent="-285750">
              <a:buFont typeface="Arial" panose="020B0604020202020204" pitchFamily="34" charset="0"/>
              <a:buChar char="•"/>
            </a:pPr>
            <a:r>
              <a:rPr lang="en-GB" dirty="0">
                <a:latin typeface="Bliss 2 Regular" panose="02000506030000020004" pitchFamily="50" charset="0"/>
              </a:rPr>
              <a:t> All green tasks are core modules, they are compulsory and must be completed and brought with you to your first lesson.</a:t>
            </a:r>
          </a:p>
          <a:p>
            <a:pPr marL="285750" indent="-285750">
              <a:buFont typeface="Arial" panose="020B0604020202020204" pitchFamily="34" charset="0"/>
              <a:buChar char="•"/>
            </a:pPr>
            <a:r>
              <a:rPr lang="en-GB" dirty="0">
                <a:latin typeface="Bliss 2 Regular" panose="02000506030000020004" pitchFamily="50" charset="0"/>
              </a:rPr>
              <a:t>      The red hot chili indicates that the task is more challenging than the others</a:t>
            </a:r>
          </a:p>
          <a:p>
            <a:pPr marL="285750" indent="-285750">
              <a:buFont typeface="Arial" panose="020B0604020202020204" pitchFamily="34" charset="0"/>
              <a:buChar char="•"/>
            </a:pPr>
            <a:r>
              <a:rPr lang="en-GB" dirty="0">
                <a:latin typeface="Bliss 2 Regular" panose="02000506030000020004" pitchFamily="50" charset="0"/>
              </a:rPr>
              <a:t>Numbers </a:t>
            </a:r>
            <a:r>
              <a:rPr lang="en-GB" dirty="0" err="1">
                <a:latin typeface="Bliss 2 Regular" panose="02000506030000020004" pitchFamily="50" charset="0"/>
              </a:rPr>
              <a:t>eg</a:t>
            </a:r>
            <a:r>
              <a:rPr lang="en-GB" dirty="0">
                <a:latin typeface="Bliss 2 Regular" panose="02000506030000020004" pitchFamily="50" charset="0"/>
              </a:rPr>
              <a:t> </a:t>
            </a:r>
            <a:r>
              <a:rPr lang="en-GB" dirty="0">
                <a:solidFill>
                  <a:srgbClr val="FF0000"/>
                </a:solidFill>
                <a:latin typeface="Bliss 2 Regular" panose="02000506030000020004" pitchFamily="50" charset="0"/>
              </a:rPr>
              <a:t>(1) </a:t>
            </a:r>
            <a:r>
              <a:rPr lang="en-GB" dirty="0">
                <a:latin typeface="Bliss 2 Regular" panose="02000506030000020004" pitchFamily="50" charset="0"/>
              </a:rPr>
              <a:t>correspond to how you should evidence the module which can be found in the slides following the menu. They can be saved within this </a:t>
            </a:r>
            <a:r>
              <a:rPr lang="en-GB" dirty="0" err="1">
                <a:latin typeface="Bliss 2 Regular" panose="02000506030000020004" pitchFamily="50" charset="0"/>
              </a:rPr>
              <a:t>powerpoint</a:t>
            </a:r>
            <a:r>
              <a:rPr lang="en-GB" dirty="0">
                <a:latin typeface="Bliss 2 Regular" panose="02000506030000020004" pitchFamily="50" charset="0"/>
              </a:rPr>
              <a:t> or as separate documents clearly labelled with the subject</a:t>
            </a:r>
          </a:p>
        </p:txBody>
      </p:sp>
      <p:pic>
        <p:nvPicPr>
          <p:cNvPr id="7" name="Picture 6"/>
          <p:cNvPicPr>
            <a:picLocks noChangeAspect="1"/>
          </p:cNvPicPr>
          <p:nvPr/>
        </p:nvPicPr>
        <p:blipFill rotWithShape="1">
          <a:blip r:embed="rId3"/>
          <a:srcRect l="25008" t="17288" r="25008" b="24559"/>
          <a:stretch/>
        </p:blipFill>
        <p:spPr>
          <a:xfrm>
            <a:off x="4397519" y="4236307"/>
            <a:ext cx="247260" cy="247260"/>
          </a:xfrm>
          <a:prstGeom prst="rect">
            <a:avLst/>
          </a:prstGeom>
        </p:spPr>
      </p:pic>
    </p:spTree>
    <p:extLst>
      <p:ext uri="{BB962C8B-B14F-4D97-AF65-F5344CB8AC3E}">
        <p14:creationId xmlns:p14="http://schemas.microsoft.com/office/powerpoint/2010/main" val="230360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13924883"/>
              </p:ext>
            </p:extLst>
          </p:nvPr>
        </p:nvGraphicFramePr>
        <p:xfrm>
          <a:off x="0" y="-25951"/>
          <a:ext cx="9921552" cy="8989422"/>
        </p:xfrm>
        <a:graphic>
          <a:graphicData uri="http://schemas.openxmlformats.org/drawingml/2006/table">
            <a:tbl>
              <a:tblPr firstRow="1" bandRow="1">
                <a:tableStyleId>{5C22544A-7EE6-4342-B048-85BDC9FD1C3A}</a:tableStyleId>
              </a:tblPr>
              <a:tblGrid>
                <a:gridCol w="314837">
                  <a:extLst>
                    <a:ext uri="{9D8B030D-6E8A-4147-A177-3AD203B41FA5}">
                      <a16:colId xmlns:a16="http://schemas.microsoft.com/office/drawing/2014/main" val="3372372521"/>
                    </a:ext>
                  </a:extLst>
                </a:gridCol>
                <a:gridCol w="2401729">
                  <a:extLst>
                    <a:ext uri="{9D8B030D-6E8A-4147-A177-3AD203B41FA5}">
                      <a16:colId xmlns:a16="http://schemas.microsoft.com/office/drawing/2014/main" val="2077392922"/>
                    </a:ext>
                  </a:extLst>
                </a:gridCol>
                <a:gridCol w="2444505">
                  <a:extLst>
                    <a:ext uri="{9D8B030D-6E8A-4147-A177-3AD203B41FA5}">
                      <a16:colId xmlns:a16="http://schemas.microsoft.com/office/drawing/2014/main" val="3932849750"/>
                    </a:ext>
                  </a:extLst>
                </a:gridCol>
                <a:gridCol w="1366047">
                  <a:extLst>
                    <a:ext uri="{9D8B030D-6E8A-4147-A177-3AD203B41FA5}">
                      <a16:colId xmlns:a16="http://schemas.microsoft.com/office/drawing/2014/main" val="3835909388"/>
                    </a:ext>
                  </a:extLst>
                </a:gridCol>
                <a:gridCol w="1408823">
                  <a:extLst>
                    <a:ext uri="{9D8B030D-6E8A-4147-A177-3AD203B41FA5}">
                      <a16:colId xmlns:a16="http://schemas.microsoft.com/office/drawing/2014/main" val="3201027453"/>
                    </a:ext>
                  </a:extLst>
                </a:gridCol>
                <a:gridCol w="1985611">
                  <a:extLst>
                    <a:ext uri="{9D8B030D-6E8A-4147-A177-3AD203B41FA5}">
                      <a16:colId xmlns:a16="http://schemas.microsoft.com/office/drawing/2014/main" val="303662165"/>
                    </a:ext>
                  </a:extLst>
                </a:gridCol>
              </a:tblGrid>
              <a:tr h="625842">
                <a:tc gridSpan="6">
                  <a:txBody>
                    <a:bodyPr/>
                    <a:lstStyle/>
                    <a:p>
                      <a:pPr algn="ctr"/>
                      <a:r>
                        <a:rPr lang="en-GB" baseline="0" dirty="0">
                          <a:solidFill>
                            <a:schemeClr val="bg1"/>
                          </a:solidFill>
                        </a:rPr>
                        <a:t>Sociology Bridging Menu</a:t>
                      </a:r>
                    </a:p>
                    <a:p>
                      <a:pPr algn="ctr"/>
                      <a:r>
                        <a:rPr lang="en-GB" baseline="0" dirty="0">
                          <a:solidFill>
                            <a:schemeClr val="bg1"/>
                          </a:solidFill>
                        </a:rPr>
                        <a:t>(Green modules are core (compulsory) modules ,           indicates the most challenging modules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4762000"/>
                  </a:ext>
                </a:extLst>
              </a:tr>
              <a:tr h="596040">
                <a:tc rowSpan="10">
                  <a:txBody>
                    <a:bodyPr/>
                    <a:lstStyle/>
                    <a:p>
                      <a:pPr algn="ctr"/>
                      <a:endParaRPr lang="en-GB" sz="1400" b="1" dirty="0">
                        <a:solidFill>
                          <a:schemeClr val="tx1"/>
                        </a:solidFill>
                        <a:latin typeface="Bliss 2 Regular" panose="02000506030000020004" pitchFamily="50" charset="0"/>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1400" b="1" dirty="0">
                          <a:solidFill>
                            <a:schemeClr val="tx1"/>
                          </a:solidFill>
                          <a:latin typeface="Bliss 2 Regular" panose="02000506030000020004" pitchFamily="50" charset="0"/>
                        </a:rPr>
                        <a:t>Read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400" b="1" dirty="0">
                          <a:solidFill>
                            <a:schemeClr val="tx1"/>
                          </a:solidFill>
                          <a:latin typeface="Bliss 2 Regular" panose="02000506030000020004" pitchFamily="50" charset="0"/>
                        </a:rPr>
                        <a:t>Watch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400" b="1" dirty="0">
                          <a:solidFill>
                            <a:schemeClr val="tx1"/>
                          </a:solidFill>
                          <a:latin typeface="Bliss 2 Regular" panose="02000506030000020004" pitchFamily="50" charset="0"/>
                        </a:rPr>
                        <a:t>Listen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400" b="1" dirty="0">
                          <a:solidFill>
                            <a:schemeClr val="tx1"/>
                          </a:solidFill>
                          <a:latin typeface="Bliss 2 Regular" panose="02000506030000020004" pitchFamily="50" charset="0"/>
                        </a:rPr>
                        <a:t>Visit</a:t>
                      </a:r>
                      <a:r>
                        <a:rPr lang="en-GB" sz="1400" dirty="0">
                          <a:solidFill>
                            <a:schemeClr val="tx1"/>
                          </a:solidFill>
                          <a:latin typeface="Bliss 2 Regular" panose="02000506030000020004" pitchFamily="50" charset="0"/>
                        </a:rPr>
                        <a:t> </a:t>
                      </a:r>
                    </a:p>
                    <a:p>
                      <a:pPr algn="l"/>
                      <a:r>
                        <a:rPr lang="en-GB" sz="1000" dirty="0">
                          <a:solidFill>
                            <a:schemeClr val="tx1"/>
                          </a:solidFill>
                          <a:latin typeface="Bliss 2 Regular" panose="02000506030000020004" pitchFamily="50" charset="0"/>
                        </a:rPr>
                        <a:t>(virtually</a:t>
                      </a:r>
                      <a:r>
                        <a:rPr lang="en-GB" sz="1000" baseline="0" dirty="0">
                          <a:solidFill>
                            <a:schemeClr val="tx1"/>
                          </a:solidFill>
                          <a:latin typeface="Bliss 2 Regular" panose="02000506030000020004" pitchFamily="50" charset="0"/>
                        </a:rPr>
                        <a:t> or physically at a later date</a:t>
                      </a:r>
                      <a:r>
                        <a:rPr lang="en-GB" sz="1000" dirty="0">
                          <a:solidFill>
                            <a:schemeClr val="tx1"/>
                          </a:solidFill>
                          <a:latin typeface="Bliss 2 Regular" panose="02000506030000020004" pitchFamily="50"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400" b="1" dirty="0">
                          <a:solidFill>
                            <a:schemeClr val="tx1"/>
                          </a:solidFill>
                          <a:latin typeface="Bliss 2 Regular" panose="02000506030000020004" pitchFamily="50" charset="0"/>
                        </a:rPr>
                        <a:t>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19254683"/>
                  </a:ext>
                </a:extLst>
              </a:tr>
              <a:tr h="1197159">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b="1" kern="1200" dirty="0">
                          <a:solidFill>
                            <a:schemeClr val="dk1"/>
                          </a:solidFill>
                          <a:effectLst/>
                          <a:latin typeface="Bliss 2 Regular" panose="02000506030000020004" pitchFamily="50" charset="0"/>
                          <a:ea typeface="+mn-ea"/>
                          <a:cs typeface="+mn-cs"/>
                          <a:hlinkClick r:id="rId2"/>
                        </a:rPr>
                        <a:t>Culture and Society</a:t>
                      </a:r>
                      <a:endParaRPr lang="en-GB" sz="1000" b="1" kern="1200" dirty="0">
                        <a:solidFill>
                          <a:schemeClr val="dk1"/>
                        </a:solidFill>
                        <a:effectLst/>
                        <a:latin typeface="Bliss 2 Regular" panose="02000506030000020004" pitchFamily="50" charset="0"/>
                        <a:ea typeface="+mn-ea"/>
                        <a:cs typeface="+mn-cs"/>
                      </a:endParaRPr>
                    </a:p>
                    <a:p>
                      <a:pPr lvl="0"/>
                      <a:r>
                        <a:rPr lang="en-GB" sz="1000" b="0" i="0" kern="1200" dirty="0">
                          <a:solidFill>
                            <a:schemeClr val="dk1"/>
                          </a:solidFill>
                          <a:effectLst/>
                          <a:latin typeface="Bliss 2 Regular" panose="02000506030000020004" pitchFamily="50" charset="0"/>
                          <a:ea typeface="+mn-ea"/>
                          <a:cs typeface="+mn-cs"/>
                        </a:rPr>
                        <a:t>A general introduction to the concepts of culture and society that looks the question What is society?, the nature of social organisation and the relationship between culture and instinct</a:t>
                      </a:r>
                      <a:r>
                        <a:rPr lang="en-US" sz="1000" b="0" i="0" kern="1200" dirty="0">
                          <a:solidFill>
                            <a:schemeClr val="dk1"/>
                          </a:solidFill>
                          <a:effectLst/>
                          <a:latin typeface="Bliss 2 Regular" panose="02000506030000020004" pitchFamily="50" charset="0"/>
                          <a:ea typeface="+mn-ea"/>
                          <a:cs typeface="+mn-cs"/>
                        </a:rPr>
                        <a:t> </a:t>
                      </a:r>
                      <a:r>
                        <a:rPr lang="en-US" sz="1000" b="0" i="0" kern="1200" dirty="0">
                          <a:solidFill>
                            <a:srgbClr val="FF0000"/>
                          </a:solidFill>
                          <a:effectLst/>
                          <a:latin typeface="Bliss 2 Regular" panose="02000506030000020004" pitchFamily="50" charset="0"/>
                          <a:ea typeface="+mn-ea"/>
                          <a:cs typeface="+mn-cs"/>
                        </a:rPr>
                        <a:t>(1)</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pPr lvl="0">
                        <a:buNone/>
                      </a:pPr>
                      <a:r>
                        <a:rPr lang="en-GB" sz="1000" b="1" kern="1200" dirty="0">
                          <a:solidFill>
                            <a:schemeClr val="dk1"/>
                          </a:solidFill>
                          <a:effectLst/>
                          <a:latin typeface="Bliss 2 Regular"/>
                          <a:ea typeface="+mn-ea"/>
                          <a:cs typeface="+mn-cs"/>
                          <a:hlinkClick r:id="rId3"/>
                        </a:rPr>
                        <a:t>Harrow – a very British education</a:t>
                      </a:r>
                      <a:endParaRPr lang="en-GB" sz="1000">
                        <a:solidFill>
                          <a:srgbClr val="FF0000"/>
                        </a:solidFill>
                        <a:latin typeface="Bliss 2 Regular"/>
                      </a:endParaRPr>
                    </a:p>
                    <a:p>
                      <a:pPr lvl="0">
                        <a:buNone/>
                      </a:pPr>
                      <a:r>
                        <a:rPr lang="en-GB" sz="1000" b="0" kern="1200" dirty="0">
                          <a:solidFill>
                            <a:schemeClr val="dk1"/>
                          </a:solidFill>
                          <a:effectLst/>
                          <a:latin typeface="Bliss 2 Regular"/>
                          <a:ea typeface="+mn-ea"/>
                          <a:cs typeface="+mn-cs"/>
                        </a:rPr>
                        <a:t>Explore what it is like to attend a private school and consider how this advantages/disadvantages students in their education </a:t>
                      </a:r>
                      <a:r>
                        <a:rPr lang="en-US" sz="1000" b="0" i="0" kern="1200" dirty="0">
                          <a:solidFill>
                            <a:srgbClr val="FF0000"/>
                          </a:solidFill>
                          <a:effectLst/>
                          <a:latin typeface="Bliss 2 Regular"/>
                          <a:ea typeface="+mn-ea"/>
                          <a:cs typeface="+mn-cs"/>
                        </a:rPr>
                        <a:t>(1)</a:t>
                      </a:r>
                      <a:endParaRPr lang="en-GB" sz="1000" dirty="0">
                        <a:solidFill>
                          <a:srgbClr val="FF0000"/>
                        </a:solidFill>
                        <a:latin typeface="Bliss 2 Regular"/>
                      </a:endParaRPr>
                    </a:p>
                    <a:p>
                      <a:endParaRPr lang="en-GB" sz="1000" kern="1200" dirty="0">
                        <a:solidFill>
                          <a:schemeClr val="dk1"/>
                        </a:solidFill>
                        <a:effectLst/>
                        <a:latin typeface="Bliss 2 Regular" panose="02000506030000020004" pitchFamily="50"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lvl="0" indent="-171450">
                        <a:spcAft>
                          <a:spcPts val="0"/>
                        </a:spcAft>
                        <a:buFont typeface="Arial" panose="020B0604020202020204" pitchFamily="34" charset="0"/>
                        <a:buChar char="•"/>
                      </a:pPr>
                      <a:r>
                        <a:rPr lang="en-GB" sz="1000" b="1" kern="1200" dirty="0">
                          <a:solidFill>
                            <a:schemeClr val="dk1"/>
                          </a:solidFill>
                          <a:effectLst/>
                          <a:latin typeface="Bliss 2 Regular" panose="02000506030000020004" pitchFamily="50" charset="0"/>
                          <a:ea typeface="+mn-ea"/>
                          <a:cs typeface="+mn-cs"/>
                          <a:hlinkClick r:id="rId4"/>
                        </a:rPr>
                        <a:t>The class ceiling:</a:t>
                      </a:r>
                      <a:r>
                        <a:rPr lang="en-GB" sz="1000" b="1" kern="1200" baseline="0" dirty="0">
                          <a:solidFill>
                            <a:schemeClr val="dk1"/>
                          </a:solidFill>
                          <a:effectLst/>
                          <a:latin typeface="Bliss 2 Regular" panose="02000506030000020004" pitchFamily="50" charset="0"/>
                          <a:ea typeface="+mn-ea"/>
                          <a:cs typeface="+mn-cs"/>
                          <a:hlinkClick r:id="rId4"/>
                        </a:rPr>
                        <a:t> Thinking Allowed</a:t>
                      </a:r>
                      <a:r>
                        <a:rPr lang="en-GB" sz="1000" b="1" kern="1200" baseline="0" dirty="0">
                          <a:solidFill>
                            <a:schemeClr val="dk1"/>
                          </a:solidFill>
                          <a:effectLst/>
                          <a:latin typeface="Bliss 2 Regular" panose="02000506030000020004" pitchFamily="50" charset="0"/>
                          <a:ea typeface="+mn-ea"/>
                          <a:cs typeface="+mn-cs"/>
                        </a:rPr>
                        <a:t> </a:t>
                      </a:r>
                      <a:r>
                        <a:rPr lang="en-US" sz="1000" b="0" i="0" kern="1200" dirty="0">
                          <a:solidFill>
                            <a:srgbClr val="FF0000"/>
                          </a:solidFill>
                          <a:effectLst/>
                          <a:latin typeface="Bliss 2 Regular" panose="02000506030000020004" pitchFamily="50" charset="0"/>
                          <a:ea typeface="+mn-ea"/>
                          <a:cs typeface="+mn-cs"/>
                        </a:rPr>
                        <a:t>(1)</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kern="1200" dirty="0">
                          <a:solidFill>
                            <a:schemeClr val="dk1"/>
                          </a:solidFill>
                          <a:effectLst/>
                          <a:latin typeface="Bliss 2 Regular" panose="02000506030000020004" pitchFamily="50" charset="0"/>
                          <a:ea typeface="+mn-ea"/>
                          <a:cs typeface="+mn-cs"/>
                          <a:hlinkClick r:id="rId5"/>
                        </a:rPr>
                        <a:t>Museum of Childhood</a:t>
                      </a:r>
                      <a:endParaRPr lang="en-GB" sz="1000" kern="1200" dirty="0">
                        <a:solidFill>
                          <a:schemeClr val="dk1"/>
                        </a:solidFill>
                        <a:effectLst/>
                        <a:latin typeface="Bliss 2 Regular" panose="02000506030000020004"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latin typeface="Bliss 2 Regular" panose="02000506030000020004" pitchFamily="50" charset="0"/>
                        </a:rPr>
                        <a:t>(7)</a:t>
                      </a:r>
                    </a:p>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rtl="0" eaLnBrk="1" fontAlgn="auto" latinLnBrk="0" hangingPunct="1">
                        <a:lnSpc>
                          <a:spcPct val="100000"/>
                        </a:lnSpc>
                        <a:spcBef>
                          <a:spcPts val="0"/>
                        </a:spcBef>
                        <a:spcAft>
                          <a:spcPts val="0"/>
                        </a:spcAft>
                        <a:buClrTx/>
                        <a:buSzTx/>
                        <a:buFontTx/>
                        <a:buNone/>
                      </a:pPr>
                      <a:r>
                        <a:rPr lang="en-GB" sz="1000" dirty="0">
                          <a:latin typeface="Bliss 2 Regular"/>
                          <a:hlinkClick r:id="rId6"/>
                        </a:rPr>
                        <a:t>Open Learn: Identity in question</a:t>
                      </a:r>
                      <a:endParaRPr lang="en-GB" sz="1000" dirty="0">
                        <a:latin typeface="Bliss 2 Regular"/>
                      </a:endParaRPr>
                    </a:p>
                    <a:p>
                      <a:pPr marL="0" marR="0" lvl="0" indent="0" algn="l">
                        <a:lnSpc>
                          <a:spcPct val="100000"/>
                        </a:lnSpc>
                        <a:spcBef>
                          <a:spcPts val="0"/>
                        </a:spcBef>
                        <a:spcAft>
                          <a:spcPts val="0"/>
                        </a:spcAft>
                        <a:buNone/>
                      </a:pPr>
                      <a:r>
                        <a:rPr lang="en-GB" sz="1000" b="0" i="0" u="none" strike="noStrike" baseline="0" noProof="0" dirty="0">
                          <a:solidFill>
                            <a:srgbClr val="000000"/>
                          </a:solidFill>
                          <a:latin typeface="Bliss 2 Regular"/>
                        </a:rPr>
                        <a:t>Why is identity important and how are identities formed? This free course, Identity in question, looks at the many different ways in which identity can be categorised. By examining the requirements of the state, how a child views gender, and the importance of race or place of birth, you will start to understand how each individual can have more than one identity. </a:t>
                      </a:r>
                      <a:r>
                        <a:rPr lang="en-GB" sz="1000" baseline="0" dirty="0">
                          <a:solidFill>
                            <a:schemeClr val="tx1"/>
                          </a:solidFill>
                          <a:latin typeface="Bliss 2 Regular"/>
                        </a:rPr>
                        <a:t>(</a:t>
                      </a:r>
                      <a:r>
                        <a:rPr lang="en-GB" sz="1000" baseline="0" dirty="0">
                          <a:solidFill>
                            <a:srgbClr val="FF0000"/>
                          </a:solidFill>
                          <a:latin typeface="Bliss 2 Regular"/>
                        </a:rPr>
                        <a:t>4) </a:t>
                      </a:r>
                      <a:endParaRPr lang="en-GB" sz="1000" dirty="0">
                        <a:solidFill>
                          <a:srgbClr val="FF0000"/>
                        </a:solidFill>
                        <a:latin typeface="Bliss 2 Regular"/>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2366339"/>
                  </a:ext>
                </a:extLst>
              </a:tr>
              <a:tr h="673830">
                <a:tc vMerge="1">
                  <a:txBody>
                    <a:bodyPr/>
                    <a:lstStyle/>
                    <a:p>
                      <a:endParaRPr lang="en-GB"/>
                    </a:p>
                  </a:txBody>
                  <a:tcPr/>
                </a:tc>
                <a:tc rowSpan="2">
                  <a:txBody>
                    <a:bodyPr/>
                    <a:lstStyle/>
                    <a:p>
                      <a:pPr lvl="0"/>
                      <a:r>
                        <a:rPr lang="en-GB" sz="1000" b="1" u="sng" kern="1200" dirty="0">
                          <a:solidFill>
                            <a:schemeClr val="dk1"/>
                          </a:solidFill>
                          <a:effectLst/>
                          <a:latin typeface="Bliss 2 Regular" panose="02000506030000020004" pitchFamily="50" charset="0"/>
                          <a:ea typeface="+mn-ea"/>
                          <a:cs typeface="+mn-cs"/>
                        </a:rPr>
                        <a:t>Everyday</a:t>
                      </a:r>
                      <a:r>
                        <a:rPr lang="en-GB" sz="1000" b="1" u="sng" kern="1200" baseline="0" dirty="0">
                          <a:solidFill>
                            <a:schemeClr val="dk1"/>
                          </a:solidFill>
                          <a:effectLst/>
                          <a:latin typeface="Bliss 2 Regular" panose="02000506030000020004" pitchFamily="50" charset="0"/>
                          <a:ea typeface="+mn-ea"/>
                          <a:cs typeface="+mn-cs"/>
                        </a:rPr>
                        <a:t> Sexism</a:t>
                      </a:r>
                      <a:endParaRPr lang="en-GB" sz="1000" b="1" u="sng" kern="1200" dirty="0">
                        <a:solidFill>
                          <a:schemeClr val="dk1"/>
                        </a:solidFill>
                        <a:effectLst/>
                        <a:latin typeface="Bliss 2 Regular" panose="02000506030000020004" pitchFamily="50" charset="0"/>
                        <a:ea typeface="+mn-ea"/>
                        <a:cs typeface="+mn-cs"/>
                      </a:endParaRPr>
                    </a:p>
                    <a:p>
                      <a:pPr lvl="0"/>
                      <a:r>
                        <a:rPr lang="en-GB" sz="1000" b="0" i="0" kern="1200" dirty="0">
                          <a:solidFill>
                            <a:schemeClr val="dk1"/>
                          </a:solidFill>
                          <a:effectLst/>
                          <a:latin typeface="Bliss 2 Regular"/>
                          <a:ea typeface="+mn-ea"/>
                          <a:cs typeface="+mn-cs"/>
                        </a:rPr>
                        <a:t>After experiencing a series of escalating sexist incidents, Laura Bates started the </a:t>
                      </a:r>
                      <a:r>
                        <a:rPr lang="en-GB" sz="1000" b="1" i="0" kern="1200" dirty="0">
                          <a:solidFill>
                            <a:schemeClr val="dk1"/>
                          </a:solidFill>
                          <a:effectLst/>
                          <a:latin typeface="Bliss 2 Regular"/>
                          <a:ea typeface="+mn-ea"/>
                          <a:cs typeface="+mn-cs"/>
                        </a:rPr>
                        <a:t>everyday sexism project</a:t>
                      </a:r>
                      <a:r>
                        <a:rPr lang="en-GB" sz="1000" b="0" i="0" kern="1200" dirty="0">
                          <a:solidFill>
                            <a:schemeClr val="dk1"/>
                          </a:solidFill>
                          <a:effectLst/>
                          <a:latin typeface="Bliss 2 Regular"/>
                          <a:ea typeface="+mn-ea"/>
                          <a:cs typeface="+mn-cs"/>
                        </a:rPr>
                        <a:t> and has gone on to write 'a pioneering analysis of modern day misogyny‘.</a:t>
                      </a:r>
                      <a:br>
                        <a:rPr lang="en-GB" sz="1000" dirty="0">
                          <a:latin typeface="Bliss 2 Regular"/>
                        </a:rPr>
                      </a:br>
                      <a:r>
                        <a:rPr lang="en-GB" sz="1000" b="0" i="0" kern="1200" dirty="0">
                          <a:solidFill>
                            <a:schemeClr val="dk1"/>
                          </a:solidFill>
                          <a:effectLst/>
                          <a:latin typeface="Bliss 2 Regular"/>
                          <a:ea typeface="+mn-ea"/>
                          <a:cs typeface="+mn-cs"/>
                        </a:rPr>
                        <a:t> </a:t>
                      </a:r>
                      <a:r>
                        <a:rPr lang="en-US" sz="1000" b="0" i="0" kern="1200" dirty="0">
                          <a:solidFill>
                            <a:srgbClr val="FF0000"/>
                          </a:solidFill>
                          <a:effectLst/>
                          <a:latin typeface="Bliss 2 Regular" panose="02000506030000020004" pitchFamily="50" charset="0"/>
                          <a:ea typeface="+mn-ea"/>
                          <a:cs typeface="+mn-cs"/>
                        </a:rPr>
                        <a:t>(1)</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lvl="0">
                        <a:buNone/>
                      </a:pPr>
                      <a:r>
                        <a:rPr lang="en-GB" sz="1000" b="1" kern="1200" dirty="0">
                          <a:solidFill>
                            <a:schemeClr val="dk1"/>
                          </a:solidFill>
                          <a:effectLst/>
                          <a:latin typeface="Bliss 2 Regular"/>
                          <a:ea typeface="+mn-ea"/>
                          <a:cs typeface="+mn-cs"/>
                          <a:hlinkClick r:id="rId7"/>
                        </a:rPr>
                        <a:t>Kids behind bars</a:t>
                      </a:r>
                      <a:endParaRPr lang="en-US"/>
                    </a:p>
                    <a:p>
                      <a:pPr lvl="0">
                        <a:buNone/>
                      </a:pPr>
                      <a:endParaRPr lang="en-GB" sz="1000" b="1" kern="1200" dirty="0">
                        <a:solidFill>
                          <a:schemeClr val="dk1"/>
                        </a:solidFill>
                        <a:effectLst/>
                        <a:latin typeface="Bliss 2 Regular"/>
                        <a:ea typeface="+mn-ea"/>
                        <a:cs typeface="+mn-cs"/>
                      </a:endParaRPr>
                    </a:p>
                    <a:p>
                      <a:pPr marL="0" marR="0" indent="0" algn="l" rtl="0" eaLnBrk="1" fontAlgn="auto" latinLnBrk="0" hangingPunct="1">
                        <a:lnSpc>
                          <a:spcPct val="100000"/>
                        </a:lnSpc>
                        <a:spcBef>
                          <a:spcPts val="0"/>
                        </a:spcBef>
                        <a:spcAft>
                          <a:spcPts val="0"/>
                        </a:spcAft>
                        <a:buClrTx/>
                        <a:buSzTx/>
                        <a:buFontTx/>
                        <a:buNone/>
                      </a:pPr>
                      <a:r>
                        <a:rPr lang="en-GB" sz="1000" b="0" i="0" kern="1200" dirty="0" err="1">
                          <a:solidFill>
                            <a:schemeClr val="dk1"/>
                          </a:solidFill>
                          <a:effectLst/>
                          <a:latin typeface="Bliss 2 Regular"/>
                          <a:ea typeface="+mn-ea"/>
                          <a:cs typeface="+mn-cs"/>
                        </a:rPr>
                        <a:t>Exploire</a:t>
                      </a:r>
                      <a:r>
                        <a:rPr lang="en-GB" sz="1000" b="0" i="0" kern="1200" dirty="0">
                          <a:solidFill>
                            <a:schemeClr val="dk1"/>
                          </a:solidFill>
                          <a:effectLst/>
                          <a:latin typeface="Bliss 2 Regular"/>
                          <a:ea typeface="+mn-ea"/>
                          <a:cs typeface="+mn-cs"/>
                        </a:rPr>
                        <a:t> the impact of a criminal record on the life chances for young people and the sociological factors that have led to them committing crime </a:t>
                      </a:r>
                      <a:r>
                        <a:rPr lang="en-US" sz="1000" b="0" i="0" kern="1200" dirty="0">
                          <a:solidFill>
                            <a:srgbClr val="FF0000"/>
                          </a:solidFill>
                          <a:effectLst/>
                          <a:latin typeface="Bliss 2 Regular"/>
                          <a:ea typeface="+mn-ea"/>
                          <a:cs typeface="+mn-cs"/>
                        </a:rPr>
                        <a:t>(1)</a:t>
                      </a:r>
                      <a:endParaRPr lang="en-GB" sz="1000" dirty="0">
                        <a:solidFill>
                          <a:srgbClr val="FF0000"/>
                        </a:solidFill>
                        <a:latin typeface="Bliss 2 Regular"/>
                      </a:endParaRPr>
                    </a:p>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000" u="sng" kern="1200" dirty="0">
                          <a:solidFill>
                            <a:schemeClr val="dk1"/>
                          </a:solidFill>
                          <a:effectLst/>
                          <a:latin typeface="Bliss 2 Regular" panose="02000506030000020004" pitchFamily="50" charset="0"/>
                          <a:ea typeface="+mn-ea"/>
                          <a:cs typeface="+mn-cs"/>
                          <a:hlinkClick r:id="rId8"/>
                        </a:rPr>
                        <a:t>Post-truth:</a:t>
                      </a:r>
                      <a:r>
                        <a:rPr lang="en-GB" sz="1000" u="sng" kern="1200" baseline="0" dirty="0">
                          <a:solidFill>
                            <a:schemeClr val="dk1"/>
                          </a:solidFill>
                          <a:effectLst/>
                          <a:latin typeface="Bliss 2 Regular" panose="02000506030000020004" pitchFamily="50" charset="0"/>
                          <a:ea typeface="+mn-ea"/>
                          <a:cs typeface="+mn-cs"/>
                          <a:hlinkClick r:id="rId8"/>
                        </a:rPr>
                        <a:t> Thinking Allowed</a:t>
                      </a:r>
                      <a:endParaRPr lang="en-GB" sz="1000" kern="1200" dirty="0">
                        <a:solidFill>
                          <a:schemeClr val="dk1"/>
                        </a:solidFill>
                        <a:effectLst/>
                        <a:latin typeface="Bliss 2 Regular" panose="02000506030000020004" pitchFamily="50" charset="0"/>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000" b="0" i="0" kern="1200" dirty="0">
                          <a:solidFill>
                            <a:srgbClr val="FF0000"/>
                          </a:solidFill>
                          <a:effectLst/>
                          <a:latin typeface="Bliss 2 Regular" panose="02000506030000020004" pitchFamily="50" charset="0"/>
                          <a:ea typeface="+mn-ea"/>
                          <a:cs typeface="+mn-cs"/>
                        </a:rPr>
                        <a:t>(1)</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r>
                        <a:rPr lang="en-GB" sz="1000" dirty="0">
                          <a:latin typeface="Bliss 2 Regular" panose="02000506030000020004" pitchFamily="50" charset="0"/>
                          <a:hlinkClick r:id="rId9"/>
                        </a:rPr>
                        <a:t>Virtual LSE Open</a:t>
                      </a:r>
                      <a:r>
                        <a:rPr lang="en-GB" sz="1000" baseline="0" dirty="0">
                          <a:latin typeface="Bliss 2 Regular" panose="02000506030000020004" pitchFamily="50" charset="0"/>
                          <a:hlinkClick r:id="rId9"/>
                        </a:rPr>
                        <a:t> Day </a:t>
                      </a:r>
                      <a:r>
                        <a:rPr lang="en-GB" sz="1000" baseline="0" dirty="0">
                          <a:solidFill>
                            <a:srgbClr val="FF0000"/>
                          </a:solidFill>
                          <a:latin typeface="Bliss 2 Regular" panose="02000506030000020004" pitchFamily="50" charset="0"/>
                        </a:rPr>
                        <a:t>(5)</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a:txBody>
                    <a:bodyPr/>
                    <a:lstStyle/>
                    <a:p>
                      <a:r>
                        <a:rPr lang="en-GB" sz="1000" b="1" u="sng" dirty="0">
                          <a:latin typeface="Bliss 2 Regular" panose="02000506030000020004" pitchFamily="50" charset="0"/>
                          <a:hlinkClick r:id="rId10"/>
                        </a:rPr>
                        <a:t>Transition Booklet</a:t>
                      </a:r>
                      <a:endParaRPr lang="en-GB" sz="1000" b="1" u="sng" dirty="0">
                        <a:latin typeface="Bliss 2 Regular" panose="02000506030000020004" pitchFamily="50" charset="0"/>
                      </a:endParaRPr>
                    </a:p>
                    <a:p>
                      <a:r>
                        <a:rPr lang="en-GB" sz="1000" baseline="0" dirty="0">
                          <a:latin typeface="Bliss 2 Regular" panose="02000506030000020004" pitchFamily="50" charset="0"/>
                        </a:rPr>
                        <a:t>Complete the activities in the transition booklet </a:t>
                      </a:r>
                      <a:r>
                        <a:rPr lang="en-GB" sz="1000" dirty="0">
                          <a:solidFill>
                            <a:srgbClr val="FF0000"/>
                          </a:solidFill>
                          <a:latin typeface="Bliss 2 Regular" panose="02000506030000020004" pitchFamily="50" charset="0"/>
                        </a:rPr>
                        <a:t>(2)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extLst>
                  <a:ext uri="{0D108BD9-81ED-4DB2-BD59-A6C34878D82A}">
                    <a16:rowId xmlns:a16="http://schemas.microsoft.com/office/drawing/2014/main" val="2049425687"/>
                  </a:ext>
                </a:extLst>
              </a:tr>
              <a:tr h="298873">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7">
                  <a:txBody>
                    <a:bodyPr/>
                    <a:lstStyle/>
                    <a:p>
                      <a:r>
                        <a:rPr lang="en-GB" sz="1000" kern="1200" dirty="0">
                          <a:solidFill>
                            <a:schemeClr val="dk1"/>
                          </a:solidFill>
                          <a:effectLst/>
                          <a:latin typeface="Bliss 2 Regular" panose="02000506030000020004" pitchFamily="50" charset="0"/>
                          <a:ea typeface="+mn-ea"/>
                          <a:cs typeface="+mn-cs"/>
                        </a:rPr>
                        <a:t>Choose one of the Sociological Theories listed below– Research and produce a presentation which</a:t>
                      </a:r>
                      <a:r>
                        <a:rPr lang="en-GB" sz="1000" kern="1200" baseline="0" dirty="0">
                          <a:solidFill>
                            <a:schemeClr val="dk1"/>
                          </a:solidFill>
                          <a:effectLst/>
                          <a:latin typeface="Bliss 2 Regular" panose="02000506030000020004" pitchFamily="50" charset="0"/>
                          <a:ea typeface="+mn-ea"/>
                          <a:cs typeface="+mn-cs"/>
                        </a:rPr>
                        <a:t> covers:</a:t>
                      </a:r>
                    </a:p>
                    <a:p>
                      <a:pPr marL="171450" indent="-171450">
                        <a:buFont typeface="Arial" charset="0"/>
                        <a:buChar char="•"/>
                      </a:pPr>
                      <a:r>
                        <a:rPr lang="en-GB" sz="1000" kern="1200" baseline="0" dirty="0">
                          <a:solidFill>
                            <a:schemeClr val="dk1"/>
                          </a:solidFill>
                          <a:effectLst/>
                          <a:latin typeface="Bliss 2 Regular" panose="02000506030000020004" pitchFamily="50" charset="0"/>
                          <a:ea typeface="+mn-ea"/>
                          <a:cs typeface="+mn-cs"/>
                        </a:rPr>
                        <a:t>The key points of the theory</a:t>
                      </a:r>
                    </a:p>
                    <a:p>
                      <a:pPr marL="171450" indent="-171450">
                        <a:buFont typeface="Arial" charset="0"/>
                        <a:buChar char="•"/>
                      </a:pPr>
                      <a:r>
                        <a:rPr lang="en-GB" sz="1000" kern="1200" baseline="0" dirty="0">
                          <a:solidFill>
                            <a:schemeClr val="dk1"/>
                          </a:solidFill>
                          <a:effectLst/>
                          <a:latin typeface="Bliss 2 Regular" panose="02000506030000020004" pitchFamily="50" charset="0"/>
                          <a:ea typeface="+mn-ea"/>
                          <a:cs typeface="+mn-cs"/>
                        </a:rPr>
                        <a:t>The main thinkers and what they say</a:t>
                      </a:r>
                    </a:p>
                    <a:p>
                      <a:pPr marL="171450" indent="-171450">
                        <a:buFont typeface="Arial" charset="0"/>
                        <a:buChar char="•"/>
                      </a:pPr>
                      <a:r>
                        <a:rPr lang="en-GB" sz="1000" kern="1200" baseline="0" dirty="0">
                          <a:solidFill>
                            <a:schemeClr val="dk1"/>
                          </a:solidFill>
                          <a:effectLst/>
                          <a:latin typeface="Bliss 2 Regular" panose="02000506030000020004" pitchFamily="50" charset="0"/>
                          <a:ea typeface="+mn-ea"/>
                          <a:cs typeface="+mn-cs"/>
                        </a:rPr>
                        <a:t>How the theory can be applied to everyday life</a:t>
                      </a:r>
                    </a:p>
                    <a:p>
                      <a:pPr marL="171450" indent="-171450">
                        <a:buFont typeface="Arial" charset="0"/>
                        <a:buChar char="•"/>
                      </a:pPr>
                      <a:r>
                        <a:rPr lang="en-GB" sz="1000" kern="1200" baseline="0" dirty="0">
                          <a:solidFill>
                            <a:schemeClr val="dk1"/>
                          </a:solidFill>
                          <a:effectLst/>
                          <a:latin typeface="Bliss 2 Regular" panose="02000506030000020004" pitchFamily="50" charset="0"/>
                          <a:ea typeface="+mn-ea"/>
                          <a:cs typeface="+mn-cs"/>
                        </a:rPr>
                        <a:t>Any criticisms of your chosen theory</a:t>
                      </a:r>
                    </a:p>
                    <a:p>
                      <a:pPr marL="171450" indent="-171450">
                        <a:buFont typeface="Arial" charset="0"/>
                        <a:buChar char="•"/>
                      </a:pPr>
                      <a:endParaRPr lang="en-GB" sz="1000" kern="1200" baseline="0" dirty="0">
                        <a:solidFill>
                          <a:schemeClr val="dk1"/>
                        </a:solidFill>
                        <a:effectLst/>
                        <a:latin typeface="Bliss 2 Regular" panose="02000506030000020004" pitchFamily="50" charset="0"/>
                        <a:ea typeface="+mn-ea"/>
                        <a:cs typeface="+mn-cs"/>
                      </a:endParaRPr>
                    </a:p>
                    <a:p>
                      <a:pPr marL="0" indent="0">
                        <a:buFont typeface="Arial" charset="0"/>
                        <a:buNone/>
                      </a:pPr>
                      <a:r>
                        <a:rPr lang="en-GB" sz="1000" kern="1200" baseline="0" dirty="0">
                          <a:solidFill>
                            <a:schemeClr val="dk1"/>
                          </a:solidFill>
                          <a:effectLst/>
                          <a:latin typeface="Bliss 2 Regular" panose="02000506030000020004" pitchFamily="50" charset="0"/>
                          <a:ea typeface="+mn-ea"/>
                          <a:cs typeface="+mn-cs"/>
                        </a:rPr>
                        <a:t>Sociological Theories:</a:t>
                      </a:r>
                    </a:p>
                    <a:p>
                      <a:pPr marL="171450" indent="-171450">
                        <a:buFont typeface="Arial" charset="0"/>
                        <a:buChar char="•"/>
                      </a:pPr>
                      <a:r>
                        <a:rPr lang="en-GB" sz="1000" kern="1200" baseline="0" dirty="0">
                          <a:solidFill>
                            <a:schemeClr val="dk1"/>
                          </a:solidFill>
                          <a:effectLst/>
                          <a:latin typeface="Bliss 2 Regular" panose="02000506030000020004" pitchFamily="50" charset="0"/>
                          <a:ea typeface="+mn-ea"/>
                          <a:cs typeface="+mn-cs"/>
                        </a:rPr>
                        <a:t>Marxism</a:t>
                      </a:r>
                    </a:p>
                    <a:p>
                      <a:pPr marL="171450" indent="-171450">
                        <a:buFont typeface="Arial" charset="0"/>
                        <a:buChar char="•"/>
                      </a:pPr>
                      <a:r>
                        <a:rPr lang="en-GB" sz="1000" kern="1200" baseline="0" dirty="0">
                          <a:solidFill>
                            <a:schemeClr val="dk1"/>
                          </a:solidFill>
                          <a:effectLst/>
                          <a:latin typeface="Bliss 2 Regular" panose="02000506030000020004" pitchFamily="50" charset="0"/>
                          <a:ea typeface="+mn-ea"/>
                          <a:cs typeface="+mn-cs"/>
                        </a:rPr>
                        <a:t>Functionalism</a:t>
                      </a:r>
                    </a:p>
                    <a:p>
                      <a:pPr marL="171450" indent="-171450">
                        <a:buFont typeface="Arial" charset="0"/>
                        <a:buChar char="•"/>
                      </a:pPr>
                      <a:r>
                        <a:rPr lang="en-GB" sz="1000" kern="1200" baseline="0" dirty="0">
                          <a:solidFill>
                            <a:schemeClr val="dk1"/>
                          </a:solidFill>
                          <a:effectLst/>
                          <a:latin typeface="Bliss 2 Regular" panose="02000506030000020004" pitchFamily="50" charset="0"/>
                          <a:ea typeface="+mn-ea"/>
                          <a:cs typeface="+mn-cs"/>
                        </a:rPr>
                        <a:t>Feminism</a:t>
                      </a:r>
                    </a:p>
                    <a:p>
                      <a:pPr marL="171450" indent="-171450">
                        <a:buFont typeface="Arial" charset="0"/>
                        <a:buChar char="•"/>
                      </a:pPr>
                      <a:r>
                        <a:rPr lang="en-GB" sz="1000" kern="1200" baseline="0" dirty="0">
                          <a:solidFill>
                            <a:schemeClr val="dk1"/>
                          </a:solidFill>
                          <a:effectLst/>
                          <a:latin typeface="Bliss 2 Regular" panose="02000506030000020004" pitchFamily="50" charset="0"/>
                          <a:ea typeface="+mn-ea"/>
                          <a:cs typeface="+mn-cs"/>
                        </a:rPr>
                        <a:t>New Right</a:t>
                      </a:r>
                    </a:p>
                    <a:p>
                      <a:pPr marL="171450" indent="-171450">
                        <a:buFont typeface="Arial" charset="0"/>
                        <a:buChar char="•"/>
                      </a:pPr>
                      <a:r>
                        <a:rPr lang="en-GB" sz="1000" kern="1200" baseline="0" dirty="0">
                          <a:solidFill>
                            <a:schemeClr val="dk1"/>
                          </a:solidFill>
                          <a:effectLst/>
                          <a:latin typeface="Bliss 2 Regular" panose="02000506030000020004" pitchFamily="50" charset="0"/>
                          <a:ea typeface="+mn-ea"/>
                          <a:cs typeface="+mn-cs"/>
                        </a:rPr>
                        <a:t>Postmodernism </a:t>
                      </a:r>
                      <a:r>
                        <a:rPr lang="en-GB" sz="1000" kern="1200" dirty="0">
                          <a:solidFill>
                            <a:srgbClr val="FF0000"/>
                          </a:solidFill>
                          <a:effectLst/>
                          <a:latin typeface="Bliss 2 Regular" panose="02000506030000020004" pitchFamily="50" charset="0"/>
                          <a:ea typeface="+mn-ea"/>
                          <a:cs typeface="+mn-cs"/>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518836873"/>
                  </a:ext>
                </a:extLst>
              </a:tr>
              <a:tr h="245760">
                <a:tc vMerge="1">
                  <a:txBody>
                    <a:bodyPr/>
                    <a:lstStyle/>
                    <a:p>
                      <a:endParaRPr lang="en-GB"/>
                    </a:p>
                  </a:txBody>
                  <a:tcPr/>
                </a:tc>
                <a:tc rowSpan="2">
                  <a:txBody>
                    <a:bodyPr/>
                    <a:lstStyle/>
                    <a:p>
                      <a:pPr lvl="0"/>
                      <a:r>
                        <a:rPr lang="en-GB" sz="1000" b="1" u="sng" kern="1200" dirty="0">
                          <a:solidFill>
                            <a:schemeClr val="dk1"/>
                          </a:solidFill>
                          <a:effectLst/>
                          <a:latin typeface="Bliss 2 Regular" panose="02000506030000020004" pitchFamily="50" charset="0"/>
                          <a:ea typeface="+mn-ea"/>
                          <a:cs typeface="+mn-cs"/>
                        </a:rPr>
                        <a:t>The madness of crowds</a:t>
                      </a:r>
                    </a:p>
                    <a:p>
                      <a:pPr marL="0" marR="0" indent="0" algn="l" defTabSz="914400" rtl="0" eaLnBrk="1" fontAlgn="auto" latinLnBrk="0" hangingPunct="1">
                        <a:lnSpc>
                          <a:spcPct val="100000"/>
                        </a:lnSpc>
                        <a:spcBef>
                          <a:spcPts val="0"/>
                        </a:spcBef>
                        <a:spcAft>
                          <a:spcPts val="0"/>
                        </a:spcAft>
                        <a:buClrTx/>
                        <a:buSzTx/>
                        <a:buFontTx/>
                        <a:buNone/>
                        <a:tabLst/>
                        <a:defRPr/>
                      </a:pPr>
                      <a:r>
                        <a:rPr lang="en-GB" sz="1050" b="0" i="0" kern="1200" dirty="0">
                          <a:solidFill>
                            <a:schemeClr val="dk1"/>
                          </a:solidFill>
                          <a:effectLst/>
                          <a:latin typeface="Bliss 2 Regular"/>
                          <a:ea typeface="+mn-ea"/>
                          <a:cs typeface="+mn-cs"/>
                        </a:rPr>
                        <a:t>In his devastating new book The Madness of Crowds, Douglas Murray examines the twenty-first century's most divisive issues: sexuality, gender, technology and race. </a:t>
                      </a:r>
                      <a:r>
                        <a:rPr lang="en-US" sz="1000" b="0" i="0" kern="1200" dirty="0">
                          <a:solidFill>
                            <a:srgbClr val="FF0000"/>
                          </a:solidFill>
                          <a:effectLst/>
                          <a:latin typeface="Bliss 2 Regular" panose="02000506030000020004" pitchFamily="50" charset="0"/>
                          <a:ea typeface="+mn-ea"/>
                          <a:cs typeface="+mn-cs"/>
                        </a:rPr>
                        <a:t>(1)</a:t>
                      </a:r>
                      <a:endParaRPr lang="en-GB" sz="1000" kern="1200" dirty="0">
                        <a:solidFill>
                          <a:schemeClr val="dk1"/>
                        </a:solidFill>
                        <a:effectLst/>
                        <a:latin typeface="Bliss 2 Regular" panose="02000506030000020004" pitchFamily="50"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r h="834456">
                <a:tc vMerge="1">
                  <a:txBody>
                    <a:bodyPr/>
                    <a:lstStyle/>
                    <a:p>
                      <a:endParaRPr lang="en-GB"/>
                    </a:p>
                  </a:txBody>
                  <a:tcPr/>
                </a:tc>
                <a:tc vMerge="1">
                  <a:txBody>
                    <a:bodyPr/>
                    <a:lstStyle/>
                    <a:p>
                      <a:pPr lvl="0"/>
                      <a:endParaRPr lang="en-GB" sz="1000" kern="1200" dirty="0">
                        <a:solidFill>
                          <a:schemeClr val="dk1"/>
                        </a:solidFill>
                        <a:effectLst/>
                        <a:latin typeface="Bliss 2 Regular" panose="02000506030000020004" pitchFamily="50"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lvl="0" indent="-171450">
                        <a:spcAft>
                          <a:spcPts val="600"/>
                        </a:spcAft>
                        <a:buFont typeface="Arial" panose="020B0604020202020204" pitchFamily="34" charset="0"/>
                        <a:buChar char="•"/>
                      </a:pPr>
                      <a:r>
                        <a:rPr lang="en-GB" sz="1000" b="1" kern="1200" dirty="0">
                          <a:solidFill>
                            <a:schemeClr val="dk1"/>
                          </a:solidFill>
                          <a:effectLst/>
                          <a:latin typeface="Bliss 2 Regular" panose="02000506030000020004" pitchFamily="50" charset="0"/>
                          <a:ea typeface="+mn-ea"/>
                          <a:cs typeface="+mn-cs"/>
                          <a:hlinkClick r:id="rId11"/>
                        </a:rPr>
                        <a:t>Identity: Thinking Allowed</a:t>
                      </a:r>
                      <a:r>
                        <a:rPr lang="en-GB" sz="1000" b="1" kern="1200" baseline="0" dirty="0">
                          <a:solidFill>
                            <a:schemeClr val="dk1"/>
                          </a:solidFill>
                          <a:effectLst/>
                          <a:latin typeface="Bliss 2 Regular" panose="02000506030000020004" pitchFamily="50" charset="0"/>
                          <a:ea typeface="+mn-ea"/>
                          <a:cs typeface="+mn-cs"/>
                          <a:hlinkClick r:id="rId11"/>
                        </a:rPr>
                        <a:t> </a:t>
                      </a:r>
                      <a:r>
                        <a:rPr lang="en-US" sz="1000" b="0" i="0" kern="1200" dirty="0">
                          <a:solidFill>
                            <a:srgbClr val="FF0000"/>
                          </a:solidFill>
                          <a:effectLst/>
                          <a:latin typeface="Bliss 2 Regular" panose="02000506030000020004" pitchFamily="50" charset="0"/>
                          <a:ea typeface="+mn-ea"/>
                          <a:cs typeface="+mn-cs"/>
                          <a:hlinkClick r:id="rId11"/>
                        </a:rPr>
                        <a:t>(</a:t>
                      </a:r>
                      <a:r>
                        <a:rPr lang="en-US" sz="1000" b="0" i="0" kern="1200" dirty="0">
                          <a:solidFill>
                            <a:srgbClr val="FF0000"/>
                          </a:solidFill>
                          <a:effectLst/>
                          <a:latin typeface="Bliss 2 Regular" panose="02000506030000020004" pitchFamily="50" charset="0"/>
                          <a:ea typeface="+mn-ea"/>
                          <a:cs typeface="+mn-cs"/>
                        </a:rPr>
                        <a:t>1)</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Bliss 2 Regular" panose="02000506030000020004" pitchFamily="50" charset="0"/>
                          <a:hlinkClick r:id="rId12"/>
                        </a:rPr>
                        <a:t>The Old Bailey </a:t>
                      </a:r>
                      <a:r>
                        <a:rPr lang="en-US" sz="1000" b="0" i="0" kern="1200" dirty="0">
                          <a:solidFill>
                            <a:srgbClr val="FF0000"/>
                          </a:solidFill>
                          <a:effectLst/>
                          <a:latin typeface="Bliss 2 Regular" panose="02000506030000020004" pitchFamily="50" charset="0"/>
                          <a:ea typeface="+mn-ea"/>
                          <a:cs typeface="+mn-cs"/>
                        </a:rPr>
                        <a:t>(1)</a:t>
                      </a:r>
                      <a:endParaRPr lang="en-GB" sz="1000" dirty="0">
                        <a:solidFill>
                          <a:srgbClr val="FF0000"/>
                        </a:solidFill>
                        <a:latin typeface="Bliss 2 Regular" panose="02000506030000020004" pitchFamily="50" charset="0"/>
                      </a:endParaRPr>
                    </a:p>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sz="1000" kern="1200" dirty="0">
                        <a:solidFill>
                          <a:srgbClr val="FF0000"/>
                        </a:solidFill>
                        <a:effectLst/>
                        <a:latin typeface="Bliss 2 Regular" panose="02000506030000020004" pitchFamily="50"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alpha val="34118"/>
                      </a:srgbClr>
                    </a:solidFill>
                  </a:tcPr>
                </a:tc>
                <a:extLst>
                  <a:ext uri="{0D108BD9-81ED-4DB2-BD59-A6C34878D82A}">
                    <a16:rowId xmlns:a16="http://schemas.microsoft.com/office/drawing/2014/main" val="129623182"/>
                  </a:ext>
                </a:extLst>
              </a:tr>
              <a:tr h="298020">
                <a:tc vMerge="1">
                  <a:txBody>
                    <a:bodyPr/>
                    <a:lstStyle/>
                    <a:p>
                      <a:endParaRPr lang="en-GB"/>
                    </a:p>
                  </a:txBody>
                  <a:tcPr/>
                </a:tc>
                <a:tc rowSpan="2">
                  <a:txBody>
                    <a:bodyPr/>
                    <a:lstStyle/>
                    <a:p>
                      <a:pPr lvl="0"/>
                      <a:r>
                        <a:rPr lang="en-GB" sz="1000" b="0" u="sng" kern="1200" dirty="0">
                          <a:solidFill>
                            <a:schemeClr val="dk1"/>
                          </a:solidFill>
                          <a:effectLst/>
                          <a:latin typeface="Bliss 2 Regular" panose="02000506030000020004" pitchFamily="50" charset="0"/>
                          <a:ea typeface="+mn-ea"/>
                          <a:cs typeface="+mn-cs"/>
                        </a:rPr>
                        <a:t>1984</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dk1"/>
                          </a:solidFill>
                          <a:effectLst/>
                          <a:latin typeface="Bliss 2 Regular"/>
                          <a:ea typeface="+mn-ea"/>
                          <a:cs typeface="+mn-cs"/>
                        </a:rPr>
                        <a:t>Hidden away in the Record Department of the sprawling Ministry of Truth, Winston Smith skilfully rewrites the past to suit the needs of the Party. Yet he inwardly rebels against the totalitarian world he lives in, which demands absolute obedience and controls him through the all-seeing telescreens and the watchful eye of Big Brother.</a:t>
                      </a:r>
                      <a:r>
                        <a:rPr lang="en-US" sz="1000" b="0" i="0" kern="1200" dirty="0">
                          <a:solidFill>
                            <a:srgbClr val="FF0000"/>
                          </a:solidFill>
                          <a:effectLst/>
                          <a:latin typeface="Bliss 2 Regular"/>
                          <a:ea typeface="+mn-ea"/>
                          <a:cs typeface="+mn-cs"/>
                        </a:rPr>
                        <a:t>(1)</a:t>
                      </a:r>
                      <a:endParaRPr lang="en-GB" sz="1000" dirty="0">
                        <a:solidFill>
                          <a:srgbClr val="FF0000"/>
                        </a:solidFill>
                        <a:latin typeface="Bliss 2 Regular"/>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Bliss 2 Regular" panose="02000506030000020004" pitchFamily="50" charset="0"/>
                        </a:rPr>
                        <a:t>TED</a:t>
                      </a:r>
                      <a:r>
                        <a:rPr lang="en-GB" sz="1000" baseline="0" dirty="0">
                          <a:latin typeface="Bliss 2 Regular" panose="02000506030000020004" pitchFamily="50" charset="0"/>
                        </a:rPr>
                        <a:t> Talks </a:t>
                      </a:r>
                      <a:r>
                        <a:rPr lang="en-US" sz="1000" b="0" i="0" kern="1200" dirty="0">
                          <a:solidFill>
                            <a:srgbClr val="FF0000"/>
                          </a:solidFill>
                          <a:effectLst/>
                          <a:latin typeface="Bliss 2 Regular" panose="02000506030000020004" pitchFamily="50" charset="0"/>
                          <a:ea typeface="+mn-ea"/>
                          <a:cs typeface="+mn-cs"/>
                        </a:rPr>
                        <a:t>(1)</a:t>
                      </a:r>
                      <a:endParaRPr lang="en-GB" sz="1000" baseline="0" dirty="0">
                        <a:latin typeface="Bliss 2 Regular" panose="02000506030000020004" pitchFamily="50" charset="0"/>
                      </a:endParaRPr>
                    </a:p>
                    <a:p>
                      <a:pPr marL="171450" indent="-171450">
                        <a:buFont typeface="Arial" panose="020B0604020202020204" pitchFamily="34" charset="0"/>
                        <a:buChar char="•"/>
                      </a:pPr>
                      <a:r>
                        <a:rPr lang="en-GB" sz="1000" baseline="0" dirty="0">
                          <a:latin typeface="Bliss 2 Regular" panose="02000506030000020004" pitchFamily="50" charset="0"/>
                          <a:hlinkClick r:id="rId13"/>
                        </a:rPr>
                        <a:t>Why gender equality is good for everyone – even men</a:t>
                      </a:r>
                      <a:endParaRPr lang="en-GB" sz="1000" baseline="0" dirty="0">
                        <a:latin typeface="Bliss 2 Regular" panose="02000506030000020004" pitchFamily="50" charset="0"/>
                      </a:endParaRPr>
                    </a:p>
                    <a:p>
                      <a:pPr marL="171450" indent="-171450">
                        <a:buFont typeface="Arial" panose="020B0604020202020204" pitchFamily="34" charset="0"/>
                        <a:buChar char="•"/>
                      </a:pPr>
                      <a:r>
                        <a:rPr lang="en-GB" sz="1000" baseline="0" dirty="0">
                          <a:latin typeface="Bliss 2 Regular" panose="02000506030000020004" pitchFamily="50" charset="0"/>
                          <a:hlinkClick r:id="rId14"/>
                        </a:rPr>
                        <a:t>The boost students need to overcome obstacles</a:t>
                      </a:r>
                      <a:endParaRPr lang="en-GB" sz="1000" baseline="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solidFill>
                  </a:tcPr>
                </a:tc>
                <a:tc rowSpan="2">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000" b="1" kern="1200" dirty="0">
                          <a:solidFill>
                            <a:schemeClr val="dk1"/>
                          </a:solidFill>
                          <a:effectLst/>
                          <a:latin typeface="Bliss 2 Regular" panose="02000506030000020004" pitchFamily="50" charset="0"/>
                          <a:ea typeface="+mn-ea"/>
                          <a:cs typeface="+mn-cs"/>
                          <a:hlinkClick r:id="rId15"/>
                        </a:rPr>
                        <a:t>Gangs and Spirituality: Thinking</a:t>
                      </a:r>
                      <a:r>
                        <a:rPr lang="en-GB" sz="1000" b="1" kern="1200" baseline="0" dirty="0">
                          <a:solidFill>
                            <a:schemeClr val="dk1"/>
                          </a:solidFill>
                          <a:effectLst/>
                          <a:latin typeface="Bliss 2 Regular" panose="02000506030000020004" pitchFamily="50" charset="0"/>
                          <a:ea typeface="+mn-ea"/>
                          <a:cs typeface="+mn-cs"/>
                          <a:hlinkClick r:id="rId15"/>
                        </a:rPr>
                        <a:t> Allowed </a:t>
                      </a:r>
                      <a:r>
                        <a:rPr lang="en-US" sz="1000" b="0" i="0" kern="1200" dirty="0">
                          <a:solidFill>
                            <a:srgbClr val="FF0000"/>
                          </a:solidFill>
                          <a:effectLst/>
                          <a:latin typeface="Bliss 2 Regular" panose="02000506030000020004" pitchFamily="50" charset="0"/>
                          <a:ea typeface="+mn-ea"/>
                          <a:cs typeface="+mn-cs"/>
                        </a:rPr>
                        <a:t>(1)</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570637930"/>
                  </a:ext>
                </a:extLst>
              </a:tr>
              <a:tr h="1317420">
                <a:tc vMerge="1">
                  <a:txBody>
                    <a:bodyPr/>
                    <a:lstStyle/>
                    <a:p>
                      <a:endParaRPr lang="en-GB" sz="100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lvl="0"/>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lvl="0"/>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lvl="0"/>
                      <a:endParaRPr lang="en-GB" sz="1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latin typeface="Bliss 2 Regular" panose="02000506030000020004" pitchFamily="50" charset="0"/>
                          <a:hlinkClick r:id="rId16"/>
                        </a:rPr>
                        <a:t>LSE Public Lectures </a:t>
                      </a:r>
                      <a:endParaRPr lang="en-GB" sz="1000" dirty="0">
                        <a:latin typeface="Bliss 2 Regular" panose="02000506030000020004"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effectLst/>
                          <a:latin typeface="Bliss 2 Regular" panose="02000506030000020004" pitchFamily="50" charset="0"/>
                          <a:ea typeface="+mn-ea"/>
                          <a:cs typeface="+mn-cs"/>
                        </a:rPr>
                        <a:t>(1)</a:t>
                      </a:r>
                      <a:endParaRPr lang="en-GB" sz="1000" dirty="0">
                        <a:solidFill>
                          <a:srgbClr val="FF0000"/>
                        </a:solidFill>
                        <a:latin typeface="Bliss 2 Regular" panose="02000506030000020004" pitchFamily="50" charset="0"/>
                      </a:endParaRPr>
                    </a:p>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sz="1000" kern="1200" dirty="0">
                        <a:solidFill>
                          <a:schemeClr val="dk1"/>
                        </a:solidFill>
                        <a:effectLst/>
                        <a:latin typeface="Bliss 2 Regular" panose="02000506030000020004" pitchFamily="50"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3264794"/>
                  </a:ext>
                </a:extLst>
              </a:tr>
              <a:tr h="807366">
                <a:tc vMerge="1">
                  <a:txBody>
                    <a:bodyPr/>
                    <a:lstStyle/>
                    <a:p>
                      <a:endParaRPr lang="en-GB"/>
                    </a:p>
                  </a:txBody>
                  <a:tcPr>
                    <a:lnT w="12700" cap="flat" cmpd="sng" algn="ctr">
                      <a:solidFill>
                        <a:schemeClr val="tx1"/>
                      </a:solidFill>
                      <a:prstDash val="solid"/>
                      <a:round/>
                      <a:headEnd type="none" w="med" len="med"/>
                      <a:tailEnd type="none" w="med" len="med"/>
                    </a:lnT>
                  </a:tcPr>
                </a:tc>
                <a:tc rowSpan="2">
                  <a:txBody>
                    <a:bodyPr/>
                    <a:lstStyle/>
                    <a:p>
                      <a:r>
                        <a:rPr lang="en-GB" sz="1000" b="1" u="sng" dirty="0">
                          <a:latin typeface="Bliss 2 Regular" panose="02000506030000020004" pitchFamily="50" charset="0"/>
                        </a:rPr>
                        <a:t>Understanding</a:t>
                      </a:r>
                      <a:r>
                        <a:rPr lang="en-GB" sz="1000" b="1" u="sng" baseline="0" dirty="0">
                          <a:latin typeface="Bliss 2 Regular" panose="02000506030000020004" pitchFamily="50" charset="0"/>
                        </a:rPr>
                        <a:t> Deviance</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dk1"/>
                          </a:solidFill>
                          <a:effectLst/>
                          <a:latin typeface="Bliss 2 Regular"/>
                          <a:ea typeface="+mn-ea"/>
                          <a:cs typeface="+mn-cs"/>
                        </a:rPr>
                        <a:t>An indispensable guide to the sociological theories behind crime, it outlines the principal theories of crime and rule-breaking, discussing them chronologically..</a:t>
                      </a:r>
                      <a:r>
                        <a:rPr lang="en-US" sz="1000" b="0" i="0" kern="1200" dirty="0">
                          <a:solidFill>
                            <a:srgbClr val="FF0000"/>
                          </a:solidFill>
                          <a:effectLst/>
                          <a:latin typeface="Bliss 2 Regular"/>
                          <a:ea typeface="+mn-ea"/>
                          <a:cs typeface="+mn-cs"/>
                        </a:rPr>
                        <a:t> (1)</a:t>
                      </a:r>
                      <a:endParaRPr lang="en-GB" sz="1000" dirty="0">
                        <a:solidFill>
                          <a:srgbClr val="FF0000"/>
                        </a:solidFill>
                        <a:latin typeface="Bliss 2 Regular"/>
                      </a:endParaRPr>
                    </a:p>
                    <a:p>
                      <a:endParaRPr lang="en-GB" sz="1000" dirty="0">
                        <a:latin typeface="Bliss 2 Regular"/>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Bliss 2 Regular" panose="02000506030000020004" pitchFamily="50" charset="0"/>
                        </a:rPr>
                        <a:t>TED</a:t>
                      </a:r>
                      <a:r>
                        <a:rPr lang="en-GB" sz="1000" baseline="0" dirty="0">
                          <a:latin typeface="Bliss 2 Regular" panose="02000506030000020004" pitchFamily="50" charset="0"/>
                        </a:rPr>
                        <a:t> Talks </a:t>
                      </a:r>
                      <a:r>
                        <a:rPr lang="en-US" sz="1000" b="0" i="0" kern="1200" dirty="0">
                          <a:solidFill>
                            <a:srgbClr val="FF0000"/>
                          </a:solidFill>
                          <a:effectLst/>
                          <a:latin typeface="Bliss 2 Regular" panose="02000506030000020004" pitchFamily="50" charset="0"/>
                          <a:ea typeface="+mn-ea"/>
                          <a:cs typeface="+mn-cs"/>
                        </a:rPr>
                        <a:t>(1)</a:t>
                      </a:r>
                      <a:endParaRPr lang="en-GB" sz="1000" baseline="0" dirty="0">
                        <a:latin typeface="Bliss 2 Regular" panose="02000506030000020004" pitchFamily="50" charset="0"/>
                      </a:endParaRPr>
                    </a:p>
                    <a:p>
                      <a:pPr marL="171450" indent="-171450">
                        <a:buFont typeface="Arial" panose="020B0604020202020204" pitchFamily="34" charset="0"/>
                        <a:buChar char="•"/>
                      </a:pPr>
                      <a:r>
                        <a:rPr lang="en-GB" sz="1000" baseline="0" dirty="0">
                          <a:latin typeface="Bliss 2 Regular" panose="02000506030000020004" pitchFamily="50" charset="0"/>
                          <a:hlinkClick r:id="rId13"/>
                        </a:rPr>
                        <a:t>Why gender equality is good for everyone – even men</a:t>
                      </a:r>
                      <a:endParaRPr lang="en-GB" sz="1000" baseline="0" dirty="0">
                        <a:latin typeface="Bliss 2 Regular" panose="02000506030000020004" pitchFamily="50" charset="0"/>
                      </a:endParaRPr>
                    </a:p>
                    <a:p>
                      <a:pPr marL="171450" indent="-171450">
                        <a:buFont typeface="Arial" panose="020B0604020202020204" pitchFamily="34" charset="0"/>
                        <a:buChar char="•"/>
                      </a:pPr>
                      <a:r>
                        <a:rPr lang="en-GB" sz="1000" baseline="0" dirty="0">
                          <a:latin typeface="Bliss 2 Regular" panose="02000506030000020004" pitchFamily="50" charset="0"/>
                          <a:hlinkClick r:id="rId14"/>
                        </a:rPr>
                        <a:t>The boost students need to overcome obstacles</a:t>
                      </a:r>
                      <a:endParaRPr lang="en-GB" sz="1000" baseline="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000" b="1" kern="1200" dirty="0">
                          <a:solidFill>
                            <a:schemeClr val="dk1"/>
                          </a:solidFill>
                          <a:effectLst/>
                          <a:latin typeface="Bliss 2 Regular" panose="02000506030000020004" pitchFamily="50" charset="0"/>
                          <a:ea typeface="+mn-ea"/>
                          <a:cs typeface="+mn-cs"/>
                          <a:hlinkClick r:id="rId17"/>
                        </a:rPr>
                        <a:t>Surveillance: Thinking Allowed</a:t>
                      </a:r>
                      <a:r>
                        <a:rPr lang="en-GB" sz="1000" b="1" kern="1200" baseline="0" dirty="0">
                          <a:solidFill>
                            <a:schemeClr val="dk1"/>
                          </a:solidFill>
                          <a:effectLst/>
                          <a:latin typeface="Bliss 2 Regular" panose="02000506030000020004" pitchFamily="50" charset="0"/>
                          <a:ea typeface="+mn-ea"/>
                          <a:cs typeface="+mn-cs"/>
                          <a:hlinkClick r:id="rId17"/>
                        </a:rPr>
                        <a:t> </a:t>
                      </a:r>
                      <a:r>
                        <a:rPr lang="en-GB" sz="1000" b="0" kern="1200" baseline="0" dirty="0">
                          <a:solidFill>
                            <a:srgbClr val="FF0000"/>
                          </a:solidFill>
                          <a:effectLst/>
                          <a:latin typeface="Bliss 2 Regular" panose="02000506030000020004" pitchFamily="50" charset="0"/>
                          <a:ea typeface="+mn-ea"/>
                          <a:cs typeface="+mn-cs"/>
                        </a:rPr>
                        <a:t>(1)</a:t>
                      </a:r>
                      <a:endParaRPr lang="en-GB" sz="1000" kern="1200" dirty="0">
                        <a:solidFill>
                          <a:srgbClr val="FF0000"/>
                        </a:solidFill>
                        <a:effectLst/>
                        <a:latin typeface="Bliss 2 Regular" panose="02000506030000020004" pitchFamily="50" charset="0"/>
                        <a:ea typeface="+mn-ea"/>
                        <a:cs typeface="+mn-cs"/>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lang="en-GB" sz="1000" dirty="0">
                          <a:latin typeface="Bliss 2 Regular" panose="02000506030000020004" pitchFamily="50" charset="0"/>
                          <a:hlinkClick r:id="rId18"/>
                        </a:rPr>
                        <a:t>Explore </a:t>
                      </a:r>
                      <a:r>
                        <a:rPr lang="en-GB" sz="1000" dirty="0">
                          <a:latin typeface="Bliss 2 Regular" panose="02000506030000020004" pitchFamily="50" charset="0"/>
                        </a:rPr>
                        <a:t>your options in Sociology on </a:t>
                      </a:r>
                      <a:r>
                        <a:rPr lang="en-GB" sz="1000" dirty="0" err="1">
                          <a:latin typeface="Bliss 2 Regular" panose="02000506030000020004" pitchFamily="50" charset="0"/>
                        </a:rPr>
                        <a:t>UniFrog</a:t>
                      </a:r>
                      <a:endParaRPr lang="en-GB" sz="1000" dirty="0">
                        <a:latin typeface="Bliss 2 Regular" panose="02000506030000020004"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effectLst/>
                          <a:latin typeface="Bliss 2 Regular" panose="02000506030000020004" pitchFamily="50" charset="0"/>
                          <a:ea typeface="+mn-ea"/>
                          <a:cs typeface="+mn-cs"/>
                        </a:rPr>
                        <a:t>(1)</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70645005"/>
                  </a:ext>
                </a:extLst>
              </a:tr>
              <a:tr h="675088">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i="0" kern="1200" dirty="0">
                          <a:solidFill>
                            <a:schemeClr val="dk1"/>
                          </a:solidFill>
                          <a:effectLst/>
                          <a:latin typeface="Bliss 2 Regular" panose="02000506030000020004" pitchFamily="50" charset="0"/>
                          <a:ea typeface="+mn-ea"/>
                          <a:cs typeface="+mn-cs"/>
                          <a:hlinkClick r:id="rId19"/>
                        </a:rPr>
                        <a:t>The men with many wives</a:t>
                      </a:r>
                      <a:endParaRPr lang="en-US" sz="1000" b="1" i="0" kern="1200" dirty="0">
                        <a:solidFill>
                          <a:schemeClr val="dk1"/>
                        </a:solidFill>
                        <a:effectLst/>
                        <a:latin typeface="Bliss 2 Regular" panose="02000506030000020004"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dk1"/>
                          </a:solidFill>
                          <a:effectLst/>
                          <a:latin typeface="Bliss 2 Regular"/>
                          <a:ea typeface="+mn-ea"/>
                          <a:cs typeface="+mn-cs"/>
                        </a:rPr>
                        <a:t>Some estimate that there are 20,000 polygamous marriages among Muslims in the UK. This documentary explores polygamous life and asks how it can be reconciled with modern British values.</a:t>
                      </a:r>
                      <a:r>
                        <a:rPr lang="en-US" sz="1000" b="0" i="0" kern="1200" dirty="0">
                          <a:solidFill>
                            <a:schemeClr val="dk1"/>
                          </a:solidFill>
                          <a:effectLst/>
                          <a:latin typeface="Bliss 2 Regular"/>
                          <a:ea typeface="+mn-ea"/>
                          <a:cs typeface="+mn-cs"/>
                        </a:rPr>
                        <a:t>) </a:t>
                      </a:r>
                      <a:r>
                        <a:rPr lang="en-US" sz="1000" b="0" i="0" kern="1200" dirty="0">
                          <a:solidFill>
                            <a:srgbClr val="FF0000"/>
                          </a:solidFill>
                          <a:effectLst/>
                          <a:latin typeface="Bliss 2 Regular" panose="02000506030000020004" pitchFamily="50" charset="0"/>
                          <a:ea typeface="+mn-ea"/>
                          <a:cs typeface="+mn-cs"/>
                        </a:rPr>
                        <a:t>(1)</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79943595"/>
                  </a:ext>
                </a:extLst>
              </a:tr>
            </a:tbl>
          </a:graphicData>
        </a:graphic>
      </p:graphicFrame>
      <p:pic>
        <p:nvPicPr>
          <p:cNvPr id="3" name="Picture 2" descr="Image result for book clipart"/>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1971499" y="710669"/>
            <a:ext cx="669439" cy="441722"/>
          </a:xfrm>
          <a:prstGeom prst="rect">
            <a:avLst/>
          </a:prstGeom>
          <a:noFill/>
          <a:ln>
            <a:noFill/>
          </a:ln>
        </p:spPr>
      </p:pic>
      <p:pic>
        <p:nvPicPr>
          <p:cNvPr id="4" name="Picture 3" descr="White TV by liftarn"/>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4460146" y="648062"/>
            <a:ext cx="590647" cy="566936"/>
          </a:xfrm>
          <a:prstGeom prst="rect">
            <a:avLst/>
          </a:prstGeom>
          <a:noFill/>
          <a:ln>
            <a:noFill/>
          </a:ln>
        </p:spPr>
      </p:pic>
      <p:pic>
        <p:nvPicPr>
          <p:cNvPr id="5" name="Picture 4"/>
          <p:cNvPicPr/>
          <p:nvPr/>
        </p:nvPicPr>
        <p:blipFill>
          <a:blip r:embed="rId22" cstate="print">
            <a:extLst>
              <a:ext uri="{28A0092B-C50C-407E-A947-70E740481C1C}">
                <a14:useLocalDpi xmlns:a14="http://schemas.microsoft.com/office/drawing/2010/main" val="0"/>
              </a:ext>
            </a:extLst>
          </a:blip>
          <a:stretch>
            <a:fillRect/>
          </a:stretch>
        </p:blipFill>
        <p:spPr>
          <a:xfrm>
            <a:off x="6131113" y="778884"/>
            <a:ext cx="404767" cy="436113"/>
          </a:xfrm>
          <a:prstGeom prst="rect">
            <a:avLst/>
          </a:prstGeom>
        </p:spPr>
      </p:pic>
      <p:pic>
        <p:nvPicPr>
          <p:cNvPr id="6" name="Picture 5" descr="Image result for museum clipart"/>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7458915" y="778885"/>
            <a:ext cx="530419" cy="502032"/>
          </a:xfrm>
          <a:prstGeom prst="rect">
            <a:avLst/>
          </a:prstGeom>
          <a:noFill/>
          <a:ln>
            <a:noFill/>
          </a:ln>
        </p:spPr>
      </p:pic>
      <p:pic>
        <p:nvPicPr>
          <p:cNvPr id="7" name="Picture 6" descr="SIS Quantitative Market Research"/>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9300675" y="685085"/>
            <a:ext cx="560963" cy="492889"/>
          </a:xfrm>
          <a:prstGeom prst="rect">
            <a:avLst/>
          </a:prstGeom>
          <a:noFill/>
          <a:ln>
            <a:noFill/>
          </a:ln>
        </p:spPr>
      </p:pic>
      <p:pic>
        <p:nvPicPr>
          <p:cNvPr id="8" name="Picture 7"/>
          <p:cNvPicPr>
            <a:picLocks noChangeAspect="1"/>
          </p:cNvPicPr>
          <p:nvPr/>
        </p:nvPicPr>
        <p:blipFill rotWithShape="1">
          <a:blip r:embed="rId25"/>
          <a:srcRect l="25008" t="17288" r="25008" b="24559"/>
          <a:stretch/>
        </p:blipFill>
        <p:spPr>
          <a:xfrm>
            <a:off x="9714519" y="2996952"/>
            <a:ext cx="172244" cy="172244"/>
          </a:xfrm>
          <a:prstGeom prst="rect">
            <a:avLst/>
          </a:prstGeom>
        </p:spPr>
      </p:pic>
      <p:pic>
        <p:nvPicPr>
          <p:cNvPr id="9" name="Picture 8"/>
          <p:cNvPicPr>
            <a:picLocks noChangeAspect="1"/>
          </p:cNvPicPr>
          <p:nvPr/>
        </p:nvPicPr>
        <p:blipFill rotWithShape="1">
          <a:blip r:embed="rId25"/>
          <a:srcRect l="25008" t="17288" r="25008" b="24559"/>
          <a:stretch/>
        </p:blipFill>
        <p:spPr>
          <a:xfrm>
            <a:off x="4880991" y="3777142"/>
            <a:ext cx="268403" cy="268403"/>
          </a:xfrm>
          <a:prstGeom prst="rect">
            <a:avLst/>
          </a:prstGeom>
        </p:spPr>
      </p:pic>
      <p:pic>
        <p:nvPicPr>
          <p:cNvPr id="10" name="Picture 9"/>
          <p:cNvPicPr>
            <a:picLocks noChangeAspect="1"/>
          </p:cNvPicPr>
          <p:nvPr/>
        </p:nvPicPr>
        <p:blipFill rotWithShape="1">
          <a:blip r:embed="rId25"/>
          <a:srcRect l="25008" t="17288" r="25008" b="24559"/>
          <a:stretch/>
        </p:blipFill>
        <p:spPr>
          <a:xfrm>
            <a:off x="2296450" y="10989840"/>
            <a:ext cx="344488" cy="344488"/>
          </a:xfrm>
          <a:prstGeom prst="rect">
            <a:avLst/>
          </a:prstGeom>
        </p:spPr>
      </p:pic>
      <p:pic>
        <p:nvPicPr>
          <p:cNvPr id="11" name="Picture 10"/>
          <p:cNvPicPr>
            <a:picLocks noChangeAspect="1"/>
          </p:cNvPicPr>
          <p:nvPr/>
        </p:nvPicPr>
        <p:blipFill rotWithShape="1">
          <a:blip r:embed="rId25"/>
          <a:srcRect l="25008" t="17288" r="25008" b="24559"/>
          <a:stretch/>
        </p:blipFill>
        <p:spPr>
          <a:xfrm>
            <a:off x="2216696" y="7685218"/>
            <a:ext cx="352294" cy="352294"/>
          </a:xfrm>
          <a:prstGeom prst="rect">
            <a:avLst/>
          </a:prstGeom>
        </p:spPr>
      </p:pic>
      <p:pic>
        <p:nvPicPr>
          <p:cNvPr id="12" name="Picture 11"/>
          <p:cNvPicPr>
            <a:picLocks noChangeAspect="1"/>
          </p:cNvPicPr>
          <p:nvPr/>
        </p:nvPicPr>
        <p:blipFill rotWithShape="1">
          <a:blip r:embed="rId25"/>
          <a:srcRect l="25008" t="17288" r="25008" b="24559"/>
          <a:stretch/>
        </p:blipFill>
        <p:spPr>
          <a:xfrm>
            <a:off x="9449199" y="5638382"/>
            <a:ext cx="263107" cy="263107"/>
          </a:xfrm>
          <a:prstGeom prst="rect">
            <a:avLst/>
          </a:prstGeom>
        </p:spPr>
      </p:pic>
      <p:pic>
        <p:nvPicPr>
          <p:cNvPr id="13" name="Picture 12"/>
          <p:cNvPicPr>
            <a:picLocks noChangeAspect="1"/>
          </p:cNvPicPr>
          <p:nvPr/>
        </p:nvPicPr>
        <p:blipFill rotWithShape="1">
          <a:blip r:embed="rId25"/>
          <a:srcRect l="25008" t="17288" r="25008" b="24559"/>
          <a:stretch/>
        </p:blipFill>
        <p:spPr>
          <a:xfrm>
            <a:off x="5313040" y="260648"/>
            <a:ext cx="247260" cy="247260"/>
          </a:xfrm>
          <a:prstGeom prst="rect">
            <a:avLst/>
          </a:prstGeom>
        </p:spPr>
      </p:pic>
    </p:spTree>
    <p:extLst>
      <p:ext uri="{BB962C8B-B14F-4D97-AF65-F5344CB8AC3E}">
        <p14:creationId xmlns:p14="http://schemas.microsoft.com/office/powerpoint/2010/main" val="33978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15"/>
          <p:cNvSpPr>
            <a:spLocks noChangeArrowheads="1"/>
          </p:cNvSpPr>
          <p:nvPr/>
        </p:nvSpPr>
        <p:spPr bwMode="auto">
          <a:xfrm>
            <a:off x="5164586" y="447676"/>
            <a:ext cx="4612950" cy="1855576"/>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Times New Roman" panose="02020603050405020304" pitchFamily="18" charset="0"/>
              </a:rPr>
              <a:t>Would you/would you not recommend it? Why?</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Times New Roman" panose="02020603050405020304" pitchFamily="18" charset="0"/>
              </a:rPr>
              <a:t>Rating: </a:t>
            </a:r>
            <a:endParaRPr kumimoji="0" lang="en-US" altLang="en-US" sz="1200" b="0" i="0" u="none" strike="noStrike" cap="none" normalizeH="0" baseline="0" dirty="0">
              <a:ln>
                <a:noFill/>
              </a:ln>
              <a:solidFill>
                <a:schemeClr val="tx1"/>
              </a:solidFill>
              <a:effectLst/>
            </a:endParaRPr>
          </a:p>
        </p:txBody>
      </p:sp>
      <p:sp>
        <p:nvSpPr>
          <p:cNvPr id="8" name="AutoShape 18"/>
          <p:cNvSpPr>
            <a:spLocks noChangeArrowheads="1"/>
          </p:cNvSpPr>
          <p:nvPr/>
        </p:nvSpPr>
        <p:spPr bwMode="auto">
          <a:xfrm>
            <a:off x="184598" y="4491038"/>
            <a:ext cx="4914900" cy="2054064"/>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How does it link to this subject and why is it important?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AutoShape 4"/>
          <p:cNvSpPr>
            <a:spLocks noChangeArrowheads="1"/>
          </p:cNvSpPr>
          <p:nvPr/>
        </p:nvSpPr>
        <p:spPr bwMode="auto">
          <a:xfrm>
            <a:off x="184598" y="1829966"/>
            <a:ext cx="4914900" cy="251460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What </a:t>
            </a:r>
            <a:r>
              <a:rPr lang="en-US" altLang="en-US" sz="1200" dirty="0">
                <a:latin typeface="Century Gothic" panose="020B0502020202020204" pitchFamily="34" charset="0"/>
                <a:ea typeface="Times New Roman" panose="02020603050405020304" pitchFamily="18" charset="0"/>
              </a:rPr>
              <a:t>was it</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about?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17"/>
          <p:cNvSpPr>
            <a:spLocks noChangeArrowheads="1"/>
          </p:cNvSpPr>
          <p:nvPr/>
        </p:nvSpPr>
        <p:spPr bwMode="auto">
          <a:xfrm>
            <a:off x="5099498" y="2303252"/>
            <a:ext cx="4667050" cy="424185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GB" sz="1200" dirty="0"/>
              <a:t>What did you find particularly interesting/inspiring/shocking? Has this changed your opinion?</a:t>
            </a: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r>
              <a:rPr lang="en-GB" sz="1200" dirty="0"/>
              <a:t>What would you like to learn more about? </a:t>
            </a:r>
          </a:p>
        </p:txBody>
      </p:sp>
      <p:sp>
        <p:nvSpPr>
          <p:cNvPr id="11" name="Text Box 9"/>
          <p:cNvSpPr txBox="1">
            <a:spLocks noChangeArrowheads="1"/>
          </p:cNvSpPr>
          <p:nvPr/>
        </p:nvSpPr>
        <p:spPr bwMode="auto">
          <a:xfrm>
            <a:off x="2289983" y="33574"/>
            <a:ext cx="5619030" cy="367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000" dirty="0">
                <a:solidFill>
                  <a:srgbClr val="FF0000"/>
                </a:solidFill>
                <a:latin typeface="Century Gothic" panose="020B0502020202020204" pitchFamily="34" charset="0"/>
                <a:ea typeface="Times New Roman" panose="02020603050405020304" pitchFamily="18" charset="0"/>
              </a:rPr>
              <a:t>(1)</a:t>
            </a: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 Book/Journal/Podcast/Film</a:t>
            </a:r>
            <a:r>
              <a:rPr kumimoji="0" lang="en-US" altLang="en-US" sz="2000" b="0" i="0" u="none" strike="noStrike" cap="none" normalizeH="0" dirty="0">
                <a:ln>
                  <a:noFill/>
                </a:ln>
                <a:solidFill>
                  <a:schemeClr val="tx1"/>
                </a:solidFill>
                <a:effectLst/>
                <a:latin typeface="Century Gothic" panose="020B0502020202020204" pitchFamily="34" charset="0"/>
                <a:ea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Review</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Text Box 8"/>
          <p:cNvSpPr txBox="1">
            <a:spLocks noChangeArrowheads="1"/>
          </p:cNvSpPr>
          <p:nvPr/>
        </p:nvSpPr>
        <p:spPr bwMode="auto">
          <a:xfrm>
            <a:off x="298898" y="604838"/>
            <a:ext cx="4800600" cy="9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ea typeface="Times New Roman" panose="02020603050405020304" pitchFamily="18" charset="0"/>
              </a:rPr>
              <a:t>R</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eview by: 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Title: _______________________________________________________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Author: 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Review of (please circle)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rPr>
              <a:t>Book      Journal      Podcast</a:t>
            </a:r>
            <a:r>
              <a:rPr kumimoji="0" lang="en-US" altLang="en-US" sz="1200" b="0" i="0" u="none" strike="noStrike" cap="none" normalizeH="0" dirty="0">
                <a:ln>
                  <a:noFill/>
                </a:ln>
                <a:solidFill>
                  <a:schemeClr val="tx1"/>
                </a:solidFill>
                <a:effectLst/>
                <a:latin typeface="Century Gothic" panose="020B0502020202020204" pitchFamily="34" charset="0"/>
              </a:rPr>
              <a:t>          Film         Documentary</a:t>
            </a:r>
            <a:endParaRPr kumimoji="0" lang="en-US" altLang="en-US" sz="1200" b="0" i="0" u="none" strike="noStrike" cap="none" normalizeH="0" baseline="0" dirty="0">
              <a:ln>
                <a:noFill/>
              </a:ln>
              <a:solidFill>
                <a:schemeClr val="tx1"/>
              </a:solidFill>
              <a:effectLst/>
            </a:endParaRPr>
          </a:p>
        </p:txBody>
      </p:sp>
      <p:sp>
        <p:nvSpPr>
          <p:cNvPr id="14" name="AutoShape 7"/>
          <p:cNvSpPr>
            <a:spLocks noChangeArrowheads="1"/>
          </p:cNvSpPr>
          <p:nvPr/>
        </p:nvSpPr>
        <p:spPr bwMode="auto">
          <a:xfrm>
            <a:off x="241748" y="460326"/>
            <a:ext cx="4914900" cy="1312490"/>
          </a:xfrm>
          <a:prstGeom prst="flowChartAlternateProcess">
            <a:avLst/>
          </a:prstGeom>
          <a:solidFill>
            <a:srgbClr val="FFFFFF">
              <a:alpha val="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2" name="Rectangle 19"/>
          <p:cNvSpPr>
            <a:spLocks noChangeArrowheads="1"/>
          </p:cNvSpPr>
          <p:nvPr/>
        </p:nvSpPr>
        <p:spPr bwMode="auto">
          <a:xfrm>
            <a:off x="54422" y="0"/>
            <a:ext cx="506090" cy="6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
        <p:nvSpPr>
          <p:cNvPr id="23" name="AutoShape 14"/>
          <p:cNvSpPr>
            <a:spLocks noChangeArrowheads="1"/>
          </p:cNvSpPr>
          <p:nvPr/>
        </p:nvSpPr>
        <p:spPr bwMode="auto">
          <a:xfrm>
            <a:off x="5364753" y="988802"/>
            <a:ext cx="37719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AutoShape 13"/>
          <p:cNvSpPr>
            <a:spLocks noChangeArrowheads="1"/>
          </p:cNvSpPr>
          <p:nvPr/>
        </p:nvSpPr>
        <p:spPr bwMode="auto">
          <a:xfrm>
            <a:off x="58200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AutoShape 12"/>
          <p:cNvSpPr>
            <a:spLocks noChangeArrowheads="1"/>
          </p:cNvSpPr>
          <p:nvPr/>
        </p:nvSpPr>
        <p:spPr bwMode="auto">
          <a:xfrm>
            <a:off x="62772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AutoShape 11"/>
          <p:cNvSpPr>
            <a:spLocks noChangeArrowheads="1"/>
          </p:cNvSpPr>
          <p:nvPr/>
        </p:nvSpPr>
        <p:spPr bwMode="auto">
          <a:xfrm>
            <a:off x="67344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7" name="AutoShape 10"/>
          <p:cNvSpPr>
            <a:spLocks noChangeArrowheads="1"/>
          </p:cNvSpPr>
          <p:nvPr/>
        </p:nvSpPr>
        <p:spPr bwMode="auto">
          <a:xfrm>
            <a:off x="7207235" y="988802"/>
            <a:ext cx="311727"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TextBox 27"/>
          <p:cNvSpPr txBox="1"/>
          <p:nvPr/>
        </p:nvSpPr>
        <p:spPr>
          <a:xfrm>
            <a:off x="298898" y="6498670"/>
            <a:ext cx="9906000" cy="338554"/>
          </a:xfrm>
          <a:prstGeom prst="rect">
            <a:avLst/>
          </a:prstGeom>
          <a:noFill/>
        </p:spPr>
        <p:txBody>
          <a:bodyPr wrap="square" rtlCol="0">
            <a:spAutoFit/>
          </a:bodyPr>
          <a:lstStyle/>
          <a:p>
            <a:pPr algn="ctr"/>
            <a:r>
              <a:rPr lang="en-GB" sz="1600" dirty="0">
                <a:solidFill>
                  <a:srgbClr val="7030A0"/>
                </a:solidFill>
              </a:rPr>
              <a:t>Save your answers as part of this PowerPoint &amp; copy the template as many times as you need </a:t>
            </a:r>
          </a:p>
        </p:txBody>
      </p:sp>
    </p:spTree>
    <p:extLst>
      <p:ext uri="{BB962C8B-B14F-4D97-AF65-F5344CB8AC3E}">
        <p14:creationId xmlns:p14="http://schemas.microsoft.com/office/powerpoint/2010/main" val="4042786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Bliss 2 Regular" panose="02000506030000020004" pitchFamily="50" charset="0"/>
              </a:rPr>
              <a:t>Transition Booklet </a:t>
            </a:r>
            <a:r>
              <a:rPr lang="en-GB" dirty="0">
                <a:solidFill>
                  <a:srgbClr val="FF0000"/>
                </a:solidFill>
                <a:latin typeface="Bliss 2 Regular" panose="02000506030000020004" pitchFamily="50" charset="0"/>
              </a:rPr>
              <a:t>(2)</a:t>
            </a:r>
            <a:endParaRPr lang="en-GB" dirty="0">
              <a:solidFill>
                <a:srgbClr val="FF0000"/>
              </a:solidFill>
            </a:endParaRPr>
          </a:p>
        </p:txBody>
      </p:sp>
      <p:sp>
        <p:nvSpPr>
          <p:cNvPr id="3" name="Content Placeholder 2"/>
          <p:cNvSpPr>
            <a:spLocks noGrp="1"/>
          </p:cNvSpPr>
          <p:nvPr>
            <p:ph idx="1"/>
          </p:nvPr>
        </p:nvSpPr>
        <p:spPr/>
        <p:txBody>
          <a:bodyPr>
            <a:normAutofit/>
          </a:bodyPr>
          <a:lstStyle/>
          <a:p>
            <a:r>
              <a:rPr lang="en-GB" sz="1800" dirty="0">
                <a:latin typeface="Bliss 2 Regular" panose="02000506030000020004" pitchFamily="50" charset="0"/>
              </a:rPr>
              <a:t>Complete the activities in the transition booklet and bring a printed copy with you to your first lesson</a:t>
            </a:r>
          </a:p>
        </p:txBody>
      </p:sp>
    </p:spTree>
    <p:extLst>
      <p:ext uri="{BB962C8B-B14F-4D97-AF65-F5344CB8AC3E}">
        <p14:creationId xmlns:p14="http://schemas.microsoft.com/office/powerpoint/2010/main" val="2297235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FF0000"/>
                </a:solidFill>
                <a:latin typeface="Bliss 2 Regular" panose="02000506030000020004" pitchFamily="50" charset="0"/>
              </a:rPr>
              <a:t>(3) </a:t>
            </a:r>
            <a:r>
              <a:rPr lang="en-GB" dirty="0">
                <a:latin typeface="Bliss 2 Regular" panose="02000506030000020004" pitchFamily="50" charset="0"/>
              </a:rPr>
              <a:t>Research presentation: Sociological Theories</a:t>
            </a:r>
            <a:endParaRPr lang="en-GB" dirty="0"/>
          </a:p>
        </p:txBody>
      </p:sp>
      <p:sp>
        <p:nvSpPr>
          <p:cNvPr id="3" name="Content Placeholder 2"/>
          <p:cNvSpPr>
            <a:spLocks noGrp="1"/>
          </p:cNvSpPr>
          <p:nvPr>
            <p:ph idx="1"/>
          </p:nvPr>
        </p:nvSpPr>
        <p:spPr/>
        <p:txBody>
          <a:bodyPr>
            <a:normAutofit/>
          </a:bodyPr>
          <a:lstStyle/>
          <a:p>
            <a:r>
              <a:rPr lang="en-GB" sz="1800" dirty="0">
                <a:latin typeface="Bliss 2 Regular" panose="02000506030000020004" pitchFamily="50" charset="0"/>
              </a:rPr>
              <a:t>Do this as a PowerPoint presentation that covers each of the points below:</a:t>
            </a:r>
          </a:p>
          <a:p>
            <a:pPr lvl="2"/>
            <a:r>
              <a:rPr lang="en-GB" sz="1800" b="1" u="sng" dirty="0">
                <a:latin typeface="Bliss 2 Regular" panose="02000506030000020004" pitchFamily="50" charset="0"/>
              </a:rPr>
              <a:t>The key points of the theory</a:t>
            </a:r>
          </a:p>
          <a:p>
            <a:pPr lvl="2"/>
            <a:r>
              <a:rPr lang="en-GB" sz="1800" b="1" u="sng" dirty="0">
                <a:latin typeface="Bliss 2 Regular" panose="02000506030000020004" pitchFamily="50" charset="0"/>
              </a:rPr>
              <a:t>The main thinkers and what they say</a:t>
            </a:r>
          </a:p>
          <a:p>
            <a:pPr lvl="2"/>
            <a:r>
              <a:rPr lang="en-GB" sz="1800" b="1" u="sng" dirty="0">
                <a:latin typeface="Bliss 2 Regular" panose="02000506030000020004" pitchFamily="50" charset="0"/>
              </a:rPr>
              <a:t>How the theory can be applied to everyday life</a:t>
            </a:r>
          </a:p>
          <a:p>
            <a:pPr lvl="2"/>
            <a:r>
              <a:rPr lang="en-GB" sz="1800" b="1" u="sng" dirty="0">
                <a:latin typeface="Bliss 2 Regular" panose="02000506030000020004" pitchFamily="50" charset="0"/>
              </a:rPr>
              <a:t>Any criticisms of your chosen theory</a:t>
            </a:r>
          </a:p>
          <a:p>
            <a:endParaRPr lang="en-GB" sz="1800" dirty="0">
              <a:latin typeface="Bliss 2 Regular" panose="02000506030000020004" pitchFamily="50" charset="0"/>
            </a:endParaRPr>
          </a:p>
          <a:p>
            <a:r>
              <a:rPr lang="en-GB" sz="1800" dirty="0">
                <a:latin typeface="Bliss 2 Regular" panose="02000506030000020004" pitchFamily="50" charset="0"/>
              </a:rPr>
              <a:t>Add the notes you would say in the notes section beneath each slide so that each slide just shows the key concise points</a:t>
            </a:r>
          </a:p>
        </p:txBody>
      </p:sp>
      <p:pic>
        <p:nvPicPr>
          <p:cNvPr id="4098" name="Picture 2" descr="karl marx"/>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59480" y="4869160"/>
            <a:ext cx="2246520" cy="186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0549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a:latin typeface="Bliss 2 Regular" panose="02000506030000020004" pitchFamily="50" charset="0"/>
              </a:rPr>
              <a:t>OpenLearn</a:t>
            </a:r>
            <a:r>
              <a:rPr lang="en-GB" dirty="0">
                <a:latin typeface="Bliss 2 Regular" panose="02000506030000020004" pitchFamily="50" charset="0"/>
              </a:rPr>
              <a:t>: What do we mean by “family”? </a:t>
            </a:r>
            <a:r>
              <a:rPr lang="en-GB" dirty="0">
                <a:solidFill>
                  <a:srgbClr val="FF0000"/>
                </a:solidFill>
                <a:latin typeface="Bliss 2 Regular" panose="02000506030000020004" pitchFamily="50" charset="0"/>
              </a:rPr>
              <a:t>(4)</a:t>
            </a:r>
          </a:p>
        </p:txBody>
      </p:sp>
      <p:sp>
        <p:nvSpPr>
          <p:cNvPr id="3" name="Content Placeholder 2"/>
          <p:cNvSpPr>
            <a:spLocks noGrp="1"/>
          </p:cNvSpPr>
          <p:nvPr>
            <p:ph idx="1"/>
          </p:nvPr>
        </p:nvSpPr>
        <p:spPr/>
        <p:txBody>
          <a:bodyPr>
            <a:normAutofit/>
          </a:bodyPr>
          <a:lstStyle/>
          <a:p>
            <a:pPr marL="0" indent="0">
              <a:buNone/>
            </a:pPr>
            <a:r>
              <a:rPr lang="en-GB" sz="1800" dirty="0">
                <a:latin typeface="Bliss 2 Regular" panose="02000506030000020004" pitchFamily="50" charset="0"/>
              </a:rPr>
              <a:t>To evidence this you can </a:t>
            </a:r>
          </a:p>
          <a:p>
            <a:r>
              <a:rPr lang="en-GB" sz="1800" dirty="0">
                <a:latin typeface="Bliss 2 Regular" panose="02000506030000020004" pitchFamily="50" charset="0"/>
              </a:rPr>
              <a:t>Save any notes you take </a:t>
            </a:r>
          </a:p>
          <a:p>
            <a:r>
              <a:rPr lang="en-GB" sz="1800" dirty="0">
                <a:latin typeface="Bliss 2 Regular" panose="02000506030000020004" pitchFamily="50" charset="0"/>
              </a:rPr>
              <a:t>Take and save a screenshot of completed modules or the completed course</a:t>
            </a:r>
          </a:p>
          <a:p>
            <a:r>
              <a:rPr lang="en-GB" sz="1800" dirty="0">
                <a:latin typeface="Bliss 2 Regular" panose="02000506030000020004" pitchFamily="50" charset="0"/>
              </a:rPr>
              <a:t>Download the course completion certificate.</a:t>
            </a:r>
          </a:p>
        </p:txBody>
      </p:sp>
      <p:pic>
        <p:nvPicPr>
          <p:cNvPr id="7" name="Picture 6"/>
          <p:cNvPicPr>
            <a:picLocks noChangeAspect="1"/>
          </p:cNvPicPr>
          <p:nvPr/>
        </p:nvPicPr>
        <p:blipFill>
          <a:blip r:embed="rId2"/>
          <a:stretch>
            <a:fillRect/>
          </a:stretch>
        </p:blipFill>
        <p:spPr>
          <a:xfrm>
            <a:off x="3656856" y="4213227"/>
            <a:ext cx="2181225" cy="2095500"/>
          </a:xfrm>
          <a:prstGeom prst="rect">
            <a:avLst/>
          </a:prstGeom>
        </p:spPr>
      </p:pic>
    </p:spTree>
    <p:extLst>
      <p:ext uri="{BB962C8B-B14F-4D97-AF65-F5344CB8AC3E}">
        <p14:creationId xmlns:p14="http://schemas.microsoft.com/office/powerpoint/2010/main" val="2669322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Bliss 2 Regular" panose="02000506030000020004" pitchFamily="50" charset="0"/>
                <a:hlinkClick r:id="rId2"/>
              </a:rPr>
              <a:t>Virtual LSE Sociology Department Open Day</a:t>
            </a:r>
            <a:r>
              <a:rPr lang="en-GB" dirty="0">
                <a:latin typeface="Bliss 2 Regular" panose="02000506030000020004" pitchFamily="50" charset="0"/>
              </a:rPr>
              <a:t> </a:t>
            </a:r>
            <a:r>
              <a:rPr lang="en-GB" dirty="0">
                <a:solidFill>
                  <a:srgbClr val="FF0000"/>
                </a:solidFill>
                <a:latin typeface="Bliss 2 Regular" panose="02000506030000020004" pitchFamily="50" charset="0"/>
              </a:rPr>
              <a:t>(5)</a:t>
            </a:r>
            <a:endParaRPr lang="en-GB" dirty="0">
              <a:solidFill>
                <a:srgbClr val="FF0000"/>
              </a:solidFill>
            </a:endParaRPr>
          </a:p>
        </p:txBody>
      </p:sp>
      <p:sp>
        <p:nvSpPr>
          <p:cNvPr id="3" name="Content Placeholder 2"/>
          <p:cNvSpPr>
            <a:spLocks noGrp="1"/>
          </p:cNvSpPr>
          <p:nvPr>
            <p:ph idx="1"/>
          </p:nvPr>
        </p:nvSpPr>
        <p:spPr/>
        <p:txBody>
          <a:bodyPr/>
          <a:lstStyle/>
          <a:p>
            <a:pPr marL="514350" lvl="0" indent="-514350">
              <a:buFont typeface="+mj-lt"/>
              <a:buAutoNum type="arabicPeriod"/>
            </a:pPr>
            <a:r>
              <a:rPr lang="en-GB" sz="1800" dirty="0">
                <a:latin typeface="Bliss 2 Regular" panose="02000506030000020004" pitchFamily="50" charset="0"/>
              </a:rPr>
              <a:t>How many students are in the Sociology Department in total?</a:t>
            </a:r>
          </a:p>
          <a:p>
            <a:pPr marL="514350" lvl="0" indent="-514350">
              <a:buFont typeface="+mj-lt"/>
              <a:buAutoNum type="arabicPeriod"/>
            </a:pPr>
            <a:r>
              <a:rPr lang="en-GB" sz="1800" dirty="0">
                <a:latin typeface="Bliss 2 Regular" panose="02000506030000020004" pitchFamily="50" charset="0"/>
              </a:rPr>
              <a:t>How many teaching staff are there?</a:t>
            </a:r>
          </a:p>
          <a:p>
            <a:pPr marL="514350" lvl="0" indent="-514350">
              <a:buFont typeface="+mj-lt"/>
              <a:buAutoNum type="arabicPeriod"/>
            </a:pPr>
            <a:r>
              <a:rPr lang="en-GB" sz="1800" dirty="0">
                <a:latin typeface="Bliss 2 Regular" panose="02000506030000020004" pitchFamily="50" charset="0"/>
              </a:rPr>
              <a:t>What are some of the core areas of teaching?</a:t>
            </a:r>
          </a:p>
          <a:p>
            <a:pPr marL="514350" lvl="0" indent="-514350">
              <a:buFont typeface="+mj-lt"/>
              <a:buAutoNum type="arabicPeriod"/>
            </a:pPr>
            <a:r>
              <a:rPr lang="en-GB" sz="1800" dirty="0">
                <a:latin typeface="Bliss 2 Regular" panose="02000506030000020004" pitchFamily="50" charset="0"/>
              </a:rPr>
              <a:t>What are the typical entry requirements?</a:t>
            </a:r>
          </a:p>
          <a:p>
            <a:pPr marL="514350" lvl="0" indent="-514350">
              <a:buFont typeface="+mj-lt"/>
              <a:buAutoNum type="arabicPeriod"/>
            </a:pPr>
            <a:r>
              <a:rPr lang="en-GB" sz="1800" dirty="0">
                <a:latin typeface="Bliss 2 Regular" panose="02000506030000020004" pitchFamily="50" charset="0"/>
              </a:rPr>
              <a:t>What does the course structure look like?</a:t>
            </a:r>
          </a:p>
          <a:p>
            <a:pPr marL="514350" lvl="0" indent="-514350">
              <a:buFont typeface="+mj-lt"/>
              <a:buAutoNum type="arabicPeriod"/>
            </a:pPr>
            <a:r>
              <a:rPr lang="en-GB" sz="1800" dirty="0">
                <a:latin typeface="Bliss 2 Regular" panose="02000506030000020004" pitchFamily="50" charset="0"/>
              </a:rPr>
              <a:t>How are students assessed?</a:t>
            </a:r>
          </a:p>
          <a:p>
            <a:pPr marL="514350" lvl="0" indent="-514350">
              <a:buFont typeface="+mj-lt"/>
              <a:buAutoNum type="arabicPeriod"/>
            </a:pPr>
            <a:r>
              <a:rPr lang="en-GB" sz="1800" dirty="0">
                <a:latin typeface="Bliss 2 Regular" panose="02000506030000020004" pitchFamily="50" charset="0"/>
              </a:rPr>
              <a:t>What sort of work do students go on to in the future?</a:t>
            </a:r>
          </a:p>
          <a:p>
            <a:pPr marL="514350" lvl="0" indent="-514350">
              <a:buFont typeface="+mj-lt"/>
              <a:buAutoNum type="arabicPeriod"/>
            </a:pPr>
            <a:endParaRPr lang="en-GB" sz="1800" dirty="0">
              <a:latin typeface="Bliss 2 Regular" panose="02000506030000020004" pitchFamily="50" charset="0"/>
            </a:endParaRPr>
          </a:p>
          <a:p>
            <a:pPr marL="0" indent="0">
              <a:buNone/>
            </a:pPr>
            <a:endParaRPr lang="en-GB" dirty="0"/>
          </a:p>
        </p:txBody>
      </p:sp>
      <p:pic>
        <p:nvPicPr>
          <p:cNvPr id="5" name="Picture 4"/>
          <p:cNvPicPr>
            <a:picLocks noChangeAspect="1"/>
          </p:cNvPicPr>
          <p:nvPr/>
        </p:nvPicPr>
        <p:blipFill>
          <a:blip r:embed="rId3"/>
          <a:stretch>
            <a:fillRect/>
          </a:stretch>
        </p:blipFill>
        <p:spPr>
          <a:xfrm>
            <a:off x="7041232" y="3717032"/>
            <a:ext cx="2143125" cy="2143125"/>
          </a:xfrm>
          <a:prstGeom prst="rect">
            <a:avLst/>
          </a:prstGeom>
        </p:spPr>
      </p:pic>
    </p:spTree>
    <p:extLst>
      <p:ext uri="{BB962C8B-B14F-4D97-AF65-F5344CB8AC3E}">
        <p14:creationId xmlns:p14="http://schemas.microsoft.com/office/powerpoint/2010/main" val="3532110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FF0000"/>
                </a:solidFill>
                <a:latin typeface="Bliss 2 Regular" panose="02000506030000020004" pitchFamily="50" charset="0"/>
              </a:rPr>
              <a:t>(6) </a:t>
            </a:r>
            <a:r>
              <a:rPr lang="en-GB" dirty="0">
                <a:latin typeface="Bliss 2 Regular" panose="02000506030000020004" pitchFamily="50" charset="0"/>
              </a:rPr>
              <a:t>Visit the Museum of Childhood/The Old Bailey</a:t>
            </a:r>
          </a:p>
        </p:txBody>
      </p:sp>
      <p:sp>
        <p:nvSpPr>
          <p:cNvPr id="3" name="Content Placeholder 2"/>
          <p:cNvSpPr>
            <a:spLocks noGrp="1"/>
          </p:cNvSpPr>
          <p:nvPr>
            <p:ph idx="1"/>
          </p:nvPr>
        </p:nvSpPr>
        <p:spPr/>
        <p:txBody>
          <a:bodyPr>
            <a:normAutofit/>
          </a:bodyPr>
          <a:lstStyle/>
          <a:p>
            <a:pPr marL="0" indent="0">
              <a:buNone/>
            </a:pPr>
            <a:r>
              <a:rPr lang="en-GB" sz="1800" dirty="0">
                <a:latin typeface="Bliss 2 Regular" panose="02000506030000020004" pitchFamily="50" charset="0"/>
              </a:rPr>
              <a:t>Choose whether you would like to make (to summarise the attraction and/or your visit if possible): </a:t>
            </a:r>
          </a:p>
          <a:p>
            <a:r>
              <a:rPr lang="en-GB" sz="1800" dirty="0">
                <a:latin typeface="Bliss 2 Regular" panose="02000506030000020004" pitchFamily="50" charset="0"/>
              </a:rPr>
              <a:t>A podcast</a:t>
            </a:r>
          </a:p>
          <a:p>
            <a:r>
              <a:rPr lang="en-GB" sz="1800" dirty="0">
                <a:latin typeface="Bliss 2 Regular" panose="02000506030000020004" pitchFamily="50" charset="0"/>
              </a:rPr>
              <a:t>An informative flyer</a:t>
            </a:r>
          </a:p>
          <a:p>
            <a:r>
              <a:rPr lang="en-GB" sz="1800" dirty="0">
                <a:latin typeface="Bliss 2 Regular" panose="02000506030000020004" pitchFamily="50" charset="0"/>
              </a:rPr>
              <a:t>A mini film</a:t>
            </a:r>
          </a:p>
          <a:p>
            <a:r>
              <a:rPr lang="en-GB" sz="1800" dirty="0">
                <a:latin typeface="Bliss 2 Regular" panose="02000506030000020004" pitchFamily="50" charset="0"/>
              </a:rPr>
              <a:t>A report </a:t>
            </a:r>
          </a:p>
          <a:p>
            <a:r>
              <a:rPr lang="en-GB" sz="1800" dirty="0">
                <a:latin typeface="Bliss 2 Regular" panose="02000506030000020004" pitchFamily="50" charset="0"/>
              </a:rPr>
              <a:t>A newspaper article </a:t>
            </a:r>
          </a:p>
          <a:p>
            <a:endParaRPr lang="en-GB" sz="1800" dirty="0">
              <a:latin typeface="Bliss 2 Regular" panose="02000506030000020004" pitchFamily="50" charset="0"/>
            </a:endParaRPr>
          </a:p>
        </p:txBody>
      </p:sp>
      <p:pic>
        <p:nvPicPr>
          <p:cNvPr id="5" name="Picture 4"/>
          <p:cNvPicPr>
            <a:picLocks noChangeAspect="1"/>
          </p:cNvPicPr>
          <p:nvPr/>
        </p:nvPicPr>
        <p:blipFill>
          <a:blip r:embed="rId2"/>
          <a:stretch>
            <a:fillRect/>
          </a:stretch>
        </p:blipFill>
        <p:spPr>
          <a:xfrm>
            <a:off x="6321152" y="3573016"/>
            <a:ext cx="2095500" cy="2181225"/>
          </a:xfrm>
          <a:prstGeom prst="rect">
            <a:avLst/>
          </a:prstGeom>
        </p:spPr>
      </p:pic>
    </p:spTree>
    <p:extLst>
      <p:ext uri="{BB962C8B-B14F-4D97-AF65-F5344CB8AC3E}">
        <p14:creationId xmlns:p14="http://schemas.microsoft.com/office/powerpoint/2010/main" val="3801346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1076</Words>
  <Application>Microsoft Office PowerPoint</Application>
  <PresentationFormat>A4 Paper (210x297 mm)</PresentationFormat>
  <Paragraphs>119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Transition Booklet (2)</vt:lpstr>
      <vt:lpstr>(3) Research presentation: Sociological Theories</vt:lpstr>
      <vt:lpstr>OpenLearn: What do we mean by “family”? (4)</vt:lpstr>
      <vt:lpstr>Virtual LSE Sociology Department Open Day (5)</vt:lpstr>
      <vt:lpstr>(6) Visit the Museum of Childhood/The Old Bailey</vt:lpstr>
    </vt:vector>
  </TitlesOfParts>
  <Company>Drayton Manor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Owen</dc:creator>
  <cp:lastModifiedBy>Ms K Merrigan</cp:lastModifiedBy>
  <cp:revision>156</cp:revision>
  <cp:lastPrinted>2020-03-25T08:24:44Z</cp:lastPrinted>
  <dcterms:created xsi:type="dcterms:W3CDTF">2014-07-07T10:35:27Z</dcterms:created>
  <dcterms:modified xsi:type="dcterms:W3CDTF">2023-06-28T09:45:10Z</dcterms:modified>
</cp:coreProperties>
</file>