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271" r:id="rId3"/>
    <p:sldId id="272" r:id="rId4"/>
    <p:sldId id="258" r:id="rId5"/>
    <p:sldId id="259" r:id="rId6"/>
    <p:sldId id="267" r:id="rId7"/>
    <p:sldId id="268" r:id="rId8"/>
    <p:sldId id="269" r:id="rId9"/>
    <p:sldId id="270" r:id="rId10"/>
  </p:sldIdLst>
  <p:sldSz cx="9906000" cy="6858000" type="A4"/>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9B63DF-9442-45B0-8693-961D47D8A36D}">
          <p14:sldIdLst>
            <p14:sldId id="266"/>
            <p14:sldId id="271"/>
            <p14:sldId id="272"/>
            <p14:sldId id="258"/>
            <p14:sldId id="259"/>
            <p14:sldId id="267"/>
            <p14:sldId id="268"/>
            <p14:sldId id="269"/>
            <p14:sldId id="270"/>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53" autoAdjust="0"/>
    <p:restoredTop sz="94000" autoAdjust="0"/>
  </p:normalViewPr>
  <p:slideViewPr>
    <p:cSldViewPr>
      <p:cViewPr varScale="1">
        <p:scale>
          <a:sx n="104" d="100"/>
          <a:sy n="104" d="100"/>
        </p:scale>
        <p:origin x="1908"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231" cy="33988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5623698" y="0"/>
            <a:ext cx="4302231" cy="339884"/>
          </a:xfrm>
          <a:prstGeom prst="rect">
            <a:avLst/>
          </a:prstGeom>
        </p:spPr>
        <p:txBody>
          <a:bodyPr vert="horz" lIns="93177" tIns="46589" rIns="93177" bIns="46589" rtlCol="0"/>
          <a:lstStyle>
            <a:lvl1pPr algn="r">
              <a:defRPr sz="1200"/>
            </a:lvl1pPr>
          </a:lstStyle>
          <a:p>
            <a:fld id="{569DFADF-E47B-4680-A55D-77D9BA1C008D}" type="datetimeFigureOut">
              <a:rPr lang="en-GB" smtClean="0"/>
              <a:t>06/06/2025</a:t>
            </a:fld>
            <a:endParaRPr lang="en-GB"/>
          </a:p>
        </p:txBody>
      </p:sp>
      <p:sp>
        <p:nvSpPr>
          <p:cNvPr id="4" name="Slide Image Placeholder 3"/>
          <p:cNvSpPr>
            <a:spLocks noGrp="1" noRot="1" noChangeAspect="1"/>
          </p:cNvSpPr>
          <p:nvPr>
            <p:ph type="sldImg" idx="2"/>
          </p:nvPr>
        </p:nvSpPr>
        <p:spPr>
          <a:xfrm>
            <a:off x="3122613" y="509588"/>
            <a:ext cx="3683000" cy="2549525"/>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992823" y="3228896"/>
            <a:ext cx="7942580" cy="3058954"/>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6456612"/>
            <a:ext cx="4302231" cy="339884"/>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5623698" y="6456612"/>
            <a:ext cx="4302231" cy="339884"/>
          </a:xfrm>
          <a:prstGeom prst="rect">
            <a:avLst/>
          </a:prstGeom>
        </p:spPr>
        <p:txBody>
          <a:bodyPr vert="horz" lIns="93177" tIns="46589" rIns="93177" bIns="46589" rtlCol="0" anchor="b"/>
          <a:lstStyle>
            <a:lvl1pPr algn="r">
              <a:defRPr sz="1200"/>
            </a:lvl1pPr>
          </a:lstStyle>
          <a:p>
            <a:fld id="{9862FEC9-FA88-4356-BAD4-9CA698613C76}" type="slidenum">
              <a:rPr lang="en-GB" smtClean="0"/>
              <a:t>‹#›</a:t>
            </a:fld>
            <a:endParaRPr lang="en-GB"/>
          </a:p>
        </p:txBody>
      </p:sp>
    </p:spTree>
    <p:extLst>
      <p:ext uri="{BB962C8B-B14F-4D97-AF65-F5344CB8AC3E}">
        <p14:creationId xmlns:p14="http://schemas.microsoft.com/office/powerpoint/2010/main" val="3915049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https://www.britsoc.co.uk/media/23892/bsa_discover_sociology.pdf </a:t>
            </a:r>
          </a:p>
          <a:p>
            <a:r>
              <a:rPr lang="en-GB" dirty="0"/>
              <a:t>https://www.britsoc.co.uk/what-is-sociology/what-do-sociologists-do/ </a:t>
            </a:r>
          </a:p>
          <a:p>
            <a:r>
              <a:rPr lang="en-GB" dirty="0"/>
              <a:t>https://www.thebritishacademy.ac.uk/blog/what-is-sociology/ </a:t>
            </a:r>
          </a:p>
        </p:txBody>
      </p:sp>
      <p:sp>
        <p:nvSpPr>
          <p:cNvPr id="4" name="Slide Number Placeholder 3"/>
          <p:cNvSpPr>
            <a:spLocks noGrp="1"/>
          </p:cNvSpPr>
          <p:nvPr>
            <p:ph type="sldNum" sz="quarter" idx="5"/>
          </p:nvPr>
        </p:nvSpPr>
        <p:spPr/>
        <p:txBody>
          <a:bodyPr/>
          <a:lstStyle/>
          <a:p>
            <a:fld id="{9862FEC9-FA88-4356-BAD4-9CA698613C76}" type="slidenum">
              <a:rPr lang="en-GB" smtClean="0"/>
              <a:t>2</a:t>
            </a:fld>
            <a:endParaRPr lang="en-GB"/>
          </a:p>
        </p:txBody>
      </p:sp>
    </p:spTree>
    <p:extLst>
      <p:ext uri="{BB962C8B-B14F-4D97-AF65-F5344CB8AC3E}">
        <p14:creationId xmlns:p14="http://schemas.microsoft.com/office/powerpoint/2010/main" val="217650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862FEC9-FA88-4356-BAD4-9CA698613C76}" type="slidenum">
              <a:rPr lang="en-GB" smtClean="0"/>
              <a:t>3</a:t>
            </a:fld>
            <a:endParaRPr lang="en-GB"/>
          </a:p>
        </p:txBody>
      </p:sp>
    </p:spTree>
    <p:extLst>
      <p:ext uri="{BB962C8B-B14F-4D97-AF65-F5344CB8AC3E}">
        <p14:creationId xmlns:p14="http://schemas.microsoft.com/office/powerpoint/2010/main" val="2750871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99259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509462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40"/>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7140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76321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AA483D-48F1-4002-887B-66D539C21F93}"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88005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AA483D-48F1-4002-887B-66D539C21F93}"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30911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AA483D-48F1-4002-887B-66D539C21F93}" type="datetimeFigureOut">
              <a:rPr lang="en-GB" smtClean="0"/>
              <a:t>06/06/2025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397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AA483D-48F1-4002-887B-66D539C21F93}" type="datetimeFigureOut">
              <a:rPr lang="en-GB" smtClean="0"/>
              <a:t>06/06/2025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416133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A483D-48F1-4002-887B-66D539C21F93}" type="datetimeFigureOut">
              <a:rPr lang="en-GB" smtClean="0"/>
              <a:t>06/06/2025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5062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4813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411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483D-48F1-4002-887B-66D539C21F93}" type="datetimeFigureOut">
              <a:rPr lang="en-GB" smtClean="0"/>
              <a:t>06/06/2025</a:t>
            </a:fld>
            <a:endParaRPr lang="en-GB"/>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FC462-4299-42D6-8F8F-B3A5DE6C3B5C}" type="slidenum">
              <a:rPr lang="en-GB" smtClean="0"/>
              <a:t>‹#›</a:t>
            </a:fld>
            <a:endParaRPr lang="en-GB"/>
          </a:p>
        </p:txBody>
      </p:sp>
    </p:spTree>
    <p:extLst>
      <p:ext uri="{BB962C8B-B14F-4D97-AF65-F5344CB8AC3E}">
        <p14:creationId xmlns:p14="http://schemas.microsoft.com/office/powerpoint/2010/main" val="2640830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slide" Target="slide5.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britishacademy.ac.uk/blog/what-is-sociolog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britsoc.co.uk/what-is-sociology/what-do-sociologists-do/" TargetMode="External"/><Relationship Id="rId4" Type="http://schemas.openxmlformats.org/officeDocument/2006/relationships/hyperlink" Target="https://www.britsoc.co.uk/media/23892/bsa_discover_sociology.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aqa.org.uk/subjects/sociology/a-level/sociology-7192/specification"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bc.co.uk/programmes/b0bk1llv" TargetMode="External"/><Relationship Id="rId13" Type="http://schemas.openxmlformats.org/officeDocument/2006/relationships/hyperlink" Target="https://www.ted.com/talks/anindya_kundu_the_boost_students_need_to_overcome_obstacles" TargetMode="External"/><Relationship Id="rId18" Type="http://schemas.openxmlformats.org/officeDocument/2006/relationships/hyperlink" Target="https://www.unifrog.org/student/subjects/keywords/economics" TargetMode="External"/><Relationship Id="rId3" Type="http://schemas.openxmlformats.org/officeDocument/2006/relationships/hyperlink" Target="https://www.youtube.com/watch?v=rlVR3QsWsGM" TargetMode="External"/><Relationship Id="rId21" Type="http://schemas.openxmlformats.org/officeDocument/2006/relationships/image" Target="../media/image5.png"/><Relationship Id="rId7" Type="http://schemas.openxmlformats.org/officeDocument/2006/relationships/hyperlink" Target="https://drive.google.com/file/d/1QzNu0ppe00I9DGWcC9_KtgC4egBNLlFL/view" TargetMode="External"/><Relationship Id="rId12" Type="http://schemas.openxmlformats.org/officeDocument/2006/relationships/hyperlink" Target="https://www.ted.com/talks/michael_kimmel_why_gender_equality_is_good_for_everyone_men_included" TargetMode="External"/><Relationship Id="rId17" Type="http://schemas.openxmlformats.org/officeDocument/2006/relationships/hyperlink" Target="https://www.bbc.co.uk/programmes/m000219d" TargetMode="External"/><Relationship Id="rId25" Type="http://schemas.openxmlformats.org/officeDocument/2006/relationships/image" Target="../media/image9.png"/><Relationship Id="rId2" Type="http://schemas.openxmlformats.org/officeDocument/2006/relationships/hyperlink" Target="http://www.sociology.org.uk/notes/AS_Introductory_culture1.pdf" TargetMode="External"/><Relationship Id="rId16" Type="http://schemas.openxmlformats.org/officeDocument/2006/relationships/hyperlink" Target="http://www.lse.ac.uk/lse-player?category=public+lectures+and+events" TargetMode="External"/><Relationship Id="rId20"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hyperlink" Target="https://www.open.edu/openlearn/society-politics-law/sociology/identity-question/content-section-0?active-tab=description-tab" TargetMode="External"/><Relationship Id="rId11" Type="http://schemas.openxmlformats.org/officeDocument/2006/relationships/hyperlink" Target="https://old-bailey.com/visiting-the-old-bailey/" TargetMode="External"/><Relationship Id="rId24" Type="http://schemas.openxmlformats.org/officeDocument/2006/relationships/image" Target="../media/image8.jpeg"/><Relationship Id="rId5" Type="http://schemas.openxmlformats.org/officeDocument/2006/relationships/hyperlink" Target="https://www.vam.ac.uk/moc/" TargetMode="External"/><Relationship Id="rId15" Type="http://schemas.openxmlformats.org/officeDocument/2006/relationships/hyperlink" Target="https://www.bbc.co.uk/programmes/b0b7hbc0" TargetMode="External"/><Relationship Id="rId23" Type="http://schemas.openxmlformats.org/officeDocument/2006/relationships/image" Target="../media/image7.png"/><Relationship Id="rId10" Type="http://schemas.openxmlformats.org/officeDocument/2006/relationships/hyperlink" Target="https://www.bbc.co.uk/programmes/m0001r8v" TargetMode="External"/><Relationship Id="rId19" Type="http://schemas.openxmlformats.org/officeDocument/2006/relationships/hyperlink" Target="https://www.channel4.com/programmes/the-men-with-many-wives" TargetMode="External"/><Relationship Id="rId4" Type="http://schemas.openxmlformats.org/officeDocument/2006/relationships/hyperlink" Target="https://www.bbc.co.uk/programmes/m000281t" TargetMode="External"/><Relationship Id="rId9" Type="http://schemas.openxmlformats.org/officeDocument/2006/relationships/hyperlink" Target="https://www.find-court-tribunal.service.gov.uk/courts/royal-courts-of-justice" TargetMode="External"/><Relationship Id="rId14" Type="http://schemas.openxmlformats.org/officeDocument/2006/relationships/hyperlink" Target="https://www.ted.com/talks/sir_ken_robinson_do_schools_kill_creativity" TargetMode="External"/><Relationship Id="rId22"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000" r="-8000"/>
          </a:stretch>
        </a:blipFill>
        <a:effectLst/>
      </p:bgPr>
    </p:bg>
    <p:spTree>
      <p:nvGrpSpPr>
        <p:cNvPr id="1" name=""/>
        <p:cNvGrpSpPr/>
        <p:nvPr/>
      </p:nvGrpSpPr>
      <p:grpSpPr>
        <a:xfrm>
          <a:off x="0" y="0"/>
          <a:ext cx="0" cy="0"/>
          <a:chOff x="0" y="0"/>
          <a:chExt cx="0" cy="0"/>
        </a:xfrm>
      </p:grpSpPr>
      <p:sp>
        <p:nvSpPr>
          <p:cNvPr id="5" name="TextBox 4"/>
          <p:cNvSpPr txBox="1"/>
          <p:nvPr/>
        </p:nvSpPr>
        <p:spPr>
          <a:xfrm>
            <a:off x="3656856" y="277489"/>
            <a:ext cx="6089757" cy="584775"/>
          </a:xfrm>
          <a:prstGeom prst="rect">
            <a:avLst/>
          </a:prstGeom>
          <a:noFill/>
        </p:spPr>
        <p:txBody>
          <a:bodyPr wrap="square" rtlCol="0">
            <a:spAutoFit/>
          </a:bodyPr>
          <a:lstStyle/>
          <a:p>
            <a:r>
              <a:rPr lang="en-GB" sz="3200" dirty="0">
                <a:latin typeface="Bliss 2 ExtraBold" panose="02000506030000020004" pitchFamily="50" charset="0"/>
              </a:rPr>
              <a:t>Sociology A Level Bridging Work</a:t>
            </a:r>
          </a:p>
        </p:txBody>
      </p:sp>
      <p:sp>
        <p:nvSpPr>
          <p:cNvPr id="6" name="TextBox 5"/>
          <p:cNvSpPr txBox="1"/>
          <p:nvPr/>
        </p:nvSpPr>
        <p:spPr>
          <a:xfrm>
            <a:off x="604776" y="1268760"/>
            <a:ext cx="9153204" cy="4339650"/>
          </a:xfrm>
          <a:prstGeom prst="rect">
            <a:avLst/>
          </a:prstGeom>
          <a:solidFill>
            <a:schemeClr val="bg1"/>
          </a:solidFill>
          <a:ln w="57150">
            <a:solidFill>
              <a:schemeClr val="tx1"/>
            </a:solidFill>
          </a:ln>
        </p:spPr>
        <p:txBody>
          <a:bodyPr wrap="square" rtlCol="0">
            <a:spAutoFit/>
          </a:bodyPr>
          <a:lstStyle/>
          <a:p>
            <a:pPr algn="ctr"/>
            <a:r>
              <a:rPr lang="en-GB" dirty="0">
                <a:latin typeface="Bliss 2 Regular" panose="02000506030000020004" pitchFamily="50" charset="0"/>
              </a:rPr>
              <a:t>You are about to start an exciting journey into the world of Sociology, where you will begin to understand the wider world and your place within it!</a:t>
            </a:r>
          </a:p>
          <a:p>
            <a:pPr algn="ctr"/>
            <a:endParaRPr lang="en-GB" dirty="0">
              <a:latin typeface="Bliss 2 Regular" panose="02000506030000020004" pitchFamily="50" charset="0"/>
            </a:endParaRPr>
          </a:p>
          <a:p>
            <a:pPr algn="ctr"/>
            <a:r>
              <a:rPr lang="en-GB" dirty="0">
                <a:latin typeface="Bliss 2 Regular" panose="02000506030000020004" pitchFamily="50" charset="0"/>
              </a:rPr>
              <a:t>On the first pages is general information about sociology to help you answer the question ‘how does this relate to sociology’.</a:t>
            </a:r>
          </a:p>
          <a:p>
            <a:pPr algn="ctr"/>
            <a:endParaRPr lang="en-GB" dirty="0">
              <a:latin typeface="Bliss 2 Regular" panose="02000506030000020004" pitchFamily="50" charset="0"/>
            </a:endParaRPr>
          </a:p>
          <a:p>
            <a:pPr algn="ctr"/>
            <a:r>
              <a:rPr lang="en-GB" dirty="0">
                <a:latin typeface="Bliss 2 Regular" panose="02000506030000020004" pitchFamily="50" charset="0"/>
              </a:rPr>
              <a:t>There is also logistical information about the course and what to expect. </a:t>
            </a:r>
          </a:p>
          <a:p>
            <a:pPr algn="ctr"/>
            <a:endParaRPr lang="en-GB" dirty="0">
              <a:latin typeface="Bliss 2 Regular" panose="02000506030000020004" pitchFamily="50" charset="0"/>
            </a:endParaRPr>
          </a:p>
          <a:p>
            <a:pPr algn="ctr"/>
            <a:r>
              <a:rPr lang="en-GB" dirty="0">
                <a:latin typeface="Bliss 2 Regular" panose="02000506030000020004" pitchFamily="50" charset="0"/>
              </a:rPr>
              <a:t>On </a:t>
            </a:r>
            <a:r>
              <a:rPr lang="en-GB" dirty="0">
                <a:latin typeface="Bliss 2 Regular" panose="02000506030000020004" pitchFamily="50" charset="0"/>
                <a:hlinkClick r:id="rId3" action="ppaction://hlinksldjump"/>
              </a:rPr>
              <a:t>slide 4</a:t>
            </a:r>
            <a:r>
              <a:rPr lang="en-GB" dirty="0">
                <a:latin typeface="Bliss 2 Regular" panose="02000506030000020004" pitchFamily="50" charset="0"/>
              </a:rPr>
              <a:t>, you will find all of your options for pieces of media or places to explore related to sociology.</a:t>
            </a:r>
          </a:p>
          <a:p>
            <a:pPr algn="ctr"/>
            <a:endParaRPr lang="en-GB" dirty="0">
              <a:latin typeface="Bliss 2 Regular" panose="02000506030000020004" pitchFamily="50" charset="0"/>
            </a:endParaRPr>
          </a:p>
          <a:p>
            <a:pPr algn="ctr"/>
            <a:r>
              <a:rPr lang="en-GB" dirty="0">
                <a:latin typeface="Bliss 2 Regular" panose="02000506030000020004" pitchFamily="50" charset="0"/>
              </a:rPr>
              <a:t>You must choose </a:t>
            </a:r>
            <a:r>
              <a:rPr lang="en-GB" b="1" u="sng" dirty="0">
                <a:latin typeface="Bliss 2 Regular" panose="02000506030000020004" pitchFamily="50" charset="0"/>
              </a:rPr>
              <a:t>at least 5</a:t>
            </a:r>
            <a:r>
              <a:rPr lang="en-GB" u="sng" dirty="0">
                <a:latin typeface="Bliss 2 Regular" panose="02000506030000020004" pitchFamily="50" charset="0"/>
              </a:rPr>
              <a:t> </a:t>
            </a:r>
            <a:r>
              <a:rPr lang="en-GB" dirty="0">
                <a:latin typeface="Bliss 2 Regular" panose="02000506030000020004" pitchFamily="50" charset="0"/>
              </a:rPr>
              <a:t>and write up a </a:t>
            </a:r>
            <a:r>
              <a:rPr lang="en-GB" dirty="0">
                <a:latin typeface="Bliss 2 Regular" panose="02000506030000020004" pitchFamily="50" charset="0"/>
                <a:hlinkClick r:id="rId4" action="ppaction://hlinksldjump"/>
              </a:rPr>
              <a:t>report</a:t>
            </a:r>
            <a:r>
              <a:rPr lang="en-GB" dirty="0">
                <a:latin typeface="Bliss 2 Regular" panose="02000506030000020004" pitchFamily="50" charset="0"/>
              </a:rPr>
              <a:t> for EACH. </a:t>
            </a:r>
          </a:p>
          <a:p>
            <a:pPr algn="ctr"/>
            <a:r>
              <a:rPr lang="en-GB" sz="2400" b="1" u="sng" dirty="0">
                <a:latin typeface="Bliss 2 Regular" panose="02000506030000020004" pitchFamily="50" charset="0"/>
              </a:rPr>
              <a:t>Print this and bring it to your first lesson in September! </a:t>
            </a:r>
          </a:p>
          <a:p>
            <a:pPr algn="ctr"/>
            <a:endParaRPr lang="en-GB" dirty="0">
              <a:latin typeface="Bliss 2 Regular" panose="02000506030000020004" pitchFamily="50" charset="0"/>
            </a:endParaRPr>
          </a:p>
          <a:p>
            <a:pPr algn="ctr"/>
            <a:endParaRPr lang="en-GB" dirty="0">
              <a:latin typeface="Bliss 2 Regular" panose="02000506030000020004" pitchFamily="50" charset="0"/>
            </a:endParaRPr>
          </a:p>
        </p:txBody>
      </p:sp>
    </p:spTree>
    <p:extLst>
      <p:ext uri="{BB962C8B-B14F-4D97-AF65-F5344CB8AC3E}">
        <p14:creationId xmlns:p14="http://schemas.microsoft.com/office/powerpoint/2010/main" val="230360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0C8AF-F462-B597-D5E1-F8AA3E771E62}"/>
              </a:ext>
            </a:extLst>
          </p:cNvPr>
          <p:cNvSpPr>
            <a:spLocks noGrp="1"/>
          </p:cNvSpPr>
          <p:nvPr>
            <p:ph type="title"/>
          </p:nvPr>
        </p:nvSpPr>
        <p:spPr/>
        <p:txBody>
          <a:bodyPr/>
          <a:lstStyle/>
          <a:p>
            <a:r>
              <a:rPr lang="en-GB" dirty="0"/>
              <a:t>What is sociology?</a:t>
            </a:r>
          </a:p>
        </p:txBody>
      </p:sp>
      <p:sp>
        <p:nvSpPr>
          <p:cNvPr id="3" name="Content Placeholder 2">
            <a:extLst>
              <a:ext uri="{FF2B5EF4-FFF2-40B4-BE49-F238E27FC236}">
                <a16:creationId xmlns:a16="http://schemas.microsoft.com/office/drawing/2014/main" id="{232110D8-CA13-2A24-1806-6F9A9172A413}"/>
              </a:ext>
            </a:extLst>
          </p:cNvPr>
          <p:cNvSpPr>
            <a:spLocks noGrp="1"/>
          </p:cNvSpPr>
          <p:nvPr>
            <p:ph idx="1"/>
          </p:nvPr>
        </p:nvSpPr>
        <p:spPr>
          <a:xfrm>
            <a:off x="495300" y="1600201"/>
            <a:ext cx="8915400" cy="4983161"/>
          </a:xfrm>
        </p:spPr>
        <p:txBody>
          <a:bodyPr>
            <a:normAutofit lnSpcReduction="10000"/>
          </a:bodyPr>
          <a:lstStyle/>
          <a:p>
            <a:r>
              <a:rPr lang="en-GB" dirty="0"/>
              <a:t>The study of society, of people and people’s behaviour.</a:t>
            </a:r>
          </a:p>
          <a:p>
            <a:r>
              <a:rPr lang="en-GB" dirty="0"/>
              <a:t>Sociologists conduct research from a perspective (such as feminism), which guides their questions and thinking.</a:t>
            </a:r>
          </a:p>
          <a:p>
            <a:r>
              <a:rPr lang="en-GB" dirty="0"/>
              <a:t>Here are some links to further information about the basics of sociology:</a:t>
            </a:r>
          </a:p>
          <a:p>
            <a:pPr lvl="1"/>
            <a:r>
              <a:rPr lang="en-GB" dirty="0">
                <a:hlinkClick r:id="rId3"/>
              </a:rPr>
              <a:t>What is sociology?</a:t>
            </a:r>
            <a:endParaRPr lang="en-GB" dirty="0">
              <a:hlinkClick r:id="rId4"/>
            </a:endParaRPr>
          </a:p>
          <a:p>
            <a:pPr lvl="1"/>
            <a:r>
              <a:rPr lang="en-GB" dirty="0">
                <a:hlinkClick r:id="rId5"/>
              </a:rPr>
              <a:t>What do sociologists do?</a:t>
            </a:r>
            <a:endParaRPr lang="en-GB" dirty="0"/>
          </a:p>
          <a:p>
            <a:pPr lvl="1"/>
            <a:r>
              <a:rPr lang="en-GB" dirty="0">
                <a:hlinkClick r:id="rId4"/>
              </a:rPr>
              <a:t>British Sociological Association</a:t>
            </a:r>
            <a:endParaRPr lang="en-GB" dirty="0"/>
          </a:p>
          <a:p>
            <a:pPr lvl="1"/>
            <a:endParaRPr lang="en-GB" dirty="0"/>
          </a:p>
          <a:p>
            <a:pPr lvl="1"/>
            <a:endParaRPr lang="en-GB" dirty="0"/>
          </a:p>
        </p:txBody>
      </p:sp>
      <p:pic>
        <p:nvPicPr>
          <p:cNvPr id="5" name="Picture 4">
            <a:extLst>
              <a:ext uri="{FF2B5EF4-FFF2-40B4-BE49-F238E27FC236}">
                <a16:creationId xmlns:a16="http://schemas.microsoft.com/office/drawing/2014/main" id="{F209DADC-8624-02E0-C0A2-6856B90A1106}"/>
              </a:ext>
            </a:extLst>
          </p:cNvPr>
          <p:cNvPicPr>
            <a:picLocks noChangeAspect="1"/>
          </p:cNvPicPr>
          <p:nvPr/>
        </p:nvPicPr>
        <p:blipFill>
          <a:blip r:embed="rId6"/>
          <a:stretch>
            <a:fillRect/>
          </a:stretch>
        </p:blipFill>
        <p:spPr>
          <a:xfrm>
            <a:off x="6033120" y="4615855"/>
            <a:ext cx="3549826" cy="2140903"/>
          </a:xfrm>
          <a:prstGeom prst="rect">
            <a:avLst/>
          </a:prstGeom>
        </p:spPr>
      </p:pic>
    </p:spTree>
    <p:extLst>
      <p:ext uri="{BB962C8B-B14F-4D97-AF65-F5344CB8AC3E}">
        <p14:creationId xmlns:p14="http://schemas.microsoft.com/office/powerpoint/2010/main" val="5381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111230D-BD19-56A0-DCB8-1BDDBF2C57B4}"/>
              </a:ext>
            </a:extLst>
          </p:cNvPr>
          <p:cNvPicPr>
            <a:picLocks noChangeAspect="1"/>
          </p:cNvPicPr>
          <p:nvPr/>
        </p:nvPicPr>
        <p:blipFill>
          <a:blip r:embed="rId3">
            <a:alphaModFix amt="35000"/>
          </a:blip>
          <a:stretch>
            <a:fillRect/>
          </a:stretch>
        </p:blipFill>
        <p:spPr>
          <a:xfrm>
            <a:off x="498709" y="346123"/>
            <a:ext cx="8911991" cy="6165753"/>
          </a:xfrm>
          <a:prstGeom prst="rect">
            <a:avLst/>
          </a:prstGeom>
        </p:spPr>
      </p:pic>
      <p:sp>
        <p:nvSpPr>
          <p:cNvPr id="2" name="Title 1">
            <a:extLst>
              <a:ext uri="{FF2B5EF4-FFF2-40B4-BE49-F238E27FC236}">
                <a16:creationId xmlns:a16="http://schemas.microsoft.com/office/drawing/2014/main" id="{14047162-AD3A-5495-EE4E-256A1BA720F9}"/>
              </a:ext>
            </a:extLst>
          </p:cNvPr>
          <p:cNvSpPr>
            <a:spLocks noGrp="1"/>
          </p:cNvSpPr>
          <p:nvPr>
            <p:ph type="title"/>
          </p:nvPr>
        </p:nvSpPr>
        <p:spPr/>
        <p:txBody>
          <a:bodyPr/>
          <a:lstStyle/>
          <a:p>
            <a:r>
              <a:rPr lang="en-GB" dirty="0"/>
              <a:t>Sociology A Level information</a:t>
            </a:r>
          </a:p>
        </p:txBody>
      </p:sp>
      <p:sp>
        <p:nvSpPr>
          <p:cNvPr id="3" name="Content Placeholder 2">
            <a:extLst>
              <a:ext uri="{FF2B5EF4-FFF2-40B4-BE49-F238E27FC236}">
                <a16:creationId xmlns:a16="http://schemas.microsoft.com/office/drawing/2014/main" id="{54851DF7-2051-DBF4-3D70-5FA9D3977809}"/>
              </a:ext>
            </a:extLst>
          </p:cNvPr>
          <p:cNvSpPr>
            <a:spLocks noGrp="1"/>
          </p:cNvSpPr>
          <p:nvPr>
            <p:ph idx="1"/>
          </p:nvPr>
        </p:nvSpPr>
        <p:spPr>
          <a:xfrm>
            <a:off x="2328106" y="1556792"/>
            <a:ext cx="5249788" cy="4425356"/>
          </a:xfrm>
          <a:solidFill>
            <a:schemeClr val="accent6">
              <a:lumMod val="20000"/>
              <a:lumOff val="80000"/>
            </a:schemeClr>
          </a:solidFill>
          <a:ln>
            <a:solidFill>
              <a:schemeClr val="tx1"/>
            </a:solidFill>
          </a:ln>
        </p:spPr>
        <p:txBody>
          <a:bodyPr/>
          <a:lstStyle/>
          <a:p>
            <a:r>
              <a:rPr lang="en-GB" dirty="0">
                <a:hlinkClick r:id="rId4">
                  <a:extLst>
                    <a:ext uri="{A12FA001-AC4F-418D-AE19-62706E023703}">
                      <ahyp:hlinkClr xmlns:ahyp="http://schemas.microsoft.com/office/drawing/2018/hyperlinkcolor" val="tx"/>
                    </a:ext>
                  </a:extLst>
                </a:hlinkClick>
              </a:rPr>
              <a:t>AQA</a:t>
            </a:r>
            <a:r>
              <a:rPr lang="en-GB" dirty="0"/>
              <a:t> exam board</a:t>
            </a:r>
          </a:p>
          <a:p>
            <a:r>
              <a:rPr lang="en-GB" dirty="0"/>
              <a:t>Compulsory units:</a:t>
            </a:r>
          </a:p>
          <a:p>
            <a:pPr lvl="1"/>
            <a:r>
              <a:rPr lang="en-GB" dirty="0"/>
              <a:t>Education</a:t>
            </a:r>
          </a:p>
          <a:p>
            <a:pPr lvl="1"/>
            <a:r>
              <a:rPr lang="en-GB" dirty="0"/>
              <a:t>Theory &amp; Methods</a:t>
            </a:r>
          </a:p>
          <a:p>
            <a:pPr lvl="1"/>
            <a:r>
              <a:rPr lang="en-GB" dirty="0"/>
              <a:t>Crime &amp; Deviance </a:t>
            </a:r>
          </a:p>
          <a:p>
            <a:r>
              <a:rPr lang="en-GB" dirty="0"/>
              <a:t>Paper 2 options:</a:t>
            </a:r>
          </a:p>
          <a:p>
            <a:pPr lvl="1"/>
            <a:r>
              <a:rPr lang="en-GB" dirty="0"/>
              <a:t>Families and Households</a:t>
            </a:r>
          </a:p>
          <a:p>
            <a:pPr lvl="1"/>
            <a:r>
              <a:rPr lang="en-GB" dirty="0"/>
              <a:t>Beliefs in Society</a:t>
            </a:r>
          </a:p>
        </p:txBody>
      </p:sp>
    </p:spTree>
    <p:extLst>
      <p:ext uri="{BB962C8B-B14F-4D97-AF65-F5344CB8AC3E}">
        <p14:creationId xmlns:p14="http://schemas.microsoft.com/office/powerpoint/2010/main" val="3731980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95027666"/>
              </p:ext>
            </p:extLst>
          </p:nvPr>
        </p:nvGraphicFramePr>
        <p:xfrm>
          <a:off x="0" y="-25951"/>
          <a:ext cx="9921552" cy="8086143"/>
        </p:xfrm>
        <a:graphic>
          <a:graphicData uri="http://schemas.openxmlformats.org/drawingml/2006/table">
            <a:tbl>
              <a:tblPr firstRow="1" bandRow="1">
                <a:tableStyleId>{5C22544A-7EE6-4342-B048-85BDC9FD1C3A}</a:tableStyleId>
              </a:tblPr>
              <a:tblGrid>
                <a:gridCol w="314837">
                  <a:extLst>
                    <a:ext uri="{9D8B030D-6E8A-4147-A177-3AD203B41FA5}">
                      <a16:colId xmlns:a16="http://schemas.microsoft.com/office/drawing/2014/main" val="3372372521"/>
                    </a:ext>
                  </a:extLst>
                </a:gridCol>
                <a:gridCol w="2401729">
                  <a:extLst>
                    <a:ext uri="{9D8B030D-6E8A-4147-A177-3AD203B41FA5}">
                      <a16:colId xmlns:a16="http://schemas.microsoft.com/office/drawing/2014/main" val="2077392922"/>
                    </a:ext>
                  </a:extLst>
                </a:gridCol>
                <a:gridCol w="2444505">
                  <a:extLst>
                    <a:ext uri="{9D8B030D-6E8A-4147-A177-3AD203B41FA5}">
                      <a16:colId xmlns:a16="http://schemas.microsoft.com/office/drawing/2014/main" val="3932849750"/>
                    </a:ext>
                  </a:extLst>
                </a:gridCol>
                <a:gridCol w="1366047">
                  <a:extLst>
                    <a:ext uri="{9D8B030D-6E8A-4147-A177-3AD203B41FA5}">
                      <a16:colId xmlns:a16="http://schemas.microsoft.com/office/drawing/2014/main" val="3835909388"/>
                    </a:ext>
                  </a:extLst>
                </a:gridCol>
                <a:gridCol w="1408823">
                  <a:extLst>
                    <a:ext uri="{9D8B030D-6E8A-4147-A177-3AD203B41FA5}">
                      <a16:colId xmlns:a16="http://schemas.microsoft.com/office/drawing/2014/main" val="3201027453"/>
                    </a:ext>
                  </a:extLst>
                </a:gridCol>
                <a:gridCol w="1985611">
                  <a:extLst>
                    <a:ext uri="{9D8B030D-6E8A-4147-A177-3AD203B41FA5}">
                      <a16:colId xmlns:a16="http://schemas.microsoft.com/office/drawing/2014/main" val="303662165"/>
                    </a:ext>
                  </a:extLst>
                </a:gridCol>
              </a:tblGrid>
              <a:tr h="625842">
                <a:tc gridSpan="6">
                  <a:txBody>
                    <a:bodyPr/>
                    <a:lstStyle/>
                    <a:p>
                      <a:pPr algn="ctr"/>
                      <a:r>
                        <a:rPr lang="en-GB" baseline="0" dirty="0">
                          <a:solidFill>
                            <a:schemeClr val="bg1"/>
                          </a:solidFill>
                        </a:rPr>
                        <a:t>Sociology Bridging Menu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4762000"/>
                  </a:ext>
                </a:extLst>
              </a:tr>
              <a:tr h="596040">
                <a:tc rowSpan="9">
                  <a:txBody>
                    <a:bodyPr/>
                    <a:lstStyle/>
                    <a:p>
                      <a:pPr algn="ctr"/>
                      <a:endParaRPr lang="en-GB" sz="1400" b="1" dirty="0">
                        <a:solidFill>
                          <a:schemeClr val="tx1"/>
                        </a:solidFill>
                        <a:latin typeface="Bliss 2 Regular" panose="02000506030000020004" pitchFamily="50"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1400" b="1" dirty="0">
                          <a:solidFill>
                            <a:schemeClr val="tx1"/>
                          </a:solidFill>
                          <a:latin typeface="Bliss 2 Regular" panose="02000506030000020004" pitchFamily="50" charset="0"/>
                        </a:rPr>
                        <a:t>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400" b="1" dirty="0">
                          <a:solidFill>
                            <a:schemeClr val="tx1"/>
                          </a:solidFill>
                          <a:latin typeface="Bliss 2 Regular" panose="02000506030000020004" pitchFamily="50" charset="0"/>
                        </a:rPr>
                        <a:t>Watch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400" b="1" dirty="0">
                          <a:solidFill>
                            <a:schemeClr val="tx1"/>
                          </a:solidFill>
                          <a:latin typeface="Bliss 2 Regular" panose="02000506030000020004" pitchFamily="50" charset="0"/>
                        </a:rPr>
                        <a:t>Listen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400" b="1" dirty="0">
                          <a:solidFill>
                            <a:schemeClr val="tx1"/>
                          </a:solidFill>
                          <a:latin typeface="Bliss 2 Regular" panose="02000506030000020004" pitchFamily="50" charset="0"/>
                        </a:rPr>
                        <a:t>Visit</a:t>
                      </a:r>
                      <a:r>
                        <a:rPr lang="en-GB" sz="1400" dirty="0">
                          <a:solidFill>
                            <a:schemeClr val="tx1"/>
                          </a:solidFill>
                          <a:latin typeface="Bliss 2 Regular" panose="02000506030000020004" pitchFamily="50"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400" b="1" dirty="0">
                          <a:solidFill>
                            <a:schemeClr val="tx1"/>
                          </a:solidFill>
                          <a:latin typeface="Bliss 2 Regular" panose="02000506030000020004" pitchFamily="50" charset="0"/>
                        </a:rPr>
                        <a:t>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19254683"/>
                  </a:ext>
                </a:extLst>
              </a:tr>
              <a:tr h="1197159">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b="1" kern="1200" dirty="0">
                          <a:solidFill>
                            <a:schemeClr val="dk1"/>
                          </a:solidFill>
                          <a:effectLst/>
                          <a:latin typeface="Bliss 2 Regular" panose="02000506030000020004" pitchFamily="50" charset="0"/>
                          <a:ea typeface="+mn-ea"/>
                          <a:cs typeface="+mn-cs"/>
                          <a:hlinkClick r:id="rId2"/>
                        </a:rPr>
                        <a:t>Culture and Society</a:t>
                      </a:r>
                      <a:endParaRPr lang="en-GB" sz="1000" b="1" kern="1200" dirty="0">
                        <a:solidFill>
                          <a:schemeClr val="dk1"/>
                        </a:solidFill>
                        <a:effectLst/>
                        <a:latin typeface="Bliss 2 Regular" panose="02000506030000020004" pitchFamily="50" charset="0"/>
                        <a:ea typeface="+mn-ea"/>
                        <a:cs typeface="+mn-cs"/>
                      </a:endParaRPr>
                    </a:p>
                    <a:p>
                      <a:pPr lvl="0"/>
                      <a:r>
                        <a:rPr lang="en-GB" sz="1000" b="0" i="0" kern="1200" dirty="0">
                          <a:solidFill>
                            <a:schemeClr val="dk1"/>
                          </a:solidFill>
                          <a:effectLst/>
                          <a:latin typeface="Bliss 2 Regular" panose="02000506030000020004" pitchFamily="50" charset="0"/>
                          <a:ea typeface="+mn-ea"/>
                          <a:cs typeface="+mn-cs"/>
                        </a:rPr>
                        <a:t>A general introduction to the concepts of culture and society that looks the question What is society?, the nature of social organisation and the relationship between culture and instinct</a:t>
                      </a:r>
                      <a:r>
                        <a:rPr lang="en-US" sz="1000" b="0" i="0" kern="1200" dirty="0">
                          <a:solidFill>
                            <a:schemeClr val="dk1"/>
                          </a:solidFill>
                          <a:effectLst/>
                          <a:latin typeface="Bliss 2 Regular" panose="02000506030000020004" pitchFamily="50" charset="0"/>
                          <a:ea typeface="+mn-ea"/>
                          <a:cs typeface="+mn-cs"/>
                        </a:rPr>
                        <a:t> </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lvl="0">
                        <a:buNone/>
                      </a:pPr>
                      <a:r>
                        <a:rPr lang="en-GB" sz="1000" b="1" kern="1200" dirty="0">
                          <a:solidFill>
                            <a:schemeClr val="dk1"/>
                          </a:solidFill>
                          <a:effectLst/>
                          <a:latin typeface="Bliss 2 Regular"/>
                          <a:ea typeface="+mn-ea"/>
                          <a:cs typeface="+mn-cs"/>
                          <a:hlinkClick r:id="rId3"/>
                        </a:rPr>
                        <a:t>Harrow – a very British education</a:t>
                      </a:r>
                      <a:endParaRPr lang="en-GB" sz="1000" dirty="0">
                        <a:solidFill>
                          <a:srgbClr val="FF0000"/>
                        </a:solidFill>
                        <a:latin typeface="Bliss 2 Regular"/>
                      </a:endParaRPr>
                    </a:p>
                    <a:p>
                      <a:pPr lvl="0">
                        <a:buNone/>
                      </a:pPr>
                      <a:r>
                        <a:rPr lang="en-GB" sz="1000" b="0" kern="1200" dirty="0">
                          <a:solidFill>
                            <a:schemeClr val="dk1"/>
                          </a:solidFill>
                          <a:effectLst/>
                          <a:latin typeface="Bliss 2 Regular"/>
                          <a:ea typeface="+mn-ea"/>
                          <a:cs typeface="+mn-cs"/>
                        </a:rPr>
                        <a:t>Explore what it is like to attend a private school and consider how this advantages/disadvantages students in their education </a:t>
                      </a:r>
                      <a:endParaRPr lang="en-GB" sz="1000" dirty="0">
                        <a:solidFill>
                          <a:srgbClr val="FF0000"/>
                        </a:solidFill>
                        <a:latin typeface="Bliss 2 Regular"/>
                      </a:endParaRPr>
                    </a:p>
                    <a:p>
                      <a:endParaRPr lang="en-GB" sz="1000" kern="1200" dirty="0">
                        <a:solidFill>
                          <a:schemeClr val="dk1"/>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lvl="0" indent="-171450">
                        <a:spcAft>
                          <a:spcPts val="0"/>
                        </a:spcAft>
                        <a:buFont typeface="Arial" panose="020B0604020202020204" pitchFamily="34" charset="0"/>
                        <a:buChar char="•"/>
                      </a:pPr>
                      <a:r>
                        <a:rPr lang="en-GB" sz="1000" b="1" kern="1200" dirty="0">
                          <a:solidFill>
                            <a:schemeClr val="dk1"/>
                          </a:solidFill>
                          <a:effectLst/>
                          <a:latin typeface="Bliss 2 Regular" panose="02000506030000020004" pitchFamily="50" charset="0"/>
                          <a:ea typeface="+mn-ea"/>
                          <a:cs typeface="+mn-cs"/>
                          <a:hlinkClick r:id="rId4"/>
                        </a:rPr>
                        <a:t>The class ceiling:</a:t>
                      </a:r>
                      <a:r>
                        <a:rPr lang="en-GB" sz="1000" b="1" kern="1200" baseline="0" dirty="0">
                          <a:solidFill>
                            <a:schemeClr val="dk1"/>
                          </a:solidFill>
                          <a:effectLst/>
                          <a:latin typeface="Bliss 2 Regular" panose="02000506030000020004" pitchFamily="50" charset="0"/>
                          <a:ea typeface="+mn-ea"/>
                          <a:cs typeface="+mn-cs"/>
                          <a:hlinkClick r:id="rId4"/>
                        </a:rPr>
                        <a:t> Thinking Allowed</a:t>
                      </a:r>
                      <a:r>
                        <a:rPr lang="en-GB" sz="1000" b="1" kern="1200" baseline="0" dirty="0">
                          <a:solidFill>
                            <a:schemeClr val="dk1"/>
                          </a:solidFill>
                          <a:effectLst/>
                          <a:latin typeface="Bliss 2 Regular" panose="02000506030000020004" pitchFamily="50" charset="0"/>
                          <a:ea typeface="+mn-ea"/>
                          <a:cs typeface="+mn-cs"/>
                        </a:rPr>
                        <a:t> </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lvl="0"/>
                      <a:r>
                        <a:rPr lang="en-GB" sz="1000" kern="1200" dirty="0">
                          <a:solidFill>
                            <a:schemeClr val="dk1"/>
                          </a:solidFill>
                          <a:effectLst/>
                          <a:latin typeface="Bliss 2 Regular" panose="02000506030000020004" pitchFamily="50" charset="0"/>
                          <a:ea typeface="+mn-ea"/>
                          <a:cs typeface="+mn-cs"/>
                          <a:hlinkClick r:id="rId5"/>
                        </a:rPr>
                        <a:t>Museum of Childhood</a:t>
                      </a:r>
                      <a:endParaRPr lang="en-GB" sz="1000" kern="1200" dirty="0">
                        <a:solidFill>
                          <a:schemeClr val="dk1"/>
                        </a:solidFill>
                        <a:effectLst/>
                        <a:latin typeface="Bliss 2 Regular" panose="02000506030000020004"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8">
                  <a:txBody>
                    <a:bodyPr/>
                    <a:lstStyle/>
                    <a:p>
                      <a:pPr marL="0" marR="0" indent="0" algn="l" rtl="0" eaLnBrk="1" fontAlgn="auto" latinLnBrk="0" hangingPunct="1">
                        <a:lnSpc>
                          <a:spcPct val="100000"/>
                        </a:lnSpc>
                        <a:spcBef>
                          <a:spcPts val="0"/>
                        </a:spcBef>
                        <a:spcAft>
                          <a:spcPts val="0"/>
                        </a:spcAft>
                        <a:buClrTx/>
                        <a:buSzTx/>
                        <a:buFontTx/>
                        <a:buNone/>
                      </a:pPr>
                      <a:r>
                        <a:rPr lang="en-GB" sz="1000" dirty="0">
                          <a:latin typeface="Bliss 2 Regular"/>
                          <a:hlinkClick r:id="rId6"/>
                        </a:rPr>
                        <a:t>Open Learn: Identity in question</a:t>
                      </a:r>
                      <a:endParaRPr lang="en-GB" sz="1000" dirty="0">
                        <a:latin typeface="Bliss 2 Regular"/>
                      </a:endParaRPr>
                    </a:p>
                    <a:p>
                      <a:pPr marL="0" marR="0" lvl="0" indent="0" algn="l">
                        <a:lnSpc>
                          <a:spcPct val="100000"/>
                        </a:lnSpc>
                        <a:spcBef>
                          <a:spcPts val="0"/>
                        </a:spcBef>
                        <a:spcAft>
                          <a:spcPts val="0"/>
                        </a:spcAft>
                        <a:buNone/>
                      </a:pPr>
                      <a:r>
                        <a:rPr lang="en-GB" sz="1000" b="0" i="0" u="none" strike="noStrike" baseline="0" noProof="0" dirty="0">
                          <a:solidFill>
                            <a:srgbClr val="000000"/>
                          </a:solidFill>
                          <a:latin typeface="Bliss 2 Regular"/>
                        </a:rPr>
                        <a:t>Why is identity important and how are identities formed? This free course, Identity in question, looks at the many different ways in which identity can be categorised. By examining the requirements of the state, how a child views gender, and the importance of race or place of birth, you will start to understand how each individual can have more than one identity. </a:t>
                      </a:r>
                      <a:endParaRPr lang="en-GB" sz="1000" dirty="0">
                        <a:solidFill>
                          <a:srgbClr val="FF0000"/>
                        </a:solidFill>
                        <a:latin typeface="Bliss 2 Regular"/>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1762366339"/>
                  </a:ext>
                </a:extLst>
              </a:tr>
              <a:tr h="972703">
                <a:tc vMerge="1">
                  <a:txBody>
                    <a:bodyPr/>
                    <a:lstStyle/>
                    <a:p>
                      <a:endParaRPr lang="en-GB"/>
                    </a:p>
                  </a:txBody>
                  <a:tcPr/>
                </a:tc>
                <a:tc>
                  <a:txBody>
                    <a:bodyPr/>
                    <a:lstStyle/>
                    <a:p>
                      <a:pPr lvl="0"/>
                      <a:r>
                        <a:rPr lang="en-GB" sz="1000" b="1" u="sng" kern="1200" dirty="0">
                          <a:solidFill>
                            <a:schemeClr val="dk1"/>
                          </a:solidFill>
                          <a:effectLst/>
                          <a:latin typeface="Bliss 2 Regular" panose="02000506030000020004" pitchFamily="50" charset="0"/>
                          <a:ea typeface="+mn-ea"/>
                          <a:cs typeface="+mn-cs"/>
                        </a:rPr>
                        <a:t>Everyday</a:t>
                      </a:r>
                      <a:r>
                        <a:rPr lang="en-GB" sz="1000" b="1" u="sng" kern="1200" baseline="0" dirty="0">
                          <a:solidFill>
                            <a:schemeClr val="dk1"/>
                          </a:solidFill>
                          <a:effectLst/>
                          <a:latin typeface="Bliss 2 Regular" panose="02000506030000020004" pitchFamily="50" charset="0"/>
                          <a:ea typeface="+mn-ea"/>
                          <a:cs typeface="+mn-cs"/>
                        </a:rPr>
                        <a:t> Sexism</a:t>
                      </a:r>
                      <a:endParaRPr lang="en-GB" sz="1000" b="1" u="sng" kern="1200" dirty="0">
                        <a:solidFill>
                          <a:schemeClr val="dk1"/>
                        </a:solidFill>
                        <a:effectLst/>
                        <a:latin typeface="Bliss 2 Regular" panose="02000506030000020004" pitchFamily="50" charset="0"/>
                        <a:ea typeface="+mn-ea"/>
                        <a:cs typeface="+mn-cs"/>
                      </a:endParaRPr>
                    </a:p>
                    <a:p>
                      <a:pPr lvl="0"/>
                      <a:r>
                        <a:rPr lang="en-GB" sz="1000" b="0" i="0" kern="1200" dirty="0">
                          <a:solidFill>
                            <a:schemeClr val="dk1"/>
                          </a:solidFill>
                          <a:effectLst/>
                          <a:latin typeface="Bliss 2 Regular"/>
                          <a:ea typeface="+mn-ea"/>
                          <a:cs typeface="+mn-cs"/>
                        </a:rPr>
                        <a:t>After experiencing a series of escalating sexist incidents, Laura Bates started the </a:t>
                      </a:r>
                      <a:r>
                        <a:rPr lang="en-GB" sz="1000" b="1" i="0" kern="1200" dirty="0">
                          <a:solidFill>
                            <a:schemeClr val="dk1"/>
                          </a:solidFill>
                          <a:effectLst/>
                          <a:latin typeface="Bliss 2 Regular"/>
                          <a:ea typeface="+mn-ea"/>
                          <a:cs typeface="+mn-cs"/>
                        </a:rPr>
                        <a:t>everyday sexism project</a:t>
                      </a:r>
                      <a:r>
                        <a:rPr lang="en-GB" sz="1000" b="0" i="0" kern="1200" dirty="0">
                          <a:solidFill>
                            <a:schemeClr val="dk1"/>
                          </a:solidFill>
                          <a:effectLst/>
                          <a:latin typeface="Bliss 2 Regular"/>
                          <a:ea typeface="+mn-ea"/>
                          <a:cs typeface="+mn-cs"/>
                        </a:rPr>
                        <a:t> and has gone on to write 'a pioneering analysis of modern day misogyny‘.</a:t>
                      </a:r>
                      <a:br>
                        <a:rPr lang="en-GB" sz="1000" dirty="0">
                          <a:latin typeface="Bliss 2 Regular"/>
                        </a:rPr>
                      </a:br>
                      <a:r>
                        <a:rPr lang="en-GB" sz="1000" b="0" i="0" kern="1200" dirty="0">
                          <a:solidFill>
                            <a:schemeClr val="dk1"/>
                          </a:solidFill>
                          <a:effectLst/>
                          <a:latin typeface="Bliss 2 Regular"/>
                          <a:ea typeface="+mn-ea"/>
                          <a:cs typeface="+mn-cs"/>
                        </a:rPr>
                        <a:t> </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3">
                  <a:txBody>
                    <a:bodyPr/>
                    <a:lstStyle/>
                    <a:p>
                      <a:pPr lvl="0">
                        <a:buNone/>
                      </a:pPr>
                      <a:r>
                        <a:rPr lang="en-GB" sz="1000" b="1" kern="1200" dirty="0">
                          <a:solidFill>
                            <a:schemeClr val="dk1"/>
                          </a:solidFill>
                          <a:effectLst/>
                          <a:latin typeface="Bliss 2 Regular"/>
                          <a:ea typeface="+mn-ea"/>
                          <a:cs typeface="+mn-cs"/>
                          <a:hlinkClick r:id="rId7"/>
                        </a:rPr>
                        <a:t>Kids behind bars</a:t>
                      </a:r>
                      <a:endParaRPr lang="en-US" dirty="0"/>
                    </a:p>
                    <a:p>
                      <a:pPr lvl="0">
                        <a:buNone/>
                      </a:pPr>
                      <a:endParaRPr lang="en-GB" sz="1000" b="1" kern="1200" dirty="0">
                        <a:solidFill>
                          <a:schemeClr val="dk1"/>
                        </a:solidFill>
                        <a:effectLst/>
                        <a:latin typeface="Bliss 2 Regular"/>
                        <a:ea typeface="+mn-ea"/>
                        <a:cs typeface="+mn-cs"/>
                      </a:endParaRPr>
                    </a:p>
                    <a:p>
                      <a:pPr marL="0" marR="0" indent="0" algn="l" rtl="0" eaLnBrk="1" fontAlgn="auto" latinLnBrk="0" hangingPunct="1">
                        <a:lnSpc>
                          <a:spcPct val="100000"/>
                        </a:lnSpc>
                        <a:spcBef>
                          <a:spcPts val="0"/>
                        </a:spcBef>
                        <a:spcAft>
                          <a:spcPts val="0"/>
                        </a:spcAft>
                        <a:buClrTx/>
                        <a:buSzTx/>
                        <a:buFontTx/>
                        <a:buNone/>
                      </a:pPr>
                      <a:r>
                        <a:rPr lang="en-GB" sz="1000" b="0" i="0" kern="1200" dirty="0">
                          <a:solidFill>
                            <a:schemeClr val="dk1"/>
                          </a:solidFill>
                          <a:effectLst/>
                          <a:latin typeface="Bliss 2 Regular"/>
                          <a:ea typeface="+mn-ea"/>
                          <a:cs typeface="+mn-cs"/>
                        </a:rPr>
                        <a:t>Explore the impact of a criminal record on the life chances for young people and the sociological factors that have led to them committing crime </a:t>
                      </a:r>
                      <a:endParaRPr lang="en-GB" sz="1000" dirty="0">
                        <a:solidFill>
                          <a:srgbClr val="FF0000"/>
                        </a:solidFill>
                        <a:latin typeface="Bliss 2 Regular"/>
                      </a:endParaRPr>
                    </a:p>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000" u="sng" kern="1200" dirty="0">
                          <a:solidFill>
                            <a:schemeClr val="dk1"/>
                          </a:solidFill>
                          <a:effectLst/>
                          <a:latin typeface="Bliss 2 Regular" panose="02000506030000020004" pitchFamily="50" charset="0"/>
                          <a:ea typeface="+mn-ea"/>
                          <a:cs typeface="+mn-cs"/>
                          <a:hlinkClick r:id="rId8"/>
                        </a:rPr>
                        <a:t>Post-truth:</a:t>
                      </a:r>
                      <a:r>
                        <a:rPr lang="en-GB" sz="1000" u="sng" kern="1200" baseline="0" dirty="0">
                          <a:solidFill>
                            <a:schemeClr val="dk1"/>
                          </a:solidFill>
                          <a:effectLst/>
                          <a:latin typeface="Bliss 2 Regular" panose="02000506030000020004" pitchFamily="50" charset="0"/>
                          <a:ea typeface="+mn-ea"/>
                          <a:cs typeface="+mn-cs"/>
                          <a:hlinkClick r:id="rId8"/>
                        </a:rPr>
                        <a:t> Thinking Allowed</a:t>
                      </a:r>
                      <a:endParaRPr lang="en-GB" sz="1000" kern="1200" dirty="0">
                        <a:solidFill>
                          <a:schemeClr val="dk1"/>
                        </a:solidFill>
                        <a:effectLst/>
                        <a:latin typeface="Bliss 2 Regular" panose="02000506030000020004" pitchFamily="50" charset="0"/>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r>
                        <a:rPr lang="en-GB" sz="1000" dirty="0">
                          <a:solidFill>
                            <a:srgbClr val="FF0000"/>
                          </a:solidFill>
                          <a:latin typeface="Bliss 2 Regular" panose="02000506030000020004" pitchFamily="50" charset="0"/>
                          <a:hlinkClick r:id="rId9"/>
                        </a:rPr>
                        <a:t>Royal Court of Justice</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49425687"/>
                  </a:ext>
                </a:extLst>
              </a:tr>
              <a:tr h="245760">
                <a:tc vMerge="1">
                  <a:txBody>
                    <a:bodyPr/>
                    <a:lstStyle/>
                    <a:p>
                      <a:endParaRPr lang="en-GB"/>
                    </a:p>
                  </a:txBody>
                  <a:tcPr>
                    <a:lnT w="12700" cap="flat" cmpd="sng" algn="ctr">
                      <a:solidFill>
                        <a:schemeClr val="tx1"/>
                      </a:solidFill>
                      <a:prstDash val="solid"/>
                      <a:round/>
                      <a:headEnd type="none" w="med" len="med"/>
                      <a:tailEnd type="none" w="med" len="med"/>
                    </a:lnT>
                  </a:tcPr>
                </a:tc>
                <a:tc rowSpan="2">
                  <a:txBody>
                    <a:bodyPr/>
                    <a:lstStyle/>
                    <a:p>
                      <a:pPr lvl="0"/>
                      <a:r>
                        <a:rPr lang="en-GB" sz="1000" b="1" u="sng" kern="1200" dirty="0">
                          <a:solidFill>
                            <a:schemeClr val="dk1"/>
                          </a:solidFill>
                          <a:effectLst/>
                          <a:latin typeface="Bliss 2 Regular" panose="02000506030000020004" pitchFamily="50" charset="0"/>
                          <a:ea typeface="+mn-ea"/>
                          <a:cs typeface="+mn-cs"/>
                        </a:rPr>
                        <a:t>The madness of crowds</a:t>
                      </a:r>
                    </a:p>
                    <a:p>
                      <a:pPr marL="0" marR="0" indent="0" algn="l" defTabSz="914400" rtl="0" eaLnBrk="1" fontAlgn="auto" latinLnBrk="0" hangingPunct="1">
                        <a:lnSpc>
                          <a:spcPct val="100000"/>
                        </a:lnSpc>
                        <a:spcBef>
                          <a:spcPts val="0"/>
                        </a:spcBef>
                        <a:spcAft>
                          <a:spcPts val="0"/>
                        </a:spcAft>
                        <a:buClrTx/>
                        <a:buSzTx/>
                        <a:buFontTx/>
                        <a:buNone/>
                        <a:tabLst/>
                        <a:defRPr/>
                      </a:pPr>
                      <a:r>
                        <a:rPr lang="en-GB" sz="1050" b="0" i="0" kern="1200" dirty="0">
                          <a:solidFill>
                            <a:schemeClr val="dk1"/>
                          </a:solidFill>
                          <a:effectLst/>
                          <a:latin typeface="Bliss 2 Regular"/>
                          <a:ea typeface="+mn-ea"/>
                          <a:cs typeface="+mn-cs"/>
                        </a:rPr>
                        <a:t>In his devastating new book The Madness of Crowds, Douglas Murray examines the twenty-first century's most divisive issues: sexuality, gender, technology and race. </a:t>
                      </a:r>
                      <a:endParaRPr lang="en-GB" sz="1000" kern="1200" dirty="0">
                        <a:solidFill>
                          <a:schemeClr val="dk1"/>
                        </a:solidFill>
                        <a:effectLst/>
                        <a:latin typeface="Bliss 2 Regular" panose="02000506030000020004" pitchFamily="50" charset="0"/>
                        <a:ea typeface="+mn-ea"/>
                        <a:cs typeface="+mn-cs"/>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GB"/>
                    </a:p>
                  </a:txBody>
                  <a:tcPr>
                    <a:lnT w="12700" cap="flat" cmpd="sng" algn="ctr">
                      <a:solidFill>
                        <a:schemeClr val="tx1"/>
                      </a:solidFill>
                      <a:prstDash val="solid"/>
                      <a:round/>
                      <a:headEnd type="none" w="med" len="med"/>
                      <a:tailEnd type="none" w="med" len="med"/>
                    </a:lnT>
                  </a:tcPr>
                </a:tc>
                <a:tc vMerge="1">
                  <a:txBody>
                    <a:bodyPr/>
                    <a:lstStyle/>
                    <a:p>
                      <a:endParaRPr lang="en-GB"/>
                    </a:p>
                  </a:txBody>
                  <a:tcPr>
                    <a:lnT w="12700" cap="flat" cmpd="sng" algn="ctr">
                      <a:solidFill>
                        <a:schemeClr val="tx1"/>
                      </a:solidFill>
                      <a:prstDash val="solid"/>
                      <a:round/>
                      <a:headEnd type="none" w="med" len="med"/>
                      <a:tailEnd type="none" w="med" len="med"/>
                    </a:lnT>
                  </a:tcPr>
                </a:tc>
                <a:tc vMerge="1">
                  <a:txBody>
                    <a:bodyPr/>
                    <a:lstStyle/>
                    <a:p>
                      <a:endParaRPr lang="en-GB"/>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r h="834456">
                <a:tc vMerge="1">
                  <a:txBody>
                    <a:bodyPr/>
                    <a:lstStyle/>
                    <a:p>
                      <a:endParaRPr lang="en-GB"/>
                    </a:p>
                  </a:txBody>
                  <a:tcPr/>
                </a:tc>
                <a:tc vMerge="1">
                  <a:txBody>
                    <a:bodyPr/>
                    <a:lstStyle/>
                    <a:p>
                      <a:pPr lvl="0"/>
                      <a:endParaRPr lang="en-GB" sz="1000" kern="1200" dirty="0">
                        <a:solidFill>
                          <a:schemeClr val="dk1"/>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lvl="0" indent="-171450">
                        <a:spcAft>
                          <a:spcPts val="600"/>
                        </a:spcAft>
                        <a:buFont typeface="Arial" panose="020B0604020202020204" pitchFamily="34" charset="0"/>
                        <a:buChar char="•"/>
                      </a:pPr>
                      <a:r>
                        <a:rPr lang="en-GB" sz="1000" b="1" kern="1200" dirty="0">
                          <a:solidFill>
                            <a:schemeClr val="dk1"/>
                          </a:solidFill>
                          <a:effectLst/>
                          <a:latin typeface="Bliss 2 Regular" panose="02000506030000020004" pitchFamily="50" charset="0"/>
                          <a:ea typeface="+mn-ea"/>
                          <a:cs typeface="+mn-cs"/>
                          <a:hlinkClick r:id="rId10"/>
                        </a:rPr>
                        <a:t>Identity: Thinking Allowed</a:t>
                      </a:r>
                      <a:r>
                        <a:rPr lang="en-GB" sz="1000" b="1" kern="1200" baseline="0" dirty="0">
                          <a:solidFill>
                            <a:schemeClr val="dk1"/>
                          </a:solidFill>
                          <a:effectLst/>
                          <a:latin typeface="Bliss 2 Regular" panose="02000506030000020004" pitchFamily="50" charset="0"/>
                          <a:ea typeface="+mn-ea"/>
                          <a:cs typeface="+mn-cs"/>
                          <a:hlinkClick r:id="rId10"/>
                        </a:rPr>
                        <a:t> </a:t>
                      </a:r>
                      <a:r>
                        <a:rPr lang="en-US" sz="1000" b="0" i="0" kern="1200" dirty="0">
                          <a:solidFill>
                            <a:srgbClr val="FF0000"/>
                          </a:solidFill>
                          <a:effectLst/>
                          <a:latin typeface="Bliss 2 Regular" panose="02000506030000020004" pitchFamily="50" charset="0"/>
                          <a:ea typeface="+mn-ea"/>
                          <a:cs typeface="+mn-cs"/>
                          <a:hlinkClick r:id="rId10"/>
                        </a:rPr>
                        <a:t>(</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Bliss 2 Regular" panose="02000506030000020004" pitchFamily="50" charset="0"/>
                          <a:hlinkClick r:id="rId11"/>
                        </a:rPr>
                        <a:t>The Old Bailey </a:t>
                      </a:r>
                      <a:endParaRPr lang="en-GB" sz="1000" dirty="0">
                        <a:solidFill>
                          <a:srgbClr val="FF0000"/>
                        </a:solidFill>
                        <a:latin typeface="Bliss 2 Regular" panose="02000506030000020004" pitchFamily="50" charset="0"/>
                      </a:endParaRPr>
                    </a:p>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sz="1000" kern="1200" dirty="0">
                        <a:solidFill>
                          <a:srgbClr val="FF0000"/>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99">
                        <a:alpha val="34118"/>
                      </a:srgbClr>
                    </a:solidFill>
                  </a:tcPr>
                </a:tc>
                <a:extLst>
                  <a:ext uri="{0D108BD9-81ED-4DB2-BD59-A6C34878D82A}">
                    <a16:rowId xmlns:a16="http://schemas.microsoft.com/office/drawing/2014/main" val="129623182"/>
                  </a:ext>
                </a:extLst>
              </a:tr>
              <a:tr h="298020">
                <a:tc vMerge="1">
                  <a:txBody>
                    <a:bodyPr/>
                    <a:lstStyle/>
                    <a:p>
                      <a:endParaRPr lang="en-GB"/>
                    </a:p>
                  </a:txBody>
                  <a:tcPr/>
                </a:tc>
                <a:tc rowSpan="2">
                  <a:txBody>
                    <a:bodyPr/>
                    <a:lstStyle/>
                    <a:p>
                      <a:pPr lvl="0"/>
                      <a:r>
                        <a:rPr lang="en-GB" sz="1000" b="0" u="sng" kern="1200" dirty="0">
                          <a:solidFill>
                            <a:schemeClr val="dk1"/>
                          </a:solidFill>
                          <a:effectLst/>
                          <a:latin typeface="Bliss 2 Regular" panose="02000506030000020004" pitchFamily="50" charset="0"/>
                          <a:ea typeface="+mn-ea"/>
                          <a:cs typeface="+mn-cs"/>
                        </a:rPr>
                        <a:t>1984</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dk1"/>
                          </a:solidFill>
                          <a:effectLst/>
                          <a:latin typeface="Bliss 2 Regular"/>
                          <a:ea typeface="+mn-ea"/>
                          <a:cs typeface="+mn-cs"/>
                        </a:rPr>
                        <a:t>Hidden away in the Record Department of the sprawling Ministry of Truth, Winston Smith skilfully rewrites the past to suit the needs of the Party. Yet he inwardly rebels against the totalitarian world he lives in, which demands absolute obedience and controls him through the all-seeing telescreens and the watchful eye of Big Brother.</a:t>
                      </a:r>
                      <a:endParaRPr lang="en-GB" sz="1000" dirty="0">
                        <a:solidFill>
                          <a:srgbClr val="FF0000"/>
                        </a:solidFill>
                        <a:latin typeface="Bliss 2 Regular"/>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Bliss 2 Regular" panose="02000506030000020004" pitchFamily="50" charset="0"/>
                        </a:rPr>
                        <a:t>TED</a:t>
                      </a:r>
                      <a:r>
                        <a:rPr lang="en-GB" sz="1000" baseline="0" dirty="0">
                          <a:latin typeface="Bliss 2 Regular" panose="02000506030000020004" pitchFamily="50" charset="0"/>
                        </a:rPr>
                        <a:t> Talks </a:t>
                      </a:r>
                    </a:p>
                    <a:p>
                      <a:pPr marL="171450" indent="-171450">
                        <a:buFont typeface="Arial" panose="020B0604020202020204" pitchFamily="34" charset="0"/>
                        <a:buChar char="•"/>
                      </a:pPr>
                      <a:r>
                        <a:rPr lang="en-GB" sz="1000" baseline="0" dirty="0">
                          <a:latin typeface="Bliss 2 Regular" panose="02000506030000020004" pitchFamily="50" charset="0"/>
                          <a:hlinkClick r:id="rId12"/>
                        </a:rPr>
                        <a:t>Why gender equality is good for everyone – even men</a:t>
                      </a:r>
                      <a:endParaRPr lang="en-GB" sz="1000" baseline="0" dirty="0">
                        <a:latin typeface="Bliss 2 Regular" panose="02000506030000020004" pitchFamily="50" charset="0"/>
                      </a:endParaRPr>
                    </a:p>
                    <a:p>
                      <a:pPr marL="171450" indent="-171450">
                        <a:buFont typeface="Arial" panose="020B0604020202020204" pitchFamily="34" charset="0"/>
                        <a:buChar char="•"/>
                      </a:pPr>
                      <a:r>
                        <a:rPr lang="en-GB" sz="1000" baseline="0" dirty="0">
                          <a:latin typeface="Bliss 2 Regular" panose="02000506030000020004" pitchFamily="50" charset="0"/>
                          <a:hlinkClick r:id="rId13"/>
                        </a:rPr>
                        <a:t>The boost students need to overcome obstacles</a:t>
                      </a:r>
                      <a:endParaRPr lang="en-GB" sz="1000" baseline="0" dirty="0">
                        <a:latin typeface="Bliss 2 Regular" panose="02000506030000020004" pitchFamily="50" charset="0"/>
                      </a:endParaRPr>
                    </a:p>
                    <a:p>
                      <a:pPr marL="171450" indent="-171450">
                        <a:buFont typeface="Arial" panose="020B0604020202020204" pitchFamily="34" charset="0"/>
                        <a:buChar char="•"/>
                      </a:pPr>
                      <a:r>
                        <a:rPr lang="en-GB" sz="1000" baseline="0" dirty="0">
                          <a:latin typeface="Bliss 2 Regular" panose="02000506030000020004" pitchFamily="50" charset="0"/>
                          <a:hlinkClick r:id="rId14"/>
                        </a:rPr>
                        <a:t>Do schools kill creativity?</a:t>
                      </a:r>
                      <a:endParaRPr lang="en-GB" sz="1000" baseline="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000" b="1" kern="1200" dirty="0">
                          <a:solidFill>
                            <a:schemeClr val="dk1"/>
                          </a:solidFill>
                          <a:effectLst/>
                          <a:latin typeface="Bliss 2 Regular" panose="02000506030000020004" pitchFamily="50" charset="0"/>
                          <a:ea typeface="+mn-ea"/>
                          <a:cs typeface="+mn-cs"/>
                          <a:hlinkClick r:id="rId15"/>
                        </a:rPr>
                        <a:t>Gangs and Spirituality: Thinking</a:t>
                      </a:r>
                      <a:r>
                        <a:rPr lang="en-GB" sz="1000" b="1" kern="1200" baseline="0" dirty="0">
                          <a:solidFill>
                            <a:schemeClr val="dk1"/>
                          </a:solidFill>
                          <a:effectLst/>
                          <a:latin typeface="Bliss 2 Regular" panose="02000506030000020004" pitchFamily="50" charset="0"/>
                          <a:ea typeface="+mn-ea"/>
                          <a:cs typeface="+mn-cs"/>
                          <a:hlinkClick r:id="rId15"/>
                        </a:rPr>
                        <a:t> Allowed </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570637930"/>
                  </a:ext>
                </a:extLst>
              </a:tr>
              <a:tr h="1317420">
                <a:tc vMerge="1">
                  <a:txBody>
                    <a:bodyPr/>
                    <a:lstStyle/>
                    <a:p>
                      <a:endParaRPr lang="en-GB" sz="100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lvl="0"/>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lvl="0"/>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lvl="0"/>
                      <a:endParaRPr lang="en-GB" sz="1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latin typeface="Bliss 2 Regular" panose="02000506030000020004" pitchFamily="50" charset="0"/>
                          <a:hlinkClick r:id="rId16"/>
                        </a:rPr>
                        <a:t>LSE Public Lectures </a:t>
                      </a:r>
                      <a:endParaRPr lang="en-GB" sz="1000" dirty="0">
                        <a:latin typeface="Bliss 2 Regular" panose="02000506030000020004"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Bliss 2 Regular" panose="02000506030000020004" pitchFamily="50" charset="0"/>
                      </a:endParaRPr>
                    </a:p>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sz="1000" kern="1200" dirty="0">
                        <a:solidFill>
                          <a:schemeClr val="dk1"/>
                        </a:solidFill>
                        <a:effectLst/>
                        <a:latin typeface="Bliss 2 Regular" panose="02000506030000020004" pitchFamily="50"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93264794"/>
                  </a:ext>
                </a:extLst>
              </a:tr>
              <a:tr h="807366">
                <a:tc vMerge="1">
                  <a:txBody>
                    <a:bodyPr/>
                    <a:lstStyle/>
                    <a:p>
                      <a:endParaRPr lang="en-GB"/>
                    </a:p>
                  </a:txBody>
                  <a:tcPr>
                    <a:lnT w="12700" cap="flat" cmpd="sng" algn="ctr">
                      <a:solidFill>
                        <a:schemeClr val="tx1"/>
                      </a:solidFill>
                      <a:prstDash val="solid"/>
                      <a:round/>
                      <a:headEnd type="none" w="med" len="med"/>
                      <a:tailEnd type="none" w="med" len="med"/>
                    </a:lnT>
                  </a:tcPr>
                </a:tc>
                <a:tc rowSpan="2">
                  <a:txBody>
                    <a:bodyPr/>
                    <a:lstStyle/>
                    <a:p>
                      <a:r>
                        <a:rPr lang="en-GB" sz="1000" b="1" u="sng" dirty="0">
                          <a:latin typeface="Bliss 2 Regular" panose="02000506030000020004" pitchFamily="50" charset="0"/>
                        </a:rPr>
                        <a:t>Understanding</a:t>
                      </a:r>
                      <a:r>
                        <a:rPr lang="en-GB" sz="1000" b="1" u="sng" baseline="0" dirty="0">
                          <a:latin typeface="Bliss 2 Regular" panose="02000506030000020004" pitchFamily="50" charset="0"/>
                        </a:rPr>
                        <a:t> Deviance</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dk1"/>
                          </a:solidFill>
                          <a:effectLst/>
                          <a:latin typeface="Bliss 2 Regular"/>
                          <a:ea typeface="+mn-ea"/>
                          <a:cs typeface="+mn-cs"/>
                        </a:rPr>
                        <a:t>An indispensable guide to the sociological theories behind crime, it outlines the principal theories of crime and rule-breaking, discussing them chronologically..</a:t>
                      </a:r>
                      <a:r>
                        <a:rPr lang="en-US" sz="1000" b="0" i="0" kern="1200" dirty="0">
                          <a:solidFill>
                            <a:srgbClr val="FF0000"/>
                          </a:solidFill>
                          <a:effectLst/>
                          <a:latin typeface="Bliss 2 Regular"/>
                          <a:ea typeface="+mn-ea"/>
                          <a:cs typeface="+mn-cs"/>
                        </a:rPr>
                        <a:t> </a:t>
                      </a:r>
                      <a:endParaRPr lang="en-GB" sz="1000" dirty="0">
                        <a:solidFill>
                          <a:srgbClr val="FF0000"/>
                        </a:solidFill>
                        <a:latin typeface="Bliss 2 Regular"/>
                      </a:endParaRPr>
                    </a:p>
                    <a:p>
                      <a:endParaRPr lang="en-GB" sz="1000" dirty="0">
                        <a:latin typeface="Bliss 2 Regular"/>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Bliss 2 Regular" panose="02000506030000020004" pitchFamily="50" charset="0"/>
                        </a:rPr>
                        <a:t>TED</a:t>
                      </a:r>
                      <a:r>
                        <a:rPr lang="en-GB" sz="1000" baseline="0" dirty="0">
                          <a:latin typeface="Bliss 2 Regular" panose="02000506030000020004" pitchFamily="50" charset="0"/>
                        </a:rPr>
                        <a:t> Talks </a:t>
                      </a:r>
                      <a:r>
                        <a:rPr lang="en-US" sz="1000" b="0" i="0" kern="1200" dirty="0">
                          <a:solidFill>
                            <a:srgbClr val="FF0000"/>
                          </a:solidFill>
                          <a:effectLst/>
                          <a:latin typeface="Bliss 2 Regular" panose="02000506030000020004" pitchFamily="50" charset="0"/>
                          <a:ea typeface="+mn-ea"/>
                          <a:cs typeface="+mn-cs"/>
                        </a:rPr>
                        <a:t>(1)</a:t>
                      </a:r>
                      <a:endParaRPr lang="en-GB" sz="1000" baseline="0" dirty="0">
                        <a:latin typeface="Bliss 2 Regular" panose="02000506030000020004" pitchFamily="50" charset="0"/>
                      </a:endParaRPr>
                    </a:p>
                    <a:p>
                      <a:pPr marL="171450" indent="-171450">
                        <a:buFont typeface="Arial" panose="020B0604020202020204" pitchFamily="34" charset="0"/>
                        <a:buChar char="•"/>
                      </a:pPr>
                      <a:r>
                        <a:rPr lang="en-GB" sz="1000" baseline="0" dirty="0">
                          <a:latin typeface="Bliss 2 Regular" panose="02000506030000020004" pitchFamily="50" charset="0"/>
                          <a:hlinkClick r:id="rId12"/>
                        </a:rPr>
                        <a:t>Why gender equality is good for everyone – even men</a:t>
                      </a:r>
                      <a:endParaRPr lang="en-GB" sz="1000" baseline="0" dirty="0">
                        <a:latin typeface="Bliss 2 Regular" panose="02000506030000020004" pitchFamily="50" charset="0"/>
                      </a:endParaRPr>
                    </a:p>
                    <a:p>
                      <a:pPr marL="171450" indent="-171450">
                        <a:buFont typeface="Arial" panose="020B0604020202020204" pitchFamily="34" charset="0"/>
                        <a:buChar char="•"/>
                      </a:pPr>
                      <a:r>
                        <a:rPr lang="en-GB" sz="1000" baseline="0" dirty="0">
                          <a:latin typeface="Bliss 2 Regular" panose="02000506030000020004" pitchFamily="50" charset="0"/>
                          <a:hlinkClick r:id="rId13"/>
                        </a:rPr>
                        <a:t>The boost students need to overcome obstacles</a:t>
                      </a:r>
                      <a:endParaRPr lang="en-GB" sz="1000" baseline="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000" b="1" kern="1200" dirty="0">
                          <a:solidFill>
                            <a:schemeClr val="dk1"/>
                          </a:solidFill>
                          <a:effectLst/>
                          <a:latin typeface="Bliss 2 Regular" panose="02000506030000020004" pitchFamily="50" charset="0"/>
                          <a:ea typeface="+mn-ea"/>
                          <a:cs typeface="+mn-cs"/>
                          <a:hlinkClick r:id="rId17"/>
                        </a:rPr>
                        <a:t>Surveillance: Thinking Allowed</a:t>
                      </a:r>
                      <a:r>
                        <a:rPr lang="en-GB" sz="1000" b="1" kern="1200" baseline="0" dirty="0">
                          <a:solidFill>
                            <a:schemeClr val="dk1"/>
                          </a:solidFill>
                          <a:effectLst/>
                          <a:latin typeface="Bliss 2 Regular" panose="02000506030000020004" pitchFamily="50" charset="0"/>
                          <a:ea typeface="+mn-ea"/>
                          <a:cs typeface="+mn-cs"/>
                          <a:hlinkClick r:id="rId17"/>
                        </a:rPr>
                        <a:t> </a:t>
                      </a:r>
                      <a:endParaRPr lang="en-GB" sz="1000" kern="1200" dirty="0">
                        <a:solidFill>
                          <a:srgbClr val="FF0000"/>
                        </a:solidFill>
                        <a:effectLst/>
                        <a:latin typeface="Bliss 2 Regular" panose="02000506030000020004" pitchFamily="50" charset="0"/>
                        <a:ea typeface="+mn-ea"/>
                        <a:cs typeface="+mn-cs"/>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a:txBody>
                    <a:bodyPr/>
                    <a:lstStyle/>
                    <a:p>
                      <a:r>
                        <a:rPr lang="en-GB" sz="1000" dirty="0">
                          <a:latin typeface="Bliss 2 Regular" panose="02000506030000020004" pitchFamily="50" charset="0"/>
                          <a:hlinkClick r:id="rId18"/>
                        </a:rPr>
                        <a:t>Explore </a:t>
                      </a:r>
                      <a:r>
                        <a:rPr lang="en-GB" sz="1000" dirty="0">
                          <a:latin typeface="Bliss 2 Regular" panose="02000506030000020004" pitchFamily="50" charset="0"/>
                        </a:rPr>
                        <a:t>your options in Sociology on </a:t>
                      </a:r>
                      <a:r>
                        <a:rPr lang="en-GB" sz="1000" dirty="0" err="1">
                          <a:latin typeface="Bliss 2 Regular" panose="02000506030000020004" pitchFamily="50" charset="0"/>
                        </a:rPr>
                        <a:t>UniFrog</a:t>
                      </a:r>
                      <a:endParaRPr lang="en-GB" sz="1000" dirty="0">
                        <a:latin typeface="Bliss 2 Regular" panose="02000506030000020004" pitchFamily="50"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70645005"/>
                  </a:ext>
                </a:extLst>
              </a:tr>
              <a:tr h="675088">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i="0" kern="1200" dirty="0">
                          <a:solidFill>
                            <a:schemeClr val="dk1"/>
                          </a:solidFill>
                          <a:effectLst/>
                          <a:latin typeface="Bliss 2 Regular" panose="02000506030000020004" pitchFamily="50" charset="0"/>
                          <a:ea typeface="+mn-ea"/>
                          <a:cs typeface="+mn-cs"/>
                          <a:hlinkClick r:id="rId19"/>
                        </a:rPr>
                        <a:t>The men with many wives</a:t>
                      </a:r>
                      <a:endParaRPr lang="en-US" sz="1000" b="1" i="0" kern="1200" dirty="0">
                        <a:solidFill>
                          <a:schemeClr val="dk1"/>
                        </a:solidFill>
                        <a:effectLst/>
                        <a:latin typeface="Bliss 2 Regular" panose="02000506030000020004" pitchFamily="50"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dk1"/>
                          </a:solidFill>
                          <a:effectLst/>
                          <a:latin typeface="Bliss 2 Regular"/>
                          <a:ea typeface="+mn-ea"/>
                          <a:cs typeface="+mn-cs"/>
                        </a:rPr>
                        <a:t>Some estimate that there are 20,000 polygamous marriages among Muslims in the UK. This documentary explores polygamous life and asks how it can be reconciled with modern British values.</a:t>
                      </a:r>
                      <a:r>
                        <a:rPr lang="en-US" sz="1000" b="0" i="0" kern="1200" dirty="0">
                          <a:solidFill>
                            <a:schemeClr val="dk1"/>
                          </a:solidFill>
                          <a:effectLst/>
                          <a:latin typeface="Bliss 2 Regular"/>
                          <a:ea typeface="+mn-ea"/>
                          <a:cs typeface="+mn-cs"/>
                        </a:rPr>
                        <a:t>) </a:t>
                      </a:r>
                      <a:endParaRPr lang="en-GB" sz="1000" dirty="0">
                        <a:solidFill>
                          <a:srgbClr val="FF0000"/>
                        </a:solidFill>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79943595"/>
                  </a:ext>
                </a:extLst>
              </a:tr>
            </a:tbl>
          </a:graphicData>
        </a:graphic>
      </p:graphicFrame>
      <p:pic>
        <p:nvPicPr>
          <p:cNvPr id="3" name="Picture 2" descr="Image result for book clipart"/>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1971499" y="710669"/>
            <a:ext cx="669439" cy="441722"/>
          </a:xfrm>
          <a:prstGeom prst="rect">
            <a:avLst/>
          </a:prstGeom>
          <a:noFill/>
          <a:ln>
            <a:noFill/>
          </a:ln>
        </p:spPr>
      </p:pic>
      <p:pic>
        <p:nvPicPr>
          <p:cNvPr id="4" name="Picture 3" descr="White TV by liftarn"/>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4460146" y="648062"/>
            <a:ext cx="590647" cy="566936"/>
          </a:xfrm>
          <a:prstGeom prst="rect">
            <a:avLst/>
          </a:prstGeom>
          <a:noFill/>
          <a:ln>
            <a:noFill/>
          </a:ln>
        </p:spPr>
      </p:pic>
      <p:pic>
        <p:nvPicPr>
          <p:cNvPr id="5" name="Picture 4"/>
          <p:cNvPicPr/>
          <p:nvPr/>
        </p:nvPicPr>
        <p:blipFill>
          <a:blip r:embed="rId22" cstate="print">
            <a:extLst>
              <a:ext uri="{28A0092B-C50C-407E-A947-70E740481C1C}">
                <a14:useLocalDpi xmlns:a14="http://schemas.microsoft.com/office/drawing/2010/main" val="0"/>
              </a:ext>
            </a:extLst>
          </a:blip>
          <a:stretch>
            <a:fillRect/>
          </a:stretch>
        </p:blipFill>
        <p:spPr>
          <a:xfrm>
            <a:off x="6147574" y="716278"/>
            <a:ext cx="404767" cy="436113"/>
          </a:xfrm>
          <a:prstGeom prst="rect">
            <a:avLst/>
          </a:prstGeom>
        </p:spPr>
      </p:pic>
      <p:pic>
        <p:nvPicPr>
          <p:cNvPr id="6" name="Picture 5" descr="Image result for museum clipart"/>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7458915" y="778885"/>
            <a:ext cx="530419" cy="502032"/>
          </a:xfrm>
          <a:prstGeom prst="rect">
            <a:avLst/>
          </a:prstGeom>
          <a:noFill/>
          <a:ln>
            <a:noFill/>
          </a:ln>
        </p:spPr>
      </p:pic>
      <p:pic>
        <p:nvPicPr>
          <p:cNvPr id="7" name="Picture 6" descr="SIS Quantitative Market Research"/>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9300675" y="685085"/>
            <a:ext cx="560963" cy="492889"/>
          </a:xfrm>
          <a:prstGeom prst="rect">
            <a:avLst/>
          </a:prstGeom>
          <a:noFill/>
          <a:ln>
            <a:noFill/>
          </a:ln>
        </p:spPr>
      </p:pic>
      <p:pic>
        <p:nvPicPr>
          <p:cNvPr id="10" name="Picture 9"/>
          <p:cNvPicPr>
            <a:picLocks noChangeAspect="1"/>
          </p:cNvPicPr>
          <p:nvPr/>
        </p:nvPicPr>
        <p:blipFill rotWithShape="1">
          <a:blip r:embed="rId25"/>
          <a:srcRect l="25008" t="17288" r="25008" b="24559"/>
          <a:stretch/>
        </p:blipFill>
        <p:spPr>
          <a:xfrm>
            <a:off x="2296450" y="10989840"/>
            <a:ext cx="344488" cy="344488"/>
          </a:xfrm>
          <a:prstGeom prst="rect">
            <a:avLst/>
          </a:prstGeom>
        </p:spPr>
      </p:pic>
    </p:spTree>
    <p:extLst>
      <p:ext uri="{BB962C8B-B14F-4D97-AF65-F5344CB8AC3E}">
        <p14:creationId xmlns:p14="http://schemas.microsoft.com/office/powerpoint/2010/main" val="339788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15"/>
          <p:cNvSpPr>
            <a:spLocks noChangeArrowheads="1"/>
          </p:cNvSpPr>
          <p:nvPr/>
        </p:nvSpPr>
        <p:spPr bwMode="auto">
          <a:xfrm>
            <a:off x="5164586" y="447676"/>
            <a:ext cx="4741414"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p:txBody>
      </p:sp>
      <p:sp>
        <p:nvSpPr>
          <p:cNvPr id="8" name="AutoShape 18"/>
          <p:cNvSpPr>
            <a:spLocks noChangeArrowheads="1"/>
          </p:cNvSpPr>
          <p:nvPr/>
        </p:nvSpPr>
        <p:spPr bwMode="auto">
          <a:xfrm>
            <a:off x="54422" y="4491038"/>
            <a:ext cx="5045076" cy="2333388"/>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sociology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p:cNvSpPr>
            <a:spLocks noChangeArrowheads="1"/>
          </p:cNvSpPr>
          <p:nvPr/>
        </p:nvSpPr>
        <p:spPr bwMode="auto">
          <a:xfrm>
            <a:off x="0" y="1772816"/>
            <a:ext cx="5099498" cy="2718222"/>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p:cNvSpPr>
            <a:spLocks noChangeArrowheads="1"/>
          </p:cNvSpPr>
          <p:nvPr/>
        </p:nvSpPr>
        <p:spPr bwMode="auto">
          <a:xfrm>
            <a:off x="5099498" y="2303252"/>
            <a:ext cx="4752080" cy="452117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latin typeface="Century Gothic" panose="020B0502020202020204" pitchFamily="34" charset="0"/>
              </a:rPr>
              <a:t>What did you find particularly interesting/inspiring/shocking? Has this changed your opinion?</a:t>
            </a: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r>
              <a:rPr lang="en-GB" sz="1200" dirty="0">
                <a:latin typeface="Century Gothic" panose="020B0502020202020204" pitchFamily="34" charset="0"/>
              </a:rPr>
              <a:t>What would you like to learn more about? </a:t>
            </a:r>
          </a:p>
        </p:txBody>
      </p:sp>
      <p:sp>
        <p:nvSpPr>
          <p:cNvPr id="11" name="Text Box 9"/>
          <p:cNvSpPr txBox="1">
            <a:spLocks noChangeArrowheads="1"/>
          </p:cNvSpPr>
          <p:nvPr/>
        </p:nvSpPr>
        <p:spPr bwMode="auto">
          <a:xfrm>
            <a:off x="1945012" y="33574"/>
            <a:ext cx="6839481"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Book/Journal/Podcast/Film/Museum/Lecture</a:t>
            </a:r>
            <a:r>
              <a:rPr lang="en-US" altLang="en-US" sz="2000" baseline="0" dirty="0">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Review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8"/>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u="sng" dirty="0">
                <a:latin typeface="Century Gothic" panose="020B0502020202020204" pitchFamily="34" charset="0"/>
                <a:ea typeface="Times New Roman" panose="02020603050405020304" pitchFamily="18" charset="0"/>
              </a:rPr>
              <a:t>R</a:t>
            </a:r>
            <a:r>
              <a:rPr kumimoji="0" lang="en-US" altLang="en-US" sz="12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sng"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u="sng" dirty="0">
                <a:latin typeface="Century Gothic" panose="020B0502020202020204" pitchFamily="34" charset="0"/>
              </a:rPr>
              <a:t>Review of: </a:t>
            </a: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     Museum</a:t>
            </a:r>
            <a:r>
              <a:rPr lang="en-US" altLang="en-US" sz="1200" dirty="0">
                <a:latin typeface="Century Gothic" panose="020B0502020202020204" pitchFamily="34" charset="0"/>
              </a:rPr>
              <a:t>       </a:t>
            </a:r>
            <a:r>
              <a:rPr kumimoji="0" lang="en-US" altLang="en-US" sz="1200" b="0" i="0" u="none" strike="noStrike" cap="none" normalizeH="0" dirty="0">
                <a:ln>
                  <a:noFill/>
                </a:ln>
                <a:solidFill>
                  <a:schemeClr val="tx1"/>
                </a:solidFill>
                <a:effectLst/>
                <a:latin typeface="Century Gothic" panose="020B0502020202020204" pitchFamily="34" charset="0"/>
              </a:rPr>
              <a:t> Lecture</a:t>
            </a:r>
            <a:r>
              <a:rPr lang="en-US" altLang="en-US" sz="1200" dirty="0">
                <a:latin typeface="Century Gothic" panose="020B0502020202020204" pitchFamily="34" charset="0"/>
              </a:rPr>
              <a:t>  </a:t>
            </a:r>
            <a:r>
              <a:rPr kumimoji="0" lang="en-US" altLang="en-US" sz="1200" b="0" i="0" u="none" strike="noStrike" cap="none" normalizeH="0" dirty="0">
                <a:ln>
                  <a:noFill/>
                </a:ln>
                <a:solidFill>
                  <a:schemeClr val="tx1"/>
                </a:solidFill>
                <a:effectLst/>
                <a:latin typeface="Century Gothic" panose="020B0502020202020204" pitchFamily="34" charset="0"/>
              </a:rPr>
              <a:t>  Other</a:t>
            </a:r>
            <a:endParaRPr kumimoji="0" lang="en-US" altLang="en-US" sz="1200" b="0" i="0" u="none" strike="noStrike" cap="none" normalizeH="0" baseline="0" dirty="0">
              <a:ln>
                <a:noFill/>
              </a:ln>
              <a:solidFill>
                <a:schemeClr val="tx1"/>
              </a:solidFill>
              <a:effectLst/>
            </a:endParaRPr>
          </a:p>
        </p:txBody>
      </p:sp>
      <p:sp>
        <p:nvSpPr>
          <p:cNvPr id="14" name="AutoShape 7"/>
          <p:cNvSpPr>
            <a:spLocks noChangeArrowheads="1"/>
          </p:cNvSpPr>
          <p:nvPr/>
        </p:nvSpPr>
        <p:spPr bwMode="auto">
          <a:xfrm>
            <a:off x="-1364" y="460326"/>
            <a:ext cx="5156648"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 name="Rectangle 19"/>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4042786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33535-DB17-EF65-DB19-89AE44E8BEEF}"/>
            </a:ext>
          </a:extLst>
        </p:cNvPr>
        <p:cNvGrpSpPr/>
        <p:nvPr/>
      </p:nvGrpSpPr>
      <p:grpSpPr>
        <a:xfrm>
          <a:off x="0" y="0"/>
          <a:ext cx="0" cy="0"/>
          <a:chOff x="0" y="0"/>
          <a:chExt cx="0" cy="0"/>
        </a:xfrm>
      </p:grpSpPr>
      <p:sp>
        <p:nvSpPr>
          <p:cNvPr id="7" name="AutoShape 15">
            <a:extLst>
              <a:ext uri="{FF2B5EF4-FFF2-40B4-BE49-F238E27FC236}">
                <a16:creationId xmlns:a16="http://schemas.microsoft.com/office/drawing/2014/main" id="{B18223D7-8E78-896A-DDB3-1ECDD621ABDA}"/>
              </a:ext>
            </a:extLst>
          </p:cNvPr>
          <p:cNvSpPr>
            <a:spLocks noChangeArrowheads="1"/>
          </p:cNvSpPr>
          <p:nvPr/>
        </p:nvSpPr>
        <p:spPr bwMode="auto">
          <a:xfrm>
            <a:off x="5164586" y="447676"/>
            <a:ext cx="4741414"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p:txBody>
      </p:sp>
      <p:sp>
        <p:nvSpPr>
          <p:cNvPr id="8" name="AutoShape 18">
            <a:extLst>
              <a:ext uri="{FF2B5EF4-FFF2-40B4-BE49-F238E27FC236}">
                <a16:creationId xmlns:a16="http://schemas.microsoft.com/office/drawing/2014/main" id="{3A285797-2655-7EB5-2B42-9DCABA51CB89}"/>
              </a:ext>
            </a:extLst>
          </p:cNvPr>
          <p:cNvSpPr>
            <a:spLocks noChangeArrowheads="1"/>
          </p:cNvSpPr>
          <p:nvPr/>
        </p:nvSpPr>
        <p:spPr bwMode="auto">
          <a:xfrm>
            <a:off x="54422" y="4491038"/>
            <a:ext cx="5045076" cy="2333388"/>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sociology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a:extLst>
              <a:ext uri="{FF2B5EF4-FFF2-40B4-BE49-F238E27FC236}">
                <a16:creationId xmlns:a16="http://schemas.microsoft.com/office/drawing/2014/main" id="{CCDFDE85-ECE2-E513-E852-7F563593E014}"/>
              </a:ext>
            </a:extLst>
          </p:cNvPr>
          <p:cNvSpPr>
            <a:spLocks noChangeArrowheads="1"/>
          </p:cNvSpPr>
          <p:nvPr/>
        </p:nvSpPr>
        <p:spPr bwMode="auto">
          <a:xfrm>
            <a:off x="0" y="1772816"/>
            <a:ext cx="5099498" cy="2718222"/>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a:extLst>
              <a:ext uri="{FF2B5EF4-FFF2-40B4-BE49-F238E27FC236}">
                <a16:creationId xmlns:a16="http://schemas.microsoft.com/office/drawing/2014/main" id="{D2F7231A-DD60-4C81-2C9E-32DBB27D554D}"/>
              </a:ext>
            </a:extLst>
          </p:cNvPr>
          <p:cNvSpPr>
            <a:spLocks noChangeArrowheads="1"/>
          </p:cNvSpPr>
          <p:nvPr/>
        </p:nvSpPr>
        <p:spPr bwMode="auto">
          <a:xfrm>
            <a:off x="5099498" y="2303252"/>
            <a:ext cx="4752080" cy="452117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latin typeface="Century Gothic" panose="020B0502020202020204" pitchFamily="34" charset="0"/>
              </a:rPr>
              <a:t>What did you find particularly interesting/inspiring/shocking? Has this changed your opinion?</a:t>
            </a: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r>
              <a:rPr lang="en-GB" sz="1200" dirty="0">
                <a:latin typeface="Century Gothic" panose="020B0502020202020204" pitchFamily="34" charset="0"/>
              </a:rPr>
              <a:t>What would you like to learn more about? </a:t>
            </a:r>
          </a:p>
        </p:txBody>
      </p:sp>
      <p:sp>
        <p:nvSpPr>
          <p:cNvPr id="11" name="Text Box 9">
            <a:extLst>
              <a:ext uri="{FF2B5EF4-FFF2-40B4-BE49-F238E27FC236}">
                <a16:creationId xmlns:a16="http://schemas.microsoft.com/office/drawing/2014/main" id="{031E0594-8CF2-80B8-B91C-826986E37A55}"/>
              </a:ext>
            </a:extLst>
          </p:cNvPr>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Book/Journal/Podcast/Film</a:t>
            </a:r>
            <a:r>
              <a:rPr lang="en-US" altLang="en-US" sz="2000" baseline="0" dirty="0">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Review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8">
            <a:extLst>
              <a:ext uri="{FF2B5EF4-FFF2-40B4-BE49-F238E27FC236}">
                <a16:creationId xmlns:a16="http://schemas.microsoft.com/office/drawing/2014/main" id="{06D5DCF9-9456-1C0F-BEA6-14533534B58A}"/>
              </a:ext>
            </a:extLst>
          </p:cNvPr>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a:extLst>
              <a:ext uri="{FF2B5EF4-FFF2-40B4-BE49-F238E27FC236}">
                <a16:creationId xmlns:a16="http://schemas.microsoft.com/office/drawing/2014/main" id="{614E45D9-5985-DE42-C597-6B31B526696C}"/>
              </a:ext>
            </a:extLst>
          </p:cNvPr>
          <p:cNvSpPr>
            <a:spLocks noChangeArrowheads="1"/>
          </p:cNvSpPr>
          <p:nvPr/>
        </p:nvSpPr>
        <p:spPr bwMode="auto">
          <a:xfrm>
            <a:off x="0" y="460326"/>
            <a:ext cx="5156648"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 name="Rectangle 19">
            <a:extLst>
              <a:ext uri="{FF2B5EF4-FFF2-40B4-BE49-F238E27FC236}">
                <a16:creationId xmlns:a16="http://schemas.microsoft.com/office/drawing/2014/main" id="{7E1976EE-17CB-F5A8-CD97-BF2F2944C6BA}"/>
              </a:ext>
            </a:extLst>
          </p:cNvPr>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a:extLst>
              <a:ext uri="{FF2B5EF4-FFF2-40B4-BE49-F238E27FC236}">
                <a16:creationId xmlns:a16="http://schemas.microsoft.com/office/drawing/2014/main" id="{6FA8C751-C12A-91EB-A381-930F30D09D42}"/>
              </a:ext>
            </a:extLst>
          </p:cNvPr>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a:extLst>
              <a:ext uri="{FF2B5EF4-FFF2-40B4-BE49-F238E27FC236}">
                <a16:creationId xmlns:a16="http://schemas.microsoft.com/office/drawing/2014/main" id="{34A8ADEA-A726-0462-A0F2-78A6DE8C1984}"/>
              </a:ext>
            </a:extLst>
          </p:cNvPr>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a:extLst>
              <a:ext uri="{FF2B5EF4-FFF2-40B4-BE49-F238E27FC236}">
                <a16:creationId xmlns:a16="http://schemas.microsoft.com/office/drawing/2014/main" id="{2B0D54EE-AB0A-06E4-7352-1044147D4049}"/>
              </a:ext>
            </a:extLst>
          </p:cNvPr>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a:extLst>
              <a:ext uri="{FF2B5EF4-FFF2-40B4-BE49-F238E27FC236}">
                <a16:creationId xmlns:a16="http://schemas.microsoft.com/office/drawing/2014/main" id="{ADE010ED-D554-5D89-DFD4-E604D2B03DEE}"/>
              </a:ext>
            </a:extLst>
          </p:cNvPr>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a:extLst>
              <a:ext uri="{FF2B5EF4-FFF2-40B4-BE49-F238E27FC236}">
                <a16:creationId xmlns:a16="http://schemas.microsoft.com/office/drawing/2014/main" id="{0029E59C-4500-DC86-BEB5-21A9B8C9DD4C}"/>
              </a:ext>
            </a:extLst>
          </p:cNvPr>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484903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631747-AD8A-A0EA-4EB4-8DDF11DE4DD8}"/>
            </a:ext>
          </a:extLst>
        </p:cNvPr>
        <p:cNvGrpSpPr/>
        <p:nvPr/>
      </p:nvGrpSpPr>
      <p:grpSpPr>
        <a:xfrm>
          <a:off x="0" y="0"/>
          <a:ext cx="0" cy="0"/>
          <a:chOff x="0" y="0"/>
          <a:chExt cx="0" cy="0"/>
        </a:xfrm>
      </p:grpSpPr>
      <p:sp>
        <p:nvSpPr>
          <p:cNvPr id="7" name="AutoShape 15">
            <a:extLst>
              <a:ext uri="{FF2B5EF4-FFF2-40B4-BE49-F238E27FC236}">
                <a16:creationId xmlns:a16="http://schemas.microsoft.com/office/drawing/2014/main" id="{2D03F2AD-60FB-A7A2-F962-D3216DF4963E}"/>
              </a:ext>
            </a:extLst>
          </p:cNvPr>
          <p:cNvSpPr>
            <a:spLocks noChangeArrowheads="1"/>
          </p:cNvSpPr>
          <p:nvPr/>
        </p:nvSpPr>
        <p:spPr bwMode="auto">
          <a:xfrm>
            <a:off x="5164586" y="447676"/>
            <a:ext cx="4741414"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p:txBody>
      </p:sp>
      <p:sp>
        <p:nvSpPr>
          <p:cNvPr id="8" name="AutoShape 18">
            <a:extLst>
              <a:ext uri="{FF2B5EF4-FFF2-40B4-BE49-F238E27FC236}">
                <a16:creationId xmlns:a16="http://schemas.microsoft.com/office/drawing/2014/main" id="{F1E7CF53-97A2-5747-0086-DBF4AC9D31C9}"/>
              </a:ext>
            </a:extLst>
          </p:cNvPr>
          <p:cNvSpPr>
            <a:spLocks noChangeArrowheads="1"/>
          </p:cNvSpPr>
          <p:nvPr/>
        </p:nvSpPr>
        <p:spPr bwMode="auto">
          <a:xfrm>
            <a:off x="54422" y="4491038"/>
            <a:ext cx="5045076" cy="2333388"/>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sociology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a:extLst>
              <a:ext uri="{FF2B5EF4-FFF2-40B4-BE49-F238E27FC236}">
                <a16:creationId xmlns:a16="http://schemas.microsoft.com/office/drawing/2014/main" id="{BAA99918-0381-D3F3-C2C7-EE971DD00595}"/>
              </a:ext>
            </a:extLst>
          </p:cNvPr>
          <p:cNvSpPr>
            <a:spLocks noChangeArrowheads="1"/>
          </p:cNvSpPr>
          <p:nvPr/>
        </p:nvSpPr>
        <p:spPr bwMode="auto">
          <a:xfrm>
            <a:off x="0" y="1772816"/>
            <a:ext cx="5099498" cy="2718222"/>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a:extLst>
              <a:ext uri="{FF2B5EF4-FFF2-40B4-BE49-F238E27FC236}">
                <a16:creationId xmlns:a16="http://schemas.microsoft.com/office/drawing/2014/main" id="{387C0B77-1A9B-C1D6-11E0-555A7F37B8E2}"/>
              </a:ext>
            </a:extLst>
          </p:cNvPr>
          <p:cNvSpPr>
            <a:spLocks noChangeArrowheads="1"/>
          </p:cNvSpPr>
          <p:nvPr/>
        </p:nvSpPr>
        <p:spPr bwMode="auto">
          <a:xfrm>
            <a:off x="5099498" y="2303252"/>
            <a:ext cx="4752080" cy="452117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latin typeface="Century Gothic" panose="020B0502020202020204" pitchFamily="34" charset="0"/>
              </a:rPr>
              <a:t>What did you find particularly interesting/inspiring/shocking? Has this changed your opinion?</a:t>
            </a: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r>
              <a:rPr lang="en-GB" sz="1200" dirty="0">
                <a:latin typeface="Century Gothic" panose="020B0502020202020204" pitchFamily="34" charset="0"/>
              </a:rPr>
              <a:t>What would you like to learn more about? </a:t>
            </a:r>
          </a:p>
        </p:txBody>
      </p:sp>
      <p:sp>
        <p:nvSpPr>
          <p:cNvPr id="11" name="Text Box 9">
            <a:extLst>
              <a:ext uri="{FF2B5EF4-FFF2-40B4-BE49-F238E27FC236}">
                <a16:creationId xmlns:a16="http://schemas.microsoft.com/office/drawing/2014/main" id="{61CC529D-AD36-B855-1C11-8AFDDFA63CEF}"/>
              </a:ext>
            </a:extLst>
          </p:cNvPr>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Book/Journal/Podcast/Film</a:t>
            </a:r>
            <a:r>
              <a:rPr lang="en-US" altLang="en-US" sz="2000" baseline="0" dirty="0">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Review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8">
            <a:extLst>
              <a:ext uri="{FF2B5EF4-FFF2-40B4-BE49-F238E27FC236}">
                <a16:creationId xmlns:a16="http://schemas.microsoft.com/office/drawing/2014/main" id="{4B55D2CC-229D-E546-CB93-634C4F2EA6D0}"/>
              </a:ext>
            </a:extLst>
          </p:cNvPr>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a:extLst>
              <a:ext uri="{FF2B5EF4-FFF2-40B4-BE49-F238E27FC236}">
                <a16:creationId xmlns:a16="http://schemas.microsoft.com/office/drawing/2014/main" id="{C24A425A-BE99-8160-7C6C-B241442EB7E0}"/>
              </a:ext>
            </a:extLst>
          </p:cNvPr>
          <p:cNvSpPr>
            <a:spLocks noChangeArrowheads="1"/>
          </p:cNvSpPr>
          <p:nvPr/>
        </p:nvSpPr>
        <p:spPr bwMode="auto">
          <a:xfrm>
            <a:off x="0" y="460326"/>
            <a:ext cx="5156648"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 name="Rectangle 19">
            <a:extLst>
              <a:ext uri="{FF2B5EF4-FFF2-40B4-BE49-F238E27FC236}">
                <a16:creationId xmlns:a16="http://schemas.microsoft.com/office/drawing/2014/main" id="{2B7D5176-977C-9D11-1E59-00114BF833FD}"/>
              </a:ext>
            </a:extLst>
          </p:cNvPr>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a:extLst>
              <a:ext uri="{FF2B5EF4-FFF2-40B4-BE49-F238E27FC236}">
                <a16:creationId xmlns:a16="http://schemas.microsoft.com/office/drawing/2014/main" id="{87FCFF77-8733-2C5E-0C63-9788A5D9C085}"/>
              </a:ext>
            </a:extLst>
          </p:cNvPr>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a:extLst>
              <a:ext uri="{FF2B5EF4-FFF2-40B4-BE49-F238E27FC236}">
                <a16:creationId xmlns:a16="http://schemas.microsoft.com/office/drawing/2014/main" id="{508E39F5-9CD6-6FE1-D051-E3D72A2C425A}"/>
              </a:ext>
            </a:extLst>
          </p:cNvPr>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a:extLst>
              <a:ext uri="{FF2B5EF4-FFF2-40B4-BE49-F238E27FC236}">
                <a16:creationId xmlns:a16="http://schemas.microsoft.com/office/drawing/2014/main" id="{68597772-2ADF-79F7-7F07-E7A40E1A5E68}"/>
              </a:ext>
            </a:extLst>
          </p:cNvPr>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a:extLst>
              <a:ext uri="{FF2B5EF4-FFF2-40B4-BE49-F238E27FC236}">
                <a16:creationId xmlns:a16="http://schemas.microsoft.com/office/drawing/2014/main" id="{FE4FC215-1D6B-9CCE-18DA-F2B1CDC71A46}"/>
              </a:ext>
            </a:extLst>
          </p:cNvPr>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a:extLst>
              <a:ext uri="{FF2B5EF4-FFF2-40B4-BE49-F238E27FC236}">
                <a16:creationId xmlns:a16="http://schemas.microsoft.com/office/drawing/2014/main" id="{D9FAB257-F677-4FE0-BBF4-EE72BB1BDB9E}"/>
              </a:ext>
            </a:extLst>
          </p:cNvPr>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84745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7758D-7C4E-6177-1307-8F9F30CE1110}"/>
            </a:ext>
          </a:extLst>
        </p:cNvPr>
        <p:cNvGrpSpPr/>
        <p:nvPr/>
      </p:nvGrpSpPr>
      <p:grpSpPr>
        <a:xfrm>
          <a:off x="0" y="0"/>
          <a:ext cx="0" cy="0"/>
          <a:chOff x="0" y="0"/>
          <a:chExt cx="0" cy="0"/>
        </a:xfrm>
      </p:grpSpPr>
      <p:sp>
        <p:nvSpPr>
          <p:cNvPr id="7" name="AutoShape 15">
            <a:extLst>
              <a:ext uri="{FF2B5EF4-FFF2-40B4-BE49-F238E27FC236}">
                <a16:creationId xmlns:a16="http://schemas.microsoft.com/office/drawing/2014/main" id="{7E36DDF1-EFDE-C409-D9B4-050D7173F681}"/>
              </a:ext>
            </a:extLst>
          </p:cNvPr>
          <p:cNvSpPr>
            <a:spLocks noChangeArrowheads="1"/>
          </p:cNvSpPr>
          <p:nvPr/>
        </p:nvSpPr>
        <p:spPr bwMode="auto">
          <a:xfrm>
            <a:off x="5164586" y="447676"/>
            <a:ext cx="4741414"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p:txBody>
      </p:sp>
      <p:sp>
        <p:nvSpPr>
          <p:cNvPr id="8" name="AutoShape 18">
            <a:extLst>
              <a:ext uri="{FF2B5EF4-FFF2-40B4-BE49-F238E27FC236}">
                <a16:creationId xmlns:a16="http://schemas.microsoft.com/office/drawing/2014/main" id="{2301F4F5-637F-571A-7B4D-107D838E85CD}"/>
              </a:ext>
            </a:extLst>
          </p:cNvPr>
          <p:cNvSpPr>
            <a:spLocks noChangeArrowheads="1"/>
          </p:cNvSpPr>
          <p:nvPr/>
        </p:nvSpPr>
        <p:spPr bwMode="auto">
          <a:xfrm>
            <a:off x="54422" y="4491038"/>
            <a:ext cx="5045076" cy="2333388"/>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sociology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a:extLst>
              <a:ext uri="{FF2B5EF4-FFF2-40B4-BE49-F238E27FC236}">
                <a16:creationId xmlns:a16="http://schemas.microsoft.com/office/drawing/2014/main" id="{61317DE1-6F55-92F0-54E6-DFD97AD8E224}"/>
              </a:ext>
            </a:extLst>
          </p:cNvPr>
          <p:cNvSpPr>
            <a:spLocks noChangeArrowheads="1"/>
          </p:cNvSpPr>
          <p:nvPr/>
        </p:nvSpPr>
        <p:spPr bwMode="auto">
          <a:xfrm>
            <a:off x="0" y="1772816"/>
            <a:ext cx="5099498" cy="2718222"/>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a:extLst>
              <a:ext uri="{FF2B5EF4-FFF2-40B4-BE49-F238E27FC236}">
                <a16:creationId xmlns:a16="http://schemas.microsoft.com/office/drawing/2014/main" id="{57509F18-27F1-7CF4-805E-51F15BFF2FA7}"/>
              </a:ext>
            </a:extLst>
          </p:cNvPr>
          <p:cNvSpPr>
            <a:spLocks noChangeArrowheads="1"/>
          </p:cNvSpPr>
          <p:nvPr/>
        </p:nvSpPr>
        <p:spPr bwMode="auto">
          <a:xfrm>
            <a:off x="5099498" y="2303252"/>
            <a:ext cx="4752080" cy="452117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latin typeface="Century Gothic" panose="020B0502020202020204" pitchFamily="34" charset="0"/>
              </a:rPr>
              <a:t>What did you find particularly interesting/inspiring/shocking? Has this changed your opinion?</a:t>
            </a: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r>
              <a:rPr lang="en-GB" sz="1200" dirty="0">
                <a:latin typeface="Century Gothic" panose="020B0502020202020204" pitchFamily="34" charset="0"/>
              </a:rPr>
              <a:t>What would you like to learn more about? </a:t>
            </a:r>
          </a:p>
        </p:txBody>
      </p:sp>
      <p:sp>
        <p:nvSpPr>
          <p:cNvPr id="11" name="Text Box 9">
            <a:extLst>
              <a:ext uri="{FF2B5EF4-FFF2-40B4-BE49-F238E27FC236}">
                <a16:creationId xmlns:a16="http://schemas.microsoft.com/office/drawing/2014/main" id="{FB38937E-2A70-C37A-6E2C-4954F773A8E8}"/>
              </a:ext>
            </a:extLst>
          </p:cNvPr>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Book/Journal/Podcast/Film</a:t>
            </a:r>
            <a:r>
              <a:rPr lang="en-US" altLang="en-US" sz="2000" baseline="0" dirty="0">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Review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8">
            <a:extLst>
              <a:ext uri="{FF2B5EF4-FFF2-40B4-BE49-F238E27FC236}">
                <a16:creationId xmlns:a16="http://schemas.microsoft.com/office/drawing/2014/main" id="{42D60676-7FAA-2759-407B-5D88B832802A}"/>
              </a:ext>
            </a:extLst>
          </p:cNvPr>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a:extLst>
              <a:ext uri="{FF2B5EF4-FFF2-40B4-BE49-F238E27FC236}">
                <a16:creationId xmlns:a16="http://schemas.microsoft.com/office/drawing/2014/main" id="{CF940B2D-06D6-F3EF-BEB8-66B2A471D09A}"/>
              </a:ext>
            </a:extLst>
          </p:cNvPr>
          <p:cNvSpPr>
            <a:spLocks noChangeArrowheads="1"/>
          </p:cNvSpPr>
          <p:nvPr/>
        </p:nvSpPr>
        <p:spPr bwMode="auto">
          <a:xfrm>
            <a:off x="0" y="460326"/>
            <a:ext cx="5156648"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 name="Rectangle 19">
            <a:extLst>
              <a:ext uri="{FF2B5EF4-FFF2-40B4-BE49-F238E27FC236}">
                <a16:creationId xmlns:a16="http://schemas.microsoft.com/office/drawing/2014/main" id="{5ECBB8FF-3AB0-8EAB-A181-292781063536}"/>
              </a:ext>
            </a:extLst>
          </p:cNvPr>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a:extLst>
              <a:ext uri="{FF2B5EF4-FFF2-40B4-BE49-F238E27FC236}">
                <a16:creationId xmlns:a16="http://schemas.microsoft.com/office/drawing/2014/main" id="{3EEAC0A9-B0DF-1273-DD8A-3C74CEF5CB31}"/>
              </a:ext>
            </a:extLst>
          </p:cNvPr>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a:extLst>
              <a:ext uri="{FF2B5EF4-FFF2-40B4-BE49-F238E27FC236}">
                <a16:creationId xmlns:a16="http://schemas.microsoft.com/office/drawing/2014/main" id="{03623508-476D-C757-3AEE-0814876C8E6E}"/>
              </a:ext>
            </a:extLst>
          </p:cNvPr>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a:extLst>
              <a:ext uri="{FF2B5EF4-FFF2-40B4-BE49-F238E27FC236}">
                <a16:creationId xmlns:a16="http://schemas.microsoft.com/office/drawing/2014/main" id="{D8E9C7CC-5DA3-8195-6FFF-3519435F596E}"/>
              </a:ext>
            </a:extLst>
          </p:cNvPr>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a:extLst>
              <a:ext uri="{FF2B5EF4-FFF2-40B4-BE49-F238E27FC236}">
                <a16:creationId xmlns:a16="http://schemas.microsoft.com/office/drawing/2014/main" id="{DE5C8E06-60C9-D4D2-959C-35C9B1A82AF5}"/>
              </a:ext>
            </a:extLst>
          </p:cNvPr>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a:extLst>
              <a:ext uri="{FF2B5EF4-FFF2-40B4-BE49-F238E27FC236}">
                <a16:creationId xmlns:a16="http://schemas.microsoft.com/office/drawing/2014/main" id="{E004129E-D7CC-AF2C-5CE0-9265AAF81F50}"/>
              </a:ext>
            </a:extLst>
          </p:cNvPr>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28763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746C0-4E34-D08C-224F-306669858367}"/>
            </a:ext>
          </a:extLst>
        </p:cNvPr>
        <p:cNvGrpSpPr/>
        <p:nvPr/>
      </p:nvGrpSpPr>
      <p:grpSpPr>
        <a:xfrm>
          <a:off x="0" y="0"/>
          <a:ext cx="0" cy="0"/>
          <a:chOff x="0" y="0"/>
          <a:chExt cx="0" cy="0"/>
        </a:xfrm>
      </p:grpSpPr>
      <p:sp>
        <p:nvSpPr>
          <p:cNvPr id="7" name="AutoShape 15">
            <a:extLst>
              <a:ext uri="{FF2B5EF4-FFF2-40B4-BE49-F238E27FC236}">
                <a16:creationId xmlns:a16="http://schemas.microsoft.com/office/drawing/2014/main" id="{0F9AF90E-8E85-5EBD-96EB-50BEB401CE77}"/>
              </a:ext>
            </a:extLst>
          </p:cNvPr>
          <p:cNvSpPr>
            <a:spLocks noChangeArrowheads="1"/>
          </p:cNvSpPr>
          <p:nvPr/>
        </p:nvSpPr>
        <p:spPr bwMode="auto">
          <a:xfrm>
            <a:off x="5164586" y="447676"/>
            <a:ext cx="4741414"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latin typeface="Century Gothic" panose="020B0502020202020204" pitchFamily="34" charset="0"/>
            </a:endParaRPr>
          </a:p>
        </p:txBody>
      </p:sp>
      <p:sp>
        <p:nvSpPr>
          <p:cNvPr id="8" name="AutoShape 18">
            <a:extLst>
              <a:ext uri="{FF2B5EF4-FFF2-40B4-BE49-F238E27FC236}">
                <a16:creationId xmlns:a16="http://schemas.microsoft.com/office/drawing/2014/main" id="{C3B0F657-4121-2E87-8502-A6D9E95D9636}"/>
              </a:ext>
            </a:extLst>
          </p:cNvPr>
          <p:cNvSpPr>
            <a:spLocks noChangeArrowheads="1"/>
          </p:cNvSpPr>
          <p:nvPr/>
        </p:nvSpPr>
        <p:spPr bwMode="auto">
          <a:xfrm>
            <a:off x="54422" y="4491038"/>
            <a:ext cx="5045076" cy="2333388"/>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sociology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a:extLst>
              <a:ext uri="{FF2B5EF4-FFF2-40B4-BE49-F238E27FC236}">
                <a16:creationId xmlns:a16="http://schemas.microsoft.com/office/drawing/2014/main" id="{5039F33C-1480-92A2-7053-CE2AAB399437}"/>
              </a:ext>
            </a:extLst>
          </p:cNvPr>
          <p:cNvSpPr>
            <a:spLocks noChangeArrowheads="1"/>
          </p:cNvSpPr>
          <p:nvPr/>
        </p:nvSpPr>
        <p:spPr bwMode="auto">
          <a:xfrm>
            <a:off x="0" y="1772816"/>
            <a:ext cx="5099498" cy="2718222"/>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a:extLst>
              <a:ext uri="{FF2B5EF4-FFF2-40B4-BE49-F238E27FC236}">
                <a16:creationId xmlns:a16="http://schemas.microsoft.com/office/drawing/2014/main" id="{E496F866-1E6D-9BC2-D2BA-959A570544AC}"/>
              </a:ext>
            </a:extLst>
          </p:cNvPr>
          <p:cNvSpPr>
            <a:spLocks noChangeArrowheads="1"/>
          </p:cNvSpPr>
          <p:nvPr/>
        </p:nvSpPr>
        <p:spPr bwMode="auto">
          <a:xfrm>
            <a:off x="5099498" y="2303252"/>
            <a:ext cx="4752080" cy="452117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latin typeface="Century Gothic" panose="020B0502020202020204" pitchFamily="34" charset="0"/>
              </a:rPr>
              <a:t>What did you find particularly interesting/inspiring/shocking? Has this changed your opinion?</a:t>
            </a: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endParaRPr lang="en-GB" sz="1200" dirty="0">
              <a:latin typeface="Century Gothic" panose="020B0502020202020204" pitchFamily="34" charset="0"/>
            </a:endParaRPr>
          </a:p>
          <a:p>
            <a:r>
              <a:rPr lang="en-GB" sz="1200" dirty="0">
                <a:latin typeface="Century Gothic" panose="020B0502020202020204" pitchFamily="34" charset="0"/>
              </a:rPr>
              <a:t>What would you like to learn more about? </a:t>
            </a:r>
          </a:p>
        </p:txBody>
      </p:sp>
      <p:sp>
        <p:nvSpPr>
          <p:cNvPr id="11" name="Text Box 9">
            <a:extLst>
              <a:ext uri="{FF2B5EF4-FFF2-40B4-BE49-F238E27FC236}">
                <a16:creationId xmlns:a16="http://schemas.microsoft.com/office/drawing/2014/main" id="{F5BBC27D-015F-DAD2-3801-B3950F240F92}"/>
              </a:ext>
            </a:extLst>
          </p:cNvPr>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Book/Journal/Podcast/Film</a:t>
            </a:r>
            <a:r>
              <a:rPr lang="en-US" altLang="en-US" sz="2000" baseline="0" dirty="0">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Review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8">
            <a:extLst>
              <a:ext uri="{FF2B5EF4-FFF2-40B4-BE49-F238E27FC236}">
                <a16:creationId xmlns:a16="http://schemas.microsoft.com/office/drawing/2014/main" id="{FBD99A00-5CBA-349E-02A7-64F0E6668FC2}"/>
              </a:ext>
            </a:extLst>
          </p:cNvPr>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a:extLst>
              <a:ext uri="{FF2B5EF4-FFF2-40B4-BE49-F238E27FC236}">
                <a16:creationId xmlns:a16="http://schemas.microsoft.com/office/drawing/2014/main" id="{B11FF241-1948-159A-DF89-246EEFF85187}"/>
              </a:ext>
            </a:extLst>
          </p:cNvPr>
          <p:cNvSpPr>
            <a:spLocks noChangeArrowheads="1"/>
          </p:cNvSpPr>
          <p:nvPr/>
        </p:nvSpPr>
        <p:spPr bwMode="auto">
          <a:xfrm>
            <a:off x="0" y="460326"/>
            <a:ext cx="5156648"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2" name="Rectangle 19">
            <a:extLst>
              <a:ext uri="{FF2B5EF4-FFF2-40B4-BE49-F238E27FC236}">
                <a16:creationId xmlns:a16="http://schemas.microsoft.com/office/drawing/2014/main" id="{79F338A8-C623-FCD4-DF3E-65312E185E15}"/>
              </a:ext>
            </a:extLst>
          </p:cNvPr>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a:extLst>
              <a:ext uri="{FF2B5EF4-FFF2-40B4-BE49-F238E27FC236}">
                <a16:creationId xmlns:a16="http://schemas.microsoft.com/office/drawing/2014/main" id="{9C2535A5-A526-CA13-81E8-23344B25A7DF}"/>
              </a:ext>
            </a:extLst>
          </p:cNvPr>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a:extLst>
              <a:ext uri="{FF2B5EF4-FFF2-40B4-BE49-F238E27FC236}">
                <a16:creationId xmlns:a16="http://schemas.microsoft.com/office/drawing/2014/main" id="{4A9831A2-621A-6404-555C-50C192EAA708}"/>
              </a:ext>
            </a:extLst>
          </p:cNvPr>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a:extLst>
              <a:ext uri="{FF2B5EF4-FFF2-40B4-BE49-F238E27FC236}">
                <a16:creationId xmlns:a16="http://schemas.microsoft.com/office/drawing/2014/main" id="{2BBD8FD1-3DBA-A265-3FD4-E5AE08E18E0E}"/>
              </a:ext>
            </a:extLst>
          </p:cNvPr>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a:extLst>
              <a:ext uri="{FF2B5EF4-FFF2-40B4-BE49-F238E27FC236}">
                <a16:creationId xmlns:a16="http://schemas.microsoft.com/office/drawing/2014/main" id="{D3687775-B97B-73D1-7A81-4C96066CD07C}"/>
              </a:ext>
            </a:extLst>
          </p:cNvPr>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a:extLst>
              <a:ext uri="{FF2B5EF4-FFF2-40B4-BE49-F238E27FC236}">
                <a16:creationId xmlns:a16="http://schemas.microsoft.com/office/drawing/2014/main" id="{85F57044-58E3-CA44-61E4-74FA92AE18A7}"/>
              </a:ext>
            </a:extLst>
          </p:cNvPr>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513723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4153</TotalTime>
  <Words>1113</Words>
  <Application>Microsoft Office PowerPoint</Application>
  <PresentationFormat>A4 Paper (210x297 mm)</PresentationFormat>
  <Paragraphs>185</Paragraphs>
  <Slides>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Bliss 2 ExtraBold</vt:lpstr>
      <vt:lpstr>Bliss 2 Regular</vt:lpstr>
      <vt:lpstr>Calibri</vt:lpstr>
      <vt:lpstr>Century Gothic</vt:lpstr>
      <vt:lpstr>Office Theme</vt:lpstr>
      <vt:lpstr>PowerPoint Presentation</vt:lpstr>
      <vt:lpstr>What is sociology?</vt:lpstr>
      <vt:lpstr>Sociology A Level information</vt:lpstr>
      <vt:lpstr>PowerPoint Presentation</vt:lpstr>
      <vt:lpstr>PowerPoint Presentation</vt:lpstr>
      <vt:lpstr>PowerPoint Presentation</vt:lpstr>
      <vt:lpstr>PowerPoint Presentation</vt:lpstr>
      <vt:lpstr>PowerPoint Presentation</vt:lpstr>
      <vt:lpstr>PowerPoint Presentation</vt:lpstr>
    </vt:vector>
  </TitlesOfParts>
  <Company>Drayton Manor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Owen</dc:creator>
  <cp:lastModifiedBy>Ms J Sams</cp:lastModifiedBy>
  <cp:revision>159</cp:revision>
  <cp:lastPrinted>2025-06-04T13:25:11Z</cp:lastPrinted>
  <dcterms:created xsi:type="dcterms:W3CDTF">2014-07-07T10:35:27Z</dcterms:created>
  <dcterms:modified xsi:type="dcterms:W3CDTF">2025-06-06T09:02:53Z</dcterms:modified>
</cp:coreProperties>
</file>