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1" r:id="rId2"/>
  </p:sldMasterIdLst>
  <p:notesMasterIdLst>
    <p:notesMasterId r:id="rId94"/>
  </p:notesMasterIdLst>
  <p:sldIdLst>
    <p:sldId id="461" r:id="rId3"/>
    <p:sldId id="421" r:id="rId4"/>
    <p:sldId id="420" r:id="rId5"/>
    <p:sldId id="422" r:id="rId6"/>
    <p:sldId id="260" r:id="rId7"/>
    <p:sldId id="262" r:id="rId8"/>
    <p:sldId id="264" r:id="rId9"/>
    <p:sldId id="265" r:id="rId10"/>
    <p:sldId id="266" r:id="rId11"/>
    <p:sldId id="269" r:id="rId12"/>
    <p:sldId id="270" r:id="rId13"/>
    <p:sldId id="458" r:id="rId14"/>
    <p:sldId id="273" r:id="rId15"/>
    <p:sldId id="274" r:id="rId16"/>
    <p:sldId id="275" r:id="rId17"/>
    <p:sldId id="276" r:id="rId18"/>
    <p:sldId id="277" r:id="rId19"/>
    <p:sldId id="280" r:id="rId20"/>
    <p:sldId id="281" r:id="rId21"/>
    <p:sldId id="282" r:id="rId22"/>
    <p:sldId id="286" r:id="rId23"/>
    <p:sldId id="287" r:id="rId24"/>
    <p:sldId id="423" r:id="rId25"/>
    <p:sldId id="424" r:id="rId26"/>
    <p:sldId id="425" r:id="rId27"/>
    <p:sldId id="426" r:id="rId28"/>
    <p:sldId id="291" r:id="rId29"/>
    <p:sldId id="292" r:id="rId30"/>
    <p:sldId id="293" r:id="rId31"/>
    <p:sldId id="307" r:id="rId32"/>
    <p:sldId id="309" r:id="rId33"/>
    <p:sldId id="305" r:id="rId34"/>
    <p:sldId id="306" r:id="rId35"/>
    <p:sldId id="312" r:id="rId36"/>
    <p:sldId id="314" r:id="rId37"/>
    <p:sldId id="316" r:id="rId38"/>
    <p:sldId id="357" r:id="rId39"/>
    <p:sldId id="323" r:id="rId40"/>
    <p:sldId id="324" r:id="rId41"/>
    <p:sldId id="325" r:id="rId42"/>
    <p:sldId id="326" r:id="rId43"/>
    <p:sldId id="327" r:id="rId44"/>
    <p:sldId id="331" r:id="rId45"/>
    <p:sldId id="332" r:id="rId46"/>
    <p:sldId id="333" r:id="rId47"/>
    <p:sldId id="334" r:id="rId48"/>
    <p:sldId id="358" r:id="rId49"/>
    <p:sldId id="399" r:id="rId50"/>
    <p:sldId id="417" r:id="rId51"/>
    <p:sldId id="419" r:id="rId52"/>
    <p:sldId id="346" r:id="rId53"/>
    <p:sldId id="347" r:id="rId54"/>
    <p:sldId id="339" r:id="rId55"/>
    <p:sldId id="340" r:id="rId56"/>
    <p:sldId id="341" r:id="rId57"/>
    <p:sldId id="342" r:id="rId58"/>
    <p:sldId id="343" r:id="rId59"/>
    <p:sldId id="430" r:id="rId60"/>
    <p:sldId id="431" r:id="rId61"/>
    <p:sldId id="349" r:id="rId62"/>
    <p:sldId id="432" r:id="rId63"/>
    <p:sldId id="433" r:id="rId64"/>
    <p:sldId id="434" r:id="rId65"/>
    <p:sldId id="437" r:id="rId66"/>
    <p:sldId id="403" r:id="rId67"/>
    <p:sldId id="410" r:id="rId68"/>
    <p:sldId id="411" r:id="rId69"/>
    <p:sldId id="412" r:id="rId70"/>
    <p:sldId id="414" r:id="rId71"/>
    <p:sldId id="415" r:id="rId72"/>
    <p:sldId id="416" r:id="rId73"/>
    <p:sldId id="383" r:id="rId74"/>
    <p:sldId id="391" r:id="rId75"/>
    <p:sldId id="392" r:id="rId76"/>
    <p:sldId id="442" r:id="rId77"/>
    <p:sldId id="444" r:id="rId78"/>
    <p:sldId id="446" r:id="rId79"/>
    <p:sldId id="443" r:id="rId80"/>
    <p:sldId id="385" r:id="rId81"/>
    <p:sldId id="387" r:id="rId82"/>
    <p:sldId id="388" r:id="rId83"/>
    <p:sldId id="456" r:id="rId84"/>
    <p:sldId id="389" r:id="rId85"/>
    <p:sldId id="390" r:id="rId86"/>
    <p:sldId id="376" r:id="rId87"/>
    <p:sldId id="377" r:id="rId88"/>
    <p:sldId id="448" r:id="rId89"/>
    <p:sldId id="380" r:id="rId90"/>
    <p:sldId id="381" r:id="rId91"/>
    <p:sldId id="373" r:id="rId92"/>
    <p:sldId id="374" r:id="rId93"/>
  </p:sldIdLst>
  <p:sldSz cx="9906000" cy="6858000" type="A4"/>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9B63DF-9442-45B0-8693-961D47D8A36D}">
          <p14:sldIdLst>
            <p14:sldId id="461"/>
            <p14:sldId id="421"/>
            <p14:sldId id="420"/>
            <p14:sldId id="422"/>
            <p14:sldId id="260"/>
            <p14:sldId id="262"/>
            <p14:sldId id="264"/>
            <p14:sldId id="265"/>
            <p14:sldId id="266"/>
            <p14:sldId id="269"/>
            <p14:sldId id="270"/>
            <p14:sldId id="458"/>
            <p14:sldId id="273"/>
            <p14:sldId id="274"/>
            <p14:sldId id="275"/>
            <p14:sldId id="276"/>
            <p14:sldId id="277"/>
            <p14:sldId id="280"/>
            <p14:sldId id="281"/>
            <p14:sldId id="282"/>
            <p14:sldId id="286"/>
            <p14:sldId id="287"/>
            <p14:sldId id="423"/>
            <p14:sldId id="424"/>
            <p14:sldId id="425"/>
            <p14:sldId id="426"/>
            <p14:sldId id="291"/>
            <p14:sldId id="292"/>
            <p14:sldId id="293"/>
            <p14:sldId id="307"/>
            <p14:sldId id="309"/>
            <p14:sldId id="305"/>
            <p14:sldId id="306"/>
            <p14:sldId id="312"/>
            <p14:sldId id="314"/>
            <p14:sldId id="316"/>
            <p14:sldId id="357"/>
            <p14:sldId id="323"/>
            <p14:sldId id="324"/>
            <p14:sldId id="325"/>
            <p14:sldId id="326"/>
            <p14:sldId id="327"/>
            <p14:sldId id="331"/>
            <p14:sldId id="332"/>
            <p14:sldId id="333"/>
            <p14:sldId id="334"/>
            <p14:sldId id="358"/>
            <p14:sldId id="399"/>
            <p14:sldId id="417"/>
            <p14:sldId id="419"/>
            <p14:sldId id="346"/>
            <p14:sldId id="347"/>
            <p14:sldId id="339"/>
            <p14:sldId id="340"/>
            <p14:sldId id="341"/>
            <p14:sldId id="342"/>
            <p14:sldId id="343"/>
            <p14:sldId id="430"/>
            <p14:sldId id="431"/>
            <p14:sldId id="349"/>
            <p14:sldId id="432"/>
            <p14:sldId id="433"/>
            <p14:sldId id="434"/>
            <p14:sldId id="437"/>
            <p14:sldId id="403"/>
            <p14:sldId id="410"/>
            <p14:sldId id="411"/>
            <p14:sldId id="412"/>
            <p14:sldId id="414"/>
            <p14:sldId id="415"/>
            <p14:sldId id="416"/>
            <p14:sldId id="383"/>
            <p14:sldId id="391"/>
            <p14:sldId id="392"/>
            <p14:sldId id="442"/>
            <p14:sldId id="444"/>
            <p14:sldId id="446"/>
            <p14:sldId id="443"/>
            <p14:sldId id="385"/>
            <p14:sldId id="387"/>
            <p14:sldId id="388"/>
            <p14:sldId id="456"/>
            <p14:sldId id="389"/>
            <p14:sldId id="390"/>
            <p14:sldId id="376"/>
            <p14:sldId id="377"/>
            <p14:sldId id="448"/>
            <p14:sldId id="380"/>
            <p14:sldId id="381"/>
            <p14:sldId id="373"/>
            <p14:sldId id="374"/>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Heredia" initials="PH" lastIdx="0" clrIdx="0">
    <p:extLst>
      <p:ext uri="{19B8F6BF-5375-455C-9EA6-DF929625EA0E}">
        <p15:presenceInfo xmlns:p15="http://schemas.microsoft.com/office/powerpoint/2012/main" userId="bc9fd8a4b8fb1c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FF00"/>
    <a:srgbClr val="99FFCC"/>
    <a:srgbClr val="FF3300"/>
    <a:srgbClr val="FF6699"/>
    <a:srgbClr val="FF9999"/>
    <a:srgbClr val="FFCC66"/>
    <a:srgbClr val="99FF99"/>
    <a:srgbClr val="A9DE68"/>
    <a:srgbClr val="8FE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E512A-72E1-999E-CD1E-4DEBB578EFC0}" v="13" dt="2024-06-12T15:22:05.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53" autoAdjust="0"/>
    <p:restoredTop sz="94434" autoAdjust="0"/>
  </p:normalViewPr>
  <p:slideViewPr>
    <p:cSldViewPr>
      <p:cViewPr varScale="1">
        <p:scale>
          <a:sx n="73" d="100"/>
          <a:sy n="73" d="100"/>
        </p:scale>
        <p:origin x="1356" y="7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s L Walsh" userId="S::lwa@draytonmanorhighschool.co.uk::5df3f272-96b4-420a-beb8-fa6461987686" providerId="AD" clId="Web-{1F6E512A-72E1-999E-CD1E-4DEBB578EFC0}"/>
    <pc:docChg chg="modSld">
      <pc:chgData name="Ms L Walsh" userId="S::lwa@draytonmanorhighschool.co.uk::5df3f272-96b4-420a-beb8-fa6461987686" providerId="AD" clId="Web-{1F6E512A-72E1-999E-CD1E-4DEBB578EFC0}" dt="2024-06-12T15:22:02.426" v="3" actId="20577"/>
      <pc:docMkLst>
        <pc:docMk/>
      </pc:docMkLst>
      <pc:sldChg chg="modSp">
        <pc:chgData name="Ms L Walsh" userId="S::lwa@draytonmanorhighschool.co.uk::5df3f272-96b4-420a-beb8-fa6461987686" providerId="AD" clId="Web-{1F6E512A-72E1-999E-CD1E-4DEBB578EFC0}" dt="2024-06-12T15:22:02.426" v="3" actId="20577"/>
        <pc:sldMkLst>
          <pc:docMk/>
          <pc:sldMk cId="3832453016" sldId="461"/>
        </pc:sldMkLst>
        <pc:spChg chg="mod">
          <ac:chgData name="Ms L Walsh" userId="S::lwa@draytonmanorhighschool.co.uk::5df3f272-96b4-420a-beb8-fa6461987686" providerId="AD" clId="Web-{1F6E512A-72E1-999E-CD1E-4DEBB578EFC0}" dt="2024-06-12T15:22:02.426" v="3" actId="20577"/>
          <ac:spMkLst>
            <pc:docMk/>
            <pc:sldMk cId="3832453016" sldId="461"/>
            <ac:spMk id="3" creationId="{859AA7C4-71E3-733B-9115-2177FA3A33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4053" tIns="47027" rIns="94053" bIns="47027" rtlCol="0"/>
          <a:lstStyle>
            <a:lvl1pPr algn="l">
              <a:defRPr sz="1200"/>
            </a:lvl1pPr>
          </a:lstStyle>
          <a:p>
            <a:endParaRPr lang="en-GB"/>
          </a:p>
        </p:txBody>
      </p:sp>
      <p:sp>
        <p:nvSpPr>
          <p:cNvPr id="3" name="Date Placeholder 2"/>
          <p:cNvSpPr>
            <a:spLocks noGrp="1"/>
          </p:cNvSpPr>
          <p:nvPr>
            <p:ph type="dt" idx="1"/>
          </p:nvPr>
        </p:nvSpPr>
        <p:spPr>
          <a:xfrm>
            <a:off x="3898102" y="0"/>
            <a:ext cx="2982119" cy="500142"/>
          </a:xfrm>
          <a:prstGeom prst="rect">
            <a:avLst/>
          </a:prstGeom>
        </p:spPr>
        <p:txBody>
          <a:bodyPr vert="horz" lIns="94053" tIns="47027" rIns="94053" bIns="47027" rtlCol="0"/>
          <a:lstStyle>
            <a:lvl1pPr algn="r">
              <a:defRPr sz="1200"/>
            </a:lvl1pPr>
          </a:lstStyle>
          <a:p>
            <a:fld id="{569DFADF-E47B-4680-A55D-77D9BA1C008D}" type="datetimeFigureOut">
              <a:rPr lang="en-GB" smtClean="0"/>
              <a:pPr/>
              <a:t>12/06/2024</a:t>
            </a:fld>
            <a:endParaRPr lang="en-GB"/>
          </a:p>
        </p:txBody>
      </p:sp>
      <p:sp>
        <p:nvSpPr>
          <p:cNvPr id="4" name="Slide Image Placeholder 3"/>
          <p:cNvSpPr>
            <a:spLocks noGrp="1" noRot="1" noChangeAspect="1"/>
          </p:cNvSpPr>
          <p:nvPr>
            <p:ph type="sldImg" idx="2"/>
          </p:nvPr>
        </p:nvSpPr>
        <p:spPr>
          <a:xfrm>
            <a:off x="733425" y="750888"/>
            <a:ext cx="5414963" cy="3749675"/>
          </a:xfrm>
          <a:prstGeom prst="rect">
            <a:avLst/>
          </a:prstGeom>
          <a:noFill/>
          <a:ln w="12700">
            <a:solidFill>
              <a:prstClr val="black"/>
            </a:solidFill>
          </a:ln>
        </p:spPr>
        <p:txBody>
          <a:bodyPr vert="horz" lIns="94053" tIns="47027" rIns="94053" bIns="47027" rtlCol="0" anchor="ctr"/>
          <a:lstStyle/>
          <a:p>
            <a:endParaRPr lang="en-GB"/>
          </a:p>
        </p:txBody>
      </p:sp>
      <p:sp>
        <p:nvSpPr>
          <p:cNvPr id="5" name="Notes Placeholder 4"/>
          <p:cNvSpPr>
            <a:spLocks noGrp="1"/>
          </p:cNvSpPr>
          <p:nvPr>
            <p:ph type="body" sz="quarter" idx="3"/>
          </p:nvPr>
        </p:nvSpPr>
        <p:spPr>
          <a:xfrm>
            <a:off x="688182" y="4751349"/>
            <a:ext cx="5505450" cy="4501277"/>
          </a:xfrm>
          <a:prstGeom prst="rect">
            <a:avLst/>
          </a:prstGeom>
        </p:spPr>
        <p:txBody>
          <a:bodyPr vert="horz" lIns="94053" tIns="47027" rIns="94053" bIns="470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82119" cy="500142"/>
          </a:xfrm>
          <a:prstGeom prst="rect">
            <a:avLst/>
          </a:prstGeom>
        </p:spPr>
        <p:txBody>
          <a:bodyPr vert="horz" lIns="94053" tIns="47027" rIns="94053" bIns="47027" rtlCol="0" anchor="b"/>
          <a:lstStyle>
            <a:lvl1pPr algn="l">
              <a:defRPr sz="1200"/>
            </a:lvl1pPr>
          </a:lstStyle>
          <a:p>
            <a:endParaRPr lang="en-GB"/>
          </a:p>
        </p:txBody>
      </p:sp>
      <p:sp>
        <p:nvSpPr>
          <p:cNvPr id="7" name="Slide Number Placeholder 6"/>
          <p:cNvSpPr>
            <a:spLocks noGrp="1"/>
          </p:cNvSpPr>
          <p:nvPr>
            <p:ph type="sldNum" sz="quarter" idx="5"/>
          </p:nvPr>
        </p:nvSpPr>
        <p:spPr>
          <a:xfrm>
            <a:off x="3898102" y="9500961"/>
            <a:ext cx="2982119" cy="500142"/>
          </a:xfrm>
          <a:prstGeom prst="rect">
            <a:avLst/>
          </a:prstGeom>
        </p:spPr>
        <p:txBody>
          <a:bodyPr vert="horz" lIns="94053" tIns="47027" rIns="94053" bIns="47027" rtlCol="0" anchor="b"/>
          <a:lstStyle>
            <a:lvl1pPr algn="r">
              <a:defRPr sz="1200"/>
            </a:lvl1pPr>
          </a:lstStyle>
          <a:p>
            <a:fld id="{9862FEC9-FA88-4356-BAD4-9CA698613C76}" type="slidenum">
              <a:rPr lang="en-GB" smtClean="0"/>
              <a:pPr/>
              <a:t>‹#›</a:t>
            </a:fld>
            <a:endParaRPr lang="en-GB"/>
          </a:p>
        </p:txBody>
      </p:sp>
    </p:spTree>
    <p:extLst>
      <p:ext uri="{BB962C8B-B14F-4D97-AF65-F5344CB8AC3E}">
        <p14:creationId xmlns:p14="http://schemas.microsoft.com/office/powerpoint/2010/main" val="391504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Describe</a:t>
            </a:r>
            <a:r>
              <a:rPr lang="en-GB" baseline="0" dirty="0"/>
              <a:t> </a:t>
            </a:r>
            <a:r>
              <a:rPr lang="en-GB" dirty="0"/>
              <a:t>this picture</a:t>
            </a:r>
            <a:r>
              <a:rPr lang="en-GB" baseline="0" dirty="0"/>
              <a:t> together as a class</a:t>
            </a:r>
            <a:endParaRPr lang="en-GB" dirty="0"/>
          </a:p>
        </p:txBody>
      </p:sp>
      <p:sp>
        <p:nvSpPr>
          <p:cNvPr id="4" name="Slide Number Placeholder 3"/>
          <p:cNvSpPr>
            <a:spLocks noGrp="1"/>
          </p:cNvSpPr>
          <p:nvPr>
            <p:ph type="sldNum" sz="quarter" idx="10"/>
          </p:nvPr>
        </p:nvSpPr>
        <p:spPr/>
        <p:txBody>
          <a:bodyPr/>
          <a:lstStyle/>
          <a:p>
            <a:fld id="{6CC64657-5EAF-4CC8-85AB-09B1A53611D9}" type="slidenum">
              <a:rPr lang="en-GB" smtClean="0"/>
              <a:pPr/>
              <a:t>67</a:t>
            </a:fld>
            <a:endParaRPr lang="en-GB"/>
          </a:p>
        </p:txBody>
      </p:sp>
    </p:spTree>
    <p:extLst>
      <p:ext uri="{BB962C8B-B14F-4D97-AF65-F5344CB8AC3E}">
        <p14:creationId xmlns:p14="http://schemas.microsoft.com/office/powerpoint/2010/main" val="299503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7"/>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199925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250946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274640"/>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267140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2" name="Group 12"/>
          <p:cNvGrpSpPr/>
          <p:nvPr/>
        </p:nvGrpSpPr>
        <p:grpSpPr>
          <a:xfrm>
            <a:off x="247650" y="228600"/>
            <a:ext cx="9410700" cy="5943600"/>
            <a:chOff x="0" y="0"/>
            <a:chExt cx="8686800" cy="5943600"/>
          </a:xfrm>
        </p:grpSpPr>
        <p:sp>
          <p:nvSpPr>
            <p:cNvPr id="9" name="Shape 9"/>
            <p:cNvSpPr/>
            <p:nvPr/>
          </p:nvSpPr>
          <p:spPr>
            <a:xfrm>
              <a:off x="0" y="0"/>
              <a:ext cx="8686800" cy="5943600"/>
            </a:xfrm>
            <a:prstGeom prst="rect">
              <a:avLst/>
            </a:prstGeom>
            <a:solidFill>
              <a:srgbClr val="000000"/>
            </a:solidFill>
            <a:ln w="44450" cap="flat">
              <a:solidFill>
                <a:srgbClr val="FFFFFF"/>
              </a:solidFill>
              <a:prstDash val="solid"/>
              <a:round/>
            </a:ln>
            <a:effectLst/>
          </p:spPr>
          <p:txBody>
            <a:bodyPr wrap="square" lIns="0" tIns="0" rIns="0" bIns="0" numCol="1" anchor="ctr">
              <a:noAutofit/>
            </a:bodyPr>
            <a:lstStyle/>
            <a:p>
              <a:pPr lvl="0" algn="ctr">
                <a:defRPr sz="2400">
                  <a:solidFill>
                    <a:srgbClr val="FFFFFF"/>
                  </a:solidFill>
                  <a:latin typeface="Times New Roman"/>
                  <a:ea typeface="Times New Roman"/>
                  <a:cs typeface="Times New Roman"/>
                  <a:sym typeface="Times New Roman"/>
                </a:defRPr>
              </a:pPr>
              <a:endParaRPr/>
            </a:p>
          </p:txBody>
        </p:sp>
        <p:sp>
          <p:nvSpPr>
            <p:cNvPr id="10" name="Shape 10"/>
            <p:cNvSpPr/>
            <p:nvPr/>
          </p:nvSpPr>
          <p:spPr>
            <a:xfrm>
              <a:off x="77787" y="77787"/>
              <a:ext cx="8529638" cy="5770563"/>
            </a:xfrm>
            <a:prstGeom prst="rect">
              <a:avLst/>
            </a:prstGeom>
            <a:solidFill>
              <a:srgbClr val="000000"/>
            </a:solidFill>
            <a:ln w="9525" cap="flat">
              <a:solidFill>
                <a:srgbClr val="FFFFFF"/>
              </a:solidFill>
              <a:prstDash val="solid"/>
              <a:round/>
            </a:ln>
            <a:effectLst/>
          </p:spPr>
          <p:txBody>
            <a:bodyPr wrap="square" lIns="0" tIns="0" rIns="0" bIns="0" numCol="1" anchor="ctr">
              <a:noAutofit/>
            </a:bodyPr>
            <a:lstStyle/>
            <a:p>
              <a:pPr lvl="0" algn="ctr">
                <a:defRPr sz="2400">
                  <a:solidFill>
                    <a:srgbClr val="FFFFFF"/>
                  </a:solidFill>
                  <a:latin typeface="Times New Roman"/>
                  <a:ea typeface="Times New Roman"/>
                  <a:cs typeface="Times New Roman"/>
                  <a:sym typeface="Times New Roman"/>
                </a:defRPr>
              </a:pPr>
              <a:endParaRPr/>
            </a:p>
          </p:txBody>
        </p:sp>
        <p:sp>
          <p:nvSpPr>
            <p:cNvPr id="11" name="Shape 11"/>
            <p:cNvSpPr/>
            <p:nvPr/>
          </p:nvSpPr>
          <p:spPr>
            <a:xfrm>
              <a:off x="304800" y="1504950"/>
              <a:ext cx="8153400" cy="0"/>
            </a:xfrm>
            <a:prstGeom prst="line">
              <a:avLst/>
            </a:prstGeom>
            <a:noFill/>
            <a:ln w="12700" cap="flat">
              <a:solidFill>
                <a:srgbClr val="990000"/>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sp>
        <p:nvSpPr>
          <p:cNvPr id="13" name="Shape 13"/>
          <p:cNvSpPr>
            <a:spLocks noGrp="1"/>
          </p:cNvSpPr>
          <p:nvPr>
            <p:ph type="sldNum" sz="quarter" idx="2"/>
          </p:nvPr>
        </p:nvSpPr>
        <p:spPr>
          <a:xfrm>
            <a:off x="7346950" y="6478614"/>
            <a:ext cx="2063750" cy="226986"/>
          </a:xfrm>
          <a:prstGeom prst="rect">
            <a:avLst/>
          </a:prstGeom>
        </p:spPr>
        <p:txBody>
          <a:bodyPr/>
          <a:lstStyle>
            <a:lvl1pPr>
              <a:defRPr sz="1000">
                <a:latin typeface="Arial"/>
                <a:ea typeface="Arial"/>
                <a:cs typeface="Arial"/>
                <a:sym typeface="Arial"/>
              </a:defRPr>
            </a:lvl1pPr>
          </a:lstStyle>
          <a:p>
            <a:pPr lvl="0">
              <a:defRPr>
                <a:effectLst/>
              </a:defRPr>
            </a:pPr>
            <a:fld id="{86CB4B4D-7CA3-9044-876B-883B54F8677D}" type="slidenum">
              <a:rPr/>
              <a:pPr lvl="0">
                <a:defRPr>
                  <a:effectLst/>
                </a:def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7"/>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1999259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376321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5"/>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A483D-48F1-4002-887B-66D539C21F93}" type="datetimeFigureOut">
              <a:rPr lang="en-GB" smtClean="0"/>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288005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AA483D-48F1-4002-887B-66D539C21F93}" type="datetimeFigureOut">
              <a:rPr lang="en-GB" smtClean="0"/>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1309117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2"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2"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3"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AA483D-48F1-4002-887B-66D539C21F93}" type="datetimeFigureOut">
              <a:rPr lang="en-GB" smtClean="0"/>
              <a:t>12/06/2024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303976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AA483D-48F1-4002-887B-66D539C21F93}" type="datetimeFigureOut">
              <a:rPr lang="en-GB" smtClean="0"/>
              <a:t>12/06/2024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416133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A483D-48F1-4002-887B-66D539C21F93}" type="datetimeFigureOut">
              <a:rPr lang="en-GB" smtClean="0"/>
              <a:t>12/06/2024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305062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3763211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2" y="273052"/>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2"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A483D-48F1-4002-887B-66D539C21F93}" type="datetimeFigureOut">
              <a:rPr lang="en-GB" smtClean="0"/>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194813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A483D-48F1-4002-887B-66D539C21F93}" type="datetimeFigureOut">
              <a:rPr lang="en-GB" smtClean="0"/>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264115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2509462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274640"/>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A483D-48F1-4002-887B-66D539C21F93}" type="datetimeFigureOut">
              <a:rPr lang="en-GB" smtClean="0"/>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t>‹#›</a:t>
            </a:fld>
            <a:endParaRPr lang="en-GB"/>
          </a:p>
        </p:txBody>
      </p:sp>
    </p:spTree>
    <p:extLst>
      <p:ext uri="{BB962C8B-B14F-4D97-AF65-F5344CB8AC3E}">
        <p14:creationId xmlns:p14="http://schemas.microsoft.com/office/powerpoint/2010/main" val="267140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5"/>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288005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130911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2"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2"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3"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303976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416133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305062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2" y="273052"/>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2"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194813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A483D-48F1-4002-887B-66D539C21F93}" type="datetimeFigureOut">
              <a:rPr lang="en-GB" smtClean="0"/>
              <a:pPr/>
              <a:t>12/06/2024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FC462-4299-42D6-8F8F-B3A5DE6C3B5C}" type="slidenum">
              <a:rPr lang="en-GB" smtClean="0"/>
              <a:pPr/>
              <a:t>‹#›</a:t>
            </a:fld>
            <a:endParaRPr lang="en-GB"/>
          </a:p>
        </p:txBody>
      </p:sp>
    </p:spTree>
    <p:extLst>
      <p:ext uri="{BB962C8B-B14F-4D97-AF65-F5344CB8AC3E}">
        <p14:creationId xmlns:p14="http://schemas.microsoft.com/office/powerpoint/2010/main" val="26411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A483D-48F1-4002-887B-66D539C21F93}" type="datetimeFigureOut">
              <a:rPr lang="en-GB" smtClean="0"/>
              <a:pPr/>
              <a:t>12/06/2024</a:t>
            </a:fld>
            <a:endParaRPr lang="en-GB"/>
          </a:p>
        </p:txBody>
      </p:sp>
      <p:sp>
        <p:nvSpPr>
          <p:cNvPr id="5" name="Footer Placeholder 4"/>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C462-4299-42D6-8F8F-B3A5DE6C3B5C}" type="slidenum">
              <a:rPr lang="en-GB" smtClean="0"/>
              <a:pPr/>
              <a:t>‹#›</a:t>
            </a:fld>
            <a:endParaRPr lang="en-GB"/>
          </a:p>
        </p:txBody>
      </p:sp>
    </p:spTree>
    <p:extLst>
      <p:ext uri="{BB962C8B-B14F-4D97-AF65-F5344CB8AC3E}">
        <p14:creationId xmlns:p14="http://schemas.microsoft.com/office/powerpoint/2010/main" val="264083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A483D-48F1-4002-887B-66D539C21F93}" type="datetimeFigureOut">
              <a:rPr lang="en-GB" smtClean="0"/>
              <a:t>12/06/2024</a:t>
            </a:fld>
            <a:endParaRPr lang="en-GB"/>
          </a:p>
        </p:txBody>
      </p:sp>
      <p:sp>
        <p:nvSpPr>
          <p:cNvPr id="5" name="Footer Placeholder 4"/>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C462-4299-42D6-8F8F-B3A5DE6C3B5C}" type="slidenum">
              <a:rPr lang="en-GB" smtClean="0"/>
              <a:t>‹#›</a:t>
            </a:fld>
            <a:endParaRPr lang="en-GB"/>
          </a:p>
        </p:txBody>
      </p:sp>
    </p:spTree>
    <p:extLst>
      <p:ext uri="{BB962C8B-B14F-4D97-AF65-F5344CB8AC3E}">
        <p14:creationId xmlns:p14="http://schemas.microsoft.com/office/powerpoint/2010/main" val="26408306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SA6ny8H9vYI"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4INwx_tmTKw&amp;t=584s" TargetMode="External"/><Relationship Id="rId13" Type="http://schemas.openxmlformats.org/officeDocument/2006/relationships/slide" Target="slide30.xml"/><Relationship Id="rId18" Type="http://schemas.openxmlformats.org/officeDocument/2006/relationships/image" Target="../media/image7.jpeg"/><Relationship Id="rId3" Type="http://schemas.openxmlformats.org/officeDocument/2006/relationships/hyperlink" Target="https://www.youtube.com/watch?v=VzWCYdTNNlo" TargetMode="External"/><Relationship Id="rId7" Type="http://schemas.openxmlformats.org/officeDocument/2006/relationships/slide" Target="slide79.xml"/><Relationship Id="rId12" Type="http://schemas.openxmlformats.org/officeDocument/2006/relationships/hyperlink" Target="https://youtu.be/TtapUs9QRPs" TargetMode="External"/><Relationship Id="rId17" Type="http://schemas.openxmlformats.org/officeDocument/2006/relationships/image" Target="../media/image6.png"/><Relationship Id="rId2" Type="http://schemas.openxmlformats.org/officeDocument/2006/relationships/slide" Target="slide5.xml"/><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66.xml"/><Relationship Id="rId11" Type="http://schemas.openxmlformats.org/officeDocument/2006/relationships/slide" Target="slide7.xml"/><Relationship Id="rId5" Type="http://schemas.openxmlformats.org/officeDocument/2006/relationships/slide" Target="slide51.xml"/><Relationship Id="rId15" Type="http://schemas.openxmlformats.org/officeDocument/2006/relationships/image" Target="../media/image4.png"/><Relationship Id="rId10" Type="http://schemas.openxmlformats.org/officeDocument/2006/relationships/slide" Target="slide53.xml"/><Relationship Id="rId19" Type="http://schemas.openxmlformats.org/officeDocument/2006/relationships/image" Target="../media/image8.png"/><Relationship Id="rId4" Type="http://schemas.openxmlformats.org/officeDocument/2006/relationships/slide" Target="slide23.xml"/><Relationship Id="rId9" Type="http://schemas.openxmlformats.org/officeDocument/2006/relationships/slide" Target="slide27.xml"/><Relationship Id="rId1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www.youtube.com/watch?v=VzWCYdTNNl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hyperlink" Target="https://videopress.com/v/iJBmCtnf" TargetMode="External"/><Relationship Id="rId18" Type="http://schemas.openxmlformats.org/officeDocument/2006/relationships/image" Target="../media/image6.png"/><Relationship Id="rId3" Type="http://schemas.openxmlformats.org/officeDocument/2006/relationships/hyperlink" Target="https://youtu.be/n9qU9kVc6jM" TargetMode="External"/><Relationship Id="rId7" Type="http://schemas.openxmlformats.org/officeDocument/2006/relationships/slide" Target="slide72.xml"/><Relationship Id="rId12" Type="http://schemas.openxmlformats.org/officeDocument/2006/relationships/hyperlink" Target="https://videopress.com/v/OKZcxonh" TargetMode="External"/><Relationship Id="rId17" Type="http://schemas.openxmlformats.org/officeDocument/2006/relationships/image" Target="../media/image5.png"/><Relationship Id="rId2" Type="http://schemas.openxmlformats.org/officeDocument/2006/relationships/slide" Target="slide10.xml"/><Relationship Id="rId16" Type="http://schemas.openxmlformats.org/officeDocument/2006/relationships/image" Target="../media/image4.png"/><Relationship Id="rId20"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60.xml"/><Relationship Id="rId11" Type="http://schemas.openxmlformats.org/officeDocument/2006/relationships/slide" Target="slide18.xml"/><Relationship Id="rId5" Type="http://schemas.openxmlformats.org/officeDocument/2006/relationships/slide" Target="slide32.xml"/><Relationship Id="rId15" Type="http://schemas.openxmlformats.org/officeDocument/2006/relationships/image" Target="../media/image3.jpeg"/><Relationship Id="rId10" Type="http://schemas.openxmlformats.org/officeDocument/2006/relationships/slide" Target="slide88.xml"/><Relationship Id="rId19" Type="http://schemas.openxmlformats.org/officeDocument/2006/relationships/image" Target="../media/image7.jpeg"/><Relationship Id="rId4" Type="http://schemas.openxmlformats.org/officeDocument/2006/relationships/hyperlink" Target="https://lyricstraining.com/es/play/efecto-pasillo/no-importa-que-llueva/HjK5ofq2Tj" TargetMode="External"/><Relationship Id="rId9" Type="http://schemas.openxmlformats.org/officeDocument/2006/relationships/hyperlink" Target="https://www.bbc.co.uk/food/recipes/tortillaspanishomele_67957" TargetMode="External"/><Relationship Id="rId14" Type="http://schemas.openxmlformats.org/officeDocument/2006/relationships/slide" Target="slide3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youtu.be/uHECZ1CKnk0" TargetMode="External"/><Relationship Id="rId13" Type="http://schemas.openxmlformats.org/officeDocument/2006/relationships/slide" Target="slide13.xml"/><Relationship Id="rId18" Type="http://schemas.openxmlformats.org/officeDocument/2006/relationships/image" Target="../media/image4.png"/><Relationship Id="rId3" Type="http://schemas.openxmlformats.org/officeDocument/2006/relationships/hyperlink" Target="https://youtu.be/n4xANu8C6Zw" TargetMode="External"/><Relationship Id="rId21" Type="http://schemas.openxmlformats.org/officeDocument/2006/relationships/image" Target="../media/image7.jpeg"/><Relationship Id="rId7" Type="http://schemas.openxmlformats.org/officeDocument/2006/relationships/slide" Target="slide75.xml"/><Relationship Id="rId12" Type="http://schemas.openxmlformats.org/officeDocument/2006/relationships/slide" Target="slide43.xml"/><Relationship Id="rId17" Type="http://schemas.openxmlformats.org/officeDocument/2006/relationships/image" Target="../media/image3.jpeg"/><Relationship Id="rId2" Type="http://schemas.openxmlformats.org/officeDocument/2006/relationships/slide" Target="slide21.xml"/><Relationship Id="rId16" Type="http://schemas.openxmlformats.org/officeDocument/2006/relationships/slide" Target="slide76.xml"/><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profedeele.es/actividad/podcast/9-las-fallas/" TargetMode="External"/><Relationship Id="rId11" Type="http://schemas.openxmlformats.org/officeDocument/2006/relationships/hyperlink" Target="https://youtu.be/xv7Hsf_9WNk" TargetMode="External"/><Relationship Id="rId5" Type="http://schemas.openxmlformats.org/officeDocument/2006/relationships/slide" Target="slide65.xml"/><Relationship Id="rId15" Type="http://schemas.openxmlformats.org/officeDocument/2006/relationships/slide" Target="slide48.xml"/><Relationship Id="rId10" Type="http://schemas.openxmlformats.org/officeDocument/2006/relationships/slide" Target="slide90.xml"/><Relationship Id="rId19" Type="http://schemas.openxmlformats.org/officeDocument/2006/relationships/image" Target="../media/image5.png"/><Relationship Id="rId4" Type="http://schemas.openxmlformats.org/officeDocument/2006/relationships/slide" Target="slide39.xml"/><Relationship Id="rId9" Type="http://schemas.openxmlformats.org/officeDocument/2006/relationships/hyperlink" Target="https://www.youtube.com/watch?v=uHECZ1CKnk0&amp;t=4s" TargetMode="External"/><Relationship Id="rId14" Type="http://schemas.openxmlformats.org/officeDocument/2006/relationships/hyperlink" Target="https://www.rtve.es/alacarta/videos/somos-cine/pelicula-semana-campeones/5471453/"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xv7Hsf_9WNk"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youtu.be/Rht7rBHuXW8"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Drayton\FLA\Final\SPANISH%2017%20ZODIAC.m4a" TargetMode="External"/><Relationship Id="rId1" Type="http://schemas.microsoft.com/office/2007/relationships/media" Target="file:///D:\Drayton\FLA\Final\SPANISH%2017%20ZODIAC.m4a" TargetMode="Externa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file:///D:\Drayton\FLA\Final\SPANISH%2017%20ZODIAC.m4a" TargetMode="External"/><Relationship Id="rId1" Type="http://schemas.microsoft.com/office/2007/relationships/media" Target="file:///D:\Drayton\FLA\Final\SPANISH%2017%20ZODIAC.m4a" TargetMode="Externa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hyperlink" Target="https://es.wikipedia.org/wiki/Huevo_(alimento)" TargetMode="External"/><Relationship Id="rId13" Type="http://schemas.openxmlformats.org/officeDocument/2006/relationships/hyperlink" Target="https://es.wikipedia.org/wiki/D%C3%A1til" TargetMode="External"/><Relationship Id="rId3" Type="http://schemas.openxmlformats.org/officeDocument/2006/relationships/hyperlink" Target="https://es.wikipedia.org/wiki/Arroz" TargetMode="External"/><Relationship Id="rId7" Type="http://schemas.openxmlformats.org/officeDocument/2006/relationships/hyperlink" Target="https://es.wikipedia.org/wiki/Azafr%C3%A1n" TargetMode="External"/><Relationship Id="rId12" Type="http://schemas.openxmlformats.org/officeDocument/2006/relationships/hyperlink" Target="https://es.wikipedia.org/wiki/Caracoles"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hyperlink" Target="https://es.wikipedia.org/wiki/Aceite_de_oliva" TargetMode="External"/><Relationship Id="rId11" Type="http://schemas.openxmlformats.org/officeDocument/2006/relationships/hyperlink" Target="https://es.wikipedia.org/wiki/Arroz_con_conejo" TargetMode="External"/><Relationship Id="rId5" Type="http://schemas.openxmlformats.org/officeDocument/2006/relationships/hyperlink" Target="https://es.wikipedia.org/wiki/Embutido" TargetMode="External"/><Relationship Id="rId15" Type="http://schemas.openxmlformats.org/officeDocument/2006/relationships/hyperlink" Target="https://es.wikipedia.org/wiki/Panceta" TargetMode="External"/><Relationship Id="rId10" Type="http://schemas.openxmlformats.org/officeDocument/2006/relationships/hyperlink" Target="https://es.wikipedia.org/wiki/Garbanzo" TargetMode="External"/><Relationship Id="rId4" Type="http://schemas.openxmlformats.org/officeDocument/2006/relationships/hyperlink" Target="https://es.wikipedia.org/wiki/Carne_de_pollo" TargetMode="External"/><Relationship Id="rId9" Type="http://schemas.openxmlformats.org/officeDocument/2006/relationships/hyperlink" Target="https://es.wikipedia.org/wiki/Tomate" TargetMode="External"/><Relationship Id="rId14" Type="http://schemas.openxmlformats.org/officeDocument/2006/relationships/hyperlink" Target="https://es.wikipedia.org/wiki/Almendr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Drayton\FLA\Final\SPANISH%2017%20ZODIAC.m4a" TargetMode="External"/><Relationship Id="rId1" Type="http://schemas.microsoft.com/office/2007/relationships/media" Target="file:///D:\Drayton\FLA\Final\SPANISH%2017%20ZODIAC.m4a" TargetMode="Externa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Drayton\FLA\Final\SPANISH%2017%20ZODIAC.m4a" TargetMode="External"/><Relationship Id="rId1" Type="http://schemas.microsoft.com/office/2007/relationships/media" Target="file:///D:\Drayton\FLA\Final\SPANISH%2017%20ZODIAC.m4a" TargetMode="Externa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hyperlink" Target="https://www.barcelonaturisme.com/wv3/es/page/1/arte-y-cultura.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youtube.com/watch?v=hmPOFSh7zFY"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image" Target="../media/image88.wmf"/><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wmf"/><Relationship Id="rId5" Type="http://schemas.openxmlformats.org/officeDocument/2006/relationships/image" Target="../media/image90.wmf"/><Relationship Id="rId10" Type="http://schemas.openxmlformats.org/officeDocument/2006/relationships/image" Target="../media/image95.jpeg"/><Relationship Id="rId4" Type="http://schemas.openxmlformats.org/officeDocument/2006/relationships/image" Target="../media/image89.gif"/><Relationship Id="rId9" Type="http://schemas.openxmlformats.org/officeDocument/2006/relationships/image" Target="../media/image94.wmf"/></Relationships>
</file>

<file path=ppt/slides/_rels/slide81.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image" Target="../media/image92.jpeg"/><Relationship Id="rId3" Type="http://schemas.openxmlformats.org/officeDocument/2006/relationships/image" Target="../media/image95.jpeg"/><Relationship Id="rId7" Type="http://schemas.openxmlformats.org/officeDocument/2006/relationships/image" Target="../media/image93.gif"/><Relationship Id="rId12" Type="http://schemas.openxmlformats.org/officeDocument/2006/relationships/image" Target="../media/image98.wmf"/><Relationship Id="rId2" Type="http://schemas.openxmlformats.org/officeDocument/2006/relationships/image" Target="../media/image90.wmf"/><Relationship Id="rId1" Type="http://schemas.openxmlformats.org/officeDocument/2006/relationships/slideLayout" Target="../slideLayouts/slideLayout2.xml"/><Relationship Id="rId6" Type="http://schemas.openxmlformats.org/officeDocument/2006/relationships/image" Target="../media/image94.wmf"/><Relationship Id="rId11" Type="http://schemas.openxmlformats.org/officeDocument/2006/relationships/image" Target="../media/image88.wmf"/><Relationship Id="rId5" Type="http://schemas.openxmlformats.org/officeDocument/2006/relationships/image" Target="../media/image87.jpeg"/><Relationship Id="rId10" Type="http://schemas.openxmlformats.org/officeDocument/2006/relationships/image" Target="../media/image89.gif"/><Relationship Id="rId4" Type="http://schemas.openxmlformats.org/officeDocument/2006/relationships/image" Target="../media/image96.wmf"/><Relationship Id="rId9" Type="http://schemas.openxmlformats.org/officeDocument/2006/relationships/image" Target="../media/image91.wmf"/><Relationship Id="rId14" Type="http://schemas.openxmlformats.org/officeDocument/2006/relationships/image" Target="../media/image99.png"/></Relationships>
</file>

<file path=ppt/slides/_rels/slide82.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image" Target="../media/image92.jpeg"/><Relationship Id="rId3" Type="http://schemas.openxmlformats.org/officeDocument/2006/relationships/image" Target="../media/image95.jpeg"/><Relationship Id="rId7" Type="http://schemas.openxmlformats.org/officeDocument/2006/relationships/image" Target="../media/image93.gif"/><Relationship Id="rId12" Type="http://schemas.openxmlformats.org/officeDocument/2006/relationships/image" Target="../media/image98.wmf"/><Relationship Id="rId2" Type="http://schemas.openxmlformats.org/officeDocument/2006/relationships/image" Target="../media/image90.wmf"/><Relationship Id="rId1" Type="http://schemas.openxmlformats.org/officeDocument/2006/relationships/slideLayout" Target="../slideLayouts/slideLayout2.xml"/><Relationship Id="rId6" Type="http://schemas.openxmlformats.org/officeDocument/2006/relationships/image" Target="../media/image94.wmf"/><Relationship Id="rId11" Type="http://schemas.openxmlformats.org/officeDocument/2006/relationships/image" Target="../media/image88.wmf"/><Relationship Id="rId5" Type="http://schemas.openxmlformats.org/officeDocument/2006/relationships/image" Target="../media/image87.jpeg"/><Relationship Id="rId10" Type="http://schemas.openxmlformats.org/officeDocument/2006/relationships/image" Target="../media/image89.gif"/><Relationship Id="rId4" Type="http://schemas.openxmlformats.org/officeDocument/2006/relationships/image" Target="../media/image96.wmf"/><Relationship Id="rId9" Type="http://schemas.openxmlformats.org/officeDocument/2006/relationships/image" Target="../media/image91.wmf"/><Relationship Id="rId14"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image" Target="../media/image92.jpeg"/><Relationship Id="rId3" Type="http://schemas.openxmlformats.org/officeDocument/2006/relationships/image" Target="../media/image95.jpeg"/><Relationship Id="rId7" Type="http://schemas.openxmlformats.org/officeDocument/2006/relationships/image" Target="../media/image93.gif"/><Relationship Id="rId12" Type="http://schemas.openxmlformats.org/officeDocument/2006/relationships/image" Target="../media/image98.wmf"/><Relationship Id="rId2" Type="http://schemas.openxmlformats.org/officeDocument/2006/relationships/image" Target="../media/image90.wmf"/><Relationship Id="rId1" Type="http://schemas.openxmlformats.org/officeDocument/2006/relationships/slideLayout" Target="../slideLayouts/slideLayout2.xml"/><Relationship Id="rId6" Type="http://schemas.openxmlformats.org/officeDocument/2006/relationships/image" Target="../media/image94.wmf"/><Relationship Id="rId11" Type="http://schemas.openxmlformats.org/officeDocument/2006/relationships/image" Target="../media/image88.wmf"/><Relationship Id="rId5" Type="http://schemas.openxmlformats.org/officeDocument/2006/relationships/image" Target="../media/image87.jpeg"/><Relationship Id="rId10" Type="http://schemas.openxmlformats.org/officeDocument/2006/relationships/image" Target="../media/image89.gif"/><Relationship Id="rId4" Type="http://schemas.openxmlformats.org/officeDocument/2006/relationships/image" Target="../media/image96.wmf"/><Relationship Id="rId9" Type="http://schemas.openxmlformats.org/officeDocument/2006/relationships/image" Target="../media/image91.wmf"/><Relationship Id="rId14" Type="http://schemas.openxmlformats.org/officeDocument/2006/relationships/image" Target="../media/image99.png"/></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8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www.bbc.co.uk/food/recipes/tortillaspanishomele_6795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youtu.be/uHECZ1CKnk0" TargetMode="External"/><Relationship Id="rId2" Type="http://schemas.openxmlformats.org/officeDocument/2006/relationships/hyperlink" Target="https://www.youtube.com/watch?v=uHECZ1CKnk0&amp;t=4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l="-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AA7C4-71E3-733B-9115-2177FA3A33E3}"/>
              </a:ext>
            </a:extLst>
          </p:cNvPr>
          <p:cNvSpPr txBox="1"/>
          <p:nvPr/>
        </p:nvSpPr>
        <p:spPr>
          <a:xfrm>
            <a:off x="577350" y="1857561"/>
            <a:ext cx="8364003" cy="4247317"/>
          </a:xfrm>
          <a:prstGeom prst="rect">
            <a:avLst/>
          </a:prstGeom>
          <a:solidFill>
            <a:schemeClr val="bg1"/>
          </a:solidFill>
          <a:ln w="57150">
            <a:solidFill>
              <a:schemeClr val="tx1"/>
            </a:solidFill>
          </a:ln>
        </p:spPr>
        <p:txBody>
          <a:bodyPr wrap="square" lIns="91440" tIns="45720" rIns="91440" bIns="45720" rtlCol="0" anchor="t">
            <a:spAutoFit/>
          </a:bodyPr>
          <a:lstStyle/>
          <a:p>
            <a:r>
              <a:rPr lang="en-GB" dirty="0">
                <a:latin typeface="Bliss 2 Regular"/>
              </a:rPr>
              <a:t>You are about to start an exciting journey into the world of Spanish A level </a:t>
            </a:r>
            <a:br>
              <a:rPr lang="en-GB" dirty="0">
                <a:latin typeface="Bliss 2 Regular"/>
              </a:rPr>
            </a:br>
            <a:r>
              <a:rPr lang="en-GB" dirty="0">
                <a:latin typeface="Bliss 2 Regular"/>
              </a:rPr>
              <a:t>– well done!</a:t>
            </a:r>
            <a:endParaRPr lang="en-US" dirty="0">
              <a:latin typeface="Bliss 2 Regular"/>
            </a:endParaRPr>
          </a:p>
          <a:p>
            <a:r>
              <a:rPr lang="en-GB" dirty="0">
                <a:latin typeface="Bliss 2 Regular" panose="02000506030000020004" pitchFamily="50" charset="0"/>
              </a:rPr>
              <a:t>Remember:</a:t>
            </a:r>
          </a:p>
          <a:p>
            <a:pPr marL="285750" indent="-285750">
              <a:buFont typeface="Arial" panose="020B0604020202020204" pitchFamily="34" charset="0"/>
              <a:buChar char="•"/>
            </a:pPr>
            <a:r>
              <a:rPr lang="en-GB" dirty="0">
                <a:latin typeface="Bliss 2 Regular"/>
              </a:rPr>
              <a:t>Choose what modules you do and when, but work through them consistently.  Different tasks will take you varying amounts of time  </a:t>
            </a:r>
            <a:br>
              <a:rPr lang="en-GB" dirty="0">
                <a:latin typeface="Bliss 2 Regular"/>
              </a:rPr>
            </a:br>
            <a:r>
              <a:rPr lang="en-GB" dirty="0">
                <a:latin typeface="Bliss 2 Regular"/>
              </a:rPr>
              <a:t> - on average you should aim to do one or two per week</a:t>
            </a:r>
          </a:p>
          <a:p>
            <a:pPr marL="285750" indent="-285750">
              <a:buFont typeface="Arial" panose="020B0604020202020204" pitchFamily="34" charset="0"/>
              <a:buChar char="•"/>
            </a:pPr>
            <a:r>
              <a:rPr lang="en-GB" dirty="0">
                <a:latin typeface="Bliss 2 Regular"/>
              </a:rPr>
              <a:t> All green tasks are core modules -  they are compulsory and </a:t>
            </a:r>
            <a:br>
              <a:rPr lang="en-GB" dirty="0">
                <a:latin typeface="Bliss 2 Regular"/>
              </a:rPr>
            </a:br>
            <a:r>
              <a:rPr lang="en-GB" dirty="0">
                <a:latin typeface="Bliss 2 Regular"/>
              </a:rPr>
              <a:t>they must be completed and brought to your first lesson in September     </a:t>
            </a:r>
            <a:endParaRPr lang="en-GB" dirty="0">
              <a:latin typeface="Bliss 2 Regular" panose="02000506030000020004" pitchFamily="50" charset="0"/>
            </a:endParaRPr>
          </a:p>
          <a:p>
            <a:pPr marL="285750" indent="-285750">
              <a:buFont typeface="Arial" panose="020B0604020202020204" pitchFamily="34" charset="0"/>
              <a:buChar char="•"/>
            </a:pPr>
            <a:r>
              <a:rPr lang="en-GB" dirty="0">
                <a:latin typeface="Bliss 2 Regular"/>
              </a:rPr>
              <a:t>The red chilli indicates that the task is more challenging than the others</a:t>
            </a:r>
            <a:endParaRPr lang="en-GB">
              <a:latin typeface="Bliss 2 Regular" panose="02000506030000020004" pitchFamily="50" charset="0"/>
            </a:endParaRPr>
          </a:p>
          <a:p>
            <a:pPr marL="285750" indent="-285750">
              <a:buFont typeface="Arial" panose="020B0604020202020204" pitchFamily="34" charset="0"/>
              <a:buChar char="•"/>
            </a:pPr>
            <a:r>
              <a:rPr lang="en-GB" dirty="0">
                <a:latin typeface="Bliss 2 Regular"/>
              </a:rPr>
              <a:t>Numbers </a:t>
            </a:r>
            <a:r>
              <a:rPr lang="en-GB" dirty="0" err="1">
                <a:latin typeface="Bliss 2 Regular"/>
              </a:rPr>
              <a:t>eg</a:t>
            </a:r>
            <a:r>
              <a:rPr lang="en-GB" dirty="0">
                <a:latin typeface="Bliss 2 Regular"/>
              </a:rPr>
              <a:t> </a:t>
            </a:r>
            <a:r>
              <a:rPr lang="en-GB" dirty="0">
                <a:solidFill>
                  <a:srgbClr val="FF0000"/>
                </a:solidFill>
                <a:latin typeface="Bliss 2 Regular"/>
              </a:rPr>
              <a:t>(1) </a:t>
            </a:r>
            <a:r>
              <a:rPr lang="en-GB" dirty="0">
                <a:latin typeface="Bliss 2 Regular"/>
              </a:rPr>
              <a:t>correspond to how you should evidence the module </a:t>
            </a:r>
            <a:br>
              <a:rPr lang="en-GB" dirty="0">
                <a:latin typeface="Bliss 2 Regular"/>
              </a:rPr>
            </a:br>
            <a:r>
              <a:rPr lang="en-GB" dirty="0">
                <a:latin typeface="Bliss 2 Regular"/>
              </a:rPr>
              <a:t>which can be found in the slides following the menu.  </a:t>
            </a:r>
            <a:endParaRPr lang="en-GB" dirty="0">
              <a:latin typeface="Bliss 2 Regular" panose="02000506030000020004" pitchFamily="50" charset="0"/>
            </a:endParaRPr>
          </a:p>
          <a:p>
            <a:pPr marL="285750" indent="-285750">
              <a:buFont typeface="Arial" panose="020B0604020202020204" pitchFamily="34" charset="0"/>
              <a:buChar char="•"/>
            </a:pPr>
            <a:r>
              <a:rPr lang="en-GB" dirty="0">
                <a:latin typeface="Bliss 2 Regular"/>
              </a:rPr>
              <a:t>You can </a:t>
            </a:r>
            <a:r>
              <a:rPr lang="en-GB" b="1" dirty="0">
                <a:latin typeface="Bliss 2 Regular"/>
              </a:rPr>
              <a:t>download a copy</a:t>
            </a:r>
            <a:r>
              <a:rPr lang="en-GB" dirty="0">
                <a:latin typeface="Bliss 2 Regular"/>
              </a:rPr>
              <a:t> of this PowerPoint and add in your answers.</a:t>
            </a:r>
          </a:p>
          <a:p>
            <a:pPr marL="285750" indent="-285750">
              <a:buFont typeface="Arial" panose="020B0604020202020204" pitchFamily="34" charset="0"/>
              <a:buChar char="•"/>
            </a:pPr>
            <a:endParaRPr lang="en-GB" dirty="0">
              <a:latin typeface="Bliss 2 Regular"/>
            </a:endParaRPr>
          </a:p>
          <a:p>
            <a:r>
              <a:rPr lang="en-GB" b="1" i="1" dirty="0">
                <a:latin typeface="Bliss 2 Regular"/>
              </a:rPr>
              <a:t>¡Suerte!</a:t>
            </a:r>
            <a:endParaRPr lang="en-GB" b="1" i="1" dirty="0">
              <a:latin typeface="Bliss 2 Regular" panose="02000506030000020004" pitchFamily="50" charset="0"/>
            </a:endParaRPr>
          </a:p>
          <a:p>
            <a:endParaRPr lang="en-GB" b="1" i="1" dirty="0">
              <a:latin typeface="Bliss 2 Regular" panose="02000506030000020004" pitchFamily="50" charset="0"/>
            </a:endParaRPr>
          </a:p>
        </p:txBody>
      </p:sp>
      <p:sp>
        <p:nvSpPr>
          <p:cNvPr id="5" name="TextBox 4">
            <a:extLst>
              <a:ext uri="{FF2B5EF4-FFF2-40B4-BE49-F238E27FC236}">
                <a16:creationId xmlns:a16="http://schemas.microsoft.com/office/drawing/2014/main" id="{4661E376-81C2-C9C4-5619-4EFF2CCDC66D}"/>
              </a:ext>
            </a:extLst>
          </p:cNvPr>
          <p:cNvSpPr txBox="1"/>
          <p:nvPr/>
        </p:nvSpPr>
        <p:spPr>
          <a:xfrm>
            <a:off x="4176820" y="454250"/>
            <a:ext cx="5349094" cy="584775"/>
          </a:xfrm>
          <a:prstGeom prst="rect">
            <a:avLst/>
          </a:prstGeom>
          <a:noFill/>
        </p:spPr>
        <p:txBody>
          <a:bodyPr wrap="square" lIns="91440" tIns="45720" rIns="91440" bIns="45720" rtlCol="0" anchor="t">
            <a:spAutoFit/>
          </a:bodyPr>
          <a:lstStyle/>
          <a:p>
            <a:r>
              <a:rPr lang="en-GB" sz="3200" b="1" dirty="0">
                <a:latin typeface="Bliss 2 ExtraBold"/>
              </a:rPr>
              <a:t>Spanish Bridging Menu</a:t>
            </a:r>
          </a:p>
        </p:txBody>
      </p:sp>
    </p:spTree>
    <p:extLst>
      <p:ext uri="{BB962C8B-B14F-4D97-AF65-F5344CB8AC3E}">
        <p14:creationId xmlns:p14="http://schemas.microsoft.com/office/powerpoint/2010/main" val="383245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hakira: nuevo tema, nuevo look... ¡empieza 2020 fuerte! Me gusta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239" y="1216152"/>
            <a:ext cx="4609404" cy="2361887"/>
          </a:xfrm>
          <a:prstGeom prst="rect">
            <a:avLst/>
          </a:prstGeom>
          <a:noFill/>
          <a:ln>
            <a:noFill/>
          </a:ln>
          <a:scene3d>
            <a:camera prst="orthographicFront"/>
            <a:lightRig rig="threePt" dir="t"/>
          </a:scene3d>
          <a:sp3d prstMaterial="metal"/>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7056" y="3212976"/>
            <a:ext cx="2476500" cy="2476500"/>
          </a:xfrm>
          <a:prstGeom prst="rect">
            <a:avLst/>
          </a:prstGeom>
          <a:scene3d>
            <a:camera prst="orthographicFront"/>
            <a:lightRig rig="threePt" dir="t"/>
          </a:scene3d>
          <a:sp3d>
            <a:bevelT/>
          </a:sp3d>
        </p:spPr>
      </p:pic>
      <p:sp>
        <p:nvSpPr>
          <p:cNvPr id="5" name="Rectángulo redondeado 4"/>
          <p:cNvSpPr/>
          <p:nvPr/>
        </p:nvSpPr>
        <p:spPr>
          <a:xfrm>
            <a:off x="5241032" y="764704"/>
            <a:ext cx="3600400" cy="100811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3.SHAKIRA</a:t>
            </a:r>
          </a:p>
        </p:txBody>
      </p:sp>
    </p:spTree>
    <p:extLst>
      <p:ext uri="{BB962C8B-B14F-4D97-AF65-F5344CB8AC3E}">
        <p14:creationId xmlns:p14="http://schemas.microsoft.com/office/powerpoint/2010/main" val="116040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00944" y="692696"/>
            <a:ext cx="9016552" cy="4569777"/>
          </a:xfrm>
          <a:prstGeom prst="rect">
            <a:avLst/>
          </a:prstGeom>
          <a:solidFill>
            <a:schemeClr val="bg1"/>
          </a:solidFill>
        </p:spPr>
        <p:txBody>
          <a:bodyPr wrap="square" rtlCol="0">
            <a:spAutoFit/>
          </a:bodyPr>
          <a:lstStyle/>
          <a:p>
            <a:r>
              <a:rPr lang="es-ES" sz="2113" dirty="0">
                <a:solidFill>
                  <a:srgbClr val="FF0000"/>
                </a:solidFill>
                <a:latin typeface="Aharoni" panose="02010803020104030203" pitchFamily="2" charset="-79"/>
                <a:cs typeface="Aharoni" panose="02010803020104030203" pitchFamily="2" charset="-79"/>
              </a:rPr>
              <a:t>READ THE TEXT ABOUT SHAKIRA AND ANSWER THE QUESTIONS ON THE NEXT SLIDE.</a:t>
            </a:r>
          </a:p>
          <a:p>
            <a:endParaRPr lang="es-ES" sz="1463" dirty="0"/>
          </a:p>
          <a:p>
            <a:r>
              <a:rPr lang="es-ES" sz="1463" dirty="0"/>
              <a:t>El mundo hispánico está lleno de grandes estrellas de la televisión, el cine, la música y la moda. Son cantantes, actores, actrices, presentadores o modelos con talento, guapos y muy poderosos. Algunos son solo famosos en España o es su país de origen, otros en el mundo entero. Muchos son conocidos por ganar premios prestigiosos por su trabajo. Algunos son reconocidos también por su labor humanitaria. Todos tienen algo en común: la gran influencia que ejercen, mayormente positiva, pero a veces también negativa.</a:t>
            </a:r>
          </a:p>
          <a:p>
            <a:endParaRPr lang="es-ES" sz="1463" dirty="0"/>
          </a:p>
          <a:p>
            <a:r>
              <a:rPr lang="es-ES" sz="1463" dirty="0"/>
              <a:t>Shakira es muy famosa por sus canciones y por su forma de bailar, pero también ayuda mucho a los niños pobres de su país, Colombia. La ciudad colombiana de Barranquilla es el lugar de nacimiento de la cantante Shakira, donde creó la fundación benéfica “Pies Descalzos”.</a:t>
            </a:r>
          </a:p>
          <a:p>
            <a:endParaRPr lang="es-ES" sz="1463" dirty="0"/>
          </a:p>
          <a:p>
            <a:r>
              <a:rPr lang="es-ES" sz="1463" dirty="0"/>
              <a:t>La organización se fundó en 1997 con el objetivo de ayudar a los niños pobres. La asociación trabaja  para garantizar una  educación de calidad a esos niños y comida. La fundación Pies Descalzos tiene cinco escuelas en toda Colombia</a:t>
            </a:r>
          </a:p>
          <a:p>
            <a:endParaRPr lang="es-ES" sz="1463" dirty="0"/>
          </a:p>
          <a:p>
            <a:r>
              <a:rPr lang="es-ES" sz="1463" dirty="0"/>
              <a:t>Por suerte, la mayoría de los famosos utilizan su fama para ayudar a otros, trabajando en campañas humanitarias y de concienciación. Gracias a esas acciones, los famosos tienen una influencia positiva  sobre sus seguidores.</a:t>
            </a:r>
          </a:p>
          <a:p>
            <a:endParaRPr lang="es-ES" sz="1463" dirty="0"/>
          </a:p>
        </p:txBody>
      </p:sp>
    </p:spTree>
    <p:extLst>
      <p:ext uri="{BB962C8B-B14F-4D97-AF65-F5344CB8AC3E}">
        <p14:creationId xmlns:p14="http://schemas.microsoft.com/office/powerpoint/2010/main" val="224250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0472" y="1268760"/>
            <a:ext cx="9145016" cy="2681247"/>
          </a:xfrm>
          <a:prstGeom prst="rect">
            <a:avLst/>
          </a:prstGeom>
          <a:solidFill>
            <a:schemeClr val="bg1"/>
          </a:solidFill>
        </p:spPr>
        <p:txBody>
          <a:bodyPr wrap="square" rtlCol="0">
            <a:spAutoFit/>
          </a:bodyPr>
          <a:lstStyle/>
          <a:p>
            <a:r>
              <a:rPr lang="es-ES" sz="1463" dirty="0"/>
              <a:t> </a:t>
            </a:r>
          </a:p>
          <a:p>
            <a:r>
              <a:rPr lang="es-ES" sz="2194" b="1" dirty="0">
                <a:solidFill>
                  <a:srgbClr val="FF0000"/>
                </a:solidFill>
              </a:rPr>
              <a:t>ANSWER THE QUESTIONS</a:t>
            </a:r>
          </a:p>
          <a:p>
            <a:endParaRPr lang="es-ES" sz="1463" dirty="0"/>
          </a:p>
          <a:p>
            <a:pPr marL="278606" indent="-278606">
              <a:buFont typeface="+mj-lt"/>
              <a:buAutoNum type="arabicPeriod"/>
            </a:pPr>
            <a:r>
              <a:rPr lang="es-ES" sz="1463" dirty="0"/>
              <a:t>¿Crees que los famosos ejercen una influencia negativa o positiva? ¿Por qué?</a:t>
            </a:r>
          </a:p>
          <a:p>
            <a:pPr marL="278606" indent="-278606">
              <a:buFont typeface="+mj-lt"/>
              <a:buAutoNum type="arabicPeriod"/>
            </a:pPr>
            <a:r>
              <a:rPr lang="es-ES" sz="1463" dirty="0"/>
              <a:t>¿Conoces otro famoso de la cultura hispánica?</a:t>
            </a:r>
          </a:p>
          <a:p>
            <a:pPr marL="278606" indent="-278606">
              <a:buFont typeface="+mj-lt"/>
              <a:buAutoNum type="arabicPeriod"/>
            </a:pPr>
            <a:r>
              <a:rPr lang="es-ES" sz="1463" dirty="0"/>
              <a:t>¿Por qué es famosa Shakira?</a:t>
            </a:r>
          </a:p>
          <a:p>
            <a:pPr marL="278606" indent="-278606">
              <a:buFont typeface="+mj-lt"/>
              <a:buAutoNum type="arabicPeriod"/>
            </a:pPr>
            <a:r>
              <a:rPr lang="es-ES" sz="1463" dirty="0"/>
              <a:t>¿Dónde nació Shakira?</a:t>
            </a:r>
          </a:p>
          <a:p>
            <a:pPr marL="278606" indent="-278606">
              <a:buFont typeface="+mj-lt"/>
              <a:buAutoNum type="arabicPeriod"/>
            </a:pPr>
            <a:r>
              <a:rPr lang="es-ES" sz="1463" dirty="0"/>
              <a:t>¿Qué fundación ha creado Shakira?</a:t>
            </a:r>
          </a:p>
          <a:p>
            <a:pPr marL="278606" indent="-278606">
              <a:buFont typeface="+mj-lt"/>
              <a:buAutoNum type="arabicPeriod"/>
            </a:pPr>
            <a:r>
              <a:rPr lang="es-ES" sz="1463" dirty="0"/>
              <a:t>¿Para qué se creó la Fundación Pies Descalzos?</a:t>
            </a:r>
          </a:p>
          <a:p>
            <a:endParaRPr lang="es-ES" sz="1463" dirty="0"/>
          </a:p>
          <a:p>
            <a:endParaRPr lang="es-ES" sz="1463" dirty="0"/>
          </a:p>
        </p:txBody>
      </p:sp>
      <p:sp>
        <p:nvSpPr>
          <p:cNvPr id="3" name="Rectángulo redondeado 2"/>
          <p:cNvSpPr/>
          <p:nvPr/>
        </p:nvSpPr>
        <p:spPr>
          <a:xfrm>
            <a:off x="344488" y="4365104"/>
            <a:ext cx="4320480" cy="1296144"/>
          </a:xfrm>
          <a:prstGeom prst="roundRect">
            <a:avLst/>
          </a:prstGeom>
          <a:solidFill>
            <a:srgbClr val="FBF9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hlinkClick r:id="rId2"/>
            </a:endParaRPr>
          </a:p>
          <a:p>
            <a:pPr algn="ctr"/>
            <a:r>
              <a:rPr lang="es-ES" dirty="0">
                <a:solidFill>
                  <a:schemeClr val="tx1"/>
                </a:solidFill>
                <a:hlinkClick r:id="rId2"/>
              </a:rPr>
              <a:t>https://youtu.be/SA6ny8H9vYI</a:t>
            </a:r>
            <a:endParaRPr lang="es-ES" dirty="0">
              <a:solidFill>
                <a:schemeClr val="tx1"/>
              </a:solidFill>
            </a:endParaRPr>
          </a:p>
          <a:p>
            <a:pPr algn="ctr"/>
            <a:br>
              <a:rPr lang="en-US" b="1" dirty="0"/>
            </a:br>
            <a:r>
              <a:rPr lang="en-US" b="1" dirty="0">
                <a:solidFill>
                  <a:schemeClr val="tx1"/>
                </a:solidFill>
              </a:rPr>
              <a:t>Do you know what this song </a:t>
            </a:r>
          </a:p>
          <a:p>
            <a:pPr algn="ctr"/>
            <a:r>
              <a:rPr lang="en-US" b="1" dirty="0">
                <a:solidFill>
                  <a:schemeClr val="tx1"/>
                </a:solidFill>
              </a:rPr>
              <a:t>was chosen for?</a:t>
            </a:r>
            <a:endParaRPr lang="es-ES" b="1" dirty="0">
              <a:solidFill>
                <a:schemeClr val="tx1"/>
              </a:solidFill>
            </a:endParaRPr>
          </a:p>
          <a:p>
            <a:pPr algn="ctr"/>
            <a:endParaRPr lang="es-ES" dirty="0">
              <a:solidFill>
                <a:schemeClr val="tx1"/>
              </a:soli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912" y="4005064"/>
            <a:ext cx="3193182" cy="2192167"/>
          </a:xfrm>
          <a:prstGeom prst="rect">
            <a:avLst/>
          </a:prstGeom>
        </p:spPr>
      </p:pic>
      <p:pic>
        <p:nvPicPr>
          <p:cNvPr id="5" name="Picture 4" descr="green pen.jpg"/>
          <p:cNvPicPr>
            <a:picLocks noChangeAspect="1"/>
          </p:cNvPicPr>
          <p:nvPr/>
        </p:nvPicPr>
        <p:blipFill>
          <a:blip r:embed="rId4" cstate="print"/>
          <a:stretch>
            <a:fillRect/>
          </a:stretch>
        </p:blipFill>
        <p:spPr>
          <a:xfrm>
            <a:off x="8409384" y="116633"/>
            <a:ext cx="599324" cy="1008112"/>
          </a:xfrm>
          <a:prstGeom prst="rect">
            <a:avLst/>
          </a:prstGeom>
        </p:spPr>
      </p:pic>
    </p:spTree>
    <p:extLst>
      <p:ext uri="{BB962C8B-B14F-4D97-AF65-F5344CB8AC3E}">
        <p14:creationId xmlns:p14="http://schemas.microsoft.com/office/powerpoint/2010/main" val="1377784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4"/>
          <p:cNvSpPr/>
          <p:nvPr/>
        </p:nvSpPr>
        <p:spPr>
          <a:xfrm>
            <a:off x="200472" y="1844824"/>
            <a:ext cx="4585395" cy="134659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4.SPANISH EXPRESSIONS</a:t>
            </a:r>
          </a:p>
        </p:txBody>
      </p:sp>
      <p:pic>
        <p:nvPicPr>
          <p:cNvPr id="1026" name="Picture 2"/>
          <p:cNvPicPr>
            <a:picLocks noChangeAspect="1" noChangeArrowheads="1"/>
          </p:cNvPicPr>
          <p:nvPr/>
        </p:nvPicPr>
        <p:blipFill>
          <a:blip r:embed="rId2" cstate="print"/>
          <a:srcRect t="1414"/>
          <a:stretch>
            <a:fillRect/>
          </a:stretch>
        </p:blipFill>
        <p:spPr bwMode="auto">
          <a:xfrm>
            <a:off x="5457056" y="1196752"/>
            <a:ext cx="4102595" cy="5020419"/>
          </a:xfrm>
          <a:prstGeom prst="rect">
            <a:avLst/>
          </a:prstGeom>
          <a:noFill/>
          <a:ln w="9525">
            <a:noFill/>
            <a:miter lim="800000"/>
            <a:headEnd/>
            <a:tailEnd/>
          </a:ln>
        </p:spPr>
      </p:pic>
    </p:spTree>
    <p:extLst>
      <p:ext uri="{BB962C8B-B14F-4D97-AF65-F5344CB8AC3E}">
        <p14:creationId xmlns:p14="http://schemas.microsoft.com/office/powerpoint/2010/main" val="321606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7650" y="404664"/>
            <a:ext cx="9245600" cy="1730345"/>
          </a:xfrm>
          <a:prstGeom prst="rect">
            <a:avLst/>
          </a:prstGeom>
          <a:noFill/>
        </p:spPr>
        <p:txBody>
          <a:bodyPr wrap="square" rtlCol="0">
            <a:spAutoFit/>
          </a:bodyPr>
          <a:lstStyle/>
          <a:p>
            <a:pPr algn="ctr"/>
            <a:r>
              <a:rPr lang="es-ES" sz="3900" dirty="0">
                <a:solidFill>
                  <a:srgbClr val="FF0000"/>
                </a:solidFill>
                <a:latin typeface="Curvy Thins" panose="03000600000000000000" pitchFamily="66" charset="0"/>
              </a:rPr>
              <a:t>“Se pilla antes a un mentiroso que </a:t>
            </a:r>
          </a:p>
          <a:p>
            <a:pPr algn="ctr"/>
            <a:r>
              <a:rPr lang="es-ES" sz="3900" dirty="0">
                <a:solidFill>
                  <a:srgbClr val="FF0000"/>
                </a:solidFill>
                <a:latin typeface="Curvy Thins" panose="03000600000000000000" pitchFamily="66" charset="0"/>
              </a:rPr>
              <a:t>a un cojo”</a:t>
            </a:r>
          </a:p>
          <a:p>
            <a:pPr algn="ctr"/>
            <a:r>
              <a:rPr lang="es-ES" sz="2844" dirty="0">
                <a:latin typeface="Curvy Thins" panose="03000600000000000000" pitchFamily="66" charset="0"/>
              </a:rPr>
              <a:t>THIS IS A SPANISH EXPRESION</a:t>
            </a:r>
          </a:p>
        </p:txBody>
      </p:sp>
      <p:sp>
        <p:nvSpPr>
          <p:cNvPr id="3" name="CuadroTexto 2"/>
          <p:cNvSpPr txBox="1"/>
          <p:nvPr/>
        </p:nvSpPr>
        <p:spPr>
          <a:xfrm>
            <a:off x="247650" y="2258559"/>
            <a:ext cx="9385870" cy="4369722"/>
          </a:xfrm>
          <a:prstGeom prst="rect">
            <a:avLst/>
          </a:prstGeom>
          <a:solidFill>
            <a:schemeClr val="bg1"/>
          </a:solidFill>
        </p:spPr>
        <p:txBody>
          <a:bodyPr wrap="square" rtlCol="0">
            <a:spAutoFit/>
          </a:bodyPr>
          <a:lstStyle/>
          <a:p>
            <a:r>
              <a:rPr lang="es-ES" sz="1463" dirty="0">
                <a:latin typeface="DFKai-SB" panose="03000509000000000000" pitchFamily="65" charset="-120"/>
                <a:ea typeface="DFKai-SB" panose="03000509000000000000" pitchFamily="65" charset="-120"/>
              </a:rPr>
              <a:t>¡Son las 5 de la tarde, una hora menos en el Reino Unido!, retransmitía Sonia en Radio 3. Hoy en su programa de radio </a:t>
            </a:r>
            <a:r>
              <a:rPr lang="es-ES" sz="1463" b="1" dirty="0">
                <a:latin typeface="DFKai-SB" panose="03000509000000000000" pitchFamily="65" charset="-120"/>
                <a:ea typeface="DFKai-SB" panose="03000509000000000000" pitchFamily="65" charset="-120"/>
              </a:rPr>
              <a:t>¡Tierra trágame!, </a:t>
            </a:r>
            <a:r>
              <a:rPr lang="es-ES" sz="1463" dirty="0">
                <a:latin typeface="DFKai-SB" panose="03000509000000000000" pitchFamily="65" charset="-120"/>
                <a:ea typeface="DFKai-SB" panose="03000509000000000000" pitchFamily="65" charset="-120"/>
              </a:rPr>
              <a:t>Sonia recibe la llamada de Laura, una chica de Madrid, de carácter alegre. Laura quiere compartir con la  gente una de las anécdotas de su juventud, del día de su 18 cumpleaños:</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Era el invierno de 2017.El  fin de semana de su cumpleaños, Laura y sus amigos decidieron viajar a Córdoba para visitar a su amigo Ismael, que estudiaba allí. Como era un plan de última hora y Laura sabía perfectamente que su madre le iba a decir que no, así que le contó a su madre que esa noche se quedaba en casa de una amiga a dormir (una mentira piadosa, y pensó que su madre no se enteraría del viaje) .</a:t>
            </a:r>
          </a:p>
          <a:p>
            <a:endParaRPr lang="es-ES" sz="1463" dirty="0">
              <a:latin typeface="DFKai-SB" panose="03000509000000000000" pitchFamily="65" charset="-120"/>
              <a:ea typeface="DFKai-SB" panose="03000509000000000000" pitchFamily="65" charset="-120"/>
            </a:endParaRPr>
          </a:p>
          <a:p>
            <a:r>
              <a:rPr lang="es-ES" sz="1463" dirty="0">
                <a:latin typeface="DFKai-SB" panose="03000509000000000000" pitchFamily="65" charset="-120"/>
                <a:ea typeface="DFKai-SB" panose="03000509000000000000" pitchFamily="65" charset="-120"/>
              </a:rPr>
              <a:t>Cuando por fin llegaron a Córdoba </a:t>
            </a:r>
            <a:r>
              <a:rPr lang="es-ES" sz="1463" b="1" dirty="0">
                <a:latin typeface="DFKai-SB" panose="03000509000000000000" pitchFamily="65" charset="-120"/>
                <a:ea typeface="DFKai-SB" panose="03000509000000000000" pitchFamily="65" charset="-120"/>
              </a:rPr>
              <a:t>sanos y salvos</a:t>
            </a:r>
            <a:r>
              <a:rPr lang="es-ES" sz="1463" dirty="0">
                <a:latin typeface="DFKai-SB" panose="03000509000000000000" pitchFamily="65" charset="-120"/>
                <a:ea typeface="DFKai-SB" panose="03000509000000000000" pitchFamily="65" charset="-120"/>
              </a:rPr>
              <a:t>, lo primero que hicieron fue buscar un bar donde tomar unas cervezas y </a:t>
            </a:r>
            <a:r>
              <a:rPr lang="es-ES" sz="1463" b="1" dirty="0">
                <a:latin typeface="DFKai-SB" panose="03000509000000000000" pitchFamily="65" charset="-120"/>
                <a:ea typeface="DFKai-SB" panose="03000509000000000000" pitchFamily="65" charset="-120"/>
              </a:rPr>
              <a:t>picotear algo.</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Una mujer que pasaba por allí les recomendó la taberna Salinas. De camino al lugar, pasearon por las calles principales del centro de la ciudad. En ese instante, aparecieron el hermano de Laura y su cuñada. A Laura casi</a:t>
            </a:r>
            <a:r>
              <a:rPr lang="es-ES" sz="1463" b="1" dirty="0">
                <a:latin typeface="DFKai-SB" panose="03000509000000000000" pitchFamily="65" charset="-120"/>
                <a:ea typeface="DFKai-SB" panose="03000509000000000000" pitchFamily="65" charset="-120"/>
              </a:rPr>
              <a:t> le da algo</a:t>
            </a:r>
            <a:r>
              <a:rPr lang="es-ES" sz="1463" dirty="0">
                <a:latin typeface="DFKai-SB" panose="03000509000000000000" pitchFamily="65" charset="-120"/>
                <a:ea typeface="DFKai-SB" panose="03000509000000000000" pitchFamily="65" charset="-120"/>
              </a:rPr>
              <a:t> al verlos y sin saber qué hacer, se escondió como pudo. En ese momento, el hermano de Laura llamó preocupado a su madre ya que no estaba seguro de si había visto a Laura o no:</a:t>
            </a:r>
            <a:br>
              <a:rPr lang="es-ES" sz="1463" dirty="0"/>
            </a:br>
            <a:br>
              <a:rPr lang="es-ES" sz="1463" dirty="0"/>
            </a:br>
            <a:endParaRPr lang="es-ES" sz="1463" dirty="0"/>
          </a:p>
        </p:txBody>
      </p:sp>
    </p:spTree>
    <p:extLst>
      <p:ext uri="{BB962C8B-B14F-4D97-AF65-F5344CB8AC3E}">
        <p14:creationId xmlns:p14="http://schemas.microsoft.com/office/powerpoint/2010/main" val="1954404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9922" y="831624"/>
            <a:ext cx="9127671" cy="4594848"/>
          </a:xfrm>
          <a:prstGeom prst="rect">
            <a:avLst/>
          </a:prstGeom>
          <a:solidFill>
            <a:schemeClr val="bg1"/>
          </a:solidFill>
        </p:spPr>
        <p:txBody>
          <a:bodyPr wrap="square" rtlCol="0">
            <a:spAutoFit/>
          </a:bodyPr>
          <a:lstStyle/>
          <a:p>
            <a:endParaRPr lang="es-ES" sz="1463" dirty="0">
              <a:latin typeface="DFKai-SB" panose="03000509000000000000" pitchFamily="65" charset="-120"/>
              <a:ea typeface="DFKai-SB" panose="03000509000000000000" pitchFamily="65" charset="-120"/>
            </a:endParaRPr>
          </a:p>
          <a:p>
            <a:endParaRPr lang="es-ES" sz="1463" dirty="0">
              <a:latin typeface="DFKai-SB" panose="03000509000000000000" pitchFamily="65" charset="-120"/>
              <a:ea typeface="DFKai-SB" panose="03000509000000000000" pitchFamily="65" charset="-120"/>
            </a:endParaRPr>
          </a:p>
          <a:p>
            <a:r>
              <a:rPr lang="es-ES" sz="1463" dirty="0">
                <a:latin typeface="DFKai-SB" panose="03000509000000000000" pitchFamily="65" charset="-120"/>
                <a:ea typeface="DFKai-SB" panose="03000509000000000000" pitchFamily="65" charset="-120"/>
              </a:rPr>
              <a:t>—Mamá, me ha parecido ver a Laura por Córdoba —   explicaba sorprendido el hermano.</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—Pero… si me dijo que se iba a casa de una amiga a dormir… ¡</a:t>
            </a:r>
            <a:r>
              <a:rPr lang="es-ES" sz="1463" b="1" dirty="0" err="1">
                <a:latin typeface="DFKai-SB" panose="03000509000000000000" pitchFamily="65" charset="-120"/>
                <a:ea typeface="DFKai-SB" panose="03000509000000000000" pitchFamily="65" charset="-120"/>
              </a:rPr>
              <a:t>ays</a:t>
            </a:r>
            <a:r>
              <a:rPr lang="es-ES" sz="1463" b="1" dirty="0">
                <a:latin typeface="DFKai-SB" panose="03000509000000000000" pitchFamily="65" charset="-120"/>
                <a:ea typeface="DFKai-SB" panose="03000509000000000000" pitchFamily="65" charset="-120"/>
              </a:rPr>
              <a:t>, Laura!! Me la ha vuelto a colar!</a:t>
            </a:r>
            <a:r>
              <a:rPr lang="es-ES" sz="1463" dirty="0">
                <a:latin typeface="DFKai-SB" panose="03000509000000000000" pitchFamily="65" charset="-120"/>
                <a:ea typeface="DFKai-SB" panose="03000509000000000000" pitchFamily="65" charset="-120"/>
              </a:rPr>
              <a:t> —respondió la madre enfadada.</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Al rato, cuando la madre se calmó, llamó por el móvil a su hija:</a:t>
            </a:r>
          </a:p>
          <a:p>
            <a:endParaRPr lang="es-ES" sz="1463" dirty="0">
              <a:latin typeface="DFKai-SB" panose="03000509000000000000" pitchFamily="65" charset="-120"/>
              <a:ea typeface="DFKai-SB" panose="03000509000000000000" pitchFamily="65" charset="-120"/>
            </a:endParaRPr>
          </a:p>
          <a:p>
            <a:r>
              <a:rPr lang="es-ES" sz="1463" dirty="0">
                <a:latin typeface="DFKai-SB" panose="03000509000000000000" pitchFamily="65" charset="-120"/>
                <a:ea typeface="DFKai-SB" panose="03000509000000000000" pitchFamily="65" charset="-120"/>
              </a:rPr>
              <a:t>—Laura, ¿se puede saber qué haces en Córdoba? —preguntó la madre enfadada</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—Mamá, si yo no estoy en Córdoba, estoy en casa de Celia —se defendía Laura </a:t>
            </a:r>
            <a:r>
              <a:rPr lang="es-ES" sz="1463" b="1" dirty="0">
                <a:latin typeface="DFKai-SB" panose="03000509000000000000" pitchFamily="65" charset="-120"/>
                <a:ea typeface="DFKai-SB" panose="03000509000000000000" pitchFamily="65" charset="-120"/>
              </a:rPr>
              <a:t>haciéndose la tonta.</a:t>
            </a:r>
            <a:br>
              <a:rPr lang="es-ES" sz="1463" b="1"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—Venga, Laura, </a:t>
            </a:r>
            <a:r>
              <a:rPr lang="es-ES" sz="1463" b="1" dirty="0">
                <a:latin typeface="DFKai-SB" panose="03000509000000000000" pitchFamily="65" charset="-120"/>
                <a:ea typeface="DFKai-SB" panose="03000509000000000000" pitchFamily="65" charset="-120"/>
              </a:rPr>
              <a:t>se pilla antes a un mentiroso que a un cojo</a:t>
            </a:r>
            <a:r>
              <a:rPr lang="es-ES" sz="1463" dirty="0">
                <a:latin typeface="DFKai-SB" panose="03000509000000000000" pitchFamily="65" charset="-120"/>
                <a:ea typeface="DFKai-SB" panose="03000509000000000000" pitchFamily="65" charset="-120"/>
              </a:rPr>
              <a:t> y yo sé muy bien cuando mientes -insistía la madre de nuevo.</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—Lo siento, Mamá, </a:t>
            </a:r>
            <a:r>
              <a:rPr lang="es-ES" sz="1463" b="1" dirty="0">
                <a:latin typeface="DFKai-SB" panose="03000509000000000000" pitchFamily="65" charset="-120"/>
                <a:ea typeface="DFKai-SB" panose="03000509000000000000" pitchFamily="65" charset="-120"/>
              </a:rPr>
              <a:t>me has pillado infraganti</a:t>
            </a:r>
            <a:r>
              <a:rPr lang="es-ES" sz="1463" dirty="0">
                <a:latin typeface="DFKai-SB" panose="03000509000000000000" pitchFamily="65" charset="-120"/>
                <a:ea typeface="DFKai-SB" panose="03000509000000000000" pitchFamily="65" charset="-120"/>
              </a:rPr>
              <a:t>! Es que todos mis amigos venían y tú te ibas a enfadar si te decía la verdad —confesó Laura.</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—Que sepas que vas a estar castigada sin salir de fiesta durante un mes -le dijo su madre.</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—Pero, Mamá, —intentó replicar.</a:t>
            </a:r>
            <a:br>
              <a:rPr lang="es-ES" sz="1463" dirty="0">
                <a:latin typeface="DFKai-SB" panose="03000509000000000000" pitchFamily="65" charset="-120"/>
                <a:ea typeface="DFKai-SB" panose="03000509000000000000" pitchFamily="65" charset="-120"/>
              </a:rPr>
            </a:br>
            <a:r>
              <a:rPr lang="es-ES" sz="1463" dirty="0">
                <a:latin typeface="DFKai-SB" panose="03000509000000000000" pitchFamily="65" charset="-120"/>
                <a:ea typeface="DFKai-SB" panose="03000509000000000000" pitchFamily="65" charset="-120"/>
              </a:rPr>
              <a:t>—No hay más que hablar. Adiós —le dijo  la madre antes de colgar el teléfono.</a:t>
            </a:r>
          </a:p>
          <a:p>
            <a:r>
              <a:rPr lang="es-ES" sz="1463" dirty="0">
                <a:latin typeface="DFKai-SB" panose="03000509000000000000" pitchFamily="65" charset="-120"/>
                <a:ea typeface="DFKai-SB" panose="03000509000000000000" pitchFamily="65" charset="-120"/>
              </a:rPr>
              <a:t>Y es que </a:t>
            </a:r>
            <a:r>
              <a:rPr lang="es-ES" sz="1463" b="1" dirty="0">
                <a:latin typeface="DFKai-SB" panose="03000509000000000000" pitchFamily="65" charset="-120"/>
                <a:ea typeface="DFKai-SB" panose="03000509000000000000" pitchFamily="65" charset="-120"/>
              </a:rPr>
              <a:t>las mentiras tienen las patas muy cortas.</a:t>
            </a:r>
            <a:endParaRPr lang="es-ES" sz="1463" dirty="0"/>
          </a:p>
          <a:p>
            <a:br>
              <a:rPr lang="es-ES" sz="1463" dirty="0"/>
            </a:br>
            <a:endParaRPr lang="es-ES" sz="1463" dirty="0"/>
          </a:p>
        </p:txBody>
      </p:sp>
    </p:spTree>
    <p:extLst>
      <p:ext uri="{BB962C8B-B14F-4D97-AF65-F5344CB8AC3E}">
        <p14:creationId xmlns:p14="http://schemas.microsoft.com/office/powerpoint/2010/main" val="230707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0472" y="404664"/>
            <a:ext cx="9304565" cy="769441"/>
          </a:xfrm>
          <a:prstGeom prst="rect">
            <a:avLst/>
          </a:prstGeom>
          <a:solidFill>
            <a:schemeClr val="bg1"/>
          </a:solidFill>
        </p:spPr>
        <p:txBody>
          <a:bodyPr wrap="square" rtlCol="0">
            <a:spAutoFit/>
          </a:bodyPr>
          <a:lstStyle/>
          <a:p>
            <a:r>
              <a:rPr lang="es-ES" sz="2200" b="1" dirty="0">
                <a:solidFill>
                  <a:srgbClr val="FF0000"/>
                </a:solidFill>
                <a:latin typeface="Calibri (Body)"/>
                <a:ea typeface="DFKai-SB" panose="03000509000000000000" pitchFamily="65" charset="-120"/>
              </a:rPr>
              <a:t>1.Read </a:t>
            </a:r>
            <a:r>
              <a:rPr lang="es-ES" sz="2200" b="1" dirty="0" err="1">
                <a:solidFill>
                  <a:srgbClr val="FF0000"/>
                </a:solidFill>
                <a:latin typeface="Calibri (Body)"/>
                <a:ea typeface="DFKai-SB" panose="03000509000000000000" pitchFamily="65" charset="-120"/>
              </a:rPr>
              <a:t>the</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expressions</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on</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the</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left</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that</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appear</a:t>
            </a:r>
            <a:r>
              <a:rPr lang="es-ES" sz="2200" b="1" dirty="0">
                <a:solidFill>
                  <a:srgbClr val="FF0000"/>
                </a:solidFill>
                <a:latin typeface="Calibri (Body)"/>
                <a:ea typeface="DFKai-SB" panose="03000509000000000000" pitchFamily="65" charset="-120"/>
              </a:rPr>
              <a:t> in </a:t>
            </a:r>
            <a:r>
              <a:rPr lang="es-ES" sz="2200" b="1" dirty="0" err="1">
                <a:solidFill>
                  <a:srgbClr val="FF0000"/>
                </a:solidFill>
                <a:latin typeface="Calibri (Body)"/>
                <a:ea typeface="DFKai-SB" panose="03000509000000000000" pitchFamily="65" charset="-120"/>
              </a:rPr>
              <a:t>the</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text</a:t>
            </a:r>
            <a:r>
              <a:rPr lang="es-ES" sz="2200" b="1" dirty="0">
                <a:solidFill>
                  <a:srgbClr val="FF0000"/>
                </a:solidFill>
                <a:latin typeface="Calibri (Body)"/>
                <a:ea typeface="DFKai-SB" panose="03000509000000000000" pitchFamily="65" charset="-120"/>
              </a:rPr>
              <a:t> and match </a:t>
            </a:r>
            <a:r>
              <a:rPr lang="es-ES" sz="2200" b="1" dirty="0" err="1">
                <a:solidFill>
                  <a:srgbClr val="FF0000"/>
                </a:solidFill>
                <a:latin typeface="Calibri (Body)"/>
                <a:ea typeface="DFKai-SB" panose="03000509000000000000" pitchFamily="65" charset="-120"/>
              </a:rPr>
              <a:t>them</a:t>
            </a:r>
            <a:r>
              <a:rPr lang="es-ES" sz="2200" b="1" dirty="0">
                <a:solidFill>
                  <a:srgbClr val="FF0000"/>
                </a:solidFill>
                <a:latin typeface="Calibri (Body)"/>
                <a:ea typeface="DFKai-SB" panose="03000509000000000000" pitchFamily="65" charset="-120"/>
              </a:rPr>
              <a:t> to </a:t>
            </a:r>
            <a:r>
              <a:rPr lang="es-ES" sz="2200" b="1" dirty="0" err="1">
                <a:solidFill>
                  <a:srgbClr val="FF0000"/>
                </a:solidFill>
                <a:latin typeface="Calibri (Body)"/>
                <a:ea typeface="DFKai-SB" panose="03000509000000000000" pitchFamily="65" charset="-120"/>
              </a:rPr>
              <a:t>their</a:t>
            </a:r>
            <a:r>
              <a:rPr lang="es-ES" sz="2200" b="1" dirty="0">
                <a:solidFill>
                  <a:srgbClr val="FF0000"/>
                </a:solidFill>
                <a:latin typeface="Calibri (Body)"/>
                <a:ea typeface="DFKai-SB" panose="03000509000000000000" pitchFamily="65" charset="-120"/>
              </a:rPr>
              <a:t> </a:t>
            </a:r>
            <a:r>
              <a:rPr lang="es-ES" sz="2200" b="1" dirty="0" err="1">
                <a:solidFill>
                  <a:srgbClr val="FF0000"/>
                </a:solidFill>
                <a:latin typeface="Calibri (Body)"/>
                <a:ea typeface="DFKai-SB" panose="03000509000000000000" pitchFamily="65" charset="-120"/>
              </a:rPr>
              <a:t>description</a:t>
            </a:r>
            <a:endParaRPr lang="es-ES" sz="2200" b="1" dirty="0">
              <a:solidFill>
                <a:srgbClr val="FF0000"/>
              </a:solidFill>
              <a:latin typeface="Calibri (Body)"/>
              <a:ea typeface="DFKai-SB" panose="03000509000000000000" pitchFamily="65" charset="-120"/>
            </a:endParaRPr>
          </a:p>
        </p:txBody>
      </p:sp>
      <p:sp>
        <p:nvSpPr>
          <p:cNvPr id="5" name="CuadroTexto 4"/>
          <p:cNvSpPr txBox="1"/>
          <p:nvPr/>
        </p:nvSpPr>
        <p:spPr>
          <a:xfrm>
            <a:off x="128464" y="1362137"/>
            <a:ext cx="3458983" cy="5495863"/>
          </a:xfrm>
          <a:prstGeom prst="rect">
            <a:avLst/>
          </a:prstGeom>
          <a:solidFill>
            <a:schemeClr val="accent6">
              <a:lumMod val="40000"/>
              <a:lumOff val="60000"/>
            </a:schemeClr>
          </a:solidFill>
        </p:spPr>
        <p:txBody>
          <a:bodyPr wrap="square" rtlCol="0">
            <a:spAutoFit/>
          </a:bodyPr>
          <a:lstStyle/>
          <a:p>
            <a:pPr marL="278606" indent="-278606" algn="ctr">
              <a:lnSpc>
                <a:spcPct val="150000"/>
              </a:lnSpc>
              <a:buFont typeface="+mj-lt"/>
              <a:buAutoNum type="arabicPeriod"/>
            </a:pPr>
            <a:r>
              <a:rPr lang="es-ES" sz="1463" dirty="0"/>
              <a:t>¡Tierra trágame!</a:t>
            </a:r>
          </a:p>
          <a:p>
            <a:pPr marL="278606" indent="-278606" algn="ctr">
              <a:lnSpc>
                <a:spcPct val="150000"/>
              </a:lnSpc>
              <a:buFont typeface="+mj-lt"/>
              <a:buAutoNum type="arabicPeriod"/>
            </a:pPr>
            <a:r>
              <a:rPr lang="es-ES" sz="1463" dirty="0"/>
              <a:t>Sano y salvo</a:t>
            </a:r>
            <a:br>
              <a:rPr lang="es-ES" sz="1463" dirty="0"/>
            </a:br>
            <a:r>
              <a:rPr lang="es-ES" sz="1463" i="1" dirty="0">
                <a:solidFill>
                  <a:srgbClr val="0070C0"/>
                </a:solidFill>
              </a:rPr>
              <a:t>llegaron a Córdoba sanos y salvos</a:t>
            </a:r>
          </a:p>
          <a:p>
            <a:pPr marL="278606" indent="-278606" algn="ctr">
              <a:lnSpc>
                <a:spcPct val="150000"/>
              </a:lnSpc>
              <a:buFont typeface="+mj-lt"/>
              <a:buAutoNum type="arabicPeriod"/>
            </a:pPr>
            <a:r>
              <a:rPr lang="es-ES" sz="1463" dirty="0"/>
              <a:t>​Pillar a alguien infraganti</a:t>
            </a:r>
            <a:br>
              <a:rPr lang="es-ES" sz="1463" dirty="0"/>
            </a:br>
            <a:r>
              <a:rPr lang="es-ES" sz="1463" i="1" dirty="0">
                <a:solidFill>
                  <a:srgbClr val="0070C0"/>
                </a:solidFill>
              </a:rPr>
              <a:t>me has pillado infraganti</a:t>
            </a:r>
          </a:p>
          <a:p>
            <a:pPr marL="278606" indent="-278606" algn="ctr">
              <a:lnSpc>
                <a:spcPct val="150000"/>
              </a:lnSpc>
              <a:buFont typeface="+mj-lt"/>
              <a:buAutoNum type="arabicPeriod"/>
            </a:pPr>
            <a:r>
              <a:rPr lang="es-ES" sz="1463" dirty="0"/>
              <a:t>Picotear algo</a:t>
            </a:r>
          </a:p>
          <a:p>
            <a:pPr marL="278606" indent="-278606" algn="ctr">
              <a:lnSpc>
                <a:spcPct val="150000"/>
              </a:lnSpc>
              <a:buFont typeface="+mj-lt"/>
              <a:buAutoNum type="arabicPeriod"/>
            </a:pPr>
            <a:r>
              <a:rPr lang="es-ES" sz="1463" dirty="0"/>
              <a:t>No dar crédito a lo que se está viendo/oyendo</a:t>
            </a:r>
            <a:br>
              <a:rPr lang="es-ES" sz="1463" dirty="0"/>
            </a:br>
            <a:r>
              <a:rPr lang="es-ES" sz="1463" i="1" dirty="0">
                <a:solidFill>
                  <a:srgbClr val="0070C0"/>
                </a:solidFill>
              </a:rPr>
              <a:t>No daba crédito a…</a:t>
            </a:r>
          </a:p>
          <a:p>
            <a:pPr marL="278606" indent="-278606" algn="ctr">
              <a:lnSpc>
                <a:spcPct val="150000"/>
              </a:lnSpc>
              <a:buFont typeface="+mj-lt"/>
              <a:buAutoNum type="arabicPeriod"/>
            </a:pPr>
            <a:r>
              <a:rPr lang="es-ES" sz="1463" dirty="0"/>
              <a:t>Colársela/jugársela a alguien</a:t>
            </a:r>
          </a:p>
          <a:p>
            <a:pPr algn="ctr">
              <a:lnSpc>
                <a:spcPct val="150000"/>
              </a:lnSpc>
            </a:pPr>
            <a:r>
              <a:rPr lang="es-ES" sz="1463" i="1" dirty="0"/>
              <a:t>      </a:t>
            </a:r>
            <a:r>
              <a:rPr lang="es-ES" sz="1463" i="1" dirty="0">
                <a:solidFill>
                  <a:srgbClr val="0070C0"/>
                </a:solidFill>
              </a:rPr>
              <a:t>Me la ha vuelto a colar</a:t>
            </a:r>
          </a:p>
          <a:p>
            <a:pPr algn="ctr">
              <a:lnSpc>
                <a:spcPct val="150000"/>
              </a:lnSpc>
            </a:pPr>
            <a:r>
              <a:rPr lang="es-ES" sz="1463" dirty="0"/>
              <a:t>7.   Hacerse el/ la tonto/a</a:t>
            </a:r>
            <a:br>
              <a:rPr lang="es-ES" sz="1463" dirty="0"/>
            </a:br>
            <a:r>
              <a:rPr lang="es-ES" sz="1463" i="1" dirty="0"/>
              <a:t>      </a:t>
            </a:r>
            <a:r>
              <a:rPr lang="es-ES" sz="1463" i="1" dirty="0">
                <a:solidFill>
                  <a:srgbClr val="0070C0"/>
                </a:solidFill>
              </a:rPr>
              <a:t>No te hagas la tonta</a:t>
            </a:r>
          </a:p>
          <a:p>
            <a:pPr marL="278606" indent="-278606" algn="ctr">
              <a:lnSpc>
                <a:spcPct val="150000"/>
              </a:lnSpc>
              <a:buAutoNum type="arabicPeriod" startAt="8"/>
            </a:pPr>
            <a:r>
              <a:rPr lang="es-ES" sz="1463" dirty="0"/>
              <a:t>Darle algo a uno/a mismo/a</a:t>
            </a:r>
            <a:br>
              <a:rPr lang="es-ES" sz="1463" dirty="0"/>
            </a:br>
            <a:r>
              <a:rPr lang="es-ES" sz="1463" dirty="0"/>
              <a:t>      </a:t>
            </a:r>
            <a:r>
              <a:rPr lang="es-ES" sz="1463" i="1" dirty="0">
                <a:solidFill>
                  <a:srgbClr val="0070C0"/>
                </a:solidFill>
              </a:rPr>
              <a:t>Me va a dar algo</a:t>
            </a:r>
          </a:p>
          <a:p>
            <a:pPr marL="278606" indent="-278606">
              <a:lnSpc>
                <a:spcPct val="150000"/>
              </a:lnSpc>
              <a:buAutoNum type="arabicPeriod" startAt="8"/>
            </a:pPr>
            <a:endParaRPr lang="es-ES" sz="1463" dirty="0"/>
          </a:p>
        </p:txBody>
      </p:sp>
      <p:sp>
        <p:nvSpPr>
          <p:cNvPr id="7" name="CuadroTexto 6"/>
          <p:cNvSpPr txBox="1"/>
          <p:nvPr/>
        </p:nvSpPr>
        <p:spPr>
          <a:xfrm>
            <a:off x="3885284" y="1535821"/>
            <a:ext cx="5909696" cy="4819974"/>
          </a:xfrm>
          <a:prstGeom prst="rect">
            <a:avLst/>
          </a:prstGeom>
          <a:solidFill>
            <a:schemeClr val="accent5">
              <a:lumMod val="20000"/>
              <a:lumOff val="80000"/>
            </a:schemeClr>
          </a:solidFill>
        </p:spPr>
        <p:txBody>
          <a:bodyPr wrap="square" rtlCol="0">
            <a:spAutoFit/>
          </a:bodyPr>
          <a:lstStyle/>
          <a:p>
            <a:endParaRPr lang="es-ES" sz="1463" dirty="0"/>
          </a:p>
          <a:p>
            <a:r>
              <a:rPr lang="es-ES" sz="1463" dirty="0"/>
              <a:t>A. llegas al sitio donde tienes que ir de manera segura.</a:t>
            </a:r>
          </a:p>
          <a:p>
            <a:endParaRPr lang="es-ES" sz="1463" dirty="0"/>
          </a:p>
          <a:p>
            <a:r>
              <a:rPr lang="es-ES" sz="1463" dirty="0"/>
              <a:t>B. pasas vergüenza (</a:t>
            </a:r>
            <a:r>
              <a:rPr lang="es-ES" sz="1463" dirty="0" err="1"/>
              <a:t>embarrassment</a:t>
            </a:r>
            <a:r>
              <a:rPr lang="es-ES" sz="1463" dirty="0"/>
              <a:t>) en una situación</a:t>
            </a:r>
          </a:p>
          <a:p>
            <a:endParaRPr lang="es-ES" sz="1463" dirty="0"/>
          </a:p>
          <a:p>
            <a:r>
              <a:rPr lang="es-ES" sz="1463" dirty="0"/>
              <a:t>C. ves  que una persona está haciendo algo que no debería hacer</a:t>
            </a:r>
          </a:p>
          <a:p>
            <a:endParaRPr lang="es-ES" sz="1463" dirty="0"/>
          </a:p>
          <a:p>
            <a:r>
              <a:rPr lang="es-ES" sz="1463" dirty="0"/>
              <a:t>D. se miente a alguien</a:t>
            </a:r>
          </a:p>
          <a:p>
            <a:endParaRPr lang="es-ES" sz="1463" dirty="0"/>
          </a:p>
          <a:p>
            <a:r>
              <a:rPr lang="es-ES" sz="1463" dirty="0"/>
              <a:t>E. actúas como si no supieras algo</a:t>
            </a:r>
          </a:p>
          <a:p>
            <a:endParaRPr lang="es-ES" sz="1463" dirty="0"/>
          </a:p>
          <a:p>
            <a:r>
              <a:rPr lang="es-ES" sz="1463" dirty="0"/>
              <a:t>F. no puedes creer lo que te dice alguien.</a:t>
            </a:r>
          </a:p>
          <a:p>
            <a:endParaRPr lang="es-ES" sz="1463" dirty="0"/>
          </a:p>
          <a:p>
            <a:r>
              <a:rPr lang="es-ES" sz="1463" dirty="0"/>
              <a:t>G. comes pequeñas cantidades de comida antes de las comidas principales</a:t>
            </a:r>
          </a:p>
          <a:p>
            <a:endParaRPr lang="es-ES" sz="1463" dirty="0"/>
          </a:p>
          <a:p>
            <a:r>
              <a:rPr lang="es-ES" sz="1463" dirty="0"/>
              <a:t>H. algo o alguien te sorprende mucho.</a:t>
            </a:r>
          </a:p>
          <a:p>
            <a:endParaRPr lang="es-ES" sz="1463" dirty="0"/>
          </a:p>
          <a:p>
            <a:endParaRPr lang="es-ES" sz="1463" dirty="0"/>
          </a:p>
          <a:p>
            <a:endParaRPr lang="es-ES" sz="1463" dirty="0"/>
          </a:p>
          <a:p>
            <a:endParaRPr lang="es-ES" sz="1463" dirty="0"/>
          </a:p>
          <a:p>
            <a:endParaRPr lang="es-ES" sz="1463" dirty="0"/>
          </a:p>
        </p:txBody>
      </p:sp>
      <p:sp>
        <p:nvSpPr>
          <p:cNvPr id="8" name="CuadroTexto 7"/>
          <p:cNvSpPr txBox="1"/>
          <p:nvPr/>
        </p:nvSpPr>
        <p:spPr>
          <a:xfrm>
            <a:off x="3885284" y="1341544"/>
            <a:ext cx="5909696" cy="317459"/>
          </a:xfrm>
          <a:prstGeom prst="rect">
            <a:avLst/>
          </a:prstGeom>
          <a:solidFill>
            <a:schemeClr val="accent5">
              <a:lumMod val="60000"/>
              <a:lumOff val="40000"/>
            </a:schemeClr>
          </a:solidFill>
        </p:spPr>
        <p:txBody>
          <a:bodyPr wrap="square" rtlCol="0">
            <a:spAutoFit/>
          </a:bodyPr>
          <a:lstStyle/>
          <a:p>
            <a:r>
              <a:rPr lang="es-ES" sz="1463" dirty="0"/>
              <a:t>UTILIZAS LA EXPRESIÓN CUANDO…..</a:t>
            </a:r>
          </a:p>
        </p:txBody>
      </p:sp>
    </p:spTree>
    <p:extLst>
      <p:ext uri="{BB962C8B-B14F-4D97-AF65-F5344CB8AC3E}">
        <p14:creationId xmlns:p14="http://schemas.microsoft.com/office/powerpoint/2010/main" val="413812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48680"/>
            <a:ext cx="9906000" cy="4924425"/>
          </a:xfrm>
          <a:prstGeom prst="rect">
            <a:avLst/>
          </a:prstGeom>
          <a:solidFill>
            <a:schemeClr val="bg1"/>
          </a:solidFill>
        </p:spPr>
        <p:txBody>
          <a:bodyPr wrap="square" rtlCol="0">
            <a:spAutoFit/>
          </a:bodyPr>
          <a:lstStyle/>
          <a:p>
            <a:r>
              <a:rPr lang="es-ES" sz="2200" b="1" dirty="0">
                <a:solidFill>
                  <a:srgbClr val="FF0000"/>
                </a:solidFill>
              </a:rPr>
              <a:t>2. </a:t>
            </a:r>
            <a:r>
              <a:rPr lang="es-ES" sz="2200" b="1" dirty="0" err="1">
                <a:solidFill>
                  <a:srgbClr val="FF0000"/>
                </a:solidFill>
              </a:rPr>
              <a:t>Read</a:t>
            </a:r>
            <a:r>
              <a:rPr lang="es-ES" sz="2200" b="1" dirty="0">
                <a:solidFill>
                  <a:srgbClr val="FF0000"/>
                </a:solidFill>
              </a:rPr>
              <a:t> </a:t>
            </a:r>
            <a:r>
              <a:rPr lang="es-ES" sz="2200" b="1" dirty="0" err="1">
                <a:solidFill>
                  <a:srgbClr val="FF0000"/>
                </a:solidFill>
              </a:rPr>
              <a:t>the</a:t>
            </a:r>
            <a:r>
              <a:rPr lang="es-ES" sz="2200" b="1" dirty="0">
                <a:solidFill>
                  <a:srgbClr val="FF0000"/>
                </a:solidFill>
              </a:rPr>
              <a:t> </a:t>
            </a:r>
            <a:r>
              <a:rPr lang="es-ES" sz="2200" b="1" dirty="0" err="1">
                <a:solidFill>
                  <a:srgbClr val="FF0000"/>
                </a:solidFill>
              </a:rPr>
              <a:t>following</a:t>
            </a:r>
            <a:r>
              <a:rPr lang="es-ES" sz="2200" b="1" dirty="0">
                <a:solidFill>
                  <a:srgbClr val="FF0000"/>
                </a:solidFill>
              </a:rPr>
              <a:t> </a:t>
            </a:r>
            <a:r>
              <a:rPr lang="es-ES" sz="2200" b="1" dirty="0" err="1">
                <a:solidFill>
                  <a:srgbClr val="FF0000"/>
                </a:solidFill>
              </a:rPr>
              <a:t>information</a:t>
            </a:r>
            <a:r>
              <a:rPr lang="es-ES" sz="2200" b="1" dirty="0">
                <a:solidFill>
                  <a:srgbClr val="FF0000"/>
                </a:solidFill>
              </a:rPr>
              <a:t> </a:t>
            </a:r>
            <a:r>
              <a:rPr lang="es-ES" sz="2200" b="1" dirty="0" err="1">
                <a:solidFill>
                  <a:srgbClr val="FF0000"/>
                </a:solidFill>
              </a:rPr>
              <a:t>about</a:t>
            </a:r>
            <a:r>
              <a:rPr lang="es-ES" sz="2200" b="1" dirty="0">
                <a:solidFill>
                  <a:srgbClr val="FF0000"/>
                </a:solidFill>
              </a:rPr>
              <a:t> </a:t>
            </a:r>
            <a:r>
              <a:rPr lang="es-ES" sz="2200" b="1" dirty="0" err="1">
                <a:solidFill>
                  <a:srgbClr val="FF0000"/>
                </a:solidFill>
              </a:rPr>
              <a:t>the</a:t>
            </a:r>
            <a:r>
              <a:rPr lang="es-ES" sz="2200" b="1" dirty="0">
                <a:solidFill>
                  <a:srgbClr val="FF0000"/>
                </a:solidFill>
              </a:rPr>
              <a:t> </a:t>
            </a:r>
            <a:r>
              <a:rPr lang="es-ES" sz="2200" b="1" dirty="0" err="1">
                <a:solidFill>
                  <a:srgbClr val="FF0000"/>
                </a:solidFill>
              </a:rPr>
              <a:t>text</a:t>
            </a:r>
            <a:r>
              <a:rPr lang="es-ES" sz="2200" b="1" dirty="0">
                <a:solidFill>
                  <a:srgbClr val="FF0000"/>
                </a:solidFill>
              </a:rPr>
              <a:t> and </a:t>
            </a:r>
            <a:r>
              <a:rPr lang="es-ES" sz="2200" b="1" dirty="0" err="1">
                <a:solidFill>
                  <a:srgbClr val="FF0000"/>
                </a:solidFill>
              </a:rPr>
              <a:t>respond</a:t>
            </a:r>
            <a:r>
              <a:rPr lang="es-ES" sz="2200" b="1" dirty="0">
                <a:solidFill>
                  <a:srgbClr val="FF0000"/>
                </a:solidFill>
              </a:rPr>
              <a:t> </a:t>
            </a:r>
            <a:r>
              <a:rPr lang="es-ES" sz="2200" b="1" dirty="0" err="1">
                <a:solidFill>
                  <a:srgbClr val="FF0000"/>
                </a:solidFill>
              </a:rPr>
              <a:t>with</a:t>
            </a:r>
            <a:r>
              <a:rPr lang="es-ES" sz="2200" b="1" dirty="0">
                <a:solidFill>
                  <a:srgbClr val="FF0000"/>
                </a:solidFill>
              </a:rPr>
              <a:t> true </a:t>
            </a:r>
            <a:r>
              <a:rPr lang="es-ES" sz="2200" b="1" dirty="0" err="1">
                <a:solidFill>
                  <a:srgbClr val="FF0000"/>
                </a:solidFill>
              </a:rPr>
              <a:t>or</a:t>
            </a:r>
            <a:r>
              <a:rPr lang="es-ES" sz="2200" b="1" dirty="0">
                <a:solidFill>
                  <a:srgbClr val="FF0000"/>
                </a:solidFill>
              </a:rPr>
              <a:t> false.</a:t>
            </a:r>
          </a:p>
          <a:p>
            <a:endParaRPr lang="es-ES" dirty="0"/>
          </a:p>
          <a:p>
            <a:pPr marL="342900" indent="-342900">
              <a:buFont typeface="+mj-lt"/>
              <a:buAutoNum type="alphaLcParenR"/>
            </a:pPr>
            <a:r>
              <a:rPr lang="es-ES" dirty="0"/>
              <a:t>El programa tierra trágame  se retransmite a la 1 en UK    ……..T/F          </a:t>
            </a:r>
          </a:p>
          <a:p>
            <a:pPr marL="342900" indent="-342900">
              <a:buFont typeface="+mj-lt"/>
              <a:buAutoNum type="alphaLcParenR"/>
            </a:pPr>
            <a:r>
              <a:rPr lang="es-ES" dirty="0"/>
              <a:t>Laura participó en el programa contando su propia historia……..T/F</a:t>
            </a:r>
          </a:p>
          <a:p>
            <a:pPr marL="342900" indent="-342900">
              <a:buFont typeface="+mj-lt"/>
              <a:buAutoNum type="alphaLcParenR"/>
            </a:pPr>
            <a:r>
              <a:rPr lang="es-ES" dirty="0"/>
              <a:t>La chica madrileña mintió a su madre diciéndole que se quedaba en casa de una amiga, en vez de  decirle la verdad……..T/F</a:t>
            </a:r>
          </a:p>
          <a:p>
            <a:pPr marL="342900" indent="-342900">
              <a:buFont typeface="+mj-lt"/>
              <a:buAutoNum type="alphaLcParenR"/>
            </a:pPr>
            <a:r>
              <a:rPr lang="es-ES" dirty="0"/>
              <a:t>Laura  vio a su hermano y su cuñada en la taberna Salinas. ……..T/F</a:t>
            </a:r>
          </a:p>
          <a:p>
            <a:pPr marL="342900" indent="-342900">
              <a:buFont typeface="+mj-lt"/>
              <a:buAutoNum type="alphaLcParenR"/>
            </a:pPr>
            <a:r>
              <a:rPr lang="es-ES" dirty="0"/>
              <a:t>Como castigo la hija se queda sin salir de casa durante un mes. ……..T/F</a:t>
            </a:r>
          </a:p>
          <a:p>
            <a:pPr marL="342900" indent="-342900">
              <a:buFont typeface="+mj-lt"/>
              <a:buAutoNum type="alphaLcParenR"/>
            </a:pPr>
            <a:r>
              <a:rPr lang="es-ES" dirty="0"/>
              <a:t>La madre de Laura piensa de ella que miente más que habla. ……..T/F</a:t>
            </a:r>
          </a:p>
          <a:p>
            <a:endParaRPr lang="es-ES" dirty="0"/>
          </a:p>
          <a:p>
            <a:r>
              <a:rPr lang="es-ES" sz="2200" b="1" dirty="0">
                <a:solidFill>
                  <a:srgbClr val="FF0000"/>
                </a:solidFill>
              </a:rPr>
              <a:t>3. </a:t>
            </a:r>
            <a:r>
              <a:rPr lang="es-ES" sz="2200" b="1" dirty="0" err="1">
                <a:solidFill>
                  <a:srgbClr val="FF0000"/>
                </a:solidFill>
              </a:rPr>
              <a:t>What</a:t>
            </a:r>
            <a:r>
              <a:rPr lang="es-ES" sz="2200" b="1" dirty="0">
                <a:solidFill>
                  <a:srgbClr val="FF0000"/>
                </a:solidFill>
              </a:rPr>
              <a:t> </a:t>
            </a:r>
            <a:r>
              <a:rPr lang="es-ES" sz="2200" b="1" dirty="0" err="1">
                <a:solidFill>
                  <a:srgbClr val="FF0000"/>
                </a:solidFill>
              </a:rPr>
              <a:t>does</a:t>
            </a:r>
            <a:r>
              <a:rPr lang="es-ES" sz="2200" b="1" dirty="0">
                <a:solidFill>
                  <a:srgbClr val="FF0000"/>
                </a:solidFill>
              </a:rPr>
              <a:t> </a:t>
            </a:r>
            <a:r>
              <a:rPr lang="es-ES" sz="2200" b="1" dirty="0" err="1">
                <a:solidFill>
                  <a:srgbClr val="FF0000"/>
                </a:solidFill>
              </a:rPr>
              <a:t>the</a:t>
            </a:r>
            <a:r>
              <a:rPr lang="es-ES" sz="2200" b="1" dirty="0">
                <a:solidFill>
                  <a:srgbClr val="FF0000"/>
                </a:solidFill>
              </a:rPr>
              <a:t> </a:t>
            </a:r>
            <a:r>
              <a:rPr lang="es-ES" sz="2200" b="1" dirty="0" err="1">
                <a:solidFill>
                  <a:srgbClr val="FF0000"/>
                </a:solidFill>
              </a:rPr>
              <a:t>saying</a:t>
            </a:r>
            <a:r>
              <a:rPr lang="es-ES" sz="2200" b="1" dirty="0">
                <a:solidFill>
                  <a:srgbClr val="FF0000"/>
                </a:solidFill>
              </a:rPr>
              <a:t> mean: “Se pilla antes a un mentiroso que a un cojo"?</a:t>
            </a:r>
          </a:p>
          <a:p>
            <a:pPr marL="342900" indent="-342900">
              <a:buFont typeface="+mj-lt"/>
              <a:buAutoNum type="alphaLcParenR"/>
            </a:pPr>
            <a:endParaRPr lang="es-ES" dirty="0"/>
          </a:p>
          <a:p>
            <a:pPr marL="342900" indent="-342900">
              <a:buFont typeface="+mj-lt"/>
              <a:buAutoNum type="alphaLcParenR"/>
            </a:pPr>
            <a:r>
              <a:rPr lang="es-ES" dirty="0"/>
              <a:t>Los cojos son personas más sinceras que los mentirosos.</a:t>
            </a:r>
          </a:p>
          <a:p>
            <a:pPr marL="342900" indent="-342900">
              <a:buFont typeface="+mj-lt"/>
              <a:buAutoNum type="alphaLcParenR"/>
            </a:pPr>
            <a:r>
              <a:rPr lang="es-ES" dirty="0"/>
              <a:t>Ambos se comportan de forma similar cuando mienten, el cojo camina más rápido y al mentiroso le crece la nariz, como le pasaba al personaje del cuento Pinocho.</a:t>
            </a:r>
          </a:p>
          <a:p>
            <a:pPr marL="342900" indent="-342900">
              <a:buFont typeface="+mj-lt"/>
              <a:buAutoNum type="alphaLcParenR"/>
            </a:pPr>
            <a:r>
              <a:rPr lang="es-ES" dirty="0"/>
              <a:t>Se dice que a un mentiroso se le pilla antes que al cojo porque las mentiras son muy fáciles de atrapar o descubrir.</a:t>
            </a:r>
          </a:p>
        </p:txBody>
      </p:sp>
    </p:spTree>
    <p:extLst>
      <p:ext uri="{BB962C8B-B14F-4D97-AF65-F5344CB8AC3E}">
        <p14:creationId xmlns:p14="http://schemas.microsoft.com/office/powerpoint/2010/main" val="201655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Los 10 festivales imprescindibles de vera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1052736"/>
            <a:ext cx="7272808" cy="3456384"/>
          </a:xfrm>
          <a:prstGeom prst="rect">
            <a:avLst/>
          </a:prstGeom>
          <a:noFill/>
          <a:ln>
            <a:noFill/>
          </a:ln>
          <a:scene3d>
            <a:camera prst="orthographicFront"/>
            <a:lightRig rig="threePt" dir="t"/>
          </a:scene3d>
          <a:sp3d>
            <a:bevelT prst="angle"/>
          </a:sp3d>
        </p:spPr>
      </p:pic>
      <p:sp>
        <p:nvSpPr>
          <p:cNvPr id="5" name="Rectángulo redondeado 4"/>
          <p:cNvSpPr/>
          <p:nvPr/>
        </p:nvSpPr>
        <p:spPr>
          <a:xfrm>
            <a:off x="1136576" y="4725144"/>
            <a:ext cx="7416824" cy="134659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5. LA CANCIÓN DEL VERANO</a:t>
            </a:r>
          </a:p>
        </p:txBody>
      </p:sp>
    </p:spTree>
    <p:extLst>
      <p:ext uri="{BB962C8B-B14F-4D97-AF65-F5344CB8AC3E}">
        <p14:creationId xmlns:p14="http://schemas.microsoft.com/office/powerpoint/2010/main" val="294443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2480" y="116632"/>
            <a:ext cx="9433048" cy="6278642"/>
          </a:xfrm>
          <a:prstGeom prst="rect">
            <a:avLst/>
          </a:prstGeom>
          <a:solidFill>
            <a:schemeClr val="bg1"/>
          </a:solidFill>
        </p:spPr>
        <p:txBody>
          <a:bodyPr wrap="square" rtlCol="0">
            <a:spAutoFit/>
          </a:bodyPr>
          <a:lstStyle/>
          <a:p>
            <a:r>
              <a:rPr lang="es-ES" sz="2400" b="1" dirty="0">
                <a:solidFill>
                  <a:srgbClr val="FF0000"/>
                </a:solidFill>
              </a:rPr>
              <a:t>READ FOLLOWING TEXT AND ANSWER THE QUESTIONS</a:t>
            </a:r>
          </a:p>
          <a:p>
            <a:endParaRPr lang="es-ES" dirty="0"/>
          </a:p>
          <a:p>
            <a:r>
              <a:rPr lang="es-ES" dirty="0"/>
              <a:t>El calor ha llegado ya a toda España y cuando las temperaturas aumentan se produce todos los años un fenómeno que dura los meses de junio, julio, agosto y septiembre. Dicho fenómeno es el de la canción del verano.</a:t>
            </a:r>
          </a:p>
          <a:p>
            <a:endParaRPr lang="es-ES" dirty="0"/>
          </a:p>
          <a:p>
            <a:r>
              <a:rPr lang="es-ES" dirty="0"/>
              <a:t>Pero, </a:t>
            </a:r>
            <a:r>
              <a:rPr lang="es-ES" b="1" dirty="0"/>
              <a:t>¿qué es la canción del verano?</a:t>
            </a:r>
            <a:r>
              <a:rPr lang="es-ES" dirty="0"/>
              <a:t> La canción del verano es aquella que no vas a dejar de escuchar durante esos meses, en la radio del coche, en el pub, en el supermercado, en cualquier programa de televisión…</a:t>
            </a:r>
          </a:p>
          <a:p>
            <a:endParaRPr lang="es-ES" dirty="0"/>
          </a:p>
          <a:p>
            <a:r>
              <a:rPr lang="es-ES" dirty="0"/>
              <a:t>La canción del verano es un fenómeno social que se produce año tras año cuando una canción se hace famosa. Las canciones se hacen populares a través de la radio o cualquier medio de comunicación, en los últimos años muchas de ellas se popularizan a través de internet, sobre todo a partir de campañas de publicidad.</a:t>
            </a:r>
          </a:p>
          <a:p>
            <a:endParaRPr lang="es-ES" dirty="0"/>
          </a:p>
          <a:p>
            <a:r>
              <a:rPr lang="es-ES" dirty="0"/>
              <a:t>Pero, </a:t>
            </a:r>
            <a:r>
              <a:rPr lang="es-ES" b="1" dirty="0"/>
              <a:t>¿qué hace que una canción se convierta en la canción del verano?</a:t>
            </a:r>
            <a:r>
              <a:rPr lang="es-ES" dirty="0"/>
              <a:t> Pues no existe todavía una fórmula secreta y el éxito puede ser completamente imprevisible pero sí que podemos dar algunas pistas. Normalmente son canciones muy pegadizas y no demasiado complejas sino más bien divertidas, además de muy fáciles de bailar. Pero sobre todo su letra tiene que tratar de cosas relacionadas con el verano, como la playa, las barbacoas, las fiestas, el ocio, la alegría y el buen humor que se asocia en general con esta época del año. A unas personas les encanta y a otras no... Pero no puedes escapar de ella, no importa si te gusta o no, no puedes dejar de cantarla.</a:t>
            </a:r>
          </a:p>
        </p:txBody>
      </p:sp>
    </p:spTree>
    <p:extLst>
      <p:ext uri="{BB962C8B-B14F-4D97-AF65-F5344CB8AC3E}">
        <p14:creationId xmlns:p14="http://schemas.microsoft.com/office/powerpoint/2010/main" val="1495770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86332226"/>
              </p:ext>
            </p:extLst>
          </p:nvPr>
        </p:nvGraphicFramePr>
        <p:xfrm>
          <a:off x="1" y="1"/>
          <a:ext cx="9905999" cy="6725640"/>
        </p:xfrm>
        <a:graphic>
          <a:graphicData uri="http://schemas.openxmlformats.org/drawingml/2006/table">
            <a:tbl>
              <a:tblPr firstRow="1" bandRow="1">
                <a:tableStyleId>{5C22544A-7EE6-4342-B048-85BDC9FD1C3A}</a:tableStyleId>
              </a:tblPr>
              <a:tblGrid>
                <a:gridCol w="316253">
                  <a:extLst>
                    <a:ext uri="{9D8B030D-6E8A-4147-A177-3AD203B41FA5}">
                      <a16:colId xmlns:a16="http://schemas.microsoft.com/office/drawing/2014/main" val="3372372521"/>
                    </a:ext>
                  </a:extLst>
                </a:gridCol>
                <a:gridCol w="2412533">
                  <a:extLst>
                    <a:ext uri="{9D8B030D-6E8A-4147-A177-3AD203B41FA5}">
                      <a16:colId xmlns:a16="http://schemas.microsoft.com/office/drawing/2014/main" val="2077392922"/>
                    </a:ext>
                  </a:extLst>
                </a:gridCol>
                <a:gridCol w="2455500">
                  <a:extLst>
                    <a:ext uri="{9D8B030D-6E8A-4147-A177-3AD203B41FA5}">
                      <a16:colId xmlns:a16="http://schemas.microsoft.com/office/drawing/2014/main" val="3932849750"/>
                    </a:ext>
                  </a:extLst>
                </a:gridCol>
                <a:gridCol w="1372193">
                  <a:extLst>
                    <a:ext uri="{9D8B030D-6E8A-4147-A177-3AD203B41FA5}">
                      <a16:colId xmlns:a16="http://schemas.microsoft.com/office/drawing/2014/main" val="3835909388"/>
                    </a:ext>
                  </a:extLst>
                </a:gridCol>
                <a:gridCol w="1492864">
                  <a:extLst>
                    <a:ext uri="{9D8B030D-6E8A-4147-A177-3AD203B41FA5}">
                      <a16:colId xmlns:a16="http://schemas.microsoft.com/office/drawing/2014/main" val="3201027453"/>
                    </a:ext>
                  </a:extLst>
                </a:gridCol>
                <a:gridCol w="1856656">
                  <a:extLst>
                    <a:ext uri="{9D8B030D-6E8A-4147-A177-3AD203B41FA5}">
                      <a16:colId xmlns:a16="http://schemas.microsoft.com/office/drawing/2014/main" val="303662165"/>
                    </a:ext>
                  </a:extLst>
                </a:gridCol>
              </a:tblGrid>
              <a:tr h="631311">
                <a:tc gridSpan="6">
                  <a:txBody>
                    <a:bodyPr/>
                    <a:lstStyle/>
                    <a:p>
                      <a:pPr algn="ctr"/>
                      <a:r>
                        <a:rPr lang="en-GB" baseline="0" dirty="0">
                          <a:solidFill>
                            <a:schemeClr val="bg1"/>
                          </a:solidFill>
                        </a:rPr>
                        <a:t>Spanish Bridging </a:t>
                      </a:r>
                      <a:r>
                        <a:rPr lang="en-GB" baseline="0" dirty="0">
                          <a:solidFill>
                            <a:srgbClr val="FFFF00"/>
                          </a:solidFill>
                        </a:rPr>
                        <a:t>Portfolio  (check all the 26 tasks on the 3 first consecutive slides)</a:t>
                      </a:r>
                    </a:p>
                    <a:p>
                      <a:pPr algn="ctr"/>
                      <a:r>
                        <a:rPr lang="en-GB" baseline="0" dirty="0">
                          <a:solidFill>
                            <a:schemeClr val="bg1"/>
                          </a:solidFill>
                        </a:rPr>
                        <a:t>(All </a:t>
                      </a:r>
                      <a:r>
                        <a:rPr lang="en-GB" baseline="0" dirty="0">
                          <a:solidFill>
                            <a:srgbClr val="66FF66"/>
                          </a:solidFill>
                        </a:rPr>
                        <a:t>green</a:t>
                      </a:r>
                      <a:r>
                        <a:rPr lang="en-GB" baseline="0" dirty="0">
                          <a:solidFill>
                            <a:schemeClr val="bg1"/>
                          </a:solidFill>
                        </a:rPr>
                        <a:t> tasks are those which are optional elements of your portfolio)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762000"/>
                  </a:ext>
                </a:extLst>
              </a:tr>
              <a:tr h="751560">
                <a:tc rowSpan="5">
                  <a:txBody>
                    <a:bodyPr/>
                    <a:lstStyle/>
                    <a:p>
                      <a:pPr algn="ctr"/>
                      <a:endParaRPr lang="en-GB" sz="1000" b="1" dirty="0">
                        <a:solidFill>
                          <a:schemeClr val="tx1"/>
                        </a:solidFill>
                        <a:latin typeface="+mn-lt"/>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400" b="1" dirty="0">
                          <a:solidFill>
                            <a:schemeClr val="tx1"/>
                          </a:solidFill>
                          <a:latin typeface="Bliss 2 Regular" panose="02000506030000020004" pitchFamily="50" charset="0"/>
                        </a:rPr>
                        <a:t>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Watch</a:t>
                      </a:r>
                    </a:p>
                    <a:p>
                      <a:pPr algn="l"/>
                      <a:r>
                        <a:rPr lang="en-GB" sz="1050" b="0" dirty="0">
                          <a:solidFill>
                            <a:schemeClr val="tx1"/>
                          </a:solidFill>
                          <a:latin typeface="Bliss 2 Regular" panose="02000506030000020004" pitchFamily="50" charset="0"/>
                        </a:rPr>
                        <a:t>Activate the Spanish</a:t>
                      </a:r>
                    </a:p>
                    <a:p>
                      <a:pPr algn="l"/>
                      <a:r>
                        <a:rPr lang="en-GB" sz="1050" b="0" baseline="0" dirty="0">
                          <a:solidFill>
                            <a:schemeClr val="tx1"/>
                          </a:solidFill>
                          <a:latin typeface="Bliss 2 Regular" panose="02000506030000020004" pitchFamily="50" charset="0"/>
                        </a:rPr>
                        <a:t> subtitles</a:t>
                      </a:r>
                      <a:r>
                        <a:rPr lang="en-GB" sz="1050" b="0" dirty="0">
                          <a:solidFill>
                            <a:schemeClr val="tx1"/>
                          </a:solidFill>
                          <a:latin typeface="Bliss 2 Regular" panose="02000506030000020004" pitchFamily="50"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Listen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Visit</a:t>
                      </a:r>
                      <a:r>
                        <a:rPr lang="en-GB" sz="1400" dirty="0">
                          <a:solidFill>
                            <a:schemeClr val="tx1"/>
                          </a:solidFill>
                          <a:latin typeface="Bliss 2 Regular" panose="02000506030000020004" pitchFamily="50" charset="0"/>
                        </a:rPr>
                        <a:t> </a:t>
                      </a:r>
                    </a:p>
                    <a:p>
                      <a:pPr algn="l"/>
                      <a:r>
                        <a:rPr lang="en-GB" sz="1000" dirty="0">
                          <a:solidFill>
                            <a:schemeClr val="tx1"/>
                          </a:solidFill>
                          <a:latin typeface="Bliss 2 Regular" panose="02000506030000020004" pitchFamily="50" charset="0"/>
                        </a:rPr>
                        <a:t>(virtually</a:t>
                      </a:r>
                      <a:r>
                        <a:rPr lang="en-GB" sz="1000" baseline="0" dirty="0">
                          <a:solidFill>
                            <a:schemeClr val="tx1"/>
                          </a:solidFill>
                          <a:latin typeface="Bliss 2 Regular" panose="02000506030000020004" pitchFamily="50" charset="0"/>
                        </a:rPr>
                        <a:t> or physically at a later date</a:t>
                      </a:r>
                      <a:r>
                        <a:rPr lang="en-GB" sz="1000" dirty="0">
                          <a:solidFill>
                            <a:schemeClr val="tx1"/>
                          </a:solidFill>
                          <a:latin typeface="Bliss 2 Regular" panose="02000506030000020004"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9254683"/>
                  </a:ext>
                </a:extLst>
              </a:tr>
              <a:tr h="901872">
                <a:tc vMerge="1">
                  <a:txBody>
                    <a:bodyPr/>
                    <a:lstStyle/>
                    <a:p>
                      <a:endParaRPr lang="en-GB" sz="1000" dirty="0">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lvl="0"/>
                      <a:r>
                        <a:rPr lang="en-GB" sz="1400" b="1" kern="1200" dirty="0">
                          <a:solidFill>
                            <a:schemeClr val="dk1"/>
                          </a:solidFill>
                          <a:effectLst/>
                          <a:latin typeface="+mn-lt"/>
                          <a:ea typeface="+mn-ea"/>
                          <a:cs typeface="+mn-cs"/>
                        </a:rPr>
                        <a:t>1) CYBERSPACE**</a:t>
                      </a:r>
                    </a:p>
                    <a:p>
                      <a:pPr lvl="0"/>
                      <a:endParaRPr lang="en-GB" sz="1200" b="1" kern="1200" dirty="0">
                        <a:solidFill>
                          <a:srgbClr val="FF0000"/>
                        </a:solidFill>
                        <a:effectLst/>
                        <a:latin typeface="+mn-lt"/>
                        <a:ea typeface="+mn-ea"/>
                        <a:cs typeface="+mn-cs"/>
                      </a:endParaRPr>
                    </a:p>
                    <a:p>
                      <a:pPr lvl="0"/>
                      <a:r>
                        <a:rPr lang="en-GB" sz="1200" b="1" kern="1200" dirty="0">
                          <a:solidFill>
                            <a:srgbClr val="FF0000"/>
                          </a:solidFill>
                          <a:effectLst/>
                          <a:latin typeface="+mn-lt"/>
                          <a:ea typeface="+mn-ea"/>
                          <a:cs typeface="+mn-cs"/>
                        </a:rPr>
                        <a:t>Read</a:t>
                      </a:r>
                      <a:r>
                        <a:rPr lang="en-GB" sz="1200" b="0" kern="1200" dirty="0">
                          <a:solidFill>
                            <a:srgbClr val="FF0000"/>
                          </a:solidFill>
                          <a:effectLst/>
                          <a:latin typeface="+mn-lt"/>
                          <a:ea typeface="+mn-ea"/>
                          <a:cs typeface="+mn-cs"/>
                        </a:rPr>
                        <a:t> </a:t>
                      </a:r>
                      <a:r>
                        <a:rPr lang="en-GB" sz="1200" b="0" kern="1200" dirty="0">
                          <a:solidFill>
                            <a:schemeClr val="dk1"/>
                          </a:solidFill>
                          <a:effectLst/>
                          <a:latin typeface="+mn-lt"/>
                          <a:ea typeface="+mn-ea"/>
                          <a:cs typeface="+mn-cs"/>
                        </a:rPr>
                        <a:t>the </a:t>
                      </a:r>
                      <a:r>
                        <a:rPr lang="en-GB" sz="1200" b="0" kern="1200" dirty="0">
                          <a:solidFill>
                            <a:schemeClr val="tx1"/>
                          </a:solidFill>
                          <a:effectLst/>
                          <a:latin typeface="+mn-lt"/>
                          <a:ea typeface="+mn-ea"/>
                          <a:cs typeface="+mn-cs"/>
                        </a:rPr>
                        <a:t>article attached,</a:t>
                      </a:r>
                      <a:r>
                        <a:rPr lang="en-GB" sz="1200" b="0" kern="1200" baseline="0" dirty="0">
                          <a:solidFill>
                            <a:schemeClr val="tx1"/>
                          </a:solidFill>
                          <a:effectLst/>
                          <a:latin typeface="+mn-lt"/>
                          <a:ea typeface="+mn-ea"/>
                          <a:cs typeface="+mn-cs"/>
                        </a:rPr>
                        <a:t> </a:t>
                      </a:r>
                      <a:r>
                        <a:rPr lang="en-GB" sz="1200" b="1" kern="1200" dirty="0">
                          <a:solidFill>
                            <a:srgbClr val="FF0000"/>
                          </a:solidFill>
                          <a:effectLst/>
                          <a:latin typeface="+mn-lt"/>
                          <a:ea typeface="+mn-ea"/>
                          <a:cs typeface="+mn-cs"/>
                        </a:rPr>
                        <a:t>write</a:t>
                      </a:r>
                      <a:r>
                        <a:rPr lang="en-GB" sz="1200" b="0" kern="1200" dirty="0">
                          <a:solidFill>
                            <a:schemeClr val="tx1"/>
                          </a:solidFill>
                          <a:effectLst/>
                          <a:latin typeface="+mn-lt"/>
                          <a:ea typeface="+mn-ea"/>
                          <a:cs typeface="+mn-cs"/>
                        </a:rPr>
                        <a:t> </a:t>
                      </a:r>
                      <a:r>
                        <a:rPr lang="en-GB" sz="1200" b="0" kern="1200" dirty="0">
                          <a:solidFill>
                            <a:schemeClr val="dk1"/>
                          </a:solidFill>
                          <a:effectLst/>
                          <a:latin typeface="+mn-lt"/>
                          <a:ea typeface="+mn-ea"/>
                          <a:cs typeface="+mn-cs"/>
                        </a:rPr>
                        <a:t>the </a:t>
                      </a:r>
                      <a:r>
                        <a:rPr lang="en-GB" sz="1200" b="1" kern="1200" dirty="0">
                          <a:solidFill>
                            <a:schemeClr val="tx1"/>
                          </a:solidFill>
                          <a:effectLst/>
                          <a:latin typeface="+mn-lt"/>
                          <a:ea typeface="+mn-ea"/>
                          <a:cs typeface="+mn-cs"/>
                        </a:rPr>
                        <a:t>new</a:t>
                      </a:r>
                      <a:r>
                        <a:rPr lang="en-GB" sz="1200" b="1" kern="1200" baseline="0" dirty="0">
                          <a:solidFill>
                            <a:schemeClr val="tx1"/>
                          </a:solidFill>
                          <a:effectLst/>
                          <a:latin typeface="+mn-lt"/>
                          <a:ea typeface="+mn-ea"/>
                          <a:cs typeface="+mn-cs"/>
                        </a:rPr>
                        <a:t> words </a:t>
                      </a:r>
                      <a:r>
                        <a:rPr lang="en-GB" sz="1200" b="0" kern="1200" baseline="0" dirty="0">
                          <a:solidFill>
                            <a:schemeClr val="tx1"/>
                          </a:solidFill>
                          <a:effectLst/>
                          <a:latin typeface="+mn-lt"/>
                          <a:ea typeface="+mn-ea"/>
                          <a:cs typeface="+mn-cs"/>
                        </a:rPr>
                        <a:t>and</a:t>
                      </a:r>
                      <a:r>
                        <a:rPr lang="en-GB" sz="1200" b="1" kern="1200" baseline="0" dirty="0">
                          <a:solidFill>
                            <a:schemeClr val="tx1"/>
                          </a:solidFill>
                          <a:effectLst/>
                          <a:latin typeface="+mn-lt"/>
                          <a:ea typeface="+mn-ea"/>
                          <a:cs typeface="+mn-cs"/>
                        </a:rPr>
                        <a:t> </a:t>
                      </a:r>
                      <a:r>
                        <a:rPr lang="en-GB" sz="1200" b="1" kern="1200" baseline="0" dirty="0">
                          <a:solidFill>
                            <a:srgbClr val="FF0000"/>
                          </a:solidFill>
                          <a:effectLst/>
                          <a:latin typeface="+mn-lt"/>
                          <a:ea typeface="+mn-ea"/>
                          <a:cs typeface="+mn-cs"/>
                        </a:rPr>
                        <a:t>answer</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the questions</a:t>
                      </a:r>
                      <a:r>
                        <a:rPr lang="en-GB" sz="1200" b="0" kern="1200" baseline="0" dirty="0">
                          <a:solidFill>
                            <a:srgbClr val="7030A0"/>
                          </a:solidFill>
                          <a:effectLst/>
                          <a:latin typeface="+mn-lt"/>
                          <a:ea typeface="+mn-ea"/>
                          <a:cs typeface="+mn-cs"/>
                        </a:rPr>
                        <a:t>.</a:t>
                      </a:r>
                    </a:p>
                    <a:p>
                      <a:pPr lvl="0"/>
                      <a:endParaRPr lang="en-GB" sz="1000" b="1" kern="1200" baseline="0" dirty="0">
                        <a:solidFill>
                          <a:srgbClr val="7030A0"/>
                        </a:solidFill>
                        <a:effectLst/>
                        <a:latin typeface="+mn-lt"/>
                        <a:ea typeface="+mn-ea"/>
                        <a:cs typeface="+mn-cs"/>
                      </a:endParaRPr>
                    </a:p>
                    <a:p>
                      <a:pPr lvl="0"/>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2" action="ppaction://hlinksldjump"/>
                        </a:rPr>
                        <a:t>here</a:t>
                      </a:r>
                      <a:r>
                        <a:rPr lang="en-GB" sz="1000" b="1" kern="1200" baseline="0" dirty="0">
                          <a:solidFill>
                            <a:srgbClr val="7030A0"/>
                          </a:solidFill>
                          <a:effectLst/>
                          <a:latin typeface="+mn-lt"/>
                          <a:ea typeface="+mn-ea"/>
                          <a:cs typeface="+mn-cs"/>
                        </a:rPr>
                        <a:t> to go to the 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tc>
                  <a:txBody>
                    <a:bodyPr/>
                    <a:lstStyle/>
                    <a:p>
                      <a:pPr lvl="0"/>
                      <a:r>
                        <a:rPr lang="en-GB" sz="1400" b="1" kern="1200" dirty="0">
                          <a:solidFill>
                            <a:schemeClr val="dk1"/>
                          </a:solidFill>
                          <a:effectLst/>
                          <a:latin typeface="+mn-lt"/>
                          <a:ea typeface="+mn-ea"/>
                          <a:cs typeface="+mn-cs"/>
                        </a:rPr>
                        <a:t>7) EXTRA (EPISODE 1)*</a:t>
                      </a:r>
                    </a:p>
                    <a:p>
                      <a:pPr lvl="0"/>
                      <a:endParaRPr lang="en-GB" sz="1200" b="1" kern="1200" dirty="0">
                        <a:solidFill>
                          <a:srgbClr val="FF0000"/>
                        </a:solidFill>
                        <a:effectLst/>
                        <a:latin typeface="+mn-lt"/>
                        <a:ea typeface="+mn-ea"/>
                        <a:cs typeface="+mn-cs"/>
                      </a:endParaRPr>
                    </a:p>
                    <a:p>
                      <a:pPr lvl="0"/>
                      <a:r>
                        <a:rPr lang="en-GB" sz="1200" b="1" kern="1200" dirty="0">
                          <a:solidFill>
                            <a:srgbClr val="FF0000"/>
                          </a:solidFill>
                          <a:effectLst/>
                          <a:latin typeface="+mn-lt"/>
                          <a:ea typeface="+mn-ea"/>
                          <a:cs typeface="+mn-cs"/>
                        </a:rPr>
                        <a:t>Watch</a:t>
                      </a:r>
                      <a:r>
                        <a:rPr lang="en-GB" sz="1200" b="1" kern="1200" dirty="0">
                          <a:solidFill>
                            <a:schemeClr val="dk1"/>
                          </a:solidFill>
                          <a:effectLst/>
                          <a:latin typeface="+mn-lt"/>
                          <a:ea typeface="+mn-ea"/>
                          <a:cs typeface="+mn-cs"/>
                        </a:rPr>
                        <a:t> </a:t>
                      </a:r>
                      <a:r>
                        <a:rPr lang="en-GB" sz="1200" b="0" kern="1200" dirty="0">
                          <a:solidFill>
                            <a:schemeClr val="dk1"/>
                          </a:solidFill>
                          <a:effectLst/>
                          <a:latin typeface="+mn-lt"/>
                          <a:ea typeface="+mn-ea"/>
                          <a:cs typeface="+mn-cs"/>
                        </a:rPr>
                        <a:t>the first episode of this</a:t>
                      </a:r>
                      <a:r>
                        <a:rPr lang="en-GB" sz="1200" b="1" kern="1200" dirty="0">
                          <a:solidFill>
                            <a:schemeClr val="dk1"/>
                          </a:solidFill>
                          <a:effectLst/>
                          <a:latin typeface="+mn-lt"/>
                          <a:ea typeface="+mn-ea"/>
                          <a:cs typeface="+mn-cs"/>
                        </a:rPr>
                        <a:t> funny series</a:t>
                      </a:r>
                      <a:r>
                        <a:rPr lang="en-GB" sz="1200" b="0" kern="1200" dirty="0">
                          <a:solidFill>
                            <a:schemeClr val="dk1"/>
                          </a:solidFill>
                          <a:effectLst/>
                          <a:latin typeface="+mn-lt"/>
                          <a:ea typeface="+mn-ea"/>
                          <a:cs typeface="+mn-cs"/>
                        </a:rPr>
                        <a:t> in the link below and </a:t>
                      </a:r>
                      <a:r>
                        <a:rPr lang="en-GB" sz="1200" b="1" kern="1200" dirty="0">
                          <a:solidFill>
                            <a:srgbClr val="FF0000"/>
                          </a:solidFill>
                          <a:effectLst/>
                          <a:latin typeface="+mn-lt"/>
                          <a:ea typeface="+mn-ea"/>
                          <a:cs typeface="+mn-cs"/>
                        </a:rPr>
                        <a:t>complete</a:t>
                      </a:r>
                      <a:r>
                        <a:rPr lang="en-GB" sz="1200" b="1" kern="1200" dirty="0">
                          <a:solidFill>
                            <a:schemeClr val="dk1"/>
                          </a:solidFill>
                          <a:effectLst/>
                          <a:latin typeface="+mn-lt"/>
                          <a:ea typeface="+mn-ea"/>
                          <a:cs typeface="+mn-cs"/>
                        </a:rPr>
                        <a:t> </a:t>
                      </a:r>
                      <a:r>
                        <a:rPr lang="en-GB" sz="1200" b="0" kern="1200" dirty="0">
                          <a:solidFill>
                            <a:schemeClr val="dk1"/>
                          </a:solidFill>
                          <a:effectLst/>
                          <a:latin typeface="+mn-lt"/>
                          <a:ea typeface="+mn-ea"/>
                          <a:cs typeface="+mn-cs"/>
                        </a:rPr>
                        <a:t>the task</a:t>
                      </a:r>
                      <a:r>
                        <a:rPr lang="en-GB" sz="1200" b="0" kern="1200" baseline="0" dirty="0">
                          <a:solidFill>
                            <a:schemeClr val="dk1"/>
                          </a:solidFill>
                          <a:effectLst/>
                          <a:latin typeface="+mn-lt"/>
                          <a:ea typeface="+mn-ea"/>
                          <a:cs typeface="+mn-cs"/>
                        </a:rPr>
                        <a:t> </a:t>
                      </a:r>
                      <a:r>
                        <a:rPr lang="en-GB" sz="1200" b="0" kern="1200" dirty="0">
                          <a:solidFill>
                            <a:schemeClr val="dk1"/>
                          </a:solidFill>
                          <a:effectLst/>
                          <a:latin typeface="+mn-lt"/>
                          <a:ea typeface="+mn-ea"/>
                          <a:cs typeface="+mn-cs"/>
                        </a:rPr>
                        <a:t>attached.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hlinkClick r:id="rId3"/>
                        </a:rPr>
                        <a:t>https://www.youtube.com/watch?v=VzWCYdTNNlo</a:t>
                      </a:r>
                      <a:endParaRPr kumimoji="0" lang="en-US" sz="1000" b="0" i="0" u="none" strike="noStrike" cap="none" normalizeH="0" baseline="0" dirty="0">
                        <a:ln>
                          <a:noFill/>
                        </a:ln>
                        <a:solidFill>
                          <a:schemeClr val="tx1"/>
                        </a:solidFill>
                        <a:effectLst/>
                        <a:latin typeface="Arial" pitchFamily="34" charset="0"/>
                        <a:cs typeface="Arial" pitchFamily="34" charset="0"/>
                      </a:endParaRPr>
                    </a:p>
                    <a:p>
                      <a:pPr lvl="0"/>
                      <a:endParaRPr lang="en-GB" sz="1200" b="0" kern="1200" dirty="0">
                        <a:solidFill>
                          <a:schemeClr val="dk1"/>
                        </a:solidFill>
                        <a:effectLst/>
                        <a:latin typeface="+mn-lt"/>
                        <a:ea typeface="+mn-ea"/>
                        <a:cs typeface="+mn-cs"/>
                      </a:endParaRPr>
                    </a:p>
                    <a:p>
                      <a:pPr lvl="0"/>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4" action="ppaction://hlinksldjump"/>
                        </a:rPr>
                        <a:t>here </a:t>
                      </a:r>
                      <a:r>
                        <a:rPr lang="en-GB" sz="1000" b="1" kern="1200" baseline="0" dirty="0">
                          <a:solidFill>
                            <a:srgbClr val="7030A0"/>
                          </a:solidFill>
                          <a:effectLst/>
                          <a:latin typeface="+mn-lt"/>
                          <a:ea typeface="+mn-ea"/>
                          <a:cs typeface="+mn-cs"/>
                        </a:rPr>
                        <a:t>to go to the task.</a:t>
                      </a:r>
                      <a:endParaRPr lang="en-GB" sz="1000" kern="1200" dirty="0">
                        <a:solidFill>
                          <a:schemeClr val="dk1"/>
                        </a:solidFill>
                        <a:effectLst/>
                        <a:latin typeface="Bliss 2 Regular" panose="02000506030000020004"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b="1" kern="1200" dirty="0">
                          <a:solidFill>
                            <a:schemeClr val="tx1"/>
                          </a:solidFill>
                          <a:effectLst/>
                          <a:latin typeface="+mn-lt"/>
                          <a:ea typeface="+mn-ea"/>
                          <a:cs typeface="+mn-cs"/>
                        </a:rPr>
                        <a:t>15)SUMMER</a:t>
                      </a:r>
                      <a:r>
                        <a:rPr lang="en-GB" sz="1400" b="1" kern="1200" baseline="0" dirty="0">
                          <a:solidFill>
                            <a:schemeClr val="tx1"/>
                          </a:solidFill>
                          <a:effectLst/>
                          <a:latin typeface="+mn-lt"/>
                          <a:ea typeface="+mn-ea"/>
                          <a:cs typeface="+mn-cs"/>
                        </a:rPr>
                        <a:t> TIME- GAZPACHO*</a:t>
                      </a:r>
                    </a:p>
                    <a:p>
                      <a:r>
                        <a:rPr lang="en-GB" sz="1200" b="0" i="0" dirty="0">
                          <a:latin typeface="+mn-lt"/>
                        </a:rPr>
                        <a:t>You will</a:t>
                      </a:r>
                      <a:r>
                        <a:rPr lang="en-GB" sz="1200" b="0" i="0" baseline="0" dirty="0">
                          <a:latin typeface="+mn-lt"/>
                        </a:rPr>
                        <a:t> learn about a special dish in Spain. </a:t>
                      </a:r>
                    </a:p>
                    <a:p>
                      <a:r>
                        <a:rPr lang="en-GB" sz="800" b="0" i="0" baseline="0" dirty="0">
                          <a:solidFill>
                            <a:srgbClr val="00B0F0"/>
                          </a:solidFill>
                          <a:latin typeface="+mn-lt"/>
                        </a:rPr>
                        <a:t>.</a:t>
                      </a:r>
                      <a:endParaRPr lang="en-GB" sz="800" b="1" kern="1200" baseline="0" dirty="0">
                        <a:solidFill>
                          <a:schemeClr val="tx1"/>
                        </a:solidFill>
                        <a:effectLst/>
                        <a:latin typeface="+mn-lt"/>
                        <a:ea typeface="+mn-ea"/>
                        <a:cs typeface="+mn-cs"/>
                      </a:endParaRPr>
                    </a:p>
                    <a:p>
                      <a:r>
                        <a:rPr lang="en-US" sz="1200" b="1" kern="1200" dirty="0">
                          <a:solidFill>
                            <a:srgbClr val="FF0000"/>
                          </a:solidFill>
                          <a:effectLst/>
                          <a:latin typeface="+mn-lt"/>
                          <a:ea typeface="+mn-ea"/>
                          <a:cs typeface="+mn-cs"/>
                        </a:rPr>
                        <a:t>Listen</a:t>
                      </a:r>
                      <a:r>
                        <a:rPr lang="en-US" sz="1200" b="0" kern="1200" dirty="0">
                          <a:solidFill>
                            <a:schemeClr val="tx1"/>
                          </a:solidFill>
                          <a:effectLst/>
                          <a:latin typeface="+mn-lt"/>
                          <a:ea typeface="+mn-ea"/>
                          <a:cs typeface="+mn-cs"/>
                        </a:rPr>
                        <a:t> and </a:t>
                      </a:r>
                      <a:r>
                        <a:rPr lang="en-US" sz="1200" b="1" kern="1200" dirty="0">
                          <a:solidFill>
                            <a:srgbClr val="FF0000"/>
                          </a:solidFill>
                          <a:effectLst/>
                          <a:latin typeface="+mn-lt"/>
                          <a:ea typeface="+mn-ea"/>
                          <a:cs typeface="+mn-cs"/>
                        </a:rPr>
                        <a:t>fill</a:t>
                      </a:r>
                      <a:r>
                        <a:rPr lang="en-US" sz="1200" b="1" kern="1200" baseline="0" dirty="0">
                          <a:solidFill>
                            <a:srgbClr val="FF0000"/>
                          </a:solidFill>
                          <a:effectLst/>
                          <a:latin typeface="+mn-lt"/>
                          <a:ea typeface="+mn-ea"/>
                          <a:cs typeface="+mn-cs"/>
                        </a:rPr>
                        <a:t> in the gaps </a:t>
                      </a:r>
                      <a:r>
                        <a:rPr lang="en-US" sz="1200" b="0" kern="1200" baseline="0" dirty="0">
                          <a:solidFill>
                            <a:schemeClr val="tx1"/>
                          </a:solidFill>
                          <a:effectLst/>
                          <a:latin typeface="+mn-lt"/>
                          <a:ea typeface="+mn-ea"/>
                          <a:cs typeface="+mn-cs"/>
                        </a:rPr>
                        <a:t>with the</a:t>
                      </a:r>
                      <a:r>
                        <a:rPr lang="en-US" sz="1200" b="0" kern="1200" dirty="0">
                          <a:solidFill>
                            <a:schemeClr val="tx1"/>
                          </a:solidFill>
                          <a:effectLst/>
                          <a:latin typeface="+mn-lt"/>
                          <a:ea typeface="+mn-ea"/>
                          <a:cs typeface="+mn-cs"/>
                        </a:rPr>
                        <a:t> the missing words </a:t>
                      </a:r>
                    </a:p>
                    <a:p>
                      <a:endParaRPr lang="en-US" sz="1000" b="0" kern="1200" dirty="0">
                        <a:solidFill>
                          <a:srgbClr val="7030A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5" action="ppaction://hlinksldjump"/>
                        </a:rPr>
                        <a:t>here </a:t>
                      </a:r>
                      <a:r>
                        <a:rPr lang="en-GB" sz="1000" b="1" kern="1200" baseline="0" dirty="0">
                          <a:solidFill>
                            <a:srgbClr val="7030A0"/>
                          </a:solidFill>
                          <a:effectLst/>
                          <a:latin typeface="+mn-lt"/>
                          <a:ea typeface="+mn-ea"/>
                          <a:cs typeface="+mn-cs"/>
                        </a:rPr>
                        <a:t>to go to the task.</a:t>
                      </a:r>
                      <a:endParaRPr lang="en-GB" sz="1000"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lang="en-GB" sz="1400" b="1" dirty="0">
                          <a:latin typeface="+mn-lt"/>
                        </a:rPr>
                        <a:t>19)</a:t>
                      </a:r>
                      <a:r>
                        <a:rPr lang="en-GB" sz="1400" b="1" baseline="0" dirty="0">
                          <a:latin typeface="+mn-lt"/>
                        </a:rPr>
                        <a:t> IN A MUSEUM WITH FRIDA KAHLO AND ANTONIO BOTERO*</a:t>
                      </a:r>
                    </a:p>
                    <a:p>
                      <a:endParaRPr lang="en-GB" sz="1050" b="1" baseline="0" dirty="0">
                        <a:solidFill>
                          <a:schemeClr val="tx1"/>
                        </a:solidFill>
                        <a:latin typeface="+mn-lt"/>
                      </a:endParaRPr>
                    </a:p>
                    <a:p>
                      <a:r>
                        <a:rPr lang="en-GB" sz="1200" b="1" baseline="0" dirty="0">
                          <a:solidFill>
                            <a:srgbClr val="FF0000"/>
                          </a:solidFill>
                          <a:latin typeface="+mn-lt"/>
                        </a:rPr>
                        <a:t>Check</a:t>
                      </a:r>
                      <a:r>
                        <a:rPr lang="en-GB" sz="1200" b="0" baseline="0" dirty="0">
                          <a:solidFill>
                            <a:schemeClr val="tx1"/>
                          </a:solidFill>
                          <a:latin typeface="+mn-lt"/>
                        </a:rPr>
                        <a:t> the task attached on how to describe a painting and </a:t>
                      </a:r>
                      <a:r>
                        <a:rPr lang="en-GB" sz="1200" b="1" baseline="0" dirty="0">
                          <a:solidFill>
                            <a:srgbClr val="FF0000"/>
                          </a:solidFill>
                          <a:latin typeface="+mn-lt"/>
                        </a:rPr>
                        <a:t>describe</a:t>
                      </a:r>
                      <a:r>
                        <a:rPr lang="en-GB" sz="1200" b="0" baseline="0" dirty="0">
                          <a:solidFill>
                            <a:schemeClr val="tx1"/>
                          </a:solidFill>
                          <a:latin typeface="+mn-lt"/>
                        </a:rPr>
                        <a:t> the painting given with the expressions provided</a:t>
                      </a:r>
                      <a:r>
                        <a:rPr lang="en-GB" sz="1200" b="0" baseline="0" dirty="0">
                          <a:solidFill>
                            <a:schemeClr val="tx1"/>
                          </a:solidFill>
                          <a:latin typeface="Bliss 2 Regular" panose="02000506030000020004" pitchFamily="50" charset="0"/>
                        </a:rPr>
                        <a:t>.</a:t>
                      </a:r>
                    </a:p>
                    <a:p>
                      <a:endParaRPr lang="en-GB" sz="1050" b="1" baseline="0" dirty="0">
                        <a:solidFill>
                          <a:schemeClr val="tx1"/>
                        </a:solidFill>
                        <a:latin typeface="Bliss 2 Regular" panose="02000506030000020004"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6" action="ppaction://hlinksldjump"/>
                        </a:rPr>
                        <a:t> here </a:t>
                      </a:r>
                      <a:r>
                        <a:rPr lang="en-GB" sz="1000" b="1" kern="1200" baseline="0" dirty="0">
                          <a:solidFill>
                            <a:srgbClr val="7030A0"/>
                          </a:solidFill>
                          <a:effectLst/>
                          <a:latin typeface="+mn-lt"/>
                          <a:ea typeface="+mn-ea"/>
                          <a:cs typeface="+mn-cs"/>
                        </a:rPr>
                        <a:t>to go to the task.</a:t>
                      </a:r>
                      <a:endParaRPr lang="en-GB" sz="1000" b="1" baseline="0" dirty="0">
                        <a:solidFill>
                          <a:schemeClr val="tx1"/>
                        </a:solidFill>
                        <a:latin typeface="Bliss 2 Regular"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strike="noStrike" kern="1200" baseline="0" dirty="0">
                        <a:solidFill>
                          <a:srgbClr val="00B0F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lang="en-GB" sz="1400" b="1" kern="1200" dirty="0">
                          <a:solidFill>
                            <a:schemeClr val="tx1"/>
                          </a:solidFill>
                          <a:latin typeface="+mn-lt"/>
                          <a:ea typeface="+mn-ea"/>
                          <a:cs typeface="+mn-cs"/>
                        </a:rPr>
                        <a:t>23) </a:t>
                      </a:r>
                      <a:r>
                        <a:rPr lang="es-ES" sz="1400" b="1" kern="1200" dirty="0">
                          <a:solidFill>
                            <a:schemeClr val="tx1"/>
                          </a:solidFill>
                          <a:latin typeface="+mn-lt"/>
                          <a:ea typeface="+mn-ea"/>
                          <a:cs typeface="+mn-cs"/>
                        </a:rPr>
                        <a:t>¿</a:t>
                      </a:r>
                      <a:r>
                        <a:rPr lang="en-GB" sz="1400" b="1" kern="1200" dirty="0">
                          <a:solidFill>
                            <a:schemeClr val="tx1"/>
                          </a:solidFill>
                          <a:latin typeface="+mn-lt"/>
                          <a:ea typeface="+mn-ea"/>
                          <a:cs typeface="+mn-cs"/>
                        </a:rPr>
                        <a:t>QUÉ HICISTE LA SEMANA PASADA?*</a:t>
                      </a:r>
                    </a:p>
                    <a:p>
                      <a:endParaRPr lang="en-GB" sz="800" b="1" kern="1200" dirty="0">
                        <a:solidFill>
                          <a:schemeClr val="tx1"/>
                        </a:solidFill>
                        <a:latin typeface="+mn-lt"/>
                        <a:ea typeface="+mn-ea"/>
                        <a:cs typeface="+mn-cs"/>
                      </a:endParaRPr>
                    </a:p>
                    <a:p>
                      <a:r>
                        <a:rPr lang="en-GB" sz="1200" b="0" kern="1200" dirty="0">
                          <a:solidFill>
                            <a:schemeClr val="tx1"/>
                          </a:solidFill>
                          <a:latin typeface="+mn-lt"/>
                          <a:ea typeface="+mn-ea"/>
                          <a:cs typeface="+mn-cs"/>
                        </a:rPr>
                        <a:t>We</a:t>
                      </a:r>
                      <a:r>
                        <a:rPr lang="en-GB" sz="1200" b="0" kern="1200" baseline="0" dirty="0">
                          <a:solidFill>
                            <a:schemeClr val="tx1"/>
                          </a:solidFill>
                          <a:latin typeface="+mn-lt"/>
                          <a:ea typeface="+mn-ea"/>
                          <a:cs typeface="+mn-cs"/>
                        </a:rPr>
                        <a:t> are going to revise the </a:t>
                      </a:r>
                      <a:r>
                        <a:rPr lang="en-GB" sz="1200" b="0" kern="1200" baseline="0" dirty="0" err="1">
                          <a:solidFill>
                            <a:schemeClr val="tx1"/>
                          </a:solidFill>
                          <a:latin typeface="+mn-lt"/>
                          <a:ea typeface="+mn-ea"/>
                          <a:cs typeface="+mn-cs"/>
                        </a:rPr>
                        <a:t>preterite</a:t>
                      </a:r>
                      <a:r>
                        <a:rPr lang="en-GB" sz="1200" b="0" kern="1200" baseline="0" dirty="0">
                          <a:solidFill>
                            <a:schemeClr val="tx1"/>
                          </a:solidFill>
                          <a:latin typeface="+mn-lt"/>
                          <a:ea typeface="+mn-ea"/>
                          <a:cs typeface="+mn-cs"/>
                        </a:rPr>
                        <a:t> (past). </a:t>
                      </a:r>
                    </a:p>
                    <a:p>
                      <a:endParaRPr lang="en-GB" sz="1200" b="0" kern="1200" baseline="0" dirty="0">
                        <a:solidFill>
                          <a:schemeClr val="tx1"/>
                        </a:solidFill>
                        <a:latin typeface="+mn-lt"/>
                        <a:ea typeface="+mn-ea"/>
                        <a:cs typeface="+mn-cs"/>
                      </a:endParaRPr>
                    </a:p>
                    <a:p>
                      <a:r>
                        <a:rPr lang="en-GB" sz="1200" b="1" kern="1200" baseline="0" dirty="0">
                          <a:solidFill>
                            <a:srgbClr val="FF0000"/>
                          </a:solidFill>
                          <a:latin typeface="+mn-lt"/>
                          <a:ea typeface="+mn-ea"/>
                          <a:cs typeface="+mn-cs"/>
                        </a:rPr>
                        <a:t>Answer </a:t>
                      </a:r>
                      <a:r>
                        <a:rPr lang="en-GB" sz="1200" b="0" kern="1200" baseline="0" dirty="0">
                          <a:solidFill>
                            <a:schemeClr val="tx1"/>
                          </a:solidFill>
                          <a:latin typeface="+mn-lt"/>
                          <a:ea typeface="+mn-ea"/>
                          <a:cs typeface="+mn-cs"/>
                        </a:rPr>
                        <a:t>the questions and </a:t>
                      </a:r>
                      <a:r>
                        <a:rPr lang="en-GB" sz="1200" b="1" kern="1200" baseline="0" dirty="0">
                          <a:solidFill>
                            <a:srgbClr val="FF0000"/>
                          </a:solidFill>
                          <a:latin typeface="+mn-lt"/>
                          <a:ea typeface="+mn-ea"/>
                          <a:cs typeface="+mn-cs"/>
                        </a:rPr>
                        <a:t>do</a:t>
                      </a:r>
                      <a:r>
                        <a:rPr lang="en-GB" sz="1200" b="0" kern="1200" baseline="0" dirty="0">
                          <a:solidFill>
                            <a:schemeClr val="tx1"/>
                          </a:solidFill>
                          <a:latin typeface="+mn-lt"/>
                          <a:ea typeface="+mn-ea"/>
                          <a:cs typeface="+mn-cs"/>
                        </a:rPr>
                        <a:t> the activities attached</a:t>
                      </a:r>
                      <a:r>
                        <a:rPr lang="en-GB" sz="1000" b="0" kern="1200" baseline="0" dirty="0">
                          <a:solidFill>
                            <a:schemeClr val="tx1"/>
                          </a:solidFill>
                          <a:latin typeface="+mn-lt"/>
                          <a:ea typeface="+mn-ea"/>
                          <a:cs typeface="+mn-cs"/>
                        </a:rPr>
                        <a:t>.</a:t>
                      </a:r>
                    </a:p>
                    <a:p>
                      <a:endParaRPr lang="en-GB" sz="800" b="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7" action="ppaction://hlinksldjump"/>
                        </a:rPr>
                        <a:t>here </a:t>
                      </a:r>
                      <a:r>
                        <a:rPr lang="en-GB" sz="1000" b="1" kern="1200" baseline="0" dirty="0">
                          <a:solidFill>
                            <a:srgbClr val="7030A0"/>
                          </a:solidFill>
                          <a:effectLst/>
                          <a:latin typeface="+mn-lt"/>
                          <a:ea typeface="+mn-ea"/>
                          <a:cs typeface="+mn-cs"/>
                        </a:rPr>
                        <a:t>to go to the task.</a:t>
                      </a:r>
                      <a:endParaRPr lang="es-ES" sz="1000" dirty="0">
                        <a:solidFill>
                          <a:srgbClr val="00B0F0"/>
                        </a:solidFill>
                        <a:latin typeface="Bliss 2 Regular" panose="02000506030000020004" pitchFamily="50" charset="0"/>
                      </a:endParaRPr>
                    </a:p>
                    <a:p>
                      <a:endParaRPr lang="es-E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2366339"/>
                  </a:ext>
                </a:extLst>
              </a:tr>
              <a:tr h="1040511">
                <a:tc vMerge="1">
                  <a:txBody>
                    <a:bodyPr/>
                    <a:lstStyle/>
                    <a:p>
                      <a:endParaRPr lang="en-GB"/>
                    </a:p>
                  </a:txBody>
                  <a:tcPr/>
                </a:tc>
                <a:tc vMerge="1">
                  <a:txBody>
                    <a:bodyPr/>
                    <a:lstStyle/>
                    <a:p>
                      <a:endParaRPr lang="en-GB"/>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8) CUERDAS*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mn-lt"/>
                        </a:rPr>
                        <a:t>Watch</a:t>
                      </a:r>
                      <a:r>
                        <a:rPr lang="en-GB" sz="1200" b="1" dirty="0">
                          <a:latin typeface="+mn-lt"/>
                        </a:rPr>
                        <a:t> </a:t>
                      </a:r>
                      <a:r>
                        <a:rPr lang="en-GB" sz="1200" baseline="0" dirty="0">
                          <a:latin typeface="+mn-lt"/>
                        </a:rPr>
                        <a:t>the short video </a:t>
                      </a:r>
                      <a:r>
                        <a:rPr lang="en-GB" sz="1200" b="1" baseline="0" dirty="0">
                          <a:latin typeface="+mn-lt"/>
                        </a:rPr>
                        <a:t>in the link below,</a:t>
                      </a:r>
                      <a:r>
                        <a:rPr lang="en-GB" sz="1200" baseline="0" dirty="0">
                          <a:latin typeface="+mn-lt"/>
                        </a:rPr>
                        <a:t> </a:t>
                      </a:r>
                      <a:r>
                        <a:rPr lang="en-GB" sz="1200" b="1" baseline="0" dirty="0">
                          <a:solidFill>
                            <a:srgbClr val="FF0000"/>
                          </a:solidFill>
                          <a:latin typeface="+mn-lt"/>
                        </a:rPr>
                        <a:t>activate</a:t>
                      </a:r>
                      <a:r>
                        <a:rPr lang="en-GB" sz="1200" baseline="0" dirty="0">
                          <a:latin typeface="+mn-lt"/>
                        </a:rPr>
                        <a:t> the Spanish subtitles and </a:t>
                      </a:r>
                      <a:r>
                        <a:rPr lang="en-GB" sz="1200" b="1" baseline="0" dirty="0">
                          <a:solidFill>
                            <a:srgbClr val="FF0000"/>
                          </a:solidFill>
                          <a:latin typeface="+mn-lt"/>
                        </a:rPr>
                        <a:t>do </a:t>
                      </a:r>
                      <a:r>
                        <a:rPr lang="en-GB" sz="1200" b="0" baseline="0" dirty="0">
                          <a:latin typeface="+mn-lt"/>
                        </a:rPr>
                        <a:t>the activities attached.</a:t>
                      </a:r>
                      <a:endParaRPr lang="en-GB" sz="1200" b="0" baseline="0" dirty="0">
                        <a:solidFill>
                          <a:srgbClr val="00B0F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000" dirty="0">
                          <a:hlinkClick r:id="rId8"/>
                        </a:rPr>
                        <a:t>https://www.youtube.com/watch?v=4INwx_tmTKw&amp;t=584s</a:t>
                      </a:r>
                      <a:endParaRPr lang="es-E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sz="1000" dirty="0">
                        <a:latin typeface="Bliss 2 Regular"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9" action="ppaction://hlinksldjump"/>
                        </a:rPr>
                        <a:t>here</a:t>
                      </a:r>
                      <a:r>
                        <a:rPr lang="en-GB" sz="1000" b="1" kern="1200" baseline="0" dirty="0">
                          <a:solidFill>
                            <a:srgbClr val="7030A0"/>
                          </a:solidFill>
                          <a:effectLst/>
                          <a:latin typeface="+mn-lt"/>
                          <a:ea typeface="+mn-ea"/>
                          <a:cs typeface="+mn-cs"/>
                        </a:rPr>
                        <a:t> to go to the task.</a:t>
                      </a:r>
                      <a:endParaRPr lang="en-GB" sz="1000" kern="1200" dirty="0">
                        <a:solidFill>
                          <a:schemeClr val="dk1"/>
                        </a:solidFill>
                        <a:effectLst/>
                        <a:latin typeface="Bliss 2 Regular" panose="02000506030000020004"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331089">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algn="l"/>
                      <a:r>
                        <a:rPr lang="en-GB" sz="1400" b="1" dirty="0">
                          <a:latin typeface="+mn-lt"/>
                        </a:rPr>
                        <a:t>16) INTERVIEW WITH PATRICIA</a:t>
                      </a:r>
                      <a:r>
                        <a:rPr lang="en-GB" sz="1400" b="1" baseline="0" dirty="0">
                          <a:latin typeface="+mn-lt"/>
                        </a:rPr>
                        <a:t>    </a:t>
                      </a:r>
                    </a:p>
                    <a:p>
                      <a:pPr algn="l"/>
                      <a:r>
                        <a:rPr lang="en-GB" sz="1400" b="1" baseline="0" dirty="0">
                          <a:latin typeface="+mn-lt"/>
                        </a:rPr>
                        <a:t>                        **</a:t>
                      </a:r>
                      <a:endParaRPr lang="en-GB" sz="2400" b="1" dirty="0">
                        <a:latin typeface="+mn-lt"/>
                      </a:endParaRPr>
                    </a:p>
                    <a:p>
                      <a:r>
                        <a:rPr lang="en-GB" sz="1200" b="1" dirty="0">
                          <a:solidFill>
                            <a:srgbClr val="FF0000"/>
                          </a:solidFill>
                          <a:latin typeface="+mn-lt"/>
                        </a:rPr>
                        <a:t>Listen</a:t>
                      </a:r>
                      <a:r>
                        <a:rPr lang="en-GB" sz="1200" b="1" baseline="0" dirty="0">
                          <a:solidFill>
                            <a:srgbClr val="FF0000"/>
                          </a:solidFill>
                          <a:latin typeface="+mn-lt"/>
                        </a:rPr>
                        <a:t> </a:t>
                      </a:r>
                      <a:r>
                        <a:rPr lang="en-GB" sz="1200" baseline="0" dirty="0">
                          <a:latin typeface="+mn-lt"/>
                        </a:rPr>
                        <a:t>to the interview with the </a:t>
                      </a:r>
                      <a:r>
                        <a:rPr lang="en-GB" sz="1200" dirty="0">
                          <a:latin typeface="+mn-lt"/>
                        </a:rPr>
                        <a:t>Spanish</a:t>
                      </a:r>
                      <a:r>
                        <a:rPr lang="en-GB" sz="1200" baseline="0" dirty="0">
                          <a:latin typeface="+mn-lt"/>
                        </a:rPr>
                        <a:t> language assistant and</a:t>
                      </a:r>
                      <a:endParaRPr lang="en-GB" sz="1200" strike="sngStrike" baseline="0" dirty="0">
                        <a:latin typeface="+mn-lt"/>
                      </a:endParaRPr>
                    </a:p>
                    <a:p>
                      <a:r>
                        <a:rPr lang="en-GB" sz="1200" b="1" strike="noStrike" baseline="0" dirty="0">
                          <a:solidFill>
                            <a:srgbClr val="FF0000"/>
                          </a:solidFill>
                          <a:latin typeface="+mn-lt"/>
                        </a:rPr>
                        <a:t>complete </a:t>
                      </a:r>
                      <a:r>
                        <a:rPr lang="en-GB" sz="1200" strike="noStrike" baseline="0" dirty="0">
                          <a:solidFill>
                            <a:schemeClr val="tx1"/>
                          </a:solidFill>
                          <a:latin typeface="+mn-lt"/>
                        </a:rPr>
                        <a:t>the task attached.</a:t>
                      </a:r>
                    </a:p>
                    <a:p>
                      <a:endParaRPr lang="en-GB" sz="1400" strike="noStrike"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10" action="ppaction://hlinksldjump"/>
                        </a:rPr>
                        <a:t> here </a:t>
                      </a:r>
                      <a:r>
                        <a:rPr lang="en-GB" sz="1000" b="1" kern="1200" baseline="0" dirty="0">
                          <a:solidFill>
                            <a:srgbClr val="7030A0"/>
                          </a:solidFill>
                          <a:effectLst/>
                          <a:latin typeface="+mn-lt"/>
                          <a:ea typeface="+mn-ea"/>
                          <a:cs typeface="+mn-cs"/>
                        </a:rPr>
                        <a:t>to go to the task.</a:t>
                      </a:r>
                      <a:endParaRPr lang="es-ES" sz="1400" b="0" kern="1200" dirty="0">
                        <a:solidFill>
                          <a:srgbClr val="7030A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399998">
                <a:tc vMerge="1">
                  <a:txBody>
                    <a:bodyPr/>
                    <a:lstStyle/>
                    <a:p>
                      <a:endParaRPr lang="en-GB"/>
                    </a:p>
                  </a:txBody>
                  <a:tcPr/>
                </a:tc>
                <a:tc>
                  <a:txBody>
                    <a:bodyPr/>
                    <a:lstStyle/>
                    <a:p>
                      <a:pPr lvl="0"/>
                      <a:r>
                        <a:rPr lang="en-GB" sz="1400" b="1" kern="1200" dirty="0">
                          <a:solidFill>
                            <a:schemeClr val="dk1"/>
                          </a:solidFill>
                          <a:effectLst/>
                          <a:latin typeface="+mn-lt"/>
                          <a:ea typeface="+mn-ea"/>
                          <a:cs typeface="+mn-cs"/>
                        </a:rPr>
                        <a:t>2) MEETING RAFAEL</a:t>
                      </a:r>
                      <a:r>
                        <a:rPr lang="en-GB" sz="1400" b="1" kern="1200" baseline="0" dirty="0">
                          <a:solidFill>
                            <a:schemeClr val="dk1"/>
                          </a:solidFill>
                          <a:effectLst/>
                          <a:latin typeface="+mn-lt"/>
                          <a:ea typeface="+mn-ea"/>
                          <a:cs typeface="+mn-cs"/>
                        </a:rPr>
                        <a:t> NADAL*</a:t>
                      </a:r>
                    </a:p>
                    <a:p>
                      <a:pPr lvl="0"/>
                      <a:endParaRPr lang="en-US" sz="1200" b="0" kern="1200" dirty="0">
                        <a:solidFill>
                          <a:schemeClr val="dk1"/>
                        </a:solidFill>
                        <a:effectLst/>
                        <a:latin typeface="+mn-lt"/>
                        <a:ea typeface="+mn-ea"/>
                        <a:cs typeface="+mn-cs"/>
                      </a:endParaRPr>
                    </a:p>
                    <a:p>
                      <a:pPr lvl="0"/>
                      <a:r>
                        <a:rPr lang="en-US" sz="1200" b="0" kern="1200" dirty="0">
                          <a:solidFill>
                            <a:schemeClr val="dk1"/>
                          </a:solidFill>
                          <a:effectLst/>
                          <a:latin typeface="+mn-lt"/>
                          <a:ea typeface="+mn-ea"/>
                          <a:cs typeface="+mn-cs"/>
                        </a:rPr>
                        <a:t>With this reading you will learn more about the tennis player Rafael Nadal and you will </a:t>
                      </a:r>
                      <a:r>
                        <a:rPr lang="en-US" sz="1200" b="0" kern="1200" dirty="0" err="1">
                          <a:solidFill>
                            <a:schemeClr val="dk1"/>
                          </a:solidFill>
                          <a:effectLst/>
                          <a:latin typeface="+mn-lt"/>
                          <a:ea typeface="+mn-ea"/>
                          <a:cs typeface="+mn-cs"/>
                        </a:rPr>
                        <a:t>practise</a:t>
                      </a:r>
                      <a:r>
                        <a:rPr lang="en-US" sz="1200" b="0" kern="1200" dirty="0">
                          <a:solidFill>
                            <a:schemeClr val="dk1"/>
                          </a:solidFill>
                          <a:effectLst/>
                          <a:latin typeface="+mn-lt"/>
                          <a:ea typeface="+mn-ea"/>
                          <a:cs typeface="+mn-cs"/>
                        </a:rPr>
                        <a:t> the </a:t>
                      </a:r>
                      <a:r>
                        <a:rPr lang="en-US" sz="1200" b="0" kern="1200" dirty="0" err="1">
                          <a:solidFill>
                            <a:schemeClr val="dk1"/>
                          </a:solidFill>
                          <a:effectLst/>
                          <a:latin typeface="+mn-lt"/>
                          <a:ea typeface="+mn-ea"/>
                          <a:cs typeface="+mn-cs"/>
                        </a:rPr>
                        <a:t>preterite</a:t>
                      </a:r>
                      <a:r>
                        <a:rPr lang="en-US" sz="1200" b="0" kern="1200" baseline="0" dirty="0">
                          <a:solidFill>
                            <a:schemeClr val="dk1"/>
                          </a:solidFill>
                          <a:effectLst/>
                          <a:latin typeface="+mn-lt"/>
                          <a:ea typeface="+mn-ea"/>
                          <a:cs typeface="+mn-cs"/>
                        </a:rPr>
                        <a:t> (past)</a:t>
                      </a:r>
                      <a:r>
                        <a:rPr lang="en-US" sz="1200" b="0" kern="1200" dirty="0">
                          <a:solidFill>
                            <a:schemeClr val="dk1"/>
                          </a:solidFill>
                          <a:effectLst/>
                          <a:latin typeface="+mn-lt"/>
                          <a:ea typeface="+mn-ea"/>
                          <a:cs typeface="+mn-cs"/>
                        </a:rPr>
                        <a:t> in</a:t>
                      </a:r>
                      <a:r>
                        <a:rPr lang="en-US" sz="1200" b="0" kern="1200" dirty="0">
                          <a:solidFill>
                            <a:schemeClr val="tx1"/>
                          </a:solidFill>
                          <a:effectLst/>
                          <a:latin typeface="+mn-lt"/>
                          <a:ea typeface="+mn-ea"/>
                          <a:cs typeface="+mn-cs"/>
                        </a:rPr>
                        <a:t> a </a:t>
                      </a:r>
                      <a:r>
                        <a:rPr lang="en-US" sz="1200" b="0" kern="1200" dirty="0">
                          <a:solidFill>
                            <a:schemeClr val="dk1"/>
                          </a:solidFill>
                          <a:effectLst/>
                          <a:latin typeface="+mn-lt"/>
                          <a:ea typeface="+mn-ea"/>
                          <a:cs typeface="+mn-cs"/>
                        </a:rPr>
                        <a:t>fun way</a:t>
                      </a:r>
                      <a:r>
                        <a:rPr lang="en-US" sz="1200" b="0" kern="1200" baseline="0" dirty="0">
                          <a:solidFill>
                            <a:schemeClr val="tx1"/>
                          </a:solidFill>
                          <a:effectLst/>
                          <a:latin typeface="+mn-lt"/>
                          <a:ea typeface="+mn-ea"/>
                          <a:cs typeface="+mn-cs"/>
                        </a:rPr>
                        <a:t>. </a:t>
                      </a:r>
                      <a:r>
                        <a:rPr lang="en-US" sz="1200" b="1" kern="1200" baseline="0" dirty="0">
                          <a:solidFill>
                            <a:srgbClr val="FF0000"/>
                          </a:solidFill>
                          <a:effectLst/>
                          <a:latin typeface="+mn-lt"/>
                          <a:ea typeface="+mn-ea"/>
                          <a:cs typeface="+mn-cs"/>
                        </a:rPr>
                        <a:t>Complete</a:t>
                      </a:r>
                      <a:r>
                        <a:rPr lang="en-US" sz="1200" b="0" kern="1200" baseline="0" dirty="0">
                          <a:solidFill>
                            <a:schemeClr val="tx1"/>
                          </a:solidFill>
                          <a:effectLst/>
                          <a:latin typeface="+mn-lt"/>
                          <a:ea typeface="+mn-ea"/>
                          <a:cs typeface="+mn-cs"/>
                        </a:rPr>
                        <a:t> the task attached.</a:t>
                      </a:r>
                    </a:p>
                    <a:p>
                      <a:pPr lvl="0"/>
                      <a:endParaRPr lang="en-US" sz="10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11" action="ppaction://hlinksldjump"/>
                        </a:rPr>
                        <a:t> here </a:t>
                      </a:r>
                      <a:r>
                        <a:rPr lang="en-GB" sz="1000" b="1" kern="1200" baseline="0" dirty="0">
                          <a:solidFill>
                            <a:srgbClr val="7030A0"/>
                          </a:solidFill>
                          <a:effectLst/>
                          <a:latin typeface="+mn-lt"/>
                          <a:ea typeface="+mn-ea"/>
                          <a:cs typeface="+mn-cs"/>
                        </a:rPr>
                        <a:t>to go to the task.</a:t>
                      </a:r>
                    </a:p>
                    <a:p>
                      <a:pPr lvl="0"/>
                      <a:endParaRPr lang="en-US" sz="1000" b="0" kern="1200" baseline="0" dirty="0">
                        <a:solidFill>
                          <a:schemeClr val="tx1"/>
                        </a:solidFill>
                        <a:effectLst/>
                        <a:latin typeface="+mn-lt"/>
                        <a:ea typeface="+mn-ea"/>
                        <a:cs typeface="+mn-cs"/>
                      </a:endParaRPr>
                    </a:p>
                    <a:p>
                      <a:pPr lvl="0"/>
                      <a:endParaRPr lang="en-GB" sz="10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US" sz="1400" b="1" dirty="0"/>
                        <a:t>9) BOGOTÁ</a:t>
                      </a:r>
                      <a:r>
                        <a:rPr lang="en-US" sz="1400" dirty="0"/>
                        <a:t>, </a:t>
                      </a:r>
                      <a:r>
                        <a:rPr lang="en-US" sz="1400" b="1" dirty="0"/>
                        <a:t>the world's most famous city for urban art*</a:t>
                      </a:r>
                    </a:p>
                    <a:p>
                      <a:pPr lvl="0"/>
                      <a:endParaRPr lang="en-US" sz="1000" dirty="0"/>
                    </a:p>
                    <a:p>
                      <a:pPr lvl="0"/>
                      <a:r>
                        <a:rPr lang="en-US" sz="1200" b="1" kern="1200" dirty="0">
                          <a:solidFill>
                            <a:srgbClr val="FF0000"/>
                          </a:solidFill>
                          <a:effectLst/>
                          <a:latin typeface="+mn-lt"/>
                          <a:ea typeface="+mn-ea"/>
                          <a:cs typeface="+mn-cs"/>
                        </a:rPr>
                        <a:t>Watch</a:t>
                      </a:r>
                      <a:r>
                        <a:rPr lang="en-US" sz="1200" kern="1200" dirty="0">
                          <a:solidFill>
                            <a:schemeClr val="dk1"/>
                          </a:solidFill>
                          <a:effectLst/>
                          <a:latin typeface="+mn-lt"/>
                          <a:ea typeface="+mn-ea"/>
                          <a:cs typeface="+mn-cs"/>
                        </a:rPr>
                        <a:t> a short film</a:t>
                      </a:r>
                      <a:r>
                        <a:rPr lang="en-US" sz="1200" kern="1200" baseline="0" dirty="0">
                          <a:solidFill>
                            <a:schemeClr val="dk1"/>
                          </a:solidFill>
                          <a:effectLst/>
                          <a:latin typeface="+mn-lt"/>
                          <a:ea typeface="+mn-ea"/>
                          <a:cs typeface="+mn-cs"/>
                        </a:rPr>
                        <a:t> about </a:t>
                      </a:r>
                      <a:r>
                        <a:rPr lang="en-US" sz="1200" kern="1200" baseline="0" dirty="0" err="1">
                          <a:solidFill>
                            <a:schemeClr val="dk1"/>
                          </a:solidFill>
                          <a:effectLst/>
                          <a:latin typeface="+mn-lt"/>
                          <a:ea typeface="+mn-ea"/>
                          <a:cs typeface="+mn-cs"/>
                        </a:rPr>
                        <a:t>grafiti</a:t>
                      </a:r>
                      <a:r>
                        <a:rPr lang="en-US" sz="1200" kern="1200" baseline="0" dirty="0">
                          <a:solidFill>
                            <a:schemeClr val="dk1"/>
                          </a:solidFill>
                          <a:effectLst/>
                          <a:latin typeface="+mn-lt"/>
                          <a:ea typeface="+mn-ea"/>
                          <a:cs typeface="+mn-cs"/>
                        </a:rPr>
                        <a:t> </a:t>
                      </a:r>
                    </a:p>
                    <a:p>
                      <a:pPr lvl="0"/>
                      <a:r>
                        <a:rPr lang="en-US" sz="1200" kern="1200" baseline="0" dirty="0">
                          <a:solidFill>
                            <a:schemeClr val="dk1"/>
                          </a:solidFill>
                          <a:effectLst/>
                          <a:latin typeface="+mn-lt"/>
                          <a:ea typeface="+mn-ea"/>
                          <a:cs typeface="+mn-cs"/>
                        </a:rPr>
                        <a:t>in Bogotá  </a:t>
                      </a:r>
                      <a:r>
                        <a:rPr lang="en-US" sz="1200" b="1" kern="1200" baseline="0" dirty="0">
                          <a:solidFill>
                            <a:schemeClr val="dk1"/>
                          </a:solidFill>
                          <a:effectLst/>
                          <a:latin typeface="+mn-lt"/>
                          <a:ea typeface="+mn-ea"/>
                          <a:cs typeface="+mn-cs"/>
                        </a:rPr>
                        <a:t>in the link below </a:t>
                      </a:r>
                      <a:r>
                        <a:rPr lang="en-US" sz="1200" kern="1200" baseline="0" dirty="0">
                          <a:solidFill>
                            <a:schemeClr val="dk1"/>
                          </a:solidFill>
                          <a:effectLst/>
                          <a:latin typeface="+mn-lt"/>
                          <a:ea typeface="+mn-ea"/>
                          <a:cs typeface="+mn-cs"/>
                        </a:rPr>
                        <a:t>and </a:t>
                      </a:r>
                      <a:r>
                        <a:rPr lang="en-US" sz="1200" b="1" kern="1200" baseline="0" dirty="0">
                          <a:solidFill>
                            <a:srgbClr val="FF0000"/>
                          </a:solidFill>
                          <a:effectLst/>
                          <a:latin typeface="+mn-lt"/>
                          <a:ea typeface="+mn-ea"/>
                          <a:cs typeface="+mn-cs"/>
                        </a:rPr>
                        <a:t>answer</a:t>
                      </a:r>
                      <a:r>
                        <a:rPr lang="en-US" sz="1200" kern="1200" baseline="0" dirty="0">
                          <a:solidFill>
                            <a:schemeClr val="dk1"/>
                          </a:solidFill>
                          <a:effectLst/>
                          <a:latin typeface="+mn-lt"/>
                          <a:ea typeface="+mn-ea"/>
                          <a:cs typeface="+mn-cs"/>
                        </a:rPr>
                        <a:t> the questions attached.</a:t>
                      </a:r>
                    </a:p>
                    <a:p>
                      <a:pPr lvl="0"/>
                      <a:endParaRPr lang="en-US" sz="1000" kern="1200" baseline="0" dirty="0">
                        <a:solidFill>
                          <a:schemeClr val="dk1"/>
                        </a:solidFill>
                        <a:effectLst/>
                        <a:latin typeface="+mn-lt"/>
                        <a:ea typeface="+mn-ea"/>
                        <a:cs typeface="+mn-cs"/>
                      </a:endParaRPr>
                    </a:p>
                    <a:p>
                      <a:pPr lvl="0"/>
                      <a:r>
                        <a:rPr lang="en-GB" sz="1000" kern="1200" dirty="0">
                          <a:solidFill>
                            <a:schemeClr val="dk1"/>
                          </a:solidFill>
                          <a:effectLst/>
                          <a:latin typeface="+mn-lt"/>
                          <a:ea typeface="+mn-ea"/>
                          <a:cs typeface="+mn-cs"/>
                          <a:hlinkClick r:id="rId12"/>
                        </a:rPr>
                        <a:t>https://youtu.be/TtapUs9QRPs</a:t>
                      </a:r>
                      <a:endParaRPr lang="en-GB" sz="1000" kern="1200" dirty="0">
                        <a:solidFill>
                          <a:schemeClr val="dk1"/>
                        </a:solidFill>
                        <a:effectLst/>
                        <a:latin typeface="+mn-lt"/>
                        <a:ea typeface="+mn-ea"/>
                        <a:cs typeface="+mn-cs"/>
                      </a:endParaRPr>
                    </a:p>
                    <a:p>
                      <a:pPr lvl="0"/>
                      <a:endParaRPr lang="en-GB" sz="10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3" action="ppaction://hlinksldjump"/>
                        </a:rPr>
                        <a:t>here</a:t>
                      </a:r>
                      <a:r>
                        <a:rPr lang="en-GB" sz="1000" b="1" kern="1200" baseline="0" dirty="0">
                          <a:solidFill>
                            <a:srgbClr val="7030A0"/>
                          </a:solidFill>
                          <a:effectLst/>
                          <a:latin typeface="+mn-lt"/>
                          <a:ea typeface="+mn-ea"/>
                          <a:cs typeface="+mn-cs"/>
                        </a:rPr>
                        <a:t> to go to the task.</a:t>
                      </a:r>
                      <a:endParaRPr lang="en-GB" sz="1000" b="1" kern="1200" dirty="0">
                        <a:solidFill>
                          <a:srgbClr val="7030A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tc vMerge="1">
                  <a:txBody>
                    <a:bodyPr/>
                    <a:lstStyle/>
                    <a:p>
                      <a:endParaRPr lang="en-GB" sz="1000"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43899729"/>
                  </a:ext>
                </a:extLst>
              </a:tr>
            </a:tbl>
          </a:graphicData>
        </a:graphic>
      </p:graphicFrame>
      <p:pic>
        <p:nvPicPr>
          <p:cNvPr id="3" name="Picture 2" descr="Image result for book clipart"/>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71499" y="710669"/>
            <a:ext cx="669439" cy="441722"/>
          </a:xfrm>
          <a:prstGeom prst="rect">
            <a:avLst/>
          </a:prstGeom>
          <a:noFill/>
          <a:ln>
            <a:noFill/>
          </a:ln>
        </p:spPr>
      </p:pic>
      <p:pic>
        <p:nvPicPr>
          <p:cNvPr id="4" name="Picture 3" descr="White TV by liftarn"/>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6326" y="649813"/>
            <a:ext cx="590647" cy="566936"/>
          </a:xfrm>
          <a:prstGeom prst="rect">
            <a:avLst/>
          </a:prstGeom>
          <a:noFill/>
          <a:ln>
            <a:noFill/>
          </a:ln>
        </p:spPr>
      </p:pic>
      <p:pic>
        <p:nvPicPr>
          <p:cNvPr id="5" name="Picture 4"/>
          <p:cNvPicPr/>
          <p:nvPr/>
        </p:nvPicPr>
        <p:blipFill>
          <a:blip r:embed="rId16" cstate="print">
            <a:extLst>
              <a:ext uri="{28A0092B-C50C-407E-A947-70E740481C1C}">
                <a14:useLocalDpi xmlns:a14="http://schemas.microsoft.com/office/drawing/2010/main" val="0"/>
              </a:ext>
            </a:extLst>
          </a:blip>
          <a:stretch>
            <a:fillRect/>
          </a:stretch>
        </p:blipFill>
        <p:spPr>
          <a:xfrm>
            <a:off x="6131113" y="726586"/>
            <a:ext cx="404767" cy="488412"/>
          </a:xfrm>
          <a:prstGeom prst="rect">
            <a:avLst/>
          </a:prstGeom>
        </p:spPr>
      </p:pic>
      <p:pic>
        <p:nvPicPr>
          <p:cNvPr id="6" name="Picture 5" descr="Image result for museum clipart"/>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58915" y="778885"/>
            <a:ext cx="530419" cy="502032"/>
          </a:xfrm>
          <a:prstGeom prst="rect">
            <a:avLst/>
          </a:prstGeom>
          <a:noFill/>
          <a:ln>
            <a:noFill/>
          </a:ln>
        </p:spPr>
      </p:pic>
      <p:pic>
        <p:nvPicPr>
          <p:cNvPr id="7" name="Picture 6" descr="SIS Quantitative Market Research"/>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00675" y="685085"/>
            <a:ext cx="560963" cy="492889"/>
          </a:xfrm>
          <a:prstGeom prst="rect">
            <a:avLst/>
          </a:prstGeom>
          <a:noFill/>
          <a:ln>
            <a:noFill/>
          </a:ln>
        </p:spPr>
      </p:pic>
      <p:pic>
        <p:nvPicPr>
          <p:cNvPr id="8" name="Imagen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36976" y="5157192"/>
            <a:ext cx="432048" cy="432048"/>
          </a:xfrm>
          <a:prstGeom prst="rect">
            <a:avLst/>
          </a:prstGeom>
        </p:spPr>
      </p:pic>
      <p:sp>
        <p:nvSpPr>
          <p:cNvPr id="10" name="Right Arrow 9"/>
          <p:cNvSpPr/>
          <p:nvPr/>
        </p:nvSpPr>
        <p:spPr>
          <a:xfrm>
            <a:off x="7185248" y="6021288"/>
            <a:ext cx="201622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NEXT SET OF TASKS</a:t>
            </a:r>
          </a:p>
        </p:txBody>
      </p:sp>
      <p:sp>
        <p:nvSpPr>
          <p:cNvPr id="11" name="TextBox 10"/>
          <p:cNvSpPr txBox="1"/>
          <p:nvPr/>
        </p:nvSpPr>
        <p:spPr>
          <a:xfrm>
            <a:off x="8985448" y="116632"/>
            <a:ext cx="792088" cy="600164"/>
          </a:xfrm>
          <a:prstGeom prst="rect">
            <a:avLst/>
          </a:prstGeom>
          <a:noFill/>
        </p:spPr>
        <p:txBody>
          <a:bodyPr wrap="square" rtlCol="0">
            <a:spAutoFit/>
          </a:bodyPr>
          <a:lstStyle/>
          <a:p>
            <a:pPr algn="ctr"/>
            <a:r>
              <a:rPr lang="en-GB" sz="1300" dirty="0"/>
              <a:t>*/**</a:t>
            </a:r>
          </a:p>
          <a:p>
            <a:pPr algn="ctr"/>
            <a:r>
              <a:rPr lang="en-GB" sz="1000" dirty="0">
                <a:solidFill>
                  <a:schemeClr val="bg1"/>
                </a:solidFill>
              </a:rPr>
              <a:t>Level of difficulty</a:t>
            </a:r>
          </a:p>
        </p:txBody>
      </p:sp>
    </p:spTree>
    <p:extLst>
      <p:ext uri="{BB962C8B-B14F-4D97-AF65-F5344CB8AC3E}">
        <p14:creationId xmlns:p14="http://schemas.microsoft.com/office/powerpoint/2010/main" val="339788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16496" y="260648"/>
            <a:ext cx="9073008" cy="6186309"/>
          </a:xfrm>
          <a:prstGeom prst="rect">
            <a:avLst/>
          </a:prstGeom>
          <a:solidFill>
            <a:schemeClr val="bg1"/>
          </a:solidFill>
        </p:spPr>
        <p:txBody>
          <a:bodyPr wrap="square" rtlCol="0">
            <a:spAutoFit/>
          </a:bodyPr>
          <a:lstStyle/>
          <a:p>
            <a:r>
              <a:rPr lang="es-ES" sz="2600" b="1" dirty="0">
                <a:solidFill>
                  <a:srgbClr val="FF0000"/>
                </a:solidFill>
              </a:rPr>
              <a:t>NOW CHOOSE THE CORRECT ANSWER</a:t>
            </a:r>
          </a:p>
          <a:p>
            <a:endParaRPr lang="es-ES" sz="1600" dirty="0"/>
          </a:p>
          <a:p>
            <a:r>
              <a:rPr lang="es-ES" sz="1600" b="1" dirty="0"/>
              <a:t>1. La canción del verano…</a:t>
            </a:r>
            <a:endParaRPr lang="es-ES" sz="1600" dirty="0"/>
          </a:p>
          <a:p>
            <a:pPr marL="342900" lvl="0" indent="-342900">
              <a:buFont typeface="+mj-lt"/>
              <a:buAutoNum type="alphaLcParenR"/>
            </a:pPr>
            <a:r>
              <a:rPr lang="es-ES" sz="1600" dirty="0"/>
              <a:t>es un fenómeno que se produce cada verano al hacerse popular una canción en concreto.</a:t>
            </a:r>
          </a:p>
          <a:p>
            <a:pPr marL="342900" lvl="0" indent="-342900">
              <a:buFont typeface="+mj-lt"/>
              <a:buAutoNum type="alphaLcParenR"/>
            </a:pPr>
            <a:r>
              <a:rPr lang="es-ES" sz="1600" dirty="0"/>
              <a:t>es la misma canción que se repite siempre año tras año durante los meses de verano.</a:t>
            </a:r>
          </a:p>
          <a:p>
            <a:pPr marL="342900" lvl="0" indent="-342900">
              <a:buFont typeface="+mj-lt"/>
              <a:buAutoNum type="alphaLcParenR"/>
            </a:pPr>
            <a:r>
              <a:rPr lang="es-ES" sz="1600" dirty="0"/>
              <a:t>es un fenómeno por el que se organiza un concurso para elegir la mejor canción del verano.</a:t>
            </a:r>
          </a:p>
          <a:p>
            <a:r>
              <a:rPr lang="es-ES" sz="1600" dirty="0"/>
              <a:t>2</a:t>
            </a:r>
            <a:r>
              <a:rPr lang="es-ES" sz="1600" b="1" dirty="0"/>
              <a:t>. Las canciones del verano…</a:t>
            </a:r>
            <a:endParaRPr lang="es-ES" sz="1600" dirty="0"/>
          </a:p>
          <a:p>
            <a:pPr marL="342900" lvl="0" indent="-342900">
              <a:buFont typeface="+mj-lt"/>
              <a:buAutoNum type="alphaLcParenR"/>
            </a:pPr>
            <a:r>
              <a:rPr lang="es-ES" sz="1600" dirty="0"/>
              <a:t>pueden ser muy diferentes de un año para otro.</a:t>
            </a:r>
          </a:p>
          <a:p>
            <a:pPr marL="342900" lvl="0" indent="-342900">
              <a:buFont typeface="+mj-lt"/>
              <a:buAutoNum type="alphaLcParenR"/>
            </a:pPr>
            <a:r>
              <a:rPr lang="es-ES" sz="1600" dirty="0"/>
              <a:t>cada verano son siempre muy diferentes.</a:t>
            </a:r>
          </a:p>
          <a:p>
            <a:pPr marL="342900" lvl="0" indent="-342900">
              <a:buFont typeface="+mj-lt"/>
              <a:buAutoNum type="alphaLcParenR"/>
            </a:pPr>
            <a:r>
              <a:rPr lang="es-ES" sz="1600" dirty="0"/>
              <a:t>tienen siempre el mismo estilo.</a:t>
            </a:r>
          </a:p>
          <a:p>
            <a:r>
              <a:rPr lang="es-ES" sz="1600" b="1" dirty="0"/>
              <a:t>3. Las canciones del verano…</a:t>
            </a:r>
            <a:endParaRPr lang="es-ES" sz="1600" dirty="0"/>
          </a:p>
          <a:p>
            <a:pPr marL="342900" lvl="0" indent="-342900">
              <a:buFont typeface="+mj-lt"/>
              <a:buAutoNum type="alphaLcParenR"/>
            </a:pPr>
            <a:r>
              <a:rPr lang="es-ES" sz="1600" dirty="0"/>
              <a:t>son aquellas que se hacen más populares.</a:t>
            </a:r>
          </a:p>
          <a:p>
            <a:pPr marL="342900" lvl="0" indent="-342900">
              <a:buFont typeface="+mj-lt"/>
              <a:buAutoNum type="alphaLcParenR"/>
            </a:pPr>
            <a:r>
              <a:rPr lang="es-ES" sz="1600" dirty="0"/>
              <a:t>son aquellas que salen en los anuncios de la televisión.</a:t>
            </a:r>
          </a:p>
          <a:p>
            <a:pPr marL="342900" lvl="0" indent="-342900">
              <a:buFont typeface="+mj-lt"/>
              <a:buAutoNum type="alphaLcParenR"/>
            </a:pPr>
            <a:r>
              <a:rPr lang="es-ES" sz="1600" dirty="0"/>
              <a:t>son elegidas por organismos oficiales.</a:t>
            </a:r>
          </a:p>
          <a:p>
            <a:r>
              <a:rPr lang="es-ES" sz="1600" b="1" dirty="0"/>
              <a:t>4. Para crear la mejor canción del verano…</a:t>
            </a:r>
            <a:endParaRPr lang="es-ES" sz="1600" dirty="0"/>
          </a:p>
          <a:p>
            <a:pPr marL="342900" lvl="0" indent="-342900">
              <a:buFont typeface="+mj-lt"/>
              <a:buAutoNum type="alphaLcParenR"/>
            </a:pPr>
            <a:r>
              <a:rPr lang="es-ES" sz="1600" dirty="0"/>
              <a:t>no existe una fórmula pero sí que hay características que pueden ayudar.</a:t>
            </a:r>
          </a:p>
          <a:p>
            <a:pPr marL="342900" lvl="0" indent="-342900">
              <a:buFont typeface="+mj-lt"/>
              <a:buAutoNum type="alphaLcParenR"/>
            </a:pPr>
            <a:r>
              <a:rPr lang="es-ES" sz="1600" dirty="0"/>
              <a:t>existe una fórmula secreta.</a:t>
            </a:r>
          </a:p>
          <a:p>
            <a:pPr marL="342900" lvl="0" indent="-342900">
              <a:buFont typeface="+mj-lt"/>
              <a:buAutoNum type="alphaLcParenR"/>
            </a:pPr>
            <a:r>
              <a:rPr lang="es-ES" sz="1600" dirty="0"/>
              <a:t>no existe una fórmula secreta en absoluto.</a:t>
            </a:r>
          </a:p>
          <a:p>
            <a:r>
              <a:rPr lang="es-ES" sz="1600" b="1" dirty="0"/>
              <a:t>5. Las canciones del verano…</a:t>
            </a:r>
            <a:endParaRPr lang="es-ES" sz="1600" dirty="0"/>
          </a:p>
          <a:p>
            <a:pPr marL="342900" lvl="0" indent="-342900">
              <a:buFont typeface="+mj-lt"/>
              <a:buAutoNum type="alphaLcParenR"/>
            </a:pPr>
            <a:r>
              <a:rPr lang="es-ES" sz="1600" dirty="0"/>
              <a:t>tratan de temas serios.</a:t>
            </a:r>
          </a:p>
          <a:p>
            <a:pPr marL="342900" lvl="0" indent="-342900">
              <a:buFont typeface="+mj-lt"/>
              <a:buAutoNum type="alphaLcParenR"/>
            </a:pPr>
            <a:r>
              <a:rPr lang="es-ES" sz="1600" dirty="0"/>
              <a:t>tratan de temas que no tienen mucha importancia.</a:t>
            </a:r>
          </a:p>
          <a:p>
            <a:pPr marL="342900" lvl="0" indent="-342900">
              <a:buFont typeface="+mj-lt"/>
              <a:buAutoNum type="alphaLcParenR"/>
            </a:pPr>
            <a:r>
              <a:rPr lang="es-ES" sz="1600" dirty="0"/>
              <a:t>tratan siempre sobre la playa y el sol.</a:t>
            </a:r>
          </a:p>
          <a:p>
            <a:pPr marL="342900" lvl="0" indent="-342900">
              <a:buFont typeface="+mj-lt"/>
              <a:buAutoNum type="alphaLcParenR"/>
            </a:pPr>
            <a:endParaRPr lang="es-ES" sz="1700" dirty="0">
              <a:latin typeface="DFKai-SB" panose="03000509000000000000" pitchFamily="65" charset="-120"/>
              <a:ea typeface="DFKai-SB" panose="03000509000000000000" pitchFamily="65" charset="-120"/>
            </a:endParaRPr>
          </a:p>
          <a:p>
            <a:r>
              <a:rPr lang="es-ES" sz="1700" b="1" dirty="0">
                <a:solidFill>
                  <a:srgbClr val="FF0000"/>
                </a:solidFill>
                <a:latin typeface="+mj-lt"/>
                <a:ea typeface="DFKai-SB" panose="03000509000000000000" pitchFamily="65" charset="-120"/>
              </a:rPr>
              <a:t>EXTRA QUESTION:  </a:t>
            </a:r>
            <a:r>
              <a:rPr lang="es-ES" sz="1700" b="1" dirty="0">
                <a:solidFill>
                  <a:srgbClr val="FF3399"/>
                </a:solidFill>
                <a:latin typeface="+mj-lt"/>
                <a:ea typeface="DFKai-SB" panose="03000509000000000000" pitchFamily="65" charset="-120"/>
              </a:rPr>
              <a:t>¿Cuál crees que es la canción del verano este año? </a:t>
            </a:r>
            <a:r>
              <a:rPr lang="es-ES" sz="1700" b="1" dirty="0">
                <a:latin typeface="+mj-lt"/>
                <a:ea typeface="DFKai-SB" panose="03000509000000000000" pitchFamily="65" charset="-120"/>
              </a:rPr>
              <a:t>¿Te gusta? </a:t>
            </a:r>
            <a:r>
              <a:rPr lang="es-ES" sz="1700" b="1" dirty="0">
                <a:solidFill>
                  <a:srgbClr val="0000FF"/>
                </a:solidFill>
                <a:latin typeface="+mj-lt"/>
                <a:ea typeface="DFKai-SB" panose="03000509000000000000" pitchFamily="65" charset="-120"/>
              </a:rPr>
              <a:t>¿Por qué?</a:t>
            </a:r>
            <a:endParaRPr lang="es-ES" sz="1700" b="1" dirty="0">
              <a:latin typeface="+mj-lt"/>
              <a:ea typeface="DFKai-SB" panose="03000509000000000000" pitchFamily="65" charset="-120"/>
            </a:endParaRPr>
          </a:p>
        </p:txBody>
      </p:sp>
    </p:spTree>
    <p:extLst>
      <p:ext uri="{BB962C8B-B14F-4D97-AF65-F5344CB8AC3E}">
        <p14:creationId xmlns:p14="http://schemas.microsoft.com/office/powerpoint/2010/main" val="1910575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4488" y="1772816"/>
            <a:ext cx="9057456" cy="4893647"/>
          </a:xfrm>
          <a:prstGeom prst="rect">
            <a:avLst/>
          </a:prstGeom>
          <a:noFill/>
        </p:spPr>
        <p:txBody>
          <a:bodyPr wrap="square" rtlCol="0">
            <a:spAutoFit/>
          </a:bodyPr>
          <a:lstStyle/>
          <a:p>
            <a:pPr lvl="0"/>
            <a:r>
              <a:rPr lang="en-GB" b="1" dirty="0">
                <a:solidFill>
                  <a:srgbClr val="FF0000"/>
                </a:solidFill>
              </a:rPr>
              <a:t>Fill in the gaps with the following words:</a:t>
            </a:r>
          </a:p>
          <a:p>
            <a:pPr lvl="0"/>
            <a:endParaRPr lang="en-GB" b="1" dirty="0"/>
          </a:p>
          <a:p>
            <a:r>
              <a:rPr lang="es-ES" sz="2000" b="1" dirty="0">
                <a:solidFill>
                  <a:schemeClr val="tx2">
                    <a:lumMod val="60000"/>
                    <a:lumOff val="40000"/>
                  </a:schemeClr>
                </a:solidFill>
                <a:latin typeface="Aharoni" panose="02010803020104030203" pitchFamily="2" charset="-79"/>
                <a:cs typeface="Aharoni" panose="02010803020104030203" pitchFamily="2" charset="-79"/>
              </a:rPr>
              <a:t>MODESTO</a:t>
            </a:r>
            <a:r>
              <a:rPr lang="es-ES" sz="2000" dirty="0">
                <a:latin typeface="Aharoni" panose="02010803020104030203" pitchFamily="2" charset="-79"/>
                <a:cs typeface="Aharoni" panose="02010803020104030203" pitchFamily="2" charset="-79"/>
              </a:rPr>
              <a:t>, TRABAJADOR, </a:t>
            </a:r>
            <a:r>
              <a:rPr lang="es-ES" sz="2000" b="1" dirty="0">
                <a:solidFill>
                  <a:srgbClr val="FF0000"/>
                </a:solidFill>
                <a:latin typeface="Aharoni" panose="02010803020104030203" pitchFamily="2" charset="-79"/>
                <a:cs typeface="Aharoni" panose="02010803020104030203" pitchFamily="2" charset="-79"/>
              </a:rPr>
              <a:t>TRANQUILO</a:t>
            </a:r>
            <a:r>
              <a:rPr lang="es-ES" sz="2000" dirty="0">
                <a:latin typeface="Aharoni" panose="02010803020104030203" pitchFamily="2" charset="-79"/>
                <a:cs typeface="Aharoni" panose="02010803020104030203" pitchFamily="2" charset="-79"/>
              </a:rPr>
              <a:t>, ALEGRE</a:t>
            </a:r>
            <a:r>
              <a:rPr lang="es-ES" sz="2000" dirty="0">
                <a:solidFill>
                  <a:srgbClr val="FF3399"/>
                </a:solidFill>
                <a:latin typeface="Aharoni" panose="02010803020104030203" pitchFamily="2" charset="-79"/>
                <a:cs typeface="Aharoni" panose="02010803020104030203" pitchFamily="2" charset="-79"/>
              </a:rPr>
              <a:t>, SENSIBLE</a:t>
            </a:r>
            <a:r>
              <a:rPr lang="es-ES" sz="2000" b="1" dirty="0">
                <a:solidFill>
                  <a:srgbClr val="0000FF"/>
                </a:solidFill>
                <a:latin typeface="Aharoni" panose="02010803020104030203" pitchFamily="2" charset="-79"/>
                <a:cs typeface="Aharoni" panose="02010803020104030203" pitchFamily="2" charset="-79"/>
              </a:rPr>
              <a:t>, PRESUMIDO, </a:t>
            </a:r>
            <a:r>
              <a:rPr lang="es-ES" sz="2000" dirty="0">
                <a:latin typeface="Aharoni" panose="02010803020104030203" pitchFamily="2" charset="-79"/>
                <a:cs typeface="Aharoni" panose="02010803020104030203" pitchFamily="2" charset="-79"/>
              </a:rPr>
              <a:t>EGOÍSTA, </a:t>
            </a:r>
            <a:r>
              <a:rPr lang="es-ES" sz="2000" dirty="0">
                <a:solidFill>
                  <a:srgbClr val="33CC33"/>
                </a:solidFill>
                <a:latin typeface="Aharoni" panose="02010803020104030203" pitchFamily="2" charset="-79"/>
                <a:cs typeface="Aharoni" panose="02010803020104030203" pitchFamily="2" charset="-79"/>
              </a:rPr>
              <a:t>PESADO</a:t>
            </a:r>
            <a:r>
              <a:rPr lang="es-ES" sz="2000" dirty="0">
                <a:latin typeface="Aharoni" panose="02010803020104030203" pitchFamily="2" charset="-79"/>
                <a:cs typeface="Aharoni" panose="02010803020104030203" pitchFamily="2" charset="-79"/>
              </a:rPr>
              <a:t>, VALIENTE, </a:t>
            </a:r>
            <a:r>
              <a:rPr lang="es-ES" sz="2000" b="1" dirty="0">
                <a:solidFill>
                  <a:srgbClr val="92D050"/>
                </a:solidFill>
                <a:latin typeface="Aharoni" panose="02010803020104030203" pitchFamily="2" charset="-79"/>
                <a:cs typeface="Aharoni" panose="02010803020104030203" pitchFamily="2" charset="-79"/>
              </a:rPr>
              <a:t>PEREZOSO</a:t>
            </a:r>
          </a:p>
          <a:p>
            <a:pPr lvl="0"/>
            <a:endParaRPr lang="en-GB" sz="2000" b="1" dirty="0">
              <a:latin typeface="Aharoni" panose="02010803020104030203" pitchFamily="2" charset="-79"/>
              <a:cs typeface="Aharoni" panose="02010803020104030203" pitchFamily="2" charset="-79"/>
            </a:endParaRPr>
          </a:p>
          <a:p>
            <a:r>
              <a:rPr lang="es-ES" dirty="0"/>
              <a:t>1. Juan es muy…………………, nunca quiere ser el mejor.</a:t>
            </a:r>
          </a:p>
          <a:p>
            <a:r>
              <a:rPr lang="es-ES" dirty="0"/>
              <a:t>2. Cuando alguien trabaja muy duro es que es muy……………………….. . </a:t>
            </a:r>
          </a:p>
          <a:p>
            <a:r>
              <a:rPr lang="es-ES" dirty="0"/>
              <a:t>3. Yo no soy nada………………………., me dan miedo todos los animales. </a:t>
            </a:r>
          </a:p>
          <a:p>
            <a:r>
              <a:rPr lang="es-ES" dirty="0"/>
              <a:t>4. Es demasiado……………………….., nunca se estresa por nada. </a:t>
            </a:r>
          </a:p>
          <a:p>
            <a:r>
              <a:rPr lang="es-ES" dirty="0"/>
              <a:t>5. Carlos es un ……………………….., siempre se está mirando en el espejo. </a:t>
            </a:r>
          </a:p>
          <a:p>
            <a:r>
              <a:rPr lang="es-ES" dirty="0"/>
              <a:t>6. Mi amiga es muy …………………………, llora por todo. </a:t>
            </a:r>
          </a:p>
          <a:p>
            <a:r>
              <a:rPr lang="es-ES" dirty="0"/>
              <a:t>7. Sólo piensas en ti mismo, eres un…………………………. </a:t>
            </a:r>
          </a:p>
          <a:p>
            <a:r>
              <a:rPr lang="es-ES" dirty="0"/>
              <a:t>8. Es tan……………………… que nadie le soporta. </a:t>
            </a:r>
            <a:endParaRPr lang="en-GB" b="1" dirty="0"/>
          </a:p>
          <a:p>
            <a:r>
              <a:rPr lang="es-ES" dirty="0"/>
              <a:t>9. Le encanta dormir, es un……………………………. </a:t>
            </a:r>
          </a:p>
          <a:p>
            <a:r>
              <a:rPr lang="es-ES" dirty="0"/>
              <a:t>10. Todo el mundo quiere estar con ella, es muy ………………………. . </a:t>
            </a:r>
          </a:p>
          <a:p>
            <a:pPr lvl="0"/>
            <a:endParaRPr lang="en-GB" b="1" dirty="0"/>
          </a:p>
          <a:p>
            <a:pPr lvl="0"/>
            <a:endParaRPr lang="es-ES" dirty="0"/>
          </a:p>
        </p:txBody>
      </p:sp>
      <p:sp>
        <p:nvSpPr>
          <p:cNvPr id="3" name="Rectángulo redondeado 4"/>
          <p:cNvSpPr/>
          <p:nvPr/>
        </p:nvSpPr>
        <p:spPr>
          <a:xfrm>
            <a:off x="272480" y="764704"/>
            <a:ext cx="4896544" cy="914549"/>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dirty="0">
                <a:solidFill>
                  <a:srgbClr val="FF0000"/>
                </a:solidFill>
                <a:latin typeface="Curvy Thins" panose="03000600000000000000" pitchFamily="66" charset="0"/>
              </a:rPr>
              <a:t>6. LA PERSONALIDAD</a:t>
            </a:r>
          </a:p>
        </p:txBody>
      </p:sp>
      <p:pic>
        <p:nvPicPr>
          <p:cNvPr id="4"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1112" y="188640"/>
            <a:ext cx="3600400" cy="2016224"/>
          </a:xfrm>
          <a:prstGeom prst="rect">
            <a:avLst/>
          </a:prstGeom>
          <a:noFill/>
          <a:ln>
            <a:noFill/>
          </a:ln>
        </p:spPr>
      </p:pic>
    </p:spTree>
    <p:extLst>
      <p:ext uri="{BB962C8B-B14F-4D97-AF65-F5344CB8AC3E}">
        <p14:creationId xmlns:p14="http://schemas.microsoft.com/office/powerpoint/2010/main" val="244099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48544" y="620688"/>
            <a:ext cx="8208912" cy="5170646"/>
          </a:xfrm>
          <a:prstGeom prst="rect">
            <a:avLst/>
          </a:prstGeom>
          <a:solidFill>
            <a:schemeClr val="bg1"/>
          </a:solidFill>
        </p:spPr>
        <p:txBody>
          <a:bodyPr wrap="square" rtlCol="0">
            <a:spAutoFit/>
          </a:bodyPr>
          <a:lstStyle/>
          <a:p>
            <a:pPr lvl="0"/>
            <a:r>
              <a:rPr lang="es-ES" sz="2400" b="1" dirty="0" err="1">
                <a:solidFill>
                  <a:srgbClr val="FF0000"/>
                </a:solidFill>
              </a:rPr>
              <a:t>We</a:t>
            </a:r>
            <a:r>
              <a:rPr lang="es-ES" sz="2400" b="1" dirty="0">
                <a:solidFill>
                  <a:srgbClr val="FF0000"/>
                </a:solidFill>
              </a:rPr>
              <a:t> </a:t>
            </a:r>
            <a:r>
              <a:rPr lang="es-ES" sz="2400" b="1" dirty="0" err="1">
                <a:solidFill>
                  <a:srgbClr val="FF0000"/>
                </a:solidFill>
              </a:rPr>
              <a:t>continue</a:t>
            </a:r>
            <a:r>
              <a:rPr lang="es-ES" sz="2400" b="1" dirty="0">
                <a:solidFill>
                  <a:srgbClr val="FF0000"/>
                </a:solidFill>
              </a:rPr>
              <a:t>…</a:t>
            </a:r>
          </a:p>
          <a:p>
            <a:pPr lvl="0"/>
            <a:endParaRPr lang="es-ES" dirty="0"/>
          </a:p>
          <a:p>
            <a:r>
              <a:rPr lang="es-ES" dirty="0">
                <a:solidFill>
                  <a:srgbClr val="FF3300"/>
                </a:solidFill>
                <a:latin typeface="Aharoni" panose="02010803020104030203" pitchFamily="2" charset="-79"/>
                <a:cs typeface="Aharoni" panose="02010803020104030203" pitchFamily="2" charset="-79"/>
              </a:rPr>
              <a:t>ORGULLOSO</a:t>
            </a:r>
            <a:r>
              <a:rPr lang="es-ES" dirty="0">
                <a:solidFill>
                  <a:srgbClr val="0070C0"/>
                </a:solidFill>
                <a:latin typeface="Aharoni" panose="02010803020104030203" pitchFamily="2" charset="-79"/>
                <a:cs typeface="Aharoni" panose="02010803020104030203" pitchFamily="2" charset="-79"/>
              </a:rPr>
              <a:t>, </a:t>
            </a:r>
            <a:r>
              <a:rPr lang="es-ES" dirty="0">
                <a:solidFill>
                  <a:srgbClr val="FF3399"/>
                </a:solidFill>
                <a:latin typeface="Aharoni" panose="02010803020104030203" pitchFamily="2" charset="-79"/>
                <a:cs typeface="Aharoni" panose="02010803020104030203" pitchFamily="2" charset="-79"/>
              </a:rPr>
              <a:t>COBARDE, </a:t>
            </a:r>
            <a:r>
              <a:rPr lang="es-ES" dirty="0">
                <a:latin typeface="Aharoni" panose="02010803020104030203" pitchFamily="2" charset="-79"/>
                <a:cs typeface="Aharoni" panose="02010803020104030203" pitchFamily="2" charset="-79"/>
              </a:rPr>
              <a:t>CRUEL, </a:t>
            </a:r>
            <a:r>
              <a:rPr lang="es-ES" dirty="0">
                <a:solidFill>
                  <a:srgbClr val="00B050"/>
                </a:solidFill>
                <a:latin typeface="Aharoni" panose="02010803020104030203" pitchFamily="2" charset="-79"/>
                <a:cs typeface="Aharoni" panose="02010803020104030203" pitchFamily="2" charset="-79"/>
              </a:rPr>
              <a:t>GENEROSO</a:t>
            </a:r>
            <a:r>
              <a:rPr lang="es-ES" dirty="0">
                <a:latin typeface="Aharoni" panose="02010803020104030203" pitchFamily="2" charset="-79"/>
                <a:cs typeface="Aharoni" panose="02010803020104030203" pitchFamily="2" charset="-79"/>
              </a:rPr>
              <a:t>, ESTRICTO, </a:t>
            </a:r>
            <a:r>
              <a:rPr lang="es-ES" dirty="0">
                <a:solidFill>
                  <a:srgbClr val="0070C0"/>
                </a:solidFill>
                <a:latin typeface="Aharoni" panose="02010803020104030203" pitchFamily="2" charset="-79"/>
                <a:cs typeface="Aharoni" panose="02010803020104030203" pitchFamily="2" charset="-79"/>
              </a:rPr>
              <a:t>SIMPÁTICO, COMPRENSIVO</a:t>
            </a:r>
            <a:r>
              <a:rPr lang="es-ES" dirty="0">
                <a:latin typeface="Aharoni" panose="02010803020104030203" pitchFamily="2" charset="-79"/>
                <a:cs typeface="Aharoni" panose="02010803020104030203" pitchFamily="2" charset="-79"/>
              </a:rPr>
              <a:t>, </a:t>
            </a:r>
            <a:r>
              <a:rPr lang="es-ES" dirty="0">
                <a:solidFill>
                  <a:srgbClr val="00B050"/>
                </a:solidFill>
                <a:latin typeface="Aharoni" panose="02010803020104030203" pitchFamily="2" charset="-79"/>
                <a:cs typeface="Aharoni" panose="02010803020104030203" pitchFamily="2" charset="-79"/>
              </a:rPr>
              <a:t>PEREZOSO, </a:t>
            </a:r>
            <a:r>
              <a:rPr lang="es-ES" dirty="0">
                <a:latin typeface="Aharoni" panose="02010803020104030203" pitchFamily="2" charset="-79"/>
                <a:cs typeface="Aharoni" panose="02010803020104030203" pitchFamily="2" charset="-79"/>
              </a:rPr>
              <a:t>LOCO,</a:t>
            </a:r>
            <a:r>
              <a:rPr lang="es-ES" dirty="0">
                <a:solidFill>
                  <a:srgbClr val="FF3399"/>
                </a:solidFill>
                <a:latin typeface="Aharoni" panose="02010803020104030203" pitchFamily="2" charset="-79"/>
                <a:cs typeface="Aharoni" panose="02010803020104030203" pitchFamily="2" charset="-79"/>
              </a:rPr>
              <a:t> SOSO.</a:t>
            </a:r>
          </a:p>
          <a:p>
            <a:endParaRPr lang="es-ES" dirty="0"/>
          </a:p>
          <a:p>
            <a:r>
              <a:rPr lang="es-ES" dirty="0"/>
              <a:t>11. Es un……………………… Nunca dice nada a la cara. </a:t>
            </a:r>
          </a:p>
          <a:p>
            <a:r>
              <a:rPr lang="es-ES" dirty="0"/>
              <a:t>12. El profesor siempre es………………………. con sus alumnos. </a:t>
            </a:r>
          </a:p>
          <a:p>
            <a:r>
              <a:rPr lang="es-ES" dirty="0"/>
              <a:t>13. Tu amigo es un poco…………………… ¿no? No quiere hacer nada. </a:t>
            </a:r>
          </a:p>
          <a:p>
            <a:r>
              <a:rPr lang="es-ES" dirty="0"/>
              <a:t>14. Ha sido muy……………………… conmigo. Me ha entendido muy bien. </a:t>
            </a:r>
          </a:p>
          <a:p>
            <a:r>
              <a:rPr lang="es-ES" dirty="0"/>
              <a:t>15. Sergio está muy…………………. Es una persona muy divertida. </a:t>
            </a:r>
          </a:p>
          <a:p>
            <a:r>
              <a:rPr lang="es-ES" dirty="0"/>
              <a:t>16. El más ……………………. de tus amigos es Jorge. Siempre saluda. </a:t>
            </a:r>
          </a:p>
          <a:p>
            <a:r>
              <a:rPr lang="es-ES" dirty="0"/>
              <a:t>17. Eres un………………. No sabes divertirte. </a:t>
            </a:r>
          </a:p>
          <a:p>
            <a:r>
              <a:rPr lang="es-ES" dirty="0"/>
              <a:t>18. Siempre te deja dinero si lo necesitas. Es muy ………………………… . </a:t>
            </a:r>
          </a:p>
          <a:p>
            <a:r>
              <a:rPr lang="es-ES" dirty="0"/>
              <a:t>19. La gente es muy………………..con  los animales. </a:t>
            </a:r>
          </a:p>
          <a:p>
            <a:r>
              <a:rPr lang="es-ES" dirty="0"/>
              <a:t>20. Parece muy…………………….. Es difícil acercarse a él. </a:t>
            </a:r>
          </a:p>
          <a:p>
            <a:endParaRPr lang="es-ES" dirty="0"/>
          </a:p>
          <a:p>
            <a:endParaRPr lang="es-ES" dirty="0"/>
          </a:p>
          <a:p>
            <a:endParaRPr lang="es-ES" dirty="0"/>
          </a:p>
        </p:txBody>
      </p:sp>
    </p:spTree>
    <p:extLst>
      <p:ext uri="{BB962C8B-B14F-4D97-AF65-F5344CB8AC3E}">
        <p14:creationId xmlns:p14="http://schemas.microsoft.com/office/powerpoint/2010/main" val="117392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29081"/>
          <a:stretch>
            <a:fillRect/>
          </a:stretch>
        </p:blipFill>
        <p:spPr bwMode="auto">
          <a:xfrm>
            <a:off x="506506" y="1484784"/>
            <a:ext cx="8346927" cy="228281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99614" y="3645025"/>
            <a:ext cx="8346669" cy="2744897"/>
          </a:xfrm>
          <a:prstGeom prst="rect">
            <a:avLst/>
          </a:prstGeom>
          <a:noFill/>
          <a:ln w="9525">
            <a:noFill/>
            <a:miter lim="800000"/>
            <a:headEnd/>
            <a:tailEnd/>
          </a:ln>
        </p:spPr>
      </p:pic>
      <p:sp>
        <p:nvSpPr>
          <p:cNvPr id="6" name="Title 1"/>
          <p:cNvSpPr txBox="1">
            <a:spLocks/>
          </p:cNvSpPr>
          <p:nvPr/>
        </p:nvSpPr>
        <p:spPr>
          <a:xfrm>
            <a:off x="6609184" y="908720"/>
            <a:ext cx="3142759" cy="86895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000" b="1" dirty="0" err="1">
                <a:solidFill>
                  <a:srgbClr val="FF0000"/>
                </a:solidFill>
                <a:latin typeface="+mj-lt"/>
                <a:ea typeface="+mj-ea"/>
                <a:cs typeface="+mj-cs"/>
              </a:rPr>
              <a:t>Primera</a:t>
            </a:r>
            <a:r>
              <a:rPr kumimoji="0" lang="en-GB" sz="3000" b="1" i="0" u="none" strike="noStrike" kern="1200" cap="none" spc="0" normalizeH="0" baseline="0" noProof="0" dirty="0">
                <a:ln>
                  <a:noFill/>
                </a:ln>
                <a:solidFill>
                  <a:srgbClr val="FF0000"/>
                </a:solidFill>
                <a:effectLst/>
                <a:uLnTx/>
                <a:uFillTx/>
                <a:latin typeface="+mj-lt"/>
                <a:ea typeface="+mj-ea"/>
                <a:cs typeface="+mj-cs"/>
              </a:rPr>
              <a:t> parte</a:t>
            </a:r>
          </a:p>
        </p:txBody>
      </p:sp>
      <p:sp>
        <p:nvSpPr>
          <p:cNvPr id="1028" name="Rectangle 4"/>
          <p:cNvSpPr>
            <a:spLocks noChangeArrowheads="1"/>
          </p:cNvSpPr>
          <p:nvPr/>
        </p:nvSpPr>
        <p:spPr bwMode="auto">
          <a:xfrm>
            <a:off x="2300706" y="764705"/>
            <a:ext cx="483660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1" u="none" strike="noStrike" cap="none" normalizeH="0" baseline="0" dirty="0" err="1">
                <a:ln>
                  <a:noFill/>
                </a:ln>
                <a:solidFill>
                  <a:schemeClr val="tx1"/>
                </a:solidFill>
                <a:effectLst/>
                <a:latin typeface="Arial" pitchFamily="34" charset="0"/>
                <a:ea typeface="Century Schoolbook"/>
                <a:cs typeface="Century Schoolbook"/>
              </a:rPr>
              <a:t>Extr@</a:t>
            </a:r>
            <a:r>
              <a:rPr kumimoji="0" lang="es-ES" sz="1600" b="1" i="1" u="none" strike="noStrike" cap="none" normalizeH="0" baseline="0" dirty="0">
                <a:ln>
                  <a:noFill/>
                </a:ln>
                <a:solidFill>
                  <a:schemeClr val="tx1"/>
                </a:solidFill>
                <a:effectLst/>
                <a:latin typeface="Arial" pitchFamily="34" charset="0"/>
                <a:ea typeface="Century Schoolbook"/>
                <a:cs typeface="Century Schoolbook"/>
              </a:rPr>
              <a:t> en español. La llegada de </a:t>
            </a:r>
            <a:r>
              <a:rPr kumimoji="0" lang="es-ES" sz="1600" b="1" i="1" u="none" strike="noStrike" cap="none" normalizeH="0" baseline="0" dirty="0" err="1">
                <a:ln>
                  <a:noFill/>
                </a:ln>
                <a:solidFill>
                  <a:schemeClr val="tx1"/>
                </a:solidFill>
                <a:effectLst/>
                <a:latin typeface="Arial" pitchFamily="34" charset="0"/>
                <a:ea typeface="Century Schoolbook"/>
                <a:cs typeface="Century Schoolbook"/>
              </a:rPr>
              <a:t>Sam.</a:t>
            </a:r>
            <a:r>
              <a:rPr kumimoji="0" lang="es-ES" sz="1600" b="1" i="1" u="none" strike="noStrike" cap="none" normalizeH="0" baseline="0" dirty="0">
                <a:ln>
                  <a:noFill/>
                </a:ln>
                <a:solidFill>
                  <a:schemeClr val="tx1"/>
                </a:solidFill>
                <a:effectLst/>
                <a:latin typeface="Arial" pitchFamily="34" charset="0"/>
                <a:ea typeface="Century Schoolbook"/>
                <a:cs typeface="Century Schoolbook"/>
              </a:rPr>
              <a:t> </a:t>
            </a:r>
          </a:p>
          <a:p>
            <a:pPr fontAlgn="base">
              <a:spcBef>
                <a:spcPct val="0"/>
              </a:spcBef>
              <a:spcAft>
                <a:spcPct val="0"/>
              </a:spcAft>
            </a:pPr>
            <a:r>
              <a:rPr lang="en-US" sz="1600" dirty="0">
                <a:hlinkClick r:id="rId4"/>
              </a:rPr>
              <a:t>https://www.youtube.com/watch?v=VzWCYdTNNlo</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TextBox 7"/>
          <p:cNvSpPr txBox="1"/>
          <p:nvPr/>
        </p:nvSpPr>
        <p:spPr>
          <a:xfrm>
            <a:off x="116463" y="116633"/>
            <a:ext cx="4992555" cy="646331"/>
          </a:xfrm>
          <a:prstGeom prst="rect">
            <a:avLst/>
          </a:prstGeom>
          <a:solidFill>
            <a:srgbClr val="FFFF00"/>
          </a:solidFill>
        </p:spPr>
        <p:txBody>
          <a:bodyPr wrap="square" rtlCol="0">
            <a:spAutoFit/>
          </a:bodyPr>
          <a:lstStyle/>
          <a:p>
            <a:r>
              <a:rPr lang="en-GB" b="1" dirty="0">
                <a:solidFill>
                  <a:srgbClr val="FF0000"/>
                </a:solidFill>
              </a:rPr>
              <a:t>Read the vocabulary below and watch the first episode of this series</a:t>
            </a:r>
            <a:r>
              <a:rPr lang="en-GB" dirty="0"/>
              <a:t>.</a:t>
            </a:r>
          </a:p>
        </p:txBody>
      </p:sp>
      <p:sp>
        <p:nvSpPr>
          <p:cNvPr id="7" name="Rectángulo redondeado 4"/>
          <p:cNvSpPr/>
          <p:nvPr/>
        </p:nvSpPr>
        <p:spPr>
          <a:xfrm>
            <a:off x="6969224" y="188640"/>
            <a:ext cx="2232248" cy="914549"/>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7. EXTR@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1208584" y="260648"/>
            <a:ext cx="7878875" cy="3953088"/>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286593" y="4149080"/>
            <a:ext cx="7758442" cy="270892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199" y="0"/>
            <a:ext cx="2674707" cy="868958"/>
          </a:xfrm>
        </p:spPr>
        <p:txBody>
          <a:bodyPr>
            <a:normAutofit/>
          </a:bodyPr>
          <a:lstStyle/>
          <a:p>
            <a:r>
              <a:rPr lang="en-GB" sz="3000" b="1" dirty="0" err="1">
                <a:solidFill>
                  <a:srgbClr val="FF0000"/>
                </a:solidFill>
              </a:rPr>
              <a:t>Segunda</a:t>
            </a:r>
            <a:r>
              <a:rPr lang="en-GB" sz="3000" b="1" dirty="0">
                <a:solidFill>
                  <a:srgbClr val="FF0000"/>
                </a:solidFill>
              </a:rPr>
              <a:t> parte</a:t>
            </a:r>
          </a:p>
        </p:txBody>
      </p:sp>
      <p:pic>
        <p:nvPicPr>
          <p:cNvPr id="3074" name="Picture 2"/>
          <p:cNvPicPr>
            <a:picLocks noChangeAspect="1" noChangeArrowheads="1"/>
          </p:cNvPicPr>
          <p:nvPr/>
        </p:nvPicPr>
        <p:blipFill>
          <a:blip r:embed="rId2" cstate="print"/>
          <a:srcRect/>
          <a:stretch>
            <a:fillRect/>
          </a:stretch>
        </p:blipFill>
        <p:spPr bwMode="auto">
          <a:xfrm>
            <a:off x="1130576" y="764704"/>
            <a:ext cx="7953572" cy="2376264"/>
          </a:xfrm>
          <a:prstGeom prst="rect">
            <a:avLst/>
          </a:prstGeom>
          <a:noFill/>
          <a:ln w="9525">
            <a:noFill/>
            <a:miter lim="800000"/>
            <a:headEnd/>
            <a:tailEnd/>
          </a:ln>
        </p:spPr>
      </p:pic>
      <p:pic>
        <p:nvPicPr>
          <p:cNvPr id="3075" name="Picture 3"/>
          <p:cNvPicPr>
            <a:picLocks noGrp="1" noChangeAspect="1" noChangeArrowheads="1"/>
          </p:cNvPicPr>
          <p:nvPr>
            <p:ph idx="1"/>
          </p:nvPr>
        </p:nvPicPr>
        <p:blipFill>
          <a:blip r:embed="rId3" cstate="print"/>
          <a:srcRect/>
          <a:stretch>
            <a:fillRect/>
          </a:stretch>
        </p:blipFill>
        <p:spPr bwMode="auto">
          <a:xfrm>
            <a:off x="1286593" y="3068960"/>
            <a:ext cx="7580718" cy="378904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260" y="0"/>
            <a:ext cx="2362672" cy="868958"/>
          </a:xfrm>
        </p:spPr>
        <p:txBody>
          <a:bodyPr>
            <a:normAutofit/>
          </a:bodyPr>
          <a:lstStyle/>
          <a:p>
            <a:r>
              <a:rPr lang="en-GB" sz="3000" b="1" dirty="0" err="1">
                <a:solidFill>
                  <a:srgbClr val="FF0000"/>
                </a:solidFill>
              </a:rPr>
              <a:t>Tercera</a:t>
            </a:r>
            <a:r>
              <a:rPr lang="en-GB" sz="3000" b="1" dirty="0">
                <a:solidFill>
                  <a:srgbClr val="FF0000"/>
                </a:solidFill>
              </a:rPr>
              <a:t> parte</a:t>
            </a:r>
          </a:p>
        </p:txBody>
      </p:sp>
      <p:pic>
        <p:nvPicPr>
          <p:cNvPr id="4098" name="Picture 2"/>
          <p:cNvPicPr>
            <a:picLocks noChangeAspect="1" noChangeArrowheads="1"/>
          </p:cNvPicPr>
          <p:nvPr/>
        </p:nvPicPr>
        <p:blipFill>
          <a:blip r:embed="rId2" cstate="print"/>
          <a:srcRect/>
          <a:stretch>
            <a:fillRect/>
          </a:stretch>
        </p:blipFill>
        <p:spPr bwMode="auto">
          <a:xfrm>
            <a:off x="194472" y="1"/>
            <a:ext cx="7176797" cy="2154793"/>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3" cstate="print"/>
          <a:srcRect t="3375"/>
          <a:stretch>
            <a:fillRect/>
          </a:stretch>
        </p:blipFill>
        <p:spPr bwMode="auto">
          <a:xfrm>
            <a:off x="2924775" y="2276872"/>
            <a:ext cx="6738144" cy="206159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94471" y="4509121"/>
            <a:ext cx="5967113" cy="213784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8504" y="4869160"/>
            <a:ext cx="5384800" cy="175432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s-ES" dirty="0"/>
              <a:t>____________:10MIN</a:t>
            </a:r>
          </a:p>
          <a:p>
            <a:pPr marL="285750" indent="-285750">
              <a:buFont typeface="Arial" panose="020B0604020202020204" pitchFamily="34" charset="0"/>
              <a:buChar char="•"/>
            </a:pPr>
            <a:r>
              <a:rPr lang="es-ES" dirty="0"/>
              <a:t>____________:CUERDAS</a:t>
            </a:r>
          </a:p>
          <a:p>
            <a:pPr marL="285750" indent="-285750">
              <a:buFont typeface="Arial" panose="020B0604020202020204" pitchFamily="34" charset="0"/>
              <a:buChar char="•"/>
            </a:pPr>
            <a:r>
              <a:rPr lang="es-ES" dirty="0"/>
              <a:t>____________:2013</a:t>
            </a:r>
          </a:p>
          <a:p>
            <a:pPr marL="285750" indent="-285750">
              <a:buFont typeface="Arial" panose="020B0604020202020204" pitchFamily="34" charset="0"/>
              <a:buChar char="•"/>
            </a:pPr>
            <a:r>
              <a:rPr lang="es-ES" dirty="0"/>
              <a:t>____________:ESPAÑA</a:t>
            </a:r>
          </a:p>
          <a:p>
            <a:pPr marL="285750" indent="-285750">
              <a:buFont typeface="Arial" panose="020B0604020202020204" pitchFamily="34" charset="0"/>
              <a:buChar char="•"/>
            </a:pPr>
            <a:r>
              <a:rPr lang="es-ES" dirty="0"/>
              <a:t>____________:PEDRO SOLÍS GARCÍA</a:t>
            </a:r>
          </a:p>
          <a:p>
            <a:pPr marL="285750" indent="-285750">
              <a:buFont typeface="Arial" panose="020B0604020202020204" pitchFamily="34" charset="0"/>
              <a:buChar char="•"/>
            </a:pPr>
            <a:r>
              <a:rPr lang="es-ES" dirty="0"/>
              <a:t>____________:CORTOMETRAJE DE ANIMACIÓN</a:t>
            </a:r>
          </a:p>
        </p:txBody>
      </p:sp>
      <p:sp>
        <p:nvSpPr>
          <p:cNvPr id="3" name="CuadroTexto 2"/>
          <p:cNvSpPr txBox="1"/>
          <p:nvPr/>
        </p:nvSpPr>
        <p:spPr>
          <a:xfrm>
            <a:off x="488504" y="3789040"/>
            <a:ext cx="8490857" cy="923330"/>
          </a:xfrm>
          <a:prstGeom prst="rect">
            <a:avLst/>
          </a:prstGeom>
          <a:solidFill>
            <a:schemeClr val="bg1"/>
          </a:solidFill>
        </p:spPr>
        <p:txBody>
          <a:bodyPr wrap="square" rtlCol="0">
            <a:spAutoFit/>
          </a:bodyPr>
          <a:lstStyle/>
          <a:p>
            <a:pPr fontAlgn="auto"/>
            <a:r>
              <a:rPr lang="es-ES_tradnl" b="1" dirty="0">
                <a:solidFill>
                  <a:srgbClr val="FF0000"/>
                </a:solidFill>
              </a:rPr>
              <a:t>1. </a:t>
            </a:r>
            <a:r>
              <a:rPr lang="en-GB" b="1" i="1" dirty="0">
                <a:solidFill>
                  <a:srgbClr val="FF0000"/>
                </a:solidFill>
              </a:rPr>
              <a:t>Complete the information about the short film with the words below:</a:t>
            </a:r>
            <a:endParaRPr lang="es-ES" b="1" dirty="0">
              <a:solidFill>
                <a:srgbClr val="FF0000"/>
              </a:solidFill>
            </a:endParaRPr>
          </a:p>
          <a:p>
            <a:r>
              <a:rPr lang="en-GB" dirty="0"/>
              <a:t> </a:t>
            </a:r>
            <a:endParaRPr lang="es-ES" dirty="0"/>
          </a:p>
          <a:p>
            <a:r>
              <a:rPr lang="es-ES_tradnl" b="1" dirty="0"/>
              <a:t>Año / </a:t>
            </a:r>
            <a:r>
              <a:rPr lang="es-ES_tradnl" b="1" dirty="0">
                <a:solidFill>
                  <a:srgbClr val="0070C0"/>
                </a:solidFill>
              </a:rPr>
              <a:t>Duración </a:t>
            </a:r>
            <a:r>
              <a:rPr lang="es-ES_tradnl" b="1" dirty="0"/>
              <a:t>/ Nacionalidad / </a:t>
            </a:r>
            <a:r>
              <a:rPr lang="es-ES_tradnl" b="1" dirty="0">
                <a:solidFill>
                  <a:srgbClr val="0070C0"/>
                </a:solidFill>
              </a:rPr>
              <a:t>Director y guionista </a:t>
            </a:r>
            <a:r>
              <a:rPr lang="es-ES_tradnl" b="1" dirty="0"/>
              <a:t>/ Título / </a:t>
            </a:r>
            <a:r>
              <a:rPr lang="es-ES_tradnl" b="1" dirty="0">
                <a:solidFill>
                  <a:srgbClr val="0070C0"/>
                </a:solidFill>
              </a:rPr>
              <a:t>Género </a:t>
            </a:r>
            <a:r>
              <a:rPr lang="es-ES_tradnl" b="1" dirty="0"/>
              <a:t> </a:t>
            </a:r>
            <a:endParaRPr lang="es-ES" dirty="0"/>
          </a:p>
        </p:txBody>
      </p:sp>
      <p:pic>
        <p:nvPicPr>
          <p:cNvPr id="4" name="Picture 2" descr="fondo ESCRITORIO CORTOMETRAJE CUERDAS 19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512" y="980728"/>
            <a:ext cx="3801321" cy="2658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4592960" y="548680"/>
            <a:ext cx="4896544" cy="1512168"/>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dirty="0">
                <a:solidFill>
                  <a:srgbClr val="FF0000"/>
                </a:solidFill>
                <a:latin typeface="Curvy Thins" panose="03000600000000000000" pitchFamily="66" charset="0"/>
              </a:rPr>
              <a:t>8. </a:t>
            </a:r>
            <a:r>
              <a:rPr lang="es-ES" sz="2800" b="1" dirty="0">
                <a:solidFill>
                  <a:srgbClr val="FF0000"/>
                </a:solidFill>
                <a:latin typeface="Curvy Thins" panose="03000600000000000000" pitchFamily="66" charset="0"/>
              </a:rPr>
              <a:t>CUERDAS: </a:t>
            </a:r>
          </a:p>
          <a:p>
            <a:pPr algn="ctr"/>
            <a:r>
              <a:rPr lang="es-ES" sz="2800" dirty="0">
                <a:solidFill>
                  <a:srgbClr val="FF0000"/>
                </a:solidFill>
                <a:latin typeface="Curvy Thins" panose="03000600000000000000" pitchFamily="66" charset="0"/>
              </a:rPr>
              <a:t>UNA HISTORIA DE UNA HERMOSA AMISTAD</a:t>
            </a:r>
          </a:p>
        </p:txBody>
      </p:sp>
    </p:spTree>
    <p:extLst>
      <p:ext uri="{BB962C8B-B14F-4D97-AF65-F5344CB8AC3E}">
        <p14:creationId xmlns:p14="http://schemas.microsoft.com/office/powerpoint/2010/main" val="386856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2947" y="163086"/>
            <a:ext cx="4758354" cy="19697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2</a:t>
            </a:r>
            <a:r>
              <a:rPr kumimoji="0" lang="es-ES" altLang="es-ES"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 </a:t>
            </a:r>
            <a:r>
              <a:rPr lang="es-ES" altLang="es-ES" b="1" dirty="0" err="1">
                <a:solidFill>
                  <a:srgbClr val="FF0000"/>
                </a:solidFill>
                <a:latin typeface="+mn-lt"/>
                <a:ea typeface="Calibri" panose="020F0502020204030204" pitchFamily="34" charset="0"/>
                <a:cs typeface="Calibri" panose="020F0502020204030204" pitchFamily="34" charset="0"/>
              </a:rPr>
              <a:t>Answer</a:t>
            </a:r>
            <a:r>
              <a:rPr lang="es-ES" altLang="es-ES" b="1" dirty="0">
                <a:solidFill>
                  <a:srgbClr val="FF0000"/>
                </a:solidFill>
                <a:latin typeface="+mn-lt"/>
                <a:ea typeface="Calibri" panose="020F0502020204030204" pitchFamily="34" charset="0"/>
                <a:cs typeface="Calibri" panose="020F0502020204030204" pitchFamily="34" charset="0"/>
              </a:rPr>
              <a:t> </a:t>
            </a:r>
            <a:r>
              <a:rPr lang="es-ES" altLang="es-ES" b="1" dirty="0" err="1">
                <a:solidFill>
                  <a:srgbClr val="FF0000"/>
                </a:solidFill>
                <a:latin typeface="+mn-lt"/>
                <a:ea typeface="Calibri" panose="020F0502020204030204" pitchFamily="34" charset="0"/>
                <a:cs typeface="Calibri" panose="020F0502020204030204" pitchFamily="34" charset="0"/>
              </a:rPr>
              <a:t>the</a:t>
            </a:r>
            <a:r>
              <a:rPr lang="es-ES" altLang="es-ES" b="1" dirty="0">
                <a:solidFill>
                  <a:srgbClr val="FF0000"/>
                </a:solidFill>
                <a:latin typeface="+mn-lt"/>
                <a:ea typeface="Calibri" panose="020F0502020204030204" pitchFamily="34" charset="0"/>
                <a:cs typeface="Calibri" panose="020F0502020204030204" pitchFamily="34" charset="0"/>
              </a:rPr>
              <a:t> </a:t>
            </a:r>
            <a:r>
              <a:rPr lang="es-ES" altLang="es-ES" b="1" dirty="0" err="1">
                <a:solidFill>
                  <a:srgbClr val="FF0000"/>
                </a:solidFill>
                <a:latin typeface="+mn-lt"/>
                <a:ea typeface="Calibri" panose="020F0502020204030204" pitchFamily="34" charset="0"/>
                <a:cs typeface="Calibri" panose="020F0502020204030204" pitchFamily="34" charset="0"/>
              </a:rPr>
              <a:t>following</a:t>
            </a:r>
            <a:r>
              <a:rPr lang="es-ES" altLang="es-ES" b="1" dirty="0">
                <a:solidFill>
                  <a:srgbClr val="FF0000"/>
                </a:solidFill>
                <a:latin typeface="+mn-lt"/>
                <a:ea typeface="Calibri" panose="020F0502020204030204" pitchFamily="34" charset="0"/>
                <a:cs typeface="Calibri" panose="020F0502020204030204" pitchFamily="34" charset="0"/>
              </a:rPr>
              <a:t> </a:t>
            </a:r>
            <a:r>
              <a:rPr lang="es-ES" altLang="es-ES" b="1" dirty="0" err="1">
                <a:solidFill>
                  <a:srgbClr val="FF0000"/>
                </a:solidFill>
                <a:latin typeface="+mn-lt"/>
                <a:ea typeface="Calibri" panose="020F0502020204030204" pitchFamily="34" charset="0"/>
                <a:cs typeface="Calibri" panose="020F0502020204030204" pitchFamily="34" charset="0"/>
              </a:rPr>
              <a:t>questions</a:t>
            </a:r>
            <a:r>
              <a:rPr lang="es-ES" altLang="es-ES" b="1" dirty="0">
                <a:solidFill>
                  <a:srgbClr val="FF0000"/>
                </a:solidFill>
                <a:latin typeface="+mn-lt"/>
                <a:ea typeface="Calibri" panose="020F0502020204030204" pitchFamily="34" charset="0"/>
                <a:cs typeface="Calibri" panose="020F0502020204030204" pitchFamily="34" charset="0"/>
              </a:rPr>
              <a:t> in </a:t>
            </a:r>
            <a:r>
              <a:rPr lang="es-ES" altLang="es-ES" b="1" dirty="0" err="1">
                <a:solidFill>
                  <a:srgbClr val="FF0000"/>
                </a:solidFill>
                <a:latin typeface="+mn-lt"/>
                <a:ea typeface="Calibri" panose="020F0502020204030204" pitchFamily="34" charset="0"/>
                <a:cs typeface="Calibri" panose="020F0502020204030204" pitchFamily="34" charset="0"/>
              </a:rPr>
              <a:t>Spanish</a:t>
            </a:r>
            <a:r>
              <a:rPr kumimoji="0" lang="es-ES" altLang="es-ES"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a:t>
            </a:r>
            <a:endParaRPr kumimoji="0" lang="es-ES" altLang="es-ES" b="0" i="0" u="none" strike="noStrike" cap="none" normalizeH="0" baseline="0" dirty="0">
              <a:ln>
                <a:noFill/>
              </a:ln>
              <a:solidFill>
                <a:srgbClr val="FF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altLang="es-ES"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¿Te gusta el cine? </a:t>
            </a:r>
            <a:endParaRPr kumimoji="0" lang="es-ES" altLang="es-E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altLang="es-ES"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¿Qué tipo de películas te gustan? </a:t>
            </a:r>
            <a:endParaRPr kumimoji="0" lang="es-ES" altLang="es-E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_tradnl" altLang="es-ES"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¿Qué tipo de películas no te gustan? ¿Por qué? </a:t>
            </a:r>
            <a:endParaRPr kumimoji="0" lang="es-ES" altLang="es-E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s-ES"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3" name="CuadroTexto 2"/>
          <p:cNvSpPr txBox="1"/>
          <p:nvPr/>
        </p:nvSpPr>
        <p:spPr>
          <a:xfrm>
            <a:off x="128464" y="2374434"/>
            <a:ext cx="9577064" cy="4247317"/>
          </a:xfrm>
          <a:prstGeom prst="rect">
            <a:avLst/>
          </a:prstGeom>
          <a:solidFill>
            <a:schemeClr val="bg1"/>
          </a:solidFill>
        </p:spPr>
        <p:txBody>
          <a:bodyPr wrap="square" rtlCol="0">
            <a:spAutoFit/>
          </a:bodyPr>
          <a:lstStyle/>
          <a:p>
            <a:r>
              <a:rPr lang="es-ES_tradnl" b="1" dirty="0"/>
              <a:t>3</a:t>
            </a:r>
            <a:r>
              <a:rPr lang="es-ES_tradnl" b="1" dirty="0">
                <a:solidFill>
                  <a:srgbClr val="FF0000"/>
                </a:solidFill>
              </a:rPr>
              <a:t>. </a:t>
            </a:r>
            <a:r>
              <a:rPr lang="en-GB" b="1" i="1" dirty="0">
                <a:solidFill>
                  <a:srgbClr val="FF0000"/>
                </a:solidFill>
              </a:rPr>
              <a:t>Match the genres with their definition:</a:t>
            </a:r>
          </a:p>
          <a:p>
            <a:endParaRPr lang="en-GB" dirty="0">
              <a:latin typeface="+mn-lt"/>
            </a:endParaRPr>
          </a:p>
          <a:p>
            <a:endParaRPr lang="en-GB" i="1" dirty="0"/>
          </a:p>
          <a:p>
            <a:pPr marL="285750" indent="-285750" algn="just"/>
            <a:r>
              <a:rPr lang="es-ES" dirty="0"/>
              <a:t>1) T</a:t>
            </a:r>
            <a:r>
              <a:rPr lang="es-ES" dirty="0">
                <a:latin typeface="+mn-lt"/>
              </a:rPr>
              <a:t>error                        4) Romántica</a:t>
            </a:r>
            <a:endParaRPr lang="en-GB" dirty="0">
              <a:latin typeface="+mn-lt"/>
            </a:endParaRPr>
          </a:p>
          <a:p>
            <a:pPr algn="just"/>
            <a:endParaRPr lang="en-GB" i="1" dirty="0"/>
          </a:p>
          <a:p>
            <a:pPr marL="285750" indent="-285750" algn="just"/>
            <a:r>
              <a:rPr lang="en-GB" dirty="0">
                <a:latin typeface="+mn-lt"/>
              </a:rPr>
              <a:t>2) </a:t>
            </a:r>
            <a:r>
              <a:rPr lang="en-GB" dirty="0" err="1">
                <a:latin typeface="+mn-lt"/>
              </a:rPr>
              <a:t>Comedia</a:t>
            </a:r>
            <a:r>
              <a:rPr lang="en-GB" dirty="0">
                <a:latin typeface="+mn-lt"/>
              </a:rPr>
              <a:t>                   </a:t>
            </a:r>
            <a:r>
              <a:rPr lang="en-GB" dirty="0"/>
              <a:t>5)</a:t>
            </a:r>
            <a:r>
              <a:rPr lang="en-GB" dirty="0">
                <a:latin typeface="+mn-lt"/>
              </a:rPr>
              <a:t> </a:t>
            </a:r>
            <a:r>
              <a:rPr lang="en-GB" dirty="0" err="1">
                <a:latin typeface="+mn-lt"/>
              </a:rPr>
              <a:t>Ciencia</a:t>
            </a:r>
            <a:r>
              <a:rPr lang="en-GB" dirty="0">
                <a:latin typeface="+mn-lt"/>
              </a:rPr>
              <a:t> </a:t>
            </a:r>
            <a:r>
              <a:rPr lang="en-GB" dirty="0" err="1">
                <a:latin typeface="+mn-lt"/>
              </a:rPr>
              <a:t>ficción</a:t>
            </a:r>
            <a:endParaRPr lang="en-GB" dirty="0">
              <a:latin typeface="+mn-lt"/>
            </a:endParaRPr>
          </a:p>
          <a:p>
            <a:pPr algn="just"/>
            <a:r>
              <a:rPr lang="en-GB" dirty="0">
                <a:latin typeface="+mn-lt"/>
              </a:rPr>
              <a:t>                      </a:t>
            </a:r>
          </a:p>
          <a:p>
            <a:pPr marL="285750" indent="-285750" algn="just"/>
            <a:r>
              <a:rPr lang="es-ES" dirty="0"/>
              <a:t>3) Suspende                  6) Drama</a:t>
            </a:r>
          </a:p>
          <a:p>
            <a:pPr marL="285750" indent="-285750" algn="just">
              <a:buFont typeface="Arial" panose="020B0604020202020204" pitchFamily="34" charset="0"/>
              <a:buChar char="•"/>
            </a:pPr>
            <a:endParaRPr lang="es-ES" dirty="0"/>
          </a:p>
          <a:p>
            <a:pPr marL="285750" indent="-285750" algn="just"/>
            <a:endParaRPr lang="en-GB" dirty="0"/>
          </a:p>
          <a:p>
            <a:pPr marL="285750" indent="-285750" algn="just">
              <a:buFont typeface="Arial" panose="020B0604020202020204" pitchFamily="34" charset="0"/>
              <a:buChar char="•"/>
            </a:pPr>
            <a:endParaRPr lang="es-ES" dirty="0">
              <a:latin typeface="+mn-lt"/>
            </a:endParaRPr>
          </a:p>
          <a:p>
            <a:pPr algn="just"/>
            <a:r>
              <a:rPr lang="es-ES" dirty="0">
                <a:latin typeface="+mn-lt"/>
              </a:rPr>
              <a:t>                    </a:t>
            </a:r>
          </a:p>
          <a:p>
            <a:pPr algn="just"/>
            <a:endParaRPr lang="es-ES" dirty="0"/>
          </a:p>
          <a:p>
            <a:pPr algn="just"/>
            <a:r>
              <a:rPr lang="es-ES" dirty="0">
                <a:latin typeface="+mn-lt"/>
              </a:rPr>
              <a:t>                      </a:t>
            </a:r>
            <a:endParaRPr lang="en-GB" dirty="0">
              <a:latin typeface="+mn-lt"/>
            </a:endParaRPr>
          </a:p>
          <a:p>
            <a:r>
              <a:rPr lang="en-GB" i="1" dirty="0"/>
              <a:t> </a:t>
            </a:r>
          </a:p>
        </p:txBody>
      </p:sp>
      <p:sp>
        <p:nvSpPr>
          <p:cNvPr id="5" name="CuadroTexto 4"/>
          <p:cNvSpPr txBox="1"/>
          <p:nvPr/>
        </p:nvSpPr>
        <p:spPr>
          <a:xfrm>
            <a:off x="6489061" y="3849144"/>
            <a:ext cx="2953062" cy="646331"/>
          </a:xfrm>
          <a:prstGeom prst="rect">
            <a:avLst/>
          </a:prstGeom>
          <a:noFill/>
          <a:ln w="38100">
            <a:solidFill>
              <a:schemeClr val="accent1">
                <a:lumMod val="75000"/>
              </a:schemeClr>
            </a:solidFill>
          </a:ln>
        </p:spPr>
        <p:txBody>
          <a:bodyPr wrap="square" rtlCol="0">
            <a:spAutoFit/>
          </a:bodyPr>
          <a:lstStyle/>
          <a:p>
            <a:r>
              <a:rPr lang="es-ES_tradnl" b="1" dirty="0"/>
              <a:t>Hablan del  futuro donde la tecnología ha avanzado</a:t>
            </a:r>
            <a:endParaRPr lang="es-ES" dirty="0"/>
          </a:p>
        </p:txBody>
      </p:sp>
      <p:sp>
        <p:nvSpPr>
          <p:cNvPr id="9" name="CuadroTexto 8"/>
          <p:cNvSpPr txBox="1"/>
          <p:nvPr/>
        </p:nvSpPr>
        <p:spPr>
          <a:xfrm>
            <a:off x="7552936" y="5853233"/>
            <a:ext cx="1728192" cy="369332"/>
          </a:xfrm>
          <a:prstGeom prst="rect">
            <a:avLst/>
          </a:prstGeom>
          <a:noFill/>
          <a:ln w="38100">
            <a:solidFill>
              <a:schemeClr val="accent1">
                <a:lumMod val="75000"/>
              </a:schemeClr>
            </a:solidFill>
          </a:ln>
        </p:spPr>
        <p:txBody>
          <a:bodyPr wrap="square" rtlCol="0">
            <a:spAutoFit/>
          </a:bodyPr>
          <a:lstStyle/>
          <a:p>
            <a:r>
              <a:rPr lang="es-ES_tradnl" b="1" dirty="0"/>
              <a:t>provocan miedo</a:t>
            </a:r>
            <a:endParaRPr lang="es-ES" b="1" dirty="0"/>
          </a:p>
        </p:txBody>
      </p:sp>
      <p:sp>
        <p:nvSpPr>
          <p:cNvPr id="11" name="CuadroTexto 10"/>
          <p:cNvSpPr txBox="1"/>
          <p:nvPr/>
        </p:nvSpPr>
        <p:spPr>
          <a:xfrm>
            <a:off x="4055446" y="5668567"/>
            <a:ext cx="1999104" cy="369332"/>
          </a:xfrm>
          <a:prstGeom prst="rect">
            <a:avLst/>
          </a:prstGeom>
          <a:noFill/>
          <a:ln w="38100">
            <a:solidFill>
              <a:schemeClr val="accent1">
                <a:lumMod val="75000"/>
              </a:schemeClr>
            </a:solidFill>
          </a:ln>
        </p:spPr>
        <p:txBody>
          <a:bodyPr wrap="square" rtlCol="0">
            <a:spAutoFit/>
          </a:bodyPr>
          <a:lstStyle/>
          <a:p>
            <a:r>
              <a:rPr lang="es-ES_tradnl" b="1" dirty="0"/>
              <a:t>Hablan de amor</a:t>
            </a:r>
            <a:endParaRPr lang="es-ES" b="1" dirty="0"/>
          </a:p>
        </p:txBody>
      </p:sp>
      <p:sp>
        <p:nvSpPr>
          <p:cNvPr id="12" name="CuadroTexto 11"/>
          <p:cNvSpPr txBox="1"/>
          <p:nvPr/>
        </p:nvSpPr>
        <p:spPr>
          <a:xfrm>
            <a:off x="7617296" y="4980134"/>
            <a:ext cx="1634427" cy="369332"/>
          </a:xfrm>
          <a:prstGeom prst="rect">
            <a:avLst/>
          </a:prstGeom>
          <a:noFill/>
          <a:ln w="38100">
            <a:solidFill>
              <a:schemeClr val="accent1">
                <a:lumMod val="75000"/>
              </a:schemeClr>
            </a:solidFill>
          </a:ln>
        </p:spPr>
        <p:txBody>
          <a:bodyPr wrap="square" rtlCol="0">
            <a:spAutoFit/>
          </a:bodyPr>
          <a:lstStyle/>
          <a:p>
            <a:r>
              <a:rPr lang="es-ES_tradnl" b="1" dirty="0"/>
              <a:t>Te hacen reír</a:t>
            </a:r>
            <a:endParaRPr lang="es-ES" dirty="0"/>
          </a:p>
        </p:txBody>
      </p:sp>
      <p:sp>
        <p:nvSpPr>
          <p:cNvPr id="13" name="CuadroTexto 12"/>
          <p:cNvSpPr txBox="1"/>
          <p:nvPr/>
        </p:nvSpPr>
        <p:spPr>
          <a:xfrm>
            <a:off x="4087672" y="4620287"/>
            <a:ext cx="1966878" cy="369332"/>
          </a:xfrm>
          <a:prstGeom prst="rect">
            <a:avLst/>
          </a:prstGeom>
          <a:noFill/>
          <a:ln w="38100">
            <a:solidFill>
              <a:schemeClr val="accent1">
                <a:lumMod val="75000"/>
              </a:schemeClr>
            </a:solidFill>
          </a:ln>
        </p:spPr>
        <p:txBody>
          <a:bodyPr wrap="square" rtlCol="0">
            <a:spAutoFit/>
          </a:bodyPr>
          <a:lstStyle/>
          <a:p>
            <a:r>
              <a:rPr lang="es-ES_tradnl" b="1" dirty="0"/>
              <a:t>Provocan tensión</a:t>
            </a:r>
            <a:endParaRPr lang="es-ES" dirty="0"/>
          </a:p>
        </p:txBody>
      </p:sp>
      <p:sp>
        <p:nvSpPr>
          <p:cNvPr id="14" name="CuadroTexto 13"/>
          <p:cNvSpPr txBox="1"/>
          <p:nvPr/>
        </p:nvSpPr>
        <p:spPr>
          <a:xfrm>
            <a:off x="4087672" y="3309044"/>
            <a:ext cx="2401389" cy="369332"/>
          </a:xfrm>
          <a:prstGeom prst="rect">
            <a:avLst/>
          </a:prstGeom>
          <a:noFill/>
          <a:ln w="38100">
            <a:solidFill>
              <a:schemeClr val="accent1">
                <a:lumMod val="75000"/>
              </a:schemeClr>
            </a:solidFill>
          </a:ln>
        </p:spPr>
        <p:txBody>
          <a:bodyPr wrap="square" rtlCol="0">
            <a:spAutoFit/>
          </a:bodyPr>
          <a:lstStyle/>
          <a:p>
            <a:r>
              <a:rPr lang="es-ES_tradnl" b="1" dirty="0"/>
              <a:t>Hay situaciones tristes</a:t>
            </a:r>
            <a:endParaRPr lang="es-ES" dirty="0"/>
          </a:p>
        </p:txBody>
      </p:sp>
    </p:spTree>
    <p:extLst>
      <p:ext uri="{BB962C8B-B14F-4D97-AF65-F5344CB8AC3E}">
        <p14:creationId xmlns:p14="http://schemas.microsoft.com/office/powerpoint/2010/main" val="2006821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548680"/>
            <a:ext cx="6984776" cy="90363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latin typeface="+mn-lt"/>
              </a:rPr>
              <a:t>4. </a:t>
            </a:r>
            <a:r>
              <a:rPr lang="en-GB" sz="1800" b="1" i="1" dirty="0">
                <a:solidFill>
                  <a:srgbClr val="FF0000"/>
                </a:solidFill>
                <a:latin typeface="+mn-lt"/>
              </a:rPr>
              <a:t>Classify which characters appear  - or not - in the film</a:t>
            </a:r>
            <a:r>
              <a:rPr lang="en-GB" sz="1800" i="1" dirty="0">
                <a:latin typeface="+mn-lt"/>
              </a:rPr>
              <a:t>.</a:t>
            </a:r>
            <a:endParaRPr lang="es-ES" sz="1800" dirty="0"/>
          </a:p>
        </p:txBody>
      </p:sp>
      <p:sp>
        <p:nvSpPr>
          <p:cNvPr id="3" name="CuadroTexto 2"/>
          <p:cNvSpPr txBox="1"/>
          <p:nvPr/>
        </p:nvSpPr>
        <p:spPr>
          <a:xfrm>
            <a:off x="128464" y="1020267"/>
            <a:ext cx="9777536" cy="923330"/>
          </a:xfrm>
          <a:prstGeom prst="rect">
            <a:avLst/>
          </a:prstGeom>
          <a:solidFill>
            <a:schemeClr val="bg1"/>
          </a:solidFill>
        </p:spPr>
        <p:txBody>
          <a:bodyPr wrap="square" rtlCol="0">
            <a:spAutoFit/>
          </a:bodyPr>
          <a:lstStyle/>
          <a:p>
            <a:r>
              <a:rPr lang="es-ES" b="1" dirty="0"/>
              <a:t>profesora –</a:t>
            </a:r>
            <a:r>
              <a:rPr lang="es-ES" b="1" dirty="0">
                <a:solidFill>
                  <a:srgbClr val="0070C0"/>
                </a:solidFill>
              </a:rPr>
              <a:t> niñas </a:t>
            </a:r>
            <a:r>
              <a:rPr lang="es-ES" b="1" dirty="0"/>
              <a:t>– Margarita – niños – enfermero – niño en silla de ruedas –</a:t>
            </a:r>
            <a:r>
              <a:rPr lang="es-ES" b="1" dirty="0">
                <a:solidFill>
                  <a:srgbClr val="0070C0"/>
                </a:solidFill>
              </a:rPr>
              <a:t> María </a:t>
            </a:r>
            <a:r>
              <a:rPr lang="es-ES" b="1" dirty="0"/>
              <a:t>– Álvaro – niña en silla de ruedas – directora </a:t>
            </a:r>
            <a:r>
              <a:rPr lang="es-ES" b="1" dirty="0">
                <a:solidFill>
                  <a:srgbClr val="0070C0"/>
                </a:solidFill>
              </a:rPr>
              <a:t>– amiga de maría </a:t>
            </a:r>
            <a:r>
              <a:rPr lang="es-ES" b="1" dirty="0"/>
              <a:t>– un pirata – </a:t>
            </a:r>
            <a:r>
              <a:rPr lang="es-ES" b="1" dirty="0">
                <a:solidFill>
                  <a:srgbClr val="0070C0"/>
                </a:solidFill>
              </a:rPr>
              <a:t>madre del niño en silla de ruedas </a:t>
            </a:r>
            <a:r>
              <a:rPr lang="es-ES" b="1" dirty="0"/>
              <a:t>– una </a:t>
            </a:r>
            <a:r>
              <a:rPr lang="es-ES" b="1" dirty="0">
                <a:solidFill>
                  <a:srgbClr val="0070C0"/>
                </a:solidFill>
              </a:rPr>
              <a:t>médica</a:t>
            </a:r>
          </a:p>
        </p:txBody>
      </p:sp>
      <p:sp>
        <p:nvSpPr>
          <p:cNvPr id="4" name="Marcador de texto 2"/>
          <p:cNvSpPr txBox="1">
            <a:spLocks/>
          </p:cNvSpPr>
          <p:nvPr/>
        </p:nvSpPr>
        <p:spPr>
          <a:xfrm>
            <a:off x="43036" y="2289622"/>
            <a:ext cx="4949539" cy="822194"/>
          </a:xfrm>
          <a:prstGeom prst="rect">
            <a:avLst/>
          </a:prstGeom>
          <a:solidFill>
            <a:srgbClr val="92D050"/>
          </a:solidFill>
          <a:ln w="38100">
            <a:solidFill>
              <a:srgbClr val="0070C0"/>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dirty="0"/>
              <a:t>SÍ APARECEN</a:t>
            </a:r>
          </a:p>
        </p:txBody>
      </p:sp>
      <p:sp>
        <p:nvSpPr>
          <p:cNvPr id="5" name="Marcador de texto 4"/>
          <p:cNvSpPr txBox="1">
            <a:spLocks/>
          </p:cNvSpPr>
          <p:nvPr/>
        </p:nvSpPr>
        <p:spPr>
          <a:xfrm>
            <a:off x="5223443" y="2287904"/>
            <a:ext cx="4682557" cy="823912"/>
          </a:xfrm>
          <a:prstGeom prst="rect">
            <a:avLst/>
          </a:prstGeom>
          <a:solidFill>
            <a:srgbClr val="FF3300"/>
          </a:solidFill>
          <a:ln w="38100">
            <a:solidFill>
              <a:srgbClr val="0070C0"/>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s-ES"/>
              <a:t> NO APARECEN</a:t>
            </a:r>
            <a:endParaRPr lang="es-ES" dirty="0"/>
          </a:p>
        </p:txBody>
      </p:sp>
    </p:spTree>
    <p:extLst>
      <p:ext uri="{BB962C8B-B14F-4D97-AF65-F5344CB8AC3E}">
        <p14:creationId xmlns:p14="http://schemas.microsoft.com/office/powerpoint/2010/main" val="359957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86332226"/>
              </p:ext>
            </p:extLst>
          </p:nvPr>
        </p:nvGraphicFramePr>
        <p:xfrm>
          <a:off x="1" y="1"/>
          <a:ext cx="9905999" cy="16237184"/>
        </p:xfrm>
        <a:graphic>
          <a:graphicData uri="http://schemas.openxmlformats.org/drawingml/2006/table">
            <a:tbl>
              <a:tblPr firstRow="1" bandRow="1">
                <a:tableStyleId>{5C22544A-7EE6-4342-B048-85BDC9FD1C3A}</a:tableStyleId>
              </a:tblPr>
              <a:tblGrid>
                <a:gridCol w="316253">
                  <a:extLst>
                    <a:ext uri="{9D8B030D-6E8A-4147-A177-3AD203B41FA5}">
                      <a16:colId xmlns:a16="http://schemas.microsoft.com/office/drawing/2014/main" val="3372372521"/>
                    </a:ext>
                  </a:extLst>
                </a:gridCol>
                <a:gridCol w="1972450">
                  <a:extLst>
                    <a:ext uri="{9D8B030D-6E8A-4147-A177-3AD203B41FA5}">
                      <a16:colId xmlns:a16="http://schemas.microsoft.com/office/drawing/2014/main" val="2077392922"/>
                    </a:ext>
                  </a:extLst>
                </a:gridCol>
                <a:gridCol w="2520280">
                  <a:extLst>
                    <a:ext uri="{9D8B030D-6E8A-4147-A177-3AD203B41FA5}">
                      <a16:colId xmlns:a16="http://schemas.microsoft.com/office/drawing/2014/main" val="3932849750"/>
                    </a:ext>
                  </a:extLst>
                </a:gridCol>
                <a:gridCol w="1747496">
                  <a:extLst>
                    <a:ext uri="{9D8B030D-6E8A-4147-A177-3AD203B41FA5}">
                      <a16:colId xmlns:a16="http://schemas.microsoft.com/office/drawing/2014/main" val="3835909388"/>
                    </a:ext>
                  </a:extLst>
                </a:gridCol>
                <a:gridCol w="1636880">
                  <a:extLst>
                    <a:ext uri="{9D8B030D-6E8A-4147-A177-3AD203B41FA5}">
                      <a16:colId xmlns:a16="http://schemas.microsoft.com/office/drawing/2014/main" val="3201027453"/>
                    </a:ext>
                  </a:extLst>
                </a:gridCol>
                <a:gridCol w="1712640">
                  <a:extLst>
                    <a:ext uri="{9D8B030D-6E8A-4147-A177-3AD203B41FA5}">
                      <a16:colId xmlns:a16="http://schemas.microsoft.com/office/drawing/2014/main" val="303662165"/>
                    </a:ext>
                  </a:extLst>
                </a:gridCol>
              </a:tblGrid>
              <a:tr h="631311">
                <a:tc gridSpan="6">
                  <a:txBody>
                    <a:bodyPr/>
                    <a:lstStyle/>
                    <a:p>
                      <a:pPr algn="ctr"/>
                      <a:r>
                        <a:rPr lang="en-GB" baseline="0" dirty="0">
                          <a:solidFill>
                            <a:schemeClr val="bg1"/>
                          </a:solidFill>
                        </a:rPr>
                        <a:t>Spanish Bridging Portfolio </a:t>
                      </a:r>
                    </a:p>
                    <a:p>
                      <a:pPr algn="ctr"/>
                      <a:r>
                        <a:rPr lang="en-GB" baseline="0" dirty="0">
                          <a:solidFill>
                            <a:schemeClr val="bg1"/>
                          </a:solidFill>
                        </a:rPr>
                        <a:t>(All green tasks are those which are optional elements of your portfolio)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762000"/>
                  </a:ext>
                </a:extLst>
              </a:tr>
              <a:tr h="751560">
                <a:tc rowSpan="5">
                  <a:txBody>
                    <a:bodyPr/>
                    <a:lstStyle/>
                    <a:p>
                      <a:pPr algn="ctr"/>
                      <a:endParaRPr lang="en-GB" sz="1000" b="1" dirty="0">
                        <a:solidFill>
                          <a:schemeClr val="tx1"/>
                        </a:solidFill>
                        <a:latin typeface="+mn-lt"/>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400" b="1" dirty="0">
                          <a:solidFill>
                            <a:schemeClr val="tx1"/>
                          </a:solidFill>
                          <a:latin typeface="Bliss 2 Regular" panose="02000506030000020004" pitchFamily="50" charset="0"/>
                        </a:rPr>
                        <a:t>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Watch</a:t>
                      </a:r>
                    </a:p>
                    <a:p>
                      <a:pPr algn="l"/>
                      <a:r>
                        <a:rPr lang="en-GB" sz="1050" b="0" dirty="0">
                          <a:solidFill>
                            <a:schemeClr val="tx1"/>
                          </a:solidFill>
                          <a:latin typeface="Bliss 2 Regular" panose="02000506030000020004" pitchFamily="50" charset="0"/>
                        </a:rPr>
                        <a:t>Activate the Spanish</a:t>
                      </a:r>
                    </a:p>
                    <a:p>
                      <a:pPr algn="l"/>
                      <a:r>
                        <a:rPr lang="en-GB" sz="1050" b="0" baseline="0" dirty="0">
                          <a:solidFill>
                            <a:schemeClr val="tx1"/>
                          </a:solidFill>
                          <a:latin typeface="Bliss 2 Regular" panose="02000506030000020004" pitchFamily="50" charset="0"/>
                        </a:rPr>
                        <a:t> subtitles</a:t>
                      </a:r>
                      <a:r>
                        <a:rPr lang="en-GB" sz="1050" b="0" dirty="0">
                          <a:solidFill>
                            <a:schemeClr val="tx1"/>
                          </a:solidFill>
                          <a:latin typeface="Bliss 2 Regular" panose="02000506030000020004" pitchFamily="50"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Listen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Visit</a:t>
                      </a:r>
                      <a:r>
                        <a:rPr lang="en-GB" sz="1400" dirty="0">
                          <a:solidFill>
                            <a:schemeClr val="tx1"/>
                          </a:solidFill>
                          <a:latin typeface="Bliss 2 Regular" panose="02000506030000020004" pitchFamily="50" charset="0"/>
                        </a:rPr>
                        <a:t> </a:t>
                      </a:r>
                    </a:p>
                    <a:p>
                      <a:pPr algn="l"/>
                      <a:r>
                        <a:rPr lang="en-GB" sz="1000" dirty="0">
                          <a:solidFill>
                            <a:schemeClr val="tx1"/>
                          </a:solidFill>
                          <a:latin typeface="Bliss 2 Regular" panose="02000506030000020004" pitchFamily="50" charset="0"/>
                        </a:rPr>
                        <a:t>(virtually</a:t>
                      </a:r>
                      <a:r>
                        <a:rPr lang="en-GB" sz="1000" baseline="0" dirty="0">
                          <a:solidFill>
                            <a:schemeClr val="tx1"/>
                          </a:solidFill>
                          <a:latin typeface="Bliss 2 Regular" panose="02000506030000020004" pitchFamily="50" charset="0"/>
                        </a:rPr>
                        <a:t> or physically at a later date</a:t>
                      </a:r>
                      <a:r>
                        <a:rPr lang="en-GB" sz="1000" dirty="0">
                          <a:solidFill>
                            <a:schemeClr val="tx1"/>
                          </a:solidFill>
                          <a:latin typeface="Bliss 2 Regular" panose="02000506030000020004"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9254683"/>
                  </a:ext>
                </a:extLst>
              </a:tr>
              <a:tr h="2170935">
                <a:tc vMerge="1">
                  <a:txBody>
                    <a:bodyPr/>
                    <a:lstStyle/>
                    <a:p>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latin typeface="+mn-lt"/>
                          <a:ea typeface="+mn-ea"/>
                          <a:cs typeface="+mn-cs"/>
                        </a:rPr>
                        <a:t>3) MODERN DAY IDOLS: SHAKIRA*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FF0000"/>
                          </a:solidFill>
                          <a:effectLst/>
                          <a:latin typeface="+mn-lt"/>
                          <a:ea typeface="+mn-ea"/>
                          <a:cs typeface="+mn-cs"/>
                        </a:rPr>
                        <a:t>Read</a:t>
                      </a:r>
                      <a:r>
                        <a:rPr lang="en-GB" sz="1200" b="1" kern="1200" baseline="0" dirty="0">
                          <a:solidFill>
                            <a:srgbClr val="FF0000"/>
                          </a:solidFill>
                          <a:effectLst/>
                          <a:latin typeface="+mn-lt"/>
                          <a:ea typeface="+mn-ea"/>
                          <a:cs typeface="+mn-cs"/>
                        </a:rPr>
                        <a:t> </a:t>
                      </a:r>
                      <a:r>
                        <a:rPr lang="en-GB" sz="1200" b="0" kern="1200" baseline="0" dirty="0">
                          <a:solidFill>
                            <a:schemeClr val="dk1"/>
                          </a:solidFill>
                          <a:effectLst/>
                          <a:latin typeface="+mn-lt"/>
                          <a:ea typeface="+mn-ea"/>
                          <a:cs typeface="+mn-cs"/>
                        </a:rPr>
                        <a:t>about </a:t>
                      </a:r>
                      <a:r>
                        <a:rPr lang="en-GB" sz="1200" b="0" kern="1200" baseline="0" dirty="0" err="1">
                          <a:solidFill>
                            <a:schemeClr val="dk1"/>
                          </a:solidFill>
                          <a:effectLst/>
                          <a:latin typeface="+mn-lt"/>
                          <a:ea typeface="+mn-ea"/>
                          <a:cs typeface="+mn-cs"/>
                        </a:rPr>
                        <a:t>Shakira</a:t>
                      </a:r>
                      <a:r>
                        <a:rPr lang="en-GB" sz="1200" b="0" kern="1200" baseline="0" dirty="0">
                          <a:solidFill>
                            <a:schemeClr val="dk1"/>
                          </a:solidFill>
                          <a:effectLst/>
                          <a:latin typeface="+mn-lt"/>
                          <a:ea typeface="+mn-ea"/>
                          <a:cs typeface="+mn-cs"/>
                        </a:rPr>
                        <a:t> and let´s check what you have learned about her by </a:t>
                      </a:r>
                      <a:r>
                        <a:rPr lang="en-GB" sz="1200" b="1" kern="1200" baseline="0" dirty="0">
                          <a:solidFill>
                            <a:srgbClr val="FF0000"/>
                          </a:solidFill>
                          <a:effectLst/>
                          <a:latin typeface="+mn-lt"/>
                          <a:ea typeface="+mn-ea"/>
                          <a:cs typeface="+mn-cs"/>
                        </a:rPr>
                        <a:t>completing </a:t>
                      </a:r>
                      <a:r>
                        <a:rPr lang="en-GB" sz="1200" b="0" kern="1200" baseline="0" dirty="0">
                          <a:solidFill>
                            <a:schemeClr val="dk1"/>
                          </a:solidFill>
                          <a:effectLst/>
                          <a:latin typeface="+mn-lt"/>
                          <a:ea typeface="+mn-ea"/>
                          <a:cs typeface="+mn-cs"/>
                        </a:rPr>
                        <a:t>the task attached.</a:t>
                      </a:r>
                      <a:endParaRPr lang="en-GB" sz="1200" b="0" kern="1200" dirty="0">
                        <a:solidFill>
                          <a:srgbClr val="00B0F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baseline="0" dirty="0">
                        <a:solidFill>
                          <a:srgbClr val="7030A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2" action="ppaction://hlinksldjump"/>
                        </a:rPr>
                        <a:t> here </a:t>
                      </a:r>
                      <a:r>
                        <a:rPr lang="en-GB" sz="1000" b="1" kern="1200" baseline="0" dirty="0">
                          <a:solidFill>
                            <a:srgbClr val="7030A0"/>
                          </a:solidFill>
                          <a:effectLst/>
                          <a:latin typeface="+mn-lt"/>
                          <a:ea typeface="+mn-ea"/>
                          <a:cs typeface="+mn-cs"/>
                        </a:rPr>
                        <a:t>to go to the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rgbClr val="00B0F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lvl="0"/>
                      <a:r>
                        <a:rPr lang="en-GB" sz="1400" b="1" kern="1200" dirty="0">
                          <a:solidFill>
                            <a:schemeClr val="dk1"/>
                          </a:solidFill>
                          <a:effectLst/>
                          <a:latin typeface="+mn-lt"/>
                          <a:ea typeface="+mn-ea"/>
                          <a:cs typeface="+mn-cs"/>
                        </a:rPr>
                        <a:t>10) SPANISH</a:t>
                      </a:r>
                      <a:r>
                        <a:rPr lang="en-GB" sz="1400" b="1" kern="1200" baseline="0" dirty="0">
                          <a:solidFill>
                            <a:schemeClr val="dk1"/>
                          </a:solidFill>
                          <a:effectLst/>
                          <a:latin typeface="+mn-lt"/>
                          <a:ea typeface="+mn-ea"/>
                          <a:cs typeface="+mn-cs"/>
                        </a:rPr>
                        <a:t> BAND VIDEO – EFECTO PASILLO*</a:t>
                      </a:r>
                    </a:p>
                    <a:p>
                      <a:pPr marL="0" lvl="0" indent="0">
                        <a:buNone/>
                      </a:pPr>
                      <a:endParaRPr lang="en-US" sz="1200" dirty="0">
                        <a:latin typeface="+mn-lt"/>
                      </a:endParaRPr>
                    </a:p>
                    <a:p>
                      <a:pPr marL="0" lvl="0" indent="0">
                        <a:buNone/>
                      </a:pPr>
                      <a:r>
                        <a:rPr lang="en-US" sz="1200" dirty="0">
                          <a:latin typeface="+mn-lt"/>
                        </a:rPr>
                        <a:t>1.</a:t>
                      </a:r>
                      <a:r>
                        <a:rPr lang="en-US" sz="1200" b="1" dirty="0">
                          <a:solidFill>
                            <a:srgbClr val="FF0000"/>
                          </a:solidFill>
                          <a:latin typeface="+mn-lt"/>
                        </a:rPr>
                        <a:t>Watch</a:t>
                      </a:r>
                      <a:r>
                        <a:rPr lang="en-US" sz="1200" dirty="0">
                          <a:latin typeface="+mn-lt"/>
                        </a:rPr>
                        <a:t> the video for the song “No</a:t>
                      </a:r>
                      <a:r>
                        <a:rPr lang="en-US" sz="1200" baseline="0" dirty="0">
                          <a:latin typeface="+mn-lt"/>
                        </a:rPr>
                        <a:t> </a:t>
                      </a:r>
                      <a:r>
                        <a:rPr lang="en-US" sz="1200" baseline="0" dirty="0" err="1">
                          <a:latin typeface="+mn-lt"/>
                        </a:rPr>
                        <a:t>importa</a:t>
                      </a:r>
                      <a:r>
                        <a:rPr lang="en-US" sz="1200" baseline="0" dirty="0">
                          <a:latin typeface="+mn-lt"/>
                        </a:rPr>
                        <a:t> </a:t>
                      </a:r>
                      <a:r>
                        <a:rPr lang="en-US" sz="1200" baseline="0" dirty="0" err="1">
                          <a:latin typeface="+mn-lt"/>
                        </a:rPr>
                        <a:t>que</a:t>
                      </a:r>
                      <a:r>
                        <a:rPr lang="en-US" sz="1200" baseline="0" dirty="0">
                          <a:latin typeface="+mn-lt"/>
                        </a:rPr>
                        <a:t> </a:t>
                      </a:r>
                      <a:r>
                        <a:rPr lang="en-US" sz="1200" baseline="0" dirty="0" err="1">
                          <a:latin typeface="+mn-lt"/>
                        </a:rPr>
                        <a:t>llueva</a:t>
                      </a:r>
                      <a:r>
                        <a:rPr lang="en-US" sz="1200" baseline="0" dirty="0">
                          <a:latin typeface="+mn-lt"/>
                        </a:rPr>
                        <a:t> “</a:t>
                      </a:r>
                    </a:p>
                    <a:p>
                      <a:pPr marL="0" lvl="0" indent="0">
                        <a:buNone/>
                      </a:pPr>
                      <a:r>
                        <a:rPr lang="en-GB" sz="1000" b="0" kern="1200" baseline="0" dirty="0">
                          <a:solidFill>
                            <a:schemeClr val="dk1"/>
                          </a:solidFill>
                          <a:effectLst/>
                          <a:latin typeface="+mn-lt"/>
                          <a:ea typeface="+mn-ea"/>
                          <a:cs typeface="+mn-cs"/>
                          <a:hlinkClick r:id="rId3"/>
                        </a:rPr>
                        <a:t>https://youtu.be/n9qU9kVc6jM</a:t>
                      </a:r>
                      <a:endParaRPr lang="en-GB" sz="1000" b="0" kern="1200" baseline="0" dirty="0">
                        <a:solidFill>
                          <a:schemeClr val="dk1"/>
                        </a:solidFill>
                        <a:effectLst/>
                        <a:latin typeface="+mn-lt"/>
                        <a:ea typeface="+mn-ea"/>
                        <a:cs typeface="+mn-cs"/>
                      </a:endParaRPr>
                    </a:p>
                    <a:p>
                      <a:pPr marL="0" lvl="0" indent="0">
                        <a:buNone/>
                      </a:pPr>
                      <a:endParaRPr lang="en-GB" sz="1200" b="1" kern="1200" baseline="0" dirty="0">
                        <a:solidFill>
                          <a:schemeClr val="dk1"/>
                        </a:solidFill>
                        <a:effectLst/>
                        <a:latin typeface="+mn-lt"/>
                        <a:ea typeface="+mn-ea"/>
                        <a:cs typeface="+mn-cs"/>
                      </a:endParaRPr>
                    </a:p>
                    <a:p>
                      <a:pPr marL="0" lvl="0" indent="0">
                        <a:buNone/>
                      </a:pPr>
                      <a:r>
                        <a:rPr lang="en-GB" sz="1200" b="1" kern="1200" baseline="0" dirty="0">
                          <a:solidFill>
                            <a:schemeClr val="dk1"/>
                          </a:solidFill>
                          <a:effectLst/>
                          <a:latin typeface="+mn-lt"/>
                          <a:ea typeface="+mn-ea"/>
                          <a:cs typeface="+mn-cs"/>
                        </a:rPr>
                        <a:t>2</a:t>
                      </a:r>
                      <a:r>
                        <a:rPr lang="en-GB" sz="1200" dirty="0"/>
                        <a:t>.</a:t>
                      </a:r>
                      <a:r>
                        <a:rPr lang="en-US" sz="1200" dirty="0"/>
                        <a:t> When you are asked to sign up for an account, just click “</a:t>
                      </a:r>
                      <a:r>
                        <a:rPr lang="en-US" sz="1200" b="1" dirty="0"/>
                        <a:t>Maybe later</a:t>
                      </a:r>
                      <a:r>
                        <a:rPr lang="en-US" sz="1200" dirty="0"/>
                        <a:t>”. Choose the </a:t>
                      </a:r>
                      <a:r>
                        <a:rPr lang="en-US" sz="1200" b="1" dirty="0"/>
                        <a:t>intermediate option </a:t>
                      </a:r>
                      <a:r>
                        <a:rPr lang="en-US" sz="1200" dirty="0"/>
                        <a:t>and </a:t>
                      </a:r>
                      <a:r>
                        <a:rPr lang="en-US" sz="1200" b="1" dirty="0">
                          <a:solidFill>
                            <a:srgbClr val="FF0000"/>
                          </a:solidFill>
                        </a:rPr>
                        <a:t>listen</a:t>
                      </a:r>
                      <a:r>
                        <a:rPr lang="en-US" sz="1200" dirty="0"/>
                        <a:t> to sections of the song and </a:t>
                      </a:r>
                      <a:r>
                        <a:rPr lang="en-US" sz="1200" b="1" dirty="0">
                          <a:solidFill>
                            <a:srgbClr val="FF0000"/>
                          </a:solidFill>
                        </a:rPr>
                        <a:t>type in </a:t>
                      </a:r>
                      <a:r>
                        <a:rPr lang="en-US" sz="1200" dirty="0"/>
                        <a:t>the missing lyrics.</a:t>
                      </a:r>
                      <a:endParaRPr lang="en-GB" sz="1200" b="1" kern="1200" baseline="0" dirty="0">
                        <a:solidFill>
                          <a:schemeClr val="dk1"/>
                        </a:solidFill>
                        <a:effectLst/>
                        <a:latin typeface="+mn-lt"/>
                        <a:ea typeface="+mn-ea"/>
                        <a:cs typeface="+mn-cs"/>
                      </a:endParaRPr>
                    </a:p>
                    <a:p>
                      <a:pPr marL="0" lvl="0" indent="0">
                        <a:buNone/>
                      </a:pPr>
                      <a:r>
                        <a:rPr lang="es-ES" sz="1000" dirty="0">
                          <a:hlinkClick r:id="rId4"/>
                        </a:rPr>
                        <a:t>https://lyricstraining.com/es/play/efecto-pasillo/no-importa-que-llueva/HjK5ofq2Tj#b7w</a:t>
                      </a:r>
                      <a:endParaRPr lang="es-ES" sz="1000" dirty="0"/>
                    </a:p>
                    <a:p>
                      <a:pPr marL="0" lvl="0" indent="0">
                        <a:buNone/>
                      </a:pPr>
                      <a:endParaRPr lang="en-GB" sz="1200" b="1" kern="1200" baseline="0" dirty="0">
                        <a:solidFill>
                          <a:schemeClr val="dk1"/>
                        </a:solidFill>
                        <a:effectLst/>
                        <a:latin typeface="+mn-lt"/>
                        <a:ea typeface="+mn-ea"/>
                        <a:cs typeface="+mn-cs"/>
                      </a:endParaRPr>
                    </a:p>
                    <a:p>
                      <a:pPr marL="0" lvl="0" indent="0">
                        <a:buNone/>
                      </a:pPr>
                      <a:r>
                        <a:rPr lang="en-GB" sz="1200" b="1" kern="1200" baseline="0" dirty="0">
                          <a:solidFill>
                            <a:schemeClr val="dk1"/>
                          </a:solidFill>
                          <a:effectLst/>
                          <a:latin typeface="+mn-lt"/>
                          <a:ea typeface="+mn-ea"/>
                          <a:cs typeface="+mn-cs"/>
                        </a:rPr>
                        <a:t>3. </a:t>
                      </a:r>
                      <a:r>
                        <a:rPr lang="en-GB" sz="1200" b="1" kern="1200" baseline="0" dirty="0">
                          <a:solidFill>
                            <a:srgbClr val="FF0000"/>
                          </a:solidFill>
                          <a:effectLst/>
                          <a:latin typeface="+mn-lt"/>
                          <a:ea typeface="+mn-ea"/>
                          <a:cs typeface="+mn-cs"/>
                        </a:rPr>
                        <a:t>Listen to</a:t>
                      </a:r>
                      <a:r>
                        <a:rPr lang="en-GB" sz="1200" b="0" kern="1200" baseline="0" dirty="0">
                          <a:solidFill>
                            <a:schemeClr val="dk1"/>
                          </a:solidFill>
                          <a:effectLst/>
                          <a:latin typeface="+mn-lt"/>
                          <a:ea typeface="+mn-ea"/>
                          <a:cs typeface="+mn-cs"/>
                        </a:rPr>
                        <a:t> the song again and </a:t>
                      </a:r>
                      <a:r>
                        <a:rPr lang="en-GB" sz="1200" b="1" kern="1200" baseline="0" dirty="0">
                          <a:solidFill>
                            <a:srgbClr val="FF0000"/>
                          </a:solidFill>
                          <a:effectLst/>
                          <a:latin typeface="+mn-lt"/>
                          <a:ea typeface="+mn-ea"/>
                          <a:cs typeface="+mn-cs"/>
                        </a:rPr>
                        <a:t>fill in the gaps</a:t>
                      </a:r>
                      <a:r>
                        <a:rPr lang="en-GB" sz="1200" b="0" kern="1200" baseline="0" dirty="0">
                          <a:solidFill>
                            <a:schemeClr val="dk1"/>
                          </a:solidFill>
                          <a:effectLst/>
                          <a:latin typeface="+mn-lt"/>
                          <a:ea typeface="+mn-ea"/>
                          <a:cs typeface="+mn-cs"/>
                        </a:rPr>
                        <a:t> in the task attached.</a:t>
                      </a:r>
                    </a:p>
                    <a:p>
                      <a:pPr marL="0" lvl="0" indent="0">
                        <a:buNone/>
                      </a:pPr>
                      <a:endParaRPr lang="en-GB" sz="1000" b="0" kern="1200" baseline="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5" action="ppaction://hlinksldjump"/>
                        </a:rPr>
                        <a:t> here </a:t>
                      </a:r>
                      <a:r>
                        <a:rPr lang="en-GB" sz="1000" b="1" kern="1200" baseline="0" dirty="0">
                          <a:solidFill>
                            <a:srgbClr val="7030A0"/>
                          </a:solidFill>
                          <a:effectLst/>
                          <a:latin typeface="+mn-lt"/>
                          <a:ea typeface="+mn-ea"/>
                          <a:cs typeface="+mn-cs"/>
                        </a:rPr>
                        <a:t>to go to the task.</a:t>
                      </a:r>
                      <a:endParaRPr lang="en-GB" sz="1000" b="1" kern="1200" dirty="0">
                        <a:solidFill>
                          <a:srgbClr val="7030A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lvl="0" indent="0">
                        <a:spcAft>
                          <a:spcPts val="600"/>
                        </a:spcAft>
                        <a:buFont typeface="Arial" panose="020B0604020202020204" pitchFamily="34" charset="0"/>
                        <a:buNone/>
                      </a:pPr>
                      <a:r>
                        <a:rPr lang="en-GB" sz="1400" b="1" kern="1200" dirty="0">
                          <a:solidFill>
                            <a:schemeClr val="tx1"/>
                          </a:solidFill>
                          <a:effectLst/>
                          <a:latin typeface="+mn-lt"/>
                          <a:ea typeface="+mn-ea"/>
                          <a:cs typeface="+mn-cs"/>
                        </a:rPr>
                        <a:t>17) THE PERSONALITY OF</a:t>
                      </a:r>
                      <a:r>
                        <a:rPr lang="en-GB" sz="1400" b="1" kern="1200" baseline="0" dirty="0">
                          <a:solidFill>
                            <a:schemeClr val="tx1"/>
                          </a:solidFill>
                          <a:effectLst/>
                          <a:latin typeface="+mn-lt"/>
                          <a:ea typeface="+mn-ea"/>
                          <a:cs typeface="+mn-cs"/>
                        </a:rPr>
                        <a:t> THE STAR SIGNS.**</a:t>
                      </a:r>
                      <a:endParaRPr lang="en-GB" sz="1400" b="1" kern="1200" dirty="0">
                        <a:solidFill>
                          <a:schemeClr val="tx1"/>
                        </a:solidFill>
                        <a:effectLst/>
                        <a:latin typeface="+mn-lt"/>
                        <a:ea typeface="+mn-ea"/>
                        <a:cs typeface="+mn-cs"/>
                      </a:endParaRPr>
                    </a:p>
                    <a:p>
                      <a:pPr marL="0" lvl="0" indent="0">
                        <a:spcAft>
                          <a:spcPts val="600"/>
                        </a:spcAft>
                        <a:buFont typeface="Arial" panose="020B0604020202020204" pitchFamily="34" charset="0"/>
                        <a:buNone/>
                      </a:pPr>
                      <a:r>
                        <a:rPr lang="en-GB" sz="1200" kern="1200" dirty="0">
                          <a:solidFill>
                            <a:schemeClr val="dk1"/>
                          </a:solidFill>
                          <a:effectLst/>
                          <a:latin typeface="+mn-lt"/>
                          <a:ea typeface="+mn-ea"/>
                          <a:cs typeface="+mn-cs"/>
                        </a:rPr>
                        <a:t>1.</a:t>
                      </a:r>
                      <a:r>
                        <a:rPr lang="en-GB" sz="1200" b="1" kern="1200" dirty="0">
                          <a:solidFill>
                            <a:srgbClr val="FF0000"/>
                          </a:solidFill>
                          <a:effectLst/>
                          <a:latin typeface="+mn-lt"/>
                          <a:ea typeface="+mn-ea"/>
                          <a:cs typeface="+mn-cs"/>
                        </a:rPr>
                        <a:t>Listen to</a:t>
                      </a:r>
                      <a:r>
                        <a:rPr lang="en-GB" sz="1200" kern="1200" baseline="0" dirty="0">
                          <a:solidFill>
                            <a:schemeClr val="dk1"/>
                          </a:solidFill>
                          <a:effectLst/>
                          <a:latin typeface="+mn-lt"/>
                          <a:ea typeface="+mn-ea"/>
                          <a:cs typeface="+mn-cs"/>
                        </a:rPr>
                        <a:t> the audio called </a:t>
                      </a:r>
                      <a:r>
                        <a:rPr lang="en-GB" sz="1200" i="1" kern="1200" baseline="0" dirty="0">
                          <a:solidFill>
                            <a:schemeClr val="dk1"/>
                          </a:solidFill>
                          <a:effectLst/>
                          <a:latin typeface="+mn-lt"/>
                          <a:ea typeface="+mn-ea"/>
                          <a:cs typeface="+mn-cs"/>
                        </a:rPr>
                        <a:t>L</a:t>
                      </a:r>
                      <a:r>
                        <a:rPr lang="es-ES" sz="1200" i="1" dirty="0">
                          <a:latin typeface="+mn-lt"/>
                        </a:rPr>
                        <a:t>a personalidad</a:t>
                      </a:r>
                      <a:r>
                        <a:rPr lang="es-ES" sz="1200" i="1" baseline="0" dirty="0">
                          <a:latin typeface="+mn-lt"/>
                        </a:rPr>
                        <a:t> de los signos del zodiaco </a:t>
                      </a:r>
                      <a:r>
                        <a:rPr lang="es-ES" sz="1200" kern="1200" baseline="0" dirty="0">
                          <a:solidFill>
                            <a:schemeClr val="dk1"/>
                          </a:solidFill>
                          <a:effectLst/>
                          <a:latin typeface="+mn-lt"/>
                          <a:ea typeface="+mn-ea"/>
                          <a:cs typeface="+mn-cs"/>
                        </a:rPr>
                        <a:t>and </a:t>
                      </a:r>
                      <a:r>
                        <a:rPr lang="es-ES" sz="1200" b="1" kern="1200" baseline="0" dirty="0" err="1">
                          <a:solidFill>
                            <a:srgbClr val="FF0000"/>
                          </a:solidFill>
                          <a:effectLst/>
                          <a:latin typeface="+mn-lt"/>
                          <a:ea typeface="+mn-ea"/>
                          <a:cs typeface="+mn-cs"/>
                        </a:rPr>
                        <a:t>choose</a:t>
                      </a:r>
                      <a:r>
                        <a:rPr lang="es-ES" sz="1200" kern="1200" baseline="0" dirty="0">
                          <a:solidFill>
                            <a:schemeClr val="dk1"/>
                          </a:solidFill>
                          <a:effectLst/>
                          <a:latin typeface="+mn-lt"/>
                          <a:ea typeface="+mn-ea"/>
                          <a:cs typeface="+mn-cs"/>
                        </a:rPr>
                        <a:t> </a:t>
                      </a:r>
                      <a:r>
                        <a:rPr lang="es-ES" sz="1200" kern="1200" baseline="0" dirty="0" err="1">
                          <a:solidFill>
                            <a:schemeClr val="dk1"/>
                          </a:solidFill>
                          <a:effectLst/>
                          <a:latin typeface="+mn-lt"/>
                          <a:ea typeface="+mn-ea"/>
                          <a:cs typeface="+mn-cs"/>
                        </a:rPr>
                        <a:t>the</a:t>
                      </a:r>
                      <a:r>
                        <a:rPr lang="es-ES" sz="1200" kern="1200" baseline="0" dirty="0">
                          <a:solidFill>
                            <a:schemeClr val="dk1"/>
                          </a:solidFill>
                          <a:effectLst/>
                          <a:latin typeface="+mn-lt"/>
                          <a:ea typeface="+mn-ea"/>
                          <a:cs typeface="+mn-cs"/>
                        </a:rPr>
                        <a:t> </a:t>
                      </a:r>
                      <a:r>
                        <a:rPr lang="es-ES" sz="1200" kern="1200" baseline="0" dirty="0" err="1">
                          <a:solidFill>
                            <a:schemeClr val="dk1"/>
                          </a:solidFill>
                          <a:effectLst/>
                          <a:latin typeface="+mn-lt"/>
                          <a:ea typeface="+mn-ea"/>
                          <a:cs typeface="+mn-cs"/>
                        </a:rPr>
                        <a:t>correct</a:t>
                      </a:r>
                      <a:r>
                        <a:rPr lang="es-ES" sz="1200" kern="1200" baseline="0" dirty="0">
                          <a:solidFill>
                            <a:schemeClr val="dk1"/>
                          </a:solidFill>
                          <a:effectLst/>
                          <a:latin typeface="+mn-lt"/>
                          <a:ea typeface="+mn-ea"/>
                          <a:cs typeface="+mn-cs"/>
                        </a:rPr>
                        <a:t> </a:t>
                      </a:r>
                      <a:r>
                        <a:rPr lang="es-ES" sz="1200" kern="1200" baseline="0" dirty="0" err="1">
                          <a:solidFill>
                            <a:schemeClr val="dk1"/>
                          </a:solidFill>
                          <a:effectLst/>
                          <a:latin typeface="+mn-lt"/>
                          <a:ea typeface="+mn-ea"/>
                          <a:cs typeface="+mn-cs"/>
                        </a:rPr>
                        <a:t>adjective</a:t>
                      </a:r>
                      <a:r>
                        <a:rPr lang="es-ES" sz="1200" kern="1200" baseline="0" dirty="0">
                          <a:solidFill>
                            <a:schemeClr val="dk1"/>
                          </a:solidFill>
                          <a:effectLst/>
                          <a:latin typeface="+mn-lt"/>
                          <a:ea typeface="+mn-ea"/>
                          <a:cs typeface="+mn-cs"/>
                        </a:rPr>
                        <a:t> in </a:t>
                      </a:r>
                      <a:r>
                        <a:rPr lang="es-ES" sz="1200" kern="1200" baseline="0" dirty="0" err="1">
                          <a:solidFill>
                            <a:schemeClr val="dk1"/>
                          </a:solidFill>
                          <a:effectLst/>
                          <a:latin typeface="+mn-lt"/>
                          <a:ea typeface="+mn-ea"/>
                          <a:cs typeface="+mn-cs"/>
                        </a:rPr>
                        <a:t>the</a:t>
                      </a:r>
                      <a:r>
                        <a:rPr lang="es-ES" sz="1200" kern="1200" baseline="0" dirty="0">
                          <a:solidFill>
                            <a:schemeClr val="dk1"/>
                          </a:solidFill>
                          <a:effectLst/>
                          <a:latin typeface="+mn-lt"/>
                          <a:ea typeface="+mn-ea"/>
                          <a:cs typeface="+mn-cs"/>
                        </a:rPr>
                        <a:t> </a:t>
                      </a:r>
                      <a:r>
                        <a:rPr lang="es-ES" sz="1200" kern="1200" baseline="0" dirty="0" err="1">
                          <a:solidFill>
                            <a:schemeClr val="dk1"/>
                          </a:solidFill>
                          <a:effectLst/>
                          <a:latin typeface="+mn-lt"/>
                          <a:ea typeface="+mn-ea"/>
                          <a:cs typeface="+mn-cs"/>
                        </a:rPr>
                        <a:t>task</a:t>
                      </a:r>
                      <a:r>
                        <a:rPr lang="es-ES" sz="1200" kern="1200" baseline="0" dirty="0">
                          <a:solidFill>
                            <a:schemeClr val="dk1"/>
                          </a:solidFill>
                          <a:effectLst/>
                          <a:latin typeface="+mn-lt"/>
                          <a:ea typeface="+mn-ea"/>
                          <a:cs typeface="+mn-cs"/>
                        </a:rPr>
                        <a:t> </a:t>
                      </a:r>
                      <a:r>
                        <a:rPr lang="es-ES" sz="1200" kern="1200" baseline="0" dirty="0" err="1">
                          <a:solidFill>
                            <a:schemeClr val="dk1"/>
                          </a:solidFill>
                          <a:effectLst/>
                          <a:latin typeface="+mn-lt"/>
                          <a:ea typeface="+mn-ea"/>
                          <a:cs typeface="+mn-cs"/>
                        </a:rPr>
                        <a:t>attached</a:t>
                      </a:r>
                      <a:r>
                        <a:rPr lang="es-ES" sz="1200" kern="1200" baseline="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6" action="ppaction://hlinksldjump"/>
                        </a:rPr>
                        <a:t>here </a:t>
                      </a:r>
                      <a:r>
                        <a:rPr lang="en-GB" sz="1000" b="1" kern="1200" baseline="0" dirty="0">
                          <a:solidFill>
                            <a:srgbClr val="7030A0"/>
                          </a:solidFill>
                          <a:effectLst/>
                          <a:latin typeface="+mn-lt"/>
                          <a:ea typeface="+mn-ea"/>
                          <a:cs typeface="+mn-cs"/>
                        </a:rPr>
                        <a:t>to go to the task</a:t>
                      </a:r>
                      <a:r>
                        <a:rPr lang="en-GB" sz="1200" b="1" kern="1200" baseline="0" dirty="0">
                          <a:solidFill>
                            <a:srgbClr val="7030A0"/>
                          </a:solidFill>
                          <a:effectLst/>
                          <a:latin typeface="+mn-lt"/>
                          <a:ea typeface="+mn-ea"/>
                          <a:cs typeface="+mn-cs"/>
                        </a:rPr>
                        <a:t>.</a:t>
                      </a:r>
                      <a:endParaRPr lang="es-E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lang="en-GB" sz="1400" b="1" kern="1200" dirty="0">
                          <a:solidFill>
                            <a:schemeClr val="tx1"/>
                          </a:solidFill>
                          <a:latin typeface="+mn-lt"/>
                          <a:ea typeface="+mn-ea"/>
                          <a:cs typeface="+mn-cs"/>
                        </a:rPr>
                        <a:t>20)</a:t>
                      </a:r>
                      <a:r>
                        <a:rPr lang="en-GB" sz="1400" b="1" kern="1200" baseline="0" dirty="0">
                          <a:solidFill>
                            <a:schemeClr val="tx1"/>
                          </a:solidFill>
                          <a:latin typeface="+mn-lt"/>
                          <a:ea typeface="+mn-ea"/>
                          <a:cs typeface="+mn-cs"/>
                        </a:rPr>
                        <a:t> VISITING B</a:t>
                      </a:r>
                      <a:r>
                        <a:rPr lang="en-GB" sz="1400" b="1" kern="1200" dirty="0">
                          <a:solidFill>
                            <a:schemeClr val="tx1"/>
                          </a:solidFill>
                          <a:latin typeface="+mn-lt"/>
                          <a:ea typeface="+mn-ea"/>
                          <a:cs typeface="+mn-cs"/>
                        </a:rPr>
                        <a:t>ARCELONA*</a:t>
                      </a:r>
                    </a:p>
                    <a:p>
                      <a:endParaRPr lang="en-GB" sz="1000" b="0" kern="1200" dirty="0">
                        <a:solidFill>
                          <a:schemeClr val="tx1"/>
                        </a:solidFill>
                        <a:latin typeface="+mn-lt"/>
                        <a:ea typeface="+mn-ea"/>
                        <a:cs typeface="+mn-cs"/>
                      </a:endParaRPr>
                    </a:p>
                    <a:p>
                      <a:r>
                        <a:rPr lang="en-GB" sz="1200" b="0" kern="1200" dirty="0">
                          <a:solidFill>
                            <a:schemeClr val="tx1"/>
                          </a:solidFill>
                          <a:latin typeface="+mn-lt"/>
                          <a:ea typeface="+mn-ea"/>
                          <a:cs typeface="+mn-cs"/>
                        </a:rPr>
                        <a:t>We are going to visit the city</a:t>
                      </a:r>
                      <a:r>
                        <a:rPr lang="en-GB" sz="1200" b="0" kern="1200" baseline="0" dirty="0">
                          <a:solidFill>
                            <a:schemeClr val="tx1"/>
                          </a:solidFill>
                          <a:latin typeface="+mn-lt"/>
                          <a:ea typeface="+mn-ea"/>
                          <a:cs typeface="+mn-cs"/>
                        </a:rPr>
                        <a:t> of Barcelona, are you ready?</a:t>
                      </a:r>
                    </a:p>
                    <a:p>
                      <a:endParaRPr lang="en-GB" sz="1200" b="0" kern="1200" baseline="0" dirty="0">
                        <a:solidFill>
                          <a:srgbClr val="FF0000"/>
                        </a:solidFill>
                        <a:latin typeface="+mn-lt"/>
                        <a:ea typeface="+mn-ea"/>
                        <a:cs typeface="+mn-cs"/>
                      </a:endParaRPr>
                    </a:p>
                    <a:p>
                      <a:r>
                        <a:rPr lang="en-GB" sz="1200" b="1" strike="noStrike" kern="1200" baseline="0" dirty="0">
                          <a:solidFill>
                            <a:srgbClr val="FF0000"/>
                          </a:solidFill>
                          <a:latin typeface="+mn-lt"/>
                          <a:ea typeface="+mn-ea"/>
                          <a:cs typeface="+mn-cs"/>
                        </a:rPr>
                        <a:t> Complete</a:t>
                      </a:r>
                      <a:r>
                        <a:rPr lang="en-GB" sz="1200" b="0" strike="noStrike" kern="1200" baseline="0" dirty="0">
                          <a:solidFill>
                            <a:schemeClr val="tx1"/>
                          </a:solidFill>
                          <a:latin typeface="+mn-lt"/>
                          <a:ea typeface="+mn-ea"/>
                          <a:cs typeface="+mn-cs"/>
                        </a:rPr>
                        <a:t> the quiz and do the extra activity by checking the following link.</a:t>
                      </a:r>
                    </a:p>
                    <a:p>
                      <a:endParaRPr lang="en-GB" sz="1000" b="0"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sng" kern="1200" dirty="0">
                          <a:solidFill>
                            <a:schemeClr val="tx1"/>
                          </a:solidFill>
                          <a:effectLst/>
                          <a:latin typeface="+mn-lt"/>
                          <a:ea typeface="+mn-ea"/>
                          <a:cs typeface="+mn-cs"/>
                        </a:rPr>
                        <a:t>https://www.barcelonaturisme.com/wv3/es/page/1/arte-y-cultura.html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7" action="ppaction://hlinksldjump"/>
                        </a:rPr>
                        <a:t>here</a:t>
                      </a:r>
                      <a:r>
                        <a:rPr lang="en-GB" sz="1000" b="1" kern="1200" baseline="0" dirty="0">
                          <a:solidFill>
                            <a:srgbClr val="7030A0"/>
                          </a:solidFill>
                          <a:effectLst/>
                          <a:latin typeface="+mn-lt"/>
                          <a:ea typeface="+mn-ea"/>
                          <a:cs typeface="+mn-cs"/>
                        </a:rPr>
                        <a:t> to go to the task.</a:t>
                      </a: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000" b="1" dirty="0">
                        <a:solidFill>
                          <a:srgbClr val="7030A0"/>
                        </a:solidFill>
                        <a:latin typeface="Bliss 2 Regular" panose="02000506030000020004" pitchFamily="50" charset="0"/>
                      </a:endParaRPr>
                    </a:p>
                    <a:p>
                      <a:endParaRPr lang="en-GB" sz="1400" b="1" dirty="0">
                        <a:solidFill>
                          <a:srgbClr val="7030A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kern="1200" dirty="0">
                          <a:solidFill>
                            <a:schemeClr val="dk1"/>
                          </a:solidFill>
                          <a:latin typeface="+mn-lt"/>
                          <a:ea typeface="+mn-ea"/>
                          <a:cs typeface="+mn-cs"/>
                        </a:rPr>
                        <a:t>24) QUIZ ON SPAIN*</a:t>
                      </a:r>
                    </a:p>
                    <a:p>
                      <a:endParaRPr lang="en-GB" sz="1200" b="0" kern="1200" dirty="0">
                        <a:solidFill>
                          <a:schemeClr val="dk1"/>
                        </a:solidFill>
                        <a:latin typeface="+mn-lt"/>
                        <a:ea typeface="+mn-ea"/>
                        <a:cs typeface="+mn-cs"/>
                      </a:endParaRPr>
                    </a:p>
                    <a:p>
                      <a:r>
                        <a:rPr lang="en-GB" sz="1200" b="0" kern="1200" dirty="0">
                          <a:solidFill>
                            <a:schemeClr val="dk1"/>
                          </a:solidFill>
                          <a:latin typeface="+mn-lt"/>
                          <a:ea typeface="+mn-ea"/>
                          <a:cs typeface="+mn-cs"/>
                        </a:rPr>
                        <a:t>Do you want to know more about</a:t>
                      </a:r>
                      <a:r>
                        <a:rPr lang="en-GB" sz="1200" b="0" kern="1200" baseline="0" dirty="0">
                          <a:solidFill>
                            <a:schemeClr val="dk1"/>
                          </a:solidFill>
                          <a:latin typeface="+mn-lt"/>
                          <a:ea typeface="+mn-ea"/>
                          <a:cs typeface="+mn-cs"/>
                        </a:rPr>
                        <a:t> Spain?</a:t>
                      </a:r>
                    </a:p>
                    <a:p>
                      <a:endParaRPr lang="en-GB" sz="1200" b="0" kern="1200" baseline="0" dirty="0">
                        <a:solidFill>
                          <a:schemeClr val="dk1"/>
                        </a:solidFill>
                        <a:latin typeface="+mn-lt"/>
                        <a:ea typeface="+mn-ea"/>
                        <a:cs typeface="+mn-cs"/>
                      </a:endParaRPr>
                    </a:p>
                    <a:p>
                      <a:r>
                        <a:rPr lang="en-GB" sz="1200" b="1" kern="1200" baseline="0" dirty="0">
                          <a:solidFill>
                            <a:srgbClr val="FF0000"/>
                          </a:solidFill>
                          <a:latin typeface="+mn-lt"/>
                          <a:ea typeface="+mn-ea"/>
                          <a:cs typeface="+mn-cs"/>
                        </a:rPr>
                        <a:t>Choose</a:t>
                      </a:r>
                      <a:r>
                        <a:rPr lang="en-GB" sz="1200" b="0" kern="1200" baseline="0" dirty="0">
                          <a:solidFill>
                            <a:schemeClr val="dk1"/>
                          </a:solidFill>
                          <a:latin typeface="+mn-lt"/>
                          <a:ea typeface="+mn-ea"/>
                          <a:cs typeface="+mn-cs"/>
                        </a:rPr>
                        <a:t> your quiz</a:t>
                      </a:r>
                      <a:r>
                        <a:rPr lang="en-GB" sz="1200" b="1" kern="1200" baseline="0" dirty="0">
                          <a:solidFill>
                            <a:schemeClr val="dk1"/>
                          </a:solidFill>
                          <a:latin typeface="+mn-lt"/>
                          <a:ea typeface="+mn-ea"/>
                          <a:cs typeface="+mn-cs"/>
                        </a:rPr>
                        <a:t>: the easy one, the difficult one or both.</a:t>
                      </a:r>
                    </a:p>
                    <a:p>
                      <a:endParaRPr lang="en-GB" sz="1200" b="0" kern="1200" baseline="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8" action="ppaction://hlinksldjump"/>
                        </a:rPr>
                        <a:t> here </a:t>
                      </a:r>
                      <a:r>
                        <a:rPr lang="en-GB" sz="1000" b="1" kern="1200" baseline="0" dirty="0">
                          <a:solidFill>
                            <a:srgbClr val="7030A0"/>
                          </a:solidFill>
                          <a:effectLst/>
                          <a:latin typeface="+mn-lt"/>
                          <a:ea typeface="+mn-ea"/>
                          <a:cs typeface="+mn-cs"/>
                        </a:rPr>
                        <a:t>to go to the task.</a:t>
                      </a:r>
                      <a:endParaRPr lang="es-E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3899729"/>
                  </a:ext>
                </a:extLst>
              </a:tr>
              <a:tr h="14401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3">
                  <a:txBody>
                    <a:bodyPr/>
                    <a:lstStyle/>
                    <a:p>
                      <a:r>
                        <a:rPr lang="en-GB" sz="1400" b="1" dirty="0">
                          <a:latin typeface="+mn-lt"/>
                        </a:rPr>
                        <a:t>25) SPANISH </a:t>
                      </a:r>
                      <a:r>
                        <a:rPr lang="en-GB" sz="1400" b="1" dirty="0">
                          <a:solidFill>
                            <a:schemeClr val="tx1"/>
                          </a:solidFill>
                          <a:latin typeface="+mn-lt"/>
                        </a:rPr>
                        <a:t>OMELETTE**</a:t>
                      </a:r>
                    </a:p>
                    <a:p>
                      <a:r>
                        <a:rPr lang="es-ES" sz="1200" b="1" i="0" u="none" strike="noStrike" kern="1200" baseline="0" dirty="0">
                          <a:solidFill>
                            <a:srgbClr val="FF0000"/>
                          </a:solidFill>
                          <a:latin typeface="+mn-lt"/>
                          <a:ea typeface="+mn-ea"/>
                          <a:cs typeface="+mn-cs"/>
                        </a:rPr>
                        <a:t>Cook </a:t>
                      </a:r>
                      <a:r>
                        <a:rPr lang="es-ES" sz="1200" b="0" i="0" u="none" strike="noStrike" kern="1200" baseline="0" dirty="0">
                          <a:solidFill>
                            <a:schemeClr val="tx1"/>
                          </a:solidFill>
                          <a:latin typeface="+mn-lt"/>
                          <a:ea typeface="+mn-ea"/>
                          <a:cs typeface="+mn-cs"/>
                        </a:rPr>
                        <a:t>a tortilla española. </a:t>
                      </a:r>
                      <a:r>
                        <a:rPr lang="es-ES" sz="1200" b="0" i="0" u="none" strike="noStrike" kern="1200" baseline="0" dirty="0" err="1">
                          <a:solidFill>
                            <a:schemeClr val="tx1"/>
                          </a:solidFill>
                          <a:latin typeface="+mn-lt"/>
                          <a:ea typeface="+mn-ea"/>
                          <a:cs typeface="+mn-cs"/>
                        </a:rPr>
                        <a:t>When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you</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finish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take</a:t>
                      </a:r>
                      <a:r>
                        <a:rPr lang="es-ES" sz="1200" b="0" i="0" u="none" strike="noStrike" kern="1200" baseline="0" dirty="0">
                          <a:solidFill>
                            <a:schemeClr val="tx1"/>
                          </a:solidFill>
                          <a:latin typeface="+mn-lt"/>
                          <a:ea typeface="+mn-ea"/>
                          <a:cs typeface="+mn-cs"/>
                        </a:rPr>
                        <a:t> a </a:t>
                      </a:r>
                      <a:r>
                        <a:rPr lang="es-ES" sz="1200" b="0" i="0" u="none" strike="noStrike" kern="1200" baseline="0" dirty="0" err="1">
                          <a:solidFill>
                            <a:schemeClr val="tx1"/>
                          </a:solidFill>
                          <a:latin typeface="+mn-lt"/>
                          <a:ea typeface="+mn-ea"/>
                          <a:cs typeface="+mn-cs"/>
                        </a:rPr>
                        <a:t>picture</a:t>
                      </a:r>
                      <a:r>
                        <a:rPr lang="es-ES" sz="1200" b="0" i="0" u="none" strike="noStrike" kern="1200" baseline="0" dirty="0">
                          <a:solidFill>
                            <a:schemeClr val="tx1"/>
                          </a:solidFill>
                          <a:latin typeface="+mn-lt"/>
                          <a:ea typeface="+mn-ea"/>
                          <a:cs typeface="+mn-cs"/>
                        </a:rPr>
                        <a:t> of </a:t>
                      </a:r>
                      <a:r>
                        <a:rPr lang="es-ES" sz="1200" b="1" i="0" u="none" strike="noStrike" kern="1200" baseline="0" dirty="0" err="1">
                          <a:solidFill>
                            <a:schemeClr val="tx1"/>
                          </a:solidFill>
                          <a:latin typeface="+mn-lt"/>
                          <a:ea typeface="+mn-ea"/>
                          <a:cs typeface="+mn-cs"/>
                        </a:rPr>
                        <a:t>it</a:t>
                      </a:r>
                      <a:r>
                        <a:rPr lang="es-ES" sz="1200" b="1" i="0" u="none" strike="noStrike" kern="1200" baseline="0" dirty="0">
                          <a:solidFill>
                            <a:schemeClr val="tx1"/>
                          </a:solidFill>
                          <a:latin typeface="+mn-lt"/>
                          <a:ea typeface="+mn-ea"/>
                          <a:cs typeface="+mn-cs"/>
                        </a:rPr>
                        <a:t>/</a:t>
                      </a:r>
                      <a:r>
                        <a:rPr lang="es-ES" sz="1200" b="1" i="0" u="none" strike="noStrike" kern="1200" baseline="0" dirty="0" err="1">
                          <a:solidFill>
                            <a:schemeClr val="tx1"/>
                          </a:solidFill>
                          <a:latin typeface="+mn-lt"/>
                          <a:ea typeface="+mn-ea"/>
                          <a:cs typeface="+mn-cs"/>
                        </a:rPr>
                        <a:t>you</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with</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the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omelette</a:t>
                      </a:r>
                      <a:r>
                        <a:rPr lang="es-ES" sz="1200" b="1" i="0" u="none" strike="noStrike" kern="1200" baseline="0" dirty="0">
                          <a:solidFill>
                            <a:schemeClr val="tx1"/>
                          </a:solidFill>
                          <a:latin typeface="+mn-lt"/>
                          <a:ea typeface="+mn-ea"/>
                          <a:cs typeface="+mn-cs"/>
                        </a:rPr>
                        <a:t> </a:t>
                      </a:r>
                      <a:r>
                        <a:rPr lang="es-ES" sz="1200" b="0" i="0" u="none" strike="noStrike" kern="1200" baseline="0" dirty="0">
                          <a:solidFill>
                            <a:schemeClr val="tx1"/>
                          </a:solidFill>
                          <a:latin typeface="+mn-lt"/>
                          <a:ea typeface="+mn-ea"/>
                          <a:cs typeface="+mn-cs"/>
                        </a:rPr>
                        <a:t>and </a:t>
                      </a:r>
                      <a:r>
                        <a:rPr lang="es-ES" sz="1200" b="1" i="0" u="none" strike="noStrike" kern="1200" baseline="0" dirty="0" err="1">
                          <a:solidFill>
                            <a:srgbClr val="FF0000"/>
                          </a:solidFill>
                          <a:latin typeface="+mn-lt"/>
                          <a:ea typeface="+mn-ea"/>
                          <a:cs typeface="+mn-cs"/>
                        </a:rPr>
                        <a:t>write</a:t>
                      </a:r>
                      <a:r>
                        <a:rPr lang="es-ES" sz="1200" b="1" i="0" u="none" strike="noStrike" kern="1200" baseline="0" dirty="0">
                          <a:solidFill>
                            <a:srgbClr val="FF0000"/>
                          </a:solidFill>
                          <a:latin typeface="+mn-lt"/>
                          <a:ea typeface="+mn-ea"/>
                          <a:cs typeface="+mn-cs"/>
                        </a:rPr>
                        <a:t> </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recipe</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Spanish</a:t>
                      </a:r>
                      <a:r>
                        <a:rPr lang="es-ES" sz="1200" b="0" i="0" u="none" strike="noStrike" kern="1200" baseline="0" dirty="0">
                          <a:solidFill>
                            <a:schemeClr val="tx1"/>
                          </a:solidFill>
                          <a:latin typeface="+mn-lt"/>
                          <a:ea typeface="+mn-ea"/>
                          <a:cs typeface="+mn-cs"/>
                        </a:rPr>
                        <a:t> and </a:t>
                      </a:r>
                      <a:r>
                        <a:rPr lang="es-ES" sz="1200" b="1" i="0" u="none" strike="noStrike" kern="1200" baseline="0" dirty="0" err="1">
                          <a:solidFill>
                            <a:schemeClr val="tx1"/>
                          </a:solidFill>
                          <a:latin typeface="+mn-lt"/>
                          <a:ea typeface="+mn-ea"/>
                          <a:cs typeface="+mn-cs"/>
                        </a:rPr>
                        <a:t>with</a:t>
                      </a:r>
                      <a:r>
                        <a:rPr lang="es-ES" sz="1200" b="1" i="0" u="none" strike="noStrike" kern="1200" baseline="0" dirty="0">
                          <a:solidFill>
                            <a:schemeClr val="tx1"/>
                          </a:solidFill>
                          <a:latin typeface="+mn-lt"/>
                          <a:ea typeface="+mn-ea"/>
                          <a:cs typeface="+mn-cs"/>
                        </a:rPr>
                        <a:t> simple </a:t>
                      </a:r>
                      <a:r>
                        <a:rPr lang="es-ES" sz="1200" b="1" i="0" u="none" strike="noStrike" kern="1200" baseline="0" dirty="0" err="1">
                          <a:solidFill>
                            <a:schemeClr val="tx1"/>
                          </a:solidFill>
                          <a:latin typeface="+mn-lt"/>
                          <a:ea typeface="+mn-ea"/>
                          <a:cs typeface="+mn-cs"/>
                        </a:rPr>
                        <a:t>instructions</a:t>
                      </a:r>
                      <a:r>
                        <a:rPr lang="es-ES" sz="1200" b="0" i="0" u="none" strike="noStrike" kern="1200" baseline="0" dirty="0">
                          <a:solidFill>
                            <a:schemeClr val="tx1"/>
                          </a:solidFill>
                          <a:latin typeface="+mn-lt"/>
                          <a:ea typeface="+mn-ea"/>
                          <a:cs typeface="+mn-cs"/>
                        </a:rPr>
                        <a:t>. </a:t>
                      </a:r>
                    </a:p>
                    <a:p>
                      <a:r>
                        <a:rPr lang="es-ES" sz="1000" dirty="0">
                          <a:solidFill>
                            <a:schemeClr val="tx1"/>
                          </a:solidFill>
                          <a:hlinkClick r:id="rId9"/>
                        </a:rPr>
                        <a:t>https://www.bbc.co.uk/food/recipes/tortillaspanishomele_67957</a:t>
                      </a:r>
                      <a:endParaRPr lang="es-ES" sz="1000" dirty="0">
                        <a:solidFill>
                          <a:schemeClr val="tx1"/>
                        </a:solidFill>
                      </a:endParaRPr>
                    </a:p>
                    <a:p>
                      <a:endParaRPr lang="es-ES" sz="10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0" action="ppaction://hlinksldjump"/>
                        </a:rPr>
                        <a:t>here</a:t>
                      </a:r>
                      <a:r>
                        <a:rPr lang="en-GB" sz="1000" b="1" kern="1200" baseline="0" dirty="0">
                          <a:solidFill>
                            <a:srgbClr val="7030A0"/>
                          </a:solidFill>
                          <a:effectLst/>
                          <a:latin typeface="+mn-lt"/>
                          <a:ea typeface="+mn-ea"/>
                          <a:cs typeface="+mn-cs"/>
                        </a:rPr>
                        <a:t> to go to the task.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extLst>
                  <a:ext uri="{0D108BD9-81ED-4DB2-BD59-A6C34878D82A}">
                    <a16:rowId xmlns:a16="http://schemas.microsoft.com/office/drawing/2014/main" val="10003"/>
                  </a:ext>
                </a:extLst>
              </a:tr>
              <a:tr h="1440160">
                <a:tc vMerge="1">
                  <a:txBody>
                    <a:bodyPr/>
                    <a:lstStyle/>
                    <a:p>
                      <a:endParaRPr lang="en-GB"/>
                    </a:p>
                  </a:txBody>
                  <a:tcPr/>
                </a:tc>
                <a:tc rowSpan="2">
                  <a:txBody>
                    <a:bodyPr/>
                    <a:lstStyle/>
                    <a:p>
                      <a:r>
                        <a:rPr lang="en-GB" sz="1400" b="1" i="0" dirty="0">
                          <a:solidFill>
                            <a:schemeClr val="tx1"/>
                          </a:solidFill>
                          <a:latin typeface="+mn-lt"/>
                        </a:rPr>
                        <a:t>4) THE</a:t>
                      </a:r>
                      <a:r>
                        <a:rPr lang="en-GB" sz="1400" b="1" i="0" baseline="0" dirty="0">
                          <a:solidFill>
                            <a:schemeClr val="tx1"/>
                          </a:solidFill>
                          <a:latin typeface="+mn-lt"/>
                        </a:rPr>
                        <a:t> SUMMER SONG*</a:t>
                      </a:r>
                    </a:p>
                    <a:p>
                      <a:endParaRPr lang="en-US" sz="1200" dirty="0"/>
                    </a:p>
                    <a:p>
                      <a:r>
                        <a:rPr lang="en-US" sz="1200" dirty="0"/>
                        <a:t>In this activity we are going to talk about a phenomenon that happens every year.  </a:t>
                      </a:r>
                    </a:p>
                    <a:p>
                      <a:endParaRPr lang="en-US" sz="1200" dirty="0"/>
                    </a:p>
                    <a:p>
                      <a:r>
                        <a:rPr lang="en-US" sz="1200" b="1" dirty="0">
                          <a:solidFill>
                            <a:srgbClr val="FF0000"/>
                          </a:solidFill>
                        </a:rPr>
                        <a:t>Read</a:t>
                      </a:r>
                      <a:r>
                        <a:rPr lang="en-US" sz="1200" dirty="0"/>
                        <a:t> the article</a:t>
                      </a:r>
                      <a:r>
                        <a:rPr lang="en-US" sz="1200" baseline="0" dirty="0"/>
                        <a:t> and </a:t>
                      </a:r>
                      <a:r>
                        <a:rPr lang="en-US" sz="1200" b="1" baseline="0" dirty="0">
                          <a:solidFill>
                            <a:srgbClr val="FF0000"/>
                          </a:solidFill>
                        </a:rPr>
                        <a:t>choose</a:t>
                      </a:r>
                      <a:r>
                        <a:rPr lang="en-US" sz="1200" baseline="0" dirty="0"/>
                        <a:t> the correct answers in the reading task attached.</a:t>
                      </a:r>
                    </a:p>
                    <a:p>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1" action="ppaction://hlinksldjump"/>
                        </a:rPr>
                        <a:t>here</a:t>
                      </a:r>
                      <a:r>
                        <a:rPr lang="en-GB" sz="1000" b="1" kern="1200" baseline="0" dirty="0">
                          <a:solidFill>
                            <a:srgbClr val="7030A0"/>
                          </a:solidFill>
                          <a:effectLst/>
                          <a:latin typeface="+mn-lt"/>
                          <a:ea typeface="+mn-ea"/>
                          <a:cs typeface="+mn-cs"/>
                        </a:rPr>
                        <a:t> to go to the task.</a:t>
                      </a:r>
                      <a:endParaRPr lang="es-ES" sz="1000" baseline="0" dirty="0">
                        <a:solidFill>
                          <a:schemeClr val="tx1"/>
                        </a:solidFill>
                        <a:latin typeface="+mn-lt"/>
                      </a:endParaRPr>
                    </a:p>
                    <a:p>
                      <a:r>
                        <a:rPr lang="en-GB" sz="1000" b="1" kern="1200" baseline="0" dirty="0">
                          <a:solidFill>
                            <a:srgbClr val="7030A0"/>
                          </a:solidFill>
                          <a:effectLst/>
                          <a:latin typeface="+mn-lt"/>
                          <a:ea typeface="+mn-ea"/>
                          <a:cs typeface="+mn-cs"/>
                        </a:rPr>
                        <a:t>.</a:t>
                      </a:r>
                      <a:endParaRPr lang="en-GB" sz="1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11090433">
                <a:tc vMerge="1">
                  <a:txBody>
                    <a:bodyPr/>
                    <a:lstStyle/>
                    <a:p>
                      <a:endParaRPr lang="en-GB"/>
                    </a:p>
                  </a:txBody>
                  <a:tcPr/>
                </a:tc>
                <a:tc vMerge="1">
                  <a:txBody>
                    <a:bodyPr/>
                    <a:lstStyle/>
                    <a:p>
                      <a:endParaRPr lang="en-GB"/>
                    </a:p>
                  </a:txBody>
                  <a:tcPr/>
                </a:tc>
                <a:tc>
                  <a:txBody>
                    <a:bodyPr/>
                    <a:lstStyle/>
                    <a:p>
                      <a:pPr lvl="0"/>
                      <a:r>
                        <a:rPr lang="en-GB" sz="1400" b="1" dirty="0"/>
                        <a:t>11) SPINNERS**</a:t>
                      </a:r>
                    </a:p>
                    <a:p>
                      <a:pPr lvl="0"/>
                      <a:endParaRPr lang="en-GB" sz="1400" b="1" dirty="0"/>
                    </a:p>
                    <a:p>
                      <a:pPr lvl="0"/>
                      <a:r>
                        <a:rPr lang="en-GB" sz="1200" b="0" dirty="0"/>
                        <a:t>1.</a:t>
                      </a:r>
                      <a:r>
                        <a:rPr lang="en-GB" sz="1200" b="1" dirty="0">
                          <a:solidFill>
                            <a:srgbClr val="FF0000"/>
                          </a:solidFill>
                        </a:rPr>
                        <a:t>Watch</a:t>
                      </a:r>
                      <a:r>
                        <a:rPr lang="en-GB" sz="1200" b="0" baseline="0" dirty="0"/>
                        <a:t> the videos below and </a:t>
                      </a:r>
                      <a:r>
                        <a:rPr lang="en-GB" sz="1200" b="1" baseline="0" dirty="0">
                          <a:solidFill>
                            <a:srgbClr val="FF0000"/>
                          </a:solidFill>
                        </a:rPr>
                        <a:t>write </a:t>
                      </a:r>
                      <a:r>
                        <a:rPr lang="en-GB" sz="1200" b="0" baseline="0" dirty="0"/>
                        <a:t>your opinion following the vocabulary in the task attached.</a:t>
                      </a:r>
                    </a:p>
                    <a:p>
                      <a:pPr lvl="0"/>
                      <a:r>
                        <a:rPr lang="en-GB" sz="1000" b="0" baseline="0" dirty="0"/>
                        <a:t> </a:t>
                      </a:r>
                      <a:r>
                        <a:rPr lang="es-ES" sz="1000" dirty="0">
                          <a:hlinkClick r:id="rId12"/>
                        </a:rPr>
                        <a:t>https://videopress.com/v/OKZcxonh</a:t>
                      </a:r>
                      <a:endParaRPr lang="es-ES" sz="1000" dirty="0"/>
                    </a:p>
                    <a:p>
                      <a:pPr lvl="0"/>
                      <a:r>
                        <a:rPr lang="es-ES" sz="1000" dirty="0">
                          <a:hlinkClick r:id="rId13"/>
                        </a:rPr>
                        <a:t>https://videopress.com/v/iJBmCtnf</a:t>
                      </a:r>
                      <a:endParaRPr lang="es-ES" sz="1000" dirty="0"/>
                    </a:p>
                    <a:p>
                      <a:pPr lvl="0"/>
                      <a:endParaRPr lang="es-E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4" action="ppaction://hlinksldjump"/>
                        </a:rPr>
                        <a:t>here </a:t>
                      </a:r>
                      <a:r>
                        <a:rPr lang="en-GB" sz="1000" b="1" kern="1200" baseline="0" dirty="0">
                          <a:solidFill>
                            <a:srgbClr val="7030A0"/>
                          </a:solidFill>
                          <a:effectLst/>
                          <a:latin typeface="+mn-lt"/>
                          <a:ea typeface="+mn-ea"/>
                          <a:cs typeface="+mn-cs"/>
                        </a:rPr>
                        <a:t>to go to the task.</a:t>
                      </a:r>
                      <a:endParaRPr lang="en-GB" sz="1000" b="1" kern="1200" baseline="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400" b="1" kern="1200" dirty="0">
                        <a:solidFill>
                          <a:srgbClr val="FF33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sz="1400" b="1" dirty="0">
                        <a:solidFill>
                          <a:srgbClr val="7030A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10005"/>
                  </a:ext>
                </a:extLst>
              </a:tr>
            </a:tbl>
          </a:graphicData>
        </a:graphic>
      </p:graphicFrame>
      <p:pic>
        <p:nvPicPr>
          <p:cNvPr id="3" name="Picture 2" descr="Image result for book clipart"/>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68624" y="764704"/>
            <a:ext cx="669439" cy="441722"/>
          </a:xfrm>
          <a:prstGeom prst="rect">
            <a:avLst/>
          </a:prstGeom>
          <a:noFill/>
          <a:ln>
            <a:noFill/>
          </a:ln>
        </p:spPr>
      </p:pic>
      <p:pic>
        <p:nvPicPr>
          <p:cNvPr id="4" name="Picture 3" descr="White TV by liftarn"/>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66326" y="649813"/>
            <a:ext cx="590647" cy="566936"/>
          </a:xfrm>
          <a:prstGeom prst="rect">
            <a:avLst/>
          </a:prstGeom>
          <a:noFill/>
          <a:ln>
            <a:noFill/>
          </a:ln>
        </p:spPr>
      </p:pic>
      <p:pic>
        <p:nvPicPr>
          <p:cNvPr id="5" name="Picture 4"/>
          <p:cNvPicPr/>
          <p:nvPr/>
        </p:nvPicPr>
        <p:blipFill>
          <a:blip r:embed="rId17" cstate="print">
            <a:extLst>
              <a:ext uri="{28A0092B-C50C-407E-A947-70E740481C1C}">
                <a14:useLocalDpi xmlns:a14="http://schemas.microsoft.com/office/drawing/2010/main" val="0"/>
              </a:ext>
            </a:extLst>
          </a:blip>
          <a:stretch>
            <a:fillRect/>
          </a:stretch>
        </p:blipFill>
        <p:spPr>
          <a:xfrm>
            <a:off x="6131113" y="726586"/>
            <a:ext cx="404767" cy="488412"/>
          </a:xfrm>
          <a:prstGeom prst="rect">
            <a:avLst/>
          </a:prstGeom>
        </p:spPr>
      </p:pic>
      <p:pic>
        <p:nvPicPr>
          <p:cNvPr id="6" name="Picture 5" descr="Image result for museum clipart"/>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58915" y="778885"/>
            <a:ext cx="530419" cy="502032"/>
          </a:xfrm>
          <a:prstGeom prst="rect">
            <a:avLst/>
          </a:prstGeom>
          <a:noFill/>
          <a:ln>
            <a:noFill/>
          </a:ln>
        </p:spPr>
      </p:pic>
      <p:pic>
        <p:nvPicPr>
          <p:cNvPr id="7" name="Picture 6" descr="SIS Quantitative Market Research"/>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00675" y="685085"/>
            <a:ext cx="560963" cy="492889"/>
          </a:xfrm>
          <a:prstGeom prst="rect">
            <a:avLst/>
          </a:prstGeom>
          <a:noFill/>
          <a:ln>
            <a:noFill/>
          </a:ln>
        </p:spPr>
      </p:pic>
      <p:sp>
        <p:nvSpPr>
          <p:cNvPr id="9" name="Right Arrow 8">
            <a:hlinkClick r:id="rId20" action="ppaction://hlinksldjump"/>
          </p:cNvPr>
          <p:cNvSpPr/>
          <p:nvPr/>
        </p:nvSpPr>
        <p:spPr>
          <a:xfrm>
            <a:off x="7617296" y="6237312"/>
            <a:ext cx="2016224"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NEXT SET OF TASKS</a:t>
            </a:r>
          </a:p>
        </p:txBody>
      </p:sp>
    </p:spTree>
    <p:extLst>
      <p:ext uri="{BB962C8B-B14F-4D97-AF65-F5344CB8AC3E}">
        <p14:creationId xmlns:p14="http://schemas.microsoft.com/office/powerpoint/2010/main" val="339788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6712" y="692696"/>
            <a:ext cx="5009288" cy="5760640"/>
          </a:xfrm>
          <a:prstGeom prst="rect">
            <a:avLst/>
          </a:prstGeom>
          <a:effectLst>
            <a:outerShdw blurRad="152400" dist="317500" dir="5400000" sx="90000" sy="-19000" rotWithShape="0">
              <a:prstClr val="black">
                <a:alpha val="15000"/>
              </a:prstClr>
            </a:outerShdw>
          </a:effectLst>
        </p:spPr>
      </p:pic>
      <p:sp>
        <p:nvSpPr>
          <p:cNvPr id="6" name="Rectángulo redondeado 4"/>
          <p:cNvSpPr/>
          <p:nvPr/>
        </p:nvSpPr>
        <p:spPr>
          <a:xfrm>
            <a:off x="200472" y="548680"/>
            <a:ext cx="4536504" cy="2376264"/>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s-ES" sz="2800" dirty="0">
              <a:solidFill>
                <a:srgbClr val="FF0000"/>
              </a:solidFill>
              <a:latin typeface="Curvy Thins"/>
            </a:endParaRPr>
          </a:p>
          <a:p>
            <a:pPr algn="ctr"/>
            <a:r>
              <a:rPr lang="es-ES" sz="3000" b="1" dirty="0">
                <a:solidFill>
                  <a:schemeClr val="accent1">
                    <a:lumMod val="75000"/>
                  </a:schemeClr>
                </a:solidFill>
                <a:latin typeface="Curvy Thins"/>
              </a:rPr>
              <a:t>9. BOGOTÁ, </a:t>
            </a:r>
          </a:p>
          <a:p>
            <a:pPr algn="ctr"/>
            <a:r>
              <a:rPr lang="es-ES" sz="3000" b="1" dirty="0">
                <a:solidFill>
                  <a:srgbClr val="FF0000"/>
                </a:solidFill>
                <a:latin typeface="Curvy Thins"/>
              </a:rPr>
              <a:t>LA CAPITAL LATINOAMERICANA DEL GRAFITI</a:t>
            </a:r>
          </a:p>
          <a:p>
            <a:pPr algn="ctr"/>
            <a:endParaRPr lang="es-ES" sz="2800" b="1" dirty="0">
              <a:solidFill>
                <a:srgbClr val="FF0000"/>
              </a:solidFill>
              <a:latin typeface="Curvy Thins" panose="03000600000000000000" pitchFamily="66" charset="0"/>
            </a:endParaRPr>
          </a:p>
        </p:txBody>
      </p:sp>
    </p:spTree>
    <p:extLst>
      <p:ext uri="{BB962C8B-B14F-4D97-AF65-F5344CB8AC3E}">
        <p14:creationId xmlns:p14="http://schemas.microsoft.com/office/powerpoint/2010/main" val="2749419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0840" y="801812"/>
            <a:ext cx="9002375" cy="1957844"/>
          </a:xfrm>
          <a:prstGeom prst="rect">
            <a:avLst/>
          </a:prstGeom>
          <a:noFill/>
        </p:spPr>
        <p:txBody>
          <a:bodyPr wrap="square" rtlCol="0">
            <a:spAutoFit/>
          </a:bodyPr>
          <a:lstStyle/>
          <a:p>
            <a:pPr algn="ctr"/>
            <a:r>
              <a:rPr lang="es-ES" sz="2552" b="1" dirty="0">
                <a:solidFill>
                  <a:srgbClr val="FF0000"/>
                </a:solidFill>
                <a:latin typeface="Curvy Thins" panose="03000600000000000000" pitchFamily="66" charset="0"/>
              </a:rPr>
              <a:t>LET´S SEE WHAT YOU HAVE LEARNED ABOUT</a:t>
            </a:r>
          </a:p>
          <a:p>
            <a:pPr algn="ctr"/>
            <a:r>
              <a:rPr lang="es-ES" sz="2552" b="1" dirty="0">
                <a:solidFill>
                  <a:srgbClr val="FF0000"/>
                </a:solidFill>
                <a:latin typeface="Curvy Thins" panose="03000600000000000000" pitchFamily="66" charset="0"/>
              </a:rPr>
              <a:t> THE MOST IMPORTANT CITY  OF URBAN ART</a:t>
            </a:r>
          </a:p>
          <a:p>
            <a:endParaRPr lang="es-ES" sz="2552" b="1" dirty="0">
              <a:solidFill>
                <a:srgbClr val="FF0000"/>
              </a:solidFill>
              <a:latin typeface="Curvy Thins" panose="03000600000000000000" pitchFamily="66" charset="0"/>
            </a:endParaRPr>
          </a:p>
          <a:p>
            <a:r>
              <a:rPr lang="es-ES" sz="1914" b="1" dirty="0" err="1">
                <a:solidFill>
                  <a:srgbClr val="FF0000"/>
                </a:solidFill>
                <a:latin typeface="Curvy Thins" panose="03000600000000000000" pitchFamily="66" charset="0"/>
              </a:rPr>
              <a:t>Answer</a:t>
            </a:r>
            <a:r>
              <a:rPr lang="es-ES" sz="1914" b="1" dirty="0">
                <a:solidFill>
                  <a:srgbClr val="FF0000"/>
                </a:solidFill>
                <a:latin typeface="Curvy Thins" panose="03000600000000000000" pitchFamily="66" charset="0"/>
              </a:rPr>
              <a:t> </a:t>
            </a:r>
            <a:r>
              <a:rPr lang="es-ES" sz="1914" b="1" dirty="0" err="1">
                <a:solidFill>
                  <a:srgbClr val="FF0000"/>
                </a:solidFill>
                <a:latin typeface="Curvy Thins" panose="03000600000000000000" pitchFamily="66" charset="0"/>
              </a:rPr>
              <a:t>the</a:t>
            </a:r>
            <a:r>
              <a:rPr lang="es-ES" sz="1914" b="1" dirty="0">
                <a:solidFill>
                  <a:srgbClr val="FF0000"/>
                </a:solidFill>
                <a:latin typeface="Curvy Thins" panose="03000600000000000000" pitchFamily="66" charset="0"/>
              </a:rPr>
              <a:t> </a:t>
            </a:r>
            <a:r>
              <a:rPr lang="es-ES" sz="1914" b="1" dirty="0" err="1">
                <a:solidFill>
                  <a:srgbClr val="FF0000"/>
                </a:solidFill>
                <a:latin typeface="Curvy Thins" panose="03000600000000000000" pitchFamily="66" charset="0"/>
              </a:rPr>
              <a:t>following</a:t>
            </a:r>
            <a:r>
              <a:rPr lang="es-ES" sz="1914" b="1" dirty="0">
                <a:solidFill>
                  <a:srgbClr val="FF0000"/>
                </a:solidFill>
                <a:latin typeface="Curvy Thins" panose="03000600000000000000" pitchFamily="66" charset="0"/>
              </a:rPr>
              <a:t> </a:t>
            </a:r>
            <a:r>
              <a:rPr lang="es-ES" sz="1914" b="1" dirty="0" err="1">
                <a:solidFill>
                  <a:srgbClr val="FF0000"/>
                </a:solidFill>
                <a:latin typeface="Curvy Thins" panose="03000600000000000000" pitchFamily="66" charset="0"/>
              </a:rPr>
              <a:t>questions</a:t>
            </a:r>
            <a:r>
              <a:rPr lang="es-ES" sz="1914" b="1" dirty="0">
                <a:solidFill>
                  <a:srgbClr val="FF0000"/>
                </a:solidFill>
                <a:latin typeface="Curvy Thins" panose="03000600000000000000" pitchFamily="66" charset="0"/>
              </a:rPr>
              <a:t>:</a:t>
            </a:r>
          </a:p>
          <a:p>
            <a:endParaRPr lang="es-ES" sz="2552" dirty="0">
              <a:latin typeface="Curvy Thins" panose="03000600000000000000" pitchFamily="66" charset="0"/>
            </a:endParaRPr>
          </a:p>
        </p:txBody>
      </p:sp>
      <p:sp>
        <p:nvSpPr>
          <p:cNvPr id="6" name="CuadroTexto 5"/>
          <p:cNvSpPr txBox="1"/>
          <p:nvPr/>
        </p:nvSpPr>
        <p:spPr>
          <a:xfrm>
            <a:off x="272480" y="2636912"/>
            <a:ext cx="8380697" cy="2547364"/>
          </a:xfrm>
          <a:prstGeom prst="rect">
            <a:avLst/>
          </a:prstGeom>
          <a:solidFill>
            <a:schemeClr val="bg1"/>
          </a:solidFill>
        </p:spPr>
        <p:txBody>
          <a:bodyPr wrap="square" rtlCol="0">
            <a:spAutoFit/>
          </a:bodyPr>
          <a:lstStyle/>
          <a:p>
            <a:pPr marL="273463" indent="-273463">
              <a:buFont typeface="+mj-lt"/>
              <a:buAutoNum type="arabicPeriod"/>
            </a:pPr>
            <a:r>
              <a:rPr lang="es-ES" sz="1994" b="1" dirty="0">
                <a:latin typeface="DFKai-SB" panose="03000509000000000000" pitchFamily="65" charset="-120"/>
                <a:ea typeface="DFKai-SB" panose="03000509000000000000" pitchFamily="65" charset="-120"/>
              </a:rPr>
              <a:t>¿Qué es </a:t>
            </a:r>
            <a:r>
              <a:rPr lang="es-ES" sz="1994" b="1" u="sng" dirty="0">
                <a:latin typeface="DFKai-SB" panose="03000509000000000000" pitchFamily="65" charset="-120"/>
                <a:ea typeface="DFKai-SB" panose="03000509000000000000" pitchFamily="65" charset="-120"/>
              </a:rPr>
              <a:t>hoy por hoy </a:t>
            </a:r>
            <a:r>
              <a:rPr lang="es-ES" sz="1994" b="1" dirty="0">
                <a:latin typeface="DFKai-SB" panose="03000509000000000000" pitchFamily="65" charset="-120"/>
                <a:ea typeface="DFKai-SB" panose="03000509000000000000" pitchFamily="65" charset="-120"/>
              </a:rPr>
              <a:t>Bogotá?</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¿Qué piensan del grafiti hoy en día?</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¿Cuántos millones de habitantes tiene Bogotá?</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¿Cuántos ¨</a:t>
            </a:r>
            <a:r>
              <a:rPr lang="es-ES" sz="1994" b="1" i="1" dirty="0">
                <a:latin typeface="DFKai-SB" panose="03000509000000000000" pitchFamily="65" charset="-120"/>
                <a:ea typeface="DFKai-SB" panose="03000509000000000000" pitchFamily="65" charset="-120"/>
              </a:rPr>
              <a:t>tours¨ </a:t>
            </a:r>
            <a:r>
              <a:rPr lang="es-ES" sz="1994" b="1" dirty="0">
                <a:latin typeface="DFKai-SB" panose="03000509000000000000" pitchFamily="65" charset="-120"/>
                <a:ea typeface="DFKai-SB" panose="03000509000000000000" pitchFamily="65" charset="-120"/>
              </a:rPr>
              <a:t>de grafiti hay en Bogotá?</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¿Qué periódicos reconocen el arte urbano de Bogotá?</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¿Cómo ha sido catalogada la ciudad de Bogotá?</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¿Para quién es referente el grafiti de “ El beso invisible”?</a:t>
            </a:r>
          </a:p>
          <a:p>
            <a:pPr marL="273463" indent="-273463">
              <a:buFont typeface="+mj-lt"/>
              <a:buAutoNum type="arabicPeriod"/>
            </a:pPr>
            <a:r>
              <a:rPr lang="es-ES" sz="1994" b="1" dirty="0">
                <a:latin typeface="DFKai-SB" panose="03000509000000000000" pitchFamily="65" charset="-120"/>
                <a:ea typeface="DFKai-SB" panose="03000509000000000000" pitchFamily="65" charset="-120"/>
              </a:rPr>
              <a:t>¿Dónde se encuentra Bogotá?</a:t>
            </a:r>
          </a:p>
        </p:txBody>
      </p:sp>
    </p:spTree>
    <p:extLst>
      <p:ext uri="{BB962C8B-B14F-4D97-AF65-F5344CB8AC3E}">
        <p14:creationId xmlns:p14="http://schemas.microsoft.com/office/powerpoint/2010/main" val="4249432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8784" y="2564904"/>
            <a:ext cx="6467227" cy="3249538"/>
          </a:xfrm>
          <a:prstGeom prst="rect">
            <a:avLst/>
          </a:prstGeom>
          <a:solidFill>
            <a:srgbClr val="A9DE68"/>
          </a:solidFill>
        </p:spPr>
      </p:pic>
      <p:sp>
        <p:nvSpPr>
          <p:cNvPr id="5" name="Explosión 2 4"/>
          <p:cNvSpPr/>
          <p:nvPr/>
        </p:nvSpPr>
        <p:spPr>
          <a:xfrm>
            <a:off x="0" y="1124744"/>
            <a:ext cx="3368824" cy="2736304"/>
          </a:xfrm>
          <a:prstGeom prst="irregularSeal2">
            <a:avLst/>
          </a:prstGeom>
          <a:solidFill>
            <a:srgbClr val="B0DB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00" b="1" dirty="0">
                <a:solidFill>
                  <a:srgbClr val="002060"/>
                </a:solidFill>
              </a:rPr>
              <a:t>ARE YOU READY TO SING?</a:t>
            </a:r>
          </a:p>
        </p:txBody>
      </p:sp>
      <p:sp>
        <p:nvSpPr>
          <p:cNvPr id="6" name="Rectángulo redondeado 4"/>
          <p:cNvSpPr/>
          <p:nvPr/>
        </p:nvSpPr>
        <p:spPr>
          <a:xfrm>
            <a:off x="4232920" y="548680"/>
            <a:ext cx="5040560" cy="108012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a:rPr>
              <a:t>10.SPANISH BAND: </a:t>
            </a:r>
          </a:p>
          <a:p>
            <a:pPr algn="ctr"/>
            <a:r>
              <a:rPr lang="es-ES" sz="2800" b="1" dirty="0">
                <a:solidFill>
                  <a:srgbClr val="FF0000"/>
                </a:solidFill>
                <a:latin typeface="Curvy Thins"/>
              </a:rPr>
              <a:t>EFFECTO PASILLO</a:t>
            </a:r>
            <a:endParaRPr lang="es-ES" sz="2800" b="1" dirty="0">
              <a:solidFill>
                <a:srgbClr val="FF0000"/>
              </a:solidFill>
              <a:latin typeface="Curvy Thins" panose="03000600000000000000" pitchFamily="66" charset="0"/>
            </a:endParaRPr>
          </a:p>
        </p:txBody>
      </p:sp>
    </p:spTree>
    <p:extLst>
      <p:ext uri="{BB962C8B-B14F-4D97-AF65-F5344CB8AC3E}">
        <p14:creationId xmlns:p14="http://schemas.microsoft.com/office/powerpoint/2010/main" val="2718530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p:cNvSpPr/>
          <p:nvPr/>
        </p:nvSpPr>
        <p:spPr>
          <a:xfrm>
            <a:off x="344488" y="1124744"/>
            <a:ext cx="4953000" cy="5043175"/>
          </a:xfrm>
          <a:prstGeom prst="rect">
            <a:avLst/>
          </a:prstGeom>
          <a:solidFill>
            <a:schemeClr val="bg1"/>
          </a:solidFill>
        </p:spPr>
        <p:txBody>
          <a:bodyPr>
            <a:spAutoFit/>
          </a:bodyPr>
          <a:lstStyle/>
          <a:p>
            <a:pPr algn="ctr">
              <a:lnSpc>
                <a:spcPct val="107000"/>
              </a:lnSpc>
              <a:spcAft>
                <a:spcPts val="800"/>
              </a:spcAft>
            </a:pPr>
            <a:r>
              <a:rPr lang="es-ES" sz="3000" u="sng" dirty="0">
                <a:solidFill>
                  <a:srgbClr val="FF0000"/>
                </a:solidFill>
                <a:latin typeface="Consolas" panose="020B0609020204030204" pitchFamily="49" charset="0"/>
                <a:ea typeface="Calibri" panose="020F0502020204030204" pitchFamily="34" charset="0"/>
                <a:cs typeface="Times New Roman" panose="02020603050405020304" pitchFamily="18" charset="0"/>
              </a:rPr>
              <a:t>No importa que llueva</a:t>
            </a:r>
            <a:endParaRPr lang="es-ES" sz="3000"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dirty="0">
                <a:solidFill>
                  <a:srgbClr val="0070C0"/>
                </a:solidFill>
                <a:latin typeface="Consolas" panose="020B0609020204030204" pitchFamily="49" charset="0"/>
                <a:ea typeface="Calibri" panose="020F0502020204030204" pitchFamily="34" charset="0"/>
                <a:cs typeface="Times New Roman" panose="02020603050405020304" pitchFamily="18" charset="0"/>
              </a:rPr>
              <a:t>de Efecto Pasillo</a:t>
            </a:r>
            <a:endParaRPr lang="es-ES"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dirty="0">
                <a:latin typeface="+mj-lt"/>
                <a:ea typeface="Calibri" panose="020F0502020204030204" pitchFamily="34" charset="0"/>
                <a:cs typeface="Times New Roman" panose="02020603050405020304" pitchFamily="18" charset="0"/>
              </a:rPr>
              <a:t>No importa que llueva, si estoy cerca de ti,</a:t>
            </a:r>
            <a:br>
              <a:rPr lang="es-ES" dirty="0">
                <a:latin typeface="+mj-lt"/>
                <a:ea typeface="Calibri" panose="020F0502020204030204" pitchFamily="34" charset="0"/>
                <a:cs typeface="Times New Roman" panose="02020603050405020304" pitchFamily="18" charset="0"/>
              </a:rPr>
            </a:b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 </a:t>
            </a:r>
            <a:r>
              <a:rPr lang="es-ES" dirty="0" err="1">
                <a:latin typeface="+mj-lt"/>
                <a:ea typeface="Calibri" panose="020F0502020204030204" pitchFamily="34" charset="0"/>
                <a:cs typeface="Times New Roman" panose="02020603050405020304" pitchFamily="18" charset="0"/>
              </a:rPr>
              <a:t>ranana</a:t>
            </a:r>
            <a:br>
              <a:rPr lang="es-ES" dirty="0">
                <a:latin typeface="+mj-lt"/>
                <a:ea typeface="Calibri" panose="020F0502020204030204" pitchFamily="34" charset="0"/>
                <a:cs typeface="Times New Roman" panose="02020603050405020304" pitchFamily="18" charset="0"/>
              </a:rPr>
            </a:b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 </a:t>
            </a:r>
            <a:r>
              <a:rPr lang="es-ES" dirty="0" err="1">
                <a:latin typeface="+mj-lt"/>
                <a:ea typeface="Calibri" panose="020F0502020204030204" pitchFamily="34" charset="0"/>
                <a:cs typeface="Times New Roman" panose="02020603050405020304" pitchFamily="18" charset="0"/>
              </a:rPr>
              <a:t>ranana</a:t>
            </a:r>
            <a:endParaRPr lang="es-ES"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s-ES" dirty="0" err="1">
                <a:latin typeface="+mj-lt"/>
                <a:ea typeface="Calibri" panose="020F0502020204030204" pitchFamily="34" charset="0"/>
                <a:cs typeface="Times New Roman" panose="02020603050405020304" pitchFamily="18" charset="0"/>
              </a:rPr>
              <a:t>Ey</a:t>
            </a:r>
            <a:r>
              <a:rPr lang="es-ES" dirty="0">
                <a:latin typeface="+mj-lt"/>
                <a:ea typeface="Calibri" panose="020F0502020204030204" pitchFamily="34" charset="0"/>
                <a:cs typeface="Times New Roman" panose="02020603050405020304" pitchFamily="18" charset="0"/>
              </a:rPr>
              <a:t>, me paso el día molestándote</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Las travesuras que te quiero </a:t>
            </a:r>
            <a:r>
              <a:rPr lang="es-ES" dirty="0">
                <a:solidFill>
                  <a:srgbClr val="00B0F0"/>
                </a:solidFill>
                <a:latin typeface="+mj-lt"/>
                <a:ea typeface="Calibri" panose="020F0502020204030204" pitchFamily="34" charset="0"/>
                <a:cs typeface="Times New Roman" panose="02020603050405020304" pitchFamily="18" charset="0"/>
              </a:rPr>
              <a:t>1________</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Me encanta </a:t>
            </a:r>
            <a:r>
              <a:rPr lang="es-ES" dirty="0">
                <a:solidFill>
                  <a:srgbClr val="00B0F0"/>
                </a:solidFill>
                <a:latin typeface="+mj-lt"/>
                <a:ea typeface="Calibri" panose="020F0502020204030204" pitchFamily="34" charset="0"/>
                <a:cs typeface="Times New Roman" panose="02020603050405020304" pitchFamily="18" charset="0"/>
              </a:rPr>
              <a:t>2</a:t>
            </a:r>
            <a:r>
              <a:rPr lang="es-ES" b="1" dirty="0">
                <a:solidFill>
                  <a:srgbClr val="00B0F0"/>
                </a:solidFill>
                <a:latin typeface="+mj-lt"/>
                <a:ea typeface="Calibri" panose="020F0502020204030204" pitchFamily="34" charset="0"/>
                <a:cs typeface="Times New Roman" panose="02020603050405020304" pitchFamily="18" charset="0"/>
              </a:rPr>
              <a:t>_________</a:t>
            </a:r>
            <a:r>
              <a:rPr lang="es-ES" dirty="0">
                <a:latin typeface="+mj-lt"/>
                <a:ea typeface="Calibri" panose="020F0502020204030204" pitchFamily="34" charset="0"/>
                <a:cs typeface="Times New Roman" panose="02020603050405020304" pitchFamily="18" charset="0"/>
              </a:rPr>
              <a:t>, </a:t>
            </a:r>
            <a:r>
              <a:rPr lang="es-ES" dirty="0">
                <a:solidFill>
                  <a:srgbClr val="00B0F0"/>
                </a:solidFill>
                <a:latin typeface="+mj-lt"/>
                <a:ea typeface="Calibri" panose="020F0502020204030204" pitchFamily="34" charset="0"/>
                <a:cs typeface="Times New Roman" panose="02020603050405020304" pitchFamily="18" charset="0"/>
              </a:rPr>
              <a:t>3</a:t>
            </a:r>
            <a:r>
              <a:rPr lang="es-ES" b="1" dirty="0">
                <a:solidFill>
                  <a:srgbClr val="00B0F0"/>
                </a:solidFill>
                <a:latin typeface="+mj-lt"/>
                <a:ea typeface="Calibri" panose="020F0502020204030204" pitchFamily="34" charset="0"/>
                <a:cs typeface="Times New Roman" panose="02020603050405020304" pitchFamily="18" charset="0"/>
              </a:rPr>
              <a:t>___________</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Y </a:t>
            </a:r>
            <a:r>
              <a:rPr lang="es-ES" dirty="0">
                <a:solidFill>
                  <a:srgbClr val="00B0F0"/>
                </a:solidFill>
                <a:latin typeface="+mj-lt"/>
                <a:ea typeface="Calibri" panose="020F0502020204030204" pitchFamily="34" charset="0"/>
                <a:cs typeface="Times New Roman" panose="02020603050405020304" pitchFamily="18" charset="0"/>
              </a:rPr>
              <a:t>4</a:t>
            </a:r>
            <a:r>
              <a:rPr lang="es-ES" b="1" dirty="0">
                <a:solidFill>
                  <a:srgbClr val="00B0F0"/>
                </a:solidFill>
                <a:latin typeface="+mj-lt"/>
                <a:ea typeface="Calibri" panose="020F0502020204030204" pitchFamily="34" charset="0"/>
                <a:cs typeface="Times New Roman" panose="02020603050405020304" pitchFamily="18" charset="0"/>
              </a:rPr>
              <a:t>__________</a:t>
            </a:r>
            <a:r>
              <a:rPr lang="es-ES" dirty="0">
                <a:solidFill>
                  <a:srgbClr val="00B0F0"/>
                </a:solidFill>
                <a:latin typeface="+mj-lt"/>
                <a:ea typeface="Calibri" panose="020F0502020204030204" pitchFamily="34" charset="0"/>
                <a:cs typeface="Times New Roman" panose="02020603050405020304" pitchFamily="18" charset="0"/>
              </a:rPr>
              <a:t> </a:t>
            </a:r>
            <a:r>
              <a:rPr lang="es-ES" dirty="0">
                <a:latin typeface="+mj-lt"/>
                <a:ea typeface="Calibri" panose="020F0502020204030204" pitchFamily="34" charset="0"/>
                <a:cs typeface="Times New Roman" panose="02020603050405020304" pitchFamily="18" charset="0"/>
              </a:rPr>
              <a:t>y, aunque lo intentes,</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No puedes hoy</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Dejarme ni un segundo de querer</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Y te mortifica que lo sepa bien.</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Pero no ves que lo que te doy</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Es todo lo que sé, es todo lo que soy.</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Y ahora mira, niña, escúchame.</a:t>
            </a:r>
            <a:endParaRPr lang="es-ES" dirty="0">
              <a:effectLst/>
              <a:latin typeface="+mj-lt"/>
              <a:ea typeface="Calibri" panose="020F0502020204030204" pitchFamily="34" charset="0"/>
              <a:cs typeface="Times New Roman" panose="02020603050405020304" pitchFamily="18" charset="0"/>
            </a:endParaRPr>
          </a:p>
        </p:txBody>
      </p:sp>
      <p:sp>
        <p:nvSpPr>
          <p:cNvPr id="40" name="Rectángulo redondeado 39"/>
          <p:cNvSpPr/>
          <p:nvPr/>
        </p:nvSpPr>
        <p:spPr>
          <a:xfrm>
            <a:off x="6969224" y="2492896"/>
            <a:ext cx="1447800" cy="31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ffectLst/>
                <a:ea typeface="Calibri" panose="020F0502020204030204" pitchFamily="34" charset="0"/>
                <a:cs typeface="Times New Roman" panose="02020603050405020304" pitchFamily="18" charset="0"/>
              </a:rPr>
              <a:t>reírme</a:t>
            </a:r>
          </a:p>
        </p:txBody>
      </p:sp>
      <p:sp>
        <p:nvSpPr>
          <p:cNvPr id="41" name="Rectángulo redondeado 40"/>
          <p:cNvSpPr/>
          <p:nvPr/>
        </p:nvSpPr>
        <p:spPr>
          <a:xfrm>
            <a:off x="5817096" y="3212976"/>
            <a:ext cx="1428750" cy="276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hacer</a:t>
            </a:r>
            <a:endParaRPr lang="es-ES" sz="1100">
              <a:effectLst/>
              <a:ea typeface="Calibri" panose="020F0502020204030204" pitchFamily="34" charset="0"/>
              <a:cs typeface="Times New Roman" panose="02020603050405020304" pitchFamily="18" charset="0"/>
            </a:endParaRPr>
          </a:p>
        </p:txBody>
      </p:sp>
      <p:sp>
        <p:nvSpPr>
          <p:cNvPr id="46" name="Rectángulo redondeado 45"/>
          <p:cNvSpPr/>
          <p:nvPr/>
        </p:nvSpPr>
        <p:spPr>
          <a:xfrm>
            <a:off x="7041232" y="5085184"/>
            <a:ext cx="1352550" cy="266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ffectLst/>
                <a:ea typeface="Calibri" panose="020F0502020204030204" pitchFamily="34" charset="0"/>
                <a:cs typeface="Times New Roman" panose="02020603050405020304" pitchFamily="18" charset="0"/>
              </a:rPr>
              <a:t>escucharte</a:t>
            </a:r>
          </a:p>
        </p:txBody>
      </p:sp>
      <p:sp>
        <p:nvSpPr>
          <p:cNvPr id="47" name="Rectángulo redondeado 46"/>
          <p:cNvSpPr/>
          <p:nvPr/>
        </p:nvSpPr>
        <p:spPr>
          <a:xfrm>
            <a:off x="6105128" y="4365104"/>
            <a:ext cx="1847850" cy="31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en</a:t>
            </a:r>
            <a:r>
              <a:rPr lang="es-ES" sz="1100" dirty="0">
                <a:solidFill>
                  <a:schemeClr val="tx1"/>
                </a:solidFill>
                <a:effectLst/>
                <a:ea typeface="Calibri" panose="020F0502020204030204" pitchFamily="34" charset="0"/>
                <a:cs typeface="Times New Roman" panose="02020603050405020304" pitchFamily="18" charset="0"/>
              </a:rPr>
              <a:t>fadarte</a:t>
            </a:r>
          </a:p>
        </p:txBody>
      </p:sp>
      <p:sp>
        <p:nvSpPr>
          <p:cNvPr id="48" name="Rectángulo redondeado 47"/>
          <p:cNvSpPr/>
          <p:nvPr/>
        </p:nvSpPr>
        <p:spPr>
          <a:xfrm>
            <a:off x="7689304" y="3573016"/>
            <a:ext cx="1362075" cy="342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latin typeface="Consolas" panose="020B0609020204030204" pitchFamily="49" charset="0"/>
                <a:ea typeface="Calibri" panose="020F0502020204030204" pitchFamily="34" charset="0"/>
                <a:cs typeface="Times New Roman" panose="02020603050405020304" pitchFamily="18" charset="0"/>
              </a:rPr>
              <a:t>verte</a:t>
            </a:r>
            <a:endParaRPr lang="es-ES" sz="1100" dirty="0">
              <a:effectLst/>
              <a:ea typeface="Calibri" panose="020F0502020204030204" pitchFamily="34" charset="0"/>
              <a:cs typeface="Times New Roman" panose="02020603050405020304" pitchFamily="18" charset="0"/>
            </a:endParaRPr>
          </a:p>
        </p:txBody>
      </p:sp>
      <p:sp>
        <p:nvSpPr>
          <p:cNvPr id="8" name="TextBox 7"/>
          <p:cNvSpPr txBox="1"/>
          <p:nvPr/>
        </p:nvSpPr>
        <p:spPr>
          <a:xfrm>
            <a:off x="5745088" y="1196752"/>
            <a:ext cx="3600400" cy="646331"/>
          </a:xfrm>
          <a:prstGeom prst="rect">
            <a:avLst/>
          </a:prstGeom>
          <a:noFill/>
        </p:spPr>
        <p:txBody>
          <a:bodyPr wrap="square" rtlCol="0">
            <a:spAutoFit/>
          </a:bodyPr>
          <a:lstStyle/>
          <a:p>
            <a:pPr algn="ctr"/>
            <a:r>
              <a:rPr lang="en-GB" b="1" dirty="0">
                <a:solidFill>
                  <a:srgbClr val="FF0000"/>
                </a:solidFill>
              </a:rPr>
              <a:t>Write the numbers and </a:t>
            </a:r>
          </a:p>
          <a:p>
            <a:pPr algn="ctr"/>
            <a:r>
              <a:rPr lang="en-GB" b="1" dirty="0">
                <a:solidFill>
                  <a:srgbClr val="FF0000"/>
                </a:solidFill>
              </a:rPr>
              <a:t>the </a:t>
            </a:r>
            <a:r>
              <a:rPr lang="en-GB" b="1" dirty="0"/>
              <a:t>4</a:t>
            </a:r>
            <a:r>
              <a:rPr lang="en-GB" b="1" dirty="0">
                <a:solidFill>
                  <a:srgbClr val="FF0000"/>
                </a:solidFill>
              </a:rPr>
              <a:t> words you hear.</a:t>
            </a:r>
          </a:p>
        </p:txBody>
      </p:sp>
    </p:spTree>
    <p:extLst>
      <p:ext uri="{BB962C8B-B14F-4D97-AF65-F5344CB8AC3E}">
        <p14:creationId xmlns:p14="http://schemas.microsoft.com/office/powerpoint/2010/main" val="819182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6496" y="1484784"/>
            <a:ext cx="4953000" cy="3441776"/>
          </a:xfrm>
          <a:prstGeom prst="rect">
            <a:avLst/>
          </a:prstGeom>
          <a:solidFill>
            <a:schemeClr val="bg1"/>
          </a:solidFill>
        </p:spPr>
        <p:txBody>
          <a:bodyPr>
            <a:spAutoFit/>
          </a:bodyPr>
          <a:lstStyle/>
          <a:p>
            <a:pPr>
              <a:lnSpc>
                <a:spcPct val="107000"/>
              </a:lnSpc>
              <a:spcAft>
                <a:spcPts val="800"/>
              </a:spcAft>
            </a:pPr>
            <a:r>
              <a:rPr lang="es-ES" dirty="0">
                <a:solidFill>
                  <a:srgbClr val="FF0000"/>
                </a:solidFill>
                <a:latin typeface="+mj-lt"/>
                <a:ea typeface="Calibri" panose="020F0502020204030204" pitchFamily="34" charset="0"/>
                <a:cs typeface="Times New Roman" panose="02020603050405020304" pitchFamily="18" charset="0"/>
              </a:rPr>
              <a:t>No importa que llueva, si estoy_</a:t>
            </a:r>
            <a:r>
              <a:rPr lang="es-ES" dirty="0">
                <a:solidFill>
                  <a:srgbClr val="00B0F0"/>
                </a:solidFill>
                <a:latin typeface="+mj-lt"/>
                <a:ea typeface="Calibri" panose="020F0502020204030204" pitchFamily="34" charset="0"/>
                <a:cs typeface="Times New Roman" panose="02020603050405020304" pitchFamily="18" charset="0"/>
              </a:rPr>
              <a:t>5</a:t>
            </a:r>
            <a:r>
              <a:rPr lang="es-ES" b="1" dirty="0">
                <a:solidFill>
                  <a:srgbClr val="00B0F0"/>
                </a:solidFill>
                <a:latin typeface="+mj-lt"/>
                <a:ea typeface="Calibri" panose="020F0502020204030204" pitchFamily="34" charset="0"/>
                <a:cs typeface="Times New Roman" panose="02020603050405020304" pitchFamily="18" charset="0"/>
              </a:rPr>
              <a:t>___________,</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La vida se convierte en un juego de niños</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Cuando tu estas junto a mí.</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Si hay nieve o si truena, si </a:t>
            </a:r>
            <a:r>
              <a:rPr lang="es-ES" b="1" dirty="0">
                <a:solidFill>
                  <a:srgbClr val="00B0F0"/>
                </a:solidFill>
                <a:latin typeface="+mj-lt"/>
                <a:ea typeface="Calibri" panose="020F0502020204030204" pitchFamily="34" charset="0"/>
                <a:cs typeface="Times New Roman" panose="02020603050405020304" pitchFamily="18" charset="0"/>
              </a:rPr>
              <a:t>_6__________,</a:t>
            </a:r>
            <a:br>
              <a:rPr lang="es-ES" dirty="0">
                <a:solidFill>
                  <a:srgbClr val="FF0000"/>
                </a:solidFill>
                <a:latin typeface="+mj-lt"/>
                <a:ea typeface="Calibri" panose="020F0502020204030204" pitchFamily="34" charset="0"/>
                <a:cs typeface="Times New Roman" panose="02020603050405020304" pitchFamily="18" charset="0"/>
              </a:rPr>
            </a:br>
            <a:r>
              <a:rPr lang="es-ES" dirty="0" err="1">
                <a:solidFill>
                  <a:srgbClr val="FF0000"/>
                </a:solidFill>
                <a:latin typeface="+mj-lt"/>
                <a:ea typeface="Calibri" panose="020F0502020204030204" pitchFamily="34" charset="0"/>
                <a:cs typeface="Times New Roman" panose="02020603050405020304" pitchFamily="18" charset="0"/>
              </a:rPr>
              <a:t>Narana</a:t>
            </a:r>
            <a:r>
              <a:rPr lang="es-ES" dirty="0">
                <a:solidFill>
                  <a:srgbClr val="FF0000"/>
                </a:solidFill>
                <a:latin typeface="+mj-lt"/>
                <a:ea typeface="Calibri" panose="020F0502020204030204" pitchFamily="34" charset="0"/>
                <a:cs typeface="Times New Roman" panose="02020603050405020304" pitchFamily="18" charset="0"/>
              </a:rPr>
              <a:t>, </a:t>
            </a:r>
            <a:r>
              <a:rPr lang="es-ES" dirty="0" err="1">
                <a:solidFill>
                  <a:srgbClr val="FF0000"/>
                </a:solidFill>
                <a:latin typeface="+mj-lt"/>
                <a:ea typeface="Calibri" panose="020F0502020204030204" pitchFamily="34" charset="0"/>
                <a:cs typeface="Times New Roman" panose="02020603050405020304" pitchFamily="18" charset="0"/>
              </a:rPr>
              <a:t>narana</a:t>
            </a:r>
            <a:r>
              <a:rPr lang="es-ES" dirty="0">
                <a:solidFill>
                  <a:srgbClr val="FF0000"/>
                </a:solidFill>
                <a:latin typeface="+mj-lt"/>
                <a:ea typeface="Calibri" panose="020F0502020204030204" pitchFamily="34" charset="0"/>
                <a:cs typeface="Times New Roman" panose="02020603050405020304" pitchFamily="18" charset="0"/>
              </a:rPr>
              <a:t>.</a:t>
            </a:r>
            <a:endParaRPr lang="es-ES"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s-ES" dirty="0" err="1">
                <a:latin typeface="+mj-lt"/>
                <a:ea typeface="Calibri" panose="020F0502020204030204" pitchFamily="34" charset="0"/>
                <a:cs typeface="Times New Roman" panose="02020603050405020304" pitchFamily="18" charset="0"/>
              </a:rPr>
              <a:t>Ey</a:t>
            </a:r>
            <a:r>
              <a:rPr lang="es-ES" dirty="0">
                <a:latin typeface="+mj-lt"/>
                <a:ea typeface="Calibri" panose="020F0502020204030204" pitchFamily="34" charset="0"/>
                <a:cs typeface="Times New Roman" panose="02020603050405020304" pitchFamily="18" charset="0"/>
              </a:rPr>
              <a:t>, no tengo mucho que ofrecerte, ves</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Un par de</a:t>
            </a:r>
            <a:r>
              <a:rPr lang="es-ES" b="1" dirty="0">
                <a:solidFill>
                  <a:srgbClr val="00B0F0"/>
                </a:solidFill>
                <a:latin typeface="+mj-lt"/>
                <a:ea typeface="Calibri" panose="020F0502020204030204" pitchFamily="34" charset="0"/>
                <a:cs typeface="Times New Roman" panose="02020603050405020304" pitchFamily="18" charset="0"/>
              </a:rPr>
              <a:t>_7___________</a:t>
            </a:r>
            <a:r>
              <a:rPr lang="es-ES" dirty="0">
                <a:solidFill>
                  <a:srgbClr val="00B0F0"/>
                </a:solidFill>
                <a:latin typeface="+mj-lt"/>
                <a:ea typeface="Calibri" panose="020F0502020204030204" pitchFamily="34" charset="0"/>
                <a:cs typeface="Times New Roman" panose="02020603050405020304" pitchFamily="18" charset="0"/>
              </a:rPr>
              <a:t> </a:t>
            </a:r>
            <a:r>
              <a:rPr lang="es-ES" dirty="0">
                <a:latin typeface="+mj-lt"/>
                <a:ea typeface="Calibri" panose="020F0502020204030204" pitchFamily="34" charset="0"/>
                <a:cs typeface="Times New Roman" panose="02020603050405020304" pitchFamily="18" charset="0"/>
              </a:rPr>
              <a:t>para cantarte bien.</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En mi cartera </a:t>
            </a:r>
            <a:r>
              <a:rPr lang="es-ES" dirty="0">
                <a:solidFill>
                  <a:srgbClr val="00B0F0"/>
                </a:solidFill>
                <a:latin typeface="+mj-lt"/>
                <a:ea typeface="Calibri" panose="020F0502020204030204" pitchFamily="34" charset="0"/>
                <a:cs typeface="Times New Roman" panose="02020603050405020304" pitchFamily="18" charset="0"/>
              </a:rPr>
              <a:t>8</a:t>
            </a:r>
            <a:r>
              <a:rPr lang="es-ES" b="1" dirty="0">
                <a:solidFill>
                  <a:srgbClr val="00B0F0"/>
                </a:solidFill>
                <a:latin typeface="+mj-lt"/>
                <a:ea typeface="Calibri" panose="020F0502020204030204" pitchFamily="34" charset="0"/>
                <a:cs typeface="Times New Roman" panose="02020603050405020304" pitchFamily="18" charset="0"/>
              </a:rPr>
              <a:t>___________</a:t>
            </a:r>
            <a:r>
              <a:rPr lang="es-ES" dirty="0">
                <a:latin typeface="+mj-lt"/>
                <a:ea typeface="Calibri" panose="020F0502020204030204" pitchFamily="34" charset="0"/>
                <a:cs typeface="Times New Roman" panose="02020603050405020304" pitchFamily="18" charset="0"/>
              </a:rPr>
              <a:t>,</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De amor mis poemas para todo el mes.</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Escucho los latidos de tu </a:t>
            </a:r>
            <a:r>
              <a:rPr lang="es-ES" dirty="0">
                <a:solidFill>
                  <a:srgbClr val="00B0F0"/>
                </a:solidFill>
                <a:latin typeface="+mj-lt"/>
                <a:ea typeface="Calibri" panose="020F0502020204030204" pitchFamily="34" charset="0"/>
                <a:cs typeface="Times New Roman" panose="02020603050405020304" pitchFamily="18" charset="0"/>
              </a:rPr>
              <a:t>9</a:t>
            </a:r>
            <a:r>
              <a:rPr lang="es-ES" b="1" dirty="0">
                <a:solidFill>
                  <a:srgbClr val="00B0F0"/>
                </a:solidFill>
                <a:latin typeface="+mj-lt"/>
                <a:ea typeface="Calibri" panose="020F0502020204030204" pitchFamily="34" charset="0"/>
                <a:cs typeface="Times New Roman" panose="02020603050405020304" pitchFamily="18" charset="0"/>
              </a:rPr>
              <a:t>__________,</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Son pasos que se acercan más y más a mí</a:t>
            </a:r>
            <a:endParaRPr lang="es-ES" dirty="0">
              <a:effectLst/>
              <a:latin typeface="+mj-lt"/>
              <a:ea typeface="Calibri" panose="020F0502020204030204" pitchFamily="34" charset="0"/>
              <a:cs typeface="Times New Roman" panose="02020603050405020304" pitchFamily="18" charset="0"/>
            </a:endParaRPr>
          </a:p>
        </p:txBody>
      </p:sp>
      <p:sp>
        <p:nvSpPr>
          <p:cNvPr id="10" name="Rectángulo redondeado 9"/>
          <p:cNvSpPr/>
          <p:nvPr/>
        </p:nvSpPr>
        <p:spPr>
          <a:xfrm>
            <a:off x="7617296" y="2852936"/>
            <a:ext cx="1352550" cy="266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cerca de ti  </a:t>
            </a:r>
            <a:endParaRPr lang="es-ES" sz="1100" dirty="0">
              <a:effectLst/>
              <a:ea typeface="Calibri" panose="020F0502020204030204" pitchFamily="34" charset="0"/>
              <a:cs typeface="Times New Roman" panose="02020603050405020304" pitchFamily="18" charset="0"/>
            </a:endParaRPr>
          </a:p>
        </p:txBody>
      </p:sp>
      <p:sp>
        <p:nvSpPr>
          <p:cNvPr id="11" name="Rectángulo redondeado 10"/>
          <p:cNvSpPr/>
          <p:nvPr/>
        </p:nvSpPr>
        <p:spPr>
          <a:xfrm>
            <a:off x="5961112" y="2492896"/>
            <a:ext cx="1343025" cy="31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estoy cerca de </a:t>
            </a:r>
            <a:r>
              <a:rPr lang="es-ES" sz="1100" dirty="0">
                <a:solidFill>
                  <a:schemeClr val="tx1"/>
                </a:solidFill>
                <a:effectLst/>
                <a:latin typeface="Consolas" panose="020B0609020204030204" pitchFamily="49" charset="0"/>
                <a:ea typeface="Calibri" panose="020F0502020204030204" pitchFamily="34" charset="0"/>
                <a:cs typeface="Times New Roman" panose="02020603050405020304" pitchFamily="18" charset="0"/>
              </a:rPr>
              <a:t>ti</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12" name="Rectángulo redondeado 11"/>
          <p:cNvSpPr/>
          <p:nvPr/>
        </p:nvSpPr>
        <p:spPr>
          <a:xfrm>
            <a:off x="6177136" y="4005064"/>
            <a:ext cx="1447800" cy="342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30 primaveras</a:t>
            </a:r>
            <a:endParaRPr lang="es-ES" sz="1100">
              <a:effectLst/>
              <a:ea typeface="Calibri" panose="020F0502020204030204" pitchFamily="34" charset="0"/>
              <a:cs typeface="Times New Roman" panose="02020603050405020304" pitchFamily="18" charset="0"/>
            </a:endParaRPr>
          </a:p>
        </p:txBody>
      </p:sp>
      <p:sp>
        <p:nvSpPr>
          <p:cNvPr id="14" name="Rectángulo redondeado 13"/>
          <p:cNvSpPr/>
          <p:nvPr/>
        </p:nvSpPr>
        <p:spPr>
          <a:xfrm>
            <a:off x="5673080" y="3284984"/>
            <a:ext cx="1362075" cy="342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canciones</a:t>
            </a:r>
            <a:endParaRPr lang="es-ES" sz="1100">
              <a:effectLst/>
              <a:ea typeface="Calibri" panose="020F0502020204030204" pitchFamily="34" charset="0"/>
              <a:cs typeface="Times New Roman" panose="02020603050405020304" pitchFamily="18" charset="0"/>
            </a:endParaRPr>
          </a:p>
        </p:txBody>
      </p:sp>
      <p:sp>
        <p:nvSpPr>
          <p:cNvPr id="8" name="TextBox 7"/>
          <p:cNvSpPr txBox="1"/>
          <p:nvPr/>
        </p:nvSpPr>
        <p:spPr>
          <a:xfrm>
            <a:off x="5745088" y="1196752"/>
            <a:ext cx="3600400" cy="646331"/>
          </a:xfrm>
          <a:prstGeom prst="rect">
            <a:avLst/>
          </a:prstGeom>
          <a:noFill/>
        </p:spPr>
        <p:txBody>
          <a:bodyPr wrap="square" rtlCol="0">
            <a:spAutoFit/>
          </a:bodyPr>
          <a:lstStyle/>
          <a:p>
            <a:pPr algn="ctr"/>
            <a:r>
              <a:rPr lang="en-GB" b="1" dirty="0">
                <a:solidFill>
                  <a:srgbClr val="FF0000"/>
                </a:solidFill>
              </a:rPr>
              <a:t>Write the numbers and </a:t>
            </a:r>
          </a:p>
          <a:p>
            <a:pPr algn="ctr"/>
            <a:r>
              <a:rPr lang="en-GB" b="1" dirty="0">
                <a:solidFill>
                  <a:srgbClr val="FF0000"/>
                </a:solidFill>
              </a:rPr>
              <a:t>the </a:t>
            </a:r>
            <a:r>
              <a:rPr lang="en-GB" b="1" dirty="0"/>
              <a:t>5 </a:t>
            </a:r>
            <a:r>
              <a:rPr lang="en-GB" b="1" dirty="0">
                <a:solidFill>
                  <a:srgbClr val="FF0000"/>
                </a:solidFill>
              </a:rPr>
              <a:t>words you hear.</a:t>
            </a:r>
          </a:p>
        </p:txBody>
      </p:sp>
      <p:sp>
        <p:nvSpPr>
          <p:cNvPr id="9" name="Rectángulo redondeado 11"/>
          <p:cNvSpPr/>
          <p:nvPr/>
        </p:nvSpPr>
        <p:spPr>
          <a:xfrm>
            <a:off x="7329264" y="1916832"/>
            <a:ext cx="1447800" cy="342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latin typeface="Consolas" panose="020B0609020204030204" pitchFamily="49" charset="0"/>
                <a:ea typeface="Calibri" panose="020F0502020204030204" pitchFamily="34" charset="0"/>
                <a:cs typeface="Times New Roman" panose="02020603050405020304" pitchFamily="18" charset="0"/>
              </a:rPr>
              <a:t>corazón</a:t>
            </a:r>
            <a:endParaRPr lang="es-ES" sz="1100" dirty="0">
              <a:effectLst/>
              <a:ea typeface="Calibri" panose="020F0502020204030204" pitchFamily="34" charset="0"/>
              <a:cs typeface="Times New Roman" panose="02020603050405020304" pitchFamily="18" charset="0"/>
            </a:endParaRPr>
          </a:p>
        </p:txBody>
      </p:sp>
      <p:sp>
        <p:nvSpPr>
          <p:cNvPr id="15" name="Rectángulo redondeado 11"/>
          <p:cNvSpPr/>
          <p:nvPr/>
        </p:nvSpPr>
        <p:spPr>
          <a:xfrm>
            <a:off x="7905328" y="3645024"/>
            <a:ext cx="1447800" cy="342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err="1">
                <a:solidFill>
                  <a:schemeClr val="tx1"/>
                </a:solidFill>
                <a:effectLst/>
                <a:ea typeface="Calibri" panose="020F0502020204030204" pitchFamily="34" charset="0"/>
                <a:cs typeface="Times New Roman" panose="02020603050405020304" pitchFamily="18" charset="0"/>
              </a:rPr>
              <a:t>sonreír</a:t>
            </a:r>
            <a:r>
              <a:rPr lang="es-ES" sz="1100" dirty="0" err="1">
                <a:effectLst/>
                <a:ea typeface="Calibri" panose="020F0502020204030204" pitchFamily="34" charset="0"/>
                <a:cs typeface="Times New Roman" panose="02020603050405020304" pitchFamily="18" charset="0"/>
              </a:rPr>
              <a:t>ír</a:t>
            </a:r>
            <a:endParaRPr lang="es-E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507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6536" y="692696"/>
            <a:ext cx="5961112" cy="5632055"/>
          </a:xfrm>
          <a:prstGeom prst="rect">
            <a:avLst/>
          </a:prstGeom>
          <a:solidFill>
            <a:schemeClr val="bg1"/>
          </a:solidFill>
        </p:spPr>
        <p:txBody>
          <a:bodyPr wrap="square">
            <a:spAutoFit/>
          </a:bodyPr>
          <a:lstStyle/>
          <a:p>
            <a:pPr>
              <a:lnSpc>
                <a:spcPct val="107000"/>
              </a:lnSpc>
              <a:spcAft>
                <a:spcPts val="800"/>
              </a:spcAft>
            </a:pPr>
            <a:r>
              <a:rPr lang="es-ES" dirty="0">
                <a:latin typeface="Consolas" panose="020B0609020204030204" pitchFamily="49" charset="0"/>
                <a:ea typeface="Calibri" panose="020F0502020204030204" pitchFamily="34" charset="0"/>
                <a:cs typeface="Times New Roman" panose="02020603050405020304" pitchFamily="18" charset="0"/>
              </a:rPr>
              <a:t>El mundo gira como un vals</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Y bailo al son de tu vivir.</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Y ahora mira, niña, escúchame</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t>No importa que llueva, si estoy cerca de ti,</a:t>
            </a:r>
            <a:b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br>
            <a: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t>La vida se convierte en un juego de niños</a:t>
            </a:r>
            <a:b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br>
            <a: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t>Cuando tu estas junto a mí.</a:t>
            </a:r>
            <a:b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br>
            <a: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t>Si hay nieve o si truena, si estoy cerca de ti.</a:t>
            </a:r>
            <a:br>
              <a:rPr lang="es-ES" dirty="0">
                <a:solidFill>
                  <a:srgbClr val="FF0000"/>
                </a:solidFill>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Súbete a mi nave y pongamos rumbo</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A un mundo que te haga </a:t>
            </a:r>
            <a:r>
              <a:rPr lang="es-ES" dirty="0">
                <a:solidFill>
                  <a:srgbClr val="00B0F0"/>
                </a:solidFill>
                <a:latin typeface="Consolas" panose="020B0609020204030204" pitchFamily="49" charset="0"/>
                <a:ea typeface="Calibri" panose="020F0502020204030204" pitchFamily="34" charset="0"/>
                <a:cs typeface="Times New Roman" panose="02020603050405020304" pitchFamily="18" charset="0"/>
              </a:rPr>
              <a:t>10</a:t>
            </a:r>
            <a:r>
              <a:rPr lang="es-ES" b="1" dirty="0">
                <a:solidFill>
                  <a:srgbClr val="00B0F0"/>
                </a:solidFill>
                <a:latin typeface="Consolas" panose="020B0609020204030204" pitchFamily="49" charset="0"/>
                <a:ea typeface="Calibri" panose="020F0502020204030204" pitchFamily="34" charset="0"/>
                <a:cs typeface="Times New Roman" panose="02020603050405020304" pitchFamily="18" charset="0"/>
              </a:rPr>
              <a:t>________</a:t>
            </a:r>
            <a:r>
              <a:rPr lang="es-ES" dirty="0">
                <a:solidFill>
                  <a:srgbClr val="00B0F0"/>
                </a:solidFill>
                <a:latin typeface="Consolas" panose="020B0609020204030204" pitchFamily="49" charset="0"/>
                <a:ea typeface="Calibri" panose="020F0502020204030204" pitchFamily="34" charset="0"/>
                <a:cs typeface="Times New Roman" panose="02020603050405020304" pitchFamily="18" charset="0"/>
              </a:rPr>
              <a:t>.</a:t>
            </a:r>
            <a:br>
              <a:rPr lang="es-ES" dirty="0">
                <a:solidFill>
                  <a:srgbClr val="008000"/>
                </a:solidFill>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No importa que llueva, si estoy cerca de ti,</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err="1">
                <a:latin typeface="Consolas" panose="020B0609020204030204" pitchFamily="49" charset="0"/>
                <a:ea typeface="Calibri" panose="020F0502020204030204" pitchFamily="34" charset="0"/>
                <a:cs typeface="Times New Roman" panose="02020603050405020304" pitchFamily="18" charset="0"/>
              </a:rPr>
              <a:t>Narana</a:t>
            </a:r>
            <a:r>
              <a:rPr lang="es-ES" dirty="0">
                <a:latin typeface="Consolas" panose="020B0609020204030204" pitchFamily="49" charset="0"/>
                <a:ea typeface="Calibri" panose="020F0502020204030204" pitchFamily="34" charset="0"/>
                <a:cs typeface="Times New Roman" panose="02020603050405020304" pitchFamily="18" charset="0"/>
              </a:rPr>
              <a:t>, </a:t>
            </a:r>
            <a:r>
              <a:rPr lang="es-ES" dirty="0" err="1">
                <a:latin typeface="Consolas" panose="020B0609020204030204" pitchFamily="49" charset="0"/>
                <a:ea typeface="Calibri" panose="020F0502020204030204" pitchFamily="34" charset="0"/>
                <a:cs typeface="Times New Roman" panose="02020603050405020304" pitchFamily="18" charset="0"/>
              </a:rPr>
              <a:t>narana</a:t>
            </a:r>
            <a:r>
              <a:rPr lang="es-ES" dirty="0">
                <a:latin typeface="Consolas" panose="020B0609020204030204" pitchFamily="49" charset="0"/>
                <a:ea typeface="Calibri" panose="020F0502020204030204" pitchFamily="34" charset="0"/>
                <a:cs typeface="Times New Roman" panose="02020603050405020304" pitchFamily="18" charset="0"/>
              </a:rPr>
              <a:t>.</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dirty="0">
                <a:latin typeface="Consolas" panose="020B0609020204030204" pitchFamily="49" charset="0"/>
                <a:ea typeface="Calibri" panose="020F0502020204030204" pitchFamily="34" charset="0"/>
                <a:cs typeface="Times New Roman" panose="02020603050405020304" pitchFamily="18" charset="0"/>
              </a:rPr>
              <a:t>Te llevaré donde la luz del Sol nos mueva,</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Donde los</a:t>
            </a:r>
            <a:r>
              <a:rPr lang="es-ES" b="1" dirty="0">
                <a:solidFill>
                  <a:srgbClr val="00B0F0"/>
                </a:solidFill>
                <a:latin typeface="Consolas" panose="020B0609020204030204" pitchFamily="49" charset="0"/>
                <a:ea typeface="Calibri" panose="020F0502020204030204" pitchFamily="34" charset="0"/>
                <a:cs typeface="Times New Roman" panose="02020603050405020304" pitchFamily="18" charset="0"/>
              </a:rPr>
              <a:t> 11________</a:t>
            </a:r>
            <a:r>
              <a:rPr lang="es-ES" dirty="0">
                <a:solidFill>
                  <a:srgbClr val="00B0F0"/>
                </a:solidFill>
                <a:latin typeface="Consolas" panose="020B0609020204030204" pitchFamily="49" charset="0"/>
                <a:ea typeface="Calibri" panose="020F0502020204030204" pitchFamily="34" charset="0"/>
                <a:cs typeface="Times New Roman" panose="02020603050405020304" pitchFamily="18" charset="0"/>
              </a:rPr>
              <a:t> </a:t>
            </a:r>
            <a:r>
              <a:rPr lang="es-ES" dirty="0">
                <a:latin typeface="Consolas" panose="020B0609020204030204" pitchFamily="49" charset="0"/>
                <a:ea typeface="Calibri" panose="020F0502020204030204" pitchFamily="34" charset="0"/>
                <a:cs typeface="Times New Roman" panose="02020603050405020304" pitchFamily="18" charset="0"/>
              </a:rPr>
              <a:t>ahora están por construir.</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Te enseñaré a nadar entre un millón de estrellas,</a:t>
            </a:r>
            <a:br>
              <a:rPr lang="es-ES" dirty="0">
                <a:latin typeface="Consolas" panose="020B0609020204030204" pitchFamily="49" charset="0"/>
                <a:ea typeface="Calibri" panose="020F0502020204030204" pitchFamily="34" charset="0"/>
                <a:cs typeface="Times New Roman" panose="02020603050405020304" pitchFamily="18" charset="0"/>
              </a:rPr>
            </a:br>
            <a:r>
              <a:rPr lang="es-ES" dirty="0">
                <a:latin typeface="Consolas" panose="020B0609020204030204" pitchFamily="49" charset="0"/>
                <a:ea typeface="Calibri" panose="020F0502020204030204" pitchFamily="34" charset="0"/>
                <a:cs typeface="Times New Roman" panose="02020603050405020304" pitchFamily="18" charset="0"/>
              </a:rPr>
              <a:t>Si te quedas junto a mí.</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redondeado 2"/>
          <p:cNvSpPr/>
          <p:nvPr/>
        </p:nvSpPr>
        <p:spPr>
          <a:xfrm>
            <a:off x="7113240" y="3356992"/>
            <a:ext cx="1352550" cy="2571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enfadarte</a:t>
            </a:r>
            <a:endParaRPr lang="es-ES" sz="1100">
              <a:effectLst/>
              <a:ea typeface="Calibri" panose="020F0502020204030204" pitchFamily="34" charset="0"/>
              <a:cs typeface="Times New Roman" panose="02020603050405020304" pitchFamily="18" charset="0"/>
            </a:endParaRPr>
          </a:p>
        </p:txBody>
      </p:sp>
      <p:sp>
        <p:nvSpPr>
          <p:cNvPr id="4" name="Rectángulo redondeado 3"/>
          <p:cNvSpPr/>
          <p:nvPr/>
        </p:nvSpPr>
        <p:spPr>
          <a:xfrm>
            <a:off x="8121352" y="2780928"/>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effectLst/>
                <a:latin typeface="Consolas" panose="020B0609020204030204" pitchFamily="49" charset="0"/>
                <a:ea typeface="Calibri" panose="020F0502020204030204" pitchFamily="34" charset="0"/>
                <a:cs typeface="Times New Roman" panose="02020603050405020304" pitchFamily="18" charset="0"/>
              </a:rPr>
              <a:t>reírme</a:t>
            </a:r>
            <a:endParaRPr lang="es-ES" sz="1100" dirty="0">
              <a:effectLst/>
              <a:ea typeface="Calibri" panose="020F0502020204030204" pitchFamily="34" charset="0"/>
              <a:cs typeface="Times New Roman" panose="02020603050405020304" pitchFamily="18" charset="0"/>
            </a:endParaRPr>
          </a:p>
        </p:txBody>
      </p:sp>
      <p:sp>
        <p:nvSpPr>
          <p:cNvPr id="5" name="Rectángulo redondeado 3"/>
          <p:cNvSpPr/>
          <p:nvPr/>
        </p:nvSpPr>
        <p:spPr>
          <a:xfrm>
            <a:off x="8049344" y="4725144"/>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ffectLst/>
                <a:ea typeface="Calibri" panose="020F0502020204030204" pitchFamily="34" charset="0"/>
                <a:cs typeface="Times New Roman" panose="02020603050405020304" pitchFamily="18" charset="0"/>
              </a:rPr>
              <a:t>luz</a:t>
            </a:r>
          </a:p>
        </p:txBody>
      </p:sp>
      <p:sp>
        <p:nvSpPr>
          <p:cNvPr id="6" name="TextBox 5"/>
          <p:cNvSpPr txBox="1"/>
          <p:nvPr/>
        </p:nvSpPr>
        <p:spPr>
          <a:xfrm>
            <a:off x="6305600" y="1412776"/>
            <a:ext cx="3600400" cy="646331"/>
          </a:xfrm>
          <a:prstGeom prst="rect">
            <a:avLst/>
          </a:prstGeom>
          <a:noFill/>
        </p:spPr>
        <p:txBody>
          <a:bodyPr wrap="square" rtlCol="0">
            <a:spAutoFit/>
          </a:bodyPr>
          <a:lstStyle/>
          <a:p>
            <a:pPr algn="ctr"/>
            <a:r>
              <a:rPr lang="en-GB" b="1" dirty="0">
                <a:solidFill>
                  <a:srgbClr val="FF0000"/>
                </a:solidFill>
              </a:rPr>
              <a:t>Write the numbers and </a:t>
            </a:r>
          </a:p>
          <a:p>
            <a:pPr algn="ctr"/>
            <a:r>
              <a:rPr lang="en-GB" b="1" dirty="0">
                <a:solidFill>
                  <a:srgbClr val="FF0000"/>
                </a:solidFill>
              </a:rPr>
              <a:t>the </a:t>
            </a:r>
            <a:r>
              <a:rPr lang="en-GB" b="1" dirty="0"/>
              <a:t>2</a:t>
            </a:r>
            <a:r>
              <a:rPr lang="en-GB" b="1" dirty="0">
                <a:solidFill>
                  <a:srgbClr val="FF0000"/>
                </a:solidFill>
              </a:rPr>
              <a:t> words you hear.</a:t>
            </a:r>
          </a:p>
        </p:txBody>
      </p:sp>
      <p:sp>
        <p:nvSpPr>
          <p:cNvPr id="7" name="Rectángulo redondeado 3"/>
          <p:cNvSpPr/>
          <p:nvPr/>
        </p:nvSpPr>
        <p:spPr>
          <a:xfrm>
            <a:off x="7041232" y="2348880"/>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sueños</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8" name="Rectángulo redondeado 3"/>
          <p:cNvSpPr/>
          <p:nvPr/>
        </p:nvSpPr>
        <p:spPr>
          <a:xfrm>
            <a:off x="7041232" y="4221088"/>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si nieva</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9" name="Rectángulo redondeado 3"/>
          <p:cNvSpPr/>
          <p:nvPr/>
        </p:nvSpPr>
        <p:spPr>
          <a:xfrm>
            <a:off x="8337376" y="3789040"/>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rgbClr val="000000"/>
                </a:solidFill>
                <a:latin typeface="Consolas" panose="020B0609020204030204" pitchFamily="49" charset="0"/>
                <a:ea typeface="Calibri" panose="020F0502020204030204" pitchFamily="34" charset="0"/>
                <a:cs typeface="Times New Roman" panose="02020603050405020304" pitchFamily="18" charset="0"/>
              </a:rPr>
              <a:t>sonreír</a:t>
            </a:r>
            <a:endParaRPr lang="es-E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4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8504" y="836712"/>
            <a:ext cx="6624736" cy="3042821"/>
          </a:xfrm>
          <a:prstGeom prst="rect">
            <a:avLst/>
          </a:prstGeom>
          <a:solidFill>
            <a:schemeClr val="bg1"/>
          </a:solidFill>
        </p:spPr>
        <p:txBody>
          <a:bodyPr wrap="square">
            <a:spAutoFit/>
          </a:bodyPr>
          <a:lstStyle/>
          <a:p>
            <a:pPr>
              <a:lnSpc>
                <a:spcPct val="107000"/>
              </a:lnSpc>
              <a:spcAft>
                <a:spcPts val="800"/>
              </a:spcAft>
            </a:pPr>
            <a:r>
              <a:rPr lang="es-ES" dirty="0">
                <a:latin typeface="+mj-lt"/>
                <a:ea typeface="Calibri" panose="020F0502020204030204" pitchFamily="34" charset="0"/>
                <a:cs typeface="Times New Roman" panose="02020603050405020304" pitchFamily="18" charset="0"/>
              </a:rPr>
              <a:t>No importa que llueva, </a:t>
            </a:r>
            <a:r>
              <a:rPr lang="es-ES" dirty="0">
                <a:solidFill>
                  <a:srgbClr val="00B0F0"/>
                </a:solidFill>
                <a:latin typeface="+mj-lt"/>
                <a:ea typeface="Calibri" panose="020F0502020204030204" pitchFamily="34" charset="0"/>
                <a:cs typeface="Times New Roman" panose="02020603050405020304" pitchFamily="18" charset="0"/>
              </a:rPr>
              <a:t>12</a:t>
            </a:r>
            <a:r>
              <a:rPr lang="es-ES" dirty="0">
                <a:latin typeface="+mj-lt"/>
                <a:ea typeface="Calibri" panose="020F0502020204030204" pitchFamily="34" charset="0"/>
                <a:cs typeface="Times New Roman" panose="02020603050405020304" pitchFamily="18" charset="0"/>
              </a:rPr>
              <a:t>.</a:t>
            </a:r>
            <a:r>
              <a:rPr lang="es-ES" b="1" dirty="0">
                <a:solidFill>
                  <a:srgbClr val="00B0F0"/>
                </a:solidFill>
                <a:latin typeface="+mj-lt"/>
                <a:ea typeface="Calibri" panose="020F0502020204030204" pitchFamily="34" charset="0"/>
                <a:cs typeface="Times New Roman" panose="02020603050405020304" pitchFamily="18" charset="0"/>
              </a:rPr>
              <a:t>_____________</a:t>
            </a:r>
            <a:r>
              <a:rPr lang="es-ES" dirty="0">
                <a:latin typeface="+mj-lt"/>
                <a:ea typeface="Calibri" panose="020F0502020204030204" pitchFamily="34" charset="0"/>
                <a:cs typeface="Times New Roman" panose="02020603050405020304" pitchFamily="18" charset="0"/>
              </a:rPr>
              <a:t> estoy cerca de ti.</a:t>
            </a:r>
            <a:br>
              <a:rPr lang="es-ES" dirty="0">
                <a:latin typeface="+mj-lt"/>
                <a:ea typeface="Calibri" panose="020F0502020204030204" pitchFamily="34" charset="0"/>
                <a:cs typeface="Times New Roman" panose="02020603050405020304" pitchFamily="18" charset="0"/>
              </a:rPr>
            </a:b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 </a:t>
            </a: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a:t>
            </a:r>
            <a:br>
              <a:rPr lang="es-ES" dirty="0">
                <a:latin typeface="+mj-lt"/>
                <a:ea typeface="Calibri" panose="020F0502020204030204" pitchFamily="34" charset="0"/>
                <a:cs typeface="Times New Roman" panose="02020603050405020304" pitchFamily="18" charset="0"/>
              </a:rPr>
            </a:br>
            <a:r>
              <a:rPr lang="es-ES" dirty="0">
                <a:latin typeface="+mj-lt"/>
                <a:ea typeface="Calibri" panose="020F0502020204030204" pitchFamily="34" charset="0"/>
                <a:cs typeface="Times New Roman" panose="02020603050405020304" pitchFamily="18" charset="0"/>
              </a:rPr>
              <a:t>Si hay nieve o si truena, si </a:t>
            </a:r>
            <a:r>
              <a:rPr lang="es-ES" dirty="0">
                <a:solidFill>
                  <a:srgbClr val="00B0F0"/>
                </a:solidFill>
                <a:latin typeface="+mj-lt"/>
                <a:ea typeface="Calibri" panose="020F0502020204030204" pitchFamily="34" charset="0"/>
                <a:cs typeface="Times New Roman" panose="02020603050405020304" pitchFamily="18" charset="0"/>
              </a:rPr>
              <a:t>13.</a:t>
            </a:r>
            <a:r>
              <a:rPr lang="es-ES" b="1" dirty="0">
                <a:solidFill>
                  <a:srgbClr val="00B0F0"/>
                </a:solidFill>
                <a:latin typeface="+mj-lt"/>
                <a:ea typeface="Calibri" panose="020F0502020204030204" pitchFamily="34" charset="0"/>
                <a:cs typeface="Times New Roman" panose="02020603050405020304" pitchFamily="18" charset="0"/>
              </a:rPr>
              <a:t>_________ </a:t>
            </a:r>
            <a:r>
              <a:rPr lang="es-ES" dirty="0">
                <a:latin typeface="+mj-lt"/>
                <a:ea typeface="Calibri" panose="020F0502020204030204" pitchFamily="34" charset="0"/>
                <a:cs typeface="Times New Roman" panose="02020603050405020304" pitchFamily="18" charset="0"/>
              </a:rPr>
              <a:t>cerca de ti.</a:t>
            </a:r>
            <a:br>
              <a:rPr lang="es-ES" dirty="0">
                <a:latin typeface="+mj-lt"/>
                <a:ea typeface="Calibri" panose="020F0502020204030204" pitchFamily="34" charset="0"/>
                <a:cs typeface="Times New Roman" panose="02020603050405020304" pitchFamily="18" charset="0"/>
              </a:rPr>
            </a:b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 </a:t>
            </a:r>
            <a:r>
              <a:rPr lang="es-ES" dirty="0" err="1">
                <a:latin typeface="+mj-lt"/>
                <a:ea typeface="Calibri" panose="020F0502020204030204" pitchFamily="34" charset="0"/>
                <a:cs typeface="Times New Roman" panose="02020603050405020304" pitchFamily="18" charset="0"/>
              </a:rPr>
              <a:t>narana</a:t>
            </a:r>
            <a:r>
              <a:rPr lang="es-ES" dirty="0">
                <a:latin typeface="+mj-lt"/>
                <a:ea typeface="Calibri" panose="020F0502020204030204" pitchFamily="34" charset="0"/>
                <a:cs typeface="Times New Roman" panose="02020603050405020304" pitchFamily="18" charset="0"/>
              </a:rPr>
              <a:t>,</a:t>
            </a:r>
            <a:br>
              <a:rPr lang="es-ES" dirty="0">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No importa que llueva, si estoy cerca de ti,</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La vida se convierte en un juego de niños</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Cuando tu estas junto a mí.</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FF0000"/>
                </a:solidFill>
                <a:latin typeface="+mj-lt"/>
                <a:ea typeface="Calibri" panose="020F0502020204030204" pitchFamily="34" charset="0"/>
                <a:cs typeface="Times New Roman" panose="02020603050405020304" pitchFamily="18" charset="0"/>
              </a:rPr>
              <a:t>Si hay nieve o si truena, si estoy cerca de ti,</a:t>
            </a:r>
            <a:br>
              <a:rPr lang="es-ES" dirty="0">
                <a:solidFill>
                  <a:srgbClr val="FF0000"/>
                </a:solidFill>
                <a:latin typeface="+mj-lt"/>
                <a:ea typeface="Calibri" panose="020F0502020204030204" pitchFamily="34" charset="0"/>
                <a:cs typeface="Times New Roman" panose="02020603050405020304" pitchFamily="18" charset="0"/>
              </a:rPr>
            </a:br>
            <a:r>
              <a:rPr lang="es-ES" dirty="0">
                <a:solidFill>
                  <a:srgbClr val="000000"/>
                </a:solidFill>
                <a:latin typeface="+mj-lt"/>
                <a:ea typeface="Calibri" panose="020F0502020204030204" pitchFamily="34" charset="0"/>
                <a:cs typeface="Times New Roman" panose="02020603050405020304" pitchFamily="18" charset="0"/>
              </a:rPr>
              <a:t>Súbete a mi nave y pongamos rumbo</a:t>
            </a:r>
            <a:br>
              <a:rPr lang="es-ES" dirty="0">
                <a:solidFill>
                  <a:srgbClr val="000000"/>
                </a:solidFill>
                <a:latin typeface="+mj-lt"/>
                <a:ea typeface="Calibri" panose="020F0502020204030204" pitchFamily="34" charset="0"/>
                <a:cs typeface="Times New Roman" panose="02020603050405020304" pitchFamily="18" charset="0"/>
              </a:rPr>
            </a:br>
            <a:r>
              <a:rPr lang="es-ES" dirty="0">
                <a:solidFill>
                  <a:srgbClr val="000000"/>
                </a:solidFill>
                <a:latin typeface="+mj-lt"/>
                <a:ea typeface="Calibri" panose="020F0502020204030204" pitchFamily="34" charset="0"/>
                <a:cs typeface="Times New Roman" panose="02020603050405020304" pitchFamily="18" charset="0"/>
              </a:rPr>
              <a:t>A un mundo que te haga sonreír.</a:t>
            </a:r>
            <a:endParaRPr lang="es-ES" dirty="0">
              <a:effectLst/>
              <a:latin typeface="+mj-lt"/>
              <a:ea typeface="Calibri" panose="020F0502020204030204" pitchFamily="34" charset="0"/>
              <a:cs typeface="Times New Roman" panose="02020603050405020304" pitchFamily="18" charset="0"/>
            </a:endParaRPr>
          </a:p>
        </p:txBody>
      </p:sp>
      <p:sp>
        <p:nvSpPr>
          <p:cNvPr id="4" name="Rectángulo redondeado 3"/>
          <p:cNvSpPr/>
          <p:nvPr/>
        </p:nvSpPr>
        <p:spPr>
          <a:xfrm>
            <a:off x="7401272" y="2204864"/>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si</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5" name="Rectángulo redondeado 3"/>
          <p:cNvSpPr/>
          <p:nvPr/>
        </p:nvSpPr>
        <p:spPr>
          <a:xfrm>
            <a:off x="8265368" y="1700808"/>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sueños</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6" name="Rectángulo redondeado 3"/>
          <p:cNvSpPr/>
          <p:nvPr/>
        </p:nvSpPr>
        <p:spPr>
          <a:xfrm>
            <a:off x="8337376" y="2708920"/>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s-ES" sz="11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soy</a:t>
            </a:r>
          </a:p>
          <a:p>
            <a:pPr algn="ctr">
              <a:lnSpc>
                <a:spcPct val="107000"/>
              </a:lnSpc>
              <a:spcAft>
                <a:spcPts val="800"/>
              </a:spcAft>
            </a:pP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7" name="Rectángulo redondeado 3"/>
          <p:cNvSpPr/>
          <p:nvPr/>
        </p:nvSpPr>
        <p:spPr>
          <a:xfrm>
            <a:off x="7761312" y="3284984"/>
            <a:ext cx="1343025" cy="30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100" dirty="0">
                <a:solidFill>
                  <a:schemeClr val="tx1"/>
                </a:solidFill>
                <a:ea typeface="Calibri" panose="020F0502020204030204" pitchFamily="34" charset="0"/>
                <a:cs typeface="Times New Roman" panose="02020603050405020304" pitchFamily="18" charset="0"/>
              </a:rPr>
              <a:t>estoy</a:t>
            </a:r>
            <a:endParaRPr lang="es-ES" sz="1100" dirty="0">
              <a:solidFill>
                <a:schemeClr val="tx1"/>
              </a:solidFill>
              <a:effectLst/>
              <a:ea typeface="Calibri" panose="020F0502020204030204" pitchFamily="34" charset="0"/>
              <a:cs typeface="Times New Roman" panose="02020603050405020304" pitchFamily="18" charset="0"/>
            </a:endParaRPr>
          </a:p>
        </p:txBody>
      </p:sp>
      <p:sp>
        <p:nvSpPr>
          <p:cNvPr id="8" name="TextBox 7"/>
          <p:cNvSpPr txBox="1"/>
          <p:nvPr/>
        </p:nvSpPr>
        <p:spPr>
          <a:xfrm>
            <a:off x="7257256" y="764704"/>
            <a:ext cx="2448272" cy="646331"/>
          </a:xfrm>
          <a:prstGeom prst="rect">
            <a:avLst/>
          </a:prstGeom>
          <a:noFill/>
        </p:spPr>
        <p:txBody>
          <a:bodyPr wrap="square" rtlCol="0">
            <a:spAutoFit/>
          </a:bodyPr>
          <a:lstStyle/>
          <a:p>
            <a:pPr algn="ctr"/>
            <a:r>
              <a:rPr lang="en-GB" b="1" dirty="0">
                <a:solidFill>
                  <a:srgbClr val="FF0000"/>
                </a:solidFill>
              </a:rPr>
              <a:t>Write the numbers and </a:t>
            </a:r>
          </a:p>
          <a:p>
            <a:pPr algn="ctr"/>
            <a:r>
              <a:rPr lang="en-GB" b="1" dirty="0">
                <a:solidFill>
                  <a:srgbClr val="FF0000"/>
                </a:solidFill>
              </a:rPr>
              <a:t>the </a:t>
            </a:r>
            <a:r>
              <a:rPr lang="en-GB" b="1" dirty="0"/>
              <a:t>2 </a:t>
            </a:r>
            <a:r>
              <a:rPr lang="en-GB" b="1" dirty="0">
                <a:solidFill>
                  <a:srgbClr val="FF0000"/>
                </a:solidFill>
              </a:rPr>
              <a:t>words you hear</a:t>
            </a:r>
            <a:r>
              <a:rPr lang="en-GB" dirty="0">
                <a:solidFill>
                  <a:srgbClr val="FF0000"/>
                </a:solidFill>
              </a:rPr>
              <a:t>.</a:t>
            </a:r>
          </a:p>
        </p:txBody>
      </p:sp>
    </p:spTree>
    <p:extLst>
      <p:ext uri="{BB962C8B-B14F-4D97-AF65-F5344CB8AC3E}">
        <p14:creationId xmlns:p14="http://schemas.microsoft.com/office/powerpoint/2010/main" val="1502179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p:cNvSpPr/>
          <p:nvPr/>
        </p:nvSpPr>
        <p:spPr>
          <a:xfrm>
            <a:off x="5241032" y="332656"/>
            <a:ext cx="4032448" cy="108012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11. SPINNERS</a:t>
            </a:r>
          </a:p>
        </p:txBody>
      </p:sp>
      <p:pic>
        <p:nvPicPr>
          <p:cNvPr id="2050" name="Picture 2"/>
          <p:cNvPicPr>
            <a:picLocks noChangeAspect="1" noChangeArrowheads="1"/>
          </p:cNvPicPr>
          <p:nvPr/>
        </p:nvPicPr>
        <p:blipFill>
          <a:blip r:embed="rId2" cstate="print"/>
          <a:srcRect/>
          <a:stretch>
            <a:fillRect/>
          </a:stretch>
        </p:blipFill>
        <p:spPr bwMode="auto">
          <a:xfrm>
            <a:off x="488504" y="1556791"/>
            <a:ext cx="7344816" cy="4247219"/>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60512" y="2673588"/>
            <a:ext cx="8856984" cy="4211796"/>
          </a:xfrm>
          <a:prstGeom prst="rect">
            <a:avLst/>
          </a:prstGeom>
          <a:solidFill>
            <a:srgbClr val="FFFFFF"/>
          </a:solidFill>
          <a:ln w="28575" cap="flat" cmpd="sng" algn="ctr">
            <a:solidFill>
              <a:srgbClr val="010F9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just" fontAlgn="base">
              <a:spcBef>
                <a:spcPct val="0"/>
              </a:spcBef>
              <a:spcAft>
                <a:spcPct val="0"/>
              </a:spcAft>
            </a:pPr>
            <a:r>
              <a:rPr lang="en-GB" sz="2800" b="1" dirty="0" err="1">
                <a:cs typeface="Calibri" panose="020F0502020204030204" pitchFamily="34" charset="0"/>
              </a:rPr>
              <a:t>Estoy</a:t>
            </a:r>
            <a:r>
              <a:rPr lang="en-GB" sz="2800" b="1" dirty="0">
                <a:cs typeface="Calibri" panose="020F0502020204030204" pitchFamily="34" charset="0"/>
              </a:rPr>
              <a:t> de </a:t>
            </a:r>
            <a:r>
              <a:rPr lang="en-GB" sz="2800" b="1" dirty="0" err="1">
                <a:cs typeface="Calibri" panose="020F0502020204030204" pitchFamily="34" charset="0"/>
              </a:rPr>
              <a:t>acuerdo</a:t>
            </a:r>
            <a:r>
              <a:rPr lang="en-GB" sz="2800" b="1" dirty="0">
                <a:cs typeface="Calibri" panose="020F0502020204030204" pitchFamily="34" charset="0"/>
              </a:rPr>
              <a:t> / No </a:t>
            </a:r>
            <a:r>
              <a:rPr lang="en-GB" sz="2800" b="1" dirty="0" err="1">
                <a:cs typeface="Calibri" panose="020F0502020204030204" pitchFamily="34" charset="0"/>
              </a:rPr>
              <a:t>estoy</a:t>
            </a:r>
            <a:r>
              <a:rPr lang="en-GB" sz="2800" b="1" dirty="0">
                <a:cs typeface="Calibri" panose="020F0502020204030204" pitchFamily="34" charset="0"/>
              </a:rPr>
              <a:t> de </a:t>
            </a:r>
            <a:r>
              <a:rPr lang="en-GB" sz="2800" b="1" dirty="0" err="1">
                <a:cs typeface="Calibri" panose="020F0502020204030204" pitchFamily="34" charset="0"/>
              </a:rPr>
              <a:t>acuerdo</a:t>
            </a:r>
            <a:r>
              <a:rPr lang="en-GB" sz="2800" b="1" dirty="0">
                <a:cs typeface="Calibri" panose="020F0502020204030204" pitchFamily="34" charset="0"/>
              </a:rPr>
              <a:t>.</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son </a:t>
            </a:r>
            <a:r>
              <a:rPr lang="en-GB" dirty="0" err="1">
                <a:cs typeface="Calibri" panose="020F0502020204030204" pitchFamily="34" charset="0"/>
              </a:rPr>
              <a:t>atractivos</a:t>
            </a:r>
            <a:r>
              <a:rPr lang="en-GB" dirty="0">
                <a:cs typeface="Calibri" panose="020F0502020204030204" pitchFamily="34" charset="0"/>
              </a:rPr>
              <a:t> </a:t>
            </a:r>
            <a:r>
              <a:rPr lang="en-GB" dirty="0" err="1">
                <a:cs typeface="Calibri" panose="020F0502020204030204" pitchFamily="34" charset="0"/>
              </a:rPr>
              <a:t>visualmente</a:t>
            </a:r>
            <a:r>
              <a:rPr lang="en-GB" dirty="0">
                <a:cs typeface="Calibri" panose="020F0502020204030204" pitchFamily="34" charset="0"/>
              </a:rPr>
              <a:t>.</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a:t>
            </a:r>
            <a:r>
              <a:rPr lang="en-GB" dirty="0" err="1">
                <a:cs typeface="Calibri" panose="020F0502020204030204" pitchFamily="34" charset="0"/>
              </a:rPr>
              <a:t>ayudan</a:t>
            </a:r>
            <a:r>
              <a:rPr lang="en-GB" dirty="0">
                <a:cs typeface="Calibri" panose="020F0502020204030204" pitchFamily="34" charset="0"/>
              </a:rPr>
              <a:t> la </a:t>
            </a:r>
            <a:r>
              <a:rPr lang="en-GB" dirty="0" err="1">
                <a:cs typeface="Calibri" panose="020F0502020204030204" pitchFamily="34" charset="0"/>
              </a:rPr>
              <a:t>concentración</a:t>
            </a:r>
            <a:r>
              <a:rPr lang="en-GB" dirty="0">
                <a:cs typeface="Calibri" panose="020F0502020204030204" pitchFamily="34" charset="0"/>
              </a:rPr>
              <a:t> </a:t>
            </a:r>
            <a:r>
              <a:rPr lang="en-GB" dirty="0" err="1">
                <a:cs typeface="Calibri" panose="020F0502020204030204" pitchFamily="34" charset="0"/>
              </a:rPr>
              <a:t>en</a:t>
            </a:r>
            <a:r>
              <a:rPr lang="en-GB" dirty="0">
                <a:cs typeface="Calibri" panose="020F0502020204030204" pitchFamily="34" charset="0"/>
              </a:rPr>
              <a:t> el aula.</a:t>
            </a:r>
          </a:p>
          <a:p>
            <a:pPr marL="514350" indent="-514350" algn="just" fontAlgn="base">
              <a:spcBef>
                <a:spcPct val="0"/>
              </a:spcBef>
              <a:spcAft>
                <a:spcPct val="0"/>
              </a:spcAft>
              <a:buFont typeface="+mj-lt"/>
              <a:buAutoNum type="arabicPeriod"/>
            </a:pPr>
            <a:r>
              <a:rPr lang="en-GB" dirty="0" err="1">
                <a:cs typeface="Calibri" panose="020F0502020204030204" pitchFamily="34" charset="0"/>
              </a:rPr>
              <a:t>Es</a:t>
            </a:r>
            <a:r>
              <a:rPr lang="en-GB" dirty="0">
                <a:cs typeface="Calibri" panose="020F0502020204030204" pitchFamily="34" charset="0"/>
              </a:rPr>
              <a:t> </a:t>
            </a:r>
            <a:r>
              <a:rPr lang="en-GB" dirty="0" err="1">
                <a:cs typeface="Calibri" panose="020F0502020204030204" pitchFamily="34" charset="0"/>
              </a:rPr>
              <a:t>relajante</a:t>
            </a:r>
            <a:r>
              <a:rPr lang="en-GB" dirty="0">
                <a:cs typeface="Calibri" panose="020F0502020204030204" pitchFamily="34" charset="0"/>
              </a:rPr>
              <a:t> </a:t>
            </a:r>
            <a:r>
              <a:rPr lang="en-GB" dirty="0" err="1">
                <a:cs typeface="Calibri" panose="020F0502020204030204" pitchFamily="34" charset="0"/>
              </a:rPr>
              <a:t>jugar</a:t>
            </a:r>
            <a:r>
              <a:rPr lang="en-GB" dirty="0">
                <a:cs typeface="Calibri" panose="020F0502020204030204" pitchFamily="34" charset="0"/>
              </a:rPr>
              <a:t> con el spinner.</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a:t>
            </a:r>
            <a:r>
              <a:rPr lang="en-GB" dirty="0" err="1">
                <a:cs typeface="Calibri" panose="020F0502020204030204" pitchFamily="34" charset="0"/>
              </a:rPr>
              <a:t>ayudan</a:t>
            </a:r>
            <a:r>
              <a:rPr lang="en-GB" dirty="0">
                <a:cs typeface="Calibri" panose="020F0502020204030204" pitchFamily="34" charset="0"/>
              </a:rPr>
              <a:t> a </a:t>
            </a:r>
            <a:r>
              <a:rPr lang="en-GB" dirty="0" err="1">
                <a:cs typeface="Calibri" panose="020F0502020204030204" pitchFamily="34" charset="0"/>
              </a:rPr>
              <a:t>reducir</a:t>
            </a:r>
            <a:r>
              <a:rPr lang="en-GB" dirty="0">
                <a:cs typeface="Calibri" panose="020F0502020204030204" pitchFamily="34" charset="0"/>
              </a:rPr>
              <a:t> el </a:t>
            </a:r>
            <a:r>
              <a:rPr lang="en-GB" dirty="0" err="1">
                <a:cs typeface="Calibri" panose="020F0502020204030204" pitchFamily="34" charset="0"/>
              </a:rPr>
              <a:t>estrés</a:t>
            </a:r>
            <a:r>
              <a:rPr lang="en-GB" dirty="0">
                <a:cs typeface="Calibri" panose="020F0502020204030204" pitchFamily="34" charset="0"/>
              </a:rPr>
              <a:t>.</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a:t>
            </a:r>
            <a:r>
              <a:rPr lang="en-GB" dirty="0" err="1">
                <a:cs typeface="Calibri" panose="020F0502020204030204" pitchFamily="34" charset="0"/>
              </a:rPr>
              <a:t>mejoran</a:t>
            </a:r>
            <a:r>
              <a:rPr lang="en-GB" dirty="0">
                <a:cs typeface="Calibri" panose="020F0502020204030204" pitchFamily="34" charset="0"/>
              </a:rPr>
              <a:t> la </a:t>
            </a:r>
            <a:r>
              <a:rPr lang="en-GB" dirty="0" err="1">
                <a:cs typeface="Calibri" panose="020F0502020204030204" pitchFamily="34" charset="0"/>
              </a:rPr>
              <a:t>concentración</a:t>
            </a:r>
            <a:r>
              <a:rPr lang="en-GB" dirty="0">
                <a:cs typeface="Calibri" panose="020F0502020204030204" pitchFamily="34" charset="0"/>
              </a:rPr>
              <a:t>.</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son </a:t>
            </a:r>
            <a:r>
              <a:rPr lang="en-GB" dirty="0" err="1">
                <a:cs typeface="Calibri" panose="020F0502020204030204" pitchFamily="34" charset="0"/>
              </a:rPr>
              <a:t>una</a:t>
            </a:r>
            <a:r>
              <a:rPr lang="en-GB" dirty="0">
                <a:cs typeface="Calibri" panose="020F0502020204030204" pitchFamily="34" charset="0"/>
              </a:rPr>
              <a:t> </a:t>
            </a:r>
            <a:r>
              <a:rPr lang="en-GB" dirty="0" err="1">
                <a:cs typeface="Calibri" panose="020F0502020204030204" pitchFamily="34" charset="0"/>
              </a:rPr>
              <a:t>distracción</a:t>
            </a:r>
            <a:r>
              <a:rPr lang="en-GB" dirty="0">
                <a:cs typeface="Calibri" panose="020F0502020204030204" pitchFamily="34" charset="0"/>
              </a:rPr>
              <a:t> </a:t>
            </a:r>
            <a:r>
              <a:rPr lang="en-GB" dirty="0" err="1">
                <a:cs typeface="Calibri" panose="020F0502020204030204" pitchFamily="34" charset="0"/>
              </a:rPr>
              <a:t>en</a:t>
            </a:r>
            <a:r>
              <a:rPr lang="en-GB" dirty="0">
                <a:cs typeface="Calibri" panose="020F0502020204030204" pitchFamily="34" charset="0"/>
              </a:rPr>
              <a:t> el aula.</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son </a:t>
            </a:r>
            <a:r>
              <a:rPr lang="en-GB" dirty="0" err="1">
                <a:cs typeface="Calibri" panose="020F0502020204030204" pitchFamily="34" charset="0"/>
              </a:rPr>
              <a:t>una</a:t>
            </a:r>
            <a:r>
              <a:rPr lang="en-GB" dirty="0">
                <a:cs typeface="Calibri" panose="020F0502020204030204" pitchFamily="34" charset="0"/>
              </a:rPr>
              <a:t> </a:t>
            </a:r>
            <a:r>
              <a:rPr lang="en-GB" dirty="0" err="1">
                <a:cs typeface="Calibri" panose="020F0502020204030204" pitchFamily="34" charset="0"/>
              </a:rPr>
              <a:t>moda</a:t>
            </a:r>
            <a:r>
              <a:rPr lang="en-GB" dirty="0">
                <a:cs typeface="Calibri" panose="020F0502020204030204" pitchFamily="34" charset="0"/>
              </a:rPr>
              <a:t>.</a:t>
            </a:r>
          </a:p>
          <a:p>
            <a:pPr marL="514350" indent="-514350" algn="just" fontAlgn="base">
              <a:spcBef>
                <a:spcPct val="0"/>
              </a:spcBef>
              <a:spcAft>
                <a:spcPct val="0"/>
              </a:spcAft>
              <a:buFont typeface="+mj-lt"/>
              <a:buAutoNum type="arabicPeriod"/>
            </a:pPr>
            <a:r>
              <a:rPr lang="en-GB" dirty="0">
                <a:cs typeface="Calibri" panose="020F0502020204030204" pitchFamily="34" charset="0"/>
              </a:rPr>
              <a:t>Los spinners son </a:t>
            </a:r>
            <a:r>
              <a:rPr lang="en-GB" dirty="0" err="1">
                <a:cs typeface="Calibri" panose="020F0502020204030204" pitchFamily="34" charset="0"/>
              </a:rPr>
              <a:t>una</a:t>
            </a:r>
            <a:r>
              <a:rPr lang="en-GB" dirty="0">
                <a:cs typeface="Calibri" panose="020F0502020204030204" pitchFamily="34" charset="0"/>
              </a:rPr>
              <a:t> </a:t>
            </a:r>
            <a:r>
              <a:rPr lang="en-GB" dirty="0" err="1">
                <a:cs typeface="Calibri" panose="020F0502020204030204" pitchFamily="34" charset="0"/>
              </a:rPr>
              <a:t>pérdida</a:t>
            </a:r>
            <a:r>
              <a:rPr lang="en-GB" dirty="0">
                <a:cs typeface="Calibri" panose="020F0502020204030204" pitchFamily="34" charset="0"/>
              </a:rPr>
              <a:t> de </a:t>
            </a:r>
            <a:r>
              <a:rPr lang="en-GB" dirty="0" err="1">
                <a:cs typeface="Calibri" panose="020F0502020204030204" pitchFamily="34" charset="0"/>
              </a:rPr>
              <a:t>dinero</a:t>
            </a:r>
            <a:r>
              <a:rPr lang="en-GB" dirty="0">
                <a:cs typeface="Calibri" panose="020F0502020204030204" pitchFamily="34" charset="0"/>
              </a:rPr>
              <a:t> y </a:t>
            </a:r>
            <a:r>
              <a:rPr lang="en-GB" dirty="0" err="1">
                <a:cs typeface="Calibri" panose="020F0502020204030204" pitchFamily="34" charset="0"/>
              </a:rPr>
              <a:t>tiempo</a:t>
            </a:r>
            <a:r>
              <a:rPr lang="en-GB" dirty="0">
                <a:cs typeface="Calibri" panose="020F0502020204030204" pitchFamily="34" charset="0"/>
              </a:rPr>
              <a:t>.</a:t>
            </a:r>
          </a:p>
        </p:txBody>
      </p:sp>
      <p:sp>
        <p:nvSpPr>
          <p:cNvPr id="5" name="Rectangle 4"/>
          <p:cNvSpPr/>
          <p:nvPr/>
        </p:nvSpPr>
        <p:spPr>
          <a:xfrm>
            <a:off x="560512" y="1322766"/>
            <a:ext cx="8856984" cy="1631216"/>
          </a:xfrm>
          <a:prstGeom prst="rect">
            <a:avLst/>
          </a:prstGeom>
          <a:solidFill>
            <a:srgbClr val="FFFFCC"/>
          </a:solidFill>
          <a:ln>
            <a:solidFill>
              <a:srgbClr val="010F94"/>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GB" sz="2800" b="1" dirty="0" err="1">
                <a:solidFill>
                  <a:srgbClr val="FF0000"/>
                </a:solidFill>
                <a:latin typeface="Calibri" panose="020F0502020204030204" pitchFamily="34" charset="0"/>
                <a:ea typeface="ＭＳ Ｐゴシック" pitchFamily="34" charset="-128"/>
                <a:cs typeface="Calibri" panose="020F0502020204030204" pitchFamily="34" charset="0"/>
              </a:rPr>
              <a:t>Después</a:t>
            </a:r>
            <a:r>
              <a:rPr lang="en-GB" sz="2800" b="1" dirty="0">
                <a:solidFill>
                  <a:srgbClr val="FF0000"/>
                </a:solidFill>
                <a:latin typeface="Calibri" panose="020F0502020204030204" pitchFamily="34" charset="0"/>
                <a:ea typeface="ＭＳ Ｐゴシック" pitchFamily="34" charset="-128"/>
                <a:cs typeface="Calibri" panose="020F0502020204030204" pitchFamily="34" charset="0"/>
              </a:rPr>
              <a:t> de </a:t>
            </a:r>
            <a:r>
              <a:rPr lang="en-GB" sz="2800" b="1" dirty="0" err="1">
                <a:solidFill>
                  <a:srgbClr val="FF0000"/>
                </a:solidFill>
                <a:latin typeface="Calibri" panose="020F0502020204030204" pitchFamily="34" charset="0"/>
                <a:ea typeface="ＭＳ Ｐゴシック" pitchFamily="34" charset="-128"/>
                <a:cs typeface="Calibri" panose="020F0502020204030204" pitchFamily="34" charset="0"/>
              </a:rPr>
              <a:t>ver</a:t>
            </a:r>
            <a:r>
              <a:rPr lang="en-GB" sz="2800" b="1" dirty="0">
                <a:solidFill>
                  <a:srgbClr val="FF0000"/>
                </a:solidFill>
                <a:latin typeface="Calibri" panose="020F0502020204030204" pitchFamily="34" charset="0"/>
                <a:ea typeface="ＭＳ Ｐゴシック" pitchFamily="34" charset="-128"/>
                <a:cs typeface="Calibri" panose="020F0502020204030204" pitchFamily="34" charset="0"/>
              </a:rPr>
              <a:t> los </a:t>
            </a:r>
            <a:r>
              <a:rPr lang="en-GB" sz="2800" b="1" dirty="0" err="1">
                <a:solidFill>
                  <a:srgbClr val="FF0000"/>
                </a:solidFill>
                <a:latin typeface="Calibri" panose="020F0502020204030204" pitchFamily="34" charset="0"/>
                <a:ea typeface="ＭＳ Ｐゴシック" pitchFamily="34" charset="-128"/>
                <a:cs typeface="Calibri" panose="020F0502020204030204" pitchFamily="34" charset="0"/>
              </a:rPr>
              <a:t>vídeos</a:t>
            </a:r>
            <a:r>
              <a:rPr lang="en-GB" sz="2800" b="1" dirty="0">
                <a:solidFill>
                  <a:schemeClr val="tx1"/>
                </a:solidFill>
                <a:latin typeface="Calibri" panose="020F0502020204030204" pitchFamily="34" charset="0"/>
                <a:ea typeface="ＭＳ Ｐゴシック" pitchFamily="34" charset="-128"/>
                <a:cs typeface="Calibri" panose="020F0502020204030204" pitchFamily="34" charset="0"/>
              </a:rPr>
              <a:t>, ¿</a:t>
            </a:r>
            <a:r>
              <a:rPr lang="en-GB" sz="2800" b="1" dirty="0" err="1">
                <a:solidFill>
                  <a:schemeClr val="tx1"/>
                </a:solidFill>
                <a:latin typeface="Calibri" panose="020F0502020204030204" pitchFamily="34" charset="0"/>
                <a:ea typeface="ＭＳ Ｐゴシック" pitchFamily="34" charset="-128"/>
                <a:cs typeface="Calibri" panose="020F0502020204030204" pitchFamily="34" charset="0"/>
              </a:rPr>
              <a:t>qué</a:t>
            </a:r>
            <a:r>
              <a:rPr lang="en-GB" sz="2800" b="1" dirty="0">
                <a:solidFill>
                  <a:schemeClr val="tx1"/>
                </a:solidFill>
                <a:latin typeface="Calibri" panose="020F0502020204030204" pitchFamily="34" charset="0"/>
                <a:ea typeface="ＭＳ Ｐゴシック" pitchFamily="34" charset="-128"/>
                <a:cs typeface="Calibri" panose="020F0502020204030204" pitchFamily="34" charset="0"/>
              </a:rPr>
              <a:t> </a:t>
            </a:r>
            <a:r>
              <a:rPr lang="en-GB" sz="2800" b="1" dirty="0" err="1">
                <a:solidFill>
                  <a:schemeClr val="tx1"/>
                </a:solidFill>
                <a:latin typeface="Calibri" panose="020F0502020204030204" pitchFamily="34" charset="0"/>
                <a:ea typeface="ＭＳ Ｐゴシック" pitchFamily="34" charset="-128"/>
                <a:cs typeface="Calibri" panose="020F0502020204030204" pitchFamily="34" charset="0"/>
              </a:rPr>
              <a:t>opinas</a:t>
            </a:r>
            <a:r>
              <a:rPr lang="en-GB" sz="2800" b="1" dirty="0">
                <a:solidFill>
                  <a:schemeClr val="tx1"/>
                </a:solidFill>
                <a:latin typeface="Calibri" panose="020F0502020204030204" pitchFamily="34" charset="0"/>
                <a:ea typeface="ＭＳ Ｐゴシック" pitchFamily="34" charset="-128"/>
                <a:cs typeface="Calibri" panose="020F0502020204030204" pitchFamily="34" charset="0"/>
              </a:rPr>
              <a:t> de los spinners? Escribe </a:t>
            </a:r>
            <a:r>
              <a:rPr lang="en-GB" sz="2800" b="1" dirty="0" err="1">
                <a:solidFill>
                  <a:schemeClr val="tx1"/>
                </a:solidFill>
                <a:latin typeface="Calibri" panose="020F0502020204030204" pitchFamily="34" charset="0"/>
                <a:ea typeface="ＭＳ Ｐゴシック" pitchFamily="34" charset="-128"/>
                <a:cs typeface="Calibri" panose="020F0502020204030204" pitchFamily="34" charset="0"/>
              </a:rPr>
              <a:t>tu</a:t>
            </a:r>
            <a:r>
              <a:rPr lang="en-GB" sz="2800" b="1" dirty="0">
                <a:solidFill>
                  <a:schemeClr val="tx1"/>
                </a:solidFill>
                <a:latin typeface="Calibri" panose="020F0502020204030204" pitchFamily="34" charset="0"/>
                <a:ea typeface="ＭＳ Ｐゴシック" pitchFamily="34" charset="-128"/>
                <a:cs typeface="Calibri" panose="020F0502020204030204" pitchFamily="34" charset="0"/>
              </a:rPr>
              <a:t> </a:t>
            </a:r>
            <a:r>
              <a:rPr lang="en-GB" sz="2800" b="1" dirty="0" err="1">
                <a:solidFill>
                  <a:schemeClr val="tx1"/>
                </a:solidFill>
                <a:latin typeface="Calibri" panose="020F0502020204030204" pitchFamily="34" charset="0"/>
                <a:ea typeface="ＭＳ Ｐゴシック" pitchFamily="34" charset="-128"/>
                <a:cs typeface="Calibri" panose="020F0502020204030204" pitchFamily="34" charset="0"/>
              </a:rPr>
              <a:t>opinión</a:t>
            </a:r>
            <a:r>
              <a:rPr lang="en-GB" sz="2800" b="1" dirty="0">
                <a:solidFill>
                  <a:schemeClr val="tx1"/>
                </a:solidFill>
                <a:latin typeface="Calibri" panose="020F0502020204030204" pitchFamily="34" charset="0"/>
                <a:ea typeface="ＭＳ Ｐゴシック" pitchFamily="34" charset="-128"/>
                <a:cs typeface="Calibri" panose="020F0502020204030204" pitchFamily="34" charset="0"/>
              </a:rPr>
              <a:t>. </a:t>
            </a:r>
          </a:p>
          <a:p>
            <a:pPr algn="just"/>
            <a:r>
              <a:rPr lang="en-GB" sz="2200" b="1" dirty="0">
                <a:latin typeface="Segoe Print" panose="02000600000000000000" pitchFamily="2" charset="0"/>
                <a:cs typeface="Calibri" panose="020F0502020204030204" pitchFamily="34" charset="0"/>
              </a:rPr>
              <a:t>EJEMPLO</a:t>
            </a:r>
            <a:r>
              <a:rPr lang="en-GB" sz="2200" dirty="0">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Estoy</a:t>
            </a:r>
            <a:r>
              <a:rPr lang="en-GB" sz="2200" b="1" dirty="0">
                <a:solidFill>
                  <a:srgbClr val="FF0000"/>
                </a:solidFill>
                <a:latin typeface="Segoe Print" panose="02000600000000000000" pitchFamily="2" charset="0"/>
                <a:cs typeface="Calibri" panose="020F0502020204030204" pitchFamily="34" charset="0"/>
              </a:rPr>
              <a:t> de </a:t>
            </a:r>
            <a:r>
              <a:rPr lang="en-GB" sz="2200" b="1" dirty="0" err="1">
                <a:solidFill>
                  <a:srgbClr val="FF0000"/>
                </a:solidFill>
                <a:latin typeface="Segoe Print" panose="02000600000000000000" pitchFamily="2" charset="0"/>
                <a:cs typeface="Calibri" panose="020F0502020204030204" pitchFamily="34" charset="0"/>
              </a:rPr>
              <a:t>acuerdo</a:t>
            </a:r>
            <a:r>
              <a:rPr lang="en-GB" sz="2200" b="1" dirty="0">
                <a:solidFill>
                  <a:srgbClr val="FF0000"/>
                </a:solidFill>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Creo</a:t>
            </a:r>
            <a:r>
              <a:rPr lang="en-GB" sz="2200" b="1" dirty="0">
                <a:solidFill>
                  <a:srgbClr val="FF0000"/>
                </a:solidFill>
                <a:latin typeface="Segoe Print" panose="02000600000000000000" pitchFamily="2" charset="0"/>
                <a:cs typeface="Calibri" panose="020F0502020204030204" pitchFamily="34" charset="0"/>
              </a:rPr>
              <a:t> que </a:t>
            </a:r>
            <a:r>
              <a:rPr lang="en-GB" sz="2200" b="1" dirty="0" err="1">
                <a:solidFill>
                  <a:srgbClr val="FF0000"/>
                </a:solidFill>
                <a:latin typeface="Segoe Print" panose="02000600000000000000" pitchFamily="2" charset="0"/>
                <a:cs typeface="Calibri" panose="020F0502020204030204" pitchFamily="34" charset="0"/>
              </a:rPr>
              <a:t>los</a:t>
            </a:r>
            <a:r>
              <a:rPr lang="en-GB" sz="2200" b="1" dirty="0">
                <a:solidFill>
                  <a:srgbClr val="FF0000"/>
                </a:solidFill>
                <a:latin typeface="Segoe Print" panose="02000600000000000000" pitchFamily="2" charset="0"/>
                <a:cs typeface="Calibri" panose="020F0502020204030204" pitchFamily="34" charset="0"/>
              </a:rPr>
              <a:t> spinners </a:t>
            </a:r>
            <a:r>
              <a:rPr lang="en-GB" sz="2200" b="1" dirty="0" err="1">
                <a:solidFill>
                  <a:srgbClr val="FF0000"/>
                </a:solidFill>
                <a:latin typeface="Segoe Print" panose="02000600000000000000" pitchFamily="2" charset="0"/>
                <a:cs typeface="Calibri" panose="020F0502020204030204" pitchFamily="34" charset="0"/>
              </a:rPr>
              <a:t>ayudan</a:t>
            </a:r>
            <a:r>
              <a:rPr lang="en-GB" sz="2200" b="1" dirty="0">
                <a:solidFill>
                  <a:srgbClr val="FF0000"/>
                </a:solidFill>
                <a:latin typeface="Segoe Print" panose="02000600000000000000" pitchFamily="2" charset="0"/>
                <a:cs typeface="Calibri" panose="020F0502020204030204" pitchFamily="34" charset="0"/>
              </a:rPr>
              <a:t> a </a:t>
            </a:r>
            <a:r>
              <a:rPr lang="en-GB" sz="2200" b="1" dirty="0" err="1">
                <a:solidFill>
                  <a:srgbClr val="FF0000"/>
                </a:solidFill>
                <a:latin typeface="Segoe Print" panose="02000600000000000000" pitchFamily="2" charset="0"/>
                <a:cs typeface="Calibri" panose="020F0502020204030204" pitchFamily="34" charset="0"/>
              </a:rPr>
              <a:t>reducir</a:t>
            </a:r>
            <a:r>
              <a:rPr lang="en-GB" sz="2200" b="1" dirty="0">
                <a:solidFill>
                  <a:srgbClr val="FF0000"/>
                </a:solidFill>
                <a:latin typeface="Segoe Print" panose="02000600000000000000" pitchFamily="2" charset="0"/>
                <a:cs typeface="Calibri" panose="020F0502020204030204" pitchFamily="34" charset="0"/>
              </a:rPr>
              <a:t> el </a:t>
            </a:r>
            <a:r>
              <a:rPr lang="en-GB" sz="2200" b="1" dirty="0" err="1">
                <a:solidFill>
                  <a:srgbClr val="FF0000"/>
                </a:solidFill>
                <a:latin typeface="Segoe Print" panose="02000600000000000000" pitchFamily="2" charset="0"/>
                <a:cs typeface="Calibri" panose="020F0502020204030204" pitchFamily="34" charset="0"/>
              </a:rPr>
              <a:t>estrés</a:t>
            </a:r>
            <a:r>
              <a:rPr lang="en-GB" sz="2200" b="1" dirty="0">
                <a:solidFill>
                  <a:srgbClr val="FF0000"/>
                </a:solidFill>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pero</a:t>
            </a:r>
            <a:r>
              <a:rPr lang="en-GB" sz="2200" b="1" dirty="0">
                <a:solidFill>
                  <a:srgbClr val="FF0000"/>
                </a:solidFill>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también</a:t>
            </a:r>
            <a:r>
              <a:rPr lang="en-GB" sz="2200" b="1" dirty="0">
                <a:solidFill>
                  <a:srgbClr val="FF0000"/>
                </a:solidFill>
                <a:latin typeface="Segoe Print" panose="02000600000000000000" pitchFamily="2" charset="0"/>
                <a:cs typeface="Calibri" panose="020F0502020204030204" pitchFamily="34" charset="0"/>
              </a:rPr>
              <a:t> son </a:t>
            </a:r>
            <a:r>
              <a:rPr lang="en-GB" sz="2200" b="1" dirty="0" err="1">
                <a:solidFill>
                  <a:srgbClr val="FF0000"/>
                </a:solidFill>
                <a:latin typeface="Segoe Print" panose="02000600000000000000" pitchFamily="2" charset="0"/>
                <a:cs typeface="Calibri" panose="020F0502020204030204" pitchFamily="34" charset="0"/>
              </a:rPr>
              <a:t>una</a:t>
            </a:r>
            <a:r>
              <a:rPr lang="en-GB" sz="2200" b="1" dirty="0">
                <a:solidFill>
                  <a:srgbClr val="FF0000"/>
                </a:solidFill>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distracción</a:t>
            </a:r>
            <a:r>
              <a:rPr lang="en-GB" sz="2200" b="1" dirty="0">
                <a:solidFill>
                  <a:srgbClr val="FF0000"/>
                </a:solidFill>
                <a:latin typeface="Segoe Print" panose="02000600000000000000" pitchFamily="2" charset="0"/>
                <a:cs typeface="Calibri" panose="020F0502020204030204" pitchFamily="34" charset="0"/>
              </a:rPr>
              <a:t> </a:t>
            </a:r>
            <a:r>
              <a:rPr lang="en-GB" sz="2200" b="1" dirty="0" err="1">
                <a:solidFill>
                  <a:srgbClr val="FF0000"/>
                </a:solidFill>
                <a:latin typeface="Segoe Print" panose="02000600000000000000" pitchFamily="2" charset="0"/>
                <a:cs typeface="Calibri" panose="020F0502020204030204" pitchFamily="34" charset="0"/>
              </a:rPr>
              <a:t>en</a:t>
            </a:r>
            <a:r>
              <a:rPr lang="en-GB" sz="2200" b="1" dirty="0">
                <a:solidFill>
                  <a:srgbClr val="FF0000"/>
                </a:solidFill>
                <a:latin typeface="Segoe Print" panose="02000600000000000000" pitchFamily="2" charset="0"/>
                <a:cs typeface="Calibri" panose="020F0502020204030204" pitchFamily="34" charset="0"/>
              </a:rPr>
              <a:t> el aula.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04" y="0"/>
            <a:ext cx="9144000" cy="1330632"/>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677" t="16128" r="9677" b="12904"/>
          <a:stretch/>
        </p:blipFill>
        <p:spPr>
          <a:xfrm>
            <a:off x="7136152" y="3429000"/>
            <a:ext cx="2209336" cy="1944216"/>
          </a:xfrm>
          <a:prstGeom prst="rect">
            <a:avLst/>
          </a:prstGeom>
        </p:spPr>
      </p:pic>
    </p:spTree>
    <p:extLst>
      <p:ext uri="{BB962C8B-B14F-4D97-AF65-F5344CB8AC3E}">
        <p14:creationId xmlns:p14="http://schemas.microsoft.com/office/powerpoint/2010/main" val="26050618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ector 6"/>
          <p:cNvSpPr/>
          <p:nvPr/>
        </p:nvSpPr>
        <p:spPr>
          <a:xfrm>
            <a:off x="859796" y="4319361"/>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8" name="Conector 7"/>
          <p:cNvSpPr/>
          <p:nvPr/>
        </p:nvSpPr>
        <p:spPr>
          <a:xfrm>
            <a:off x="566058" y="2771549"/>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9" name="Conector 8"/>
          <p:cNvSpPr/>
          <p:nvPr/>
        </p:nvSpPr>
        <p:spPr>
          <a:xfrm>
            <a:off x="1010156" y="1957140"/>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0" name="Conector 9"/>
          <p:cNvSpPr/>
          <p:nvPr/>
        </p:nvSpPr>
        <p:spPr>
          <a:xfrm>
            <a:off x="218175" y="3620635"/>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1" name="Conector 10"/>
          <p:cNvSpPr/>
          <p:nvPr/>
        </p:nvSpPr>
        <p:spPr>
          <a:xfrm>
            <a:off x="448130" y="1424255"/>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2" name="Conector 11"/>
          <p:cNvSpPr/>
          <p:nvPr/>
        </p:nvSpPr>
        <p:spPr>
          <a:xfrm>
            <a:off x="1061358" y="3266849"/>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3" name="Conector 12"/>
          <p:cNvSpPr/>
          <p:nvPr/>
        </p:nvSpPr>
        <p:spPr>
          <a:xfrm>
            <a:off x="206380" y="5218569"/>
            <a:ext cx="117928"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4" name="Conector 13"/>
          <p:cNvSpPr/>
          <p:nvPr/>
        </p:nvSpPr>
        <p:spPr>
          <a:xfrm>
            <a:off x="8302172" y="1503818"/>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5" name="Conector 14"/>
          <p:cNvSpPr/>
          <p:nvPr/>
        </p:nvSpPr>
        <p:spPr>
          <a:xfrm>
            <a:off x="9239704" y="2464193"/>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6" name="Conector 15"/>
          <p:cNvSpPr/>
          <p:nvPr/>
        </p:nvSpPr>
        <p:spPr>
          <a:xfrm>
            <a:off x="8288513" y="2771549"/>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7" name="Conector 16"/>
          <p:cNvSpPr/>
          <p:nvPr/>
        </p:nvSpPr>
        <p:spPr>
          <a:xfrm>
            <a:off x="9410701" y="3437846"/>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8" name="Conector 17"/>
          <p:cNvSpPr/>
          <p:nvPr/>
        </p:nvSpPr>
        <p:spPr>
          <a:xfrm>
            <a:off x="8340498" y="4136572"/>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9" name="Conector 18"/>
          <p:cNvSpPr/>
          <p:nvPr/>
        </p:nvSpPr>
        <p:spPr>
          <a:xfrm>
            <a:off x="9227912" y="4852990"/>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20" name="Conector 19"/>
          <p:cNvSpPr/>
          <p:nvPr/>
        </p:nvSpPr>
        <p:spPr>
          <a:xfrm>
            <a:off x="8374012" y="5647481"/>
            <a:ext cx="170996" cy="365579"/>
          </a:xfrm>
          <a:prstGeom prst="flowChartConnector">
            <a:avLst/>
          </a:prstGeom>
          <a:solidFill>
            <a:srgbClr val="DEEBF6"/>
          </a:solidFill>
          <a:ln>
            <a:solidFill>
              <a:srgbClr val="DEE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21" name="Rectángulo redondeado 4"/>
          <p:cNvSpPr/>
          <p:nvPr/>
        </p:nvSpPr>
        <p:spPr>
          <a:xfrm>
            <a:off x="1424608" y="908720"/>
            <a:ext cx="6480720" cy="108012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12. UN </a:t>
            </a:r>
            <a:r>
              <a:rPr lang="es-ES" sz="2800" b="1" dirty="0" err="1">
                <a:solidFill>
                  <a:srgbClr val="FF0000"/>
                </a:solidFill>
                <a:latin typeface="Curvy Thins" panose="03000600000000000000" pitchFamily="66" charset="0"/>
              </a:rPr>
              <a:t>DíA</a:t>
            </a:r>
            <a:r>
              <a:rPr lang="es-ES" sz="2800" b="1" dirty="0">
                <a:solidFill>
                  <a:srgbClr val="FF0000"/>
                </a:solidFill>
                <a:latin typeface="Curvy Thins" panose="03000600000000000000" pitchFamily="66" charset="0"/>
              </a:rPr>
              <a:t> EN EL PARQUE</a:t>
            </a:r>
          </a:p>
        </p:txBody>
      </p:sp>
      <p:pic>
        <p:nvPicPr>
          <p:cNvPr id="1026" name="Picture 2"/>
          <p:cNvPicPr>
            <a:picLocks noChangeAspect="1" noChangeArrowheads="1"/>
          </p:cNvPicPr>
          <p:nvPr/>
        </p:nvPicPr>
        <p:blipFill>
          <a:blip r:embed="rId2" cstate="print"/>
          <a:srcRect/>
          <a:stretch>
            <a:fillRect/>
          </a:stretch>
        </p:blipFill>
        <p:spPr bwMode="auto">
          <a:xfrm>
            <a:off x="1064568" y="2132856"/>
            <a:ext cx="8201025" cy="4314825"/>
          </a:xfrm>
          <a:prstGeom prst="rect">
            <a:avLst/>
          </a:prstGeom>
          <a:noFill/>
          <a:ln w="9525">
            <a:noFill/>
            <a:miter lim="800000"/>
            <a:headEnd/>
            <a:tailEnd/>
          </a:ln>
        </p:spPr>
      </p:pic>
    </p:spTree>
    <p:extLst>
      <p:ext uri="{BB962C8B-B14F-4D97-AF65-F5344CB8AC3E}">
        <p14:creationId xmlns:p14="http://schemas.microsoft.com/office/powerpoint/2010/main" val="172604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4761423"/>
              </p:ext>
            </p:extLst>
          </p:nvPr>
        </p:nvGraphicFramePr>
        <p:xfrm>
          <a:off x="1" y="1"/>
          <a:ext cx="9905999" cy="7111126"/>
        </p:xfrm>
        <a:graphic>
          <a:graphicData uri="http://schemas.openxmlformats.org/drawingml/2006/table">
            <a:tbl>
              <a:tblPr firstRow="1" bandRow="1">
                <a:tableStyleId>{5C22544A-7EE6-4342-B048-85BDC9FD1C3A}</a:tableStyleId>
              </a:tblPr>
              <a:tblGrid>
                <a:gridCol w="316253">
                  <a:extLst>
                    <a:ext uri="{9D8B030D-6E8A-4147-A177-3AD203B41FA5}">
                      <a16:colId xmlns:a16="http://schemas.microsoft.com/office/drawing/2014/main" val="3372372521"/>
                    </a:ext>
                  </a:extLst>
                </a:gridCol>
                <a:gridCol w="2412533">
                  <a:extLst>
                    <a:ext uri="{9D8B030D-6E8A-4147-A177-3AD203B41FA5}">
                      <a16:colId xmlns:a16="http://schemas.microsoft.com/office/drawing/2014/main" val="2077392922"/>
                    </a:ext>
                  </a:extLst>
                </a:gridCol>
                <a:gridCol w="2455500">
                  <a:extLst>
                    <a:ext uri="{9D8B030D-6E8A-4147-A177-3AD203B41FA5}">
                      <a16:colId xmlns:a16="http://schemas.microsoft.com/office/drawing/2014/main" val="3932849750"/>
                    </a:ext>
                  </a:extLst>
                </a:gridCol>
                <a:gridCol w="1372193">
                  <a:extLst>
                    <a:ext uri="{9D8B030D-6E8A-4147-A177-3AD203B41FA5}">
                      <a16:colId xmlns:a16="http://schemas.microsoft.com/office/drawing/2014/main" val="3835909388"/>
                    </a:ext>
                  </a:extLst>
                </a:gridCol>
                <a:gridCol w="1492864">
                  <a:extLst>
                    <a:ext uri="{9D8B030D-6E8A-4147-A177-3AD203B41FA5}">
                      <a16:colId xmlns:a16="http://schemas.microsoft.com/office/drawing/2014/main" val="3201027453"/>
                    </a:ext>
                  </a:extLst>
                </a:gridCol>
                <a:gridCol w="1856656">
                  <a:extLst>
                    <a:ext uri="{9D8B030D-6E8A-4147-A177-3AD203B41FA5}">
                      <a16:colId xmlns:a16="http://schemas.microsoft.com/office/drawing/2014/main" val="303662165"/>
                    </a:ext>
                  </a:extLst>
                </a:gridCol>
              </a:tblGrid>
              <a:tr h="631311">
                <a:tc gridSpan="6">
                  <a:txBody>
                    <a:bodyPr/>
                    <a:lstStyle/>
                    <a:p>
                      <a:pPr algn="ctr"/>
                      <a:r>
                        <a:rPr lang="en-GB" baseline="0" dirty="0">
                          <a:solidFill>
                            <a:schemeClr val="bg1"/>
                          </a:solidFill>
                        </a:rPr>
                        <a:t>Spanish Bridging Portfolio </a:t>
                      </a:r>
                    </a:p>
                    <a:p>
                      <a:pPr algn="ctr"/>
                      <a:r>
                        <a:rPr lang="en-GB" baseline="0" dirty="0">
                          <a:solidFill>
                            <a:schemeClr val="bg1"/>
                          </a:solidFill>
                        </a:rPr>
                        <a:t>(All green tasks are those which are optional elements of your portfolio)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762000"/>
                  </a:ext>
                </a:extLst>
              </a:tr>
              <a:tr h="751560">
                <a:tc rowSpan="5">
                  <a:txBody>
                    <a:bodyPr/>
                    <a:lstStyle/>
                    <a:p>
                      <a:pPr algn="ctr"/>
                      <a:endParaRPr lang="en-GB" sz="1000" b="1" dirty="0">
                        <a:solidFill>
                          <a:schemeClr val="tx1"/>
                        </a:solidFill>
                        <a:latin typeface="+mn-lt"/>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400" b="1" dirty="0">
                          <a:solidFill>
                            <a:schemeClr val="tx1"/>
                          </a:solidFill>
                          <a:latin typeface="Bliss 2 Regular" panose="02000506030000020004" pitchFamily="50" charset="0"/>
                        </a:rPr>
                        <a:t>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Watch</a:t>
                      </a:r>
                    </a:p>
                    <a:p>
                      <a:pPr algn="l"/>
                      <a:r>
                        <a:rPr lang="en-GB" sz="1050" b="0" dirty="0">
                          <a:solidFill>
                            <a:schemeClr val="tx1"/>
                          </a:solidFill>
                          <a:latin typeface="Bliss 2 Regular" panose="02000506030000020004" pitchFamily="50" charset="0"/>
                        </a:rPr>
                        <a:t>Activate the Spanish</a:t>
                      </a:r>
                    </a:p>
                    <a:p>
                      <a:pPr algn="l"/>
                      <a:r>
                        <a:rPr lang="en-GB" sz="1050" b="0" baseline="0" dirty="0">
                          <a:solidFill>
                            <a:schemeClr val="tx1"/>
                          </a:solidFill>
                          <a:latin typeface="Bliss 2 Regular" panose="02000506030000020004" pitchFamily="50" charset="0"/>
                        </a:rPr>
                        <a:t> subtitles</a:t>
                      </a:r>
                      <a:r>
                        <a:rPr lang="en-GB" sz="1050" b="0" dirty="0">
                          <a:solidFill>
                            <a:schemeClr val="tx1"/>
                          </a:solidFill>
                          <a:latin typeface="Bliss 2 Regular" panose="02000506030000020004" pitchFamily="50"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Listen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400" b="1" dirty="0">
                          <a:solidFill>
                            <a:schemeClr val="tx1"/>
                          </a:solidFill>
                          <a:latin typeface="Bliss 2 Regular" panose="02000506030000020004" pitchFamily="50" charset="0"/>
                        </a:rPr>
                        <a:t>Visit</a:t>
                      </a:r>
                      <a:r>
                        <a:rPr lang="en-GB" sz="1400" dirty="0">
                          <a:solidFill>
                            <a:schemeClr val="tx1"/>
                          </a:solidFill>
                          <a:latin typeface="Bliss 2 Regular" panose="02000506030000020004" pitchFamily="50" charset="0"/>
                        </a:rPr>
                        <a:t> </a:t>
                      </a:r>
                    </a:p>
                    <a:p>
                      <a:pPr algn="l"/>
                      <a:r>
                        <a:rPr lang="en-GB" sz="1000" dirty="0">
                          <a:solidFill>
                            <a:schemeClr val="tx1"/>
                          </a:solidFill>
                          <a:latin typeface="Bliss 2 Regular" panose="02000506030000020004" pitchFamily="50" charset="0"/>
                        </a:rPr>
                        <a:t>(virtually</a:t>
                      </a:r>
                      <a:r>
                        <a:rPr lang="en-GB" sz="1000" baseline="0" dirty="0">
                          <a:solidFill>
                            <a:schemeClr val="tx1"/>
                          </a:solidFill>
                          <a:latin typeface="Bliss 2 Regular" panose="02000506030000020004" pitchFamily="50" charset="0"/>
                        </a:rPr>
                        <a:t> or physically at a later date</a:t>
                      </a:r>
                      <a:r>
                        <a:rPr lang="en-GB" sz="1000" dirty="0">
                          <a:solidFill>
                            <a:schemeClr val="tx1"/>
                          </a:solidFill>
                          <a:latin typeface="Bliss 2 Regular" panose="02000506030000020004" pitchFamily="50"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lang="en-GB" sz="1400" b="1" dirty="0">
                          <a:solidFill>
                            <a:schemeClr val="tx1"/>
                          </a:solidFill>
                          <a:latin typeface="Bliss 2 Regular" panose="02000506030000020004" pitchFamily="50" charset="0"/>
                        </a:rPr>
                        <a:t>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9254683"/>
                  </a:ext>
                </a:extLst>
              </a:tr>
              <a:tr h="1036320">
                <a:tc vMerge="1">
                  <a:txBody>
                    <a:bodyPr/>
                    <a:lstStyle/>
                    <a:p>
                      <a:endParaRPr lang="en-GB"/>
                    </a:p>
                  </a:txBody>
                  <a:tcPr/>
                </a:tc>
                <a:tc rowSpan="2">
                  <a:txBody>
                    <a:bodyPr/>
                    <a:lstStyle/>
                    <a:p>
                      <a:r>
                        <a:rPr lang="en-GB" sz="1400" b="1" dirty="0">
                          <a:latin typeface="+mn-lt"/>
                        </a:rPr>
                        <a:t>5) THE PERSONALITY**</a:t>
                      </a:r>
                    </a:p>
                    <a:p>
                      <a:endParaRPr lang="en-US" sz="1200" b="0" i="0"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Here</a:t>
                      </a:r>
                      <a:r>
                        <a:rPr lang="en-US" sz="1200" b="0" i="0" kern="1200" baseline="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rPr>
                        <a:t>you are going to learn how to describe people's personality</a:t>
                      </a:r>
                      <a:r>
                        <a:rPr lang="en-US" sz="1200" b="0" i="0" kern="1200" baseline="0" dirty="0">
                          <a:solidFill>
                            <a:schemeClr val="dk1"/>
                          </a:solidFill>
                          <a:effectLst/>
                          <a:latin typeface="+mn-lt"/>
                          <a:ea typeface="+mn-ea"/>
                          <a:cs typeface="+mn-cs"/>
                        </a:rPr>
                        <a:t> with a </a:t>
                      </a:r>
                      <a:r>
                        <a:rPr lang="en-US" sz="1200" b="0" i="0" kern="1200" dirty="0">
                          <a:solidFill>
                            <a:schemeClr val="dk1"/>
                          </a:solidFill>
                          <a:effectLst/>
                          <a:latin typeface="+mn-lt"/>
                          <a:ea typeface="+mn-ea"/>
                          <a:cs typeface="+mn-cs"/>
                        </a:rPr>
                        <a:t> list of 20 adjectives.</a:t>
                      </a:r>
                    </a:p>
                    <a:p>
                      <a:endParaRPr lang="en-US" sz="1200" b="0" i="0" kern="1200" dirty="0">
                        <a:solidFill>
                          <a:schemeClr val="dk1"/>
                        </a:solidFill>
                        <a:effectLst/>
                        <a:latin typeface="+mn-lt"/>
                        <a:ea typeface="+mn-ea"/>
                        <a:cs typeface="+mn-cs"/>
                      </a:endParaRPr>
                    </a:p>
                    <a:p>
                      <a:r>
                        <a:rPr lang="en-US" sz="1200" b="1" i="0" kern="1200" dirty="0">
                          <a:solidFill>
                            <a:srgbClr val="FF3300"/>
                          </a:solidFill>
                          <a:effectLst/>
                          <a:latin typeface="+mn-lt"/>
                          <a:ea typeface="+mn-ea"/>
                          <a:cs typeface="+mn-cs"/>
                        </a:rPr>
                        <a:t>Read </a:t>
                      </a:r>
                      <a:r>
                        <a:rPr lang="en-US" sz="1200" b="0" i="0" kern="1200" dirty="0">
                          <a:solidFill>
                            <a:schemeClr val="dk1"/>
                          </a:solidFill>
                          <a:effectLst/>
                          <a:latin typeface="+mn-lt"/>
                          <a:ea typeface="+mn-ea"/>
                          <a:cs typeface="+mn-cs"/>
                        </a:rPr>
                        <a:t>the sentences in the task attached and </a:t>
                      </a:r>
                      <a:r>
                        <a:rPr lang="en-US" sz="1200" b="1" i="0" kern="1200" dirty="0">
                          <a:solidFill>
                            <a:srgbClr val="FF3300"/>
                          </a:solidFill>
                          <a:effectLst/>
                          <a:latin typeface="+mn-lt"/>
                          <a:ea typeface="+mn-ea"/>
                          <a:cs typeface="+mn-cs"/>
                        </a:rPr>
                        <a:t>fill in</a:t>
                      </a:r>
                      <a:r>
                        <a:rPr lang="en-US" sz="1200" b="1" i="0" kern="1200" baseline="0" dirty="0">
                          <a:solidFill>
                            <a:srgbClr val="FF3300"/>
                          </a:solidFill>
                          <a:effectLst/>
                          <a:latin typeface="+mn-lt"/>
                          <a:ea typeface="+mn-ea"/>
                          <a:cs typeface="+mn-cs"/>
                        </a:rPr>
                        <a:t> the gaps </a:t>
                      </a:r>
                      <a:r>
                        <a:rPr lang="en-US" sz="1200" b="0" i="0" kern="1200" baseline="0" dirty="0">
                          <a:solidFill>
                            <a:schemeClr val="dk1"/>
                          </a:solidFill>
                          <a:effectLst/>
                          <a:latin typeface="+mn-lt"/>
                          <a:ea typeface="+mn-ea"/>
                          <a:cs typeface="+mn-cs"/>
                        </a:rPr>
                        <a:t>with the correct adjective</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p>
                    <a:p>
                      <a:endParaRPr lang="en-US"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2" action="ppaction://hlinksldjump"/>
                        </a:rPr>
                        <a:t>here</a:t>
                      </a:r>
                      <a:r>
                        <a:rPr lang="en-GB" sz="1000" b="1" kern="1200" baseline="0" dirty="0">
                          <a:solidFill>
                            <a:srgbClr val="7030A0"/>
                          </a:solidFill>
                          <a:effectLst/>
                          <a:latin typeface="+mn-lt"/>
                          <a:ea typeface="+mn-ea"/>
                          <a:cs typeface="+mn-cs"/>
                        </a:rPr>
                        <a:t> to go to the task.</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baseline="0" dirty="0">
                          <a:latin typeface="+mn-lt"/>
                        </a:rPr>
                        <a:t>12) UN DÍA EN EL PARQUE**</a:t>
                      </a:r>
                    </a:p>
                    <a:p>
                      <a:endParaRPr lang="en-GB" sz="1000" b="0" baseline="0" dirty="0">
                        <a:latin typeface="+mn-lt"/>
                      </a:endParaRPr>
                    </a:p>
                    <a:p>
                      <a:r>
                        <a:rPr lang="en-GB" sz="1200" b="0" baseline="0" dirty="0">
                          <a:latin typeface="+mn-lt"/>
                        </a:rPr>
                        <a:t>Here you are going to see a short </a:t>
                      </a:r>
                      <a:r>
                        <a:rPr lang="en-GB" sz="1200" b="1" baseline="0" dirty="0">
                          <a:latin typeface="+mn-lt"/>
                        </a:rPr>
                        <a:t>film </a:t>
                      </a:r>
                      <a:r>
                        <a:rPr lang="en-GB" sz="1200" b="0" baseline="0" dirty="0">
                          <a:latin typeface="+mn-lt"/>
                        </a:rPr>
                        <a:t>about the life of a grandfather who is going to tell us about his past.  </a:t>
                      </a:r>
                      <a:r>
                        <a:rPr lang="en-US" sz="1200" b="1" baseline="0" dirty="0">
                          <a:solidFill>
                            <a:srgbClr val="FF0000"/>
                          </a:solidFill>
                          <a:latin typeface="+mn-lt"/>
                        </a:rPr>
                        <a:t>Watch</a:t>
                      </a:r>
                      <a:r>
                        <a:rPr lang="en-US" sz="1200" b="0" baseline="0" dirty="0">
                          <a:latin typeface="+mn-lt"/>
                        </a:rPr>
                        <a:t> the following video and </a:t>
                      </a:r>
                      <a:r>
                        <a:rPr lang="en-US" sz="1200" b="1" baseline="0" dirty="0">
                          <a:solidFill>
                            <a:srgbClr val="FF0000"/>
                          </a:solidFill>
                          <a:latin typeface="+mn-lt"/>
                        </a:rPr>
                        <a:t>answer</a:t>
                      </a:r>
                      <a:r>
                        <a:rPr lang="en-US" sz="1200" b="0" baseline="0" dirty="0">
                          <a:latin typeface="+mn-lt"/>
                        </a:rPr>
                        <a:t> the questions attached.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u="sng" kern="1200" dirty="0">
                          <a:solidFill>
                            <a:schemeClr val="dk1"/>
                          </a:solidFill>
                          <a:effectLst/>
                          <a:latin typeface="+mn-lt"/>
                          <a:ea typeface="+mn-ea"/>
                          <a:cs typeface="+mn-cs"/>
                          <a:hlinkClick r:id="rId3"/>
                        </a:rPr>
                        <a:t>https://youtu.be/n4xANu8C6Zw</a:t>
                      </a:r>
                      <a:endParaRPr lang="es-ES" sz="1000" u="sng"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4" action="ppaction://hlinksldjump"/>
                        </a:rPr>
                        <a:t>here</a:t>
                      </a:r>
                      <a:r>
                        <a:rPr lang="en-GB" sz="1000" b="1" kern="1200" baseline="0" dirty="0">
                          <a:solidFill>
                            <a:srgbClr val="7030A0"/>
                          </a:solidFill>
                          <a:effectLst/>
                          <a:latin typeface="+mn-lt"/>
                          <a:ea typeface="+mn-ea"/>
                          <a:cs typeface="+mn-cs"/>
                        </a:rPr>
                        <a:t> to go to the task.</a:t>
                      </a:r>
                      <a:endParaRPr lang="en-GB" sz="10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b="1" kern="1200" dirty="0">
                          <a:solidFill>
                            <a:schemeClr val="dk1"/>
                          </a:solidFill>
                          <a:effectLst/>
                          <a:latin typeface="+mn-lt"/>
                          <a:ea typeface="+mn-ea"/>
                          <a:cs typeface="+mn-cs"/>
                        </a:rPr>
                        <a:t>18) LET´S</a:t>
                      </a:r>
                      <a:r>
                        <a:rPr lang="en-GB" sz="1400" b="1" kern="1200" baseline="0" dirty="0">
                          <a:solidFill>
                            <a:schemeClr val="dk1"/>
                          </a:solidFill>
                          <a:effectLst/>
                          <a:latin typeface="+mn-lt"/>
                          <a:ea typeface="+mn-ea"/>
                          <a:cs typeface="+mn-cs"/>
                        </a:rPr>
                        <a:t> GO SHOPPING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200" b="1" kern="1200" baseline="0" dirty="0">
                          <a:solidFill>
                            <a:srgbClr val="FF0000"/>
                          </a:solidFill>
                          <a:effectLst/>
                          <a:latin typeface="+mn-lt"/>
                          <a:ea typeface="+mn-ea"/>
                          <a:cs typeface="+mn-cs"/>
                        </a:rPr>
                        <a:t>Listen to </a:t>
                      </a:r>
                      <a:r>
                        <a:rPr lang="en-GB" sz="1200" b="0" kern="1200" baseline="0" dirty="0">
                          <a:solidFill>
                            <a:schemeClr val="dk1"/>
                          </a:solidFill>
                          <a:effectLst/>
                          <a:latin typeface="+mn-lt"/>
                          <a:ea typeface="+mn-ea"/>
                          <a:cs typeface="+mn-cs"/>
                        </a:rPr>
                        <a:t>the audio  “La </a:t>
                      </a:r>
                      <a:r>
                        <a:rPr lang="en-GB" sz="1200" b="0" kern="1200" baseline="0" dirty="0" err="1">
                          <a:solidFill>
                            <a:schemeClr val="dk1"/>
                          </a:solidFill>
                          <a:effectLst/>
                          <a:latin typeface="+mn-lt"/>
                          <a:ea typeface="+mn-ea"/>
                          <a:cs typeface="+mn-cs"/>
                        </a:rPr>
                        <a:t>tienda</a:t>
                      </a:r>
                      <a:r>
                        <a:rPr lang="en-GB" sz="1200" b="0" kern="1200" baseline="0" dirty="0">
                          <a:solidFill>
                            <a:schemeClr val="dk1"/>
                          </a:solidFill>
                          <a:effectLst/>
                          <a:latin typeface="+mn-lt"/>
                          <a:ea typeface="+mn-ea"/>
                          <a:cs typeface="+mn-cs"/>
                        </a:rPr>
                        <a:t> de </a:t>
                      </a:r>
                      <a:r>
                        <a:rPr lang="en-GB" sz="1200" b="0" kern="1200" baseline="0" dirty="0" err="1">
                          <a:solidFill>
                            <a:schemeClr val="dk1"/>
                          </a:solidFill>
                          <a:effectLst/>
                          <a:latin typeface="+mn-lt"/>
                          <a:ea typeface="+mn-ea"/>
                          <a:cs typeface="+mn-cs"/>
                        </a:rPr>
                        <a:t>ropa</a:t>
                      </a:r>
                      <a:r>
                        <a:rPr lang="en-GB" sz="1200" b="0" kern="1200" baseline="0" dirty="0">
                          <a:solidFill>
                            <a:schemeClr val="dk1"/>
                          </a:solidFill>
                          <a:effectLst/>
                          <a:latin typeface="+mn-lt"/>
                          <a:ea typeface="+mn-ea"/>
                          <a:cs typeface="+mn-cs"/>
                        </a:rPr>
                        <a:t>”. </a:t>
                      </a:r>
                      <a:r>
                        <a:rPr lang="en-GB" sz="1200" b="1" kern="1200" baseline="0" dirty="0">
                          <a:solidFill>
                            <a:srgbClr val="FF0000"/>
                          </a:solidFill>
                          <a:effectLst/>
                          <a:latin typeface="+mn-lt"/>
                          <a:ea typeface="+mn-ea"/>
                          <a:cs typeface="+mn-cs"/>
                        </a:rPr>
                        <a:t>Click on </a:t>
                      </a:r>
                      <a:r>
                        <a:rPr lang="en-GB" sz="1200" b="0" kern="1200" baseline="0" dirty="0">
                          <a:solidFill>
                            <a:schemeClr val="dk1"/>
                          </a:solidFill>
                          <a:effectLst/>
                          <a:latin typeface="+mn-lt"/>
                          <a:ea typeface="+mn-ea"/>
                          <a:cs typeface="+mn-cs"/>
                        </a:rPr>
                        <a:t>the </a:t>
                      </a:r>
                      <a:r>
                        <a:rPr lang="en-GB" sz="1200" b="1" kern="1200" baseline="0" dirty="0">
                          <a:solidFill>
                            <a:schemeClr val="dk1"/>
                          </a:solidFill>
                          <a:effectLst/>
                          <a:latin typeface="+mn-lt"/>
                          <a:ea typeface="+mn-ea"/>
                          <a:cs typeface="+mn-cs"/>
                        </a:rPr>
                        <a:t>speaker icon or listen to the sound file in the folder where you found the Spanish Bridging Work.</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200" b="0" kern="1200" baseline="0" dirty="0">
                          <a:solidFill>
                            <a:schemeClr val="dk1"/>
                          </a:solidFill>
                          <a:effectLst/>
                          <a:latin typeface="+mn-lt"/>
                          <a:ea typeface="+mn-ea"/>
                          <a:cs typeface="+mn-cs"/>
                        </a:rPr>
                        <a:t>After the listening, </a:t>
                      </a:r>
                      <a:r>
                        <a:rPr lang="en-GB" sz="1200" b="1" kern="1200" baseline="0" dirty="0">
                          <a:solidFill>
                            <a:srgbClr val="FF0000"/>
                          </a:solidFill>
                          <a:effectLst/>
                          <a:latin typeface="+mn-lt"/>
                          <a:ea typeface="+mn-ea"/>
                          <a:cs typeface="+mn-cs"/>
                        </a:rPr>
                        <a:t>write</a:t>
                      </a:r>
                      <a:r>
                        <a:rPr lang="en-GB" sz="1200" b="0" kern="1200" baseline="0" dirty="0">
                          <a:solidFill>
                            <a:schemeClr val="dk1"/>
                          </a:solidFill>
                          <a:effectLst/>
                          <a:latin typeface="+mn-lt"/>
                          <a:ea typeface="+mn-ea"/>
                          <a:cs typeface="+mn-cs"/>
                        </a:rPr>
                        <a:t> the sentences in the task attached in the correct order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5" action="ppaction://hlinksldjump"/>
                        </a:rPr>
                        <a:t> here </a:t>
                      </a:r>
                      <a:r>
                        <a:rPr lang="en-GB" sz="1000" b="1" kern="1200" baseline="0" dirty="0">
                          <a:solidFill>
                            <a:srgbClr val="7030A0"/>
                          </a:solidFill>
                          <a:effectLst/>
                          <a:latin typeface="+mn-lt"/>
                          <a:ea typeface="+mn-ea"/>
                          <a:cs typeface="+mn-cs"/>
                        </a:rPr>
                        <a:t>to go to the task.</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600" b="1" kern="1200" dirty="0">
                        <a:solidFill>
                          <a:srgbClr val="FF33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400" b="1" kern="1200" dirty="0">
                        <a:solidFill>
                          <a:srgbClr val="FF33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baseline="0" dirty="0">
                          <a:solidFill>
                            <a:schemeClr val="tx1"/>
                          </a:solidFill>
                          <a:effectLst/>
                          <a:latin typeface="+mn-lt"/>
                          <a:ea typeface="+mn-ea"/>
                          <a:cs typeface="+mn-cs"/>
                        </a:rPr>
                        <a:t>21) BEING IN LA TOMATINA**</a:t>
                      </a:r>
                      <a:br>
                        <a:rPr lang="en-GB" sz="1400" b="1" kern="1200" baseline="0" dirty="0">
                          <a:solidFill>
                            <a:srgbClr val="7030A0"/>
                          </a:solidFill>
                          <a:effectLst/>
                          <a:latin typeface="+mn-lt"/>
                          <a:ea typeface="+mn-ea"/>
                          <a:cs typeface="+mn-cs"/>
                        </a:rPr>
                      </a:br>
                      <a:br>
                        <a:rPr lang="en-GB" sz="1400" b="1" kern="1200" baseline="0" dirty="0">
                          <a:solidFill>
                            <a:srgbClr val="7030A0"/>
                          </a:solidFill>
                          <a:effectLst/>
                          <a:latin typeface="+mn-lt"/>
                          <a:ea typeface="+mn-ea"/>
                          <a:cs typeface="+mn-cs"/>
                        </a:rPr>
                      </a:br>
                      <a:r>
                        <a:rPr lang="en-GB" sz="1200" b="1" kern="1200" baseline="0" dirty="0">
                          <a:solidFill>
                            <a:srgbClr val="FF0000"/>
                          </a:solidFill>
                          <a:effectLst/>
                          <a:latin typeface="+mn-lt"/>
                          <a:ea typeface="+mn-ea"/>
                          <a:cs typeface="+mn-cs"/>
                        </a:rPr>
                        <a:t>Watch</a:t>
                      </a:r>
                      <a:r>
                        <a:rPr lang="en-GB" sz="1200" b="0" kern="1200" baseline="0" dirty="0">
                          <a:solidFill>
                            <a:srgbClr val="7030A0"/>
                          </a:solidFill>
                          <a:effectLst/>
                          <a:latin typeface="+mn-lt"/>
                          <a:ea typeface="+mn-ea"/>
                          <a:cs typeface="+mn-cs"/>
                        </a:rPr>
                        <a:t> </a:t>
                      </a:r>
                      <a:r>
                        <a:rPr lang="en-GB" sz="1200" b="0" kern="1200" baseline="0" dirty="0">
                          <a:solidFill>
                            <a:schemeClr val="tx1"/>
                          </a:solidFill>
                          <a:effectLst/>
                          <a:latin typeface="+mn-lt"/>
                          <a:ea typeface="+mn-ea"/>
                          <a:cs typeface="+mn-cs"/>
                        </a:rPr>
                        <a:t>the video and </a:t>
                      </a:r>
                      <a:r>
                        <a:rPr lang="en-GB" sz="1200" b="1" kern="1200" baseline="0" dirty="0">
                          <a:solidFill>
                            <a:srgbClr val="FF3300"/>
                          </a:solidFill>
                          <a:effectLst/>
                          <a:latin typeface="+mn-lt"/>
                          <a:ea typeface="+mn-ea"/>
                          <a:cs typeface="+mn-cs"/>
                        </a:rPr>
                        <a:t>guess</a:t>
                      </a:r>
                      <a:r>
                        <a:rPr lang="en-GB" sz="1200" b="0" kern="1200" baseline="0" dirty="0">
                          <a:solidFill>
                            <a:schemeClr val="tx1"/>
                          </a:solidFill>
                          <a:effectLst/>
                          <a:latin typeface="+mn-lt"/>
                          <a:ea typeface="+mn-ea"/>
                          <a:cs typeface="+mn-cs"/>
                        </a:rPr>
                        <a:t> if the sentences in the activity attached are true or false.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hlinkClick r:id="rId6"/>
                        </a:rPr>
                        <a:t>https://www.profedeele.es/actividad/podcast/9-las-fallas/</a:t>
                      </a:r>
                      <a:endParaRPr lang="en-GB" sz="10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7" action="ppaction://hlinksldjump"/>
                        </a:rPr>
                        <a:t>here</a:t>
                      </a:r>
                      <a:r>
                        <a:rPr lang="en-GB" sz="1000" b="1" kern="1200" baseline="0" dirty="0">
                          <a:solidFill>
                            <a:srgbClr val="7030A0"/>
                          </a:solidFill>
                          <a:effectLst/>
                          <a:latin typeface="+mn-lt"/>
                          <a:ea typeface="+mn-ea"/>
                          <a:cs typeface="+mn-cs"/>
                        </a:rPr>
                        <a:t> to go to the task.</a:t>
                      </a:r>
                      <a:endParaRPr lang="en-GB" sz="1400" b="1" dirty="0">
                        <a:solidFill>
                          <a:srgbClr val="7030A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lang="en-GB" sz="1400" b="1" kern="1200" baseline="0" dirty="0">
                          <a:solidFill>
                            <a:schemeClr val="dk1"/>
                          </a:solidFill>
                          <a:latin typeface="+mn-lt"/>
                          <a:ea typeface="+mn-ea"/>
                          <a:cs typeface="+mn-cs"/>
                        </a:rPr>
                        <a:t>26) LIGHTS, CAMERA, ACTION!**</a:t>
                      </a:r>
                    </a:p>
                    <a:p>
                      <a:endParaRPr lang="en-GB" sz="1400" b="1" kern="1200" baseline="0" dirty="0">
                        <a:solidFill>
                          <a:schemeClr val="dk1"/>
                        </a:solidFill>
                        <a:latin typeface="+mn-lt"/>
                        <a:ea typeface="+mn-ea"/>
                        <a:cs typeface="+mn-cs"/>
                      </a:endParaRPr>
                    </a:p>
                    <a:p>
                      <a:r>
                        <a:rPr lang="en-GB" sz="1200" b="1" kern="1200" dirty="0">
                          <a:solidFill>
                            <a:srgbClr val="FF0000"/>
                          </a:solidFill>
                          <a:latin typeface="+mn-lt"/>
                          <a:ea typeface="+mn-ea"/>
                          <a:cs typeface="+mn-cs"/>
                        </a:rPr>
                        <a:t>R</a:t>
                      </a:r>
                      <a:r>
                        <a:rPr lang="en-GB" sz="1200" b="1" kern="1200" baseline="0" dirty="0">
                          <a:solidFill>
                            <a:srgbClr val="FF0000"/>
                          </a:solidFill>
                          <a:latin typeface="+mn-lt"/>
                          <a:ea typeface="+mn-ea"/>
                          <a:cs typeface="+mn-cs"/>
                        </a:rPr>
                        <a:t>ecord </a:t>
                      </a:r>
                      <a:r>
                        <a:rPr lang="en-GB" sz="1200" b="0" kern="1200" baseline="0" dirty="0">
                          <a:solidFill>
                            <a:schemeClr val="dk1"/>
                          </a:solidFill>
                          <a:latin typeface="+mn-lt"/>
                          <a:ea typeface="+mn-ea"/>
                          <a:cs typeface="+mn-cs"/>
                        </a:rPr>
                        <a:t>with your voice a </a:t>
                      </a:r>
                      <a:r>
                        <a:rPr lang="en-GB" sz="1200" b="1" kern="1200" baseline="0" dirty="0">
                          <a:solidFill>
                            <a:schemeClr val="dk1"/>
                          </a:solidFill>
                          <a:latin typeface="+mn-lt"/>
                          <a:ea typeface="+mn-ea"/>
                          <a:cs typeface="+mn-cs"/>
                        </a:rPr>
                        <a:t>short video/slide show </a:t>
                      </a:r>
                      <a:r>
                        <a:rPr lang="en-GB" sz="1200" b="0" kern="1200" baseline="0" dirty="0">
                          <a:solidFill>
                            <a:schemeClr val="dk1"/>
                          </a:solidFill>
                          <a:latin typeface="+mn-lt"/>
                          <a:ea typeface="+mn-ea"/>
                          <a:cs typeface="+mn-cs"/>
                        </a:rPr>
                        <a:t>on an aspect of grammar e.g. future tense will,  imperfect tense, reflexive verbs.</a:t>
                      </a:r>
                    </a:p>
                    <a:p>
                      <a:endParaRPr lang="en-GB" sz="1200" b="1" kern="1200" baseline="0" dirty="0">
                        <a:solidFill>
                          <a:srgbClr val="FF0000"/>
                        </a:solidFill>
                        <a:latin typeface="+mn-lt"/>
                        <a:ea typeface="+mn-ea"/>
                        <a:cs typeface="+mn-cs"/>
                      </a:endParaRPr>
                    </a:p>
                    <a:p>
                      <a:r>
                        <a:rPr lang="en-GB" sz="1200" b="1" kern="1200" baseline="0" dirty="0">
                          <a:solidFill>
                            <a:srgbClr val="FF0000"/>
                          </a:solidFill>
                          <a:latin typeface="+mn-lt"/>
                          <a:ea typeface="+mn-ea"/>
                          <a:cs typeface="+mn-cs"/>
                        </a:rPr>
                        <a:t>See</a:t>
                      </a:r>
                      <a:r>
                        <a:rPr lang="en-GB" sz="1200" b="0" kern="1200" baseline="0" dirty="0">
                          <a:solidFill>
                            <a:schemeClr val="dk1"/>
                          </a:solidFill>
                          <a:latin typeface="+mn-lt"/>
                          <a:ea typeface="+mn-ea"/>
                          <a:cs typeface="+mn-cs"/>
                        </a:rPr>
                        <a:t> a couple of examples in the following links:</a:t>
                      </a:r>
                    </a:p>
                    <a:p>
                      <a:endParaRPr lang="en-GB" sz="1200" b="0" kern="1200" baseline="0" dirty="0">
                        <a:solidFill>
                          <a:schemeClr val="dk1"/>
                        </a:solidFill>
                        <a:latin typeface="+mn-lt"/>
                        <a:ea typeface="+mn-ea"/>
                        <a:cs typeface="+mn-cs"/>
                      </a:endParaRPr>
                    </a:p>
                    <a:p>
                      <a:r>
                        <a:rPr lang="en-GB" sz="1000" b="0" kern="1200" baseline="0" dirty="0">
                          <a:solidFill>
                            <a:schemeClr val="dk1"/>
                          </a:solidFill>
                          <a:latin typeface="+mn-lt"/>
                          <a:ea typeface="+mn-ea"/>
                          <a:cs typeface="+mn-cs"/>
                          <a:hlinkClick r:id="rId8"/>
                        </a:rPr>
                        <a:t>https://youtu.be/uHECZ1CKnk0</a:t>
                      </a:r>
                      <a:endParaRPr lang="en-GB" sz="1000" b="0" kern="1200" baseline="0" dirty="0">
                        <a:solidFill>
                          <a:schemeClr val="dk1"/>
                        </a:solidFill>
                        <a:latin typeface="+mn-lt"/>
                        <a:ea typeface="+mn-ea"/>
                        <a:cs typeface="+mn-cs"/>
                      </a:endParaRPr>
                    </a:p>
                    <a:p>
                      <a:endParaRPr lang="en-GB" sz="1000" b="0" kern="1200" baseline="0" dirty="0">
                        <a:solidFill>
                          <a:schemeClr val="dk1"/>
                        </a:solidFill>
                        <a:latin typeface="+mn-lt"/>
                        <a:ea typeface="+mn-ea"/>
                        <a:cs typeface="+mn-cs"/>
                      </a:endParaRPr>
                    </a:p>
                    <a:p>
                      <a:r>
                        <a:rPr lang="es-ES" sz="1000" dirty="0">
                          <a:hlinkClick r:id="rId9"/>
                        </a:rPr>
                        <a:t>https://www.youtube.com/watch?v=uHECZ1CKnk0&amp;t=4s</a:t>
                      </a:r>
                      <a:endParaRPr lang="en-GB" sz="1000" b="1" kern="1200" dirty="0">
                        <a:solidFill>
                          <a:srgbClr val="7030A0"/>
                        </a:solidFill>
                        <a:latin typeface="+mn-lt"/>
                        <a:ea typeface="+mn-ea"/>
                        <a:cs typeface="+mn-cs"/>
                      </a:endParaRPr>
                    </a:p>
                    <a:p>
                      <a:endParaRPr lang="en-GB" sz="1000" b="0" kern="1200" baseline="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0" action="ppaction://hlinksldjump"/>
                        </a:rPr>
                        <a:t>here</a:t>
                      </a:r>
                      <a:r>
                        <a:rPr lang="en-GB" sz="1000" b="1" kern="1200" baseline="0" dirty="0">
                          <a:solidFill>
                            <a:srgbClr val="7030A0"/>
                          </a:solidFill>
                          <a:effectLst/>
                          <a:latin typeface="+mn-lt"/>
                          <a:ea typeface="+mn-ea"/>
                          <a:cs typeface="+mn-cs"/>
                        </a:rPr>
                        <a:t> to go to the task.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kern="1200" baseline="0" dirty="0">
                        <a:solidFill>
                          <a:srgbClr val="7030A0"/>
                        </a:solidFill>
                        <a:effectLst/>
                        <a:latin typeface="+mn-lt"/>
                        <a:ea typeface="+mn-ea"/>
                        <a:cs typeface="+mn-cs"/>
                      </a:endParaRPr>
                    </a:p>
                    <a:p>
                      <a:endParaRPr lang="en-GB" sz="1400" b="0" kern="1200" baseline="0" dirty="0">
                        <a:solidFill>
                          <a:schemeClr val="dk1"/>
                        </a:solidFill>
                        <a:latin typeface="+mn-lt"/>
                        <a:ea typeface="+mn-ea"/>
                        <a:cs typeface="+mn-cs"/>
                      </a:endParaRPr>
                    </a:p>
                    <a:p>
                      <a:endParaRPr lang="en-GB" sz="1400" b="0"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extLst>
                  <a:ext uri="{0D108BD9-81ED-4DB2-BD59-A6C34878D82A}">
                    <a16:rowId xmlns:a16="http://schemas.microsoft.com/office/drawing/2014/main" val="10002"/>
                  </a:ext>
                </a:extLst>
              </a:tr>
              <a:tr h="342135">
                <a:tc vMerge="1">
                  <a:txBody>
                    <a:bodyPr/>
                    <a:lstStyle/>
                    <a:p>
                      <a:endParaRPr lang="en-GB"/>
                    </a:p>
                  </a:txBody>
                  <a:tcPr/>
                </a:tc>
                <a:tc vMerge="1">
                  <a:txBody>
                    <a:bodyPr/>
                    <a:lstStyle/>
                    <a:p>
                      <a:endParaRPr lang="en-GB"/>
                    </a:p>
                  </a:txBody>
                  <a:tcPr/>
                </a:tc>
                <a:tc rowSpan="2">
                  <a:txBody>
                    <a:bodyPr/>
                    <a:lstStyle/>
                    <a:p>
                      <a:pPr marL="0" lvl="0" indent="0">
                        <a:spcAft>
                          <a:spcPts val="600"/>
                        </a:spcAft>
                        <a:buFont typeface="Arial" panose="020B0604020202020204" pitchFamily="34" charset="0"/>
                        <a:buNone/>
                      </a:pPr>
                      <a:r>
                        <a:rPr lang="en-GB" sz="1400" b="1" kern="1200" dirty="0">
                          <a:solidFill>
                            <a:schemeClr val="dk1"/>
                          </a:solidFill>
                          <a:effectLst/>
                          <a:latin typeface="+mn-lt"/>
                          <a:ea typeface="+mn-ea"/>
                          <a:cs typeface="+mn-cs"/>
                        </a:rPr>
                        <a:t>13) ROSALÍA</a:t>
                      </a:r>
                      <a:r>
                        <a:rPr lang="en-GB" sz="1400" b="1" kern="1200" baseline="0" dirty="0">
                          <a:solidFill>
                            <a:schemeClr val="dk1"/>
                          </a:solidFill>
                          <a:effectLst/>
                          <a:latin typeface="+mn-lt"/>
                          <a:ea typeface="+mn-ea"/>
                          <a:cs typeface="+mn-cs"/>
                        </a:rPr>
                        <a:t> INTERVIEW**</a:t>
                      </a:r>
                    </a:p>
                    <a:p>
                      <a:pPr marL="0" lvl="0" indent="0">
                        <a:spcAft>
                          <a:spcPts val="600"/>
                        </a:spcAft>
                        <a:buFont typeface="Arial" panose="020B0604020202020204" pitchFamily="34" charset="0"/>
                        <a:buNone/>
                      </a:pPr>
                      <a:r>
                        <a:rPr lang="en-GB" sz="1200" b="1" dirty="0">
                          <a:solidFill>
                            <a:srgbClr val="FF3300"/>
                          </a:solidFill>
                        </a:rPr>
                        <a:t>After watching </a:t>
                      </a:r>
                      <a:r>
                        <a:rPr lang="en-GB" sz="1200" dirty="0"/>
                        <a:t>the </a:t>
                      </a:r>
                      <a:r>
                        <a:rPr lang="en-GB" sz="1200" dirty="0">
                          <a:solidFill>
                            <a:schemeClr val="tx1"/>
                          </a:solidFill>
                        </a:rPr>
                        <a:t>video below, </a:t>
                      </a:r>
                      <a:r>
                        <a:rPr lang="en-GB" sz="1200" b="1" dirty="0">
                          <a:solidFill>
                            <a:srgbClr val="FF3300"/>
                          </a:solidFill>
                        </a:rPr>
                        <a:t>complete</a:t>
                      </a:r>
                      <a:r>
                        <a:rPr lang="en-GB" sz="1200" dirty="0">
                          <a:solidFill>
                            <a:schemeClr val="tx1"/>
                          </a:solidFill>
                        </a:rPr>
                        <a:t> </a:t>
                      </a:r>
                      <a:r>
                        <a:rPr lang="en-GB" sz="1200" dirty="0"/>
                        <a:t>the </a:t>
                      </a:r>
                      <a:r>
                        <a:rPr lang="es-ES" sz="1200" dirty="0" err="1"/>
                        <a:t>task</a:t>
                      </a:r>
                      <a:r>
                        <a:rPr lang="es-ES" sz="1200" dirty="0">
                          <a:solidFill>
                            <a:schemeClr val="tx1"/>
                          </a:solidFill>
                        </a:rPr>
                        <a:t> </a:t>
                      </a:r>
                      <a:r>
                        <a:rPr lang="es-ES" sz="1200" dirty="0" err="1">
                          <a:solidFill>
                            <a:schemeClr val="tx1"/>
                          </a:solidFill>
                        </a:rPr>
                        <a:t>attached</a:t>
                      </a:r>
                      <a:r>
                        <a:rPr lang="es-ES" sz="1200" dirty="0">
                          <a:solidFill>
                            <a:schemeClr val="tx1"/>
                          </a:solidFill>
                        </a:rPr>
                        <a:t>.</a:t>
                      </a:r>
                      <a:r>
                        <a:rPr lang="es-ES" sz="1200" dirty="0">
                          <a:solidFill>
                            <a:srgbClr val="00B0F0"/>
                          </a:solidFill>
                        </a:rPr>
                        <a:t> </a:t>
                      </a:r>
                      <a:endParaRPr lang="en-GB" sz="1200" dirty="0">
                        <a:solidFill>
                          <a:srgbClr val="00B0F0"/>
                        </a:solidFill>
                      </a:endParaRPr>
                    </a:p>
                    <a:p>
                      <a:pPr marL="0" lvl="0" indent="0">
                        <a:spcAft>
                          <a:spcPts val="600"/>
                        </a:spcAft>
                        <a:buFont typeface="Arial" panose="020B0604020202020204" pitchFamily="34" charset="0"/>
                        <a:buNone/>
                      </a:pPr>
                      <a:r>
                        <a:rPr lang="en-GB" sz="1000" b="0" kern="1200" baseline="0" dirty="0">
                          <a:solidFill>
                            <a:schemeClr val="dk1"/>
                          </a:solidFill>
                          <a:effectLst/>
                          <a:latin typeface="+mn-lt"/>
                          <a:ea typeface="+mn-ea"/>
                          <a:cs typeface="+mn-cs"/>
                          <a:hlinkClick r:id="rId11"/>
                        </a:rPr>
                        <a:t>https://youtu.be/xv7Hsf_9WNk</a:t>
                      </a:r>
                      <a:endParaRPr lang="en-GB" sz="1000" b="0" kern="1200" baseline="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1" kern="1200" baseline="0" dirty="0">
                          <a:solidFill>
                            <a:srgbClr val="7030A0"/>
                          </a:solidFill>
                          <a:effectLst/>
                          <a:latin typeface="+mn-lt"/>
                          <a:ea typeface="+mn-ea"/>
                          <a:cs typeface="+mn-cs"/>
                        </a:rPr>
                        <a:t>Please click</a:t>
                      </a:r>
                      <a:r>
                        <a:rPr lang="en-GB" sz="1000" b="1" kern="1200" baseline="0" dirty="0">
                          <a:solidFill>
                            <a:srgbClr val="7030A0"/>
                          </a:solidFill>
                          <a:effectLst/>
                          <a:latin typeface="+mn-lt"/>
                          <a:ea typeface="+mn-ea"/>
                          <a:cs typeface="+mn-cs"/>
                          <a:hlinkClick r:id="rId12" action="ppaction://hlinksldjump"/>
                        </a:rPr>
                        <a:t> here </a:t>
                      </a:r>
                      <a:r>
                        <a:rPr lang="en-GB" sz="1000" b="1" kern="1200" baseline="0" dirty="0">
                          <a:solidFill>
                            <a:srgbClr val="7030A0"/>
                          </a:solidFill>
                          <a:effectLst/>
                          <a:latin typeface="+mn-lt"/>
                          <a:ea typeface="+mn-ea"/>
                          <a:cs typeface="+mn-cs"/>
                        </a:rPr>
                        <a:t>to go to the task.</a:t>
                      </a:r>
                      <a:endParaRPr lang="en-GB" sz="1000" b="1" u="sng" strike="sngStrike" baseline="0" dirty="0">
                        <a:solidFill>
                          <a:srgbClr val="FF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668191">
                <a:tc vMerge="1">
                  <a:txBody>
                    <a:bodyPr/>
                    <a:lstStyle/>
                    <a:p>
                      <a:endParaRPr lang="en-GB"/>
                    </a:p>
                  </a:txBody>
                  <a:tcPr/>
                </a:tc>
                <a:tc rowSpan="2">
                  <a:txBody>
                    <a:bodyPr/>
                    <a:lstStyle/>
                    <a:p>
                      <a:r>
                        <a:rPr lang="es-ES" sz="1400" b="1" baseline="0" dirty="0">
                          <a:solidFill>
                            <a:schemeClr val="tx1"/>
                          </a:solidFill>
                          <a:latin typeface="+mn-lt"/>
                        </a:rPr>
                        <a:t>6) SPANISH EXPRESSION </a:t>
                      </a:r>
                    </a:p>
                    <a:p>
                      <a:r>
                        <a:rPr lang="es-ES" sz="1400" b="1" baseline="0" dirty="0">
                          <a:solidFill>
                            <a:schemeClr val="tx1"/>
                          </a:solidFill>
                          <a:latin typeface="+mn-lt"/>
                        </a:rPr>
                        <a:t>“SE PILLA ANTES A UN MENTIROSO QUE A UN COJO”</a:t>
                      </a:r>
                    </a:p>
                    <a:p>
                      <a:r>
                        <a:rPr lang="es-ES" sz="1400" b="1" baseline="0" dirty="0">
                          <a:solidFill>
                            <a:schemeClr val="tx1"/>
                          </a:solidFill>
                          <a:latin typeface="+mn-lt"/>
                        </a:rPr>
                        <a:t>                                                  **</a:t>
                      </a:r>
                    </a:p>
                    <a:p>
                      <a:r>
                        <a:rPr lang="es-ES" sz="1200" baseline="0" dirty="0" err="1">
                          <a:solidFill>
                            <a:schemeClr val="tx1"/>
                          </a:solidFill>
                          <a:latin typeface="+mn-lt"/>
                        </a:rPr>
                        <a:t>Here</a:t>
                      </a:r>
                      <a:r>
                        <a:rPr lang="es-ES" sz="1200" baseline="0" dirty="0">
                          <a:solidFill>
                            <a:schemeClr val="tx1"/>
                          </a:solidFill>
                          <a:latin typeface="+mn-lt"/>
                        </a:rPr>
                        <a:t> </a:t>
                      </a:r>
                      <a:r>
                        <a:rPr lang="es-ES" sz="1200" baseline="0" dirty="0" err="1">
                          <a:solidFill>
                            <a:schemeClr val="tx1"/>
                          </a:solidFill>
                          <a:latin typeface="+mn-lt"/>
                        </a:rPr>
                        <a:t>you</a:t>
                      </a:r>
                      <a:r>
                        <a:rPr lang="es-ES" sz="1200" baseline="0" dirty="0">
                          <a:solidFill>
                            <a:schemeClr val="tx1"/>
                          </a:solidFill>
                          <a:latin typeface="+mn-lt"/>
                        </a:rPr>
                        <a:t> are </a:t>
                      </a:r>
                      <a:r>
                        <a:rPr lang="es-ES" sz="1200" baseline="0" dirty="0" err="1">
                          <a:solidFill>
                            <a:schemeClr val="tx1"/>
                          </a:solidFill>
                          <a:latin typeface="+mn-lt"/>
                        </a:rPr>
                        <a:t>going</a:t>
                      </a:r>
                      <a:r>
                        <a:rPr lang="es-ES" sz="1200" baseline="0" dirty="0">
                          <a:solidFill>
                            <a:schemeClr val="tx1"/>
                          </a:solidFill>
                          <a:latin typeface="+mn-lt"/>
                        </a:rPr>
                        <a:t> </a:t>
                      </a:r>
                      <a:r>
                        <a:rPr lang="es-ES" sz="1200" baseline="0" dirty="0" err="1">
                          <a:solidFill>
                            <a:schemeClr val="tx1"/>
                          </a:solidFill>
                          <a:latin typeface="+mn-lt"/>
                        </a:rPr>
                        <a:t>to</a:t>
                      </a:r>
                      <a:r>
                        <a:rPr lang="es-ES" sz="1200" baseline="0" dirty="0">
                          <a:solidFill>
                            <a:schemeClr val="tx1"/>
                          </a:solidFill>
                          <a:latin typeface="+mn-lt"/>
                        </a:rPr>
                        <a:t> </a:t>
                      </a:r>
                      <a:r>
                        <a:rPr lang="es-ES" sz="1200" baseline="0" dirty="0" err="1">
                          <a:solidFill>
                            <a:schemeClr val="tx1"/>
                          </a:solidFill>
                          <a:latin typeface="+mn-lt"/>
                        </a:rPr>
                        <a:t>learn</a:t>
                      </a:r>
                      <a:r>
                        <a:rPr lang="es-ES" sz="1200" baseline="0" dirty="0">
                          <a:solidFill>
                            <a:schemeClr val="tx1"/>
                          </a:solidFill>
                          <a:latin typeface="+mn-lt"/>
                        </a:rPr>
                        <a:t> a </a:t>
                      </a:r>
                      <a:r>
                        <a:rPr lang="es-ES" sz="1200" baseline="0" dirty="0" err="1">
                          <a:solidFill>
                            <a:schemeClr val="tx1"/>
                          </a:solidFill>
                          <a:latin typeface="+mn-lt"/>
                        </a:rPr>
                        <a:t>Spanish</a:t>
                      </a:r>
                      <a:r>
                        <a:rPr lang="es-ES" sz="1200" baseline="0" dirty="0">
                          <a:solidFill>
                            <a:schemeClr val="tx1"/>
                          </a:solidFill>
                          <a:latin typeface="+mn-lt"/>
                        </a:rPr>
                        <a:t> </a:t>
                      </a:r>
                      <a:r>
                        <a:rPr lang="es-ES" sz="1200" baseline="0" dirty="0" err="1">
                          <a:solidFill>
                            <a:schemeClr val="tx1"/>
                          </a:solidFill>
                          <a:latin typeface="+mn-lt"/>
                        </a:rPr>
                        <a:t>expressions</a:t>
                      </a:r>
                      <a:r>
                        <a:rPr lang="es-ES" sz="1200" baseline="0" dirty="0">
                          <a:solidFill>
                            <a:schemeClr val="tx1"/>
                          </a:solidFill>
                          <a:latin typeface="+mn-lt"/>
                        </a:rPr>
                        <a:t> </a:t>
                      </a:r>
                      <a:r>
                        <a:rPr lang="es-ES" sz="1200" baseline="0" dirty="0" err="1">
                          <a:solidFill>
                            <a:schemeClr val="tx1"/>
                          </a:solidFill>
                          <a:latin typeface="+mn-lt"/>
                        </a:rPr>
                        <a:t>through</a:t>
                      </a:r>
                      <a:r>
                        <a:rPr lang="es-ES" sz="1200" baseline="0" dirty="0">
                          <a:solidFill>
                            <a:schemeClr val="tx1"/>
                          </a:solidFill>
                          <a:latin typeface="+mn-lt"/>
                        </a:rPr>
                        <a:t> a </a:t>
                      </a:r>
                      <a:r>
                        <a:rPr lang="es-ES" sz="1200" baseline="0" dirty="0" err="1">
                          <a:solidFill>
                            <a:schemeClr val="tx1"/>
                          </a:solidFill>
                          <a:latin typeface="+mn-lt"/>
                        </a:rPr>
                        <a:t>story</a:t>
                      </a:r>
                      <a:r>
                        <a:rPr lang="es-ES" sz="1200" baseline="0" dirty="0">
                          <a:solidFill>
                            <a:schemeClr val="tx1"/>
                          </a:solidFill>
                          <a:latin typeface="+mn-lt"/>
                        </a:rPr>
                        <a:t> of a </a:t>
                      </a:r>
                      <a:r>
                        <a:rPr lang="es-ES" sz="1200" baseline="0" dirty="0" err="1">
                          <a:solidFill>
                            <a:schemeClr val="tx1"/>
                          </a:solidFill>
                          <a:latin typeface="+mn-lt"/>
                        </a:rPr>
                        <a:t>girl</a:t>
                      </a:r>
                      <a:r>
                        <a:rPr lang="es-ES" sz="1200" baseline="0" dirty="0">
                          <a:solidFill>
                            <a:schemeClr val="tx1"/>
                          </a:solidFill>
                          <a:latin typeface="+mn-lt"/>
                        </a:rPr>
                        <a:t>.</a:t>
                      </a:r>
                    </a:p>
                    <a:p>
                      <a:endParaRPr lang="es-ES" sz="1200" baseline="0" dirty="0">
                        <a:solidFill>
                          <a:schemeClr val="tx1"/>
                        </a:solidFill>
                        <a:latin typeface="+mn-lt"/>
                      </a:endParaRPr>
                    </a:p>
                    <a:p>
                      <a:r>
                        <a:rPr lang="es-ES" sz="1200" b="1" baseline="0" dirty="0" err="1">
                          <a:solidFill>
                            <a:srgbClr val="FF3300"/>
                          </a:solidFill>
                          <a:latin typeface="+mn-lt"/>
                        </a:rPr>
                        <a:t>Read</a:t>
                      </a:r>
                      <a:r>
                        <a:rPr lang="es-ES" sz="1200" baseline="0" dirty="0">
                          <a:solidFill>
                            <a:schemeClr val="tx1"/>
                          </a:solidFill>
                          <a:latin typeface="+mn-lt"/>
                        </a:rPr>
                        <a:t> </a:t>
                      </a:r>
                      <a:r>
                        <a:rPr lang="es-ES" sz="1200" baseline="0" dirty="0" err="1">
                          <a:solidFill>
                            <a:schemeClr val="tx1"/>
                          </a:solidFill>
                          <a:latin typeface="+mn-lt"/>
                        </a:rPr>
                        <a:t>the</a:t>
                      </a:r>
                      <a:r>
                        <a:rPr lang="es-ES" sz="1200" baseline="0" dirty="0">
                          <a:solidFill>
                            <a:schemeClr val="tx1"/>
                          </a:solidFill>
                          <a:latin typeface="+mn-lt"/>
                        </a:rPr>
                        <a:t> </a:t>
                      </a:r>
                      <a:r>
                        <a:rPr lang="es-ES" sz="1200" baseline="0" dirty="0" err="1">
                          <a:solidFill>
                            <a:schemeClr val="tx1"/>
                          </a:solidFill>
                          <a:latin typeface="+mn-lt"/>
                        </a:rPr>
                        <a:t>text</a:t>
                      </a:r>
                      <a:r>
                        <a:rPr lang="es-ES" sz="1200" baseline="0" dirty="0">
                          <a:solidFill>
                            <a:schemeClr val="tx1"/>
                          </a:solidFill>
                          <a:latin typeface="+mn-lt"/>
                        </a:rPr>
                        <a:t> and </a:t>
                      </a:r>
                      <a:r>
                        <a:rPr lang="es-ES" sz="1200" b="1" baseline="0" dirty="0">
                          <a:solidFill>
                            <a:srgbClr val="FF3300"/>
                          </a:solidFill>
                          <a:latin typeface="+mn-lt"/>
                        </a:rPr>
                        <a:t>complete</a:t>
                      </a:r>
                      <a:r>
                        <a:rPr lang="es-ES" sz="1200" baseline="0" dirty="0">
                          <a:solidFill>
                            <a:schemeClr val="tx1"/>
                          </a:solidFill>
                          <a:latin typeface="+mn-lt"/>
                        </a:rPr>
                        <a:t> </a:t>
                      </a:r>
                      <a:r>
                        <a:rPr lang="es-ES" sz="1200" baseline="0" dirty="0" err="1">
                          <a:solidFill>
                            <a:schemeClr val="tx1"/>
                          </a:solidFill>
                          <a:latin typeface="+mn-lt"/>
                        </a:rPr>
                        <a:t>the</a:t>
                      </a:r>
                      <a:r>
                        <a:rPr lang="es-ES" sz="1200" baseline="0" dirty="0">
                          <a:solidFill>
                            <a:schemeClr val="tx1"/>
                          </a:solidFill>
                          <a:latin typeface="+mn-lt"/>
                        </a:rPr>
                        <a:t> </a:t>
                      </a:r>
                      <a:r>
                        <a:rPr lang="es-ES" sz="1200" baseline="0" dirty="0" err="1">
                          <a:solidFill>
                            <a:schemeClr val="tx1"/>
                          </a:solidFill>
                          <a:latin typeface="+mn-lt"/>
                        </a:rPr>
                        <a:t>activities</a:t>
                      </a:r>
                      <a:r>
                        <a:rPr lang="es-ES" sz="1200" baseline="0" dirty="0">
                          <a:solidFill>
                            <a:schemeClr val="tx1"/>
                          </a:solidFill>
                          <a:latin typeface="+mn-lt"/>
                        </a:rPr>
                        <a:t> </a:t>
                      </a:r>
                      <a:r>
                        <a:rPr lang="es-ES" sz="1200" baseline="0" dirty="0" err="1">
                          <a:solidFill>
                            <a:schemeClr val="tx1"/>
                          </a:solidFill>
                          <a:latin typeface="+mn-lt"/>
                        </a:rPr>
                        <a:t>attached</a:t>
                      </a:r>
                      <a:r>
                        <a:rPr lang="es-ES" sz="1200" baseline="0" dirty="0">
                          <a:solidFill>
                            <a:schemeClr val="tx1"/>
                          </a:solidFill>
                          <a:latin typeface="+mn-lt"/>
                        </a:rPr>
                        <a:t>.</a:t>
                      </a:r>
                    </a:p>
                    <a:p>
                      <a:endParaRPr lang="es-ES" sz="120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3" action="ppaction://hlinksldjump"/>
                        </a:rPr>
                        <a:t>here</a:t>
                      </a:r>
                      <a:r>
                        <a:rPr lang="en-GB" sz="1000" b="1" kern="1200" baseline="0" dirty="0">
                          <a:solidFill>
                            <a:srgbClr val="7030A0"/>
                          </a:solidFill>
                          <a:effectLst/>
                          <a:latin typeface="+mn-lt"/>
                          <a:ea typeface="+mn-ea"/>
                          <a:cs typeface="+mn-cs"/>
                          <a:hlinkClick r:id="rId2" action="ppaction://hlinksldjump"/>
                        </a:rPr>
                        <a:t> </a:t>
                      </a:r>
                      <a:r>
                        <a:rPr lang="en-GB" sz="1000" b="1" kern="1200" baseline="0" dirty="0">
                          <a:solidFill>
                            <a:srgbClr val="7030A0"/>
                          </a:solidFill>
                          <a:effectLst/>
                          <a:latin typeface="+mn-lt"/>
                          <a:ea typeface="+mn-ea"/>
                          <a:cs typeface="+mn-cs"/>
                        </a:rPr>
                        <a:t>to go to the task.</a:t>
                      </a:r>
                      <a:endParaRPr lang="en-GB" sz="1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lvl="0" indent="0">
                        <a:spcAft>
                          <a:spcPts val="600"/>
                        </a:spcAft>
                        <a:buFont typeface="Arial" panose="020B0604020202020204" pitchFamily="34" charset="0"/>
                        <a:buNone/>
                      </a:pPr>
                      <a:endParaRPr lang="en-GB" sz="1000" b="1" u="sng" strike="sngStrike" baseline="0" dirty="0">
                        <a:solidFill>
                          <a:srgbClr val="FF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2839126">
                <a:tc vMerge="1">
                  <a:txBody>
                    <a:bodyPr/>
                    <a:lstStyle/>
                    <a:p>
                      <a:endParaRPr lang="en-GB"/>
                    </a:p>
                  </a:txBody>
                  <a:tcPr/>
                </a:tc>
                <a:tc vMerge="1">
                  <a:txBody>
                    <a:bodyPr/>
                    <a:lstStyle/>
                    <a:p>
                      <a:endParaRPr lang="en-GB"/>
                    </a:p>
                  </a:txBody>
                  <a:tcPr/>
                </a:tc>
                <a:tc>
                  <a:txBody>
                    <a:bodyPr/>
                    <a:lstStyle/>
                    <a:p>
                      <a:r>
                        <a:rPr lang="es-ES" sz="1400" b="1" u="none" baseline="0" dirty="0">
                          <a:solidFill>
                            <a:schemeClr val="tx1"/>
                          </a:solidFill>
                        </a:rPr>
                        <a:t>14) AT THE CINEMA:</a:t>
                      </a:r>
                      <a:r>
                        <a:rPr lang="es-ES" sz="1400" b="1" u="none" dirty="0">
                          <a:solidFill>
                            <a:schemeClr val="tx1"/>
                          </a:solidFill>
                        </a:rPr>
                        <a:t> </a:t>
                      </a:r>
                    </a:p>
                    <a:p>
                      <a:r>
                        <a:rPr lang="es-ES" sz="1400" b="1" u="none" dirty="0">
                          <a:solidFill>
                            <a:schemeClr val="tx1"/>
                          </a:solidFill>
                        </a:rPr>
                        <a:t>CAMPEONES MOVIE**</a:t>
                      </a:r>
                    </a:p>
                    <a:p>
                      <a:r>
                        <a:rPr lang="es-ES" sz="1200" b="1" u="none" dirty="0" err="1">
                          <a:solidFill>
                            <a:srgbClr val="FF3300"/>
                          </a:solidFill>
                        </a:rPr>
                        <a:t>Enjoy</a:t>
                      </a:r>
                      <a:r>
                        <a:rPr lang="es-ES" sz="1200" b="1" u="none" baseline="0" dirty="0">
                          <a:solidFill>
                            <a:srgbClr val="FF3300"/>
                          </a:solidFill>
                        </a:rPr>
                        <a:t> </a:t>
                      </a:r>
                      <a:r>
                        <a:rPr lang="es-ES" sz="1200" b="1" u="none" baseline="0" dirty="0" err="1">
                          <a:solidFill>
                            <a:srgbClr val="FF3300"/>
                          </a:solidFill>
                        </a:rPr>
                        <a:t>watching</a:t>
                      </a:r>
                      <a:r>
                        <a:rPr lang="es-ES" sz="1200" b="1" u="none" baseline="0" dirty="0">
                          <a:solidFill>
                            <a:srgbClr val="FF3300"/>
                          </a:solidFill>
                        </a:rPr>
                        <a:t> </a:t>
                      </a:r>
                      <a:r>
                        <a:rPr lang="es-ES" sz="1200" b="1" u="none" baseline="0" dirty="0">
                          <a:solidFill>
                            <a:schemeClr val="tx1"/>
                          </a:solidFill>
                        </a:rPr>
                        <a:t>a</a:t>
                      </a:r>
                      <a:r>
                        <a:rPr lang="es-ES" sz="1200" b="1" u="none" dirty="0">
                          <a:solidFill>
                            <a:schemeClr val="tx1"/>
                          </a:solidFill>
                        </a:rPr>
                        <a:t> </a:t>
                      </a:r>
                      <a:r>
                        <a:rPr lang="es-ES" sz="1200" b="1" u="none" dirty="0" err="1">
                          <a:solidFill>
                            <a:schemeClr val="tx1"/>
                          </a:solidFill>
                        </a:rPr>
                        <a:t>movie</a:t>
                      </a:r>
                      <a:r>
                        <a:rPr lang="es-ES" sz="1200" b="1" u="none" dirty="0">
                          <a:solidFill>
                            <a:schemeClr val="tx1"/>
                          </a:solidFill>
                        </a:rPr>
                        <a:t> </a:t>
                      </a:r>
                      <a:r>
                        <a:rPr lang="es-ES" sz="1200" b="1" u="none" dirty="0" err="1">
                          <a:solidFill>
                            <a:schemeClr val="tx1"/>
                          </a:solidFill>
                        </a:rPr>
                        <a:t>on</a:t>
                      </a:r>
                      <a:r>
                        <a:rPr lang="es-ES" sz="1200" b="1" u="none" dirty="0">
                          <a:solidFill>
                            <a:schemeClr val="tx1"/>
                          </a:solidFill>
                        </a:rPr>
                        <a:t> </a:t>
                      </a:r>
                      <a:r>
                        <a:rPr lang="es-ES" sz="1200" b="1" u="none" dirty="0" err="1">
                          <a:solidFill>
                            <a:schemeClr val="tx1"/>
                          </a:solidFill>
                        </a:rPr>
                        <a:t>tolerance</a:t>
                      </a:r>
                      <a:r>
                        <a:rPr lang="es-ES" sz="1200" b="1" u="none" dirty="0">
                          <a:solidFill>
                            <a:schemeClr val="tx1"/>
                          </a:solidFill>
                        </a:rPr>
                        <a:t>,</a:t>
                      </a:r>
                      <a:r>
                        <a:rPr lang="es-ES" sz="1200" b="1" u="none" baseline="0" dirty="0">
                          <a:solidFill>
                            <a:schemeClr val="tx1"/>
                          </a:solidFill>
                        </a:rPr>
                        <a:t> </a:t>
                      </a:r>
                      <a:r>
                        <a:rPr lang="es-ES" sz="1200" b="1" u="none" baseline="0" dirty="0" err="1">
                          <a:solidFill>
                            <a:schemeClr val="tx1"/>
                          </a:solidFill>
                        </a:rPr>
                        <a:t>diversity</a:t>
                      </a:r>
                      <a:r>
                        <a:rPr lang="es-ES" sz="1200" b="1" u="none" baseline="0" dirty="0">
                          <a:solidFill>
                            <a:schemeClr val="tx1"/>
                          </a:solidFill>
                        </a:rPr>
                        <a:t> and </a:t>
                      </a:r>
                      <a:r>
                        <a:rPr lang="es-ES" sz="1200" b="1" u="none" baseline="0" dirty="0" err="1">
                          <a:solidFill>
                            <a:schemeClr val="tx1"/>
                          </a:solidFill>
                        </a:rPr>
                        <a:t>inclusion</a:t>
                      </a:r>
                      <a:r>
                        <a:rPr lang="es-ES" sz="1200" b="1" u="none" baseline="0" dirty="0">
                          <a:solidFill>
                            <a:schemeClr val="tx1"/>
                          </a:solidFill>
                        </a:rPr>
                        <a:t> </a:t>
                      </a:r>
                      <a:r>
                        <a:rPr lang="es-ES" sz="1200" b="0" u="none" dirty="0">
                          <a:solidFill>
                            <a:schemeClr val="tx1"/>
                          </a:solidFill>
                        </a:rPr>
                        <a:t>in </a:t>
                      </a:r>
                      <a:r>
                        <a:rPr lang="es-ES" sz="1200" b="0" u="none" dirty="0" err="1">
                          <a:solidFill>
                            <a:schemeClr val="tx1"/>
                          </a:solidFill>
                        </a:rPr>
                        <a:t>the</a:t>
                      </a:r>
                      <a:r>
                        <a:rPr lang="es-ES" sz="1200" b="0" u="none" dirty="0">
                          <a:solidFill>
                            <a:schemeClr val="tx1"/>
                          </a:solidFill>
                        </a:rPr>
                        <a:t> link </a:t>
                      </a:r>
                      <a:r>
                        <a:rPr lang="es-ES" sz="1200" b="0" u="none" dirty="0" err="1">
                          <a:solidFill>
                            <a:schemeClr val="tx1"/>
                          </a:solidFill>
                        </a:rPr>
                        <a:t>below</a:t>
                      </a:r>
                      <a:r>
                        <a:rPr lang="es-ES" sz="1200" b="0" u="none" dirty="0">
                          <a:solidFill>
                            <a:schemeClr val="tx1"/>
                          </a:solidFill>
                        </a:rPr>
                        <a:t>.</a:t>
                      </a:r>
                      <a:r>
                        <a:rPr lang="es-ES" sz="1200" b="0" u="none" baseline="0" dirty="0">
                          <a:solidFill>
                            <a:schemeClr val="tx1"/>
                          </a:solidFill>
                        </a:rPr>
                        <a:t> </a:t>
                      </a:r>
                      <a:r>
                        <a:rPr lang="es-ES" sz="1200" b="0" u="none" baseline="0" dirty="0" err="1">
                          <a:solidFill>
                            <a:schemeClr val="tx1"/>
                          </a:solidFill>
                        </a:rPr>
                        <a:t>Remember</a:t>
                      </a:r>
                      <a:r>
                        <a:rPr lang="es-ES" sz="1200" b="0" u="none" baseline="0" dirty="0">
                          <a:solidFill>
                            <a:schemeClr val="tx1"/>
                          </a:solidFill>
                        </a:rPr>
                        <a:t> to </a:t>
                      </a:r>
                      <a:r>
                        <a:rPr lang="es-ES" sz="1200" b="1" u="none" dirty="0" err="1">
                          <a:solidFill>
                            <a:srgbClr val="FF3300"/>
                          </a:solidFill>
                        </a:rPr>
                        <a:t>activate</a:t>
                      </a:r>
                      <a:r>
                        <a:rPr lang="es-ES" sz="1200" b="0" u="none" dirty="0">
                          <a:solidFill>
                            <a:schemeClr val="tx1"/>
                          </a:solidFill>
                        </a:rPr>
                        <a:t> </a:t>
                      </a:r>
                      <a:r>
                        <a:rPr lang="es-ES" sz="1200" b="0" u="none" dirty="0" err="1">
                          <a:solidFill>
                            <a:schemeClr val="tx1"/>
                          </a:solidFill>
                        </a:rPr>
                        <a:t>the</a:t>
                      </a:r>
                      <a:r>
                        <a:rPr lang="es-ES" sz="1200" b="0" u="none" dirty="0">
                          <a:solidFill>
                            <a:schemeClr val="tx1"/>
                          </a:solidFill>
                        </a:rPr>
                        <a:t> </a:t>
                      </a:r>
                      <a:r>
                        <a:rPr lang="es-ES" sz="1200" b="0" u="none" dirty="0" err="1">
                          <a:solidFill>
                            <a:schemeClr val="tx1"/>
                          </a:solidFill>
                        </a:rPr>
                        <a:t>Spanish</a:t>
                      </a:r>
                      <a:r>
                        <a:rPr lang="es-ES" sz="1200" b="0" u="none" dirty="0">
                          <a:solidFill>
                            <a:schemeClr val="tx1"/>
                          </a:solidFill>
                        </a:rPr>
                        <a:t> </a:t>
                      </a:r>
                      <a:r>
                        <a:rPr lang="es-ES" sz="1200" b="0" u="none" dirty="0" err="1">
                          <a:solidFill>
                            <a:schemeClr val="tx1"/>
                          </a:solidFill>
                        </a:rPr>
                        <a:t>subtitles</a:t>
                      </a:r>
                      <a:r>
                        <a:rPr lang="es-ES" sz="1200" b="0" u="none" dirty="0">
                          <a:solidFill>
                            <a:schemeClr val="tx1"/>
                          </a:solidFill>
                        </a:rPr>
                        <a:t> </a:t>
                      </a:r>
                      <a:r>
                        <a:rPr lang="es-ES" sz="1200" b="0" u="none" baseline="0" dirty="0">
                          <a:solidFill>
                            <a:schemeClr val="tx1"/>
                          </a:solidFill>
                        </a:rPr>
                        <a:t>and </a:t>
                      </a:r>
                      <a:r>
                        <a:rPr lang="es-ES" sz="1200" b="1" u="none" baseline="0" dirty="0" err="1">
                          <a:solidFill>
                            <a:srgbClr val="FF3300"/>
                          </a:solidFill>
                        </a:rPr>
                        <a:t>answer</a:t>
                      </a:r>
                      <a:r>
                        <a:rPr lang="es-ES" sz="1200" b="0" u="none" baseline="0" dirty="0">
                          <a:solidFill>
                            <a:schemeClr val="tx1"/>
                          </a:solidFill>
                        </a:rPr>
                        <a:t> </a:t>
                      </a:r>
                      <a:r>
                        <a:rPr lang="es-ES" sz="1200" b="0" u="none" baseline="0" dirty="0" err="1">
                          <a:solidFill>
                            <a:schemeClr val="tx1"/>
                          </a:solidFill>
                        </a:rPr>
                        <a:t>the</a:t>
                      </a:r>
                      <a:r>
                        <a:rPr lang="es-ES" sz="1200" b="0" u="none" baseline="0" dirty="0">
                          <a:solidFill>
                            <a:schemeClr val="tx1"/>
                          </a:solidFill>
                        </a:rPr>
                        <a:t> </a:t>
                      </a:r>
                      <a:r>
                        <a:rPr lang="es-ES" sz="1200" b="0" u="none" baseline="0" dirty="0" err="1">
                          <a:solidFill>
                            <a:schemeClr val="tx1"/>
                          </a:solidFill>
                        </a:rPr>
                        <a:t>questions</a:t>
                      </a:r>
                      <a:r>
                        <a:rPr lang="es-ES" sz="1200" b="0" u="none" baseline="0" dirty="0">
                          <a:solidFill>
                            <a:schemeClr val="tx1"/>
                          </a:solidFill>
                        </a:rPr>
                        <a:t> in </a:t>
                      </a:r>
                      <a:r>
                        <a:rPr lang="es-ES" sz="1200" b="0" u="none" baseline="0" dirty="0" err="1">
                          <a:solidFill>
                            <a:schemeClr val="tx1"/>
                          </a:solidFill>
                        </a:rPr>
                        <a:t>the</a:t>
                      </a:r>
                      <a:r>
                        <a:rPr lang="es-ES" sz="1200" b="0" u="none" baseline="0" dirty="0">
                          <a:solidFill>
                            <a:schemeClr val="tx1"/>
                          </a:solidFill>
                        </a:rPr>
                        <a:t> </a:t>
                      </a:r>
                      <a:r>
                        <a:rPr lang="es-ES" sz="1200" b="0" u="none" baseline="0" dirty="0" err="1">
                          <a:solidFill>
                            <a:schemeClr val="tx1"/>
                          </a:solidFill>
                        </a:rPr>
                        <a:t>task</a:t>
                      </a:r>
                      <a:r>
                        <a:rPr lang="es-ES" sz="1200" b="0" u="none" baseline="0" dirty="0">
                          <a:solidFill>
                            <a:schemeClr val="tx1"/>
                          </a:solidFill>
                        </a:rPr>
                        <a:t> </a:t>
                      </a:r>
                      <a:r>
                        <a:rPr lang="es-ES" sz="1200" b="0" u="none" baseline="0" dirty="0" err="1">
                          <a:solidFill>
                            <a:schemeClr val="tx1"/>
                          </a:solidFill>
                        </a:rPr>
                        <a:t>attached</a:t>
                      </a:r>
                      <a:r>
                        <a:rPr lang="es-ES" sz="1200" b="0" u="none" baseline="0" dirty="0">
                          <a:solidFill>
                            <a:schemeClr val="tx1"/>
                          </a:solidFill>
                        </a:rPr>
                        <a:t> </a:t>
                      </a:r>
                      <a:r>
                        <a:rPr lang="es-ES" sz="1200" b="1" u="none" baseline="0" dirty="0" err="1">
                          <a:solidFill>
                            <a:schemeClr val="tx1"/>
                          </a:solidFill>
                        </a:rPr>
                        <a:t>if</a:t>
                      </a:r>
                      <a:r>
                        <a:rPr lang="es-ES" sz="1200" b="1" u="none" baseline="0" dirty="0">
                          <a:solidFill>
                            <a:schemeClr val="tx1"/>
                          </a:solidFill>
                        </a:rPr>
                        <a:t> </a:t>
                      </a:r>
                      <a:r>
                        <a:rPr lang="es-ES" sz="1200" b="1" u="none" baseline="0" dirty="0" err="1">
                          <a:solidFill>
                            <a:schemeClr val="tx1"/>
                          </a:solidFill>
                        </a:rPr>
                        <a:t>you</a:t>
                      </a:r>
                      <a:r>
                        <a:rPr lang="es-ES" sz="1200" b="1" u="none" baseline="0" dirty="0">
                          <a:solidFill>
                            <a:schemeClr val="tx1"/>
                          </a:solidFill>
                        </a:rPr>
                        <a:t> can </a:t>
                      </a:r>
                      <a:r>
                        <a:rPr lang="es-ES" sz="1200" b="1" u="none" baseline="0" dirty="0" err="1">
                          <a:solidFill>
                            <a:schemeClr val="tx1"/>
                          </a:solidFill>
                        </a:rPr>
                        <a:t>access</a:t>
                      </a:r>
                      <a:r>
                        <a:rPr lang="es-ES" sz="1200" b="1" u="none" baseline="0" dirty="0">
                          <a:solidFill>
                            <a:schemeClr val="tx1"/>
                          </a:solidFill>
                        </a:rPr>
                        <a:t> </a:t>
                      </a:r>
                      <a:r>
                        <a:rPr lang="es-ES" sz="1200" b="1" u="none" baseline="0" dirty="0" err="1">
                          <a:solidFill>
                            <a:schemeClr val="tx1"/>
                          </a:solidFill>
                        </a:rPr>
                        <a:t>the</a:t>
                      </a:r>
                      <a:r>
                        <a:rPr lang="es-ES" sz="1200" b="1" u="none" baseline="0" dirty="0">
                          <a:solidFill>
                            <a:schemeClr val="tx1"/>
                          </a:solidFill>
                        </a:rPr>
                        <a:t> video. </a:t>
                      </a:r>
                      <a:r>
                        <a:rPr lang="es-ES" sz="1000" dirty="0">
                          <a:hlinkClick r:id="rId14"/>
                        </a:rPr>
                        <a:t>https://www.rtve.es/alacarta/videos/somos-cine/pelicula-semana-campeones/5471453/</a:t>
                      </a:r>
                      <a:endParaRPr lang="es-E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5" action="ppaction://hlinksldjump"/>
                        </a:rPr>
                        <a:t>here</a:t>
                      </a:r>
                      <a:r>
                        <a:rPr lang="en-GB" sz="1000" b="1" kern="1200" baseline="0" dirty="0">
                          <a:solidFill>
                            <a:srgbClr val="7030A0"/>
                          </a:solidFill>
                          <a:effectLst/>
                          <a:latin typeface="+mn-lt"/>
                          <a:ea typeface="+mn-ea"/>
                          <a:cs typeface="+mn-cs"/>
                        </a:rPr>
                        <a:t> to go to the task.</a:t>
                      </a:r>
                      <a:endParaRPr lang="es-ES" sz="1000" dirty="0"/>
                    </a:p>
                    <a:p>
                      <a:pPr marL="0" lvl="0" indent="0">
                        <a:spcAft>
                          <a:spcPts val="600"/>
                        </a:spcAft>
                        <a:buFont typeface="Arial" panose="020B0604020202020204" pitchFamily="34" charset="0"/>
                        <a:buNone/>
                      </a:pPr>
                      <a:endParaRPr lang="en-GB" sz="1400" b="1" dirty="0">
                        <a:solidFill>
                          <a:srgbClr val="7030A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66"/>
                    </a:solidFill>
                  </a:tcPr>
                </a:tc>
                <a:tc vMerge="1">
                  <a:txBody>
                    <a:bodyPr/>
                    <a:lstStyle/>
                    <a:p>
                      <a:endParaRPr lang="en-GB"/>
                    </a:p>
                  </a:txBody>
                  <a:tcPr/>
                </a:tc>
                <a:tc>
                  <a:txBody>
                    <a:bodyPr/>
                    <a:lstStyle/>
                    <a:p>
                      <a:r>
                        <a:rPr lang="en-GB" sz="1400" b="1" kern="1200" baseline="0" dirty="0">
                          <a:solidFill>
                            <a:schemeClr val="dk1"/>
                          </a:solidFill>
                          <a:latin typeface="+mn-lt"/>
                          <a:ea typeface="+mn-ea"/>
                          <a:cs typeface="+mn-cs"/>
                        </a:rPr>
                        <a:t>22) IN A BULLRING**</a:t>
                      </a:r>
                    </a:p>
                    <a:p>
                      <a:endParaRPr lang="en-GB" sz="1200" b="1" kern="1200" baseline="0" dirty="0">
                        <a:solidFill>
                          <a:srgbClr val="FF0000"/>
                        </a:solidFill>
                        <a:latin typeface="+mn-lt"/>
                        <a:ea typeface="+mn-ea"/>
                        <a:cs typeface="+mn-cs"/>
                      </a:endParaRPr>
                    </a:p>
                    <a:p>
                      <a:r>
                        <a:rPr lang="en-GB" sz="1200" b="1" kern="1200" baseline="0" dirty="0">
                          <a:solidFill>
                            <a:srgbClr val="FF0000"/>
                          </a:solidFill>
                          <a:latin typeface="+mn-lt"/>
                          <a:ea typeface="+mn-ea"/>
                          <a:cs typeface="+mn-cs"/>
                        </a:rPr>
                        <a:t>Read </a:t>
                      </a:r>
                      <a:r>
                        <a:rPr lang="en-GB" sz="1200" b="0" kern="1200" baseline="0" dirty="0">
                          <a:solidFill>
                            <a:schemeClr val="dk1"/>
                          </a:solidFill>
                          <a:latin typeface="+mn-lt"/>
                          <a:ea typeface="+mn-ea"/>
                          <a:cs typeface="+mn-cs"/>
                        </a:rPr>
                        <a:t>the specific vocabulary in a bullfight and </a:t>
                      </a:r>
                      <a:r>
                        <a:rPr lang="en-GB" sz="1200" b="1" kern="1200" baseline="0" dirty="0">
                          <a:solidFill>
                            <a:srgbClr val="FF0000"/>
                          </a:solidFill>
                          <a:latin typeface="+mn-lt"/>
                          <a:ea typeface="+mn-ea"/>
                          <a:cs typeface="+mn-cs"/>
                        </a:rPr>
                        <a:t>fill in </a:t>
                      </a:r>
                      <a:r>
                        <a:rPr lang="en-GB" sz="1200" b="0" kern="1200" baseline="0" dirty="0">
                          <a:solidFill>
                            <a:schemeClr val="dk1"/>
                          </a:solidFill>
                          <a:latin typeface="+mn-lt"/>
                          <a:ea typeface="+mn-ea"/>
                          <a:cs typeface="+mn-cs"/>
                        </a:rPr>
                        <a:t>the </a:t>
                      </a:r>
                      <a:r>
                        <a:rPr lang="en-GB" sz="1200" b="1" kern="1200" baseline="0" dirty="0">
                          <a:solidFill>
                            <a:schemeClr val="dk1"/>
                          </a:solidFill>
                          <a:latin typeface="+mn-lt"/>
                          <a:ea typeface="+mn-ea"/>
                          <a:cs typeface="+mn-cs"/>
                        </a:rPr>
                        <a:t>numbered gaps </a:t>
                      </a:r>
                      <a:r>
                        <a:rPr lang="en-GB" sz="1200" b="0" kern="1200" baseline="0" dirty="0">
                          <a:solidFill>
                            <a:schemeClr val="dk1"/>
                          </a:solidFill>
                          <a:latin typeface="+mn-lt"/>
                          <a:ea typeface="+mn-ea"/>
                          <a:cs typeface="+mn-cs"/>
                        </a:rPr>
                        <a:t>with the correct vocabulary in the activity attached</a:t>
                      </a:r>
                    </a:p>
                    <a:p>
                      <a:endParaRPr lang="en-GB" sz="1000" b="0" kern="1200" baseline="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0" dirty="0">
                          <a:solidFill>
                            <a:srgbClr val="7030A0"/>
                          </a:solidFill>
                          <a:effectLst/>
                          <a:latin typeface="+mn-lt"/>
                          <a:ea typeface="+mn-ea"/>
                          <a:cs typeface="+mn-cs"/>
                        </a:rPr>
                        <a:t>Please click </a:t>
                      </a:r>
                      <a:r>
                        <a:rPr lang="en-GB" sz="1000" b="1" kern="1200" baseline="0" dirty="0">
                          <a:solidFill>
                            <a:srgbClr val="7030A0"/>
                          </a:solidFill>
                          <a:effectLst/>
                          <a:latin typeface="+mn-lt"/>
                          <a:ea typeface="+mn-ea"/>
                          <a:cs typeface="+mn-cs"/>
                          <a:hlinkClick r:id="rId16" action="ppaction://hlinksldjump"/>
                        </a:rPr>
                        <a:t>here </a:t>
                      </a:r>
                      <a:r>
                        <a:rPr lang="en-GB" sz="1000" b="1" kern="1200" baseline="0" dirty="0">
                          <a:solidFill>
                            <a:srgbClr val="7030A0"/>
                          </a:solidFill>
                          <a:effectLst/>
                          <a:latin typeface="+mn-lt"/>
                          <a:ea typeface="+mn-ea"/>
                          <a:cs typeface="+mn-cs"/>
                        </a:rPr>
                        <a:t>to go to the task.</a:t>
                      </a:r>
                      <a:endParaRPr lang="en-GB" sz="1000" b="1" dirty="0">
                        <a:solidFill>
                          <a:srgbClr val="7030A0"/>
                        </a:solidFill>
                        <a:latin typeface="Bliss 2 Regular" panose="02000506030000020004" pitchFamily="50" charset="0"/>
                      </a:endParaRPr>
                    </a:p>
                    <a:p>
                      <a:endParaRPr lang="en-GB" sz="1400" b="1" dirty="0">
                        <a:solidFill>
                          <a:srgbClr val="7030A0"/>
                        </a:solidFill>
                        <a:latin typeface="Bliss 2 Regular" panose="02000506030000020004"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10005"/>
                  </a:ext>
                </a:extLst>
              </a:tr>
            </a:tbl>
          </a:graphicData>
        </a:graphic>
      </p:graphicFrame>
      <p:pic>
        <p:nvPicPr>
          <p:cNvPr id="3" name="Picture 2" descr="Image result for book clipart"/>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71499" y="710669"/>
            <a:ext cx="669439" cy="441722"/>
          </a:xfrm>
          <a:prstGeom prst="rect">
            <a:avLst/>
          </a:prstGeom>
          <a:noFill/>
          <a:ln>
            <a:noFill/>
          </a:ln>
        </p:spPr>
      </p:pic>
      <p:pic>
        <p:nvPicPr>
          <p:cNvPr id="4" name="Picture 3" descr="White TV by liftarn"/>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66326" y="649813"/>
            <a:ext cx="590647" cy="566936"/>
          </a:xfrm>
          <a:prstGeom prst="rect">
            <a:avLst/>
          </a:prstGeom>
          <a:noFill/>
          <a:ln>
            <a:noFill/>
          </a:ln>
        </p:spPr>
      </p:pic>
      <p:pic>
        <p:nvPicPr>
          <p:cNvPr id="5" name="Picture 4"/>
          <p:cNvPicPr/>
          <p:nvPr/>
        </p:nvPicPr>
        <p:blipFill>
          <a:blip r:embed="rId19" cstate="print">
            <a:extLst>
              <a:ext uri="{28A0092B-C50C-407E-A947-70E740481C1C}">
                <a14:useLocalDpi xmlns:a14="http://schemas.microsoft.com/office/drawing/2010/main" val="0"/>
              </a:ext>
            </a:extLst>
          </a:blip>
          <a:stretch>
            <a:fillRect/>
          </a:stretch>
        </p:blipFill>
        <p:spPr>
          <a:xfrm>
            <a:off x="6131113" y="726586"/>
            <a:ext cx="404767" cy="488412"/>
          </a:xfrm>
          <a:prstGeom prst="rect">
            <a:avLst/>
          </a:prstGeom>
        </p:spPr>
      </p:pic>
      <p:pic>
        <p:nvPicPr>
          <p:cNvPr id="6" name="Picture 5" descr="Image result for museum clipart"/>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58915" y="778885"/>
            <a:ext cx="530419" cy="502032"/>
          </a:xfrm>
          <a:prstGeom prst="rect">
            <a:avLst/>
          </a:prstGeom>
          <a:noFill/>
          <a:ln>
            <a:noFill/>
          </a:ln>
        </p:spPr>
      </p:pic>
      <p:pic>
        <p:nvPicPr>
          <p:cNvPr id="7" name="Picture 6" descr="SIS Quantitative Market Research"/>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00675" y="685085"/>
            <a:ext cx="560963" cy="492889"/>
          </a:xfrm>
          <a:prstGeom prst="rect">
            <a:avLst/>
          </a:prstGeom>
          <a:noFill/>
          <a:ln>
            <a:noFill/>
          </a:ln>
        </p:spPr>
      </p:pic>
    </p:spTree>
    <p:extLst>
      <p:ext uri="{BB962C8B-B14F-4D97-AF65-F5344CB8AC3E}">
        <p14:creationId xmlns:p14="http://schemas.microsoft.com/office/powerpoint/2010/main" val="339788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45556"/>
            <a:ext cx="9375322" cy="1330621"/>
          </a:xfrm>
          <a:prstGeom prst="rect">
            <a:avLst/>
          </a:prstGeom>
          <a:noFill/>
        </p:spPr>
        <p:txBody>
          <a:bodyPr wrap="square" rtlCol="0">
            <a:spAutoFit/>
          </a:bodyPr>
          <a:lstStyle/>
          <a:p>
            <a:r>
              <a:rPr lang="es-ES" sz="1463" dirty="0">
                <a:solidFill>
                  <a:srgbClr val="FF0000"/>
                </a:solidFill>
              </a:rPr>
              <a:t> </a:t>
            </a:r>
          </a:p>
          <a:p>
            <a:pPr>
              <a:lnSpc>
                <a:spcPct val="150000"/>
              </a:lnSpc>
            </a:pPr>
            <a:r>
              <a:rPr lang="es-ES" sz="1463" b="1" dirty="0">
                <a:solidFill>
                  <a:srgbClr val="FF0000"/>
                </a:solidFill>
                <a:latin typeface="+mj-lt"/>
                <a:ea typeface="DFKai-SB" panose="03000509000000000000" pitchFamily="65" charset="-120"/>
              </a:rPr>
              <a:t> 1) </a:t>
            </a:r>
            <a:r>
              <a:rPr lang="es-ES" sz="1463" b="1" dirty="0" err="1">
                <a:solidFill>
                  <a:srgbClr val="FF0000"/>
                </a:solidFill>
                <a:latin typeface="+mj-lt"/>
                <a:ea typeface="DFKai-SB" panose="03000509000000000000" pitchFamily="65" charset="-120"/>
              </a:rPr>
              <a:t>The</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grandfather</a:t>
            </a:r>
            <a:r>
              <a:rPr lang="es-ES" sz="1463" b="1" dirty="0">
                <a:solidFill>
                  <a:srgbClr val="FF0000"/>
                </a:solidFill>
                <a:latin typeface="+mj-lt"/>
                <a:ea typeface="DFKai-SB" panose="03000509000000000000" pitchFamily="65" charset="-120"/>
              </a:rPr>
              <a:t> of </a:t>
            </a:r>
            <a:r>
              <a:rPr lang="es-ES" sz="1463" b="1" dirty="0" err="1">
                <a:solidFill>
                  <a:srgbClr val="FF0000"/>
                </a:solidFill>
                <a:latin typeface="+mj-lt"/>
                <a:ea typeface="DFKai-SB" panose="03000509000000000000" pitchFamily="65" charset="-120"/>
              </a:rPr>
              <a:t>the</a:t>
            </a:r>
            <a:r>
              <a:rPr lang="es-ES" sz="1463" b="1" dirty="0">
                <a:solidFill>
                  <a:srgbClr val="FF0000"/>
                </a:solidFill>
                <a:latin typeface="+mj-lt"/>
                <a:ea typeface="DFKai-SB" panose="03000509000000000000" pitchFamily="65" charset="-120"/>
              </a:rPr>
              <a:t> short film </a:t>
            </a:r>
            <a:r>
              <a:rPr lang="es-ES" sz="1463" b="1" dirty="0" err="1">
                <a:solidFill>
                  <a:srgbClr val="FF0000"/>
                </a:solidFill>
                <a:latin typeface="+mj-lt"/>
                <a:ea typeface="DFKai-SB" panose="03000509000000000000" pitchFamily="65" charset="-120"/>
              </a:rPr>
              <a:t>says</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that</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we</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shared</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photos</a:t>
            </a:r>
            <a:r>
              <a:rPr lang="es-ES" sz="1463" b="1" dirty="0">
                <a:solidFill>
                  <a:srgbClr val="FF0000"/>
                </a:solidFill>
                <a:latin typeface="+mj-lt"/>
                <a:ea typeface="DFKai-SB" panose="03000509000000000000" pitchFamily="65" charset="-120"/>
              </a:rPr>
              <a:t> of </a:t>
            </a:r>
            <a:r>
              <a:rPr lang="es-ES" sz="1463" b="1" dirty="0" err="1">
                <a:solidFill>
                  <a:srgbClr val="FF0000"/>
                </a:solidFill>
                <a:latin typeface="+mj-lt"/>
                <a:ea typeface="DFKai-SB" panose="03000509000000000000" pitchFamily="65" charset="-120"/>
              </a:rPr>
              <a:t>children</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starving</a:t>
            </a:r>
            <a:r>
              <a:rPr lang="es-ES" sz="1463" b="1" dirty="0">
                <a:solidFill>
                  <a:srgbClr val="FF0000"/>
                </a:solidFill>
                <a:latin typeface="+mj-lt"/>
                <a:ea typeface="DFKai-SB" panose="03000509000000000000" pitchFamily="65" charset="-120"/>
              </a:rPr>
              <a:t> to </a:t>
            </a:r>
            <a:r>
              <a:rPr lang="es-ES" sz="1463" b="1" dirty="0" err="1">
                <a:solidFill>
                  <a:srgbClr val="FF0000"/>
                </a:solidFill>
                <a:latin typeface="+mj-lt"/>
                <a:ea typeface="DFKai-SB" panose="03000509000000000000" pitchFamily="65" charset="-120"/>
              </a:rPr>
              <a:t>raise</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awareness</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Apart</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from</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sharing</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what</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other</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things</a:t>
            </a:r>
            <a:r>
              <a:rPr lang="es-ES" sz="1463" b="1" dirty="0">
                <a:solidFill>
                  <a:srgbClr val="FF0000"/>
                </a:solidFill>
                <a:latin typeface="+mj-lt"/>
                <a:ea typeface="DFKai-SB" panose="03000509000000000000" pitchFamily="65" charset="-120"/>
              </a:rPr>
              <a:t> can </a:t>
            </a:r>
            <a:r>
              <a:rPr lang="es-ES" sz="1463" b="1" dirty="0" err="1">
                <a:solidFill>
                  <a:srgbClr val="FF0000"/>
                </a:solidFill>
                <a:latin typeface="+mj-lt"/>
                <a:ea typeface="DFKai-SB" panose="03000509000000000000" pitchFamily="65" charset="-120"/>
              </a:rPr>
              <a:t>we</a:t>
            </a:r>
            <a:r>
              <a:rPr lang="es-ES" sz="1463" b="1" dirty="0">
                <a:solidFill>
                  <a:srgbClr val="FF0000"/>
                </a:solidFill>
                <a:latin typeface="+mj-lt"/>
                <a:ea typeface="DFKai-SB" panose="03000509000000000000" pitchFamily="65" charset="-120"/>
              </a:rPr>
              <a:t> do online </a:t>
            </a:r>
            <a:r>
              <a:rPr lang="es-ES" sz="1463" b="1" dirty="0" err="1">
                <a:solidFill>
                  <a:srgbClr val="FF0000"/>
                </a:solidFill>
                <a:latin typeface="+mj-lt"/>
                <a:ea typeface="DFKai-SB" panose="03000509000000000000" pitchFamily="65" charset="-120"/>
              </a:rPr>
              <a:t>with</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photos</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documents</a:t>
            </a:r>
            <a:r>
              <a:rPr lang="es-ES" sz="1463" b="1" dirty="0">
                <a:solidFill>
                  <a:srgbClr val="FF0000"/>
                </a:solidFill>
                <a:latin typeface="+mj-lt"/>
                <a:ea typeface="DFKai-SB" panose="03000509000000000000" pitchFamily="65" charset="-120"/>
              </a:rPr>
              <a:t>, folders </a:t>
            </a:r>
            <a:r>
              <a:rPr lang="es-ES" sz="1463" b="1" dirty="0" err="1">
                <a:solidFill>
                  <a:srgbClr val="FF0000"/>
                </a:solidFill>
                <a:latin typeface="+mj-lt"/>
                <a:ea typeface="DFKai-SB" panose="03000509000000000000" pitchFamily="65" charset="-120"/>
              </a:rPr>
              <a:t>or</a:t>
            </a:r>
            <a:r>
              <a:rPr lang="es-ES" sz="1463" b="1" dirty="0">
                <a:solidFill>
                  <a:srgbClr val="FF0000"/>
                </a:solidFill>
                <a:latin typeface="+mj-lt"/>
                <a:ea typeface="DFKai-SB" panose="03000509000000000000" pitchFamily="65" charset="-120"/>
              </a:rPr>
              <a:t> files? </a:t>
            </a:r>
            <a:r>
              <a:rPr lang="es-ES" sz="1463" b="1" dirty="0" err="1">
                <a:solidFill>
                  <a:srgbClr val="FF0000"/>
                </a:solidFill>
                <a:latin typeface="+mj-lt"/>
                <a:ea typeface="DFKai-SB" panose="03000509000000000000" pitchFamily="65" charset="-120"/>
              </a:rPr>
              <a:t>Choose</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the</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correct</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word</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with</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its</a:t>
            </a:r>
            <a:r>
              <a:rPr lang="es-ES" sz="1463" b="1" dirty="0">
                <a:solidFill>
                  <a:srgbClr val="FF0000"/>
                </a:solidFill>
                <a:latin typeface="+mj-lt"/>
                <a:ea typeface="DFKai-SB" panose="03000509000000000000" pitchFamily="65" charset="-120"/>
              </a:rPr>
              <a:t> </a:t>
            </a:r>
            <a:r>
              <a:rPr lang="es-ES" sz="1463" b="1" dirty="0" err="1">
                <a:solidFill>
                  <a:srgbClr val="FF0000"/>
                </a:solidFill>
                <a:latin typeface="+mj-lt"/>
                <a:ea typeface="DFKai-SB" panose="03000509000000000000" pitchFamily="65" charset="-120"/>
              </a:rPr>
              <a:t>definition</a:t>
            </a:r>
            <a:r>
              <a:rPr lang="es-ES" sz="1463" b="1" dirty="0">
                <a:solidFill>
                  <a:srgbClr val="FF0000"/>
                </a:solidFill>
                <a:latin typeface="+mj-lt"/>
                <a:ea typeface="DFKai-SB" panose="03000509000000000000" pitchFamily="65" charset="-120"/>
              </a:rPr>
              <a:t>.</a:t>
            </a:r>
          </a:p>
        </p:txBody>
      </p:sp>
      <p:sp>
        <p:nvSpPr>
          <p:cNvPr id="4" name="CuadroTexto 3"/>
          <p:cNvSpPr txBox="1"/>
          <p:nvPr/>
        </p:nvSpPr>
        <p:spPr>
          <a:xfrm>
            <a:off x="200472" y="1628800"/>
            <a:ext cx="5448295" cy="4939814"/>
          </a:xfrm>
          <a:prstGeom prst="rect">
            <a:avLst/>
          </a:prstGeom>
          <a:solidFill>
            <a:schemeClr val="bg1"/>
          </a:solidFill>
        </p:spPr>
        <p:txBody>
          <a:bodyPr wrap="square" rtlCol="0">
            <a:spAutoFit/>
          </a:bodyPr>
          <a:lstStyle/>
          <a:p>
            <a:pPr marL="342900" indent="-342900">
              <a:buFont typeface="+mj-lt"/>
              <a:buAutoNum type="arabicPeriod"/>
            </a:pPr>
            <a:r>
              <a:rPr lang="es-ES" sz="1500" b="1" dirty="0">
                <a:latin typeface="DFKai-SB" panose="03000509000000000000" pitchFamily="65" charset="-120"/>
                <a:ea typeface="DFKai-SB" panose="03000509000000000000" pitchFamily="65" charset="-120"/>
              </a:rPr>
              <a:t>Hacer doble </a:t>
            </a:r>
            <a:r>
              <a:rPr lang="es-ES" sz="1500" b="1" dirty="0" err="1">
                <a:latin typeface="DFKai-SB" panose="03000509000000000000" pitchFamily="65" charset="-120"/>
                <a:ea typeface="DFKai-SB" panose="03000509000000000000" pitchFamily="65" charset="-120"/>
              </a:rPr>
              <a:t>click</a:t>
            </a:r>
            <a:r>
              <a:rPr lang="es-ES" sz="1500" b="1" dirty="0">
                <a:latin typeface="DFKai-SB" panose="03000509000000000000" pitchFamily="65" charset="-120"/>
                <a:ea typeface="DFKai-SB" panose="03000509000000000000" pitchFamily="65" charset="-120"/>
              </a:rPr>
              <a:t> en un archivo para visualizarlo o comenzar a trabajar con él.</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Transferir un archivo de internet al ordenador, descargar.</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Eliminar un archivo de internet o del ordenador.</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Hacer desaparecer un archivo de la pantalla.</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Hacer que un archivo sea accesible para una persona o grupo.</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Crear o modificar un archivo.</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Mandar un archivo a otra persona o personas.</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Hacer que un archivo esté a la vista de todos.</a:t>
            </a:r>
            <a:br>
              <a:rPr lang="es-ES" sz="1500" b="1" dirty="0">
                <a:latin typeface="DFKai-SB" panose="03000509000000000000" pitchFamily="65" charset="-120"/>
                <a:ea typeface="DFKai-SB" panose="03000509000000000000" pitchFamily="65" charset="-120"/>
              </a:rPr>
            </a:br>
            <a:endParaRPr lang="es-ES" sz="1500" b="1" dirty="0">
              <a:latin typeface="DFKai-SB" panose="03000509000000000000" pitchFamily="65" charset="-120"/>
              <a:ea typeface="DFKai-SB" panose="03000509000000000000" pitchFamily="65" charset="-120"/>
            </a:endParaRPr>
          </a:p>
          <a:p>
            <a:pPr marL="342900" indent="-342900">
              <a:buFont typeface="+mj-lt"/>
              <a:buAutoNum type="arabicPeriod"/>
            </a:pPr>
            <a:r>
              <a:rPr lang="es-ES" sz="1500" b="1" dirty="0">
                <a:latin typeface="DFKai-SB" panose="03000509000000000000" pitchFamily="65" charset="-120"/>
                <a:ea typeface="DFKai-SB" panose="03000509000000000000" pitchFamily="65" charset="-120"/>
              </a:rPr>
              <a:t>Transferir un archivo del ordenador a internet, colgar</a:t>
            </a:r>
            <a:r>
              <a:rPr lang="es-ES" sz="1463" dirty="0"/>
              <a:t>.</a:t>
            </a:r>
          </a:p>
        </p:txBody>
      </p:sp>
      <p:sp>
        <p:nvSpPr>
          <p:cNvPr id="6" name="Rectángulo redondeado 5"/>
          <p:cNvSpPr/>
          <p:nvPr/>
        </p:nvSpPr>
        <p:spPr>
          <a:xfrm>
            <a:off x="6780894" y="2664454"/>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abrir</a:t>
            </a:r>
          </a:p>
        </p:txBody>
      </p:sp>
      <p:sp>
        <p:nvSpPr>
          <p:cNvPr id="7" name="Rectángulo redondeado 6"/>
          <p:cNvSpPr/>
          <p:nvPr/>
        </p:nvSpPr>
        <p:spPr>
          <a:xfrm>
            <a:off x="5654672" y="5602685"/>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compartir</a:t>
            </a:r>
          </a:p>
        </p:txBody>
      </p:sp>
      <p:sp>
        <p:nvSpPr>
          <p:cNvPr id="8" name="Rectángulo redondeado 7"/>
          <p:cNvSpPr/>
          <p:nvPr/>
        </p:nvSpPr>
        <p:spPr>
          <a:xfrm>
            <a:off x="5654673" y="4911121"/>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cerrar</a:t>
            </a:r>
          </a:p>
        </p:txBody>
      </p:sp>
      <p:sp>
        <p:nvSpPr>
          <p:cNvPr id="9" name="Rectángulo redondeado 8"/>
          <p:cNvSpPr/>
          <p:nvPr/>
        </p:nvSpPr>
        <p:spPr>
          <a:xfrm>
            <a:off x="5654676" y="4190595"/>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enviar</a:t>
            </a:r>
          </a:p>
        </p:txBody>
      </p:sp>
      <p:sp>
        <p:nvSpPr>
          <p:cNvPr id="10" name="Rectángulo redondeado 9"/>
          <p:cNvSpPr/>
          <p:nvPr/>
        </p:nvSpPr>
        <p:spPr>
          <a:xfrm>
            <a:off x="5654672" y="3514289"/>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subir</a:t>
            </a:r>
          </a:p>
        </p:txBody>
      </p:sp>
      <p:sp>
        <p:nvSpPr>
          <p:cNvPr id="12" name="Rectángulo redondeado 11"/>
          <p:cNvSpPr/>
          <p:nvPr/>
        </p:nvSpPr>
        <p:spPr>
          <a:xfrm>
            <a:off x="7930695" y="3470069"/>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editar</a:t>
            </a:r>
          </a:p>
        </p:txBody>
      </p:sp>
      <p:sp>
        <p:nvSpPr>
          <p:cNvPr id="13" name="Rectángulo redondeado 12"/>
          <p:cNvSpPr/>
          <p:nvPr/>
        </p:nvSpPr>
        <p:spPr>
          <a:xfrm>
            <a:off x="7930694" y="4190595"/>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bajar</a:t>
            </a:r>
          </a:p>
        </p:txBody>
      </p:sp>
      <p:sp>
        <p:nvSpPr>
          <p:cNvPr id="14" name="Rectángulo redondeado 13"/>
          <p:cNvSpPr/>
          <p:nvPr/>
        </p:nvSpPr>
        <p:spPr>
          <a:xfrm>
            <a:off x="7930695" y="4911121"/>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borrar</a:t>
            </a:r>
          </a:p>
        </p:txBody>
      </p:sp>
      <p:sp>
        <p:nvSpPr>
          <p:cNvPr id="15" name="Rectángulo redondeado 14"/>
          <p:cNvSpPr/>
          <p:nvPr/>
        </p:nvSpPr>
        <p:spPr>
          <a:xfrm>
            <a:off x="7930694" y="5631646"/>
            <a:ext cx="1863271" cy="546997"/>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63" b="1" dirty="0">
                <a:solidFill>
                  <a:srgbClr val="0070C0"/>
                </a:solidFill>
              </a:rPr>
              <a:t>publicar</a:t>
            </a:r>
          </a:p>
        </p:txBody>
      </p:sp>
    </p:spTree>
    <p:extLst>
      <p:ext uri="{BB962C8B-B14F-4D97-AF65-F5344CB8AC3E}">
        <p14:creationId xmlns:p14="http://schemas.microsoft.com/office/powerpoint/2010/main" val="205824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159" y="188640"/>
            <a:ext cx="9823449" cy="1105495"/>
          </a:xfrm>
          <a:prstGeom prst="rect">
            <a:avLst/>
          </a:prstGeom>
          <a:solidFill>
            <a:schemeClr val="bg1"/>
          </a:solidFill>
        </p:spPr>
        <p:txBody>
          <a:bodyPr wrap="square" rtlCol="0">
            <a:spAutoFit/>
          </a:bodyPr>
          <a:lstStyle/>
          <a:p>
            <a:pPr>
              <a:lnSpc>
                <a:spcPct val="150000"/>
              </a:lnSpc>
            </a:pPr>
            <a:r>
              <a:rPr lang="en-GB" sz="1463" b="1" dirty="0">
                <a:solidFill>
                  <a:srgbClr val="FF0000"/>
                </a:solidFill>
                <a:latin typeface="DFKai-SB" panose="03000509000000000000" pitchFamily="65" charset="-120"/>
                <a:ea typeface="DFKai-SB" panose="03000509000000000000" pitchFamily="65" charset="-120"/>
              </a:rPr>
              <a:t>2) Complete the short film transcription with the verbs in brackets. You have to use the imperfect tense because he is talking about his life in the past.</a:t>
            </a:r>
            <a:r>
              <a:rPr lang="es-ES" sz="1463" dirty="0">
                <a:solidFill>
                  <a:srgbClr val="FF0000"/>
                </a:solidFill>
              </a:rPr>
              <a:t> </a:t>
            </a:r>
            <a:r>
              <a:rPr lang="es-ES" sz="1463" dirty="0" err="1">
                <a:solidFill>
                  <a:srgbClr val="FF0000"/>
                </a:solidFill>
                <a:latin typeface="Aharoni" panose="02010803020104030203" pitchFamily="2" charset="-79"/>
                <a:cs typeface="Aharoni" panose="02010803020104030203" pitchFamily="2" charset="-79"/>
              </a:rPr>
              <a:t>Remember</a:t>
            </a:r>
            <a:r>
              <a:rPr lang="es-ES" sz="1463" dirty="0">
                <a:solidFill>
                  <a:srgbClr val="FF0000"/>
                </a:solidFill>
                <a:latin typeface="Aharoni" panose="02010803020104030203" pitchFamily="2" charset="-79"/>
                <a:cs typeface="Aharoni" panose="02010803020104030203" pitchFamily="2" charset="-79"/>
              </a:rPr>
              <a:t> </a:t>
            </a:r>
            <a:r>
              <a:rPr lang="es-ES" sz="1463" dirty="0" err="1">
                <a:solidFill>
                  <a:srgbClr val="FF0000"/>
                </a:solidFill>
                <a:latin typeface="Aharoni" panose="02010803020104030203" pitchFamily="2" charset="-79"/>
                <a:cs typeface="Aharoni" panose="02010803020104030203" pitchFamily="2" charset="-79"/>
              </a:rPr>
              <a:t>that</a:t>
            </a:r>
            <a:r>
              <a:rPr lang="es-ES" sz="1463" dirty="0">
                <a:solidFill>
                  <a:srgbClr val="FF0000"/>
                </a:solidFill>
                <a:latin typeface="Aharoni" panose="02010803020104030203" pitchFamily="2" charset="-79"/>
                <a:cs typeface="Aharoni" panose="02010803020104030203" pitchFamily="2" charset="-79"/>
              </a:rPr>
              <a:t> </a:t>
            </a:r>
            <a:r>
              <a:rPr lang="es-ES" sz="1463" dirty="0" err="1">
                <a:solidFill>
                  <a:srgbClr val="FF0000"/>
                </a:solidFill>
                <a:latin typeface="Aharoni" panose="02010803020104030203" pitchFamily="2" charset="-79"/>
                <a:cs typeface="Aharoni" panose="02010803020104030203" pitchFamily="2" charset="-79"/>
              </a:rPr>
              <a:t>there</a:t>
            </a:r>
            <a:r>
              <a:rPr lang="es-ES" sz="1463" dirty="0">
                <a:solidFill>
                  <a:srgbClr val="FF0000"/>
                </a:solidFill>
                <a:latin typeface="Aharoni" panose="02010803020104030203" pitchFamily="2" charset="-79"/>
                <a:cs typeface="Aharoni" panose="02010803020104030203" pitchFamily="2" charset="-79"/>
              </a:rPr>
              <a:t> are </a:t>
            </a:r>
            <a:r>
              <a:rPr lang="es-ES" sz="1463" dirty="0" err="1">
                <a:solidFill>
                  <a:srgbClr val="FF0000"/>
                </a:solidFill>
                <a:latin typeface="Aharoni" panose="02010803020104030203" pitchFamily="2" charset="-79"/>
                <a:cs typeface="Aharoni" panose="02010803020104030203" pitchFamily="2" charset="-79"/>
              </a:rPr>
              <a:t>only</a:t>
            </a:r>
            <a:r>
              <a:rPr lang="es-ES" sz="1463" dirty="0">
                <a:solidFill>
                  <a:srgbClr val="FF0000"/>
                </a:solidFill>
                <a:latin typeface="Aharoni" panose="02010803020104030203" pitchFamily="2" charset="-79"/>
                <a:cs typeface="Aharoni" panose="02010803020104030203" pitchFamily="2" charset="-79"/>
              </a:rPr>
              <a:t> </a:t>
            </a:r>
            <a:r>
              <a:rPr lang="es-ES" sz="1463" dirty="0" err="1">
                <a:solidFill>
                  <a:srgbClr val="FF0000"/>
                </a:solidFill>
                <a:latin typeface="Aharoni" panose="02010803020104030203" pitchFamily="2" charset="-79"/>
                <a:cs typeface="Aharoni" panose="02010803020104030203" pitchFamily="2" charset="-79"/>
              </a:rPr>
              <a:t>three</a:t>
            </a:r>
            <a:r>
              <a:rPr lang="es-ES" sz="1463" dirty="0">
                <a:solidFill>
                  <a:srgbClr val="FF0000"/>
                </a:solidFill>
                <a:latin typeface="Aharoni" panose="02010803020104030203" pitchFamily="2" charset="-79"/>
                <a:cs typeface="Aharoni" panose="02010803020104030203" pitchFamily="2" charset="-79"/>
              </a:rPr>
              <a:t> </a:t>
            </a:r>
            <a:r>
              <a:rPr lang="es-ES" sz="1463" dirty="0" err="1">
                <a:solidFill>
                  <a:srgbClr val="FF0000"/>
                </a:solidFill>
                <a:latin typeface="Aharoni" panose="02010803020104030203" pitchFamily="2" charset="-79"/>
                <a:cs typeface="Aharoni" panose="02010803020104030203" pitchFamily="2" charset="-79"/>
              </a:rPr>
              <a:t>irregularities</a:t>
            </a:r>
            <a:r>
              <a:rPr lang="es-ES" sz="1463" dirty="0">
                <a:solidFill>
                  <a:srgbClr val="FF0000"/>
                </a:solidFill>
                <a:latin typeface="Aharoni" panose="02010803020104030203" pitchFamily="2" charset="-79"/>
                <a:cs typeface="Aharoni" panose="02010803020104030203" pitchFamily="2" charset="-79"/>
              </a:rPr>
              <a:t>: be, </a:t>
            </a:r>
            <a:r>
              <a:rPr lang="es-ES" sz="1463" dirty="0" err="1">
                <a:solidFill>
                  <a:srgbClr val="FF0000"/>
                </a:solidFill>
                <a:latin typeface="Aharoni" panose="02010803020104030203" pitchFamily="2" charset="-79"/>
                <a:cs typeface="Aharoni" panose="02010803020104030203" pitchFamily="2" charset="-79"/>
              </a:rPr>
              <a:t>go</a:t>
            </a:r>
            <a:r>
              <a:rPr lang="es-ES" sz="1463" dirty="0">
                <a:solidFill>
                  <a:srgbClr val="FF0000"/>
                </a:solidFill>
                <a:latin typeface="Aharoni" panose="02010803020104030203" pitchFamily="2" charset="-79"/>
                <a:cs typeface="Aharoni" panose="02010803020104030203" pitchFamily="2" charset="-79"/>
              </a:rPr>
              <a:t> and </a:t>
            </a:r>
            <a:r>
              <a:rPr lang="es-ES" sz="1463" dirty="0" err="1">
                <a:solidFill>
                  <a:srgbClr val="FF0000"/>
                </a:solidFill>
                <a:latin typeface="Aharoni" panose="02010803020104030203" pitchFamily="2" charset="-79"/>
                <a:cs typeface="Aharoni" panose="02010803020104030203" pitchFamily="2" charset="-79"/>
              </a:rPr>
              <a:t>see</a:t>
            </a:r>
            <a:r>
              <a:rPr lang="es-ES" sz="1463" dirty="0">
                <a:solidFill>
                  <a:srgbClr val="FF0000"/>
                </a:solidFill>
                <a:latin typeface="Aharoni" panose="02010803020104030203" pitchFamily="2" charset="-79"/>
                <a:cs typeface="Aharoni" panose="02010803020104030203" pitchFamily="2" charset="-79"/>
              </a:rPr>
              <a:t>.</a:t>
            </a:r>
            <a:endParaRPr lang="es-ES" sz="1463" b="1" dirty="0">
              <a:solidFill>
                <a:srgbClr val="0070C0"/>
              </a:solidFill>
              <a:latin typeface="DFKai-SB" panose="03000509000000000000" pitchFamily="65" charset="-120"/>
              <a:ea typeface="DFKai-SB" panose="03000509000000000000" pitchFamily="65" charset="-120"/>
            </a:endParaRPr>
          </a:p>
        </p:txBody>
      </p:sp>
      <p:sp>
        <p:nvSpPr>
          <p:cNvPr id="3" name="CuadroTexto 2"/>
          <p:cNvSpPr txBox="1"/>
          <p:nvPr/>
        </p:nvSpPr>
        <p:spPr>
          <a:xfrm>
            <a:off x="272480" y="1484784"/>
            <a:ext cx="9457871" cy="5139869"/>
          </a:xfrm>
          <a:prstGeom prst="rect">
            <a:avLst/>
          </a:prstGeom>
          <a:solidFill>
            <a:schemeClr val="bg1"/>
          </a:solidFill>
        </p:spPr>
        <p:txBody>
          <a:bodyPr wrap="square" rtlCol="0">
            <a:spAutoFit/>
          </a:bodyPr>
          <a:lstStyle/>
          <a:p>
            <a:r>
              <a:rPr lang="es-ES" sz="1500" b="1" dirty="0">
                <a:latin typeface="DFKai-SB" panose="03000509000000000000" pitchFamily="65" charset="-120"/>
                <a:ea typeface="DFKai-SB" panose="03000509000000000000" pitchFamily="65" charset="-120"/>
              </a:rPr>
              <a:t>ABUELO</a:t>
            </a:r>
            <a:r>
              <a:rPr lang="es-ES" sz="1500" dirty="0">
                <a:latin typeface="DFKai-SB" panose="03000509000000000000" pitchFamily="65" charset="-120"/>
                <a:ea typeface="DFKai-SB" panose="03000509000000000000" pitchFamily="65" charset="-120"/>
              </a:rPr>
              <a:t>: Cayó todo el camino, desde el séptimo piso, hasta el sótano, botando por las escaleras como una pelota de tenis. Y así fue como la abuela y yo conseguimos mover el sofá a la casa nueva. Menos por una cadera rota, todo fue bien.</a:t>
            </a:r>
          </a:p>
          <a:p>
            <a:endParaRPr lang="es-ES" sz="1500" dirty="0">
              <a:latin typeface="DFKai-SB" panose="03000509000000000000" pitchFamily="65" charset="-120"/>
              <a:ea typeface="DFKai-SB" panose="03000509000000000000" pitchFamily="65" charset="-120"/>
            </a:endParaRPr>
          </a:p>
          <a:p>
            <a:r>
              <a:rPr lang="es-ES" sz="1500" dirty="0">
                <a:latin typeface="DFKai-SB" panose="03000509000000000000" pitchFamily="65" charset="-120"/>
                <a:ea typeface="DFKai-SB" panose="03000509000000000000" pitchFamily="65" charset="-120"/>
              </a:rPr>
              <a:t>Lo ________(</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todo en aquel entonces. No_________(</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toda esta tecnología, pero deja que te diga:__________(</a:t>
            </a:r>
            <a:r>
              <a:rPr lang="es-ES" sz="1500" b="1" dirty="0">
                <a:latin typeface="DFKai-SB" panose="03000509000000000000" pitchFamily="65" charset="-120"/>
                <a:ea typeface="DFKai-SB" panose="03000509000000000000" pitchFamily="65" charset="-120"/>
              </a:rPr>
              <a:t>ser, nosotros</a:t>
            </a:r>
            <a:r>
              <a:rPr lang="es-ES" sz="1500" dirty="0">
                <a:latin typeface="DFKai-SB" panose="03000509000000000000" pitchFamily="65" charset="-120"/>
                <a:ea typeface="DFKai-SB" panose="03000509000000000000" pitchFamily="65" charset="-120"/>
              </a:rPr>
              <a:t>) más felices así. Claro está que _________(</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unas distracciones divertidas que se perdieron con el tiempo. Qué llegó a pasar con el </a:t>
            </a:r>
            <a:r>
              <a:rPr lang="es-ES" sz="1500" dirty="0" err="1">
                <a:latin typeface="DFKai-SB" panose="03000509000000000000" pitchFamily="65" charset="-120"/>
                <a:ea typeface="DFKai-SB" panose="03000509000000000000" pitchFamily="65" charset="-120"/>
              </a:rPr>
              <a:t>planking</a:t>
            </a:r>
            <a:r>
              <a:rPr lang="es-ES" sz="1500" dirty="0">
                <a:latin typeface="DFKai-SB" panose="03000509000000000000" pitchFamily="65" charset="-120"/>
                <a:ea typeface="DFKai-SB" panose="03000509000000000000" pitchFamily="65" charset="-120"/>
              </a:rPr>
              <a:t> o los filtros </a:t>
            </a:r>
            <a:r>
              <a:rPr lang="es-ES" sz="1500" dirty="0" err="1">
                <a:latin typeface="DFKai-SB" panose="03000509000000000000" pitchFamily="65" charset="-120"/>
                <a:ea typeface="DFKai-SB" panose="03000509000000000000" pitchFamily="65" charset="-120"/>
              </a:rPr>
              <a:t>Snapchat</a:t>
            </a:r>
            <a:r>
              <a:rPr lang="es-ES" sz="1500" dirty="0">
                <a:latin typeface="DFKai-SB" panose="03000509000000000000" pitchFamily="65" charset="-120"/>
                <a:ea typeface="DFKai-SB" panose="03000509000000000000" pitchFamily="65" charset="-120"/>
              </a:rPr>
              <a:t>.</a:t>
            </a:r>
          </a:p>
          <a:p>
            <a:endParaRPr lang="es-ES" sz="1500" dirty="0">
              <a:latin typeface="DFKai-SB" panose="03000509000000000000" pitchFamily="65" charset="-120"/>
              <a:ea typeface="DFKai-SB" panose="03000509000000000000" pitchFamily="65" charset="-120"/>
            </a:endParaRPr>
          </a:p>
          <a:p>
            <a:r>
              <a:rPr lang="es-ES" sz="1500" dirty="0">
                <a:latin typeface="DFKai-SB" panose="03000509000000000000" pitchFamily="65" charset="-120"/>
                <a:ea typeface="DFKai-SB" panose="03000509000000000000" pitchFamily="65" charset="-120"/>
              </a:rPr>
              <a:t>En aquellos días si _________ (</a:t>
            </a:r>
            <a:r>
              <a:rPr lang="es-ES" sz="1500" b="1" dirty="0">
                <a:latin typeface="DFKai-SB" panose="03000509000000000000" pitchFamily="65" charset="-120"/>
                <a:ea typeface="DFKai-SB" panose="03000509000000000000" pitchFamily="65" charset="-120"/>
              </a:rPr>
              <a:t>querer, tú</a:t>
            </a:r>
            <a:r>
              <a:rPr lang="es-ES" sz="1500" dirty="0">
                <a:latin typeface="DFKai-SB" panose="03000509000000000000" pitchFamily="65" charset="-120"/>
                <a:ea typeface="DFKai-SB" panose="03000509000000000000" pitchFamily="65" charset="-120"/>
              </a:rPr>
              <a:t>) ver a un amigo simplemente   _________ (</a:t>
            </a:r>
            <a:r>
              <a:rPr lang="es-ES" sz="1500" b="1" dirty="0">
                <a:latin typeface="DFKai-SB" panose="03000509000000000000" pitchFamily="65" charset="-120"/>
                <a:ea typeface="DFKai-SB" panose="03000509000000000000" pitchFamily="65" charset="-120"/>
              </a:rPr>
              <a:t>quedar, tú</a:t>
            </a:r>
            <a:r>
              <a:rPr lang="es-ES" sz="1500" dirty="0">
                <a:latin typeface="DFKai-SB" panose="03000509000000000000" pitchFamily="65" charset="-120"/>
                <a:ea typeface="DFKai-SB" panose="03000509000000000000" pitchFamily="65" charset="-120"/>
              </a:rPr>
              <a:t>) con él en un restaurante y le ________(</a:t>
            </a:r>
            <a:r>
              <a:rPr lang="es-ES" sz="1500" b="1" dirty="0">
                <a:latin typeface="DFKai-SB" panose="03000509000000000000" pitchFamily="65" charset="-120"/>
                <a:ea typeface="DFKai-SB" panose="03000509000000000000" pitchFamily="65" charset="-120"/>
              </a:rPr>
              <a:t>hablar, tú</a:t>
            </a:r>
            <a:r>
              <a:rPr lang="es-ES" sz="1500" dirty="0">
                <a:latin typeface="DFKai-SB" panose="03000509000000000000" pitchFamily="65" charset="-120"/>
                <a:ea typeface="DFKai-SB" panose="03000509000000000000" pitchFamily="65" charset="-120"/>
              </a:rPr>
              <a:t>) por el móvil.__________(</a:t>
            </a:r>
            <a:r>
              <a:rPr lang="es-ES" sz="1500" b="1" dirty="0">
                <a:latin typeface="DFKai-SB" panose="03000509000000000000" pitchFamily="65" charset="-120"/>
                <a:ea typeface="DFKai-SB" panose="03000509000000000000" pitchFamily="65" charset="-120"/>
              </a:rPr>
              <a:t>ser, ello</a:t>
            </a:r>
            <a:r>
              <a:rPr lang="es-ES" sz="1500" dirty="0">
                <a:latin typeface="DFKai-SB" panose="03000509000000000000" pitchFamily="65" charset="-120"/>
                <a:ea typeface="DFKai-SB" panose="03000509000000000000" pitchFamily="65" charset="-120"/>
              </a:rPr>
              <a:t>) prácticamente sagrado hacer fotos a la comida, ¿sabes? A la gente le _________(</a:t>
            </a:r>
            <a:r>
              <a:rPr lang="es-ES" sz="1500" b="1" dirty="0">
                <a:latin typeface="DFKai-SB" panose="03000509000000000000" pitchFamily="65" charset="-120"/>
                <a:ea typeface="DFKai-SB" panose="03000509000000000000" pitchFamily="65" charset="-120"/>
              </a:rPr>
              <a:t>importar, eso</a:t>
            </a:r>
            <a:r>
              <a:rPr lang="es-ES" sz="1500" dirty="0">
                <a:latin typeface="DFKai-SB" panose="03000509000000000000" pitchFamily="65" charset="-120"/>
                <a:ea typeface="DFKai-SB" panose="03000509000000000000" pitchFamily="65" charset="-120"/>
              </a:rPr>
              <a:t>) saber que_________(</a:t>
            </a:r>
            <a:r>
              <a:rPr lang="es-ES" sz="1500" b="1" dirty="0">
                <a:latin typeface="DFKai-SB" panose="03000509000000000000" pitchFamily="65" charset="-120"/>
                <a:ea typeface="DFKai-SB" panose="03000509000000000000" pitchFamily="65" charset="-120"/>
              </a:rPr>
              <a:t>comer, tú</a:t>
            </a:r>
            <a:r>
              <a:rPr lang="es-ES" sz="1500" dirty="0">
                <a:latin typeface="DFKai-SB" panose="03000509000000000000" pitchFamily="65" charset="-120"/>
                <a:ea typeface="DFKai-SB" panose="03000509000000000000" pitchFamily="65" charset="-120"/>
              </a:rPr>
              <a:t>) bien. Y si te__________(</a:t>
            </a:r>
            <a:r>
              <a:rPr lang="es-ES" sz="1500" b="1" dirty="0">
                <a:latin typeface="DFKai-SB" panose="03000509000000000000" pitchFamily="65" charset="-120"/>
                <a:ea typeface="DFKai-SB" panose="03000509000000000000" pitchFamily="65" charset="-120"/>
              </a:rPr>
              <a:t>gustar, alguien</a:t>
            </a:r>
            <a:r>
              <a:rPr lang="es-ES" sz="1500" dirty="0">
                <a:latin typeface="DFKai-SB" panose="03000509000000000000" pitchFamily="65" charset="-120"/>
                <a:ea typeface="DFKai-SB" panose="03000509000000000000" pitchFamily="65" charset="-120"/>
              </a:rPr>
              <a:t>) alguien,___________(</a:t>
            </a:r>
            <a:r>
              <a:rPr lang="es-ES" sz="1500" b="1" dirty="0">
                <a:latin typeface="DFKai-SB" panose="03000509000000000000" pitchFamily="65" charset="-120"/>
                <a:ea typeface="DFKai-SB" panose="03000509000000000000" pitchFamily="65" charset="-120"/>
              </a:rPr>
              <a:t>hacer, tú</a:t>
            </a:r>
            <a:r>
              <a:rPr lang="es-ES" sz="1500" dirty="0">
                <a:latin typeface="DFKai-SB" panose="03000509000000000000" pitchFamily="65" charset="-120"/>
                <a:ea typeface="DFKai-SB" panose="03000509000000000000" pitchFamily="65" charset="-120"/>
              </a:rPr>
              <a:t>) lo romántico, lo __________(</a:t>
            </a:r>
            <a:r>
              <a:rPr lang="es-ES" sz="1500" b="1" dirty="0">
                <a:latin typeface="DFKai-SB" panose="03000509000000000000" pitchFamily="65" charset="-120"/>
                <a:ea typeface="DFKai-SB" panose="03000509000000000000" pitchFamily="65" charset="-120"/>
              </a:rPr>
              <a:t>hablar, tú</a:t>
            </a:r>
            <a:r>
              <a:rPr lang="es-ES" sz="1500" dirty="0">
                <a:latin typeface="DFKai-SB" panose="03000509000000000000" pitchFamily="65" charset="-120"/>
                <a:ea typeface="DFKai-SB" panose="03000509000000000000" pitchFamily="65" charset="-120"/>
              </a:rPr>
              <a:t>) por Facebook. No_________(</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nada de esas tonterías de los hologramas que hacéis los jovenzuelos de hoy en día.</a:t>
            </a:r>
          </a:p>
          <a:p>
            <a:endParaRPr lang="es-ES" sz="1500" dirty="0">
              <a:latin typeface="DFKai-SB" panose="03000509000000000000" pitchFamily="65" charset="-120"/>
              <a:ea typeface="DFKai-SB" panose="03000509000000000000" pitchFamily="65" charset="-120"/>
            </a:endParaRPr>
          </a:p>
          <a:p>
            <a:r>
              <a:rPr lang="es-ES" sz="1500" dirty="0">
                <a:latin typeface="DFKai-SB" panose="03000509000000000000" pitchFamily="65" charset="-120"/>
                <a:ea typeface="DFKai-SB" panose="03000509000000000000" pitchFamily="65" charset="-120"/>
              </a:rPr>
              <a:t>_________ (</a:t>
            </a:r>
            <a:r>
              <a:rPr lang="es-ES" sz="1500" b="1" dirty="0">
                <a:latin typeface="DFKai-SB" panose="03000509000000000000" pitchFamily="65" charset="-120"/>
                <a:ea typeface="DFKai-SB" panose="03000509000000000000" pitchFamily="65" charset="-120"/>
              </a:rPr>
              <a:t>ser, ellos</a:t>
            </a:r>
            <a:r>
              <a:rPr lang="es-ES" sz="1500" dirty="0">
                <a:latin typeface="DFKai-SB" panose="03000509000000000000" pitchFamily="65" charset="-120"/>
                <a:ea typeface="DFKai-SB" panose="03000509000000000000" pitchFamily="65" charset="-120"/>
              </a:rPr>
              <a:t>) los años dorados. __________ (</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valores, ¿sabes? Le  __________(</a:t>
            </a:r>
            <a:r>
              <a:rPr lang="es-ES" sz="1500" b="1" dirty="0">
                <a:latin typeface="DFKai-SB" panose="03000509000000000000" pitchFamily="65" charset="-120"/>
                <a:ea typeface="DFKai-SB" panose="03000509000000000000" pitchFamily="65" charset="-120"/>
              </a:rPr>
              <a:t>dar, nosotros</a:t>
            </a:r>
            <a:r>
              <a:rPr lang="es-ES" sz="1500" dirty="0">
                <a:latin typeface="DFKai-SB" panose="03000509000000000000" pitchFamily="65" charset="-120"/>
                <a:ea typeface="DFKai-SB" panose="03000509000000000000" pitchFamily="65" charset="-120"/>
              </a:rPr>
              <a:t>) “me gusta” a las cosas que nuestros amigos  ____________(</a:t>
            </a:r>
            <a:r>
              <a:rPr lang="es-ES" sz="1500" b="1" dirty="0">
                <a:latin typeface="DFKai-SB" panose="03000509000000000000" pitchFamily="65" charset="-120"/>
                <a:ea typeface="DFKai-SB" panose="03000509000000000000" pitchFamily="65" charset="-120"/>
              </a:rPr>
              <a:t>publicar, ellos</a:t>
            </a:r>
            <a:r>
              <a:rPr lang="es-ES" sz="1500" dirty="0">
                <a:latin typeface="DFKai-SB" panose="03000509000000000000" pitchFamily="65" charset="-120"/>
                <a:ea typeface="DFKai-SB" panose="03000509000000000000" pitchFamily="65" charset="-120"/>
              </a:rPr>
              <a:t>) en Facebook a pesar de que no nos  _________(</a:t>
            </a:r>
            <a:r>
              <a:rPr lang="es-ES" sz="1500" b="1" dirty="0">
                <a:latin typeface="DFKai-SB" panose="03000509000000000000" pitchFamily="65" charset="-120"/>
                <a:ea typeface="DFKai-SB" panose="03000509000000000000" pitchFamily="65" charset="-120"/>
              </a:rPr>
              <a:t>gustar, ellos</a:t>
            </a:r>
            <a:r>
              <a:rPr lang="es-ES" sz="1500" dirty="0">
                <a:latin typeface="DFKai-SB" panose="03000509000000000000" pitchFamily="65" charset="-120"/>
                <a:ea typeface="DFKai-SB" panose="03000509000000000000" pitchFamily="65" charset="-120"/>
              </a:rPr>
              <a:t>) de verdad y  ____________(</a:t>
            </a:r>
            <a:r>
              <a:rPr lang="es-ES" sz="1500" b="1" dirty="0">
                <a:latin typeface="DFKai-SB" panose="03000509000000000000" pitchFamily="65" charset="-120"/>
                <a:ea typeface="DFKai-SB" panose="03000509000000000000" pitchFamily="65" charset="-120"/>
              </a:rPr>
              <a:t>compartir, nosotros</a:t>
            </a:r>
            <a:r>
              <a:rPr lang="es-ES" sz="1500" dirty="0">
                <a:latin typeface="DFKai-SB" panose="03000509000000000000" pitchFamily="65" charset="-120"/>
                <a:ea typeface="DFKai-SB" panose="03000509000000000000" pitchFamily="65" charset="-120"/>
              </a:rPr>
              <a:t>) fotos de niños pasando hambre para crear conciencia. Salvamos las vidas de esos pequeñajos, ¿sabes?</a:t>
            </a:r>
          </a:p>
          <a:p>
            <a:endParaRPr lang="es-ES" sz="13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431616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42472" y="996724"/>
            <a:ext cx="8714921" cy="2856616"/>
          </a:xfrm>
          <a:prstGeom prst="rect">
            <a:avLst/>
          </a:prstGeom>
          <a:solidFill>
            <a:schemeClr val="bg1"/>
          </a:solidFill>
        </p:spPr>
        <p:txBody>
          <a:bodyPr wrap="square" rtlCol="0">
            <a:spAutoFit/>
          </a:bodyPr>
          <a:lstStyle/>
          <a:p>
            <a:r>
              <a:rPr lang="es-ES" sz="1500" dirty="0">
                <a:latin typeface="DFKai-SB" panose="03000509000000000000" pitchFamily="65" charset="-120"/>
                <a:ea typeface="DFKai-SB" panose="03000509000000000000" pitchFamily="65" charset="-120"/>
              </a:rPr>
              <a:t>¿Qué pasó con la música? ¿Qué es ese ruido que escucháis hoy en día? ¿Qué pasó con la música de verdad como el reggaetón? Creo que te hubiese encantado la década de los 2010. Cosas nuevas___________ (</a:t>
            </a:r>
            <a:r>
              <a:rPr lang="es-ES" sz="1500" b="1" dirty="0">
                <a:latin typeface="DFKai-SB" panose="03000509000000000000" pitchFamily="65" charset="-120"/>
                <a:ea typeface="DFKai-SB" panose="03000509000000000000" pitchFamily="65" charset="-120"/>
              </a:rPr>
              <a:t>salir, ellas</a:t>
            </a:r>
            <a:r>
              <a:rPr lang="es-ES" sz="1500" dirty="0">
                <a:latin typeface="DFKai-SB" panose="03000509000000000000" pitchFamily="65" charset="-120"/>
                <a:ea typeface="DFKai-SB" panose="03000509000000000000" pitchFamily="65" charset="-120"/>
              </a:rPr>
              <a:t>) a diario. Yo fui un orgulloso portador de un iPhone 7. Esos son una reliquia hoy en día. Ni siquiera te___________(</a:t>
            </a:r>
            <a:r>
              <a:rPr lang="es-ES" sz="1500" b="1" dirty="0" err="1">
                <a:latin typeface="DFKai-SB" panose="03000509000000000000" pitchFamily="65" charset="-120"/>
                <a:ea typeface="DFKai-SB" panose="03000509000000000000" pitchFamily="65" charset="-120"/>
              </a:rPr>
              <a:t>teletransportar</a:t>
            </a:r>
            <a:r>
              <a:rPr lang="es-ES" sz="1500" b="1" dirty="0">
                <a:latin typeface="DFKai-SB" panose="03000509000000000000" pitchFamily="65" charset="-120"/>
                <a:ea typeface="DFKai-SB" panose="03000509000000000000" pitchFamily="65" charset="-120"/>
              </a:rPr>
              <a:t>, él</a:t>
            </a:r>
            <a:r>
              <a:rPr lang="es-ES" sz="1500" dirty="0">
                <a:latin typeface="DFKai-SB" panose="03000509000000000000" pitchFamily="65" charset="-120"/>
                <a:ea typeface="DFKai-SB" panose="03000509000000000000" pitchFamily="65" charset="-120"/>
              </a:rPr>
              <a:t>) pero________(</a:t>
            </a:r>
            <a:r>
              <a:rPr lang="es-ES" sz="1500" b="1" dirty="0">
                <a:latin typeface="DFKai-SB" panose="03000509000000000000" pitchFamily="65" charset="-120"/>
                <a:ea typeface="DFKai-SB" panose="03000509000000000000" pitchFamily="65" charset="-120"/>
              </a:rPr>
              <a:t>seguir, ellos</a:t>
            </a:r>
            <a:r>
              <a:rPr lang="es-ES" sz="1500" dirty="0">
                <a:latin typeface="DFKai-SB" panose="03000509000000000000" pitchFamily="65" charset="-120"/>
                <a:ea typeface="DFKai-SB" panose="03000509000000000000" pitchFamily="65" charset="-120"/>
              </a:rPr>
              <a:t>) siendo alucinantes para su época. Cada versión________(</a:t>
            </a:r>
            <a:r>
              <a:rPr lang="es-ES" sz="1500" b="1" dirty="0">
                <a:latin typeface="DFKai-SB" panose="03000509000000000000" pitchFamily="65" charset="-120"/>
                <a:ea typeface="DFKai-SB" panose="03000509000000000000" pitchFamily="65" charset="-120"/>
              </a:rPr>
              <a:t>hacer, ella</a:t>
            </a:r>
            <a:r>
              <a:rPr lang="es-ES" sz="1500" dirty="0">
                <a:latin typeface="DFKai-SB" panose="03000509000000000000" pitchFamily="65" charset="-120"/>
                <a:ea typeface="DFKai-SB" panose="03000509000000000000" pitchFamily="65" charset="-120"/>
              </a:rPr>
              <a:t>) mejores fotos que la anterior. Y yo me compré todas ellas</a:t>
            </a:r>
            <a:r>
              <a:rPr lang="es-ES" sz="1500" dirty="0"/>
              <a:t>.</a:t>
            </a:r>
          </a:p>
          <a:p>
            <a:endParaRPr lang="es-ES" sz="1500" dirty="0"/>
          </a:p>
          <a:p>
            <a:r>
              <a:rPr lang="es-ES" sz="1500" dirty="0">
                <a:latin typeface="DFKai-SB" panose="03000509000000000000" pitchFamily="65" charset="-120"/>
                <a:ea typeface="DFKai-SB" panose="03000509000000000000" pitchFamily="65" charset="-120"/>
              </a:rPr>
              <a:t>Hace un buen día hoy. Hace años que no_________ (</a:t>
            </a:r>
            <a:r>
              <a:rPr lang="es-ES" sz="1500" b="1" dirty="0">
                <a:latin typeface="DFKai-SB" panose="03000509000000000000" pitchFamily="65" charset="-120"/>
                <a:ea typeface="DFKai-SB" panose="03000509000000000000" pitchFamily="65" charset="-120"/>
              </a:rPr>
              <a:t>bajar, yo</a:t>
            </a:r>
            <a:r>
              <a:rPr lang="es-ES" sz="1500" dirty="0">
                <a:latin typeface="DFKai-SB" panose="03000509000000000000" pitchFamily="65" charset="-120"/>
                <a:ea typeface="DFKai-SB" panose="03000509000000000000" pitchFamily="65" charset="-120"/>
              </a:rPr>
              <a:t>) al parque. ¿Qué cómo conocí a la abuela, dices? Bueno, pues en aquel entonces_______(</a:t>
            </a:r>
            <a:r>
              <a:rPr lang="es-ES" sz="1500" b="1" dirty="0">
                <a:latin typeface="DFKai-SB" panose="03000509000000000000" pitchFamily="65" charset="-120"/>
                <a:ea typeface="DFKai-SB" panose="03000509000000000000" pitchFamily="65" charset="-120"/>
              </a:rPr>
              <a:t>tener, nosotros</a:t>
            </a:r>
            <a:r>
              <a:rPr lang="es-ES" sz="1500" dirty="0">
                <a:latin typeface="DFKai-SB" panose="03000509000000000000" pitchFamily="65" charset="-120"/>
                <a:ea typeface="DFKai-SB" panose="03000509000000000000" pitchFamily="65" charset="-120"/>
              </a:rPr>
              <a:t>) esa aplicación llamada </a:t>
            </a:r>
            <a:r>
              <a:rPr lang="es-ES" sz="1500" dirty="0" err="1">
                <a:latin typeface="DFKai-SB" panose="03000509000000000000" pitchFamily="65" charset="-120"/>
                <a:ea typeface="DFKai-SB" panose="03000509000000000000" pitchFamily="65" charset="-120"/>
              </a:rPr>
              <a:t>Tinder</a:t>
            </a:r>
            <a:r>
              <a:rPr lang="es-ES" sz="1500" dirty="0">
                <a:latin typeface="DFKai-SB" panose="03000509000000000000" pitchFamily="65" charset="-120"/>
                <a:ea typeface="DFKai-SB" panose="03000509000000000000" pitchFamily="65" charset="-120"/>
              </a:rPr>
              <a:t> en la que_________(</a:t>
            </a:r>
            <a:r>
              <a:rPr lang="es-ES" sz="1500" b="1" dirty="0">
                <a:latin typeface="DFKai-SB" panose="03000509000000000000" pitchFamily="65" charset="-120"/>
                <a:ea typeface="DFKai-SB" panose="03000509000000000000" pitchFamily="65" charset="-120"/>
              </a:rPr>
              <a:t>quedar, nosotros</a:t>
            </a:r>
            <a:r>
              <a:rPr lang="es-ES" sz="1500" dirty="0">
                <a:latin typeface="DFKai-SB" panose="03000509000000000000" pitchFamily="65" charset="-120"/>
                <a:ea typeface="DFKai-SB" panose="03000509000000000000" pitchFamily="65" charset="-120"/>
              </a:rPr>
              <a:t>) aleatoriamente con desconocidos</a:t>
            </a:r>
          </a:p>
          <a:p>
            <a:r>
              <a:rPr lang="es-ES" sz="1500" dirty="0">
                <a:latin typeface="DFKai-SB" panose="03000509000000000000" pitchFamily="65" charset="-120"/>
                <a:ea typeface="DFKai-SB" panose="03000509000000000000" pitchFamily="65" charset="-120"/>
              </a:rPr>
              <a:t> </a:t>
            </a:r>
            <a:endParaRPr lang="es-ES" sz="1463" dirty="0"/>
          </a:p>
          <a:p>
            <a:endParaRPr lang="es-ES" sz="1463" dirty="0"/>
          </a:p>
        </p:txBody>
      </p:sp>
    </p:spTree>
    <p:extLst>
      <p:ext uri="{BB962C8B-B14F-4D97-AF65-F5344CB8AC3E}">
        <p14:creationId xmlns:p14="http://schemas.microsoft.com/office/powerpoint/2010/main" val="1162139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560" y="332656"/>
            <a:ext cx="7488832" cy="5085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ángulo redondeado 4"/>
          <p:cNvSpPr/>
          <p:nvPr/>
        </p:nvSpPr>
        <p:spPr>
          <a:xfrm>
            <a:off x="2792760" y="5589240"/>
            <a:ext cx="4032448" cy="108012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13. ROSALÍA</a:t>
            </a:r>
          </a:p>
        </p:txBody>
      </p:sp>
    </p:spTree>
    <p:extLst>
      <p:ext uri="{BB962C8B-B14F-4D97-AF65-F5344CB8AC3E}">
        <p14:creationId xmlns:p14="http://schemas.microsoft.com/office/powerpoint/2010/main" val="2084732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4488" y="692696"/>
            <a:ext cx="6120680" cy="1477328"/>
          </a:xfrm>
          <a:prstGeom prst="rect">
            <a:avLst/>
          </a:prstGeom>
          <a:noFill/>
        </p:spPr>
        <p:txBody>
          <a:bodyPr wrap="square" rtlCol="0">
            <a:spAutoFit/>
          </a:bodyPr>
          <a:lstStyle/>
          <a:p>
            <a:r>
              <a:rPr lang="es-ES" sz="4500" b="1" dirty="0">
                <a:solidFill>
                  <a:srgbClr val="FF0000"/>
                </a:solidFill>
                <a:latin typeface="Curvy Thins" panose="03000600000000000000" pitchFamily="66" charset="0"/>
              </a:rPr>
              <a:t>Entrevista con Rosalía</a:t>
            </a:r>
          </a:p>
        </p:txBody>
      </p:sp>
      <p:pic>
        <p:nvPicPr>
          <p:cNvPr id="307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t="8649" b="18095"/>
          <a:stretch>
            <a:fillRect/>
          </a:stretch>
        </p:blipFill>
        <p:spPr bwMode="auto">
          <a:xfrm>
            <a:off x="2864768" y="1484784"/>
            <a:ext cx="6638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30584" y="4509120"/>
            <a:ext cx="4975336" cy="369332"/>
          </a:xfrm>
          <a:prstGeom prst="rect">
            <a:avLst/>
          </a:prstGeom>
        </p:spPr>
        <p:txBody>
          <a:bodyPr wrap="none">
            <a:spAutoFit/>
          </a:bodyPr>
          <a:lstStyle/>
          <a:p>
            <a:r>
              <a:rPr lang="en-GB" u="sng" dirty="0">
                <a:solidFill>
                  <a:srgbClr val="0563C1"/>
                </a:solidFill>
                <a:latin typeface="Calibri" panose="020F0502020204030204" pitchFamily="34" charset="0"/>
                <a:ea typeface="SimSun" panose="02010600030101010101" pitchFamily="2" charset="-122"/>
                <a:cs typeface="Calibri" panose="020F0502020204030204" pitchFamily="34" charset="0"/>
                <a:hlinkClick r:id="rId3"/>
              </a:rPr>
              <a:t>https://www.youtube.com/watch?v=xv7Hsf_9WNk</a:t>
            </a:r>
            <a:endParaRPr lang="es-ES" dirty="0"/>
          </a:p>
        </p:txBody>
      </p:sp>
      <p:sp>
        <p:nvSpPr>
          <p:cNvPr id="4" name="Rectángulo 3"/>
          <p:cNvSpPr/>
          <p:nvPr/>
        </p:nvSpPr>
        <p:spPr>
          <a:xfrm>
            <a:off x="272480" y="5087580"/>
            <a:ext cx="8784976" cy="923330"/>
          </a:xfrm>
          <a:prstGeom prst="rect">
            <a:avLst/>
          </a:prstGeom>
          <a:solidFill>
            <a:schemeClr val="bg1"/>
          </a:solidFill>
        </p:spPr>
        <p:txBody>
          <a:bodyPr wrap="square">
            <a:spAutoFit/>
          </a:bodyPr>
          <a:lstStyle/>
          <a:p>
            <a:pPr algn="just">
              <a:spcAft>
                <a:spcPts val="0"/>
              </a:spcAft>
            </a:pPr>
            <a:r>
              <a:rPr lang="en-GB" dirty="0">
                <a:latin typeface="Calibri" panose="020F0502020204030204" pitchFamily="34" charset="0"/>
                <a:ea typeface="SimSun" panose="02010600030101010101" pitchFamily="2" charset="-122"/>
                <a:cs typeface="Calibri" panose="020F0502020204030204" pitchFamily="34" charset="0"/>
              </a:rPr>
              <a:t>1) In the video </a:t>
            </a:r>
            <a:r>
              <a:rPr lang="en-GB" dirty="0" err="1">
                <a:latin typeface="Calibri" panose="020F0502020204030204" pitchFamily="34" charset="0"/>
                <a:ea typeface="SimSun" panose="02010600030101010101" pitchFamily="2" charset="-122"/>
                <a:cs typeface="Calibri" panose="020F0502020204030204" pitchFamily="34" charset="0"/>
              </a:rPr>
              <a:t>Rosalía</a:t>
            </a:r>
            <a:r>
              <a:rPr lang="en-GB" dirty="0">
                <a:latin typeface="Calibri" panose="020F0502020204030204" pitchFamily="34" charset="0"/>
                <a:ea typeface="SimSun" panose="02010600030101010101" pitchFamily="2" charset="-122"/>
                <a:cs typeface="Calibri" panose="020F0502020204030204" pitchFamily="34" charset="0"/>
              </a:rPr>
              <a:t> discusses her career. Watch and re-watch the video and then in English explain in detail what </a:t>
            </a:r>
            <a:r>
              <a:rPr lang="en-GB" dirty="0" err="1">
                <a:latin typeface="Calibri" panose="020F0502020204030204" pitchFamily="34" charset="0"/>
                <a:ea typeface="SimSun" panose="02010600030101010101" pitchFamily="2" charset="-122"/>
                <a:cs typeface="Calibri" panose="020F0502020204030204" pitchFamily="34" charset="0"/>
              </a:rPr>
              <a:t>Rosalía</a:t>
            </a:r>
            <a:r>
              <a:rPr lang="en-GB" dirty="0">
                <a:latin typeface="Calibri" panose="020F0502020204030204" pitchFamily="34" charset="0"/>
                <a:ea typeface="SimSun" panose="02010600030101010101" pitchFamily="2" charset="-122"/>
                <a:cs typeface="Calibri" panose="020F0502020204030204" pitchFamily="34" charset="0"/>
              </a:rPr>
              <a:t> says about each point.</a:t>
            </a:r>
            <a:endParaRPr lang="es-ES" sz="1400" dirty="0">
              <a:latin typeface="Times New Roman" panose="02020603050405020304" pitchFamily="18" charset="0"/>
              <a:ea typeface="SimSun" panose="02010600030101010101" pitchFamily="2" charset="-122"/>
            </a:endParaRPr>
          </a:p>
          <a:p>
            <a:pPr algn="just">
              <a:spcAft>
                <a:spcPts val="0"/>
              </a:spcAft>
            </a:pPr>
            <a:r>
              <a:rPr lang="en-GB" b="1" dirty="0">
                <a:latin typeface="Calibri" panose="020F0502020204030204" pitchFamily="34" charset="0"/>
                <a:ea typeface="SimSun" panose="02010600030101010101" pitchFamily="2" charset="-122"/>
                <a:cs typeface="Calibri" panose="020F0502020204030204" pitchFamily="34" charset="0"/>
              </a:rPr>
              <a:t>¿</a:t>
            </a:r>
            <a:r>
              <a:rPr lang="en-GB" b="1" dirty="0" err="1">
                <a:latin typeface="Calibri" panose="020F0502020204030204" pitchFamily="34" charset="0"/>
                <a:ea typeface="SimSun" panose="02010600030101010101" pitchFamily="2" charset="-122"/>
                <a:cs typeface="Calibri" panose="020F0502020204030204" pitchFamily="34" charset="0"/>
              </a:rPr>
              <a:t>Donde</a:t>
            </a:r>
            <a:r>
              <a:rPr lang="en-GB" b="1" dirty="0">
                <a:latin typeface="Calibri" panose="020F0502020204030204" pitchFamily="34" charset="0"/>
                <a:ea typeface="SimSun" panose="02010600030101010101" pitchFamily="2" charset="-122"/>
                <a:cs typeface="Calibri" panose="020F0502020204030204" pitchFamily="34" charset="0"/>
              </a:rPr>
              <a:t> </a:t>
            </a:r>
            <a:r>
              <a:rPr lang="en-GB" b="1" dirty="0" err="1">
                <a:latin typeface="Calibri" panose="020F0502020204030204" pitchFamily="34" charset="0"/>
                <a:ea typeface="SimSun" panose="02010600030101010101" pitchFamily="2" charset="-122"/>
                <a:cs typeface="Calibri" panose="020F0502020204030204" pitchFamily="34" charset="0"/>
              </a:rPr>
              <a:t>nació</a:t>
            </a:r>
            <a:r>
              <a:rPr lang="en-GB" b="1" dirty="0">
                <a:latin typeface="Calibri" panose="020F0502020204030204" pitchFamily="34" charset="0"/>
                <a:ea typeface="SimSun" panose="02010600030101010101" pitchFamily="2" charset="-122"/>
                <a:cs typeface="Calibri" panose="020F0502020204030204" pitchFamily="34" charset="0"/>
              </a:rPr>
              <a:t> </a:t>
            </a:r>
            <a:r>
              <a:rPr lang="en-GB" b="1" dirty="0" err="1">
                <a:latin typeface="Calibri" panose="020F0502020204030204" pitchFamily="34" charset="0"/>
                <a:ea typeface="SimSun" panose="02010600030101010101" pitchFamily="2" charset="-122"/>
                <a:cs typeface="Calibri" panose="020F0502020204030204" pitchFamily="34" charset="0"/>
              </a:rPr>
              <a:t>Rosalía</a:t>
            </a:r>
            <a:r>
              <a:rPr lang="en-GB" b="1" dirty="0">
                <a:latin typeface="Calibri" panose="020F0502020204030204" pitchFamily="34" charset="0"/>
                <a:ea typeface="SimSun" panose="02010600030101010101" pitchFamily="2" charset="-122"/>
                <a:cs typeface="Calibri" panose="020F0502020204030204" pitchFamily="34" charset="0"/>
              </a:rPr>
              <a:t>?</a:t>
            </a:r>
            <a:endParaRPr lang="es-E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617811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72480" y="476672"/>
            <a:ext cx="6753225" cy="1695450"/>
          </a:xfrm>
          <a:prstGeom prst="roundRect">
            <a:avLst>
              <a:gd name="adj" fmla="val 8106"/>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3" name="Rectángulo 2"/>
          <p:cNvSpPr/>
          <p:nvPr/>
        </p:nvSpPr>
        <p:spPr>
          <a:xfrm>
            <a:off x="268908" y="620688"/>
            <a:ext cx="2335896" cy="369332"/>
          </a:xfrm>
          <a:prstGeom prst="rect">
            <a:avLst/>
          </a:prstGeom>
        </p:spPr>
        <p:txBody>
          <a:bodyPr wrap="none">
            <a:spAutoFit/>
          </a:bodyPr>
          <a:lstStyle/>
          <a:p>
            <a:pPr marL="342900" lvl="0" indent="-342900">
              <a:spcAft>
                <a:spcPts val="0"/>
              </a:spcAft>
              <a:buFont typeface="Times New Roman" panose="02020603050405020304" pitchFamily="18" charset="0"/>
              <a:buChar char="-"/>
            </a:pPr>
            <a:r>
              <a:rPr lang="en-GB" dirty="0" err="1">
                <a:latin typeface="Calibri" panose="020F0502020204030204" pitchFamily="34" charset="0"/>
                <a:ea typeface="SimSun" panose="02010600030101010101" pitchFamily="2" charset="-122"/>
                <a:cs typeface="Calibri" panose="020F0502020204030204" pitchFamily="34" charset="0"/>
              </a:rPr>
              <a:t>Inicios</a:t>
            </a:r>
            <a:r>
              <a:rPr lang="en-GB" dirty="0">
                <a:latin typeface="Calibri" panose="020F0502020204030204" pitchFamily="34" charset="0"/>
                <a:ea typeface="SimSun" panose="02010600030101010101" pitchFamily="2" charset="-122"/>
                <a:cs typeface="Calibri" panose="020F0502020204030204" pitchFamily="34" charset="0"/>
              </a:rPr>
              <a:t> (beginnings)</a:t>
            </a:r>
            <a:endParaRPr lang="es-ES" sz="1400" dirty="0">
              <a:effectLst/>
              <a:latin typeface="Times New Roman" panose="02020603050405020304" pitchFamily="18" charset="0"/>
              <a:ea typeface="SimSun" panose="02010600030101010101" pitchFamily="2" charset="-122"/>
            </a:endParaRPr>
          </a:p>
        </p:txBody>
      </p:sp>
      <p:sp>
        <p:nvSpPr>
          <p:cNvPr id="4" name="AutoShape 2"/>
          <p:cNvSpPr>
            <a:spLocks noChangeArrowheads="1"/>
          </p:cNvSpPr>
          <p:nvPr/>
        </p:nvSpPr>
        <p:spPr bwMode="auto">
          <a:xfrm>
            <a:off x="272480" y="2564904"/>
            <a:ext cx="6753225" cy="1695450"/>
          </a:xfrm>
          <a:prstGeom prst="roundRect">
            <a:avLst>
              <a:gd name="adj" fmla="val 8106"/>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lvl="0"/>
            <a:r>
              <a:rPr lang="en-GB" dirty="0"/>
              <a:t>- </a:t>
            </a:r>
            <a:r>
              <a:rPr lang="en-GB" dirty="0" err="1"/>
              <a:t>Sonido</a:t>
            </a:r>
            <a:r>
              <a:rPr lang="en-GB" dirty="0"/>
              <a:t> (sound)</a:t>
            </a:r>
            <a:endParaRPr lang="es-ES" dirty="0"/>
          </a:p>
        </p:txBody>
      </p:sp>
      <p:sp>
        <p:nvSpPr>
          <p:cNvPr id="7" name="AutoShape 2"/>
          <p:cNvSpPr>
            <a:spLocks noChangeArrowheads="1"/>
          </p:cNvSpPr>
          <p:nvPr/>
        </p:nvSpPr>
        <p:spPr bwMode="auto">
          <a:xfrm>
            <a:off x="244748" y="4636616"/>
            <a:ext cx="6753225" cy="1695450"/>
          </a:xfrm>
          <a:prstGeom prst="roundRect">
            <a:avLst>
              <a:gd name="adj" fmla="val 8106"/>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lvl="0"/>
            <a:endParaRPr lang="es-ES" dirty="0"/>
          </a:p>
        </p:txBody>
      </p:sp>
      <p:sp>
        <p:nvSpPr>
          <p:cNvPr id="8" name="Rectángulo 7"/>
          <p:cNvSpPr/>
          <p:nvPr/>
        </p:nvSpPr>
        <p:spPr>
          <a:xfrm>
            <a:off x="268908" y="4653136"/>
            <a:ext cx="1460143" cy="369332"/>
          </a:xfrm>
          <a:prstGeom prst="rect">
            <a:avLst/>
          </a:prstGeom>
        </p:spPr>
        <p:txBody>
          <a:bodyPr wrap="none">
            <a:spAutoFit/>
          </a:bodyPr>
          <a:lstStyle/>
          <a:p>
            <a:pPr marL="342900" lvl="0" indent="-342900">
              <a:spcAft>
                <a:spcPts val="0"/>
              </a:spcAft>
              <a:buFont typeface="Times New Roman" panose="02020603050405020304" pitchFamily="18" charset="0"/>
              <a:buChar char="-"/>
            </a:pPr>
            <a:r>
              <a:rPr lang="en-GB" dirty="0">
                <a:latin typeface="Calibri" panose="020F0502020204030204" pitchFamily="34" charset="0"/>
                <a:ea typeface="SimSun" panose="02010600030101010101" pitchFamily="2" charset="-122"/>
                <a:cs typeface="Calibri" panose="020F0502020204030204" pitchFamily="34" charset="0"/>
              </a:rPr>
              <a:t>Highlights</a:t>
            </a:r>
            <a:endParaRPr lang="es-E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35936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72480" y="548680"/>
            <a:ext cx="6753225" cy="1781175"/>
          </a:xfrm>
          <a:prstGeom prst="roundRect">
            <a:avLst>
              <a:gd name="adj" fmla="val 8106"/>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3" name="Rectángulo 2"/>
          <p:cNvSpPr/>
          <p:nvPr/>
        </p:nvSpPr>
        <p:spPr>
          <a:xfrm>
            <a:off x="416496" y="764704"/>
            <a:ext cx="2277675" cy="369332"/>
          </a:xfrm>
          <a:prstGeom prst="rect">
            <a:avLst/>
          </a:prstGeom>
        </p:spPr>
        <p:txBody>
          <a:bodyPr wrap="none">
            <a:spAutoFit/>
          </a:bodyPr>
          <a:lstStyle/>
          <a:p>
            <a:pPr>
              <a:spcAft>
                <a:spcPts val="0"/>
              </a:spcAft>
            </a:pPr>
            <a:r>
              <a:rPr lang="es-ES" dirty="0">
                <a:latin typeface="Calibri" panose="020F0502020204030204" pitchFamily="34" charset="0"/>
                <a:ea typeface="SimSun" panose="02010600030101010101" pitchFamily="2" charset="-122"/>
                <a:cs typeface="Calibri" panose="020F0502020204030204" pitchFamily="34" charset="0"/>
              </a:rPr>
              <a:t>- Anécdota (</a:t>
            </a:r>
            <a:r>
              <a:rPr lang="es-ES" dirty="0" err="1">
                <a:latin typeface="Calibri" panose="020F0502020204030204" pitchFamily="34" charset="0"/>
                <a:ea typeface="SimSun" panose="02010600030101010101" pitchFamily="2" charset="-122"/>
                <a:cs typeface="Calibri" panose="020F0502020204030204" pitchFamily="34" charset="0"/>
              </a:rPr>
              <a:t>anecdote</a:t>
            </a:r>
            <a:r>
              <a:rPr lang="es-ES" dirty="0">
                <a:latin typeface="Calibri" panose="020F0502020204030204" pitchFamily="34" charset="0"/>
                <a:ea typeface="SimSun" panose="02010600030101010101" pitchFamily="2" charset="-122"/>
                <a:cs typeface="Calibri" panose="020F0502020204030204" pitchFamily="34" charset="0"/>
              </a:rPr>
              <a:t>)</a:t>
            </a:r>
            <a:endParaRPr lang="es-ES" sz="1400" dirty="0">
              <a:effectLst/>
              <a:latin typeface="Times New Roman" panose="02020603050405020304" pitchFamily="18" charset="0"/>
              <a:ea typeface="SimSun" panose="02010600030101010101" pitchFamily="2" charset="-122"/>
            </a:endParaRPr>
          </a:p>
        </p:txBody>
      </p:sp>
      <p:sp>
        <p:nvSpPr>
          <p:cNvPr id="4" name="AutoShape 3"/>
          <p:cNvSpPr>
            <a:spLocks noChangeArrowheads="1"/>
          </p:cNvSpPr>
          <p:nvPr/>
        </p:nvSpPr>
        <p:spPr bwMode="auto">
          <a:xfrm>
            <a:off x="272480" y="2545879"/>
            <a:ext cx="6753225" cy="1781175"/>
          </a:xfrm>
          <a:prstGeom prst="roundRect">
            <a:avLst>
              <a:gd name="adj" fmla="val 8106"/>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5" name="Rectángulo 4"/>
          <p:cNvSpPr/>
          <p:nvPr/>
        </p:nvSpPr>
        <p:spPr>
          <a:xfrm>
            <a:off x="272976" y="2726082"/>
            <a:ext cx="1794402" cy="369332"/>
          </a:xfrm>
          <a:prstGeom prst="rect">
            <a:avLst/>
          </a:prstGeom>
        </p:spPr>
        <p:txBody>
          <a:bodyPr wrap="none">
            <a:spAutoFit/>
          </a:bodyPr>
          <a:lstStyle/>
          <a:p>
            <a:pPr marL="342900" lvl="0" indent="-342900">
              <a:spcAft>
                <a:spcPts val="0"/>
              </a:spcAft>
              <a:buFont typeface="Times New Roman" panose="02020603050405020304" pitchFamily="18" charset="0"/>
              <a:buChar char="-"/>
            </a:pPr>
            <a:r>
              <a:rPr lang="es-ES" dirty="0">
                <a:latin typeface="Calibri" panose="020F0502020204030204" pitchFamily="34" charset="0"/>
                <a:ea typeface="SimSun" panose="02010600030101010101" pitchFamily="2" charset="-122"/>
                <a:cs typeface="Calibri" panose="020F0502020204030204" pitchFamily="34" charset="0"/>
              </a:rPr>
              <a:t>Metas (</a:t>
            </a:r>
            <a:r>
              <a:rPr lang="es-ES" dirty="0" err="1">
                <a:latin typeface="Calibri" panose="020F0502020204030204" pitchFamily="34" charset="0"/>
                <a:ea typeface="SimSun" panose="02010600030101010101" pitchFamily="2" charset="-122"/>
                <a:cs typeface="Calibri" panose="020F0502020204030204" pitchFamily="34" charset="0"/>
              </a:rPr>
              <a:t>goals</a:t>
            </a:r>
            <a:r>
              <a:rPr lang="es-ES" dirty="0">
                <a:latin typeface="Calibri" panose="020F0502020204030204" pitchFamily="34" charset="0"/>
                <a:ea typeface="SimSun" panose="02010600030101010101" pitchFamily="2" charset="-122"/>
                <a:cs typeface="Calibri" panose="020F0502020204030204" pitchFamily="34" charset="0"/>
              </a:rPr>
              <a:t>)</a:t>
            </a:r>
            <a:endParaRPr lang="es-ES" sz="1400" dirty="0">
              <a:effectLst/>
              <a:latin typeface="Times New Roman" panose="02020603050405020304" pitchFamily="18" charset="0"/>
              <a:ea typeface="SimSun" panose="02010600030101010101" pitchFamily="2" charset="-122"/>
            </a:endParaRPr>
          </a:p>
        </p:txBody>
      </p:sp>
      <p:sp>
        <p:nvSpPr>
          <p:cNvPr id="6" name="Rectangle 5"/>
          <p:cNvSpPr>
            <a:spLocks noChangeArrowheads="1"/>
          </p:cNvSpPr>
          <p:nvPr/>
        </p:nvSpPr>
        <p:spPr bwMode="auto">
          <a:xfrm>
            <a:off x="416496" y="477200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6"/>
          <p:cNvSpPr>
            <a:spLocks noChangeArrowheads="1"/>
          </p:cNvSpPr>
          <p:nvPr/>
        </p:nvSpPr>
        <p:spPr bwMode="auto">
          <a:xfrm>
            <a:off x="200472" y="4581128"/>
            <a:ext cx="4320480" cy="206210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cs typeface="Calibri" panose="020F0502020204030204" pitchFamily="34" charset="0"/>
              </a:rPr>
              <a:t>KEY WORDS </a:t>
            </a:r>
            <a:endParaRPr kumimoji="0" lang="es-ES" altLang="zh-CN" sz="9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Casa Patas – a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famous</a:t>
            </a: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 flamenco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venue</a:t>
            </a: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 in Madrid</a:t>
            </a:r>
            <a:endParaRPr kumimoji="0" lang="es-ES" altLang="zh-CN"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Un(a) cantaor(a) - a flamenco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singer</a:t>
            </a:r>
            <a:endParaRPr kumimoji="0" lang="es-ES" altLang="zh-CN"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El Festival de Jazz de Montreal - Canadian festival</a:t>
            </a:r>
            <a:endParaRPr kumimoji="0" lang="es-ES" altLang="zh-CN"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Manuel Vallejo – a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famous</a:t>
            </a: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 flamenco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singer</a:t>
            </a:r>
            <a:endParaRPr kumimoji="0" lang="es-ES" altLang="zh-CN"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La Niña de los Peines - a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famous</a:t>
            </a: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 flamenco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singer</a:t>
            </a:r>
            <a:endParaRPr kumimoji="0" lang="es-ES" altLang="zh-CN"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Camarón (de la Isla) - a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famous</a:t>
            </a:r>
            <a:r>
              <a:rPr kumimoji="0" lang="es-ES" altLang="zh-CN" sz="16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 flamenco </a:t>
            </a:r>
            <a:r>
              <a:rPr kumimoji="0" lang="es-ES" altLang="zh-CN" sz="1600" b="0"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cs typeface="Calibri" panose="020F0502020204030204" pitchFamily="34" charset="0"/>
              </a:rPr>
              <a:t>singer</a:t>
            </a:r>
            <a:endParaRPr kumimoji="0" lang="es-ES" altLang="zh-CN" sz="1800" b="0" i="0" u="none" strike="noStrike" cap="none" normalizeH="0" baseline="0" dirty="0">
              <a:ln>
                <a:noFill/>
              </a:ln>
              <a:solidFill>
                <a:schemeClr val="tx1"/>
              </a:solidFill>
              <a:effectLst/>
              <a:latin typeface="Arial" panose="020B0604020202020204" pitchFamily="34" charset="0"/>
            </a:endParaRPr>
          </a:p>
        </p:txBody>
      </p:sp>
      <p:sp>
        <p:nvSpPr>
          <p:cNvPr id="9" name="Rectángulo 1"/>
          <p:cNvSpPr/>
          <p:nvPr/>
        </p:nvSpPr>
        <p:spPr>
          <a:xfrm>
            <a:off x="4664968" y="4509120"/>
            <a:ext cx="4953000" cy="2308324"/>
          </a:xfrm>
          <a:prstGeom prst="rect">
            <a:avLst/>
          </a:prstGeom>
          <a:solidFill>
            <a:srgbClr val="8FE571"/>
          </a:solidFill>
        </p:spPr>
        <p:txBody>
          <a:bodyPr>
            <a:spAutoFit/>
          </a:bodyPr>
          <a:lstStyle/>
          <a:p>
            <a:pPr>
              <a:spcAft>
                <a:spcPts val="0"/>
              </a:spcAft>
            </a:pPr>
            <a:r>
              <a:rPr lang="en-GB" b="1" dirty="0">
                <a:solidFill>
                  <a:srgbClr val="FF0000"/>
                </a:solidFill>
                <a:latin typeface="Calibri" panose="020F0502020204030204" pitchFamily="34" charset="0"/>
                <a:ea typeface="SimSun" panose="02010600030101010101" pitchFamily="2" charset="-122"/>
                <a:cs typeface="Calibri" panose="020F0502020204030204" pitchFamily="34" charset="0"/>
              </a:rPr>
              <a:t>VOCABULARY</a:t>
            </a:r>
          </a:p>
          <a:p>
            <a:pPr>
              <a:spcAft>
                <a:spcPts val="0"/>
              </a:spcAft>
            </a:pPr>
            <a:r>
              <a:rPr lang="en-GB" b="1" dirty="0" err="1">
                <a:latin typeface="Calibri" panose="020F0502020204030204" pitchFamily="34" charset="0"/>
                <a:ea typeface="SimSun" panose="02010600030101010101" pitchFamily="2" charset="-122"/>
                <a:cs typeface="Calibri" panose="020F0502020204030204" pitchFamily="34" charset="0"/>
              </a:rPr>
              <a:t>por</a:t>
            </a:r>
            <a:r>
              <a:rPr lang="en-GB" b="1" dirty="0">
                <a:latin typeface="Calibri" panose="020F0502020204030204" pitchFamily="34" charset="0"/>
                <a:ea typeface="SimSun" panose="02010600030101010101" pitchFamily="2" charset="-122"/>
                <a:cs typeface="Calibri" panose="020F0502020204030204" pitchFamily="34" charset="0"/>
              </a:rPr>
              <a:t> </a:t>
            </a:r>
            <a:r>
              <a:rPr lang="en-GB" b="1" dirty="0" err="1">
                <a:latin typeface="Calibri" panose="020F0502020204030204" pitchFamily="34" charset="0"/>
                <a:ea typeface="SimSun" panose="02010600030101010101" pitchFamily="2" charset="-122"/>
                <a:cs typeface="Calibri" panose="020F0502020204030204" pitchFamily="34" charset="0"/>
              </a:rPr>
              <a:t>ahí</a:t>
            </a:r>
            <a:r>
              <a:rPr lang="en-GB" b="1" dirty="0">
                <a:latin typeface="Calibri" panose="020F0502020204030204" pitchFamily="34" charset="0"/>
                <a:ea typeface="SimSun" panose="02010600030101010101" pitchFamily="2" charset="-122"/>
                <a:cs typeface="Calibri" panose="020F0502020204030204" pitchFamily="34" charset="0"/>
              </a:rPr>
              <a:t> </a:t>
            </a:r>
            <a:r>
              <a:rPr lang="en-GB" dirty="0">
                <a:latin typeface="Calibri" panose="020F0502020204030204" pitchFamily="34" charset="0"/>
                <a:ea typeface="SimSun" panose="02010600030101010101" pitchFamily="2" charset="-122"/>
                <a:cs typeface="Calibri" panose="020F0502020204030204" pitchFamily="34" charset="0"/>
              </a:rPr>
              <a:t>– or there </a:t>
            </a:r>
            <a:r>
              <a:rPr lang="en-GB" dirty="0" err="1">
                <a:latin typeface="Calibri" panose="020F0502020204030204" pitchFamily="34" charset="0"/>
                <a:ea typeface="SimSun" panose="02010600030101010101" pitchFamily="2" charset="-122"/>
                <a:cs typeface="Calibri" panose="020F0502020204030204" pitchFamily="34" charset="0"/>
              </a:rPr>
              <a:t>abouts</a:t>
            </a:r>
            <a:r>
              <a:rPr lang="en-GB" dirty="0">
                <a:latin typeface="Calibri" panose="020F0502020204030204" pitchFamily="34" charset="0"/>
                <a:ea typeface="SimSun" panose="02010600030101010101" pitchFamily="2" charset="-122"/>
                <a:cs typeface="Calibri" panose="020F0502020204030204" pitchFamily="34" charset="0"/>
              </a:rPr>
              <a:t>, roughly, more or less</a:t>
            </a:r>
            <a:endParaRPr lang="es-ES" sz="1400" dirty="0">
              <a:latin typeface="Times New Roman" panose="02020603050405020304" pitchFamily="18" charset="0"/>
              <a:ea typeface="SimSun" panose="02010600030101010101" pitchFamily="2" charset="-122"/>
            </a:endParaRPr>
          </a:p>
          <a:p>
            <a:pPr>
              <a:spcAft>
                <a:spcPts val="0"/>
              </a:spcAft>
            </a:pPr>
            <a:r>
              <a:rPr lang="en-GB" b="1" dirty="0">
                <a:latin typeface="Calibri" panose="020F0502020204030204" pitchFamily="34" charset="0"/>
                <a:ea typeface="SimSun" panose="02010600030101010101" pitchFamily="2" charset="-122"/>
                <a:cs typeface="Calibri" panose="020F0502020204030204" pitchFamily="34" charset="0"/>
              </a:rPr>
              <a:t>para </a:t>
            </a:r>
            <a:r>
              <a:rPr lang="en-GB" b="1" dirty="0" err="1">
                <a:latin typeface="Calibri" panose="020F0502020204030204" pitchFamily="34" charset="0"/>
                <a:ea typeface="SimSun" panose="02010600030101010101" pitchFamily="2" charset="-122"/>
                <a:cs typeface="Calibri" panose="020F0502020204030204" pitchFamily="34" charset="0"/>
              </a:rPr>
              <a:t>toda</a:t>
            </a:r>
            <a:r>
              <a:rPr lang="en-GB" b="1" dirty="0">
                <a:latin typeface="Calibri" panose="020F0502020204030204" pitchFamily="34" charset="0"/>
                <a:ea typeface="SimSun" panose="02010600030101010101" pitchFamily="2" charset="-122"/>
                <a:cs typeface="Calibri" panose="020F0502020204030204" pitchFamily="34" charset="0"/>
              </a:rPr>
              <a:t> la </a:t>
            </a:r>
            <a:r>
              <a:rPr lang="en-GB" b="1" dirty="0" err="1">
                <a:latin typeface="Calibri" panose="020F0502020204030204" pitchFamily="34" charset="0"/>
                <a:ea typeface="SimSun" panose="02010600030101010101" pitchFamily="2" charset="-122"/>
                <a:cs typeface="Calibri" panose="020F0502020204030204" pitchFamily="34" charset="0"/>
              </a:rPr>
              <a:t>vida</a:t>
            </a:r>
            <a:r>
              <a:rPr lang="en-GB" b="1" dirty="0">
                <a:latin typeface="Calibri" panose="020F0502020204030204" pitchFamily="34" charset="0"/>
                <a:ea typeface="SimSun" panose="02010600030101010101" pitchFamily="2" charset="-122"/>
                <a:cs typeface="Calibri" panose="020F0502020204030204" pitchFamily="34" charset="0"/>
              </a:rPr>
              <a:t> </a:t>
            </a:r>
            <a:r>
              <a:rPr lang="en-GB" dirty="0">
                <a:latin typeface="Calibri" panose="020F0502020204030204" pitchFamily="34" charset="0"/>
                <a:ea typeface="SimSun" panose="02010600030101010101" pitchFamily="2" charset="-122"/>
                <a:cs typeface="Calibri" panose="020F0502020204030204" pitchFamily="34" charset="0"/>
              </a:rPr>
              <a:t>– for a lifetime, for the rest of my (your, </a:t>
            </a:r>
            <a:r>
              <a:rPr lang="en-GB" dirty="0" err="1">
                <a:latin typeface="Calibri" panose="020F0502020204030204" pitchFamily="34" charset="0"/>
                <a:ea typeface="SimSun" panose="02010600030101010101" pitchFamily="2" charset="-122"/>
                <a:cs typeface="Calibri" panose="020F0502020204030204" pitchFamily="34" charset="0"/>
              </a:rPr>
              <a:t>etc</a:t>
            </a:r>
            <a:r>
              <a:rPr lang="en-GB" dirty="0">
                <a:latin typeface="Calibri" panose="020F0502020204030204" pitchFamily="34" charset="0"/>
                <a:ea typeface="SimSun" panose="02010600030101010101" pitchFamily="2" charset="-122"/>
                <a:cs typeface="Calibri" panose="020F0502020204030204" pitchFamily="34" charset="0"/>
              </a:rPr>
              <a:t>) life</a:t>
            </a:r>
            <a:endParaRPr lang="es-ES" sz="1400" dirty="0">
              <a:latin typeface="Times New Roman" panose="02020603050405020304" pitchFamily="18" charset="0"/>
              <a:ea typeface="SimSun" panose="02010600030101010101" pitchFamily="2" charset="-122"/>
            </a:endParaRPr>
          </a:p>
          <a:p>
            <a:pPr>
              <a:spcAft>
                <a:spcPts val="0"/>
              </a:spcAft>
            </a:pPr>
            <a:r>
              <a:rPr lang="en-GB" b="1" dirty="0" err="1">
                <a:latin typeface="Calibri" panose="020F0502020204030204" pitchFamily="34" charset="0"/>
                <a:ea typeface="SimSun" panose="02010600030101010101" pitchFamily="2" charset="-122"/>
                <a:cs typeface="Calibri" panose="020F0502020204030204" pitchFamily="34" charset="0"/>
              </a:rPr>
              <a:t>ponerse</a:t>
            </a:r>
            <a:r>
              <a:rPr lang="en-GB" b="1" dirty="0">
                <a:latin typeface="Calibri" panose="020F0502020204030204" pitchFamily="34" charset="0"/>
                <a:ea typeface="SimSun" panose="02010600030101010101" pitchFamily="2" charset="-122"/>
                <a:cs typeface="Calibri" panose="020F0502020204030204" pitchFamily="34" charset="0"/>
              </a:rPr>
              <a:t> a </a:t>
            </a:r>
            <a:r>
              <a:rPr lang="en-GB" dirty="0">
                <a:latin typeface="Calibri" panose="020F0502020204030204" pitchFamily="34" charset="0"/>
                <a:ea typeface="SimSun" panose="02010600030101010101" pitchFamily="2" charset="-122"/>
                <a:cs typeface="Calibri" panose="020F0502020204030204" pitchFamily="34" charset="0"/>
              </a:rPr>
              <a:t>- to start to, to begin</a:t>
            </a:r>
            <a:endParaRPr lang="es-ES" sz="1400" dirty="0">
              <a:latin typeface="Times New Roman" panose="02020603050405020304" pitchFamily="18" charset="0"/>
              <a:ea typeface="SimSun" panose="02010600030101010101" pitchFamily="2" charset="-122"/>
            </a:endParaRPr>
          </a:p>
          <a:p>
            <a:pPr>
              <a:spcAft>
                <a:spcPts val="0"/>
              </a:spcAft>
            </a:pPr>
            <a:r>
              <a:rPr lang="en-GB" b="1" dirty="0">
                <a:latin typeface="Calibri" panose="020F0502020204030204" pitchFamily="34" charset="0"/>
                <a:ea typeface="SimSun" panose="02010600030101010101" pitchFamily="2" charset="-122"/>
                <a:cs typeface="Calibri" panose="020F0502020204030204" pitchFamily="34" charset="0"/>
              </a:rPr>
              <a:t>el </a:t>
            </a:r>
            <a:r>
              <a:rPr lang="en-GB" b="1" dirty="0" err="1">
                <a:latin typeface="Calibri" panose="020F0502020204030204" pitchFamily="34" charset="0"/>
                <a:ea typeface="SimSun" panose="02010600030101010101" pitchFamily="2" charset="-122"/>
                <a:cs typeface="Calibri" panose="020F0502020204030204" pitchFamily="34" charset="0"/>
              </a:rPr>
              <a:t>imaginario</a:t>
            </a:r>
            <a:r>
              <a:rPr lang="en-GB" b="1" dirty="0">
                <a:latin typeface="Calibri" panose="020F0502020204030204" pitchFamily="34" charset="0"/>
                <a:ea typeface="SimSun" panose="02010600030101010101" pitchFamily="2" charset="-122"/>
                <a:cs typeface="Calibri" panose="020F0502020204030204" pitchFamily="34" charset="0"/>
              </a:rPr>
              <a:t> </a:t>
            </a:r>
            <a:r>
              <a:rPr lang="en-GB" dirty="0">
                <a:latin typeface="Calibri" panose="020F0502020204030204" pitchFamily="34" charset="0"/>
                <a:ea typeface="SimSun" panose="02010600030101010101" pitchFamily="2" charset="-122"/>
                <a:cs typeface="Calibri" panose="020F0502020204030204" pitchFamily="34" charset="0"/>
              </a:rPr>
              <a:t>– the imagination</a:t>
            </a:r>
            <a:endParaRPr lang="es-ES" sz="1400" dirty="0">
              <a:latin typeface="Times New Roman" panose="02020603050405020304" pitchFamily="18" charset="0"/>
              <a:ea typeface="SimSun" panose="02010600030101010101" pitchFamily="2" charset="-122"/>
            </a:endParaRPr>
          </a:p>
          <a:p>
            <a:pPr>
              <a:spcAft>
                <a:spcPts val="0"/>
              </a:spcAft>
            </a:pPr>
            <a:r>
              <a:rPr lang="en-GB" b="1" dirty="0">
                <a:latin typeface="Calibri" panose="020F0502020204030204" pitchFamily="34" charset="0"/>
                <a:ea typeface="SimSun" panose="02010600030101010101" pitchFamily="2" charset="-122"/>
                <a:cs typeface="Calibri" panose="020F0502020204030204" pitchFamily="34" charset="0"/>
              </a:rPr>
              <a:t>al </a:t>
            </a:r>
            <a:r>
              <a:rPr lang="en-GB" b="1" dirty="0" err="1">
                <a:latin typeface="Calibri" panose="020F0502020204030204" pitchFamily="34" charset="0"/>
                <a:ea typeface="SimSun" panose="02010600030101010101" pitchFamily="2" charset="-122"/>
                <a:cs typeface="Calibri" panose="020F0502020204030204" pitchFamily="34" charset="0"/>
              </a:rPr>
              <a:t>cabo</a:t>
            </a:r>
            <a:r>
              <a:rPr lang="en-GB" b="1" dirty="0">
                <a:latin typeface="Calibri" panose="020F0502020204030204" pitchFamily="34" charset="0"/>
                <a:ea typeface="SimSun" panose="02010600030101010101" pitchFamily="2" charset="-122"/>
                <a:cs typeface="Calibri" panose="020F0502020204030204" pitchFamily="34" charset="0"/>
              </a:rPr>
              <a:t> de </a:t>
            </a:r>
            <a:r>
              <a:rPr lang="en-GB" dirty="0">
                <a:latin typeface="Calibri" panose="020F0502020204030204" pitchFamily="34" charset="0"/>
                <a:ea typeface="SimSun" panose="02010600030101010101" pitchFamily="2" charset="-122"/>
                <a:cs typeface="Calibri" panose="020F0502020204030204" pitchFamily="34" charset="0"/>
              </a:rPr>
              <a:t>– at the end of</a:t>
            </a:r>
            <a:endParaRPr lang="es-ES" sz="1400" dirty="0">
              <a:latin typeface="Times New Roman" panose="02020603050405020304" pitchFamily="18" charset="0"/>
              <a:ea typeface="SimSun" panose="02010600030101010101" pitchFamily="2" charset="-122"/>
            </a:endParaRPr>
          </a:p>
          <a:p>
            <a:pPr>
              <a:spcAft>
                <a:spcPts val="0"/>
              </a:spcAft>
            </a:pPr>
            <a:r>
              <a:rPr lang="en-GB" b="1" dirty="0" err="1">
                <a:latin typeface="Calibri" panose="020F0502020204030204" pitchFamily="34" charset="0"/>
                <a:ea typeface="SimSun" panose="02010600030101010101" pitchFamily="2" charset="-122"/>
                <a:cs typeface="Calibri" panose="020F0502020204030204" pitchFamily="34" charset="0"/>
              </a:rPr>
              <a:t>una</a:t>
            </a:r>
            <a:r>
              <a:rPr lang="en-GB" b="1" dirty="0">
                <a:latin typeface="Calibri" panose="020F0502020204030204" pitchFamily="34" charset="0"/>
                <a:ea typeface="SimSun" panose="02010600030101010101" pitchFamily="2" charset="-122"/>
                <a:cs typeface="Calibri" panose="020F0502020204030204" pitchFamily="34" charset="0"/>
              </a:rPr>
              <a:t> </a:t>
            </a:r>
            <a:r>
              <a:rPr lang="en-GB" b="1" dirty="0" err="1">
                <a:latin typeface="Calibri" panose="020F0502020204030204" pitchFamily="34" charset="0"/>
                <a:ea typeface="SimSun" panose="02010600030101010101" pitchFamily="2" charset="-122"/>
                <a:cs typeface="Calibri" panose="020F0502020204030204" pitchFamily="34" charset="0"/>
              </a:rPr>
              <a:t>factura</a:t>
            </a:r>
            <a:r>
              <a:rPr lang="en-GB" b="1" dirty="0">
                <a:latin typeface="Calibri" panose="020F0502020204030204" pitchFamily="34" charset="0"/>
                <a:ea typeface="SimSun" panose="02010600030101010101" pitchFamily="2" charset="-122"/>
                <a:cs typeface="Calibri" panose="020F0502020204030204" pitchFamily="34" charset="0"/>
              </a:rPr>
              <a:t> </a:t>
            </a:r>
            <a:r>
              <a:rPr lang="en-GB" dirty="0">
                <a:latin typeface="Calibri" panose="020F0502020204030204" pitchFamily="34" charset="0"/>
                <a:ea typeface="SimSun" panose="02010600030101010101" pitchFamily="2" charset="-122"/>
                <a:cs typeface="Calibri" panose="020F0502020204030204" pitchFamily="34" charset="0"/>
              </a:rPr>
              <a:t>– a bill</a:t>
            </a:r>
            <a:endParaRPr lang="es-E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484644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p:cNvSpPr txBox="1"/>
          <p:nvPr/>
        </p:nvSpPr>
        <p:spPr>
          <a:xfrm>
            <a:off x="704528" y="1556792"/>
            <a:ext cx="8136904" cy="1754326"/>
          </a:xfrm>
          <a:prstGeom prst="rect">
            <a:avLst/>
          </a:prstGeom>
          <a:solidFill>
            <a:schemeClr val="bg1"/>
          </a:solidFill>
        </p:spPr>
        <p:txBody>
          <a:bodyPr wrap="square" rtlCol="0">
            <a:spAutoFit/>
          </a:bodyPr>
          <a:lstStyle/>
          <a:p>
            <a:r>
              <a:rPr lang="es-ES" b="1" dirty="0">
                <a:solidFill>
                  <a:srgbClr val="FF0000"/>
                </a:solidFill>
              </a:rPr>
              <a:t>2. Do </a:t>
            </a:r>
            <a:r>
              <a:rPr lang="es-ES" b="1" dirty="0" err="1">
                <a:solidFill>
                  <a:srgbClr val="FF0000"/>
                </a:solidFill>
              </a:rPr>
              <a:t>you</a:t>
            </a:r>
            <a:r>
              <a:rPr lang="es-ES" b="1" dirty="0">
                <a:solidFill>
                  <a:srgbClr val="FF0000"/>
                </a:solidFill>
              </a:rPr>
              <a:t> </a:t>
            </a:r>
            <a:r>
              <a:rPr lang="es-ES" b="1" dirty="0" err="1">
                <a:solidFill>
                  <a:srgbClr val="FF0000"/>
                </a:solidFill>
              </a:rPr>
              <a:t>know</a:t>
            </a:r>
            <a:r>
              <a:rPr lang="es-ES" b="1" dirty="0">
                <a:solidFill>
                  <a:srgbClr val="FF0000"/>
                </a:solidFill>
              </a:rPr>
              <a:t> </a:t>
            </a:r>
            <a:r>
              <a:rPr lang="es-ES" b="1" dirty="0" err="1">
                <a:solidFill>
                  <a:srgbClr val="FF0000"/>
                </a:solidFill>
              </a:rPr>
              <a:t>this</a:t>
            </a:r>
            <a:r>
              <a:rPr lang="es-ES" b="1" dirty="0">
                <a:solidFill>
                  <a:srgbClr val="FF0000"/>
                </a:solidFill>
              </a:rPr>
              <a:t> </a:t>
            </a:r>
            <a:r>
              <a:rPr lang="es-ES" b="1" dirty="0" err="1">
                <a:solidFill>
                  <a:srgbClr val="FF0000"/>
                </a:solidFill>
              </a:rPr>
              <a:t>song?With</a:t>
            </a:r>
            <a:r>
              <a:rPr lang="es-ES" b="1" dirty="0">
                <a:solidFill>
                  <a:srgbClr val="FF0000"/>
                </a:solidFill>
              </a:rPr>
              <a:t> </a:t>
            </a:r>
            <a:r>
              <a:rPr lang="es-ES" b="1" dirty="0" err="1">
                <a:solidFill>
                  <a:srgbClr val="FF0000"/>
                </a:solidFill>
              </a:rPr>
              <a:t>this</a:t>
            </a:r>
            <a:r>
              <a:rPr lang="es-ES" b="1" dirty="0">
                <a:solidFill>
                  <a:srgbClr val="FF0000"/>
                </a:solidFill>
              </a:rPr>
              <a:t> </a:t>
            </a:r>
            <a:r>
              <a:rPr lang="es-ES" b="1" dirty="0" err="1">
                <a:solidFill>
                  <a:srgbClr val="FF0000"/>
                </a:solidFill>
              </a:rPr>
              <a:t>song</a:t>
            </a:r>
            <a:r>
              <a:rPr lang="es-ES" b="1" dirty="0">
                <a:solidFill>
                  <a:srgbClr val="FF0000"/>
                </a:solidFill>
              </a:rPr>
              <a:t> Rosalía </a:t>
            </a:r>
            <a:r>
              <a:rPr lang="es-ES" b="1" dirty="0" err="1">
                <a:solidFill>
                  <a:srgbClr val="FF0000"/>
                </a:solidFill>
              </a:rPr>
              <a:t>became</a:t>
            </a:r>
            <a:r>
              <a:rPr lang="es-ES" b="1" dirty="0">
                <a:solidFill>
                  <a:srgbClr val="FF0000"/>
                </a:solidFill>
              </a:rPr>
              <a:t> a </a:t>
            </a:r>
            <a:r>
              <a:rPr lang="es-ES" b="1" dirty="0" err="1">
                <a:solidFill>
                  <a:srgbClr val="FF0000"/>
                </a:solidFill>
              </a:rPr>
              <a:t>famous</a:t>
            </a:r>
            <a:r>
              <a:rPr lang="es-ES" b="1" dirty="0">
                <a:solidFill>
                  <a:srgbClr val="FF0000"/>
                </a:solidFill>
              </a:rPr>
              <a:t>  </a:t>
            </a:r>
            <a:r>
              <a:rPr lang="es-ES" b="1" dirty="0" err="1">
                <a:solidFill>
                  <a:srgbClr val="FF0000"/>
                </a:solidFill>
              </a:rPr>
              <a:t>artist</a:t>
            </a:r>
            <a:endParaRPr lang="es-ES" b="1" dirty="0">
              <a:solidFill>
                <a:srgbClr val="FF0000"/>
              </a:solidFill>
            </a:endParaRPr>
          </a:p>
          <a:p>
            <a:r>
              <a:rPr lang="es-ES" b="1" dirty="0" err="1">
                <a:solidFill>
                  <a:srgbClr val="FF0000"/>
                </a:solidFill>
              </a:rPr>
              <a:t>Just</a:t>
            </a:r>
            <a:r>
              <a:rPr lang="es-ES" b="1" dirty="0">
                <a:solidFill>
                  <a:srgbClr val="FF0000"/>
                </a:solidFill>
              </a:rPr>
              <a:t> </a:t>
            </a:r>
            <a:r>
              <a:rPr lang="es-ES" b="1" dirty="0" err="1">
                <a:solidFill>
                  <a:srgbClr val="FF0000"/>
                </a:solidFill>
              </a:rPr>
              <a:t>watch</a:t>
            </a:r>
            <a:r>
              <a:rPr lang="es-ES" b="1" dirty="0">
                <a:solidFill>
                  <a:srgbClr val="FF0000"/>
                </a:solidFill>
              </a:rPr>
              <a:t> and </a:t>
            </a:r>
            <a:r>
              <a:rPr lang="es-ES" b="1" dirty="0" err="1">
                <a:solidFill>
                  <a:srgbClr val="FF0000"/>
                </a:solidFill>
              </a:rPr>
              <a:t>enjoy</a:t>
            </a:r>
            <a:r>
              <a:rPr lang="es-ES" b="1" dirty="0">
                <a:solidFill>
                  <a:srgbClr val="FF0000"/>
                </a:solidFill>
              </a:rPr>
              <a:t>!</a:t>
            </a:r>
          </a:p>
          <a:p>
            <a:endParaRPr lang="es-ES" dirty="0"/>
          </a:p>
          <a:p>
            <a:r>
              <a:rPr lang="es-ES" dirty="0">
                <a:hlinkClick r:id="rId2"/>
              </a:rPr>
              <a:t>https://youtu.be/Rht7rBHuXW8</a:t>
            </a:r>
            <a:endParaRPr lang="es-ES" dirty="0"/>
          </a:p>
          <a:p>
            <a:endParaRPr lang="es-ES" dirty="0"/>
          </a:p>
          <a:p>
            <a:endParaRPr lang="es-E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448944" y="260648"/>
            <a:ext cx="3240616" cy="9634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latin typeface="Curvy Thins" panose="03000600000000000000" pitchFamily="66" charset="0"/>
              </a:rPr>
              <a:t>15.</a:t>
            </a:r>
            <a:r>
              <a:rPr lang="es-ES" sz="2800" b="1" i="1" dirty="0">
                <a:solidFill>
                  <a:srgbClr val="FF0000"/>
                </a:solidFill>
                <a:latin typeface="Curvy Thins" panose="03000600000000000000" pitchFamily="66" charset="0"/>
              </a:rPr>
              <a:t>CAMPEONES</a:t>
            </a:r>
          </a:p>
        </p:txBody>
      </p:sp>
      <p:sp>
        <p:nvSpPr>
          <p:cNvPr id="5" name="object 15"/>
          <p:cNvSpPr txBox="1"/>
          <p:nvPr/>
        </p:nvSpPr>
        <p:spPr>
          <a:xfrm>
            <a:off x="200472" y="188640"/>
            <a:ext cx="3960440" cy="1105431"/>
          </a:xfrm>
          <a:prstGeom prst="rect">
            <a:avLst/>
          </a:prstGeom>
          <a:solidFill>
            <a:schemeClr val="bg1"/>
          </a:solidFill>
        </p:spPr>
        <p:txBody>
          <a:bodyPr vert="horz" wrap="square" lIns="0" tIns="88900" rIns="0" bIns="0" rtlCol="0">
            <a:spAutoFit/>
          </a:bodyPr>
          <a:lstStyle/>
          <a:p>
            <a:pPr marL="6498590">
              <a:lnSpc>
                <a:spcPct val="100000"/>
              </a:lnSpc>
              <a:spcBef>
                <a:spcPts val="700"/>
              </a:spcBef>
            </a:pPr>
            <a:endParaRPr b="1" dirty="0">
              <a:solidFill>
                <a:srgbClr val="FF0000"/>
              </a:solidFill>
              <a:latin typeface="+mj-lt"/>
              <a:cs typeface="Aharoni" panose="02010803020104030203" pitchFamily="2" charset="-79"/>
            </a:endParaRPr>
          </a:p>
          <a:p>
            <a:pPr marL="342900" indent="-342900"/>
            <a:r>
              <a:rPr lang="en-GB" b="1" dirty="0">
                <a:solidFill>
                  <a:srgbClr val="FF0000"/>
                </a:solidFill>
                <a:latin typeface="+mj-lt"/>
                <a:cs typeface="Aharoni" panose="02010803020104030203" pitchFamily="2" charset="-79"/>
              </a:rPr>
              <a:t>     1) Match the characters in </a:t>
            </a:r>
            <a:r>
              <a:rPr lang="en-GB" b="1" i="1" dirty="0" err="1">
                <a:solidFill>
                  <a:srgbClr val="FF0000"/>
                </a:solidFill>
                <a:latin typeface="+mj-lt"/>
                <a:cs typeface="Aharoni" panose="02010803020104030203" pitchFamily="2" charset="-79"/>
              </a:rPr>
              <a:t>Campeones</a:t>
            </a:r>
            <a:r>
              <a:rPr lang="en-GB" b="1" dirty="0">
                <a:solidFill>
                  <a:srgbClr val="FF0000"/>
                </a:solidFill>
                <a:latin typeface="+mj-lt"/>
                <a:cs typeface="Aharoni" panose="02010803020104030203" pitchFamily="2" charset="-79"/>
              </a:rPr>
              <a:t> with what they do.</a:t>
            </a:r>
          </a:p>
          <a:p>
            <a:pPr marL="228600" indent="-228600">
              <a:buAutoNum type="arabicPeriod"/>
            </a:pPr>
            <a:endParaRPr sz="1200" dirty="0">
              <a:latin typeface="Calibri"/>
              <a:cs typeface="Calibri"/>
            </a:endParaRPr>
          </a:p>
        </p:txBody>
      </p:sp>
      <p:sp>
        <p:nvSpPr>
          <p:cNvPr id="6" name="object 13"/>
          <p:cNvSpPr txBox="1"/>
          <p:nvPr/>
        </p:nvSpPr>
        <p:spPr>
          <a:xfrm>
            <a:off x="488504" y="1628800"/>
            <a:ext cx="2868295" cy="2599690"/>
          </a:xfrm>
          <a:prstGeom prst="rect">
            <a:avLst/>
          </a:prstGeom>
          <a:solidFill>
            <a:srgbClr val="99FFCC"/>
          </a:solidFill>
        </p:spPr>
        <p:txBody>
          <a:bodyPr vert="horz" wrap="square" lIns="0" tIns="115570" rIns="0" bIns="0" rtlCol="0">
            <a:spAutoFit/>
          </a:bodyPr>
          <a:lstStyle/>
          <a:p>
            <a:pPr marL="146050" indent="-133985">
              <a:lnSpc>
                <a:spcPct val="100000"/>
              </a:lnSpc>
              <a:spcBef>
                <a:spcPts val="910"/>
              </a:spcBef>
              <a:buAutoNum type="arabicPlain"/>
              <a:tabLst>
                <a:tab pos="146685" algn="l"/>
              </a:tabLst>
            </a:pPr>
            <a:r>
              <a:rPr lang="es-ES" sz="1200" spc="25" dirty="0">
                <a:latin typeface="Tahoma"/>
                <a:cs typeface="Tahoma"/>
              </a:rPr>
              <a:t>Se enfada con</a:t>
            </a:r>
            <a:r>
              <a:rPr sz="1200" spc="15" dirty="0">
                <a:latin typeface="Tahoma"/>
                <a:cs typeface="Tahoma"/>
              </a:rPr>
              <a:t> </a:t>
            </a:r>
            <a:r>
              <a:rPr sz="1200" spc="30" dirty="0">
                <a:latin typeface="Tahoma"/>
                <a:cs typeface="Tahoma"/>
              </a:rPr>
              <a:t>las</a:t>
            </a:r>
            <a:r>
              <a:rPr sz="1200" spc="-215" dirty="0">
                <a:latin typeface="Tahoma"/>
                <a:cs typeface="Tahoma"/>
              </a:rPr>
              <a:t> </a:t>
            </a:r>
            <a:r>
              <a:rPr sz="1200" spc="25" dirty="0">
                <a:latin typeface="Tahoma"/>
                <a:cs typeface="Tahoma"/>
              </a:rPr>
              <a:t>plantas</a:t>
            </a:r>
            <a:endParaRPr sz="1200" dirty="0">
              <a:latin typeface="Tahoma"/>
              <a:cs typeface="Tahoma"/>
            </a:endParaRPr>
          </a:p>
          <a:p>
            <a:pPr marL="140335" indent="-128270">
              <a:lnSpc>
                <a:spcPct val="100000"/>
              </a:lnSpc>
              <a:spcBef>
                <a:spcPts val="810"/>
              </a:spcBef>
              <a:buAutoNum type="arabicPlain"/>
              <a:tabLst>
                <a:tab pos="140970" algn="l"/>
              </a:tabLst>
            </a:pPr>
            <a:r>
              <a:rPr sz="1200" spc="25" dirty="0">
                <a:latin typeface="Tahoma"/>
                <a:cs typeface="Tahoma"/>
              </a:rPr>
              <a:t>Conduce </a:t>
            </a:r>
            <a:r>
              <a:rPr sz="1200" spc="10" dirty="0">
                <a:latin typeface="Tahoma"/>
                <a:cs typeface="Tahoma"/>
              </a:rPr>
              <a:t>una</a:t>
            </a:r>
            <a:r>
              <a:rPr sz="1200" spc="-145" dirty="0">
                <a:latin typeface="Tahoma"/>
                <a:cs typeface="Tahoma"/>
              </a:rPr>
              <a:t> </a:t>
            </a:r>
            <a:r>
              <a:rPr sz="1200" spc="25" dirty="0">
                <a:latin typeface="Tahoma"/>
                <a:cs typeface="Tahoma"/>
              </a:rPr>
              <a:t>motocicleta</a:t>
            </a:r>
            <a:endParaRPr sz="1200" dirty="0">
              <a:latin typeface="Tahoma"/>
              <a:cs typeface="Tahoma"/>
            </a:endParaRPr>
          </a:p>
          <a:p>
            <a:pPr marL="142875" indent="-130810">
              <a:lnSpc>
                <a:spcPct val="100000"/>
              </a:lnSpc>
              <a:spcBef>
                <a:spcPts val="815"/>
              </a:spcBef>
              <a:buAutoNum type="arabicPlain"/>
              <a:tabLst>
                <a:tab pos="143510" algn="l"/>
              </a:tabLst>
            </a:pPr>
            <a:r>
              <a:rPr sz="1200" spc="20" dirty="0">
                <a:latin typeface="Tahoma"/>
                <a:cs typeface="Tahoma"/>
              </a:rPr>
              <a:t>Es</a:t>
            </a:r>
            <a:r>
              <a:rPr sz="1200" spc="-60" dirty="0">
                <a:latin typeface="Tahoma"/>
                <a:cs typeface="Tahoma"/>
              </a:rPr>
              <a:t> </a:t>
            </a:r>
            <a:r>
              <a:rPr sz="1200" spc="15" dirty="0">
                <a:latin typeface="Tahoma"/>
                <a:cs typeface="Tahoma"/>
              </a:rPr>
              <a:t>jardinero</a:t>
            </a:r>
            <a:endParaRPr sz="1200" dirty="0">
              <a:latin typeface="Tahoma"/>
              <a:cs typeface="Tahoma"/>
            </a:endParaRPr>
          </a:p>
          <a:p>
            <a:pPr marL="148590" indent="-136525">
              <a:lnSpc>
                <a:spcPct val="100000"/>
              </a:lnSpc>
              <a:spcBef>
                <a:spcPts val="810"/>
              </a:spcBef>
              <a:buAutoNum type="arabicPlain"/>
              <a:tabLst>
                <a:tab pos="149225" algn="l"/>
              </a:tabLst>
            </a:pPr>
            <a:r>
              <a:rPr sz="1200" spc="20" dirty="0">
                <a:latin typeface="Tahoma"/>
                <a:cs typeface="Tahoma"/>
              </a:rPr>
              <a:t>Es</a:t>
            </a:r>
            <a:r>
              <a:rPr sz="1200" spc="-60" dirty="0">
                <a:latin typeface="Tahoma"/>
                <a:cs typeface="Tahoma"/>
              </a:rPr>
              <a:t> </a:t>
            </a:r>
            <a:r>
              <a:rPr sz="1200" spc="20" dirty="0">
                <a:latin typeface="Tahoma"/>
                <a:cs typeface="Tahoma"/>
              </a:rPr>
              <a:t>mecánico</a:t>
            </a:r>
            <a:endParaRPr sz="1200" dirty="0">
              <a:latin typeface="Tahoma"/>
              <a:cs typeface="Tahoma"/>
            </a:endParaRPr>
          </a:p>
          <a:p>
            <a:pPr marL="142875" indent="-130810">
              <a:lnSpc>
                <a:spcPct val="100000"/>
              </a:lnSpc>
              <a:spcBef>
                <a:spcPts val="815"/>
              </a:spcBef>
              <a:buAutoNum type="arabicPlain"/>
              <a:tabLst>
                <a:tab pos="143510" algn="l"/>
              </a:tabLst>
            </a:pPr>
            <a:r>
              <a:rPr sz="1200" spc="5" dirty="0">
                <a:latin typeface="Tahoma"/>
                <a:cs typeface="Tahoma"/>
              </a:rPr>
              <a:t>Le </a:t>
            </a:r>
            <a:r>
              <a:rPr sz="1200" spc="25" dirty="0">
                <a:latin typeface="Tahoma"/>
                <a:cs typeface="Tahoma"/>
              </a:rPr>
              <a:t>gusta la</a:t>
            </a:r>
            <a:r>
              <a:rPr sz="1200" spc="-204" dirty="0">
                <a:latin typeface="Tahoma"/>
                <a:cs typeface="Tahoma"/>
              </a:rPr>
              <a:t> </a:t>
            </a:r>
            <a:r>
              <a:rPr sz="1200" spc="20" dirty="0">
                <a:latin typeface="Tahoma"/>
                <a:cs typeface="Tahoma"/>
              </a:rPr>
              <a:t>música</a:t>
            </a:r>
            <a:endParaRPr sz="1200" dirty="0">
              <a:latin typeface="Tahoma"/>
              <a:cs typeface="Tahoma"/>
            </a:endParaRPr>
          </a:p>
          <a:p>
            <a:pPr marL="142875" indent="-130810">
              <a:lnSpc>
                <a:spcPct val="100000"/>
              </a:lnSpc>
              <a:spcBef>
                <a:spcPts val="810"/>
              </a:spcBef>
              <a:buAutoNum type="arabicPlain"/>
              <a:tabLst>
                <a:tab pos="143510" algn="l"/>
              </a:tabLst>
            </a:pPr>
            <a:r>
              <a:rPr sz="1200" spc="5" dirty="0">
                <a:latin typeface="Tahoma"/>
                <a:cs typeface="Tahoma"/>
              </a:rPr>
              <a:t>Le </a:t>
            </a:r>
            <a:r>
              <a:rPr sz="1200" spc="20" dirty="0">
                <a:latin typeface="Tahoma"/>
                <a:cs typeface="Tahoma"/>
              </a:rPr>
              <a:t>gustan </a:t>
            </a:r>
            <a:r>
              <a:rPr sz="1200" spc="35" dirty="0">
                <a:latin typeface="Tahoma"/>
                <a:cs typeface="Tahoma"/>
              </a:rPr>
              <a:t>los</a:t>
            </a:r>
            <a:r>
              <a:rPr sz="1200" spc="-195" dirty="0">
                <a:latin typeface="Tahoma"/>
                <a:cs typeface="Tahoma"/>
              </a:rPr>
              <a:t> </a:t>
            </a:r>
            <a:r>
              <a:rPr sz="1200" spc="15" dirty="0">
                <a:latin typeface="Tahoma"/>
                <a:cs typeface="Tahoma"/>
              </a:rPr>
              <a:t>animales</a:t>
            </a:r>
            <a:endParaRPr sz="1200" dirty="0">
              <a:latin typeface="Tahoma"/>
              <a:cs typeface="Tahoma"/>
            </a:endParaRPr>
          </a:p>
          <a:p>
            <a:pPr marL="146050" indent="-133985">
              <a:lnSpc>
                <a:spcPct val="100000"/>
              </a:lnSpc>
              <a:spcBef>
                <a:spcPts val="810"/>
              </a:spcBef>
              <a:buAutoNum type="arabicPlain"/>
              <a:tabLst>
                <a:tab pos="146685" algn="l"/>
              </a:tabLst>
            </a:pPr>
            <a:r>
              <a:rPr sz="1200" spc="20" dirty="0">
                <a:latin typeface="Tahoma"/>
                <a:cs typeface="Tahoma"/>
              </a:rPr>
              <a:t>Es</a:t>
            </a:r>
            <a:r>
              <a:rPr sz="1200" spc="-60" dirty="0">
                <a:latin typeface="Tahoma"/>
                <a:cs typeface="Tahoma"/>
              </a:rPr>
              <a:t> </a:t>
            </a:r>
            <a:r>
              <a:rPr sz="1200" spc="20" dirty="0">
                <a:latin typeface="Tahoma"/>
                <a:cs typeface="Tahoma"/>
              </a:rPr>
              <a:t>capaz</a:t>
            </a:r>
            <a:r>
              <a:rPr sz="1200" spc="-60" dirty="0">
                <a:latin typeface="Tahoma"/>
                <a:cs typeface="Tahoma"/>
              </a:rPr>
              <a:t> </a:t>
            </a:r>
            <a:r>
              <a:rPr sz="1200" spc="10" dirty="0">
                <a:latin typeface="Tahoma"/>
                <a:cs typeface="Tahoma"/>
              </a:rPr>
              <a:t>de</a:t>
            </a:r>
            <a:r>
              <a:rPr sz="1200" spc="-60" dirty="0">
                <a:latin typeface="Tahoma"/>
                <a:cs typeface="Tahoma"/>
              </a:rPr>
              <a:t> </a:t>
            </a:r>
            <a:r>
              <a:rPr sz="1200" spc="15" dirty="0">
                <a:latin typeface="Tahoma"/>
                <a:cs typeface="Tahoma"/>
              </a:rPr>
              <a:t>retener</a:t>
            </a:r>
            <a:r>
              <a:rPr sz="1200" spc="-55" dirty="0">
                <a:latin typeface="Tahoma"/>
                <a:cs typeface="Tahoma"/>
              </a:rPr>
              <a:t> </a:t>
            </a:r>
            <a:r>
              <a:rPr sz="1200" spc="15" dirty="0">
                <a:latin typeface="Tahoma"/>
                <a:cs typeface="Tahoma"/>
              </a:rPr>
              <a:t>mucha</a:t>
            </a:r>
            <a:r>
              <a:rPr sz="1200" spc="-60" dirty="0">
                <a:latin typeface="Tahoma"/>
                <a:cs typeface="Tahoma"/>
              </a:rPr>
              <a:t> </a:t>
            </a:r>
            <a:r>
              <a:rPr sz="1200" spc="20" dirty="0">
                <a:latin typeface="Tahoma"/>
                <a:cs typeface="Tahoma"/>
              </a:rPr>
              <a:t>información</a:t>
            </a:r>
            <a:endParaRPr sz="1200" dirty="0">
              <a:latin typeface="Tahoma"/>
              <a:cs typeface="Tahoma"/>
            </a:endParaRPr>
          </a:p>
          <a:p>
            <a:pPr marL="142875" indent="-130810">
              <a:lnSpc>
                <a:spcPct val="100000"/>
              </a:lnSpc>
              <a:spcBef>
                <a:spcPts val="815"/>
              </a:spcBef>
              <a:buAutoNum type="arabicPlain"/>
              <a:tabLst>
                <a:tab pos="143510" algn="l"/>
              </a:tabLst>
            </a:pPr>
            <a:r>
              <a:rPr sz="1200" spc="15" dirty="0">
                <a:latin typeface="Tahoma"/>
                <a:cs typeface="Tahoma"/>
              </a:rPr>
              <a:t>No </a:t>
            </a:r>
            <a:r>
              <a:rPr sz="1200" spc="10" dirty="0">
                <a:latin typeface="Tahoma"/>
                <a:cs typeface="Tahoma"/>
              </a:rPr>
              <a:t>tiene</a:t>
            </a:r>
            <a:r>
              <a:rPr sz="1200" spc="-130" dirty="0">
                <a:latin typeface="Tahoma"/>
                <a:cs typeface="Tahoma"/>
              </a:rPr>
              <a:t> </a:t>
            </a:r>
            <a:r>
              <a:rPr sz="1200" spc="10" dirty="0">
                <a:latin typeface="Tahoma"/>
                <a:cs typeface="Tahoma"/>
              </a:rPr>
              <a:t>familia</a:t>
            </a:r>
            <a:endParaRPr sz="1200" dirty="0">
              <a:latin typeface="Tahoma"/>
              <a:cs typeface="Tahoma"/>
            </a:endParaRPr>
          </a:p>
          <a:p>
            <a:pPr marL="140335" indent="-128270">
              <a:lnSpc>
                <a:spcPct val="100000"/>
              </a:lnSpc>
              <a:spcBef>
                <a:spcPts val="810"/>
              </a:spcBef>
              <a:buAutoNum type="arabicPlain"/>
              <a:tabLst>
                <a:tab pos="140970" algn="l"/>
              </a:tabLst>
            </a:pPr>
            <a:r>
              <a:rPr sz="1200" spc="25" dirty="0">
                <a:latin typeface="Tahoma"/>
                <a:cs typeface="Tahoma"/>
              </a:rPr>
              <a:t>Presta</a:t>
            </a:r>
            <a:r>
              <a:rPr sz="1200" spc="-60" dirty="0">
                <a:latin typeface="Tahoma"/>
                <a:cs typeface="Tahoma"/>
              </a:rPr>
              <a:t> </a:t>
            </a:r>
            <a:r>
              <a:rPr sz="1200" spc="15" dirty="0">
                <a:latin typeface="Tahoma"/>
                <a:cs typeface="Tahoma"/>
              </a:rPr>
              <a:t>mucha</a:t>
            </a:r>
            <a:r>
              <a:rPr sz="1200" spc="-60" dirty="0">
                <a:latin typeface="Tahoma"/>
                <a:cs typeface="Tahoma"/>
              </a:rPr>
              <a:t> </a:t>
            </a:r>
            <a:r>
              <a:rPr sz="1200" spc="20" dirty="0">
                <a:latin typeface="Tahoma"/>
                <a:cs typeface="Tahoma"/>
              </a:rPr>
              <a:t>atención</a:t>
            </a:r>
            <a:r>
              <a:rPr sz="1200" spc="-55" dirty="0">
                <a:latin typeface="Tahoma"/>
                <a:cs typeface="Tahoma"/>
              </a:rPr>
              <a:t> </a:t>
            </a:r>
            <a:r>
              <a:rPr sz="1200" spc="15" dirty="0">
                <a:latin typeface="Tahoma"/>
                <a:cs typeface="Tahoma"/>
              </a:rPr>
              <a:t>a</a:t>
            </a:r>
            <a:r>
              <a:rPr sz="1200" spc="-60" dirty="0">
                <a:latin typeface="Tahoma"/>
                <a:cs typeface="Tahoma"/>
              </a:rPr>
              <a:t> </a:t>
            </a:r>
            <a:r>
              <a:rPr sz="1200" spc="35" dirty="0">
                <a:latin typeface="Tahoma"/>
                <a:cs typeface="Tahoma"/>
              </a:rPr>
              <a:t>los</a:t>
            </a:r>
            <a:r>
              <a:rPr sz="1200" spc="-55" dirty="0">
                <a:latin typeface="Tahoma"/>
                <a:cs typeface="Tahoma"/>
              </a:rPr>
              <a:t> </a:t>
            </a:r>
            <a:r>
              <a:rPr sz="1200" spc="20" dirty="0">
                <a:latin typeface="Tahoma"/>
                <a:cs typeface="Tahoma"/>
              </a:rPr>
              <a:t>detalles</a:t>
            </a:r>
            <a:endParaRPr sz="1200" dirty="0">
              <a:latin typeface="Tahoma"/>
              <a:cs typeface="Tahoma"/>
            </a:endParaRPr>
          </a:p>
        </p:txBody>
      </p:sp>
      <p:sp>
        <p:nvSpPr>
          <p:cNvPr id="7" name="object 14"/>
          <p:cNvSpPr txBox="1"/>
          <p:nvPr/>
        </p:nvSpPr>
        <p:spPr>
          <a:xfrm>
            <a:off x="3869074" y="1580844"/>
            <a:ext cx="2830830" cy="2599690"/>
          </a:xfrm>
          <a:prstGeom prst="rect">
            <a:avLst/>
          </a:prstGeom>
          <a:solidFill>
            <a:srgbClr val="99FFCC"/>
          </a:solidFill>
        </p:spPr>
        <p:txBody>
          <a:bodyPr vert="horz" wrap="square" lIns="0" tIns="115570" rIns="0" bIns="0" rtlCol="0">
            <a:spAutoFit/>
          </a:bodyPr>
          <a:lstStyle/>
          <a:p>
            <a:pPr marL="242570" indent="-230504">
              <a:lnSpc>
                <a:spcPct val="100000"/>
              </a:lnSpc>
              <a:spcBef>
                <a:spcPts val="910"/>
              </a:spcBef>
              <a:buAutoNum type="arabicPlain" startAt="10"/>
              <a:tabLst>
                <a:tab pos="243204" algn="l"/>
              </a:tabLst>
            </a:pPr>
            <a:r>
              <a:rPr sz="1200" spc="25" dirty="0">
                <a:latin typeface="Tahoma"/>
                <a:cs typeface="Tahoma"/>
              </a:rPr>
              <a:t>Se </a:t>
            </a:r>
            <a:r>
              <a:rPr sz="1200" spc="10" dirty="0">
                <a:latin typeface="Tahoma"/>
                <a:cs typeface="Tahoma"/>
              </a:rPr>
              <a:t>levanta </a:t>
            </a:r>
            <a:r>
              <a:rPr sz="1200" spc="5" dirty="0">
                <a:latin typeface="Tahoma"/>
                <a:cs typeface="Tahoma"/>
              </a:rPr>
              <a:t>muy</a:t>
            </a:r>
            <a:r>
              <a:rPr sz="1200" spc="-204" dirty="0">
                <a:latin typeface="Tahoma"/>
                <a:cs typeface="Tahoma"/>
              </a:rPr>
              <a:t> </a:t>
            </a:r>
            <a:r>
              <a:rPr sz="1200" spc="15" dirty="0">
                <a:latin typeface="Tahoma"/>
                <a:cs typeface="Tahoma"/>
              </a:rPr>
              <a:t>temprano</a:t>
            </a:r>
            <a:endParaRPr sz="1200" dirty="0">
              <a:latin typeface="Tahoma"/>
              <a:cs typeface="Tahoma"/>
            </a:endParaRPr>
          </a:p>
          <a:p>
            <a:pPr marL="243204" indent="-231140">
              <a:lnSpc>
                <a:spcPct val="100000"/>
              </a:lnSpc>
              <a:spcBef>
                <a:spcPts val="810"/>
              </a:spcBef>
              <a:buAutoNum type="arabicPlain" startAt="10"/>
              <a:tabLst>
                <a:tab pos="243840" algn="l"/>
              </a:tabLst>
            </a:pPr>
            <a:r>
              <a:rPr sz="1200" spc="25" dirty="0">
                <a:latin typeface="Tahoma"/>
                <a:cs typeface="Tahoma"/>
              </a:rPr>
              <a:t>Se </a:t>
            </a:r>
            <a:r>
              <a:rPr sz="1200" spc="15" dirty="0">
                <a:latin typeface="Tahoma"/>
                <a:cs typeface="Tahoma"/>
              </a:rPr>
              <a:t>tiñe el</a:t>
            </a:r>
            <a:r>
              <a:rPr sz="1200" spc="-210" dirty="0">
                <a:latin typeface="Tahoma"/>
                <a:cs typeface="Tahoma"/>
              </a:rPr>
              <a:t> </a:t>
            </a:r>
            <a:r>
              <a:rPr sz="1200" spc="20" dirty="0">
                <a:latin typeface="Tahoma"/>
                <a:cs typeface="Tahoma"/>
              </a:rPr>
              <a:t>pelo</a:t>
            </a:r>
            <a:endParaRPr sz="1200" dirty="0">
              <a:latin typeface="Tahoma"/>
              <a:cs typeface="Tahoma"/>
            </a:endParaRPr>
          </a:p>
          <a:p>
            <a:pPr marL="237490" indent="-225425">
              <a:lnSpc>
                <a:spcPct val="100000"/>
              </a:lnSpc>
              <a:spcBef>
                <a:spcPts val="815"/>
              </a:spcBef>
              <a:buAutoNum type="arabicPlain" startAt="10"/>
              <a:tabLst>
                <a:tab pos="238125" algn="l"/>
              </a:tabLst>
            </a:pPr>
            <a:r>
              <a:rPr sz="1200" spc="5" dirty="0">
                <a:latin typeface="Tahoma"/>
                <a:cs typeface="Tahoma"/>
              </a:rPr>
              <a:t>Tiene </a:t>
            </a:r>
            <a:r>
              <a:rPr sz="1200" spc="30" dirty="0">
                <a:latin typeface="Tahoma"/>
                <a:cs typeface="Tahoma"/>
              </a:rPr>
              <a:t>sus propios</a:t>
            </a:r>
            <a:r>
              <a:rPr sz="1200" spc="-204" dirty="0">
                <a:latin typeface="Tahoma"/>
                <a:cs typeface="Tahoma"/>
              </a:rPr>
              <a:t> </a:t>
            </a:r>
            <a:r>
              <a:rPr sz="1200" spc="20" dirty="0">
                <a:latin typeface="Tahoma"/>
                <a:cs typeface="Tahoma"/>
              </a:rPr>
              <a:t>aprendices</a:t>
            </a:r>
            <a:endParaRPr sz="1200" dirty="0">
              <a:latin typeface="Tahoma"/>
              <a:cs typeface="Tahoma"/>
            </a:endParaRPr>
          </a:p>
          <a:p>
            <a:pPr marL="237490" indent="-225425">
              <a:lnSpc>
                <a:spcPct val="100000"/>
              </a:lnSpc>
              <a:spcBef>
                <a:spcPts val="810"/>
              </a:spcBef>
              <a:buAutoNum type="arabicPlain" startAt="10"/>
              <a:tabLst>
                <a:tab pos="238125" algn="l"/>
              </a:tabLst>
            </a:pPr>
            <a:r>
              <a:rPr sz="1200" spc="5" dirty="0">
                <a:latin typeface="Tahoma"/>
                <a:cs typeface="Tahoma"/>
              </a:rPr>
              <a:t>Tiene</a:t>
            </a:r>
            <a:r>
              <a:rPr sz="1200" spc="-60" dirty="0">
                <a:latin typeface="Tahoma"/>
                <a:cs typeface="Tahoma"/>
              </a:rPr>
              <a:t> </a:t>
            </a:r>
            <a:r>
              <a:rPr sz="1200" spc="10" dirty="0">
                <a:latin typeface="Tahoma"/>
                <a:cs typeface="Tahoma"/>
              </a:rPr>
              <a:t>un</a:t>
            </a:r>
            <a:r>
              <a:rPr sz="1200" spc="-55" dirty="0">
                <a:latin typeface="Tahoma"/>
                <a:cs typeface="Tahoma"/>
              </a:rPr>
              <a:t> </a:t>
            </a:r>
            <a:r>
              <a:rPr sz="1200" spc="15" dirty="0">
                <a:latin typeface="Tahoma"/>
                <a:cs typeface="Tahoma"/>
              </a:rPr>
              <a:t>trauma</a:t>
            </a:r>
            <a:r>
              <a:rPr sz="1200" spc="-60" dirty="0">
                <a:latin typeface="Tahoma"/>
                <a:cs typeface="Tahoma"/>
              </a:rPr>
              <a:t> </a:t>
            </a:r>
            <a:r>
              <a:rPr sz="1200" spc="30" dirty="0">
                <a:latin typeface="Tahoma"/>
                <a:cs typeface="Tahoma"/>
              </a:rPr>
              <a:t>con</a:t>
            </a:r>
            <a:r>
              <a:rPr sz="1200" spc="-55" dirty="0">
                <a:latin typeface="Tahoma"/>
                <a:cs typeface="Tahoma"/>
              </a:rPr>
              <a:t> </a:t>
            </a:r>
            <a:r>
              <a:rPr sz="1200" spc="15" dirty="0">
                <a:latin typeface="Tahoma"/>
                <a:cs typeface="Tahoma"/>
              </a:rPr>
              <a:t>el</a:t>
            </a:r>
            <a:r>
              <a:rPr sz="1200" spc="-60" dirty="0">
                <a:latin typeface="Tahoma"/>
                <a:cs typeface="Tahoma"/>
              </a:rPr>
              <a:t> </a:t>
            </a:r>
            <a:r>
              <a:rPr sz="1200" spc="15" dirty="0">
                <a:latin typeface="Tahoma"/>
                <a:cs typeface="Tahoma"/>
              </a:rPr>
              <a:t>agua</a:t>
            </a:r>
            <a:endParaRPr sz="1200" dirty="0">
              <a:latin typeface="Tahoma"/>
              <a:cs typeface="Tahoma"/>
            </a:endParaRPr>
          </a:p>
          <a:p>
            <a:pPr marL="12700" marR="152400">
              <a:lnSpc>
                <a:spcPct val="156400"/>
              </a:lnSpc>
              <a:buAutoNum type="arabicPlain" startAt="10"/>
              <a:tabLst>
                <a:tab pos="241300" algn="l"/>
              </a:tabLst>
            </a:pPr>
            <a:r>
              <a:rPr sz="1200" spc="10" dirty="0">
                <a:latin typeface="Tahoma"/>
                <a:cs typeface="Tahoma"/>
              </a:rPr>
              <a:t>Trabaja</a:t>
            </a:r>
            <a:r>
              <a:rPr sz="1200" spc="-65" dirty="0">
                <a:latin typeface="Tahoma"/>
                <a:cs typeface="Tahoma"/>
              </a:rPr>
              <a:t> </a:t>
            </a:r>
            <a:r>
              <a:rPr sz="1200" spc="5" dirty="0">
                <a:latin typeface="Tahoma"/>
                <a:cs typeface="Tahoma"/>
              </a:rPr>
              <a:t>en</a:t>
            </a:r>
            <a:r>
              <a:rPr sz="1200" spc="-60" dirty="0">
                <a:latin typeface="Tahoma"/>
                <a:cs typeface="Tahoma"/>
              </a:rPr>
              <a:t> </a:t>
            </a:r>
            <a:r>
              <a:rPr sz="1200" spc="10" dirty="0">
                <a:latin typeface="Tahoma"/>
                <a:cs typeface="Tahoma"/>
              </a:rPr>
              <a:t>un</a:t>
            </a:r>
            <a:r>
              <a:rPr sz="1200" spc="-60" dirty="0">
                <a:latin typeface="Tahoma"/>
                <a:cs typeface="Tahoma"/>
              </a:rPr>
              <a:t> </a:t>
            </a:r>
            <a:r>
              <a:rPr sz="1200" spc="25" dirty="0">
                <a:latin typeface="Tahoma"/>
                <a:cs typeface="Tahoma"/>
              </a:rPr>
              <a:t>centro</a:t>
            </a:r>
            <a:r>
              <a:rPr sz="1200" spc="-65" dirty="0">
                <a:latin typeface="Tahoma"/>
                <a:cs typeface="Tahoma"/>
              </a:rPr>
              <a:t> </a:t>
            </a:r>
            <a:r>
              <a:rPr sz="1200" spc="10" dirty="0">
                <a:latin typeface="Tahoma"/>
                <a:cs typeface="Tahoma"/>
              </a:rPr>
              <a:t>de</a:t>
            </a:r>
            <a:r>
              <a:rPr sz="1200" spc="-60" dirty="0">
                <a:latin typeface="Tahoma"/>
                <a:cs typeface="Tahoma"/>
              </a:rPr>
              <a:t> </a:t>
            </a:r>
            <a:r>
              <a:rPr sz="1200" spc="25" dirty="0">
                <a:latin typeface="Tahoma"/>
                <a:cs typeface="Tahoma"/>
              </a:rPr>
              <a:t>acogida</a:t>
            </a:r>
            <a:r>
              <a:rPr sz="1200" spc="-60" dirty="0">
                <a:latin typeface="Tahoma"/>
                <a:cs typeface="Tahoma"/>
              </a:rPr>
              <a:t> </a:t>
            </a:r>
            <a:r>
              <a:rPr sz="1200" spc="10" dirty="0">
                <a:latin typeface="Tahoma"/>
                <a:cs typeface="Tahoma"/>
              </a:rPr>
              <a:t>de  </a:t>
            </a:r>
            <a:r>
              <a:rPr sz="1200" spc="15" dirty="0">
                <a:latin typeface="Tahoma"/>
                <a:cs typeface="Tahoma"/>
              </a:rPr>
              <a:t>animales</a:t>
            </a:r>
            <a:endParaRPr sz="1200" dirty="0">
              <a:latin typeface="Tahoma"/>
              <a:cs typeface="Tahoma"/>
            </a:endParaRPr>
          </a:p>
          <a:p>
            <a:pPr marL="234950" indent="-222885">
              <a:lnSpc>
                <a:spcPct val="100000"/>
              </a:lnSpc>
              <a:spcBef>
                <a:spcPts val="810"/>
              </a:spcBef>
              <a:buAutoNum type="arabicPlain" startAt="10"/>
              <a:tabLst>
                <a:tab pos="235585" algn="l"/>
              </a:tabLst>
            </a:pPr>
            <a:r>
              <a:rPr sz="1200" spc="10" dirty="0">
                <a:latin typeface="Tahoma"/>
                <a:cs typeface="Tahoma"/>
              </a:rPr>
              <a:t>Trabaja </a:t>
            </a:r>
            <a:r>
              <a:rPr sz="1200" spc="5" dirty="0">
                <a:latin typeface="Tahoma"/>
                <a:cs typeface="Tahoma"/>
              </a:rPr>
              <a:t>en </a:t>
            </a:r>
            <a:r>
              <a:rPr sz="1200" spc="10" dirty="0">
                <a:latin typeface="Tahoma"/>
                <a:cs typeface="Tahoma"/>
              </a:rPr>
              <a:t>un</a:t>
            </a:r>
            <a:r>
              <a:rPr sz="1200" spc="-190" dirty="0">
                <a:latin typeface="Tahoma"/>
                <a:cs typeface="Tahoma"/>
              </a:rPr>
              <a:t> </a:t>
            </a:r>
            <a:r>
              <a:rPr sz="1200" spc="20" dirty="0">
                <a:latin typeface="Tahoma"/>
                <a:cs typeface="Tahoma"/>
              </a:rPr>
              <a:t>restaurante</a:t>
            </a:r>
            <a:endParaRPr sz="1200" dirty="0">
              <a:latin typeface="Tahoma"/>
              <a:cs typeface="Tahoma"/>
            </a:endParaRPr>
          </a:p>
          <a:p>
            <a:pPr marL="237490" indent="-225425">
              <a:lnSpc>
                <a:spcPct val="100000"/>
              </a:lnSpc>
              <a:spcBef>
                <a:spcPts val="815"/>
              </a:spcBef>
              <a:buAutoNum type="arabicPlain" startAt="10"/>
              <a:tabLst>
                <a:tab pos="238125" algn="l"/>
              </a:tabLst>
            </a:pPr>
            <a:r>
              <a:rPr sz="1200" spc="10" dirty="0">
                <a:latin typeface="Tahoma"/>
                <a:cs typeface="Tahoma"/>
              </a:rPr>
              <a:t>Trabaja</a:t>
            </a:r>
            <a:r>
              <a:rPr sz="1200" spc="-60" dirty="0">
                <a:latin typeface="Tahoma"/>
                <a:cs typeface="Tahoma"/>
              </a:rPr>
              <a:t> </a:t>
            </a:r>
            <a:r>
              <a:rPr sz="1200" spc="15" dirty="0">
                <a:latin typeface="Tahoma"/>
                <a:cs typeface="Tahoma"/>
              </a:rPr>
              <a:t>envasando</a:t>
            </a:r>
            <a:r>
              <a:rPr sz="1200" spc="-60" dirty="0">
                <a:latin typeface="Tahoma"/>
                <a:cs typeface="Tahoma"/>
              </a:rPr>
              <a:t> </a:t>
            </a:r>
            <a:r>
              <a:rPr sz="1200" spc="20" dirty="0">
                <a:latin typeface="Tahoma"/>
                <a:cs typeface="Tahoma"/>
              </a:rPr>
              <a:t>tintes</a:t>
            </a:r>
            <a:r>
              <a:rPr sz="1200" spc="-55" dirty="0">
                <a:latin typeface="Tahoma"/>
                <a:cs typeface="Tahoma"/>
              </a:rPr>
              <a:t> </a:t>
            </a:r>
            <a:r>
              <a:rPr sz="1200" spc="20" dirty="0">
                <a:latin typeface="Tahoma"/>
                <a:cs typeface="Tahoma"/>
              </a:rPr>
              <a:t>para</a:t>
            </a:r>
            <a:r>
              <a:rPr sz="1200" spc="-60" dirty="0">
                <a:latin typeface="Tahoma"/>
                <a:cs typeface="Tahoma"/>
              </a:rPr>
              <a:t> </a:t>
            </a:r>
            <a:r>
              <a:rPr sz="1200" spc="15" dirty="0">
                <a:latin typeface="Tahoma"/>
                <a:cs typeface="Tahoma"/>
              </a:rPr>
              <a:t>el</a:t>
            </a:r>
            <a:r>
              <a:rPr sz="1200" spc="-55" dirty="0">
                <a:latin typeface="Tahoma"/>
                <a:cs typeface="Tahoma"/>
              </a:rPr>
              <a:t> </a:t>
            </a:r>
            <a:r>
              <a:rPr sz="1200" spc="20" dirty="0">
                <a:latin typeface="Tahoma"/>
                <a:cs typeface="Tahoma"/>
              </a:rPr>
              <a:t>pelo</a:t>
            </a:r>
            <a:endParaRPr sz="1200" dirty="0">
              <a:latin typeface="Tahoma"/>
              <a:cs typeface="Tahoma"/>
            </a:endParaRPr>
          </a:p>
          <a:p>
            <a:pPr marL="240665" indent="-228600">
              <a:lnSpc>
                <a:spcPct val="100000"/>
              </a:lnSpc>
              <a:spcBef>
                <a:spcPts val="810"/>
              </a:spcBef>
              <a:buAutoNum type="arabicPlain" startAt="10"/>
              <a:tabLst>
                <a:tab pos="241300" algn="l"/>
              </a:tabLst>
            </a:pPr>
            <a:r>
              <a:rPr sz="1200" spc="5" dirty="0">
                <a:latin typeface="Tahoma"/>
                <a:cs typeface="Tahoma"/>
              </a:rPr>
              <a:t>Vive </a:t>
            </a:r>
            <a:r>
              <a:rPr sz="1200" spc="30" dirty="0">
                <a:latin typeface="Tahoma"/>
                <a:cs typeface="Tahoma"/>
              </a:rPr>
              <a:t>con otros</a:t>
            </a:r>
            <a:r>
              <a:rPr sz="1200" spc="-204" dirty="0">
                <a:latin typeface="Tahoma"/>
                <a:cs typeface="Tahoma"/>
              </a:rPr>
              <a:t> </a:t>
            </a:r>
            <a:r>
              <a:rPr sz="1200" spc="20" dirty="0">
                <a:latin typeface="Tahoma"/>
                <a:cs typeface="Tahoma"/>
              </a:rPr>
              <a:t>compañeros</a:t>
            </a:r>
            <a:endParaRPr sz="1200" dirty="0">
              <a:latin typeface="Tahoma"/>
              <a:cs typeface="Tahoma"/>
            </a:endParaRPr>
          </a:p>
        </p:txBody>
      </p:sp>
      <p:sp>
        <p:nvSpPr>
          <p:cNvPr id="8" name="object 6"/>
          <p:cNvSpPr/>
          <p:nvPr/>
        </p:nvSpPr>
        <p:spPr>
          <a:xfrm>
            <a:off x="30887" y="4655906"/>
            <a:ext cx="1763603" cy="2202094"/>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988978" y="4655906"/>
            <a:ext cx="1744537" cy="2173516"/>
          </a:xfrm>
          <a:prstGeom prst="rect">
            <a:avLst/>
          </a:prstGeom>
          <a:blipFill>
            <a:blip r:embed="rId3" cstate="print"/>
            <a:stretch>
              <a:fillRect/>
            </a:stretch>
          </a:blipFill>
        </p:spPr>
        <p:txBody>
          <a:bodyPr wrap="square" lIns="0" tIns="0" rIns="0" bIns="0" rtlCol="0"/>
          <a:lstStyle/>
          <a:p>
            <a:endParaRPr/>
          </a:p>
        </p:txBody>
      </p:sp>
      <p:sp>
        <p:nvSpPr>
          <p:cNvPr id="10" name="object 8"/>
          <p:cNvSpPr/>
          <p:nvPr/>
        </p:nvSpPr>
        <p:spPr>
          <a:xfrm>
            <a:off x="3803993" y="4655906"/>
            <a:ext cx="1744537" cy="2173516"/>
          </a:xfrm>
          <a:prstGeom prst="rect">
            <a:avLst/>
          </a:prstGeom>
          <a:blipFill>
            <a:blip r:embed="rId4" cstate="print"/>
            <a:stretch>
              <a:fillRect/>
            </a:stretch>
          </a:blipFill>
        </p:spPr>
        <p:txBody>
          <a:bodyPr wrap="square" lIns="0" tIns="0" rIns="0" bIns="0" rtlCol="0"/>
          <a:lstStyle/>
          <a:p>
            <a:endParaRPr/>
          </a:p>
        </p:txBody>
      </p:sp>
      <p:sp>
        <p:nvSpPr>
          <p:cNvPr id="11" name="object 10"/>
          <p:cNvSpPr/>
          <p:nvPr/>
        </p:nvSpPr>
        <p:spPr>
          <a:xfrm>
            <a:off x="5960856" y="4627303"/>
            <a:ext cx="1763603" cy="2202119"/>
          </a:xfrm>
          <a:prstGeom prst="rect">
            <a:avLst/>
          </a:prstGeom>
          <a:blipFill>
            <a:blip r:embed="rId5" cstate="print"/>
            <a:stretch>
              <a:fillRect/>
            </a:stretch>
          </a:blipFill>
        </p:spPr>
        <p:txBody>
          <a:bodyPr wrap="square" lIns="0" tIns="0" rIns="0" bIns="0" rtlCol="0"/>
          <a:lstStyle/>
          <a:p>
            <a:endParaRPr/>
          </a:p>
        </p:txBody>
      </p:sp>
      <p:sp>
        <p:nvSpPr>
          <p:cNvPr id="12" name="object 7"/>
          <p:cNvSpPr/>
          <p:nvPr/>
        </p:nvSpPr>
        <p:spPr>
          <a:xfrm>
            <a:off x="7975750" y="260648"/>
            <a:ext cx="1754072" cy="2192578"/>
          </a:xfrm>
          <a:prstGeom prst="rect">
            <a:avLst/>
          </a:prstGeom>
          <a:blipFill>
            <a:blip r:embed="rId6" cstate="print"/>
            <a:stretch>
              <a:fillRect/>
            </a:stretch>
          </a:blipFill>
        </p:spPr>
        <p:txBody>
          <a:bodyPr wrap="square" lIns="0" tIns="0" rIns="0" bIns="0" rtlCol="0"/>
          <a:lstStyle/>
          <a:p>
            <a:endParaRPr/>
          </a:p>
        </p:txBody>
      </p:sp>
      <p:sp>
        <p:nvSpPr>
          <p:cNvPr id="13" name="object 12"/>
          <p:cNvSpPr/>
          <p:nvPr/>
        </p:nvSpPr>
        <p:spPr>
          <a:xfrm>
            <a:off x="7994032" y="3127430"/>
            <a:ext cx="1763603" cy="2202119"/>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77868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3"/>
          <p:cNvGraphicFramePr>
            <a:graphicFrameLocks noGrp="1"/>
          </p:cNvGraphicFramePr>
          <p:nvPr>
            <p:extLst>
              <p:ext uri="{D42A27DB-BD31-4B8C-83A1-F6EECF244321}">
                <p14:modId xmlns:p14="http://schemas.microsoft.com/office/powerpoint/2010/main" val="559622800"/>
              </p:ext>
            </p:extLst>
          </p:nvPr>
        </p:nvGraphicFramePr>
        <p:xfrm>
          <a:off x="488504" y="1772816"/>
          <a:ext cx="6747509" cy="3694238"/>
        </p:xfrm>
        <a:graphic>
          <a:graphicData uri="http://schemas.openxmlformats.org/drawingml/2006/table">
            <a:tbl>
              <a:tblPr firstRow="1" bandRow="1">
                <a:tableStyleId>{2D5ABB26-0587-4C30-8999-92F81FD0307C}</a:tableStyleId>
              </a:tblPr>
              <a:tblGrid>
                <a:gridCol w="2207260">
                  <a:extLst>
                    <a:ext uri="{9D8B030D-6E8A-4147-A177-3AD203B41FA5}">
                      <a16:colId xmlns:a16="http://schemas.microsoft.com/office/drawing/2014/main" val="20000"/>
                    </a:ext>
                  </a:extLst>
                </a:gridCol>
                <a:gridCol w="4540249">
                  <a:extLst>
                    <a:ext uri="{9D8B030D-6E8A-4147-A177-3AD203B41FA5}">
                      <a16:colId xmlns:a16="http://schemas.microsoft.com/office/drawing/2014/main" val="20001"/>
                    </a:ext>
                  </a:extLst>
                </a:gridCol>
              </a:tblGrid>
              <a:tr h="72008">
                <a:tc>
                  <a:txBody>
                    <a:bodyPr/>
                    <a:lstStyle/>
                    <a:p>
                      <a:pPr marL="492125">
                        <a:lnSpc>
                          <a:spcPct val="100000"/>
                        </a:lnSpc>
                        <a:spcBef>
                          <a:spcPts val="180"/>
                        </a:spcBef>
                      </a:pPr>
                      <a:r>
                        <a:rPr sz="2100" b="1" spc="75" dirty="0">
                          <a:solidFill>
                            <a:srgbClr val="FFFFFF"/>
                          </a:solidFill>
                          <a:latin typeface="Calibri"/>
                          <a:cs typeface="Calibri"/>
                        </a:rPr>
                        <a:t>PALABRA</a:t>
                      </a:r>
                      <a:r>
                        <a:rPr lang="en-GB" sz="2100" b="1" spc="75" dirty="0">
                          <a:solidFill>
                            <a:srgbClr val="FFFFFF"/>
                          </a:solidFill>
                          <a:latin typeface="Calibri"/>
                          <a:cs typeface="Calibri"/>
                        </a:rPr>
                        <a:t> </a:t>
                      </a:r>
                      <a:endParaRPr sz="2100" dirty="0">
                        <a:latin typeface="Calibri"/>
                        <a:cs typeface="Calibri"/>
                      </a:endParaRPr>
                    </a:p>
                  </a:txBody>
                  <a:tcPr marL="0" marR="0" marT="22860" marB="0">
                    <a:lnL w="38100">
                      <a:solidFill>
                        <a:srgbClr val="455867"/>
                      </a:solidFill>
                      <a:prstDash val="solid"/>
                    </a:lnL>
                    <a:lnR w="28575">
                      <a:solidFill>
                        <a:srgbClr val="455867"/>
                      </a:solidFill>
                      <a:prstDash val="solid"/>
                    </a:lnR>
                    <a:lnT w="38100">
                      <a:solidFill>
                        <a:srgbClr val="455867"/>
                      </a:solidFill>
                      <a:prstDash val="solid"/>
                    </a:lnT>
                    <a:solidFill>
                      <a:srgbClr val="6B7C89"/>
                    </a:solidFill>
                  </a:tcPr>
                </a:tc>
                <a:tc>
                  <a:txBody>
                    <a:bodyPr/>
                    <a:lstStyle/>
                    <a:p>
                      <a:pPr marR="111760" algn="ctr">
                        <a:lnSpc>
                          <a:spcPct val="100000"/>
                        </a:lnSpc>
                        <a:spcBef>
                          <a:spcPts val="180"/>
                        </a:spcBef>
                      </a:pPr>
                      <a:r>
                        <a:rPr sz="2100" b="1" spc="114" dirty="0">
                          <a:solidFill>
                            <a:srgbClr val="FFFFFF"/>
                          </a:solidFill>
                          <a:latin typeface="Calibri"/>
                          <a:cs typeface="Calibri"/>
                        </a:rPr>
                        <a:t>DEFINICIÓN</a:t>
                      </a:r>
                      <a:endParaRPr sz="2100">
                        <a:latin typeface="Calibri"/>
                        <a:cs typeface="Calibri"/>
                      </a:endParaRPr>
                    </a:p>
                  </a:txBody>
                  <a:tcPr marL="0" marR="0" marT="22860" marB="0">
                    <a:lnL w="28575">
                      <a:solidFill>
                        <a:srgbClr val="455867"/>
                      </a:solidFill>
                      <a:prstDash val="solid"/>
                    </a:lnL>
                    <a:lnR w="38100">
                      <a:solidFill>
                        <a:srgbClr val="455867"/>
                      </a:solidFill>
                      <a:prstDash val="solid"/>
                    </a:lnR>
                    <a:lnT w="38100">
                      <a:solidFill>
                        <a:srgbClr val="455867"/>
                      </a:solidFill>
                      <a:prstDash val="solid"/>
                    </a:lnT>
                    <a:solidFill>
                      <a:srgbClr val="6B7C89"/>
                    </a:solidFill>
                  </a:tcPr>
                </a:tc>
                <a:extLst>
                  <a:ext uri="{0D108BD9-81ED-4DB2-BD59-A6C34878D82A}">
                    <a16:rowId xmlns:a16="http://schemas.microsoft.com/office/drawing/2014/main" val="10000"/>
                  </a:ext>
                </a:extLst>
              </a:tr>
              <a:tr h="3351338">
                <a:tc>
                  <a:txBody>
                    <a:bodyPr/>
                    <a:lstStyle/>
                    <a:p>
                      <a:pPr marL="491490" indent="-195580">
                        <a:lnSpc>
                          <a:spcPct val="100000"/>
                        </a:lnSpc>
                        <a:spcBef>
                          <a:spcPts val="830"/>
                        </a:spcBef>
                        <a:buAutoNum type="arabicParenR"/>
                        <a:tabLst>
                          <a:tab pos="492125" algn="l"/>
                        </a:tabLst>
                      </a:pPr>
                      <a:r>
                        <a:rPr sz="1200" spc="25" dirty="0">
                          <a:latin typeface="Tahoma"/>
                          <a:cs typeface="Tahoma"/>
                        </a:rPr>
                        <a:t>Anotar</a:t>
                      </a:r>
                      <a:endParaRPr sz="1200">
                        <a:latin typeface="Tahoma"/>
                        <a:cs typeface="Tahoma"/>
                      </a:endParaRPr>
                    </a:p>
                    <a:p>
                      <a:pPr marL="485775" indent="-189865">
                        <a:lnSpc>
                          <a:spcPct val="100000"/>
                        </a:lnSpc>
                        <a:spcBef>
                          <a:spcPts val="810"/>
                        </a:spcBef>
                        <a:buAutoNum type="arabicParenR"/>
                        <a:tabLst>
                          <a:tab pos="486409" algn="l"/>
                        </a:tabLst>
                      </a:pPr>
                      <a:r>
                        <a:rPr sz="1200" spc="25" dirty="0">
                          <a:latin typeface="Tahoma"/>
                          <a:cs typeface="Tahoma"/>
                        </a:rPr>
                        <a:t>Anular</a:t>
                      </a:r>
                      <a:endParaRPr sz="1200">
                        <a:latin typeface="Tahoma"/>
                        <a:cs typeface="Tahoma"/>
                      </a:endParaRPr>
                    </a:p>
                    <a:p>
                      <a:pPr marL="485775" indent="-189865">
                        <a:lnSpc>
                          <a:spcPct val="100000"/>
                        </a:lnSpc>
                        <a:spcBef>
                          <a:spcPts val="815"/>
                        </a:spcBef>
                        <a:buAutoNum type="arabicParenR"/>
                        <a:tabLst>
                          <a:tab pos="486409" algn="l"/>
                        </a:tabLst>
                      </a:pPr>
                      <a:r>
                        <a:rPr sz="1200" spc="30" dirty="0">
                          <a:latin typeface="Tahoma"/>
                          <a:cs typeface="Tahoma"/>
                        </a:rPr>
                        <a:t>Atacar</a:t>
                      </a:r>
                      <a:endParaRPr sz="1200">
                        <a:latin typeface="Tahoma"/>
                        <a:cs typeface="Tahoma"/>
                      </a:endParaRPr>
                    </a:p>
                    <a:p>
                      <a:pPr marL="491490" indent="-195580">
                        <a:lnSpc>
                          <a:spcPct val="100000"/>
                        </a:lnSpc>
                        <a:spcBef>
                          <a:spcPts val="810"/>
                        </a:spcBef>
                        <a:buAutoNum type="arabicParenR"/>
                        <a:tabLst>
                          <a:tab pos="492125" algn="l"/>
                        </a:tabLst>
                      </a:pPr>
                      <a:r>
                        <a:rPr sz="1200" spc="25" dirty="0">
                          <a:latin typeface="Tahoma"/>
                          <a:cs typeface="Tahoma"/>
                        </a:rPr>
                        <a:t>Bloquear</a:t>
                      </a:r>
                      <a:endParaRPr sz="1200">
                        <a:latin typeface="Tahoma"/>
                        <a:cs typeface="Tahoma"/>
                      </a:endParaRPr>
                    </a:p>
                    <a:p>
                      <a:pPr marL="485775" indent="-189865">
                        <a:lnSpc>
                          <a:spcPct val="100000"/>
                        </a:lnSpc>
                        <a:spcBef>
                          <a:spcPts val="810"/>
                        </a:spcBef>
                        <a:buAutoNum type="arabicParenR"/>
                        <a:tabLst>
                          <a:tab pos="486409" algn="l"/>
                        </a:tabLst>
                      </a:pPr>
                      <a:r>
                        <a:rPr sz="1200" spc="30" dirty="0">
                          <a:latin typeface="Tahoma"/>
                          <a:cs typeface="Tahoma"/>
                        </a:rPr>
                        <a:t>Botar</a:t>
                      </a:r>
                      <a:endParaRPr sz="1200">
                        <a:latin typeface="Tahoma"/>
                        <a:cs typeface="Tahoma"/>
                      </a:endParaRPr>
                    </a:p>
                    <a:p>
                      <a:pPr marL="485775" indent="-189865">
                        <a:lnSpc>
                          <a:spcPct val="100000"/>
                        </a:lnSpc>
                        <a:spcBef>
                          <a:spcPts val="815"/>
                        </a:spcBef>
                        <a:buAutoNum type="arabicParenR"/>
                        <a:tabLst>
                          <a:tab pos="486409" algn="l"/>
                        </a:tabLst>
                      </a:pPr>
                      <a:r>
                        <a:rPr sz="1200" dirty="0">
                          <a:latin typeface="Tahoma"/>
                          <a:cs typeface="Tahoma"/>
                        </a:rPr>
                        <a:t>Defender</a:t>
                      </a:r>
                      <a:endParaRPr sz="1200">
                        <a:latin typeface="Tahoma"/>
                        <a:cs typeface="Tahoma"/>
                      </a:endParaRPr>
                    </a:p>
                    <a:p>
                      <a:pPr marL="491490" indent="-195580">
                        <a:lnSpc>
                          <a:spcPct val="100000"/>
                        </a:lnSpc>
                        <a:spcBef>
                          <a:spcPts val="810"/>
                        </a:spcBef>
                        <a:buAutoNum type="arabicParenR"/>
                        <a:tabLst>
                          <a:tab pos="492125" algn="l"/>
                        </a:tabLst>
                      </a:pPr>
                      <a:r>
                        <a:rPr sz="1200" spc="20" dirty="0">
                          <a:latin typeface="Tahoma"/>
                          <a:cs typeface="Tahoma"/>
                        </a:rPr>
                        <a:t>Encestar</a:t>
                      </a:r>
                      <a:endParaRPr sz="1200">
                        <a:latin typeface="Tahoma"/>
                        <a:cs typeface="Tahoma"/>
                      </a:endParaRPr>
                    </a:p>
                    <a:p>
                      <a:pPr marL="485775" indent="-189865">
                        <a:lnSpc>
                          <a:spcPct val="100000"/>
                        </a:lnSpc>
                        <a:spcBef>
                          <a:spcPts val="815"/>
                        </a:spcBef>
                        <a:buAutoNum type="arabicParenR"/>
                        <a:tabLst>
                          <a:tab pos="486409" algn="l"/>
                        </a:tabLst>
                      </a:pPr>
                      <a:r>
                        <a:rPr sz="1200" spc="20" dirty="0">
                          <a:latin typeface="Tahoma"/>
                          <a:cs typeface="Tahoma"/>
                        </a:rPr>
                        <a:t>Hacer</a:t>
                      </a:r>
                      <a:r>
                        <a:rPr sz="1200" spc="-60" dirty="0">
                          <a:latin typeface="Tahoma"/>
                          <a:cs typeface="Tahoma"/>
                        </a:rPr>
                        <a:t> </a:t>
                      </a:r>
                      <a:r>
                        <a:rPr sz="1200" spc="15" dirty="0">
                          <a:latin typeface="Tahoma"/>
                          <a:cs typeface="Tahoma"/>
                        </a:rPr>
                        <a:t>falta</a:t>
                      </a:r>
                      <a:endParaRPr sz="1200">
                        <a:latin typeface="Tahoma"/>
                        <a:cs typeface="Tahoma"/>
                      </a:endParaRPr>
                    </a:p>
                    <a:p>
                      <a:pPr marL="485775" indent="-189865">
                        <a:lnSpc>
                          <a:spcPct val="100000"/>
                        </a:lnSpc>
                        <a:spcBef>
                          <a:spcPts val="810"/>
                        </a:spcBef>
                        <a:buAutoNum type="arabicParenR"/>
                        <a:tabLst>
                          <a:tab pos="486409" algn="l"/>
                        </a:tabLst>
                      </a:pPr>
                      <a:r>
                        <a:rPr sz="1200" spc="25" dirty="0">
                          <a:latin typeface="Tahoma"/>
                          <a:cs typeface="Tahoma"/>
                        </a:rPr>
                        <a:t>Marcar </a:t>
                      </a:r>
                      <a:r>
                        <a:rPr sz="1200" spc="10" dirty="0">
                          <a:latin typeface="Tahoma"/>
                          <a:cs typeface="Tahoma"/>
                        </a:rPr>
                        <a:t>un</a:t>
                      </a:r>
                      <a:r>
                        <a:rPr sz="1200" spc="-145" dirty="0">
                          <a:latin typeface="Tahoma"/>
                          <a:cs typeface="Tahoma"/>
                        </a:rPr>
                        <a:t> </a:t>
                      </a:r>
                      <a:r>
                        <a:rPr sz="1200" spc="25" dirty="0">
                          <a:latin typeface="Tahoma"/>
                          <a:cs typeface="Tahoma"/>
                        </a:rPr>
                        <a:t>triple</a:t>
                      </a:r>
                      <a:endParaRPr sz="1200">
                        <a:latin typeface="Tahoma"/>
                        <a:cs typeface="Tahoma"/>
                      </a:endParaRPr>
                    </a:p>
                    <a:p>
                      <a:pPr marL="585470" indent="-289560">
                        <a:lnSpc>
                          <a:spcPct val="100000"/>
                        </a:lnSpc>
                        <a:spcBef>
                          <a:spcPts val="810"/>
                        </a:spcBef>
                        <a:buAutoNum type="arabicParenR"/>
                        <a:tabLst>
                          <a:tab pos="586105" algn="l"/>
                        </a:tabLst>
                      </a:pPr>
                      <a:r>
                        <a:rPr sz="1200" spc="30" dirty="0">
                          <a:latin typeface="Tahoma"/>
                          <a:cs typeface="Tahoma"/>
                        </a:rPr>
                        <a:t>Pasar</a:t>
                      </a:r>
                      <a:endParaRPr sz="1200">
                        <a:latin typeface="Tahoma"/>
                        <a:cs typeface="Tahoma"/>
                      </a:endParaRPr>
                    </a:p>
                    <a:p>
                      <a:pPr marL="585470" indent="-289560">
                        <a:lnSpc>
                          <a:spcPct val="100000"/>
                        </a:lnSpc>
                        <a:spcBef>
                          <a:spcPts val="815"/>
                        </a:spcBef>
                        <a:buAutoNum type="arabicParenR"/>
                        <a:tabLst>
                          <a:tab pos="586105" algn="l"/>
                        </a:tabLst>
                      </a:pPr>
                      <a:r>
                        <a:rPr sz="1200" spc="15" dirty="0">
                          <a:latin typeface="Tahoma"/>
                          <a:cs typeface="Tahoma"/>
                        </a:rPr>
                        <a:t>Robar</a:t>
                      </a:r>
                      <a:endParaRPr sz="1200">
                        <a:latin typeface="Tahoma"/>
                        <a:cs typeface="Tahoma"/>
                      </a:endParaRPr>
                    </a:p>
                  </a:txBody>
                  <a:tcPr marL="0" marR="0" marT="105410" marB="0">
                    <a:lnL w="38100">
                      <a:solidFill>
                        <a:srgbClr val="455867"/>
                      </a:solidFill>
                      <a:prstDash val="solid"/>
                    </a:lnL>
                    <a:lnR w="28575">
                      <a:solidFill>
                        <a:srgbClr val="455867"/>
                      </a:solidFill>
                      <a:prstDash val="solid"/>
                    </a:lnR>
                    <a:lnB w="38100">
                      <a:solidFill>
                        <a:srgbClr val="455867"/>
                      </a:solidFill>
                      <a:prstDash val="solid"/>
                    </a:lnB>
                    <a:solidFill>
                      <a:srgbClr val="99FFCC"/>
                    </a:solidFill>
                  </a:tcPr>
                </a:tc>
                <a:tc>
                  <a:txBody>
                    <a:bodyPr/>
                    <a:lstStyle/>
                    <a:p>
                      <a:pPr>
                        <a:lnSpc>
                          <a:spcPct val="100000"/>
                        </a:lnSpc>
                        <a:spcBef>
                          <a:spcPts val="20"/>
                        </a:spcBef>
                      </a:pPr>
                      <a:endParaRPr sz="1650" dirty="0">
                        <a:latin typeface="Times New Roman"/>
                        <a:cs typeface="Times New Roman"/>
                      </a:endParaRPr>
                    </a:p>
                    <a:p>
                      <a:pPr marL="637540" indent="-306705">
                        <a:lnSpc>
                          <a:spcPct val="100000"/>
                        </a:lnSpc>
                        <a:buAutoNum type="alphaLcParenR"/>
                        <a:tabLst>
                          <a:tab pos="637540" algn="l"/>
                          <a:tab pos="638175" algn="l"/>
                        </a:tabLst>
                      </a:pPr>
                      <a:r>
                        <a:rPr sz="1200" dirty="0">
                          <a:latin typeface="Tahoma"/>
                          <a:cs typeface="Tahoma"/>
                        </a:rPr>
                        <a:t>Dar </a:t>
                      </a:r>
                      <a:r>
                        <a:rPr sz="1200" spc="25" dirty="0">
                          <a:latin typeface="Tahoma"/>
                          <a:cs typeface="Tahoma"/>
                        </a:rPr>
                        <a:t>la</a:t>
                      </a:r>
                      <a:r>
                        <a:rPr sz="1200" spc="-114" dirty="0">
                          <a:latin typeface="Tahoma"/>
                          <a:cs typeface="Tahoma"/>
                        </a:rPr>
                        <a:t> </a:t>
                      </a:r>
                      <a:r>
                        <a:rPr sz="1200" spc="20" dirty="0">
                          <a:latin typeface="Tahoma"/>
                          <a:cs typeface="Tahoma"/>
                        </a:rPr>
                        <a:t>pelota</a:t>
                      </a:r>
                      <a:endParaRPr sz="1200" dirty="0">
                        <a:latin typeface="Tahoma"/>
                        <a:cs typeface="Tahoma"/>
                      </a:endParaRPr>
                    </a:p>
                    <a:p>
                      <a:pPr marL="643255" indent="-312420">
                        <a:lnSpc>
                          <a:spcPct val="100000"/>
                        </a:lnSpc>
                        <a:spcBef>
                          <a:spcPts val="660"/>
                        </a:spcBef>
                        <a:buAutoNum type="alphaLcParenR"/>
                        <a:tabLst>
                          <a:tab pos="643255" algn="l"/>
                          <a:tab pos="643890" algn="l"/>
                        </a:tabLst>
                      </a:pPr>
                      <a:r>
                        <a:rPr sz="1200" spc="-5" dirty="0">
                          <a:latin typeface="Tahoma"/>
                          <a:cs typeface="Tahoma"/>
                        </a:rPr>
                        <a:t>Dejar </a:t>
                      </a:r>
                      <a:r>
                        <a:rPr sz="1200" spc="25" dirty="0">
                          <a:latin typeface="Tahoma"/>
                          <a:cs typeface="Tahoma"/>
                        </a:rPr>
                        <a:t>sin</a:t>
                      </a:r>
                      <a:r>
                        <a:rPr sz="1200" spc="-110" dirty="0">
                          <a:latin typeface="Tahoma"/>
                          <a:cs typeface="Tahoma"/>
                        </a:rPr>
                        <a:t> </a:t>
                      </a:r>
                      <a:r>
                        <a:rPr sz="1200" spc="15" dirty="0">
                          <a:latin typeface="Tahoma"/>
                          <a:cs typeface="Tahoma"/>
                        </a:rPr>
                        <a:t>validez</a:t>
                      </a:r>
                      <a:endParaRPr sz="1200" dirty="0">
                        <a:latin typeface="Tahoma"/>
                        <a:cs typeface="Tahoma"/>
                      </a:endParaRPr>
                    </a:p>
                    <a:p>
                      <a:pPr marL="632460" indent="-301625">
                        <a:lnSpc>
                          <a:spcPct val="100000"/>
                        </a:lnSpc>
                        <a:spcBef>
                          <a:spcPts val="665"/>
                        </a:spcBef>
                        <a:buAutoNum type="alphaLcParenR"/>
                        <a:tabLst>
                          <a:tab pos="632460" algn="l"/>
                          <a:tab pos="633095" algn="l"/>
                        </a:tabLst>
                      </a:pPr>
                      <a:r>
                        <a:rPr sz="1200" spc="20" dirty="0">
                          <a:latin typeface="Tahoma"/>
                          <a:cs typeface="Tahoma"/>
                        </a:rPr>
                        <a:t>Hacer</a:t>
                      </a:r>
                      <a:r>
                        <a:rPr sz="1200" spc="-60" dirty="0">
                          <a:latin typeface="Tahoma"/>
                          <a:cs typeface="Tahoma"/>
                        </a:rPr>
                        <a:t> </a:t>
                      </a:r>
                      <a:r>
                        <a:rPr sz="1200" spc="10" dirty="0">
                          <a:latin typeface="Tahoma"/>
                          <a:cs typeface="Tahoma"/>
                        </a:rPr>
                        <a:t>que</a:t>
                      </a:r>
                      <a:r>
                        <a:rPr sz="1200" spc="-55" dirty="0">
                          <a:latin typeface="Tahoma"/>
                          <a:cs typeface="Tahoma"/>
                        </a:rPr>
                        <a:t> </a:t>
                      </a:r>
                      <a:r>
                        <a:rPr sz="1200" spc="10" dirty="0">
                          <a:latin typeface="Tahoma"/>
                          <a:cs typeface="Tahoma"/>
                        </a:rPr>
                        <a:t>una</a:t>
                      </a:r>
                      <a:r>
                        <a:rPr sz="1200" spc="-55" dirty="0">
                          <a:latin typeface="Tahoma"/>
                          <a:cs typeface="Tahoma"/>
                        </a:rPr>
                        <a:t> </a:t>
                      </a:r>
                      <a:r>
                        <a:rPr sz="1200" spc="20" dirty="0">
                          <a:latin typeface="Tahoma"/>
                          <a:cs typeface="Tahoma"/>
                        </a:rPr>
                        <a:t>pelota</a:t>
                      </a:r>
                      <a:r>
                        <a:rPr sz="1200" spc="-55" dirty="0">
                          <a:latin typeface="Tahoma"/>
                          <a:cs typeface="Tahoma"/>
                        </a:rPr>
                        <a:t> </a:t>
                      </a:r>
                      <a:r>
                        <a:rPr sz="1200" spc="20" dirty="0">
                          <a:latin typeface="Tahoma"/>
                          <a:cs typeface="Tahoma"/>
                        </a:rPr>
                        <a:t>rebote</a:t>
                      </a:r>
                      <a:r>
                        <a:rPr sz="1200" spc="-55" dirty="0">
                          <a:latin typeface="Tahoma"/>
                          <a:cs typeface="Tahoma"/>
                        </a:rPr>
                        <a:t> </a:t>
                      </a:r>
                      <a:r>
                        <a:rPr sz="1200" spc="25" dirty="0">
                          <a:latin typeface="Tahoma"/>
                          <a:cs typeface="Tahoma"/>
                        </a:rPr>
                        <a:t>contra</a:t>
                      </a:r>
                      <a:r>
                        <a:rPr sz="1200" spc="-55" dirty="0">
                          <a:latin typeface="Tahoma"/>
                          <a:cs typeface="Tahoma"/>
                        </a:rPr>
                        <a:t> </a:t>
                      </a:r>
                      <a:r>
                        <a:rPr sz="1200" spc="10" dirty="0">
                          <a:latin typeface="Tahoma"/>
                          <a:cs typeface="Tahoma"/>
                        </a:rPr>
                        <a:t>una</a:t>
                      </a:r>
                      <a:r>
                        <a:rPr sz="1200" spc="-55" dirty="0">
                          <a:latin typeface="Tahoma"/>
                          <a:cs typeface="Tahoma"/>
                        </a:rPr>
                        <a:t> </a:t>
                      </a:r>
                      <a:r>
                        <a:rPr sz="1200" spc="15" dirty="0">
                          <a:latin typeface="Tahoma"/>
                          <a:cs typeface="Tahoma"/>
                        </a:rPr>
                        <a:t>superficie.</a:t>
                      </a:r>
                      <a:endParaRPr sz="1200" dirty="0">
                        <a:latin typeface="Tahoma"/>
                        <a:cs typeface="Tahoma"/>
                      </a:endParaRPr>
                    </a:p>
                    <a:p>
                      <a:pPr marL="643255" indent="-312420">
                        <a:lnSpc>
                          <a:spcPct val="100000"/>
                        </a:lnSpc>
                        <a:spcBef>
                          <a:spcPts val="660"/>
                        </a:spcBef>
                        <a:buAutoNum type="alphaLcParenR"/>
                        <a:tabLst>
                          <a:tab pos="643255" algn="l"/>
                          <a:tab pos="643890" algn="l"/>
                        </a:tabLst>
                      </a:pPr>
                      <a:r>
                        <a:rPr sz="1200" spc="20" dirty="0">
                          <a:latin typeface="Tahoma"/>
                          <a:cs typeface="Tahoma"/>
                        </a:rPr>
                        <a:t>Interceptar</a:t>
                      </a:r>
                      <a:r>
                        <a:rPr sz="1200" spc="-60" dirty="0">
                          <a:latin typeface="Tahoma"/>
                          <a:cs typeface="Tahoma"/>
                        </a:rPr>
                        <a:t> </a:t>
                      </a:r>
                      <a:r>
                        <a:rPr sz="1200" spc="10" dirty="0">
                          <a:latin typeface="Tahoma"/>
                          <a:cs typeface="Tahoma"/>
                        </a:rPr>
                        <a:t>un</a:t>
                      </a:r>
                      <a:r>
                        <a:rPr sz="1200" spc="-55" dirty="0">
                          <a:latin typeface="Tahoma"/>
                          <a:cs typeface="Tahoma"/>
                        </a:rPr>
                        <a:t> </a:t>
                      </a:r>
                      <a:r>
                        <a:rPr sz="1200" spc="15" dirty="0">
                          <a:latin typeface="Tahoma"/>
                          <a:cs typeface="Tahoma"/>
                        </a:rPr>
                        <a:t>ataque</a:t>
                      </a:r>
                      <a:r>
                        <a:rPr sz="1200" spc="-55" dirty="0">
                          <a:latin typeface="Tahoma"/>
                          <a:cs typeface="Tahoma"/>
                        </a:rPr>
                        <a:t> </a:t>
                      </a:r>
                      <a:r>
                        <a:rPr sz="1200" spc="20" dirty="0">
                          <a:latin typeface="Tahoma"/>
                          <a:cs typeface="Tahoma"/>
                        </a:rPr>
                        <a:t>del</a:t>
                      </a:r>
                      <a:r>
                        <a:rPr sz="1200" spc="-55" dirty="0">
                          <a:latin typeface="Tahoma"/>
                          <a:cs typeface="Tahoma"/>
                        </a:rPr>
                        <a:t> </a:t>
                      </a:r>
                      <a:r>
                        <a:rPr sz="1200" spc="15" dirty="0">
                          <a:latin typeface="Tahoma"/>
                          <a:cs typeface="Tahoma"/>
                        </a:rPr>
                        <a:t>equipo</a:t>
                      </a:r>
                      <a:r>
                        <a:rPr sz="1200" spc="-55" dirty="0">
                          <a:latin typeface="Tahoma"/>
                          <a:cs typeface="Tahoma"/>
                        </a:rPr>
                        <a:t> </a:t>
                      </a:r>
                      <a:r>
                        <a:rPr sz="1200" spc="30" dirty="0">
                          <a:latin typeface="Tahoma"/>
                          <a:cs typeface="Tahoma"/>
                        </a:rPr>
                        <a:t>contrario</a:t>
                      </a:r>
                      <a:endParaRPr sz="1200" dirty="0">
                        <a:latin typeface="Tahoma"/>
                        <a:cs typeface="Tahoma"/>
                      </a:endParaRPr>
                    </a:p>
                    <a:p>
                      <a:pPr marL="636270" indent="-305435">
                        <a:lnSpc>
                          <a:spcPct val="100000"/>
                        </a:lnSpc>
                        <a:spcBef>
                          <a:spcPts val="660"/>
                        </a:spcBef>
                        <a:buAutoNum type="alphaLcParenR"/>
                        <a:tabLst>
                          <a:tab pos="636270" algn="l"/>
                          <a:tab pos="636905" algn="l"/>
                        </a:tabLst>
                      </a:pPr>
                      <a:r>
                        <a:rPr sz="1200" spc="25" dirty="0">
                          <a:latin typeface="Tahoma"/>
                          <a:cs typeface="Tahoma"/>
                        </a:rPr>
                        <a:t>Introducir</a:t>
                      </a:r>
                      <a:r>
                        <a:rPr sz="1200" spc="-60" dirty="0">
                          <a:latin typeface="Tahoma"/>
                          <a:cs typeface="Tahoma"/>
                        </a:rPr>
                        <a:t> </a:t>
                      </a:r>
                      <a:r>
                        <a:rPr sz="1200" spc="15" dirty="0">
                          <a:latin typeface="Tahoma"/>
                          <a:cs typeface="Tahoma"/>
                        </a:rPr>
                        <a:t>el</a:t>
                      </a:r>
                      <a:r>
                        <a:rPr sz="1200" spc="-55" dirty="0">
                          <a:latin typeface="Tahoma"/>
                          <a:cs typeface="Tahoma"/>
                        </a:rPr>
                        <a:t> </a:t>
                      </a:r>
                      <a:r>
                        <a:rPr sz="1200" spc="20" dirty="0">
                          <a:latin typeface="Tahoma"/>
                          <a:cs typeface="Tahoma"/>
                        </a:rPr>
                        <a:t>balón</a:t>
                      </a:r>
                      <a:r>
                        <a:rPr sz="1200" spc="-55" dirty="0">
                          <a:latin typeface="Tahoma"/>
                          <a:cs typeface="Tahoma"/>
                        </a:rPr>
                        <a:t> </a:t>
                      </a:r>
                      <a:r>
                        <a:rPr sz="1200" spc="5" dirty="0">
                          <a:latin typeface="Tahoma"/>
                          <a:cs typeface="Tahoma"/>
                        </a:rPr>
                        <a:t>en</a:t>
                      </a:r>
                      <a:r>
                        <a:rPr sz="1200" spc="-55" dirty="0">
                          <a:latin typeface="Tahoma"/>
                          <a:cs typeface="Tahoma"/>
                        </a:rPr>
                        <a:t> </a:t>
                      </a:r>
                      <a:r>
                        <a:rPr sz="1200" spc="25" dirty="0">
                          <a:latin typeface="Tahoma"/>
                          <a:cs typeface="Tahoma"/>
                        </a:rPr>
                        <a:t>la</a:t>
                      </a:r>
                      <a:r>
                        <a:rPr sz="1200" spc="-55" dirty="0">
                          <a:latin typeface="Tahoma"/>
                          <a:cs typeface="Tahoma"/>
                        </a:rPr>
                        <a:t> </a:t>
                      </a:r>
                      <a:r>
                        <a:rPr sz="1200" spc="25" dirty="0">
                          <a:latin typeface="Tahoma"/>
                          <a:cs typeface="Tahoma"/>
                        </a:rPr>
                        <a:t>canasta</a:t>
                      </a:r>
                      <a:endParaRPr sz="1200" dirty="0">
                        <a:latin typeface="Tahoma"/>
                        <a:cs typeface="Tahoma"/>
                      </a:endParaRPr>
                    </a:p>
                    <a:p>
                      <a:pPr marL="643890" indent="-313055">
                        <a:lnSpc>
                          <a:spcPct val="100000"/>
                        </a:lnSpc>
                        <a:spcBef>
                          <a:spcPts val="665"/>
                        </a:spcBef>
                        <a:buAutoNum type="alphaLcParenR"/>
                        <a:tabLst>
                          <a:tab pos="643890" algn="l"/>
                          <a:tab pos="644525" algn="l"/>
                        </a:tabLst>
                      </a:pPr>
                      <a:r>
                        <a:rPr sz="1200" spc="25" dirty="0">
                          <a:latin typeface="Tahoma"/>
                          <a:cs typeface="Tahoma"/>
                        </a:rPr>
                        <a:t>Marcar </a:t>
                      </a:r>
                      <a:r>
                        <a:rPr sz="1200" spc="10" dirty="0">
                          <a:latin typeface="Tahoma"/>
                          <a:cs typeface="Tahoma"/>
                        </a:rPr>
                        <a:t>un</a:t>
                      </a:r>
                      <a:r>
                        <a:rPr sz="1200" spc="-140" dirty="0">
                          <a:latin typeface="Tahoma"/>
                          <a:cs typeface="Tahoma"/>
                        </a:rPr>
                        <a:t> </a:t>
                      </a:r>
                      <a:r>
                        <a:rPr sz="1200" spc="20" dirty="0">
                          <a:latin typeface="Tahoma"/>
                          <a:cs typeface="Tahoma"/>
                        </a:rPr>
                        <a:t>punto</a:t>
                      </a:r>
                      <a:endParaRPr sz="1200" dirty="0">
                        <a:latin typeface="Tahoma"/>
                        <a:cs typeface="Tahoma"/>
                      </a:endParaRPr>
                    </a:p>
                    <a:p>
                      <a:pPr marL="643255" indent="-312420">
                        <a:lnSpc>
                          <a:spcPct val="100000"/>
                        </a:lnSpc>
                        <a:spcBef>
                          <a:spcPts val="660"/>
                        </a:spcBef>
                        <a:buAutoNum type="alphaLcParenR"/>
                        <a:tabLst>
                          <a:tab pos="643255" algn="l"/>
                          <a:tab pos="643890" algn="l"/>
                        </a:tabLst>
                      </a:pPr>
                      <a:r>
                        <a:rPr sz="1200" spc="25" dirty="0">
                          <a:latin typeface="Tahoma"/>
                          <a:cs typeface="Tahoma"/>
                        </a:rPr>
                        <a:t>Marcar</a:t>
                      </a:r>
                      <a:r>
                        <a:rPr sz="1200" spc="-60" dirty="0">
                          <a:latin typeface="Tahoma"/>
                          <a:cs typeface="Tahoma"/>
                        </a:rPr>
                        <a:t> </a:t>
                      </a:r>
                      <a:r>
                        <a:rPr sz="1200" spc="10" dirty="0">
                          <a:latin typeface="Tahoma"/>
                          <a:cs typeface="Tahoma"/>
                        </a:rPr>
                        <a:t>un</a:t>
                      </a:r>
                      <a:r>
                        <a:rPr sz="1200" spc="-55" dirty="0">
                          <a:latin typeface="Tahoma"/>
                          <a:cs typeface="Tahoma"/>
                        </a:rPr>
                        <a:t> </a:t>
                      </a:r>
                      <a:r>
                        <a:rPr sz="1200" spc="30" dirty="0">
                          <a:latin typeface="Tahoma"/>
                          <a:cs typeface="Tahoma"/>
                        </a:rPr>
                        <a:t>tiro</a:t>
                      </a:r>
                      <a:r>
                        <a:rPr sz="1200" spc="-55" dirty="0">
                          <a:latin typeface="Tahoma"/>
                          <a:cs typeface="Tahoma"/>
                        </a:rPr>
                        <a:t> </a:t>
                      </a:r>
                      <a:r>
                        <a:rPr sz="1200" spc="10" dirty="0">
                          <a:latin typeface="Tahoma"/>
                          <a:cs typeface="Tahoma"/>
                        </a:rPr>
                        <a:t>de</a:t>
                      </a:r>
                      <a:r>
                        <a:rPr sz="1200" spc="-55" dirty="0">
                          <a:latin typeface="Tahoma"/>
                          <a:cs typeface="Tahoma"/>
                        </a:rPr>
                        <a:t> </a:t>
                      </a:r>
                      <a:r>
                        <a:rPr sz="1200" spc="25" dirty="0">
                          <a:latin typeface="Tahoma"/>
                          <a:cs typeface="Tahoma"/>
                        </a:rPr>
                        <a:t>tres</a:t>
                      </a:r>
                      <a:r>
                        <a:rPr sz="1200" spc="-55" dirty="0">
                          <a:latin typeface="Tahoma"/>
                          <a:cs typeface="Tahoma"/>
                        </a:rPr>
                        <a:t> </a:t>
                      </a:r>
                      <a:r>
                        <a:rPr sz="1200" spc="20" dirty="0">
                          <a:latin typeface="Tahoma"/>
                          <a:cs typeface="Tahoma"/>
                        </a:rPr>
                        <a:t>puntos</a:t>
                      </a:r>
                      <a:endParaRPr sz="1200" dirty="0">
                        <a:latin typeface="Tahoma"/>
                        <a:cs typeface="Tahoma"/>
                      </a:endParaRPr>
                    </a:p>
                    <a:p>
                      <a:pPr marL="641985" indent="-311150">
                        <a:lnSpc>
                          <a:spcPct val="100000"/>
                        </a:lnSpc>
                        <a:spcBef>
                          <a:spcPts val="660"/>
                        </a:spcBef>
                        <a:buAutoNum type="alphaLcParenR"/>
                        <a:tabLst>
                          <a:tab pos="641985" algn="l"/>
                          <a:tab pos="642620" algn="l"/>
                        </a:tabLst>
                      </a:pPr>
                      <a:r>
                        <a:rPr sz="1200" spc="20" dirty="0">
                          <a:latin typeface="Tahoma"/>
                          <a:cs typeface="Tahoma"/>
                        </a:rPr>
                        <a:t>Neutralizar </a:t>
                      </a:r>
                      <a:r>
                        <a:rPr sz="1200" spc="15" dirty="0">
                          <a:latin typeface="Tahoma"/>
                          <a:cs typeface="Tahoma"/>
                        </a:rPr>
                        <a:t>el ataque</a:t>
                      </a:r>
                      <a:r>
                        <a:rPr sz="1200" spc="-204" dirty="0">
                          <a:latin typeface="Tahoma"/>
                          <a:cs typeface="Tahoma"/>
                        </a:rPr>
                        <a:t> </a:t>
                      </a:r>
                      <a:r>
                        <a:rPr sz="1200" spc="20" dirty="0">
                          <a:latin typeface="Tahoma"/>
                          <a:cs typeface="Tahoma"/>
                        </a:rPr>
                        <a:t>adversario</a:t>
                      </a:r>
                      <a:endParaRPr sz="1200" dirty="0">
                        <a:latin typeface="Tahoma"/>
                        <a:cs typeface="Tahoma"/>
                      </a:endParaRPr>
                    </a:p>
                    <a:p>
                      <a:pPr marL="635000" indent="-304165">
                        <a:lnSpc>
                          <a:spcPct val="100000"/>
                        </a:lnSpc>
                        <a:spcBef>
                          <a:spcPts val="665"/>
                        </a:spcBef>
                        <a:buAutoNum type="alphaLcParenR"/>
                        <a:tabLst>
                          <a:tab pos="635000" algn="l"/>
                          <a:tab pos="635635" algn="l"/>
                        </a:tabLst>
                      </a:pPr>
                      <a:r>
                        <a:rPr sz="1200" spc="15" dirty="0">
                          <a:latin typeface="Tahoma"/>
                          <a:cs typeface="Tahoma"/>
                        </a:rPr>
                        <a:t>No</a:t>
                      </a:r>
                      <a:r>
                        <a:rPr sz="1200" spc="-60" dirty="0">
                          <a:latin typeface="Tahoma"/>
                          <a:cs typeface="Tahoma"/>
                        </a:rPr>
                        <a:t> </a:t>
                      </a:r>
                      <a:r>
                        <a:rPr sz="1200" spc="25" dirty="0">
                          <a:latin typeface="Tahoma"/>
                          <a:cs typeface="Tahoma"/>
                        </a:rPr>
                        <a:t>cumplir</a:t>
                      </a:r>
                      <a:r>
                        <a:rPr sz="1200" spc="-55" dirty="0">
                          <a:latin typeface="Tahoma"/>
                          <a:cs typeface="Tahoma"/>
                        </a:rPr>
                        <a:t> </a:t>
                      </a:r>
                      <a:r>
                        <a:rPr sz="1200" spc="30" dirty="0">
                          <a:latin typeface="Tahoma"/>
                          <a:cs typeface="Tahoma"/>
                        </a:rPr>
                        <a:t>las</a:t>
                      </a:r>
                      <a:r>
                        <a:rPr sz="1200" spc="-55" dirty="0">
                          <a:latin typeface="Tahoma"/>
                          <a:cs typeface="Tahoma"/>
                        </a:rPr>
                        <a:t> </a:t>
                      </a:r>
                      <a:r>
                        <a:rPr sz="1200" spc="25" dirty="0">
                          <a:latin typeface="Tahoma"/>
                          <a:cs typeface="Tahoma"/>
                        </a:rPr>
                        <a:t>reglas</a:t>
                      </a:r>
                      <a:r>
                        <a:rPr sz="1200" spc="-55" dirty="0">
                          <a:latin typeface="Tahoma"/>
                          <a:cs typeface="Tahoma"/>
                        </a:rPr>
                        <a:t> </a:t>
                      </a:r>
                      <a:r>
                        <a:rPr sz="1200" spc="20" dirty="0">
                          <a:latin typeface="Tahoma"/>
                          <a:cs typeface="Tahoma"/>
                        </a:rPr>
                        <a:t>del</a:t>
                      </a:r>
                      <a:r>
                        <a:rPr sz="1200" spc="-55" dirty="0">
                          <a:latin typeface="Tahoma"/>
                          <a:cs typeface="Tahoma"/>
                        </a:rPr>
                        <a:t> </a:t>
                      </a:r>
                      <a:r>
                        <a:rPr sz="1200" spc="5" dirty="0">
                          <a:latin typeface="Tahoma"/>
                          <a:cs typeface="Tahoma"/>
                        </a:rPr>
                        <a:t>juego</a:t>
                      </a:r>
                      <a:endParaRPr sz="1200" dirty="0">
                        <a:latin typeface="Tahoma"/>
                        <a:cs typeface="Tahoma"/>
                      </a:endParaRPr>
                    </a:p>
                    <a:p>
                      <a:pPr marL="636905" indent="-306070">
                        <a:lnSpc>
                          <a:spcPct val="100000"/>
                        </a:lnSpc>
                        <a:spcBef>
                          <a:spcPts val="660"/>
                        </a:spcBef>
                        <a:buAutoNum type="alphaLcParenR"/>
                        <a:tabLst>
                          <a:tab pos="636905" algn="l"/>
                          <a:tab pos="637540" algn="l"/>
                        </a:tabLst>
                      </a:pPr>
                      <a:r>
                        <a:rPr sz="1200" spc="10" dirty="0">
                          <a:latin typeface="Tahoma"/>
                          <a:cs typeface="Tahoma"/>
                        </a:rPr>
                        <a:t>Quitar</a:t>
                      </a:r>
                      <a:r>
                        <a:rPr sz="1200" spc="-60" dirty="0">
                          <a:latin typeface="Tahoma"/>
                          <a:cs typeface="Tahoma"/>
                        </a:rPr>
                        <a:t> </a:t>
                      </a:r>
                      <a:r>
                        <a:rPr sz="1200" spc="10" dirty="0">
                          <a:latin typeface="Tahoma"/>
                          <a:cs typeface="Tahoma"/>
                        </a:rPr>
                        <a:t>un</a:t>
                      </a:r>
                      <a:r>
                        <a:rPr sz="1200" spc="-55" dirty="0">
                          <a:latin typeface="Tahoma"/>
                          <a:cs typeface="Tahoma"/>
                        </a:rPr>
                        <a:t> </a:t>
                      </a:r>
                      <a:r>
                        <a:rPr sz="1200" spc="15" dirty="0">
                          <a:latin typeface="Tahoma"/>
                          <a:cs typeface="Tahoma"/>
                        </a:rPr>
                        <a:t>jugador</a:t>
                      </a:r>
                      <a:r>
                        <a:rPr sz="1200" spc="-55" dirty="0">
                          <a:latin typeface="Tahoma"/>
                          <a:cs typeface="Tahoma"/>
                        </a:rPr>
                        <a:t> </a:t>
                      </a:r>
                      <a:r>
                        <a:rPr sz="1200" spc="15" dirty="0">
                          <a:latin typeface="Tahoma"/>
                          <a:cs typeface="Tahoma"/>
                        </a:rPr>
                        <a:t>el</a:t>
                      </a:r>
                      <a:r>
                        <a:rPr sz="1200" spc="-55" dirty="0">
                          <a:latin typeface="Tahoma"/>
                          <a:cs typeface="Tahoma"/>
                        </a:rPr>
                        <a:t> </a:t>
                      </a:r>
                      <a:r>
                        <a:rPr sz="1200" spc="20" dirty="0">
                          <a:latin typeface="Tahoma"/>
                          <a:cs typeface="Tahoma"/>
                        </a:rPr>
                        <a:t>balón</a:t>
                      </a:r>
                      <a:r>
                        <a:rPr sz="1200" spc="-55" dirty="0">
                          <a:latin typeface="Tahoma"/>
                          <a:cs typeface="Tahoma"/>
                        </a:rPr>
                        <a:t> </a:t>
                      </a:r>
                      <a:r>
                        <a:rPr sz="1200" spc="15" dirty="0">
                          <a:latin typeface="Tahoma"/>
                          <a:cs typeface="Tahoma"/>
                        </a:rPr>
                        <a:t>a</a:t>
                      </a:r>
                      <a:r>
                        <a:rPr sz="1200" spc="-55" dirty="0">
                          <a:latin typeface="Tahoma"/>
                          <a:cs typeface="Tahoma"/>
                        </a:rPr>
                        <a:t> </a:t>
                      </a:r>
                      <a:r>
                        <a:rPr sz="1200" spc="30" dirty="0">
                          <a:latin typeface="Tahoma"/>
                          <a:cs typeface="Tahoma"/>
                        </a:rPr>
                        <a:t>otro</a:t>
                      </a:r>
                      <a:endParaRPr sz="1200" dirty="0">
                        <a:latin typeface="Tahoma"/>
                        <a:cs typeface="Tahoma"/>
                      </a:endParaRPr>
                    </a:p>
                    <a:p>
                      <a:pPr marL="633730" indent="-302895">
                        <a:lnSpc>
                          <a:spcPct val="100000"/>
                        </a:lnSpc>
                        <a:spcBef>
                          <a:spcPts val="660"/>
                        </a:spcBef>
                        <a:buAutoNum type="alphaLcParenR"/>
                        <a:tabLst>
                          <a:tab pos="633730" algn="l"/>
                          <a:tab pos="634365" algn="l"/>
                        </a:tabLst>
                      </a:pPr>
                      <a:r>
                        <a:rPr sz="1200" spc="15" dirty="0">
                          <a:latin typeface="Tahoma"/>
                          <a:cs typeface="Tahoma"/>
                        </a:rPr>
                        <a:t>Tomar</a:t>
                      </a:r>
                      <a:r>
                        <a:rPr sz="1200" spc="-60" dirty="0">
                          <a:latin typeface="Tahoma"/>
                          <a:cs typeface="Tahoma"/>
                        </a:rPr>
                        <a:t> </a:t>
                      </a:r>
                      <a:r>
                        <a:rPr sz="1200" spc="25" dirty="0">
                          <a:latin typeface="Tahoma"/>
                          <a:cs typeface="Tahoma"/>
                        </a:rPr>
                        <a:t>la</a:t>
                      </a:r>
                      <a:r>
                        <a:rPr sz="1200" spc="-55" dirty="0">
                          <a:latin typeface="Tahoma"/>
                          <a:cs typeface="Tahoma"/>
                        </a:rPr>
                        <a:t> </a:t>
                      </a:r>
                      <a:r>
                        <a:rPr sz="1200" spc="20" dirty="0">
                          <a:latin typeface="Tahoma"/>
                          <a:cs typeface="Tahoma"/>
                        </a:rPr>
                        <a:t>iniciativa</a:t>
                      </a:r>
                      <a:r>
                        <a:rPr sz="1200" spc="-55" dirty="0">
                          <a:latin typeface="Tahoma"/>
                          <a:cs typeface="Tahoma"/>
                        </a:rPr>
                        <a:t> </a:t>
                      </a:r>
                      <a:r>
                        <a:rPr sz="1200" spc="5" dirty="0">
                          <a:latin typeface="Tahoma"/>
                          <a:cs typeface="Tahoma"/>
                        </a:rPr>
                        <a:t>en</a:t>
                      </a:r>
                      <a:r>
                        <a:rPr sz="1200" spc="-60" dirty="0">
                          <a:latin typeface="Tahoma"/>
                          <a:cs typeface="Tahoma"/>
                        </a:rPr>
                        <a:t> </a:t>
                      </a:r>
                      <a:r>
                        <a:rPr sz="1200" spc="15" dirty="0">
                          <a:latin typeface="Tahoma"/>
                          <a:cs typeface="Tahoma"/>
                        </a:rPr>
                        <a:t>el</a:t>
                      </a:r>
                      <a:r>
                        <a:rPr sz="1200" spc="-55" dirty="0">
                          <a:latin typeface="Tahoma"/>
                          <a:cs typeface="Tahoma"/>
                        </a:rPr>
                        <a:t> </a:t>
                      </a:r>
                      <a:r>
                        <a:rPr sz="1200" dirty="0">
                          <a:latin typeface="Tahoma"/>
                          <a:cs typeface="Tahoma"/>
                        </a:rPr>
                        <a:t>juego.</a:t>
                      </a:r>
                    </a:p>
                  </a:txBody>
                  <a:tcPr marL="0" marR="0" marT="2540" marB="0">
                    <a:lnL w="28575">
                      <a:solidFill>
                        <a:srgbClr val="455867"/>
                      </a:solidFill>
                      <a:prstDash val="solid"/>
                    </a:lnL>
                    <a:lnR w="38100">
                      <a:solidFill>
                        <a:srgbClr val="455867"/>
                      </a:solidFill>
                      <a:prstDash val="solid"/>
                    </a:lnR>
                    <a:lnB w="38100">
                      <a:solidFill>
                        <a:srgbClr val="455867"/>
                      </a:solidFill>
                      <a:prstDash val="solid"/>
                    </a:lnB>
                    <a:solidFill>
                      <a:srgbClr val="99FFCC"/>
                    </a:solidFill>
                  </a:tcPr>
                </a:tc>
                <a:extLst>
                  <a:ext uri="{0D108BD9-81ED-4DB2-BD59-A6C34878D82A}">
                    <a16:rowId xmlns:a16="http://schemas.microsoft.com/office/drawing/2014/main" val="10001"/>
                  </a:ext>
                </a:extLst>
              </a:tr>
            </a:tbl>
          </a:graphicData>
        </a:graphic>
      </p:graphicFrame>
      <p:sp>
        <p:nvSpPr>
          <p:cNvPr id="6" name="CuadroTexto 5"/>
          <p:cNvSpPr txBox="1"/>
          <p:nvPr/>
        </p:nvSpPr>
        <p:spPr>
          <a:xfrm>
            <a:off x="344488" y="332656"/>
            <a:ext cx="8424936" cy="646331"/>
          </a:xfrm>
          <a:prstGeom prst="rect">
            <a:avLst/>
          </a:prstGeom>
          <a:solidFill>
            <a:schemeClr val="bg1"/>
          </a:solidFill>
        </p:spPr>
        <p:txBody>
          <a:bodyPr wrap="square" rtlCol="0">
            <a:spAutoFit/>
          </a:bodyPr>
          <a:lstStyle/>
          <a:p>
            <a:r>
              <a:rPr lang="es-ES" b="1" dirty="0">
                <a:solidFill>
                  <a:srgbClr val="FF0000"/>
                </a:solidFill>
                <a:latin typeface="+mj-lt"/>
                <a:cs typeface="Aharoni" panose="02010803020104030203" pitchFamily="2" charset="-79"/>
              </a:rPr>
              <a:t>2) </a:t>
            </a:r>
            <a:r>
              <a:rPr lang="es-ES" b="1" dirty="0" err="1">
                <a:solidFill>
                  <a:srgbClr val="FF0000"/>
                </a:solidFill>
                <a:latin typeface="+mj-lt"/>
                <a:cs typeface="Aharoni" panose="02010803020104030203" pitchFamily="2" charset="-79"/>
              </a:rPr>
              <a:t>Before</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watching</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the</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team's</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grand</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finale</a:t>
            </a:r>
            <a:r>
              <a:rPr lang="es-ES" b="1" dirty="0">
                <a:solidFill>
                  <a:srgbClr val="FF0000"/>
                </a:solidFill>
                <a:latin typeface="+mj-lt"/>
                <a:cs typeface="Aharoni" panose="02010803020104030203" pitchFamily="2" charset="-79"/>
              </a:rPr>
              <a:t> “Los amigos”, match </a:t>
            </a:r>
            <a:r>
              <a:rPr lang="es-ES" b="1" dirty="0" err="1">
                <a:solidFill>
                  <a:srgbClr val="FF0000"/>
                </a:solidFill>
                <a:latin typeface="+mj-lt"/>
                <a:cs typeface="Aharoni" panose="02010803020104030203" pitchFamily="2" charset="-79"/>
              </a:rPr>
              <a:t>the</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following</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verbs</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related</a:t>
            </a:r>
            <a:r>
              <a:rPr lang="es-ES" b="1" dirty="0">
                <a:solidFill>
                  <a:srgbClr val="FF0000"/>
                </a:solidFill>
                <a:latin typeface="+mj-lt"/>
                <a:cs typeface="Aharoni" panose="02010803020104030203" pitchFamily="2" charset="-79"/>
              </a:rPr>
              <a:t> to </a:t>
            </a:r>
            <a:r>
              <a:rPr lang="es-ES" b="1" dirty="0" err="1">
                <a:solidFill>
                  <a:srgbClr val="FF0000"/>
                </a:solidFill>
                <a:latin typeface="+mj-lt"/>
                <a:cs typeface="Aharoni" panose="02010803020104030203" pitchFamily="2" charset="-79"/>
              </a:rPr>
              <a:t>basketball</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with</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their</a:t>
            </a:r>
            <a:r>
              <a:rPr lang="es-ES" b="1" dirty="0">
                <a:solidFill>
                  <a:srgbClr val="FF0000"/>
                </a:solidFill>
                <a:latin typeface="+mj-lt"/>
                <a:cs typeface="Aharoni" panose="02010803020104030203" pitchFamily="2" charset="-79"/>
              </a:rPr>
              <a:t> </a:t>
            </a:r>
            <a:r>
              <a:rPr lang="es-ES" b="1" dirty="0" err="1">
                <a:solidFill>
                  <a:srgbClr val="FF0000"/>
                </a:solidFill>
                <a:latin typeface="+mj-lt"/>
                <a:cs typeface="Aharoni" panose="02010803020104030203" pitchFamily="2" charset="-79"/>
              </a:rPr>
              <a:t>definition</a:t>
            </a:r>
            <a:r>
              <a:rPr lang="es-ES" b="1" dirty="0">
                <a:solidFill>
                  <a:srgbClr val="FF0000"/>
                </a:solidFill>
                <a:latin typeface="+mj-lt"/>
                <a:cs typeface="Aharoni" panose="02010803020104030203" pitchFamily="2" charset="-79"/>
              </a:rPr>
              <a:t>.</a:t>
            </a:r>
          </a:p>
        </p:txBody>
      </p:sp>
    </p:spTree>
    <p:extLst>
      <p:ext uri="{BB962C8B-B14F-4D97-AF65-F5344CB8AC3E}">
        <p14:creationId xmlns:p14="http://schemas.microsoft.com/office/powerpoint/2010/main" val="217452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0472" y="188640"/>
            <a:ext cx="9433048" cy="923330"/>
          </a:xfrm>
          <a:prstGeom prst="rect">
            <a:avLst/>
          </a:prstGeom>
          <a:solidFill>
            <a:schemeClr val="accent6">
              <a:lumMod val="60000"/>
              <a:lumOff val="40000"/>
            </a:schemeClr>
          </a:solidFill>
        </p:spPr>
        <p:txBody>
          <a:bodyPr wrap="square" rtlCol="0">
            <a:spAutoFit/>
          </a:bodyPr>
          <a:lstStyle/>
          <a:p>
            <a:pPr marL="342900" indent="-342900">
              <a:buAutoNum type="arabicParenR"/>
            </a:pPr>
            <a:r>
              <a:rPr lang="en-GB" b="1" dirty="0">
                <a:solidFill>
                  <a:srgbClr val="FF0000"/>
                </a:solidFill>
                <a:latin typeface="+mj-lt"/>
              </a:rPr>
              <a:t>Read this article about “EL CIBERESPACIO”. </a:t>
            </a:r>
          </a:p>
          <a:p>
            <a:pPr marL="342900" indent="-342900">
              <a:buAutoNum type="arabicParenR"/>
            </a:pPr>
            <a:r>
              <a:rPr lang="en-GB" b="1" dirty="0">
                <a:solidFill>
                  <a:srgbClr val="FF0000"/>
                </a:solidFill>
                <a:latin typeface="+mj-lt"/>
              </a:rPr>
              <a:t>Look up and write any new words you have learned.</a:t>
            </a:r>
          </a:p>
          <a:p>
            <a:pPr marL="342900" indent="-342900">
              <a:buAutoNum type="arabicParenR"/>
            </a:pPr>
            <a:r>
              <a:rPr lang="en-GB" b="1" dirty="0">
                <a:solidFill>
                  <a:srgbClr val="FF0000"/>
                </a:solidFill>
                <a:latin typeface="+mj-lt"/>
              </a:rPr>
              <a:t>Answer the questions on the next slide.</a:t>
            </a:r>
            <a:endParaRPr lang="es-ES" b="1" dirty="0">
              <a:solidFill>
                <a:srgbClr val="FF0000"/>
              </a:solidFill>
              <a:latin typeface="+mj-lt"/>
            </a:endParaRPr>
          </a:p>
        </p:txBody>
      </p:sp>
      <p:sp>
        <p:nvSpPr>
          <p:cNvPr id="3" name="CuadroTexto 2"/>
          <p:cNvSpPr txBox="1"/>
          <p:nvPr/>
        </p:nvSpPr>
        <p:spPr>
          <a:xfrm>
            <a:off x="416496" y="1173525"/>
            <a:ext cx="9217024" cy="5495351"/>
          </a:xfrm>
          <a:prstGeom prst="rect">
            <a:avLst/>
          </a:prstGeom>
          <a:solidFill>
            <a:schemeClr val="bg1"/>
          </a:solidFill>
        </p:spPr>
        <p:txBody>
          <a:bodyPr wrap="square" rtlCol="0">
            <a:spAutoFit/>
          </a:bodyPr>
          <a:lstStyle/>
          <a:p>
            <a:r>
              <a:rPr lang="es-ES" sz="1463" dirty="0">
                <a:latin typeface="Calibri (Body)"/>
                <a:ea typeface="Batang" panose="02030600000101010101" pitchFamily="18" charset="-127"/>
              </a:rPr>
              <a:t>Actualmente los nuevos aparatos electrónicos nos permiten hacer tareas que se hacían de forma manual en el pasado. La tecnología juega un papel muy importante en nuestra vida. La tecnología aporta grandes beneficios en nuestra vida cotidiana, pero también hay que tener cuidado al utilizarla. Entre los usos que le damos a la tecnología nos encontramos con los siguientes:</a:t>
            </a:r>
          </a:p>
          <a:p>
            <a:endParaRPr lang="es-ES" sz="1463" dirty="0">
              <a:latin typeface="Calibri (Body)"/>
              <a:ea typeface="Batang" panose="02030600000101010101" pitchFamily="18" charset="-127"/>
            </a:endParaRPr>
          </a:p>
          <a:p>
            <a:pPr marL="232172" indent="-232172">
              <a:buFont typeface="Arial" panose="020B0604020202020204" pitchFamily="34" charset="0"/>
              <a:buChar char="•"/>
            </a:pPr>
            <a:r>
              <a:rPr lang="es-ES" sz="1463" b="1" dirty="0">
                <a:latin typeface="Calibri (Body)"/>
                <a:ea typeface="Batang" panose="02030600000101010101" pitchFamily="18" charset="-127"/>
              </a:rPr>
              <a:t>Colgar videos o foto en las redes sociales con imágenes de nuestra vida privada</a:t>
            </a:r>
          </a:p>
          <a:p>
            <a:pPr marL="232172" indent="-232172">
              <a:buFont typeface="Arial" panose="020B0604020202020204" pitchFamily="34" charset="0"/>
              <a:buChar char="•"/>
            </a:pPr>
            <a:r>
              <a:rPr lang="es-ES" sz="1463" b="1" dirty="0">
                <a:latin typeface="Calibri (Body)"/>
                <a:ea typeface="Batang" panose="02030600000101010101" pitchFamily="18" charset="-127"/>
              </a:rPr>
              <a:t>Hablar con desconocidos de nuestros planes</a:t>
            </a:r>
          </a:p>
          <a:p>
            <a:pPr marL="232172" indent="-232172">
              <a:buFont typeface="Arial" panose="020B0604020202020204" pitchFamily="34" charset="0"/>
              <a:buChar char="•"/>
            </a:pPr>
            <a:r>
              <a:rPr lang="es-ES" sz="1463" b="1" dirty="0">
                <a:latin typeface="Calibri (Body)"/>
                <a:ea typeface="Batang" panose="02030600000101010101" pitchFamily="18" charset="-127"/>
              </a:rPr>
              <a:t>Buscar información por internet para hacer los deberes</a:t>
            </a:r>
          </a:p>
          <a:p>
            <a:pPr marL="232172" indent="-232172">
              <a:buFont typeface="Arial" panose="020B0604020202020204" pitchFamily="34" charset="0"/>
              <a:buChar char="•"/>
            </a:pPr>
            <a:r>
              <a:rPr lang="es-ES" sz="1463" b="1" dirty="0">
                <a:latin typeface="Calibri (Body)"/>
                <a:ea typeface="Batang" panose="02030600000101010101" pitchFamily="18" charset="-127"/>
              </a:rPr>
              <a:t>Realizar compras por internet</a:t>
            </a:r>
          </a:p>
          <a:p>
            <a:pPr marL="232172" indent="-232172">
              <a:buFont typeface="Arial" panose="020B0604020202020204" pitchFamily="34" charset="0"/>
              <a:buChar char="•"/>
            </a:pPr>
            <a:r>
              <a:rPr lang="es-ES" sz="1463" b="1" dirty="0">
                <a:latin typeface="Calibri (Body)"/>
                <a:ea typeface="Batang" panose="02030600000101010101" pitchFamily="18" charset="-127"/>
              </a:rPr>
              <a:t>Descargar música y películas</a:t>
            </a:r>
          </a:p>
          <a:p>
            <a:pPr marL="232172" indent="-232172">
              <a:buFont typeface="Arial" panose="020B0604020202020204" pitchFamily="34" charset="0"/>
              <a:buChar char="•"/>
            </a:pPr>
            <a:r>
              <a:rPr lang="es-ES" sz="1463" b="1" dirty="0">
                <a:latin typeface="Calibri (Body)"/>
                <a:ea typeface="Batang" panose="02030600000101010101" pitchFamily="18" charset="-127"/>
              </a:rPr>
              <a:t>Chatear con amigos de países extranjeros</a:t>
            </a:r>
          </a:p>
          <a:p>
            <a:pPr marL="232172" indent="-232172">
              <a:buFont typeface="Arial" panose="020B0604020202020204" pitchFamily="34" charset="0"/>
              <a:buChar char="•"/>
            </a:pPr>
            <a:r>
              <a:rPr lang="es-ES" sz="1463" b="1" dirty="0">
                <a:latin typeface="Calibri (Body)"/>
                <a:ea typeface="Batang" panose="02030600000101010101" pitchFamily="18" charset="-127"/>
              </a:rPr>
              <a:t>Comparar precios</a:t>
            </a:r>
          </a:p>
          <a:p>
            <a:pPr marL="232172" indent="-232172">
              <a:buFont typeface="Arial" panose="020B0604020202020204" pitchFamily="34" charset="0"/>
              <a:buChar char="•"/>
            </a:pPr>
            <a:endParaRPr lang="es-ES" sz="1463" dirty="0">
              <a:latin typeface="Calibri (Body)"/>
              <a:ea typeface="Batang" panose="02030600000101010101" pitchFamily="18" charset="-127"/>
            </a:endParaRPr>
          </a:p>
          <a:p>
            <a:r>
              <a:rPr lang="es-ES" sz="1463" dirty="0">
                <a:latin typeface="Calibri (Body)"/>
                <a:ea typeface="Batang" panose="02030600000101010101" pitchFamily="18" charset="-127"/>
              </a:rPr>
              <a:t>Uno de los usos que más preocupan a los padres de los usuarios jóvenes es que sus hijos puedan compartir información personal a través de internet, como la dirección, teléfono o fotos íntimas. También es necesario estar muy seguro de qué páginas web se visita a la hora de dar los datos bancarios.</a:t>
            </a:r>
          </a:p>
          <a:p>
            <a:r>
              <a:rPr lang="es-ES" sz="1463" dirty="0">
                <a:latin typeface="Calibri (Body)"/>
                <a:ea typeface="Batang" panose="02030600000101010101" pitchFamily="18" charset="-127"/>
              </a:rPr>
              <a:t> </a:t>
            </a:r>
          </a:p>
          <a:p>
            <a:r>
              <a:rPr lang="es-ES" sz="1463" dirty="0">
                <a:latin typeface="Calibri (Body)"/>
                <a:ea typeface="Batang" panose="02030600000101010101" pitchFamily="18" charset="-127"/>
              </a:rPr>
              <a:t>Si bien el uso de la tecnología para realizar tareas de uso cotidiano se ha extendido en la sociedad actual, entre el colectivo de personas mayores se refleja un uso menor y más lento. Entre las personas mayores que dicen que utilizan internet, nueve de cada diez lo utilizan para informarse, prensa y  noticas (89,1%)siendo esta actividad la que más mayores utilizan. No obstante, la mitad de ellos realizan por internet gestiones bancarias. La actividad que menos realizan por internet es la de comprar ya que prefieren la atención personal.</a:t>
            </a:r>
            <a:endParaRPr lang="es-ES" sz="1463" dirty="0">
              <a:latin typeface="Calibri (Body)"/>
            </a:endParaRPr>
          </a:p>
        </p:txBody>
      </p:sp>
      <p:sp>
        <p:nvSpPr>
          <p:cNvPr id="4" name="Rectángulo redondeado 4"/>
          <p:cNvSpPr/>
          <p:nvPr/>
        </p:nvSpPr>
        <p:spPr>
          <a:xfrm>
            <a:off x="5601072" y="404664"/>
            <a:ext cx="3816424" cy="62651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1.CIBERESPACIO</a:t>
            </a:r>
          </a:p>
        </p:txBody>
      </p:sp>
    </p:spTree>
    <p:extLst>
      <p:ext uri="{BB962C8B-B14F-4D97-AF65-F5344CB8AC3E}">
        <p14:creationId xmlns:p14="http://schemas.microsoft.com/office/powerpoint/2010/main" val="2219371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386083" y="1210371"/>
            <a:ext cx="242981" cy="361419"/>
          </a:xfrm>
          <a:custGeom>
            <a:avLst/>
            <a:gdLst/>
            <a:ahLst/>
            <a:cxnLst/>
            <a:rect l="l" t="t" r="r" b="b"/>
            <a:pathLst>
              <a:path w="379094" h="563879">
                <a:moveTo>
                  <a:pt x="66369" y="563498"/>
                </a:moveTo>
                <a:lnTo>
                  <a:pt x="37322" y="560255"/>
                </a:lnTo>
                <a:lnTo>
                  <a:pt x="16583" y="550526"/>
                </a:lnTo>
                <a:lnTo>
                  <a:pt x="4144" y="534316"/>
                </a:lnTo>
                <a:lnTo>
                  <a:pt x="0" y="511627"/>
                </a:lnTo>
                <a:lnTo>
                  <a:pt x="6031" y="492832"/>
                </a:lnTo>
                <a:lnTo>
                  <a:pt x="24127" y="472692"/>
                </a:lnTo>
                <a:lnTo>
                  <a:pt x="54287" y="451202"/>
                </a:lnTo>
                <a:lnTo>
                  <a:pt x="96511" y="428360"/>
                </a:lnTo>
                <a:lnTo>
                  <a:pt x="141765" y="401194"/>
                </a:lnTo>
                <a:lnTo>
                  <a:pt x="176153" y="369217"/>
                </a:lnTo>
                <a:lnTo>
                  <a:pt x="199680" y="332418"/>
                </a:lnTo>
                <a:lnTo>
                  <a:pt x="212354" y="290788"/>
                </a:lnTo>
                <a:lnTo>
                  <a:pt x="158923" y="283062"/>
                </a:lnTo>
                <a:lnTo>
                  <a:pt x="117365" y="265686"/>
                </a:lnTo>
                <a:lnTo>
                  <a:pt x="87682" y="238658"/>
                </a:lnTo>
                <a:lnTo>
                  <a:pt x="69871" y="201980"/>
                </a:lnTo>
                <a:lnTo>
                  <a:pt x="63935" y="155650"/>
                </a:lnTo>
                <a:lnTo>
                  <a:pt x="66804" y="123825"/>
                </a:lnTo>
                <a:lnTo>
                  <a:pt x="89740" y="68309"/>
                </a:lnTo>
                <a:lnTo>
                  <a:pt x="134010" y="25104"/>
                </a:lnTo>
                <a:lnTo>
                  <a:pt x="190124" y="2788"/>
                </a:lnTo>
                <a:lnTo>
                  <a:pt x="222020" y="0"/>
                </a:lnTo>
                <a:lnTo>
                  <a:pt x="255742" y="3162"/>
                </a:lnTo>
                <a:lnTo>
                  <a:pt x="311856" y="28497"/>
                </a:lnTo>
                <a:lnTo>
                  <a:pt x="353782" y="80243"/>
                </a:lnTo>
                <a:lnTo>
                  <a:pt x="376099" y="153833"/>
                </a:lnTo>
                <a:lnTo>
                  <a:pt x="378887" y="197892"/>
                </a:lnTo>
                <a:lnTo>
                  <a:pt x="375970" y="245649"/>
                </a:lnTo>
                <a:lnTo>
                  <a:pt x="367218" y="291599"/>
                </a:lnTo>
                <a:lnTo>
                  <a:pt x="352634" y="335741"/>
                </a:lnTo>
                <a:lnTo>
                  <a:pt x="332217" y="378076"/>
                </a:lnTo>
                <a:lnTo>
                  <a:pt x="305969" y="418602"/>
                </a:lnTo>
                <a:lnTo>
                  <a:pt x="273891" y="457321"/>
                </a:lnTo>
                <a:lnTo>
                  <a:pt x="234317" y="495550"/>
                </a:lnTo>
                <a:lnTo>
                  <a:pt x="193778" y="525280"/>
                </a:lnTo>
                <a:lnTo>
                  <a:pt x="152273" y="546514"/>
                </a:lnTo>
                <a:lnTo>
                  <a:pt x="109804" y="559252"/>
                </a:lnTo>
                <a:lnTo>
                  <a:pt x="66369" y="563498"/>
                </a:lnTo>
                <a:close/>
              </a:path>
            </a:pathLst>
          </a:custGeom>
          <a:solidFill>
            <a:srgbClr val="161616"/>
          </a:solidFill>
        </p:spPr>
        <p:txBody>
          <a:bodyPr wrap="square" lIns="0" tIns="0" rIns="0" bIns="0" rtlCol="0"/>
          <a:lstStyle/>
          <a:p>
            <a:endParaRPr sz="1154"/>
          </a:p>
        </p:txBody>
      </p:sp>
      <p:sp>
        <p:nvSpPr>
          <p:cNvPr id="15" name="object 15"/>
          <p:cNvSpPr/>
          <p:nvPr/>
        </p:nvSpPr>
        <p:spPr>
          <a:xfrm>
            <a:off x="736143" y="1210370"/>
            <a:ext cx="242981" cy="361419"/>
          </a:xfrm>
          <a:custGeom>
            <a:avLst/>
            <a:gdLst/>
            <a:ahLst/>
            <a:cxnLst/>
            <a:rect l="l" t="t" r="r" b="b"/>
            <a:pathLst>
              <a:path w="379094" h="563879">
                <a:moveTo>
                  <a:pt x="66369" y="563498"/>
                </a:moveTo>
                <a:lnTo>
                  <a:pt x="37338" y="560255"/>
                </a:lnTo>
                <a:lnTo>
                  <a:pt x="16597" y="550526"/>
                </a:lnTo>
                <a:lnTo>
                  <a:pt x="4149" y="534316"/>
                </a:lnTo>
                <a:lnTo>
                  <a:pt x="0" y="511627"/>
                </a:lnTo>
                <a:lnTo>
                  <a:pt x="6032" y="492832"/>
                </a:lnTo>
                <a:lnTo>
                  <a:pt x="24132" y="472692"/>
                </a:lnTo>
                <a:lnTo>
                  <a:pt x="54303" y="451202"/>
                </a:lnTo>
                <a:lnTo>
                  <a:pt x="96548" y="428360"/>
                </a:lnTo>
                <a:lnTo>
                  <a:pt x="141786" y="401194"/>
                </a:lnTo>
                <a:lnTo>
                  <a:pt x="176171" y="369217"/>
                </a:lnTo>
                <a:lnTo>
                  <a:pt x="199696" y="332418"/>
                </a:lnTo>
                <a:lnTo>
                  <a:pt x="212354" y="290788"/>
                </a:lnTo>
                <a:lnTo>
                  <a:pt x="158923" y="283062"/>
                </a:lnTo>
                <a:lnTo>
                  <a:pt x="117365" y="265686"/>
                </a:lnTo>
                <a:lnTo>
                  <a:pt x="87682" y="238658"/>
                </a:lnTo>
                <a:lnTo>
                  <a:pt x="69871" y="201980"/>
                </a:lnTo>
                <a:lnTo>
                  <a:pt x="63935" y="155650"/>
                </a:lnTo>
                <a:lnTo>
                  <a:pt x="66804" y="123825"/>
                </a:lnTo>
                <a:lnTo>
                  <a:pt x="89740" y="68309"/>
                </a:lnTo>
                <a:lnTo>
                  <a:pt x="134010" y="25104"/>
                </a:lnTo>
                <a:lnTo>
                  <a:pt x="190124" y="2788"/>
                </a:lnTo>
                <a:lnTo>
                  <a:pt x="222020" y="0"/>
                </a:lnTo>
                <a:lnTo>
                  <a:pt x="255742" y="3162"/>
                </a:lnTo>
                <a:lnTo>
                  <a:pt x="311856" y="28497"/>
                </a:lnTo>
                <a:lnTo>
                  <a:pt x="353782" y="80243"/>
                </a:lnTo>
                <a:lnTo>
                  <a:pt x="376099" y="153833"/>
                </a:lnTo>
                <a:lnTo>
                  <a:pt x="378887" y="197892"/>
                </a:lnTo>
                <a:lnTo>
                  <a:pt x="375973" y="245649"/>
                </a:lnTo>
                <a:lnTo>
                  <a:pt x="367227" y="291599"/>
                </a:lnTo>
                <a:lnTo>
                  <a:pt x="352647" y="335741"/>
                </a:lnTo>
                <a:lnTo>
                  <a:pt x="332233" y="378076"/>
                </a:lnTo>
                <a:lnTo>
                  <a:pt x="305982" y="418602"/>
                </a:lnTo>
                <a:lnTo>
                  <a:pt x="273891" y="457321"/>
                </a:lnTo>
                <a:lnTo>
                  <a:pt x="234317" y="495550"/>
                </a:lnTo>
                <a:lnTo>
                  <a:pt x="193778" y="525280"/>
                </a:lnTo>
                <a:lnTo>
                  <a:pt x="152273" y="546514"/>
                </a:lnTo>
                <a:lnTo>
                  <a:pt x="109804" y="559252"/>
                </a:lnTo>
                <a:lnTo>
                  <a:pt x="66369" y="563498"/>
                </a:lnTo>
                <a:close/>
              </a:path>
            </a:pathLst>
          </a:custGeom>
          <a:solidFill>
            <a:srgbClr val="161616"/>
          </a:solidFill>
        </p:spPr>
        <p:txBody>
          <a:bodyPr wrap="square" lIns="0" tIns="0" rIns="0" bIns="0" rtlCol="0"/>
          <a:lstStyle/>
          <a:p>
            <a:endParaRPr sz="1154"/>
          </a:p>
        </p:txBody>
      </p:sp>
      <p:sp>
        <p:nvSpPr>
          <p:cNvPr id="16" name="object 16"/>
          <p:cNvSpPr/>
          <p:nvPr/>
        </p:nvSpPr>
        <p:spPr>
          <a:xfrm>
            <a:off x="7671694" y="4324246"/>
            <a:ext cx="242981" cy="361419"/>
          </a:xfrm>
          <a:custGeom>
            <a:avLst/>
            <a:gdLst/>
            <a:ahLst/>
            <a:cxnLst/>
            <a:rect l="l" t="t" r="r" b="b"/>
            <a:pathLst>
              <a:path w="379095" h="563879">
                <a:moveTo>
                  <a:pt x="66369" y="563498"/>
                </a:moveTo>
                <a:lnTo>
                  <a:pt x="37338" y="560260"/>
                </a:lnTo>
                <a:lnTo>
                  <a:pt x="16597" y="550540"/>
                </a:lnTo>
                <a:lnTo>
                  <a:pt x="4149" y="534331"/>
                </a:lnTo>
                <a:lnTo>
                  <a:pt x="0" y="511627"/>
                </a:lnTo>
                <a:lnTo>
                  <a:pt x="6032" y="492848"/>
                </a:lnTo>
                <a:lnTo>
                  <a:pt x="24132" y="472705"/>
                </a:lnTo>
                <a:lnTo>
                  <a:pt x="54303" y="451207"/>
                </a:lnTo>
                <a:lnTo>
                  <a:pt x="96548" y="428360"/>
                </a:lnTo>
                <a:lnTo>
                  <a:pt x="141787" y="401210"/>
                </a:lnTo>
                <a:lnTo>
                  <a:pt x="176176" y="369235"/>
                </a:lnTo>
                <a:lnTo>
                  <a:pt x="199712" y="332439"/>
                </a:lnTo>
                <a:lnTo>
                  <a:pt x="212391" y="290825"/>
                </a:lnTo>
                <a:lnTo>
                  <a:pt x="158956" y="283095"/>
                </a:lnTo>
                <a:lnTo>
                  <a:pt x="117389" y="265710"/>
                </a:lnTo>
                <a:lnTo>
                  <a:pt x="87695" y="238671"/>
                </a:lnTo>
                <a:lnTo>
                  <a:pt x="69875" y="201983"/>
                </a:lnTo>
                <a:lnTo>
                  <a:pt x="63935" y="155650"/>
                </a:lnTo>
                <a:lnTo>
                  <a:pt x="66804" y="123830"/>
                </a:lnTo>
                <a:lnTo>
                  <a:pt x="89740" y="68325"/>
                </a:lnTo>
                <a:lnTo>
                  <a:pt x="134010" y="25104"/>
                </a:lnTo>
                <a:lnTo>
                  <a:pt x="190124" y="2788"/>
                </a:lnTo>
                <a:lnTo>
                  <a:pt x="222020" y="0"/>
                </a:lnTo>
                <a:lnTo>
                  <a:pt x="255742" y="3168"/>
                </a:lnTo>
                <a:lnTo>
                  <a:pt x="311856" y="28513"/>
                </a:lnTo>
                <a:lnTo>
                  <a:pt x="353782" y="80248"/>
                </a:lnTo>
                <a:lnTo>
                  <a:pt x="376099" y="153849"/>
                </a:lnTo>
                <a:lnTo>
                  <a:pt x="378887" y="197892"/>
                </a:lnTo>
                <a:lnTo>
                  <a:pt x="375973" y="245649"/>
                </a:lnTo>
                <a:lnTo>
                  <a:pt x="367228" y="291599"/>
                </a:lnTo>
                <a:lnTo>
                  <a:pt x="352652" y="335741"/>
                </a:lnTo>
                <a:lnTo>
                  <a:pt x="332244" y="378076"/>
                </a:lnTo>
                <a:lnTo>
                  <a:pt x="306003" y="418602"/>
                </a:lnTo>
                <a:lnTo>
                  <a:pt x="273928" y="457321"/>
                </a:lnTo>
                <a:lnTo>
                  <a:pt x="234350" y="495550"/>
                </a:lnTo>
                <a:lnTo>
                  <a:pt x="193802" y="525280"/>
                </a:lnTo>
                <a:lnTo>
                  <a:pt x="152286" y="546514"/>
                </a:lnTo>
                <a:lnTo>
                  <a:pt x="109808" y="559252"/>
                </a:lnTo>
                <a:lnTo>
                  <a:pt x="66369" y="563498"/>
                </a:lnTo>
                <a:close/>
              </a:path>
            </a:pathLst>
          </a:custGeom>
          <a:solidFill>
            <a:srgbClr val="161616"/>
          </a:solidFill>
        </p:spPr>
        <p:txBody>
          <a:bodyPr wrap="square" lIns="0" tIns="0" rIns="0" bIns="0" rtlCol="0"/>
          <a:lstStyle/>
          <a:p>
            <a:endParaRPr sz="1154"/>
          </a:p>
        </p:txBody>
      </p:sp>
      <p:sp>
        <p:nvSpPr>
          <p:cNvPr id="17" name="object 17"/>
          <p:cNvSpPr/>
          <p:nvPr/>
        </p:nvSpPr>
        <p:spPr>
          <a:xfrm>
            <a:off x="7996201" y="4301975"/>
            <a:ext cx="262682" cy="361419"/>
          </a:xfrm>
          <a:custGeom>
            <a:avLst/>
            <a:gdLst/>
            <a:ahLst/>
            <a:cxnLst/>
            <a:rect l="l" t="t" r="r" b="b"/>
            <a:pathLst>
              <a:path w="379095" h="563879">
                <a:moveTo>
                  <a:pt x="66369" y="563498"/>
                </a:moveTo>
                <a:lnTo>
                  <a:pt x="37338" y="560260"/>
                </a:lnTo>
                <a:lnTo>
                  <a:pt x="16597" y="550540"/>
                </a:lnTo>
                <a:lnTo>
                  <a:pt x="4149" y="534331"/>
                </a:lnTo>
                <a:lnTo>
                  <a:pt x="0" y="511627"/>
                </a:lnTo>
                <a:lnTo>
                  <a:pt x="6032" y="492848"/>
                </a:lnTo>
                <a:lnTo>
                  <a:pt x="24132" y="472705"/>
                </a:lnTo>
                <a:lnTo>
                  <a:pt x="54303" y="451207"/>
                </a:lnTo>
                <a:lnTo>
                  <a:pt x="96548" y="428360"/>
                </a:lnTo>
                <a:lnTo>
                  <a:pt x="141787" y="401210"/>
                </a:lnTo>
                <a:lnTo>
                  <a:pt x="176176" y="369235"/>
                </a:lnTo>
                <a:lnTo>
                  <a:pt x="199712" y="332439"/>
                </a:lnTo>
                <a:lnTo>
                  <a:pt x="212391" y="290825"/>
                </a:lnTo>
                <a:lnTo>
                  <a:pt x="158942" y="283095"/>
                </a:lnTo>
                <a:lnTo>
                  <a:pt x="117373" y="265710"/>
                </a:lnTo>
                <a:lnTo>
                  <a:pt x="87684" y="238671"/>
                </a:lnTo>
                <a:lnTo>
                  <a:pt x="69872" y="201983"/>
                </a:lnTo>
                <a:lnTo>
                  <a:pt x="63935" y="155650"/>
                </a:lnTo>
                <a:lnTo>
                  <a:pt x="66805" y="123830"/>
                </a:lnTo>
                <a:lnTo>
                  <a:pt x="89755" y="68325"/>
                </a:lnTo>
                <a:lnTo>
                  <a:pt x="134026" y="25104"/>
                </a:lnTo>
                <a:lnTo>
                  <a:pt x="190140" y="2788"/>
                </a:lnTo>
                <a:lnTo>
                  <a:pt x="222057" y="0"/>
                </a:lnTo>
                <a:lnTo>
                  <a:pt x="255757" y="3168"/>
                </a:lnTo>
                <a:lnTo>
                  <a:pt x="311856" y="28513"/>
                </a:lnTo>
                <a:lnTo>
                  <a:pt x="353782" y="80248"/>
                </a:lnTo>
                <a:lnTo>
                  <a:pt x="376099" y="153849"/>
                </a:lnTo>
                <a:lnTo>
                  <a:pt x="378887" y="197892"/>
                </a:lnTo>
                <a:lnTo>
                  <a:pt x="375973" y="245649"/>
                </a:lnTo>
                <a:lnTo>
                  <a:pt x="367228" y="291599"/>
                </a:lnTo>
                <a:lnTo>
                  <a:pt x="352652" y="335741"/>
                </a:lnTo>
                <a:lnTo>
                  <a:pt x="332244" y="378076"/>
                </a:lnTo>
                <a:lnTo>
                  <a:pt x="306003" y="418602"/>
                </a:lnTo>
                <a:lnTo>
                  <a:pt x="273928" y="457321"/>
                </a:lnTo>
                <a:lnTo>
                  <a:pt x="234336" y="495550"/>
                </a:lnTo>
                <a:lnTo>
                  <a:pt x="193786" y="525280"/>
                </a:lnTo>
                <a:lnTo>
                  <a:pt x="152276" y="546514"/>
                </a:lnTo>
                <a:lnTo>
                  <a:pt x="109804" y="559252"/>
                </a:lnTo>
                <a:lnTo>
                  <a:pt x="66369" y="563498"/>
                </a:lnTo>
                <a:close/>
              </a:path>
            </a:pathLst>
          </a:custGeom>
          <a:solidFill>
            <a:srgbClr val="161616"/>
          </a:solidFill>
        </p:spPr>
        <p:txBody>
          <a:bodyPr wrap="square" lIns="0" tIns="0" rIns="0" bIns="0" rtlCol="0"/>
          <a:lstStyle/>
          <a:p>
            <a:endParaRPr sz="1154"/>
          </a:p>
        </p:txBody>
      </p:sp>
      <p:sp>
        <p:nvSpPr>
          <p:cNvPr id="30" name="object 30"/>
          <p:cNvSpPr txBox="1"/>
          <p:nvPr/>
        </p:nvSpPr>
        <p:spPr>
          <a:xfrm>
            <a:off x="386083" y="1231495"/>
            <a:ext cx="9319445" cy="2788978"/>
          </a:xfrm>
          <a:prstGeom prst="rect">
            <a:avLst/>
          </a:prstGeom>
        </p:spPr>
        <p:txBody>
          <a:bodyPr vert="horz" wrap="square" lIns="0" tIns="6105" rIns="0" bIns="0" rtlCol="0">
            <a:spAutoFit/>
          </a:bodyPr>
          <a:lstStyle/>
          <a:p>
            <a:pPr marL="70812" algn="ctr"/>
            <a:endParaRPr lang="en-GB" sz="1600" dirty="0">
              <a:latin typeface="Times New Roman"/>
              <a:cs typeface="Times New Roman"/>
            </a:endParaRPr>
          </a:p>
          <a:p>
            <a:pPr marL="70812" algn="ctr"/>
            <a:r>
              <a:rPr sz="1600" b="1" spc="16" dirty="0" err="1">
                <a:latin typeface="Tahoma"/>
                <a:cs typeface="Tahoma"/>
              </a:rPr>
              <a:t>Gana</a:t>
            </a:r>
            <a:r>
              <a:rPr sz="1600" b="1" spc="-45" dirty="0">
                <a:latin typeface="Tahoma"/>
                <a:cs typeface="Tahoma"/>
              </a:rPr>
              <a:t> </a:t>
            </a:r>
            <a:r>
              <a:rPr sz="1600" b="1" spc="29" dirty="0">
                <a:latin typeface="Tahoma"/>
                <a:cs typeface="Tahoma"/>
              </a:rPr>
              <a:t>si</a:t>
            </a:r>
            <a:r>
              <a:rPr sz="1600" b="1" spc="-45" dirty="0">
                <a:latin typeface="Tahoma"/>
                <a:cs typeface="Tahoma"/>
              </a:rPr>
              <a:t> </a:t>
            </a:r>
            <a:r>
              <a:rPr sz="1600" b="1" spc="13" dirty="0">
                <a:latin typeface="Tahoma"/>
                <a:cs typeface="Tahoma"/>
              </a:rPr>
              <a:t>puedes,</a:t>
            </a:r>
            <a:r>
              <a:rPr sz="1600" b="1" spc="-45" dirty="0">
                <a:latin typeface="Tahoma"/>
                <a:cs typeface="Tahoma"/>
              </a:rPr>
              <a:t> </a:t>
            </a:r>
            <a:r>
              <a:rPr sz="1600" b="1" spc="19" dirty="0">
                <a:latin typeface="Tahoma"/>
                <a:cs typeface="Tahoma"/>
              </a:rPr>
              <a:t>pierde</a:t>
            </a:r>
            <a:r>
              <a:rPr sz="1600" b="1" spc="-45" dirty="0">
                <a:latin typeface="Tahoma"/>
                <a:cs typeface="Tahoma"/>
              </a:rPr>
              <a:t> </a:t>
            </a:r>
            <a:r>
              <a:rPr sz="1600" b="1" spc="29" dirty="0">
                <a:latin typeface="Tahoma"/>
                <a:cs typeface="Tahoma"/>
              </a:rPr>
              <a:t>si</a:t>
            </a:r>
            <a:r>
              <a:rPr sz="1600" b="1" spc="-45" dirty="0">
                <a:latin typeface="Tahoma"/>
                <a:cs typeface="Tahoma"/>
              </a:rPr>
              <a:t> </a:t>
            </a:r>
            <a:r>
              <a:rPr sz="1600" b="1" spc="22" dirty="0">
                <a:latin typeface="Tahoma"/>
                <a:cs typeface="Tahoma"/>
              </a:rPr>
              <a:t>es</a:t>
            </a:r>
            <a:r>
              <a:rPr sz="1600" b="1" spc="-42" dirty="0">
                <a:latin typeface="Tahoma"/>
                <a:cs typeface="Tahoma"/>
              </a:rPr>
              <a:t> </a:t>
            </a:r>
            <a:r>
              <a:rPr sz="1600" b="1" spc="19" dirty="0">
                <a:latin typeface="Tahoma"/>
                <a:cs typeface="Tahoma"/>
              </a:rPr>
              <a:t>necesario,</a:t>
            </a:r>
            <a:r>
              <a:rPr sz="1600" b="1" spc="-45" dirty="0">
                <a:latin typeface="Tahoma"/>
                <a:cs typeface="Tahoma"/>
              </a:rPr>
              <a:t> </a:t>
            </a:r>
            <a:r>
              <a:rPr sz="1600" b="1" spc="22" dirty="0">
                <a:latin typeface="Tahoma"/>
                <a:cs typeface="Tahoma"/>
              </a:rPr>
              <a:t>pero</a:t>
            </a:r>
            <a:r>
              <a:rPr sz="1600" b="1" spc="-45" dirty="0">
                <a:latin typeface="Tahoma"/>
                <a:cs typeface="Tahoma"/>
              </a:rPr>
              <a:t> </a:t>
            </a:r>
            <a:r>
              <a:rPr sz="1600" b="1" spc="10" dirty="0">
                <a:latin typeface="Tahoma"/>
                <a:cs typeface="Tahoma"/>
              </a:rPr>
              <a:t>¡nunca</a:t>
            </a:r>
            <a:r>
              <a:rPr sz="1600" b="1" spc="-45" dirty="0">
                <a:latin typeface="Tahoma"/>
                <a:cs typeface="Tahoma"/>
              </a:rPr>
              <a:t> </a:t>
            </a:r>
            <a:r>
              <a:rPr sz="1600" b="1" spc="13" dirty="0">
                <a:latin typeface="Tahoma"/>
                <a:cs typeface="Tahoma"/>
              </a:rPr>
              <a:t>abandones!</a:t>
            </a:r>
            <a:endParaRPr sz="1600" b="1" dirty="0">
              <a:latin typeface="Tahoma"/>
              <a:cs typeface="Tahoma"/>
            </a:endParaRPr>
          </a:p>
          <a:p>
            <a:pPr marL="1225798" lvl="1" indent="-102150">
              <a:spcBef>
                <a:spcPts val="38"/>
              </a:spcBef>
              <a:buChar char="-"/>
              <a:tabLst>
                <a:tab pos="1226205" algn="l"/>
              </a:tabLst>
            </a:pPr>
            <a:r>
              <a:rPr sz="1600" spc="13" dirty="0">
                <a:latin typeface="Tahoma"/>
                <a:cs typeface="Tahoma"/>
              </a:rPr>
              <a:t>Cameron</a:t>
            </a:r>
            <a:r>
              <a:rPr sz="1600" spc="-35" dirty="0">
                <a:latin typeface="Tahoma"/>
                <a:cs typeface="Tahoma"/>
              </a:rPr>
              <a:t> </a:t>
            </a:r>
            <a:r>
              <a:rPr sz="1600" spc="3" dirty="0">
                <a:latin typeface="Tahoma"/>
                <a:cs typeface="Tahoma"/>
              </a:rPr>
              <a:t>Trammell,</a:t>
            </a:r>
            <a:r>
              <a:rPr sz="1600" spc="-35" dirty="0">
                <a:latin typeface="Tahoma"/>
                <a:cs typeface="Tahoma"/>
              </a:rPr>
              <a:t> </a:t>
            </a:r>
            <a:r>
              <a:rPr sz="1600" spc="10" dirty="0">
                <a:latin typeface="Tahoma"/>
                <a:cs typeface="Tahoma"/>
              </a:rPr>
              <a:t>jugador</a:t>
            </a:r>
            <a:r>
              <a:rPr sz="1600" spc="-32" dirty="0">
                <a:latin typeface="Tahoma"/>
                <a:cs typeface="Tahoma"/>
              </a:rPr>
              <a:t> </a:t>
            </a:r>
            <a:r>
              <a:rPr sz="1600" spc="6" dirty="0">
                <a:latin typeface="Tahoma"/>
                <a:cs typeface="Tahoma"/>
              </a:rPr>
              <a:t>de</a:t>
            </a:r>
            <a:r>
              <a:rPr sz="1600" spc="-35" dirty="0">
                <a:latin typeface="Tahoma"/>
                <a:cs typeface="Tahoma"/>
              </a:rPr>
              <a:t> </a:t>
            </a:r>
            <a:r>
              <a:rPr sz="1600" spc="13" dirty="0">
                <a:latin typeface="Tahoma"/>
                <a:cs typeface="Tahoma"/>
              </a:rPr>
              <a:t>rugby</a:t>
            </a:r>
            <a:r>
              <a:rPr sz="1600" spc="-32" dirty="0">
                <a:latin typeface="Tahoma"/>
                <a:cs typeface="Tahoma"/>
              </a:rPr>
              <a:t> </a:t>
            </a:r>
            <a:r>
              <a:rPr sz="1600" spc="13" dirty="0">
                <a:latin typeface="Tahoma"/>
                <a:cs typeface="Tahoma"/>
              </a:rPr>
              <a:t>americano</a:t>
            </a:r>
            <a:r>
              <a:rPr sz="1600" spc="-35" dirty="0">
                <a:latin typeface="Tahoma"/>
                <a:cs typeface="Tahoma"/>
              </a:rPr>
              <a:t> </a:t>
            </a:r>
            <a:r>
              <a:rPr sz="1600" spc="22" dirty="0">
                <a:latin typeface="Tahoma"/>
                <a:cs typeface="Tahoma"/>
              </a:rPr>
              <a:t>(1992)</a:t>
            </a:r>
            <a:endParaRPr sz="1600" dirty="0">
              <a:latin typeface="Tahoma"/>
              <a:cs typeface="Tahoma"/>
            </a:endParaRPr>
          </a:p>
          <a:p>
            <a:pPr lvl="1">
              <a:lnSpc>
                <a:spcPct val="100000"/>
              </a:lnSpc>
              <a:buFont typeface="Tahoma"/>
              <a:buChar char="-"/>
            </a:pPr>
            <a:endParaRPr sz="1600" dirty="0">
              <a:latin typeface="Times New Roman"/>
              <a:cs typeface="Times New Roman"/>
            </a:endParaRPr>
          </a:p>
          <a:p>
            <a:pPr marL="104999">
              <a:spcBef>
                <a:spcPts val="3"/>
              </a:spcBef>
            </a:pPr>
            <a:r>
              <a:rPr lang="en-GB" sz="1600" b="1" spc="10" dirty="0">
                <a:latin typeface="Tahoma"/>
                <a:cs typeface="Tahoma"/>
              </a:rPr>
              <a:t>                      </a:t>
            </a:r>
            <a:r>
              <a:rPr sz="1600" b="1" spc="10" dirty="0">
                <a:latin typeface="Tahoma"/>
                <a:cs typeface="Tahoma"/>
              </a:rPr>
              <a:t>La</a:t>
            </a:r>
            <a:r>
              <a:rPr sz="1600" b="1" spc="-45" dirty="0">
                <a:latin typeface="Tahoma"/>
                <a:cs typeface="Tahoma"/>
              </a:rPr>
              <a:t> </a:t>
            </a:r>
            <a:r>
              <a:rPr sz="1600" b="1" spc="22" dirty="0">
                <a:latin typeface="Tahoma"/>
                <a:cs typeface="Tahoma"/>
              </a:rPr>
              <a:t>única</a:t>
            </a:r>
            <a:r>
              <a:rPr sz="1600" b="1" spc="-45" dirty="0">
                <a:latin typeface="Tahoma"/>
                <a:cs typeface="Tahoma"/>
              </a:rPr>
              <a:t> </a:t>
            </a:r>
            <a:r>
              <a:rPr sz="1600" b="1" spc="16" dirty="0">
                <a:latin typeface="Tahoma"/>
                <a:cs typeface="Tahoma"/>
              </a:rPr>
              <a:t>manera</a:t>
            </a:r>
            <a:r>
              <a:rPr sz="1600" b="1" spc="-45" dirty="0">
                <a:latin typeface="Tahoma"/>
                <a:cs typeface="Tahoma"/>
              </a:rPr>
              <a:t> </a:t>
            </a:r>
            <a:r>
              <a:rPr sz="1600" b="1" spc="16" dirty="0">
                <a:latin typeface="Tahoma"/>
                <a:cs typeface="Tahoma"/>
              </a:rPr>
              <a:t>de</a:t>
            </a:r>
            <a:r>
              <a:rPr sz="1600" b="1" spc="-45" dirty="0">
                <a:latin typeface="Tahoma"/>
                <a:cs typeface="Tahoma"/>
              </a:rPr>
              <a:t> </a:t>
            </a:r>
            <a:r>
              <a:rPr sz="1600" b="1" spc="22" dirty="0">
                <a:latin typeface="Tahoma"/>
                <a:cs typeface="Tahoma"/>
              </a:rPr>
              <a:t>probar</a:t>
            </a:r>
            <a:r>
              <a:rPr sz="1600" b="1" spc="-45" dirty="0">
                <a:latin typeface="Tahoma"/>
                <a:cs typeface="Tahoma"/>
              </a:rPr>
              <a:t> </a:t>
            </a:r>
            <a:r>
              <a:rPr sz="1600" b="1" spc="16" dirty="0">
                <a:latin typeface="Tahoma"/>
                <a:cs typeface="Tahoma"/>
              </a:rPr>
              <a:t>que</a:t>
            </a:r>
            <a:r>
              <a:rPr sz="1600" b="1" spc="-42" dirty="0">
                <a:latin typeface="Tahoma"/>
                <a:cs typeface="Tahoma"/>
              </a:rPr>
              <a:t> </a:t>
            </a:r>
            <a:r>
              <a:rPr sz="1600" b="1" spc="22" dirty="0">
                <a:latin typeface="Tahoma"/>
                <a:cs typeface="Tahoma"/>
              </a:rPr>
              <a:t>eres</a:t>
            </a:r>
            <a:r>
              <a:rPr sz="1600" b="1" spc="-45" dirty="0">
                <a:latin typeface="Tahoma"/>
                <a:cs typeface="Tahoma"/>
              </a:rPr>
              <a:t> </a:t>
            </a:r>
            <a:r>
              <a:rPr sz="1600" b="1" spc="16" dirty="0">
                <a:latin typeface="Tahoma"/>
                <a:cs typeface="Tahoma"/>
              </a:rPr>
              <a:t>un</a:t>
            </a:r>
            <a:r>
              <a:rPr sz="1600" b="1" spc="-45" dirty="0">
                <a:latin typeface="Tahoma"/>
                <a:cs typeface="Tahoma"/>
              </a:rPr>
              <a:t> </a:t>
            </a:r>
            <a:r>
              <a:rPr sz="1600" b="1" spc="16" dirty="0">
                <a:latin typeface="Tahoma"/>
                <a:cs typeface="Tahoma"/>
              </a:rPr>
              <a:t>buen</a:t>
            </a:r>
            <a:r>
              <a:rPr sz="1600" b="1" spc="-45" dirty="0">
                <a:latin typeface="Tahoma"/>
                <a:cs typeface="Tahoma"/>
              </a:rPr>
              <a:t> </a:t>
            </a:r>
            <a:r>
              <a:rPr sz="1600" b="1" spc="22" dirty="0">
                <a:latin typeface="Tahoma"/>
                <a:cs typeface="Tahoma"/>
              </a:rPr>
              <a:t>deportista</a:t>
            </a:r>
            <a:r>
              <a:rPr sz="1600" b="1" spc="-45" dirty="0">
                <a:latin typeface="Tahoma"/>
                <a:cs typeface="Tahoma"/>
              </a:rPr>
              <a:t> </a:t>
            </a:r>
            <a:r>
              <a:rPr sz="1600" b="1" spc="22" dirty="0">
                <a:latin typeface="Tahoma"/>
                <a:cs typeface="Tahoma"/>
              </a:rPr>
              <a:t>es</a:t>
            </a:r>
            <a:r>
              <a:rPr sz="1600" b="1" spc="-42" dirty="0">
                <a:latin typeface="Tahoma"/>
                <a:cs typeface="Tahoma"/>
              </a:rPr>
              <a:t> </a:t>
            </a:r>
            <a:r>
              <a:rPr sz="1600" b="1" spc="16" dirty="0">
                <a:latin typeface="Tahoma"/>
                <a:cs typeface="Tahoma"/>
              </a:rPr>
              <a:t>perder.</a:t>
            </a:r>
            <a:endParaRPr sz="1600" b="1" dirty="0">
              <a:latin typeface="Tahoma"/>
              <a:cs typeface="Tahoma"/>
            </a:endParaRPr>
          </a:p>
          <a:p>
            <a:pPr marL="1291727" lvl="2" indent="-65929">
              <a:spcBef>
                <a:spcPts val="183"/>
              </a:spcBef>
              <a:buChar char="-"/>
              <a:tabLst>
                <a:tab pos="1292135" algn="l"/>
              </a:tabLst>
            </a:pPr>
            <a:r>
              <a:rPr sz="1600" spc="10" dirty="0">
                <a:latin typeface="Tahoma"/>
                <a:cs typeface="Tahoma"/>
              </a:rPr>
              <a:t>Ernie</a:t>
            </a:r>
            <a:r>
              <a:rPr sz="1600" spc="-42" dirty="0">
                <a:latin typeface="Tahoma"/>
                <a:cs typeface="Tahoma"/>
              </a:rPr>
              <a:t> </a:t>
            </a:r>
            <a:r>
              <a:rPr sz="1600" spc="10" dirty="0">
                <a:latin typeface="Tahoma"/>
                <a:cs typeface="Tahoma"/>
              </a:rPr>
              <a:t>Banks,</a:t>
            </a:r>
            <a:r>
              <a:rPr sz="1600" spc="-38" dirty="0">
                <a:latin typeface="Tahoma"/>
                <a:cs typeface="Tahoma"/>
              </a:rPr>
              <a:t> </a:t>
            </a:r>
            <a:r>
              <a:rPr sz="1600" spc="16" dirty="0">
                <a:latin typeface="Tahoma"/>
                <a:cs typeface="Tahoma"/>
              </a:rPr>
              <a:t>beisbolista</a:t>
            </a:r>
            <a:r>
              <a:rPr sz="1600" spc="-38" dirty="0">
                <a:latin typeface="Tahoma"/>
                <a:cs typeface="Tahoma"/>
              </a:rPr>
              <a:t> </a:t>
            </a:r>
            <a:r>
              <a:rPr sz="1600" spc="13" dirty="0">
                <a:latin typeface="Tahoma"/>
                <a:cs typeface="Tahoma"/>
              </a:rPr>
              <a:t>estadounidense</a:t>
            </a:r>
            <a:r>
              <a:rPr sz="1600" spc="-38" dirty="0">
                <a:latin typeface="Tahoma"/>
                <a:cs typeface="Tahoma"/>
              </a:rPr>
              <a:t> </a:t>
            </a:r>
            <a:r>
              <a:rPr sz="1600" spc="32" dirty="0">
                <a:latin typeface="Tahoma"/>
                <a:cs typeface="Tahoma"/>
              </a:rPr>
              <a:t>(1931-2015)</a:t>
            </a:r>
            <a:endParaRPr sz="1600" dirty="0">
              <a:latin typeface="Tahoma"/>
              <a:cs typeface="Tahoma"/>
            </a:endParaRPr>
          </a:p>
          <a:p>
            <a:pPr marL="102964">
              <a:spcBef>
                <a:spcPts val="904"/>
              </a:spcBef>
            </a:pPr>
            <a:r>
              <a:rPr lang="en-GB" sz="1600" b="1" spc="22" dirty="0">
                <a:latin typeface="Tahoma"/>
                <a:cs typeface="Tahoma"/>
              </a:rPr>
              <a:t>                    </a:t>
            </a:r>
            <a:r>
              <a:rPr sz="1600" b="1" spc="22" dirty="0">
                <a:latin typeface="Tahoma"/>
                <a:cs typeface="Tahoma"/>
              </a:rPr>
              <a:t>Un</a:t>
            </a:r>
            <a:r>
              <a:rPr sz="1600" b="1" spc="-45" dirty="0">
                <a:latin typeface="Tahoma"/>
                <a:cs typeface="Tahoma"/>
              </a:rPr>
              <a:t> </a:t>
            </a:r>
            <a:r>
              <a:rPr sz="1600" b="1" spc="16" dirty="0">
                <a:latin typeface="Tahoma"/>
                <a:cs typeface="Tahoma"/>
              </a:rPr>
              <a:t>trofeo</a:t>
            </a:r>
            <a:r>
              <a:rPr sz="1600" b="1" spc="-45" dirty="0">
                <a:latin typeface="Tahoma"/>
                <a:cs typeface="Tahoma"/>
              </a:rPr>
              <a:t> </a:t>
            </a:r>
            <a:r>
              <a:rPr sz="1600" b="1" spc="19" dirty="0">
                <a:latin typeface="Tahoma"/>
                <a:cs typeface="Tahoma"/>
              </a:rPr>
              <a:t>atrae</a:t>
            </a:r>
            <a:r>
              <a:rPr sz="1600" b="1" spc="-45" dirty="0">
                <a:latin typeface="Tahoma"/>
                <a:cs typeface="Tahoma"/>
              </a:rPr>
              <a:t> </a:t>
            </a:r>
            <a:r>
              <a:rPr sz="1600" b="1" spc="19" dirty="0">
                <a:latin typeface="Tahoma"/>
                <a:cs typeface="Tahoma"/>
              </a:rPr>
              <a:t>el</a:t>
            </a:r>
            <a:r>
              <a:rPr sz="1600" b="1" spc="-45" dirty="0">
                <a:latin typeface="Tahoma"/>
                <a:cs typeface="Tahoma"/>
              </a:rPr>
              <a:t> </a:t>
            </a:r>
            <a:r>
              <a:rPr sz="1600" b="1" spc="13" dirty="0">
                <a:latin typeface="Tahoma"/>
                <a:cs typeface="Tahoma"/>
              </a:rPr>
              <a:t>polvo.</a:t>
            </a:r>
            <a:r>
              <a:rPr sz="1600" b="1" spc="-45" dirty="0">
                <a:latin typeface="Tahoma"/>
                <a:cs typeface="Tahoma"/>
              </a:rPr>
              <a:t> </a:t>
            </a:r>
            <a:r>
              <a:rPr sz="1600" b="1" spc="19" dirty="0">
                <a:latin typeface="Tahoma"/>
                <a:cs typeface="Tahoma"/>
              </a:rPr>
              <a:t>Los</a:t>
            </a:r>
            <a:r>
              <a:rPr sz="1600" b="1" spc="-45" dirty="0">
                <a:latin typeface="Tahoma"/>
                <a:cs typeface="Tahoma"/>
              </a:rPr>
              <a:t> </a:t>
            </a:r>
            <a:r>
              <a:rPr sz="1600" b="1" spc="26" dirty="0">
                <a:latin typeface="Tahoma"/>
                <a:cs typeface="Tahoma"/>
              </a:rPr>
              <a:t>recuerdos</a:t>
            </a:r>
            <a:r>
              <a:rPr sz="1600" b="1" spc="-45" dirty="0">
                <a:latin typeface="Tahoma"/>
                <a:cs typeface="Tahoma"/>
              </a:rPr>
              <a:t> </a:t>
            </a:r>
            <a:r>
              <a:rPr sz="1600" b="1" spc="19" dirty="0">
                <a:latin typeface="Tahoma"/>
                <a:cs typeface="Tahoma"/>
              </a:rPr>
              <a:t>duran</a:t>
            </a:r>
            <a:r>
              <a:rPr sz="1600" b="1" spc="-45" dirty="0">
                <a:latin typeface="Tahoma"/>
                <a:cs typeface="Tahoma"/>
              </a:rPr>
              <a:t> </a:t>
            </a:r>
            <a:r>
              <a:rPr sz="1600" b="1" spc="19" dirty="0" err="1">
                <a:latin typeface="Tahoma"/>
                <a:cs typeface="Tahoma"/>
              </a:rPr>
              <a:t>para</a:t>
            </a:r>
            <a:r>
              <a:rPr sz="1600" b="1" spc="-45" dirty="0">
                <a:latin typeface="Tahoma"/>
                <a:cs typeface="Tahoma"/>
              </a:rPr>
              <a:t> </a:t>
            </a:r>
            <a:r>
              <a:rPr sz="1600" b="1" spc="16" dirty="0" err="1">
                <a:latin typeface="Tahoma"/>
                <a:cs typeface="Tahoma"/>
              </a:rPr>
              <a:t>siempr</a:t>
            </a:r>
            <a:r>
              <a:rPr lang="en-GB" sz="1600" b="1" spc="16" dirty="0">
                <a:latin typeface="Tahoma"/>
                <a:cs typeface="Tahoma"/>
              </a:rPr>
              <a:t>e.</a:t>
            </a:r>
          </a:p>
          <a:p>
            <a:pPr marL="1291727" lvl="2" indent="-65929">
              <a:spcBef>
                <a:spcPts val="176"/>
              </a:spcBef>
              <a:buChar char="-"/>
              <a:tabLst>
                <a:tab pos="1292135" algn="l"/>
              </a:tabLst>
            </a:pPr>
            <a:r>
              <a:rPr sz="1600" spc="13" dirty="0">
                <a:latin typeface="Tahoma"/>
                <a:cs typeface="Tahoma"/>
              </a:rPr>
              <a:t>Andy </a:t>
            </a:r>
            <a:r>
              <a:rPr sz="1600" spc="6" dirty="0">
                <a:latin typeface="Tahoma"/>
                <a:cs typeface="Tahoma"/>
              </a:rPr>
              <a:t>Smith, </a:t>
            </a:r>
            <a:r>
              <a:rPr sz="1600" spc="16" dirty="0">
                <a:latin typeface="Tahoma"/>
                <a:cs typeface="Tahoma"/>
              </a:rPr>
              <a:t>motociclista </a:t>
            </a:r>
            <a:r>
              <a:rPr sz="1600" spc="13" dirty="0">
                <a:latin typeface="Tahoma"/>
                <a:cs typeface="Tahoma"/>
              </a:rPr>
              <a:t>inglés</a:t>
            </a:r>
            <a:r>
              <a:rPr sz="1600" spc="-176" dirty="0">
                <a:latin typeface="Tahoma"/>
                <a:cs typeface="Tahoma"/>
              </a:rPr>
              <a:t> </a:t>
            </a:r>
            <a:r>
              <a:rPr sz="1600" spc="29" dirty="0">
                <a:latin typeface="Tahoma"/>
                <a:cs typeface="Tahoma"/>
              </a:rPr>
              <a:t>(1990)</a:t>
            </a:r>
            <a:endParaRPr sz="1600" dirty="0">
              <a:latin typeface="Tahoma"/>
              <a:cs typeface="Tahoma"/>
            </a:endParaRPr>
          </a:p>
          <a:p>
            <a:pPr marL="102964">
              <a:spcBef>
                <a:spcPts val="564"/>
              </a:spcBef>
            </a:pPr>
            <a:r>
              <a:rPr sz="1600" b="1" spc="22" dirty="0">
                <a:latin typeface="Tahoma"/>
                <a:cs typeface="Tahoma"/>
              </a:rPr>
              <a:t>Un</a:t>
            </a:r>
            <a:r>
              <a:rPr sz="1600" b="1" spc="-45" dirty="0">
                <a:latin typeface="Tahoma"/>
                <a:cs typeface="Tahoma"/>
              </a:rPr>
              <a:t> </a:t>
            </a:r>
            <a:r>
              <a:rPr sz="1600" b="1" spc="16" dirty="0">
                <a:latin typeface="Tahoma"/>
                <a:cs typeface="Tahoma"/>
              </a:rPr>
              <a:t>buen</a:t>
            </a:r>
            <a:r>
              <a:rPr sz="1600" b="1" spc="-42" dirty="0">
                <a:latin typeface="Tahoma"/>
                <a:cs typeface="Tahoma"/>
              </a:rPr>
              <a:t> </a:t>
            </a:r>
            <a:r>
              <a:rPr sz="1600" b="1" spc="19" dirty="0">
                <a:latin typeface="Tahoma"/>
                <a:cs typeface="Tahoma"/>
              </a:rPr>
              <a:t>entrenador</a:t>
            </a:r>
            <a:r>
              <a:rPr sz="1600" b="1" spc="-42" dirty="0">
                <a:latin typeface="Tahoma"/>
                <a:cs typeface="Tahoma"/>
              </a:rPr>
              <a:t> </a:t>
            </a:r>
            <a:r>
              <a:rPr sz="1600" b="1" spc="19" dirty="0">
                <a:latin typeface="Tahoma"/>
                <a:cs typeface="Tahoma"/>
              </a:rPr>
              <a:t>hará</a:t>
            </a:r>
            <a:r>
              <a:rPr sz="1600" b="1" spc="-42" dirty="0">
                <a:latin typeface="Tahoma"/>
                <a:cs typeface="Tahoma"/>
              </a:rPr>
              <a:t> </a:t>
            </a:r>
            <a:r>
              <a:rPr sz="1600" b="1" spc="16" dirty="0">
                <a:latin typeface="Tahoma"/>
                <a:cs typeface="Tahoma"/>
              </a:rPr>
              <a:t>que</a:t>
            </a:r>
            <a:r>
              <a:rPr sz="1600" b="1" spc="-42" dirty="0">
                <a:latin typeface="Tahoma"/>
                <a:cs typeface="Tahoma"/>
              </a:rPr>
              <a:t> </a:t>
            </a:r>
            <a:r>
              <a:rPr sz="1600" b="1" spc="29" dirty="0">
                <a:latin typeface="Tahoma"/>
                <a:cs typeface="Tahoma"/>
              </a:rPr>
              <a:t>sus</a:t>
            </a:r>
            <a:r>
              <a:rPr sz="1600" b="1" spc="-42" dirty="0">
                <a:latin typeface="Tahoma"/>
                <a:cs typeface="Tahoma"/>
              </a:rPr>
              <a:t> </a:t>
            </a:r>
            <a:r>
              <a:rPr sz="1600" b="1" spc="19" dirty="0">
                <a:latin typeface="Tahoma"/>
                <a:cs typeface="Tahoma"/>
              </a:rPr>
              <a:t>jugadores</a:t>
            </a:r>
            <a:r>
              <a:rPr sz="1600" b="1" spc="-42" dirty="0">
                <a:latin typeface="Tahoma"/>
                <a:cs typeface="Tahoma"/>
              </a:rPr>
              <a:t> </a:t>
            </a:r>
            <a:r>
              <a:rPr sz="1600" b="1" spc="10" dirty="0">
                <a:latin typeface="Tahoma"/>
                <a:cs typeface="Tahoma"/>
              </a:rPr>
              <a:t>vean</a:t>
            </a:r>
            <a:r>
              <a:rPr sz="1600" b="1" spc="-42" dirty="0">
                <a:latin typeface="Tahoma"/>
                <a:cs typeface="Tahoma"/>
              </a:rPr>
              <a:t> </a:t>
            </a:r>
            <a:r>
              <a:rPr sz="1600" b="1" spc="22" dirty="0">
                <a:latin typeface="Tahoma"/>
                <a:cs typeface="Tahoma"/>
              </a:rPr>
              <a:t>lo</a:t>
            </a:r>
            <a:r>
              <a:rPr sz="1600" b="1" spc="-42" dirty="0">
                <a:latin typeface="Tahoma"/>
                <a:cs typeface="Tahoma"/>
              </a:rPr>
              <a:t> </a:t>
            </a:r>
            <a:r>
              <a:rPr sz="1600" b="1" spc="16" dirty="0">
                <a:latin typeface="Tahoma"/>
                <a:cs typeface="Tahoma"/>
              </a:rPr>
              <a:t>que</a:t>
            </a:r>
            <a:r>
              <a:rPr sz="1600" b="1" spc="-42" dirty="0">
                <a:latin typeface="Tahoma"/>
                <a:cs typeface="Tahoma"/>
              </a:rPr>
              <a:t> </a:t>
            </a:r>
            <a:r>
              <a:rPr sz="1600" b="1" spc="16" dirty="0">
                <a:latin typeface="Tahoma"/>
                <a:cs typeface="Tahoma"/>
              </a:rPr>
              <a:t>pueden</a:t>
            </a:r>
            <a:r>
              <a:rPr sz="1600" b="1" spc="-42" dirty="0">
                <a:latin typeface="Tahoma"/>
                <a:cs typeface="Tahoma"/>
              </a:rPr>
              <a:t> </a:t>
            </a:r>
            <a:r>
              <a:rPr sz="1600" b="1" spc="26" dirty="0">
                <a:latin typeface="Tahoma"/>
                <a:cs typeface="Tahoma"/>
              </a:rPr>
              <a:t>ser</a:t>
            </a:r>
            <a:r>
              <a:rPr sz="1600" b="1" spc="-45" dirty="0">
                <a:latin typeface="Tahoma"/>
                <a:cs typeface="Tahoma"/>
              </a:rPr>
              <a:t> </a:t>
            </a:r>
            <a:r>
              <a:rPr sz="1600" b="1" spc="19" dirty="0">
                <a:latin typeface="Tahoma"/>
                <a:cs typeface="Tahoma"/>
              </a:rPr>
              <a:t>más</a:t>
            </a:r>
            <a:r>
              <a:rPr sz="1600" b="1" spc="-42" dirty="0">
                <a:latin typeface="Tahoma"/>
                <a:cs typeface="Tahoma"/>
              </a:rPr>
              <a:t> </a:t>
            </a:r>
            <a:r>
              <a:rPr sz="1600" b="1" spc="16" dirty="0">
                <a:latin typeface="Tahoma"/>
                <a:cs typeface="Tahoma"/>
              </a:rPr>
              <a:t>que</a:t>
            </a:r>
            <a:r>
              <a:rPr sz="1600" b="1" spc="-42" dirty="0">
                <a:latin typeface="Tahoma"/>
                <a:cs typeface="Tahoma"/>
              </a:rPr>
              <a:t> </a:t>
            </a:r>
            <a:r>
              <a:rPr sz="1600" b="1" spc="22" dirty="0">
                <a:latin typeface="Tahoma"/>
                <a:cs typeface="Tahoma"/>
              </a:rPr>
              <a:t>lo</a:t>
            </a:r>
            <a:r>
              <a:rPr lang="es-ES" sz="1600" b="1" spc="22" dirty="0">
                <a:latin typeface="Tahoma"/>
                <a:cs typeface="Tahoma"/>
              </a:rPr>
              <a:t> que son.</a:t>
            </a:r>
          </a:p>
          <a:p>
            <a:pPr marL="102964">
              <a:spcBef>
                <a:spcPts val="564"/>
              </a:spcBef>
            </a:pPr>
            <a:r>
              <a:rPr lang="es-ES" sz="1600" spc="22" dirty="0">
                <a:latin typeface="Tahoma"/>
                <a:cs typeface="Tahoma"/>
              </a:rPr>
              <a:t>	- </a:t>
            </a:r>
            <a:r>
              <a:rPr lang="es-ES" sz="1600" spc="22" dirty="0" err="1">
                <a:latin typeface="Tahoma"/>
                <a:cs typeface="Tahoma"/>
              </a:rPr>
              <a:t>An.a</a:t>
            </a:r>
            <a:r>
              <a:rPr lang="es-ES" sz="1600" spc="19" dirty="0" err="1">
                <a:latin typeface="Tahoma"/>
                <a:cs typeface="Tahoma"/>
              </a:rPr>
              <a:t>Ara</a:t>
            </a:r>
            <a:r>
              <a:rPr lang="es-ES" sz="1600" spc="-35" dirty="0">
                <a:latin typeface="Tahoma"/>
                <a:cs typeface="Tahoma"/>
              </a:rPr>
              <a:t> </a:t>
            </a:r>
            <a:r>
              <a:rPr lang="es-ES" sz="1600" spc="10" dirty="0" err="1">
                <a:latin typeface="Tahoma"/>
                <a:cs typeface="Tahoma"/>
              </a:rPr>
              <a:t>Perseghian</a:t>
            </a:r>
            <a:r>
              <a:rPr lang="es-ES" sz="1600" spc="10" dirty="0">
                <a:latin typeface="Tahoma"/>
                <a:cs typeface="Tahoma"/>
              </a:rPr>
              <a:t>,</a:t>
            </a:r>
            <a:r>
              <a:rPr lang="es-ES" sz="1600" spc="-35" dirty="0">
                <a:latin typeface="Tahoma"/>
                <a:cs typeface="Tahoma"/>
              </a:rPr>
              <a:t> </a:t>
            </a:r>
            <a:r>
              <a:rPr lang="es-ES" sz="1600" spc="10" dirty="0">
                <a:latin typeface="Tahoma"/>
                <a:cs typeface="Tahoma"/>
              </a:rPr>
              <a:t>jugador</a:t>
            </a:r>
            <a:r>
              <a:rPr lang="es-ES" sz="1600" spc="-38" dirty="0">
                <a:latin typeface="Tahoma"/>
                <a:cs typeface="Tahoma"/>
              </a:rPr>
              <a:t> </a:t>
            </a:r>
            <a:r>
              <a:rPr lang="es-ES" sz="1600" spc="6" dirty="0">
                <a:latin typeface="Tahoma"/>
                <a:cs typeface="Tahoma"/>
              </a:rPr>
              <a:t>y</a:t>
            </a:r>
            <a:r>
              <a:rPr lang="es-ES" sz="1600" spc="-35" dirty="0">
                <a:latin typeface="Tahoma"/>
                <a:cs typeface="Tahoma"/>
              </a:rPr>
              <a:t> </a:t>
            </a:r>
            <a:r>
              <a:rPr lang="es-ES" sz="1600" spc="13" dirty="0">
                <a:latin typeface="Tahoma"/>
                <a:cs typeface="Tahoma"/>
              </a:rPr>
              <a:t>entrenador</a:t>
            </a:r>
            <a:r>
              <a:rPr lang="es-ES" sz="1600" spc="-35" dirty="0">
                <a:latin typeface="Tahoma"/>
                <a:cs typeface="Tahoma"/>
              </a:rPr>
              <a:t> </a:t>
            </a:r>
            <a:r>
              <a:rPr lang="es-ES" sz="1600" spc="6" dirty="0">
                <a:latin typeface="Tahoma"/>
                <a:cs typeface="Tahoma"/>
              </a:rPr>
              <a:t>de</a:t>
            </a:r>
            <a:r>
              <a:rPr lang="es-ES" sz="1600" spc="-38" dirty="0">
                <a:latin typeface="Tahoma"/>
                <a:cs typeface="Tahoma"/>
              </a:rPr>
              <a:t> </a:t>
            </a:r>
            <a:r>
              <a:rPr lang="es-ES" sz="1600" spc="10" dirty="0">
                <a:latin typeface="Tahoma"/>
                <a:cs typeface="Tahoma"/>
              </a:rPr>
              <a:t>fútbol  </a:t>
            </a:r>
            <a:r>
              <a:rPr lang="es-ES" sz="1600" spc="13" dirty="0">
                <a:latin typeface="Tahoma"/>
                <a:cs typeface="Tahoma"/>
              </a:rPr>
              <a:t>estadounidense</a:t>
            </a:r>
            <a:r>
              <a:rPr lang="es-ES" sz="1600" spc="-38" dirty="0">
                <a:latin typeface="Tahoma"/>
                <a:cs typeface="Tahoma"/>
              </a:rPr>
              <a:t> (</a:t>
            </a:r>
            <a:r>
              <a:rPr lang="es-ES" sz="1600" spc="32" dirty="0">
                <a:latin typeface="Tahoma"/>
                <a:cs typeface="Tahoma"/>
              </a:rPr>
              <a:t>1923-2017)</a:t>
            </a:r>
          </a:p>
        </p:txBody>
      </p:sp>
      <p:sp>
        <p:nvSpPr>
          <p:cNvPr id="37" name="object 37"/>
          <p:cNvSpPr txBox="1"/>
          <p:nvPr/>
        </p:nvSpPr>
        <p:spPr>
          <a:xfrm>
            <a:off x="7087891" y="22785"/>
            <a:ext cx="155475" cy="165955"/>
          </a:xfrm>
          <a:prstGeom prst="rect">
            <a:avLst/>
          </a:prstGeom>
        </p:spPr>
        <p:txBody>
          <a:bodyPr vert="horz" wrap="square" lIns="0" tIns="8140" rIns="0" bIns="0" rtlCol="0">
            <a:spAutoFit/>
          </a:bodyPr>
          <a:lstStyle/>
          <a:p>
            <a:pPr marL="8139">
              <a:spcBef>
                <a:spcPts val="64"/>
              </a:spcBef>
            </a:pPr>
            <a:r>
              <a:rPr sz="1025" b="1" spc="22" dirty="0">
                <a:solidFill>
                  <a:srgbClr val="FFFFFF"/>
                </a:solidFill>
                <a:latin typeface="Calibri"/>
                <a:cs typeface="Calibri"/>
              </a:rPr>
              <a:t>1</a:t>
            </a:r>
            <a:r>
              <a:rPr sz="1025" b="1" spc="26" dirty="0">
                <a:solidFill>
                  <a:srgbClr val="FFFFFF"/>
                </a:solidFill>
                <a:latin typeface="Calibri"/>
                <a:cs typeface="Calibri"/>
              </a:rPr>
              <a:t>1</a:t>
            </a:r>
            <a:endParaRPr sz="1025">
              <a:latin typeface="Calibri"/>
              <a:cs typeface="Calibri"/>
            </a:endParaRPr>
          </a:p>
        </p:txBody>
      </p:sp>
      <p:sp>
        <p:nvSpPr>
          <p:cNvPr id="39" name="CuadroTexto 38"/>
          <p:cNvSpPr txBox="1"/>
          <p:nvPr/>
        </p:nvSpPr>
        <p:spPr>
          <a:xfrm>
            <a:off x="344488" y="260648"/>
            <a:ext cx="9073008" cy="400110"/>
          </a:xfrm>
          <a:prstGeom prst="rect">
            <a:avLst/>
          </a:prstGeom>
          <a:solidFill>
            <a:schemeClr val="bg1"/>
          </a:solidFill>
        </p:spPr>
        <p:txBody>
          <a:bodyPr wrap="square" rtlCol="0">
            <a:spAutoFit/>
          </a:bodyPr>
          <a:lstStyle/>
          <a:p>
            <a:r>
              <a:rPr lang="en-GB" sz="2000" b="1" dirty="0">
                <a:solidFill>
                  <a:srgbClr val="FF0000"/>
                </a:solidFill>
                <a:latin typeface="+mj-lt"/>
                <a:cs typeface="Aharoni" panose="02010803020104030203" pitchFamily="2" charset="-79"/>
              </a:rPr>
              <a:t>3. Which of this quotes do you think best summarises the message in the film?</a:t>
            </a:r>
            <a:endParaRPr lang="es-ES" sz="2000" b="1" dirty="0">
              <a:solidFill>
                <a:srgbClr val="FF0000"/>
              </a:solidFill>
              <a:latin typeface="+mj-lt"/>
              <a:cs typeface="Aharoni" panose="02010803020104030203" pitchFamily="2" charset="-79"/>
            </a:endParaRPr>
          </a:p>
        </p:txBody>
      </p:sp>
    </p:spTree>
    <p:extLst>
      <p:ext uri="{BB962C8B-B14F-4D97-AF65-F5344CB8AC3E}">
        <p14:creationId xmlns:p14="http://schemas.microsoft.com/office/powerpoint/2010/main" val="3359334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5"/>
          <p:cNvGrpSpPr>
            <a:grpSpLocks/>
          </p:cNvGrpSpPr>
          <p:nvPr/>
        </p:nvGrpSpPr>
        <p:grpSpPr bwMode="auto">
          <a:xfrm>
            <a:off x="4664968" y="1124744"/>
            <a:ext cx="4453210" cy="3888432"/>
            <a:chOff x="7200" y="375"/>
            <a:chExt cx="3820" cy="2292"/>
          </a:xfrm>
        </p:grpSpPr>
        <p:pic>
          <p:nvPicPr>
            <p:cNvPr id="3" name="Picture 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 y="375"/>
              <a:ext cx="3820"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6"/>
            <p:cNvSpPr>
              <a:spLocks noChangeArrowheads="1"/>
            </p:cNvSpPr>
            <p:nvPr/>
          </p:nvSpPr>
          <p:spPr bwMode="auto">
            <a:xfrm>
              <a:off x="7200" y="375"/>
              <a:ext cx="3820" cy="2292"/>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S"/>
            </a:p>
          </p:txBody>
        </p:sp>
      </p:grpSp>
      <p:sp>
        <p:nvSpPr>
          <p:cNvPr id="6" name="Rectángulo redondeado 4"/>
          <p:cNvSpPr/>
          <p:nvPr/>
        </p:nvSpPr>
        <p:spPr>
          <a:xfrm>
            <a:off x="488504" y="1988840"/>
            <a:ext cx="4032448" cy="136815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15. EL GAZPACHO</a:t>
            </a:r>
          </a:p>
        </p:txBody>
      </p:sp>
    </p:spTree>
    <p:extLst>
      <p:ext uri="{BB962C8B-B14F-4D97-AF65-F5344CB8AC3E}">
        <p14:creationId xmlns:p14="http://schemas.microsoft.com/office/powerpoint/2010/main" val="835726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72480" y="1628800"/>
            <a:ext cx="9430716" cy="4247317"/>
          </a:xfrm>
          <a:prstGeom prst="rect">
            <a:avLst/>
          </a:prstGeom>
          <a:solidFill>
            <a:schemeClr val="bg1"/>
          </a:solidFill>
        </p:spPr>
        <p:txBody>
          <a:bodyPr wrap="square">
            <a:spAutoFit/>
          </a:bodyPr>
          <a:lstStyle/>
          <a:p>
            <a:pPr algn="just">
              <a:lnSpc>
                <a:spcPct val="150000"/>
              </a:lnSpc>
              <a:spcAft>
                <a:spcPts val="0"/>
              </a:spcAft>
            </a:pPr>
            <a:r>
              <a:rPr lang="es-ES" sz="3600" b="1" dirty="0">
                <a:solidFill>
                  <a:srgbClr val="FF0000"/>
                </a:solidFill>
                <a:latin typeface="Bookman Old Style" panose="02050604050505020204" pitchFamily="18" charset="0"/>
                <a:ea typeface="Arial" panose="020B0604020202020204" pitchFamily="34" charset="0"/>
              </a:rPr>
              <a:t>GAZPACHO, PLATO TRADICIONAL</a:t>
            </a:r>
            <a:endParaRPr lang="es-ES" dirty="0">
              <a:latin typeface="Arial" panose="020B0604020202020204" pitchFamily="34" charset="0"/>
              <a:ea typeface="Arial" panose="020B0604020202020204" pitchFamily="34" charset="0"/>
            </a:endParaRPr>
          </a:p>
          <a:p>
            <a:pPr algn="just">
              <a:lnSpc>
                <a:spcPct val="150000"/>
              </a:lnSpc>
              <a:spcAft>
                <a:spcPts val="0"/>
              </a:spcAft>
            </a:pPr>
            <a:r>
              <a:rPr lang="es-ES" dirty="0">
                <a:latin typeface="Arial" panose="020B0604020202020204" pitchFamily="34" charset="0"/>
                <a:ea typeface="Arial" panose="020B0604020202020204" pitchFamily="34" charset="0"/>
              </a:rPr>
              <a:t> </a:t>
            </a:r>
          </a:p>
          <a:p>
            <a:pPr algn="just">
              <a:lnSpc>
                <a:spcPct val="150000"/>
              </a:lnSpc>
              <a:spcAft>
                <a:spcPts val="0"/>
              </a:spcAft>
            </a:pPr>
            <a:r>
              <a:rPr lang="es-ES" dirty="0">
                <a:latin typeface="Arial" panose="020B0604020202020204" pitchFamily="34" charset="0"/>
                <a:ea typeface="Arial" panose="020B0604020202020204" pitchFamily="34" charset="0"/>
              </a:rPr>
              <a:t> </a:t>
            </a:r>
          </a:p>
          <a:p>
            <a:pPr algn="just">
              <a:lnSpc>
                <a:spcPct val="150000"/>
              </a:lnSpc>
              <a:spcAft>
                <a:spcPts val="0"/>
              </a:spcAft>
            </a:pPr>
            <a:r>
              <a:rPr lang="es-ES" dirty="0">
                <a:latin typeface="Arial" panose="020B0604020202020204" pitchFamily="34" charset="0"/>
                <a:ea typeface="Arial" panose="020B0604020202020204" pitchFamily="34" charset="0"/>
              </a:rPr>
              <a:t>El gazpacho es un_______________. El gazpacho tradicional es el gazpacho andaluz. Es una __________. En la sopa hay________, ________, _______, _________, ________, _________, _______, ________ y ________.</a:t>
            </a:r>
          </a:p>
          <a:p>
            <a:pPr algn="just">
              <a:lnSpc>
                <a:spcPct val="150000"/>
              </a:lnSpc>
              <a:spcAft>
                <a:spcPts val="0"/>
              </a:spcAft>
            </a:pPr>
            <a:r>
              <a:rPr lang="es-ES" dirty="0">
                <a:latin typeface="Arial" panose="020B0604020202020204" pitchFamily="34" charset="0"/>
                <a:ea typeface="Arial" panose="020B0604020202020204" pitchFamily="34" charset="0"/>
              </a:rPr>
              <a:t>Es un ____________porque usa ingredientes básicos que no cuestan mucho dinero. Lo bueno del gazpacho es que lo puedes preparar en __________. Es un plato ____________ y delicioso.</a:t>
            </a:r>
            <a:endParaRPr lang="es-ES" dirty="0">
              <a:effectLst/>
              <a:latin typeface="Arial" panose="020B0604020202020204" pitchFamily="34" charset="0"/>
              <a:ea typeface="Arial" panose="020B0604020202020204" pitchFamily="34" charset="0"/>
            </a:endParaRPr>
          </a:p>
        </p:txBody>
      </p:sp>
      <p:sp>
        <p:nvSpPr>
          <p:cNvPr id="9" name="CuadroTexto 8"/>
          <p:cNvSpPr txBox="1"/>
          <p:nvPr/>
        </p:nvSpPr>
        <p:spPr>
          <a:xfrm>
            <a:off x="344488" y="332656"/>
            <a:ext cx="8136904" cy="1015663"/>
          </a:xfrm>
          <a:prstGeom prst="rect">
            <a:avLst/>
          </a:prstGeom>
          <a:solidFill>
            <a:srgbClr val="FFFF00"/>
          </a:solidFill>
        </p:spPr>
        <p:txBody>
          <a:bodyPr wrap="square" rtlCol="0">
            <a:spAutoFit/>
          </a:bodyPr>
          <a:lstStyle/>
          <a:p>
            <a:pPr algn="ctr"/>
            <a:r>
              <a:rPr lang="es-ES" sz="2000" b="1" dirty="0">
                <a:solidFill>
                  <a:srgbClr val="FF0000"/>
                </a:solidFill>
              </a:rPr>
              <a:t>LISTEN TO THE INTERVIEW AND FILL IN THE GAPS</a:t>
            </a:r>
          </a:p>
          <a:p>
            <a:pPr algn="ctr"/>
            <a:r>
              <a:rPr lang="es-ES" sz="2000" b="1" dirty="0">
                <a:solidFill>
                  <a:srgbClr val="FF0000"/>
                </a:solidFill>
              </a:rPr>
              <a:t>(</a:t>
            </a:r>
            <a:r>
              <a:rPr lang="es-ES" sz="2000" b="1" dirty="0" err="1">
                <a:solidFill>
                  <a:srgbClr val="FF0000"/>
                </a:solidFill>
              </a:rPr>
              <a:t>If</a:t>
            </a:r>
            <a:r>
              <a:rPr lang="es-ES" sz="2000" b="1" dirty="0">
                <a:solidFill>
                  <a:srgbClr val="FF0000"/>
                </a:solidFill>
              </a:rPr>
              <a:t> </a:t>
            </a:r>
            <a:r>
              <a:rPr lang="es-ES" sz="2000" b="1" dirty="0" err="1">
                <a:solidFill>
                  <a:srgbClr val="FF0000"/>
                </a:solidFill>
              </a:rPr>
              <a:t>the</a:t>
            </a:r>
            <a:r>
              <a:rPr lang="es-ES" sz="2000" b="1" dirty="0">
                <a:solidFill>
                  <a:srgbClr val="FF0000"/>
                </a:solidFill>
              </a:rPr>
              <a:t> </a:t>
            </a:r>
            <a:r>
              <a:rPr lang="es-ES" sz="2000" b="1" dirty="0" err="1">
                <a:solidFill>
                  <a:srgbClr val="FF0000"/>
                </a:solidFill>
              </a:rPr>
              <a:t>icon</a:t>
            </a:r>
            <a:r>
              <a:rPr lang="es-ES" sz="2000" b="1" dirty="0">
                <a:solidFill>
                  <a:srgbClr val="FF0000"/>
                </a:solidFill>
              </a:rPr>
              <a:t> </a:t>
            </a:r>
            <a:r>
              <a:rPr lang="es-ES" sz="2000" b="1" dirty="0" err="1">
                <a:solidFill>
                  <a:srgbClr val="FF0000"/>
                </a:solidFill>
              </a:rPr>
              <a:t>does</a:t>
            </a:r>
            <a:r>
              <a:rPr lang="es-ES" sz="2000" b="1" dirty="0">
                <a:solidFill>
                  <a:srgbClr val="FF0000"/>
                </a:solidFill>
              </a:rPr>
              <a:t> </a:t>
            </a:r>
            <a:r>
              <a:rPr lang="es-ES" sz="2000" b="1" dirty="0" err="1">
                <a:solidFill>
                  <a:srgbClr val="FF0000"/>
                </a:solidFill>
              </a:rPr>
              <a:t>not</a:t>
            </a:r>
            <a:r>
              <a:rPr lang="es-ES" sz="2000" b="1" dirty="0">
                <a:solidFill>
                  <a:srgbClr val="FF0000"/>
                </a:solidFill>
              </a:rPr>
              <a:t> </a:t>
            </a:r>
            <a:r>
              <a:rPr lang="es-ES" sz="2000" b="1" dirty="0" err="1">
                <a:solidFill>
                  <a:srgbClr val="FF0000"/>
                </a:solidFill>
              </a:rPr>
              <a:t>work</a:t>
            </a:r>
            <a:r>
              <a:rPr lang="es-ES" sz="2000" b="1" dirty="0">
                <a:solidFill>
                  <a:srgbClr val="FF0000"/>
                </a:solidFill>
              </a:rPr>
              <a:t> </a:t>
            </a:r>
            <a:r>
              <a:rPr lang="es-ES" sz="2000" b="1" dirty="0" err="1">
                <a:solidFill>
                  <a:srgbClr val="FF0000"/>
                </a:solidFill>
              </a:rPr>
              <a:t>after</a:t>
            </a:r>
            <a:r>
              <a:rPr lang="es-ES" sz="2000" b="1" dirty="0">
                <a:solidFill>
                  <a:srgbClr val="FF0000"/>
                </a:solidFill>
              </a:rPr>
              <a:t> </a:t>
            </a:r>
            <a:r>
              <a:rPr lang="es-ES" sz="2000" b="1" dirty="0" err="1">
                <a:solidFill>
                  <a:srgbClr val="FF0000"/>
                </a:solidFill>
              </a:rPr>
              <a:t>clicking</a:t>
            </a:r>
            <a:r>
              <a:rPr lang="es-ES" sz="2000" b="1" dirty="0">
                <a:solidFill>
                  <a:srgbClr val="FF0000"/>
                </a:solidFill>
              </a:rPr>
              <a:t> </a:t>
            </a:r>
            <a:r>
              <a:rPr lang="es-ES" sz="2000" b="1" dirty="0" err="1">
                <a:solidFill>
                  <a:srgbClr val="FF0000"/>
                </a:solidFill>
              </a:rPr>
              <a:t>on</a:t>
            </a:r>
            <a:r>
              <a:rPr lang="es-ES" sz="2000" b="1" dirty="0">
                <a:solidFill>
                  <a:srgbClr val="FF0000"/>
                </a:solidFill>
              </a:rPr>
              <a:t> </a:t>
            </a:r>
            <a:r>
              <a:rPr lang="es-ES" sz="2000" b="1" dirty="0" err="1">
                <a:solidFill>
                  <a:srgbClr val="FF0000"/>
                </a:solidFill>
              </a:rPr>
              <a:t>it</a:t>
            </a:r>
            <a:r>
              <a:rPr lang="es-ES" sz="2000" b="1" dirty="0">
                <a:solidFill>
                  <a:srgbClr val="FF0000"/>
                </a:solidFill>
              </a:rPr>
              <a:t> </a:t>
            </a:r>
            <a:r>
              <a:rPr lang="es-ES" sz="2000" b="1" dirty="0" err="1">
                <a:solidFill>
                  <a:srgbClr val="FF0000"/>
                </a:solidFill>
              </a:rPr>
              <a:t>several</a:t>
            </a:r>
            <a:r>
              <a:rPr lang="es-ES" sz="2000" b="1" dirty="0">
                <a:solidFill>
                  <a:srgbClr val="FF0000"/>
                </a:solidFill>
              </a:rPr>
              <a:t> times, </a:t>
            </a:r>
          </a:p>
          <a:p>
            <a:pPr algn="ctr"/>
            <a:r>
              <a:rPr lang="es-ES" sz="2000" b="1" dirty="0" err="1">
                <a:solidFill>
                  <a:srgbClr val="FF0000"/>
                </a:solidFill>
              </a:rPr>
              <a:t>check</a:t>
            </a:r>
            <a:r>
              <a:rPr lang="es-ES" sz="2000" b="1" dirty="0">
                <a:solidFill>
                  <a:srgbClr val="FF0000"/>
                </a:solidFill>
              </a:rPr>
              <a:t> </a:t>
            </a:r>
            <a:r>
              <a:rPr lang="es-ES" sz="2000" b="1" dirty="0" err="1">
                <a:solidFill>
                  <a:srgbClr val="FF0000"/>
                </a:solidFill>
              </a:rPr>
              <a:t>the</a:t>
            </a:r>
            <a:r>
              <a:rPr lang="es-ES" sz="2000" b="1" dirty="0">
                <a:solidFill>
                  <a:srgbClr val="FF0000"/>
                </a:solidFill>
              </a:rPr>
              <a:t> </a:t>
            </a:r>
            <a:r>
              <a:rPr lang="es-ES" sz="2000" b="1" dirty="0" err="1">
                <a:solidFill>
                  <a:srgbClr val="FF0000"/>
                </a:solidFill>
              </a:rPr>
              <a:t>file</a:t>
            </a:r>
            <a:r>
              <a:rPr lang="es-ES" sz="2000" b="1" dirty="0">
                <a:solidFill>
                  <a:srgbClr val="FF0000"/>
                </a:solidFill>
              </a:rPr>
              <a:t> in </a:t>
            </a:r>
            <a:r>
              <a:rPr lang="es-ES" sz="2000" b="1" dirty="0" err="1">
                <a:solidFill>
                  <a:srgbClr val="FF0000"/>
                </a:solidFill>
              </a:rPr>
              <a:t>your</a:t>
            </a:r>
            <a:r>
              <a:rPr lang="es-ES" sz="2000" b="1" dirty="0">
                <a:solidFill>
                  <a:srgbClr val="FF0000"/>
                </a:solidFill>
              </a:rPr>
              <a:t> folder/</a:t>
            </a:r>
            <a:r>
              <a:rPr lang="es-ES" sz="2000" b="1" dirty="0" err="1">
                <a:solidFill>
                  <a:srgbClr val="FF0000"/>
                </a:solidFill>
              </a:rPr>
              <a:t>locker</a:t>
            </a:r>
            <a:r>
              <a:rPr lang="es-ES" sz="2000" b="1" dirty="0">
                <a:solidFill>
                  <a:srgbClr val="FF0000"/>
                </a:solidFill>
              </a:rPr>
              <a:t>)</a:t>
            </a:r>
          </a:p>
        </p:txBody>
      </p:sp>
      <p:pic>
        <p:nvPicPr>
          <p:cNvPr id="5" name="SPANISH 17 ZODIAC.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8697416" y="548680"/>
            <a:ext cx="304800" cy="304800"/>
          </a:xfrm>
          <a:prstGeom prst="rect">
            <a:avLst/>
          </a:prstGeom>
        </p:spPr>
      </p:pic>
    </p:spTree>
    <p:extLst>
      <p:ext uri="{BB962C8B-B14F-4D97-AF65-F5344CB8AC3E}">
        <p14:creationId xmlns:p14="http://schemas.microsoft.com/office/powerpoint/2010/main" val="3487868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884" y="3134804"/>
            <a:ext cx="4911991" cy="3672408"/>
          </a:xfrm>
          <a:prstGeom prst="rect">
            <a:avLst/>
          </a:prstGeom>
        </p:spPr>
      </p:pic>
      <p:sp>
        <p:nvSpPr>
          <p:cNvPr id="5" name="Conector 4"/>
          <p:cNvSpPr/>
          <p:nvPr/>
        </p:nvSpPr>
        <p:spPr>
          <a:xfrm>
            <a:off x="3800872" y="162880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onector 5"/>
          <p:cNvSpPr/>
          <p:nvPr/>
        </p:nvSpPr>
        <p:spPr>
          <a:xfrm>
            <a:off x="488504" y="332656"/>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onector 6"/>
          <p:cNvSpPr/>
          <p:nvPr/>
        </p:nvSpPr>
        <p:spPr>
          <a:xfrm>
            <a:off x="657672" y="1866528"/>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onector 7"/>
          <p:cNvSpPr/>
          <p:nvPr/>
        </p:nvSpPr>
        <p:spPr>
          <a:xfrm>
            <a:off x="4448944" y="3632448"/>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onector 8"/>
          <p:cNvSpPr/>
          <p:nvPr/>
        </p:nvSpPr>
        <p:spPr>
          <a:xfrm>
            <a:off x="992560" y="346328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onector 9"/>
          <p:cNvSpPr/>
          <p:nvPr/>
        </p:nvSpPr>
        <p:spPr>
          <a:xfrm>
            <a:off x="7282408" y="470198"/>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onector 10"/>
          <p:cNvSpPr/>
          <p:nvPr/>
        </p:nvSpPr>
        <p:spPr>
          <a:xfrm>
            <a:off x="2474640" y="2153196"/>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onector 11"/>
          <p:cNvSpPr/>
          <p:nvPr/>
        </p:nvSpPr>
        <p:spPr>
          <a:xfrm>
            <a:off x="5448672" y="4190752"/>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onector 12"/>
          <p:cNvSpPr/>
          <p:nvPr/>
        </p:nvSpPr>
        <p:spPr>
          <a:xfrm>
            <a:off x="488504" y="5097388"/>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onector 13"/>
          <p:cNvSpPr/>
          <p:nvPr/>
        </p:nvSpPr>
        <p:spPr>
          <a:xfrm>
            <a:off x="2773624" y="3179254"/>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onector 14"/>
          <p:cNvSpPr/>
          <p:nvPr/>
        </p:nvSpPr>
        <p:spPr>
          <a:xfrm>
            <a:off x="4448944" y="41724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onector 15"/>
          <p:cNvSpPr/>
          <p:nvPr/>
        </p:nvSpPr>
        <p:spPr>
          <a:xfrm>
            <a:off x="2305472" y="722412"/>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onector 16"/>
          <p:cNvSpPr/>
          <p:nvPr/>
        </p:nvSpPr>
        <p:spPr>
          <a:xfrm>
            <a:off x="3972496" y="4971008"/>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onector 17"/>
          <p:cNvSpPr/>
          <p:nvPr/>
        </p:nvSpPr>
        <p:spPr>
          <a:xfrm>
            <a:off x="2643808" y="480184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onector 18"/>
          <p:cNvSpPr/>
          <p:nvPr/>
        </p:nvSpPr>
        <p:spPr>
          <a:xfrm>
            <a:off x="9226624" y="172183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onector 19"/>
          <p:cNvSpPr/>
          <p:nvPr/>
        </p:nvSpPr>
        <p:spPr>
          <a:xfrm>
            <a:off x="9057456" y="3894646"/>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onector 20"/>
          <p:cNvSpPr/>
          <p:nvPr/>
        </p:nvSpPr>
        <p:spPr>
          <a:xfrm>
            <a:off x="8625408" y="805632"/>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orazón 21"/>
          <p:cNvSpPr/>
          <p:nvPr/>
        </p:nvSpPr>
        <p:spPr>
          <a:xfrm>
            <a:off x="1224206" y="4886300"/>
            <a:ext cx="360040" cy="1834480"/>
          </a:xfrm>
          <a:prstGeom prst="heart">
            <a:avLst/>
          </a:prstGeom>
          <a:solidFill>
            <a:srgbClr val="FF3399"/>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redondeado 4"/>
          <p:cNvSpPr/>
          <p:nvPr/>
        </p:nvSpPr>
        <p:spPr>
          <a:xfrm>
            <a:off x="242392" y="710154"/>
            <a:ext cx="4494584" cy="208823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a:t>
            </a:r>
          </a:p>
          <a:p>
            <a:pPr algn="ctr"/>
            <a:r>
              <a:rPr lang="es-ES" sz="2800" b="1" kern="1800" dirty="0">
                <a:solidFill>
                  <a:srgbClr val="FF0000"/>
                </a:solidFill>
                <a:latin typeface="Curvy Thins" panose="03000600000000000000" pitchFamily="66" charset="0"/>
                <a:ea typeface="Times New Roman" panose="02020603050405020304" pitchFamily="18" charset="0"/>
                <a:cs typeface="Arial" panose="020B0604020202020204" pitchFamily="34" charset="0"/>
              </a:rPr>
              <a:t>16.ENTREVISTA A NUESTRA AUXILIAR DE CONVERSACI</a:t>
            </a:r>
            <a:r>
              <a:rPr lang="es-ES" sz="2800" b="1" kern="1800" dirty="0">
                <a:solidFill>
                  <a:srgbClr val="FF0000"/>
                </a:solidFill>
                <a:latin typeface="Curvy Thins" panose="03000600000000000000" pitchFamily="66" charset="0"/>
                <a:ea typeface="Times New Roman" panose="02020603050405020304" pitchFamily="18" charset="0"/>
                <a:cs typeface="Cambria" panose="02040503050406030204" pitchFamily="18" charset="0"/>
              </a:rPr>
              <a:t>Ó</a:t>
            </a:r>
            <a:r>
              <a:rPr lang="es-ES" sz="2800" b="1" kern="1800" dirty="0">
                <a:solidFill>
                  <a:srgbClr val="FF0000"/>
                </a:solidFill>
                <a:latin typeface="Curvy Thins" panose="03000600000000000000" pitchFamily="66" charset="0"/>
                <a:ea typeface="Times New Roman" panose="02020603050405020304" pitchFamily="18" charset="0"/>
                <a:cs typeface="Arial" panose="020B0604020202020204" pitchFamily="34" charset="0"/>
              </a:rPr>
              <a:t>N</a:t>
            </a:r>
            <a:endParaRPr lang="es-ES" sz="2800" b="1" dirty="0">
              <a:solidFill>
                <a:srgbClr val="FF0000"/>
              </a:solidFill>
              <a:latin typeface="Curvy Thins" panose="03000600000000000000" pitchFamily="66" charset="0"/>
              <a:ea typeface="Calibri" panose="020F0502020204030204" pitchFamily="34" charset="0"/>
              <a:cs typeface="Times New Roman" panose="02020603050405020304" pitchFamily="18" charset="0"/>
            </a:endParaRPr>
          </a:p>
          <a:p>
            <a:pPr algn="ctr"/>
            <a:endParaRPr lang="es-ES" sz="2800" b="1" dirty="0">
              <a:solidFill>
                <a:srgbClr val="FF0000"/>
              </a:solidFill>
              <a:latin typeface="Curvy Thins" panose="03000600000000000000" pitchFamily="66" charset="0"/>
            </a:endParaRPr>
          </a:p>
        </p:txBody>
      </p:sp>
      <p:sp>
        <p:nvSpPr>
          <p:cNvPr id="24" name="Conector 23"/>
          <p:cNvSpPr/>
          <p:nvPr/>
        </p:nvSpPr>
        <p:spPr>
          <a:xfrm>
            <a:off x="5334000" y="1124744"/>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onector 24"/>
          <p:cNvSpPr/>
          <p:nvPr/>
        </p:nvSpPr>
        <p:spPr>
          <a:xfrm>
            <a:off x="6803940" y="1754270"/>
            <a:ext cx="169168" cy="169168"/>
          </a:xfrm>
          <a:prstGeom prst="flowChartConnector">
            <a:avLst/>
          </a:prstGeom>
          <a:solidFill>
            <a:srgbClr val="FF33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Picture 25" descr="smiley listening.jpg"/>
          <p:cNvPicPr>
            <a:picLocks noChangeAspect="1"/>
          </p:cNvPicPr>
          <p:nvPr/>
        </p:nvPicPr>
        <p:blipFill>
          <a:blip r:embed="rId3" cstate="print"/>
          <a:stretch>
            <a:fillRect/>
          </a:stretch>
        </p:blipFill>
        <p:spPr>
          <a:xfrm>
            <a:off x="5529064" y="476672"/>
            <a:ext cx="2736304" cy="2045913"/>
          </a:xfrm>
          <a:prstGeom prst="rect">
            <a:avLst/>
          </a:prstGeom>
        </p:spPr>
      </p:pic>
    </p:spTree>
    <p:extLst>
      <p:ext uri="{BB962C8B-B14F-4D97-AF65-F5344CB8AC3E}">
        <p14:creationId xmlns:p14="http://schemas.microsoft.com/office/powerpoint/2010/main" val="1213366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464" y="1412776"/>
            <a:ext cx="9361040" cy="630942"/>
          </a:xfrm>
          <a:prstGeom prst="rect">
            <a:avLst/>
          </a:prstGeom>
        </p:spPr>
        <p:txBody>
          <a:bodyPr wrap="square">
            <a:spAutoFit/>
          </a:bodyPr>
          <a:lstStyle/>
          <a:p>
            <a:pPr>
              <a:lnSpc>
                <a:spcPts val="1465"/>
              </a:lnSpc>
              <a:spcAft>
                <a:spcPts val="1200"/>
              </a:spcAft>
            </a:pPr>
            <a:r>
              <a:rPr lang="es-ES" dirty="0">
                <a:solidFill>
                  <a:srgbClr val="333333"/>
                </a:solidFill>
                <a:latin typeface="Lucida Sans Unicode" panose="020B0602030504020204" pitchFamily="34" charset="0"/>
                <a:ea typeface="Times New Roman" panose="02020603050405020304" pitchFamily="18" charset="0"/>
              </a:rPr>
              <a:t> </a:t>
            </a:r>
            <a:endParaRPr lang="es-ES" sz="2800" dirty="0">
              <a:latin typeface="Times New Roman" panose="02020603050405020304" pitchFamily="18" charset="0"/>
              <a:ea typeface="Times New Roman" panose="02020603050405020304" pitchFamily="18" charset="0"/>
            </a:endParaRPr>
          </a:p>
          <a:p>
            <a:pPr>
              <a:lnSpc>
                <a:spcPts val="1465"/>
              </a:lnSpc>
              <a:spcAft>
                <a:spcPts val="1200"/>
              </a:spcAft>
            </a:pPr>
            <a:r>
              <a:rPr lang="es-ES" b="1" dirty="0">
                <a:latin typeface="Lucida Sans Unicode" panose="020B0602030504020204" pitchFamily="34" charset="0"/>
                <a:ea typeface="Times New Roman" panose="02020603050405020304" pitchFamily="18" charset="0"/>
              </a:rPr>
              <a:t>1.¿Dónde se encuentra la ciudad donde vive Patricia?</a:t>
            </a:r>
            <a:endParaRPr lang="es-ES" sz="28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147276" y="2420888"/>
            <a:ext cx="2579552" cy="284693"/>
          </a:xfrm>
          <a:prstGeom prst="rect">
            <a:avLst/>
          </a:prstGeom>
        </p:spPr>
        <p:txBody>
          <a:bodyPr wrap="non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2.¿Qué son las fallas?</a:t>
            </a:r>
            <a:endParaRPr lang="es-ES" sz="2800" dirty="0">
              <a:effectLst/>
              <a:latin typeface="Times New Roman" panose="02020603050405020304" pitchFamily="18" charset="0"/>
              <a:ea typeface="Times New Roman" panose="02020603050405020304" pitchFamily="18" charset="0"/>
            </a:endParaRPr>
          </a:p>
        </p:txBody>
      </p:sp>
      <p:pic>
        <p:nvPicPr>
          <p:cNvPr id="4" name="Imagen 3" descr="Lo mejor y lo peor de las Fallas 2019 | Las Provincia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44" y="3092276"/>
            <a:ext cx="4356204" cy="3577084"/>
          </a:xfrm>
          <a:prstGeom prst="rect">
            <a:avLst/>
          </a:prstGeom>
          <a:noFill/>
          <a:ln>
            <a:noFill/>
          </a:ln>
        </p:spPr>
      </p:pic>
      <p:pic>
        <p:nvPicPr>
          <p:cNvPr id="5" name="Imagen 4" descr="Falla Plaza del Caudillo, Plaza País Valencià Plaza del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336" y="3092276"/>
            <a:ext cx="2952328" cy="3577084"/>
          </a:xfrm>
          <a:prstGeom prst="rect">
            <a:avLst/>
          </a:prstGeom>
          <a:noFill/>
          <a:ln>
            <a:noFill/>
          </a:ln>
        </p:spPr>
      </p:pic>
      <p:pic>
        <p:nvPicPr>
          <p:cNvPr id="6" name="Imagen 5" descr="Compás rosa de los vientos | Vector Premiu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1894" y="1712467"/>
            <a:ext cx="1170940" cy="1133475"/>
          </a:xfrm>
          <a:prstGeom prst="rect">
            <a:avLst/>
          </a:prstGeom>
          <a:noFill/>
          <a:ln>
            <a:noFill/>
          </a:ln>
        </p:spPr>
      </p:pic>
      <p:sp>
        <p:nvSpPr>
          <p:cNvPr id="7" name="CuadroTexto 6"/>
          <p:cNvSpPr txBox="1"/>
          <p:nvPr/>
        </p:nvSpPr>
        <p:spPr>
          <a:xfrm>
            <a:off x="920552" y="548680"/>
            <a:ext cx="7632848" cy="1015663"/>
          </a:xfrm>
          <a:prstGeom prst="rect">
            <a:avLst/>
          </a:prstGeom>
          <a:solidFill>
            <a:srgbClr val="FFFF00"/>
          </a:solidFill>
        </p:spPr>
        <p:txBody>
          <a:bodyPr wrap="square" rtlCol="0">
            <a:spAutoFit/>
          </a:bodyPr>
          <a:lstStyle/>
          <a:p>
            <a:pPr algn="ctr"/>
            <a:r>
              <a:rPr lang="es-ES" sz="2000" b="1" dirty="0">
                <a:solidFill>
                  <a:srgbClr val="FF0000"/>
                </a:solidFill>
                <a:latin typeface="+mj-lt"/>
              </a:rPr>
              <a:t>LISTEN TO THE INTERVIEW AND ANSWER THE QUESTIONS</a:t>
            </a:r>
          </a:p>
          <a:p>
            <a:pPr algn="ctr"/>
            <a:r>
              <a:rPr lang="es-ES" sz="2000" b="1" dirty="0">
                <a:solidFill>
                  <a:srgbClr val="FF0000"/>
                </a:solidFill>
                <a:latin typeface="+mj-lt"/>
              </a:rPr>
              <a:t>(</a:t>
            </a:r>
            <a:r>
              <a:rPr lang="es-ES" sz="2000" b="1" dirty="0" err="1">
                <a:solidFill>
                  <a:srgbClr val="FF0000"/>
                </a:solidFill>
                <a:latin typeface="+mj-lt"/>
              </a:rPr>
              <a:t>If</a:t>
            </a:r>
            <a:r>
              <a:rPr lang="es-ES" sz="2000" b="1" dirty="0">
                <a:solidFill>
                  <a:srgbClr val="FF0000"/>
                </a:solidFill>
                <a:latin typeface="+mj-lt"/>
              </a:rPr>
              <a:t> </a:t>
            </a:r>
            <a:r>
              <a:rPr lang="es-ES" sz="2000" b="1" dirty="0" err="1">
                <a:solidFill>
                  <a:srgbClr val="FF0000"/>
                </a:solidFill>
                <a:latin typeface="+mj-lt"/>
              </a:rPr>
              <a:t>the</a:t>
            </a:r>
            <a:r>
              <a:rPr lang="es-ES" sz="2000" b="1" dirty="0">
                <a:solidFill>
                  <a:srgbClr val="FF0000"/>
                </a:solidFill>
                <a:latin typeface="+mj-lt"/>
              </a:rPr>
              <a:t> </a:t>
            </a:r>
            <a:r>
              <a:rPr lang="es-ES" sz="2000" b="1" dirty="0" err="1">
                <a:solidFill>
                  <a:srgbClr val="FF0000"/>
                </a:solidFill>
                <a:latin typeface="+mj-lt"/>
              </a:rPr>
              <a:t>icon</a:t>
            </a:r>
            <a:r>
              <a:rPr lang="es-ES" sz="2000" b="1" dirty="0">
                <a:solidFill>
                  <a:srgbClr val="FF0000"/>
                </a:solidFill>
                <a:latin typeface="+mj-lt"/>
              </a:rPr>
              <a:t> </a:t>
            </a:r>
            <a:r>
              <a:rPr lang="es-ES" sz="2000" b="1" dirty="0" err="1">
                <a:solidFill>
                  <a:srgbClr val="FF0000"/>
                </a:solidFill>
                <a:latin typeface="+mj-lt"/>
              </a:rPr>
              <a:t>does</a:t>
            </a:r>
            <a:r>
              <a:rPr lang="es-ES" sz="2000" b="1" dirty="0">
                <a:solidFill>
                  <a:srgbClr val="FF0000"/>
                </a:solidFill>
                <a:latin typeface="+mj-lt"/>
              </a:rPr>
              <a:t> </a:t>
            </a:r>
            <a:r>
              <a:rPr lang="es-ES" sz="2000" b="1" dirty="0" err="1">
                <a:solidFill>
                  <a:srgbClr val="FF0000"/>
                </a:solidFill>
                <a:latin typeface="+mj-lt"/>
              </a:rPr>
              <a:t>not</a:t>
            </a:r>
            <a:r>
              <a:rPr lang="es-ES" sz="2000" b="1" dirty="0">
                <a:solidFill>
                  <a:srgbClr val="FF0000"/>
                </a:solidFill>
                <a:latin typeface="+mj-lt"/>
              </a:rPr>
              <a:t> </a:t>
            </a:r>
            <a:r>
              <a:rPr lang="es-ES" sz="2000" b="1" dirty="0" err="1">
                <a:solidFill>
                  <a:srgbClr val="FF0000"/>
                </a:solidFill>
                <a:latin typeface="+mj-lt"/>
              </a:rPr>
              <a:t>work</a:t>
            </a:r>
            <a:r>
              <a:rPr lang="es-ES" sz="2000" b="1" dirty="0">
                <a:solidFill>
                  <a:srgbClr val="FF0000"/>
                </a:solidFill>
                <a:latin typeface="+mj-lt"/>
              </a:rPr>
              <a:t> </a:t>
            </a:r>
            <a:r>
              <a:rPr lang="es-ES" sz="2000" b="1" dirty="0" err="1">
                <a:solidFill>
                  <a:srgbClr val="FF0000"/>
                </a:solidFill>
                <a:latin typeface="+mj-lt"/>
              </a:rPr>
              <a:t>after</a:t>
            </a:r>
            <a:r>
              <a:rPr lang="es-ES" sz="2000" b="1" dirty="0">
                <a:solidFill>
                  <a:srgbClr val="FF0000"/>
                </a:solidFill>
                <a:latin typeface="+mj-lt"/>
              </a:rPr>
              <a:t> </a:t>
            </a:r>
            <a:r>
              <a:rPr lang="es-ES" sz="2000" b="1" dirty="0" err="1">
                <a:solidFill>
                  <a:srgbClr val="FF0000"/>
                </a:solidFill>
                <a:latin typeface="+mj-lt"/>
              </a:rPr>
              <a:t>clicking</a:t>
            </a:r>
            <a:r>
              <a:rPr lang="es-ES" sz="2000" b="1" dirty="0">
                <a:solidFill>
                  <a:srgbClr val="FF0000"/>
                </a:solidFill>
                <a:latin typeface="+mj-lt"/>
              </a:rPr>
              <a:t> </a:t>
            </a:r>
            <a:r>
              <a:rPr lang="es-ES" sz="2000" b="1" dirty="0" err="1">
                <a:solidFill>
                  <a:srgbClr val="FF0000"/>
                </a:solidFill>
                <a:latin typeface="+mj-lt"/>
              </a:rPr>
              <a:t>on</a:t>
            </a:r>
            <a:r>
              <a:rPr lang="es-ES" sz="2000" b="1" dirty="0">
                <a:solidFill>
                  <a:srgbClr val="FF0000"/>
                </a:solidFill>
                <a:latin typeface="+mj-lt"/>
              </a:rPr>
              <a:t> </a:t>
            </a:r>
            <a:r>
              <a:rPr lang="es-ES" sz="2000" b="1" dirty="0" err="1">
                <a:solidFill>
                  <a:srgbClr val="FF0000"/>
                </a:solidFill>
                <a:latin typeface="+mj-lt"/>
              </a:rPr>
              <a:t>it</a:t>
            </a:r>
            <a:r>
              <a:rPr lang="es-ES" sz="2000" b="1" dirty="0">
                <a:solidFill>
                  <a:srgbClr val="FF0000"/>
                </a:solidFill>
                <a:latin typeface="+mj-lt"/>
              </a:rPr>
              <a:t> </a:t>
            </a:r>
            <a:r>
              <a:rPr lang="es-ES" sz="2000" b="1" dirty="0" err="1">
                <a:solidFill>
                  <a:srgbClr val="FF0000"/>
                </a:solidFill>
                <a:latin typeface="+mj-lt"/>
              </a:rPr>
              <a:t>several</a:t>
            </a:r>
            <a:r>
              <a:rPr lang="es-ES" sz="2000" b="1" dirty="0">
                <a:solidFill>
                  <a:srgbClr val="FF0000"/>
                </a:solidFill>
                <a:latin typeface="+mj-lt"/>
              </a:rPr>
              <a:t> times, </a:t>
            </a:r>
          </a:p>
          <a:p>
            <a:pPr algn="ctr"/>
            <a:r>
              <a:rPr lang="es-ES" sz="2000" b="1" dirty="0" err="1">
                <a:solidFill>
                  <a:srgbClr val="FF0000"/>
                </a:solidFill>
                <a:latin typeface="+mj-lt"/>
              </a:rPr>
              <a:t>check</a:t>
            </a:r>
            <a:r>
              <a:rPr lang="es-ES" sz="2000" b="1" dirty="0">
                <a:solidFill>
                  <a:srgbClr val="FF0000"/>
                </a:solidFill>
                <a:latin typeface="+mj-lt"/>
              </a:rPr>
              <a:t> </a:t>
            </a:r>
            <a:r>
              <a:rPr lang="es-ES" sz="2000" b="1" dirty="0" err="1">
                <a:solidFill>
                  <a:srgbClr val="FF0000"/>
                </a:solidFill>
                <a:latin typeface="+mj-lt"/>
              </a:rPr>
              <a:t>the</a:t>
            </a:r>
            <a:r>
              <a:rPr lang="es-ES" sz="2000" b="1" dirty="0">
                <a:solidFill>
                  <a:srgbClr val="FF0000"/>
                </a:solidFill>
                <a:latin typeface="+mj-lt"/>
              </a:rPr>
              <a:t> </a:t>
            </a:r>
            <a:r>
              <a:rPr lang="es-ES" sz="2000" b="1" dirty="0" err="1">
                <a:solidFill>
                  <a:srgbClr val="FF0000"/>
                </a:solidFill>
                <a:latin typeface="+mj-lt"/>
              </a:rPr>
              <a:t>file</a:t>
            </a:r>
            <a:r>
              <a:rPr lang="es-ES" sz="2000" b="1" dirty="0">
                <a:solidFill>
                  <a:srgbClr val="FF0000"/>
                </a:solidFill>
                <a:latin typeface="+mj-lt"/>
              </a:rPr>
              <a:t> in </a:t>
            </a:r>
            <a:r>
              <a:rPr lang="es-ES" sz="2000" b="1" dirty="0" err="1">
                <a:solidFill>
                  <a:srgbClr val="FF0000"/>
                </a:solidFill>
                <a:latin typeface="+mj-lt"/>
              </a:rPr>
              <a:t>your</a:t>
            </a:r>
            <a:r>
              <a:rPr lang="es-ES" sz="2000" b="1" dirty="0">
                <a:solidFill>
                  <a:srgbClr val="FF0000"/>
                </a:solidFill>
                <a:latin typeface="+mj-lt"/>
              </a:rPr>
              <a:t> folder/</a:t>
            </a:r>
            <a:r>
              <a:rPr lang="es-ES" sz="2000" b="1" dirty="0" err="1">
                <a:solidFill>
                  <a:srgbClr val="FF0000"/>
                </a:solidFill>
                <a:latin typeface="+mj-lt"/>
              </a:rPr>
              <a:t>locker</a:t>
            </a:r>
            <a:r>
              <a:rPr lang="es-ES" sz="2000" b="1" dirty="0">
                <a:solidFill>
                  <a:srgbClr val="FF0000"/>
                </a:solidFill>
                <a:latin typeface="+mj-lt"/>
              </a:rPr>
              <a:t>)</a:t>
            </a:r>
          </a:p>
        </p:txBody>
      </p:sp>
      <p:pic>
        <p:nvPicPr>
          <p:cNvPr id="9" name="SPANISH 17 ZODIAC.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8697416" y="836712"/>
            <a:ext cx="304800" cy="360040"/>
          </a:xfrm>
          <a:prstGeom prst="rect">
            <a:avLst/>
          </a:prstGeom>
        </p:spPr>
      </p:pic>
    </p:spTree>
    <p:extLst>
      <p:ext uri="{BB962C8B-B14F-4D97-AF65-F5344CB8AC3E}">
        <p14:creationId xmlns:p14="http://schemas.microsoft.com/office/powerpoint/2010/main" val="913328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4488" y="692696"/>
            <a:ext cx="4089581" cy="284693"/>
          </a:xfrm>
          <a:prstGeom prst="rect">
            <a:avLst/>
          </a:prstGeom>
        </p:spPr>
        <p:txBody>
          <a:bodyPr wrap="non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3.¿Cuánto pueden medir las fallas?</a:t>
            </a:r>
            <a:endParaRPr lang="es-ES" sz="28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344488" y="1268760"/>
            <a:ext cx="3861955" cy="284693"/>
          </a:xfrm>
          <a:prstGeom prst="rect">
            <a:avLst/>
          </a:prstGeom>
        </p:spPr>
        <p:txBody>
          <a:bodyPr wrap="non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4.¿Cuándo se celebran las fallas?</a:t>
            </a:r>
            <a:endParaRPr lang="es-ES" sz="2800" dirty="0">
              <a:effectLst/>
              <a:latin typeface="Times New Roman" panose="02020603050405020304" pitchFamily="18" charset="0"/>
              <a:ea typeface="Times New Roman" panose="02020603050405020304" pitchFamily="18" charset="0"/>
            </a:endParaRPr>
          </a:p>
        </p:txBody>
      </p:sp>
      <p:sp>
        <p:nvSpPr>
          <p:cNvPr id="4" name="Rectángulo 3"/>
          <p:cNvSpPr/>
          <p:nvPr/>
        </p:nvSpPr>
        <p:spPr>
          <a:xfrm>
            <a:off x="344488" y="1916832"/>
            <a:ext cx="9561512" cy="1515800"/>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5.¿Cuándo terminan las fiestas desmontan las fallas? (CHOOSE ONE)</a:t>
            </a:r>
            <a:endParaRPr lang="es-ES" sz="2800" dirty="0">
              <a:latin typeface="Times New Roman" panose="02020603050405020304" pitchFamily="18" charset="0"/>
              <a:ea typeface="Times New Roman" panose="02020603050405020304" pitchFamily="18" charset="0"/>
            </a:endParaRPr>
          </a:p>
          <a:p>
            <a:pPr marL="342900" lvl="0" indent="-342900">
              <a:lnSpc>
                <a:spcPts val="1465"/>
              </a:lnSpc>
              <a:spcAft>
                <a:spcPts val="1200"/>
              </a:spcAft>
              <a:buFont typeface="Symbol" panose="05050102010706020507" pitchFamily="18" charset="2"/>
              <a:buChar char=""/>
            </a:pPr>
            <a:r>
              <a:rPr lang="es-ES" dirty="0">
                <a:latin typeface="Lucida Sans Unicode" panose="020B0602030504020204" pitchFamily="34" charset="0"/>
                <a:ea typeface="Times New Roman" panose="02020603050405020304" pitchFamily="18" charset="0"/>
              </a:rPr>
              <a:t>No,  se quedan en las calles hasta que llueve</a:t>
            </a:r>
            <a:endParaRPr lang="es-ES" sz="2800" dirty="0">
              <a:latin typeface="Times New Roman" panose="02020603050405020304" pitchFamily="18" charset="0"/>
              <a:ea typeface="Times New Roman" panose="02020603050405020304" pitchFamily="18" charset="0"/>
            </a:endParaRPr>
          </a:p>
          <a:p>
            <a:pPr marL="342900" lvl="0" indent="-342900">
              <a:lnSpc>
                <a:spcPts val="1465"/>
              </a:lnSpc>
              <a:spcAft>
                <a:spcPts val="1200"/>
              </a:spcAft>
              <a:buFont typeface="Symbol" panose="05050102010706020507" pitchFamily="18" charset="2"/>
              <a:buChar char=""/>
            </a:pPr>
            <a:r>
              <a:rPr lang="es-ES" dirty="0">
                <a:latin typeface="Lucida Sans Unicode" panose="020B0602030504020204" pitchFamily="34" charset="0"/>
                <a:ea typeface="Times New Roman" panose="02020603050405020304" pitchFamily="18" charset="0"/>
              </a:rPr>
              <a:t>Sí, cada artista fallero se lleva la suya.</a:t>
            </a:r>
            <a:endParaRPr lang="es-ES" sz="2800" dirty="0">
              <a:latin typeface="Times New Roman" panose="02020603050405020304" pitchFamily="18" charset="0"/>
              <a:ea typeface="Times New Roman" panose="02020603050405020304" pitchFamily="18" charset="0"/>
            </a:endParaRPr>
          </a:p>
          <a:p>
            <a:pPr marL="342900" lvl="0" indent="-342900">
              <a:lnSpc>
                <a:spcPts val="1465"/>
              </a:lnSpc>
              <a:spcAft>
                <a:spcPts val="1200"/>
              </a:spcAft>
              <a:buFont typeface="Symbol" panose="05050102010706020507" pitchFamily="18" charset="2"/>
              <a:buChar char=""/>
            </a:pPr>
            <a:r>
              <a:rPr lang="es-ES" dirty="0">
                <a:latin typeface="Lucida Sans Unicode" panose="020B0602030504020204" pitchFamily="34" charset="0"/>
                <a:ea typeface="Times New Roman" panose="02020603050405020304" pitchFamily="18" charset="0"/>
              </a:rPr>
              <a:t>No, las fiestas terminan el 19 que es el día de </a:t>
            </a:r>
            <a:r>
              <a:rPr lang="es-ES" dirty="0">
                <a:solidFill>
                  <a:srgbClr val="FF0000"/>
                </a:solidFill>
                <a:latin typeface="Lucida Sans Unicode" panose="020B0602030504020204" pitchFamily="34" charset="0"/>
                <a:ea typeface="Times New Roman" panose="02020603050405020304" pitchFamily="18" charset="0"/>
              </a:rPr>
              <a:t>la </a:t>
            </a:r>
            <a:r>
              <a:rPr lang="es-ES" dirty="0" err="1">
                <a:solidFill>
                  <a:srgbClr val="FF0000"/>
                </a:solidFill>
                <a:latin typeface="Lucida Sans Unicode" panose="020B0602030504020204" pitchFamily="34" charset="0"/>
                <a:ea typeface="Times New Roman" panose="02020603050405020304" pitchFamily="18" charset="0"/>
              </a:rPr>
              <a:t>cremà</a:t>
            </a:r>
            <a:r>
              <a:rPr lang="es-ES" dirty="0">
                <a:latin typeface="Lucida Sans Unicode" panose="020B0602030504020204" pitchFamily="34" charset="0"/>
                <a:ea typeface="Times New Roman" panose="02020603050405020304" pitchFamily="18" charset="0"/>
              </a:rPr>
              <a:t>, y ese día por la noche queman las fallas</a:t>
            </a:r>
            <a:endParaRPr lang="es-ES" sz="2800"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272480" y="3789040"/>
            <a:ext cx="8064896"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6. ¿Qué es lo que más le gusta a Patricia de las Fallas?</a:t>
            </a:r>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4176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464" y="764704"/>
            <a:ext cx="7632848"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7.¿Qué tienen en Elche qué es Patrimonio de la Humanidad?</a:t>
            </a:r>
            <a:endParaRPr lang="es-ES" sz="28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272480" y="3573016"/>
            <a:ext cx="5400600"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8.¿Sabes sí Eche tiene playa?</a:t>
            </a:r>
            <a:endParaRPr lang="es-ES" sz="2800" dirty="0">
              <a:effectLst/>
              <a:latin typeface="Times New Roman" panose="02020603050405020304" pitchFamily="18" charset="0"/>
              <a:ea typeface="Times New Roman" panose="02020603050405020304" pitchFamily="18" charset="0"/>
            </a:endParaRPr>
          </a:p>
        </p:txBody>
      </p:sp>
      <p:pic>
        <p:nvPicPr>
          <p:cNvPr id="4" name="Imagen 3" descr="La Ley de Protección del Palmeral de Elche se aprobará en 20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3292" y="1340768"/>
            <a:ext cx="5400040" cy="3249930"/>
          </a:xfrm>
          <a:prstGeom prst="rect">
            <a:avLst/>
          </a:prstGeom>
          <a:noFill/>
          <a:ln>
            <a:noFill/>
          </a:ln>
        </p:spPr>
      </p:pic>
    </p:spTree>
    <p:extLst>
      <p:ext uri="{BB962C8B-B14F-4D97-AF65-F5344CB8AC3E}">
        <p14:creationId xmlns:p14="http://schemas.microsoft.com/office/powerpoint/2010/main" val="178886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892" y="872438"/>
            <a:ext cx="8784976" cy="477054"/>
          </a:xfrm>
          <a:prstGeom prst="rect">
            <a:avLst/>
          </a:prstGeom>
        </p:spPr>
        <p:txBody>
          <a:bodyPr wrap="square">
            <a:spAutoFit/>
          </a:bodyPr>
          <a:lstStyle/>
          <a:p>
            <a:pPr>
              <a:lnSpc>
                <a:spcPts val="1465"/>
              </a:lnSpc>
              <a:spcAft>
                <a:spcPts val="1200"/>
              </a:spcAft>
            </a:pPr>
            <a:r>
              <a:rPr lang="en-GB" b="1" dirty="0">
                <a:latin typeface="Lucida Sans Unicode" panose="020B0602030504020204" pitchFamily="34" charset="0"/>
                <a:ea typeface="Times New Roman" panose="02020603050405020304" pitchFamily="18" charset="0"/>
              </a:rPr>
              <a:t>9. What are the 3 ingredients of </a:t>
            </a:r>
            <a:r>
              <a:rPr lang="en-GB" b="1" dirty="0" err="1">
                <a:latin typeface="Lucida Sans Unicode" panose="020B0602030504020204" pitchFamily="34" charset="0"/>
                <a:ea typeface="Times New Roman" panose="02020603050405020304" pitchFamily="18" charset="0"/>
              </a:rPr>
              <a:t>Delicias</a:t>
            </a:r>
            <a:r>
              <a:rPr lang="en-GB" b="1" dirty="0">
                <a:latin typeface="Lucida Sans Unicode" panose="020B0602030504020204" pitchFamily="34" charset="0"/>
                <a:ea typeface="Times New Roman" panose="02020603050405020304" pitchFamily="18" charset="0"/>
              </a:rPr>
              <a:t> de Elche made of?  Copy the words you hear.</a:t>
            </a:r>
            <a:endParaRPr lang="es-ES" sz="2800" dirty="0">
              <a:effectLst/>
              <a:latin typeface="Times New Roman" panose="02020603050405020304" pitchFamily="18" charset="0"/>
              <a:ea typeface="Times New Roman" panose="02020603050405020304" pitchFamily="18" charset="0"/>
            </a:endParaRPr>
          </a:p>
        </p:txBody>
      </p:sp>
      <p:sp>
        <p:nvSpPr>
          <p:cNvPr id="3" name="Rectángulo 2"/>
          <p:cNvSpPr/>
          <p:nvPr/>
        </p:nvSpPr>
        <p:spPr>
          <a:xfrm>
            <a:off x="25892" y="2419333"/>
            <a:ext cx="7776864"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10.¿Por qué decidió venir a Londres a trabajar?</a:t>
            </a:r>
            <a:endParaRPr lang="es-ES" sz="2800" dirty="0">
              <a:effectLst/>
              <a:latin typeface="Times New Roman" panose="02020603050405020304" pitchFamily="18" charset="0"/>
              <a:ea typeface="Times New Roman" panose="02020603050405020304" pitchFamily="18" charset="0"/>
            </a:endParaRPr>
          </a:p>
        </p:txBody>
      </p:sp>
      <p:sp>
        <p:nvSpPr>
          <p:cNvPr id="4" name="Rectángulo 3"/>
          <p:cNvSpPr/>
          <p:nvPr/>
        </p:nvSpPr>
        <p:spPr>
          <a:xfrm>
            <a:off x="0" y="3257649"/>
            <a:ext cx="8280920"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11.¿Qué es lo que más gusta de esta experiencia en el instituto?</a:t>
            </a:r>
            <a:endParaRPr lang="es-ES" sz="2800"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25892" y="4197754"/>
            <a:ext cx="3312125" cy="284693"/>
          </a:xfrm>
          <a:prstGeom prst="rect">
            <a:avLst/>
          </a:prstGeom>
        </p:spPr>
        <p:txBody>
          <a:bodyPr wrap="non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12.¿Por qué le gusta </a:t>
            </a:r>
            <a:r>
              <a:rPr lang="es-ES" b="1" dirty="0" err="1">
                <a:latin typeface="Lucida Sans Unicode" panose="020B0602030504020204" pitchFamily="34" charset="0"/>
                <a:ea typeface="Times New Roman" panose="02020603050405020304" pitchFamily="18" charset="0"/>
              </a:rPr>
              <a:t>Ealing</a:t>
            </a:r>
            <a:r>
              <a:rPr lang="es-ES" b="1" dirty="0">
                <a:latin typeface="Lucida Sans Unicode" panose="020B0602030504020204" pitchFamily="34" charset="0"/>
                <a:ea typeface="Times New Roman" panose="02020603050405020304" pitchFamily="18" charset="0"/>
              </a:rPr>
              <a:t>?</a:t>
            </a:r>
            <a:endParaRPr lang="es-ES" sz="2800" dirty="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101233" y="5178416"/>
            <a:ext cx="3236784" cy="284693"/>
          </a:xfrm>
          <a:prstGeom prst="rect">
            <a:avLst/>
          </a:prstGeom>
        </p:spPr>
        <p:txBody>
          <a:bodyPr wrap="non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13¿Cuántos idiomas habla?</a:t>
            </a:r>
            <a:endParaRPr lang="es-ES" sz="2800" dirty="0">
              <a:effectLst/>
              <a:latin typeface="Times New Roman" panose="02020603050405020304" pitchFamily="18" charset="0"/>
              <a:ea typeface="Times New Roman" panose="02020603050405020304" pitchFamily="18" charset="0"/>
            </a:endParaRPr>
          </a:p>
        </p:txBody>
      </p:sp>
      <p:sp>
        <p:nvSpPr>
          <p:cNvPr id="7" name="Rectángulo 6"/>
          <p:cNvSpPr/>
          <p:nvPr/>
        </p:nvSpPr>
        <p:spPr>
          <a:xfrm>
            <a:off x="25892" y="6159078"/>
            <a:ext cx="6552728" cy="284693"/>
          </a:xfrm>
          <a:prstGeom prst="rect">
            <a:avLst/>
          </a:prstGeom>
        </p:spPr>
        <p:txBody>
          <a:bodyPr wrap="square">
            <a:spAutoFit/>
          </a:bodyPr>
          <a:lstStyle/>
          <a:p>
            <a:pPr>
              <a:lnSpc>
                <a:spcPts val="1465"/>
              </a:lnSpc>
              <a:spcAft>
                <a:spcPts val="1200"/>
              </a:spcAft>
            </a:pPr>
            <a:r>
              <a:rPr lang="es-ES" b="1" dirty="0">
                <a:latin typeface="Lucida Sans Unicode" panose="020B0602030504020204" pitchFamily="34" charset="0"/>
                <a:ea typeface="Times New Roman" panose="02020603050405020304" pitchFamily="18" charset="0"/>
              </a:rPr>
              <a:t>14¿Tiene pensado volver el año que viene? ¿Por qué?</a:t>
            </a:r>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4201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ipt.png"/>
          <p:cNvPicPr>
            <a:picLocks noChangeAspect="1"/>
          </p:cNvPicPr>
          <p:nvPr/>
        </p:nvPicPr>
        <p:blipFill>
          <a:blip r:embed="rId2" cstate="print"/>
          <a:stretch>
            <a:fillRect/>
          </a:stretch>
        </p:blipFill>
        <p:spPr>
          <a:xfrm>
            <a:off x="344488" y="260648"/>
            <a:ext cx="1621677" cy="512108"/>
          </a:xfrm>
          <a:prstGeom prst="rect">
            <a:avLst/>
          </a:prstGeom>
        </p:spPr>
      </p:pic>
      <p:sp>
        <p:nvSpPr>
          <p:cNvPr id="4" name="TextBox 3"/>
          <p:cNvSpPr txBox="1"/>
          <p:nvPr/>
        </p:nvSpPr>
        <p:spPr>
          <a:xfrm>
            <a:off x="344488" y="1124744"/>
            <a:ext cx="8712968" cy="4524315"/>
          </a:xfrm>
          <a:prstGeom prst="rect">
            <a:avLst/>
          </a:prstGeom>
          <a:solidFill>
            <a:schemeClr val="bg1"/>
          </a:solidFill>
        </p:spPr>
        <p:txBody>
          <a:bodyPr wrap="square" rtlCol="0">
            <a:spAutoFit/>
          </a:bodyPr>
          <a:lstStyle/>
          <a:p>
            <a:pPr lvl="0" fontAlgn="base">
              <a:spcBef>
                <a:spcPct val="0"/>
              </a:spcBef>
              <a:spcAft>
                <a:spcPct val="0"/>
              </a:spcAft>
            </a:pPr>
            <a:r>
              <a:rPr lang="es-ES" sz="1600" dirty="0">
                <a:latin typeface="Lucida Sans Unicode" pitchFamily="34" charset="0"/>
                <a:ea typeface="Times New Roman" pitchFamily="18" charset="0"/>
                <a:cs typeface="Lucida Sans Unicode" pitchFamily="34" charset="0"/>
              </a:rPr>
              <a:t>Nos encontramos con nuestra auxiliar de conversación de este curso 2019-2020 Patricia</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Hola, Patricia, ¿de dónde  eres?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Hola, soy de España, concretamente de Elche una ciudad de la provincia de Alicante, que está en la Comunidad Valenciana.</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¿Nos puedes contar algo de tu ciudad?</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Pues…en  Elche tenemos el palmeral más grande de Europa, que es Patrimonio de la Humanidad. Tenemos playas muy bonitas, como las playas del </a:t>
            </a:r>
            <a:r>
              <a:rPr lang="es-ES" sz="1600" dirty="0" err="1">
                <a:latin typeface="Lucida Sans Unicode" pitchFamily="34" charset="0"/>
                <a:ea typeface="Times New Roman" pitchFamily="18" charset="0"/>
                <a:cs typeface="Lucida Sans Unicode" pitchFamily="34" charset="0"/>
              </a:rPr>
              <a:t>Altet</a:t>
            </a:r>
            <a:r>
              <a:rPr lang="es-ES" sz="1600" dirty="0">
                <a:latin typeface="Lucida Sans Unicode" pitchFamily="34" charset="0"/>
                <a:ea typeface="Times New Roman" pitchFamily="18" charset="0"/>
                <a:cs typeface="Lucida Sans Unicode" pitchFamily="34" charset="0"/>
              </a:rPr>
              <a:t> y los Arenales del sol. Las playas están a 20 minutos de la ciudad, a unos 20 kilómetros.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Uno de los platos t</a:t>
            </a:r>
            <a:r>
              <a:rPr lang="es-ES" sz="1600" dirty="0">
                <a:ea typeface="Times New Roman" pitchFamily="18" charset="0"/>
                <a:cs typeface="Lucida Sans Unicode" pitchFamily="34" charset="0"/>
              </a:rPr>
              <a:t>í</a:t>
            </a:r>
            <a:r>
              <a:rPr lang="es-ES" sz="1600" dirty="0">
                <a:latin typeface="Lucida Sans Unicode" pitchFamily="34" charset="0"/>
                <a:ea typeface="Times New Roman" pitchFamily="18" charset="0"/>
                <a:cs typeface="Lucida Sans Unicode" pitchFamily="34" charset="0"/>
              </a:rPr>
              <a:t>picos es el arroz con costra, cuyos ingredientes son el</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3" tooltip="Arroz"/>
              </a:rPr>
              <a:t>arroz</a:t>
            </a:r>
            <a:r>
              <a:rPr lang="es-ES" sz="1600" dirty="0">
                <a:latin typeface="Lucida Sans Unicode" pitchFamily="34" charset="0"/>
                <a:ea typeface="Times New Roman" pitchFamily="18" charset="0"/>
                <a:cs typeface="Lucida Sans Unicode" pitchFamily="34" charset="0"/>
              </a:rPr>
              <a:t>, el conejo o/y</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4" tooltip="Carne de pollo"/>
              </a:rPr>
              <a:t>pollo</a:t>
            </a:r>
            <a:r>
              <a:rPr lang="es-ES" sz="1600" dirty="0">
                <a:latin typeface="Lucida Sans Unicode" pitchFamily="34" charset="0"/>
                <a:ea typeface="Times New Roman" pitchFamily="18" charset="0"/>
                <a:cs typeface="Lucida Sans Unicode" pitchFamily="34" charset="0"/>
              </a:rPr>
              <a:t>,</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5" tooltip="Embutido"/>
              </a:rPr>
              <a:t>embutidos</a:t>
            </a:r>
            <a:r>
              <a:rPr lang="es-ES" sz="1600" dirty="0">
                <a:ea typeface="Times New Roman" pitchFamily="18" charset="0"/>
                <a:cs typeface="Lucida Sans Unicode" pitchFamily="34" charset="0"/>
              </a:rPr>
              <a:t> </a:t>
            </a:r>
            <a:r>
              <a:rPr lang="es-ES" sz="1600" dirty="0">
                <a:latin typeface="Calibri" pitchFamily="34" charset="0"/>
                <a:ea typeface="Times New Roman" pitchFamily="18" charset="0"/>
                <a:cs typeface="Times New Roman" pitchFamily="18" charset="0"/>
              </a:rPr>
              <a:t> </a:t>
            </a:r>
            <a:r>
              <a:rPr lang="es-ES" sz="1600" dirty="0">
                <a:latin typeface="Lucida Sans Unicode" pitchFamily="34" charset="0"/>
                <a:ea typeface="Times New Roman" pitchFamily="18" charset="0"/>
                <a:cs typeface="Lucida Sans Unicode" pitchFamily="34" charset="0"/>
                <a:hlinkClick r:id="rId6" tooltip="Aceite de oliva"/>
              </a:rPr>
              <a:t>aceite</a:t>
            </a:r>
            <a:r>
              <a:rPr lang="es-ES" sz="1600" dirty="0">
                <a:latin typeface="Lucida Sans Unicode" pitchFamily="34" charset="0"/>
                <a:ea typeface="Times New Roman" pitchFamily="18" charset="0"/>
                <a:cs typeface="Lucida Sans Unicode" pitchFamily="34" charset="0"/>
              </a:rPr>
              <a:t>, sal,</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7" tooltip="Azafrán"/>
              </a:rPr>
              <a:t>azafr</a:t>
            </a:r>
            <a:r>
              <a:rPr lang="es-ES" sz="1600" dirty="0">
                <a:ea typeface="Times New Roman" pitchFamily="18" charset="0"/>
                <a:cs typeface="Lucida Sans Unicode" pitchFamily="34" charset="0"/>
                <a:hlinkClick r:id="rId7" tooltip="Azafrán"/>
              </a:rPr>
              <a:t>á</a:t>
            </a:r>
            <a:r>
              <a:rPr lang="es-ES" sz="1600" dirty="0">
                <a:latin typeface="Lucida Sans Unicode" pitchFamily="34" charset="0"/>
                <a:ea typeface="Times New Roman" pitchFamily="18" charset="0"/>
                <a:cs typeface="Lucida Sans Unicode" pitchFamily="34" charset="0"/>
                <a:hlinkClick r:id="rId7" tooltip="Azafrán"/>
              </a:rPr>
              <a:t>n</a:t>
            </a:r>
            <a:r>
              <a:rPr lang="es-ES" sz="1600" dirty="0">
                <a:latin typeface="Lucida Sans Unicode" pitchFamily="34" charset="0"/>
                <a:ea typeface="Times New Roman" pitchFamily="18" charset="0"/>
                <a:cs typeface="Lucida Sans Unicode" pitchFamily="34" charset="0"/>
              </a:rPr>
              <a:t>,</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8" tooltip="Huevo (alimento)"/>
              </a:rPr>
              <a:t>huevo</a:t>
            </a:r>
            <a:r>
              <a:rPr lang="es-ES" sz="1600" dirty="0">
                <a:latin typeface="Lucida Sans Unicode" pitchFamily="34" charset="0"/>
                <a:ea typeface="Times New Roman" pitchFamily="18" charset="0"/>
                <a:cs typeface="Lucida Sans Unicode" pitchFamily="34" charset="0"/>
              </a:rPr>
              <a:t>,</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9" tooltip="Tomate"/>
              </a:rPr>
              <a:t>tomate</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rPr>
              <a:t>y</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10" tooltip="Garbanzo"/>
              </a:rPr>
              <a:t>garbanzos</a:t>
            </a:r>
            <a:r>
              <a:rPr lang="es-ES" sz="1600" dirty="0">
                <a:latin typeface="Lucida Sans Unicode" pitchFamily="34" charset="0"/>
                <a:ea typeface="Times New Roman" pitchFamily="18" charset="0"/>
                <a:cs typeface="Lucida Sans Unicode" pitchFamily="34" charset="0"/>
              </a:rPr>
              <a:t>. Otro plato tradicional es el</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11" tooltip="Arroz con conejo"/>
              </a:rPr>
              <a:t>arroz con conejo</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rPr>
              <a:t>y</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12" tooltip="Caracoles"/>
              </a:rPr>
              <a:t>caracoles</a:t>
            </a:r>
            <a:r>
              <a:rPr lang="es-ES" sz="1600" dirty="0">
                <a:latin typeface="Lucida Sans Unicode" pitchFamily="34" charset="0"/>
                <a:ea typeface="Times New Roman" pitchFamily="18" charset="0"/>
                <a:cs typeface="Lucida Sans Unicode" pitchFamily="34" charset="0"/>
              </a:rPr>
              <a:t>, que es un plato delicioso.</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Otro plato muy caracter</a:t>
            </a:r>
            <a:r>
              <a:rPr lang="es-ES" sz="1600" dirty="0">
                <a:ea typeface="Times New Roman" pitchFamily="18" charset="0"/>
                <a:cs typeface="Lucida Sans Unicode" pitchFamily="34" charset="0"/>
              </a:rPr>
              <a:t>í</a:t>
            </a:r>
            <a:r>
              <a:rPr lang="es-ES" sz="1600" dirty="0">
                <a:latin typeface="Lucida Sans Unicode" pitchFamily="34" charset="0"/>
                <a:ea typeface="Times New Roman" pitchFamily="18" charset="0"/>
                <a:cs typeface="Lucida Sans Unicode" pitchFamily="34" charset="0"/>
              </a:rPr>
              <a:t>stico  de la zona y que lo servimos como aperitivo son las </a:t>
            </a:r>
            <a:r>
              <a:rPr lang="es-ES" sz="1600" dirty="0">
                <a:ea typeface="Times New Roman" pitchFamily="18" charset="0"/>
                <a:cs typeface="Lucida Sans Unicode" pitchFamily="34" charset="0"/>
              </a:rPr>
              <a:t>“</a:t>
            </a:r>
            <a:r>
              <a:rPr lang="es-ES" sz="1600" dirty="0">
                <a:latin typeface="Lucida Sans Unicode" pitchFamily="34" charset="0"/>
                <a:ea typeface="Times New Roman" pitchFamily="18" charset="0"/>
                <a:cs typeface="Lucida Sans Unicode" pitchFamily="34" charset="0"/>
              </a:rPr>
              <a:t>Delicias de Elche</a:t>
            </a:r>
            <a:r>
              <a:rPr lang="es-ES" sz="1600" dirty="0">
                <a:ea typeface="Times New Roman" pitchFamily="18" charset="0"/>
                <a:cs typeface="Lucida Sans Unicode" pitchFamily="34" charset="0"/>
              </a:rPr>
              <a:t>”</a:t>
            </a:r>
            <a:r>
              <a:rPr lang="es-ES" sz="1600" dirty="0">
                <a:latin typeface="Lucida Sans Unicode" pitchFamily="34" charset="0"/>
                <a:ea typeface="Times New Roman" pitchFamily="18" charset="0"/>
                <a:cs typeface="Lucida Sans Unicode" pitchFamily="34" charset="0"/>
              </a:rPr>
              <a:t>, que es un plato hecho con un</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13" tooltip="Dátil"/>
              </a:rPr>
              <a:t>d</a:t>
            </a:r>
            <a:r>
              <a:rPr lang="es-ES" sz="1600" dirty="0">
                <a:ea typeface="Times New Roman" pitchFamily="18" charset="0"/>
                <a:cs typeface="Lucida Sans Unicode" pitchFamily="34" charset="0"/>
                <a:hlinkClick r:id="rId13" tooltip="Dátil"/>
              </a:rPr>
              <a:t>á</a:t>
            </a:r>
            <a:r>
              <a:rPr lang="es-ES" sz="1600" dirty="0">
                <a:latin typeface="Lucida Sans Unicode" pitchFamily="34" charset="0"/>
                <a:ea typeface="Times New Roman" pitchFamily="18" charset="0"/>
                <a:cs typeface="Lucida Sans Unicode" pitchFamily="34" charset="0"/>
                <a:hlinkClick r:id="rId13" tooltip="Dátil"/>
              </a:rPr>
              <a:t>til</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rPr>
              <a:t>relleno con una</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hlinkClick r:id="rId14" tooltip="Almendra"/>
              </a:rPr>
              <a:t>almendra</a:t>
            </a:r>
            <a:r>
              <a:rPr lang="es-ES" sz="1600" dirty="0">
                <a:latin typeface="Lucida Sans Unicode" pitchFamily="34" charset="0"/>
                <a:ea typeface="Times New Roman" pitchFamily="18" charset="0"/>
                <a:cs typeface="Lucida Sans Unicode" pitchFamily="34" charset="0"/>
              </a:rPr>
              <a:t>, envuelto con una tira de </a:t>
            </a:r>
            <a:r>
              <a:rPr lang="es-ES" sz="1600" dirty="0">
                <a:latin typeface="Lucida Sans Unicode" pitchFamily="34" charset="0"/>
                <a:ea typeface="Times New Roman" pitchFamily="18" charset="0"/>
                <a:cs typeface="Lucida Sans Unicode" pitchFamily="34" charset="0"/>
                <a:hlinkClick r:id="rId15" tooltip="Panceta"/>
              </a:rPr>
              <a:t>bac</a:t>
            </a:r>
            <a:r>
              <a:rPr lang="es-ES" sz="1600" dirty="0">
                <a:ea typeface="Times New Roman" pitchFamily="18" charset="0"/>
                <a:cs typeface="Lucida Sans Unicode" pitchFamily="34" charset="0"/>
                <a:hlinkClick r:id="rId15" tooltip="Panceta"/>
              </a:rPr>
              <a:t>ó</a:t>
            </a:r>
            <a:r>
              <a:rPr lang="es-ES" sz="1600" dirty="0">
                <a:latin typeface="Lucida Sans Unicode" pitchFamily="34" charset="0"/>
                <a:ea typeface="Times New Roman" pitchFamily="18" charset="0"/>
                <a:cs typeface="Lucida Sans Unicode" pitchFamily="34" charset="0"/>
                <a:hlinkClick r:id="rId15" tooltip="Panceta"/>
              </a:rPr>
              <a:t>n</a:t>
            </a:r>
            <a:r>
              <a:rPr lang="es-ES" sz="1600" dirty="0">
                <a:ea typeface="Times New Roman" pitchFamily="18" charset="0"/>
                <a:cs typeface="Lucida Sans Unicode" pitchFamily="34" charset="0"/>
              </a:rPr>
              <a:t> </a:t>
            </a:r>
            <a:r>
              <a:rPr lang="es-ES" sz="1600" dirty="0">
                <a:latin typeface="Lucida Sans Unicode" pitchFamily="34" charset="0"/>
                <a:ea typeface="Times New Roman" pitchFamily="18" charset="0"/>
                <a:cs typeface="Lucida Sans Unicode" pitchFamily="34" charset="0"/>
              </a:rPr>
              <a:t>frito. Est</a:t>
            </a:r>
            <a:r>
              <a:rPr lang="es-ES" sz="1600" dirty="0">
                <a:ea typeface="Times New Roman" pitchFamily="18" charset="0"/>
                <a:cs typeface="Lucida Sans Unicode" pitchFamily="34" charset="0"/>
              </a:rPr>
              <a:t>á</a:t>
            </a:r>
            <a:r>
              <a:rPr lang="es-ES" sz="1600" dirty="0">
                <a:latin typeface="Lucida Sans Unicode" pitchFamily="34" charset="0"/>
                <a:ea typeface="Times New Roman" pitchFamily="18" charset="0"/>
                <a:cs typeface="Lucida Sans Unicode" pitchFamily="34" charset="0"/>
              </a:rPr>
              <a:t> delicioso.</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¿Y por qué decidiste venir a Londres a trabajar?</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Bueno…pues, decidí venir a Londres a trabajar porque quería mejorar mi inglés. Soy maestra de primaria y me gustaría ser una buena  maestra de inglés.</a:t>
            </a:r>
            <a:endParaRPr lang="es-ES" sz="1600" dirty="0">
              <a:latin typeface="Arial" pitchFamily="34" charset="0"/>
              <a:ea typeface="Times New Roman" pitchFamily="18"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ipt.png"/>
          <p:cNvPicPr>
            <a:picLocks noChangeAspect="1"/>
          </p:cNvPicPr>
          <p:nvPr/>
        </p:nvPicPr>
        <p:blipFill>
          <a:blip r:embed="rId2" cstate="print"/>
          <a:stretch>
            <a:fillRect/>
          </a:stretch>
        </p:blipFill>
        <p:spPr>
          <a:xfrm>
            <a:off x="344488" y="260648"/>
            <a:ext cx="1621677" cy="512108"/>
          </a:xfrm>
          <a:prstGeom prst="rect">
            <a:avLst/>
          </a:prstGeom>
        </p:spPr>
      </p:pic>
      <p:sp>
        <p:nvSpPr>
          <p:cNvPr id="4" name="Rectangle 3"/>
          <p:cNvSpPr/>
          <p:nvPr/>
        </p:nvSpPr>
        <p:spPr>
          <a:xfrm>
            <a:off x="560512" y="856357"/>
            <a:ext cx="8928992" cy="6001643"/>
          </a:xfrm>
          <a:prstGeom prst="rect">
            <a:avLst/>
          </a:prstGeom>
          <a:solidFill>
            <a:schemeClr val="bg1"/>
          </a:solidFill>
        </p:spPr>
        <p:txBody>
          <a:bodyPr wrap="square">
            <a:spAutoFit/>
          </a:bodyPr>
          <a:lstStyle/>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¿Y dónde trabajas? ¿Qué es lo que haces?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Trabajo en </a:t>
            </a:r>
            <a:r>
              <a:rPr lang="es-ES" sz="1600" dirty="0" err="1">
                <a:latin typeface="Lucida Sans Unicode" pitchFamily="34" charset="0"/>
                <a:ea typeface="Times New Roman" pitchFamily="18" charset="0"/>
                <a:cs typeface="Lucida Sans Unicode" pitchFamily="34" charset="0"/>
              </a:rPr>
              <a:t>Drayton</a:t>
            </a:r>
            <a:r>
              <a:rPr lang="es-ES" sz="1600" dirty="0">
                <a:latin typeface="Lucida Sans Unicode" pitchFamily="34" charset="0"/>
                <a:ea typeface="Times New Roman" pitchFamily="18" charset="0"/>
                <a:cs typeface="Lucida Sans Unicode" pitchFamily="34" charset="0"/>
              </a:rPr>
              <a:t> </a:t>
            </a:r>
            <a:r>
              <a:rPr lang="es-ES" sz="1600" dirty="0" err="1">
                <a:latin typeface="Lucida Sans Unicode" pitchFamily="34" charset="0"/>
                <a:ea typeface="Times New Roman" pitchFamily="18" charset="0"/>
                <a:cs typeface="Lucida Sans Unicode" pitchFamily="34" charset="0"/>
              </a:rPr>
              <a:t>Manor</a:t>
            </a:r>
            <a:r>
              <a:rPr lang="es-ES" sz="1600" dirty="0">
                <a:latin typeface="Lucida Sans Unicode" pitchFamily="34" charset="0"/>
                <a:ea typeface="Times New Roman" pitchFamily="18" charset="0"/>
                <a:cs typeface="Lucida Sans Unicode" pitchFamily="34" charset="0"/>
              </a:rPr>
              <a:t> como auxiliar de conversación, y me dedico a ayudar a los estudiantes de año 11 y año 13 a preparar la parte hablada de los exámenes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¿Qué es lo que más gusta de esta experiencia en el instituto?</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Una de las cosas que más me gusta es  poder ayudar a los estudiantes a aprender otro idioma.</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Otra de las cosas es  poder comprobar que  algunos alumnos que eran tímidos o que tenían miedo de expresarse en español han mejorado un poco.</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También me encanta  ver a los alumnos por los pasillos y que me pregunten si les voy a sacar a practicar ese día. Eso me demuestra que se divierten  en las clases de  conversación y eso me gusta. </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En las clases normalmente me hacen  muchas preguntas y tienen mucha curiosidad sobre aspectos gramaticales o culturales de España.</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Bueno, y cuéntanos cómo te encuentras aquí... ¿Te gusta Londres?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Sí, me encanta .Estoy muy contenta en </a:t>
            </a:r>
            <a:r>
              <a:rPr lang="es-ES" sz="1600" dirty="0" err="1">
                <a:latin typeface="Lucida Sans Unicode" pitchFamily="34" charset="0"/>
                <a:ea typeface="Times New Roman" pitchFamily="18" charset="0"/>
                <a:cs typeface="Lucida Sans Unicode" pitchFamily="34" charset="0"/>
              </a:rPr>
              <a:t>Ealing</a:t>
            </a:r>
            <a:r>
              <a:rPr lang="es-ES" sz="1600" dirty="0">
                <a:latin typeface="Lucida Sans Unicode" pitchFamily="34" charset="0"/>
                <a:ea typeface="Times New Roman" pitchFamily="18" charset="0"/>
                <a:cs typeface="Lucida Sans Unicode" pitchFamily="34" charset="0"/>
              </a:rPr>
              <a:t>  y vivo con una familia inglesa estupenda. El paisaje de esta zona es lo que más me gusta. Hay muchas zonas verdes y muchos parques por los que puedes pasear. </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¿Hablas otros idiomas? ¿Quieres aprender otros?</a:t>
            </a:r>
            <a:br>
              <a:rPr lang="es-ES" sz="1600" dirty="0">
                <a:latin typeface="Lucida Sans Unicode" pitchFamily="34" charset="0"/>
                <a:ea typeface="Times New Roman" pitchFamily="18" charset="0"/>
                <a:cs typeface="Lucida Sans Unicode" pitchFamily="34" charset="0"/>
              </a:rPr>
            </a:br>
            <a:r>
              <a:rPr lang="es-ES" sz="1600" dirty="0">
                <a:latin typeface="Lucida Sans Unicode" pitchFamily="34" charset="0"/>
                <a:ea typeface="Times New Roman" pitchFamily="18" charset="0"/>
                <a:cs typeface="Lucida Sans Unicode" pitchFamily="34" charset="0"/>
              </a:rPr>
              <a:t>Hablo un poquito de italiano y me gustaría mejorarlo. También me gustaría aprender francés y seguir mejorando mi inglés.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b="1" dirty="0">
                <a:latin typeface="Lucida Sans Unicode" pitchFamily="34" charset="0"/>
                <a:ea typeface="Times New Roman" pitchFamily="18" charset="0"/>
                <a:cs typeface="Lucida Sans Unicode" pitchFamily="34" charset="0"/>
              </a:rPr>
              <a:t>¿Tienes pensado volver el año que viene a Londres?</a:t>
            </a:r>
            <a:endParaRPr lang="es-ES" sz="1600" dirty="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sz="1600" dirty="0">
                <a:latin typeface="Lucida Sans Unicode" pitchFamily="34" charset="0"/>
                <a:ea typeface="Times New Roman" pitchFamily="18" charset="0"/>
                <a:cs typeface="Lucida Sans Unicode" pitchFamily="34" charset="0"/>
              </a:rPr>
              <a:t>Pues…es algo que me gustaría. Quiero seguir aprendiendo el idioma y de la cultura inglesa.</a:t>
            </a:r>
            <a:endParaRPr lang="es-ES" sz="1600" dirty="0">
              <a:latin typeface="Arial" pitchFamily="34" charset="0"/>
              <a:ea typeface="Times New Roman" pitchFamily="18" charset="0"/>
              <a:cs typeface="Arial" pitchFamily="34" charset="0"/>
            </a:endParaRPr>
          </a:p>
          <a:p>
            <a:endParaRPr lang="en-GB"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48608" y="1079274"/>
            <a:ext cx="8313964" cy="430887"/>
          </a:xfrm>
          <a:prstGeom prst="rect">
            <a:avLst/>
          </a:prstGeom>
          <a:noFill/>
        </p:spPr>
        <p:txBody>
          <a:bodyPr wrap="square" rtlCol="0">
            <a:spAutoFit/>
          </a:bodyPr>
          <a:lstStyle/>
          <a:p>
            <a:r>
              <a:rPr lang="es-ES" sz="2200" b="1" dirty="0" err="1">
                <a:solidFill>
                  <a:srgbClr val="FF0000"/>
                </a:solidFill>
                <a:latin typeface="Copperplate Gothic Light" panose="020E0507020206020404" pitchFamily="34" charset="0"/>
              </a:rPr>
              <a:t>Now</a:t>
            </a:r>
            <a:r>
              <a:rPr lang="es-ES" sz="2200" b="1" dirty="0">
                <a:solidFill>
                  <a:srgbClr val="FF0000"/>
                </a:solidFill>
                <a:latin typeface="Copperplate Gothic Light" panose="020E0507020206020404" pitchFamily="34" charset="0"/>
              </a:rPr>
              <a:t> </a:t>
            </a:r>
            <a:r>
              <a:rPr lang="es-ES" sz="2200" b="1" dirty="0" err="1">
                <a:solidFill>
                  <a:srgbClr val="FF0000"/>
                </a:solidFill>
                <a:latin typeface="Copperplate Gothic Light" panose="020E0507020206020404" pitchFamily="34" charset="0"/>
              </a:rPr>
              <a:t>answer</a:t>
            </a:r>
            <a:r>
              <a:rPr lang="es-ES" sz="2200" b="1" dirty="0">
                <a:solidFill>
                  <a:srgbClr val="FF0000"/>
                </a:solidFill>
                <a:latin typeface="Copperplate Gothic Light" panose="020E0507020206020404" pitchFamily="34" charset="0"/>
              </a:rPr>
              <a:t> </a:t>
            </a:r>
            <a:r>
              <a:rPr lang="es-ES" sz="2200" b="1" dirty="0" err="1">
                <a:solidFill>
                  <a:srgbClr val="FF0000"/>
                </a:solidFill>
                <a:latin typeface="Copperplate Gothic Light" panose="020E0507020206020404" pitchFamily="34" charset="0"/>
              </a:rPr>
              <a:t>the</a:t>
            </a:r>
            <a:r>
              <a:rPr lang="es-ES" sz="2200" b="1" dirty="0">
                <a:solidFill>
                  <a:srgbClr val="FF0000"/>
                </a:solidFill>
                <a:latin typeface="Copperplate Gothic Light" panose="020E0507020206020404" pitchFamily="34" charset="0"/>
              </a:rPr>
              <a:t> </a:t>
            </a:r>
            <a:r>
              <a:rPr lang="es-ES" sz="2200" b="1" dirty="0" err="1">
                <a:solidFill>
                  <a:srgbClr val="FF0000"/>
                </a:solidFill>
                <a:latin typeface="Copperplate Gothic Light" panose="020E0507020206020404" pitchFamily="34" charset="0"/>
              </a:rPr>
              <a:t>questions</a:t>
            </a:r>
            <a:r>
              <a:rPr lang="es-ES" sz="2200" b="1" dirty="0">
                <a:solidFill>
                  <a:srgbClr val="FF0000"/>
                </a:solidFill>
                <a:latin typeface="Copperplate Gothic Light" panose="020E0507020206020404" pitchFamily="34" charset="0"/>
              </a:rPr>
              <a:t>:</a:t>
            </a:r>
          </a:p>
        </p:txBody>
      </p:sp>
      <p:sp>
        <p:nvSpPr>
          <p:cNvPr id="3" name="CuadroTexto 2"/>
          <p:cNvSpPr txBox="1"/>
          <p:nvPr/>
        </p:nvSpPr>
        <p:spPr>
          <a:xfrm>
            <a:off x="704528" y="1700808"/>
            <a:ext cx="8051310" cy="2018309"/>
          </a:xfrm>
          <a:prstGeom prst="rect">
            <a:avLst/>
          </a:prstGeom>
          <a:solidFill>
            <a:schemeClr val="bg1"/>
          </a:solidFill>
        </p:spPr>
        <p:txBody>
          <a:bodyPr wrap="square" rtlCol="0">
            <a:spAutoFit/>
          </a:bodyPr>
          <a:lstStyle/>
          <a:p>
            <a:pPr marL="371475" indent="-371475">
              <a:buFont typeface="+mj-lt"/>
              <a:buAutoNum type="arabicPeriod"/>
            </a:pPr>
            <a:r>
              <a:rPr lang="es-ES" sz="1788" b="1" dirty="0">
                <a:latin typeface="Batang" panose="02030600000101010101" pitchFamily="18" charset="-127"/>
                <a:ea typeface="Batang" panose="02030600000101010101" pitchFamily="18" charset="-127"/>
              </a:rPr>
              <a:t>¿Crees que internet nos ayuda en nuestro día a día?</a:t>
            </a:r>
          </a:p>
          <a:p>
            <a:pPr marL="371475" indent="-371475">
              <a:buFont typeface="+mj-lt"/>
              <a:buAutoNum type="arabicPeriod"/>
            </a:pPr>
            <a:r>
              <a:rPr lang="es-ES" sz="1788" b="1" dirty="0">
                <a:latin typeface="Batang" panose="02030600000101010101" pitchFamily="18" charset="-127"/>
                <a:ea typeface="Batang" panose="02030600000101010101" pitchFamily="18" charset="-127"/>
              </a:rPr>
              <a:t>De los usos que menciona el texto, ¿qué usos haces tú de internet?</a:t>
            </a:r>
          </a:p>
          <a:p>
            <a:pPr marL="371475" indent="-371475">
              <a:buFont typeface="+mj-lt"/>
              <a:buAutoNum type="arabicPeriod"/>
            </a:pPr>
            <a:r>
              <a:rPr lang="es-ES" sz="1788" b="1" dirty="0">
                <a:latin typeface="Batang" panose="02030600000101010101" pitchFamily="18" charset="-127"/>
                <a:ea typeface="Batang" panose="02030600000101010101" pitchFamily="18" charset="-127"/>
              </a:rPr>
              <a:t>De los usos que se hacen de internet ¿cuál es el que más preocupa a los padres?</a:t>
            </a:r>
          </a:p>
          <a:p>
            <a:pPr marL="371475" indent="-371475">
              <a:buFont typeface="+mj-lt"/>
              <a:buAutoNum type="arabicPeriod"/>
            </a:pPr>
            <a:r>
              <a:rPr lang="es-ES" sz="1788" b="1" dirty="0">
                <a:latin typeface="Batang" panose="02030600000101010101" pitchFamily="18" charset="-127"/>
                <a:ea typeface="Batang" panose="02030600000101010101" pitchFamily="18" charset="-127"/>
              </a:rPr>
              <a:t>¿Quién es el usuario que más navega por internet?</a:t>
            </a:r>
          </a:p>
          <a:p>
            <a:pPr marL="371475" indent="-371475">
              <a:buFont typeface="+mj-lt"/>
              <a:buAutoNum type="arabicPeriod"/>
            </a:pPr>
            <a:r>
              <a:rPr lang="es-ES" sz="1788" b="1" dirty="0">
                <a:latin typeface="Batang" panose="02030600000101010101" pitchFamily="18" charset="-127"/>
                <a:ea typeface="Batang" panose="02030600000101010101" pitchFamily="18" charset="-127"/>
              </a:rPr>
              <a:t>¿Qué diferencias hay entre comprar en línea y comprar en tienda? </a:t>
            </a:r>
          </a:p>
          <a:p>
            <a:pPr marL="371475" indent="-371475">
              <a:buFont typeface="+mj-lt"/>
              <a:buAutoNum type="arabicPeriod"/>
            </a:pPr>
            <a:r>
              <a:rPr lang="es-ES" sz="1788" b="1" dirty="0">
                <a:latin typeface="Batang" panose="02030600000101010101" pitchFamily="18" charset="-127"/>
                <a:ea typeface="Batang" panose="02030600000101010101" pitchFamily="18" charset="-127"/>
              </a:rPr>
              <a:t>¿Cuál es el uso más habitual entre las personas mayores?</a:t>
            </a:r>
          </a:p>
        </p:txBody>
      </p:sp>
    </p:spTree>
    <p:extLst>
      <p:ext uri="{BB962C8B-B14F-4D97-AF65-F5344CB8AC3E}">
        <p14:creationId xmlns:p14="http://schemas.microsoft.com/office/powerpoint/2010/main" val="4130119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343" y="703417"/>
            <a:ext cx="836988" cy="836988"/>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0056" y="685415"/>
            <a:ext cx="872993" cy="87299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4149" y="658083"/>
            <a:ext cx="1027296" cy="1027296"/>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43074" y="5082560"/>
            <a:ext cx="891116" cy="891116"/>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69026" y="5131460"/>
            <a:ext cx="722121" cy="72212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9867" y="5161717"/>
            <a:ext cx="961155" cy="961155"/>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5843" y="684245"/>
            <a:ext cx="800705" cy="800705"/>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536" y="5086024"/>
            <a:ext cx="938268" cy="938268"/>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9929" y="753940"/>
            <a:ext cx="661314" cy="661314"/>
          </a:xfrm>
          <a:prstGeom prst="rect">
            <a:avLst/>
          </a:prstGeom>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85631" y="5043879"/>
            <a:ext cx="897284" cy="897284"/>
          </a:xfrm>
          <a:prstGeom prst="rect">
            <a:avLst/>
          </a:prstGeom>
        </p:spPr>
      </p:pic>
      <p:pic>
        <p:nvPicPr>
          <p:cNvPr id="13" name="Imagen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2572" y="708971"/>
            <a:ext cx="1012528" cy="1012528"/>
          </a:xfrm>
          <a:prstGeom prst="rect">
            <a:avLst/>
          </a:prstGeom>
        </p:spPr>
      </p:pic>
      <p:pic>
        <p:nvPicPr>
          <p:cNvPr id="14" name="Imagen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94861" y="5024637"/>
            <a:ext cx="996759" cy="996759"/>
          </a:xfrm>
          <a:prstGeom prst="rect">
            <a:avLst/>
          </a:prstGeom>
        </p:spPr>
      </p:pic>
      <p:sp>
        <p:nvSpPr>
          <p:cNvPr id="15" name="Rectángulo redondeado 4"/>
          <p:cNvSpPr/>
          <p:nvPr/>
        </p:nvSpPr>
        <p:spPr>
          <a:xfrm>
            <a:off x="776536" y="2492896"/>
            <a:ext cx="7632848" cy="136815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17. LA PERSONALIDAD DE </a:t>
            </a:r>
          </a:p>
          <a:p>
            <a:pPr algn="ctr"/>
            <a:r>
              <a:rPr lang="es-ES" sz="2800" b="1" dirty="0">
                <a:solidFill>
                  <a:srgbClr val="FF0000"/>
                </a:solidFill>
                <a:latin typeface="Curvy Thins" panose="03000600000000000000" pitchFamily="66" charset="0"/>
              </a:rPr>
              <a:t>LOS SIGNOS DEL </a:t>
            </a:r>
            <a:r>
              <a:rPr lang="es-ES" sz="2800" b="1" dirty="0" err="1">
                <a:solidFill>
                  <a:srgbClr val="FF0000"/>
                </a:solidFill>
                <a:latin typeface="Curvy Thins" panose="03000600000000000000" pitchFamily="66" charset="0"/>
              </a:rPr>
              <a:t>ZODíACO</a:t>
            </a:r>
            <a:r>
              <a:rPr lang="es-ES" sz="2800" b="1" dirty="0">
                <a:solidFill>
                  <a:srgbClr val="FF0000"/>
                </a:solidFill>
                <a:latin typeface="Curvy Thins" panose="03000600000000000000" pitchFamily="66" charset="0"/>
              </a:rPr>
              <a:t> </a:t>
            </a:r>
          </a:p>
        </p:txBody>
      </p:sp>
    </p:spTree>
    <p:extLst>
      <p:ext uri="{BB962C8B-B14F-4D97-AF65-F5344CB8AC3E}">
        <p14:creationId xmlns:p14="http://schemas.microsoft.com/office/powerpoint/2010/main" val="3083684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340768"/>
            <a:ext cx="9906000" cy="1131079"/>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Son aventureros y......................., energéticos y valientes. Son listos, dinámicos, seguros de sí mismos y suelen demostrar entusiasmo hacia las cosas. Les gusta la aventura y los.................... A un Aries le gusta ganar y ser espontáneo</a:t>
            </a:r>
            <a:r>
              <a:rPr lang="es-ES" sz="1500" dirty="0">
                <a:latin typeface="Century Gothic" panose="020B0502020202020204" pitchFamily="34" charset="0"/>
                <a:ea typeface="Calibri" panose="020F0502020204030204" pitchFamily="34" charset="0"/>
                <a:cs typeface="Times New Roman" panose="02020603050405020304" pitchFamily="18" charset="0"/>
              </a:rPr>
              <a:t>.</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p:cNvSpPr txBox="1"/>
          <p:nvPr/>
        </p:nvSpPr>
        <p:spPr>
          <a:xfrm>
            <a:off x="128464" y="692696"/>
            <a:ext cx="1127844" cy="523220"/>
          </a:xfrm>
          <a:prstGeom prst="rect">
            <a:avLst/>
          </a:prstGeom>
          <a:noFill/>
        </p:spPr>
        <p:txBody>
          <a:bodyPr wrap="square" rtlCol="0">
            <a:spAutoFit/>
          </a:bodyPr>
          <a:lstStyle/>
          <a:p>
            <a:r>
              <a:rPr lang="es-ES" sz="2800" b="1" dirty="0">
                <a:solidFill>
                  <a:srgbClr val="FF3399"/>
                </a:solidFill>
              </a:rPr>
              <a:t>ARIES</a:t>
            </a:r>
          </a:p>
        </p:txBody>
      </p:sp>
      <p:sp>
        <p:nvSpPr>
          <p:cNvPr id="4" name="Rectángulo 3"/>
          <p:cNvSpPr/>
          <p:nvPr/>
        </p:nvSpPr>
        <p:spPr>
          <a:xfrm>
            <a:off x="0" y="3068960"/>
            <a:ext cx="9906000" cy="1439818"/>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Un tauro es fiable, decidido, paciente y............................ A un tauro le encanta sentirse.............................., tiene buen corazón y es muy cariñoso. Les gusta la estabilidad, las cosas naturales, el placer y la comodidad. También disfrutan teniendo tiempo para reflexionar y les encanta sentirse atraídos hacia alguien</a:t>
            </a:r>
            <a:endParaRPr lang="es-E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128464" y="2420888"/>
            <a:ext cx="1512168" cy="523220"/>
          </a:xfrm>
          <a:prstGeom prst="rect">
            <a:avLst/>
          </a:prstGeom>
          <a:noFill/>
        </p:spPr>
        <p:txBody>
          <a:bodyPr wrap="square" rtlCol="0">
            <a:spAutoFit/>
          </a:bodyPr>
          <a:lstStyle/>
          <a:p>
            <a:r>
              <a:rPr lang="es-ES" sz="2800" b="1" dirty="0"/>
              <a:t>TAURO</a:t>
            </a:r>
          </a:p>
        </p:txBody>
      </p:sp>
      <p:sp>
        <p:nvSpPr>
          <p:cNvPr id="6" name="CuadroTexto 5"/>
          <p:cNvSpPr txBox="1"/>
          <p:nvPr/>
        </p:nvSpPr>
        <p:spPr>
          <a:xfrm>
            <a:off x="-49932" y="4581128"/>
            <a:ext cx="1728192" cy="538609"/>
          </a:xfrm>
          <a:prstGeom prst="rect">
            <a:avLst/>
          </a:prstGeom>
          <a:noFill/>
        </p:spPr>
        <p:txBody>
          <a:bodyPr wrap="square" rtlCol="0">
            <a:spAutoFit/>
          </a:bodyPr>
          <a:lstStyle/>
          <a:p>
            <a:r>
              <a:rPr lang="es-ES" sz="2900" b="1" dirty="0">
                <a:solidFill>
                  <a:srgbClr val="FF3399"/>
                </a:solidFill>
              </a:rPr>
              <a:t>GÉMINIS</a:t>
            </a:r>
          </a:p>
        </p:txBody>
      </p:sp>
      <p:sp>
        <p:nvSpPr>
          <p:cNvPr id="7" name="Rectángulo 6"/>
          <p:cNvSpPr/>
          <p:nvPr/>
        </p:nvSpPr>
        <p:spPr>
          <a:xfrm>
            <a:off x="0" y="5157192"/>
            <a:ext cx="9906000" cy="1093569"/>
          </a:xfrm>
          <a:prstGeom prst="rect">
            <a:avLst/>
          </a:prstGeom>
          <a:solidFill>
            <a:schemeClr val="bg1"/>
          </a:solidFill>
        </p:spPr>
        <p:txBody>
          <a:bodyPr wrap="square">
            <a:spAutoFit/>
          </a:bodyPr>
          <a:lstStyle/>
          <a:p>
            <a:pPr algn="just">
              <a:lnSpc>
                <a:spcPct val="150000"/>
              </a:lnSpc>
              <a:spcAft>
                <a:spcPts val="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Las personas del signo Géminis tienes una gran ........................... y versatilidad.</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Son intelectuales, elocuentes y comunicativos. Tienen mucha energía y</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 . Les gusta hablar, leer, hacer varias cosas a la vez.</a:t>
            </a:r>
            <a:endParaRPr lang="es-E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6"/>
          <p:cNvSpPr txBox="1"/>
          <p:nvPr/>
        </p:nvSpPr>
        <p:spPr>
          <a:xfrm>
            <a:off x="1208584" y="188640"/>
            <a:ext cx="7632848" cy="1000274"/>
          </a:xfrm>
          <a:prstGeom prst="rect">
            <a:avLst/>
          </a:prstGeom>
          <a:solidFill>
            <a:srgbClr val="FFFF00"/>
          </a:solidFill>
        </p:spPr>
        <p:txBody>
          <a:bodyPr wrap="square" rtlCol="0">
            <a:spAutoFit/>
          </a:bodyPr>
          <a:lstStyle/>
          <a:p>
            <a:r>
              <a:rPr lang="es-ES" sz="2300" b="1" dirty="0">
                <a:solidFill>
                  <a:srgbClr val="FF0000"/>
                </a:solidFill>
              </a:rPr>
              <a:t>LISTEN TO THE INTERVIEW AND ANSWER THE QUESTIONS</a:t>
            </a:r>
          </a:p>
          <a:p>
            <a:pPr algn="ctr"/>
            <a:r>
              <a:rPr lang="es-ES" b="1" dirty="0">
                <a:solidFill>
                  <a:srgbClr val="FF0000"/>
                </a:solidFill>
              </a:rPr>
              <a:t>(</a:t>
            </a:r>
            <a:r>
              <a:rPr lang="es-ES" b="1" dirty="0" err="1">
                <a:solidFill>
                  <a:srgbClr val="FF0000"/>
                </a:solidFill>
              </a:rPr>
              <a:t>If</a:t>
            </a:r>
            <a:r>
              <a:rPr lang="es-ES" b="1" dirty="0">
                <a:solidFill>
                  <a:srgbClr val="FF0000"/>
                </a:solidFill>
              </a:rPr>
              <a:t> </a:t>
            </a:r>
            <a:r>
              <a:rPr lang="es-ES" b="1" dirty="0" err="1">
                <a:solidFill>
                  <a:srgbClr val="FF0000"/>
                </a:solidFill>
              </a:rPr>
              <a:t>the</a:t>
            </a:r>
            <a:r>
              <a:rPr lang="es-ES" b="1" dirty="0">
                <a:solidFill>
                  <a:srgbClr val="FF0000"/>
                </a:solidFill>
              </a:rPr>
              <a:t> </a:t>
            </a:r>
            <a:r>
              <a:rPr lang="es-ES" b="1" dirty="0" err="1">
                <a:solidFill>
                  <a:srgbClr val="FF0000"/>
                </a:solidFill>
              </a:rPr>
              <a:t>icon</a:t>
            </a:r>
            <a:r>
              <a:rPr lang="es-ES" b="1" dirty="0">
                <a:solidFill>
                  <a:srgbClr val="FF0000"/>
                </a:solidFill>
              </a:rPr>
              <a:t> </a:t>
            </a:r>
            <a:r>
              <a:rPr lang="es-ES" b="1" dirty="0" err="1">
                <a:solidFill>
                  <a:srgbClr val="FF0000"/>
                </a:solidFill>
              </a:rPr>
              <a:t>does</a:t>
            </a:r>
            <a:r>
              <a:rPr lang="es-ES" b="1" dirty="0">
                <a:solidFill>
                  <a:srgbClr val="FF0000"/>
                </a:solidFill>
              </a:rPr>
              <a:t> </a:t>
            </a:r>
            <a:r>
              <a:rPr lang="es-ES" b="1" dirty="0" err="1">
                <a:solidFill>
                  <a:srgbClr val="FF0000"/>
                </a:solidFill>
              </a:rPr>
              <a:t>not</a:t>
            </a:r>
            <a:r>
              <a:rPr lang="es-ES" b="1" dirty="0">
                <a:solidFill>
                  <a:srgbClr val="FF0000"/>
                </a:solidFill>
              </a:rPr>
              <a:t> </a:t>
            </a:r>
            <a:r>
              <a:rPr lang="es-ES" b="1" dirty="0" err="1">
                <a:solidFill>
                  <a:srgbClr val="FF0000"/>
                </a:solidFill>
              </a:rPr>
              <a:t>work</a:t>
            </a:r>
            <a:r>
              <a:rPr lang="es-ES" b="1" dirty="0">
                <a:solidFill>
                  <a:srgbClr val="FF0000"/>
                </a:solidFill>
              </a:rPr>
              <a:t> </a:t>
            </a:r>
            <a:r>
              <a:rPr lang="es-ES" b="1" dirty="0" err="1">
                <a:solidFill>
                  <a:srgbClr val="FF0000"/>
                </a:solidFill>
              </a:rPr>
              <a:t>after</a:t>
            </a:r>
            <a:r>
              <a:rPr lang="es-ES" b="1" dirty="0">
                <a:solidFill>
                  <a:srgbClr val="FF0000"/>
                </a:solidFill>
              </a:rPr>
              <a:t> </a:t>
            </a:r>
            <a:r>
              <a:rPr lang="es-ES" b="1" dirty="0" err="1">
                <a:solidFill>
                  <a:srgbClr val="FF0000"/>
                </a:solidFill>
              </a:rPr>
              <a:t>clicking</a:t>
            </a:r>
            <a:r>
              <a:rPr lang="es-ES" b="1" dirty="0">
                <a:solidFill>
                  <a:srgbClr val="FF0000"/>
                </a:solidFill>
              </a:rPr>
              <a:t> </a:t>
            </a:r>
            <a:r>
              <a:rPr lang="es-ES" b="1" dirty="0" err="1">
                <a:solidFill>
                  <a:srgbClr val="FF0000"/>
                </a:solidFill>
              </a:rPr>
              <a:t>on</a:t>
            </a:r>
            <a:r>
              <a:rPr lang="es-ES" b="1" dirty="0">
                <a:solidFill>
                  <a:srgbClr val="FF0000"/>
                </a:solidFill>
              </a:rPr>
              <a:t> </a:t>
            </a:r>
            <a:r>
              <a:rPr lang="es-ES" b="1" dirty="0" err="1">
                <a:solidFill>
                  <a:srgbClr val="FF0000"/>
                </a:solidFill>
              </a:rPr>
              <a:t>it</a:t>
            </a:r>
            <a:r>
              <a:rPr lang="es-ES" b="1" dirty="0">
                <a:solidFill>
                  <a:srgbClr val="FF0000"/>
                </a:solidFill>
              </a:rPr>
              <a:t> </a:t>
            </a:r>
            <a:r>
              <a:rPr lang="es-ES" b="1" dirty="0" err="1">
                <a:solidFill>
                  <a:srgbClr val="FF0000"/>
                </a:solidFill>
              </a:rPr>
              <a:t>several</a:t>
            </a:r>
            <a:r>
              <a:rPr lang="es-ES" b="1" dirty="0">
                <a:solidFill>
                  <a:srgbClr val="FF0000"/>
                </a:solidFill>
              </a:rPr>
              <a:t> times, </a:t>
            </a:r>
          </a:p>
          <a:p>
            <a:pPr algn="ctr"/>
            <a:r>
              <a:rPr lang="es-ES" b="1" dirty="0" err="1">
                <a:solidFill>
                  <a:srgbClr val="FF0000"/>
                </a:solidFill>
              </a:rPr>
              <a:t>check</a:t>
            </a:r>
            <a:r>
              <a:rPr lang="es-ES" b="1" dirty="0">
                <a:solidFill>
                  <a:srgbClr val="FF0000"/>
                </a:solidFill>
              </a:rPr>
              <a:t> </a:t>
            </a:r>
            <a:r>
              <a:rPr lang="es-ES" b="1" dirty="0" err="1">
                <a:solidFill>
                  <a:srgbClr val="FF0000"/>
                </a:solidFill>
              </a:rPr>
              <a:t>the</a:t>
            </a:r>
            <a:r>
              <a:rPr lang="es-ES" b="1" dirty="0">
                <a:solidFill>
                  <a:srgbClr val="FF0000"/>
                </a:solidFill>
              </a:rPr>
              <a:t> </a:t>
            </a:r>
            <a:r>
              <a:rPr lang="es-ES" b="1" dirty="0" err="1">
                <a:solidFill>
                  <a:srgbClr val="FF0000"/>
                </a:solidFill>
              </a:rPr>
              <a:t>file</a:t>
            </a:r>
            <a:r>
              <a:rPr lang="es-ES" b="1" dirty="0">
                <a:solidFill>
                  <a:srgbClr val="FF0000"/>
                </a:solidFill>
              </a:rPr>
              <a:t> in </a:t>
            </a:r>
            <a:r>
              <a:rPr lang="es-ES" b="1" dirty="0" err="1">
                <a:solidFill>
                  <a:srgbClr val="FF0000"/>
                </a:solidFill>
              </a:rPr>
              <a:t>your</a:t>
            </a:r>
            <a:r>
              <a:rPr lang="es-ES" b="1" dirty="0">
                <a:solidFill>
                  <a:srgbClr val="FF0000"/>
                </a:solidFill>
              </a:rPr>
              <a:t> folder/</a:t>
            </a:r>
            <a:r>
              <a:rPr lang="es-ES" b="1" dirty="0" err="1">
                <a:solidFill>
                  <a:srgbClr val="FF0000"/>
                </a:solidFill>
              </a:rPr>
              <a:t>locker</a:t>
            </a:r>
            <a:r>
              <a:rPr lang="es-ES" b="1" dirty="0">
                <a:solidFill>
                  <a:srgbClr val="FF0000"/>
                </a:solidFill>
              </a:rPr>
              <a:t>)</a:t>
            </a:r>
          </a:p>
        </p:txBody>
      </p:sp>
      <p:pic>
        <p:nvPicPr>
          <p:cNvPr id="10" name="SPANISH 17 ZODIAC.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8985448" y="548680"/>
            <a:ext cx="304800" cy="304800"/>
          </a:xfrm>
          <a:prstGeom prst="rect">
            <a:avLst/>
          </a:prstGeom>
        </p:spPr>
      </p:pic>
    </p:spTree>
    <p:extLst>
      <p:ext uri="{BB962C8B-B14F-4D97-AF65-F5344CB8AC3E}">
        <p14:creationId xmlns:p14="http://schemas.microsoft.com/office/powerpoint/2010/main" val="472139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824" y="957050"/>
            <a:ext cx="9777536" cy="1093569"/>
          </a:xfrm>
          <a:prstGeom prst="rect">
            <a:avLst/>
          </a:prstGeom>
          <a:solidFill>
            <a:schemeClr val="bg1"/>
          </a:solidFill>
        </p:spPr>
        <p:txBody>
          <a:bodyPr wrap="square">
            <a:spAutoFit/>
          </a:bodyPr>
          <a:lstStyle/>
          <a:p>
            <a:pPr>
              <a:lnSpc>
                <a:spcPct val="150000"/>
              </a:lnSpc>
            </a:pPr>
            <a:r>
              <a:rPr lang="es-ES" sz="1500" b="1" dirty="0">
                <a:latin typeface="Century Gothic" panose="020B0502020202020204" pitchFamily="34" charset="0"/>
                <a:ea typeface="Calibri" panose="020F0502020204030204" pitchFamily="34" charset="0"/>
                <a:cs typeface="Times New Roman" panose="02020603050405020304" pitchFamily="18" charset="0"/>
              </a:rPr>
              <a:t>El signo cáncer es emocional, cariñoso, protector y simpático. Tiene mucha imaginación e...................... pero sabe ser......................... cuando hace falta. Les gusta su casa y disfrutar de sus aficiones y las fiestas</a:t>
            </a:r>
            <a:endParaRPr lang="es-ES" sz="1500" b="1" dirty="0"/>
          </a:p>
        </p:txBody>
      </p:sp>
      <p:sp>
        <p:nvSpPr>
          <p:cNvPr id="5" name="CuadroTexto 4"/>
          <p:cNvSpPr txBox="1"/>
          <p:nvPr/>
        </p:nvSpPr>
        <p:spPr>
          <a:xfrm>
            <a:off x="128464" y="404664"/>
            <a:ext cx="2232248" cy="523220"/>
          </a:xfrm>
          <a:prstGeom prst="rect">
            <a:avLst/>
          </a:prstGeom>
          <a:noFill/>
        </p:spPr>
        <p:txBody>
          <a:bodyPr wrap="square" rtlCol="0">
            <a:spAutoFit/>
          </a:bodyPr>
          <a:lstStyle/>
          <a:p>
            <a:r>
              <a:rPr lang="es-ES" sz="2800" b="1" dirty="0">
                <a:solidFill>
                  <a:srgbClr val="FF3399"/>
                </a:solidFill>
              </a:rPr>
              <a:t>CANCER</a:t>
            </a:r>
          </a:p>
        </p:txBody>
      </p:sp>
      <p:sp>
        <p:nvSpPr>
          <p:cNvPr id="6" name="Rectángulo 5"/>
          <p:cNvSpPr/>
          <p:nvPr/>
        </p:nvSpPr>
        <p:spPr>
          <a:xfrm>
            <a:off x="115640" y="2708920"/>
            <a:ext cx="9790360" cy="985270"/>
          </a:xfrm>
          <a:prstGeom prst="rect">
            <a:avLst/>
          </a:prstGeom>
          <a:solidFill>
            <a:schemeClr val="bg1"/>
          </a:solidFill>
        </p:spPr>
        <p:txBody>
          <a:bodyPr wrap="square">
            <a:spAutoFit/>
          </a:bodyPr>
          <a:lstStyle/>
          <a:p>
            <a:pPr>
              <a:lnSpc>
                <a:spcPct val="107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Un leo es generoso y bondadoso, fiel y cariñoso. Es creativo, entusiasta y</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 con los demás. Les gusta la aventura, el lujo y la comodidad pero también les motiva el riesgo</a:t>
            </a:r>
            <a:r>
              <a:rPr lang="es-ES" b="1" dirty="0">
                <a:latin typeface="Century Gothic" panose="020B0502020202020204" pitchFamily="34" charset="0"/>
                <a:ea typeface="Calibri" panose="020F0502020204030204" pitchFamily="34" charset="0"/>
                <a:cs typeface="Times New Roman" panose="02020603050405020304" pitchFamily="18" charset="0"/>
              </a:rPr>
              <a:t>.</a:t>
            </a:r>
            <a:r>
              <a:rPr lang="es-ES" dirty="0">
                <a:latin typeface="Century Gothic" panose="020B0502020202020204" pitchFamily="34" charset="0"/>
                <a:ea typeface="Calibri" panose="020F0502020204030204" pitchFamily="34"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p:cNvSpPr txBox="1"/>
          <p:nvPr/>
        </p:nvSpPr>
        <p:spPr>
          <a:xfrm>
            <a:off x="200472" y="2132856"/>
            <a:ext cx="943744" cy="534992"/>
          </a:xfrm>
          <a:prstGeom prst="rect">
            <a:avLst/>
          </a:prstGeom>
          <a:noFill/>
        </p:spPr>
        <p:txBody>
          <a:bodyPr wrap="square" rtlCol="0">
            <a:spAutoFit/>
          </a:bodyPr>
          <a:lstStyle/>
          <a:p>
            <a:r>
              <a:rPr lang="es-ES" sz="2800" b="1" dirty="0"/>
              <a:t>LEO</a:t>
            </a:r>
          </a:p>
        </p:txBody>
      </p:sp>
      <p:sp>
        <p:nvSpPr>
          <p:cNvPr id="8" name="Rectángulo 7"/>
          <p:cNvSpPr/>
          <p:nvPr/>
        </p:nvSpPr>
        <p:spPr>
          <a:xfrm>
            <a:off x="0" y="4251048"/>
            <a:ext cx="9445872" cy="1131079"/>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Modestia, inteligencia y timidez son las características de este signo. Los Virgo suelen ser meticulosos,...................... y trabajadores. Tienen gran capacidad analítica y son fiables. Les gusta la vida sana, hacer listas, el orden y la.......................</a:t>
            </a:r>
            <a:endParaRPr lang="es-E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p:cNvSpPr txBox="1"/>
          <p:nvPr/>
        </p:nvSpPr>
        <p:spPr>
          <a:xfrm>
            <a:off x="128464" y="3789040"/>
            <a:ext cx="1872208" cy="523220"/>
          </a:xfrm>
          <a:prstGeom prst="rect">
            <a:avLst/>
          </a:prstGeom>
          <a:noFill/>
        </p:spPr>
        <p:txBody>
          <a:bodyPr wrap="square" rtlCol="0">
            <a:spAutoFit/>
          </a:bodyPr>
          <a:lstStyle/>
          <a:p>
            <a:r>
              <a:rPr lang="es-ES" sz="2800" b="1" dirty="0">
                <a:solidFill>
                  <a:srgbClr val="FF3399"/>
                </a:solidFill>
              </a:rPr>
              <a:t>VIRGO</a:t>
            </a:r>
          </a:p>
        </p:txBody>
      </p:sp>
    </p:spTree>
    <p:extLst>
      <p:ext uri="{BB962C8B-B14F-4D97-AF65-F5344CB8AC3E}">
        <p14:creationId xmlns:p14="http://schemas.microsoft.com/office/powerpoint/2010/main" val="2695867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764704"/>
            <a:ext cx="9906000" cy="854080"/>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Una persona de signo Libra es diplomática, encantadora y sociable. Los libra son idealistas, pacíficos, optimistas y románticos. Tienen un carácter afable y....................... </a:t>
            </a:r>
            <a:r>
              <a:rPr lang="es-ES" dirty="0">
                <a:latin typeface="Century Gothic" panose="020B0502020202020204" pitchFamily="34" charset="0"/>
                <a:ea typeface="Calibri" panose="020F0502020204030204" pitchFamily="34" charset="0"/>
                <a:cs typeface="Times New Roman" panose="02020603050405020304" pitchFamily="18" charset="0"/>
              </a:rPr>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p:cNvSpPr txBox="1"/>
          <p:nvPr/>
        </p:nvSpPr>
        <p:spPr>
          <a:xfrm>
            <a:off x="272480" y="241484"/>
            <a:ext cx="1152128" cy="523220"/>
          </a:xfrm>
          <a:prstGeom prst="rect">
            <a:avLst/>
          </a:prstGeom>
          <a:noFill/>
        </p:spPr>
        <p:txBody>
          <a:bodyPr wrap="square" rtlCol="0">
            <a:spAutoFit/>
          </a:bodyPr>
          <a:lstStyle/>
          <a:p>
            <a:r>
              <a:rPr lang="es-ES" sz="2800" b="1" dirty="0">
                <a:solidFill>
                  <a:srgbClr val="FF6699"/>
                </a:solidFill>
              </a:rPr>
              <a:t>LIBRA</a:t>
            </a:r>
          </a:p>
        </p:txBody>
      </p:sp>
      <p:sp>
        <p:nvSpPr>
          <p:cNvPr id="4" name="Rectángulo 3"/>
          <p:cNvSpPr/>
          <p:nvPr/>
        </p:nvSpPr>
        <p:spPr>
          <a:xfrm>
            <a:off x="64232" y="2348880"/>
            <a:ext cx="9777536" cy="1682512"/>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Un escorpio es una persona emocional, decidida, poderosa y.........................</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Es un signo con mucho magnetismo. Les gusta la verdad y odian la</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S" sz="1500" b="1" dirty="0">
                <a:latin typeface="Century Gothic" panose="020B0502020202020204" pitchFamily="34" charset="0"/>
                <a:ea typeface="Calibri" panose="020F0502020204030204" pitchFamily="34" charset="0"/>
                <a:cs typeface="Times New Roman" panose="02020603050405020304" pitchFamily="18" charset="0"/>
              </a:rPr>
              <a:t>......................... . A un escorpio le gusta involucrarse en causas importantes y lograr convencer a los demás.</a:t>
            </a:r>
            <a:endParaRPr lang="es-E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272480" y="1688034"/>
            <a:ext cx="3456384" cy="523220"/>
          </a:xfrm>
          <a:prstGeom prst="rect">
            <a:avLst/>
          </a:prstGeom>
          <a:noFill/>
        </p:spPr>
        <p:txBody>
          <a:bodyPr wrap="square" rtlCol="0">
            <a:spAutoFit/>
          </a:bodyPr>
          <a:lstStyle/>
          <a:p>
            <a:r>
              <a:rPr lang="es-ES" sz="2800" b="1" dirty="0"/>
              <a:t>ESCORPIO</a:t>
            </a:r>
          </a:p>
        </p:txBody>
      </p:sp>
      <p:sp>
        <p:nvSpPr>
          <p:cNvPr id="6" name="Rectángulo 5"/>
          <p:cNvSpPr/>
          <p:nvPr/>
        </p:nvSpPr>
        <p:spPr>
          <a:xfrm>
            <a:off x="732" y="4869160"/>
            <a:ext cx="9906000" cy="747192"/>
          </a:xfrm>
          <a:prstGeom prst="rect">
            <a:avLst/>
          </a:prstGeom>
          <a:solidFill>
            <a:schemeClr val="bg1"/>
          </a:solidFill>
        </p:spPr>
        <p:txBody>
          <a:bodyPr wrap="square">
            <a:spAutoFit/>
          </a:bodyPr>
          <a:lstStyle/>
          <a:p>
            <a:pPr algn="just">
              <a:lnSpc>
                <a:spcPct val="150000"/>
              </a:lnSpc>
              <a:spcAft>
                <a:spcPts val="800"/>
              </a:spcAft>
            </a:pPr>
            <a:r>
              <a:rPr lang="es-ES" sz="1500" b="1" dirty="0">
                <a:latin typeface="Calibri" panose="020F0502020204030204" pitchFamily="34" charset="0"/>
                <a:ea typeface="Calibri" panose="020F0502020204030204" pitchFamily="34" charset="0"/>
                <a:cs typeface="Times New Roman" panose="02020603050405020304" pitchFamily="18" charset="0"/>
              </a:rPr>
              <a:t>U</a:t>
            </a:r>
            <a:r>
              <a:rPr lang="es-ES" sz="1500" b="1" dirty="0">
                <a:latin typeface="Century Gothic" panose="020B0502020202020204" pitchFamily="34" charset="0"/>
                <a:ea typeface="Calibri" panose="020F0502020204030204" pitchFamily="34" charset="0"/>
                <a:cs typeface="Times New Roman" panose="02020603050405020304" pitchFamily="18" charset="0"/>
              </a:rPr>
              <a:t>n sagitario es honesto, sincero y simpático. Les caracteriza el optimismo, su modestia y su buen................... Es un signo muy empático y comprensivo. Les gusta la libertad, viajar y la aventura.</a:t>
            </a:r>
            <a:endParaRPr lang="es-E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p:cNvSpPr txBox="1"/>
          <p:nvPr/>
        </p:nvSpPr>
        <p:spPr>
          <a:xfrm>
            <a:off x="272480" y="4199795"/>
            <a:ext cx="1944216" cy="492443"/>
          </a:xfrm>
          <a:prstGeom prst="rect">
            <a:avLst/>
          </a:prstGeom>
          <a:noFill/>
        </p:spPr>
        <p:txBody>
          <a:bodyPr wrap="square" rtlCol="0">
            <a:spAutoFit/>
          </a:bodyPr>
          <a:lstStyle/>
          <a:p>
            <a:r>
              <a:rPr lang="es-ES" sz="2600" b="1" dirty="0">
                <a:solidFill>
                  <a:srgbClr val="FF6699"/>
                </a:solidFill>
              </a:rPr>
              <a:t>SAGITARIO</a:t>
            </a:r>
          </a:p>
        </p:txBody>
      </p:sp>
    </p:spTree>
    <p:extLst>
      <p:ext uri="{BB962C8B-B14F-4D97-AF65-F5344CB8AC3E}">
        <p14:creationId xmlns:p14="http://schemas.microsoft.com/office/powerpoint/2010/main" val="504712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16496" y="4293096"/>
            <a:ext cx="9217024" cy="635687"/>
          </a:xfrm>
          <a:prstGeom prst="rect">
            <a:avLst/>
          </a:prstGeom>
          <a:solidFill>
            <a:schemeClr val="bg1"/>
          </a:solidFill>
        </p:spPr>
        <p:txBody>
          <a:bodyPr wrap="square">
            <a:spAutoFit/>
          </a:bodyPr>
          <a:lstStyle/>
          <a:p>
            <a:pPr>
              <a:lnSpc>
                <a:spcPct val="107000"/>
              </a:lnSpc>
              <a:spcAft>
                <a:spcPts val="0"/>
              </a:spcAft>
            </a:pPr>
            <a:r>
              <a:rPr lang="es-ES" sz="1500" b="1" i="1" dirty="0">
                <a:solidFill>
                  <a:srgbClr val="000000"/>
                </a:solidFill>
                <a:latin typeface="Arial" panose="020B0604020202020204" pitchFamily="34" charset="0"/>
                <a:ea typeface="Times New Roman" panose="02020603050405020304" pitchFamily="18" charset="0"/>
              </a:rPr>
              <a:t>Son personas </a:t>
            </a:r>
            <a:r>
              <a:rPr lang="es-ES" sz="1500" b="1" i="1" dirty="0">
                <a:solidFill>
                  <a:srgbClr val="FF0000"/>
                </a:solidFill>
                <a:latin typeface="Arial" panose="020B0604020202020204" pitchFamily="34" charset="0"/>
                <a:ea typeface="Times New Roman" panose="02020603050405020304" pitchFamily="18" charset="0"/>
              </a:rPr>
              <a:t>…………….</a:t>
            </a:r>
            <a:r>
              <a:rPr lang="es-ES" sz="1500" b="1" i="1" dirty="0">
                <a:latin typeface="Times New Roman" panose="02020603050405020304" pitchFamily="18" charset="0"/>
                <a:ea typeface="Times New Roman" panose="02020603050405020304" pitchFamily="18" charset="0"/>
              </a:rPr>
              <a:t> </a:t>
            </a:r>
            <a:r>
              <a:rPr lang="es-ES" sz="1500" b="1" i="1" dirty="0">
                <a:solidFill>
                  <a:srgbClr val="000000"/>
                </a:solidFill>
                <a:latin typeface="Arial" panose="020B0604020202020204" pitchFamily="34" charset="0"/>
                <a:ea typeface="Times New Roman" panose="02020603050405020304" pitchFamily="18" charset="0"/>
              </a:rPr>
              <a:t>y sensibles, además de amables y que, en general, muestran mucha compasión hacia los demás. A los piscis les gusta estar solos para poder soñar</a:t>
            </a:r>
            <a:r>
              <a:rPr lang="es-ES" b="1" i="1" dirty="0">
                <a:solidFill>
                  <a:srgbClr val="000000"/>
                </a:solidFill>
                <a:latin typeface="Arial" panose="020B0604020202020204" pitchFamily="34" charset="0"/>
                <a:ea typeface="Times New Roman" panose="02020603050405020304" pitchFamily="18" charset="0"/>
              </a:rPr>
              <a:t>.</a:t>
            </a:r>
            <a:endParaRPr lang="es-ES" b="1" i="1" dirty="0"/>
          </a:p>
        </p:txBody>
      </p:sp>
      <p:sp>
        <p:nvSpPr>
          <p:cNvPr id="4" name="TextBox 3"/>
          <p:cNvSpPr txBox="1"/>
          <p:nvPr/>
        </p:nvSpPr>
        <p:spPr>
          <a:xfrm>
            <a:off x="416496" y="1196752"/>
            <a:ext cx="8856984" cy="553998"/>
          </a:xfrm>
          <a:prstGeom prst="rect">
            <a:avLst/>
          </a:prstGeom>
          <a:solidFill>
            <a:schemeClr val="bg1"/>
          </a:solidFill>
        </p:spPr>
        <p:txBody>
          <a:bodyPr wrap="square" rtlCol="0">
            <a:spAutoFit/>
          </a:bodyPr>
          <a:lstStyle/>
          <a:p>
            <a:r>
              <a:rPr lang="es-ES" sz="15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Son gente ambiciosa y con mucha </a:t>
            </a:r>
            <a:r>
              <a:rPr lang="es-ES" sz="1500" b="1" dirty="0">
                <a:solidFill>
                  <a:srgbClr val="FF0000"/>
                </a:solidFill>
                <a:latin typeface="Arial" panose="020B0604020202020204" pitchFamily="34" charset="0"/>
                <a:ea typeface="Times New Roman" panose="02020603050405020304" pitchFamily="18" charset="0"/>
              </a:rPr>
              <a:t>……………</a:t>
            </a:r>
            <a:r>
              <a:rPr lang="es-ES" sz="1500" b="1" dirty="0">
                <a:solidFill>
                  <a:srgbClr val="255C41"/>
                </a:solidFill>
                <a:latin typeface="Arial" panose="020B0604020202020204" pitchFamily="34" charset="0"/>
                <a:ea typeface="Times New Roman" panose="02020603050405020304" pitchFamily="18" charset="0"/>
              </a:rPr>
              <a:t> </a:t>
            </a:r>
            <a:r>
              <a:rPr lang="es-ES" sz="1500" b="1" dirty="0">
                <a:solidFill>
                  <a:srgbClr val="000000"/>
                </a:solidFill>
                <a:latin typeface="Arial" panose="020B0604020202020204" pitchFamily="34" charset="0"/>
                <a:ea typeface="Times New Roman" panose="02020603050405020304" pitchFamily="18" charset="0"/>
              </a:rPr>
              <a:t>cuando hace falta. Tiene un buen sentido de humor y </a:t>
            </a:r>
            <a:r>
              <a:rPr lang="es-ES" sz="1500" b="1" dirty="0">
                <a:latin typeface="Arial" panose="020B0604020202020204" pitchFamily="34" charset="0"/>
                <a:ea typeface="Times New Roman" panose="02020603050405020304" pitchFamily="18" charset="0"/>
              </a:rPr>
              <a:t>son</a:t>
            </a:r>
            <a:r>
              <a:rPr lang="es-ES" sz="1500" b="1" dirty="0">
                <a:solidFill>
                  <a:srgbClr val="FF0000"/>
                </a:solidFill>
                <a:latin typeface="Arial" panose="020B0604020202020204" pitchFamily="34" charset="0"/>
                <a:ea typeface="Times New Roman" panose="02020603050405020304" pitchFamily="18" charset="0"/>
              </a:rPr>
              <a:t> …………….</a:t>
            </a:r>
            <a:r>
              <a:rPr lang="es-ES" sz="1500" b="1" dirty="0">
                <a:solidFill>
                  <a:srgbClr val="404040"/>
                </a:solidFill>
                <a:latin typeface="Arial" panose="020B0604020202020204" pitchFamily="34" charset="0"/>
                <a:ea typeface="Times New Roman" panose="02020603050405020304" pitchFamily="18" charset="0"/>
              </a:rPr>
              <a:t>. </a:t>
            </a:r>
            <a:r>
              <a:rPr lang="es-ES" sz="1500" b="1" dirty="0">
                <a:latin typeface="Arial" panose="020B0604020202020204" pitchFamily="34" charset="0"/>
                <a:ea typeface="Times New Roman" panose="02020603050405020304" pitchFamily="18" charset="0"/>
              </a:rPr>
              <a:t>Les gusta tener objetivos claros y son líderes naturales</a:t>
            </a:r>
            <a:endParaRPr lang="en-GB" sz="1500" b="1" dirty="0"/>
          </a:p>
        </p:txBody>
      </p:sp>
      <p:sp>
        <p:nvSpPr>
          <p:cNvPr id="5" name="TextBox 4"/>
          <p:cNvSpPr txBox="1"/>
          <p:nvPr/>
        </p:nvSpPr>
        <p:spPr>
          <a:xfrm>
            <a:off x="344488" y="2708920"/>
            <a:ext cx="8856984" cy="570156"/>
          </a:xfrm>
          <a:prstGeom prst="rect">
            <a:avLst/>
          </a:prstGeom>
          <a:solidFill>
            <a:schemeClr val="bg1"/>
          </a:solidFill>
        </p:spPr>
        <p:txBody>
          <a:bodyPr wrap="square" rtlCol="0">
            <a:spAutoFit/>
          </a:bodyPr>
          <a:lstStyle/>
          <a:p>
            <a:pPr>
              <a:lnSpc>
                <a:spcPct val="107000"/>
              </a:lnSpc>
              <a:spcAft>
                <a:spcPts val="0"/>
              </a:spcAft>
            </a:pPr>
            <a:r>
              <a:rPr lang="es-ES" sz="15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 acuario es simpático y humanitario. Además son también muy </a:t>
            </a:r>
            <a:r>
              <a:rPr lang="es-ES" sz="15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endParaRPr lang="es-ES" sz="1500" b="1" dirty="0">
              <a:latin typeface="Calibri" panose="020F0502020204030204" pitchFamily="34" charset="0"/>
              <a:ea typeface="Calibri" panose="020F0502020204030204" pitchFamily="34" charset="0"/>
              <a:cs typeface="Times New Roman" panose="02020603050405020304" pitchFamily="18" charset="0"/>
            </a:endParaRPr>
          </a:p>
          <a:p>
            <a:r>
              <a:rPr lang="es-ES" sz="1500" b="1" dirty="0">
                <a:solidFill>
                  <a:srgbClr val="000000"/>
                </a:solidFill>
                <a:latin typeface="Arial" panose="020B0604020202020204" pitchFamily="34" charset="0"/>
                <a:ea typeface="Times New Roman" panose="02020603050405020304" pitchFamily="18" charset="0"/>
              </a:rPr>
              <a:t>y totalmente leales. Les gusta aprender del pasado, los buenos amigos y divertirse.</a:t>
            </a:r>
            <a:endParaRPr lang="en-GB" sz="1500" b="1" dirty="0"/>
          </a:p>
        </p:txBody>
      </p:sp>
      <p:sp>
        <p:nvSpPr>
          <p:cNvPr id="6" name="CuadroTexto 4"/>
          <p:cNvSpPr txBox="1"/>
          <p:nvPr/>
        </p:nvSpPr>
        <p:spPr>
          <a:xfrm>
            <a:off x="344488" y="2276872"/>
            <a:ext cx="3456384" cy="430887"/>
          </a:xfrm>
          <a:prstGeom prst="rect">
            <a:avLst/>
          </a:prstGeom>
          <a:noFill/>
        </p:spPr>
        <p:txBody>
          <a:bodyPr wrap="square" rtlCol="0">
            <a:spAutoFit/>
          </a:bodyPr>
          <a:lstStyle/>
          <a:p>
            <a:r>
              <a:rPr lang="es-ES" sz="2200" b="1" dirty="0">
                <a:latin typeface="Arial" panose="020B0604020202020204" pitchFamily="34" charset="0"/>
                <a:ea typeface="Times New Roman" panose="02020603050405020304" pitchFamily="18" charset="0"/>
                <a:cs typeface="Times New Roman" panose="02020603050405020304" pitchFamily="18" charset="0"/>
              </a:rPr>
              <a:t>ACUARIO</a:t>
            </a:r>
            <a:endParaRPr lang="es-ES" sz="2200" b="1" dirty="0"/>
          </a:p>
        </p:txBody>
      </p:sp>
      <p:sp>
        <p:nvSpPr>
          <p:cNvPr id="7" name="TextBox 6"/>
          <p:cNvSpPr txBox="1"/>
          <p:nvPr/>
        </p:nvSpPr>
        <p:spPr>
          <a:xfrm>
            <a:off x="416496" y="3717032"/>
            <a:ext cx="2448272" cy="430887"/>
          </a:xfrm>
          <a:prstGeom prst="rect">
            <a:avLst/>
          </a:prstGeom>
          <a:noFill/>
        </p:spPr>
        <p:txBody>
          <a:bodyPr wrap="square" rtlCol="0">
            <a:spAutoFit/>
          </a:bodyPr>
          <a:lstStyle/>
          <a:p>
            <a:r>
              <a:rPr lang="es-ES" sz="2200" b="1" dirty="0">
                <a:solidFill>
                  <a:srgbClr val="FF6699"/>
                </a:solidFill>
                <a:latin typeface="Arial" panose="020B0604020202020204" pitchFamily="34" charset="0"/>
                <a:ea typeface="Times New Roman" panose="02020603050405020304" pitchFamily="18" charset="0"/>
                <a:cs typeface="Times New Roman" panose="02020603050405020304" pitchFamily="18" charset="0"/>
              </a:rPr>
              <a:t>PISCIS</a:t>
            </a:r>
            <a:endParaRPr lang="en-GB" sz="2200" dirty="0"/>
          </a:p>
        </p:txBody>
      </p:sp>
      <p:sp>
        <p:nvSpPr>
          <p:cNvPr id="8" name="TextBox 7"/>
          <p:cNvSpPr txBox="1"/>
          <p:nvPr/>
        </p:nvSpPr>
        <p:spPr>
          <a:xfrm>
            <a:off x="416496" y="620688"/>
            <a:ext cx="2448272" cy="430887"/>
          </a:xfrm>
          <a:prstGeom prst="rect">
            <a:avLst/>
          </a:prstGeom>
          <a:noFill/>
        </p:spPr>
        <p:txBody>
          <a:bodyPr wrap="square" rtlCol="0">
            <a:spAutoFit/>
          </a:bodyPr>
          <a:lstStyle/>
          <a:p>
            <a:r>
              <a:rPr lang="es-ES" sz="2200" b="1" dirty="0">
                <a:solidFill>
                  <a:srgbClr val="FF6699"/>
                </a:solidFill>
                <a:latin typeface="Arial" panose="020B0604020202020204" pitchFamily="34" charset="0"/>
                <a:ea typeface="Times New Roman" panose="02020603050405020304" pitchFamily="18" charset="0"/>
                <a:cs typeface="Times New Roman" panose="02020603050405020304" pitchFamily="18" charset="0"/>
              </a:rPr>
              <a:t>CAPRICORNIO</a:t>
            </a:r>
            <a:endParaRPr lang="en-GB" sz="2200" dirty="0"/>
          </a:p>
        </p:txBody>
      </p:sp>
    </p:spTree>
    <p:extLst>
      <p:ext uri="{BB962C8B-B14F-4D97-AF65-F5344CB8AC3E}">
        <p14:creationId xmlns:p14="http://schemas.microsoft.com/office/powerpoint/2010/main" val="1959368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2480" y="1124744"/>
            <a:ext cx="7193024" cy="5509200"/>
          </a:xfrm>
          <a:prstGeom prst="rect">
            <a:avLst/>
          </a:prstGeom>
          <a:solidFill>
            <a:srgbClr val="99FFCC"/>
          </a:solidFill>
        </p:spPr>
        <p:txBody>
          <a:bodyPr wrap="square">
            <a:spAutoFit/>
          </a:bodyPr>
          <a:lstStyle/>
          <a:p>
            <a:pPr marL="342900" indent="-342900">
              <a:buFont typeface="+mj-lt"/>
              <a:buAutoNum type="arabicPeriod"/>
            </a:pPr>
            <a:r>
              <a:rPr lang="es-ES" sz="1600" dirty="0">
                <a:latin typeface="+mj-lt"/>
                <a:ea typeface="Times New Roman" panose="02020603050405020304" pitchFamily="18" charset="0"/>
              </a:rPr>
              <a:t>Buenos días, ¿en qué le puedo ayudar?</a:t>
            </a:r>
          </a:p>
          <a:p>
            <a:pPr marL="342900" indent="-342900">
              <a:buFont typeface="+mj-lt"/>
              <a:buAutoNum type="arabicPeriod"/>
            </a:pPr>
            <a:r>
              <a:rPr lang="es-ES" sz="1600" dirty="0">
                <a:latin typeface="+mj-lt"/>
                <a:ea typeface="Times New Roman" panose="02020603050405020304" pitchFamily="18" charset="0"/>
              </a:rPr>
              <a:t>Le dejo el ticket en la bolsa. Muchas gracias y que tenga un buen día.</a:t>
            </a:r>
          </a:p>
          <a:p>
            <a:pPr marL="342900" indent="-342900">
              <a:buFont typeface="+mj-lt"/>
              <a:buAutoNum type="arabicPeriod"/>
            </a:pPr>
            <a:r>
              <a:rPr lang="es-ES" sz="1600" dirty="0">
                <a:latin typeface="+mj-lt"/>
                <a:ea typeface="Times New Roman" panose="02020603050405020304" pitchFamily="18" charset="0"/>
              </a:rPr>
              <a:t>Gracias, ¡hasta luego!</a:t>
            </a:r>
          </a:p>
          <a:p>
            <a:pPr marL="342900" indent="-342900">
              <a:buFont typeface="+mj-lt"/>
              <a:buAutoNum type="arabicPeriod"/>
            </a:pPr>
            <a:r>
              <a:rPr lang="es-ES" sz="1600" dirty="0">
                <a:latin typeface="+mj-lt"/>
                <a:ea typeface="Times New Roman" panose="02020603050405020304" pitchFamily="18" charset="0"/>
              </a:rPr>
              <a:t>A ver, tenemos éstas de algodón y en colores claros.</a:t>
            </a:r>
          </a:p>
          <a:p>
            <a:pPr marL="342900" indent="-342900">
              <a:buFont typeface="+mj-lt"/>
              <a:buAutoNum type="arabicPeriod"/>
            </a:pPr>
            <a:r>
              <a:rPr lang="es-ES" sz="1600" dirty="0">
                <a:latin typeface="+mj-lt"/>
                <a:ea typeface="Times New Roman" panose="02020603050405020304" pitchFamily="18" charset="0"/>
              </a:rPr>
              <a:t>¿No tiene camisas de colores más llamativos?</a:t>
            </a:r>
          </a:p>
          <a:p>
            <a:pPr marL="342900" indent="-342900">
              <a:buFont typeface="+mj-lt"/>
              <a:buAutoNum type="arabicPeriod"/>
            </a:pPr>
            <a:r>
              <a:rPr lang="es-ES" sz="1600" dirty="0">
                <a:latin typeface="+mj-lt"/>
                <a:ea typeface="Times New Roman" panose="02020603050405020304" pitchFamily="18" charset="0"/>
              </a:rPr>
              <a:t>Entonces pase por caja, por favor.</a:t>
            </a:r>
          </a:p>
          <a:p>
            <a:pPr marL="342900" indent="-342900">
              <a:buFont typeface="+mj-lt"/>
              <a:buAutoNum type="arabicPeriod"/>
            </a:pPr>
            <a:r>
              <a:rPr lang="es-ES" sz="1600" dirty="0">
                <a:latin typeface="+mj-lt"/>
                <a:ea typeface="Times New Roman" panose="02020603050405020304" pitchFamily="18" charset="0"/>
              </a:rPr>
              <a:t>Por supuesto. A mano izquierda tiene los probadores.</a:t>
            </a:r>
          </a:p>
          <a:p>
            <a:pPr marL="342900" indent="-342900">
              <a:buFont typeface="+mj-lt"/>
              <a:buAutoNum type="arabicPeriod"/>
            </a:pPr>
            <a:r>
              <a:rPr lang="es-ES" sz="1600" dirty="0">
                <a:latin typeface="+mj-lt"/>
                <a:ea typeface="Times New Roman" panose="02020603050405020304" pitchFamily="18" charset="0"/>
              </a:rPr>
              <a:t>La que estaba buscando es  una camisa a rayas.</a:t>
            </a:r>
          </a:p>
          <a:p>
            <a:pPr marL="342900" indent="-342900">
              <a:buFont typeface="+mj-lt"/>
              <a:buAutoNum type="arabicPeriod"/>
            </a:pPr>
            <a:r>
              <a:rPr lang="es-ES" sz="1600" dirty="0">
                <a:latin typeface="+mj-lt"/>
                <a:ea typeface="Times New Roman" panose="02020603050405020304" pitchFamily="18" charset="0"/>
              </a:rPr>
              <a:t>¿Qué tipo de camisa quiere?</a:t>
            </a:r>
          </a:p>
          <a:p>
            <a:pPr marL="342900" indent="-342900"/>
            <a:r>
              <a:rPr lang="es-ES" sz="1600" dirty="0">
                <a:latin typeface="+mj-lt"/>
                <a:ea typeface="Times New Roman" panose="02020603050405020304" pitchFamily="18" charset="0"/>
              </a:rPr>
              <a:t>10.   Sí, claro. Tenemos éstas en rojo o en morado.</a:t>
            </a:r>
          </a:p>
          <a:p>
            <a:pPr marL="342900" indent="-342900"/>
            <a:r>
              <a:rPr lang="es-ES" sz="1600" dirty="0">
                <a:latin typeface="+mj-lt"/>
                <a:ea typeface="Times New Roman" panose="02020603050405020304" pitchFamily="18" charset="0"/>
              </a:rPr>
              <a:t>11.   Estoy buscando una camisa.</a:t>
            </a:r>
          </a:p>
          <a:p>
            <a:pPr marL="342900" indent="-342900"/>
            <a:r>
              <a:rPr lang="es-ES" sz="1600" dirty="0">
                <a:latin typeface="+mj-lt"/>
                <a:ea typeface="Times New Roman" panose="02020603050405020304" pitchFamily="18" charset="0"/>
              </a:rPr>
              <a:t>12.   Son 40 euros, tenemos un 10 % de rebajas durante todo el fin de semana.</a:t>
            </a:r>
          </a:p>
          <a:p>
            <a:pPr marL="342900" indent="-342900"/>
            <a:r>
              <a:rPr lang="es-ES" sz="1600" dirty="0">
                <a:latin typeface="+mj-lt"/>
                <a:ea typeface="Times New Roman" panose="02020603050405020304" pitchFamily="18" charset="0"/>
              </a:rPr>
              <a:t>13.  ¡Perfecto! ¿Puedo pagar con tarjeta?</a:t>
            </a:r>
          </a:p>
          <a:p>
            <a:pPr marL="342900" indent="-342900"/>
            <a:r>
              <a:rPr lang="es-ES" sz="1600" dirty="0">
                <a:latin typeface="+mj-lt"/>
                <a:ea typeface="Times New Roman" panose="02020603050405020304" pitchFamily="18" charset="0"/>
              </a:rPr>
              <a:t>14.  Creo que me viene un poco pequeña. ¿La tiene en la talla mediana?</a:t>
            </a:r>
          </a:p>
          <a:p>
            <a:pPr marL="342900" indent="-342900"/>
            <a:r>
              <a:rPr lang="es-ES" sz="1600" dirty="0">
                <a:latin typeface="+mj-lt"/>
                <a:ea typeface="Times New Roman" panose="02020603050405020304" pitchFamily="18" charset="0"/>
              </a:rPr>
              <a:t>15.   ¿Me la puedo probar?</a:t>
            </a:r>
          </a:p>
          <a:p>
            <a:pPr marL="342900" indent="-342900"/>
            <a:r>
              <a:rPr lang="es-ES" sz="1600" dirty="0">
                <a:latin typeface="+mj-lt"/>
                <a:ea typeface="Times New Roman" panose="02020603050405020304" pitchFamily="18" charset="0"/>
              </a:rPr>
              <a:t>16.  Sí, aquí la tiene.</a:t>
            </a:r>
          </a:p>
          <a:p>
            <a:pPr marL="342900" indent="-342900"/>
            <a:r>
              <a:rPr lang="es-ES" sz="1600" dirty="0">
                <a:latin typeface="+mj-lt"/>
                <a:ea typeface="Times New Roman" panose="02020603050405020304" pitchFamily="18" charset="0"/>
              </a:rPr>
              <a:t>17. Muy bien, me la llevo.</a:t>
            </a:r>
          </a:p>
          <a:p>
            <a:pPr marL="342900" indent="-342900"/>
            <a:r>
              <a:rPr lang="es-ES" sz="1600" dirty="0">
                <a:latin typeface="+mj-lt"/>
                <a:ea typeface="Times New Roman" panose="02020603050405020304" pitchFamily="18" charset="0"/>
              </a:rPr>
              <a:t>18.  ¿Tiene la roja en la talla pequeña?</a:t>
            </a:r>
          </a:p>
          <a:p>
            <a:pPr marL="342900" indent="-342900"/>
            <a:r>
              <a:rPr lang="es-ES" sz="1600" dirty="0">
                <a:latin typeface="+mj-lt"/>
                <a:ea typeface="Times New Roman" panose="02020603050405020304" pitchFamily="18" charset="0"/>
              </a:rPr>
              <a:t>19. A ver, un momento. Aquí la tiene.</a:t>
            </a:r>
          </a:p>
          <a:p>
            <a:pPr marL="342900" indent="-342900"/>
            <a:r>
              <a:rPr lang="es-ES" sz="1600" dirty="0">
                <a:latin typeface="+mj-lt"/>
                <a:ea typeface="Times New Roman" panose="02020603050405020304" pitchFamily="18" charset="0"/>
              </a:rPr>
              <a:t>20. ¿Cuánto cuesta?</a:t>
            </a:r>
          </a:p>
          <a:p>
            <a:pPr marL="342900" indent="-342900"/>
            <a:r>
              <a:rPr lang="es-ES" sz="1600" dirty="0">
                <a:latin typeface="+mj-lt"/>
                <a:ea typeface="Times New Roman" panose="02020603050405020304" pitchFamily="18" charset="0"/>
              </a:rPr>
              <a:t>21.  Sí, claro.</a:t>
            </a:r>
          </a:p>
          <a:p>
            <a:pPr marL="342900" indent="-342900"/>
            <a:r>
              <a:rPr lang="es-ES" sz="1600" dirty="0">
                <a:latin typeface="+mj-lt"/>
                <a:ea typeface="Times New Roman" panose="02020603050405020304" pitchFamily="18" charset="0"/>
              </a:rPr>
              <a:t>22. Aquí tiene mi tarjeta</a:t>
            </a:r>
            <a:endParaRPr lang="es-ES" sz="1600" dirty="0">
              <a:effectLst/>
              <a:latin typeface="+mj-lt"/>
              <a:ea typeface="Times New Roman" panose="02020603050405020304" pitchFamily="18" charset="0"/>
            </a:endParaRPr>
          </a:p>
        </p:txBody>
      </p:sp>
      <p:sp>
        <p:nvSpPr>
          <p:cNvPr id="7" name="Rectángulo redondeado 4"/>
          <p:cNvSpPr/>
          <p:nvPr/>
        </p:nvSpPr>
        <p:spPr>
          <a:xfrm>
            <a:off x="128464" y="116632"/>
            <a:ext cx="3240360" cy="864096"/>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18. LET´S GO SHOPPING</a:t>
            </a:r>
          </a:p>
        </p:txBody>
      </p:sp>
      <p:sp>
        <p:nvSpPr>
          <p:cNvPr id="8" name="CuadroTexto 8"/>
          <p:cNvSpPr txBox="1"/>
          <p:nvPr/>
        </p:nvSpPr>
        <p:spPr>
          <a:xfrm>
            <a:off x="3553744" y="0"/>
            <a:ext cx="6352256" cy="1200329"/>
          </a:xfrm>
          <a:prstGeom prst="rect">
            <a:avLst/>
          </a:prstGeom>
          <a:solidFill>
            <a:srgbClr val="FFFF00"/>
          </a:solidFill>
        </p:spPr>
        <p:txBody>
          <a:bodyPr wrap="square" rtlCol="0">
            <a:spAutoFit/>
          </a:bodyPr>
          <a:lstStyle/>
          <a:p>
            <a:pPr algn="ctr"/>
            <a:r>
              <a:rPr lang="es-ES" b="1" dirty="0">
                <a:solidFill>
                  <a:srgbClr val="FF0000"/>
                </a:solidFill>
                <a:latin typeface="+mj-lt"/>
              </a:rPr>
              <a:t>LISTEN TO </a:t>
            </a:r>
            <a:r>
              <a:rPr lang="es-ES" b="1" dirty="0">
                <a:solidFill>
                  <a:srgbClr val="FF0000"/>
                </a:solidFill>
                <a:latin typeface="+mj-lt"/>
                <a:ea typeface="Calibri" panose="020F0502020204030204" pitchFamily="34" charset="0"/>
                <a:cs typeface="Aharoni" panose="02010803020104030203" pitchFamily="2" charset="-79"/>
              </a:rPr>
              <a:t>A DIALOGUE BETWEEN A SHOP ASSISTANT AND </a:t>
            </a:r>
          </a:p>
          <a:p>
            <a:pPr algn="ctr"/>
            <a:r>
              <a:rPr lang="es-ES" b="1" dirty="0">
                <a:solidFill>
                  <a:srgbClr val="FF0000"/>
                </a:solidFill>
                <a:latin typeface="+mj-lt"/>
                <a:ea typeface="Calibri" panose="020F0502020204030204" pitchFamily="34" charset="0"/>
                <a:cs typeface="Aharoni" panose="02010803020104030203" pitchFamily="2" charset="-79"/>
              </a:rPr>
              <a:t>A CUSTOMER AND PUT IN ORDER THE SENTENCES </a:t>
            </a:r>
            <a:r>
              <a:rPr lang="es-ES" b="1" dirty="0">
                <a:solidFill>
                  <a:srgbClr val="FF0000"/>
                </a:solidFill>
                <a:latin typeface="+mj-lt"/>
              </a:rPr>
              <a:t>BELOW</a:t>
            </a:r>
          </a:p>
          <a:p>
            <a:pPr algn="ctr"/>
            <a:r>
              <a:rPr lang="es-ES" b="1" dirty="0">
                <a:solidFill>
                  <a:srgbClr val="FF0000"/>
                </a:solidFill>
                <a:latin typeface="+mj-lt"/>
              </a:rPr>
              <a:t>(</a:t>
            </a:r>
            <a:r>
              <a:rPr lang="es-ES" b="1" dirty="0" err="1">
                <a:solidFill>
                  <a:srgbClr val="FF0000"/>
                </a:solidFill>
                <a:latin typeface="+mj-lt"/>
              </a:rPr>
              <a:t>If</a:t>
            </a:r>
            <a:r>
              <a:rPr lang="es-ES" b="1" dirty="0">
                <a:solidFill>
                  <a:srgbClr val="FF0000"/>
                </a:solidFill>
                <a:latin typeface="+mj-lt"/>
              </a:rPr>
              <a:t> </a:t>
            </a:r>
            <a:r>
              <a:rPr lang="es-ES" b="1" dirty="0" err="1">
                <a:solidFill>
                  <a:srgbClr val="FF0000"/>
                </a:solidFill>
                <a:latin typeface="+mj-lt"/>
              </a:rPr>
              <a:t>the</a:t>
            </a:r>
            <a:r>
              <a:rPr lang="es-ES" b="1" dirty="0">
                <a:solidFill>
                  <a:srgbClr val="FF0000"/>
                </a:solidFill>
                <a:latin typeface="+mj-lt"/>
              </a:rPr>
              <a:t> </a:t>
            </a:r>
            <a:r>
              <a:rPr lang="es-ES" b="1" dirty="0" err="1">
                <a:solidFill>
                  <a:srgbClr val="FF0000"/>
                </a:solidFill>
                <a:latin typeface="+mj-lt"/>
              </a:rPr>
              <a:t>icon</a:t>
            </a:r>
            <a:r>
              <a:rPr lang="es-ES" b="1" dirty="0">
                <a:solidFill>
                  <a:srgbClr val="FF0000"/>
                </a:solidFill>
                <a:latin typeface="+mj-lt"/>
              </a:rPr>
              <a:t> </a:t>
            </a:r>
            <a:r>
              <a:rPr lang="es-ES" b="1" dirty="0" err="1">
                <a:solidFill>
                  <a:srgbClr val="FF0000"/>
                </a:solidFill>
                <a:latin typeface="+mj-lt"/>
              </a:rPr>
              <a:t>does</a:t>
            </a:r>
            <a:r>
              <a:rPr lang="es-ES" b="1" dirty="0">
                <a:solidFill>
                  <a:srgbClr val="FF0000"/>
                </a:solidFill>
                <a:latin typeface="+mj-lt"/>
              </a:rPr>
              <a:t> </a:t>
            </a:r>
            <a:r>
              <a:rPr lang="es-ES" b="1" dirty="0" err="1">
                <a:solidFill>
                  <a:srgbClr val="FF0000"/>
                </a:solidFill>
                <a:latin typeface="+mj-lt"/>
              </a:rPr>
              <a:t>not</a:t>
            </a:r>
            <a:r>
              <a:rPr lang="es-ES" b="1" dirty="0">
                <a:solidFill>
                  <a:srgbClr val="FF0000"/>
                </a:solidFill>
                <a:latin typeface="+mj-lt"/>
              </a:rPr>
              <a:t> </a:t>
            </a:r>
            <a:r>
              <a:rPr lang="es-ES" b="1" dirty="0" err="1">
                <a:solidFill>
                  <a:srgbClr val="FF0000"/>
                </a:solidFill>
                <a:latin typeface="+mj-lt"/>
              </a:rPr>
              <a:t>work</a:t>
            </a:r>
            <a:r>
              <a:rPr lang="es-ES" b="1" dirty="0">
                <a:solidFill>
                  <a:srgbClr val="FF0000"/>
                </a:solidFill>
                <a:latin typeface="+mj-lt"/>
              </a:rPr>
              <a:t> </a:t>
            </a:r>
            <a:r>
              <a:rPr lang="es-ES" b="1" dirty="0" err="1">
                <a:solidFill>
                  <a:srgbClr val="FF0000"/>
                </a:solidFill>
                <a:latin typeface="+mj-lt"/>
              </a:rPr>
              <a:t>after</a:t>
            </a:r>
            <a:r>
              <a:rPr lang="es-ES" b="1" dirty="0">
                <a:solidFill>
                  <a:srgbClr val="FF0000"/>
                </a:solidFill>
                <a:latin typeface="+mj-lt"/>
              </a:rPr>
              <a:t> </a:t>
            </a:r>
            <a:r>
              <a:rPr lang="es-ES" b="1" dirty="0" err="1">
                <a:solidFill>
                  <a:srgbClr val="FF0000"/>
                </a:solidFill>
                <a:latin typeface="+mj-lt"/>
              </a:rPr>
              <a:t>clicking</a:t>
            </a:r>
            <a:r>
              <a:rPr lang="es-ES" b="1" dirty="0">
                <a:solidFill>
                  <a:srgbClr val="FF0000"/>
                </a:solidFill>
                <a:latin typeface="+mj-lt"/>
              </a:rPr>
              <a:t> </a:t>
            </a:r>
            <a:r>
              <a:rPr lang="es-ES" b="1" dirty="0" err="1">
                <a:solidFill>
                  <a:srgbClr val="FF0000"/>
                </a:solidFill>
                <a:latin typeface="+mj-lt"/>
              </a:rPr>
              <a:t>on</a:t>
            </a:r>
            <a:r>
              <a:rPr lang="es-ES" b="1" dirty="0">
                <a:solidFill>
                  <a:srgbClr val="FF0000"/>
                </a:solidFill>
                <a:latin typeface="+mj-lt"/>
              </a:rPr>
              <a:t> </a:t>
            </a:r>
            <a:r>
              <a:rPr lang="es-ES" b="1" dirty="0" err="1">
                <a:solidFill>
                  <a:srgbClr val="FF0000"/>
                </a:solidFill>
                <a:latin typeface="+mj-lt"/>
              </a:rPr>
              <a:t>it</a:t>
            </a:r>
            <a:r>
              <a:rPr lang="es-ES" b="1" dirty="0">
                <a:solidFill>
                  <a:srgbClr val="FF0000"/>
                </a:solidFill>
                <a:latin typeface="+mj-lt"/>
              </a:rPr>
              <a:t> </a:t>
            </a:r>
            <a:r>
              <a:rPr lang="es-ES" b="1" dirty="0" err="1">
                <a:solidFill>
                  <a:srgbClr val="FF0000"/>
                </a:solidFill>
                <a:latin typeface="+mj-lt"/>
              </a:rPr>
              <a:t>several</a:t>
            </a:r>
            <a:r>
              <a:rPr lang="es-ES" b="1" dirty="0">
                <a:solidFill>
                  <a:srgbClr val="FF0000"/>
                </a:solidFill>
                <a:latin typeface="+mj-lt"/>
              </a:rPr>
              <a:t> times, </a:t>
            </a:r>
          </a:p>
          <a:p>
            <a:pPr algn="ctr"/>
            <a:r>
              <a:rPr lang="es-ES" b="1" dirty="0" err="1">
                <a:solidFill>
                  <a:srgbClr val="FF0000"/>
                </a:solidFill>
                <a:latin typeface="+mj-lt"/>
              </a:rPr>
              <a:t>check</a:t>
            </a:r>
            <a:r>
              <a:rPr lang="es-ES" b="1" dirty="0">
                <a:solidFill>
                  <a:srgbClr val="FF0000"/>
                </a:solidFill>
                <a:latin typeface="+mj-lt"/>
              </a:rPr>
              <a:t> </a:t>
            </a:r>
            <a:r>
              <a:rPr lang="es-ES" b="1" dirty="0" err="1">
                <a:solidFill>
                  <a:srgbClr val="FF0000"/>
                </a:solidFill>
                <a:latin typeface="+mj-lt"/>
              </a:rPr>
              <a:t>the</a:t>
            </a:r>
            <a:r>
              <a:rPr lang="es-ES" b="1" dirty="0">
                <a:solidFill>
                  <a:srgbClr val="FF0000"/>
                </a:solidFill>
                <a:latin typeface="+mj-lt"/>
              </a:rPr>
              <a:t> </a:t>
            </a:r>
            <a:r>
              <a:rPr lang="es-ES" b="1" dirty="0" err="1">
                <a:solidFill>
                  <a:srgbClr val="FF0000"/>
                </a:solidFill>
                <a:latin typeface="+mj-lt"/>
              </a:rPr>
              <a:t>file</a:t>
            </a:r>
            <a:r>
              <a:rPr lang="es-ES" b="1" dirty="0">
                <a:solidFill>
                  <a:srgbClr val="FF0000"/>
                </a:solidFill>
                <a:latin typeface="+mj-lt"/>
              </a:rPr>
              <a:t> in </a:t>
            </a:r>
            <a:r>
              <a:rPr lang="es-ES" b="1" dirty="0" err="1">
                <a:solidFill>
                  <a:srgbClr val="FF0000"/>
                </a:solidFill>
                <a:latin typeface="+mj-lt"/>
              </a:rPr>
              <a:t>your</a:t>
            </a:r>
            <a:r>
              <a:rPr lang="es-ES" b="1" dirty="0">
                <a:solidFill>
                  <a:srgbClr val="FF0000"/>
                </a:solidFill>
                <a:latin typeface="+mj-lt"/>
              </a:rPr>
              <a:t> folder/</a:t>
            </a:r>
            <a:r>
              <a:rPr lang="es-ES" b="1" dirty="0" err="1">
                <a:solidFill>
                  <a:srgbClr val="FF0000"/>
                </a:solidFill>
                <a:latin typeface="+mj-lt"/>
              </a:rPr>
              <a:t>locker</a:t>
            </a:r>
            <a:r>
              <a:rPr lang="es-ES" b="1" dirty="0">
                <a:solidFill>
                  <a:srgbClr val="FF0000"/>
                </a:solidFill>
              </a:rPr>
              <a:t>)</a:t>
            </a:r>
          </a:p>
        </p:txBody>
      </p:sp>
      <p:pic>
        <p:nvPicPr>
          <p:cNvPr id="9" name="SPANISH 17 ZODIAC.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8985448" y="1052736"/>
            <a:ext cx="304800" cy="304800"/>
          </a:xfrm>
          <a:prstGeom prst="rect">
            <a:avLst/>
          </a:prstGeom>
        </p:spPr>
      </p:pic>
    </p:spTree>
    <p:extLst>
      <p:ext uri="{BB962C8B-B14F-4D97-AF65-F5344CB8AC3E}">
        <p14:creationId xmlns:p14="http://schemas.microsoft.com/office/powerpoint/2010/main" val="3001272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AutoShape 13" descr="data:image/jpg;base64,/9j/4AAQSkZJRgABAQAAAQABAAD/2wCEAAkGBhISEBUUExIVFBUWGRsWGBcXFxccFRUaIB0dHhodHCEgHiYeHBwvIBwYHy8iJTMpLC8sHB8yNTAqNiYsLyoBCQoKDgwOGg8PGiwkHiQ1MS00LDA1LCwsLikvLywvLCwqLCwqLCwsKSksLCwpLCwsKSwsLCwpLCksLCksLCkpLP/AABEIAH8AaAMBIgACEQEDEQH/xAAcAAABBQEBAQAAAAAAAAAAAAAGAAMEBQcBAgj/xABHEAACAQIDBgIFBgsFCQAAAAABAgMAEQQSIQUGEzFBUSJhBzJxgZEUQlJyocEjM1RzgpKTorHC0RZDYrLSFRckU2Ojs9Pw/8QAGwEAAgMBAQEAAAAAAAAAAAAABAUAAwYCAQf/xAAuEQABBAECBQIGAQUAAAAAAAABAAIDEQQSIQUTMUFRImEGFHGBobHxIyQyUpH/2gAMAwEAAhEDEQA/ANxpUqVRRKvJNeqG/SBJIuAlMZsbqGN7eAsAwuOWhsT0BNeONC1KvZC+9+8RxE/Bgkbgx3ErIxCyP9EEakL16XPWqSHDrHYpeIjUMjFW+I5++/squeZolbIrKL3sUAEZJAJzA6jy/gKg4jJxGXwDKDdnGeSQ8ha56k6AdKSPL5X6rpNWaIm6asrRtj+kFkTLiEaYg2EsQXXycXFm8xz8qLtj7dhxSFomJynKykEMp52IPlWMnZ2JUxxvAys1zHGqAJfubEszDnk71pW4O7j4aN2kGVnCKFJBYKmaxa2mYlmNtbaCmED5SdLkHK1lWOqLqVKlRiGSpUqVRRKlSpVFEqVcrhNRReqbliDAqwBB0IPIjqDUbaO1ooFzTSLGvdmAv7OpPkKEcZ6XsGjWRJpB9JVUD3ZiD9le0SrY4ZJNmNJQxtvdKeKZoljMqtxHhvL4Mii4UrzLDMFsb3sPOrjdDY0YhVmwyI4sAxU52IFi/iAK3N7Cwtb30M71b9vNjUlgJEcNxHmHrZrZyw7H1bdAPOiTZW/0U7JGsUvFcgBAARfr4r2C9deQ50PyCw6h3TD5eVjBJIFaYnGRyAZRx/HwgieuJhe/iuMlgG10tbnqKI93sLPHAFnYM9yQMxbIvzVLEAuQPnEa1E2NurFGsTSIjTRliHAIsWLH9K2YgE+fK9X4FWBtJdJJrK7SpVxq7Va7SoXTfMspZMO7C7BTnjGfKSt9TcAke3UVX7N3xxMULNjIS5BZs0RisE5gWzAkjXzNca2+UP8AMxXp1C0cUqibM2gs8KSpfLIocX52I6+dKu0Qu7RL8GQpo+Rsv1rHL9tqwGTejHS6HEzsW0yqzXJPQBbe4CvoY1ge9+y2wW0HyaAOJ4j5XzC3sa6+wCrYiLKbcLczW4EAmtr8r1DuHtGXxfJpNesjKD+816qtsbIlwsximADgBrAgizDTX3WrdcZvVh4cKmIkfKjqGUDVmuAcqjqf/jWH7x7bbF4p52GXNYKv0VAso+813E57nJpwzKysiatg0daACraKvRlj4osevF+epjRuiubWv7RdffQqtO4FrSx/XT/MKukaC1N+IwsdA4ef2vpdK9XrytN4jFIilnYKo5sxAA9pOlAWvnyeqDtvGcLDyyDmqMR9a3h+21MbO3nws7ZIcRHI3OysL+du/nblUbe6b8Cif8yRB7lu5/y14XbWFXK7QwuQ9hMNw40QckUL7bC1Du8k54jLc2yWt9bKf5aKKFt4I7zv9UW/Yyn+UUtZubKx+JTpiSjj0aYvPs2G/NMyH3EkfYRSqv8ARXKODLH2YOPYwI/ihpUyYbC2LDqaCjkis79MWz0OGimuA6NlA6urC7Ad7WDfGtErO/Sjil4uHTmcshA+sUQE9hq1z2vVjdN+o17r10zoRraLIQPiN0ceUiuhkUL4FDq3DBN8up0ve+lUM0TKxVgVYEgg8wRzvWibI3ldSMG6ZJEiKA6g50Tw2voQSDY9brQxvDhBJEmKVy98qS3AEiyW+dYC5vcfDU1XHmNjIaeh6Fabh/FWwkRu6FNbp7qyY6bIhyoti8hFwoPIDux7ade1M70bGGExckIYkJYqxtmIIDAm3Wtk3E3f+SYNFYWkf8JJ3DHp7hYfGs39KaX2mQOZjjHvNwKJ5hc72XLc92RlGz6QDS1rae3YcMmaV7XBIHNiBzPs1FydNRrqKA9p72NisQTDA8kUajV4iVjfUuSrFVL2yAFiMoDd9WN5ceePiGTxuhYqBqFESARjtZW40pHdVokwUSRwonOLhAZ9SDceIsf8V82Y8zc0oL/mS+N3QJIxl7oQ2lhcZdJ4zwSHyj8WJWYKWsVRQo0BAVixuQK7FvDjJMRCs4E4HE4fCQBnYqNSLgeoQ3sejLGJFLGylvCBmLj5pXVWDcswIzfxod9GWB4kxlkbxRqWiXLa6uMnE8tIsuXp7xXLYTG4MafSq8iFrmlp7qRjNriFQ0sU8Qva7xNa/a4uL0OYraAxGIbgrJITYhVjbNYRSKxt5M6j31celHaWfERwfNiXO3mzXA+Cg/rGqfcvG8PaEBvoxMZv/jH9bU+i4QHYxntd43wxEMV2UCb8eyK/R3gZ4pnDwyIpjtd1sLhyy26/3jj9GlR8BSoFooUhmN0tpU+8W2/k8V1sZGuEBOl+rN/hA1Pw61mG0sHO8CYp2bhTycMsdJplIJV2PzUJFgg0AtRJtQfLcdw73jMnAt/0kGab9ZhkPkBRBv1gM2zZgo/FqJFA5DhkNp7gaGhqaW3btBqlRIDI11fZZr8nXqM2tyW8RJ7km5PvqNAnFYKuULPeK7ZsquCQj2UgFtCoJ5XBqU8vhLeV/svUddmNEgiYm7RxzI3UB1DAj2OD8K1efCyWMQNAFgkfVZLCfJGXTkn0mj9Fr2wtrLLhllYhSARJcgZHXRwfYQfdaspkQbS22QNY2k5g2/BRixII75dCO9So9tSt4BFnjxORpF5Lxor8VewDZFY3+aL60T7J2zC+IScsqpHhZGdjoEzNFp9jfbWXhkJb6uvdbyCSm629x+1F2ruVHgYnmjmkCgg5MsbPIxICrmI18RU+IEaAkNYVBhi2jgY2sFeJVuqKGlym2vMrIBftmUdhUTa21JseZpgkxiW6QxcN2jOXXM4RwRLfxDMCBpUeGHDk5UxMixGcR+Kd1vGsWaRmDEWLN4Tfl0tVjYmC3V1QMk72vpnbrsrTejaM4wqvK0ZhmQFDBmys+ZDw3Zvmlc9uVypB5VM3S2okMfFZWml4YQiEXjiQFnOaQ2QuWYlrE20AGmrO7uzcPLhIuHhHnYqLiTMIg/W7P4QL30UMbW99NDtrG4g8JbrG8b2jgiBy2OW2pBte3iBHPpVTg0ODj1R9WLJTG15ZMdjJZIYnKnINSoC+ECxNwOl+tQcFA4xUUdhnE0Q8LBhfMp5jsASaJdlBMPBEI0M8mJJFjlQtoSwPOyixFtefPWq7d/dczFp4jJhFDERizGRDbxW1UBe3XnTSPikscXKJ2pMYuKyxw8kn01S2YGlWT4rHbQws0cbYxpA1mub8uIqkWN9de9Kl7ZA5KK2tXe54BxYv62XEv7zMoJ/iKNdo4fiQyJ9NWX4qR99A2zHOH2sqNoHbERD9MrMn3j3VoIofDBawj3KohHpI+qwmN74Xz4R+IUj7qNt8Nmf8LhJwPxapG/1HVbfBwvxNBoi/BOvYyr+84rWYcEuJ2esZ5SwKL9roLH3GxrSZchbyZB1pIeHwtkE8R8rLI0Yl41OUygmM9pgpA8vGhdPhUbZ0bFPETlZgQh5eEnKD5C7ELyBYmn3jYrb1ZFPP6Mim32MKelkDESAWWYFwPoODaVPj4vYaznxBC+B/Mi/xfv8AfunvwpOx7zBN1Gyi4PGhIlVUDSvdrjOjgMT4i8bkMB0DANTmH2dmKwqSXmcRlvnMWPjYnne2Zq8xTKMwsFOaxHUnpoNSTfzJvRruPuw4k+UzoUsCsUbCzC/rOw6EjQDoOeppUx8uZI0EU1q07oIcCJ7rt70bw4dUUKosFAUDsBoBWSbK2KszFG0ymWxA7SEW5jT+la+ax7ZWycRLjZIFlVcrzksUJICuOdiL3Lim87b0pNE6gVYz7kRKCwuSoNgoIb2Cz/GlDuWjoG4kouL2LS3H79Wv9hMX+WJ+pKP4S15/sRjfymP/ALw/mNV8o+F5qP8AsP8AiHdr7BXDC4JYsuhJY2sy92NKu7WwU6YpcM7I5bh+PNIQokfLoGv2vXakbSCV1IRTd7/lEu/uzGzxzIcrFkAbosqkmInyN2Q+1aK9j7TWeFJQLZhqp5q3JlPmDcUtq4JJoXjk9RhYnlbsQehB1B7igPdzeZcM8iyOrorBZXjOZDyCzLlvoRZXA5EeWsc7kSWejvwUETofZ6FDcQ1k/Oy/+Rq1LcvEZ9n4c9own6vh+6spwL3TN9Jnb4ux++j30cbTQQyQs6gpK2VSQCVYBxbvqWrTZzKx43ewSDhcn93Kzyb/AChvejDcPHTr0YrKP0xr+8rVX4aMsHhHrN+Hh/Oro6+xl++r/wBIQtjoz9OA/uyafY5oanZhZ09eMh18yOnvFx76ryMb53hxb3bZH2Q75nYXEtbehUVJ7O0i8wIpF7gq2g8uVq1DaO/sETWVGkGYrnzIsZYcwpZhnN+eUEedZptbBR8dJhfgT5ZAASBqbSDTqC2Ye/mOTcOHaFyBJIrxloswdgQoPIWOgtrYVnOGxf09V9VrM3iAlcKFFaOPSdhgDnR1t2MZ/nof3N21FHjp2nZYCQ5HFZVPjlzjmbG6hTpflVAdoTnT5TiLfnpP61FgwimWIMWysViPiNwDotj0sbWHLn3o90RNFCNy9OxO30WyjerBfleH/bR/6qcG8eE/KoP2sf8AqoJ3c3Bhnw4keaTPmdWCrAACrldLxk9Ktv8AdnBb8dL71w//AKqpLpB2/KObocLBVHt3ErJtYMjKyg4VbqQRfik8x1pV5l2CuF2hBArZlZ4ZPURSPE2nhAB9Qa2712uIQbdflWSVTa8L1JJLtPE5A4WOzSAMMyLGHKKQnKSQlSbtdVBGh682/uumHmgAmklMglR85WwjCdFVQFGbLr3Aqfjt0Z4yThyTlLNGUkEcqKxuUuQVZb3tfoB2vQhh9nYl5i82FeYXtZ8QhzHoHN7t5AZV8qDEbpA5rm7m90v0lwIcN/Kj7KAEKC/zatt3t31xeKZSU0iBOaNZBcNYdQVNidb9Ks/9lSt4l2Xhg1rasnTpYaUUbk7IaDDkvDHDI7u7Klsqi/hAIJ0trz6mtFPltmxxAW9hul8HCeTkGYutBW8G5j4VklUB0s4bhpJ4BYG5BZgBp0tVQuLU8gxPMAI5Pwy1tOJizIy/SUr8Rast2/HtLBwRrNIrQkrEchHEIAvbNZSLhSL9q4x8x2JFoYLAXeVwuKd3McTfshuDAcRHPEssUhyRsSM3IslmNl5kDS9zrT82OWWWSVdFkcsL2BtYDX302dr4YTK3yawAZXGVCDysR53vr2NTcNtaCVsseDzntaIc/aRWdZmzscSIiQTdeFUWvu9JKiGQdx8a7A6mWK7qq8RWJJAAC+Ikn3VoG427uUStNhEiVyhRG4b62OY6XC81FvKpOP3IUYlsRDwQzoEMckYKAj5y29U9x18udOGzF7QSKPhGDGJbfQq03SwoTCqR/eFpv2jFx9hFXNqhbHwHAgSLNmyaE8rm9zp0FybDoLCpwqI1raAHhBG2kvtnD+yP7OOaVXOJ3aL4+PE8WwQAcPJckgOL5s2g8fbpSqtjSLtWuN0v/9k="/>
          <p:cNvSpPr>
            <a:spLocks noChangeAspect="1" noChangeArrowheads="1"/>
          </p:cNvSpPr>
          <p:nvPr/>
        </p:nvSpPr>
        <p:spPr bwMode="auto">
          <a:xfrm>
            <a:off x="1640681" y="748904"/>
            <a:ext cx="228600" cy="228601"/>
          </a:xfrm>
          <a:prstGeom prst="rect">
            <a:avLst/>
          </a:prstGeom>
          <a:noFill/>
          <a:ln w="9525">
            <a:noFill/>
            <a:miter lim="800000"/>
            <a:headEnd/>
            <a:tailEnd/>
          </a:ln>
        </p:spPr>
        <p:txBody>
          <a:bodyPr>
            <a:prstTxWarp prst="textNoShape">
              <a:avLst/>
            </a:prstTxWarp>
          </a:bodyPr>
          <a:lstStyle/>
          <a:p>
            <a:pPr fontAlgn="base">
              <a:spcBef>
                <a:spcPct val="0"/>
              </a:spcBef>
              <a:spcAft>
                <a:spcPct val="0"/>
              </a:spcAft>
              <a:defRPr/>
            </a:pPr>
            <a:endParaRPr lang="en-US" sz="1350">
              <a:solidFill>
                <a:srgbClr val="000000"/>
              </a:solidFill>
              <a:latin typeface="Arial" pitchFamily="-123" charset="0"/>
            </a:endParaRPr>
          </a:p>
        </p:txBody>
      </p:sp>
      <p:sp>
        <p:nvSpPr>
          <p:cNvPr id="29704" name="AutoShape 14" descr="data:image/jpg;base64,/9j/4AAQSkZJRgABAQAAAQABAAD/2wCEAAkGBhQREBUTEhQVFRUWGRcaGBYYGBocFhoYFxUXFRgWGBgeHCYeHBkjHBUUHy8gJScpLCwsFR4xNTAqNSYrLCkBCQoKDgwOGg8PGjQlHyQtKi0sNC8sLCwvLCw0Ly0vLCwsLCw0MDUpLCwsLCwsLCwsKiwsLCwsLCwsKiwsLCksLf/AABEIAMUA/wMBIgACEQEDEQH/xAAcAAACAwEBAQEAAAAAAAAAAAAABQMEBgcCAQj/xABKEAACAQIDBQYDBAcGBAMJAAABAgMAEQQSIQUxQVFhBhMicYGRBzKhFFKxwTNCYnKS0eEjQ6Ky8PEIFoKzFVPSJCVEVHOTo8LD/8QAGwEAAgMBAQEAAAAAAAAAAAAAAAQCAwUBBgf/xAAyEQACAQMDAAcIAgMBAQAAAAABAgADBBESITEFEzJBUWHwFCJxgZGhsdHB4SNC8RUG/9oADAMBAAIRAxEAPwDuNFFFEIUVBi8dHEuaR1RebEAfWsttL4mYdNIlaU8/lX3Ov0qt6iJ2jKnqpT7RmworlOO+JGKf5MkQ/ZXM3u1x9BS2M4vGb5JGXmzHJ7bvQCl/agxwgJMUN8pOEBM65idrwx/pJo1/edQfa9Ul7X4Umyy5zyRXb/KpFc6k2Zh8KLzHvZPuDQeo5dSfSqGK7QyMMqWiT7qae53/AIV165p9vAPgNz8+4SD3rL2gB5czqeK7WwRi7tbobA+xN6SYv4nxL+jjZ/oPqL1zQnjRSzXrHsjH39fSLPf1D2dpscV8T8Q3yRxp53Y/iB9KUYrtnjJN87Doll+qgH60lopZq9RuTFmuKrcsZJPiXc3d2Y82Yk/U1Lh9pSx/JLIv7rsPwNVqKqyeZVk8x7he3GMj/viw5OFb62v9ad4P4pyD9LCjdUJU+xzfiKw9FWrXqLwZctzVXhp1jA/EXCSaMWiP7a6fxLce9q0OFxscozRurjmrAj6VwaruDwc4IeNZFPBhdf8AFp+NN07uoTjTn4Rynf1OCufhO50VmOxW2JpIymJILL8r5lJYW1DZTbMPqD0rT1ogkjJGPjNVHDqGEKKKK7JwoooohCiiiiEKKKKIQoooohCiiiiEjnnCKzsbKoJJ5AC5PtWC2v8AEKWQMMHEwUaGUqWb0XcPW/kK0XbqfJgJrcQq/wATqp+hNZzZsYijVBwGvU8T70nXds6VOIlXdi2hTjaYjG4qSR80rMzc3Jv9dw6VBXSWs28A+etLdqdn0kTwKqONQQAAehtwNINRPOZnPatyDmK9lbBRE77EkAbwp3dC3M/s/wC1fcZ2keQiLCqddAQPEeiqNw/1pVWLCy4ucrM+UrvU7xzCLu9fXWtVsXZ4w8qGMhVBGbS7sNxzMdw13AVo0UZ1xS91fHvP6llNWYYTYePeYkl7Jth41mxQzM7BVjB4kE3kb03D3qv2ykT7S0aKAsdkUKALWAvu/aJrddu8ZHFh0ZwGYODGp4sAdbche5/qK582AZojipWu8j38w1yW9Tu6VaqJtQpjc8nnA/fhO16YT/GnxP8AcVNhiOtRUwBtrW97admoDh2xCpkcZTddAczKNRu4765c9GqCOrPPjF1ti6kr3TmVFTHCH9UZvLfUIFZFWi9I6XGIsQRzCimC7LC/pWyn7i2L+p3L9T0p3sfZzZlZY1jQa+K5ZhyvcNY9Mo86bo9HVagy2w8/1LUoMxxEuD2BLIbBSOliW/gALe4AqTD4BC2VVeVuvhH8IN/8QrsAZIoSyoFULmyqLcL2sONc4XZk8r53YRki2m+3Ky/ma0razojJYZ+P6jzWi08Y3MZdlNgF5GEqZFC3AQhSTexDFfFx+9Wvi7PYdf7lCebDMfdrmqHZLZXdITmZr7ifrbpcfjWgq2ocHC7Dyj9GmAoyJnNv7GKWnw6gMo8cai2dRrcAfrrvHtyphsTa4nQa+L2J9OB5ivW0drCPwrq30Hn16UhSYhswNje9SALLgzpwrZE19FV8DjBImYb+I5GrFUkYl/MKKKK5CFFFFEIUUUUQhRRRRCFFFFEIl7SYE4nDSRKwDMBYk6XDBtbeVZJ0eM5XFmAFxcHhwI4U8xe0Gicq+hH1HMdKzO18Y3f3YEJIBkbgSvhYX53/ANa0rdAY1/KJ3Chff+UurPUyYiky45b2zC/K4qys1Jh4sHk+0dnJOAb5XHyuN48+YqvhtttEwjxQt92UfK3n/P3AqdZqX4sCbEKjaoiliOraD8qmtVqZ1J/RkWODqXn8z3Gj7VxoUn+ziX/Aun8Tm3p5Ve7UITH4V0DXIH6osRu5C9LcOk2CcyYc5l3lTv0/HedR6inWD7RR4k3Flc70PPiRzp6xqqGOrtH1tCnggq3aPraZ7Y2yxMxzEhVte2833D6GulYtA2DAIBGVNDruK8/Ks9BhVS+VQMxubc6e4F8+GdOKg/8AqH1vWjVbJBjdBAgIiLEeGNraWVvL5TWA2Ql54x+0D7eL8q3uO/RSfuP/AJTWI7Pn/wBpi/e//U1l329WmD4/yIlc7ugml2VsTL/aSi7nWx3C+uvM/hWp2Xs7vDmb5B9enlVGNLkAcSB76U12lPa0EfQG289PzNajsTtHqaBRPG1tpZ/Any8TzPIdK+4HYhNmk0H3eJ8+VXtnbLEerat9B5fzq68gUXJAA4nQe9UF8DCy8Lncz6qgCw0ApVtva4iUjMFsLsxIAUeZ0BqvtLt1gYFbPi8MGAPh71C1+WUG/wBK5j2q7bQYuN4IYvtmf5mJZMODcMCXFmYg2Nl96gCoGpjCo2kbx3ju3+Ah+fFRE8kJkP8AgDUkn+L2G3QQ4mc8CqWU+pN/pWRwHZWINnkRHc7kC2iXoqb283JvyrTxbNdrZvCOAPLkF4DppStTpADZBmZ73S8IMy9sX4n4kszfZO5Gn6R82YcrAKQevWt1sf4i4eayy3hb9rVP4+HqBWBTZ6rwueZrzLEDvFJm7qltRlQuKqnP2naY5AwBUgg7iNQfI16rjGztrT4U3gkKjih1Q/8ASfxGvWttsT4jxSWXEDun+9vjPrvX10601TukbY7GO07xG2bYzY0VCmKUi4Nwdx4eYr134pvBjeRJKK8d8Odeg451zEMz7RRRROwoooohKuP2bHOuWRb8juI6g8KyfxE2jBs3ZLlo1ksQsSPc3lckgkix08TGxGikC1621cT/AOJbGER4KLgzTOR1QRqP87e9cIzsZwgEYM5Ns+XHYqZpYBNK41bIpKgcAVAyhdLBbW00rpfZbbzyJklVkkXRkYEENbdY62I1Htwrp/w/7KRYTZmHiyC5jV5L8ZHUM5PO18o6KKyPaKPC4kyS4F7tDbvoyrAhL2EseYAlAd9rgXvpxWuKQK5HIitzSBTUo3H4npJ68bIRpJZCoLMzWAG+yil+HxdwD70z7K7TSG5e/iB1Aub5r/WkKeGYBjgTOVgzCXO8sbHQjeDvvVLHbJSXUeF+Y3HzH576c7b7p1+0RvqzWZepBJI4jdqDzpSk9TqLpOky1wDsZWh21PhiFlHeJwN9fRuPkabYXt9FEwKq7XHiFgPS999V+8BFiAQd4O6sYnzN5n8TUvaqqLgHI85U1V6XZM6Au00xEMpjvorXU7xdTa/8+lYvZcuWaNuTr+Iqo87LqrFT0JGnLSvkLG1+NQrXJq6WI3EoqVi+ljyJ1fBm0ifvL+IpthlVJJpJCFCn5mIAAOtyToNLa1zraXbAmJhApWQqcrtayuRo2XW9jrryrBRwYzEOTtCdp0HyoXYqWvoxXRdBffzrVqXlLBwZqC6pAE54mx+I/apcZKF2fjMW2QZWGHcRYXNmvmac2zGxGihwQultb4zCdkIyc+MllxT/AHQzCP1dvG3oF86cIgAAAAA3AaAeQr1WY9657IxE6l+7dnaZnaHYaN5M0bd0mngALAW00ZmJ163/ACrW7LwUfhRjkQAAWAt5E7h7VJhNkTSjNHFI45qpI97WrwFKMVdSp4qwIPqDVD1HbGuLNVd8a9xNfsnCwwyKWQFRe/G+ml+JF7aVLNtqU8VA+6ETL5WK1ncHjGjHFk5frL5cx0pqkiuuZTcGrFfbAjiPtgbStiDck2AvwG705VWkWrrrVd1qsyLCUXWq0iVfkSq8i1AiUMJNsftHNhD4GzJxjb5fT7p6j610PYfaSLFL4DZx8yH5h1HMdR9K5ZItM9ibEmcLNFIiNc93cnMxUlSRZSAtwy62BseF6bta1UHSoyPCTo1nQ4G4nScdtLuyFALMdwHtUaviDraNehvf6VU2fiRiUEhHdzRkq6/dcb1I4jiPOr8rSZSBlvzBP4EfnW+jKygr3+MdyWycnHdifFx8sf6RRl+8huB5g62pkuKPHWlM2DJUgMb9WOvPp9K9re1srZuZb87/AJV1kVpNHZdjHUc4NSUqRjYX38fOpJNrJEuaVgq7sx3C+65+nmRS5pnujIqDvjGuLf8AErgSYcHNbRXlQnrIqMP+01dprIfFbs0cdsqeNBeRAJYxxLR62A5sudR1aq5bHmwMaMRg4HG6SGNvR0B/Ok+H7FLFiRItspV0bqrqQQfWx9KwfwX7cZ8F9mJvLhbkKTq+HY3uP3GNjyBTrWt7WfFCGDCuYc74hgVjjyG+dvCpJtY2JGgJJ3DfRCc5wWJuoYbiAauYeawFYmTHtBtL7MhzIixQuN47yGFUlZT/APUWTXiK1KPcXFYtaiaR8pgV6LUG8u6NknqZZ6ULNUyYiqQZWKkbpNVOXZSMxYErfeOFRJiKnSepZzLMhuZZw2zo1GqhjzYA1BtDZK2zRixG9eBHTr0qRJ6mSepbEYktKkYxM5U2EwbytkjRnbkoufPy600bYxnlRYrZnYAjhrvb2uT5V0nY2wkij7uI5UBszD55GGhLNwF76VbRti+54/MrpWzVGI7hMdsT4eSMScQCvJAy5j1J1t5Ux/5HhjlRmV8ouSrEMjH9UEjhc3Ivwtxqvtb4jFGaPCxKoUkZn1JI0JCg/Uk1V2V8Rpc+XEhZI20NlAYDmLaHy+tNU2twQmPn6/5LibZPd+8bdq+00mEKLAoykfpGF9fuLrYADhbyqt/4ZicZh3bHCOOwzQzPlRlN/kYf+Weuo66VV7V46bCzR92wMLWkjO8MBYlTfz4bwwrP9otuNipmcs+Q2KoTonhAIA3b768ajcVVR2XJI8MYnKlXc68/Dul9diSRgsrRTKupMMivYcSQPFbraokhN88RAbip+VvPketJIJijBlJBG4jQjyNNsFiKQBB4laOrbS9Biw9xYq43qd4/mK+yJXnGCJlBdsjD5WHzD03kdKMHhZ5EzELGg3zSeFSOYU6k/SrQCTgby4ZJ08yvMwAuSAKrbRhkjg+0GNli18ZFr2Ba4G+1gbHdTFWVNcMgmfQfa8T4MOhJsO7jPzG5Futq+YSKOUY/Cy4ibEYllQTtJogzIzR9ym4KMx3fhamBaEjLGX+yMyknaN8D2OSRAjoc+W7S5jcPbXKt8uQHS1tQN4vTXsJhUGGCvbvcO8kMg5MjsQefiVkccw4r12R7WQz4VQ7xxzooSZWZVYOBYvrqUb5gw523ggc72/2iaPGT4nDyOnePa6EgOouFzDcRoSLi4zaWvTbVKdEgoMZ2275bTpKroijJYgDjv48PvNdiNqCDa7qD4ZRGr8g+Rcp872H/AFGtXXCsHjpJZGkYsb3OY7i173B4nfr9a7fhpM0Ub/fRW9WUH867Z1MlkPjn6ydWgbes1IsGI3Ok5AzyM+XfJr0XpftPbUeHAMhN20VFGaRzyVRqT9Kgiw+OxO5UwcZ4vaScj9z5F9SSK09O2TsJDVvgbmMMZj0hQvK6oo4sbD05noKSPgn2rZcrxYMalyMskxAOXIp3Rg63O+w9Hmz+xkEbiSTNiJR/eTHOR+6vyr6Cn1Vmsqdjnx/Xr5SwUS3b48IUUUUrGp+d/ip2Cn2XjP8AxHAZkhL57x74JG3ggf3TXNuHiKnhfLYn4o4hxcQ4ZJraYhI2EoO4sgLmNH/aVARwtX6vkjDAggEEWIOoIO8EcqxuM+DmypXLthFBJuQjyIvoiuFA6AUQn507IYAs5mbcLgE8WO8+gv7113sV2JbFxSyMSi2tEeDPe5NuKgC3/V0rf4P4eYCK2XDr4dwYsw/hJI+laFECgAAADQAbgBwAqLKGGDIugcaW4nCdobPeCRo5Vysu8fgQeIPOq9dn7S9mY8ZHZvDIPke2oPI81PEVzXAbL+zYiRsWtkwsbzyDgyxi6heDBja3PUVk1LZlcAcGYVW0ZHCjg8Sji9mPBCJ53igRtU72QKz8fAnzH2qhg9pJIuZGDDmD+PI1zXtDt/EbTxjTSZnkkayItzlBPhijXkL2AG866kmmMXZfaWCPe/Z5VH6wsDccmQG/006Uy1kMe6d461gAvuHedFTEVOmIrPbG2uuJjzrodzLxU8vLkaYrIazjlTgzMLFTho5w2OZGDKSGU3BG8VLtDbeILN3c7qhuMofKALnyAvffSVJ6nWephzjGZPXkYBk+G7MzyC6qhHPvYrf56uJ2VSPXE4qCMcVRu8k8go/rSKeEA3G78KirgZF/1+plWVHd9/X5j7tP2iXEd3FEpWGEWTN8zaAZm5aDd587BFV2bYk6J3jQyKm/MVIFuZ5Dqan7L7N+0YhlIukSB2F7Zi7FY0J+6csjHjaO362kwtSvUweTJaXqPv6EV1pNgdmTNEJTMFQ5hZBd/CxRgSbAEFSONar/AJXXERlXjjXgrIiqVPAggC4HI3BrP9ipisWLw7fNC7tbzCuf8ZenBZdXU0vvt3Ry3thr9/jG3dGK4ODDeJQim4HeykM1zoLXsoJ6Vmu0nbKONMS6qZ5sK0YdZr5bSMBdANOPL+uO7UbSkm/8Sgd2dVEU0QJvkAylgvIWa3pUM0hnxMo/+dwSt5yKot6+E08qhRgCa6oqjCiNe0+1XxB2jhncvG0MU+HB3KECswXoTXjAbZJx8M40+14VQ3WSOxPsBb1qDZOzXb7LiHsgWBople6tlFwpsR6620q1g4kjjSOEZhHmyyuASMxJPd6C++19Bb71Rd1QZYyNSotMZYy5i4xnJIF73GnPXSovsnekJlz3Istr3PDTjUyYcCMyyOI4l+aWQm1+Q4u3QVa2fh5cUtoQ+EwraNM2mLnXkg/uYjz3kc9ay0oNVYsNhManbNWcuNhn1ieYRkkMMCpPih82bXC4b9qdho8g4RC+7W9rVvdiI8MSxyTyYhybtI+8lrXCqNFQcF4Vl9mypEv2bCxDMjuojTRRZjleVzexK5WJN2N9ARu12BwZUAvYtYXtuGmtqasDUeoyhNKLtk8kg/ibT0aNtSAU7n1vL3ZvYwEs2Ik8UrOyqx/UiAGRE5XBubbyTWirPQzlDdTammH2oraN4T9K1aqsTqlNF1A0y7RRRS8ZhRRRRCFFFFEIUV8ZwBcmw5mluI26o0UFj7D+dSVC3EgzqvJjOsB8cJgmxZyAMzmJL8bGZGIvyOWnk22ZDxC+Q/nWK+KkTTbKxGpJUI+p4LIpP0v7Vd7OQMmUe0qSABM9/wAOnZlHbEYx1BZLRRn7pYFpCORylBfkzc6632kbBQQ5sVlRCbBrNmv0ygsedc9/4bsYDgsVHxSZXPk8aqP+01dG7Tdnxi0UEXy3+tv5UvGpxLthsNcBiY8XA4kwuJ07xbZWBO9raZ1Op5i/EEVPWu7QdkSmxsfAR4UXv4x91kBdrcrhLf8AUedYbZMpaCMnU5QCeZXw39bX9azb1OHmR0hTGzj4S3X0GvlFZ0y57EtMux2C7/Hqm/u4nlAtcFw8ccZI4hTIz+aLSqrGx9rPg8XFikUuFDJIgtmeKTKWy30zKyIwBIvlIuL0xbsq1QWl9uV6wa+J1rB7EKszsTf9qxvfffn676xezMdFszbU6SEJBMEQOfljkUmSIMf1VInkS53EKONahviFgzFnEpbjk7t1kJ5EMBb1sK5ftDaX2mWSVrEuxJA1AvuXqALD0rTu7r3lbkj8TSqEUQGpjODv8/E92dp2nae144I+8kIVRqNRdjwVRxJrl/YnGZtqtm/+Ije44XDMx/7i+1Z6OIKLKAByAAH0oBdXWSJ8jpezWvo1r7iDfQHfwpT2vVUBOwEoF7qqqx2AnnauwCMc8jZREYZIZSTYjUi+unLXpUWDWONIliXvWiUqsziwAN72NrsNbeEW61YXBtM+Zi8z3vdjex5gfKp62v1prhdjktls0r7+7j5c3c6KvUkDrV3XvU2pD5mM+01Ku1FfmfXrwiyPBvM2t5DvtayL1y7h5sSetWogNe6jbEupszKD9mRuUku5m/ZBrY7J7DmYf25BQf3MZYQeUjizzHoMq881NNu4Pu8K8aADL3YWNAAqAOAAqroPm3AUdUqOoq5LHONtu7by52+clStQx1udR+0wkGxwXE2Kbv5V+RbWhj6Rpu9T/WneGDzHw7uLHcP5npXvAbAJ8Ux/6AfxP5Cn0Me5VHkAPwFaqUCd2llS4A2We9m7KyjwAseLf13Dyprh9kMfnNhyG+r7vkjui3sBZdx8tx1qCXbCrl0NmF7jgdxFuYo1MdkENCA5c7z5Ls6w8CK37zMPwBpX9pjLZGBhfgGN0PQN/Op9pbULECN2Xjpob+osRSfaY8OUkyMbEkKbBuIvu/3q6mhPaMpqOufdG3y/7G8G0+5vnPgG/wDZHFvIb/Kn1c42lO5hGHGs0940XjZhZnboqkknpXRY0sAOQA9qruEC4PjLbZy2R4T1RRRSsbhVfG45Ylu2/gOJr3icQI0LNuH+rVkMVjGkYs3H2A5CmKNHWcniLXFfqxgcxzhY2xJLSHwA6KN1/wDXGmqYZVFlGXqN/vWcwW1CkToDZt6n1Fx7CnkEhMf9uFW/C9r+YPHpUqysD5SFB1I8+8yljMWQ4VWWYHTKbEg+YqpiNgx4uKRL5VdWRkIuRmBU63HA0875bWjyMRwzAW66XqvgtnsshkZhc30G7Woa8DbaWdXqO+8/Pfwp2u2ytsyYTEHKspbDv90SK39m/kTdb8pb1+icHjwxKE2ccOJtxFcd+Pvw/Zv/AHlAt7ALiAN9hos3oLK3IBTwJpR2V+Ksc8KwY+QxTIAExJDFXA0Aly3ZXH3wDfjY6miMTrPxT22mF2ViSx8UkbxIOJaRSmg6AlvJa5S2HEck0QNxFIY78LxqiN/iDVHt/a+FSRcTiMZHjGi8UUEbvKXdTdBI5GVIgQCwvcgWtWV7NdqpJJWSUZzIzyM/62ZiXYngbk9N9LXSF0wsTvKbVKeFHfNhRT/sXsqHEu5muUUAWBI1a+ptroF+tNdq/D692wrhx9wnUeu/3HrWcLaoV1Y/cyhaVSuoD9zF1W2jiDHE7i11F9fPX6XPpTOfZcqNlaNgR0v+FfYNjSy+FYma+lrflVSo2eJWiOHHu5x3YmTOJaQ+HNJ+7qB6/KPUimmzMOyKc4sSd176dTuv7+dbHD9hpFAM7xwLwzMB7Df9KdbJ2FggWILS5FzNIVKxgeZ1J8uVO9VUcYIwJ6u96Su76ibcItOntsB55H38AJisLs2SQ2RSae4LsgdO8Pp/OtnhSjRB0XKpuQLAaXIBPnaoqSvqtKyTxc8fvHrMRtejaectvKmH2TGi5Qot5Vc2dbDqyxKFDsWbS5LEAXuegAHIAVE84Bsa9LKDuNeXF7cA5Dn6/wATc6pAMYk/2l92dreZrwZAqsNSWA1toPEDqTvOnD3rzRTVr0m9GqKjjVjzx6+khVpa0KA4zIb0zwqZI+8UF2a4Nv1R6a30qjkHKvDqwBKGzcLkgX6ka2r1dP8A+jtap0uCvmdx9t5kf+fVTcYMsiG4ZrNGQNGBYXP3b3vc+dVdWYXdt+twp9dVuaqwbNxM36XFRxdEjLn+OQ2+lM4Ow0LfpZp5+YMpC/wx5RW7SvLZxlKgb4bxI21U/wCuPt+Ja2s4w0YYNlT9Z9BblcgAetIcPtnE4k2waO4P99LmWAdfFrJ5AVstn7MjgjEcS5UG5bkj6k1aqIrhRjGfj+v7jJtyTnOB4D9/1FWy+z8cTmYhTO6qruAQNALhFJORSdbCmtFFUMxY5MYVQowIUUUVGSiHtPiPkTzJ/AfnSCtB2jwudkIYA2IN+XA/jSaXZxAuGVumt61KBUIBMa5VjUJkcMmVlO+xBt5G9X9tMXfvAc0ZAykbhpqDyN70oz16jxBX5SR5Eirym+qLip7pUyeBiCGBtY7+VXtmYgHEgtuJYgHcCb2pU85O8k+ZrznoZNQgtTSQRNxtLCGWNkBADAg3FwQRYqehr899s/g8wkd8FbebwE2sQde7Y6W6Ei3M7q6sm1pQLCRref576rGSlktdiGjT3mSGTmfnv/kTH5sv2Wa/PLp/Fu+tbfsn8NpoxeWyM28nUgfdUD87V0zPX3PQLRRzA3zkbCV8FhEwsWVBpxJ3k8zUUm1bG4JB5irueq0+BR94seY0/pXKtqWOVkqN4FGHjfBdoT9iklcCVkcKucX+YLa53kC5NZ/Fdq8Q4tnyDkgy/Ua/WpBg3WN4lcZHIJBXW67iDwqBNi839h/WlfZ6nhHPa6WM5/Mo7P23CEJmdO9DyKRfNIcsjBfCLufCFO7jTYYwzYcrGGHeOllawZlXOS2W+ZVvl+YLRh9jxg6C5O/r52tf1p5hcMEFgAPIV5m/tqfR1T2mo5aoSdIzsM/wM+MfoXhuV6pFwoxkz3AckKI1gEUA8tBqaIp1b5SDUmW+leEwaR/KEHl/tXm+qubwtVClvE49fSOF6dLCk4kWIwaubm4PMGvIi7u2VS195uNPeraqTu316+ztx99KhTtKlWnrpgk5xgKT888fKDVQrYO3zEjFFWFiUbzf8K8uV4D61pL0BdlNZwPInf8AX3lBvaQOJDXlJQb2INt9eqAKwY5CnWw18DHr+QpLen2xl/svMn+X5VtdCLm6B8Af1/MouOxL1FFFe4mfCiiiiEKKKKITN48ys/jhZjuBUaW8wfxqHE9npyoaMrfW8bkjys4vr0IO/fWqopkXDADSIobVWJLHM51Nh54/0mGmHVVEg/8Axlj7gVUfaiL82Zf3o5F/FRXT2NtTS99ri+lMJds3+sVeyRf9sTAQbWic5VdSTuHH0vVrNWo2riDNEUBC3IPnbW3vb2rJyAqSDvFOUn6wcYiFen1R2ORJM1F6hz19z1biL65LmovUWevcKF2CqCSdAK5jE6GzxPV6+3puez6RqDPMEvwGp9OfoKrvhsL+rO46lCR9AKqFVTxk/Iy80XXtYHxIlC9Aq7JsKXTIM6kXDLuI9bEVXOFeNwHUre4BIsNRbQ7uNQrVglJnXcgE48cDiC021AMMAkDMabP2UcubTNwH+uNe5ISu8WrPwY2WI+FiOh1Hsaa4LtNc2lUfvDh6V8quLlL5+srEhz38j6d3rzns6VHqF0oNpOy3H8qjjwoBvqT1N6aR4iJgGGXXoPKvTxrIjBdL6XA9fambalU09StfCnkA93ftmQqBSdZTJHE9YREjjzyEeLcD0/GoxjC4J7lcn3r5dOeY2FLZtlzlQl0IUkg3Ol943bqb4/CLMsec5Mm9R8p0Gl7btN/ImvY24trSkqK+QP8AufiZku1asSdOOPn8/KVZMA29fEDqNVvqOh/CqxAXQhs3sB53py0AZbFhY8v9q+uBoBrYWud9YD0mLu5OQ3czEjPwBHA4yTNHAwANiPACKY8OW6Dmd1QTm24+tT7RmKk3OnAX9qVma5rytZVQ6ANxyT+o+uTvLKNc1q8FDkjUHfbXzOtJthbPJbOw0G7z/pWgr0/QVoUU1279h8PGJ3D5OkQooor0kVhRRRRCFFFFEIUUUUQkeIizoy7rgi/mKxeNSWE2dG/eAJU+RFbiir6Nbq+7MWr0Ot4ODMNhGkkNkRj6G3qdwqLaexcUrk9z3g4GN1OnVWKm/let9VbaWM7mF5LXyi9v9cKvF22r3FizWSBD1jHbf1zOcGKe9vsuJ/8At/nmtU+H2DjZiAsQgXjJKVJH7sakknzsKMZt6aU+J2A+6pKr7D86qfam+83ua1NNUjuB+sxOtoBtgSPiBNMvYzDwIXlnlZ7fO0hAvyEY8NuljSfZm0O5lWS17bx0IsfXWl5kr5nriUWAIds5hVulZgaa6cRpjJjPOSpzF2st9NCbKOlr2q/icFHhGTvM0j6NlFglgeJIJOo/2rOrLY3GhHGmzdpGdQs0aS23E3DfxCuPTYYC8d/r/k7TrodRbtdx5Hr6ybaG10mcljKF4WYEAcPBYfjVfHRvAxjLXUgH9kg6g2O4/UVGNrIpukEYPNiz262JtVTE41pGLubsd5oSmRsBgTlSuCCSct5ev4jHEJmsegt7c6W4nZrZ1ZZbrxQj3A0q5hdpjRZBoBYEbx51c7gNqpBB418j6R6PuLGqesXYk4PIPz8fvPb2d5SuEGg7jkd/0i0SMFKg6HhUuC2s8R3kjkf51K8NQPBWWrFTkR7maHZ+3VkaxNuQItryvTVWB3GsG0NWMPtSSPcbjr/PfWnQ6SZBhxn8ypqQPE2tQYvEZRpvP+r0pwfaQEWYWPXd714xu11zC9jpw6cKar9Ioaf+M+8ftK1pHO8qYvF5mtwH1PE1Y2ZgTK4FtN5PQUqaS5J5n8a3WxcD3US3+YgX6dKS6Oszd1sHsjc+vOWVX0LL0cYUADcK9UUV78AKMCZkKKKK7CFFFFEIUUUUQhRRRRCFFFFEIV8Zbix1Br7RRCYvbHYt1JbD2df/AC2NmHRWOhHRreZrL4ljEbSq0R5SAr7E+E+hNdcry8YYWIBB3g6j2rQpX7rswzMmv0XSqHKHSftOShwd1fc9dBxPY3ByG5w8YPNAUPuhFUZfh3hj8rTp5Ssf82anF6QpHkGZ7dEVh2WBmMz022PsEzq0hYJGt7sddwubDoONNz8N4uGIxP8AFGf/AOdOtj7AXDxNFneRGJ0ky6XFiBlUaGo1b5NP+M7yVDouoH/y4x8Zh5ZMMDZVlcfeLqt/IZDXuHZ6TA9yWzqCe7e1yBvysNCehAp6fhxBcky4i3LvAAOmi3+tM9k9kcPhnLxq2cgrmaR2Nja9rmw3bxUWvKYHu5z69bSadG1Wb/JjHl/H9zm82OjT5nUeuvtvq9srB4uY3w0bIp/vZQUjtzCnxP7WrepsfDYRC8UESFeKoA2+3zWvUQ7QeVRqXPXIVCZB8d/tJ0rBKDAu+/lt95G3Z5gg8QdreI2y3PEqLmw6E1Qm2OyqWYEe1auKTMoPMA+9eiK8bX6DoOSUyp+2fh/c9MlwwHjOd4rABip1DKbgg7xxUjkagmis48QykaKbZsw5cxatw+wULEgkA8LVl9obKV9GGqm4I3ix3V5i5s61rgVRsc4744lRX4iKXZBWYOrkqb3BJuNN3v8AhU7gi309z/Wmjw1B9iaWRUUcNT5saUyzkCWcRj2T2X3j943yodORP9K2lVtn4IQxqi8PqeJqzXvejrT2WiFPaO59eUzKr62zCiiitGVQoooohCiiiiEKKKKIQoooohCiiiiEKKKKIQoooohCiiiiEKKKKIQoooohPjLcWOoPCqSbEhDZhGt/W3tur7RUgxHBkWRW5Eu0UUVGShVfEYFH+Ya8xoaKKrqU0qLpcZHnOgkcSqNgx3vdj7fyr7s3AKjMd5BIH+uetFFICxt6dVCiAcyzrGIOTGNFFFacqhRRRRCFFFFEIUUUUQn/2Q=="/>
          <p:cNvSpPr>
            <a:spLocks noChangeAspect="1" noChangeArrowheads="1"/>
          </p:cNvSpPr>
          <p:nvPr/>
        </p:nvSpPr>
        <p:spPr bwMode="auto">
          <a:xfrm>
            <a:off x="1754981" y="863204"/>
            <a:ext cx="228600" cy="228600"/>
          </a:xfrm>
          <a:prstGeom prst="rect">
            <a:avLst/>
          </a:prstGeom>
          <a:noFill/>
          <a:ln w="9525">
            <a:noFill/>
            <a:miter lim="800000"/>
            <a:headEnd/>
            <a:tailEnd/>
          </a:ln>
        </p:spPr>
        <p:txBody>
          <a:bodyPr>
            <a:prstTxWarp prst="textNoShape">
              <a:avLst/>
            </a:prstTxWarp>
          </a:bodyPr>
          <a:lstStyle/>
          <a:p>
            <a:pPr fontAlgn="base">
              <a:spcBef>
                <a:spcPct val="0"/>
              </a:spcBef>
              <a:spcAft>
                <a:spcPct val="0"/>
              </a:spcAft>
              <a:defRPr/>
            </a:pPr>
            <a:endParaRPr lang="en-US" sz="1350">
              <a:solidFill>
                <a:srgbClr val="000000"/>
              </a:solidFill>
              <a:latin typeface="Arial" pitchFamily="-123" charset="0"/>
            </a:endParaRPr>
          </a:p>
        </p:txBody>
      </p:sp>
      <p:sp>
        <p:nvSpPr>
          <p:cNvPr id="29705" name="AutoShape 16" descr="data:image/jpg;base64,/9j/4AAQSkZJRgABAQAAAQABAAD/2wCEAAkGBhQREBUTEhQVFRUWGRcaGBYYGBocFhoYFxUXFRgWGBgeHCYeHBkjHBUUHy8gJScpLCwsFR4xNTAqNSYrLCkBCQoKDgwOGg8PGjQlHyQtKi0sNC8sLCwvLCw0Ly0vLCwsLCw0MDUpLCwsLCwsLCwsKiwsLCwsLCwsKiwsLCksLf/AABEIAMUA/wMBIgACEQEDEQH/xAAcAAACAwEBAQEAAAAAAAAAAAAABQMEBgcCAQj/xABKEAACAQIDBQYDBAcGBAMJAAABAgMAEQQSIQUxQVFhBhMicYGRBzKhFFKxwTNCYnKS0eEjQ6Ky8PEIFoKzFVPSJCVEVHOTo8LD/8QAGwEAAgMBAQEAAAAAAAAAAAAAAAQCAwUBBgf/xAAyEQACAQMDAAcIAgMBAQAAAAABAgADBBESITEFEzJBUWHwFCJxgZGhsdHB4SNC8RUG/9oADAMBAAIRAxEAPwDuNFFFEIUVBi8dHEuaR1RebEAfWsttL4mYdNIlaU8/lX3Ov0qt6iJ2jKnqpT7RmworlOO+JGKf5MkQ/ZXM3u1x9BS2M4vGb5JGXmzHJ7bvQCl/agxwgJMUN8pOEBM65idrwx/pJo1/edQfa9Ul7X4Umyy5zyRXb/KpFc6k2Zh8KLzHvZPuDQeo5dSfSqGK7QyMMqWiT7qae53/AIV165p9vAPgNz8+4SD3rL2gB5czqeK7WwRi7tbobA+xN6SYv4nxL+jjZ/oPqL1zQnjRSzXrHsjH39fSLPf1D2dpscV8T8Q3yRxp53Y/iB9KUYrtnjJN87Doll+qgH60lopZq9RuTFmuKrcsZJPiXc3d2Y82Yk/U1Lh9pSx/JLIv7rsPwNVqKqyeZVk8x7he3GMj/viw5OFb62v9ad4P4pyD9LCjdUJU+xzfiKw9FWrXqLwZctzVXhp1jA/EXCSaMWiP7a6fxLce9q0OFxscozRurjmrAj6VwaruDwc4IeNZFPBhdf8AFp+NN07uoTjTn4Rynf1OCufhO50VmOxW2JpIymJILL8r5lJYW1DZTbMPqD0rT1ogkjJGPjNVHDqGEKKKK7JwoooohCiiiiEKKKKIQoooohCiiiiEjnnCKzsbKoJJ5AC5PtWC2v8AEKWQMMHEwUaGUqWb0XcPW/kK0XbqfJgJrcQq/wATqp+hNZzZsYijVBwGvU8T70nXds6VOIlXdi2hTjaYjG4qSR80rMzc3Jv9dw6VBXSWs28A+etLdqdn0kTwKqONQQAAehtwNINRPOZnPatyDmK9lbBRE77EkAbwp3dC3M/s/wC1fcZ2keQiLCqddAQPEeiqNw/1pVWLCy4ucrM+UrvU7xzCLu9fXWtVsXZ4w8qGMhVBGbS7sNxzMdw13AVo0UZ1xS91fHvP6llNWYYTYePeYkl7Jth41mxQzM7BVjB4kE3kb03D3qv2ykT7S0aKAsdkUKALWAvu/aJrddu8ZHFh0ZwGYODGp4sAdbche5/qK582AZojipWu8j38w1yW9Tu6VaqJtQpjc8nnA/fhO16YT/GnxP8AcVNhiOtRUwBtrW97admoDh2xCpkcZTddAczKNRu4765c9GqCOrPPjF1ti6kr3TmVFTHCH9UZvLfUIFZFWi9I6XGIsQRzCimC7LC/pWyn7i2L+p3L9T0p3sfZzZlZY1jQa+K5ZhyvcNY9Mo86bo9HVagy2w8/1LUoMxxEuD2BLIbBSOliW/gALe4AqTD4BC2VVeVuvhH8IN/8QrsAZIoSyoFULmyqLcL2sONc4XZk8r53YRki2m+3Ky/ma0razojJYZ+P6jzWi08Y3MZdlNgF5GEqZFC3AQhSTexDFfFx+9Wvi7PYdf7lCebDMfdrmqHZLZXdITmZr7ifrbpcfjWgq2ocHC7Dyj9GmAoyJnNv7GKWnw6gMo8cai2dRrcAfrrvHtyphsTa4nQa+L2J9OB5ivW0drCPwrq30Hn16UhSYhswNje9SALLgzpwrZE19FV8DjBImYb+I5GrFUkYl/MKKKK5CFFFFEIUUUUQhRRRRCFFFFEIl7SYE4nDSRKwDMBYk6XDBtbeVZJ0eM5XFmAFxcHhwI4U8xe0Gicq+hH1HMdKzO18Y3f3YEJIBkbgSvhYX53/ANa0rdAY1/KJ3Chff+UurPUyYiky45b2zC/K4qys1Jh4sHk+0dnJOAb5XHyuN48+YqvhtttEwjxQt92UfK3n/P3AqdZqX4sCbEKjaoiliOraD8qmtVqZ1J/RkWODqXn8z3Gj7VxoUn+ziX/Aun8Tm3p5Ve7UITH4V0DXIH6osRu5C9LcOk2CcyYc5l3lTv0/HedR6inWD7RR4k3Flc70PPiRzp6xqqGOrtH1tCnggq3aPraZ7Y2yxMxzEhVte2833D6GulYtA2DAIBGVNDruK8/Ks9BhVS+VQMxubc6e4F8+GdOKg/8AqH1vWjVbJBjdBAgIiLEeGNraWVvL5TWA2Ql54x+0D7eL8q3uO/RSfuP/AJTWI7Pn/wBpi/e//U1l329WmD4/yIlc7ugml2VsTL/aSi7nWx3C+uvM/hWp2Xs7vDmb5B9enlVGNLkAcSB76U12lPa0EfQG289PzNajsTtHqaBRPG1tpZ/Any8TzPIdK+4HYhNmk0H3eJ8+VXtnbLEerat9B5fzq68gUXJAA4nQe9UF8DCy8Lncz6qgCw0ApVtva4iUjMFsLsxIAUeZ0BqvtLt1gYFbPi8MGAPh71C1+WUG/wBK5j2q7bQYuN4IYvtmf5mJZMODcMCXFmYg2Nl96gCoGpjCo2kbx3ju3+Ah+fFRE8kJkP8AgDUkn+L2G3QQ4mc8CqWU+pN/pWRwHZWINnkRHc7kC2iXoqb283JvyrTxbNdrZvCOAPLkF4DppStTpADZBmZ73S8IMy9sX4n4kszfZO5Gn6R82YcrAKQevWt1sf4i4eayy3hb9rVP4+HqBWBTZ6rwueZrzLEDvFJm7qltRlQuKqnP2naY5AwBUgg7iNQfI16rjGztrT4U3gkKjih1Q/8ASfxGvWttsT4jxSWXEDun+9vjPrvX10601TukbY7GO07xG2bYzY0VCmKUi4Nwdx4eYr134pvBjeRJKK8d8Odeg451zEMz7RRRROwoooohKuP2bHOuWRb8juI6g8KyfxE2jBs3ZLlo1ksQsSPc3lckgkix08TGxGikC1621cT/AOJbGER4KLgzTOR1QRqP87e9cIzsZwgEYM5Ns+XHYqZpYBNK41bIpKgcAVAyhdLBbW00rpfZbbzyJklVkkXRkYEENbdY62I1Htwrp/w/7KRYTZmHiyC5jV5L8ZHUM5PO18o6KKyPaKPC4kyS4F7tDbvoyrAhL2EseYAlAd9rgXvpxWuKQK5HIitzSBTUo3H4npJ68bIRpJZCoLMzWAG+yil+HxdwD70z7K7TSG5e/iB1Aub5r/WkKeGYBjgTOVgzCXO8sbHQjeDvvVLHbJSXUeF+Y3HzH576c7b7p1+0RvqzWZepBJI4jdqDzpSk9TqLpOky1wDsZWh21PhiFlHeJwN9fRuPkabYXt9FEwKq7XHiFgPS999V+8BFiAQd4O6sYnzN5n8TUvaqqLgHI85U1V6XZM6Au00xEMpjvorXU7xdTa/8+lYvZcuWaNuTr+Iqo87LqrFT0JGnLSvkLG1+NQrXJq6WI3EoqVi+ljyJ1fBm0ifvL+IpthlVJJpJCFCn5mIAAOtyToNLa1zraXbAmJhApWQqcrtayuRo2XW9jrryrBRwYzEOTtCdp0HyoXYqWvoxXRdBffzrVqXlLBwZqC6pAE54mx+I/apcZKF2fjMW2QZWGHcRYXNmvmac2zGxGihwQultb4zCdkIyc+MllxT/AHQzCP1dvG3oF86cIgAAAAA3AaAeQr1WY9657IxE6l+7dnaZnaHYaN5M0bd0mngALAW00ZmJ163/ACrW7LwUfhRjkQAAWAt5E7h7VJhNkTSjNHFI45qpI97WrwFKMVdSp4qwIPqDVD1HbGuLNVd8a9xNfsnCwwyKWQFRe/G+ml+JF7aVLNtqU8VA+6ETL5WK1ncHjGjHFk5frL5cx0pqkiuuZTcGrFfbAjiPtgbStiDck2AvwG705VWkWrrrVd1qsyLCUXWq0iVfkSq8i1AiUMJNsftHNhD4GzJxjb5fT7p6j610PYfaSLFL4DZx8yH5h1HMdR9K5ZItM9ibEmcLNFIiNc93cnMxUlSRZSAtwy62BseF6bta1UHSoyPCTo1nQ4G4nScdtLuyFALMdwHtUaviDraNehvf6VU2fiRiUEhHdzRkq6/dcb1I4jiPOr8rSZSBlvzBP4EfnW+jKygr3+MdyWycnHdifFx8sf6RRl+8huB5g62pkuKPHWlM2DJUgMb9WOvPp9K9re1srZuZb87/AJV1kVpNHZdjHUc4NSUqRjYX38fOpJNrJEuaVgq7sx3C+65+nmRS5pnujIqDvjGuLf8AErgSYcHNbRXlQnrIqMP+01dprIfFbs0cdsqeNBeRAJYxxLR62A5sudR1aq5bHmwMaMRg4HG6SGNvR0B/Ok+H7FLFiRItspV0bqrqQQfWx9KwfwX7cZ8F9mJvLhbkKTq+HY3uP3GNjyBTrWt7WfFCGDCuYc74hgVjjyG+dvCpJtY2JGgJJ3DfRCc5wWJuoYbiAauYeawFYmTHtBtL7MhzIixQuN47yGFUlZT/APUWTXiK1KPcXFYtaiaR8pgV6LUG8u6NknqZZ6ULNUyYiqQZWKkbpNVOXZSMxYErfeOFRJiKnSepZzLMhuZZw2zo1GqhjzYA1BtDZK2zRixG9eBHTr0qRJ6mSepbEYktKkYxM5U2EwbytkjRnbkoufPy600bYxnlRYrZnYAjhrvb2uT5V0nY2wkij7uI5UBszD55GGhLNwF76VbRti+54/MrpWzVGI7hMdsT4eSMScQCvJAy5j1J1t5Ux/5HhjlRmV8ouSrEMjH9UEjhc3Ivwtxqvtb4jFGaPCxKoUkZn1JI0JCg/Uk1V2V8Rpc+XEhZI20NlAYDmLaHy+tNU2twQmPn6/5LibZPd+8bdq+00mEKLAoykfpGF9fuLrYADhbyqt/4ZicZh3bHCOOwzQzPlRlN/kYf+Weuo66VV7V46bCzR92wMLWkjO8MBYlTfz4bwwrP9otuNipmcs+Q2KoTonhAIA3b768ajcVVR2XJI8MYnKlXc68/Dul9diSRgsrRTKupMMivYcSQPFbraokhN88RAbip+VvPketJIJijBlJBG4jQjyNNsFiKQBB4laOrbS9Biw9xYq43qd4/mK+yJXnGCJlBdsjD5WHzD03kdKMHhZ5EzELGg3zSeFSOYU6k/SrQCTgby4ZJ08yvMwAuSAKrbRhkjg+0GNli18ZFr2Ba4G+1gbHdTFWVNcMgmfQfa8T4MOhJsO7jPzG5Futq+YSKOUY/Cy4ibEYllQTtJogzIzR9ym4KMx3fhamBaEjLGX+yMyknaN8D2OSRAjoc+W7S5jcPbXKt8uQHS1tQN4vTXsJhUGGCvbvcO8kMg5MjsQefiVkccw4r12R7WQz4VQ7xxzooSZWZVYOBYvrqUb5gw523ggc72/2iaPGT4nDyOnePa6EgOouFzDcRoSLi4zaWvTbVKdEgoMZ2275bTpKroijJYgDjv48PvNdiNqCDa7qD4ZRGr8g+Rcp872H/AFGtXXCsHjpJZGkYsb3OY7i173B4nfr9a7fhpM0Ub/fRW9WUH867Z1MlkPjn6ydWgbes1IsGI3Ok5AzyM+XfJr0XpftPbUeHAMhN20VFGaRzyVRqT9Kgiw+OxO5UwcZ4vaScj9z5F9SSK09O2TsJDVvgbmMMZj0hQvK6oo4sbD05noKSPgn2rZcrxYMalyMskxAOXIp3Rg63O+w9Hmz+xkEbiSTNiJR/eTHOR+6vyr6Cn1Vmsqdjnx/Xr5SwUS3b48IUUUUrGp+d/ip2Cn2XjP8AxHAZkhL57x74JG3ggf3TXNuHiKnhfLYn4o4hxcQ4ZJraYhI2EoO4sgLmNH/aVARwtX6vkjDAggEEWIOoIO8EcqxuM+DmypXLthFBJuQjyIvoiuFA6AUQn507IYAs5mbcLgE8WO8+gv7113sV2JbFxSyMSi2tEeDPe5NuKgC3/V0rf4P4eYCK2XDr4dwYsw/hJI+laFECgAAADQAbgBwAqLKGGDIugcaW4nCdobPeCRo5Vysu8fgQeIPOq9dn7S9mY8ZHZvDIPke2oPI81PEVzXAbL+zYiRsWtkwsbzyDgyxi6heDBja3PUVk1LZlcAcGYVW0ZHCjg8Sji9mPBCJ53igRtU72QKz8fAnzH2qhg9pJIuZGDDmD+PI1zXtDt/EbTxjTSZnkkayItzlBPhijXkL2AG866kmmMXZfaWCPe/Z5VH6wsDccmQG/006Uy1kMe6d461gAvuHedFTEVOmIrPbG2uuJjzrodzLxU8vLkaYrIazjlTgzMLFTho5w2OZGDKSGU3BG8VLtDbeILN3c7qhuMofKALnyAvffSVJ6nWephzjGZPXkYBk+G7MzyC6qhHPvYrf56uJ2VSPXE4qCMcVRu8k8go/rSKeEA3G78KirgZF/1+plWVHd9/X5j7tP2iXEd3FEpWGEWTN8zaAZm5aDd587BFV2bYk6J3jQyKm/MVIFuZ5Dqan7L7N+0YhlIukSB2F7Zi7FY0J+6csjHjaO362kwtSvUweTJaXqPv6EV1pNgdmTNEJTMFQ5hZBd/CxRgSbAEFSONar/AJXXERlXjjXgrIiqVPAggC4HI3BrP9ipisWLw7fNC7tbzCuf8ZenBZdXU0vvt3Ry3thr9/jG3dGK4ODDeJQim4HeykM1zoLXsoJ6Vmu0nbKONMS6qZ5sK0YdZr5bSMBdANOPL+uO7UbSkm/8Sgd2dVEU0QJvkAylgvIWa3pUM0hnxMo/+dwSt5yKot6+E08qhRgCa6oqjCiNe0+1XxB2jhncvG0MU+HB3KECswXoTXjAbZJx8M40+14VQ3WSOxPsBb1qDZOzXb7LiHsgWBople6tlFwpsR6620q1g4kjjSOEZhHmyyuASMxJPd6C++19Bb71Rd1QZYyNSotMZYy5i4xnJIF73GnPXSovsnekJlz3Istr3PDTjUyYcCMyyOI4l+aWQm1+Q4u3QVa2fh5cUtoQ+EwraNM2mLnXkg/uYjz3kc9ay0oNVYsNhManbNWcuNhn1ieYRkkMMCpPih82bXC4b9qdho8g4RC+7W9rVvdiI8MSxyTyYhybtI+8lrXCqNFQcF4Vl9mypEv2bCxDMjuojTRRZjleVzexK5WJN2N9ARu12BwZUAvYtYXtuGmtqasDUeoyhNKLtk8kg/ibT0aNtSAU7n1vL3ZvYwEs2Ik8UrOyqx/UiAGRE5XBubbyTWirPQzlDdTammH2oraN4T9K1aqsTqlNF1A0y7RRRS8ZhRRRRCFFFFEIUV8ZwBcmw5mluI26o0UFj7D+dSVC3EgzqvJjOsB8cJgmxZyAMzmJL8bGZGIvyOWnk22ZDxC+Q/nWK+KkTTbKxGpJUI+p4LIpP0v7Vd7OQMmUe0qSABM9/wAOnZlHbEYx1BZLRRn7pYFpCORylBfkzc6632kbBQQ5sVlRCbBrNmv0ygsedc9/4bsYDgsVHxSZXPk8aqP+01dG7Tdnxi0UEXy3+tv5UvGpxLthsNcBiY8XA4kwuJ07xbZWBO9raZ1Op5i/EEVPWu7QdkSmxsfAR4UXv4x91kBdrcrhLf8AUedYbZMpaCMnU5QCeZXw39bX9azb1OHmR0hTGzj4S3X0GvlFZ0y57EtMux2C7/Hqm/u4nlAtcFw8ccZI4hTIz+aLSqrGx9rPg8XFikUuFDJIgtmeKTKWy30zKyIwBIvlIuL0xbsq1QWl9uV6wa+J1rB7EKszsTf9qxvfffn676xezMdFszbU6SEJBMEQOfljkUmSIMf1VInkS53EKONahviFgzFnEpbjk7t1kJ5EMBb1sK5ftDaX2mWSVrEuxJA1AvuXqALD0rTu7r3lbkj8TSqEUQGpjODv8/E92dp2nae144I+8kIVRqNRdjwVRxJrl/YnGZtqtm/+Ije44XDMx/7i+1Z6OIKLKAByAAH0oBdXWSJ8jpezWvo1r7iDfQHfwpT2vVUBOwEoF7qqqx2AnnauwCMc8jZREYZIZSTYjUi+unLXpUWDWONIliXvWiUqsziwAN72NrsNbeEW61YXBtM+Zi8z3vdjex5gfKp62v1prhdjktls0r7+7j5c3c6KvUkDrV3XvU2pD5mM+01Ku1FfmfXrwiyPBvM2t5DvtayL1y7h5sSetWogNe6jbEupszKD9mRuUku5m/ZBrY7J7DmYf25BQf3MZYQeUjizzHoMq881NNu4Pu8K8aADL3YWNAAqAOAAqroPm3AUdUqOoq5LHONtu7by52+clStQx1udR+0wkGxwXE2Kbv5V+RbWhj6Rpu9T/WneGDzHw7uLHcP5npXvAbAJ8Ux/6AfxP5Cn0Me5VHkAPwFaqUCd2llS4A2We9m7KyjwAseLf13Dyprh9kMfnNhyG+r7vkjui3sBZdx8tx1qCXbCrl0NmF7jgdxFuYo1MdkENCA5c7z5Ls6w8CK37zMPwBpX9pjLZGBhfgGN0PQN/Op9pbULECN2Xjpob+osRSfaY8OUkyMbEkKbBuIvu/3q6mhPaMpqOufdG3y/7G8G0+5vnPgG/wDZHFvIb/Kn1c42lO5hGHGs0940XjZhZnboqkknpXRY0sAOQA9qruEC4PjLbZy2R4T1RRRSsbhVfG45Ylu2/gOJr3icQI0LNuH+rVkMVjGkYs3H2A5CmKNHWcniLXFfqxgcxzhY2xJLSHwA6KN1/wDXGmqYZVFlGXqN/vWcwW1CkToDZt6n1Fx7CnkEhMf9uFW/C9r+YPHpUqysD5SFB1I8+8yljMWQ4VWWYHTKbEg+YqpiNgx4uKRL5VdWRkIuRmBU63HA0875bWjyMRwzAW66XqvgtnsshkZhc30G7Woa8DbaWdXqO+8/Pfwp2u2ytsyYTEHKspbDv90SK39m/kTdb8pb1+icHjwxKE2ccOJtxFcd+Pvw/Zv/AHlAt7ALiAN9hos3oLK3IBTwJpR2V+Ksc8KwY+QxTIAExJDFXA0Aly3ZXH3wDfjY6miMTrPxT22mF2ViSx8UkbxIOJaRSmg6AlvJa5S2HEck0QNxFIY78LxqiN/iDVHt/a+FSRcTiMZHjGi8UUEbvKXdTdBI5GVIgQCwvcgWtWV7NdqpJJWSUZzIzyM/62ZiXYngbk9N9LXSF0wsTvKbVKeFHfNhRT/sXsqHEu5muUUAWBI1a+ptroF+tNdq/D692wrhx9wnUeu/3HrWcLaoV1Y/cyhaVSuoD9zF1W2jiDHE7i11F9fPX6XPpTOfZcqNlaNgR0v+FfYNjSy+FYma+lrflVSo2eJWiOHHu5x3YmTOJaQ+HNJ+7qB6/KPUimmzMOyKc4sSd176dTuv7+dbHD9hpFAM7xwLwzMB7Df9KdbJ2FggWILS5FzNIVKxgeZ1J8uVO9VUcYIwJ6u96Su76ibcItOntsB55H38AJisLs2SQ2RSae4LsgdO8Pp/OtnhSjRB0XKpuQLAaXIBPnaoqSvqtKyTxc8fvHrMRtejaectvKmH2TGi5Qot5Vc2dbDqyxKFDsWbS5LEAXuegAHIAVE84Bsa9LKDuNeXF7cA5Dn6/wATc6pAMYk/2l92dreZrwZAqsNSWA1toPEDqTvOnD3rzRTVr0m9GqKjjVjzx6+khVpa0KA4zIb0zwqZI+8UF2a4Nv1R6a30qjkHKvDqwBKGzcLkgX6ka2r1dP8A+jtap0uCvmdx9t5kf+fVTcYMsiG4ZrNGQNGBYXP3b3vc+dVdWYXdt+twp9dVuaqwbNxM36XFRxdEjLn+OQ2+lM4Ow0LfpZp5+YMpC/wx5RW7SvLZxlKgb4bxI21U/wCuPt+Ja2s4w0YYNlT9Z9BblcgAetIcPtnE4k2waO4P99LmWAdfFrJ5AVstn7MjgjEcS5UG5bkj6k1aqIrhRjGfj+v7jJtyTnOB4D9/1FWy+z8cTmYhTO6qruAQNALhFJORSdbCmtFFUMxY5MYVQowIUUUVGSiHtPiPkTzJ/AfnSCtB2jwudkIYA2IN+XA/jSaXZxAuGVumt61KBUIBMa5VjUJkcMmVlO+xBt5G9X9tMXfvAc0ZAykbhpqDyN70oz16jxBX5SR5Eirym+qLip7pUyeBiCGBtY7+VXtmYgHEgtuJYgHcCb2pU85O8k+ZrznoZNQgtTSQRNxtLCGWNkBADAg3FwQRYqehr899s/g8wkd8FbebwE2sQde7Y6W6Ei3M7q6sm1pQLCRref576rGSlktdiGjT3mSGTmfnv/kTH5sv2Wa/PLp/Fu+tbfsn8NpoxeWyM28nUgfdUD87V0zPX3PQLRRzA3zkbCV8FhEwsWVBpxJ3k8zUUm1bG4JB5irueq0+BR94seY0/pXKtqWOVkqN4FGHjfBdoT9iklcCVkcKucX+YLa53kC5NZ/Fdq8Q4tnyDkgy/Ua/WpBg3WN4lcZHIJBXW67iDwqBNi839h/WlfZ6nhHPa6WM5/Mo7P23CEJmdO9DyKRfNIcsjBfCLufCFO7jTYYwzYcrGGHeOllawZlXOS2W+ZVvl+YLRh9jxg6C5O/r52tf1p5hcMEFgAPIV5m/tqfR1T2mo5aoSdIzsM/wM+MfoXhuV6pFwoxkz3AckKI1gEUA8tBqaIp1b5SDUmW+leEwaR/KEHl/tXm+qubwtVClvE49fSOF6dLCk4kWIwaubm4PMGvIi7u2VS195uNPeraqTu316+ztx99KhTtKlWnrpgk5xgKT888fKDVQrYO3zEjFFWFiUbzf8K8uV4D61pL0BdlNZwPInf8AX3lBvaQOJDXlJQb2INt9eqAKwY5CnWw18DHr+QpLen2xl/svMn+X5VtdCLm6B8Af1/MouOxL1FFFe4mfCiiiiEKKKKITN48ys/jhZjuBUaW8wfxqHE9npyoaMrfW8bkjys4vr0IO/fWqopkXDADSIobVWJLHM51Nh54/0mGmHVVEg/8Axlj7gVUfaiL82Zf3o5F/FRXT2NtTS99ri+lMJds3+sVeyRf9sTAQbWic5VdSTuHH0vVrNWo2riDNEUBC3IPnbW3vb2rJyAqSDvFOUn6wcYiFen1R2ORJM1F6hz19z1biL65LmovUWevcKF2CqCSdAK5jE6GzxPV6+3puez6RqDPMEvwGp9OfoKrvhsL+rO46lCR9AKqFVTxk/Iy80XXtYHxIlC9Aq7JsKXTIM6kXDLuI9bEVXOFeNwHUre4BIsNRbQ7uNQrVglJnXcgE48cDiC021AMMAkDMabP2UcubTNwH+uNe5ISu8WrPwY2WI+FiOh1Hsaa4LtNc2lUfvDh6V8quLlL5+srEhz38j6d3rzns6VHqF0oNpOy3H8qjjwoBvqT1N6aR4iJgGGXXoPKvTxrIjBdL6XA9fambalU09StfCnkA93ftmQqBSdZTJHE9YREjjzyEeLcD0/GoxjC4J7lcn3r5dOeY2FLZtlzlQl0IUkg3Ol943bqb4/CLMsec5Mm9R8p0Gl7btN/ImvY24trSkqK+QP8AufiZku1asSdOOPn8/KVZMA29fEDqNVvqOh/CqxAXQhs3sB53py0AZbFhY8v9q+uBoBrYWud9YD0mLu5OQ3czEjPwBHA4yTNHAwANiPACKY8OW6Dmd1QTm24+tT7RmKk3OnAX9qVma5rytZVQ6ANxyT+o+uTvLKNc1q8FDkjUHfbXzOtJthbPJbOw0G7z/pWgr0/QVoUU1279h8PGJ3D5OkQooor0kVhRRRRCFFFFEIUUUUQkeIizoy7rgi/mKxeNSWE2dG/eAJU+RFbiir6Nbq+7MWr0Ot4ODMNhGkkNkRj6G3qdwqLaexcUrk9z3g4GN1OnVWKm/let9VbaWM7mF5LXyi9v9cKvF22r3FizWSBD1jHbf1zOcGKe9vsuJ/8At/nmtU+H2DjZiAsQgXjJKVJH7sakknzsKMZt6aU+J2A+6pKr7D86qfam+83ua1NNUjuB+sxOtoBtgSPiBNMvYzDwIXlnlZ7fO0hAvyEY8NuljSfZm0O5lWS17bx0IsfXWl5kr5nriUWAIds5hVulZgaa6cRpjJjPOSpzF2st9NCbKOlr2q/icFHhGTvM0j6NlFglgeJIJOo/2rOrLY3GhHGmzdpGdQs0aS23E3DfxCuPTYYC8d/r/k7TrodRbtdx5Hr6ybaG10mcljKF4WYEAcPBYfjVfHRvAxjLXUgH9kg6g2O4/UVGNrIpukEYPNiz262JtVTE41pGLubsd5oSmRsBgTlSuCCSct5ev4jHEJmsegt7c6W4nZrZ1ZZbrxQj3A0q5hdpjRZBoBYEbx51c7gNqpBB418j6R6PuLGqesXYk4PIPz8fvPb2d5SuEGg7jkd/0i0SMFKg6HhUuC2s8R3kjkf51K8NQPBWWrFTkR7maHZ+3VkaxNuQItryvTVWB3GsG0NWMPtSSPcbjr/PfWnQ6SZBhxn8ypqQPE2tQYvEZRpvP+r0pwfaQEWYWPXd714xu11zC9jpw6cKar9Ioaf+M+8ftK1pHO8qYvF5mtwH1PE1Y2ZgTK4FtN5PQUqaS5J5n8a3WxcD3US3+YgX6dKS6Oszd1sHsjc+vOWVX0LL0cYUADcK9UUV78AKMCZkKKKK7CFFFFEIUUUUQhRRRRCFFFFEIV8Zbix1Br7RRCYvbHYt1JbD2df/AC2NmHRWOhHRreZrL4ljEbSq0R5SAr7E+E+hNdcry8YYWIBB3g6j2rQpX7rswzMmv0XSqHKHSftOShwd1fc9dBxPY3ByG5w8YPNAUPuhFUZfh3hj8rTp5Ssf82anF6QpHkGZ7dEVh2WBmMz022PsEzq0hYJGt7sddwubDoONNz8N4uGIxP8AFGf/AOdOtj7AXDxNFneRGJ0ky6XFiBlUaGo1b5NP+M7yVDouoH/y4x8Zh5ZMMDZVlcfeLqt/IZDXuHZ6TA9yWzqCe7e1yBvysNCehAp6fhxBcky4i3LvAAOmi3+tM9k9kcPhnLxq2cgrmaR2Nja9rmw3bxUWvKYHu5z69bSadG1Wb/JjHl/H9zm82OjT5nUeuvtvq9srB4uY3w0bIp/vZQUjtzCnxP7WrepsfDYRC8UESFeKoA2+3zWvUQ7QeVRqXPXIVCZB8d/tJ0rBKDAu+/lt95G3Z5gg8QdreI2y3PEqLmw6E1Qm2OyqWYEe1auKTMoPMA+9eiK8bX6DoOSUyp+2fh/c9MlwwHjOd4rABip1DKbgg7xxUjkagmis48QykaKbZsw5cxatw+wULEgkA8LVl9obKV9GGqm4I3ix3V5i5s61rgVRsc4744lRX4iKXZBWYOrkqb3BJuNN3v8AhU7gi309z/Wmjw1B9iaWRUUcNT5saUyzkCWcRj2T2X3j943yodORP9K2lVtn4IQxqi8PqeJqzXvejrT2WiFPaO59eUzKr62zCiiitGVQoooohCiiiiEKKKKIQoooohCiiiiEKKKKIQoooohCiiiiEKKKKIQoooohPjLcWOoPCqSbEhDZhGt/W3tur7RUgxHBkWRW5Eu0UUVGShVfEYFH+Ya8xoaKKrqU0qLpcZHnOgkcSqNgx3vdj7fyr7s3AKjMd5BIH+uetFFICxt6dVCiAcyzrGIOTGNFFFacqhRRRRCFFFFEIUUUUQn/2Q=="/>
          <p:cNvSpPr>
            <a:spLocks noChangeAspect="1" noChangeArrowheads="1"/>
          </p:cNvSpPr>
          <p:nvPr/>
        </p:nvSpPr>
        <p:spPr bwMode="auto">
          <a:xfrm>
            <a:off x="1869281" y="977504"/>
            <a:ext cx="228600" cy="228600"/>
          </a:xfrm>
          <a:prstGeom prst="rect">
            <a:avLst/>
          </a:prstGeom>
          <a:noFill/>
          <a:ln w="9525">
            <a:noFill/>
            <a:miter lim="800000"/>
            <a:headEnd/>
            <a:tailEnd/>
          </a:ln>
        </p:spPr>
        <p:txBody>
          <a:bodyPr>
            <a:prstTxWarp prst="textNoShape">
              <a:avLst/>
            </a:prstTxWarp>
          </a:bodyPr>
          <a:lstStyle/>
          <a:p>
            <a:pPr fontAlgn="base">
              <a:spcBef>
                <a:spcPct val="0"/>
              </a:spcBef>
              <a:spcAft>
                <a:spcPct val="0"/>
              </a:spcAft>
              <a:defRPr/>
            </a:pPr>
            <a:endParaRPr lang="en-US" sz="1350">
              <a:solidFill>
                <a:srgbClr val="000000"/>
              </a:solidFill>
              <a:latin typeface="Arial" pitchFamily="-123" charset="0"/>
            </a:endParaRPr>
          </a:p>
        </p:txBody>
      </p:sp>
      <p:sp>
        <p:nvSpPr>
          <p:cNvPr id="29706" name="Picture 6" descr="http://www.polyvore.com/cgi/img-thing?.out=jpg&amp;size=l&amp;tid=20034534"/>
          <p:cNvSpPr>
            <a:spLocks noChangeAspect="1" noChangeArrowheads="1"/>
          </p:cNvSpPr>
          <p:nvPr/>
        </p:nvSpPr>
        <p:spPr bwMode="auto">
          <a:xfrm>
            <a:off x="1613299" y="1462089"/>
            <a:ext cx="1353740" cy="1353741"/>
          </a:xfrm>
          <a:prstGeom prst="rect">
            <a:avLst/>
          </a:prstGeom>
          <a:noFill/>
          <a:ln w="9525">
            <a:noFill/>
            <a:miter lim="800000"/>
            <a:headEnd/>
            <a:tailEnd/>
          </a:ln>
        </p:spPr>
        <p:txBody>
          <a:bodyPr>
            <a:prstTxWarp prst="textNoShape">
              <a:avLst/>
            </a:prstTxWarp>
          </a:bodyPr>
          <a:lstStyle/>
          <a:p>
            <a:pPr fontAlgn="base">
              <a:spcBef>
                <a:spcPct val="0"/>
              </a:spcBef>
              <a:spcAft>
                <a:spcPct val="0"/>
              </a:spcAft>
              <a:defRPr/>
            </a:pPr>
            <a:endParaRPr lang="en-GB" sz="1350">
              <a:solidFill>
                <a:srgbClr val="000000"/>
              </a:solidFill>
              <a:latin typeface="Arial" pitchFamily="-123" charset="0"/>
            </a:endParaRPr>
          </a:p>
        </p:txBody>
      </p:sp>
      <p:sp>
        <p:nvSpPr>
          <p:cNvPr id="29708" name="AutoShape 2" descr="data:image/jpeg;base64,/9j/4AAQSkZJRgABAQAAAQABAAD/2wCEAAkGBhQSERUUExQWFBUVFhgYFxgXGBcXGBgaGRgYFBoXFxwYHSYeGBojHB0YHy8gIycpLSwsGB4xNTAqNSYrLCkBCQoKDgwOGg8PGiwkHyQsLCwsKSwsLCwsKSksLCwsLCwpKSwsLCwsLCwsKSksLCwsLCwsKSwsLCwsLCwsLCksLP/AABEIAMIBAwMBIgACEQEDEQH/xAAcAAACAgMBAQAAAAAAAAAAAAAEBQIDAAEGCAf/xABBEAABAgQEAwUGBQMCBAcAAAABAhEAAyExBBJBUQVhcSKBkaHwBhMyscHRFEJS4fEjYpIzchZDgsIHFSRTY6Ky/8QAGwEAAwEBAQEBAAAAAAAAAAAAAgMEAQAFBgf/xAArEQACAgICAQQBAwQDAAAAAAAAAQIRAyESMUEEEyJRYRQykUKBsfBxweH/2gAMAwEAAhEDEQA/AH8QVE1GKlKj89aPqIla4GmKi+YqBp6YZFDolS5kQ99Fc2K3ihRHKJf7x4tlrgZJixCmjXE1oLC4pmToj72kUzlQCgBRtU6Knf08Vs5b9vnSGWF4cWdXcd/3ihRSF5JKIPJkFwRUHxozj5dxiGOn5H5FqcrHvHy5w0xcsBIaxq43Go8T6FF06R7xrE6c2rlOx17jyjU7ZOt7YtkH3iksKFWlbEP1+0W8bxXukMC5FC25IcA/XvF2BKZaZPZTVV1E1y/2jc1v12jm+L4hSyEhJBJr0FXP17opxxUpL6FTeheFObuSfD+KxeMESCSzmmlAPLcwdgOEMp1Fho11fbXyjJsorVVNHG53D0FiaRU8n0TqP2CyJXYVXtt2dKFqeXWo3iuZgvd0fMoa87kU5k02Ag1ky3KSFZddxVta6HugeaQtwKEMG2d7P0d+ccpP+xzSBUuSzH6dzdHi5UsAM3dZzT15QMZhDvpam9K90Ey5tQTpXwt5wxpgqiOMSJSas5Fft8o5lJJe5JdgHhtxOeZiwl+T+MWYnDjMEIYADqTluWudmHzaKsXxW/JNk29Czh+CReYWAIJG9Ld8HYKSqYsJQyEgOTsN21NmEBcRw4lFi7mpSdNgee7WaIyeMMGBUkasak7mkMlFy2hUZKLpnYDFy5X9NJ7bZbPkSfiLfqU1TyA1i7i3tKmXI92jsgsSQe0Q2/qttTHCr4uAewO8uz7s5c9/dAS8QpRcl33hK9HbTkG/UqqQ8wmOVMmKWSEpFeSQLCMwmKUJpD5QlRAFrHyhUmcwZ7xrDz3mOTckvD3j7Fc9o+jyOIgJBJYB/VYayOKFRoOy1bB2oOTaMNxar8VgHUzksPXz5w9/EhBbWpPg/wBrR5so8XSLE+Ss6QYoalPmfkGjIQDG+iB94yOA4o7SbK22ilWGUbCHyuHpIBcxsYflHzrjJFqz0tHKzEGNLk9n6Q/4jw4/ELwonSlaxv4KseXmrFM2kDLEM5srlA34SKYtFamB5jE0qi1WHYtEkyoZo1zRW8aIgtMiJfho60KcweQf7Q29f3HkYbiYEgaA+He3kU/tA0nDkHfvFYYnCdlwlxqGp1rTyaOuyTJLYDOxlBQEVBFFJ8tK8uojJOGLEp7A7KgFHMHc/AbtSxreLMPgS6ipikse0kMGrRx9moasXo4pxBNhYMH35+P3jFrSBbvoRcVxbAn8xcgaAmmbV689BC3guDM0qWqwoH5bD+I3i5ZmLbM7+AD+j4R0OAwaUSgKsgU8RW2tH6xU5KEKXbBatgeKw3ZLBgUs5dqEB/D59YGw84JSwLlVH5VYHlfy1g0lSiFADK2vNh5184ExOGCagEBVwdejaXto20ZH6ZzQEwcHd9Q7EG3ga6CKDJrShIFdlEC3mBDL8AyrvSmxqzkta9Nh3xoozHQkpFyNzbQb8nuSHhyl9C2hJxNAdQdgDm0rUO2wZ/KAZswm1AEl33fNTuPlD3EYFOYu1R8RrqKJTcjwFYBxeApQPm1IG4Gnq0VY5KieaZz0jN2iOTcqu/S474MwuLOWYXZQe3Ln1jWLwy5dQwTU1seZf19R8NMHwWCiAohswr0/jeLNSRP0CzJ6VmpsDy7zFa5UtSCrMxB+Fqt3Cnq8Fcc4UmTMShIPwgmup0gVOABQopUxTdJFSNw12etKQ6LVJpiJJ3TAYmgREJicsQ5i0TXQdY3hqdYpKnvFqFQNaCvY84dPYgmDpGMKlEirk1661pCGXMBFX8YZ4Gc1ojyQKYyHhUncn/H6xkB/jB6EaiTgxtn26ROcNBSICkItBqARHgRGSrwamSQqhLQDM4e+xhisxQoEbwM0uzYSa6Fk/h4D7QIvh20NlpeKvw5hauyhZH9iibw0mrRR/wCWKuxjppE4AELBOw25iB1gPy0ijpdmLPLoSfhiLiMEuGq4rMhg4/iMUhnuFUvCdPmfCCpmHCUNlvoWc7MBUno8RwqGL+Z/lvGIcV9ocJIKTMmy8wuAQVV/2uT0ENguWkJlJ2Q4pPaUAk6X30L8zXVw3dHKYvDEglRJqdnNfLTzh9wzFpxMyYpKguWEgghygH4dRyNxoecWp4YJpJbsC39xI03Bv38zBW4PYyOjmMFIyHOQ2zbVck6CJ47G5pagNO7m37RLjU1iQjssGAAJpbS8c6pE1KcxIyjSj9N4ohDn8mbKfEccMxBCc9WqWHIBqmg0HjFycWVhwhPWiiEnR31qOccjK9qkIBR7sqDMkFRCQ7ZlrYEq0ZIG93gKZ7Tk9ooCQ9MoS1KNUBg3fFa9HJ7omfqYrR2mKxoU+ZhSweuoFTblzsYgnKCFLDgh2Y2Aswenf9o5jCe0UxR7MkKT/cHJ7nb1aJo4qSSCCDV3ZvDTyjv00o6N95PZ02clJNUAUIGdNbfC1S27QMpKchYkkn4qrruaqJNfWkMLxRki7WLFLB7aUeGWFXnGbKVG3ZTm86qjKcTrsSzsClQcdvXQDYOwa7lt/GEWMX7shISCRUtXn6+8d3+FQpwEnN/ubzJt99oGwfs2UTCoqSQbpAKRXQk3o+pENhlS7FSxt9CGYmViMkyWWWzKSq5PffueHEv2XlTEPm92r/eEseWZx4U6QPxf2MBdUlwDdKSCH1BSPFx4CObmYecgsrMoW1NBpWGL5fskA1X7kBcZ4amSspSsLCdU23YM56k3PjCrO/p4f4vhMpswWUquQoEEDYEJYtWvlC3FTUvlSARuak98XQla+ySUaYCRGJVFkzDlnDtqNufMRBENuxZdKMNMGDAeHktUhx4wehYIYU6QjI/ofENRPYM57jGQN4ecZCOIyz0anDaxYlA1i9CQYmJI2jyVgXg3n9gnubtFJwy9obJkCJEMYL9In2Z7tCVODU/wnrE5WGLkNT1vDcxUtJakD+kijfdbFxwec1oNN20HT9ooncMOchLtDKVhSPiPcLRatcd+njJfJUb7jT0c/P4WsWDwOcMoNRuvhD1U2sVrlpVcPEksEfDHLK/Ijl4BSjqducD+0fspKnoCClOYUVMswvUgOWpT946tICE0oI5vjXGgHDsBzqTar0aNinB2g4zcmU8KwEqTLTLlJaWnnVZuVrOpi/F8UCUliKci3doY5vEceNgS2232hdi+KqUk7ken2jvblN3IfSSI8X4/Jc50AqFlNr9ekcxxfjqinLKGUrL0ej7c7wUcKoqJUHJpaITMBmS5A7JFXDNR/Kn8x6WKEINCZ20Q9mf/AA4nYrOv3iApLKCVlwsE6tUDYw84t7MyJSEjELlywhymRJJWpSiLzFKCaGukZwvGli5BCacwm4pSwKt28RFeISFqLmgpYm4ftPZh4d0HLJklLbFxxRSFEjBvVTACgA2oxs5+sAY6qg9+XP8AmGONmXyuQRoX5VGterc4QYma6qCnj86+MPxxb2BNnTSx2AAQAb2Ls39zmGHDMISMwNHoQAHVV3a2l3u/ZhNgcQQEj+2wNq1vbQueUOuH41gXoL9rLer0Iq1dnc7wmaaDizMSJmYjKVAUdKlacnLf5GNy5ktPxoUHsDXMXu1T9Ihh8csqJzCjjNQkiwJFCoNR2JDWiGKxymYTM26UFEsli1QEv4gQDj4DUhmniKQp3WAksGyABudXO/g0Uf8AFKpyskiXnULrUASO9qbv0o5hCjDTJqjmzITYqUXIDnsJ1NNu94Y4DEhxLlJISm+6lGwJ1pUjl1jJQS/JqlZPHezy5uXOQCodkBt3dqUuc1D9RZPstLSBTP0ZuvaSz7QdxvGHDpAJCp8wDsgksK3rXUAWpqXA5uXNmzFP23epGYvyqdIPGptXehcuN9D2f7FgoJQCD+lZJBp/tBHjHE8X4BNlqLyVI5hynxJLd8fQeCIV8BWUk2Ylx1f11jn+NcbWCqVMYLSWKVhKkkG4HI0Isa33d6fLNSa7FZoKrOOQSKPDDCyybnzikSxnLjKQdwR3Rckg6npF0nZNEIJ2tG4EVK6xkKpfYXI9Py5tKbQQibC6VMtBKZ0eJiyjZRDUrjRXFCZkVlXOKXk0L4hJmxtK4DUqMTMgPe2bwDVkNAWIKuXjEF4iBJuJrCsuZNDIQZcUnfxjapglpzKLDTnC3F8TySyqlLZvhc0GY6B7mEWL9rQUlMxKhODhqMDuCzACt66VvCYrkrQ3ixrxTi7pOU0ajedW+schxnElTu406dGMc/7Qe1BlqKc2Zb1qcqa2bXrFEr2vSWK0vvq/LR+/aKo+lnqVBLLFaC0lRVan2G4uYPlYbslRd2/anzivhfE1YiSucwloSvIAHIsCSdSYkjEFbMHGjPvHSi7p6GqSe0TEjNz82+/8xGdQEVsxFVU77swryMUYzFEJYm40PiGbS0IcTj11rT6u7+fyg4Y2wJToZzFJluUntM6xqKs5OtGL3gdeMKjQB6b8np1FhC3DTcyiFXUKuzEU1P0gjByHmjbKC1++1Ne/aKuKXYjlYRiEj52fndrUEVI4V8BANdxzYVZu5oYlYB+IFI0USGruGSO/ugvDzwoOC737dSdgzqOtC0ZbXR1CuZKUGCQSQQbdHplA00+kOPcZgScxqA50oC7XBijEOVP2QQ9HU9joqh5v3g2guZPaRZwpJZuQdgLHsl9PKAk2EjUnhaDLLAEgCgFQQSBTr2fLUQKvAEVKRayiaf8A2SkHqB0gFUz+i5Kkggsob0FTyqK3AIrRkk/ii0UYL5p+zfLeChjk+mc5pDLjvGClKZYU6iasOzqnKkU7OnOsHcClISAlUzIpZAzvVOYntAM6yA4YMXIqLxxc/OpZKviB08Be2lYJxGJIKT+kJNfhfQ+Q8uUP9nSihfu7s6HiWHmYUTCshOZSpaVguFACmVhZqueetIWcH40E0IXzY08HY+fQwLxjiisSUBRJyJCXqBTUjXr83jMPwzKnMQQ2txvfflSN4JR+XYPJ3o7GRx5LJBqHAtapAVoSOvdHNe2mKC5kuYGdSatoQpQ2B8v2KxC0JQCLKTzoTQgtao8u+EHF5gKnG9K3Gxajg/MwGDGlO0blnqgZNT18dmguTLSNa3gSTpFwSo6OIrkToL/GAaHxjIAKfVPtGRnBHcj0xKn0rFgntAaDaJ5o+SjNo9BxDxPeMM2A3jYmRSsjF8QxIeNgbwMJjXja55glJIyiyczQvmkRbiJ7wMUE8h684TkdvQ2Crs0gOWYF9CCeWkIvbHDy5SwpAylKRS7poknoLftHWcOS2jasQ6utBTygPjHDBiETcw/qS83uyDWoDvu4LNyhmFcWvyc5bPPXFFEzVk6mKsJgVzVply0lSlFgB6tzjpU+zhnYxEkAjM19H3tH1XB+ycnASFJkqHvVB1TCHJFKBnISPNzHuT9QoQ12SKHKWzksZg04PCIwyXK2KlFIo5qSSSzad3OKuH8PDJmEzMoDBNRWxpzhniOBzFKdU1yQwZLMdSCS8D4zg5zDtsw+EkOrR6vav7R5nK/O2XKkJ+Ly5IqASwBIIJPnU6G0IcWkZXQQRsAdXrVjHQYnhADlS00Zs/vRoKOCxHUbQm4nIykBMtIo+YLd9aOAX5FiYqxCpnPqnlxlc8vqPOOglSH0ZVSQ5L0dqd9mvCY0LiDTinLqZhWlxtakUz3VCo6GclSUF/zWZR2qWBGVmrSLl8Ru5NToSFbXBGWulHHhHL4jiJVd2sdzffmdoK4dIzLBI7LCjtbv7++8dwpWzHK2McJNdb0q6XJqLUKSGNPpHQ4VROHZKgChlDkQCCCOaTZ9AN35yUCFfC794pSj0VQ2NbsXhzg1kImEPmCklmcm4PdzdxTrCMocLYZw6X7ySpJlJZ3CVEpZQocqmLMeVmcbqsTgZEvszkCW7UC3B3/J5jKNoLnY1RStKQUuHFAlQJDMT2knqCOQGiRM9Kf9cKKgaqU+mge+3LnAx/DGMqx82VMWRLSwel+3sd+Q0162cV9kJiECaVJUkMCACMo/te4Y36G0NpXFcMplMzFgwZ7B9NGvDDj/ABZP4cAF82V6aBraAsBT7Ryyyi0kv5MeOLTbPn+MWvDzMrAukEHcH83XT57Qwk8S7LEPRq9QoGvSCfbCWFYfDqAAIBru5ObzAP8A1Hm6zhmPRlZQZSa+bHvtTrFn74KVE18ZUE4XHhxoxej0s4LXEK+LzCpVktplZi9XDbhjF3E5TK0qxBFuo9aiFMyYfCGY4LtATkbQtouTij3QKI2IfQqwv3mzxuKAuMjOJ1npVFowqjaBEVCPikerZITYxM2KFxpCoO2dQUqZS8VKXEM0Vkxls1ItllzB4wxNfnRt/p6EKc1YKk4lV6gaAWg4ujJJjXDSwgbn1vA87DKMwEqIFqHZyfp6aL8CTUqJi1QcUpl1vypz5w6CtoVdC6VwqWnFImAAqVLUDpmUhWYHzV/iNojxHgsqYDT4hzBoSaaxy/t37VqkTECWcqpagobUehAuGo2oMPfZf2vlcQlmgTMQ4VLUzhxRST+kjVqWOj+k4OUbFJ0wDiPDRKQsomEFYZwVEIAp2QC1O/oY5rEYeaAn3c1JNy6XUpxchwxcCukdnxvhKCAcpSEpMsZbFyVKLBgQL1jkMdwlCKmZ8ICSoGjtUJDuo2s9bQmK2OUtCLiOAxBJJmoKdQSpxW2w3YwgxWBUn/nJUXYjKRrzFoZ4wSW7U9aiS7BVq0uw8SO+AQlCD/ppIoHU6SDep/5Z5rSAdXEX4ouv/BU2D43AlCQoi7Dq7kHUaEUJHZBFFCKUlx/EdCcCDIVkqFKJKJiSDLmpQtakO9MwQ1SDrsIRiWl2IUkjRwfIgHzhrQFgXuMx5QeZoSlhbrBCJaSKE/8AUkj/APJUfKBMQQDV+VXB6EXFD5wO2YF8MKlE1YPvQ2AcWfR+cOZWHWO0apFHBynoRofDpCvASFZKCiqjpy8IYiZkoQoFOxL6bKGYeFNTeJcrt6KsSDcFPQl3WoEXSajoosQYJXgJc+qgkmhBSUq/yBy5qNoLQhmmdMPZClDQ5lBuuckDem0MMFMCQApSlrLMlJITuz3V1cDnE7hW09lPK1TQP/wrkLpWFbpCFsda0Ou1oW8UlEuB+U1ALi4cacvTx1GLxiVIqhOUXUR2d6Zr6VcfMRz07Gy1GYUgZWOl21vQDpDcU5PsnyRS6FfGZhVJSHqkq00cljCBQaGeKnEMNDVupuNjAOLS149PHpURT27IiY/K3fpAswxbm1EQmGHJCmViJPGxG8sECaf08ZEsojI4Kj1ImTSK14aD0S4vlSBHzCwctFPuHPrlRXlh9Owos0LZ2GrCZ4XAdHJYIRFSkQV7qJJwSjaFcW+hnJAJTF8tPkH7z6EETMCpMYjCmO4tGuSaDsMMqH5P69axdhSMxOwy+tunjFcsUI5emiObKlWVg5LHx8f5hsXxaYqrPk/thgpuJxakS05i+UBO36jvpZ7RBPs/isGtkKlBQSkkgkm5pQOa0INGZ4+k8H4UFT1LOjuFDXxYVfSCON8LRMUKBzRsupPZrcV5ij7x6kMvwQpqpUcIn2zUlOSaMpYjOhR93epINUuPWkBY7jKZgdgpQFAoJIDi9Fdrq3hDvHezyCwGabRysjsJDimUpvexjk+LeyUyV8BIcBTJ7SbFzSjCotprpyUZHW0LcdJExa0ZXJGZBzMohQzhOoUSkhiQTu7ukPDIdgkkkUZQZhdkqqANwpkl7PEeIcPm9lzVICSQ9gzD5wux0tajUkE/FsT+oDc6trXWLo78gNnZcOmAlCHCVFUpCgoUUSMqDrRKAtINA4QaAAQllYcpSHYp8QN2INO4h9YH4GpRWhJJYTEM/JK36G3kC8WDEuSXZy79Tct5wMkzEbxLKDJIT/aqngbeLNuYDw66lBBJd2VQJVQ2O4pVgey4LRTxGeUqYgOD0OhBBS3jWCuEPMICm7NQrXKK5TyfwruY2koWZdsc4CeQp9ARcUJpTmG067xXN42hSiJiGL/qpSgZwxHPwaGeHwWbMkpfNo4ozW01J2vC5Xs4FfmrsvQb0Jp6rEKcG3yLVyS0Uq48hLgB3oSVZu5/XWD+Gz0FSSq6yGHKo8KjZ+Uc7jeGAKOXKRdwwDbfTviH47+oCK5TTS3XmNt4c8MZL4i/dafyHftVjSrs9prhzQg0p5Qq4biQ2hfstyNB6ffeKMbNmTzWwZujMQ/nGxhCgApvfTb1WGQgoxUX2A5OTsox0wKPlTqfXfAeKVRvCCJqHrr8jsfCF84mKYInmyFohEip40BDxRKWIuTKjcqU8HyJbX+n1gJOgkgUSOXnGQd7sbHwJjIDkaenUJi9ERSIkI8qIRhEDLwcFNEVraDkovs5NroETghBIlgCNGZGZwdYyKiugm2+zJjERSZAi5YjAIGSvs1OgYS2I9aGKsTL10DfPMr5AQcwgTFrGU7fekSZMaVjoS2V8BSaqOtonifiLmoSrroPm8ALxplBKGJLCg56J2683iXFVqDZQCphQbn6ADXflDISShQUotysji5BJVLplEsBqP8ALZKn/wB3KEHEJnuk5UpogsSXIXRnNWopJOhbYpq5Cv8AUUTVaCO4qCWHK/eSdaIuI4rLKWOZcFjUkKD0t2VpPdDEwaE3EkIXUIys+ZLuQSSaK82LChqQRHL8QwaBcNzYAeRb1aD+J8aCAchCkpLM5dLmvNn6jdzHIcR4mpaixIB5/ah/cxXjg2BJ0HyJqEZlAuUIWe9Y90nrVWbuMKJuMcxTiJpSkI1LLV/2juBJ/wCvlFAVFkYUJcrD1Kzoc3Q1N0ksP8VMOihtBODxOSurh7W25a+MDcNYlb1GRdN+zmHmB4RipdfP1ygJU9Gr7OrxOLUBnY5VOQQSxCnPfQga+Rg7AplKQAtOZxmoXJrcto7wl4SoqQlBqlxldtS7ij3ex7o6SZiwEVSSKhIoAGAob2Tla9ubx52RJaLIPyU4LASc61JoXUwcslgwru5/iF/E8HLmYgsAHQQos2lT1FIIwWJ7FgCVKL2LME+MKJswpUt7kfNrecdCMlJuzpSTVMSSJK0G5Ie28FSMUysiraHvrEhNOU6ZVODsKhT9aeELEzHUNPpF37nsn6QVxmQZZCk2UO6jG3MF+8woUsHl8nhhiMZmlsWdJ+ZL/SFakw/GtUxM3siIk0YBFiRDrFlshJMMUyARVwd4Bw58oKGM7vGFSu9BJoiqQdlecZECuNRuwT1YlWnKNLmgMCQHoHID9N4BzNXzhR7X4nNg1g0IMsgi4PvE1Gyo+djkb70X4sPuZIw+2l/J0hmNct1hZMyBJZa1AXCVhTa608TAHs/7QZ//AE+IIE5IA3E1JDhadC4vGvZsy5SMUohKUifNcgflQaCmgqw5wz5fYyXpnBS5dqqrp35X/RZ7+WQQFTVWoVMzlhUsL6vEEzUXE2YKbk/MRnAeNKxKJqVMiahTsR+RfaQeYakLDxnEEYlf9FsMspIOcZ8r2L3p+0A+X/I2PpJuUo6TVefvr+RqqYBabM51aw6XobfWLQsUUJkytAATUhhoLwsx3tGqWnDz0IKkTHzoKSFjKAolBerOeRaDuK+0B9wmdh5ktaXQ+YEntqCRYhmrfUQ1X5YL9Lk+Ou3V/m6p/RbP49IkzCmZiMq3+FShRw9XDgWNeUMQQajtAVe7k2b7/eOa4nhwrHokqRLUJkvMVsrN2aGxAcsejiApXGVYfCJCDnabMCB/8MtdTTRqDqNox2+xy9KpRh7d8nXfW7/jp9nTTMJlOckFRNHqASfNq+cB43FvMoaJ03PdtBpnoXLCwoFJAUC7O4126Ql4gpJ1ASPiIAA5JHK574TPTpE8L/qKcZxQAkO5OQUD0Cgr6WjkONcVKirQKLnuDefq8MuKTUpBr9Prbaukcxj5Sl1anOn1ijFsySRzuPnFRYXJP0r84H9wBzAqeew7z5PDM4DKd1HaA8d2Q3pzR49KMvCJ2vIpWCVEmpJc9TrFkuQbtFqJPOLFM1/CHOX0Jo3hjlPWhPW/lGpCnzk7H5RBWrD0YnIo4NSQft9YB/YR02FouWoWGw0BP/b9NoY47FJUkqB7IL99cye8gU3feEKZ7ycr1zV5J7JV0IoPHaJ/ih7spfkHpq7gamJJQt2OUhshkpCmcJSzHc25Ob9ISCbmzKLknnybaGHvnlAflFR1dRHc0KZMwgEci/f/AA/dGxXZjZFBASqlx19fuYRzjXpDXETgHawFO9x9/QhIsuSYrxIVORkxVTGS40RFiNof4E+TaZTmJplOWFYuBAS+pcDlGsIntPtA2cESpQSC+3z+cDIi7FTMxbnXwiEiWXpHR6tnS26LUp5RkHow5a0ZAczeJ6EWqkc97TkqklCAVLWQwAeykqJPKkGYriRQWIT3O7do6nYefiIviQNaM6gaj8oBobax5EoRL8UpY5qa8bB8Tw/3yErS8uchsii90izP8JrCeViJqkKlKStLzlqmpToKFm/M5qNKCHa+LJexFWq27OdvXJxZ+OGarPuD9zu0Y4Iph6rJGPGutr8f7/nZVkmyp8ucFLmUyrDAdgNlHZu0U4eVLmKnialSfeTCtCg/Zex6u3OCJ3FA1nzc+bVgE4pL3Pl96wHtjF6vJX5pK/Ona/36C5HFig4dE1yZKpgKrhaVIKUlL3NWblEeKYH3SSqUp5UxSVTEKahCgrOnLTwgVfFUWIfk8bw06VcSkU7z9BG+2xkfVJS5JV9rw9t/229fQx4oTPxKVySr3YllCpgSaZiXyu1Wo9g/fE5PBVLK/wDUlp+BCWBT7qjgvYkuW05logjjYFG0sacmHf8AKMHHwQXBTy/fflG8Sd+pyUoxVUqX+SPs8mdLBlKdkk5FkH4dkhXwVfTWDceUoS6zb4UvR93ub1MADi6E/vz1LH02sLMZNExRWpXMChrYAl2LcoHgBlnLJJyfkqWPeKKlNkTUC3edPWkK8clMx8q2Auwbld4nxFRUciS4dqam1Ny/oCBl4YUlIVW5b9WpJFgPpD4xrYlsExCkpT2dmc3Pr7Rz+JrMI8IazDmWoZjkSApRJvUeZ26wuSXmFW7t9BFeNVsTJg88M0a95uA/eIuxCany+QgaYmve0UR2hTJZiqn2i5MsJqb6DfV+kZhTyp843Jndpyw7y/7wLODsFJJpp+Y9QxA8h1JirFKD6Dl01PrWIjiLggUSNPqo3J17/EHFYl3ECotsKxlhuIsimik08fuYhiuza1fsAfWkQwEh09PsSB63inikxuxcpNTzJ05O4gVG5Ujm6QFicQ5aKAmJZImlMVrSEvZFCIsRIO0bQILw6KPRh6rAuVGpA8yXSrdNoyUGCj0HjGT1VvEcOCTlD1MaugX2SlXg5KGD/KB5Ug54cypXZJWA248jAzkdFA6cWWsIyNpQGuPKNQHBG8mfapk4XAD+fjAM6aHsD1b6wIMYTViekVhZJdj4R5+ytIjjcebW07n26fKFsvFHv1pBuMkObHwMCnCkWB8OcakziubiCD2qiKcTiXHL08bxclRehfoYHElbVSfA+tPKGcGcpoHTik8/RgyVjUiw1+29oAm8PUqyVeB17qwMlKk/ECm7UNbFvMeMbV+TeR0U3ioIANu4/OloHVjEi3hCsTVHQ72Nhr5HwMVqUrY7WNNILhYLYyGOqX18/FusbmT3FyDtAaUHUEdQfrG1pIJHa50+8BKBqkbz5R/cpx0Go6mttN4rwsshYVRnL2AqCHv3xTNURViO7yhfPnTC5rsKHnand4xixtmuaB8fNGXIg0JdatzVgOQ53cwPJlNX/EfX69wi84JRqoGppQsdr3ixWGUwob7b+jD+lQvsWzVAqb1TX5xSsX517yw+UGHBKGl62IcaaWgWbIbQ0u4+cNiLkRTNYGByo9Hgj8OoCiVc6Gg5+UbRhC3wmhrQ06wzoAjhCa8gT8miAlNTv/aD5eEWzJSouRoTcsGpv4xpWCUND4aihgbOCeCT6rBtlJ8K/Jx4bQDxRJM6YT+s/aGWBwKg5IUwPaLFhu/c8B4hJcqyl1F7HV1Nbr4QuP7m0E3oBEuITaQX7lQHwmvI1s/zHjA0ySdATpQG+0OXYtlcubWJqWa8zGpeCUQSxYEAli37RcqVVwlRPQxrOQKu8F4ECrlqUiMnBKV2iCBuRBczAqSGyKDULpN7saUp845vwdXk1hldsdYcY/FMnK/r08KsNhFk0SotdgaeETnIUBVJ8IBxtnJ6ICYOcZAxVG4KgaPpsiYQzEio1i9E0gGpudesZGR53gvKsZPVmAzFizhyxvBC1lr6p+cbjINMCQFMnqBWyiLamKZWIVQZlM4DOWqWMZGQ3wLRkrEK7IzFqUc7xDGzlZnzFxlILmhIWCRs7DwjUZCU/kOl0AJxK8i+0r/TAubOsNFs/FrYjOpn3OiqfIeAjIyKEKCpmJUUl1KLMRU0LioizC4lZPxKurU7iMjI59gAeJxa3T21XH5jsuAkYpd86nypFzbMQ3gSO+MjI0IOm4tf61UI1O0VzsUsCUylVSsmpr2lCvdSMjIE0WIx0wAATFgdigURoecCqx0ztH3i3Kq9o/8At9eZ8YyMhsAJF8rHzAgNMWGGij+kc4rl8QmZU/1F2X+ZXXeMjIYAXYSYVKqSWRKZy7dPE+JgmbiVoBKVKSSs2JGoOkZGQnyb4Kl4xYUDnU+Q1zF/hAigTlNL7RoZZFTQ5RUbHnG4yDgCzEY2ZfOp8prmL/GIGl8QmgBpiw6i/aVV5inetY3GQcQWDYLHTClCStZHYDFRIZ7M9osXxGb70f1F0oO0qjPzjIyDZoRxHGLMsArURlN1E2SCPAxsYtYUshagSouQo/oEZGQqIUug6VjFlKTnU/aD5jbLLp841xDGzHbOpiajMWPXeMjI3+oE4wxkZGQZx//Z"/>
          <p:cNvSpPr>
            <a:spLocks noChangeAspect="1" noChangeArrowheads="1"/>
          </p:cNvSpPr>
          <p:nvPr/>
        </p:nvSpPr>
        <p:spPr bwMode="auto">
          <a:xfrm>
            <a:off x="1983581" y="1091804"/>
            <a:ext cx="228600" cy="228600"/>
          </a:xfrm>
          <a:prstGeom prst="rect">
            <a:avLst/>
          </a:prstGeom>
          <a:noFill/>
          <a:ln w="9525">
            <a:noFill/>
            <a:miter lim="800000"/>
            <a:headEnd/>
            <a:tailEnd/>
          </a:ln>
        </p:spPr>
        <p:txBody>
          <a:bodyPr>
            <a:prstTxWarp prst="textNoShape">
              <a:avLst/>
            </a:prstTxWarp>
          </a:bodyPr>
          <a:lstStyle/>
          <a:p>
            <a:pPr fontAlgn="base">
              <a:spcBef>
                <a:spcPct val="0"/>
              </a:spcBef>
              <a:spcAft>
                <a:spcPct val="0"/>
              </a:spcAft>
              <a:defRPr/>
            </a:pPr>
            <a:endParaRPr lang="en-GB" sz="1350">
              <a:solidFill>
                <a:srgbClr val="000000"/>
              </a:solidFill>
              <a:latin typeface="Arial" pitchFamily="-123" charset="0"/>
            </a:endParaRPr>
          </a:p>
        </p:txBody>
      </p:sp>
      <p:pic>
        <p:nvPicPr>
          <p:cNvPr id="2" name="Picture 1"/>
          <p:cNvPicPr>
            <a:picLocks noChangeAspect="1"/>
          </p:cNvPicPr>
          <p:nvPr/>
        </p:nvPicPr>
        <p:blipFill>
          <a:blip r:embed="rId2" cstate="print"/>
          <a:stretch>
            <a:fillRect/>
          </a:stretch>
        </p:blipFill>
        <p:spPr>
          <a:xfrm>
            <a:off x="711727" y="2677335"/>
            <a:ext cx="5381037" cy="3820880"/>
          </a:xfrm>
          <a:prstGeom prst="rect">
            <a:avLst/>
          </a:prstGeom>
        </p:spPr>
      </p:pic>
      <p:sp>
        <p:nvSpPr>
          <p:cNvPr id="18" name="Google Shape;200;p28"/>
          <p:cNvSpPr txBox="1"/>
          <p:nvPr/>
        </p:nvSpPr>
        <p:spPr>
          <a:xfrm>
            <a:off x="711727" y="1913218"/>
            <a:ext cx="8449413" cy="565348"/>
          </a:xfrm>
          <a:prstGeom prst="rect">
            <a:avLst/>
          </a:prstGeom>
          <a:solidFill>
            <a:srgbClr val="92D050"/>
          </a:solidFill>
          <a:ln>
            <a:noFill/>
          </a:ln>
        </p:spPr>
        <p:txBody>
          <a:bodyPr spcFirstLastPara="1" wrap="square" lIns="91425" tIns="45700" rIns="91425" bIns="45700" anchor="t" anchorCtr="0">
            <a:noAutofit/>
          </a:bodyPr>
          <a:lstStyle/>
          <a:p>
            <a:pPr>
              <a:lnSpc>
                <a:spcPct val="90000"/>
              </a:lnSpc>
              <a:buClr>
                <a:srgbClr val="7030A0"/>
              </a:buClr>
              <a:buSzPts val="2000"/>
            </a:pPr>
            <a:r>
              <a:rPr lang="fr-FR" sz="2000" b="1" u="sng" dirty="0">
                <a:latin typeface="Trebuchet MS" panose="020B0603020202020204" pitchFamily="34" charset="0"/>
                <a:ea typeface="Calibri"/>
                <a:cs typeface="Calibri"/>
                <a:sym typeface="Calibri"/>
              </a:rPr>
              <a:t>Do </a:t>
            </a:r>
            <a:r>
              <a:rPr lang="fr-FR" sz="2000" b="1" u="sng" dirty="0" err="1">
                <a:latin typeface="Trebuchet MS" panose="020B0603020202020204" pitchFamily="34" charset="0"/>
                <a:ea typeface="Calibri"/>
                <a:cs typeface="Calibri"/>
                <a:sym typeface="Calibri"/>
              </a:rPr>
              <a:t>now</a:t>
            </a:r>
            <a:r>
              <a:rPr lang="fr-FR" sz="2000" b="1" u="sng" dirty="0">
                <a:latin typeface="Trebuchet MS" panose="020B0603020202020204" pitchFamily="34" charset="0"/>
                <a:ea typeface="Calibri"/>
                <a:cs typeface="Calibri"/>
                <a:sym typeface="Calibri"/>
              </a:rPr>
              <a:t>:</a:t>
            </a:r>
            <a:r>
              <a:rPr lang="fr-FR" sz="2000" b="1" dirty="0">
                <a:latin typeface="Trebuchet MS" panose="020B0603020202020204" pitchFamily="34" charset="0"/>
                <a:ea typeface="Calibri"/>
                <a:cs typeface="Calibri"/>
                <a:sym typeface="Calibri"/>
              </a:rPr>
              <a:t> </a:t>
            </a:r>
            <a:r>
              <a:rPr lang="fr-FR" sz="2000" b="1" dirty="0">
                <a:solidFill>
                  <a:srgbClr val="000000"/>
                </a:solidFill>
                <a:latin typeface="Trebuchet MS" panose="020B0603020202020204" pitchFamily="34" charset="0"/>
                <a:ea typeface="Calibri"/>
                <a:cs typeface="Calibri"/>
                <a:sym typeface="Calibri"/>
              </a:rPr>
              <a:t>look at the </a:t>
            </a:r>
            <a:r>
              <a:rPr lang="fr-FR" sz="2000" b="1" dirty="0" err="1">
                <a:solidFill>
                  <a:srgbClr val="000000"/>
                </a:solidFill>
                <a:latin typeface="Trebuchet MS" panose="020B0603020202020204" pitchFamily="34" charset="0"/>
                <a:ea typeface="Calibri"/>
                <a:cs typeface="Calibri"/>
                <a:sym typeface="Calibri"/>
              </a:rPr>
              <a:t>picture</a:t>
            </a:r>
            <a:r>
              <a:rPr lang="fr-FR" sz="2000" b="1" dirty="0">
                <a:solidFill>
                  <a:srgbClr val="000000"/>
                </a:solidFill>
                <a:latin typeface="Trebuchet MS" panose="020B0603020202020204" pitchFamily="34" charset="0"/>
                <a:ea typeface="Calibri"/>
                <a:cs typeface="Calibri"/>
                <a:sym typeface="Calibri"/>
              </a:rPr>
              <a:t> – </a:t>
            </a:r>
            <a:r>
              <a:rPr lang="fr-FR" sz="2000" b="1" dirty="0" err="1">
                <a:solidFill>
                  <a:srgbClr val="000000"/>
                </a:solidFill>
                <a:latin typeface="Trebuchet MS" panose="020B0603020202020204" pitchFamily="34" charset="0"/>
                <a:ea typeface="Calibri"/>
                <a:cs typeface="Calibri"/>
                <a:sym typeface="Calibri"/>
              </a:rPr>
              <a:t>which</a:t>
            </a:r>
            <a:r>
              <a:rPr lang="fr-FR" sz="2000" b="1" dirty="0">
                <a:solidFill>
                  <a:srgbClr val="000000"/>
                </a:solidFill>
                <a:latin typeface="Trebuchet MS" panose="020B0603020202020204" pitchFamily="34" charset="0"/>
                <a:ea typeface="Calibri"/>
                <a:cs typeface="Calibri"/>
                <a:sym typeface="Calibri"/>
              </a:rPr>
              <a:t> </a:t>
            </a:r>
            <a:r>
              <a:rPr lang="fr-FR" sz="2000" b="1" dirty="0" err="1">
                <a:solidFill>
                  <a:srgbClr val="000000"/>
                </a:solidFill>
                <a:latin typeface="Trebuchet MS" panose="020B0603020202020204" pitchFamily="34" charset="0"/>
                <a:ea typeface="Calibri"/>
                <a:cs typeface="Calibri"/>
                <a:sym typeface="Calibri"/>
              </a:rPr>
              <a:t>words</a:t>
            </a:r>
            <a:r>
              <a:rPr lang="fr-FR" sz="2000" b="1" dirty="0">
                <a:solidFill>
                  <a:srgbClr val="000000"/>
                </a:solidFill>
                <a:latin typeface="Trebuchet MS" panose="020B0603020202020204" pitchFamily="34" charset="0"/>
                <a:ea typeface="Calibri"/>
                <a:cs typeface="Calibri"/>
                <a:sym typeface="Calibri"/>
              </a:rPr>
              <a:t> do </a:t>
            </a:r>
            <a:r>
              <a:rPr lang="fr-FR" sz="2000" b="1" dirty="0" err="1">
                <a:solidFill>
                  <a:srgbClr val="000000"/>
                </a:solidFill>
                <a:latin typeface="Trebuchet MS" panose="020B0603020202020204" pitchFamily="34" charset="0"/>
                <a:ea typeface="Calibri"/>
                <a:cs typeface="Calibri"/>
                <a:sym typeface="Calibri"/>
              </a:rPr>
              <a:t>you</a:t>
            </a:r>
            <a:r>
              <a:rPr lang="fr-FR" sz="2000" b="1" dirty="0">
                <a:solidFill>
                  <a:srgbClr val="000000"/>
                </a:solidFill>
                <a:latin typeface="Trebuchet MS" panose="020B0603020202020204" pitchFamily="34" charset="0"/>
                <a:ea typeface="Calibri"/>
                <a:cs typeface="Calibri"/>
                <a:sym typeface="Calibri"/>
              </a:rPr>
              <a:t> know in </a:t>
            </a:r>
            <a:r>
              <a:rPr lang="fr-FR" sz="2000" b="1" dirty="0" err="1">
                <a:solidFill>
                  <a:srgbClr val="000000"/>
                </a:solidFill>
                <a:latin typeface="Trebuchet MS" panose="020B0603020202020204" pitchFamily="34" charset="0"/>
                <a:ea typeface="Calibri"/>
                <a:cs typeface="Calibri"/>
                <a:sym typeface="Calibri"/>
              </a:rPr>
              <a:t>Spanish</a:t>
            </a:r>
            <a:r>
              <a:rPr lang="fr-FR" sz="2000" b="1" dirty="0">
                <a:solidFill>
                  <a:srgbClr val="000000"/>
                </a:solidFill>
                <a:latin typeface="Trebuchet MS" panose="020B0603020202020204" pitchFamily="34" charset="0"/>
                <a:ea typeface="Calibri"/>
                <a:cs typeface="Calibri"/>
                <a:sym typeface="Calibri"/>
              </a:rPr>
              <a:t> to </a:t>
            </a:r>
            <a:r>
              <a:rPr lang="fr-FR" sz="2000" b="1" dirty="0" err="1">
                <a:solidFill>
                  <a:srgbClr val="000000"/>
                </a:solidFill>
                <a:latin typeface="Trebuchet MS" panose="020B0603020202020204" pitchFamily="34" charset="0"/>
                <a:ea typeface="Calibri"/>
                <a:cs typeface="Calibri"/>
                <a:sym typeface="Calibri"/>
              </a:rPr>
              <a:t>describe</a:t>
            </a:r>
            <a:r>
              <a:rPr lang="fr-FR" sz="2000" b="1" dirty="0">
                <a:solidFill>
                  <a:srgbClr val="000000"/>
                </a:solidFill>
                <a:latin typeface="Trebuchet MS" panose="020B0603020202020204" pitchFamily="34" charset="0"/>
                <a:ea typeface="Calibri"/>
                <a:cs typeface="Calibri"/>
                <a:sym typeface="Calibri"/>
              </a:rPr>
              <a:t> </a:t>
            </a:r>
            <a:r>
              <a:rPr lang="fr-FR" sz="2000" b="1" dirty="0" err="1">
                <a:solidFill>
                  <a:srgbClr val="000000"/>
                </a:solidFill>
                <a:latin typeface="Trebuchet MS" panose="020B0603020202020204" pitchFamily="34" charset="0"/>
                <a:ea typeface="Calibri"/>
                <a:cs typeface="Calibri"/>
                <a:sym typeface="Calibri"/>
              </a:rPr>
              <a:t>what</a:t>
            </a:r>
            <a:r>
              <a:rPr lang="fr-FR" sz="2000" b="1" dirty="0">
                <a:solidFill>
                  <a:srgbClr val="000000"/>
                </a:solidFill>
                <a:latin typeface="Trebuchet MS" panose="020B0603020202020204" pitchFamily="34" charset="0"/>
                <a:ea typeface="Calibri"/>
                <a:cs typeface="Calibri"/>
                <a:sym typeface="Calibri"/>
              </a:rPr>
              <a:t> </a:t>
            </a:r>
            <a:r>
              <a:rPr lang="fr-FR" sz="2000" b="1" dirty="0" err="1">
                <a:solidFill>
                  <a:srgbClr val="000000"/>
                </a:solidFill>
                <a:latin typeface="Trebuchet MS" panose="020B0603020202020204" pitchFamily="34" charset="0"/>
                <a:ea typeface="Calibri"/>
                <a:cs typeface="Calibri"/>
                <a:sym typeface="Calibri"/>
              </a:rPr>
              <a:t>you</a:t>
            </a:r>
            <a:r>
              <a:rPr lang="fr-FR" sz="2000" b="1" dirty="0">
                <a:solidFill>
                  <a:srgbClr val="000000"/>
                </a:solidFill>
                <a:latin typeface="Trebuchet MS" panose="020B0603020202020204" pitchFamily="34" charset="0"/>
                <a:ea typeface="Calibri"/>
                <a:cs typeface="Calibri"/>
                <a:sym typeface="Calibri"/>
              </a:rPr>
              <a:t> </a:t>
            </a:r>
            <a:r>
              <a:rPr lang="fr-FR" sz="2000" b="1" dirty="0" err="1">
                <a:solidFill>
                  <a:srgbClr val="000000"/>
                </a:solidFill>
                <a:latin typeface="Trebuchet MS" panose="020B0603020202020204" pitchFamily="34" charset="0"/>
                <a:ea typeface="Calibri"/>
                <a:cs typeface="Calibri"/>
                <a:sym typeface="Calibri"/>
              </a:rPr>
              <a:t>see</a:t>
            </a:r>
            <a:r>
              <a:rPr lang="fr-FR" sz="2000" b="1" dirty="0">
                <a:solidFill>
                  <a:srgbClr val="000000"/>
                </a:solidFill>
                <a:latin typeface="Trebuchet MS" panose="020B0603020202020204" pitchFamily="34" charset="0"/>
                <a:ea typeface="Calibri"/>
                <a:cs typeface="Calibri"/>
                <a:sym typeface="Calibri"/>
              </a:rPr>
              <a:t>? Note down as </a:t>
            </a:r>
            <a:r>
              <a:rPr lang="fr-FR" sz="2000" b="1" dirty="0" err="1">
                <a:solidFill>
                  <a:srgbClr val="000000"/>
                </a:solidFill>
                <a:latin typeface="Trebuchet MS" panose="020B0603020202020204" pitchFamily="34" charset="0"/>
                <a:ea typeface="Calibri"/>
                <a:cs typeface="Calibri"/>
                <a:sym typeface="Calibri"/>
              </a:rPr>
              <a:t>many</a:t>
            </a:r>
            <a:r>
              <a:rPr lang="fr-FR" sz="2000" b="1" dirty="0">
                <a:solidFill>
                  <a:srgbClr val="000000"/>
                </a:solidFill>
                <a:latin typeface="Trebuchet MS" panose="020B0603020202020204" pitchFamily="34" charset="0"/>
                <a:ea typeface="Calibri"/>
                <a:cs typeface="Calibri"/>
                <a:sym typeface="Calibri"/>
              </a:rPr>
              <a:t> as possible.</a:t>
            </a:r>
            <a:endParaRPr sz="2000" b="1" dirty="0">
              <a:solidFill>
                <a:srgbClr val="000000"/>
              </a:solidFill>
              <a:latin typeface="Trebuchet MS" panose="020B0603020202020204" pitchFamily="34" charset="0"/>
              <a:ea typeface="Calibri"/>
              <a:cs typeface="Calibri"/>
              <a:sym typeface="Calibri"/>
            </a:endParaRPr>
          </a:p>
        </p:txBody>
      </p:sp>
      <p:sp>
        <p:nvSpPr>
          <p:cNvPr id="3" name="TextBox 2"/>
          <p:cNvSpPr txBox="1"/>
          <p:nvPr/>
        </p:nvSpPr>
        <p:spPr>
          <a:xfrm>
            <a:off x="6249144" y="3068960"/>
            <a:ext cx="3221797" cy="34778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i="1" dirty="0" err="1">
                <a:latin typeface="Bliss 2 Bold" panose="02000506030000020004" pitchFamily="50" charset="0"/>
              </a:rPr>
              <a:t>Autorretrato</a:t>
            </a:r>
            <a:r>
              <a:rPr lang="en-GB" sz="2000" b="1" i="1" dirty="0">
                <a:latin typeface="Bliss 2 Bold" panose="02000506030000020004" pitchFamily="50" charset="0"/>
              </a:rPr>
              <a:t> de Frida </a:t>
            </a:r>
            <a:r>
              <a:rPr lang="en-GB" sz="2000" b="1" i="1" dirty="0" err="1">
                <a:latin typeface="Bliss 2 Bold" panose="02000506030000020004" pitchFamily="50" charset="0"/>
              </a:rPr>
              <a:t>Khalo</a:t>
            </a:r>
            <a:r>
              <a:rPr lang="en-GB" sz="2000" b="1" i="1" dirty="0">
                <a:latin typeface="Bliss 2 Bold" panose="02000506030000020004" pitchFamily="50" charset="0"/>
              </a:rPr>
              <a:t>. </a:t>
            </a:r>
            <a:r>
              <a:rPr lang="en-GB" sz="2000" dirty="0">
                <a:latin typeface="Bliss 2 Bold" panose="02000506030000020004" pitchFamily="50" charset="0"/>
              </a:rPr>
              <a:t>Frida </a:t>
            </a:r>
            <a:r>
              <a:rPr lang="en-GB" sz="2000" dirty="0" err="1">
                <a:latin typeface="Bliss 2 Bold" panose="02000506030000020004" pitchFamily="50" charset="0"/>
              </a:rPr>
              <a:t>fue</a:t>
            </a:r>
            <a:r>
              <a:rPr lang="en-GB" sz="2000" dirty="0">
                <a:latin typeface="Bliss 2 Bold" panose="02000506030000020004" pitchFamily="50" charset="0"/>
              </a:rPr>
              <a:t> </a:t>
            </a:r>
            <a:r>
              <a:rPr lang="en-GB" sz="2000" dirty="0" err="1">
                <a:latin typeface="Bliss 2 Bold" panose="02000506030000020004" pitchFamily="50" charset="0"/>
              </a:rPr>
              <a:t>una</a:t>
            </a:r>
            <a:r>
              <a:rPr lang="en-GB" sz="2000" dirty="0">
                <a:latin typeface="Bliss 2 Bold" panose="02000506030000020004" pitchFamily="50" charset="0"/>
              </a:rPr>
              <a:t> </a:t>
            </a:r>
            <a:r>
              <a:rPr lang="en-GB" sz="2000" dirty="0" err="1">
                <a:latin typeface="Bliss 2 Bold" panose="02000506030000020004" pitchFamily="50" charset="0"/>
              </a:rPr>
              <a:t>pintora</a:t>
            </a:r>
            <a:r>
              <a:rPr lang="en-GB" sz="2000" dirty="0">
                <a:latin typeface="Bliss 2 Bold" panose="02000506030000020004" pitchFamily="50" charset="0"/>
              </a:rPr>
              <a:t> </a:t>
            </a:r>
            <a:r>
              <a:rPr lang="en-GB" sz="2000" dirty="0" err="1">
                <a:latin typeface="Bliss 2 Bold" panose="02000506030000020004" pitchFamily="50" charset="0"/>
              </a:rPr>
              <a:t>mexicana</a:t>
            </a:r>
            <a:r>
              <a:rPr lang="en-GB" sz="2000" dirty="0">
                <a:latin typeface="Bliss 2 Bold" panose="02000506030000020004" pitchFamily="50" charset="0"/>
              </a:rPr>
              <a:t>. Sus </a:t>
            </a:r>
            <a:r>
              <a:rPr lang="en-GB" sz="2000" dirty="0" err="1">
                <a:latin typeface="Bliss 2 Bold" panose="02000506030000020004" pitchFamily="50" charset="0"/>
              </a:rPr>
              <a:t>cuadros</a:t>
            </a:r>
            <a:r>
              <a:rPr lang="en-GB" sz="2000" dirty="0">
                <a:latin typeface="Bliss 2 Bold" panose="02000506030000020004" pitchFamily="50" charset="0"/>
              </a:rPr>
              <a:t> </a:t>
            </a:r>
            <a:r>
              <a:rPr lang="en-GB" sz="2000" dirty="0" err="1">
                <a:latin typeface="Bliss 2 Bold" panose="02000506030000020004" pitchFamily="50" charset="0"/>
              </a:rPr>
              <a:t>están</a:t>
            </a:r>
            <a:r>
              <a:rPr lang="en-GB" sz="2000" dirty="0">
                <a:latin typeface="Bliss 2 Bold" panose="02000506030000020004" pitchFamily="50" charset="0"/>
              </a:rPr>
              <a:t> a menudo </a:t>
            </a:r>
            <a:r>
              <a:rPr lang="en-GB" sz="2000" dirty="0" err="1">
                <a:latin typeface="Bliss 2 Bold" panose="02000506030000020004" pitchFamily="50" charset="0"/>
              </a:rPr>
              <a:t>relacionados</a:t>
            </a:r>
            <a:r>
              <a:rPr lang="en-GB" sz="2000" dirty="0">
                <a:latin typeface="Bliss 2 Bold" panose="02000506030000020004" pitchFamily="50" charset="0"/>
              </a:rPr>
              <a:t> con </a:t>
            </a:r>
            <a:r>
              <a:rPr lang="en-GB" sz="2000" dirty="0" err="1">
                <a:latin typeface="Bliss 2 Bold" panose="02000506030000020004" pitchFamily="50" charset="0"/>
              </a:rPr>
              <a:t>su</a:t>
            </a:r>
            <a:r>
              <a:rPr lang="en-GB" sz="2000" dirty="0">
                <a:latin typeface="Bliss 2 Bold" panose="02000506030000020004" pitchFamily="50" charset="0"/>
              </a:rPr>
              <a:t> </a:t>
            </a:r>
            <a:r>
              <a:rPr lang="en-GB" sz="2000" dirty="0" err="1">
                <a:latin typeface="Bliss 2 Bold" panose="02000506030000020004" pitchFamily="50" charset="0"/>
              </a:rPr>
              <a:t>vida</a:t>
            </a:r>
            <a:r>
              <a:rPr lang="en-GB" sz="2000" dirty="0">
                <a:latin typeface="Bliss 2 Bold" panose="02000506030000020004" pitchFamily="50" charset="0"/>
              </a:rPr>
              <a:t> y </a:t>
            </a:r>
            <a:r>
              <a:rPr lang="en-GB" sz="2000" dirty="0" err="1">
                <a:latin typeface="Bliss 2 Bold" panose="02000506030000020004" pitchFamily="50" charset="0"/>
              </a:rPr>
              <a:t>su</a:t>
            </a:r>
            <a:r>
              <a:rPr lang="en-GB" sz="2000" dirty="0">
                <a:latin typeface="Bliss 2 Bold" panose="02000506030000020004" pitchFamily="50" charset="0"/>
              </a:rPr>
              <a:t> </a:t>
            </a:r>
            <a:r>
              <a:rPr lang="en-GB" sz="2000" dirty="0" err="1">
                <a:latin typeface="Bliss 2 Bold" panose="02000506030000020004" pitchFamily="50" charset="0"/>
              </a:rPr>
              <a:t>sufrimiento</a:t>
            </a:r>
            <a:r>
              <a:rPr lang="en-GB" sz="2000" dirty="0">
                <a:latin typeface="Bliss 2 Bold" panose="02000506030000020004" pitchFamily="50" charset="0"/>
              </a:rPr>
              <a:t>. De </a:t>
            </a:r>
            <a:r>
              <a:rPr lang="en-GB" sz="2000" dirty="0" err="1">
                <a:latin typeface="Bliss 2 Bold" panose="02000506030000020004" pitchFamily="50" charset="0"/>
              </a:rPr>
              <a:t>joven</a:t>
            </a:r>
            <a:r>
              <a:rPr lang="en-GB" sz="2000" dirty="0">
                <a:latin typeface="Bliss 2 Bold" panose="02000506030000020004" pitchFamily="50" charset="0"/>
              </a:rPr>
              <a:t> </a:t>
            </a:r>
            <a:r>
              <a:rPr lang="en-GB" sz="2000" dirty="0" err="1">
                <a:latin typeface="Bliss 2 Bold" panose="02000506030000020004" pitchFamily="50" charset="0"/>
              </a:rPr>
              <a:t>estuvo</a:t>
            </a:r>
            <a:r>
              <a:rPr lang="en-GB" sz="2000" dirty="0">
                <a:latin typeface="Bliss 2 Bold" panose="02000506030000020004" pitchFamily="50" charset="0"/>
              </a:rPr>
              <a:t> </a:t>
            </a:r>
            <a:r>
              <a:rPr lang="en-GB" sz="2000" dirty="0" err="1">
                <a:latin typeface="Bliss 2 Bold" panose="02000506030000020004" pitchFamily="50" charset="0"/>
              </a:rPr>
              <a:t>enferma</a:t>
            </a:r>
            <a:r>
              <a:rPr lang="en-GB" sz="2000" dirty="0">
                <a:latin typeface="Bliss 2 Bold" panose="02000506030000020004" pitchFamily="50" charset="0"/>
              </a:rPr>
              <a:t> y </a:t>
            </a:r>
            <a:r>
              <a:rPr lang="en-GB" sz="2000" dirty="0" err="1">
                <a:latin typeface="Bliss 2 Bold" panose="02000506030000020004" pitchFamily="50" charset="0"/>
              </a:rPr>
              <a:t>después</a:t>
            </a:r>
            <a:r>
              <a:rPr lang="en-GB" sz="2000" dirty="0">
                <a:latin typeface="Bliss 2 Bold" panose="02000506030000020004" pitchFamily="50" charset="0"/>
              </a:rPr>
              <a:t> </a:t>
            </a:r>
            <a:r>
              <a:rPr lang="en-GB" sz="2000" dirty="0" err="1">
                <a:latin typeface="Bliss 2 Bold" panose="02000506030000020004" pitchFamily="50" charset="0"/>
              </a:rPr>
              <a:t>tuvo</a:t>
            </a:r>
            <a:r>
              <a:rPr lang="en-GB" sz="2000" dirty="0">
                <a:latin typeface="Bliss 2 Bold" panose="02000506030000020004" pitchFamily="50" charset="0"/>
              </a:rPr>
              <a:t> un </a:t>
            </a:r>
            <a:r>
              <a:rPr lang="en-GB" sz="2000" dirty="0" err="1">
                <a:latin typeface="Bliss 2 Bold" panose="02000506030000020004" pitchFamily="50" charset="0"/>
              </a:rPr>
              <a:t>accidente</a:t>
            </a:r>
            <a:r>
              <a:rPr lang="en-GB" sz="2000" dirty="0">
                <a:latin typeface="Bliss 2 Bold" panose="02000506030000020004" pitchFamily="50" charset="0"/>
              </a:rPr>
              <a:t>. Frida </a:t>
            </a:r>
            <a:r>
              <a:rPr lang="en-GB" sz="2000" dirty="0" err="1">
                <a:latin typeface="Bliss 2 Bold" panose="02000506030000020004" pitchFamily="50" charset="0"/>
              </a:rPr>
              <a:t>fue</a:t>
            </a:r>
            <a:r>
              <a:rPr lang="en-GB" sz="2000" dirty="0">
                <a:latin typeface="Bliss 2 Bold" panose="02000506030000020004" pitchFamily="50" charset="0"/>
              </a:rPr>
              <a:t> </a:t>
            </a:r>
            <a:r>
              <a:rPr lang="en-GB" sz="2000" dirty="0" err="1">
                <a:latin typeface="Bliss 2 Bold" panose="02000506030000020004" pitchFamily="50" charset="0"/>
              </a:rPr>
              <a:t>una</a:t>
            </a:r>
            <a:r>
              <a:rPr lang="en-GB" sz="2000" dirty="0">
                <a:latin typeface="Bliss 2 Bold" panose="02000506030000020004" pitchFamily="50" charset="0"/>
              </a:rPr>
              <a:t> </a:t>
            </a:r>
            <a:r>
              <a:rPr lang="en-GB" sz="2000" dirty="0" err="1">
                <a:latin typeface="Bliss 2 Bold" panose="02000506030000020004" pitchFamily="50" charset="0"/>
              </a:rPr>
              <a:t>mujer</a:t>
            </a:r>
            <a:r>
              <a:rPr lang="en-GB" sz="2000" dirty="0">
                <a:latin typeface="Bliss 2 Bold" panose="02000506030000020004" pitchFamily="50" charset="0"/>
              </a:rPr>
              <a:t> </a:t>
            </a:r>
            <a:r>
              <a:rPr lang="en-GB" sz="2000" dirty="0" err="1">
                <a:latin typeface="Bliss 2 Bold" panose="02000506030000020004" pitchFamily="50" charset="0"/>
              </a:rPr>
              <a:t>revolucionaria</a:t>
            </a:r>
            <a:r>
              <a:rPr lang="en-GB" sz="2000" dirty="0">
                <a:latin typeface="Bliss 2 Bold" panose="02000506030000020004" pitchFamily="50" charset="0"/>
              </a:rPr>
              <a:t>. </a:t>
            </a:r>
          </a:p>
        </p:txBody>
      </p:sp>
      <p:sp>
        <p:nvSpPr>
          <p:cNvPr id="4" name="Rectángulo redondeado 3"/>
          <p:cNvSpPr/>
          <p:nvPr/>
        </p:nvSpPr>
        <p:spPr>
          <a:xfrm>
            <a:off x="848544" y="262483"/>
            <a:ext cx="7121593" cy="12014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latin typeface="Curvy Thins" panose="03000600000000000000" pitchFamily="66" charset="0"/>
              </a:rPr>
              <a:t>19. EN EL MUSEO </a:t>
            </a:r>
          </a:p>
          <a:p>
            <a:pPr algn="ctr"/>
            <a:r>
              <a:rPr lang="es-ES" sz="2800" b="1" dirty="0">
                <a:solidFill>
                  <a:srgbClr val="FF0000"/>
                </a:solidFill>
                <a:latin typeface="Curvy Thins" panose="03000600000000000000" pitchFamily="66" charset="0"/>
              </a:rPr>
              <a:t>CON  FRIDA KAHLO</a:t>
            </a:r>
          </a:p>
        </p:txBody>
      </p:sp>
    </p:spTree>
    <p:extLst>
      <p:ext uri="{BB962C8B-B14F-4D97-AF65-F5344CB8AC3E}">
        <p14:creationId xmlns:p14="http://schemas.microsoft.com/office/powerpoint/2010/main" val="1272526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772441" y="905226"/>
            <a:ext cx="5235637" cy="3721103"/>
          </a:xfrm>
          <a:prstGeom prst="rect">
            <a:avLst/>
          </a:prstGeom>
        </p:spPr>
      </p:pic>
      <p:sp>
        <p:nvSpPr>
          <p:cNvPr id="6" name="Rectangle 5"/>
          <p:cNvSpPr/>
          <p:nvPr/>
        </p:nvSpPr>
        <p:spPr>
          <a:xfrm>
            <a:off x="2286740" y="1"/>
            <a:ext cx="5001497"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a:t>
            </a:r>
            <a:r>
              <a:rPr lang="en-US" sz="4400" b="1" dirty="0" err="1">
                <a:ln w="22225">
                  <a:solidFill>
                    <a:schemeClr val="accent2"/>
                  </a:solidFill>
                  <a:prstDash val="solid"/>
                </a:ln>
                <a:solidFill>
                  <a:schemeClr val="accent2">
                    <a:lumMod val="40000"/>
                    <a:lumOff val="60000"/>
                  </a:schemeClr>
                </a:solidFill>
              </a:rPr>
              <a:t>Qué</a:t>
            </a:r>
            <a:r>
              <a:rPr lang="en-US" sz="4400" b="1" dirty="0">
                <a:ln w="22225">
                  <a:solidFill>
                    <a:schemeClr val="accent2"/>
                  </a:solidFill>
                  <a:prstDash val="solid"/>
                </a:ln>
                <a:solidFill>
                  <a:schemeClr val="accent2">
                    <a:lumMod val="40000"/>
                    <a:lumOff val="60000"/>
                  </a:schemeClr>
                </a:solidFill>
              </a:rPr>
              <a:t> hay </a:t>
            </a:r>
            <a:r>
              <a:rPr lang="en-US" sz="4400" b="1" dirty="0" err="1">
                <a:ln w="22225">
                  <a:solidFill>
                    <a:schemeClr val="accent2"/>
                  </a:solidFill>
                  <a:prstDash val="solid"/>
                </a:ln>
                <a:solidFill>
                  <a:schemeClr val="accent2">
                    <a:lumMod val="40000"/>
                    <a:lumOff val="60000"/>
                  </a:schemeClr>
                </a:solidFill>
              </a:rPr>
              <a:t>en</a:t>
            </a:r>
            <a:r>
              <a:rPr lang="en-US" sz="4400" b="1" dirty="0">
                <a:ln w="22225">
                  <a:solidFill>
                    <a:schemeClr val="accent2"/>
                  </a:solidFill>
                  <a:prstDash val="solid"/>
                </a:ln>
                <a:solidFill>
                  <a:schemeClr val="accent2">
                    <a:lumMod val="40000"/>
                    <a:lumOff val="60000"/>
                  </a:schemeClr>
                </a:solidFill>
              </a:rPr>
              <a:t> la </a:t>
            </a:r>
            <a:r>
              <a:rPr lang="en-US" sz="4400" b="1" dirty="0" err="1">
                <a:ln w="22225">
                  <a:solidFill>
                    <a:schemeClr val="accent2"/>
                  </a:solidFill>
                  <a:prstDash val="solid"/>
                </a:ln>
                <a:solidFill>
                  <a:schemeClr val="accent2">
                    <a:lumMod val="40000"/>
                    <a:lumOff val="60000"/>
                  </a:schemeClr>
                </a:solidFill>
              </a:rPr>
              <a:t>foto</a:t>
            </a:r>
            <a:r>
              <a:rPr lang="en-US" sz="4400" b="1" dirty="0">
                <a:ln w="22225">
                  <a:solidFill>
                    <a:schemeClr val="accent2"/>
                  </a:solidFill>
                  <a:prstDash val="solid"/>
                </a:ln>
                <a:solidFill>
                  <a:schemeClr val="accent2">
                    <a:lumMod val="40000"/>
                    <a:lumOff val="60000"/>
                  </a:schemeClr>
                </a:solidFill>
              </a:rPr>
              <a:t>?</a:t>
            </a:r>
          </a:p>
        </p:txBody>
      </p:sp>
      <p:sp>
        <p:nvSpPr>
          <p:cNvPr id="7" name="TextBox 6"/>
          <p:cNvSpPr txBox="1"/>
          <p:nvPr/>
        </p:nvSpPr>
        <p:spPr>
          <a:xfrm>
            <a:off x="6120620" y="925417"/>
            <a:ext cx="3516923" cy="3785652"/>
          </a:xfrm>
          <a:prstGeom prst="rect">
            <a:avLst/>
          </a:prstGeom>
          <a:noFill/>
        </p:spPr>
        <p:txBody>
          <a:bodyPr wrap="square" rtlCol="0">
            <a:spAutoFit/>
          </a:bodyPr>
          <a:lstStyle/>
          <a:p>
            <a:pPr marL="342900" indent="-342900">
              <a:buFont typeface="Arial" panose="020B0604020202020204" pitchFamily="34" charset="0"/>
              <a:buChar char="•"/>
            </a:pPr>
            <a:r>
              <a:rPr lang="en-GB" sz="2000" b="1" dirty="0" err="1">
                <a:latin typeface="Trebuchet MS" panose="020B0603020202020204" pitchFamily="34" charset="0"/>
              </a:rPr>
              <a:t>En</a:t>
            </a:r>
            <a:r>
              <a:rPr lang="en-GB" sz="2000" b="1" dirty="0">
                <a:latin typeface="Trebuchet MS" panose="020B0603020202020204" pitchFamily="34" charset="0"/>
              </a:rPr>
              <a:t> la </a:t>
            </a:r>
            <a:r>
              <a:rPr lang="en-GB" sz="2000" b="1" dirty="0" err="1">
                <a:latin typeface="Trebuchet MS" panose="020B0603020202020204" pitchFamily="34" charset="0"/>
              </a:rPr>
              <a:t>foto</a:t>
            </a:r>
            <a:r>
              <a:rPr lang="en-GB" sz="2000" b="1" dirty="0">
                <a:latin typeface="Trebuchet MS" panose="020B0603020202020204" pitchFamily="34" charset="0"/>
              </a:rPr>
              <a:t> hay…</a:t>
            </a:r>
          </a:p>
          <a:p>
            <a:pPr marL="342900" indent="-342900">
              <a:buFont typeface="Arial" panose="020B0604020202020204" pitchFamily="34" charset="0"/>
              <a:buChar char="•"/>
            </a:pPr>
            <a:endParaRPr lang="en-GB" sz="2000" b="1" dirty="0">
              <a:latin typeface="Trebuchet MS" panose="020B0603020202020204" pitchFamily="34" charset="0"/>
            </a:endParaRPr>
          </a:p>
          <a:p>
            <a:pPr marL="342900" indent="-342900">
              <a:buFont typeface="Arial" panose="020B0604020202020204" pitchFamily="34" charset="0"/>
              <a:buChar char="•"/>
            </a:pPr>
            <a:r>
              <a:rPr lang="en-GB" sz="2000" b="1" dirty="0">
                <a:latin typeface="Trebuchet MS" panose="020B0603020202020204" pitchFamily="34" charset="0"/>
              </a:rPr>
              <a:t>A la </a:t>
            </a:r>
            <a:r>
              <a:rPr lang="en-GB" sz="2000" b="1" dirty="0" err="1">
                <a:latin typeface="Trebuchet MS" panose="020B0603020202020204" pitchFamily="34" charset="0"/>
              </a:rPr>
              <a:t>derecha</a:t>
            </a:r>
            <a:r>
              <a:rPr lang="en-GB" sz="2000" b="1" dirty="0">
                <a:latin typeface="Trebuchet MS" panose="020B0603020202020204" pitchFamily="34" charset="0"/>
              </a:rPr>
              <a:t> </a:t>
            </a:r>
            <a:r>
              <a:rPr lang="en-GB" sz="2000" b="1" dirty="0" err="1">
                <a:latin typeface="Trebuchet MS" panose="020B0603020202020204" pitchFamily="34" charset="0"/>
              </a:rPr>
              <a:t>puedo</a:t>
            </a:r>
            <a:r>
              <a:rPr lang="en-GB" sz="2000" b="1" dirty="0">
                <a:latin typeface="Trebuchet MS" panose="020B0603020202020204" pitchFamily="34" charset="0"/>
              </a:rPr>
              <a:t> </a:t>
            </a:r>
            <a:r>
              <a:rPr lang="en-GB" sz="2000" b="1" dirty="0" err="1">
                <a:latin typeface="Trebuchet MS" panose="020B0603020202020204" pitchFamily="34" charset="0"/>
              </a:rPr>
              <a:t>ver</a:t>
            </a:r>
            <a:r>
              <a:rPr lang="en-GB" sz="2000" b="1" dirty="0">
                <a:latin typeface="Trebuchet MS" panose="020B0603020202020204" pitchFamily="34" charset="0"/>
              </a:rPr>
              <a:t>…</a:t>
            </a:r>
          </a:p>
          <a:p>
            <a:pPr marL="342900" indent="-342900">
              <a:buFont typeface="Arial" panose="020B0604020202020204" pitchFamily="34" charset="0"/>
              <a:buChar char="•"/>
            </a:pPr>
            <a:endParaRPr lang="en-GB" sz="2000" b="1" dirty="0">
              <a:latin typeface="Trebuchet MS" panose="020B0603020202020204" pitchFamily="34" charset="0"/>
            </a:endParaRPr>
          </a:p>
          <a:p>
            <a:pPr marL="342900" indent="-342900">
              <a:buFont typeface="Arial" panose="020B0604020202020204" pitchFamily="34" charset="0"/>
              <a:buChar char="•"/>
            </a:pPr>
            <a:r>
              <a:rPr lang="en-GB" sz="2000" b="1" dirty="0">
                <a:latin typeface="Trebuchet MS" panose="020B0603020202020204" pitchFamily="34" charset="0"/>
              </a:rPr>
              <a:t>A la </a:t>
            </a:r>
            <a:r>
              <a:rPr lang="en-GB" sz="2000" b="1" dirty="0" err="1">
                <a:latin typeface="Trebuchet MS" panose="020B0603020202020204" pitchFamily="34" charset="0"/>
              </a:rPr>
              <a:t>izquierda</a:t>
            </a:r>
            <a:r>
              <a:rPr lang="en-GB" sz="2000" b="1" dirty="0">
                <a:latin typeface="Trebuchet MS" panose="020B0603020202020204" pitchFamily="34" charset="0"/>
              </a:rPr>
              <a:t> hay…</a:t>
            </a:r>
          </a:p>
          <a:p>
            <a:pPr marL="342900" indent="-342900">
              <a:buFont typeface="Arial" panose="020B0604020202020204" pitchFamily="34" charset="0"/>
              <a:buChar char="•"/>
            </a:pPr>
            <a:endParaRPr lang="en-GB" sz="2000" b="1" dirty="0">
              <a:latin typeface="Trebuchet MS" panose="020B0603020202020204" pitchFamily="34" charset="0"/>
            </a:endParaRPr>
          </a:p>
          <a:p>
            <a:pPr marL="342900" indent="-342900">
              <a:buFont typeface="Arial" panose="020B0604020202020204" pitchFamily="34" charset="0"/>
              <a:buChar char="•"/>
            </a:pPr>
            <a:r>
              <a:rPr lang="en-GB" sz="2000" b="1" dirty="0" err="1">
                <a:latin typeface="Trebuchet MS" panose="020B0603020202020204" pitchFamily="34" charset="0"/>
              </a:rPr>
              <a:t>En</a:t>
            </a:r>
            <a:r>
              <a:rPr lang="en-GB" sz="2000" b="1" dirty="0">
                <a:latin typeface="Trebuchet MS" panose="020B0603020202020204" pitchFamily="34" charset="0"/>
              </a:rPr>
              <a:t> primer </a:t>
            </a:r>
            <a:r>
              <a:rPr lang="en-GB" sz="2000" b="1" dirty="0" err="1">
                <a:latin typeface="Trebuchet MS" panose="020B0603020202020204" pitchFamily="34" charset="0"/>
              </a:rPr>
              <a:t>plano</a:t>
            </a:r>
            <a:r>
              <a:rPr lang="en-GB" sz="2000" b="1" dirty="0">
                <a:latin typeface="Trebuchet MS" panose="020B0603020202020204" pitchFamily="34" charset="0"/>
              </a:rPr>
              <a:t> hay…</a:t>
            </a:r>
          </a:p>
          <a:p>
            <a:pPr marL="342900" indent="-342900">
              <a:buFont typeface="Arial" panose="020B0604020202020204" pitchFamily="34" charset="0"/>
              <a:buChar char="•"/>
            </a:pPr>
            <a:endParaRPr lang="en-GB" sz="2000" b="1" dirty="0">
              <a:latin typeface="Trebuchet MS" panose="020B0603020202020204" pitchFamily="34" charset="0"/>
            </a:endParaRPr>
          </a:p>
          <a:p>
            <a:pPr marL="342900" indent="-342900">
              <a:buFont typeface="Arial" panose="020B0604020202020204" pitchFamily="34" charset="0"/>
              <a:buChar char="•"/>
            </a:pPr>
            <a:r>
              <a:rPr lang="en-GB" sz="2000" b="1" dirty="0">
                <a:latin typeface="Trebuchet MS" panose="020B0603020202020204" pitchFamily="34" charset="0"/>
              </a:rPr>
              <a:t>La </a:t>
            </a:r>
            <a:r>
              <a:rPr lang="en-GB" sz="2000" b="1" dirty="0" err="1">
                <a:latin typeface="Trebuchet MS" panose="020B0603020202020204" pitchFamily="34" charset="0"/>
              </a:rPr>
              <a:t>mujer</a:t>
            </a:r>
            <a:r>
              <a:rPr lang="en-GB" sz="2000" b="1" dirty="0">
                <a:latin typeface="Trebuchet MS" panose="020B0603020202020204" pitchFamily="34" charset="0"/>
              </a:rPr>
              <a:t> </a:t>
            </a:r>
            <a:r>
              <a:rPr lang="en-GB" sz="2000" b="1" dirty="0" err="1">
                <a:latin typeface="Trebuchet MS" panose="020B0603020202020204" pitchFamily="34" charset="0"/>
              </a:rPr>
              <a:t>parece</a:t>
            </a:r>
            <a:r>
              <a:rPr lang="en-GB" sz="2000" b="1" dirty="0">
                <a:latin typeface="Trebuchet MS" panose="020B0603020202020204" pitchFamily="34" charset="0"/>
              </a:rPr>
              <a:t>…</a:t>
            </a:r>
          </a:p>
          <a:p>
            <a:pPr marL="342900" indent="-342900">
              <a:buFont typeface="Arial" panose="020B0604020202020204" pitchFamily="34" charset="0"/>
              <a:buChar char="•"/>
            </a:pPr>
            <a:endParaRPr lang="en-GB" sz="2000" b="1" dirty="0">
              <a:latin typeface="Trebuchet MS" panose="020B0603020202020204" pitchFamily="34" charset="0"/>
            </a:endParaRPr>
          </a:p>
          <a:p>
            <a:pPr marL="342900" indent="-342900">
              <a:buFont typeface="Arial" panose="020B0604020202020204" pitchFamily="34" charset="0"/>
              <a:buChar char="•"/>
            </a:pPr>
            <a:r>
              <a:rPr lang="en-GB" sz="2000" b="1" dirty="0">
                <a:latin typeface="Trebuchet MS" panose="020B0603020202020204" pitchFamily="34" charset="0"/>
              </a:rPr>
              <a:t>La </a:t>
            </a:r>
            <a:r>
              <a:rPr lang="en-GB" sz="2000" b="1" dirty="0" err="1">
                <a:latin typeface="Trebuchet MS" panose="020B0603020202020204" pitchFamily="34" charset="0"/>
              </a:rPr>
              <a:t>mujer</a:t>
            </a:r>
            <a:r>
              <a:rPr lang="en-GB" sz="2000" b="1" dirty="0">
                <a:latin typeface="Trebuchet MS" panose="020B0603020202020204" pitchFamily="34" charset="0"/>
              </a:rPr>
              <a:t> </a:t>
            </a:r>
            <a:r>
              <a:rPr lang="en-GB" sz="2000" b="1" dirty="0" err="1">
                <a:latin typeface="Trebuchet MS" panose="020B0603020202020204" pitchFamily="34" charset="0"/>
              </a:rPr>
              <a:t>lleva</a:t>
            </a:r>
            <a:r>
              <a:rPr lang="en-GB" sz="2000" b="1" dirty="0">
                <a:latin typeface="Trebuchet MS" panose="020B0603020202020204" pitchFamily="34" charset="0"/>
              </a:rPr>
              <a:t>…</a:t>
            </a:r>
          </a:p>
          <a:p>
            <a:pPr marL="342900" indent="-342900">
              <a:buFont typeface="Arial" panose="020B0604020202020204" pitchFamily="34" charset="0"/>
              <a:buChar char="•"/>
            </a:pPr>
            <a:endParaRPr lang="en-GB" sz="2000" b="1" dirty="0">
              <a:latin typeface="Trebuchet MS" panose="020B0603020202020204" pitchFamily="34" charset="0"/>
            </a:endParaRPr>
          </a:p>
        </p:txBody>
      </p:sp>
      <p:sp>
        <p:nvSpPr>
          <p:cNvPr id="8" name="TextBox 7"/>
          <p:cNvSpPr txBox="1"/>
          <p:nvPr/>
        </p:nvSpPr>
        <p:spPr>
          <a:xfrm>
            <a:off x="1045481" y="4885397"/>
            <a:ext cx="7484012" cy="1015663"/>
          </a:xfrm>
          <a:prstGeom prst="rect">
            <a:avLst/>
          </a:prstGeom>
          <a:solidFill>
            <a:schemeClr val="accent2">
              <a:lumMod val="20000"/>
              <a:lumOff val="80000"/>
            </a:schemeClr>
          </a:solidFill>
        </p:spPr>
        <p:txBody>
          <a:bodyPr wrap="square" rtlCol="0">
            <a:spAutoFit/>
          </a:bodyPr>
          <a:lstStyle/>
          <a:p>
            <a:r>
              <a:rPr lang="en-GB" sz="2000" u="sng" dirty="0" err="1">
                <a:latin typeface="Trebuchet MS" panose="020B0603020202020204" pitchFamily="34" charset="0"/>
              </a:rPr>
              <a:t>Apoyo</a:t>
            </a:r>
            <a:r>
              <a:rPr lang="en-GB" sz="2000" u="sng" dirty="0">
                <a:latin typeface="Trebuchet MS" panose="020B0603020202020204" pitchFamily="34" charset="0"/>
              </a:rPr>
              <a:t>:</a:t>
            </a:r>
          </a:p>
          <a:p>
            <a:r>
              <a:rPr lang="en-GB" sz="2000" dirty="0">
                <a:latin typeface="Trebuchet MS" panose="020B0603020202020204" pitchFamily="34" charset="0"/>
              </a:rPr>
              <a:t>Un mono- a monkey	un </a:t>
            </a:r>
            <a:r>
              <a:rPr lang="en-GB" sz="2000" dirty="0" err="1">
                <a:latin typeface="Trebuchet MS" panose="020B0603020202020204" pitchFamily="34" charset="0"/>
              </a:rPr>
              <a:t>pavo</a:t>
            </a:r>
            <a:r>
              <a:rPr lang="en-GB" sz="2000" dirty="0">
                <a:latin typeface="Trebuchet MS" panose="020B0603020202020204" pitchFamily="34" charset="0"/>
              </a:rPr>
              <a:t> real- a peacock		</a:t>
            </a:r>
          </a:p>
          <a:p>
            <a:r>
              <a:rPr lang="en-GB" sz="2000" dirty="0" err="1">
                <a:latin typeface="Trebuchet MS" panose="020B0603020202020204" pitchFamily="34" charset="0"/>
              </a:rPr>
              <a:t>sandía</a:t>
            </a:r>
            <a:r>
              <a:rPr lang="en-GB" sz="2000" dirty="0">
                <a:latin typeface="Trebuchet MS" panose="020B0603020202020204" pitchFamily="34" charset="0"/>
              </a:rPr>
              <a:t>- watermelon	</a:t>
            </a:r>
            <a:r>
              <a:rPr lang="en-GB" sz="2000" dirty="0" err="1">
                <a:latin typeface="Trebuchet MS" panose="020B0603020202020204" pitchFamily="34" charset="0"/>
              </a:rPr>
              <a:t>loros</a:t>
            </a:r>
            <a:r>
              <a:rPr lang="en-GB" sz="2000" dirty="0">
                <a:latin typeface="Trebuchet MS" panose="020B0603020202020204" pitchFamily="34" charset="0"/>
              </a:rPr>
              <a:t>- parrots        	</a:t>
            </a:r>
            <a:r>
              <a:rPr lang="en-GB" sz="2000" dirty="0" err="1">
                <a:latin typeface="Trebuchet MS" panose="020B0603020202020204" pitchFamily="34" charset="0"/>
              </a:rPr>
              <a:t>plantas</a:t>
            </a:r>
            <a:r>
              <a:rPr lang="en-GB" sz="2000" dirty="0">
                <a:latin typeface="Trebuchet MS" panose="020B0603020202020204" pitchFamily="34" charset="0"/>
              </a:rPr>
              <a:t>- plants</a:t>
            </a:r>
          </a:p>
        </p:txBody>
      </p:sp>
      <p:sp>
        <p:nvSpPr>
          <p:cNvPr id="9" name="Text Box 4"/>
          <p:cNvSpPr txBox="1">
            <a:spLocks noChangeArrowheads="1"/>
          </p:cNvSpPr>
          <p:nvPr/>
        </p:nvSpPr>
        <p:spPr bwMode="auto">
          <a:xfrm>
            <a:off x="2867098" y="6125942"/>
            <a:ext cx="4421138" cy="400110"/>
          </a:xfrm>
          <a:prstGeom prst="rect">
            <a:avLst/>
          </a:prstGeom>
          <a:solidFill>
            <a:srgbClr val="FFFF00"/>
          </a:solidFill>
          <a:ln w="19050">
            <a:solidFill>
              <a:srgbClr val="9900CC"/>
            </a:solidFill>
            <a:miter lim="800000"/>
            <a:headEnd/>
            <a:tailEnd/>
          </a:ln>
        </p:spPr>
        <p:txBody>
          <a:bodyPr wrap="square">
            <a:prstTxWarp prst="textNoShape">
              <a:avLst/>
            </a:prstTxWarp>
            <a:spAutoFit/>
          </a:bodyPr>
          <a:lstStyle/>
          <a:p>
            <a:pPr fontAlgn="base">
              <a:spcBef>
                <a:spcPct val="0"/>
              </a:spcBef>
              <a:spcAft>
                <a:spcPct val="0"/>
              </a:spcAft>
              <a:defRPr/>
            </a:pPr>
            <a:r>
              <a:rPr lang="en-GB" sz="2000" b="1" dirty="0">
                <a:solidFill>
                  <a:srgbClr val="000000"/>
                </a:solidFill>
                <a:latin typeface="Trebuchet MS" panose="020B0603020202020204" pitchFamily="34" charset="0"/>
                <a:ea typeface="Calibri" pitchFamily="-123" charset="0"/>
                <a:cs typeface="Calibri" pitchFamily="-123" charset="0"/>
              </a:rPr>
              <a:t>EXT </a:t>
            </a:r>
            <a:r>
              <a:rPr lang="en-GB" sz="2000" dirty="0">
                <a:solidFill>
                  <a:srgbClr val="000000"/>
                </a:solidFill>
                <a:latin typeface="Trebuchet MS" panose="020B0603020202020204" pitchFamily="34" charset="0"/>
                <a:ea typeface="Calibri" pitchFamily="-123" charset="0"/>
                <a:cs typeface="Calibri" pitchFamily="-123" charset="0"/>
              </a:rPr>
              <a:t>escribe </a:t>
            </a:r>
            <a:r>
              <a:rPr lang="en-GB" sz="2000" dirty="0" err="1">
                <a:solidFill>
                  <a:srgbClr val="000000"/>
                </a:solidFill>
                <a:latin typeface="Trebuchet MS" panose="020B0603020202020204" pitchFamily="34" charset="0"/>
                <a:ea typeface="Calibri" pitchFamily="-123" charset="0"/>
                <a:cs typeface="Calibri" pitchFamily="-123" charset="0"/>
              </a:rPr>
              <a:t>tu</a:t>
            </a:r>
            <a:r>
              <a:rPr lang="en-GB" sz="2000" dirty="0">
                <a:solidFill>
                  <a:srgbClr val="000000"/>
                </a:solidFill>
                <a:latin typeface="Trebuchet MS" panose="020B0603020202020204" pitchFamily="34" charset="0"/>
                <a:ea typeface="Calibri" pitchFamily="-123" charset="0"/>
                <a:cs typeface="Calibri" pitchFamily="-123" charset="0"/>
              </a:rPr>
              <a:t> </a:t>
            </a:r>
            <a:r>
              <a:rPr lang="en-GB" sz="2000" dirty="0" err="1">
                <a:solidFill>
                  <a:srgbClr val="000000"/>
                </a:solidFill>
                <a:latin typeface="Trebuchet MS" panose="020B0603020202020204" pitchFamily="34" charset="0"/>
                <a:ea typeface="Calibri" pitchFamily="-123" charset="0"/>
                <a:cs typeface="Calibri" pitchFamily="-123" charset="0"/>
              </a:rPr>
              <a:t>opinión</a:t>
            </a:r>
            <a:r>
              <a:rPr lang="en-GB" sz="2000" dirty="0">
                <a:solidFill>
                  <a:srgbClr val="000000"/>
                </a:solidFill>
                <a:latin typeface="Trebuchet MS" panose="020B0603020202020204" pitchFamily="34" charset="0"/>
                <a:ea typeface="Calibri" pitchFamily="-123" charset="0"/>
                <a:cs typeface="Calibri" pitchFamily="-123" charset="0"/>
              </a:rPr>
              <a:t> del </a:t>
            </a:r>
            <a:r>
              <a:rPr lang="en-GB" sz="2000" dirty="0" err="1">
                <a:solidFill>
                  <a:srgbClr val="000000"/>
                </a:solidFill>
                <a:latin typeface="Trebuchet MS" panose="020B0603020202020204" pitchFamily="34" charset="0"/>
                <a:ea typeface="Calibri" pitchFamily="-123" charset="0"/>
                <a:cs typeface="Calibri" pitchFamily="-123" charset="0"/>
              </a:rPr>
              <a:t>cuadro</a:t>
            </a:r>
            <a:r>
              <a:rPr lang="en-GB" sz="2000" dirty="0">
                <a:solidFill>
                  <a:srgbClr val="000000"/>
                </a:solidFill>
                <a:latin typeface="Trebuchet MS" panose="020B0603020202020204" pitchFamily="34" charset="0"/>
                <a:ea typeface="Calibri" pitchFamily="-123" charset="0"/>
                <a:cs typeface="Calibri" pitchFamily="-123" charset="0"/>
              </a:rPr>
              <a:t>.</a:t>
            </a:r>
          </a:p>
        </p:txBody>
      </p:sp>
    </p:spTree>
    <p:extLst>
      <p:ext uri="{BB962C8B-B14F-4D97-AF65-F5344CB8AC3E}">
        <p14:creationId xmlns:p14="http://schemas.microsoft.com/office/powerpoint/2010/main" val="4112479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5235" y="1371263"/>
            <a:ext cx="4668865"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mj-lt"/>
              <a:buAutoNum type="arabicPeriod"/>
            </a:pPr>
            <a:r>
              <a:rPr lang="en-GB" sz="2800" dirty="0">
                <a:latin typeface="Trebuchet MS" panose="020B0603020202020204" pitchFamily="34" charset="0"/>
              </a:rPr>
              <a:t>In the photo there is/are</a:t>
            </a:r>
          </a:p>
          <a:p>
            <a:pPr marL="342900" indent="-342900">
              <a:buFont typeface="+mj-lt"/>
              <a:buAutoNum type="arabicPeriod"/>
            </a:pPr>
            <a:r>
              <a:rPr lang="en-GB" sz="2800" dirty="0">
                <a:latin typeface="Trebuchet MS" panose="020B0603020202020204" pitchFamily="34" charset="0"/>
              </a:rPr>
              <a:t>I can see</a:t>
            </a:r>
          </a:p>
          <a:p>
            <a:pPr marL="342900" indent="-342900">
              <a:buFont typeface="+mj-lt"/>
              <a:buAutoNum type="arabicPeriod"/>
            </a:pPr>
            <a:r>
              <a:rPr lang="en-GB" sz="2800" dirty="0">
                <a:latin typeface="Trebuchet MS" panose="020B0603020202020204" pitchFamily="34" charset="0"/>
              </a:rPr>
              <a:t>On the right</a:t>
            </a:r>
          </a:p>
          <a:p>
            <a:pPr marL="342900" indent="-342900">
              <a:buFont typeface="+mj-lt"/>
              <a:buAutoNum type="arabicPeriod"/>
            </a:pPr>
            <a:r>
              <a:rPr lang="en-GB" sz="2800" dirty="0">
                <a:latin typeface="Trebuchet MS" panose="020B0603020202020204" pitchFamily="34" charset="0"/>
              </a:rPr>
              <a:t>On the left</a:t>
            </a:r>
          </a:p>
          <a:p>
            <a:pPr marL="342900" indent="-342900">
              <a:buFont typeface="+mj-lt"/>
              <a:buAutoNum type="arabicPeriod"/>
            </a:pPr>
            <a:r>
              <a:rPr lang="en-GB" sz="2800" dirty="0">
                <a:latin typeface="Trebuchet MS" panose="020B0603020202020204" pitchFamily="34" charset="0"/>
              </a:rPr>
              <a:t>In the background</a:t>
            </a:r>
          </a:p>
          <a:p>
            <a:pPr marL="342900" indent="-342900">
              <a:buFont typeface="+mj-lt"/>
              <a:buAutoNum type="arabicPeriod"/>
            </a:pPr>
            <a:r>
              <a:rPr lang="en-GB" sz="2800" dirty="0">
                <a:latin typeface="Trebuchet MS" panose="020B0603020202020204" pitchFamily="34" charset="0"/>
              </a:rPr>
              <a:t>In the foreground</a:t>
            </a:r>
          </a:p>
          <a:p>
            <a:pPr marL="342900" indent="-342900">
              <a:buFont typeface="+mj-lt"/>
              <a:buAutoNum type="arabicPeriod"/>
            </a:pPr>
            <a:r>
              <a:rPr lang="en-GB" sz="2800" dirty="0">
                <a:latin typeface="Trebuchet MS" panose="020B0603020202020204" pitchFamily="34" charset="0"/>
              </a:rPr>
              <a:t>Close to</a:t>
            </a:r>
          </a:p>
          <a:p>
            <a:pPr marL="342900" indent="-342900">
              <a:buFont typeface="+mj-lt"/>
              <a:buAutoNum type="arabicPeriod"/>
            </a:pPr>
            <a:r>
              <a:rPr lang="en-GB" sz="2800" dirty="0">
                <a:latin typeface="Trebuchet MS" panose="020B0603020202020204" pitchFamily="34" charset="0"/>
              </a:rPr>
              <a:t>A man</a:t>
            </a:r>
          </a:p>
          <a:p>
            <a:pPr marL="342900" indent="-342900">
              <a:buFont typeface="+mj-lt"/>
              <a:buAutoNum type="arabicPeriod"/>
            </a:pPr>
            <a:r>
              <a:rPr lang="en-GB" sz="2800" dirty="0">
                <a:latin typeface="Trebuchet MS" panose="020B0603020202020204" pitchFamily="34" charset="0"/>
              </a:rPr>
              <a:t>A woman</a:t>
            </a:r>
          </a:p>
          <a:p>
            <a:pPr marL="342900" indent="-342900">
              <a:buFont typeface="+mj-lt"/>
              <a:buAutoNum type="arabicPeriod"/>
            </a:pPr>
            <a:r>
              <a:rPr lang="en-GB" sz="2800" dirty="0">
                <a:latin typeface="Trebuchet MS" panose="020B0603020202020204" pitchFamily="34" charset="0"/>
              </a:rPr>
              <a:t>He/she seems</a:t>
            </a:r>
          </a:p>
        </p:txBody>
      </p:sp>
      <p:sp>
        <p:nvSpPr>
          <p:cNvPr id="6" name="TextBox 5"/>
          <p:cNvSpPr txBox="1"/>
          <p:nvPr/>
        </p:nvSpPr>
        <p:spPr>
          <a:xfrm>
            <a:off x="5514099" y="1371262"/>
            <a:ext cx="3404382"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mj-lt"/>
              <a:buAutoNum type="arabicPeriod"/>
            </a:pPr>
            <a:r>
              <a:rPr lang="en-GB" sz="2800" dirty="0">
                <a:latin typeface="Trebuchet MS" panose="020B0603020202020204" pitchFamily="34" charset="0"/>
              </a:rPr>
              <a:t>E_  l_  f_ t_  h__</a:t>
            </a:r>
          </a:p>
          <a:p>
            <a:pPr marL="342900" indent="-342900">
              <a:buFont typeface="+mj-lt"/>
              <a:buAutoNum type="arabicPeriod"/>
            </a:pPr>
            <a:r>
              <a:rPr lang="en-GB" sz="2800" dirty="0" err="1">
                <a:latin typeface="Trebuchet MS" panose="020B0603020202020204" pitchFamily="34" charset="0"/>
              </a:rPr>
              <a:t>P__do</a:t>
            </a:r>
            <a:r>
              <a:rPr lang="en-GB" sz="2800" dirty="0">
                <a:latin typeface="Trebuchet MS" panose="020B0603020202020204" pitchFamily="34" charset="0"/>
              </a:rPr>
              <a:t>  </a:t>
            </a:r>
            <a:r>
              <a:rPr lang="en-GB" sz="2800" dirty="0" err="1">
                <a:latin typeface="Trebuchet MS" panose="020B0603020202020204" pitchFamily="34" charset="0"/>
              </a:rPr>
              <a:t>v_r</a:t>
            </a:r>
            <a:endParaRPr lang="en-GB" sz="2800" dirty="0">
              <a:latin typeface="Trebuchet MS" panose="020B0603020202020204" pitchFamily="34" charset="0"/>
            </a:endParaRPr>
          </a:p>
          <a:p>
            <a:pPr marL="342900" indent="-342900">
              <a:buFont typeface="+mj-lt"/>
              <a:buAutoNum type="arabicPeriod"/>
            </a:pPr>
            <a:r>
              <a:rPr lang="en-GB" sz="2800" dirty="0">
                <a:latin typeface="Trebuchet MS" panose="020B0603020202020204" pitchFamily="34" charset="0"/>
              </a:rPr>
              <a:t>A l_ </a:t>
            </a:r>
            <a:r>
              <a:rPr lang="en-GB" sz="2800" dirty="0" err="1">
                <a:latin typeface="Trebuchet MS" panose="020B0603020202020204" pitchFamily="34" charset="0"/>
              </a:rPr>
              <a:t>d_r_ch</a:t>
            </a:r>
            <a:r>
              <a:rPr lang="en-GB" sz="2800" dirty="0">
                <a:latin typeface="Trebuchet MS" panose="020B0603020202020204" pitchFamily="34" charset="0"/>
              </a:rPr>
              <a:t>_</a:t>
            </a:r>
          </a:p>
          <a:p>
            <a:pPr marL="342900" indent="-342900">
              <a:buFont typeface="+mj-lt"/>
              <a:buAutoNum type="arabicPeriod"/>
            </a:pPr>
            <a:r>
              <a:rPr lang="en-GB" sz="2800" dirty="0">
                <a:latin typeface="Trebuchet MS" panose="020B0603020202020204" pitchFamily="34" charset="0"/>
              </a:rPr>
              <a:t>A l_ </a:t>
            </a:r>
            <a:r>
              <a:rPr lang="en-GB" sz="2800" dirty="0" err="1">
                <a:latin typeface="Trebuchet MS" panose="020B0603020202020204" pitchFamily="34" charset="0"/>
              </a:rPr>
              <a:t>i_qu_erd</a:t>
            </a:r>
            <a:r>
              <a:rPr lang="en-GB" sz="2800" dirty="0">
                <a:latin typeface="Trebuchet MS" panose="020B0603020202020204" pitchFamily="34" charset="0"/>
              </a:rPr>
              <a:t>_</a:t>
            </a:r>
          </a:p>
          <a:p>
            <a:pPr marL="342900" indent="-342900">
              <a:buFont typeface="+mj-lt"/>
              <a:buAutoNum type="arabicPeriod"/>
            </a:pPr>
            <a:r>
              <a:rPr lang="en-GB" sz="2800" dirty="0">
                <a:latin typeface="Trebuchet MS" panose="020B0603020202020204" pitchFamily="34" charset="0"/>
              </a:rPr>
              <a:t>_l  </a:t>
            </a:r>
            <a:r>
              <a:rPr lang="en-GB" sz="2800" dirty="0" err="1">
                <a:latin typeface="Trebuchet MS" panose="020B0603020202020204" pitchFamily="34" charset="0"/>
              </a:rPr>
              <a:t>f_ndo</a:t>
            </a:r>
            <a:endParaRPr lang="en-GB" sz="2800" dirty="0">
              <a:latin typeface="Trebuchet MS" panose="020B0603020202020204" pitchFamily="34" charset="0"/>
            </a:endParaRPr>
          </a:p>
          <a:p>
            <a:pPr marL="342900" indent="-342900">
              <a:buFont typeface="+mj-lt"/>
              <a:buAutoNum type="arabicPeriod"/>
            </a:pPr>
            <a:r>
              <a:rPr lang="en-GB" sz="2800" dirty="0">
                <a:latin typeface="Trebuchet MS" panose="020B0603020202020204" pitchFamily="34" charset="0"/>
              </a:rPr>
              <a:t>E_ </a:t>
            </a:r>
            <a:r>
              <a:rPr lang="en-GB" sz="2800" dirty="0" err="1">
                <a:latin typeface="Trebuchet MS" panose="020B0603020202020204" pitchFamily="34" charset="0"/>
              </a:rPr>
              <a:t>pri</a:t>
            </a:r>
            <a:r>
              <a:rPr lang="en-GB" sz="2800" dirty="0">
                <a:latin typeface="Trebuchet MS" panose="020B0603020202020204" pitchFamily="34" charset="0"/>
              </a:rPr>
              <a:t>__r </a:t>
            </a:r>
            <a:r>
              <a:rPr lang="en-GB" sz="2800" dirty="0" err="1">
                <a:latin typeface="Trebuchet MS" panose="020B0603020202020204" pitchFamily="34" charset="0"/>
              </a:rPr>
              <a:t>pl_n</a:t>
            </a:r>
            <a:r>
              <a:rPr lang="en-GB" sz="2800" dirty="0">
                <a:latin typeface="Trebuchet MS" panose="020B0603020202020204" pitchFamily="34" charset="0"/>
              </a:rPr>
              <a:t>_</a:t>
            </a:r>
          </a:p>
          <a:p>
            <a:pPr marL="342900" indent="-342900">
              <a:buFont typeface="+mj-lt"/>
              <a:buAutoNum type="arabicPeriod"/>
            </a:pPr>
            <a:r>
              <a:rPr lang="en-GB" sz="2800" dirty="0" err="1">
                <a:latin typeface="Trebuchet MS" panose="020B0603020202020204" pitchFamily="34" charset="0"/>
              </a:rPr>
              <a:t>C_rc</a:t>
            </a:r>
            <a:r>
              <a:rPr lang="en-GB" sz="2800" dirty="0">
                <a:latin typeface="Trebuchet MS" panose="020B0603020202020204" pitchFamily="34" charset="0"/>
              </a:rPr>
              <a:t>_  d_</a:t>
            </a:r>
          </a:p>
          <a:p>
            <a:pPr marL="342900" indent="-342900">
              <a:buFont typeface="+mj-lt"/>
              <a:buAutoNum type="arabicPeriod"/>
            </a:pPr>
            <a:r>
              <a:rPr lang="en-GB" sz="2800" dirty="0">
                <a:latin typeface="Trebuchet MS" panose="020B0603020202020204" pitchFamily="34" charset="0"/>
              </a:rPr>
              <a:t>U_  _</a:t>
            </a:r>
            <a:r>
              <a:rPr lang="en-GB" sz="2800" dirty="0" err="1">
                <a:latin typeface="Trebuchet MS" panose="020B0603020202020204" pitchFamily="34" charset="0"/>
              </a:rPr>
              <a:t>ombr</a:t>
            </a:r>
            <a:r>
              <a:rPr lang="en-GB" sz="2800" dirty="0">
                <a:latin typeface="Trebuchet MS" panose="020B0603020202020204" pitchFamily="34" charset="0"/>
              </a:rPr>
              <a:t>_</a:t>
            </a:r>
          </a:p>
          <a:p>
            <a:pPr marL="342900" indent="-342900">
              <a:buFont typeface="+mj-lt"/>
              <a:buAutoNum type="arabicPeriod"/>
            </a:pPr>
            <a:r>
              <a:rPr lang="en-GB" sz="2800" dirty="0">
                <a:latin typeface="Trebuchet MS" panose="020B0603020202020204" pitchFamily="34" charset="0"/>
              </a:rPr>
              <a:t>U__  </a:t>
            </a:r>
            <a:r>
              <a:rPr lang="en-GB" sz="2800" dirty="0" err="1">
                <a:latin typeface="Trebuchet MS" panose="020B0603020202020204" pitchFamily="34" charset="0"/>
              </a:rPr>
              <a:t>m_je</a:t>
            </a:r>
            <a:r>
              <a:rPr lang="en-GB" sz="2800" dirty="0">
                <a:latin typeface="Trebuchet MS" panose="020B0603020202020204" pitchFamily="34" charset="0"/>
              </a:rPr>
              <a:t>_</a:t>
            </a:r>
          </a:p>
          <a:p>
            <a:pPr marL="342900" indent="-342900">
              <a:buFont typeface="+mj-lt"/>
              <a:buAutoNum type="arabicPeriod"/>
            </a:pPr>
            <a:r>
              <a:rPr lang="en-GB" sz="2800" dirty="0" err="1">
                <a:latin typeface="Trebuchet MS" panose="020B0603020202020204" pitchFamily="34" charset="0"/>
              </a:rPr>
              <a:t>P_r_c</a:t>
            </a:r>
            <a:r>
              <a:rPr lang="en-GB" sz="2800" dirty="0">
                <a:latin typeface="Trebuchet MS" panose="020B0603020202020204" pitchFamily="34" charset="0"/>
              </a:rPr>
              <a:t>_ </a:t>
            </a:r>
          </a:p>
        </p:txBody>
      </p:sp>
      <p:sp>
        <p:nvSpPr>
          <p:cNvPr id="7" name="TextBox 6"/>
          <p:cNvSpPr txBox="1"/>
          <p:nvPr/>
        </p:nvSpPr>
        <p:spPr>
          <a:xfrm>
            <a:off x="1548617" y="401765"/>
            <a:ext cx="5852655" cy="646331"/>
          </a:xfrm>
          <a:prstGeom prst="rect">
            <a:avLst/>
          </a:prstGeom>
          <a:solidFill>
            <a:srgbClr val="FF0000"/>
          </a:solidFill>
        </p:spPr>
        <p:txBody>
          <a:bodyPr wrap="square" rtlCol="0">
            <a:spAutoFit/>
          </a:bodyPr>
          <a:lstStyle/>
          <a:p>
            <a:r>
              <a:rPr lang="en-GB" sz="3600" b="1" dirty="0">
                <a:latin typeface="Hobo Std" panose="020B0803040709020204" pitchFamily="34" charset="0"/>
              </a:rPr>
              <a:t>1) Traduce </a:t>
            </a:r>
            <a:r>
              <a:rPr lang="en-GB" sz="3600" b="1" dirty="0" err="1">
                <a:latin typeface="Hobo Std" panose="020B0803040709020204" pitchFamily="34" charset="0"/>
              </a:rPr>
              <a:t>las</a:t>
            </a:r>
            <a:r>
              <a:rPr lang="en-GB" sz="3600" b="1" dirty="0">
                <a:latin typeface="Hobo Std" panose="020B0803040709020204" pitchFamily="34" charset="0"/>
              </a:rPr>
              <a:t> </a:t>
            </a:r>
            <a:r>
              <a:rPr lang="en-GB" sz="3600" b="1" dirty="0" err="1">
                <a:latin typeface="Hobo Std" panose="020B0803040709020204" pitchFamily="34" charset="0"/>
              </a:rPr>
              <a:t>palabras</a:t>
            </a:r>
            <a:r>
              <a:rPr lang="en-GB" sz="3600" b="1" dirty="0">
                <a:latin typeface="Hobo Std" panose="020B0803040709020204" pitchFamily="34" charset="0"/>
              </a:rPr>
              <a:t> y </a:t>
            </a:r>
            <a:r>
              <a:rPr lang="en-GB" sz="3600" b="1" dirty="0" err="1">
                <a:latin typeface="Hobo Std" panose="020B0803040709020204" pitchFamily="34" charset="0"/>
              </a:rPr>
              <a:t>escríbelas</a:t>
            </a:r>
            <a:r>
              <a:rPr lang="en-GB" sz="3600" b="1" dirty="0">
                <a:latin typeface="Hobo Std" panose="020B0803040709020204" pitchFamily="34" charset="0"/>
              </a:rPr>
              <a:t>.</a:t>
            </a:r>
          </a:p>
        </p:txBody>
      </p:sp>
    </p:spTree>
    <p:extLst>
      <p:ext uri="{BB962C8B-B14F-4D97-AF65-F5344CB8AC3E}">
        <p14:creationId xmlns:p14="http://schemas.microsoft.com/office/powerpoint/2010/main" val="2315276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de botero painti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28" y="881899"/>
            <a:ext cx="2250830" cy="27349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stretch>
            <a:fillRect/>
          </a:stretch>
        </p:blipFill>
        <p:spPr>
          <a:xfrm>
            <a:off x="6822862" y="946807"/>
            <a:ext cx="2355131" cy="3140174"/>
          </a:xfrm>
          <a:prstGeom prst="rect">
            <a:avLst/>
          </a:prstGeom>
        </p:spPr>
      </p:pic>
      <p:pic>
        <p:nvPicPr>
          <p:cNvPr id="3" name="Picture 2"/>
          <p:cNvPicPr>
            <a:picLocks noChangeAspect="1"/>
          </p:cNvPicPr>
          <p:nvPr/>
        </p:nvPicPr>
        <p:blipFill>
          <a:blip r:embed="rId4" cstate="print"/>
          <a:stretch>
            <a:fillRect/>
          </a:stretch>
        </p:blipFill>
        <p:spPr>
          <a:xfrm>
            <a:off x="949615" y="1004558"/>
            <a:ext cx="2603400" cy="2489590"/>
          </a:xfrm>
          <a:prstGeom prst="rect">
            <a:avLst/>
          </a:prstGeom>
        </p:spPr>
      </p:pic>
      <p:pic>
        <p:nvPicPr>
          <p:cNvPr id="4" name="Picture 3"/>
          <p:cNvPicPr>
            <a:picLocks noChangeAspect="1"/>
          </p:cNvPicPr>
          <p:nvPr/>
        </p:nvPicPr>
        <p:blipFill>
          <a:blip r:embed="rId5" cstate="print"/>
          <a:stretch>
            <a:fillRect/>
          </a:stretch>
        </p:blipFill>
        <p:spPr>
          <a:xfrm>
            <a:off x="6851801" y="4416646"/>
            <a:ext cx="2137354" cy="2160000"/>
          </a:xfrm>
          <a:prstGeom prst="rect">
            <a:avLst/>
          </a:prstGeom>
        </p:spPr>
      </p:pic>
      <p:pic>
        <p:nvPicPr>
          <p:cNvPr id="7" name="Picture 6"/>
          <p:cNvPicPr>
            <a:picLocks noChangeAspect="1"/>
          </p:cNvPicPr>
          <p:nvPr/>
        </p:nvPicPr>
        <p:blipFill>
          <a:blip r:embed="rId6" cstate="print"/>
          <a:stretch>
            <a:fillRect/>
          </a:stretch>
        </p:blipFill>
        <p:spPr>
          <a:xfrm>
            <a:off x="987458" y="4011264"/>
            <a:ext cx="1959952" cy="2565382"/>
          </a:xfrm>
          <a:prstGeom prst="rect">
            <a:avLst/>
          </a:prstGeom>
        </p:spPr>
      </p:pic>
      <p:pic>
        <p:nvPicPr>
          <p:cNvPr id="11" name="Picture 10"/>
          <p:cNvPicPr>
            <a:picLocks noChangeAspect="1"/>
          </p:cNvPicPr>
          <p:nvPr/>
        </p:nvPicPr>
        <p:blipFill>
          <a:blip r:embed="rId7" cstate="print"/>
          <a:stretch>
            <a:fillRect/>
          </a:stretch>
        </p:blipFill>
        <p:spPr>
          <a:xfrm>
            <a:off x="3698802" y="4144732"/>
            <a:ext cx="2885882" cy="2461657"/>
          </a:xfrm>
          <a:prstGeom prst="rect">
            <a:avLst/>
          </a:prstGeom>
        </p:spPr>
      </p:pic>
      <p:sp>
        <p:nvSpPr>
          <p:cNvPr id="12" name="TextBox 11"/>
          <p:cNvSpPr txBox="1"/>
          <p:nvPr/>
        </p:nvSpPr>
        <p:spPr>
          <a:xfrm>
            <a:off x="2216696" y="188640"/>
            <a:ext cx="7315200" cy="523220"/>
          </a:xfrm>
          <a:prstGeom prst="rect">
            <a:avLst/>
          </a:prstGeom>
          <a:noFill/>
        </p:spPr>
        <p:txBody>
          <a:bodyPr wrap="square" rtlCol="0">
            <a:spAutoFit/>
          </a:bodyPr>
          <a:lstStyle/>
          <a:p>
            <a:r>
              <a:rPr lang="en-GB" sz="2800" b="1" dirty="0">
                <a:latin typeface="Hobo Std" panose="020B0803040709020204" pitchFamily="34" charset="0"/>
              </a:rPr>
              <a:t>¿</a:t>
            </a:r>
            <a:r>
              <a:rPr lang="en-GB" sz="2800" b="1" dirty="0" err="1">
                <a:latin typeface="Hobo Std" panose="020B0803040709020204" pitchFamily="34" charset="0"/>
              </a:rPr>
              <a:t>Qué</a:t>
            </a:r>
            <a:r>
              <a:rPr lang="en-GB" sz="2800" b="1" dirty="0">
                <a:latin typeface="Hobo Std" panose="020B0803040709020204" pitchFamily="34" charset="0"/>
              </a:rPr>
              <a:t> </a:t>
            </a:r>
            <a:r>
              <a:rPr lang="en-GB" sz="2800" b="1" dirty="0" err="1">
                <a:latin typeface="Hobo Std" panose="020B0803040709020204" pitchFamily="34" charset="0"/>
              </a:rPr>
              <a:t>tienen</a:t>
            </a:r>
            <a:r>
              <a:rPr lang="en-GB" sz="2800" b="1" dirty="0">
                <a:latin typeface="Hobo Std" panose="020B0803040709020204" pitchFamily="34" charset="0"/>
              </a:rPr>
              <a:t> </a:t>
            </a:r>
            <a:r>
              <a:rPr lang="en-GB" sz="2800" b="1" dirty="0" err="1">
                <a:latin typeface="Hobo Std" panose="020B0803040709020204" pitchFamily="34" charset="0"/>
              </a:rPr>
              <a:t>en</a:t>
            </a:r>
            <a:r>
              <a:rPr lang="en-GB" sz="2800" b="1" dirty="0">
                <a:latin typeface="Hobo Std" panose="020B0803040709020204" pitchFamily="34" charset="0"/>
              </a:rPr>
              <a:t> </a:t>
            </a:r>
            <a:r>
              <a:rPr lang="en-GB" sz="2800" b="1" dirty="0" err="1">
                <a:latin typeface="Hobo Std" panose="020B0803040709020204" pitchFamily="34" charset="0"/>
              </a:rPr>
              <a:t>común</a:t>
            </a:r>
            <a:r>
              <a:rPr lang="en-GB" sz="2800" b="1" dirty="0">
                <a:latin typeface="Hobo Std" panose="020B0803040709020204" pitchFamily="34" charset="0"/>
              </a:rPr>
              <a:t> </a:t>
            </a:r>
            <a:r>
              <a:rPr lang="en-GB" sz="2800" b="1" dirty="0" err="1">
                <a:latin typeface="Hobo Std" panose="020B0803040709020204" pitchFamily="34" charset="0"/>
              </a:rPr>
              <a:t>estos</a:t>
            </a:r>
            <a:r>
              <a:rPr lang="en-GB" sz="2800" b="1" dirty="0">
                <a:latin typeface="Hobo Std" panose="020B0803040709020204" pitchFamily="34" charset="0"/>
              </a:rPr>
              <a:t> </a:t>
            </a:r>
            <a:r>
              <a:rPr lang="en-GB" sz="2800" b="1" dirty="0" err="1">
                <a:latin typeface="Hobo Std" panose="020B0803040709020204" pitchFamily="34" charset="0"/>
              </a:rPr>
              <a:t>cuadros</a:t>
            </a:r>
            <a:r>
              <a:rPr lang="en-GB" sz="2800" b="1" dirty="0">
                <a:latin typeface="Hobo Std" panose="020B0803040709020204" pitchFamily="34" charset="0"/>
              </a:rPr>
              <a:t>?</a:t>
            </a:r>
          </a:p>
        </p:txBody>
      </p:sp>
    </p:spTree>
    <p:extLst>
      <p:ext uri="{BB962C8B-B14F-4D97-AF65-F5344CB8AC3E}">
        <p14:creationId xmlns:p14="http://schemas.microsoft.com/office/powerpoint/2010/main" val="1985183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afa Nadal brinda mejores sensaciones para acceder a cuartos en el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2060848"/>
            <a:ext cx="5544616" cy="3999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ángulo redondeado 4"/>
          <p:cNvSpPr/>
          <p:nvPr/>
        </p:nvSpPr>
        <p:spPr>
          <a:xfrm>
            <a:off x="4232920" y="404664"/>
            <a:ext cx="5184576" cy="108012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2. RAFAEL NADAL, </a:t>
            </a:r>
          </a:p>
          <a:p>
            <a:pPr algn="ctr"/>
            <a:r>
              <a:rPr lang="es-ES" sz="2800" b="1" dirty="0">
                <a:solidFill>
                  <a:srgbClr val="FF0000"/>
                </a:solidFill>
                <a:latin typeface="Curvy Thins" panose="03000600000000000000" pitchFamily="66" charset="0"/>
              </a:rPr>
              <a:t>para muchos el mejor …</a:t>
            </a:r>
          </a:p>
        </p:txBody>
      </p:sp>
    </p:spTree>
    <p:extLst>
      <p:ext uri="{BB962C8B-B14F-4D97-AF65-F5344CB8AC3E}">
        <p14:creationId xmlns:p14="http://schemas.microsoft.com/office/powerpoint/2010/main" val="971035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15861" r="-1" b="9229"/>
          <a:stretch/>
        </p:blipFill>
        <p:spPr>
          <a:xfrm>
            <a:off x="560512" y="188640"/>
            <a:ext cx="4908811" cy="2795002"/>
          </a:xfrm>
          <a:prstGeom prst="rect">
            <a:avLst/>
          </a:prstGeom>
        </p:spPr>
      </p:pic>
      <p:sp>
        <p:nvSpPr>
          <p:cNvPr id="6" name="Rectangle 5"/>
          <p:cNvSpPr/>
          <p:nvPr/>
        </p:nvSpPr>
        <p:spPr>
          <a:xfrm>
            <a:off x="528176" y="3144607"/>
            <a:ext cx="8996824" cy="2631490"/>
          </a:xfrm>
          <a:prstGeom prst="rect">
            <a:avLst/>
          </a:prstGeom>
        </p:spPr>
        <p:txBody>
          <a:bodyPr wrap="square">
            <a:spAutoFit/>
          </a:bodyPr>
          <a:lstStyle/>
          <a:p>
            <a:pPr marL="342900" indent="-342900">
              <a:lnSpc>
                <a:spcPct val="150000"/>
              </a:lnSpc>
              <a:buFont typeface="+mj-lt"/>
              <a:buAutoNum type="arabicPeriod"/>
            </a:pPr>
            <a:r>
              <a:rPr lang="es-ES" sz="2200" b="1" dirty="0">
                <a:latin typeface="Trebuchet MS" panose="020B0603020202020204" pitchFamily="34" charset="0"/>
              </a:rPr>
              <a:t>Fernando Botero </a:t>
            </a:r>
            <a:r>
              <a:rPr lang="es-ES" sz="2200" dirty="0">
                <a:latin typeface="Trebuchet MS" panose="020B0603020202020204" pitchFamily="34" charset="0"/>
              </a:rPr>
              <a:t>es un </a:t>
            </a:r>
            <a:r>
              <a:rPr lang="es-ES" sz="2200" i="1" dirty="0" err="1">
                <a:solidFill>
                  <a:srgbClr val="FF0000"/>
                </a:solidFill>
                <a:latin typeface="Trebuchet MS" panose="020B0603020202020204" pitchFamily="34" charset="0"/>
              </a:rPr>
              <a:t>artist</a:t>
            </a:r>
            <a:r>
              <a:rPr lang="es-ES" sz="2200" dirty="0">
                <a:latin typeface="Trebuchet MS" panose="020B0603020202020204" pitchFamily="34" charset="0"/>
              </a:rPr>
              <a:t> y escultor nacido en Colombia. </a:t>
            </a:r>
          </a:p>
          <a:p>
            <a:pPr marL="342900" indent="-342900">
              <a:lnSpc>
                <a:spcPct val="150000"/>
              </a:lnSpc>
              <a:buFont typeface="+mj-lt"/>
              <a:buAutoNum type="arabicPeriod"/>
            </a:pPr>
            <a:r>
              <a:rPr lang="es-ES" sz="2200" i="1" dirty="0">
                <a:solidFill>
                  <a:srgbClr val="FF0000"/>
                </a:solidFill>
                <a:latin typeface="Trebuchet MS" panose="020B0603020202020204" pitchFamily="34" charset="0"/>
              </a:rPr>
              <a:t>He has </a:t>
            </a:r>
            <a:r>
              <a:rPr lang="es-ES" sz="2200" dirty="0">
                <a:latin typeface="Trebuchet MS" panose="020B0603020202020204" pitchFamily="34" charset="0"/>
              </a:rPr>
              <a:t>un estilo propio que frecuentemente </a:t>
            </a:r>
            <a:r>
              <a:rPr lang="es-ES" sz="2200" i="1" dirty="0" err="1">
                <a:solidFill>
                  <a:srgbClr val="FF0000"/>
                </a:solidFill>
                <a:latin typeface="Trebuchet MS" panose="020B0603020202020204" pitchFamily="34" charset="0"/>
              </a:rPr>
              <a:t>is</a:t>
            </a:r>
            <a:r>
              <a:rPr lang="es-ES" sz="2200" i="1" dirty="0">
                <a:solidFill>
                  <a:srgbClr val="FF0000"/>
                </a:solidFill>
                <a:latin typeface="Trebuchet MS" panose="020B0603020202020204" pitchFamily="34" charset="0"/>
              </a:rPr>
              <a:t> </a:t>
            </a:r>
            <a:r>
              <a:rPr lang="es-ES" sz="2200" i="1" dirty="0" err="1">
                <a:solidFill>
                  <a:srgbClr val="FF0000"/>
                </a:solidFill>
                <a:latin typeface="Trebuchet MS" panose="020B0603020202020204" pitchFamily="34" charset="0"/>
              </a:rPr>
              <a:t>called</a:t>
            </a:r>
            <a:r>
              <a:rPr lang="es-ES" sz="2200" i="1" dirty="0">
                <a:solidFill>
                  <a:srgbClr val="FF0000"/>
                </a:solidFill>
                <a:latin typeface="Trebuchet MS" panose="020B0603020202020204" pitchFamily="34" charset="0"/>
              </a:rPr>
              <a:t> </a:t>
            </a:r>
            <a:r>
              <a:rPr lang="es-ES" sz="2200" dirty="0">
                <a:latin typeface="Trebuchet MS" panose="020B0603020202020204" pitchFamily="34" charset="0"/>
              </a:rPr>
              <a:t>«</a:t>
            </a:r>
            <a:r>
              <a:rPr lang="es-ES" sz="2200" dirty="0" err="1">
                <a:latin typeface="Trebuchet MS" panose="020B0603020202020204" pitchFamily="34" charset="0"/>
              </a:rPr>
              <a:t>Boterismo</a:t>
            </a:r>
            <a:r>
              <a:rPr lang="es-ES" sz="2200" dirty="0">
                <a:latin typeface="Trebuchet MS" panose="020B0603020202020204" pitchFamily="34" charset="0"/>
              </a:rPr>
              <a:t>». </a:t>
            </a:r>
          </a:p>
          <a:p>
            <a:pPr marL="342900" indent="-342900">
              <a:lnSpc>
                <a:spcPct val="150000"/>
              </a:lnSpc>
              <a:buFont typeface="+mj-lt"/>
              <a:buAutoNum type="arabicPeriod"/>
            </a:pPr>
            <a:r>
              <a:rPr lang="es-ES" sz="2200" dirty="0">
                <a:latin typeface="Trebuchet MS" panose="020B0603020202020204" pitchFamily="34" charset="0"/>
              </a:rPr>
              <a:t>Representa </a:t>
            </a:r>
            <a:r>
              <a:rPr lang="es-ES" sz="2200" i="1" dirty="0" err="1">
                <a:solidFill>
                  <a:srgbClr val="FF0000"/>
                </a:solidFill>
                <a:latin typeface="Trebuchet MS" panose="020B0603020202020204" pitchFamily="34" charset="0"/>
              </a:rPr>
              <a:t>people</a:t>
            </a:r>
            <a:r>
              <a:rPr lang="es-ES" sz="2200" dirty="0">
                <a:latin typeface="Trebuchet MS" panose="020B0603020202020204" pitchFamily="34" charset="0"/>
              </a:rPr>
              <a:t> y figuras con un volumen </a:t>
            </a:r>
            <a:r>
              <a:rPr lang="es-ES" sz="2200" i="1" dirty="0" err="1">
                <a:solidFill>
                  <a:srgbClr val="FF0000"/>
                </a:solidFill>
                <a:latin typeface="Trebuchet MS" panose="020B0603020202020204" pitchFamily="34" charset="0"/>
              </a:rPr>
              <a:t>big</a:t>
            </a:r>
            <a:r>
              <a:rPr lang="es-ES" sz="2200" dirty="0">
                <a:latin typeface="Trebuchet MS" panose="020B0603020202020204" pitchFamily="34" charset="0"/>
              </a:rPr>
              <a:t> y excesivo. </a:t>
            </a:r>
          </a:p>
          <a:p>
            <a:pPr marL="342900" indent="-342900">
              <a:lnSpc>
                <a:spcPct val="150000"/>
              </a:lnSpc>
              <a:buFont typeface="+mj-lt"/>
              <a:buAutoNum type="arabicPeriod"/>
            </a:pPr>
            <a:r>
              <a:rPr lang="es-ES" sz="2200" dirty="0">
                <a:latin typeface="Trebuchet MS" panose="020B0603020202020204" pitchFamily="34" charset="0"/>
              </a:rPr>
              <a:t>Su intención es </a:t>
            </a:r>
            <a:r>
              <a:rPr lang="es-ES" sz="2200" i="1" dirty="0">
                <a:solidFill>
                  <a:srgbClr val="FF0000"/>
                </a:solidFill>
                <a:latin typeface="Trebuchet MS" panose="020B0603020202020204" pitchFamily="34" charset="0"/>
              </a:rPr>
              <a:t>to </a:t>
            </a:r>
            <a:r>
              <a:rPr lang="es-ES" sz="2200" i="1" dirty="0" err="1">
                <a:solidFill>
                  <a:srgbClr val="FF0000"/>
                </a:solidFill>
                <a:latin typeface="Trebuchet MS" panose="020B0603020202020204" pitchFamily="34" charset="0"/>
              </a:rPr>
              <a:t>make</a:t>
            </a:r>
            <a:r>
              <a:rPr lang="es-ES" sz="2200" i="1" dirty="0">
                <a:solidFill>
                  <a:srgbClr val="FF0000"/>
                </a:solidFill>
                <a:latin typeface="Trebuchet MS" panose="020B0603020202020204" pitchFamily="34" charset="0"/>
              </a:rPr>
              <a:t> </a:t>
            </a:r>
            <a:r>
              <a:rPr lang="es-ES" sz="2200" dirty="0">
                <a:latin typeface="Trebuchet MS" panose="020B0603020202020204" pitchFamily="34" charset="0"/>
              </a:rPr>
              <a:t>una crítica política o </a:t>
            </a:r>
            <a:r>
              <a:rPr lang="es-ES" sz="2200" i="1" dirty="0" err="1">
                <a:solidFill>
                  <a:srgbClr val="FF0000"/>
                </a:solidFill>
                <a:latin typeface="Trebuchet MS" panose="020B0603020202020204" pitchFamily="34" charset="0"/>
              </a:rPr>
              <a:t>sometimes</a:t>
            </a:r>
            <a:r>
              <a:rPr lang="es-ES" sz="2200" i="1" dirty="0">
                <a:solidFill>
                  <a:srgbClr val="FF0000"/>
                </a:solidFill>
                <a:latin typeface="Trebuchet MS" panose="020B0603020202020204" pitchFamily="34" charset="0"/>
              </a:rPr>
              <a:t> </a:t>
            </a:r>
            <a:r>
              <a:rPr lang="es-ES" sz="2200" dirty="0">
                <a:latin typeface="Trebuchet MS" panose="020B0603020202020204" pitchFamily="34" charset="0"/>
              </a:rPr>
              <a:t>es sólo una muestra de humor.</a:t>
            </a:r>
            <a:endParaRPr lang="en-GB" sz="2200" dirty="0">
              <a:latin typeface="Trebuchet MS" panose="020B0603020202020204" pitchFamily="34" charset="0"/>
            </a:endParaRPr>
          </a:p>
        </p:txBody>
      </p:sp>
      <p:sp>
        <p:nvSpPr>
          <p:cNvPr id="7" name="TextBox 6"/>
          <p:cNvSpPr txBox="1"/>
          <p:nvPr/>
        </p:nvSpPr>
        <p:spPr>
          <a:xfrm>
            <a:off x="5747262" y="1483002"/>
            <a:ext cx="3354923" cy="1446550"/>
          </a:xfrm>
          <a:prstGeom prst="rect">
            <a:avLst/>
          </a:prstGeom>
          <a:solidFill>
            <a:srgbClr val="FF0000"/>
          </a:solidFill>
        </p:spPr>
        <p:txBody>
          <a:bodyPr wrap="square" rtlCol="0">
            <a:spAutoFit/>
          </a:bodyPr>
          <a:lstStyle/>
          <a:p>
            <a:r>
              <a:rPr lang="en-GB" sz="2200" b="1" dirty="0">
                <a:latin typeface="Trebuchet MS" panose="020B0603020202020204" pitchFamily="34" charset="0"/>
              </a:rPr>
              <a:t>2) </a:t>
            </a:r>
            <a:r>
              <a:rPr lang="en-GB" sz="2200" b="1" dirty="0" err="1">
                <a:latin typeface="Trebuchet MS" panose="020B0603020202020204" pitchFamily="34" charset="0"/>
              </a:rPr>
              <a:t>Escribe</a:t>
            </a:r>
            <a:r>
              <a:rPr lang="en-GB" sz="2200" b="1" dirty="0">
                <a:latin typeface="Trebuchet MS" panose="020B0603020202020204" pitchFamily="34" charset="0"/>
              </a:rPr>
              <a:t> las </a:t>
            </a:r>
            <a:r>
              <a:rPr lang="en-GB" sz="2200" b="1" dirty="0" err="1">
                <a:latin typeface="Trebuchet MS" panose="020B0603020202020204" pitchFamily="34" charset="0"/>
              </a:rPr>
              <a:t>frases</a:t>
            </a:r>
            <a:r>
              <a:rPr lang="en-GB" sz="2200" b="1" dirty="0">
                <a:latin typeface="Trebuchet MS" panose="020B0603020202020204" pitchFamily="34" charset="0"/>
              </a:rPr>
              <a:t> </a:t>
            </a:r>
            <a:r>
              <a:rPr lang="en-GB" sz="2200" b="1" dirty="0" err="1">
                <a:latin typeface="Trebuchet MS" panose="020B0603020202020204" pitchFamily="34" charset="0"/>
              </a:rPr>
              <a:t>sobre</a:t>
            </a:r>
            <a:r>
              <a:rPr lang="en-GB" sz="2200" b="1" dirty="0">
                <a:latin typeface="Trebuchet MS" panose="020B0603020202020204" pitchFamily="34" charset="0"/>
              </a:rPr>
              <a:t> </a:t>
            </a:r>
            <a:r>
              <a:rPr lang="en-GB" sz="2200" b="1" dirty="0" err="1">
                <a:latin typeface="Trebuchet MS" panose="020B0603020202020204" pitchFamily="34" charset="0"/>
              </a:rPr>
              <a:t>Botero</a:t>
            </a:r>
            <a:r>
              <a:rPr lang="en-GB" sz="2200" b="1" dirty="0">
                <a:latin typeface="Trebuchet MS" panose="020B0603020202020204" pitchFamily="34" charset="0"/>
              </a:rPr>
              <a:t> y traduce las palabras en </a:t>
            </a:r>
            <a:r>
              <a:rPr lang="en-GB" sz="2200" b="1" dirty="0" err="1">
                <a:latin typeface="Trebuchet MS" panose="020B0603020202020204" pitchFamily="34" charset="0"/>
              </a:rPr>
              <a:t>inglés</a:t>
            </a:r>
            <a:r>
              <a:rPr lang="en-GB" sz="2200" b="1" dirty="0">
                <a:latin typeface="Trebuchet MS" panose="020B0603020202020204" pitchFamily="34" charset="0"/>
              </a:rPr>
              <a:t> al </a:t>
            </a:r>
            <a:r>
              <a:rPr lang="en-GB" sz="2200" b="1" dirty="0" err="1">
                <a:latin typeface="Trebuchet MS" panose="020B0603020202020204" pitchFamily="34" charset="0"/>
              </a:rPr>
              <a:t>español</a:t>
            </a:r>
            <a:r>
              <a:rPr lang="en-GB" sz="2200" dirty="0">
                <a:latin typeface="Trebuchet MS" panose="020B0603020202020204" pitchFamily="34" charset="0"/>
              </a:rPr>
              <a:t>.</a:t>
            </a:r>
          </a:p>
        </p:txBody>
      </p:sp>
      <p:sp>
        <p:nvSpPr>
          <p:cNvPr id="8" name="Rectangle 7"/>
          <p:cNvSpPr/>
          <p:nvPr/>
        </p:nvSpPr>
        <p:spPr>
          <a:xfrm>
            <a:off x="5444556" y="172333"/>
            <a:ext cx="3960334"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Fernando </a:t>
            </a:r>
            <a:r>
              <a:rPr lang="en-US" sz="4000" b="1" dirty="0" err="1">
                <a:ln/>
                <a:solidFill>
                  <a:schemeClr val="accent3"/>
                </a:solidFill>
              </a:rPr>
              <a:t>Botero</a:t>
            </a:r>
            <a:endParaRPr lang="en-US" sz="4000" b="1" dirty="0">
              <a:ln/>
              <a:solidFill>
                <a:schemeClr val="accent3"/>
              </a:solidFill>
            </a:endParaRPr>
          </a:p>
        </p:txBody>
      </p:sp>
    </p:spTree>
    <p:extLst>
      <p:ext uri="{BB962C8B-B14F-4D97-AF65-F5344CB8AC3E}">
        <p14:creationId xmlns:p14="http://schemas.microsoft.com/office/powerpoint/2010/main" val="2082757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t="10961" b="10524"/>
          <a:stretch/>
        </p:blipFill>
        <p:spPr>
          <a:xfrm>
            <a:off x="648287" y="851403"/>
            <a:ext cx="5162842" cy="3875342"/>
          </a:xfrm>
          <a:prstGeom prst="rect">
            <a:avLst/>
          </a:prstGeom>
        </p:spPr>
      </p:pic>
      <p:sp>
        <p:nvSpPr>
          <p:cNvPr id="6" name="Rectangle 5"/>
          <p:cNvSpPr/>
          <p:nvPr/>
        </p:nvSpPr>
        <p:spPr>
          <a:xfrm>
            <a:off x="344488" y="116632"/>
            <a:ext cx="5844742" cy="677108"/>
          </a:xfrm>
          <a:prstGeom prst="rect">
            <a:avLst/>
          </a:prstGeom>
          <a:solidFill>
            <a:srgbClr val="FF0000"/>
          </a:solidFill>
        </p:spPr>
        <p:txBody>
          <a:bodyPr wrap="none" lIns="91440" tIns="45720" rIns="91440" bIns="45720">
            <a:spAutoFit/>
          </a:bodyPr>
          <a:lstStyle/>
          <a:p>
            <a:pPr algn="ctr"/>
            <a:r>
              <a:rPr lang="en-US" sz="3800" dirty="0">
                <a:ln w="0"/>
                <a:effectLst>
                  <a:outerShdw blurRad="38100" dist="19050" dir="2700000" algn="tl" rotWithShape="0">
                    <a:schemeClr val="dk1">
                      <a:alpha val="40000"/>
                    </a:schemeClr>
                  </a:outerShdw>
                </a:effectLst>
              </a:rPr>
              <a:t>3) ¡</a:t>
            </a:r>
            <a:r>
              <a:rPr lang="en-US" sz="3800" dirty="0" err="1">
                <a:ln w="0"/>
                <a:effectLst>
                  <a:outerShdw blurRad="38100" dist="19050" dir="2700000" algn="tl" rotWithShape="0">
                    <a:schemeClr val="dk1">
                      <a:alpha val="40000"/>
                    </a:schemeClr>
                  </a:outerShdw>
                </a:effectLst>
              </a:rPr>
              <a:t>Tu</a:t>
            </a:r>
            <a:r>
              <a:rPr lang="en-US" sz="3800" dirty="0">
                <a:ln w="0"/>
                <a:effectLst>
                  <a:outerShdw blurRad="38100" dist="19050" dir="2700000" algn="tl" rotWithShape="0">
                    <a:schemeClr val="dk1">
                      <a:alpha val="40000"/>
                    </a:schemeClr>
                  </a:outerShdw>
                </a:effectLst>
              </a:rPr>
              <a:t> </a:t>
            </a:r>
            <a:r>
              <a:rPr lang="en-US" sz="3800" dirty="0" err="1">
                <a:ln w="0"/>
                <a:effectLst>
                  <a:outerShdw blurRad="38100" dist="19050" dir="2700000" algn="tl" rotWithShape="0">
                    <a:schemeClr val="dk1">
                      <a:alpha val="40000"/>
                    </a:schemeClr>
                  </a:outerShdw>
                </a:effectLst>
              </a:rPr>
              <a:t>turno</a:t>
            </a:r>
            <a:r>
              <a:rPr lang="en-US" sz="3800" dirty="0">
                <a:ln w="0"/>
                <a:effectLst>
                  <a:outerShdw blurRad="38100" dist="19050" dir="2700000" algn="tl" rotWithShape="0">
                    <a:schemeClr val="dk1">
                      <a:alpha val="40000"/>
                    </a:schemeClr>
                  </a:outerShdw>
                </a:effectLst>
              </a:rPr>
              <a:t>! </a:t>
            </a:r>
            <a:r>
              <a:rPr lang="en-US" sz="3800" dirty="0" err="1">
                <a:ln w="0"/>
                <a:effectLst>
                  <a:outerShdw blurRad="38100" dist="19050" dir="2700000" algn="tl" rotWithShape="0">
                    <a:schemeClr val="dk1">
                      <a:alpha val="40000"/>
                    </a:schemeClr>
                  </a:outerShdw>
                </a:effectLst>
              </a:rPr>
              <a:t>Escribe</a:t>
            </a:r>
            <a:r>
              <a:rPr lang="en-US" sz="3800" dirty="0">
                <a:ln w="0"/>
                <a:effectLst>
                  <a:outerShdw blurRad="38100" dist="19050" dir="2700000" algn="tl" rotWithShape="0">
                    <a:schemeClr val="dk1">
                      <a:alpha val="40000"/>
                    </a:schemeClr>
                  </a:outerShdw>
                </a:effectLst>
              </a:rPr>
              <a:t> 7 </a:t>
            </a:r>
            <a:r>
              <a:rPr lang="en-US" sz="3800" dirty="0" err="1">
                <a:ln w="0"/>
                <a:effectLst>
                  <a:outerShdw blurRad="38100" dist="19050" dir="2700000" algn="tl" rotWithShape="0">
                    <a:schemeClr val="dk1">
                      <a:alpha val="40000"/>
                    </a:schemeClr>
                  </a:outerShdw>
                </a:effectLst>
              </a:rPr>
              <a:t>frases</a:t>
            </a:r>
            <a:endParaRPr lang="en-US" sz="3800" dirty="0">
              <a:ln w="0"/>
              <a:effectLst>
                <a:outerShdw blurRad="38100" dist="19050" dir="2700000" algn="tl" rotWithShape="0">
                  <a:schemeClr val="dk1">
                    <a:alpha val="40000"/>
                  </a:schemeClr>
                </a:outerShdw>
              </a:effectLst>
            </a:endParaRPr>
          </a:p>
        </p:txBody>
      </p:sp>
      <p:sp>
        <p:nvSpPr>
          <p:cNvPr id="8" name="Rectangle 7"/>
          <p:cNvSpPr/>
          <p:nvPr/>
        </p:nvSpPr>
        <p:spPr>
          <a:xfrm>
            <a:off x="6084015" y="847784"/>
            <a:ext cx="3228968" cy="523220"/>
          </a:xfrm>
          <a:prstGeom prst="rect">
            <a:avLst/>
          </a:prstGeom>
          <a:noFill/>
        </p:spPr>
        <p:txBody>
          <a:bodyPr wrap="squar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a:t>
            </a:r>
            <a:r>
              <a:rPr lang="en-US" sz="2800" b="1" dirty="0" err="1">
                <a:ln w="22225">
                  <a:solidFill>
                    <a:schemeClr val="accent2"/>
                  </a:solidFill>
                  <a:prstDash val="solid"/>
                </a:ln>
                <a:solidFill>
                  <a:schemeClr val="accent2">
                    <a:lumMod val="40000"/>
                    <a:lumOff val="60000"/>
                  </a:schemeClr>
                </a:solidFill>
              </a:rPr>
              <a:t>Qué</a:t>
            </a:r>
            <a:r>
              <a:rPr lang="en-US" sz="2800" b="1" dirty="0">
                <a:ln w="22225">
                  <a:solidFill>
                    <a:schemeClr val="accent2"/>
                  </a:solidFill>
                  <a:prstDash val="solid"/>
                </a:ln>
                <a:solidFill>
                  <a:schemeClr val="accent2">
                    <a:lumMod val="40000"/>
                    <a:lumOff val="60000"/>
                  </a:schemeClr>
                </a:solidFill>
              </a:rPr>
              <a:t> hay </a:t>
            </a:r>
            <a:r>
              <a:rPr lang="en-US" sz="2800" b="1" dirty="0" err="1">
                <a:ln w="22225">
                  <a:solidFill>
                    <a:schemeClr val="accent2"/>
                  </a:solidFill>
                  <a:prstDash val="solid"/>
                </a:ln>
                <a:solidFill>
                  <a:schemeClr val="accent2">
                    <a:lumMod val="40000"/>
                    <a:lumOff val="60000"/>
                  </a:schemeClr>
                </a:solidFill>
              </a:rPr>
              <a:t>en</a:t>
            </a:r>
            <a:r>
              <a:rPr lang="en-US" sz="2800" b="1" dirty="0">
                <a:ln w="22225">
                  <a:solidFill>
                    <a:schemeClr val="accent2"/>
                  </a:solidFill>
                  <a:prstDash val="solid"/>
                </a:ln>
                <a:solidFill>
                  <a:schemeClr val="accent2">
                    <a:lumMod val="40000"/>
                    <a:lumOff val="60000"/>
                  </a:schemeClr>
                </a:solidFill>
              </a:rPr>
              <a:t> la </a:t>
            </a:r>
            <a:r>
              <a:rPr lang="en-US" sz="2800" b="1" dirty="0" err="1">
                <a:ln w="22225">
                  <a:solidFill>
                    <a:schemeClr val="accent2"/>
                  </a:solidFill>
                  <a:prstDash val="solid"/>
                </a:ln>
                <a:solidFill>
                  <a:schemeClr val="accent2">
                    <a:lumMod val="40000"/>
                    <a:lumOff val="60000"/>
                  </a:schemeClr>
                </a:solidFill>
              </a:rPr>
              <a:t>foto</a:t>
            </a:r>
            <a:r>
              <a:rPr lang="en-US" sz="2800" b="1" dirty="0">
                <a:ln w="22225">
                  <a:solidFill>
                    <a:schemeClr val="accent2"/>
                  </a:solidFill>
                  <a:prstDash val="solid"/>
                </a:ln>
                <a:solidFill>
                  <a:schemeClr val="accent2">
                    <a:lumMod val="40000"/>
                    <a:lumOff val="60000"/>
                  </a:schemeClr>
                </a:solidFill>
              </a:rPr>
              <a:t>?</a:t>
            </a:r>
          </a:p>
        </p:txBody>
      </p:sp>
      <p:sp>
        <p:nvSpPr>
          <p:cNvPr id="9" name="TextBox 8"/>
          <p:cNvSpPr txBox="1"/>
          <p:nvPr/>
        </p:nvSpPr>
        <p:spPr>
          <a:xfrm>
            <a:off x="6054879" y="1535583"/>
            <a:ext cx="3258105"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a:p>
            <a:pPr marL="285750" indent="-285750">
              <a:lnSpc>
                <a:spcPct val="150000"/>
              </a:lnSpc>
              <a:buFont typeface="Arial" panose="020B0604020202020204" pitchFamily="34" charset="0"/>
              <a:buChar char="•"/>
            </a:pPr>
            <a:r>
              <a:rPr lang="en-GB" dirty="0"/>
              <a:t>   </a:t>
            </a:r>
          </a:p>
        </p:txBody>
      </p:sp>
      <p:sp>
        <p:nvSpPr>
          <p:cNvPr id="10" name="TextBox 9"/>
          <p:cNvSpPr txBox="1"/>
          <p:nvPr/>
        </p:nvSpPr>
        <p:spPr>
          <a:xfrm>
            <a:off x="1472398" y="5166586"/>
            <a:ext cx="7045615" cy="1323439"/>
          </a:xfrm>
          <a:prstGeom prst="rect">
            <a:avLst/>
          </a:prstGeom>
          <a:solidFill>
            <a:srgbClr val="FFFF00"/>
          </a:solidFill>
        </p:spPr>
        <p:txBody>
          <a:bodyPr wrap="square" rtlCol="0">
            <a:spAutoFit/>
          </a:bodyPr>
          <a:lstStyle/>
          <a:p>
            <a:r>
              <a:rPr lang="en-GB" sz="2000" b="1" dirty="0">
                <a:latin typeface="Trebuchet MS" panose="020B0603020202020204" pitchFamily="34" charset="0"/>
              </a:rPr>
              <a:t>In this picture you can also mention:</a:t>
            </a:r>
          </a:p>
          <a:p>
            <a:pPr marL="285750" indent="-285750">
              <a:buFontTx/>
              <a:buChar char="-"/>
            </a:pPr>
            <a:r>
              <a:rPr lang="en-GB" sz="2000" dirty="0">
                <a:latin typeface="Trebuchet MS" panose="020B0603020202020204" pitchFamily="34" charset="0"/>
              </a:rPr>
              <a:t>The location (they are in a park)</a:t>
            </a:r>
          </a:p>
          <a:p>
            <a:pPr marL="285750" indent="-285750">
              <a:buFontTx/>
              <a:buChar char="-"/>
            </a:pPr>
            <a:r>
              <a:rPr lang="en-GB" sz="2000" dirty="0">
                <a:latin typeface="Trebuchet MS" panose="020B0603020202020204" pitchFamily="34" charset="0"/>
              </a:rPr>
              <a:t>The weather (the weather is good)</a:t>
            </a:r>
          </a:p>
          <a:p>
            <a:pPr marL="285750" indent="-285750">
              <a:buFontTx/>
              <a:buChar char="-"/>
            </a:pPr>
            <a:r>
              <a:rPr lang="en-GB" sz="2000" dirty="0">
                <a:latin typeface="Trebuchet MS" panose="020B0603020202020204" pitchFamily="34" charset="0"/>
              </a:rPr>
              <a:t>The actions (the woman sleeps, the man rests/eats)</a:t>
            </a:r>
          </a:p>
        </p:txBody>
      </p:sp>
      <p:sp>
        <p:nvSpPr>
          <p:cNvPr id="11" name="TextBox 10"/>
          <p:cNvSpPr txBox="1"/>
          <p:nvPr/>
        </p:nvSpPr>
        <p:spPr>
          <a:xfrm>
            <a:off x="648288" y="4726745"/>
            <a:ext cx="3770141" cy="369332"/>
          </a:xfrm>
          <a:prstGeom prst="rect">
            <a:avLst/>
          </a:prstGeom>
          <a:noFill/>
        </p:spPr>
        <p:txBody>
          <a:bodyPr wrap="square" rtlCol="0">
            <a:spAutoFit/>
          </a:bodyPr>
          <a:lstStyle/>
          <a:p>
            <a:r>
              <a:rPr lang="en-GB" b="1" i="1" dirty="0"/>
              <a:t>La siesta, Fernando </a:t>
            </a:r>
            <a:r>
              <a:rPr lang="en-GB" b="1" i="1" dirty="0" err="1"/>
              <a:t>Botero</a:t>
            </a:r>
            <a:r>
              <a:rPr lang="en-GB" b="1" i="1" dirty="0"/>
              <a:t>.</a:t>
            </a:r>
          </a:p>
        </p:txBody>
      </p:sp>
      <p:sp>
        <p:nvSpPr>
          <p:cNvPr id="12" name="TextBox 11"/>
          <p:cNvSpPr txBox="1"/>
          <p:nvPr/>
        </p:nvSpPr>
        <p:spPr>
          <a:xfrm>
            <a:off x="6032293" y="3252865"/>
            <a:ext cx="3147934" cy="369332"/>
          </a:xfrm>
          <a:prstGeom prst="rect">
            <a:avLst/>
          </a:prstGeom>
          <a:noFill/>
        </p:spPr>
        <p:txBody>
          <a:bodyPr wrap="square" rtlCol="0">
            <a:spAutoFit/>
          </a:bodyPr>
          <a:lstStyle/>
          <a:p>
            <a:r>
              <a:rPr lang="en-GB" dirty="0">
                <a:solidFill>
                  <a:srgbClr val="7030A0"/>
                </a:solidFill>
              </a:rPr>
              <a:t>MS needed con </a:t>
            </a:r>
            <a:r>
              <a:rPr lang="en-GB">
                <a:solidFill>
                  <a:srgbClr val="7030A0"/>
                </a:solidFill>
              </a:rPr>
              <a:t>ejemplos</a:t>
            </a:r>
            <a:endParaRPr lang="en-GB" dirty="0">
              <a:solidFill>
                <a:srgbClr val="7030A0"/>
              </a:solidFill>
            </a:endParaRPr>
          </a:p>
        </p:txBody>
      </p:sp>
    </p:spTree>
    <p:extLst>
      <p:ext uri="{BB962C8B-B14F-4D97-AF65-F5344CB8AC3E}">
        <p14:creationId xmlns:p14="http://schemas.microsoft.com/office/powerpoint/2010/main" val="32791826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8464" y="1190374"/>
            <a:ext cx="7429500" cy="5644109"/>
          </a:xfrm>
          <a:prstGeom prst="rect">
            <a:avLst/>
          </a:prstGeom>
          <a:solidFill>
            <a:schemeClr val="bg1"/>
          </a:solidFill>
        </p:spPr>
        <p:txBody>
          <a:bodyPr wrap="square">
            <a:spAutoFit/>
          </a:bodyPr>
          <a:lstStyle/>
          <a:p>
            <a:pPr marL="285750" indent="-285750">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1. ¿ De </a:t>
            </a:r>
            <a:r>
              <a:rPr lang="en-GB" b="1" dirty="0" err="1">
                <a:latin typeface="Calibri" panose="020F0502020204030204" pitchFamily="34" charset="0"/>
                <a:ea typeface="Calibri" panose="020F0502020204030204" pitchFamily="34" charset="0"/>
                <a:cs typeface="Times New Roman" panose="02020603050405020304" pitchFamily="18" charset="0"/>
              </a:rPr>
              <a:t>qué</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comunidad</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Autónoma</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es</a:t>
            </a:r>
            <a:r>
              <a:rPr lang="en-GB" b="1" dirty="0">
                <a:latin typeface="Calibri" panose="020F0502020204030204" pitchFamily="34" charset="0"/>
                <a:ea typeface="Calibri" panose="020F0502020204030204" pitchFamily="34" charset="0"/>
                <a:cs typeface="Times New Roman" panose="02020603050405020304" pitchFamily="18" charset="0"/>
              </a:rPr>
              <a:t> capital Barcelona?</a:t>
            </a:r>
            <a:endParaRPr lang="es-E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a) Galicia</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b) Aragon</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c) Cataluña</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2. ¿La </a:t>
            </a:r>
            <a:r>
              <a:rPr lang="en-GB" b="1" dirty="0" err="1">
                <a:latin typeface="Calibri" panose="020F0502020204030204" pitchFamily="34" charset="0"/>
                <a:ea typeface="Calibri" panose="020F0502020204030204" pitchFamily="34" charset="0"/>
                <a:cs typeface="Times New Roman" panose="02020603050405020304" pitchFamily="18" charset="0"/>
              </a:rPr>
              <a:t>calle</a:t>
            </a:r>
            <a:r>
              <a:rPr lang="en-GB" b="1" dirty="0">
                <a:latin typeface="Calibri" panose="020F0502020204030204" pitchFamily="34" charset="0"/>
                <a:ea typeface="Calibri" panose="020F0502020204030204" pitchFamily="34" charset="0"/>
                <a:cs typeface="Times New Roman" panose="02020603050405020304" pitchFamily="18" charset="0"/>
              </a:rPr>
              <a:t> de Barcelona </a:t>
            </a:r>
            <a:r>
              <a:rPr lang="en-GB" b="1" dirty="0" err="1">
                <a:latin typeface="Calibri" panose="020F0502020204030204" pitchFamily="34" charset="0"/>
                <a:ea typeface="Calibri" panose="020F0502020204030204" pitchFamily="34" charset="0"/>
                <a:cs typeface="Times New Roman" panose="02020603050405020304" pitchFamily="18" charset="0"/>
              </a:rPr>
              <a:t>más</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famosa</a:t>
            </a:r>
            <a:r>
              <a:rPr lang="en-GB" b="1" dirty="0">
                <a:latin typeface="Calibri" panose="020F0502020204030204" pitchFamily="34" charset="0"/>
                <a:ea typeface="Calibri" panose="020F0502020204030204" pitchFamily="34" charset="0"/>
                <a:cs typeface="Times New Roman" panose="02020603050405020304" pitchFamily="18" charset="0"/>
              </a:rPr>
              <a:t> se llama?</a:t>
            </a:r>
            <a:endParaRPr lang="es-E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a:t>
            </a:r>
            <a:r>
              <a:rPr lang="en-GB" dirty="0">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Las Calles</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 Los Colones</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  Las Ramblas</a:t>
            </a:r>
          </a:p>
          <a:p>
            <a:pPr marL="285750" indent="-285750">
              <a:lnSpc>
                <a:spcPct val="115000"/>
              </a:lnSpc>
              <a:spcAft>
                <a:spcPts val="1000"/>
              </a:spcAft>
            </a:pPr>
            <a:r>
              <a:rPr lang="es-ES" b="1" dirty="0">
                <a:latin typeface="Calibri" panose="020F0502020204030204" pitchFamily="34" charset="0"/>
                <a:ea typeface="Calibri" panose="020F0502020204030204" pitchFamily="34" charset="0"/>
                <a:cs typeface="Times New Roman" panose="02020603050405020304" pitchFamily="18" charset="0"/>
              </a:rPr>
              <a:t>3.  ¿Cuál es el nombre de la plaza principal en el centro de Barcelona equivalente a Trafalgar </a:t>
            </a:r>
            <a:r>
              <a:rPr lang="es-ES" b="1" dirty="0" err="1">
                <a:latin typeface="Calibri" panose="020F0502020204030204" pitchFamily="34" charset="0"/>
                <a:ea typeface="Calibri" panose="020F0502020204030204" pitchFamily="34" charset="0"/>
                <a:cs typeface="Times New Roman" panose="02020603050405020304" pitchFamily="18" charset="0"/>
              </a:rPr>
              <a:t>square</a:t>
            </a:r>
            <a:r>
              <a:rPr lang="es-ES" b="1"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 Plaza Mona</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 Plaza Cataluña</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 Diagonal</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352264" y="303620"/>
            <a:ext cx="4953000" cy="677108"/>
          </a:xfrm>
          <a:prstGeom prst="rect">
            <a:avLst/>
          </a:prstGeom>
        </p:spPr>
        <p:txBody>
          <a:bodyPr>
            <a:spAutoFit/>
          </a:bodyPr>
          <a:lstStyle/>
          <a:p>
            <a:r>
              <a:rPr lang="en-GB" sz="2000" b="1" dirty="0">
                <a:latin typeface="Curvy Thins" panose="03000600000000000000" pitchFamily="66" charset="0"/>
              </a:rPr>
              <a:t> </a:t>
            </a:r>
            <a:r>
              <a:rPr lang="en-GB" b="1" dirty="0" err="1">
                <a:solidFill>
                  <a:srgbClr val="FF0000"/>
                </a:solidFill>
                <a:latin typeface="Curvy Thins" panose="03000600000000000000" pitchFamily="66" charset="0"/>
              </a:rPr>
              <a:t>Answerthe</a:t>
            </a:r>
            <a:r>
              <a:rPr lang="en-GB" b="1" dirty="0">
                <a:solidFill>
                  <a:srgbClr val="FF0000"/>
                </a:solidFill>
                <a:latin typeface="Curvy Thins" panose="03000600000000000000" pitchFamily="66" charset="0"/>
              </a:rPr>
              <a:t> questions by looking u</a:t>
            </a:r>
            <a:r>
              <a:rPr lang="en-GB" b="1" dirty="0">
                <a:solidFill>
                  <a:srgbClr val="FF3300"/>
                </a:solidFill>
                <a:latin typeface="Curvy Thins" panose="03000600000000000000" pitchFamily="66" charset="0"/>
              </a:rPr>
              <a:t>p the answers on the internet:</a:t>
            </a:r>
            <a:endParaRPr lang="es-ES" b="1" dirty="0">
              <a:solidFill>
                <a:srgbClr val="FF3300"/>
              </a:solidFill>
              <a:latin typeface="Curvy Thins" panose="03000600000000000000" pitchFamily="66" charset="0"/>
            </a:endParaRPr>
          </a:p>
        </p:txBody>
      </p:sp>
      <p:sp>
        <p:nvSpPr>
          <p:cNvPr id="5" name="Rectángulo redondeado 4"/>
          <p:cNvSpPr/>
          <p:nvPr/>
        </p:nvSpPr>
        <p:spPr>
          <a:xfrm>
            <a:off x="5817096" y="260648"/>
            <a:ext cx="3672408" cy="864096"/>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20. LET´S VISIT BARCELONA</a:t>
            </a:r>
          </a:p>
        </p:txBody>
      </p:sp>
      <p:pic>
        <p:nvPicPr>
          <p:cNvPr id="37889" name="Picture 1"/>
          <p:cNvPicPr>
            <a:picLocks noChangeAspect="1" noChangeArrowheads="1"/>
          </p:cNvPicPr>
          <p:nvPr/>
        </p:nvPicPr>
        <p:blipFill>
          <a:blip r:embed="rId2" cstate="print"/>
          <a:srcRect/>
          <a:stretch>
            <a:fillRect/>
          </a:stretch>
        </p:blipFill>
        <p:spPr bwMode="auto">
          <a:xfrm>
            <a:off x="5889104" y="1412776"/>
            <a:ext cx="1584176" cy="1470115"/>
          </a:xfrm>
          <a:prstGeom prst="rect">
            <a:avLst/>
          </a:prstGeom>
          <a:noFill/>
          <a:ln w="9525">
            <a:noFill/>
            <a:miter lim="800000"/>
            <a:headEnd/>
            <a:tailEnd/>
          </a:ln>
        </p:spPr>
      </p:pic>
      <p:pic>
        <p:nvPicPr>
          <p:cNvPr id="37890" name="Picture 2"/>
          <p:cNvPicPr>
            <a:picLocks noChangeAspect="1" noChangeArrowheads="1"/>
          </p:cNvPicPr>
          <p:nvPr/>
        </p:nvPicPr>
        <p:blipFill>
          <a:blip r:embed="rId3" cstate="print"/>
          <a:srcRect/>
          <a:stretch>
            <a:fillRect/>
          </a:stretch>
        </p:blipFill>
        <p:spPr bwMode="auto">
          <a:xfrm>
            <a:off x="6681192" y="3212976"/>
            <a:ext cx="2232248" cy="1399259"/>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4736976" y="5157192"/>
            <a:ext cx="3281734" cy="1424261"/>
          </a:xfrm>
          <a:prstGeom prst="rect">
            <a:avLst/>
          </a:prstGeom>
          <a:noFill/>
          <a:ln w="9525">
            <a:noFill/>
            <a:miter lim="800000"/>
            <a:headEnd/>
            <a:tailEnd/>
          </a:ln>
        </p:spPr>
      </p:pic>
    </p:spTree>
    <p:extLst>
      <p:ext uri="{BB962C8B-B14F-4D97-AF65-F5344CB8AC3E}">
        <p14:creationId xmlns:p14="http://schemas.microsoft.com/office/powerpoint/2010/main" val="3050097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72480" y="0"/>
            <a:ext cx="9505056" cy="6537687"/>
          </a:xfrm>
          <a:prstGeom prst="rect">
            <a:avLst/>
          </a:prstGeom>
          <a:solidFill>
            <a:schemeClr val="bg1"/>
          </a:solidFill>
        </p:spPr>
        <p:txBody>
          <a:bodyPr wrap="square">
            <a:spAutoFit/>
          </a:bodyPr>
          <a:lstStyle/>
          <a:p>
            <a:pPr marL="285750" indent="-285750">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4. ¿</a:t>
            </a:r>
            <a:r>
              <a:rPr lang="en-GB" b="1" dirty="0" err="1">
                <a:latin typeface="Calibri" panose="020F0502020204030204" pitchFamily="34" charset="0"/>
                <a:ea typeface="Calibri" panose="020F0502020204030204" pitchFamily="34" charset="0"/>
                <a:cs typeface="Times New Roman" panose="02020603050405020304" pitchFamily="18" charset="0"/>
              </a:rPr>
              <a:t>Dónde</a:t>
            </a:r>
            <a:r>
              <a:rPr lang="en-GB" b="1" dirty="0">
                <a:latin typeface="Calibri" panose="020F0502020204030204" pitchFamily="34" charset="0"/>
                <a:ea typeface="Calibri" panose="020F0502020204030204" pitchFamily="34" charset="0"/>
                <a:cs typeface="Times New Roman" panose="02020603050405020304" pitchFamily="18" charset="0"/>
              </a:rPr>
              <a:t> se </a:t>
            </a:r>
            <a:r>
              <a:rPr lang="en-GB" b="1" dirty="0" err="1">
                <a:latin typeface="Calibri" panose="020F0502020204030204" pitchFamily="34" charset="0"/>
                <a:ea typeface="Calibri" panose="020F0502020204030204" pitchFamily="34" charset="0"/>
                <a:cs typeface="Times New Roman" panose="02020603050405020304" pitchFamily="18" charset="0"/>
              </a:rPr>
              <a:t>encuentra</a:t>
            </a:r>
            <a:r>
              <a:rPr lang="en-GB" b="1" dirty="0">
                <a:latin typeface="Calibri" panose="020F0502020204030204" pitchFamily="34" charset="0"/>
                <a:ea typeface="Calibri" panose="020F0502020204030204" pitchFamily="34" charset="0"/>
                <a:cs typeface="Times New Roman" panose="02020603050405020304" pitchFamily="18" charset="0"/>
              </a:rPr>
              <a:t> Barcelona?</a:t>
            </a:r>
            <a:endParaRPr lang="es-E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a) En el </a:t>
            </a:r>
            <a:r>
              <a:rPr lang="en-GB" dirty="0" err="1">
                <a:latin typeface="Calibri" panose="020F0502020204030204" pitchFamily="34" charset="0"/>
                <a:ea typeface="Calibri" panose="020F0502020204030204" pitchFamily="34" charset="0"/>
                <a:cs typeface="Times New Roman" panose="02020603050405020304" pitchFamily="18" charset="0"/>
              </a:rPr>
              <a:t>sureste</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b) En el </a:t>
            </a:r>
            <a:r>
              <a:rPr lang="en-GB" dirty="0" err="1">
                <a:latin typeface="Calibri" panose="020F0502020204030204" pitchFamily="34" charset="0"/>
                <a:ea typeface="Calibri" panose="020F0502020204030204" pitchFamily="34" charset="0"/>
                <a:cs typeface="Times New Roman" panose="02020603050405020304" pitchFamily="18" charset="0"/>
              </a:rPr>
              <a:t>noroeste</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c) En el </a:t>
            </a:r>
            <a:r>
              <a:rPr lang="en-GB" dirty="0" err="1">
                <a:latin typeface="Calibri" panose="020F0502020204030204" pitchFamily="34" charset="0"/>
                <a:ea typeface="Calibri" panose="020F0502020204030204" pitchFamily="34" charset="0"/>
                <a:cs typeface="Times New Roman" panose="02020603050405020304" pitchFamily="18" charset="0"/>
              </a:rPr>
              <a:t>oeste</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5. </a:t>
            </a:r>
            <a:r>
              <a:rPr lang="en-GB" b="1" dirty="0" err="1">
                <a:latin typeface="Calibri" panose="020F0502020204030204" pitchFamily="34" charset="0"/>
                <a:ea typeface="Calibri" panose="020F0502020204030204" pitchFamily="34" charset="0"/>
                <a:cs typeface="Times New Roman" panose="02020603050405020304" pitchFamily="18" charset="0"/>
              </a:rPr>
              <a:t>Sí</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hablamos</a:t>
            </a:r>
            <a:r>
              <a:rPr lang="en-GB" b="1" dirty="0">
                <a:latin typeface="Calibri" panose="020F0502020204030204" pitchFamily="34" charset="0"/>
                <a:ea typeface="Calibri" panose="020F0502020204030204" pitchFamily="34" charset="0"/>
                <a:cs typeface="Times New Roman" panose="02020603050405020304" pitchFamily="18" charset="0"/>
              </a:rPr>
              <a:t> de la </a:t>
            </a:r>
            <a:r>
              <a:rPr lang="en-GB" b="1" dirty="0" err="1">
                <a:latin typeface="Calibri" panose="020F0502020204030204" pitchFamily="34" charset="0"/>
                <a:ea typeface="Calibri" panose="020F0502020204030204" pitchFamily="34" charset="0"/>
                <a:cs typeface="Times New Roman" panose="02020603050405020304" pitchFamily="18" charset="0"/>
              </a:rPr>
              <a:t>arquitectura</a:t>
            </a:r>
            <a:r>
              <a:rPr lang="en-GB" b="1" dirty="0">
                <a:latin typeface="Calibri" panose="020F0502020204030204" pitchFamily="34" charset="0"/>
                <a:ea typeface="Calibri" panose="020F0502020204030204" pitchFamily="34" charset="0"/>
                <a:cs typeface="Times New Roman" panose="02020603050405020304" pitchFamily="18" charset="0"/>
              </a:rPr>
              <a:t> de Barcelona, </a:t>
            </a:r>
            <a:r>
              <a:rPr lang="en-GB" b="1" dirty="0" err="1">
                <a:latin typeface="Calibri" panose="020F0502020204030204" pitchFamily="34" charset="0"/>
                <a:ea typeface="Calibri" panose="020F0502020204030204" pitchFamily="34" charset="0"/>
                <a:cs typeface="Times New Roman" panose="02020603050405020304" pitchFamily="18" charset="0"/>
              </a:rPr>
              <a:t>pensamos</a:t>
            </a:r>
            <a:r>
              <a:rPr lang="en-GB" b="1" dirty="0">
                <a:latin typeface="Calibri" panose="020F0502020204030204" pitchFamily="34" charset="0"/>
                <a:ea typeface="Calibri" panose="020F0502020204030204" pitchFamily="34" charset="0"/>
                <a:cs typeface="Times New Roman" panose="02020603050405020304" pitchFamily="18" charset="0"/>
              </a:rPr>
              <a:t> en un Antonio </a:t>
            </a:r>
            <a:r>
              <a:rPr lang="en-GB" b="1" dirty="0" err="1">
                <a:latin typeface="Calibri" panose="020F0502020204030204" pitchFamily="34" charset="0"/>
                <a:ea typeface="Calibri" panose="020F0502020204030204" pitchFamily="34" charset="0"/>
                <a:cs typeface="Times New Roman" panose="02020603050405020304" pitchFamily="18" charset="0"/>
              </a:rPr>
              <a:t>Gaudí</a:t>
            </a:r>
            <a:r>
              <a:rPr lang="en-GB" b="1" dirty="0">
                <a:latin typeface="Calibri" panose="020F0502020204030204" pitchFamily="34" charset="0"/>
                <a:ea typeface="Calibri" panose="020F0502020204030204" pitchFamily="34" charset="0"/>
                <a:cs typeface="Times New Roman" panose="02020603050405020304" pitchFamily="18" charset="0"/>
              </a:rPr>
              <a:t>, que </a:t>
            </a:r>
            <a:r>
              <a:rPr lang="en-GB" b="1" dirty="0" err="1">
                <a:latin typeface="Calibri" panose="020F0502020204030204" pitchFamily="34" charset="0"/>
                <a:ea typeface="Calibri" panose="020F0502020204030204" pitchFamily="34" charset="0"/>
                <a:cs typeface="Times New Roman" panose="02020603050405020304" pitchFamily="18" charset="0"/>
              </a:rPr>
              <a:t>diseñó</a:t>
            </a:r>
            <a:r>
              <a:rPr lang="en-GB" b="1" dirty="0">
                <a:latin typeface="Calibri" panose="020F0502020204030204" pitchFamily="34" charset="0"/>
                <a:ea typeface="Calibri" panose="020F0502020204030204" pitchFamily="34" charset="0"/>
                <a:cs typeface="Times New Roman" panose="02020603050405020304" pitchFamily="18" charset="0"/>
              </a:rPr>
              <a:t>  el Park </a:t>
            </a:r>
            <a:r>
              <a:rPr lang="en-GB" b="1" dirty="0" err="1">
                <a:latin typeface="Calibri" panose="020F0502020204030204" pitchFamily="34" charset="0"/>
                <a:ea typeface="Calibri" panose="020F0502020204030204" pitchFamily="34" charset="0"/>
                <a:cs typeface="Times New Roman" panose="02020603050405020304" pitchFamily="18" charset="0"/>
              </a:rPr>
              <a:t>Güell</a:t>
            </a:r>
            <a:r>
              <a:rPr lang="en-GB" b="1" dirty="0">
                <a:latin typeface="Calibri" panose="020F0502020204030204" pitchFamily="34" charset="0"/>
                <a:ea typeface="Calibri" panose="020F0502020204030204" pitchFamily="34" charset="0"/>
                <a:cs typeface="Times New Roman" panose="02020603050405020304" pitchFamily="18" charset="0"/>
              </a:rPr>
              <a:t> y </a:t>
            </a:r>
            <a:r>
              <a:rPr lang="en-GB" b="1" dirty="0" err="1">
                <a:latin typeface="Calibri" panose="020F0502020204030204" pitchFamily="34" charset="0"/>
                <a:ea typeface="Calibri" panose="020F0502020204030204" pitchFamily="34" charset="0"/>
                <a:cs typeface="Times New Roman" panose="02020603050405020304" pitchFamily="18" charset="0"/>
              </a:rPr>
              <a:t>una</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catedral</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preciosa</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que</a:t>
            </a:r>
            <a:r>
              <a:rPr lang="en-GB" b="1" dirty="0">
                <a:latin typeface="Calibri" panose="020F0502020204030204" pitchFamily="34" charset="0"/>
                <a:ea typeface="Calibri" panose="020F0502020204030204" pitchFamily="34" charset="0"/>
                <a:cs typeface="Times New Roman" panose="02020603050405020304" pitchFamily="18" charset="0"/>
              </a:rPr>
              <a:t> se llama ...</a:t>
            </a:r>
          </a:p>
          <a:p>
            <a:pPr marL="285750" indent="-285750">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pPr>
            <a:r>
              <a:rPr lang="es-ES" b="1" dirty="0">
                <a:latin typeface="Calibri" panose="020F0502020204030204" pitchFamily="34" charset="0"/>
                <a:ea typeface="Calibri" panose="020F0502020204030204" pitchFamily="34" charset="0"/>
                <a:cs typeface="Times New Roman" panose="02020603050405020304" pitchFamily="18" charset="0"/>
              </a:rPr>
              <a:t>6. ¿Cuál es el nombre del estadio del F.C. Barcelona?</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 Camp </a:t>
            </a:r>
            <a:r>
              <a:rPr lang="es-ES" dirty="0" err="1">
                <a:latin typeface="Calibri" panose="020F0502020204030204" pitchFamily="34" charset="0"/>
                <a:ea typeface="Calibri" panose="020F0502020204030204" pitchFamily="34" charset="0"/>
                <a:cs typeface="Times New Roman" panose="02020603050405020304" pitchFamily="18" charset="0"/>
              </a:rPr>
              <a:t>Nou</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a:t>
            </a:r>
            <a:r>
              <a:rPr lang="es-ES" dirty="0" err="1">
                <a:latin typeface="Calibri" panose="020F0502020204030204" pitchFamily="34" charset="0"/>
                <a:ea typeface="Calibri" panose="020F0502020204030204" pitchFamily="34" charset="0"/>
                <a:cs typeface="Times New Roman" panose="02020603050405020304" pitchFamily="18" charset="0"/>
              </a:rPr>
              <a:t>Nou</a:t>
            </a:r>
            <a:r>
              <a:rPr lang="es-ES" dirty="0">
                <a:latin typeface="Calibri" panose="020F0502020204030204" pitchFamily="34" charset="0"/>
                <a:ea typeface="Calibri" panose="020F0502020204030204" pitchFamily="34" charset="0"/>
                <a:cs typeface="Times New Roman" panose="02020603050405020304" pitchFamily="18" charset="0"/>
              </a:rPr>
              <a:t> Camp</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 Camp nuevo</a:t>
            </a:r>
          </a:p>
          <a:p>
            <a:pPr marL="285750" indent="-285750">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7. ¿</a:t>
            </a:r>
            <a:r>
              <a:rPr lang="en-GB" b="1" dirty="0" err="1">
                <a:latin typeface="Calibri" panose="020F0502020204030204" pitchFamily="34" charset="0"/>
                <a:ea typeface="Calibri" panose="020F0502020204030204" pitchFamily="34" charset="0"/>
                <a:cs typeface="Times New Roman" panose="02020603050405020304" pitchFamily="18" charset="0"/>
              </a:rPr>
              <a:t>Conoces</a:t>
            </a:r>
            <a:r>
              <a:rPr lang="en-GB" b="1" dirty="0">
                <a:latin typeface="Calibri" panose="020F0502020204030204" pitchFamily="34" charset="0"/>
                <a:ea typeface="Calibri" panose="020F0502020204030204" pitchFamily="34" charset="0"/>
                <a:cs typeface="Times New Roman" panose="02020603050405020304" pitchFamily="18" charset="0"/>
              </a:rPr>
              <a:t> el </a:t>
            </a:r>
            <a:r>
              <a:rPr lang="en-GB" b="1" dirty="0" err="1">
                <a:latin typeface="Calibri" panose="020F0502020204030204" pitchFamily="34" charset="0"/>
                <a:ea typeface="Calibri" panose="020F0502020204030204" pitchFamily="34" charset="0"/>
                <a:cs typeface="Times New Roman" panose="02020603050405020304" pitchFamily="18" charset="0"/>
              </a:rPr>
              <a:t>apodo</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oficial</a:t>
            </a:r>
            <a:r>
              <a:rPr lang="en-GB" b="1" dirty="0">
                <a:latin typeface="Calibri" panose="020F0502020204030204" pitchFamily="34" charset="0"/>
                <a:ea typeface="Calibri" panose="020F0502020204030204" pitchFamily="34" charset="0"/>
                <a:cs typeface="Times New Roman" panose="02020603050405020304" pitchFamily="18" charset="0"/>
              </a:rPr>
              <a:t> del </a:t>
            </a:r>
            <a:r>
              <a:rPr lang="en-GB" b="1" dirty="0" err="1">
                <a:latin typeface="Calibri" panose="020F0502020204030204" pitchFamily="34" charset="0"/>
                <a:ea typeface="Calibri" panose="020F0502020204030204" pitchFamily="34" charset="0"/>
                <a:cs typeface="Times New Roman" panose="02020603050405020304" pitchFamily="18" charset="0"/>
              </a:rPr>
              <a:t>equipo</a:t>
            </a:r>
            <a:r>
              <a:rPr lang="en-GB" b="1" dirty="0">
                <a:latin typeface="Calibri" panose="020F0502020204030204" pitchFamily="34" charset="0"/>
                <a:ea typeface="Calibri" panose="020F0502020204030204" pitchFamily="34" charset="0"/>
                <a:cs typeface="Times New Roman" panose="02020603050405020304" pitchFamily="18" charset="0"/>
              </a:rPr>
              <a:t> de Barcelona?</a:t>
            </a:r>
            <a:endParaRPr lang="es-E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 Los rojos</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 Los </a:t>
            </a:r>
            <a:r>
              <a:rPr lang="es-ES" dirty="0" err="1">
                <a:latin typeface="Calibri" panose="020F0502020204030204" pitchFamily="34" charset="0"/>
                <a:ea typeface="Calibri" panose="020F0502020204030204" pitchFamily="34" charset="0"/>
                <a:cs typeface="Times New Roman" panose="02020603050405020304" pitchFamily="18" charset="0"/>
              </a:rPr>
              <a:t>rojiazules</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 Los Blaugrana</a:t>
            </a:r>
          </a:p>
        </p:txBody>
      </p:sp>
      <p:pic>
        <p:nvPicPr>
          <p:cNvPr id="36865" name="Picture 1"/>
          <p:cNvPicPr>
            <a:picLocks noChangeAspect="1" noChangeArrowheads="1"/>
          </p:cNvPicPr>
          <p:nvPr/>
        </p:nvPicPr>
        <p:blipFill>
          <a:blip r:embed="rId2" cstate="print"/>
          <a:srcRect/>
          <a:stretch>
            <a:fillRect/>
          </a:stretch>
        </p:blipFill>
        <p:spPr bwMode="auto">
          <a:xfrm>
            <a:off x="6105128" y="2492896"/>
            <a:ext cx="2016858" cy="1584176"/>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7113240" y="4725144"/>
            <a:ext cx="2088232" cy="1476875"/>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4664968" y="116632"/>
            <a:ext cx="2016224" cy="1680187"/>
          </a:xfrm>
          <a:prstGeom prst="rect">
            <a:avLst/>
          </a:prstGeom>
          <a:noFill/>
          <a:ln w="9525">
            <a:noFill/>
            <a:miter lim="800000"/>
            <a:headEnd/>
            <a:tailEnd/>
          </a:ln>
        </p:spPr>
      </p:pic>
    </p:spTree>
    <p:extLst>
      <p:ext uri="{BB962C8B-B14F-4D97-AF65-F5344CB8AC3E}">
        <p14:creationId xmlns:p14="http://schemas.microsoft.com/office/powerpoint/2010/main" val="1677123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32656"/>
            <a:ext cx="9906000" cy="4431983"/>
          </a:xfrm>
          <a:prstGeom prst="rect">
            <a:avLst/>
          </a:prstGeom>
          <a:solidFill>
            <a:schemeClr val="bg1"/>
          </a:solidFill>
        </p:spPr>
        <p:txBody>
          <a:bodyPr wrap="square">
            <a:spAutoFit/>
          </a:bodyPr>
          <a:lstStyle/>
          <a:p>
            <a:pPr marL="285750" indent="-285750">
              <a:lnSpc>
                <a:spcPct val="115000"/>
              </a:lnSpc>
              <a:spcAft>
                <a:spcPts val="1000"/>
              </a:spcAft>
            </a:pPr>
            <a:r>
              <a:rPr lang="es-ES" b="1" dirty="0">
                <a:latin typeface="Calibri" panose="020F0502020204030204" pitchFamily="34" charset="0"/>
                <a:ea typeface="Calibri" panose="020F0502020204030204" pitchFamily="34" charset="0"/>
                <a:cs typeface="Times New Roman" panose="02020603050405020304" pitchFamily="18" charset="0"/>
              </a:rPr>
              <a:t>8. ¿En qué fiesta catalana el 23 de abril se da una rosa y un libro?</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 Fiesta de </a:t>
            </a:r>
            <a:r>
              <a:rPr lang="es-ES" dirty="0" err="1">
                <a:latin typeface="Calibri" panose="020F0502020204030204" pitchFamily="34" charset="0"/>
                <a:ea typeface="Calibri" panose="020F0502020204030204" pitchFamily="34" charset="0"/>
                <a:cs typeface="Times New Roman" panose="02020603050405020304" pitchFamily="18" charset="0"/>
              </a:rPr>
              <a:t>Sant</a:t>
            </a:r>
            <a:r>
              <a:rPr lang="es-ES" dirty="0">
                <a:latin typeface="Calibri" panose="020F0502020204030204" pitchFamily="34" charset="0"/>
                <a:ea typeface="Calibri" panose="020F0502020204030204" pitchFamily="34" charset="0"/>
                <a:cs typeface="Times New Roman" panose="02020603050405020304" pitchFamily="18" charset="0"/>
              </a:rPr>
              <a:t> Jordi</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 Fiesta de </a:t>
            </a:r>
            <a:r>
              <a:rPr lang="es-ES" dirty="0" err="1">
                <a:latin typeface="Calibri" panose="020F0502020204030204" pitchFamily="34" charset="0"/>
                <a:ea typeface="Calibri" panose="020F0502020204030204" pitchFamily="34" charset="0"/>
                <a:cs typeface="Times New Roman" panose="02020603050405020304" pitchFamily="18" charset="0"/>
              </a:rPr>
              <a:t>Sant</a:t>
            </a:r>
            <a:r>
              <a:rPr lang="es-ES" dirty="0">
                <a:latin typeface="Calibri" panose="020F0502020204030204" pitchFamily="34" charset="0"/>
                <a:ea typeface="Calibri" panose="020F0502020204030204" pitchFamily="34" charset="0"/>
                <a:cs typeface="Times New Roman" panose="02020603050405020304" pitchFamily="18" charset="0"/>
              </a:rPr>
              <a:t> Medir</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 Fiesta de la </a:t>
            </a:r>
            <a:r>
              <a:rPr lang="es-ES" dirty="0" err="1">
                <a:latin typeface="Calibri" panose="020F0502020204030204" pitchFamily="34" charset="0"/>
                <a:ea typeface="Calibri" panose="020F0502020204030204" pitchFamily="34" charset="0"/>
                <a:cs typeface="Times New Roman" panose="02020603050405020304" pitchFamily="18" charset="0"/>
              </a:rPr>
              <a:t>Boquería</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9. </a:t>
            </a:r>
            <a:r>
              <a:rPr lang="en-GB" b="1" dirty="0" err="1">
                <a:latin typeface="Calibri" panose="020F0502020204030204" pitchFamily="34" charset="0"/>
                <a:ea typeface="Calibri" panose="020F0502020204030204" pitchFamily="34" charset="0"/>
                <a:cs typeface="Times New Roman" panose="02020603050405020304" pitchFamily="18" charset="0"/>
              </a:rPr>
              <a:t>Cada</a:t>
            </a:r>
            <a:r>
              <a:rPr lang="en-GB" b="1" dirty="0">
                <a:latin typeface="Calibri" panose="020F0502020204030204" pitchFamily="34" charset="0"/>
                <a:ea typeface="Calibri" panose="020F0502020204030204" pitchFamily="34" charset="0"/>
                <a:cs typeface="Times New Roman" panose="02020603050405020304" pitchFamily="18" charset="0"/>
              </a:rPr>
              <a:t> 24 de </a:t>
            </a:r>
            <a:r>
              <a:rPr lang="en-GB" b="1" dirty="0" err="1">
                <a:latin typeface="Calibri" panose="020F0502020204030204" pitchFamily="34" charset="0"/>
                <a:ea typeface="Calibri" panose="020F0502020204030204" pitchFamily="34" charset="0"/>
                <a:cs typeface="Times New Roman" panose="02020603050405020304" pitchFamily="18" charset="0"/>
              </a:rPr>
              <a:t>septiembre</a:t>
            </a:r>
            <a:r>
              <a:rPr lang="en-GB" b="1" dirty="0">
                <a:latin typeface="Calibri" panose="020F0502020204030204" pitchFamily="34" charset="0"/>
                <a:ea typeface="Calibri" panose="020F0502020204030204" pitchFamily="34" charset="0"/>
                <a:cs typeface="Times New Roman" panose="02020603050405020304" pitchFamily="18" charset="0"/>
              </a:rPr>
              <a:t> los </a:t>
            </a:r>
            <a:r>
              <a:rPr lang="en-GB" b="1" dirty="0" err="1">
                <a:latin typeface="Calibri" panose="020F0502020204030204" pitchFamily="34" charset="0"/>
                <a:ea typeface="Calibri" panose="020F0502020204030204" pitchFamily="34" charset="0"/>
                <a:cs typeface="Times New Roman" panose="02020603050405020304" pitchFamily="18" charset="0"/>
              </a:rPr>
              <a:t>barceloneses</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celebran</a:t>
            </a:r>
            <a:r>
              <a:rPr lang="en-GB" b="1" dirty="0">
                <a:latin typeface="Calibri" panose="020F0502020204030204" pitchFamily="34" charset="0"/>
                <a:ea typeface="Calibri" panose="020F0502020204030204" pitchFamily="34" charset="0"/>
                <a:cs typeface="Times New Roman" panose="02020603050405020304" pitchFamily="18" charset="0"/>
              </a:rPr>
              <a:t> en </a:t>
            </a:r>
            <a:r>
              <a:rPr lang="en-GB" b="1" dirty="0" err="1">
                <a:latin typeface="Calibri" panose="020F0502020204030204" pitchFamily="34" charset="0"/>
                <a:ea typeface="Calibri" panose="020F0502020204030204" pitchFamily="34" charset="0"/>
                <a:cs typeface="Times New Roman" panose="02020603050405020304" pitchFamily="18" charset="0"/>
              </a:rPr>
              <a:t>su</a:t>
            </a:r>
            <a:r>
              <a:rPr lang="en-GB" b="1" dirty="0">
                <a:latin typeface="Calibri" panose="020F0502020204030204" pitchFamily="34" charset="0"/>
                <a:ea typeface="Calibri" panose="020F0502020204030204" pitchFamily="34" charset="0"/>
                <a:cs typeface="Times New Roman" panose="02020603050405020304" pitchFamily="18" charset="0"/>
              </a:rPr>
              <a:t> ciudad </a:t>
            </a:r>
            <a:r>
              <a:rPr lang="en-GB" b="1" dirty="0" err="1">
                <a:latin typeface="Calibri" panose="020F0502020204030204" pitchFamily="34" charset="0"/>
                <a:ea typeface="Calibri" panose="020F0502020204030204" pitchFamily="34" charset="0"/>
                <a:cs typeface="Times New Roman" panose="02020603050405020304" pitchFamily="18" charset="0"/>
              </a:rPr>
              <a:t>una</a:t>
            </a:r>
            <a:r>
              <a:rPr lang="en-GB" b="1" dirty="0">
                <a:latin typeface="Calibri" panose="020F0502020204030204" pitchFamily="34" charset="0"/>
                <a:ea typeface="Calibri" panose="020F0502020204030204" pitchFamily="34" charset="0"/>
                <a:cs typeface="Times New Roman" panose="02020603050405020304" pitchFamily="18" charset="0"/>
              </a:rPr>
              <a:t> fiesta. ¿De </a:t>
            </a:r>
            <a:r>
              <a:rPr lang="en-GB" b="1" dirty="0" err="1">
                <a:latin typeface="Calibri" panose="020F0502020204030204" pitchFamily="34" charset="0"/>
                <a:ea typeface="Calibri" panose="020F0502020204030204" pitchFamily="34" charset="0"/>
                <a:cs typeface="Times New Roman" panose="02020603050405020304" pitchFamily="18" charset="0"/>
              </a:rPr>
              <a:t>qué</a:t>
            </a:r>
            <a:r>
              <a:rPr lang="en-GB" b="1" dirty="0">
                <a:latin typeface="Calibri" panose="020F0502020204030204" pitchFamily="34" charset="0"/>
                <a:ea typeface="Calibri" panose="020F0502020204030204" pitchFamily="34" charset="0"/>
                <a:cs typeface="Times New Roman" panose="02020603050405020304" pitchFamily="18" charset="0"/>
              </a:rPr>
              <a:t> festival se </a:t>
            </a:r>
            <a:r>
              <a:rPr lang="en-GB" b="1" dirty="0" err="1">
                <a:latin typeface="Calibri" panose="020F0502020204030204" pitchFamily="34" charset="0"/>
                <a:ea typeface="Calibri" panose="020F0502020204030204" pitchFamily="34" charset="0"/>
                <a:cs typeface="Times New Roman" panose="02020603050405020304" pitchFamily="18" charset="0"/>
              </a:rPr>
              <a:t>trata</a:t>
            </a:r>
            <a:r>
              <a:rPr lang="en-GB" b="1"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a) Fiestas de </a:t>
            </a:r>
            <a:r>
              <a:rPr lang="es-ES" dirty="0" err="1">
                <a:latin typeface="Calibri" panose="020F0502020204030204" pitchFamily="34" charset="0"/>
                <a:ea typeface="Calibri" panose="020F0502020204030204" pitchFamily="34" charset="0"/>
                <a:cs typeface="Times New Roman" panose="02020603050405020304" pitchFamily="18" charset="0"/>
              </a:rPr>
              <a:t>Sant</a:t>
            </a:r>
            <a:r>
              <a:rPr lang="es-ES" dirty="0">
                <a:latin typeface="Calibri" panose="020F0502020204030204" pitchFamily="34" charset="0"/>
                <a:ea typeface="Calibri" panose="020F0502020204030204" pitchFamily="34" charset="0"/>
                <a:cs typeface="Times New Roman" panose="02020603050405020304" pitchFamily="18" charset="0"/>
              </a:rPr>
              <a:t> Jordi</a:t>
            </a: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b) Fiestas de la </a:t>
            </a:r>
            <a:r>
              <a:rPr lang="es-ES" dirty="0" err="1">
                <a:latin typeface="Calibri" panose="020F0502020204030204" pitchFamily="34" charset="0"/>
                <a:ea typeface="Calibri" panose="020F0502020204030204" pitchFamily="34" charset="0"/>
                <a:cs typeface="Times New Roman" panose="02020603050405020304" pitchFamily="18" charset="0"/>
              </a:rPr>
              <a:t>Mercé</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S" dirty="0">
                <a:latin typeface="Calibri" panose="020F0502020204030204" pitchFamily="34" charset="0"/>
                <a:ea typeface="Calibri" panose="020F0502020204030204" pitchFamily="34" charset="0"/>
                <a:cs typeface="Times New Roman" panose="02020603050405020304" pitchFamily="18" charset="0"/>
              </a:rPr>
              <a:t>c)Fiesta de la </a:t>
            </a:r>
            <a:r>
              <a:rPr lang="es-ES" dirty="0" err="1">
                <a:latin typeface="Calibri" panose="020F0502020204030204" pitchFamily="34" charset="0"/>
                <a:ea typeface="Calibri" panose="020F0502020204030204" pitchFamily="34" charset="0"/>
                <a:cs typeface="Times New Roman" panose="02020603050405020304" pitchFamily="18" charset="0"/>
              </a:rPr>
              <a:t>Boquería</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s-ES"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s-ES" b="1" dirty="0">
                <a:latin typeface="Calibri" panose="020F0502020204030204" pitchFamily="34" charset="0"/>
                <a:ea typeface="Calibri" panose="020F0502020204030204" pitchFamily="34" charset="0"/>
                <a:cs typeface="Times New Roman" panose="02020603050405020304" pitchFamily="18" charset="0"/>
              </a:rPr>
              <a:t> </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841" name="Picture 1"/>
          <p:cNvPicPr>
            <a:picLocks noChangeAspect="1" noChangeArrowheads="1"/>
          </p:cNvPicPr>
          <p:nvPr/>
        </p:nvPicPr>
        <p:blipFill>
          <a:blip r:embed="rId2" cstate="print"/>
          <a:srcRect/>
          <a:stretch>
            <a:fillRect/>
          </a:stretch>
        </p:blipFill>
        <p:spPr bwMode="auto">
          <a:xfrm>
            <a:off x="7113240" y="260648"/>
            <a:ext cx="2376264" cy="1847574"/>
          </a:xfrm>
          <a:prstGeom prst="rect">
            <a:avLst/>
          </a:prstGeom>
          <a:noFill/>
          <a:ln w="9525">
            <a:noFill/>
            <a:miter lim="800000"/>
            <a:headEnd/>
            <a:tailEnd/>
          </a:ln>
        </p:spPr>
      </p:pic>
      <p:pic>
        <p:nvPicPr>
          <p:cNvPr id="35842" name="Picture 2"/>
          <p:cNvPicPr>
            <a:picLocks noChangeAspect="1" noChangeArrowheads="1"/>
          </p:cNvPicPr>
          <p:nvPr/>
        </p:nvPicPr>
        <p:blipFill>
          <a:blip r:embed="rId3" cstate="print"/>
          <a:srcRect/>
          <a:stretch>
            <a:fillRect/>
          </a:stretch>
        </p:blipFill>
        <p:spPr bwMode="auto">
          <a:xfrm>
            <a:off x="4592960" y="2492896"/>
            <a:ext cx="2592288" cy="1671413"/>
          </a:xfrm>
          <a:prstGeom prst="rect">
            <a:avLst/>
          </a:prstGeom>
          <a:noFill/>
          <a:ln w="9525">
            <a:noFill/>
            <a:miter lim="800000"/>
            <a:headEnd/>
            <a:tailEnd/>
          </a:ln>
        </p:spPr>
      </p:pic>
      <p:sp>
        <p:nvSpPr>
          <p:cNvPr id="5" name="TextBox 4"/>
          <p:cNvSpPr txBox="1"/>
          <p:nvPr/>
        </p:nvSpPr>
        <p:spPr>
          <a:xfrm>
            <a:off x="344488" y="5013176"/>
            <a:ext cx="9145016" cy="923330"/>
          </a:xfrm>
          <a:prstGeom prst="rect">
            <a:avLst/>
          </a:prstGeom>
          <a:solidFill>
            <a:srgbClr val="FF0000"/>
          </a:solidFill>
        </p:spPr>
        <p:txBody>
          <a:bodyPr wrap="square" rtlCol="0">
            <a:spAutoFit/>
          </a:bodyPr>
          <a:lstStyle/>
          <a:p>
            <a:pPr lvl="0"/>
            <a:r>
              <a:rPr lang="es-ES" b="1" dirty="0">
                <a:latin typeface="Calibri" panose="020F0502020204030204" pitchFamily="34" charset="0"/>
                <a:ea typeface="Calibri" panose="020F0502020204030204" pitchFamily="34" charset="0"/>
                <a:cs typeface="Times New Roman" panose="02020603050405020304" pitchFamily="18" charset="0"/>
              </a:rPr>
              <a:t>10. </a:t>
            </a:r>
            <a:r>
              <a:rPr lang="es-ES" b="1" dirty="0" err="1">
                <a:latin typeface="Calibri" panose="020F0502020204030204" pitchFamily="34" charset="0"/>
                <a:ea typeface="Calibri" panose="020F0502020204030204" pitchFamily="34" charset="0"/>
                <a:cs typeface="Times New Roman" panose="02020603050405020304" pitchFamily="18" charset="0"/>
              </a:rPr>
              <a:t>Write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u="sng" dirty="0">
                <a:latin typeface="Calibri" panose="020F0502020204030204" pitchFamily="34" charset="0"/>
                <a:ea typeface="Calibri" panose="020F0502020204030204" pitchFamily="34" charset="0"/>
                <a:cs typeface="Times New Roman" panose="02020603050405020304" pitchFamily="18" charset="0"/>
              </a:rPr>
              <a:t>3 </a:t>
            </a:r>
            <a:r>
              <a:rPr lang="es-ES" b="1" u="sng" dirty="0" err="1">
                <a:latin typeface="Calibri" panose="020F0502020204030204" pitchFamily="34" charset="0"/>
                <a:ea typeface="Calibri" panose="020F0502020204030204" pitchFamily="34" charset="0"/>
                <a:cs typeface="Times New Roman" panose="02020603050405020304" pitchFamily="18" charset="0"/>
              </a:rPr>
              <a:t>sentences</a:t>
            </a:r>
            <a:r>
              <a:rPr lang="es-ES" b="1" u="sng" dirty="0">
                <a:latin typeface="Calibri" panose="020F0502020204030204" pitchFamily="34" charset="0"/>
                <a:ea typeface="Calibri" panose="020F0502020204030204" pitchFamily="34" charset="0"/>
                <a:cs typeface="Times New Roman" panose="02020603050405020304" pitchFamily="18" charset="0"/>
              </a:rPr>
              <a:t> </a:t>
            </a:r>
            <a:r>
              <a:rPr lang="es-E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e.g.</a:t>
            </a:r>
            <a:r>
              <a:rPr lang="es-E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Hay … </a:t>
            </a:r>
            <a:r>
              <a:rPr lang="es-ES" b="1" dirty="0" err="1">
                <a:latin typeface="Calibri" panose="020F0502020204030204" pitchFamily="34" charset="0"/>
                <a:ea typeface="Calibri" panose="020F0502020204030204" pitchFamily="34" charset="0"/>
                <a:cs typeface="Times New Roman" panose="02020603050405020304" pitchFamily="18" charset="0"/>
              </a:rPr>
              <a:t>about</a:t>
            </a:r>
            <a:r>
              <a:rPr lang="es-ES" b="1" dirty="0">
                <a:latin typeface="Calibri" panose="020F0502020204030204" pitchFamily="34" charset="0"/>
                <a:ea typeface="Calibri" panose="020F0502020204030204" pitchFamily="34" charset="0"/>
                <a:cs typeface="Times New Roman" panose="02020603050405020304" pitchFamily="18" charset="0"/>
              </a:rPr>
              <a:t> 3 </a:t>
            </a:r>
            <a:r>
              <a:rPr lang="es-ES" b="1" dirty="0" err="1">
                <a:latin typeface="Calibri" panose="020F0502020204030204" pitchFamily="34" charset="0"/>
                <a:ea typeface="Calibri" panose="020F0502020204030204" pitchFamily="34" charset="0"/>
                <a:cs typeface="Times New Roman" panose="02020603050405020304" pitchFamily="18" charset="0"/>
              </a:rPr>
              <a:t>other</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things</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that</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caught</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youre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eye</a:t>
            </a:r>
            <a:r>
              <a:rPr lang="es-ES" b="1" dirty="0">
                <a:latin typeface="Calibri" panose="020F0502020204030204" pitchFamily="34" charset="0"/>
                <a:ea typeface="Calibri" panose="020F0502020204030204" pitchFamily="34" charset="0"/>
                <a:cs typeface="Times New Roman" panose="02020603050405020304" pitchFamily="18" charset="0"/>
              </a:rPr>
              <a:t> in </a:t>
            </a:r>
            <a:r>
              <a:rPr lang="es-ES" b="1" dirty="0" err="1">
                <a:latin typeface="Calibri" panose="020F0502020204030204" pitchFamily="34" charset="0"/>
                <a:ea typeface="Calibri" panose="020F0502020204030204" pitchFamily="34" charset="0"/>
                <a:cs typeface="Times New Roman" panose="02020603050405020304" pitchFamily="18" charset="0"/>
              </a:rPr>
              <a:t>the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tabs</a:t>
            </a:r>
            <a:r>
              <a:rPr lang="es-ES" b="1" dirty="0">
                <a:latin typeface="Calibri" panose="020F0502020204030204" pitchFamily="34" charset="0"/>
                <a:ea typeface="Calibri" panose="020F0502020204030204" pitchFamily="34" charset="0"/>
                <a:cs typeface="Times New Roman" panose="02020603050405020304" pitchFamily="18" charset="0"/>
              </a:rPr>
              <a:t> in </a:t>
            </a:r>
            <a:r>
              <a:rPr lang="es-ES" b="1" dirty="0" err="1">
                <a:latin typeface="Calibri" panose="020F0502020204030204" pitchFamily="34" charset="0"/>
                <a:ea typeface="Calibri" panose="020F0502020204030204" pitchFamily="34" charset="0"/>
                <a:cs typeface="Times New Roman" panose="02020603050405020304" pitchFamily="18" charset="0"/>
              </a:rPr>
              <a:t>the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section</a:t>
            </a:r>
            <a:r>
              <a:rPr lang="es-ES" b="1" dirty="0">
                <a:latin typeface="Calibri" panose="020F0502020204030204" pitchFamily="34" charset="0"/>
                <a:ea typeface="Calibri" panose="020F0502020204030204" pitchFamily="34" charset="0"/>
                <a:cs typeface="Times New Roman" panose="02020603050405020304" pitchFamily="18" charset="0"/>
              </a:rPr>
              <a:t> of </a:t>
            </a:r>
            <a:r>
              <a:rPr lang="es-E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Arte y cultura </a:t>
            </a:r>
            <a:r>
              <a:rPr lang="es-ES" b="1" dirty="0">
                <a:latin typeface="Calibri" panose="020F0502020204030204" pitchFamily="34" charset="0"/>
                <a:ea typeface="Calibri" panose="020F0502020204030204" pitchFamily="34" charset="0"/>
                <a:cs typeface="Times New Roman" panose="02020603050405020304" pitchFamily="18" charset="0"/>
              </a:rPr>
              <a:t>in </a:t>
            </a:r>
            <a:r>
              <a:rPr lang="es-ES" b="1" dirty="0" err="1">
                <a:latin typeface="Calibri" panose="020F0502020204030204" pitchFamily="34" charset="0"/>
                <a:ea typeface="Calibri" panose="020F0502020204030204" pitchFamily="34" charset="0"/>
                <a:cs typeface="Times New Roman" panose="02020603050405020304" pitchFamily="18" charset="0"/>
              </a:rPr>
              <a:t>the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following</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s-ES" b="1" dirty="0" err="1">
                <a:latin typeface="Calibri" panose="020F0502020204030204" pitchFamily="34" charset="0"/>
                <a:ea typeface="Calibri" panose="020F0502020204030204" pitchFamily="34" charset="0"/>
                <a:cs typeface="Times New Roman" panose="02020603050405020304" pitchFamily="18" charset="0"/>
              </a:rPr>
              <a:t>website</a:t>
            </a:r>
            <a:r>
              <a:rPr lang="es-ES" b="1" dirty="0">
                <a:latin typeface="Calibri" panose="020F0502020204030204" pitchFamily="34" charset="0"/>
                <a:ea typeface="Calibri" panose="020F0502020204030204" pitchFamily="34" charset="0"/>
                <a:cs typeface="Times New Roman" panose="02020603050405020304" pitchFamily="18" charset="0"/>
              </a:rPr>
              <a:t> </a:t>
            </a:r>
            <a:r>
              <a:rPr lang="en-GB" u="sng" dirty="0">
                <a:solidFill>
                  <a:schemeClr val="dk1"/>
                </a:solidFill>
                <a:hlinkClick r:id="rId4"/>
              </a:rPr>
              <a:t>https://www.barcelonaturisme.com/wv3/es/page/1/arte-y-cultura.html</a:t>
            </a:r>
            <a:endParaRPr lang="en-GB" u="sng" dirty="0">
              <a:solidFill>
                <a:schemeClr val="dk1"/>
              </a:solidFill>
            </a:endParaRPr>
          </a:p>
        </p:txBody>
      </p:sp>
    </p:spTree>
    <p:extLst>
      <p:ext uri="{BB962C8B-B14F-4D97-AF65-F5344CB8AC3E}">
        <p14:creationId xmlns:p14="http://schemas.microsoft.com/office/powerpoint/2010/main" val="1048429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p:cNvSpPr/>
          <p:nvPr/>
        </p:nvSpPr>
        <p:spPr>
          <a:xfrm>
            <a:off x="5457056" y="260648"/>
            <a:ext cx="4032448" cy="864096"/>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21. LA TOMATINA</a:t>
            </a:r>
          </a:p>
        </p:txBody>
      </p:sp>
      <p:sp>
        <p:nvSpPr>
          <p:cNvPr id="3" name="Rectangle 2"/>
          <p:cNvSpPr/>
          <p:nvPr/>
        </p:nvSpPr>
        <p:spPr>
          <a:xfrm>
            <a:off x="344488" y="692696"/>
            <a:ext cx="4995022" cy="369332"/>
          </a:xfrm>
          <a:prstGeom prst="rect">
            <a:avLst/>
          </a:prstGeom>
        </p:spPr>
        <p:txBody>
          <a:bodyPr wrap="none">
            <a:spAutoFit/>
          </a:bodyPr>
          <a:lstStyle/>
          <a:p>
            <a:r>
              <a:rPr lang="en-GB" dirty="0">
                <a:hlinkClick r:id="rId2"/>
              </a:rPr>
              <a:t>https://www.youtube.com/watch?v=hmPOFSh7zFY</a:t>
            </a:r>
            <a:endParaRPr lang="en-GB" dirty="0"/>
          </a:p>
        </p:txBody>
      </p:sp>
      <p:sp>
        <p:nvSpPr>
          <p:cNvPr id="4" name="TextBox 3"/>
          <p:cNvSpPr txBox="1"/>
          <p:nvPr/>
        </p:nvSpPr>
        <p:spPr>
          <a:xfrm>
            <a:off x="344488" y="1268760"/>
            <a:ext cx="6048672" cy="4524315"/>
          </a:xfrm>
          <a:prstGeom prst="rect">
            <a:avLst/>
          </a:prstGeom>
          <a:solidFill>
            <a:schemeClr val="bg1"/>
          </a:solidFill>
        </p:spPr>
        <p:txBody>
          <a:bodyPr wrap="square" rtlCol="0">
            <a:spAutoFit/>
          </a:bodyPr>
          <a:lstStyle/>
          <a:p>
            <a:pPr marL="342900" indent="-342900"/>
            <a:r>
              <a:rPr lang="es-E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GB" b="1" dirty="0" err="1">
                <a:solidFill>
                  <a:srgbClr val="FF0000"/>
                </a:solidFill>
              </a:rPr>
              <a:t>Verdadero</a:t>
            </a:r>
            <a:r>
              <a:rPr lang="en-GB" b="1" dirty="0">
                <a:solidFill>
                  <a:srgbClr val="FF0000"/>
                </a:solidFill>
              </a:rPr>
              <a:t> o </a:t>
            </a:r>
            <a:r>
              <a:rPr lang="en-GB" b="1" dirty="0" err="1">
                <a:solidFill>
                  <a:srgbClr val="FF0000"/>
                </a:solidFill>
              </a:rPr>
              <a:t>Falso</a:t>
            </a:r>
            <a:r>
              <a:rPr lang="en-GB" b="1" dirty="0">
                <a:solidFill>
                  <a:srgbClr val="FF0000"/>
                </a:solidFill>
              </a:rPr>
              <a:t>? </a:t>
            </a:r>
            <a:r>
              <a:rPr lang="en-GB" b="1" dirty="0" err="1">
                <a:solidFill>
                  <a:srgbClr val="FF0000"/>
                </a:solidFill>
              </a:rPr>
              <a:t>Corrige</a:t>
            </a:r>
            <a:r>
              <a:rPr lang="en-GB" b="1" dirty="0">
                <a:solidFill>
                  <a:srgbClr val="FF0000"/>
                </a:solidFill>
              </a:rPr>
              <a:t> la </a:t>
            </a:r>
            <a:r>
              <a:rPr lang="en-GB" b="1" dirty="0" err="1">
                <a:solidFill>
                  <a:srgbClr val="FF0000"/>
                </a:solidFill>
              </a:rPr>
              <a:t>información</a:t>
            </a:r>
            <a:r>
              <a:rPr lang="en-GB" b="1" dirty="0">
                <a:solidFill>
                  <a:srgbClr val="FF0000"/>
                </a:solidFill>
              </a:rPr>
              <a:t> </a:t>
            </a:r>
            <a:r>
              <a:rPr lang="en-GB" b="1" dirty="0" err="1">
                <a:solidFill>
                  <a:srgbClr val="FF0000"/>
                </a:solidFill>
              </a:rPr>
              <a:t>incorrecta</a:t>
            </a:r>
            <a:r>
              <a:rPr lang="en-GB" b="1" dirty="0">
                <a:solidFill>
                  <a:srgbClr val="FF0000"/>
                </a:solidFill>
              </a:rPr>
              <a:t>.</a:t>
            </a:r>
          </a:p>
          <a:p>
            <a:pPr marL="342900" indent="-342900"/>
            <a:endParaRPr lang="en-GB" b="1" dirty="0">
              <a:solidFill>
                <a:srgbClr val="FF0000"/>
              </a:solidFill>
            </a:endParaRPr>
          </a:p>
          <a:p>
            <a:pPr marL="342900" indent="-342900">
              <a:buAutoNum type="arabicPeriod"/>
            </a:pPr>
            <a:r>
              <a:rPr lang="en-GB" dirty="0"/>
              <a:t>La </a:t>
            </a:r>
            <a:r>
              <a:rPr lang="en-GB" dirty="0" err="1"/>
              <a:t>Tomatina</a:t>
            </a:r>
            <a:r>
              <a:rPr lang="en-GB" dirty="0"/>
              <a:t> se </a:t>
            </a:r>
            <a:r>
              <a:rPr lang="en-GB" dirty="0" err="1"/>
              <a:t>celebra</a:t>
            </a:r>
            <a:r>
              <a:rPr lang="en-GB" dirty="0"/>
              <a:t> en Valencia.</a:t>
            </a:r>
          </a:p>
          <a:p>
            <a:pPr marL="342900" indent="-342900">
              <a:buAutoNum type="arabicPeriod"/>
            </a:pPr>
            <a:r>
              <a:rPr lang="en-GB" dirty="0"/>
              <a:t>La </a:t>
            </a:r>
            <a:r>
              <a:rPr lang="en-GB" dirty="0" err="1"/>
              <a:t>Tomatina</a:t>
            </a:r>
            <a:r>
              <a:rPr lang="en-GB" dirty="0"/>
              <a:t> </a:t>
            </a:r>
            <a:r>
              <a:rPr lang="en-GB" dirty="0" err="1"/>
              <a:t>tiene</a:t>
            </a:r>
            <a:r>
              <a:rPr lang="en-GB" dirty="0"/>
              <a:t> </a:t>
            </a:r>
            <a:r>
              <a:rPr lang="en-GB" dirty="0" err="1"/>
              <a:t>lugar</a:t>
            </a:r>
            <a:r>
              <a:rPr lang="en-GB" dirty="0"/>
              <a:t> el </a:t>
            </a:r>
            <a:r>
              <a:rPr lang="en-GB" dirty="0" err="1"/>
              <a:t>último</a:t>
            </a:r>
            <a:r>
              <a:rPr lang="en-GB" dirty="0"/>
              <a:t> </a:t>
            </a:r>
            <a:r>
              <a:rPr lang="en-GB" dirty="0" err="1"/>
              <a:t>martes</a:t>
            </a:r>
            <a:r>
              <a:rPr lang="en-GB" dirty="0"/>
              <a:t> de </a:t>
            </a:r>
            <a:r>
              <a:rPr lang="en-GB" dirty="0" err="1"/>
              <a:t>agosto</a:t>
            </a:r>
            <a:r>
              <a:rPr lang="en-GB" dirty="0"/>
              <a:t>.</a:t>
            </a:r>
          </a:p>
          <a:p>
            <a:pPr marL="342900" indent="-342900">
              <a:buAutoNum type="arabicPeriod"/>
            </a:pPr>
            <a:r>
              <a:rPr lang="en-GB" dirty="0"/>
              <a:t>El </a:t>
            </a:r>
            <a:r>
              <a:rPr lang="en-GB" dirty="0" err="1"/>
              <a:t>origen</a:t>
            </a:r>
            <a:r>
              <a:rPr lang="en-GB" dirty="0"/>
              <a:t> de </a:t>
            </a:r>
            <a:r>
              <a:rPr lang="en-GB" dirty="0" err="1"/>
              <a:t>esta</a:t>
            </a:r>
            <a:r>
              <a:rPr lang="en-GB" dirty="0"/>
              <a:t> fiesta </a:t>
            </a:r>
            <a:r>
              <a:rPr lang="en-GB" dirty="0" err="1"/>
              <a:t>es</a:t>
            </a:r>
            <a:r>
              <a:rPr lang="en-GB" dirty="0"/>
              <a:t> 1945 </a:t>
            </a:r>
            <a:r>
              <a:rPr lang="en-GB" dirty="0" err="1"/>
              <a:t>cuando</a:t>
            </a:r>
            <a:r>
              <a:rPr lang="en-GB" dirty="0"/>
              <a:t> </a:t>
            </a:r>
            <a:r>
              <a:rPr lang="en-GB" dirty="0" err="1"/>
              <a:t>unos</a:t>
            </a:r>
            <a:r>
              <a:rPr lang="en-GB" dirty="0"/>
              <a:t> </a:t>
            </a:r>
            <a:r>
              <a:rPr lang="en-GB" dirty="0" err="1"/>
              <a:t>jóvenes</a:t>
            </a:r>
            <a:r>
              <a:rPr lang="en-GB" dirty="0"/>
              <a:t> no </a:t>
            </a:r>
            <a:r>
              <a:rPr lang="en-GB" dirty="0" err="1"/>
              <a:t>pudieron</a:t>
            </a:r>
            <a:r>
              <a:rPr lang="en-GB" dirty="0"/>
              <a:t> </a:t>
            </a:r>
            <a:r>
              <a:rPr lang="en-GB" dirty="0" err="1"/>
              <a:t>formar</a:t>
            </a:r>
            <a:r>
              <a:rPr lang="en-GB" dirty="0"/>
              <a:t> parte de un </a:t>
            </a:r>
            <a:r>
              <a:rPr lang="en-GB" dirty="0" err="1"/>
              <a:t>desfile</a:t>
            </a:r>
            <a:r>
              <a:rPr lang="en-GB" dirty="0"/>
              <a:t> y </a:t>
            </a:r>
            <a:r>
              <a:rPr lang="en-GB" dirty="0" err="1"/>
              <a:t>tiraron</a:t>
            </a:r>
            <a:r>
              <a:rPr lang="en-GB" dirty="0"/>
              <a:t> </a:t>
            </a:r>
            <a:r>
              <a:rPr lang="en-GB" dirty="0" err="1"/>
              <a:t>tomates</a:t>
            </a:r>
            <a:r>
              <a:rPr lang="en-GB" dirty="0"/>
              <a:t> a los </a:t>
            </a:r>
            <a:r>
              <a:rPr lang="en-GB" dirty="0" err="1"/>
              <a:t>organizadores</a:t>
            </a:r>
            <a:r>
              <a:rPr lang="en-GB" dirty="0"/>
              <a:t>.</a:t>
            </a:r>
          </a:p>
          <a:p>
            <a:pPr marL="342900" indent="-342900">
              <a:buAutoNum type="arabicPeriod"/>
            </a:pPr>
            <a:r>
              <a:rPr lang="en-GB" dirty="0"/>
              <a:t>Se </a:t>
            </a:r>
            <a:r>
              <a:rPr lang="en-GB" dirty="0" err="1"/>
              <a:t>preparan</a:t>
            </a:r>
            <a:r>
              <a:rPr lang="en-GB" dirty="0"/>
              <a:t> </a:t>
            </a:r>
            <a:r>
              <a:rPr lang="en-GB" dirty="0" err="1"/>
              <a:t>churros</a:t>
            </a:r>
            <a:r>
              <a:rPr lang="en-GB" dirty="0"/>
              <a:t> y se </a:t>
            </a:r>
            <a:r>
              <a:rPr lang="en-GB" dirty="0" err="1"/>
              <a:t>bebe</a:t>
            </a:r>
            <a:r>
              <a:rPr lang="en-GB" dirty="0"/>
              <a:t> </a:t>
            </a:r>
            <a:r>
              <a:rPr lang="en-GB" dirty="0" err="1"/>
              <a:t>vino</a:t>
            </a:r>
            <a:r>
              <a:rPr lang="en-GB" dirty="0"/>
              <a:t>.</a:t>
            </a:r>
          </a:p>
          <a:p>
            <a:pPr marL="342900" indent="-342900">
              <a:buAutoNum type="arabicPeriod"/>
            </a:pPr>
            <a:r>
              <a:rPr lang="en-GB" dirty="0"/>
              <a:t>Los </a:t>
            </a:r>
            <a:r>
              <a:rPr lang="en-GB" dirty="0" err="1"/>
              <a:t>tomates</a:t>
            </a:r>
            <a:r>
              <a:rPr lang="en-GB" dirty="0"/>
              <a:t> </a:t>
            </a:r>
            <a:r>
              <a:rPr lang="en-GB" dirty="0" err="1"/>
              <a:t>vienen</a:t>
            </a:r>
            <a:r>
              <a:rPr lang="en-GB" dirty="0"/>
              <a:t> en </a:t>
            </a:r>
            <a:r>
              <a:rPr lang="en-GB" dirty="0" err="1"/>
              <a:t>camiones</a:t>
            </a:r>
            <a:r>
              <a:rPr lang="en-GB" dirty="0"/>
              <a:t>.</a:t>
            </a:r>
          </a:p>
          <a:p>
            <a:pPr marL="342900" indent="-342900">
              <a:buAutoNum type="arabicPeriod"/>
            </a:pPr>
            <a:r>
              <a:rPr lang="en-GB" dirty="0"/>
              <a:t>La </a:t>
            </a:r>
            <a:r>
              <a:rPr lang="en-GB" dirty="0" err="1"/>
              <a:t>pelea</a:t>
            </a:r>
            <a:r>
              <a:rPr lang="en-GB" dirty="0"/>
              <a:t> </a:t>
            </a:r>
            <a:r>
              <a:rPr lang="en-GB" dirty="0" err="1"/>
              <a:t>dura</a:t>
            </a:r>
            <a:r>
              <a:rPr lang="en-GB" dirty="0"/>
              <a:t> dos </a:t>
            </a:r>
            <a:r>
              <a:rPr lang="en-GB" dirty="0" err="1"/>
              <a:t>horas</a:t>
            </a:r>
            <a:r>
              <a:rPr lang="en-GB" dirty="0"/>
              <a:t>.</a:t>
            </a:r>
          </a:p>
          <a:p>
            <a:pPr marL="342900" indent="-342900">
              <a:buAutoNum type="arabicPeriod"/>
            </a:pPr>
            <a:r>
              <a:rPr lang="en-GB" dirty="0"/>
              <a:t>La </a:t>
            </a:r>
            <a:r>
              <a:rPr lang="en-GB" dirty="0" err="1"/>
              <a:t>pelea</a:t>
            </a:r>
            <a:r>
              <a:rPr lang="en-GB" dirty="0"/>
              <a:t> </a:t>
            </a:r>
            <a:r>
              <a:rPr lang="en-GB" dirty="0" err="1"/>
              <a:t>termina</a:t>
            </a:r>
            <a:r>
              <a:rPr lang="en-GB" dirty="0"/>
              <a:t> con un </a:t>
            </a:r>
            <a:r>
              <a:rPr lang="en-GB" dirty="0" err="1"/>
              <a:t>segundo</a:t>
            </a:r>
            <a:r>
              <a:rPr lang="en-GB" dirty="0"/>
              <a:t> </a:t>
            </a:r>
            <a:r>
              <a:rPr lang="en-GB" dirty="0" err="1"/>
              <a:t>disparo</a:t>
            </a:r>
            <a:r>
              <a:rPr lang="en-GB" dirty="0"/>
              <a:t>.</a:t>
            </a:r>
          </a:p>
          <a:p>
            <a:pPr marL="342900" indent="-342900">
              <a:buAutoNum type="arabicPeriod"/>
            </a:pPr>
            <a:r>
              <a:rPr lang="en-GB" dirty="0"/>
              <a:t>No se </a:t>
            </a:r>
            <a:r>
              <a:rPr lang="en-GB" dirty="0" err="1"/>
              <a:t>puede</a:t>
            </a:r>
            <a:r>
              <a:rPr lang="en-GB" dirty="0"/>
              <a:t> romper </a:t>
            </a:r>
            <a:r>
              <a:rPr lang="en-GB" dirty="0" err="1"/>
              <a:t>las</a:t>
            </a:r>
            <a:r>
              <a:rPr lang="en-GB" dirty="0"/>
              <a:t> </a:t>
            </a:r>
            <a:r>
              <a:rPr lang="en-GB" dirty="0" err="1"/>
              <a:t>camisetas</a:t>
            </a:r>
            <a:r>
              <a:rPr lang="en-GB" dirty="0"/>
              <a:t> </a:t>
            </a:r>
            <a:r>
              <a:rPr lang="en-GB" dirty="0" err="1"/>
              <a:t>delos</a:t>
            </a:r>
            <a:r>
              <a:rPr lang="en-GB" dirty="0"/>
              <a:t> </a:t>
            </a:r>
            <a:r>
              <a:rPr lang="en-GB" dirty="0" err="1"/>
              <a:t>participantes</a:t>
            </a:r>
            <a:r>
              <a:rPr lang="en-GB" dirty="0"/>
              <a:t>.</a:t>
            </a:r>
          </a:p>
          <a:p>
            <a:pPr marL="342900" indent="-342900">
              <a:buAutoNum type="arabicPeriod"/>
            </a:pPr>
            <a:r>
              <a:rPr lang="en-GB" dirty="0"/>
              <a:t>Los </a:t>
            </a:r>
            <a:r>
              <a:rPr lang="en-GB" dirty="0" err="1"/>
              <a:t>tomates</a:t>
            </a:r>
            <a:r>
              <a:rPr lang="en-GB" dirty="0"/>
              <a:t> </a:t>
            </a:r>
            <a:r>
              <a:rPr lang="en-GB" dirty="0" err="1"/>
              <a:t>tienen</a:t>
            </a:r>
            <a:r>
              <a:rPr lang="en-GB" dirty="0"/>
              <a:t> </a:t>
            </a:r>
            <a:r>
              <a:rPr lang="en-GB" dirty="0" err="1"/>
              <a:t>que</a:t>
            </a:r>
            <a:r>
              <a:rPr lang="en-GB" dirty="0"/>
              <a:t> </a:t>
            </a:r>
            <a:r>
              <a:rPr lang="en-GB" dirty="0" err="1"/>
              <a:t>estar</a:t>
            </a:r>
            <a:r>
              <a:rPr lang="en-GB" dirty="0"/>
              <a:t> </a:t>
            </a:r>
            <a:r>
              <a:rPr lang="en-GB" dirty="0" err="1"/>
              <a:t>duros</a:t>
            </a:r>
            <a:r>
              <a:rPr lang="en-GB" dirty="0"/>
              <a:t> </a:t>
            </a:r>
            <a:r>
              <a:rPr lang="en-GB" dirty="0" err="1"/>
              <a:t>para</a:t>
            </a:r>
            <a:r>
              <a:rPr lang="en-GB" dirty="0"/>
              <a:t> </a:t>
            </a:r>
            <a:r>
              <a:rPr lang="en-GB" dirty="0" err="1"/>
              <a:t>que</a:t>
            </a:r>
            <a:r>
              <a:rPr lang="en-GB" dirty="0"/>
              <a:t> </a:t>
            </a:r>
            <a:r>
              <a:rPr lang="en-GB" dirty="0" err="1"/>
              <a:t>hagan</a:t>
            </a:r>
            <a:r>
              <a:rPr lang="en-GB" dirty="0"/>
              <a:t> </a:t>
            </a:r>
            <a:r>
              <a:rPr lang="en-GB" dirty="0" err="1"/>
              <a:t>daño</a:t>
            </a:r>
            <a:r>
              <a:rPr lang="en-GB" dirty="0"/>
              <a:t>.</a:t>
            </a:r>
          </a:p>
          <a:p>
            <a:pPr marL="342900" indent="-342900">
              <a:buAutoNum type="arabicPeriod"/>
            </a:pPr>
            <a:r>
              <a:rPr lang="en-GB" dirty="0" err="1"/>
              <a:t>Por</a:t>
            </a:r>
            <a:r>
              <a:rPr lang="en-GB" dirty="0"/>
              <a:t> </a:t>
            </a:r>
            <a:r>
              <a:rPr lang="en-GB" dirty="0" err="1"/>
              <a:t>seguridad</a:t>
            </a:r>
            <a:r>
              <a:rPr lang="en-GB" dirty="0"/>
              <a:t>, se </a:t>
            </a:r>
            <a:r>
              <a:rPr lang="en-GB" dirty="0" err="1"/>
              <a:t>recomienda</a:t>
            </a:r>
            <a:r>
              <a:rPr lang="en-GB" dirty="0"/>
              <a:t> </a:t>
            </a:r>
            <a:r>
              <a:rPr lang="en-GB" dirty="0" err="1"/>
              <a:t>llevar</a:t>
            </a:r>
            <a:r>
              <a:rPr lang="en-GB" dirty="0"/>
              <a:t> </a:t>
            </a:r>
            <a:r>
              <a:rPr lang="en-GB" dirty="0" err="1"/>
              <a:t>gafas</a:t>
            </a:r>
            <a:r>
              <a:rPr lang="en-GB" dirty="0"/>
              <a:t> y </a:t>
            </a:r>
            <a:r>
              <a:rPr lang="en-GB" dirty="0" err="1"/>
              <a:t>guantes</a:t>
            </a:r>
            <a:endParaRPr lang="en-GB" dirty="0"/>
          </a:p>
          <a:p>
            <a:pPr marL="342900" indent="-342900">
              <a:buAutoNum type="arabicPeriod"/>
            </a:pPr>
            <a:r>
              <a:rPr lang="en-GB" dirty="0"/>
              <a:t>Los </a:t>
            </a:r>
            <a:r>
              <a:rPr lang="en-GB" dirty="0" err="1"/>
              <a:t>tomates</a:t>
            </a:r>
            <a:r>
              <a:rPr lang="en-GB" dirty="0"/>
              <a:t> </a:t>
            </a:r>
            <a:r>
              <a:rPr lang="en-GB" dirty="0" err="1"/>
              <a:t>vienen</a:t>
            </a:r>
            <a:r>
              <a:rPr lang="en-GB" dirty="0"/>
              <a:t> de </a:t>
            </a:r>
            <a:r>
              <a:rPr lang="en-GB" dirty="0" err="1"/>
              <a:t>une</a:t>
            </a:r>
            <a:r>
              <a:rPr lang="en-GB" dirty="0"/>
              <a:t> </a:t>
            </a:r>
            <a:r>
              <a:rPr lang="en-GB" dirty="0" err="1"/>
              <a:t>región</a:t>
            </a:r>
            <a:r>
              <a:rPr lang="en-GB" dirty="0"/>
              <a:t> </a:t>
            </a:r>
            <a:r>
              <a:rPr lang="en-GB" dirty="0" err="1"/>
              <a:t>donde</a:t>
            </a:r>
            <a:r>
              <a:rPr lang="en-GB" dirty="0"/>
              <a:t> los </a:t>
            </a:r>
            <a:r>
              <a:rPr lang="en-GB" dirty="0" err="1"/>
              <a:t>tomates</a:t>
            </a:r>
            <a:r>
              <a:rPr lang="en-GB" dirty="0"/>
              <a:t> son </a:t>
            </a:r>
            <a:r>
              <a:rPr lang="en-GB" dirty="0" err="1"/>
              <a:t>más</a:t>
            </a:r>
            <a:r>
              <a:rPr lang="en-GB" dirty="0"/>
              <a:t> </a:t>
            </a:r>
            <a:r>
              <a:rPr lang="en-GB" dirty="0" err="1"/>
              <a:t>caros</a:t>
            </a:r>
            <a:r>
              <a:rPr lang="en-GB" dirty="0"/>
              <a:t> y </a:t>
            </a:r>
            <a:r>
              <a:rPr lang="en-GB" dirty="0" err="1"/>
              <a:t>buenos</a:t>
            </a:r>
            <a:r>
              <a:rPr lang="en-GB" dirty="0"/>
              <a:t>.</a:t>
            </a:r>
          </a:p>
        </p:txBody>
      </p:sp>
      <p:pic>
        <p:nvPicPr>
          <p:cNvPr id="133122" name="Picture 2"/>
          <p:cNvPicPr>
            <a:picLocks noChangeAspect="1" noChangeArrowheads="1"/>
          </p:cNvPicPr>
          <p:nvPr/>
        </p:nvPicPr>
        <p:blipFill>
          <a:blip r:embed="rId3" cstate="print"/>
          <a:srcRect/>
          <a:stretch>
            <a:fillRect/>
          </a:stretch>
        </p:blipFill>
        <p:spPr bwMode="auto">
          <a:xfrm>
            <a:off x="6537176" y="1484784"/>
            <a:ext cx="2902644" cy="1977393"/>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p:cNvSpPr/>
          <p:nvPr/>
        </p:nvSpPr>
        <p:spPr>
          <a:xfrm>
            <a:off x="5097016" y="260648"/>
            <a:ext cx="4392488" cy="864096"/>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s-ES" sz="2800" b="1" dirty="0">
                <a:solidFill>
                  <a:srgbClr val="FF0000"/>
                </a:solidFill>
                <a:latin typeface="Curvy Thins" panose="03000600000000000000" pitchFamily="66" charset="0"/>
              </a:rPr>
              <a:t>22. IN A BULLFIGHT</a:t>
            </a:r>
          </a:p>
        </p:txBody>
      </p:sp>
      <p:pic>
        <p:nvPicPr>
          <p:cNvPr id="134146" name="Picture 2"/>
          <p:cNvPicPr>
            <a:picLocks noChangeAspect="1" noChangeArrowheads="1"/>
          </p:cNvPicPr>
          <p:nvPr/>
        </p:nvPicPr>
        <p:blipFill>
          <a:blip r:embed="rId2" cstate="print"/>
          <a:srcRect/>
          <a:stretch>
            <a:fillRect/>
          </a:stretch>
        </p:blipFill>
        <p:spPr bwMode="auto">
          <a:xfrm>
            <a:off x="488504" y="836711"/>
            <a:ext cx="3096344" cy="1806201"/>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a:stretch>
            <a:fillRect/>
          </a:stretch>
        </p:blipFill>
        <p:spPr bwMode="auto">
          <a:xfrm>
            <a:off x="3944888" y="1340768"/>
            <a:ext cx="2952328" cy="2544895"/>
          </a:xfrm>
          <a:prstGeom prst="rect">
            <a:avLst/>
          </a:prstGeom>
          <a:noFill/>
          <a:ln w="9525">
            <a:noFill/>
            <a:miter lim="800000"/>
            <a:headEnd/>
            <a:tailEnd/>
          </a:ln>
        </p:spPr>
      </p:pic>
      <p:pic>
        <p:nvPicPr>
          <p:cNvPr id="134148" name="Picture 4"/>
          <p:cNvPicPr>
            <a:picLocks noChangeAspect="1" noChangeArrowheads="1"/>
          </p:cNvPicPr>
          <p:nvPr/>
        </p:nvPicPr>
        <p:blipFill>
          <a:blip r:embed="rId4" cstate="print"/>
          <a:srcRect/>
          <a:stretch>
            <a:fillRect/>
          </a:stretch>
        </p:blipFill>
        <p:spPr bwMode="auto">
          <a:xfrm>
            <a:off x="344489" y="4169433"/>
            <a:ext cx="4032448" cy="1929990"/>
          </a:xfrm>
          <a:prstGeom prst="rect">
            <a:avLst/>
          </a:prstGeom>
          <a:noFill/>
          <a:ln w="9525">
            <a:noFill/>
            <a:miter lim="800000"/>
            <a:headEnd/>
            <a:tailEnd/>
          </a:ln>
        </p:spPr>
      </p:pic>
      <p:pic>
        <p:nvPicPr>
          <p:cNvPr id="134149" name="Picture 5"/>
          <p:cNvPicPr>
            <a:picLocks noChangeAspect="1" noChangeArrowheads="1"/>
          </p:cNvPicPr>
          <p:nvPr/>
        </p:nvPicPr>
        <p:blipFill>
          <a:blip r:embed="rId5" cstate="print"/>
          <a:srcRect/>
          <a:stretch>
            <a:fillRect/>
          </a:stretch>
        </p:blipFill>
        <p:spPr bwMode="auto">
          <a:xfrm>
            <a:off x="6033120" y="4437112"/>
            <a:ext cx="3384376" cy="2194009"/>
          </a:xfrm>
          <a:prstGeom prst="rect">
            <a:avLst/>
          </a:prstGeom>
          <a:noFill/>
          <a:ln w="9525">
            <a:noFill/>
            <a:miter lim="800000"/>
            <a:headEnd/>
            <a:tailEnd/>
          </a:ln>
        </p:spPr>
      </p:pic>
      <p:sp>
        <p:nvSpPr>
          <p:cNvPr id="7" name="Explosion 1 6"/>
          <p:cNvSpPr/>
          <p:nvPr/>
        </p:nvSpPr>
        <p:spPr>
          <a:xfrm>
            <a:off x="7185248" y="1268760"/>
            <a:ext cx="2720752" cy="23762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GB" sz="1400" dirty="0">
                <a:solidFill>
                  <a:schemeClr val="bg1"/>
                </a:solidFill>
              </a:rPr>
              <a:t>Arte o </a:t>
            </a:r>
            <a:r>
              <a:rPr lang="en-GB" sz="1400" dirty="0" err="1">
                <a:solidFill>
                  <a:schemeClr val="bg1"/>
                </a:solidFill>
              </a:rPr>
              <a:t>maltrato</a:t>
            </a:r>
            <a:r>
              <a:rPr lang="en-GB" sz="1400" dirty="0">
                <a:solidFill>
                  <a:schemeClr val="bg1"/>
                </a:solidFill>
              </a:rPr>
              <a:t>/</a:t>
            </a:r>
            <a:r>
              <a:rPr lang="en-GB" sz="1400" dirty="0" err="1">
                <a:solidFill>
                  <a:schemeClr val="bg1"/>
                </a:solidFill>
              </a:rPr>
              <a:t>tortura</a:t>
            </a:r>
            <a:endParaRPr lang="en-GB" sz="1400" dirty="0">
              <a:solidFill>
                <a:schemeClr val="bg1"/>
              </a:solidFill>
            </a:endParaRPr>
          </a:p>
          <a:p>
            <a:pPr algn="ctr"/>
            <a:r>
              <a:rPr lang="en-GB" sz="1400" dirty="0">
                <a:solidFill>
                  <a:schemeClr val="bg1"/>
                </a:solidFill>
              </a:rPr>
              <a:t>animal?</a:t>
            </a:r>
          </a:p>
          <a:p>
            <a:pPr algn="ctr"/>
            <a:r>
              <a:rPr lang="en-GB" sz="1400" dirty="0">
                <a:solidFill>
                  <a:schemeClr val="bg1"/>
                </a:solidFill>
              </a:rPr>
              <a:t>You will study this in Y12.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Shape 67"/>
          <p:cNvSpPr>
            <a:spLocks noGrp="1"/>
          </p:cNvSpPr>
          <p:nvPr>
            <p:ph type="title" idx="4294967295"/>
          </p:nvPr>
        </p:nvSpPr>
        <p:spPr>
          <a:xfrm>
            <a:off x="495300" y="381001"/>
            <a:ext cx="8832850" cy="777875"/>
          </a:xfrm>
          <a:prstGeom prst="rect">
            <a:avLst/>
          </a:prstGeom>
          <a:solidFill>
            <a:srgbClr val="FF0000"/>
          </a:solidFill>
        </p:spPr>
        <p:txBody>
          <a:bodyPr lIns="0" tIns="0" rIns="0" bIns="0" anchor="b">
            <a:normAutofit/>
          </a:bodyPr>
          <a:lstStyle>
            <a:lvl1pPr algn="l" defTabSz="685800">
              <a:lnSpc>
                <a:spcPct val="80000"/>
              </a:lnSpc>
              <a:defRPr sz="3300">
                <a:solidFill>
                  <a:srgbClr val="FFFFFF"/>
                </a:solidFill>
                <a:latin typeface="Tempus Sans ITC"/>
                <a:ea typeface="Tempus Sans ITC"/>
                <a:cs typeface="Tempus Sans ITC"/>
                <a:sym typeface="Tempus Sans ITC"/>
              </a:defRPr>
            </a:lvl1pPr>
          </a:lstStyle>
          <a:p>
            <a:pPr lvl="0">
              <a:defRPr sz="1800">
                <a:solidFill>
                  <a:srgbClr val="000000"/>
                </a:solidFill>
              </a:defRPr>
            </a:pPr>
            <a:r>
              <a:rPr sz="3300" dirty="0" err="1">
                <a:solidFill>
                  <a:srgbClr val="FFFFFF"/>
                </a:solidFill>
              </a:rPr>
              <a:t>Vocabulario</a:t>
            </a:r>
            <a:r>
              <a:rPr sz="3300" dirty="0">
                <a:solidFill>
                  <a:srgbClr val="FFFFFF"/>
                </a:solidFill>
              </a:rPr>
              <a:t> de </a:t>
            </a:r>
            <a:r>
              <a:rPr sz="3300" dirty="0" err="1">
                <a:solidFill>
                  <a:srgbClr val="FFFFFF"/>
                </a:solidFill>
              </a:rPr>
              <a:t>Corrida</a:t>
            </a:r>
            <a:r>
              <a:rPr sz="3300" dirty="0">
                <a:solidFill>
                  <a:srgbClr val="FFFFFF"/>
                </a:solidFill>
              </a:rPr>
              <a:t> de </a:t>
            </a:r>
            <a:r>
              <a:rPr sz="3300" dirty="0" err="1">
                <a:solidFill>
                  <a:srgbClr val="FFFFFF"/>
                </a:solidFill>
              </a:rPr>
              <a:t>Toros</a:t>
            </a:r>
            <a:endParaRPr sz="3300" dirty="0">
              <a:solidFill>
                <a:srgbClr val="FFFFFF"/>
              </a:solidFill>
            </a:endParaRPr>
          </a:p>
        </p:txBody>
      </p:sp>
      <p:sp>
        <p:nvSpPr>
          <p:cNvPr id="68" name="Shape 68"/>
          <p:cNvSpPr>
            <a:spLocks noGrp="1"/>
          </p:cNvSpPr>
          <p:nvPr>
            <p:ph type="body" idx="4294967295"/>
          </p:nvPr>
        </p:nvSpPr>
        <p:spPr>
          <a:xfrm>
            <a:off x="577850" y="1524000"/>
            <a:ext cx="2393950" cy="4495800"/>
          </a:xfrm>
          <a:prstGeom prst="rect">
            <a:avLst/>
          </a:prstGeom>
        </p:spPr>
        <p:txBody>
          <a:bodyPr lIns="0" tIns="0" rIns="0" bIns="0">
            <a:normAutofit/>
          </a:bodyPr>
          <a:lstStyle/>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Corrida</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a:solidFill>
                  <a:srgbClr val="999900"/>
                </a:solidFill>
                <a:latin typeface="Arial"/>
                <a:ea typeface="Arial"/>
                <a:cs typeface="Arial"/>
                <a:sym typeface="Arial"/>
              </a:rPr>
              <a:t>Plaza de </a:t>
            </a:r>
            <a:r>
              <a:rPr sz="1600" dirty="0" err="1">
                <a:solidFill>
                  <a:srgbClr val="999900"/>
                </a:solidFill>
                <a:latin typeface="Arial"/>
                <a:ea typeface="Arial"/>
                <a:cs typeface="Arial"/>
                <a:sym typeface="Arial"/>
              </a:rPr>
              <a:t>Toros</a:t>
            </a:r>
            <a:endParaRPr sz="1600" dirty="0">
              <a:solidFill>
                <a:srgbClr val="999900"/>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a:solidFill>
                  <a:srgbClr val="FFFFFF"/>
                </a:solidFill>
                <a:latin typeface="Arial"/>
                <a:ea typeface="Arial"/>
                <a:cs typeface="Arial"/>
                <a:sym typeface="Arial"/>
              </a:rPr>
              <a:t>Matador</a:t>
            </a: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Rejoneadores</a:t>
            </a:r>
            <a:endParaRPr sz="1600" dirty="0">
              <a:solidFill>
                <a:srgbClr val="999900"/>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a:solidFill>
                  <a:srgbClr val="FFFFFF"/>
                </a:solidFill>
                <a:latin typeface="Arial"/>
                <a:ea typeface="Arial"/>
                <a:cs typeface="Arial"/>
                <a:sym typeface="Arial"/>
              </a:rPr>
              <a:t>Picador</a:t>
            </a: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Bandilleros</a:t>
            </a:r>
            <a:endParaRPr sz="1600" dirty="0">
              <a:solidFill>
                <a:srgbClr val="999900"/>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Cuadrillas</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Paseillo</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Puerta</a:t>
            </a:r>
            <a:r>
              <a:rPr sz="1600" dirty="0">
                <a:solidFill>
                  <a:srgbClr val="999900"/>
                </a:solidFill>
                <a:latin typeface="Arial"/>
                <a:ea typeface="Arial"/>
                <a:cs typeface="Arial"/>
                <a:sym typeface="Arial"/>
              </a:rPr>
              <a:t> Grande</a:t>
            </a: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Toril</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Barreras</a:t>
            </a:r>
            <a:endParaRPr sz="1600" dirty="0">
              <a:solidFill>
                <a:srgbClr val="999900"/>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Gradas</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a:solidFill>
                  <a:srgbClr val="999900"/>
                </a:solidFill>
                <a:latin typeface="Arial"/>
                <a:ea typeface="Arial"/>
                <a:cs typeface="Arial"/>
                <a:sym typeface="Arial"/>
              </a:rPr>
              <a:t>Capote</a:t>
            </a:r>
          </a:p>
          <a:p>
            <a:pPr marL="203200" lvl="0" indent="-203200">
              <a:lnSpc>
                <a:spcPct val="80000"/>
              </a:lnSpc>
              <a:spcBef>
                <a:spcPts val="300"/>
              </a:spcBef>
              <a:buClr>
                <a:srgbClr val="990000"/>
              </a:buClr>
              <a:buSzPct val="75000"/>
              <a:buChar char="■"/>
              <a:defRPr sz="1800">
                <a:solidFill>
                  <a:srgbClr val="000000"/>
                </a:solidFill>
              </a:defRPr>
            </a:pPr>
            <a:r>
              <a:rPr sz="1600" dirty="0">
                <a:solidFill>
                  <a:srgbClr val="FFFFFF"/>
                </a:solidFill>
                <a:latin typeface="Arial"/>
                <a:ea typeface="Arial"/>
                <a:cs typeface="Arial"/>
                <a:sym typeface="Arial"/>
              </a:rPr>
              <a:t>Pica</a:t>
            </a: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Banderillas</a:t>
            </a:r>
            <a:endParaRPr sz="1600" dirty="0">
              <a:solidFill>
                <a:srgbClr val="999900"/>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FFFFFF"/>
                </a:solidFill>
                <a:latin typeface="Arial"/>
                <a:ea typeface="Arial"/>
                <a:cs typeface="Arial"/>
                <a:sym typeface="Arial"/>
              </a:rPr>
              <a:t>Muleta</a:t>
            </a:r>
            <a:endParaRPr sz="1600" dirty="0">
              <a:solidFill>
                <a:srgbClr val="FFFFFF"/>
              </a:solidFill>
              <a:latin typeface="Arial"/>
              <a:ea typeface="Arial"/>
              <a:cs typeface="Arial"/>
              <a:sym typeface="Arial"/>
            </a:endParaRPr>
          </a:p>
          <a:p>
            <a:pPr marL="203200" lvl="0" indent="-203200">
              <a:lnSpc>
                <a:spcPct val="80000"/>
              </a:lnSpc>
              <a:spcBef>
                <a:spcPts val="300"/>
              </a:spcBef>
              <a:buClr>
                <a:srgbClr val="990000"/>
              </a:buClr>
              <a:buSzPct val="75000"/>
              <a:buChar char="■"/>
              <a:defRPr sz="1800">
                <a:solidFill>
                  <a:srgbClr val="000000"/>
                </a:solidFill>
              </a:defRPr>
            </a:pPr>
            <a:r>
              <a:rPr sz="1600" dirty="0" err="1">
                <a:solidFill>
                  <a:srgbClr val="999900"/>
                </a:solidFill>
                <a:latin typeface="Arial"/>
                <a:ea typeface="Arial"/>
                <a:cs typeface="Arial"/>
                <a:sym typeface="Arial"/>
              </a:rPr>
              <a:t>Puntilla</a:t>
            </a:r>
            <a:endParaRPr sz="1600" dirty="0">
              <a:solidFill>
                <a:srgbClr val="999900"/>
              </a:solidFill>
              <a:latin typeface="Arial"/>
              <a:ea typeface="Arial"/>
              <a:cs typeface="Arial"/>
              <a:sym typeface="Arial"/>
            </a:endParaRPr>
          </a:p>
        </p:txBody>
      </p:sp>
      <p:sp>
        <p:nvSpPr>
          <p:cNvPr id="69" name="Shape 69"/>
          <p:cNvSpPr/>
          <p:nvPr/>
        </p:nvSpPr>
        <p:spPr>
          <a:xfrm>
            <a:off x="2724149" y="1524000"/>
            <a:ext cx="6686552" cy="42583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lvl="0" indent="-342900">
              <a:lnSpc>
                <a:spcPct val="80000"/>
              </a:lnSpc>
              <a:spcBef>
                <a:spcPts val="300"/>
              </a:spcBef>
            </a:pPr>
            <a:r>
              <a:rPr sz="1600" dirty="0">
                <a:solidFill>
                  <a:srgbClr val="FFFFFF"/>
                </a:solidFill>
              </a:rPr>
              <a:t>-A Bullfighting event</a:t>
            </a:r>
          </a:p>
          <a:p>
            <a:pPr marL="342900" lvl="0" indent="-342900">
              <a:lnSpc>
                <a:spcPct val="80000"/>
              </a:lnSpc>
              <a:spcBef>
                <a:spcPts val="300"/>
              </a:spcBef>
            </a:pPr>
            <a:r>
              <a:rPr sz="1600" dirty="0">
                <a:solidFill>
                  <a:srgbClr val="999900"/>
                </a:solidFill>
              </a:rPr>
              <a:t>-The bull ring</a:t>
            </a:r>
          </a:p>
          <a:p>
            <a:pPr marL="342900" lvl="0" indent="-342900">
              <a:lnSpc>
                <a:spcPct val="80000"/>
              </a:lnSpc>
              <a:spcBef>
                <a:spcPts val="300"/>
              </a:spcBef>
            </a:pPr>
            <a:r>
              <a:rPr sz="1600" dirty="0">
                <a:solidFill>
                  <a:srgbClr val="FFFFFF"/>
                </a:solidFill>
              </a:rPr>
              <a:t>-A Bullfighter</a:t>
            </a:r>
          </a:p>
          <a:p>
            <a:pPr marL="342900" lvl="0" indent="-342900">
              <a:lnSpc>
                <a:spcPct val="80000"/>
              </a:lnSpc>
              <a:spcBef>
                <a:spcPts val="300"/>
              </a:spcBef>
            </a:pPr>
            <a:r>
              <a:rPr sz="1600" dirty="0">
                <a:solidFill>
                  <a:srgbClr val="999900"/>
                </a:solidFill>
              </a:rPr>
              <a:t>-Experienced Horse-mounted Bullfighters</a:t>
            </a:r>
          </a:p>
          <a:p>
            <a:pPr marL="342900" lvl="0" indent="-342900">
              <a:lnSpc>
                <a:spcPct val="80000"/>
              </a:lnSpc>
              <a:spcBef>
                <a:spcPts val="300"/>
              </a:spcBef>
            </a:pPr>
            <a:r>
              <a:rPr sz="1600" dirty="0">
                <a:solidFill>
                  <a:srgbClr val="FFFFFF"/>
                </a:solidFill>
              </a:rPr>
              <a:t>-The mounted (or on foot) men whose work is to weaken the bull</a:t>
            </a:r>
          </a:p>
          <a:p>
            <a:pPr marL="342900" lvl="0" indent="-342900">
              <a:lnSpc>
                <a:spcPct val="80000"/>
              </a:lnSpc>
              <a:spcBef>
                <a:spcPts val="300"/>
              </a:spcBef>
            </a:pPr>
            <a:r>
              <a:rPr sz="1600" dirty="0">
                <a:solidFill>
                  <a:srgbClr val="999900"/>
                </a:solidFill>
              </a:rPr>
              <a:t>-Picadors on foot</a:t>
            </a:r>
          </a:p>
          <a:p>
            <a:pPr marL="342900" lvl="0" indent="-342900">
              <a:lnSpc>
                <a:spcPct val="80000"/>
              </a:lnSpc>
              <a:spcBef>
                <a:spcPts val="300"/>
              </a:spcBef>
            </a:pPr>
            <a:r>
              <a:rPr sz="1600" dirty="0">
                <a:solidFill>
                  <a:srgbClr val="FFFFFF"/>
                </a:solidFill>
              </a:rPr>
              <a:t>-A team taking part in the event</a:t>
            </a:r>
          </a:p>
          <a:p>
            <a:pPr marL="342900" lvl="0" indent="-342900">
              <a:lnSpc>
                <a:spcPct val="80000"/>
              </a:lnSpc>
              <a:spcBef>
                <a:spcPts val="300"/>
              </a:spcBef>
            </a:pPr>
            <a:r>
              <a:rPr sz="1600" dirty="0">
                <a:solidFill>
                  <a:srgbClr val="999900"/>
                </a:solidFill>
              </a:rPr>
              <a:t>-</a:t>
            </a:r>
            <a:r>
              <a:rPr sz="1600" dirty="0">
                <a:solidFill>
                  <a:srgbClr val="FFFFFF"/>
                </a:solidFill>
              </a:rPr>
              <a:t>-The opening parade of the participants</a:t>
            </a:r>
          </a:p>
          <a:p>
            <a:pPr marL="342900" lvl="0" indent="-342900">
              <a:lnSpc>
                <a:spcPct val="80000"/>
              </a:lnSpc>
              <a:spcBef>
                <a:spcPts val="300"/>
              </a:spcBef>
            </a:pPr>
            <a:r>
              <a:rPr sz="1600" dirty="0">
                <a:solidFill>
                  <a:srgbClr val="999900"/>
                </a:solidFill>
              </a:rPr>
              <a:t>-The main entrance door to the arena</a:t>
            </a:r>
          </a:p>
          <a:p>
            <a:pPr marL="342900" lvl="0" indent="-342900">
              <a:lnSpc>
                <a:spcPct val="80000"/>
              </a:lnSpc>
              <a:spcBef>
                <a:spcPts val="300"/>
              </a:spcBef>
            </a:pPr>
            <a:r>
              <a:rPr sz="1600" dirty="0">
                <a:solidFill>
                  <a:srgbClr val="FFFFFF"/>
                </a:solidFill>
              </a:rPr>
              <a:t>-The enclosure for the bulls </a:t>
            </a:r>
          </a:p>
          <a:p>
            <a:pPr marL="342900" lvl="0" indent="-342900">
              <a:lnSpc>
                <a:spcPct val="80000"/>
              </a:lnSpc>
              <a:spcBef>
                <a:spcPts val="300"/>
              </a:spcBef>
            </a:pPr>
            <a:r>
              <a:rPr sz="1600" dirty="0">
                <a:solidFill>
                  <a:srgbClr val="999900"/>
                </a:solidFill>
              </a:rPr>
              <a:t>-Front seats</a:t>
            </a:r>
          </a:p>
          <a:p>
            <a:pPr marL="342900" lvl="0" indent="-342900">
              <a:lnSpc>
                <a:spcPct val="80000"/>
              </a:lnSpc>
              <a:spcBef>
                <a:spcPts val="300"/>
              </a:spcBef>
            </a:pPr>
            <a:r>
              <a:rPr sz="1600" dirty="0">
                <a:solidFill>
                  <a:srgbClr val="FFFFFF"/>
                </a:solidFill>
              </a:rPr>
              <a:t>-The least expensive seats around the top and back of the Arena</a:t>
            </a:r>
          </a:p>
          <a:p>
            <a:pPr marL="342900" lvl="0" indent="-342900">
              <a:lnSpc>
                <a:spcPct val="80000"/>
              </a:lnSpc>
              <a:spcBef>
                <a:spcPts val="300"/>
              </a:spcBef>
            </a:pPr>
            <a:r>
              <a:rPr sz="1600" dirty="0">
                <a:solidFill>
                  <a:srgbClr val="999900"/>
                </a:solidFill>
              </a:rPr>
              <a:t>-The red cape used by the bullfighter that swirls to the movements</a:t>
            </a:r>
          </a:p>
          <a:p>
            <a:pPr marL="342900" lvl="0" indent="-342900">
              <a:lnSpc>
                <a:spcPct val="80000"/>
              </a:lnSpc>
              <a:spcBef>
                <a:spcPts val="300"/>
              </a:spcBef>
            </a:pPr>
            <a:r>
              <a:rPr sz="1600" dirty="0">
                <a:solidFill>
                  <a:srgbClr val="FFFFFF"/>
                </a:solidFill>
              </a:rPr>
              <a:t>-A sharp lance used in weakening the bull in the neck</a:t>
            </a:r>
          </a:p>
          <a:p>
            <a:pPr marL="342900" lvl="0" indent="-342900">
              <a:lnSpc>
                <a:spcPct val="80000"/>
              </a:lnSpc>
              <a:spcBef>
                <a:spcPts val="300"/>
              </a:spcBef>
            </a:pPr>
            <a:r>
              <a:rPr sz="1600" dirty="0">
                <a:solidFill>
                  <a:srgbClr val="999900"/>
                </a:solidFill>
              </a:rPr>
              <a:t>-Barbed darts with colored shafts placed into the neck of the bull</a:t>
            </a:r>
          </a:p>
          <a:p>
            <a:pPr marL="342900" lvl="0" indent="-342900">
              <a:lnSpc>
                <a:spcPct val="80000"/>
              </a:lnSpc>
              <a:spcBef>
                <a:spcPts val="300"/>
              </a:spcBef>
            </a:pPr>
            <a:r>
              <a:rPr sz="1600" dirty="0">
                <a:solidFill>
                  <a:srgbClr val="FFFFFF"/>
                </a:solidFill>
              </a:rPr>
              <a:t>-The sword used by the bullfighter to kill the bull</a:t>
            </a:r>
          </a:p>
          <a:p>
            <a:pPr marL="342900" lvl="0" indent="-342900">
              <a:lnSpc>
                <a:spcPct val="80000"/>
              </a:lnSpc>
              <a:spcBef>
                <a:spcPts val="300"/>
              </a:spcBef>
            </a:pPr>
            <a:r>
              <a:rPr sz="1600" dirty="0">
                <a:solidFill>
                  <a:srgbClr val="999900"/>
                </a:solidFill>
              </a:rPr>
              <a:t>-The dagger used to stab the base of the bull's skull</a:t>
            </a:r>
            <a:br>
              <a:rPr sz="1600" dirty="0">
                <a:solidFill>
                  <a:srgbClr val="999900"/>
                </a:solidFill>
              </a:rPr>
            </a:br>
            <a:endParaRPr sz="1600" dirty="0">
              <a:solidFill>
                <a:srgbClr val="999900"/>
              </a:solidFill>
            </a:endParaRPr>
          </a:p>
        </p:txBody>
      </p:sp>
      <p:pic>
        <p:nvPicPr>
          <p:cNvPr id="5" name="Picture 4" descr="smiley reading.jpg"/>
          <p:cNvPicPr>
            <a:picLocks noChangeAspect="1"/>
          </p:cNvPicPr>
          <p:nvPr/>
        </p:nvPicPr>
        <p:blipFill>
          <a:blip r:embed="rId2" cstate="print"/>
          <a:stretch>
            <a:fillRect/>
          </a:stretch>
        </p:blipFill>
        <p:spPr>
          <a:xfrm>
            <a:off x="8553400" y="2132856"/>
            <a:ext cx="1440160" cy="1440160"/>
          </a:xfrm>
          <a:prstGeom prst="rect">
            <a:avLst/>
          </a:prstGeom>
        </p:spPr>
      </p:pic>
    </p:spTree>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9" fill="hold" grpId="0" nodeType="afterEffect">
                                  <p:stCondLst>
                                    <p:cond delay="0"/>
                                  </p:stCondLst>
                                  <p:iterate>
                                    <p:tmAbs val="0"/>
                                  </p:iterate>
                                  <p:childTnLst>
                                    <p:set>
                                      <p:cBhvr>
                                        <p:cTn id="6" fill="hold"/>
                                        <p:tgtEl>
                                          <p:spTgt spid="67"/>
                                        </p:tgtEl>
                                        <p:attrNameLst>
                                          <p:attrName>style.visibility</p:attrName>
                                        </p:attrNameLst>
                                      </p:cBhvr>
                                      <p:to>
                                        <p:strVal val="visible"/>
                                      </p:to>
                                    </p:set>
                                    <p:anim calcmode="lin" valueType="num">
                                      <p:cBhvr>
                                        <p:cTn id="7" dur="800" fill="hold"/>
                                        <p:tgtEl>
                                          <p:spTgt spid="67"/>
                                        </p:tgtEl>
                                        <p:attrNameLst>
                                          <p:attrName>ppt_w</p:attrName>
                                        </p:attrNameLst>
                                      </p:cBhvr>
                                      <p:tavLst>
                                        <p:tav tm="0">
                                          <p:val>
                                            <p:fltVal val="0"/>
                                          </p:val>
                                        </p:tav>
                                        <p:tav tm="100000">
                                          <p:val>
                                            <p:strVal val="#ppt_w"/>
                                          </p:val>
                                        </p:tav>
                                      </p:tavLst>
                                    </p:anim>
                                    <p:anim calcmode="lin" valueType="num">
                                      <p:cBhvr>
                                        <p:cTn id="8" dur="800" fill="hold"/>
                                        <p:tgtEl>
                                          <p:spTgt spid="67"/>
                                        </p:tgtEl>
                                        <p:attrNameLst>
                                          <p:attrName>ppt_h</p:attrName>
                                        </p:attrNameLst>
                                      </p:cBhvr>
                                      <p:tavLst>
                                        <p:tav tm="0">
                                          <p:val>
                                            <p:fltVal val="0"/>
                                          </p:val>
                                        </p:tav>
                                        <p:tav tm="100000">
                                          <p:val>
                                            <p:strVal val="#ppt_h"/>
                                          </p:val>
                                        </p:tav>
                                      </p:tavLst>
                                    </p:anim>
                                    <p:anim calcmode="lin" valueType="num">
                                      <p:cBhvr>
                                        <p:cTn id="9" dur="800" fill="hold"/>
                                        <p:tgtEl>
                                          <p:spTgt spid="67"/>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iterate>
                                    <p:tmAbs val="0"/>
                                  </p:iterate>
                                  <p:childTnLst>
                                    <p:set>
                                      <p:cBhvr>
                                        <p:cTn id="14" fill="hold"/>
                                        <p:tgtEl>
                                          <p:spTgt spid="68">
                                            <p:bg/>
                                          </p:spTgt>
                                        </p:tgtEl>
                                        <p:attrNameLst>
                                          <p:attrName>style.visibility</p:attrName>
                                        </p:attrNameLst>
                                      </p:cBhvr>
                                      <p:to>
                                        <p:strVal val="visible"/>
                                      </p:to>
                                    </p:set>
                                    <p:anim calcmode="lin" valueType="num">
                                      <p:cBhvr>
                                        <p:cTn id="15" dur="1000" fill="hold"/>
                                        <p:tgtEl>
                                          <p:spTgt spid="68">
                                            <p:bg/>
                                          </p:spTgt>
                                        </p:tgtEl>
                                        <p:attrNameLst>
                                          <p:attrName>ppt_x</p:attrName>
                                        </p:attrNameLst>
                                      </p:cBhvr>
                                      <p:tavLst>
                                        <p:tav tm="0">
                                          <p:val>
                                            <p:strVal val="#ppt_x"/>
                                          </p:val>
                                        </p:tav>
                                        <p:tav tm="100000">
                                          <p:val>
                                            <p:strVal val="#ppt_x"/>
                                          </p:val>
                                        </p:tav>
                                      </p:tavLst>
                                    </p:anim>
                                    <p:anim calcmode="lin" valueType="num">
                                      <p:cBhvr>
                                        <p:cTn id="16" dur="1000" fill="hold"/>
                                        <p:tgtEl>
                                          <p:spTgt spid="68">
                                            <p:bg/>
                                          </p:spTgt>
                                        </p:tgtEl>
                                        <p:attrNameLst>
                                          <p:attrName>ppt_y</p:attrName>
                                        </p:attrNameLst>
                                      </p:cBhvr>
                                      <p:tavLst>
                                        <p:tav tm="0">
                                          <p:val>
                                            <p:strVal val="0-#ppt_h/2"/>
                                          </p:val>
                                        </p:tav>
                                        <p:tav tm="100000">
                                          <p:val>
                                            <p:strVal val="#ppt_y"/>
                                          </p:val>
                                        </p:tav>
                                      </p:tavLst>
                                    </p:anim>
                                  </p:childTnLst>
                                </p:cTn>
                              </p:par>
                              <p:par>
                                <p:cTn id="17" presetID="2" presetClass="entr" presetSubtype="1" fill="hold" grpId="0">
                                  <p:stCondLst>
                                    <p:cond delay="0"/>
                                  </p:stCondLst>
                                  <p:iterate>
                                    <p:tmAbs val="0"/>
                                  </p:iterate>
                                  <p:childTnLst>
                                    <p:set>
                                      <p:cBhvr>
                                        <p:cTn id="18" fill="hold"/>
                                        <p:tgtEl>
                                          <p:spTgt spid="68">
                                            <p:txEl>
                                              <p:pRg st="0" end="0"/>
                                            </p:txEl>
                                          </p:spTgt>
                                        </p:tgtEl>
                                        <p:attrNameLst>
                                          <p:attrName>style.visibility</p:attrName>
                                        </p:attrNameLst>
                                      </p:cBhvr>
                                      <p:to>
                                        <p:strVal val="visible"/>
                                      </p:to>
                                    </p:set>
                                    <p:anim calcmode="lin" valueType="num">
                                      <p:cBhvr>
                                        <p:cTn id="19"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p:tmAbs val="0"/>
                                  </p:iterate>
                                  <p:childTnLst>
                                    <p:set>
                                      <p:cBhvr>
                                        <p:cTn id="24" fill="hold"/>
                                        <p:tgtEl>
                                          <p:spTgt spid="68">
                                            <p:txEl>
                                              <p:pRg st="1" end="1"/>
                                            </p:txEl>
                                          </p:spTgt>
                                        </p:tgtEl>
                                        <p:attrNameLst>
                                          <p:attrName>style.visibility</p:attrName>
                                        </p:attrNameLst>
                                      </p:cBhvr>
                                      <p:to>
                                        <p:strVal val="visible"/>
                                      </p:to>
                                    </p:set>
                                    <p:anim calcmode="lin" valueType="num">
                                      <p:cBhvr>
                                        <p:cTn id="25"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p:tmAbs val="0"/>
                                  </p:iterate>
                                  <p:childTnLst>
                                    <p:set>
                                      <p:cBhvr>
                                        <p:cTn id="30" fill="hold"/>
                                        <p:tgtEl>
                                          <p:spTgt spid="68">
                                            <p:txEl>
                                              <p:pRg st="2" end="2"/>
                                            </p:txEl>
                                          </p:spTgt>
                                        </p:tgtEl>
                                        <p:attrNameLst>
                                          <p:attrName>style.visibility</p:attrName>
                                        </p:attrNameLst>
                                      </p:cBhvr>
                                      <p:to>
                                        <p:strVal val="visible"/>
                                      </p:to>
                                    </p:set>
                                    <p:anim calcmode="lin" valueType="num">
                                      <p:cBhvr>
                                        <p:cTn id="31" dur="1000" fill="hold"/>
                                        <p:tgtEl>
                                          <p:spTgt spid="6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p:tmAbs val="0"/>
                                  </p:iterate>
                                  <p:childTnLst>
                                    <p:set>
                                      <p:cBhvr>
                                        <p:cTn id="36" fill="hold"/>
                                        <p:tgtEl>
                                          <p:spTgt spid="68">
                                            <p:txEl>
                                              <p:pRg st="3" end="3"/>
                                            </p:txEl>
                                          </p:spTgt>
                                        </p:tgtEl>
                                        <p:attrNameLst>
                                          <p:attrName>style.visibility</p:attrName>
                                        </p:attrNameLst>
                                      </p:cBhvr>
                                      <p:to>
                                        <p:strVal val="visible"/>
                                      </p:to>
                                    </p:set>
                                    <p:anim calcmode="lin" valueType="num">
                                      <p:cBhvr>
                                        <p:cTn id="37" dur="1000" fill="hold"/>
                                        <p:tgtEl>
                                          <p:spTgt spid="68">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6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p:tmAbs val="0"/>
                                  </p:iterate>
                                  <p:childTnLst>
                                    <p:set>
                                      <p:cBhvr>
                                        <p:cTn id="42" fill="hold"/>
                                        <p:tgtEl>
                                          <p:spTgt spid="68">
                                            <p:txEl>
                                              <p:pRg st="4" end="4"/>
                                            </p:txEl>
                                          </p:spTgt>
                                        </p:tgtEl>
                                        <p:attrNameLst>
                                          <p:attrName>style.visibility</p:attrName>
                                        </p:attrNameLst>
                                      </p:cBhvr>
                                      <p:to>
                                        <p:strVal val="visible"/>
                                      </p:to>
                                    </p:set>
                                    <p:anim calcmode="lin" valueType="num">
                                      <p:cBhvr>
                                        <p:cTn id="43" dur="1000" fill="hold"/>
                                        <p:tgtEl>
                                          <p:spTgt spid="6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8">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p:tmAbs val="0"/>
                                  </p:iterate>
                                  <p:childTnLst>
                                    <p:set>
                                      <p:cBhvr>
                                        <p:cTn id="48" fill="hold"/>
                                        <p:tgtEl>
                                          <p:spTgt spid="68">
                                            <p:txEl>
                                              <p:pRg st="5" end="5"/>
                                            </p:txEl>
                                          </p:spTgt>
                                        </p:tgtEl>
                                        <p:attrNameLst>
                                          <p:attrName>style.visibility</p:attrName>
                                        </p:attrNameLst>
                                      </p:cBhvr>
                                      <p:to>
                                        <p:strVal val="visible"/>
                                      </p:to>
                                    </p:set>
                                    <p:anim calcmode="lin" valueType="num">
                                      <p:cBhvr>
                                        <p:cTn id="49" dur="1000" fill="hold"/>
                                        <p:tgtEl>
                                          <p:spTgt spid="68">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68">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p:tmAbs val="0"/>
                                  </p:iterate>
                                  <p:childTnLst>
                                    <p:set>
                                      <p:cBhvr>
                                        <p:cTn id="54" fill="hold"/>
                                        <p:tgtEl>
                                          <p:spTgt spid="68">
                                            <p:txEl>
                                              <p:pRg st="6" end="6"/>
                                            </p:txEl>
                                          </p:spTgt>
                                        </p:tgtEl>
                                        <p:attrNameLst>
                                          <p:attrName>style.visibility</p:attrName>
                                        </p:attrNameLst>
                                      </p:cBhvr>
                                      <p:to>
                                        <p:strVal val="visible"/>
                                      </p:to>
                                    </p:set>
                                    <p:anim calcmode="lin" valueType="num">
                                      <p:cBhvr>
                                        <p:cTn id="55" dur="1000" fill="hold"/>
                                        <p:tgtEl>
                                          <p:spTgt spid="68">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68">
                                            <p:txEl>
                                              <p:pRg st="6" end="6"/>
                                            </p:txEl>
                                          </p:spTgt>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2" presetClass="entr" presetSubtype="1" fill="hold" grpId="0" nodeType="afterEffect">
                                  <p:stCondLst>
                                    <p:cond delay="0"/>
                                  </p:stCondLst>
                                  <p:iterate>
                                    <p:tmAbs val="0"/>
                                  </p:iterate>
                                  <p:childTnLst>
                                    <p:set>
                                      <p:cBhvr>
                                        <p:cTn id="59" fill="hold"/>
                                        <p:tgtEl>
                                          <p:spTgt spid="68">
                                            <p:txEl>
                                              <p:pRg st="7" end="7"/>
                                            </p:txEl>
                                          </p:spTgt>
                                        </p:tgtEl>
                                        <p:attrNameLst>
                                          <p:attrName>style.visibility</p:attrName>
                                        </p:attrNameLst>
                                      </p:cBhvr>
                                      <p:to>
                                        <p:strVal val="visible"/>
                                      </p:to>
                                    </p:set>
                                    <p:anim calcmode="lin" valueType="num">
                                      <p:cBhvr>
                                        <p:cTn id="60" dur="1000" fill="hold"/>
                                        <p:tgtEl>
                                          <p:spTgt spid="68">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68">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grpId="0" nodeType="clickEffect">
                                  <p:stCondLst>
                                    <p:cond delay="0"/>
                                  </p:stCondLst>
                                  <p:iterate>
                                    <p:tmAbs val="0"/>
                                  </p:iterate>
                                  <p:childTnLst>
                                    <p:set>
                                      <p:cBhvr>
                                        <p:cTn id="65" fill="hold"/>
                                        <p:tgtEl>
                                          <p:spTgt spid="68">
                                            <p:txEl>
                                              <p:pRg st="8" end="8"/>
                                            </p:txEl>
                                          </p:spTgt>
                                        </p:tgtEl>
                                        <p:attrNameLst>
                                          <p:attrName>style.visibility</p:attrName>
                                        </p:attrNameLst>
                                      </p:cBhvr>
                                      <p:to>
                                        <p:strVal val="visible"/>
                                      </p:to>
                                    </p:set>
                                    <p:anim calcmode="lin" valueType="num">
                                      <p:cBhvr>
                                        <p:cTn id="66" dur="1000" fill="hold"/>
                                        <p:tgtEl>
                                          <p:spTgt spid="68">
                                            <p:txEl>
                                              <p:pRg st="8" end="8"/>
                                            </p:txEl>
                                          </p:spTgt>
                                        </p:tgtEl>
                                        <p:attrNameLst>
                                          <p:attrName>ppt_x</p:attrName>
                                        </p:attrNameLst>
                                      </p:cBhvr>
                                      <p:tavLst>
                                        <p:tav tm="0">
                                          <p:val>
                                            <p:strVal val="#ppt_x"/>
                                          </p:val>
                                        </p:tav>
                                        <p:tav tm="100000">
                                          <p:val>
                                            <p:strVal val="#ppt_x"/>
                                          </p:val>
                                        </p:tav>
                                      </p:tavLst>
                                    </p:anim>
                                    <p:anim calcmode="lin" valueType="num">
                                      <p:cBhvr>
                                        <p:cTn id="67" dur="1000" fill="hold"/>
                                        <p:tgtEl>
                                          <p:spTgt spid="68">
                                            <p:txEl>
                                              <p:pRg st="8" end="8"/>
                                            </p:txEl>
                                          </p:spTgt>
                                        </p:tgtEl>
                                        <p:attrNameLst>
                                          <p:attrName>ppt_y</p:attrName>
                                        </p:attrNameLst>
                                      </p:cBhvr>
                                      <p:tavLst>
                                        <p:tav tm="0">
                                          <p:val>
                                            <p:strVal val="0-#ppt_h/2"/>
                                          </p:val>
                                        </p:tav>
                                        <p:tav tm="100000">
                                          <p:val>
                                            <p:strVal val="#ppt_y"/>
                                          </p:val>
                                        </p:tav>
                                      </p:tavLst>
                                    </p:anim>
                                  </p:childTnLst>
                                </p:cTn>
                              </p:par>
                            </p:childTnLst>
                          </p:cTn>
                        </p:par>
                        <p:par>
                          <p:cTn id="68" fill="hold">
                            <p:stCondLst>
                              <p:cond delay="1000"/>
                            </p:stCondLst>
                            <p:childTnLst>
                              <p:par>
                                <p:cTn id="69" presetID="2" presetClass="entr" presetSubtype="1" fill="hold" grpId="0" nodeType="afterEffect">
                                  <p:stCondLst>
                                    <p:cond delay="0"/>
                                  </p:stCondLst>
                                  <p:iterate>
                                    <p:tmAbs val="0"/>
                                  </p:iterate>
                                  <p:childTnLst>
                                    <p:set>
                                      <p:cBhvr>
                                        <p:cTn id="70" fill="hold"/>
                                        <p:tgtEl>
                                          <p:spTgt spid="68">
                                            <p:txEl>
                                              <p:pRg st="9" end="9"/>
                                            </p:txEl>
                                          </p:spTgt>
                                        </p:tgtEl>
                                        <p:attrNameLst>
                                          <p:attrName>style.visibility</p:attrName>
                                        </p:attrNameLst>
                                      </p:cBhvr>
                                      <p:to>
                                        <p:strVal val="visible"/>
                                      </p:to>
                                    </p:set>
                                    <p:anim calcmode="lin" valueType="num">
                                      <p:cBhvr>
                                        <p:cTn id="71" dur="1000" fill="hold"/>
                                        <p:tgtEl>
                                          <p:spTgt spid="68">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68">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grpId="0" nodeType="clickEffect">
                                  <p:stCondLst>
                                    <p:cond delay="0"/>
                                  </p:stCondLst>
                                  <p:iterate>
                                    <p:tmAbs val="0"/>
                                  </p:iterate>
                                  <p:childTnLst>
                                    <p:set>
                                      <p:cBhvr>
                                        <p:cTn id="76" fill="hold"/>
                                        <p:tgtEl>
                                          <p:spTgt spid="68">
                                            <p:txEl>
                                              <p:pRg st="10" end="10"/>
                                            </p:txEl>
                                          </p:spTgt>
                                        </p:tgtEl>
                                        <p:attrNameLst>
                                          <p:attrName>style.visibility</p:attrName>
                                        </p:attrNameLst>
                                      </p:cBhvr>
                                      <p:to>
                                        <p:strVal val="visible"/>
                                      </p:to>
                                    </p:set>
                                    <p:anim calcmode="lin" valueType="num">
                                      <p:cBhvr>
                                        <p:cTn id="77" dur="1000" fill="hold"/>
                                        <p:tgtEl>
                                          <p:spTgt spid="68">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68">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grpId="0" nodeType="clickEffect">
                                  <p:stCondLst>
                                    <p:cond delay="0"/>
                                  </p:stCondLst>
                                  <p:iterate>
                                    <p:tmAbs val="0"/>
                                  </p:iterate>
                                  <p:childTnLst>
                                    <p:set>
                                      <p:cBhvr>
                                        <p:cTn id="82" fill="hold"/>
                                        <p:tgtEl>
                                          <p:spTgt spid="68">
                                            <p:txEl>
                                              <p:pRg st="11" end="11"/>
                                            </p:txEl>
                                          </p:spTgt>
                                        </p:tgtEl>
                                        <p:attrNameLst>
                                          <p:attrName>style.visibility</p:attrName>
                                        </p:attrNameLst>
                                      </p:cBhvr>
                                      <p:to>
                                        <p:strVal val="visible"/>
                                      </p:to>
                                    </p:set>
                                    <p:anim calcmode="lin" valueType="num">
                                      <p:cBhvr>
                                        <p:cTn id="83" dur="1000" fill="hold"/>
                                        <p:tgtEl>
                                          <p:spTgt spid="68">
                                            <p:txEl>
                                              <p:pRg st="11" end="11"/>
                                            </p:txEl>
                                          </p:spTgt>
                                        </p:tgtEl>
                                        <p:attrNameLst>
                                          <p:attrName>ppt_x</p:attrName>
                                        </p:attrNameLst>
                                      </p:cBhvr>
                                      <p:tavLst>
                                        <p:tav tm="0">
                                          <p:val>
                                            <p:strVal val="#ppt_x"/>
                                          </p:val>
                                        </p:tav>
                                        <p:tav tm="100000">
                                          <p:val>
                                            <p:strVal val="#ppt_x"/>
                                          </p:val>
                                        </p:tav>
                                      </p:tavLst>
                                    </p:anim>
                                    <p:anim calcmode="lin" valueType="num">
                                      <p:cBhvr>
                                        <p:cTn id="84" dur="1000" fill="hold"/>
                                        <p:tgtEl>
                                          <p:spTgt spid="68">
                                            <p:txEl>
                                              <p:pRg st="11" end="11"/>
                                            </p:txEl>
                                          </p:spTgt>
                                        </p:tgtEl>
                                        <p:attrNameLst>
                                          <p:attrName>ppt_y</p:attrName>
                                        </p:attrNameLst>
                                      </p:cBhvr>
                                      <p:tavLst>
                                        <p:tav tm="0">
                                          <p:val>
                                            <p:strVal val="0-#ppt_h/2"/>
                                          </p:val>
                                        </p:tav>
                                        <p:tav tm="100000">
                                          <p:val>
                                            <p:strVal val="#ppt_y"/>
                                          </p:val>
                                        </p:tav>
                                      </p:tavLst>
                                    </p:anim>
                                  </p:childTnLst>
                                </p:cTn>
                              </p:par>
                            </p:childTnLst>
                          </p:cTn>
                        </p:par>
                        <p:par>
                          <p:cTn id="85" fill="hold">
                            <p:stCondLst>
                              <p:cond delay="1000"/>
                            </p:stCondLst>
                            <p:childTnLst>
                              <p:par>
                                <p:cTn id="86" presetID="2" presetClass="entr" presetSubtype="1" fill="hold" grpId="0" nodeType="afterEffect">
                                  <p:stCondLst>
                                    <p:cond delay="0"/>
                                  </p:stCondLst>
                                  <p:iterate>
                                    <p:tmAbs val="0"/>
                                  </p:iterate>
                                  <p:childTnLst>
                                    <p:set>
                                      <p:cBhvr>
                                        <p:cTn id="87" fill="hold"/>
                                        <p:tgtEl>
                                          <p:spTgt spid="68">
                                            <p:txEl>
                                              <p:pRg st="12" end="12"/>
                                            </p:txEl>
                                          </p:spTgt>
                                        </p:tgtEl>
                                        <p:attrNameLst>
                                          <p:attrName>style.visibility</p:attrName>
                                        </p:attrNameLst>
                                      </p:cBhvr>
                                      <p:to>
                                        <p:strVal val="visible"/>
                                      </p:to>
                                    </p:set>
                                    <p:anim calcmode="lin" valueType="num">
                                      <p:cBhvr>
                                        <p:cTn id="88" dur="1000" fill="hold"/>
                                        <p:tgtEl>
                                          <p:spTgt spid="68">
                                            <p:txEl>
                                              <p:pRg st="12" end="12"/>
                                            </p:txEl>
                                          </p:spTgt>
                                        </p:tgtEl>
                                        <p:attrNameLst>
                                          <p:attrName>ppt_x</p:attrName>
                                        </p:attrNameLst>
                                      </p:cBhvr>
                                      <p:tavLst>
                                        <p:tav tm="0">
                                          <p:val>
                                            <p:strVal val="#ppt_x"/>
                                          </p:val>
                                        </p:tav>
                                        <p:tav tm="100000">
                                          <p:val>
                                            <p:strVal val="#ppt_x"/>
                                          </p:val>
                                        </p:tav>
                                      </p:tavLst>
                                    </p:anim>
                                    <p:anim calcmode="lin" valueType="num">
                                      <p:cBhvr>
                                        <p:cTn id="89" dur="1000" fill="hold"/>
                                        <p:tgtEl>
                                          <p:spTgt spid="68">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iterate>
                                    <p:tmAbs val="0"/>
                                  </p:iterate>
                                  <p:childTnLst>
                                    <p:set>
                                      <p:cBhvr>
                                        <p:cTn id="93" fill="hold"/>
                                        <p:tgtEl>
                                          <p:spTgt spid="68">
                                            <p:txEl>
                                              <p:pRg st="13" end="13"/>
                                            </p:txEl>
                                          </p:spTgt>
                                        </p:tgtEl>
                                        <p:attrNameLst>
                                          <p:attrName>style.visibility</p:attrName>
                                        </p:attrNameLst>
                                      </p:cBhvr>
                                      <p:to>
                                        <p:strVal val="visible"/>
                                      </p:to>
                                    </p:set>
                                    <p:anim calcmode="lin" valueType="num">
                                      <p:cBhvr>
                                        <p:cTn id="94" dur="1000" fill="hold"/>
                                        <p:tgtEl>
                                          <p:spTgt spid="68">
                                            <p:txEl>
                                              <p:pRg st="13" end="13"/>
                                            </p:txEl>
                                          </p:spTgt>
                                        </p:tgtEl>
                                        <p:attrNameLst>
                                          <p:attrName>ppt_x</p:attrName>
                                        </p:attrNameLst>
                                      </p:cBhvr>
                                      <p:tavLst>
                                        <p:tav tm="0">
                                          <p:val>
                                            <p:strVal val="#ppt_x"/>
                                          </p:val>
                                        </p:tav>
                                        <p:tav tm="100000">
                                          <p:val>
                                            <p:strVal val="#ppt_x"/>
                                          </p:val>
                                        </p:tav>
                                      </p:tavLst>
                                    </p:anim>
                                    <p:anim calcmode="lin" valueType="num">
                                      <p:cBhvr>
                                        <p:cTn id="95" dur="1000" fill="hold"/>
                                        <p:tgtEl>
                                          <p:spTgt spid="68">
                                            <p:txEl>
                                              <p:pRg st="13" end="13"/>
                                            </p:txEl>
                                          </p:spTgt>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1" fill="hold" grpId="0" nodeType="clickEffect">
                                  <p:stCondLst>
                                    <p:cond delay="0"/>
                                  </p:stCondLst>
                                  <p:iterate>
                                    <p:tmAbs val="0"/>
                                  </p:iterate>
                                  <p:childTnLst>
                                    <p:set>
                                      <p:cBhvr>
                                        <p:cTn id="99" fill="hold"/>
                                        <p:tgtEl>
                                          <p:spTgt spid="68">
                                            <p:txEl>
                                              <p:pRg st="14" end="14"/>
                                            </p:txEl>
                                          </p:spTgt>
                                        </p:tgtEl>
                                        <p:attrNameLst>
                                          <p:attrName>style.visibility</p:attrName>
                                        </p:attrNameLst>
                                      </p:cBhvr>
                                      <p:to>
                                        <p:strVal val="visible"/>
                                      </p:to>
                                    </p:set>
                                    <p:anim calcmode="lin" valueType="num">
                                      <p:cBhvr>
                                        <p:cTn id="100" dur="1000" fill="hold"/>
                                        <p:tgtEl>
                                          <p:spTgt spid="68">
                                            <p:txEl>
                                              <p:pRg st="14" end="14"/>
                                            </p:txEl>
                                          </p:spTgt>
                                        </p:tgtEl>
                                        <p:attrNameLst>
                                          <p:attrName>ppt_x</p:attrName>
                                        </p:attrNameLst>
                                      </p:cBhvr>
                                      <p:tavLst>
                                        <p:tav tm="0">
                                          <p:val>
                                            <p:strVal val="#ppt_x"/>
                                          </p:val>
                                        </p:tav>
                                        <p:tav tm="100000">
                                          <p:val>
                                            <p:strVal val="#ppt_x"/>
                                          </p:val>
                                        </p:tav>
                                      </p:tavLst>
                                    </p:anim>
                                    <p:anim calcmode="lin" valueType="num">
                                      <p:cBhvr>
                                        <p:cTn id="101" dur="1000" fill="hold"/>
                                        <p:tgtEl>
                                          <p:spTgt spid="68">
                                            <p:txEl>
                                              <p:pRg st="14" end="14"/>
                                            </p:txEl>
                                          </p:spTgt>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1" fill="hold" grpId="0" nodeType="clickEffect">
                                  <p:stCondLst>
                                    <p:cond delay="0"/>
                                  </p:stCondLst>
                                  <p:iterate>
                                    <p:tmAbs val="0"/>
                                  </p:iterate>
                                  <p:childTnLst>
                                    <p:set>
                                      <p:cBhvr>
                                        <p:cTn id="105" fill="hold"/>
                                        <p:tgtEl>
                                          <p:spTgt spid="68">
                                            <p:txEl>
                                              <p:pRg st="15" end="15"/>
                                            </p:txEl>
                                          </p:spTgt>
                                        </p:tgtEl>
                                        <p:attrNameLst>
                                          <p:attrName>style.visibility</p:attrName>
                                        </p:attrNameLst>
                                      </p:cBhvr>
                                      <p:to>
                                        <p:strVal val="visible"/>
                                      </p:to>
                                    </p:set>
                                    <p:anim calcmode="lin" valueType="num">
                                      <p:cBhvr>
                                        <p:cTn id="106" dur="1000" fill="hold"/>
                                        <p:tgtEl>
                                          <p:spTgt spid="68">
                                            <p:txEl>
                                              <p:pRg st="15" end="15"/>
                                            </p:txEl>
                                          </p:spTgt>
                                        </p:tgtEl>
                                        <p:attrNameLst>
                                          <p:attrName>ppt_x</p:attrName>
                                        </p:attrNameLst>
                                      </p:cBhvr>
                                      <p:tavLst>
                                        <p:tav tm="0">
                                          <p:val>
                                            <p:strVal val="#ppt_x"/>
                                          </p:val>
                                        </p:tav>
                                        <p:tav tm="100000">
                                          <p:val>
                                            <p:strVal val="#ppt_x"/>
                                          </p:val>
                                        </p:tav>
                                      </p:tavLst>
                                    </p:anim>
                                    <p:anim calcmode="lin" valueType="num">
                                      <p:cBhvr>
                                        <p:cTn id="107" dur="1000" fill="hold"/>
                                        <p:tgtEl>
                                          <p:spTgt spid="68">
                                            <p:txEl>
                                              <p:pRg st="15" end="15"/>
                                            </p:txEl>
                                          </p:spTgt>
                                        </p:tgtEl>
                                        <p:attrNameLst>
                                          <p:attrName>ppt_y</p:attrName>
                                        </p:attrNameLst>
                                      </p:cBhvr>
                                      <p:tavLst>
                                        <p:tav tm="0">
                                          <p:val>
                                            <p:strVal val="0-#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1" fill="hold" grpId="0" nodeType="clickEffect">
                                  <p:stCondLst>
                                    <p:cond delay="0"/>
                                  </p:stCondLst>
                                  <p:iterate>
                                    <p:tmAbs val="0"/>
                                  </p:iterate>
                                  <p:childTnLst>
                                    <p:set>
                                      <p:cBhvr>
                                        <p:cTn id="111" fill="hold"/>
                                        <p:tgtEl>
                                          <p:spTgt spid="68">
                                            <p:txEl>
                                              <p:pRg st="16" end="16"/>
                                            </p:txEl>
                                          </p:spTgt>
                                        </p:tgtEl>
                                        <p:attrNameLst>
                                          <p:attrName>style.visibility</p:attrName>
                                        </p:attrNameLst>
                                      </p:cBhvr>
                                      <p:to>
                                        <p:strVal val="visible"/>
                                      </p:to>
                                    </p:set>
                                    <p:anim calcmode="lin" valueType="num">
                                      <p:cBhvr>
                                        <p:cTn id="112" dur="1000" fill="hold"/>
                                        <p:tgtEl>
                                          <p:spTgt spid="68">
                                            <p:txEl>
                                              <p:pRg st="16" end="16"/>
                                            </p:txEl>
                                          </p:spTgt>
                                        </p:tgtEl>
                                        <p:attrNameLst>
                                          <p:attrName>ppt_x</p:attrName>
                                        </p:attrNameLst>
                                      </p:cBhvr>
                                      <p:tavLst>
                                        <p:tav tm="0">
                                          <p:val>
                                            <p:strVal val="#ppt_x"/>
                                          </p:val>
                                        </p:tav>
                                        <p:tav tm="100000">
                                          <p:val>
                                            <p:strVal val="#ppt_x"/>
                                          </p:val>
                                        </p:tav>
                                      </p:tavLst>
                                    </p:anim>
                                    <p:anim calcmode="lin" valueType="num">
                                      <p:cBhvr>
                                        <p:cTn id="113" dur="1000" fill="hold"/>
                                        <p:tgtEl>
                                          <p:spTgt spid="68">
                                            <p:txEl>
                                              <p:pRg st="16" end="16"/>
                                            </p:txEl>
                                          </p:spTgt>
                                        </p:tgtEl>
                                        <p:attrNameLst>
                                          <p:attrName>ppt_y</p:attrName>
                                        </p:attrNameLst>
                                      </p:cBhvr>
                                      <p:tavLst>
                                        <p:tav tm="0">
                                          <p:val>
                                            <p:strVal val="0-#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1" fill="hold" grpId="0" nodeType="clickEffect">
                                  <p:stCondLst>
                                    <p:cond delay="0"/>
                                  </p:stCondLst>
                                  <p:iterate>
                                    <p:tmAbs val="0"/>
                                  </p:iterate>
                                  <p:childTnLst>
                                    <p:set>
                                      <p:cBhvr>
                                        <p:cTn id="117" fill="hold"/>
                                        <p:tgtEl>
                                          <p:spTgt spid="69">
                                            <p:bg/>
                                          </p:spTgt>
                                        </p:tgtEl>
                                        <p:attrNameLst>
                                          <p:attrName>style.visibility</p:attrName>
                                        </p:attrNameLst>
                                      </p:cBhvr>
                                      <p:to>
                                        <p:strVal val="visible"/>
                                      </p:to>
                                    </p:set>
                                    <p:anim calcmode="lin" valueType="num">
                                      <p:cBhvr>
                                        <p:cTn id="118" dur="1000" fill="hold"/>
                                        <p:tgtEl>
                                          <p:spTgt spid="69">
                                            <p:bg/>
                                          </p:spTgt>
                                        </p:tgtEl>
                                        <p:attrNameLst>
                                          <p:attrName>ppt_x</p:attrName>
                                        </p:attrNameLst>
                                      </p:cBhvr>
                                      <p:tavLst>
                                        <p:tav tm="0">
                                          <p:val>
                                            <p:strVal val="#ppt_x"/>
                                          </p:val>
                                        </p:tav>
                                        <p:tav tm="100000">
                                          <p:val>
                                            <p:strVal val="#ppt_x"/>
                                          </p:val>
                                        </p:tav>
                                      </p:tavLst>
                                    </p:anim>
                                    <p:anim calcmode="lin" valueType="num">
                                      <p:cBhvr>
                                        <p:cTn id="119" dur="1000" fill="hold"/>
                                        <p:tgtEl>
                                          <p:spTgt spid="69">
                                            <p:bg/>
                                          </p:spTgt>
                                        </p:tgtEl>
                                        <p:attrNameLst>
                                          <p:attrName>ppt_y</p:attrName>
                                        </p:attrNameLst>
                                      </p:cBhvr>
                                      <p:tavLst>
                                        <p:tav tm="0">
                                          <p:val>
                                            <p:strVal val="0-#ppt_h/2"/>
                                          </p:val>
                                        </p:tav>
                                        <p:tav tm="100000">
                                          <p:val>
                                            <p:strVal val="#ppt_y"/>
                                          </p:val>
                                        </p:tav>
                                      </p:tavLst>
                                    </p:anim>
                                  </p:childTnLst>
                                </p:cTn>
                              </p:par>
                              <p:par>
                                <p:cTn id="120" presetID="2" presetClass="entr" presetSubtype="1" fill="hold" grpId="0">
                                  <p:stCondLst>
                                    <p:cond delay="0"/>
                                  </p:stCondLst>
                                  <p:iterate>
                                    <p:tmAbs val="0"/>
                                  </p:iterate>
                                  <p:childTnLst>
                                    <p:set>
                                      <p:cBhvr>
                                        <p:cTn id="121" fill="hold"/>
                                        <p:tgtEl>
                                          <p:spTgt spid="69">
                                            <p:txEl>
                                              <p:pRg st="0" end="0"/>
                                            </p:txEl>
                                          </p:spTgt>
                                        </p:tgtEl>
                                        <p:attrNameLst>
                                          <p:attrName>style.visibility</p:attrName>
                                        </p:attrNameLst>
                                      </p:cBhvr>
                                      <p:to>
                                        <p:strVal val="visible"/>
                                      </p:to>
                                    </p:set>
                                    <p:anim calcmode="lin" valueType="num">
                                      <p:cBhvr>
                                        <p:cTn id="122"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1" fill="hold" grpId="0" nodeType="clickEffect">
                                  <p:stCondLst>
                                    <p:cond delay="0"/>
                                  </p:stCondLst>
                                  <p:iterate>
                                    <p:tmAbs val="0"/>
                                  </p:iterate>
                                  <p:childTnLst>
                                    <p:set>
                                      <p:cBhvr>
                                        <p:cTn id="127" fill="hold"/>
                                        <p:tgtEl>
                                          <p:spTgt spid="69">
                                            <p:txEl>
                                              <p:pRg st="1" end="1"/>
                                            </p:txEl>
                                          </p:spTgt>
                                        </p:tgtEl>
                                        <p:attrNameLst>
                                          <p:attrName>style.visibility</p:attrName>
                                        </p:attrNameLst>
                                      </p:cBhvr>
                                      <p:to>
                                        <p:strVal val="visible"/>
                                      </p:to>
                                    </p:set>
                                    <p:anim calcmode="lin" valueType="num">
                                      <p:cBhvr>
                                        <p:cTn id="128"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129" dur="1000" fill="hold"/>
                                        <p:tgtEl>
                                          <p:spTgt spid="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1" fill="hold" grpId="0" nodeType="clickEffect">
                                  <p:stCondLst>
                                    <p:cond delay="0"/>
                                  </p:stCondLst>
                                  <p:iterate>
                                    <p:tmAbs val="0"/>
                                  </p:iterate>
                                  <p:childTnLst>
                                    <p:set>
                                      <p:cBhvr>
                                        <p:cTn id="133" fill="hold"/>
                                        <p:tgtEl>
                                          <p:spTgt spid="69">
                                            <p:txEl>
                                              <p:pRg st="2" end="2"/>
                                            </p:txEl>
                                          </p:spTgt>
                                        </p:tgtEl>
                                        <p:attrNameLst>
                                          <p:attrName>style.visibility</p:attrName>
                                        </p:attrNameLst>
                                      </p:cBhvr>
                                      <p:to>
                                        <p:strVal val="visible"/>
                                      </p:to>
                                    </p:set>
                                    <p:anim calcmode="lin" valueType="num">
                                      <p:cBhvr>
                                        <p:cTn id="13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135" dur="1000" fill="hold"/>
                                        <p:tgtEl>
                                          <p:spTgt spid="6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1" fill="hold" grpId="0" nodeType="clickEffect">
                                  <p:stCondLst>
                                    <p:cond delay="0"/>
                                  </p:stCondLst>
                                  <p:iterate>
                                    <p:tmAbs val="0"/>
                                  </p:iterate>
                                  <p:childTnLst>
                                    <p:set>
                                      <p:cBhvr>
                                        <p:cTn id="139" fill="hold"/>
                                        <p:tgtEl>
                                          <p:spTgt spid="69">
                                            <p:txEl>
                                              <p:pRg st="3" end="3"/>
                                            </p:txEl>
                                          </p:spTgt>
                                        </p:tgtEl>
                                        <p:attrNameLst>
                                          <p:attrName>style.visibility</p:attrName>
                                        </p:attrNameLst>
                                      </p:cBhvr>
                                      <p:to>
                                        <p:strVal val="visible"/>
                                      </p:to>
                                    </p:set>
                                    <p:anim calcmode="lin" valueType="num">
                                      <p:cBhvr>
                                        <p:cTn id="140" dur="1000" fill="hold"/>
                                        <p:tgtEl>
                                          <p:spTgt spid="69">
                                            <p:txEl>
                                              <p:pRg st="3" end="3"/>
                                            </p:txEl>
                                          </p:spTgt>
                                        </p:tgtEl>
                                        <p:attrNameLst>
                                          <p:attrName>ppt_x</p:attrName>
                                        </p:attrNameLst>
                                      </p:cBhvr>
                                      <p:tavLst>
                                        <p:tav tm="0">
                                          <p:val>
                                            <p:strVal val="#ppt_x"/>
                                          </p:val>
                                        </p:tav>
                                        <p:tav tm="100000">
                                          <p:val>
                                            <p:strVal val="#ppt_x"/>
                                          </p:val>
                                        </p:tav>
                                      </p:tavLst>
                                    </p:anim>
                                    <p:anim calcmode="lin" valueType="num">
                                      <p:cBhvr>
                                        <p:cTn id="141" dur="1000" fill="hold"/>
                                        <p:tgtEl>
                                          <p:spTgt spid="6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1" fill="hold" grpId="0" nodeType="clickEffect">
                                  <p:stCondLst>
                                    <p:cond delay="0"/>
                                  </p:stCondLst>
                                  <p:iterate>
                                    <p:tmAbs val="0"/>
                                  </p:iterate>
                                  <p:childTnLst>
                                    <p:set>
                                      <p:cBhvr>
                                        <p:cTn id="145" fill="hold"/>
                                        <p:tgtEl>
                                          <p:spTgt spid="69">
                                            <p:txEl>
                                              <p:pRg st="4" end="4"/>
                                            </p:txEl>
                                          </p:spTgt>
                                        </p:tgtEl>
                                        <p:attrNameLst>
                                          <p:attrName>style.visibility</p:attrName>
                                        </p:attrNameLst>
                                      </p:cBhvr>
                                      <p:to>
                                        <p:strVal val="visible"/>
                                      </p:to>
                                    </p:set>
                                    <p:anim calcmode="lin" valueType="num">
                                      <p:cBhvr>
                                        <p:cTn id="146" dur="1000" fill="hold"/>
                                        <p:tgtEl>
                                          <p:spTgt spid="69">
                                            <p:txEl>
                                              <p:pRg st="4" end="4"/>
                                            </p:txEl>
                                          </p:spTgt>
                                        </p:tgtEl>
                                        <p:attrNameLst>
                                          <p:attrName>ppt_x</p:attrName>
                                        </p:attrNameLst>
                                      </p:cBhvr>
                                      <p:tavLst>
                                        <p:tav tm="0">
                                          <p:val>
                                            <p:strVal val="#ppt_x"/>
                                          </p:val>
                                        </p:tav>
                                        <p:tav tm="100000">
                                          <p:val>
                                            <p:strVal val="#ppt_x"/>
                                          </p:val>
                                        </p:tav>
                                      </p:tavLst>
                                    </p:anim>
                                    <p:anim calcmode="lin" valueType="num">
                                      <p:cBhvr>
                                        <p:cTn id="147" dur="1000" fill="hold"/>
                                        <p:tgtEl>
                                          <p:spTgt spid="6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1" fill="hold" grpId="0" nodeType="clickEffect">
                                  <p:stCondLst>
                                    <p:cond delay="0"/>
                                  </p:stCondLst>
                                  <p:iterate>
                                    <p:tmAbs val="0"/>
                                  </p:iterate>
                                  <p:childTnLst>
                                    <p:set>
                                      <p:cBhvr>
                                        <p:cTn id="151" fill="hold"/>
                                        <p:tgtEl>
                                          <p:spTgt spid="69">
                                            <p:txEl>
                                              <p:pRg st="5" end="5"/>
                                            </p:txEl>
                                          </p:spTgt>
                                        </p:tgtEl>
                                        <p:attrNameLst>
                                          <p:attrName>style.visibility</p:attrName>
                                        </p:attrNameLst>
                                      </p:cBhvr>
                                      <p:to>
                                        <p:strVal val="visible"/>
                                      </p:to>
                                    </p:set>
                                    <p:anim calcmode="lin" valueType="num">
                                      <p:cBhvr>
                                        <p:cTn id="152" dur="1000" fill="hold"/>
                                        <p:tgtEl>
                                          <p:spTgt spid="69">
                                            <p:txEl>
                                              <p:pRg st="5" end="5"/>
                                            </p:txEl>
                                          </p:spTgt>
                                        </p:tgtEl>
                                        <p:attrNameLst>
                                          <p:attrName>ppt_x</p:attrName>
                                        </p:attrNameLst>
                                      </p:cBhvr>
                                      <p:tavLst>
                                        <p:tav tm="0">
                                          <p:val>
                                            <p:strVal val="#ppt_x"/>
                                          </p:val>
                                        </p:tav>
                                        <p:tav tm="100000">
                                          <p:val>
                                            <p:strVal val="#ppt_x"/>
                                          </p:val>
                                        </p:tav>
                                      </p:tavLst>
                                    </p:anim>
                                    <p:anim calcmode="lin" valueType="num">
                                      <p:cBhvr>
                                        <p:cTn id="153" dur="1000" fill="hold"/>
                                        <p:tgtEl>
                                          <p:spTgt spid="6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1" fill="hold" grpId="0" nodeType="clickEffect">
                                  <p:stCondLst>
                                    <p:cond delay="0"/>
                                  </p:stCondLst>
                                  <p:iterate>
                                    <p:tmAbs val="0"/>
                                  </p:iterate>
                                  <p:childTnLst>
                                    <p:set>
                                      <p:cBhvr>
                                        <p:cTn id="157" fill="hold"/>
                                        <p:tgtEl>
                                          <p:spTgt spid="69">
                                            <p:txEl>
                                              <p:pRg st="6" end="6"/>
                                            </p:txEl>
                                          </p:spTgt>
                                        </p:tgtEl>
                                        <p:attrNameLst>
                                          <p:attrName>style.visibility</p:attrName>
                                        </p:attrNameLst>
                                      </p:cBhvr>
                                      <p:to>
                                        <p:strVal val="visible"/>
                                      </p:to>
                                    </p:set>
                                    <p:anim calcmode="lin" valueType="num">
                                      <p:cBhvr>
                                        <p:cTn id="158" dur="1000" fill="hold"/>
                                        <p:tgtEl>
                                          <p:spTgt spid="69">
                                            <p:txEl>
                                              <p:pRg st="6" end="6"/>
                                            </p:txEl>
                                          </p:spTgt>
                                        </p:tgtEl>
                                        <p:attrNameLst>
                                          <p:attrName>ppt_x</p:attrName>
                                        </p:attrNameLst>
                                      </p:cBhvr>
                                      <p:tavLst>
                                        <p:tav tm="0">
                                          <p:val>
                                            <p:strVal val="#ppt_x"/>
                                          </p:val>
                                        </p:tav>
                                        <p:tav tm="100000">
                                          <p:val>
                                            <p:strVal val="#ppt_x"/>
                                          </p:val>
                                        </p:tav>
                                      </p:tavLst>
                                    </p:anim>
                                    <p:anim calcmode="lin" valueType="num">
                                      <p:cBhvr>
                                        <p:cTn id="159" dur="1000" fill="hold"/>
                                        <p:tgtEl>
                                          <p:spTgt spid="6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grpId="0" nodeType="clickEffect">
                                  <p:stCondLst>
                                    <p:cond delay="0"/>
                                  </p:stCondLst>
                                  <p:iterate>
                                    <p:tmAbs val="0"/>
                                  </p:iterate>
                                  <p:childTnLst>
                                    <p:set>
                                      <p:cBhvr>
                                        <p:cTn id="163" fill="hold"/>
                                        <p:tgtEl>
                                          <p:spTgt spid="69">
                                            <p:txEl>
                                              <p:pRg st="7" end="7"/>
                                            </p:txEl>
                                          </p:spTgt>
                                        </p:tgtEl>
                                        <p:attrNameLst>
                                          <p:attrName>style.visibility</p:attrName>
                                        </p:attrNameLst>
                                      </p:cBhvr>
                                      <p:to>
                                        <p:strVal val="visible"/>
                                      </p:to>
                                    </p:set>
                                    <p:anim calcmode="lin" valueType="num">
                                      <p:cBhvr>
                                        <p:cTn id="164" dur="1000" fill="hold"/>
                                        <p:tgtEl>
                                          <p:spTgt spid="69">
                                            <p:txEl>
                                              <p:pRg st="7" end="7"/>
                                            </p:txEl>
                                          </p:spTgt>
                                        </p:tgtEl>
                                        <p:attrNameLst>
                                          <p:attrName>ppt_x</p:attrName>
                                        </p:attrNameLst>
                                      </p:cBhvr>
                                      <p:tavLst>
                                        <p:tav tm="0">
                                          <p:val>
                                            <p:strVal val="#ppt_x"/>
                                          </p:val>
                                        </p:tav>
                                        <p:tav tm="100000">
                                          <p:val>
                                            <p:strVal val="#ppt_x"/>
                                          </p:val>
                                        </p:tav>
                                      </p:tavLst>
                                    </p:anim>
                                    <p:anim calcmode="lin" valueType="num">
                                      <p:cBhvr>
                                        <p:cTn id="165" dur="1000" fill="hold"/>
                                        <p:tgtEl>
                                          <p:spTgt spid="6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1" fill="hold" grpId="0" nodeType="clickEffect">
                                  <p:stCondLst>
                                    <p:cond delay="0"/>
                                  </p:stCondLst>
                                  <p:iterate>
                                    <p:tmAbs val="0"/>
                                  </p:iterate>
                                  <p:childTnLst>
                                    <p:set>
                                      <p:cBhvr>
                                        <p:cTn id="169" fill="hold"/>
                                        <p:tgtEl>
                                          <p:spTgt spid="69">
                                            <p:txEl>
                                              <p:pRg st="8" end="8"/>
                                            </p:txEl>
                                          </p:spTgt>
                                        </p:tgtEl>
                                        <p:attrNameLst>
                                          <p:attrName>style.visibility</p:attrName>
                                        </p:attrNameLst>
                                      </p:cBhvr>
                                      <p:to>
                                        <p:strVal val="visible"/>
                                      </p:to>
                                    </p:set>
                                    <p:anim calcmode="lin" valueType="num">
                                      <p:cBhvr>
                                        <p:cTn id="170" dur="1000" fill="hold"/>
                                        <p:tgtEl>
                                          <p:spTgt spid="69">
                                            <p:txEl>
                                              <p:pRg st="8" end="8"/>
                                            </p:txEl>
                                          </p:spTgt>
                                        </p:tgtEl>
                                        <p:attrNameLst>
                                          <p:attrName>ppt_x</p:attrName>
                                        </p:attrNameLst>
                                      </p:cBhvr>
                                      <p:tavLst>
                                        <p:tav tm="0">
                                          <p:val>
                                            <p:strVal val="#ppt_x"/>
                                          </p:val>
                                        </p:tav>
                                        <p:tav tm="100000">
                                          <p:val>
                                            <p:strVal val="#ppt_x"/>
                                          </p:val>
                                        </p:tav>
                                      </p:tavLst>
                                    </p:anim>
                                    <p:anim calcmode="lin" valueType="num">
                                      <p:cBhvr>
                                        <p:cTn id="171" dur="1000" fill="hold"/>
                                        <p:tgtEl>
                                          <p:spTgt spid="69">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1" fill="hold" grpId="0" nodeType="clickEffect">
                                  <p:stCondLst>
                                    <p:cond delay="0"/>
                                  </p:stCondLst>
                                  <p:iterate>
                                    <p:tmAbs val="0"/>
                                  </p:iterate>
                                  <p:childTnLst>
                                    <p:set>
                                      <p:cBhvr>
                                        <p:cTn id="175" fill="hold"/>
                                        <p:tgtEl>
                                          <p:spTgt spid="69">
                                            <p:txEl>
                                              <p:pRg st="9" end="9"/>
                                            </p:txEl>
                                          </p:spTgt>
                                        </p:tgtEl>
                                        <p:attrNameLst>
                                          <p:attrName>style.visibility</p:attrName>
                                        </p:attrNameLst>
                                      </p:cBhvr>
                                      <p:to>
                                        <p:strVal val="visible"/>
                                      </p:to>
                                    </p:set>
                                    <p:anim calcmode="lin" valueType="num">
                                      <p:cBhvr>
                                        <p:cTn id="176" dur="1000" fill="hold"/>
                                        <p:tgtEl>
                                          <p:spTgt spid="69">
                                            <p:txEl>
                                              <p:pRg st="9" end="9"/>
                                            </p:txEl>
                                          </p:spTgt>
                                        </p:tgtEl>
                                        <p:attrNameLst>
                                          <p:attrName>ppt_x</p:attrName>
                                        </p:attrNameLst>
                                      </p:cBhvr>
                                      <p:tavLst>
                                        <p:tav tm="0">
                                          <p:val>
                                            <p:strVal val="#ppt_x"/>
                                          </p:val>
                                        </p:tav>
                                        <p:tav tm="100000">
                                          <p:val>
                                            <p:strVal val="#ppt_x"/>
                                          </p:val>
                                        </p:tav>
                                      </p:tavLst>
                                    </p:anim>
                                    <p:anim calcmode="lin" valueType="num">
                                      <p:cBhvr>
                                        <p:cTn id="177" dur="1000" fill="hold"/>
                                        <p:tgtEl>
                                          <p:spTgt spid="69">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1" fill="hold" grpId="0" nodeType="clickEffect">
                                  <p:stCondLst>
                                    <p:cond delay="0"/>
                                  </p:stCondLst>
                                  <p:iterate>
                                    <p:tmAbs val="0"/>
                                  </p:iterate>
                                  <p:childTnLst>
                                    <p:set>
                                      <p:cBhvr>
                                        <p:cTn id="181" fill="hold"/>
                                        <p:tgtEl>
                                          <p:spTgt spid="69">
                                            <p:txEl>
                                              <p:pRg st="10" end="10"/>
                                            </p:txEl>
                                          </p:spTgt>
                                        </p:tgtEl>
                                        <p:attrNameLst>
                                          <p:attrName>style.visibility</p:attrName>
                                        </p:attrNameLst>
                                      </p:cBhvr>
                                      <p:to>
                                        <p:strVal val="visible"/>
                                      </p:to>
                                    </p:set>
                                    <p:anim calcmode="lin" valueType="num">
                                      <p:cBhvr>
                                        <p:cTn id="182" dur="1000" fill="hold"/>
                                        <p:tgtEl>
                                          <p:spTgt spid="69">
                                            <p:txEl>
                                              <p:pRg st="10" end="10"/>
                                            </p:txEl>
                                          </p:spTgt>
                                        </p:tgtEl>
                                        <p:attrNameLst>
                                          <p:attrName>ppt_x</p:attrName>
                                        </p:attrNameLst>
                                      </p:cBhvr>
                                      <p:tavLst>
                                        <p:tav tm="0">
                                          <p:val>
                                            <p:strVal val="#ppt_x"/>
                                          </p:val>
                                        </p:tav>
                                        <p:tav tm="100000">
                                          <p:val>
                                            <p:strVal val="#ppt_x"/>
                                          </p:val>
                                        </p:tav>
                                      </p:tavLst>
                                    </p:anim>
                                    <p:anim calcmode="lin" valueType="num">
                                      <p:cBhvr>
                                        <p:cTn id="183" dur="1000" fill="hold"/>
                                        <p:tgtEl>
                                          <p:spTgt spid="69">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iterate>
                                    <p:tmAbs val="0"/>
                                  </p:iterate>
                                  <p:childTnLst>
                                    <p:set>
                                      <p:cBhvr>
                                        <p:cTn id="187" fill="hold"/>
                                        <p:tgtEl>
                                          <p:spTgt spid="69">
                                            <p:txEl>
                                              <p:pRg st="11" end="11"/>
                                            </p:txEl>
                                          </p:spTgt>
                                        </p:tgtEl>
                                        <p:attrNameLst>
                                          <p:attrName>style.visibility</p:attrName>
                                        </p:attrNameLst>
                                      </p:cBhvr>
                                      <p:to>
                                        <p:strVal val="visible"/>
                                      </p:to>
                                    </p:set>
                                    <p:anim calcmode="lin" valueType="num">
                                      <p:cBhvr>
                                        <p:cTn id="188" dur="1000" fill="hold"/>
                                        <p:tgtEl>
                                          <p:spTgt spid="69">
                                            <p:txEl>
                                              <p:pRg st="11" end="11"/>
                                            </p:txEl>
                                          </p:spTgt>
                                        </p:tgtEl>
                                        <p:attrNameLst>
                                          <p:attrName>ppt_x</p:attrName>
                                        </p:attrNameLst>
                                      </p:cBhvr>
                                      <p:tavLst>
                                        <p:tav tm="0">
                                          <p:val>
                                            <p:strVal val="#ppt_x"/>
                                          </p:val>
                                        </p:tav>
                                        <p:tav tm="100000">
                                          <p:val>
                                            <p:strVal val="#ppt_x"/>
                                          </p:val>
                                        </p:tav>
                                      </p:tavLst>
                                    </p:anim>
                                    <p:anim calcmode="lin" valueType="num">
                                      <p:cBhvr>
                                        <p:cTn id="189" dur="1000" fill="hold"/>
                                        <p:tgtEl>
                                          <p:spTgt spid="69">
                                            <p:txEl>
                                              <p:pRg st="11" end="11"/>
                                            </p:txEl>
                                          </p:spTgt>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1" fill="hold" grpId="0" nodeType="clickEffect">
                                  <p:stCondLst>
                                    <p:cond delay="0"/>
                                  </p:stCondLst>
                                  <p:iterate>
                                    <p:tmAbs val="0"/>
                                  </p:iterate>
                                  <p:childTnLst>
                                    <p:set>
                                      <p:cBhvr>
                                        <p:cTn id="193" fill="hold"/>
                                        <p:tgtEl>
                                          <p:spTgt spid="69">
                                            <p:txEl>
                                              <p:pRg st="12" end="12"/>
                                            </p:txEl>
                                          </p:spTgt>
                                        </p:tgtEl>
                                        <p:attrNameLst>
                                          <p:attrName>style.visibility</p:attrName>
                                        </p:attrNameLst>
                                      </p:cBhvr>
                                      <p:to>
                                        <p:strVal val="visible"/>
                                      </p:to>
                                    </p:set>
                                    <p:anim calcmode="lin" valueType="num">
                                      <p:cBhvr>
                                        <p:cTn id="194" dur="1000" fill="hold"/>
                                        <p:tgtEl>
                                          <p:spTgt spid="69">
                                            <p:txEl>
                                              <p:pRg st="12" end="12"/>
                                            </p:txEl>
                                          </p:spTgt>
                                        </p:tgtEl>
                                        <p:attrNameLst>
                                          <p:attrName>ppt_x</p:attrName>
                                        </p:attrNameLst>
                                      </p:cBhvr>
                                      <p:tavLst>
                                        <p:tav tm="0">
                                          <p:val>
                                            <p:strVal val="#ppt_x"/>
                                          </p:val>
                                        </p:tav>
                                        <p:tav tm="100000">
                                          <p:val>
                                            <p:strVal val="#ppt_x"/>
                                          </p:val>
                                        </p:tav>
                                      </p:tavLst>
                                    </p:anim>
                                    <p:anim calcmode="lin" valueType="num">
                                      <p:cBhvr>
                                        <p:cTn id="195" dur="1000" fill="hold"/>
                                        <p:tgtEl>
                                          <p:spTgt spid="69">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1" fill="hold" grpId="0" nodeType="clickEffect">
                                  <p:stCondLst>
                                    <p:cond delay="0"/>
                                  </p:stCondLst>
                                  <p:iterate>
                                    <p:tmAbs val="0"/>
                                  </p:iterate>
                                  <p:childTnLst>
                                    <p:set>
                                      <p:cBhvr>
                                        <p:cTn id="199" fill="hold"/>
                                        <p:tgtEl>
                                          <p:spTgt spid="69">
                                            <p:txEl>
                                              <p:pRg st="13" end="13"/>
                                            </p:txEl>
                                          </p:spTgt>
                                        </p:tgtEl>
                                        <p:attrNameLst>
                                          <p:attrName>style.visibility</p:attrName>
                                        </p:attrNameLst>
                                      </p:cBhvr>
                                      <p:to>
                                        <p:strVal val="visible"/>
                                      </p:to>
                                    </p:set>
                                    <p:anim calcmode="lin" valueType="num">
                                      <p:cBhvr>
                                        <p:cTn id="200" dur="1000" fill="hold"/>
                                        <p:tgtEl>
                                          <p:spTgt spid="69">
                                            <p:txEl>
                                              <p:pRg st="13" end="13"/>
                                            </p:txEl>
                                          </p:spTgt>
                                        </p:tgtEl>
                                        <p:attrNameLst>
                                          <p:attrName>ppt_x</p:attrName>
                                        </p:attrNameLst>
                                      </p:cBhvr>
                                      <p:tavLst>
                                        <p:tav tm="0">
                                          <p:val>
                                            <p:strVal val="#ppt_x"/>
                                          </p:val>
                                        </p:tav>
                                        <p:tav tm="100000">
                                          <p:val>
                                            <p:strVal val="#ppt_x"/>
                                          </p:val>
                                        </p:tav>
                                      </p:tavLst>
                                    </p:anim>
                                    <p:anim calcmode="lin" valueType="num">
                                      <p:cBhvr>
                                        <p:cTn id="201" dur="1000" fill="hold"/>
                                        <p:tgtEl>
                                          <p:spTgt spid="69">
                                            <p:txEl>
                                              <p:pRg st="13" end="13"/>
                                            </p:txEl>
                                          </p:spTgt>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iterate>
                                    <p:tmAbs val="0"/>
                                  </p:iterate>
                                  <p:childTnLst>
                                    <p:set>
                                      <p:cBhvr>
                                        <p:cTn id="205" fill="hold"/>
                                        <p:tgtEl>
                                          <p:spTgt spid="69">
                                            <p:txEl>
                                              <p:pRg st="14" end="14"/>
                                            </p:txEl>
                                          </p:spTgt>
                                        </p:tgtEl>
                                        <p:attrNameLst>
                                          <p:attrName>style.visibility</p:attrName>
                                        </p:attrNameLst>
                                      </p:cBhvr>
                                      <p:to>
                                        <p:strVal val="visible"/>
                                      </p:to>
                                    </p:set>
                                    <p:anim calcmode="lin" valueType="num">
                                      <p:cBhvr>
                                        <p:cTn id="206" dur="1000" fill="hold"/>
                                        <p:tgtEl>
                                          <p:spTgt spid="69">
                                            <p:txEl>
                                              <p:pRg st="14" end="14"/>
                                            </p:txEl>
                                          </p:spTgt>
                                        </p:tgtEl>
                                        <p:attrNameLst>
                                          <p:attrName>ppt_x</p:attrName>
                                        </p:attrNameLst>
                                      </p:cBhvr>
                                      <p:tavLst>
                                        <p:tav tm="0">
                                          <p:val>
                                            <p:strVal val="#ppt_x"/>
                                          </p:val>
                                        </p:tav>
                                        <p:tav tm="100000">
                                          <p:val>
                                            <p:strVal val="#ppt_x"/>
                                          </p:val>
                                        </p:tav>
                                      </p:tavLst>
                                    </p:anim>
                                    <p:anim calcmode="lin" valueType="num">
                                      <p:cBhvr>
                                        <p:cTn id="207" dur="1000" fill="hold"/>
                                        <p:tgtEl>
                                          <p:spTgt spid="69">
                                            <p:txEl>
                                              <p:pRg st="14" end="14"/>
                                            </p:txEl>
                                          </p:spTgt>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grpId="0" nodeType="clickEffect">
                                  <p:stCondLst>
                                    <p:cond delay="0"/>
                                  </p:stCondLst>
                                  <p:iterate>
                                    <p:tmAbs val="0"/>
                                  </p:iterate>
                                  <p:childTnLst>
                                    <p:set>
                                      <p:cBhvr>
                                        <p:cTn id="211" fill="hold"/>
                                        <p:tgtEl>
                                          <p:spTgt spid="69">
                                            <p:txEl>
                                              <p:pRg st="15" end="15"/>
                                            </p:txEl>
                                          </p:spTgt>
                                        </p:tgtEl>
                                        <p:attrNameLst>
                                          <p:attrName>style.visibility</p:attrName>
                                        </p:attrNameLst>
                                      </p:cBhvr>
                                      <p:to>
                                        <p:strVal val="visible"/>
                                      </p:to>
                                    </p:set>
                                    <p:anim calcmode="lin" valueType="num">
                                      <p:cBhvr>
                                        <p:cTn id="212" dur="1000" fill="hold"/>
                                        <p:tgtEl>
                                          <p:spTgt spid="69">
                                            <p:txEl>
                                              <p:pRg st="15" end="15"/>
                                            </p:txEl>
                                          </p:spTgt>
                                        </p:tgtEl>
                                        <p:attrNameLst>
                                          <p:attrName>ppt_x</p:attrName>
                                        </p:attrNameLst>
                                      </p:cBhvr>
                                      <p:tavLst>
                                        <p:tav tm="0">
                                          <p:val>
                                            <p:strVal val="#ppt_x"/>
                                          </p:val>
                                        </p:tav>
                                        <p:tav tm="100000">
                                          <p:val>
                                            <p:strVal val="#ppt_x"/>
                                          </p:val>
                                        </p:tav>
                                      </p:tavLst>
                                    </p:anim>
                                    <p:anim calcmode="lin" valueType="num">
                                      <p:cBhvr>
                                        <p:cTn id="213" dur="1000" fill="hold"/>
                                        <p:tgtEl>
                                          <p:spTgt spid="69">
                                            <p:txEl>
                                              <p:pRg st="15" end="15"/>
                                            </p:txEl>
                                          </p:spTgt>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iterate>
                                    <p:tmAbs val="0"/>
                                  </p:iterate>
                                  <p:childTnLst>
                                    <p:set>
                                      <p:cBhvr>
                                        <p:cTn id="217" fill="hold"/>
                                        <p:tgtEl>
                                          <p:spTgt spid="69">
                                            <p:txEl>
                                              <p:pRg st="16" end="16"/>
                                            </p:txEl>
                                          </p:spTgt>
                                        </p:tgtEl>
                                        <p:attrNameLst>
                                          <p:attrName>style.visibility</p:attrName>
                                        </p:attrNameLst>
                                      </p:cBhvr>
                                      <p:to>
                                        <p:strVal val="visible"/>
                                      </p:to>
                                    </p:set>
                                    <p:anim calcmode="lin" valueType="num">
                                      <p:cBhvr>
                                        <p:cTn id="218" dur="1000" fill="hold"/>
                                        <p:tgtEl>
                                          <p:spTgt spid="69">
                                            <p:txEl>
                                              <p:pRg st="16" end="16"/>
                                            </p:txEl>
                                          </p:spTgt>
                                        </p:tgtEl>
                                        <p:attrNameLst>
                                          <p:attrName>ppt_x</p:attrName>
                                        </p:attrNameLst>
                                      </p:cBhvr>
                                      <p:tavLst>
                                        <p:tav tm="0">
                                          <p:val>
                                            <p:strVal val="#ppt_x"/>
                                          </p:val>
                                        </p:tav>
                                        <p:tav tm="100000">
                                          <p:val>
                                            <p:strVal val="#ppt_x"/>
                                          </p:val>
                                        </p:tav>
                                      </p:tavLst>
                                    </p:anim>
                                    <p:anim calcmode="lin" valueType="num">
                                      <p:cBhvr>
                                        <p:cTn id="219" dur="1000" fill="hold"/>
                                        <p:tgtEl>
                                          <p:spTgt spid="69">
                                            <p:txEl>
                                              <p:pRg st="16" end="1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advAuto="0"/>
      <p:bldP spid="68" grpId="0" build="p" bldLvl="5" animBg="1" advAuto="0"/>
      <p:bldP spid="69" grpId="0" build="p"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3280" y="1268760"/>
            <a:ext cx="1944216" cy="646331"/>
          </a:xfrm>
          <a:prstGeom prst="rect">
            <a:avLst/>
          </a:prstGeom>
          <a:noFill/>
        </p:spPr>
        <p:txBody>
          <a:bodyPr wrap="square" rtlCol="0">
            <a:spAutoFit/>
          </a:bodyPr>
          <a:lstStyle/>
          <a:p>
            <a:r>
              <a:rPr lang="en-GB" b="1" dirty="0">
                <a:solidFill>
                  <a:srgbClr val="FF0000"/>
                </a:solidFill>
              </a:rPr>
              <a:t>Match the words with the images</a:t>
            </a:r>
            <a:r>
              <a:rPr lang="en-GB" dirty="0">
                <a:solidFill>
                  <a:srgbClr val="FF0000"/>
                </a:solidFill>
              </a:rPr>
              <a:t>.</a:t>
            </a:r>
          </a:p>
        </p:txBody>
      </p:sp>
      <p:pic>
        <p:nvPicPr>
          <p:cNvPr id="135172" name="Picture 4"/>
          <p:cNvPicPr>
            <a:picLocks noChangeAspect="1" noChangeArrowheads="1"/>
          </p:cNvPicPr>
          <p:nvPr/>
        </p:nvPicPr>
        <p:blipFill>
          <a:blip r:embed="rId2" cstate="print"/>
          <a:srcRect/>
          <a:stretch>
            <a:fillRect/>
          </a:stretch>
        </p:blipFill>
        <p:spPr bwMode="auto">
          <a:xfrm>
            <a:off x="488504" y="980728"/>
            <a:ext cx="6724650" cy="494347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76536" y="692696"/>
            <a:ext cx="2808312" cy="615553"/>
          </a:xfrm>
          <a:prstGeom prst="rect">
            <a:avLst/>
          </a:prstGeom>
          <a:noFill/>
        </p:spPr>
        <p:txBody>
          <a:bodyPr wrap="square" rtlCol="0">
            <a:spAutoFit/>
          </a:bodyPr>
          <a:lstStyle/>
          <a:p>
            <a:r>
              <a:rPr lang="es-ES" sz="3400" b="1" dirty="0"/>
              <a:t>EL PRETÉRITO</a:t>
            </a:r>
          </a:p>
        </p:txBody>
      </p:sp>
      <p:sp>
        <p:nvSpPr>
          <p:cNvPr id="7" name="Rectángulo 6"/>
          <p:cNvSpPr/>
          <p:nvPr/>
        </p:nvSpPr>
        <p:spPr>
          <a:xfrm>
            <a:off x="200472" y="1556792"/>
            <a:ext cx="9361040" cy="1200329"/>
          </a:xfrm>
          <a:prstGeom prst="rect">
            <a:avLst/>
          </a:prstGeom>
          <a:solidFill>
            <a:srgbClr val="FFFF00"/>
          </a:solidFill>
        </p:spPr>
        <p:txBody>
          <a:bodyPr wrap="square">
            <a:spAutoFit/>
          </a:bodyPr>
          <a:lstStyle/>
          <a:p>
            <a:r>
              <a:rPr lang="en-GB" b="1" u="sng" dirty="0">
                <a:solidFill>
                  <a:srgbClr val="FF0000"/>
                </a:solidFill>
                <a:latin typeface="Comic Sans MS" pitchFamily="66" charset="0"/>
              </a:rPr>
              <a:t>Objective</a:t>
            </a:r>
            <a:endParaRPr lang="en-GB" dirty="0">
              <a:solidFill>
                <a:srgbClr val="FF0000"/>
              </a:solidFill>
              <a:latin typeface="Comic Sans MS" pitchFamily="66" charset="0"/>
            </a:endParaRPr>
          </a:p>
          <a:p>
            <a:r>
              <a:rPr lang="en-GB" dirty="0">
                <a:solidFill>
                  <a:srgbClr val="002060"/>
                </a:solidFill>
                <a:latin typeface="Comic Sans MS" pitchFamily="66" charset="0"/>
              </a:rPr>
              <a:t>To be able to successfully use the </a:t>
            </a:r>
            <a:r>
              <a:rPr lang="en-GB" dirty="0" err="1">
                <a:solidFill>
                  <a:srgbClr val="002060"/>
                </a:solidFill>
                <a:latin typeface="Comic Sans MS" pitchFamily="66" charset="0"/>
              </a:rPr>
              <a:t>preterite</a:t>
            </a:r>
            <a:r>
              <a:rPr lang="en-GB" dirty="0">
                <a:solidFill>
                  <a:srgbClr val="002060"/>
                </a:solidFill>
                <a:latin typeface="Comic Sans MS" pitchFamily="66" charset="0"/>
              </a:rPr>
              <a:t> (past tense).</a:t>
            </a:r>
          </a:p>
          <a:p>
            <a:r>
              <a:rPr lang="en-GB" b="1" u="sng" dirty="0">
                <a:solidFill>
                  <a:srgbClr val="FF0000"/>
                </a:solidFill>
                <a:latin typeface="Comic Sans MS" pitchFamily="66" charset="0"/>
              </a:rPr>
              <a:t>Outcome</a:t>
            </a:r>
            <a:endParaRPr lang="en-GB" dirty="0">
              <a:solidFill>
                <a:srgbClr val="FF0000"/>
              </a:solidFill>
              <a:latin typeface="Comic Sans MS" pitchFamily="66" charset="0"/>
            </a:endParaRPr>
          </a:p>
          <a:p>
            <a:r>
              <a:rPr lang="en-GB" dirty="0">
                <a:solidFill>
                  <a:srgbClr val="002060"/>
                </a:solidFill>
                <a:latin typeface="Comic Sans MS" pitchFamily="66" charset="0"/>
              </a:rPr>
              <a:t>To say verbs in the past for the first and third persons.</a:t>
            </a:r>
          </a:p>
        </p:txBody>
      </p:sp>
      <p:sp>
        <p:nvSpPr>
          <p:cNvPr id="5" name="Rectángulo redondeado 2"/>
          <p:cNvSpPr/>
          <p:nvPr/>
        </p:nvSpPr>
        <p:spPr>
          <a:xfrm>
            <a:off x="4592960" y="332656"/>
            <a:ext cx="4536505" cy="1008112"/>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latin typeface="Curvy Thins" panose="03000600000000000000" pitchFamily="66" charset="0"/>
              </a:rPr>
              <a:t>23. </a:t>
            </a:r>
            <a:r>
              <a:rPr lang="es-E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s-ES" sz="2800" b="1" dirty="0">
                <a:solidFill>
                  <a:srgbClr val="FF0000"/>
                </a:solidFill>
                <a:latin typeface="Curvy Thins" panose="03000600000000000000" pitchFamily="66" charset="0"/>
              </a:rPr>
              <a:t>QUÉ HICISTE LA SEMANA PASADA?</a:t>
            </a:r>
          </a:p>
        </p:txBody>
      </p:sp>
      <p:sp>
        <p:nvSpPr>
          <p:cNvPr id="6" name="Rectangle 5"/>
          <p:cNvSpPr/>
          <p:nvPr/>
        </p:nvSpPr>
        <p:spPr>
          <a:xfrm>
            <a:off x="344488" y="2996952"/>
            <a:ext cx="8784976" cy="3662541"/>
          </a:xfrm>
          <a:prstGeom prst="rect">
            <a:avLst/>
          </a:prstGeom>
          <a:solidFill>
            <a:schemeClr val="bg1"/>
          </a:solidFill>
        </p:spPr>
        <p:txBody>
          <a:bodyPr wrap="square">
            <a:spAutoFit/>
          </a:bodyPr>
          <a:lstStyle/>
          <a:p>
            <a:r>
              <a:rPr lang="en-GB" b="1" u="sng" dirty="0">
                <a:solidFill>
                  <a:srgbClr val="FF0000"/>
                </a:solidFill>
                <a:latin typeface="Comic Sans MS" pitchFamily="66" charset="0"/>
              </a:rPr>
              <a:t>Para </a:t>
            </a:r>
            <a:r>
              <a:rPr lang="en-GB" b="1" u="sng" dirty="0" err="1">
                <a:solidFill>
                  <a:srgbClr val="FF0000"/>
                </a:solidFill>
                <a:latin typeface="Comic Sans MS" pitchFamily="66" charset="0"/>
              </a:rPr>
              <a:t>empezar</a:t>
            </a:r>
            <a:r>
              <a:rPr lang="en-GB" b="1" u="sng" dirty="0">
                <a:solidFill>
                  <a:srgbClr val="FF0000"/>
                </a:solidFill>
                <a:latin typeface="Comic Sans MS" pitchFamily="66" charset="0"/>
              </a:rPr>
              <a:t> …</a:t>
            </a:r>
            <a:endParaRPr lang="en-GB" dirty="0">
              <a:solidFill>
                <a:srgbClr val="FF0000"/>
              </a:solidFill>
              <a:latin typeface="Comic Sans MS" pitchFamily="66" charset="0"/>
            </a:endParaRPr>
          </a:p>
          <a:p>
            <a:r>
              <a:rPr lang="en-GB" dirty="0">
                <a:latin typeface="Comic Sans MS" pitchFamily="66" charset="0"/>
              </a:rPr>
              <a:t>Decide whether the following phrases are written in the present (</a:t>
            </a:r>
            <a:r>
              <a:rPr lang="en-GB" b="1" u="sng" dirty="0">
                <a:latin typeface="Comic Sans MS" pitchFamily="66" charset="0"/>
              </a:rPr>
              <a:t>PR</a:t>
            </a:r>
            <a:r>
              <a:rPr lang="en-GB" dirty="0">
                <a:latin typeface="Comic Sans MS" pitchFamily="66" charset="0"/>
              </a:rPr>
              <a:t>), past/</a:t>
            </a:r>
            <a:r>
              <a:rPr lang="en-GB" dirty="0" err="1">
                <a:latin typeface="Comic Sans MS" pitchFamily="66" charset="0"/>
              </a:rPr>
              <a:t>preterite</a:t>
            </a:r>
            <a:r>
              <a:rPr lang="en-GB" dirty="0">
                <a:latin typeface="Comic Sans MS" pitchFamily="66" charset="0"/>
              </a:rPr>
              <a:t> (</a:t>
            </a:r>
            <a:r>
              <a:rPr lang="en-GB" b="1" u="sng" dirty="0">
                <a:latin typeface="Comic Sans MS" pitchFamily="66" charset="0"/>
              </a:rPr>
              <a:t>P</a:t>
            </a:r>
            <a:r>
              <a:rPr lang="en-GB" dirty="0">
                <a:latin typeface="Comic Sans MS" pitchFamily="66" charset="0"/>
              </a:rPr>
              <a:t>) or future (</a:t>
            </a:r>
            <a:r>
              <a:rPr lang="en-GB" b="1" u="sng" dirty="0">
                <a:latin typeface="Comic Sans MS" pitchFamily="66" charset="0"/>
              </a:rPr>
              <a:t>F</a:t>
            </a:r>
            <a:r>
              <a:rPr lang="en-GB" dirty="0">
                <a:latin typeface="Comic Sans MS" pitchFamily="66" charset="0"/>
              </a:rPr>
              <a:t>).</a:t>
            </a:r>
          </a:p>
          <a:p>
            <a:r>
              <a:rPr lang="en-GB" dirty="0">
                <a:latin typeface="Comic Sans MS" pitchFamily="66" charset="0"/>
              </a:rPr>
              <a:t> </a:t>
            </a:r>
          </a:p>
          <a:p>
            <a:pPr marL="342900" indent="-342900">
              <a:buFont typeface="+mj-lt"/>
              <a:buAutoNum type="arabicPeriod"/>
            </a:pPr>
            <a:r>
              <a:rPr lang="es-ES_tradnl" sz="1600" dirty="0">
                <a:latin typeface="Comic Sans MS" pitchFamily="66" charset="0"/>
              </a:rPr>
              <a:t>Normalmente leo libros en mi dormitorio.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Ayer jugué al fútbol en el jardín.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La semana que viene voy a ir al cine con mis padres.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No me gusta hacer esquí porque es difícil.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Tengo que hacer mis deberes que no me gusta.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Hace dos días hablé por teléfono.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La semana pasada mi familia y yo com</a:t>
            </a:r>
            <a:r>
              <a:rPr lang="es-ES_tradnl" sz="1600" dirty="0">
                <a:solidFill>
                  <a:srgbClr val="FF0000"/>
                </a:solidFill>
                <a:latin typeface="Comic Sans MS" pitchFamily="66" charset="0"/>
              </a:rPr>
              <a:t>e</a:t>
            </a:r>
            <a:r>
              <a:rPr lang="es-ES_tradnl" sz="1600" dirty="0">
                <a:latin typeface="Comic Sans MS" pitchFamily="66" charset="0"/>
              </a:rPr>
              <a:t>mos en un restaurante.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Prefiero ver la televisión porque es más interesante que leer libros.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Hoy me levanté temprano.					________</a:t>
            </a:r>
            <a:endParaRPr lang="en-GB" sz="1600" dirty="0">
              <a:latin typeface="Comic Sans MS" pitchFamily="66" charset="0"/>
            </a:endParaRPr>
          </a:p>
          <a:p>
            <a:pPr marL="342900" indent="-342900">
              <a:buFont typeface="+mj-lt"/>
              <a:buAutoNum type="arabicPeriod"/>
            </a:pPr>
            <a:r>
              <a:rPr lang="es-ES_tradnl" sz="1600" dirty="0">
                <a:latin typeface="Comic Sans MS" pitchFamily="66" charset="0"/>
              </a:rPr>
              <a:t>Durante las vacaciones mi hermana </a:t>
            </a:r>
            <a:r>
              <a:rPr lang="es-ES_tradnl" sz="1600" dirty="0">
                <a:solidFill>
                  <a:srgbClr val="FF0000"/>
                </a:solidFill>
                <a:latin typeface="Comic Sans MS" pitchFamily="66" charset="0"/>
              </a:rPr>
              <a:t>voy </a:t>
            </a:r>
            <a:r>
              <a:rPr lang="es-ES_tradnl" sz="1600" dirty="0">
                <a:latin typeface="Comic Sans MS" pitchFamily="66" charset="0"/>
              </a:rPr>
              <a:t>a trabajar en España.		________</a:t>
            </a:r>
            <a:endParaRPr lang="en-GB" sz="1600" dirty="0">
              <a:latin typeface="Comic Sans MS" pitchFamily="66" charset="0"/>
            </a:endParaRPr>
          </a:p>
        </p:txBody>
      </p:sp>
    </p:spTree>
    <p:extLst>
      <p:ext uri="{BB962C8B-B14F-4D97-AF65-F5344CB8AC3E}">
        <p14:creationId xmlns:p14="http://schemas.microsoft.com/office/powerpoint/2010/main" val="333638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8504" y="764704"/>
            <a:ext cx="9073008" cy="5055358"/>
          </a:xfrm>
          <a:prstGeom prst="rect">
            <a:avLst/>
          </a:prstGeom>
          <a:solidFill>
            <a:schemeClr val="bg1"/>
          </a:solidFill>
        </p:spPr>
        <p:txBody>
          <a:bodyPr wrap="square" rtlCol="0">
            <a:spAutoFit/>
          </a:bodyPr>
          <a:lstStyle/>
          <a:p>
            <a:r>
              <a:rPr lang="es-ES" sz="1700" dirty="0">
                <a:solidFill>
                  <a:srgbClr val="FF0000"/>
                </a:solidFill>
                <a:latin typeface="Aharoni" panose="02010803020104030203" pitchFamily="2" charset="-79"/>
                <a:cs typeface="Aharoni" panose="02010803020104030203" pitchFamily="2" charset="-79"/>
              </a:rPr>
              <a:t>FILL IN THE GAPS WITH THE  PRETERITE TENSE</a:t>
            </a:r>
          </a:p>
          <a:p>
            <a:endParaRPr lang="es-ES" sz="1463" dirty="0"/>
          </a:p>
          <a:p>
            <a:r>
              <a:rPr lang="es-ES" sz="1625" dirty="0"/>
              <a:t>Rafael Nadal </a:t>
            </a:r>
            <a:r>
              <a:rPr lang="es-ES" sz="1625" dirty="0" err="1"/>
              <a:t>Parera</a:t>
            </a:r>
            <a:r>
              <a:rPr lang="es-ES" sz="1625" dirty="0"/>
              <a:t>, Rafa Nadal, (1) ______</a:t>
            </a:r>
            <a:r>
              <a:rPr lang="es-ES" sz="1625" b="1" dirty="0"/>
              <a:t>(nacer) </a:t>
            </a:r>
            <a:r>
              <a:rPr lang="es-ES" sz="1625" dirty="0"/>
              <a:t>el 3 de junio de 1986 en Manacor, la segunda localidad más grande de la isla de Mallorca después de Palma, y en el seno de una familia de grandes deportistas. Su tío Miguel Ángel Nadal (2) _____ </a:t>
            </a:r>
            <a:r>
              <a:rPr lang="es-ES" sz="1625" b="1" dirty="0"/>
              <a:t>(ser)</a:t>
            </a:r>
            <a:r>
              <a:rPr lang="es-ES" sz="1625" dirty="0"/>
              <a:t> jugador del equipo de fútbol del FC Barcelona y su tío Toni Nadal (3) _______ </a:t>
            </a:r>
            <a:r>
              <a:rPr lang="es-ES" sz="1625" b="1" dirty="0"/>
              <a:t>(jugar)</a:t>
            </a:r>
            <a:r>
              <a:rPr lang="es-ES" sz="1625" dirty="0"/>
              <a:t> también profesionalmente al tenis y fue quien le (4) ________ </a:t>
            </a:r>
            <a:r>
              <a:rPr lang="es-ES" sz="1625" b="1" dirty="0"/>
              <a:t>(enseñar</a:t>
            </a:r>
            <a:r>
              <a:rPr lang="es-ES" sz="1625" dirty="0"/>
              <a:t>) los primeros pases de tenis a la edad de tres años, más tarde se (5) _________ </a:t>
            </a:r>
            <a:r>
              <a:rPr lang="es-ES" sz="1625" b="1" dirty="0"/>
              <a:t>(convertir)</a:t>
            </a:r>
            <a:r>
              <a:rPr lang="es-ES" sz="1625" dirty="0"/>
              <a:t> en su entrenador y representante. </a:t>
            </a:r>
          </a:p>
          <a:p>
            <a:r>
              <a:rPr lang="es-ES" sz="1625" dirty="0"/>
              <a:t> </a:t>
            </a:r>
          </a:p>
          <a:p>
            <a:r>
              <a:rPr lang="es-ES" sz="1625" dirty="0"/>
              <a:t>Desde niño (6) ________ </a:t>
            </a:r>
            <a:r>
              <a:rPr lang="es-ES" sz="1625" b="1" dirty="0"/>
              <a:t>(practicar)</a:t>
            </a:r>
            <a:r>
              <a:rPr lang="es-ES" sz="1625" dirty="0"/>
              <a:t> diferentes deportes y (7) ________ </a:t>
            </a:r>
            <a:r>
              <a:rPr lang="es-ES" sz="1625" b="1" dirty="0"/>
              <a:t>(llegar)</a:t>
            </a:r>
            <a:r>
              <a:rPr lang="es-ES" sz="1625" dirty="0"/>
              <a:t> a destacar como futbolista en campeonatos de categorías inferiores pero, muy pronto, (8) ________ </a:t>
            </a:r>
            <a:r>
              <a:rPr lang="es-ES" sz="1625" b="1" dirty="0"/>
              <a:t>(tener)</a:t>
            </a:r>
            <a:r>
              <a:rPr lang="es-ES" sz="1625" dirty="0"/>
              <a:t> que escoger entre ambos deportes y  (9) ________</a:t>
            </a:r>
            <a:r>
              <a:rPr lang="es-ES" sz="1625" b="1" dirty="0"/>
              <a:t> (elegir) </a:t>
            </a:r>
            <a:r>
              <a:rPr lang="es-ES" sz="1625" dirty="0"/>
              <a:t> la raqueta y (10) _________ </a:t>
            </a:r>
            <a:r>
              <a:rPr lang="es-ES" sz="1625" b="1" dirty="0"/>
              <a:t>(comenzar)</a:t>
            </a:r>
            <a:r>
              <a:rPr lang="es-ES" sz="1625" dirty="0"/>
              <a:t> a dedicarse en exclusiva al tenis.</a:t>
            </a:r>
          </a:p>
          <a:p>
            <a:r>
              <a:rPr lang="es-ES" sz="1625" dirty="0"/>
              <a:t> </a:t>
            </a:r>
          </a:p>
          <a:p>
            <a:r>
              <a:rPr lang="es-ES" sz="1625" dirty="0"/>
              <a:t>Su primer gran título lo (11) _________ </a:t>
            </a:r>
            <a:r>
              <a:rPr lang="es-ES" sz="1625" b="1" dirty="0"/>
              <a:t>(conseguir)</a:t>
            </a:r>
            <a:r>
              <a:rPr lang="es-ES" sz="1625" dirty="0"/>
              <a:t> ya en 2004 cuando (12) _______ (ganar) la ensaladera de la Copa Davis contra Estados Unidos junto a sus compañeros de la Selección Española y, un año más tarde, se (13) _______ </a:t>
            </a:r>
            <a:r>
              <a:rPr lang="es-ES" sz="1625" b="1" dirty="0"/>
              <a:t>(consagrar)</a:t>
            </a:r>
            <a:r>
              <a:rPr lang="es-ES" sz="1625" dirty="0"/>
              <a:t> como profesional al ganar su primera final de </a:t>
            </a:r>
            <a:r>
              <a:rPr lang="es-ES" sz="1625" dirty="0" err="1"/>
              <a:t>Roland</a:t>
            </a:r>
            <a:r>
              <a:rPr lang="es-ES" sz="1625" dirty="0"/>
              <a:t> Garros. Además (14) ________ </a:t>
            </a:r>
            <a:r>
              <a:rPr lang="es-ES" sz="1625" b="1" dirty="0"/>
              <a:t>(lograr)</a:t>
            </a:r>
            <a:r>
              <a:rPr lang="es-ES" sz="1625" dirty="0"/>
              <a:t> también entonces un récord adolescente, el de superar con once títulos los nueve del sueco </a:t>
            </a:r>
            <a:r>
              <a:rPr lang="es-ES" sz="1625" dirty="0" err="1"/>
              <a:t>Mats</a:t>
            </a:r>
            <a:r>
              <a:rPr lang="es-ES" sz="1625" dirty="0"/>
              <a:t> </a:t>
            </a:r>
            <a:r>
              <a:rPr lang="es-ES" sz="1625" dirty="0" err="1"/>
              <a:t>Wilander</a:t>
            </a:r>
            <a:r>
              <a:rPr lang="es-ES" sz="1625" dirty="0"/>
              <a:t> en 1983.</a:t>
            </a:r>
          </a:p>
          <a:p>
            <a:endParaRPr lang="es-ES" sz="1463" dirty="0"/>
          </a:p>
        </p:txBody>
      </p:sp>
    </p:spTree>
    <p:extLst>
      <p:ext uri="{BB962C8B-B14F-4D97-AF65-F5344CB8AC3E}">
        <p14:creationId xmlns:p14="http://schemas.microsoft.com/office/powerpoint/2010/main" val="165809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60512" y="188639"/>
          <a:ext cx="8712969" cy="6408714"/>
        </p:xfrm>
        <a:graphic>
          <a:graphicData uri="http://schemas.openxmlformats.org/drawingml/2006/table">
            <a:tbl>
              <a:tblPr firstRow="1" bandRow="1">
                <a:tableStyleId>{5940675A-B579-460E-94D1-54222C63F5DA}</a:tableStyleId>
              </a:tblPr>
              <a:tblGrid>
                <a:gridCol w="2904323">
                  <a:extLst>
                    <a:ext uri="{9D8B030D-6E8A-4147-A177-3AD203B41FA5}">
                      <a16:colId xmlns:a16="http://schemas.microsoft.com/office/drawing/2014/main" val="20000"/>
                    </a:ext>
                  </a:extLst>
                </a:gridCol>
                <a:gridCol w="2904323">
                  <a:extLst>
                    <a:ext uri="{9D8B030D-6E8A-4147-A177-3AD203B41FA5}">
                      <a16:colId xmlns:a16="http://schemas.microsoft.com/office/drawing/2014/main" val="20001"/>
                    </a:ext>
                  </a:extLst>
                </a:gridCol>
                <a:gridCol w="2904323">
                  <a:extLst>
                    <a:ext uri="{9D8B030D-6E8A-4147-A177-3AD203B41FA5}">
                      <a16:colId xmlns:a16="http://schemas.microsoft.com/office/drawing/2014/main" val="20002"/>
                    </a:ext>
                  </a:extLst>
                </a:gridCol>
              </a:tblGrid>
              <a:tr h="213623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2136238">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136238">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pic>
        <p:nvPicPr>
          <p:cNvPr id="6" name="Picture 4" descr="mandar mensaj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76" y="260649"/>
            <a:ext cx="1868165" cy="197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Cj039825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944889" y="484667"/>
            <a:ext cx="1910611" cy="1531263"/>
          </a:xfrm>
          <a:prstGeom prst="rect">
            <a:avLst/>
          </a:prstGeom>
          <a:noFill/>
        </p:spPr>
      </p:pic>
      <p:pic>
        <p:nvPicPr>
          <p:cNvPr id="8" name="Picture 3" descr="MMj0283046000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a:xfrm>
            <a:off x="1068612" y="2492897"/>
            <a:ext cx="2084188" cy="1843125"/>
          </a:xfrm>
          <a:prstGeom prst="rect">
            <a:avLst/>
          </a:prstGeom>
          <a:noFill/>
        </p:spPr>
      </p:pic>
      <p:pic>
        <p:nvPicPr>
          <p:cNvPr id="9" name="Picture 3" descr="MCj039672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969224" y="361644"/>
            <a:ext cx="1728192" cy="1748003"/>
          </a:xfrm>
          <a:prstGeom prst="rect">
            <a:avLst/>
          </a:prstGeom>
          <a:noFill/>
        </p:spPr>
      </p:pic>
      <p:pic>
        <p:nvPicPr>
          <p:cNvPr id="10" name="Picture 3" descr="MCj0137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3985464" y="2508472"/>
            <a:ext cx="1903641" cy="1784624"/>
          </a:xfrm>
          <a:prstGeom prst="rect">
            <a:avLst/>
          </a:prstGeom>
          <a:noFill/>
        </p:spPr>
      </p:pic>
      <p:pic>
        <p:nvPicPr>
          <p:cNvPr id="11" name="Picture 2" descr="http://cdn.graphicsfactory.com/clip-art/image_files/image/6/1342326-1780-Fast-Food-Hamburger-Drink-And-French-Fri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9224" y="2492896"/>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MMAG00294_0000[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a:xfrm>
            <a:off x="1064568" y="4634340"/>
            <a:ext cx="1916792" cy="1818997"/>
          </a:xfrm>
          <a:prstGeom prst="rect">
            <a:avLst/>
          </a:prstGeom>
          <a:noFill/>
        </p:spPr>
      </p:pic>
      <p:pic>
        <p:nvPicPr>
          <p:cNvPr id="13" name="Picture 3" descr="MCj0351240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4088904" y="4581128"/>
            <a:ext cx="1728192" cy="1885978"/>
          </a:xfrm>
          <a:prstGeom prst="rect">
            <a:avLst/>
          </a:prstGeom>
          <a:noFill/>
        </p:spPr>
      </p:pic>
      <p:pic>
        <p:nvPicPr>
          <p:cNvPr id="14" name="Picture 4" descr="chatear por intern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2200" y="4581129"/>
            <a:ext cx="1971240" cy="183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016896" y="188640"/>
            <a:ext cx="5220072" cy="369332"/>
          </a:xfrm>
          <a:prstGeom prst="rect">
            <a:avLst/>
          </a:prstGeom>
        </p:spPr>
        <p:txBody>
          <a:bodyPr wrap="square">
            <a:spAutoFit/>
          </a:bodyPr>
          <a:lstStyle/>
          <a:p>
            <a:r>
              <a:rPr lang="en-GB" b="1" u="sng" dirty="0" err="1">
                <a:solidFill>
                  <a:srgbClr val="FF0000"/>
                </a:solidFill>
                <a:latin typeface="Comic Sans MS" pitchFamily="66" charset="0"/>
              </a:rPr>
              <a:t>Piensa,¿cuál</a:t>
            </a:r>
            <a:r>
              <a:rPr lang="en-GB" b="1" u="sng" dirty="0">
                <a:solidFill>
                  <a:srgbClr val="FF0000"/>
                </a:solidFill>
                <a:latin typeface="Comic Sans MS" pitchFamily="66" charset="0"/>
              </a:rPr>
              <a:t> </a:t>
            </a:r>
            <a:r>
              <a:rPr lang="en-GB" b="1" u="sng" dirty="0" err="1">
                <a:solidFill>
                  <a:srgbClr val="FF0000"/>
                </a:solidFill>
                <a:latin typeface="Comic Sans MS" pitchFamily="66" charset="0"/>
              </a:rPr>
              <a:t>es</a:t>
            </a:r>
            <a:r>
              <a:rPr lang="en-GB" b="1" u="sng" dirty="0">
                <a:solidFill>
                  <a:srgbClr val="FF0000"/>
                </a:solidFill>
                <a:latin typeface="Comic Sans MS" pitchFamily="66" charset="0"/>
              </a:rPr>
              <a:t> el </a:t>
            </a:r>
            <a:r>
              <a:rPr lang="en-GB" b="1" u="sng" dirty="0" err="1">
                <a:solidFill>
                  <a:srgbClr val="FF0000"/>
                </a:solidFill>
                <a:latin typeface="Comic Sans MS" pitchFamily="66" charset="0"/>
              </a:rPr>
              <a:t>infinitivo</a:t>
            </a:r>
            <a:r>
              <a:rPr lang="en-GB" b="1" u="sng" dirty="0">
                <a:solidFill>
                  <a:srgbClr val="FF0000"/>
                </a:solidFill>
                <a:latin typeface="Comic Sans MS" pitchFamily="66" charset="0"/>
              </a:rPr>
              <a:t> de </a:t>
            </a:r>
            <a:r>
              <a:rPr lang="en-GB" b="1" u="sng" dirty="0" err="1">
                <a:solidFill>
                  <a:srgbClr val="FF0000"/>
                </a:solidFill>
                <a:latin typeface="Comic Sans MS" pitchFamily="66" charset="0"/>
              </a:rPr>
              <a:t>estos</a:t>
            </a:r>
            <a:r>
              <a:rPr lang="en-GB" b="1" u="sng" dirty="0">
                <a:solidFill>
                  <a:srgbClr val="FF0000"/>
                </a:solidFill>
                <a:latin typeface="Comic Sans MS" pitchFamily="66" charset="0"/>
              </a:rPr>
              <a:t> </a:t>
            </a:r>
            <a:r>
              <a:rPr lang="en-GB" b="1" u="sng" dirty="0" err="1">
                <a:solidFill>
                  <a:srgbClr val="FF0000"/>
                </a:solidFill>
                <a:latin typeface="Comic Sans MS" pitchFamily="66" charset="0"/>
              </a:rPr>
              <a:t>verbos</a:t>
            </a:r>
            <a:r>
              <a:rPr lang="en-GB" b="1" u="sng" dirty="0">
                <a:solidFill>
                  <a:srgbClr val="FF0000"/>
                </a:solidFill>
                <a:latin typeface="Comic Sans MS" pitchFamily="66" charset="0"/>
              </a:rPr>
              <a:t>?</a:t>
            </a:r>
            <a:endParaRPr lang="en-GB" dirty="0"/>
          </a:p>
        </p:txBody>
      </p:sp>
    </p:spTree>
    <p:extLst>
      <p:ext uri="{BB962C8B-B14F-4D97-AF65-F5344CB8AC3E}">
        <p14:creationId xmlns:p14="http://schemas.microsoft.com/office/powerpoint/2010/main" val="41125527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384"/>
            <a:ext cx="9144000" cy="864096"/>
          </a:xfrm>
          <a:solidFill>
            <a:srgbClr val="FFFF00"/>
          </a:solidFill>
          <a:ln w="38100">
            <a:solidFill>
              <a:schemeClr val="tx1"/>
            </a:solidFill>
          </a:ln>
        </p:spPr>
        <p:txBody>
          <a:bodyPr>
            <a:noAutofit/>
          </a:bodyPr>
          <a:lstStyle/>
          <a:p>
            <a:r>
              <a:rPr lang="en-GB" sz="2300" b="1" u="sng" dirty="0">
                <a:solidFill>
                  <a:srgbClr val="FF0000"/>
                </a:solidFill>
                <a:latin typeface="Comic Sans MS" pitchFamily="66" charset="0"/>
              </a:rPr>
              <a:t>Los </a:t>
            </a:r>
            <a:r>
              <a:rPr lang="en-GB" sz="2300" b="1" u="sng" dirty="0" err="1">
                <a:solidFill>
                  <a:srgbClr val="FF0000"/>
                </a:solidFill>
                <a:latin typeface="Comic Sans MS" pitchFamily="66" charset="0"/>
              </a:rPr>
              <a:t>infinitivos</a:t>
            </a:r>
            <a:r>
              <a:rPr lang="en-GB" sz="2300" b="1" u="sng" dirty="0">
                <a:solidFill>
                  <a:srgbClr val="FF0000"/>
                </a:solidFill>
                <a:latin typeface="Comic Sans MS" pitchFamily="66" charset="0"/>
              </a:rPr>
              <a:t> son ...</a:t>
            </a:r>
          </a:p>
        </p:txBody>
      </p:sp>
      <p:pic>
        <p:nvPicPr>
          <p:cNvPr id="5" name="Picture 3" descr="MCj039672600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60512" y="980729"/>
            <a:ext cx="1224136" cy="1238169"/>
          </a:xfrm>
          <a:noFill/>
        </p:spPr>
      </p:pic>
      <p:sp>
        <p:nvSpPr>
          <p:cNvPr id="6" name="TextBox 5"/>
          <p:cNvSpPr txBox="1"/>
          <p:nvPr/>
        </p:nvSpPr>
        <p:spPr>
          <a:xfrm>
            <a:off x="416497" y="2204864"/>
            <a:ext cx="2086209" cy="338554"/>
          </a:xfrm>
          <a:prstGeom prst="rect">
            <a:avLst/>
          </a:prstGeom>
          <a:noFill/>
        </p:spPr>
        <p:txBody>
          <a:bodyPr wrap="square" rtlCol="0">
            <a:spAutoFit/>
          </a:bodyPr>
          <a:lstStyle/>
          <a:p>
            <a:r>
              <a:rPr lang="en-GB" sz="1600" b="1" dirty="0">
                <a:solidFill>
                  <a:srgbClr val="FF0000"/>
                </a:solidFill>
                <a:latin typeface="Comic Sans MS" pitchFamily="66" charset="0"/>
              </a:rPr>
              <a:t>ESCUCHAR </a:t>
            </a:r>
            <a:r>
              <a:rPr lang="en-GB" sz="1600" b="1" dirty="0" err="1">
                <a:latin typeface="Comic Sans MS" pitchFamily="66" charset="0"/>
              </a:rPr>
              <a:t>música</a:t>
            </a:r>
            <a:endParaRPr lang="en-GB" sz="1600" b="1" dirty="0">
              <a:solidFill>
                <a:srgbClr val="FF0000"/>
              </a:solidFill>
              <a:latin typeface="Comic Sans MS" pitchFamily="66" charset="0"/>
            </a:endParaRPr>
          </a:p>
        </p:txBody>
      </p:sp>
      <p:pic>
        <p:nvPicPr>
          <p:cNvPr id="7" name="Picture 4" descr="chatear por inter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168" y="1412777"/>
            <a:ext cx="1467184" cy="13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72680" y="1043444"/>
            <a:ext cx="2757486" cy="369332"/>
          </a:xfrm>
          <a:prstGeom prst="rect">
            <a:avLst/>
          </a:prstGeom>
          <a:noFill/>
        </p:spPr>
        <p:txBody>
          <a:bodyPr wrap="none" rtlCol="0">
            <a:spAutoFit/>
          </a:bodyPr>
          <a:lstStyle/>
          <a:p>
            <a:r>
              <a:rPr lang="en-GB" b="1" dirty="0">
                <a:solidFill>
                  <a:srgbClr val="FF0000"/>
                </a:solidFill>
                <a:latin typeface="Comic Sans MS" pitchFamily="66" charset="0"/>
              </a:rPr>
              <a:t>CHATEAR </a:t>
            </a:r>
            <a:r>
              <a:rPr lang="en-GB" dirty="0" err="1">
                <a:latin typeface="Comic Sans MS" pitchFamily="66" charset="0"/>
              </a:rPr>
              <a:t>por</a:t>
            </a:r>
            <a:r>
              <a:rPr lang="en-GB" dirty="0">
                <a:latin typeface="Comic Sans MS" pitchFamily="66" charset="0"/>
              </a:rPr>
              <a:t> Internet</a:t>
            </a:r>
            <a:endParaRPr lang="en-GB" b="1" dirty="0">
              <a:solidFill>
                <a:srgbClr val="FF0000"/>
              </a:solidFill>
              <a:latin typeface="Comic Sans MS" pitchFamily="66" charset="0"/>
            </a:endParaRPr>
          </a:p>
        </p:txBody>
      </p:sp>
      <p:pic>
        <p:nvPicPr>
          <p:cNvPr id="9" name="Picture 3" descr="MCj039667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63484" y="989004"/>
            <a:ext cx="1250345" cy="1281435"/>
          </a:xfrm>
          <a:prstGeom prst="rect">
            <a:avLst/>
          </a:prstGeom>
          <a:noFill/>
        </p:spPr>
      </p:pic>
      <p:sp>
        <p:nvSpPr>
          <p:cNvPr id="10" name="TextBox 9"/>
          <p:cNvSpPr txBox="1"/>
          <p:nvPr/>
        </p:nvSpPr>
        <p:spPr>
          <a:xfrm>
            <a:off x="4266749" y="2339588"/>
            <a:ext cx="2090637" cy="369332"/>
          </a:xfrm>
          <a:prstGeom prst="rect">
            <a:avLst/>
          </a:prstGeom>
          <a:noFill/>
        </p:spPr>
        <p:txBody>
          <a:bodyPr wrap="none" rtlCol="0">
            <a:spAutoFit/>
          </a:bodyPr>
          <a:lstStyle/>
          <a:p>
            <a:r>
              <a:rPr lang="en-GB" b="1" dirty="0">
                <a:solidFill>
                  <a:srgbClr val="FF0000"/>
                </a:solidFill>
                <a:latin typeface="Comic Sans MS" pitchFamily="66" charset="0"/>
              </a:rPr>
              <a:t>TOCAR </a:t>
            </a:r>
            <a:r>
              <a:rPr lang="en-GB" dirty="0">
                <a:latin typeface="Comic Sans MS" pitchFamily="66" charset="0"/>
              </a:rPr>
              <a:t>la </a:t>
            </a:r>
            <a:r>
              <a:rPr lang="en-GB" dirty="0" err="1">
                <a:latin typeface="Comic Sans MS" pitchFamily="66" charset="0"/>
              </a:rPr>
              <a:t>guitara</a:t>
            </a:r>
            <a:endParaRPr lang="en-GB" b="1" dirty="0">
              <a:solidFill>
                <a:srgbClr val="FF0000"/>
              </a:solidFill>
              <a:latin typeface="Comic Sans MS" pitchFamily="66" charset="0"/>
            </a:endParaRPr>
          </a:p>
        </p:txBody>
      </p:sp>
      <p:pic>
        <p:nvPicPr>
          <p:cNvPr id="11" name="Picture 4" descr="mandar mensaj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209" y="1341240"/>
            <a:ext cx="1290887" cy="136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497468" y="951482"/>
            <a:ext cx="2308645" cy="369332"/>
          </a:xfrm>
          <a:prstGeom prst="rect">
            <a:avLst/>
          </a:prstGeom>
          <a:noFill/>
        </p:spPr>
        <p:txBody>
          <a:bodyPr wrap="none" rtlCol="0">
            <a:spAutoFit/>
          </a:bodyPr>
          <a:lstStyle/>
          <a:p>
            <a:r>
              <a:rPr lang="en-GB" b="1" dirty="0">
                <a:solidFill>
                  <a:srgbClr val="FF0000"/>
                </a:solidFill>
                <a:latin typeface="Comic Sans MS" pitchFamily="66" charset="0"/>
              </a:rPr>
              <a:t>MANDAR </a:t>
            </a:r>
            <a:r>
              <a:rPr lang="en-GB" dirty="0" err="1">
                <a:latin typeface="Comic Sans MS" pitchFamily="66" charset="0"/>
              </a:rPr>
              <a:t>mensajes</a:t>
            </a:r>
            <a:endParaRPr lang="en-GB" b="1" dirty="0">
              <a:solidFill>
                <a:srgbClr val="FF0000"/>
              </a:solidFill>
              <a:latin typeface="Comic Sans MS" pitchFamily="66" charset="0"/>
            </a:endParaRPr>
          </a:p>
        </p:txBody>
      </p:sp>
      <p:pic>
        <p:nvPicPr>
          <p:cNvPr id="13" name="Picture 3" descr="MCj0351240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73997" y="2717870"/>
            <a:ext cx="959229" cy="1046808"/>
          </a:xfrm>
          <a:prstGeom prst="rect">
            <a:avLst/>
          </a:prstGeom>
          <a:noFill/>
        </p:spPr>
      </p:pic>
      <p:sp>
        <p:nvSpPr>
          <p:cNvPr id="14" name="TextBox 13"/>
          <p:cNvSpPr txBox="1"/>
          <p:nvPr/>
        </p:nvSpPr>
        <p:spPr>
          <a:xfrm>
            <a:off x="488505" y="3851757"/>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VER</a:t>
            </a:r>
            <a:r>
              <a:rPr lang="en-GB" dirty="0">
                <a:latin typeface="Comic Sans MS" pitchFamily="66" charset="0"/>
              </a:rPr>
              <a:t> la </a:t>
            </a:r>
            <a:r>
              <a:rPr lang="en-GB" dirty="0" err="1">
                <a:latin typeface="Comic Sans MS" pitchFamily="66" charset="0"/>
              </a:rPr>
              <a:t>televisión</a:t>
            </a:r>
            <a:endParaRPr lang="en-GB" b="1" dirty="0">
              <a:solidFill>
                <a:srgbClr val="FF0000"/>
              </a:solidFill>
              <a:latin typeface="Comic Sans MS" pitchFamily="66" charset="0"/>
            </a:endParaRPr>
          </a:p>
        </p:txBody>
      </p:sp>
      <p:pic>
        <p:nvPicPr>
          <p:cNvPr id="15" name="Picture 3" descr="MMAG00294_0000[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a:xfrm>
            <a:off x="2624394" y="3435388"/>
            <a:ext cx="1266696" cy="1202069"/>
          </a:xfrm>
          <a:prstGeom prst="rect">
            <a:avLst/>
          </a:prstGeom>
          <a:noFill/>
        </p:spPr>
      </p:pic>
      <p:sp>
        <p:nvSpPr>
          <p:cNvPr id="16" name="TextBox 15"/>
          <p:cNvSpPr txBox="1"/>
          <p:nvPr/>
        </p:nvSpPr>
        <p:spPr>
          <a:xfrm>
            <a:off x="2502706" y="2987660"/>
            <a:ext cx="1802223" cy="369332"/>
          </a:xfrm>
          <a:prstGeom prst="rect">
            <a:avLst/>
          </a:prstGeom>
          <a:noFill/>
        </p:spPr>
        <p:txBody>
          <a:bodyPr wrap="square" rtlCol="0">
            <a:spAutoFit/>
          </a:bodyPr>
          <a:lstStyle/>
          <a:p>
            <a:r>
              <a:rPr lang="en-GB" b="1" dirty="0">
                <a:solidFill>
                  <a:srgbClr val="FF0000"/>
                </a:solidFill>
                <a:latin typeface="Comic Sans MS" pitchFamily="66" charset="0"/>
              </a:rPr>
              <a:t>LEER </a:t>
            </a:r>
            <a:r>
              <a:rPr lang="en-GB" dirty="0" err="1">
                <a:latin typeface="Comic Sans MS" pitchFamily="66" charset="0"/>
              </a:rPr>
              <a:t>libros</a:t>
            </a:r>
            <a:endParaRPr lang="en-GB" b="1" dirty="0">
              <a:solidFill>
                <a:srgbClr val="FF0000"/>
              </a:solidFill>
              <a:latin typeface="Comic Sans MS" pitchFamily="66" charset="0"/>
            </a:endParaRPr>
          </a:p>
        </p:txBody>
      </p:sp>
      <p:pic>
        <p:nvPicPr>
          <p:cNvPr id="17" name="Picture 3" descr="MCj0089068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4610091" y="2754886"/>
            <a:ext cx="1259681" cy="1421605"/>
          </a:xfrm>
          <a:prstGeom prst="rect">
            <a:avLst/>
          </a:prstGeom>
          <a:noFill/>
        </p:spPr>
      </p:pic>
      <p:sp>
        <p:nvSpPr>
          <p:cNvPr id="18" name="TextBox 17"/>
          <p:cNvSpPr txBox="1"/>
          <p:nvPr/>
        </p:nvSpPr>
        <p:spPr>
          <a:xfrm>
            <a:off x="4410892" y="4281614"/>
            <a:ext cx="2320684" cy="369332"/>
          </a:xfrm>
          <a:prstGeom prst="rect">
            <a:avLst/>
          </a:prstGeom>
          <a:noFill/>
        </p:spPr>
        <p:txBody>
          <a:bodyPr wrap="square" rtlCol="0">
            <a:spAutoFit/>
          </a:bodyPr>
          <a:lstStyle/>
          <a:p>
            <a:r>
              <a:rPr lang="en-GB" b="1" u="sng" dirty="0">
                <a:solidFill>
                  <a:srgbClr val="FF0000"/>
                </a:solidFill>
                <a:latin typeface="Comic Sans MS" pitchFamily="66" charset="0"/>
              </a:rPr>
              <a:t>No HACER nada</a:t>
            </a:r>
            <a:endParaRPr lang="en-GB" b="1" dirty="0">
              <a:solidFill>
                <a:srgbClr val="FF0000"/>
              </a:solidFill>
              <a:latin typeface="Comic Sans MS" pitchFamily="66" charset="0"/>
            </a:endParaRPr>
          </a:p>
        </p:txBody>
      </p:sp>
      <p:pic>
        <p:nvPicPr>
          <p:cNvPr id="19" name="Picture 3" descr="MCj0137783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7051409" y="3284114"/>
            <a:ext cx="1306702" cy="1225006"/>
          </a:xfrm>
          <a:prstGeom prst="rect">
            <a:avLst/>
          </a:prstGeom>
          <a:noFill/>
        </p:spPr>
      </p:pic>
      <p:sp>
        <p:nvSpPr>
          <p:cNvPr id="20" name="TextBox 19"/>
          <p:cNvSpPr txBox="1"/>
          <p:nvPr/>
        </p:nvSpPr>
        <p:spPr>
          <a:xfrm>
            <a:off x="6731576" y="2809953"/>
            <a:ext cx="2582758" cy="369332"/>
          </a:xfrm>
          <a:prstGeom prst="rect">
            <a:avLst/>
          </a:prstGeom>
          <a:noFill/>
        </p:spPr>
        <p:txBody>
          <a:bodyPr wrap="none" rtlCol="0">
            <a:spAutoFit/>
          </a:bodyPr>
          <a:lstStyle/>
          <a:p>
            <a:r>
              <a:rPr lang="en-GB" b="1" dirty="0">
                <a:solidFill>
                  <a:srgbClr val="FF0000"/>
                </a:solidFill>
                <a:latin typeface="Comic Sans MS" pitchFamily="66" charset="0"/>
              </a:rPr>
              <a:t>SALIR </a:t>
            </a:r>
            <a:r>
              <a:rPr lang="en-GB" dirty="0">
                <a:latin typeface="Comic Sans MS" pitchFamily="66" charset="0"/>
              </a:rPr>
              <a:t>con </a:t>
            </a:r>
            <a:r>
              <a:rPr lang="en-GB" dirty="0" err="1">
                <a:latin typeface="Comic Sans MS" pitchFamily="66" charset="0"/>
              </a:rPr>
              <a:t>mis</a:t>
            </a:r>
            <a:r>
              <a:rPr lang="en-GB" dirty="0">
                <a:latin typeface="Comic Sans MS" pitchFamily="66" charset="0"/>
              </a:rPr>
              <a:t> amigos</a:t>
            </a:r>
            <a:endParaRPr lang="en-GB" b="1" dirty="0">
              <a:solidFill>
                <a:srgbClr val="FF0000"/>
              </a:solidFill>
              <a:latin typeface="Comic Sans MS" pitchFamily="66" charset="0"/>
            </a:endParaRPr>
          </a:p>
        </p:txBody>
      </p:sp>
      <p:pic>
        <p:nvPicPr>
          <p:cNvPr id="21" name="Picture 3" descr="MMj02830460000[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a:xfrm>
            <a:off x="632520" y="4293096"/>
            <a:ext cx="1689931" cy="1494469"/>
          </a:xfrm>
          <a:prstGeom prst="rect">
            <a:avLst/>
          </a:prstGeom>
          <a:noFill/>
        </p:spPr>
      </p:pic>
      <p:sp>
        <p:nvSpPr>
          <p:cNvPr id="22" name="TextBox 21"/>
          <p:cNvSpPr txBox="1"/>
          <p:nvPr/>
        </p:nvSpPr>
        <p:spPr>
          <a:xfrm>
            <a:off x="488505" y="5877273"/>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IR</a:t>
            </a:r>
            <a:r>
              <a:rPr lang="en-GB" dirty="0">
                <a:latin typeface="Comic Sans MS" pitchFamily="66" charset="0"/>
              </a:rPr>
              <a:t> al cine/de </a:t>
            </a:r>
            <a:r>
              <a:rPr lang="en-GB" dirty="0" err="1">
                <a:latin typeface="Comic Sans MS" pitchFamily="66" charset="0"/>
              </a:rPr>
              <a:t>compras</a:t>
            </a:r>
            <a:endParaRPr lang="en-GB" b="1" dirty="0">
              <a:solidFill>
                <a:srgbClr val="FF0000"/>
              </a:solidFill>
              <a:latin typeface="Comic Sans MS" pitchFamily="66" charset="0"/>
            </a:endParaRPr>
          </a:p>
        </p:txBody>
      </p:sp>
      <p:pic>
        <p:nvPicPr>
          <p:cNvPr id="23" name="Picture 5" descr="MCj0398259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2466326" y="5157193"/>
            <a:ext cx="1910611" cy="1531263"/>
          </a:xfrm>
          <a:prstGeom prst="rect">
            <a:avLst/>
          </a:prstGeom>
          <a:noFill/>
        </p:spPr>
      </p:pic>
      <p:sp>
        <p:nvSpPr>
          <p:cNvPr id="24" name="TextBox 23"/>
          <p:cNvSpPr txBox="1"/>
          <p:nvPr/>
        </p:nvSpPr>
        <p:spPr>
          <a:xfrm>
            <a:off x="2576737" y="4725144"/>
            <a:ext cx="1859805" cy="369332"/>
          </a:xfrm>
          <a:prstGeom prst="rect">
            <a:avLst/>
          </a:prstGeom>
          <a:noFill/>
        </p:spPr>
        <p:txBody>
          <a:bodyPr wrap="none" rtlCol="0">
            <a:spAutoFit/>
          </a:bodyPr>
          <a:lstStyle/>
          <a:p>
            <a:r>
              <a:rPr lang="en-GB" b="1" dirty="0">
                <a:solidFill>
                  <a:srgbClr val="FF0000"/>
                </a:solidFill>
                <a:latin typeface="Comic Sans MS" pitchFamily="66" charset="0"/>
              </a:rPr>
              <a:t>JUGAR </a:t>
            </a:r>
            <a:r>
              <a:rPr lang="en-GB" dirty="0">
                <a:latin typeface="Comic Sans MS" pitchFamily="66" charset="0"/>
              </a:rPr>
              <a:t>al </a:t>
            </a:r>
            <a:r>
              <a:rPr lang="en-GB" dirty="0" err="1">
                <a:latin typeface="Comic Sans MS" pitchFamily="66" charset="0"/>
              </a:rPr>
              <a:t>tenis</a:t>
            </a:r>
            <a:endParaRPr lang="en-GB" b="1" dirty="0">
              <a:solidFill>
                <a:srgbClr val="FF0000"/>
              </a:solidFill>
              <a:latin typeface="Comic Sans MS" pitchFamily="66" charset="0"/>
            </a:endParaRPr>
          </a:p>
        </p:txBody>
      </p:sp>
      <p:pic>
        <p:nvPicPr>
          <p:cNvPr id="25" name="Picture 3" descr="MCj0232144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4877810" y="4698457"/>
            <a:ext cx="1240210" cy="1349519"/>
          </a:xfrm>
          <a:prstGeom prst="rect">
            <a:avLst/>
          </a:prstGeom>
          <a:noFill/>
        </p:spPr>
      </p:pic>
      <p:sp>
        <p:nvSpPr>
          <p:cNvPr id="26" name="TextBox 25"/>
          <p:cNvSpPr txBox="1"/>
          <p:nvPr/>
        </p:nvSpPr>
        <p:spPr>
          <a:xfrm>
            <a:off x="4596804" y="6047976"/>
            <a:ext cx="1802223" cy="646331"/>
          </a:xfrm>
          <a:prstGeom prst="rect">
            <a:avLst/>
          </a:prstGeom>
          <a:noFill/>
        </p:spPr>
        <p:txBody>
          <a:bodyPr wrap="square" rtlCol="0">
            <a:spAutoFit/>
          </a:bodyPr>
          <a:lstStyle/>
          <a:p>
            <a:r>
              <a:rPr lang="en-GB" b="1" dirty="0">
                <a:solidFill>
                  <a:srgbClr val="FF0000"/>
                </a:solidFill>
                <a:latin typeface="Comic Sans MS" pitchFamily="66" charset="0"/>
              </a:rPr>
              <a:t>PRACTICAR</a:t>
            </a:r>
            <a:r>
              <a:rPr lang="en-GB" dirty="0">
                <a:latin typeface="Comic Sans MS" pitchFamily="66" charset="0"/>
              </a:rPr>
              <a:t> la </a:t>
            </a:r>
            <a:r>
              <a:rPr lang="en-GB" dirty="0" err="1">
                <a:latin typeface="Comic Sans MS" pitchFamily="66" charset="0"/>
              </a:rPr>
              <a:t>natación</a:t>
            </a:r>
            <a:endParaRPr lang="en-GB" b="1" dirty="0">
              <a:solidFill>
                <a:srgbClr val="FF0000"/>
              </a:solidFill>
              <a:latin typeface="Comic Sans MS" pitchFamily="66" charset="0"/>
            </a:endParaRPr>
          </a:p>
        </p:txBody>
      </p:sp>
      <p:pic>
        <p:nvPicPr>
          <p:cNvPr id="2050" name="Picture 2" descr="http://cdn.graphicsfactory.com/clip-art/image_files/image/6/1342326-1780-Fast-Food-Hamburger-Drink-And-French-Frie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1" y="5301208"/>
            <a:ext cx="1324168" cy="13241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776697" y="4859868"/>
            <a:ext cx="2571538" cy="369332"/>
          </a:xfrm>
          <a:prstGeom prst="rect">
            <a:avLst/>
          </a:prstGeom>
          <a:noFill/>
        </p:spPr>
        <p:txBody>
          <a:bodyPr wrap="none" rtlCol="0">
            <a:spAutoFit/>
          </a:bodyPr>
          <a:lstStyle/>
          <a:p>
            <a:r>
              <a:rPr lang="en-GB" b="1" dirty="0">
                <a:solidFill>
                  <a:srgbClr val="FF0000"/>
                </a:solidFill>
                <a:latin typeface="Comic Sans MS" pitchFamily="66" charset="0"/>
              </a:rPr>
              <a:t>COMER … y BEBER </a:t>
            </a:r>
            <a:r>
              <a:rPr lang="en-GB" b="1" dirty="0">
                <a:latin typeface="Comic Sans MS" pitchFamily="66" charset="0"/>
              </a:rPr>
              <a:t>…</a:t>
            </a:r>
            <a:endParaRPr lang="en-GB" b="1" dirty="0">
              <a:solidFill>
                <a:srgbClr val="FF0000"/>
              </a:solidFill>
              <a:latin typeface="Comic Sans MS" pitchFamily="66" charset="0"/>
            </a:endParaRPr>
          </a:p>
        </p:txBody>
      </p:sp>
      <p:pic>
        <p:nvPicPr>
          <p:cNvPr id="27" name="Picture 26" descr="write.png"/>
          <p:cNvPicPr>
            <a:picLocks noChangeAspect="1"/>
          </p:cNvPicPr>
          <p:nvPr/>
        </p:nvPicPr>
        <p:blipFill>
          <a:blip r:embed="rId14" cstate="print"/>
          <a:stretch>
            <a:fillRect/>
          </a:stretch>
        </p:blipFill>
        <p:spPr>
          <a:xfrm>
            <a:off x="9099376" y="1058815"/>
            <a:ext cx="792088" cy="799224"/>
          </a:xfrm>
          <a:prstGeom prst="rect">
            <a:avLst/>
          </a:prstGeom>
        </p:spPr>
      </p:pic>
    </p:spTree>
    <p:extLst>
      <p:ext uri="{BB962C8B-B14F-4D97-AF65-F5344CB8AC3E}">
        <p14:creationId xmlns:p14="http://schemas.microsoft.com/office/powerpoint/2010/main" val="1761648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384"/>
            <a:ext cx="9144000" cy="864096"/>
          </a:xfrm>
          <a:solidFill>
            <a:srgbClr val="FFFF00"/>
          </a:solidFill>
          <a:ln w="38100">
            <a:solidFill>
              <a:schemeClr val="tx1"/>
            </a:solidFill>
          </a:ln>
        </p:spPr>
        <p:txBody>
          <a:bodyPr>
            <a:noAutofit/>
          </a:bodyPr>
          <a:lstStyle/>
          <a:p>
            <a:r>
              <a:rPr lang="en-GB" sz="2300" b="1" u="sng" dirty="0">
                <a:solidFill>
                  <a:srgbClr val="FF0000"/>
                </a:solidFill>
                <a:latin typeface="Comic Sans MS" pitchFamily="66" charset="0"/>
              </a:rPr>
              <a:t>¿</a:t>
            </a:r>
            <a:r>
              <a:rPr lang="en-GB" sz="2300" b="1" u="sng" dirty="0" err="1">
                <a:solidFill>
                  <a:srgbClr val="FF0000"/>
                </a:solidFill>
                <a:latin typeface="Comic Sans MS" pitchFamily="66" charset="0"/>
              </a:rPr>
              <a:t>Qué</a:t>
            </a:r>
            <a:r>
              <a:rPr lang="en-GB" sz="2300" b="1" u="sng" dirty="0">
                <a:solidFill>
                  <a:srgbClr val="FF0000"/>
                </a:solidFill>
                <a:latin typeface="Comic Sans MS" pitchFamily="66" charset="0"/>
              </a:rPr>
              <a:t> </a:t>
            </a:r>
            <a:r>
              <a:rPr lang="en-GB" sz="2300" b="1" u="sng" dirty="0" err="1">
                <a:solidFill>
                  <a:srgbClr val="FF0000"/>
                </a:solidFill>
                <a:latin typeface="Comic Sans MS" pitchFamily="66" charset="0"/>
              </a:rPr>
              <a:t>hiciste</a:t>
            </a:r>
            <a:r>
              <a:rPr lang="en-GB" sz="2300" b="1" u="sng" dirty="0">
                <a:solidFill>
                  <a:srgbClr val="FF0000"/>
                </a:solidFill>
                <a:latin typeface="Comic Sans MS" pitchFamily="66" charset="0"/>
              </a:rPr>
              <a:t> la </a:t>
            </a:r>
            <a:r>
              <a:rPr lang="en-GB" sz="2300" b="1" u="sng" dirty="0" err="1">
                <a:solidFill>
                  <a:srgbClr val="FF0000"/>
                </a:solidFill>
                <a:latin typeface="Comic Sans MS" pitchFamily="66" charset="0"/>
              </a:rPr>
              <a:t>semana</a:t>
            </a:r>
            <a:r>
              <a:rPr lang="en-GB" sz="2300" b="1" u="sng" dirty="0">
                <a:solidFill>
                  <a:srgbClr val="FF0000"/>
                </a:solidFill>
                <a:latin typeface="Comic Sans MS" pitchFamily="66" charset="0"/>
              </a:rPr>
              <a:t> </a:t>
            </a:r>
            <a:r>
              <a:rPr lang="en-GB" sz="2300" b="1" u="sng" dirty="0" err="1">
                <a:solidFill>
                  <a:srgbClr val="FF0000"/>
                </a:solidFill>
                <a:latin typeface="Comic Sans MS" pitchFamily="66" charset="0"/>
              </a:rPr>
              <a:t>pasada</a:t>
            </a:r>
            <a:r>
              <a:rPr lang="en-GB" sz="2300" b="1" u="sng" dirty="0">
                <a:solidFill>
                  <a:srgbClr val="FF0000"/>
                </a:solidFill>
                <a:latin typeface="Comic Sans MS" pitchFamily="66" charset="0"/>
              </a:rPr>
              <a:t>?</a:t>
            </a:r>
            <a:br>
              <a:rPr lang="en-GB" sz="2300" b="1" u="sng" dirty="0">
                <a:solidFill>
                  <a:srgbClr val="FF0000"/>
                </a:solidFill>
                <a:latin typeface="Comic Sans MS" pitchFamily="66" charset="0"/>
              </a:rPr>
            </a:br>
            <a:r>
              <a:rPr lang="en-GB" sz="2300" b="1" u="sng" dirty="0" err="1">
                <a:solidFill>
                  <a:srgbClr val="0070C0"/>
                </a:solidFill>
                <a:latin typeface="Comic Sans MS" pitchFamily="66" charset="0"/>
              </a:rPr>
              <a:t>Escribe</a:t>
            </a:r>
            <a:r>
              <a:rPr lang="en-GB" sz="2300" b="1" u="sng" dirty="0">
                <a:solidFill>
                  <a:srgbClr val="0070C0"/>
                </a:solidFill>
                <a:latin typeface="Comic Sans MS" pitchFamily="66" charset="0"/>
              </a:rPr>
              <a:t> </a:t>
            </a:r>
            <a:r>
              <a:rPr lang="en-GB" sz="2300" b="1" u="sng" dirty="0" err="1">
                <a:solidFill>
                  <a:srgbClr val="0070C0"/>
                </a:solidFill>
                <a:latin typeface="Comic Sans MS" pitchFamily="66" charset="0"/>
              </a:rPr>
              <a:t>las</a:t>
            </a:r>
            <a:r>
              <a:rPr lang="en-GB" sz="2300" b="1" u="sng" dirty="0">
                <a:solidFill>
                  <a:srgbClr val="0070C0"/>
                </a:solidFill>
                <a:latin typeface="Comic Sans MS" pitchFamily="66" charset="0"/>
              </a:rPr>
              <a:t> </a:t>
            </a:r>
            <a:r>
              <a:rPr lang="en-GB" sz="2300" b="1" u="sng" dirty="0" err="1">
                <a:solidFill>
                  <a:srgbClr val="0070C0"/>
                </a:solidFill>
                <a:latin typeface="Comic Sans MS" pitchFamily="66" charset="0"/>
              </a:rPr>
              <a:t>frases</a:t>
            </a:r>
            <a:r>
              <a:rPr lang="en-GB" sz="2300" b="1" u="sng" dirty="0">
                <a:solidFill>
                  <a:srgbClr val="0070C0"/>
                </a:solidFill>
                <a:latin typeface="Comic Sans MS" pitchFamily="66" charset="0"/>
              </a:rPr>
              <a:t> en el </a:t>
            </a:r>
            <a:r>
              <a:rPr lang="en-GB" sz="2300" b="1" u="sng" dirty="0" err="1">
                <a:solidFill>
                  <a:srgbClr val="0070C0"/>
                </a:solidFill>
                <a:latin typeface="Comic Sans MS" pitchFamily="66" charset="0"/>
              </a:rPr>
              <a:t>pasado</a:t>
            </a:r>
            <a:r>
              <a:rPr lang="en-GB" sz="2300" b="1" u="sng" dirty="0">
                <a:solidFill>
                  <a:srgbClr val="0070C0"/>
                </a:solidFill>
                <a:latin typeface="Comic Sans MS" pitchFamily="66" charset="0"/>
              </a:rPr>
              <a:t> (I ...)</a:t>
            </a:r>
          </a:p>
        </p:txBody>
      </p:sp>
      <p:pic>
        <p:nvPicPr>
          <p:cNvPr id="5" name="Picture 3" descr="MCj039672600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60512" y="980729"/>
            <a:ext cx="1224136" cy="1238169"/>
          </a:xfrm>
          <a:noFill/>
        </p:spPr>
      </p:pic>
      <p:sp>
        <p:nvSpPr>
          <p:cNvPr id="6" name="TextBox 5"/>
          <p:cNvSpPr txBox="1"/>
          <p:nvPr/>
        </p:nvSpPr>
        <p:spPr>
          <a:xfrm>
            <a:off x="416497" y="2204864"/>
            <a:ext cx="2086209" cy="338554"/>
          </a:xfrm>
          <a:prstGeom prst="rect">
            <a:avLst/>
          </a:prstGeom>
          <a:noFill/>
        </p:spPr>
        <p:txBody>
          <a:bodyPr wrap="square" rtlCol="0">
            <a:spAutoFit/>
          </a:bodyPr>
          <a:lstStyle/>
          <a:p>
            <a:r>
              <a:rPr lang="en-GB" sz="1600" b="1" dirty="0">
                <a:solidFill>
                  <a:srgbClr val="FF0000"/>
                </a:solidFill>
                <a:latin typeface="Comic Sans MS" pitchFamily="66" charset="0"/>
              </a:rPr>
              <a:t>ESCUCHAR </a:t>
            </a:r>
            <a:r>
              <a:rPr lang="en-GB" sz="1600" b="1" dirty="0" err="1">
                <a:latin typeface="Comic Sans MS" pitchFamily="66" charset="0"/>
              </a:rPr>
              <a:t>música</a:t>
            </a:r>
            <a:endParaRPr lang="en-GB" sz="1600" b="1" dirty="0">
              <a:solidFill>
                <a:srgbClr val="FF0000"/>
              </a:solidFill>
              <a:latin typeface="Comic Sans MS" pitchFamily="66" charset="0"/>
            </a:endParaRPr>
          </a:p>
        </p:txBody>
      </p:sp>
      <p:pic>
        <p:nvPicPr>
          <p:cNvPr id="7" name="Picture 4" descr="chatear por inter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168" y="1412777"/>
            <a:ext cx="1467184" cy="13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72680" y="1043444"/>
            <a:ext cx="2757486" cy="369332"/>
          </a:xfrm>
          <a:prstGeom prst="rect">
            <a:avLst/>
          </a:prstGeom>
          <a:noFill/>
        </p:spPr>
        <p:txBody>
          <a:bodyPr wrap="none" rtlCol="0">
            <a:spAutoFit/>
          </a:bodyPr>
          <a:lstStyle/>
          <a:p>
            <a:r>
              <a:rPr lang="en-GB" b="1" dirty="0">
                <a:solidFill>
                  <a:srgbClr val="FF0000"/>
                </a:solidFill>
                <a:latin typeface="Comic Sans MS" pitchFamily="66" charset="0"/>
              </a:rPr>
              <a:t>CHATEAR </a:t>
            </a:r>
            <a:r>
              <a:rPr lang="en-GB" dirty="0" err="1">
                <a:latin typeface="Comic Sans MS" pitchFamily="66" charset="0"/>
              </a:rPr>
              <a:t>por</a:t>
            </a:r>
            <a:r>
              <a:rPr lang="en-GB" dirty="0">
                <a:latin typeface="Comic Sans MS" pitchFamily="66" charset="0"/>
              </a:rPr>
              <a:t> Internet</a:t>
            </a:r>
            <a:endParaRPr lang="en-GB" b="1" dirty="0">
              <a:solidFill>
                <a:srgbClr val="FF0000"/>
              </a:solidFill>
              <a:latin typeface="Comic Sans MS" pitchFamily="66" charset="0"/>
            </a:endParaRPr>
          </a:p>
        </p:txBody>
      </p:sp>
      <p:pic>
        <p:nvPicPr>
          <p:cNvPr id="9" name="Picture 3" descr="MCj039667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63484" y="989004"/>
            <a:ext cx="1250345" cy="1281435"/>
          </a:xfrm>
          <a:prstGeom prst="rect">
            <a:avLst/>
          </a:prstGeom>
          <a:noFill/>
        </p:spPr>
      </p:pic>
      <p:sp>
        <p:nvSpPr>
          <p:cNvPr id="10" name="TextBox 9"/>
          <p:cNvSpPr txBox="1"/>
          <p:nvPr/>
        </p:nvSpPr>
        <p:spPr>
          <a:xfrm>
            <a:off x="4266749" y="2339588"/>
            <a:ext cx="2090637" cy="369332"/>
          </a:xfrm>
          <a:prstGeom prst="rect">
            <a:avLst/>
          </a:prstGeom>
          <a:noFill/>
        </p:spPr>
        <p:txBody>
          <a:bodyPr wrap="none" rtlCol="0">
            <a:spAutoFit/>
          </a:bodyPr>
          <a:lstStyle/>
          <a:p>
            <a:r>
              <a:rPr lang="en-GB" b="1" dirty="0">
                <a:solidFill>
                  <a:srgbClr val="FF0000"/>
                </a:solidFill>
                <a:latin typeface="Comic Sans MS" pitchFamily="66" charset="0"/>
              </a:rPr>
              <a:t>TOCAR </a:t>
            </a:r>
            <a:r>
              <a:rPr lang="en-GB" dirty="0">
                <a:latin typeface="Comic Sans MS" pitchFamily="66" charset="0"/>
              </a:rPr>
              <a:t>la </a:t>
            </a:r>
            <a:r>
              <a:rPr lang="en-GB" dirty="0" err="1">
                <a:latin typeface="Comic Sans MS" pitchFamily="66" charset="0"/>
              </a:rPr>
              <a:t>guitara</a:t>
            </a:r>
            <a:endParaRPr lang="en-GB" b="1" dirty="0">
              <a:solidFill>
                <a:srgbClr val="FF0000"/>
              </a:solidFill>
              <a:latin typeface="Comic Sans MS" pitchFamily="66" charset="0"/>
            </a:endParaRPr>
          </a:p>
        </p:txBody>
      </p:sp>
      <p:pic>
        <p:nvPicPr>
          <p:cNvPr id="11" name="Picture 4" descr="mandar mensaj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209" y="1341240"/>
            <a:ext cx="1290887" cy="136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497468" y="951482"/>
            <a:ext cx="2308645" cy="369332"/>
          </a:xfrm>
          <a:prstGeom prst="rect">
            <a:avLst/>
          </a:prstGeom>
          <a:noFill/>
        </p:spPr>
        <p:txBody>
          <a:bodyPr wrap="none" rtlCol="0">
            <a:spAutoFit/>
          </a:bodyPr>
          <a:lstStyle/>
          <a:p>
            <a:r>
              <a:rPr lang="en-GB" b="1" dirty="0">
                <a:solidFill>
                  <a:srgbClr val="FF0000"/>
                </a:solidFill>
                <a:latin typeface="Comic Sans MS" pitchFamily="66" charset="0"/>
              </a:rPr>
              <a:t>MANDAR </a:t>
            </a:r>
            <a:r>
              <a:rPr lang="en-GB" dirty="0" err="1">
                <a:latin typeface="Comic Sans MS" pitchFamily="66" charset="0"/>
              </a:rPr>
              <a:t>mensajes</a:t>
            </a:r>
            <a:endParaRPr lang="en-GB" b="1" dirty="0">
              <a:solidFill>
                <a:srgbClr val="FF0000"/>
              </a:solidFill>
              <a:latin typeface="Comic Sans MS" pitchFamily="66" charset="0"/>
            </a:endParaRPr>
          </a:p>
        </p:txBody>
      </p:sp>
      <p:pic>
        <p:nvPicPr>
          <p:cNvPr id="13" name="Picture 3" descr="MCj0351240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73997" y="2717870"/>
            <a:ext cx="959229" cy="1046808"/>
          </a:xfrm>
          <a:prstGeom prst="rect">
            <a:avLst/>
          </a:prstGeom>
          <a:noFill/>
        </p:spPr>
      </p:pic>
      <p:sp>
        <p:nvSpPr>
          <p:cNvPr id="14" name="TextBox 13"/>
          <p:cNvSpPr txBox="1"/>
          <p:nvPr/>
        </p:nvSpPr>
        <p:spPr>
          <a:xfrm>
            <a:off x="488505" y="3851757"/>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VER</a:t>
            </a:r>
            <a:r>
              <a:rPr lang="en-GB" dirty="0">
                <a:latin typeface="Comic Sans MS" pitchFamily="66" charset="0"/>
              </a:rPr>
              <a:t> la </a:t>
            </a:r>
            <a:r>
              <a:rPr lang="en-GB" dirty="0" err="1">
                <a:latin typeface="Comic Sans MS" pitchFamily="66" charset="0"/>
              </a:rPr>
              <a:t>televisión</a:t>
            </a:r>
            <a:endParaRPr lang="en-GB" b="1" dirty="0">
              <a:solidFill>
                <a:srgbClr val="FF0000"/>
              </a:solidFill>
              <a:latin typeface="Comic Sans MS" pitchFamily="66" charset="0"/>
            </a:endParaRPr>
          </a:p>
        </p:txBody>
      </p:sp>
      <p:pic>
        <p:nvPicPr>
          <p:cNvPr id="15" name="Picture 3" descr="MMAG00294_0000[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a:xfrm>
            <a:off x="2624394" y="3435388"/>
            <a:ext cx="1266696" cy="1202069"/>
          </a:xfrm>
          <a:prstGeom prst="rect">
            <a:avLst/>
          </a:prstGeom>
          <a:noFill/>
        </p:spPr>
      </p:pic>
      <p:sp>
        <p:nvSpPr>
          <p:cNvPr id="16" name="TextBox 15"/>
          <p:cNvSpPr txBox="1"/>
          <p:nvPr/>
        </p:nvSpPr>
        <p:spPr>
          <a:xfrm>
            <a:off x="2502706" y="2987660"/>
            <a:ext cx="1802223" cy="369332"/>
          </a:xfrm>
          <a:prstGeom prst="rect">
            <a:avLst/>
          </a:prstGeom>
          <a:noFill/>
        </p:spPr>
        <p:txBody>
          <a:bodyPr wrap="square" rtlCol="0">
            <a:spAutoFit/>
          </a:bodyPr>
          <a:lstStyle/>
          <a:p>
            <a:r>
              <a:rPr lang="en-GB" b="1" dirty="0">
                <a:solidFill>
                  <a:srgbClr val="FF0000"/>
                </a:solidFill>
                <a:latin typeface="Comic Sans MS" pitchFamily="66" charset="0"/>
              </a:rPr>
              <a:t>LEER </a:t>
            </a:r>
            <a:r>
              <a:rPr lang="en-GB" dirty="0" err="1">
                <a:latin typeface="Comic Sans MS" pitchFamily="66" charset="0"/>
              </a:rPr>
              <a:t>libros</a:t>
            </a:r>
            <a:endParaRPr lang="en-GB" b="1" dirty="0">
              <a:solidFill>
                <a:srgbClr val="FF0000"/>
              </a:solidFill>
              <a:latin typeface="Comic Sans MS" pitchFamily="66" charset="0"/>
            </a:endParaRPr>
          </a:p>
        </p:txBody>
      </p:sp>
      <p:pic>
        <p:nvPicPr>
          <p:cNvPr id="17" name="Picture 3" descr="MCj0089068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4610091" y="2754886"/>
            <a:ext cx="1259681" cy="1421605"/>
          </a:xfrm>
          <a:prstGeom prst="rect">
            <a:avLst/>
          </a:prstGeom>
          <a:noFill/>
        </p:spPr>
      </p:pic>
      <p:sp>
        <p:nvSpPr>
          <p:cNvPr id="18" name="TextBox 17"/>
          <p:cNvSpPr txBox="1"/>
          <p:nvPr/>
        </p:nvSpPr>
        <p:spPr>
          <a:xfrm>
            <a:off x="4410892" y="4281614"/>
            <a:ext cx="2320684" cy="369332"/>
          </a:xfrm>
          <a:prstGeom prst="rect">
            <a:avLst/>
          </a:prstGeom>
          <a:noFill/>
        </p:spPr>
        <p:txBody>
          <a:bodyPr wrap="square" rtlCol="0">
            <a:spAutoFit/>
          </a:bodyPr>
          <a:lstStyle/>
          <a:p>
            <a:r>
              <a:rPr lang="en-GB" b="1" u="sng" dirty="0">
                <a:solidFill>
                  <a:srgbClr val="FF0000"/>
                </a:solidFill>
                <a:latin typeface="Comic Sans MS" pitchFamily="66" charset="0"/>
              </a:rPr>
              <a:t>No HACER nada</a:t>
            </a:r>
            <a:endParaRPr lang="en-GB" b="1" dirty="0">
              <a:solidFill>
                <a:srgbClr val="FF0000"/>
              </a:solidFill>
              <a:latin typeface="Comic Sans MS" pitchFamily="66" charset="0"/>
            </a:endParaRPr>
          </a:p>
        </p:txBody>
      </p:sp>
      <p:pic>
        <p:nvPicPr>
          <p:cNvPr id="19" name="Picture 3" descr="MCj0137783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7051409" y="3284114"/>
            <a:ext cx="1306702" cy="1225006"/>
          </a:xfrm>
          <a:prstGeom prst="rect">
            <a:avLst/>
          </a:prstGeom>
          <a:noFill/>
        </p:spPr>
      </p:pic>
      <p:sp>
        <p:nvSpPr>
          <p:cNvPr id="20" name="TextBox 19"/>
          <p:cNvSpPr txBox="1"/>
          <p:nvPr/>
        </p:nvSpPr>
        <p:spPr>
          <a:xfrm>
            <a:off x="6731576" y="2809953"/>
            <a:ext cx="2582758" cy="369332"/>
          </a:xfrm>
          <a:prstGeom prst="rect">
            <a:avLst/>
          </a:prstGeom>
          <a:noFill/>
        </p:spPr>
        <p:txBody>
          <a:bodyPr wrap="none" rtlCol="0">
            <a:spAutoFit/>
          </a:bodyPr>
          <a:lstStyle/>
          <a:p>
            <a:r>
              <a:rPr lang="en-GB" b="1" dirty="0">
                <a:solidFill>
                  <a:srgbClr val="FF0000"/>
                </a:solidFill>
                <a:latin typeface="Comic Sans MS" pitchFamily="66" charset="0"/>
              </a:rPr>
              <a:t>SALIR </a:t>
            </a:r>
            <a:r>
              <a:rPr lang="en-GB" dirty="0">
                <a:latin typeface="Comic Sans MS" pitchFamily="66" charset="0"/>
              </a:rPr>
              <a:t>con </a:t>
            </a:r>
            <a:r>
              <a:rPr lang="en-GB" dirty="0" err="1">
                <a:latin typeface="Comic Sans MS" pitchFamily="66" charset="0"/>
              </a:rPr>
              <a:t>mis</a:t>
            </a:r>
            <a:r>
              <a:rPr lang="en-GB" dirty="0">
                <a:latin typeface="Comic Sans MS" pitchFamily="66" charset="0"/>
              </a:rPr>
              <a:t> amigos</a:t>
            </a:r>
            <a:endParaRPr lang="en-GB" b="1" dirty="0">
              <a:solidFill>
                <a:srgbClr val="FF0000"/>
              </a:solidFill>
              <a:latin typeface="Comic Sans MS" pitchFamily="66" charset="0"/>
            </a:endParaRPr>
          </a:p>
        </p:txBody>
      </p:sp>
      <p:pic>
        <p:nvPicPr>
          <p:cNvPr id="21" name="Picture 3" descr="MMj02830460000[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a:xfrm>
            <a:off x="600796" y="4284916"/>
            <a:ext cx="1689931" cy="1494469"/>
          </a:xfrm>
          <a:prstGeom prst="rect">
            <a:avLst/>
          </a:prstGeom>
          <a:noFill/>
        </p:spPr>
      </p:pic>
      <p:sp>
        <p:nvSpPr>
          <p:cNvPr id="22" name="TextBox 21"/>
          <p:cNvSpPr txBox="1"/>
          <p:nvPr/>
        </p:nvSpPr>
        <p:spPr>
          <a:xfrm>
            <a:off x="488505" y="5877273"/>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IR</a:t>
            </a:r>
            <a:r>
              <a:rPr lang="en-GB" dirty="0">
                <a:latin typeface="Comic Sans MS" pitchFamily="66" charset="0"/>
              </a:rPr>
              <a:t> al cine/de </a:t>
            </a:r>
            <a:r>
              <a:rPr lang="en-GB" dirty="0" err="1">
                <a:latin typeface="Comic Sans MS" pitchFamily="66" charset="0"/>
              </a:rPr>
              <a:t>compras</a:t>
            </a:r>
            <a:endParaRPr lang="en-GB" b="1" dirty="0">
              <a:solidFill>
                <a:srgbClr val="FF0000"/>
              </a:solidFill>
              <a:latin typeface="Comic Sans MS" pitchFamily="66" charset="0"/>
            </a:endParaRPr>
          </a:p>
        </p:txBody>
      </p:sp>
      <p:pic>
        <p:nvPicPr>
          <p:cNvPr id="23" name="Picture 5" descr="MCj0398259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2466326" y="5157193"/>
            <a:ext cx="1910611" cy="1531263"/>
          </a:xfrm>
          <a:prstGeom prst="rect">
            <a:avLst/>
          </a:prstGeom>
          <a:noFill/>
        </p:spPr>
      </p:pic>
      <p:sp>
        <p:nvSpPr>
          <p:cNvPr id="24" name="TextBox 23"/>
          <p:cNvSpPr txBox="1"/>
          <p:nvPr/>
        </p:nvSpPr>
        <p:spPr>
          <a:xfrm>
            <a:off x="2576737" y="4725144"/>
            <a:ext cx="1859805" cy="369332"/>
          </a:xfrm>
          <a:prstGeom prst="rect">
            <a:avLst/>
          </a:prstGeom>
          <a:noFill/>
        </p:spPr>
        <p:txBody>
          <a:bodyPr wrap="none" rtlCol="0">
            <a:spAutoFit/>
          </a:bodyPr>
          <a:lstStyle/>
          <a:p>
            <a:r>
              <a:rPr lang="en-GB" b="1" dirty="0">
                <a:solidFill>
                  <a:srgbClr val="FF0000"/>
                </a:solidFill>
                <a:latin typeface="Comic Sans MS" pitchFamily="66" charset="0"/>
              </a:rPr>
              <a:t>JUGAR </a:t>
            </a:r>
            <a:r>
              <a:rPr lang="en-GB" dirty="0">
                <a:latin typeface="Comic Sans MS" pitchFamily="66" charset="0"/>
              </a:rPr>
              <a:t>al </a:t>
            </a:r>
            <a:r>
              <a:rPr lang="en-GB" dirty="0" err="1">
                <a:latin typeface="Comic Sans MS" pitchFamily="66" charset="0"/>
              </a:rPr>
              <a:t>tenis</a:t>
            </a:r>
            <a:endParaRPr lang="en-GB" b="1" dirty="0">
              <a:solidFill>
                <a:srgbClr val="FF0000"/>
              </a:solidFill>
              <a:latin typeface="Comic Sans MS" pitchFamily="66" charset="0"/>
            </a:endParaRPr>
          </a:p>
        </p:txBody>
      </p:sp>
      <p:pic>
        <p:nvPicPr>
          <p:cNvPr id="25" name="Picture 3" descr="MCj0232144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4877810" y="4698457"/>
            <a:ext cx="1240210" cy="1349519"/>
          </a:xfrm>
          <a:prstGeom prst="rect">
            <a:avLst/>
          </a:prstGeom>
          <a:noFill/>
        </p:spPr>
      </p:pic>
      <p:sp>
        <p:nvSpPr>
          <p:cNvPr id="26" name="TextBox 25"/>
          <p:cNvSpPr txBox="1"/>
          <p:nvPr/>
        </p:nvSpPr>
        <p:spPr>
          <a:xfrm>
            <a:off x="4596804" y="6047976"/>
            <a:ext cx="1802223" cy="646331"/>
          </a:xfrm>
          <a:prstGeom prst="rect">
            <a:avLst/>
          </a:prstGeom>
          <a:noFill/>
        </p:spPr>
        <p:txBody>
          <a:bodyPr wrap="square" rtlCol="0">
            <a:spAutoFit/>
          </a:bodyPr>
          <a:lstStyle/>
          <a:p>
            <a:r>
              <a:rPr lang="en-GB" b="1" dirty="0">
                <a:solidFill>
                  <a:srgbClr val="FF0000"/>
                </a:solidFill>
                <a:latin typeface="Comic Sans MS" pitchFamily="66" charset="0"/>
              </a:rPr>
              <a:t>PRACTICAR</a:t>
            </a:r>
            <a:r>
              <a:rPr lang="en-GB" dirty="0">
                <a:latin typeface="Comic Sans MS" pitchFamily="66" charset="0"/>
              </a:rPr>
              <a:t> la </a:t>
            </a:r>
            <a:r>
              <a:rPr lang="en-GB" dirty="0" err="1">
                <a:latin typeface="Comic Sans MS" pitchFamily="66" charset="0"/>
              </a:rPr>
              <a:t>natación</a:t>
            </a:r>
            <a:endParaRPr lang="en-GB" b="1" dirty="0">
              <a:solidFill>
                <a:srgbClr val="FF0000"/>
              </a:solidFill>
              <a:latin typeface="Comic Sans MS" pitchFamily="66" charset="0"/>
            </a:endParaRPr>
          </a:p>
        </p:txBody>
      </p:sp>
      <p:pic>
        <p:nvPicPr>
          <p:cNvPr id="2050" name="Picture 2" descr="http://cdn.graphicsfactory.com/clip-art/image_files/image/6/1342326-1780-Fast-Food-Hamburger-Drink-And-French-Frie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1" y="5301208"/>
            <a:ext cx="1324168" cy="13241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776697" y="4859868"/>
            <a:ext cx="2571538" cy="369332"/>
          </a:xfrm>
          <a:prstGeom prst="rect">
            <a:avLst/>
          </a:prstGeom>
          <a:noFill/>
        </p:spPr>
        <p:txBody>
          <a:bodyPr wrap="none" rtlCol="0">
            <a:spAutoFit/>
          </a:bodyPr>
          <a:lstStyle/>
          <a:p>
            <a:r>
              <a:rPr lang="en-GB" b="1" dirty="0">
                <a:solidFill>
                  <a:srgbClr val="FF0000"/>
                </a:solidFill>
                <a:latin typeface="Comic Sans MS" pitchFamily="66" charset="0"/>
              </a:rPr>
              <a:t>COMER … y BEBER </a:t>
            </a:r>
            <a:r>
              <a:rPr lang="en-GB" b="1" dirty="0">
                <a:latin typeface="Comic Sans MS" pitchFamily="66" charset="0"/>
              </a:rPr>
              <a:t>…</a:t>
            </a:r>
            <a:endParaRPr lang="en-GB" b="1" dirty="0">
              <a:solidFill>
                <a:srgbClr val="FF0000"/>
              </a:solidFill>
              <a:latin typeface="Comic Sans MS" pitchFamily="66" charset="0"/>
            </a:endParaRPr>
          </a:p>
        </p:txBody>
      </p:sp>
      <p:pic>
        <p:nvPicPr>
          <p:cNvPr id="27" name="Picture 26" descr="write.png"/>
          <p:cNvPicPr>
            <a:picLocks noChangeAspect="1"/>
          </p:cNvPicPr>
          <p:nvPr/>
        </p:nvPicPr>
        <p:blipFill>
          <a:blip r:embed="rId14" cstate="print"/>
          <a:stretch>
            <a:fillRect/>
          </a:stretch>
        </p:blipFill>
        <p:spPr>
          <a:xfrm>
            <a:off x="9099376" y="1058815"/>
            <a:ext cx="792088" cy="799224"/>
          </a:xfrm>
          <a:prstGeom prst="rect">
            <a:avLst/>
          </a:prstGeom>
        </p:spPr>
      </p:pic>
    </p:spTree>
    <p:extLst>
      <p:ext uri="{BB962C8B-B14F-4D97-AF65-F5344CB8AC3E}">
        <p14:creationId xmlns:p14="http://schemas.microsoft.com/office/powerpoint/2010/main" val="1761648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2074242"/>
          </a:xfrm>
        </p:spPr>
        <p:txBody>
          <a:bodyPr>
            <a:normAutofit fontScale="90000"/>
          </a:bodyPr>
          <a:lstStyle/>
          <a:p>
            <a:r>
              <a:rPr lang="en-GB" b="1" dirty="0"/>
              <a:t>In Y12 you will talk about </a:t>
            </a:r>
            <a:r>
              <a:rPr lang="en-GB" b="1" dirty="0">
                <a:solidFill>
                  <a:srgbClr val="FF0000"/>
                </a:solidFill>
              </a:rPr>
              <a:t>things and people rather than about yourself</a:t>
            </a:r>
            <a:r>
              <a:rPr lang="en-GB" b="1" dirty="0"/>
              <a:t>, so you need to practise the 3</a:t>
            </a:r>
            <a:r>
              <a:rPr lang="en-GB" b="1" baseline="30000" dirty="0"/>
              <a:t>rd</a:t>
            </a:r>
            <a:r>
              <a:rPr lang="en-GB" b="1" dirty="0"/>
              <a:t> person</a:t>
            </a:r>
          </a:p>
        </p:txBody>
      </p:sp>
      <p:sp>
        <p:nvSpPr>
          <p:cNvPr id="3" name="Content Placeholder 2"/>
          <p:cNvSpPr>
            <a:spLocks noGrp="1"/>
          </p:cNvSpPr>
          <p:nvPr>
            <p:ph idx="1"/>
          </p:nvPr>
        </p:nvSpPr>
        <p:spPr>
          <a:xfrm>
            <a:off x="848544" y="2420889"/>
            <a:ext cx="8229600" cy="3240359"/>
          </a:xfrm>
          <a:solidFill>
            <a:srgbClr val="FFFF00"/>
          </a:solidFill>
        </p:spPr>
        <p:txBody>
          <a:bodyPr/>
          <a:lstStyle/>
          <a:p>
            <a:pPr>
              <a:buNone/>
            </a:pPr>
            <a:r>
              <a:rPr lang="en-GB" b="1" dirty="0"/>
              <a:t>REGULARES</a:t>
            </a:r>
          </a:p>
          <a:p>
            <a:r>
              <a:rPr lang="en-GB" dirty="0" err="1"/>
              <a:t>Verbos</a:t>
            </a:r>
            <a:r>
              <a:rPr lang="en-GB" dirty="0"/>
              <a:t> –AR= -ó</a:t>
            </a:r>
          </a:p>
          <a:p>
            <a:r>
              <a:rPr lang="en-GB" dirty="0" err="1"/>
              <a:t>Verbos</a:t>
            </a:r>
            <a:r>
              <a:rPr lang="en-GB" dirty="0"/>
              <a:t> -ER/-IR= -</a:t>
            </a:r>
            <a:r>
              <a:rPr lang="en-GB" dirty="0" err="1"/>
              <a:t>ió</a:t>
            </a:r>
            <a:endParaRPr lang="en-GB" dirty="0"/>
          </a:p>
          <a:p>
            <a:pPr>
              <a:buNone/>
            </a:pPr>
            <a:r>
              <a:rPr lang="en-GB" b="1" dirty="0"/>
              <a:t>IRREGULARES</a:t>
            </a:r>
          </a:p>
          <a:p>
            <a:r>
              <a:rPr lang="en-GB" dirty="0" err="1"/>
              <a:t>Fue</a:t>
            </a:r>
            <a:r>
              <a:rPr lang="en-GB" dirty="0"/>
              <a:t>/</a:t>
            </a:r>
            <a:r>
              <a:rPr lang="en-GB" dirty="0" err="1"/>
              <a:t>vio</a:t>
            </a:r>
            <a:r>
              <a:rPr lang="en-GB" dirty="0"/>
              <a:t>/</a:t>
            </a:r>
            <a:r>
              <a:rPr lang="en-GB" dirty="0" err="1"/>
              <a:t>dio</a:t>
            </a:r>
            <a:r>
              <a:rPr lang="en-GB" dirty="0"/>
              <a:t>/</a:t>
            </a:r>
            <a:r>
              <a:rPr lang="en-GB" dirty="0" err="1"/>
              <a:t>hizo</a:t>
            </a:r>
            <a:r>
              <a:rPr lang="en-GB" dirty="0"/>
              <a:t>/etc.</a:t>
            </a:r>
          </a:p>
          <a:p>
            <a:endParaRPr lang="en-GB" dirty="0"/>
          </a:p>
          <a:p>
            <a:endParaRPr lang="en-GB" dirty="0"/>
          </a:p>
          <a:p>
            <a:endParaRPr lang="en-GB" dirty="0"/>
          </a:p>
        </p:txBody>
      </p:sp>
    </p:spTree>
    <p:extLst>
      <p:ext uri="{BB962C8B-B14F-4D97-AF65-F5344CB8AC3E}">
        <p14:creationId xmlns:p14="http://schemas.microsoft.com/office/powerpoint/2010/main" val="4110607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384"/>
            <a:ext cx="9144000" cy="864096"/>
          </a:xfrm>
          <a:solidFill>
            <a:srgbClr val="FFFF00"/>
          </a:solidFill>
          <a:ln w="38100">
            <a:solidFill>
              <a:schemeClr val="tx1"/>
            </a:solidFill>
          </a:ln>
        </p:spPr>
        <p:txBody>
          <a:bodyPr>
            <a:noAutofit/>
          </a:bodyPr>
          <a:lstStyle/>
          <a:p>
            <a:r>
              <a:rPr lang="en-GB" sz="2300" b="1" u="sng" dirty="0">
                <a:solidFill>
                  <a:srgbClr val="FF0000"/>
                </a:solidFill>
                <a:latin typeface="Comic Sans MS" pitchFamily="66" charset="0"/>
              </a:rPr>
              <a:t>¿</a:t>
            </a:r>
            <a:r>
              <a:rPr lang="en-GB" sz="2300" b="1" u="sng" dirty="0" err="1">
                <a:solidFill>
                  <a:srgbClr val="FF0000"/>
                </a:solidFill>
                <a:latin typeface="Comic Sans MS" pitchFamily="66" charset="0"/>
              </a:rPr>
              <a:t>Qué</a:t>
            </a:r>
            <a:r>
              <a:rPr lang="en-GB" sz="2300" b="1" u="sng" dirty="0">
                <a:solidFill>
                  <a:srgbClr val="FF0000"/>
                </a:solidFill>
                <a:latin typeface="Comic Sans MS" pitchFamily="66" charset="0"/>
              </a:rPr>
              <a:t> </a:t>
            </a:r>
            <a:r>
              <a:rPr lang="en-GB" sz="2300" b="1" u="sng" dirty="0" err="1">
                <a:latin typeface="Comic Sans MS" pitchFamily="66" charset="0"/>
              </a:rPr>
              <a:t>hizo</a:t>
            </a:r>
            <a:r>
              <a:rPr lang="en-GB" sz="2300" b="1" u="sng" dirty="0">
                <a:solidFill>
                  <a:srgbClr val="FF0000"/>
                </a:solidFill>
                <a:latin typeface="Comic Sans MS" pitchFamily="66" charset="0"/>
              </a:rPr>
              <a:t> la </a:t>
            </a:r>
            <a:r>
              <a:rPr lang="en-GB" sz="2300" b="1" u="sng" dirty="0" err="1">
                <a:solidFill>
                  <a:srgbClr val="FF0000"/>
                </a:solidFill>
                <a:latin typeface="Comic Sans MS" pitchFamily="66" charset="0"/>
              </a:rPr>
              <a:t>semana</a:t>
            </a:r>
            <a:r>
              <a:rPr lang="en-GB" sz="2300" b="1" u="sng" dirty="0">
                <a:solidFill>
                  <a:srgbClr val="FF0000"/>
                </a:solidFill>
                <a:latin typeface="Comic Sans MS" pitchFamily="66" charset="0"/>
              </a:rPr>
              <a:t> </a:t>
            </a:r>
            <a:r>
              <a:rPr lang="en-GB" sz="2300" b="1" u="sng" dirty="0" err="1">
                <a:solidFill>
                  <a:srgbClr val="FF0000"/>
                </a:solidFill>
                <a:latin typeface="Comic Sans MS" pitchFamily="66" charset="0"/>
              </a:rPr>
              <a:t>pasada</a:t>
            </a:r>
            <a:r>
              <a:rPr lang="en-GB" sz="2300" b="1" u="sng" dirty="0">
                <a:solidFill>
                  <a:srgbClr val="FF0000"/>
                </a:solidFill>
                <a:latin typeface="Comic Sans MS" pitchFamily="66" charset="0"/>
              </a:rPr>
              <a:t>?</a:t>
            </a:r>
            <a:br>
              <a:rPr lang="en-GB" sz="2300" b="1" u="sng" dirty="0">
                <a:solidFill>
                  <a:srgbClr val="FF0000"/>
                </a:solidFill>
                <a:latin typeface="Comic Sans MS" pitchFamily="66" charset="0"/>
              </a:rPr>
            </a:br>
            <a:r>
              <a:rPr lang="en-GB" sz="2300" b="1" u="sng" dirty="0" err="1">
                <a:solidFill>
                  <a:srgbClr val="0070C0"/>
                </a:solidFill>
                <a:latin typeface="Comic Sans MS" pitchFamily="66" charset="0"/>
              </a:rPr>
              <a:t>Escribe</a:t>
            </a:r>
            <a:r>
              <a:rPr lang="en-GB" sz="2300" b="1" u="sng" dirty="0">
                <a:solidFill>
                  <a:srgbClr val="0070C0"/>
                </a:solidFill>
                <a:latin typeface="Comic Sans MS" pitchFamily="66" charset="0"/>
              </a:rPr>
              <a:t> </a:t>
            </a:r>
            <a:r>
              <a:rPr lang="en-GB" sz="2300" b="1" u="sng" dirty="0" err="1">
                <a:solidFill>
                  <a:srgbClr val="0070C0"/>
                </a:solidFill>
                <a:latin typeface="Comic Sans MS" pitchFamily="66" charset="0"/>
              </a:rPr>
              <a:t>las</a:t>
            </a:r>
            <a:r>
              <a:rPr lang="en-GB" sz="2300" b="1" u="sng" dirty="0">
                <a:solidFill>
                  <a:srgbClr val="0070C0"/>
                </a:solidFill>
                <a:latin typeface="Comic Sans MS" pitchFamily="66" charset="0"/>
              </a:rPr>
              <a:t> </a:t>
            </a:r>
            <a:r>
              <a:rPr lang="en-GB" sz="2300" b="1" u="sng" dirty="0" err="1">
                <a:solidFill>
                  <a:srgbClr val="0070C0"/>
                </a:solidFill>
                <a:latin typeface="Comic Sans MS" pitchFamily="66" charset="0"/>
              </a:rPr>
              <a:t>frases</a:t>
            </a:r>
            <a:r>
              <a:rPr lang="en-GB" sz="2300" b="1" u="sng" dirty="0">
                <a:solidFill>
                  <a:srgbClr val="0070C0"/>
                </a:solidFill>
                <a:latin typeface="Comic Sans MS" pitchFamily="66" charset="0"/>
              </a:rPr>
              <a:t> en el </a:t>
            </a:r>
            <a:r>
              <a:rPr lang="en-GB" sz="2300" b="1" u="sng" dirty="0" err="1">
                <a:solidFill>
                  <a:srgbClr val="0070C0"/>
                </a:solidFill>
                <a:latin typeface="Comic Sans MS" pitchFamily="66" charset="0"/>
              </a:rPr>
              <a:t>pasado</a:t>
            </a:r>
            <a:r>
              <a:rPr lang="en-GB" sz="2300" b="1" u="sng" dirty="0">
                <a:solidFill>
                  <a:srgbClr val="0070C0"/>
                </a:solidFill>
                <a:latin typeface="Comic Sans MS" pitchFamily="66" charset="0"/>
              </a:rPr>
              <a:t> (S/he ...)</a:t>
            </a:r>
          </a:p>
        </p:txBody>
      </p:sp>
      <p:pic>
        <p:nvPicPr>
          <p:cNvPr id="5" name="Picture 3" descr="MCj039672600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60512" y="980729"/>
            <a:ext cx="1224136" cy="1238169"/>
          </a:xfrm>
          <a:noFill/>
        </p:spPr>
      </p:pic>
      <p:sp>
        <p:nvSpPr>
          <p:cNvPr id="6" name="TextBox 5"/>
          <p:cNvSpPr txBox="1"/>
          <p:nvPr/>
        </p:nvSpPr>
        <p:spPr>
          <a:xfrm>
            <a:off x="416497" y="2204864"/>
            <a:ext cx="2086209" cy="338554"/>
          </a:xfrm>
          <a:prstGeom prst="rect">
            <a:avLst/>
          </a:prstGeom>
          <a:noFill/>
        </p:spPr>
        <p:txBody>
          <a:bodyPr wrap="square" rtlCol="0">
            <a:spAutoFit/>
          </a:bodyPr>
          <a:lstStyle/>
          <a:p>
            <a:r>
              <a:rPr lang="en-GB" sz="1600" b="1" dirty="0">
                <a:solidFill>
                  <a:srgbClr val="FF0000"/>
                </a:solidFill>
                <a:latin typeface="Comic Sans MS" pitchFamily="66" charset="0"/>
              </a:rPr>
              <a:t>ESCUCHAR </a:t>
            </a:r>
            <a:r>
              <a:rPr lang="en-GB" sz="1600" b="1" dirty="0" err="1">
                <a:latin typeface="Comic Sans MS" pitchFamily="66" charset="0"/>
              </a:rPr>
              <a:t>música</a:t>
            </a:r>
            <a:endParaRPr lang="en-GB" sz="1600" b="1" dirty="0">
              <a:solidFill>
                <a:srgbClr val="FF0000"/>
              </a:solidFill>
              <a:latin typeface="Comic Sans MS" pitchFamily="66" charset="0"/>
            </a:endParaRPr>
          </a:p>
        </p:txBody>
      </p:sp>
      <p:pic>
        <p:nvPicPr>
          <p:cNvPr id="7" name="Picture 4" descr="chatear por inter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168" y="1412777"/>
            <a:ext cx="1467184" cy="13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72680" y="1043444"/>
            <a:ext cx="2757486" cy="369332"/>
          </a:xfrm>
          <a:prstGeom prst="rect">
            <a:avLst/>
          </a:prstGeom>
          <a:noFill/>
        </p:spPr>
        <p:txBody>
          <a:bodyPr wrap="none" rtlCol="0">
            <a:spAutoFit/>
          </a:bodyPr>
          <a:lstStyle/>
          <a:p>
            <a:r>
              <a:rPr lang="en-GB" b="1" dirty="0">
                <a:solidFill>
                  <a:srgbClr val="FF0000"/>
                </a:solidFill>
                <a:latin typeface="Comic Sans MS" pitchFamily="66" charset="0"/>
              </a:rPr>
              <a:t>CHATEAR </a:t>
            </a:r>
            <a:r>
              <a:rPr lang="en-GB" dirty="0" err="1">
                <a:latin typeface="Comic Sans MS" pitchFamily="66" charset="0"/>
              </a:rPr>
              <a:t>por</a:t>
            </a:r>
            <a:r>
              <a:rPr lang="en-GB" dirty="0">
                <a:latin typeface="Comic Sans MS" pitchFamily="66" charset="0"/>
              </a:rPr>
              <a:t> Internet</a:t>
            </a:r>
            <a:endParaRPr lang="en-GB" b="1" dirty="0">
              <a:solidFill>
                <a:srgbClr val="FF0000"/>
              </a:solidFill>
              <a:latin typeface="Comic Sans MS" pitchFamily="66" charset="0"/>
            </a:endParaRPr>
          </a:p>
        </p:txBody>
      </p:sp>
      <p:pic>
        <p:nvPicPr>
          <p:cNvPr id="9" name="Picture 3" descr="MCj039667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63484" y="989004"/>
            <a:ext cx="1250345" cy="1281435"/>
          </a:xfrm>
          <a:prstGeom prst="rect">
            <a:avLst/>
          </a:prstGeom>
          <a:noFill/>
        </p:spPr>
      </p:pic>
      <p:sp>
        <p:nvSpPr>
          <p:cNvPr id="10" name="TextBox 9"/>
          <p:cNvSpPr txBox="1"/>
          <p:nvPr/>
        </p:nvSpPr>
        <p:spPr>
          <a:xfrm>
            <a:off x="4266749" y="2339588"/>
            <a:ext cx="2140330" cy="369332"/>
          </a:xfrm>
          <a:prstGeom prst="rect">
            <a:avLst/>
          </a:prstGeom>
          <a:noFill/>
        </p:spPr>
        <p:txBody>
          <a:bodyPr wrap="none" rtlCol="0">
            <a:spAutoFit/>
          </a:bodyPr>
          <a:lstStyle/>
          <a:p>
            <a:r>
              <a:rPr lang="en-GB" b="1" dirty="0">
                <a:solidFill>
                  <a:srgbClr val="FF0000"/>
                </a:solidFill>
                <a:latin typeface="Comic Sans MS" pitchFamily="66" charset="0"/>
              </a:rPr>
              <a:t>TOCAR </a:t>
            </a:r>
            <a:r>
              <a:rPr lang="en-GB" b="1" dirty="0">
                <a:latin typeface="Comic Sans MS" pitchFamily="66" charset="0"/>
              </a:rPr>
              <a:t>la </a:t>
            </a:r>
            <a:r>
              <a:rPr lang="en-GB" dirty="0" err="1">
                <a:latin typeface="Comic Sans MS" pitchFamily="66" charset="0"/>
              </a:rPr>
              <a:t>guitara</a:t>
            </a:r>
            <a:endParaRPr lang="en-GB" b="1" dirty="0">
              <a:solidFill>
                <a:srgbClr val="FF0000"/>
              </a:solidFill>
              <a:latin typeface="Comic Sans MS" pitchFamily="66" charset="0"/>
            </a:endParaRPr>
          </a:p>
        </p:txBody>
      </p:sp>
      <p:pic>
        <p:nvPicPr>
          <p:cNvPr id="11" name="Picture 4" descr="mandar mensaj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209" y="1341240"/>
            <a:ext cx="1290887" cy="136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497468" y="951482"/>
            <a:ext cx="2308645" cy="369332"/>
          </a:xfrm>
          <a:prstGeom prst="rect">
            <a:avLst/>
          </a:prstGeom>
          <a:noFill/>
        </p:spPr>
        <p:txBody>
          <a:bodyPr wrap="none" rtlCol="0">
            <a:spAutoFit/>
          </a:bodyPr>
          <a:lstStyle/>
          <a:p>
            <a:r>
              <a:rPr lang="en-GB" b="1" dirty="0">
                <a:solidFill>
                  <a:srgbClr val="FF0000"/>
                </a:solidFill>
                <a:latin typeface="Comic Sans MS" pitchFamily="66" charset="0"/>
              </a:rPr>
              <a:t>MANDAR </a:t>
            </a:r>
            <a:r>
              <a:rPr lang="en-GB" dirty="0" err="1">
                <a:latin typeface="Comic Sans MS" pitchFamily="66" charset="0"/>
              </a:rPr>
              <a:t>mensajes</a:t>
            </a:r>
            <a:endParaRPr lang="en-GB" b="1" dirty="0">
              <a:solidFill>
                <a:srgbClr val="FF0000"/>
              </a:solidFill>
              <a:latin typeface="Comic Sans MS" pitchFamily="66" charset="0"/>
            </a:endParaRPr>
          </a:p>
        </p:txBody>
      </p:sp>
      <p:pic>
        <p:nvPicPr>
          <p:cNvPr id="13" name="Picture 3" descr="MCj0351240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73997" y="2717870"/>
            <a:ext cx="959229" cy="1046808"/>
          </a:xfrm>
          <a:prstGeom prst="rect">
            <a:avLst/>
          </a:prstGeom>
          <a:noFill/>
        </p:spPr>
      </p:pic>
      <p:sp>
        <p:nvSpPr>
          <p:cNvPr id="14" name="TextBox 13"/>
          <p:cNvSpPr txBox="1"/>
          <p:nvPr/>
        </p:nvSpPr>
        <p:spPr>
          <a:xfrm>
            <a:off x="488505" y="3851757"/>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VER</a:t>
            </a:r>
            <a:r>
              <a:rPr lang="en-GB" dirty="0">
                <a:latin typeface="Comic Sans MS" pitchFamily="66" charset="0"/>
              </a:rPr>
              <a:t> la </a:t>
            </a:r>
            <a:r>
              <a:rPr lang="en-GB" dirty="0" err="1">
                <a:latin typeface="Comic Sans MS" pitchFamily="66" charset="0"/>
              </a:rPr>
              <a:t>televisión</a:t>
            </a:r>
            <a:endParaRPr lang="en-GB" b="1" dirty="0">
              <a:solidFill>
                <a:srgbClr val="FF0000"/>
              </a:solidFill>
              <a:latin typeface="Comic Sans MS" pitchFamily="66" charset="0"/>
            </a:endParaRPr>
          </a:p>
        </p:txBody>
      </p:sp>
      <p:pic>
        <p:nvPicPr>
          <p:cNvPr id="15" name="Picture 3" descr="MMAG00294_0000[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a:xfrm>
            <a:off x="2624394" y="3435388"/>
            <a:ext cx="1266696" cy="1202069"/>
          </a:xfrm>
          <a:prstGeom prst="rect">
            <a:avLst/>
          </a:prstGeom>
          <a:noFill/>
        </p:spPr>
      </p:pic>
      <p:sp>
        <p:nvSpPr>
          <p:cNvPr id="16" name="TextBox 15"/>
          <p:cNvSpPr txBox="1"/>
          <p:nvPr/>
        </p:nvSpPr>
        <p:spPr>
          <a:xfrm>
            <a:off x="2502706" y="2987660"/>
            <a:ext cx="1802223" cy="369332"/>
          </a:xfrm>
          <a:prstGeom prst="rect">
            <a:avLst/>
          </a:prstGeom>
          <a:noFill/>
        </p:spPr>
        <p:txBody>
          <a:bodyPr wrap="square" rtlCol="0">
            <a:spAutoFit/>
          </a:bodyPr>
          <a:lstStyle/>
          <a:p>
            <a:r>
              <a:rPr lang="en-GB" b="1" dirty="0">
                <a:solidFill>
                  <a:srgbClr val="FF0000"/>
                </a:solidFill>
                <a:latin typeface="Comic Sans MS" pitchFamily="66" charset="0"/>
              </a:rPr>
              <a:t>LEER</a:t>
            </a:r>
            <a:r>
              <a:rPr lang="en-GB" b="1" u="sng" dirty="0">
                <a:solidFill>
                  <a:srgbClr val="FF0000"/>
                </a:solidFill>
                <a:latin typeface="Comic Sans MS" pitchFamily="66" charset="0"/>
              </a:rPr>
              <a:t> </a:t>
            </a:r>
            <a:r>
              <a:rPr lang="en-GB" dirty="0" err="1">
                <a:latin typeface="Comic Sans MS" pitchFamily="66" charset="0"/>
              </a:rPr>
              <a:t>libros</a:t>
            </a:r>
            <a:endParaRPr lang="en-GB" b="1" dirty="0">
              <a:solidFill>
                <a:srgbClr val="FF0000"/>
              </a:solidFill>
              <a:latin typeface="Comic Sans MS" pitchFamily="66" charset="0"/>
            </a:endParaRPr>
          </a:p>
        </p:txBody>
      </p:sp>
      <p:pic>
        <p:nvPicPr>
          <p:cNvPr id="17" name="Picture 3" descr="MCj0089068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4610091" y="2754886"/>
            <a:ext cx="1259681" cy="1421605"/>
          </a:xfrm>
          <a:prstGeom prst="rect">
            <a:avLst/>
          </a:prstGeom>
          <a:noFill/>
        </p:spPr>
      </p:pic>
      <p:sp>
        <p:nvSpPr>
          <p:cNvPr id="18" name="TextBox 17"/>
          <p:cNvSpPr txBox="1"/>
          <p:nvPr/>
        </p:nvSpPr>
        <p:spPr>
          <a:xfrm>
            <a:off x="4410892" y="4281614"/>
            <a:ext cx="2320684" cy="369332"/>
          </a:xfrm>
          <a:prstGeom prst="rect">
            <a:avLst/>
          </a:prstGeom>
          <a:noFill/>
        </p:spPr>
        <p:txBody>
          <a:bodyPr wrap="square" rtlCol="0">
            <a:spAutoFit/>
          </a:bodyPr>
          <a:lstStyle/>
          <a:p>
            <a:r>
              <a:rPr lang="en-GB" b="1" u="sng" dirty="0">
                <a:solidFill>
                  <a:srgbClr val="FF0000"/>
                </a:solidFill>
                <a:latin typeface="Comic Sans MS" pitchFamily="66" charset="0"/>
              </a:rPr>
              <a:t>No HACER nada</a:t>
            </a:r>
            <a:endParaRPr lang="en-GB" b="1" dirty="0">
              <a:solidFill>
                <a:srgbClr val="FF0000"/>
              </a:solidFill>
              <a:latin typeface="Comic Sans MS" pitchFamily="66" charset="0"/>
            </a:endParaRPr>
          </a:p>
        </p:txBody>
      </p:sp>
      <p:pic>
        <p:nvPicPr>
          <p:cNvPr id="19" name="Picture 3" descr="MCj0137783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7051409" y="3284114"/>
            <a:ext cx="1306702" cy="1225006"/>
          </a:xfrm>
          <a:prstGeom prst="rect">
            <a:avLst/>
          </a:prstGeom>
          <a:noFill/>
        </p:spPr>
      </p:pic>
      <p:sp>
        <p:nvSpPr>
          <p:cNvPr id="20" name="TextBox 19"/>
          <p:cNvSpPr txBox="1"/>
          <p:nvPr/>
        </p:nvSpPr>
        <p:spPr>
          <a:xfrm>
            <a:off x="6731576" y="2809953"/>
            <a:ext cx="2582758" cy="369332"/>
          </a:xfrm>
          <a:prstGeom prst="rect">
            <a:avLst/>
          </a:prstGeom>
          <a:noFill/>
        </p:spPr>
        <p:txBody>
          <a:bodyPr wrap="none" rtlCol="0">
            <a:spAutoFit/>
          </a:bodyPr>
          <a:lstStyle/>
          <a:p>
            <a:r>
              <a:rPr lang="en-GB" b="1" dirty="0">
                <a:solidFill>
                  <a:srgbClr val="FF0000"/>
                </a:solidFill>
                <a:latin typeface="Comic Sans MS" pitchFamily="66" charset="0"/>
              </a:rPr>
              <a:t>SALIR </a:t>
            </a:r>
            <a:r>
              <a:rPr lang="en-GB" dirty="0">
                <a:latin typeface="Comic Sans MS" pitchFamily="66" charset="0"/>
              </a:rPr>
              <a:t>con </a:t>
            </a:r>
            <a:r>
              <a:rPr lang="en-GB" dirty="0" err="1">
                <a:latin typeface="Comic Sans MS" pitchFamily="66" charset="0"/>
              </a:rPr>
              <a:t>mis</a:t>
            </a:r>
            <a:r>
              <a:rPr lang="en-GB" dirty="0">
                <a:latin typeface="Comic Sans MS" pitchFamily="66" charset="0"/>
              </a:rPr>
              <a:t> amigos</a:t>
            </a:r>
            <a:endParaRPr lang="en-GB" b="1" dirty="0">
              <a:solidFill>
                <a:srgbClr val="FF0000"/>
              </a:solidFill>
              <a:latin typeface="Comic Sans MS" pitchFamily="66" charset="0"/>
            </a:endParaRPr>
          </a:p>
        </p:txBody>
      </p:sp>
      <p:pic>
        <p:nvPicPr>
          <p:cNvPr id="21" name="Picture 3" descr="MMj02830460000[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a:xfrm>
            <a:off x="600796" y="4284916"/>
            <a:ext cx="1689931" cy="1494469"/>
          </a:xfrm>
          <a:prstGeom prst="rect">
            <a:avLst/>
          </a:prstGeom>
          <a:noFill/>
        </p:spPr>
      </p:pic>
      <p:sp>
        <p:nvSpPr>
          <p:cNvPr id="22" name="TextBox 21"/>
          <p:cNvSpPr txBox="1"/>
          <p:nvPr/>
        </p:nvSpPr>
        <p:spPr>
          <a:xfrm>
            <a:off x="488505" y="5877273"/>
            <a:ext cx="1802223" cy="646331"/>
          </a:xfrm>
          <a:prstGeom prst="rect">
            <a:avLst/>
          </a:prstGeom>
          <a:noFill/>
        </p:spPr>
        <p:txBody>
          <a:bodyPr wrap="square" rtlCol="0">
            <a:spAutoFit/>
          </a:bodyPr>
          <a:lstStyle/>
          <a:p>
            <a:r>
              <a:rPr lang="en-GB" b="1" u="sng" dirty="0">
                <a:solidFill>
                  <a:srgbClr val="FF0000"/>
                </a:solidFill>
                <a:latin typeface="Comic Sans MS" pitchFamily="66" charset="0"/>
              </a:rPr>
              <a:t>IR</a:t>
            </a:r>
            <a:r>
              <a:rPr lang="en-GB" dirty="0">
                <a:latin typeface="Comic Sans MS" pitchFamily="66" charset="0"/>
              </a:rPr>
              <a:t> al cine/de </a:t>
            </a:r>
            <a:r>
              <a:rPr lang="en-GB" dirty="0" err="1">
                <a:latin typeface="Comic Sans MS" pitchFamily="66" charset="0"/>
              </a:rPr>
              <a:t>compras</a:t>
            </a:r>
            <a:endParaRPr lang="en-GB" b="1" dirty="0">
              <a:solidFill>
                <a:srgbClr val="FF0000"/>
              </a:solidFill>
              <a:latin typeface="Comic Sans MS" pitchFamily="66" charset="0"/>
            </a:endParaRPr>
          </a:p>
        </p:txBody>
      </p:sp>
      <p:pic>
        <p:nvPicPr>
          <p:cNvPr id="23" name="Picture 5" descr="MCj0398259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2466326" y="5157193"/>
            <a:ext cx="1910611" cy="1531263"/>
          </a:xfrm>
          <a:prstGeom prst="rect">
            <a:avLst/>
          </a:prstGeom>
          <a:noFill/>
        </p:spPr>
      </p:pic>
      <p:sp>
        <p:nvSpPr>
          <p:cNvPr id="24" name="TextBox 23"/>
          <p:cNvSpPr txBox="1"/>
          <p:nvPr/>
        </p:nvSpPr>
        <p:spPr>
          <a:xfrm>
            <a:off x="2576737" y="4725144"/>
            <a:ext cx="1859805" cy="369332"/>
          </a:xfrm>
          <a:prstGeom prst="rect">
            <a:avLst/>
          </a:prstGeom>
          <a:noFill/>
        </p:spPr>
        <p:txBody>
          <a:bodyPr wrap="none" rtlCol="0">
            <a:spAutoFit/>
          </a:bodyPr>
          <a:lstStyle/>
          <a:p>
            <a:r>
              <a:rPr lang="en-GB" b="1" dirty="0">
                <a:solidFill>
                  <a:srgbClr val="FF0000"/>
                </a:solidFill>
                <a:latin typeface="Comic Sans MS" pitchFamily="66" charset="0"/>
              </a:rPr>
              <a:t>JUGAR </a:t>
            </a:r>
            <a:r>
              <a:rPr lang="en-GB" dirty="0">
                <a:latin typeface="Comic Sans MS" pitchFamily="66" charset="0"/>
              </a:rPr>
              <a:t>al </a:t>
            </a:r>
            <a:r>
              <a:rPr lang="en-GB" dirty="0" err="1">
                <a:latin typeface="Comic Sans MS" pitchFamily="66" charset="0"/>
              </a:rPr>
              <a:t>tenis</a:t>
            </a:r>
            <a:endParaRPr lang="en-GB" b="1" dirty="0">
              <a:solidFill>
                <a:srgbClr val="FF0000"/>
              </a:solidFill>
              <a:latin typeface="Comic Sans MS" pitchFamily="66" charset="0"/>
            </a:endParaRPr>
          </a:p>
        </p:txBody>
      </p:sp>
      <p:pic>
        <p:nvPicPr>
          <p:cNvPr id="25" name="Picture 3" descr="MCj0232144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4877810" y="4698457"/>
            <a:ext cx="1240210" cy="1349519"/>
          </a:xfrm>
          <a:prstGeom prst="rect">
            <a:avLst/>
          </a:prstGeom>
          <a:noFill/>
        </p:spPr>
      </p:pic>
      <p:sp>
        <p:nvSpPr>
          <p:cNvPr id="26" name="TextBox 25"/>
          <p:cNvSpPr txBox="1"/>
          <p:nvPr/>
        </p:nvSpPr>
        <p:spPr>
          <a:xfrm>
            <a:off x="4596804" y="6047976"/>
            <a:ext cx="1802223" cy="646331"/>
          </a:xfrm>
          <a:prstGeom prst="rect">
            <a:avLst/>
          </a:prstGeom>
          <a:noFill/>
        </p:spPr>
        <p:txBody>
          <a:bodyPr wrap="square" rtlCol="0">
            <a:spAutoFit/>
          </a:bodyPr>
          <a:lstStyle/>
          <a:p>
            <a:r>
              <a:rPr lang="en-GB" b="1" dirty="0">
                <a:solidFill>
                  <a:srgbClr val="FF0000"/>
                </a:solidFill>
                <a:latin typeface="Comic Sans MS" pitchFamily="66" charset="0"/>
              </a:rPr>
              <a:t>PRACTICAR</a:t>
            </a:r>
            <a:r>
              <a:rPr lang="en-GB" dirty="0">
                <a:latin typeface="Comic Sans MS" pitchFamily="66" charset="0"/>
              </a:rPr>
              <a:t> la </a:t>
            </a:r>
            <a:r>
              <a:rPr lang="en-GB" dirty="0" err="1">
                <a:latin typeface="Comic Sans MS" pitchFamily="66" charset="0"/>
              </a:rPr>
              <a:t>natación</a:t>
            </a:r>
            <a:endParaRPr lang="en-GB" b="1" dirty="0">
              <a:solidFill>
                <a:srgbClr val="FF0000"/>
              </a:solidFill>
              <a:latin typeface="Comic Sans MS" pitchFamily="66" charset="0"/>
            </a:endParaRPr>
          </a:p>
        </p:txBody>
      </p:sp>
      <p:pic>
        <p:nvPicPr>
          <p:cNvPr id="2050" name="Picture 2" descr="http://cdn.graphicsfactory.com/clip-art/image_files/image/6/1342326-1780-Fast-Food-Hamburger-Drink-And-French-Frie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1" y="5301208"/>
            <a:ext cx="1324168" cy="13241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776697" y="4859868"/>
            <a:ext cx="2571538" cy="369332"/>
          </a:xfrm>
          <a:prstGeom prst="rect">
            <a:avLst/>
          </a:prstGeom>
          <a:noFill/>
        </p:spPr>
        <p:txBody>
          <a:bodyPr wrap="none" rtlCol="0">
            <a:spAutoFit/>
          </a:bodyPr>
          <a:lstStyle/>
          <a:p>
            <a:r>
              <a:rPr lang="en-GB" b="1" dirty="0">
                <a:solidFill>
                  <a:srgbClr val="FF0000"/>
                </a:solidFill>
                <a:latin typeface="Comic Sans MS" pitchFamily="66" charset="0"/>
              </a:rPr>
              <a:t>COMER … y BEBER </a:t>
            </a:r>
            <a:r>
              <a:rPr lang="en-GB" b="1" dirty="0">
                <a:latin typeface="Comic Sans MS" pitchFamily="66" charset="0"/>
              </a:rPr>
              <a:t>…</a:t>
            </a:r>
            <a:endParaRPr lang="en-GB" b="1" dirty="0">
              <a:solidFill>
                <a:srgbClr val="FF0000"/>
              </a:solidFill>
              <a:latin typeface="Comic Sans MS" pitchFamily="66" charset="0"/>
            </a:endParaRPr>
          </a:p>
        </p:txBody>
      </p:sp>
      <p:pic>
        <p:nvPicPr>
          <p:cNvPr id="27" name="Picture 26" descr="write.png"/>
          <p:cNvPicPr>
            <a:picLocks noChangeAspect="1"/>
          </p:cNvPicPr>
          <p:nvPr/>
        </p:nvPicPr>
        <p:blipFill>
          <a:blip r:embed="rId14" cstate="print"/>
          <a:stretch>
            <a:fillRect/>
          </a:stretch>
        </p:blipFill>
        <p:spPr>
          <a:xfrm>
            <a:off x="8732912" y="-23116"/>
            <a:ext cx="792088" cy="799224"/>
          </a:xfrm>
          <a:prstGeom prst="rect">
            <a:avLst/>
          </a:prstGeom>
        </p:spPr>
      </p:pic>
    </p:spTree>
    <p:extLst>
      <p:ext uri="{BB962C8B-B14F-4D97-AF65-F5344CB8AC3E}">
        <p14:creationId xmlns:p14="http://schemas.microsoft.com/office/powerpoint/2010/main" val="4164735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4" y="1700808"/>
            <a:ext cx="6336705" cy="4986928"/>
          </a:xfrm>
          <a:prstGeom prst="rect">
            <a:avLst/>
          </a:prstGeom>
        </p:spPr>
      </p:pic>
      <p:sp>
        <p:nvSpPr>
          <p:cNvPr id="3" name="Rectángulo redondeado 2"/>
          <p:cNvSpPr/>
          <p:nvPr/>
        </p:nvSpPr>
        <p:spPr>
          <a:xfrm>
            <a:off x="2360712" y="404664"/>
            <a:ext cx="4536505" cy="1008112"/>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dirty="0">
                <a:solidFill>
                  <a:srgbClr val="FF0000"/>
                </a:solidFill>
                <a:latin typeface="Curvy Thins" panose="03000600000000000000" pitchFamily="66" charset="0"/>
              </a:rPr>
              <a:t>24.SPANISH QUIZ</a:t>
            </a:r>
          </a:p>
        </p:txBody>
      </p:sp>
      <p:sp>
        <p:nvSpPr>
          <p:cNvPr id="4" name="TextBox 3"/>
          <p:cNvSpPr txBox="1"/>
          <p:nvPr/>
        </p:nvSpPr>
        <p:spPr>
          <a:xfrm>
            <a:off x="7041232" y="1916832"/>
            <a:ext cx="2304256" cy="1200329"/>
          </a:xfrm>
          <a:prstGeom prst="rect">
            <a:avLst/>
          </a:prstGeom>
          <a:solidFill>
            <a:srgbClr val="FF0000"/>
          </a:solidFill>
        </p:spPr>
        <p:txBody>
          <a:bodyPr wrap="square" rtlCol="0">
            <a:spAutoFit/>
          </a:bodyPr>
          <a:lstStyle/>
          <a:p>
            <a:r>
              <a:rPr lang="en-GB" b="1" dirty="0"/>
              <a:t>Which one will you do? </a:t>
            </a:r>
            <a:r>
              <a:rPr lang="en-GB" dirty="0"/>
              <a:t>The easiest? The most difficult? Both?</a:t>
            </a:r>
          </a:p>
          <a:p>
            <a:r>
              <a:rPr lang="en-GB" dirty="0"/>
              <a:t>Take the challenge! </a:t>
            </a:r>
          </a:p>
        </p:txBody>
      </p:sp>
    </p:spTree>
    <p:extLst>
      <p:ext uri="{BB962C8B-B14F-4D97-AF65-F5344CB8AC3E}">
        <p14:creationId xmlns:p14="http://schemas.microsoft.com/office/powerpoint/2010/main" val="25262720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14067" y="-9947"/>
          <a:ext cx="9906000" cy="648072"/>
        </p:xfrm>
        <a:graphic>
          <a:graphicData uri="http://schemas.openxmlformats.org/drawingml/2006/table">
            <a:tbl>
              <a:tblPr firstRow="1" bandRow="1">
                <a:tableStyleId>{5C22544A-7EE6-4342-B048-85BDC9FD1C3A}</a:tableStyleId>
              </a:tblPr>
              <a:tblGrid>
                <a:gridCol w="9906000">
                  <a:extLst>
                    <a:ext uri="{9D8B030D-6E8A-4147-A177-3AD203B41FA5}">
                      <a16:colId xmlns:a16="http://schemas.microsoft.com/office/drawing/2014/main" val="20000"/>
                    </a:ext>
                  </a:extLst>
                </a:gridCol>
              </a:tblGrid>
              <a:tr h="648072">
                <a:tc>
                  <a:txBody>
                    <a:bodyPr/>
                    <a:lstStyle/>
                    <a:p>
                      <a:pPr algn="ctr"/>
                      <a:r>
                        <a:rPr lang="es-ES" sz="2400" dirty="0">
                          <a:solidFill>
                            <a:srgbClr val="002060"/>
                          </a:solidFill>
                        </a:rPr>
                        <a:t>QUIZ 1: ARE YOU READY FOR THE EASY SPANISH</a:t>
                      </a:r>
                      <a:r>
                        <a:rPr lang="es-ES" sz="2400" baseline="0" dirty="0">
                          <a:solidFill>
                            <a:srgbClr val="002060"/>
                          </a:solidFill>
                        </a:rPr>
                        <a:t> QUIZ? ;)</a:t>
                      </a:r>
                      <a:endParaRPr lang="es-ES" sz="2400" dirty="0">
                        <a:solidFill>
                          <a:srgbClr val="002060"/>
                        </a:solidFill>
                      </a:endParaRPr>
                    </a:p>
                  </a:txBody>
                  <a:tcPr marL="74295" marR="74295" marT="37148" marB="37148">
                    <a:solidFill>
                      <a:srgbClr val="FFCC99"/>
                    </a:solidFill>
                  </a:tcPr>
                </a:tc>
                <a:extLst>
                  <a:ext uri="{0D108BD9-81ED-4DB2-BD59-A6C34878D82A}">
                    <a16:rowId xmlns:a16="http://schemas.microsoft.com/office/drawing/2014/main" val="10000"/>
                  </a:ext>
                </a:extLst>
              </a:tr>
            </a:tbl>
          </a:graphicData>
        </a:graphic>
      </p:graphicFrame>
      <p:sp>
        <p:nvSpPr>
          <p:cNvPr id="3" name="Elipse 2"/>
          <p:cNvSpPr/>
          <p:nvPr/>
        </p:nvSpPr>
        <p:spPr>
          <a:xfrm>
            <a:off x="-11791" y="1214891"/>
            <a:ext cx="1992992" cy="756403"/>
          </a:xfrm>
          <a:prstGeom prst="ellipse">
            <a:avLst/>
          </a:prstGeom>
          <a:solidFill>
            <a:srgbClr val="99FF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latin typeface="Estrangelo Edessa" panose="03080600000000000000" pitchFamily="66" charset="0"/>
                <a:cs typeface="Estrangelo Edessa" panose="03080600000000000000" pitchFamily="66" charset="0"/>
              </a:rPr>
              <a:t>LIST FOUR FESTIVALS</a:t>
            </a:r>
            <a:endParaRPr lang="es-ES" sz="975" dirty="0">
              <a:latin typeface="Estrangelo Edessa" panose="03080600000000000000" pitchFamily="66" charset="0"/>
              <a:cs typeface="Estrangelo Edessa" panose="03080600000000000000" pitchFamily="66" charset="0"/>
            </a:endParaRPr>
          </a:p>
          <a:p>
            <a:r>
              <a:rPr lang="en-US" sz="975" dirty="0">
                <a:latin typeface="Estrangelo Edessa" panose="03080600000000000000" pitchFamily="66" charset="0"/>
                <a:cs typeface="Estrangelo Edessa" panose="03080600000000000000" pitchFamily="66" charset="0"/>
              </a:rPr>
              <a:t> </a:t>
            </a:r>
            <a:r>
              <a:rPr lang="en-US" sz="975" dirty="0">
                <a:solidFill>
                  <a:srgbClr val="002060"/>
                </a:solidFill>
                <a:latin typeface="Estrangelo Edessa" panose="03080600000000000000" pitchFamily="66" charset="0"/>
                <a:cs typeface="Estrangelo Edessa" panose="03080600000000000000" pitchFamily="66" charset="0"/>
              </a:rPr>
              <a:t>which take place in countries where Spanish is the official language </a:t>
            </a:r>
            <a:endParaRPr lang="es-ES" sz="975" dirty="0">
              <a:solidFill>
                <a:srgbClr val="002060"/>
              </a:solidFill>
              <a:latin typeface="Estrangelo Edessa" panose="03080600000000000000" pitchFamily="66" charset="0"/>
              <a:cs typeface="Estrangelo Edessa" panose="03080600000000000000" pitchFamily="66" charset="0"/>
            </a:endParaRPr>
          </a:p>
        </p:txBody>
      </p:sp>
      <p:sp>
        <p:nvSpPr>
          <p:cNvPr id="4" name="Rectángulo redondeado 3"/>
          <p:cNvSpPr/>
          <p:nvPr/>
        </p:nvSpPr>
        <p:spPr>
          <a:xfrm>
            <a:off x="8201883" y="2240300"/>
            <a:ext cx="1560158" cy="943429"/>
          </a:xfrm>
          <a:prstGeom prst="roundRect">
            <a:avLst/>
          </a:prstGeom>
          <a:solidFill>
            <a:srgbClr val="CC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b="1" dirty="0">
                <a:solidFill>
                  <a:srgbClr val="FF0000"/>
                </a:solidFill>
                <a:latin typeface="Corbel" panose="020B0503020204020204" pitchFamily="34" charset="0"/>
              </a:rPr>
              <a:t>¿Cuál es el símbolo de la ciudad de Madrid y dónde estás?</a:t>
            </a:r>
            <a:endParaRPr lang="es-ES" sz="1219" b="1" dirty="0">
              <a:solidFill>
                <a:srgbClr val="FF0000"/>
              </a:solidFill>
              <a:latin typeface="Constantia" panose="02030602050306030303" pitchFamily="18" charset="0"/>
            </a:endParaRPr>
          </a:p>
        </p:txBody>
      </p:sp>
      <p:sp>
        <p:nvSpPr>
          <p:cNvPr id="5" name="Pergamino horizontal 4"/>
          <p:cNvSpPr/>
          <p:nvPr/>
        </p:nvSpPr>
        <p:spPr>
          <a:xfrm>
            <a:off x="7102216" y="5185503"/>
            <a:ext cx="2418457" cy="1515382"/>
          </a:xfrm>
          <a:prstGeom prst="horizontalScroll">
            <a:avLst/>
          </a:prstGeom>
          <a:solidFill>
            <a:srgbClr val="FFCC9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latin typeface="Bookman Old Style" panose="02050604050505020204" pitchFamily="18" charset="0"/>
              </a:rPr>
              <a:t>¿Qué es ir de tapas?</a:t>
            </a:r>
          </a:p>
          <a:p>
            <a:pPr algn="ctr"/>
            <a:r>
              <a:rPr lang="es-ES" sz="975" dirty="0">
                <a:solidFill>
                  <a:srgbClr val="002060"/>
                </a:solidFill>
                <a:latin typeface="Bookman Old Style" panose="02050604050505020204" pitchFamily="18" charset="0"/>
              </a:rPr>
              <a:t>a)comprar masilla y tapar agujeros</a:t>
            </a:r>
          </a:p>
          <a:p>
            <a:pPr algn="ctr"/>
            <a:r>
              <a:rPr lang="es-ES" sz="975" dirty="0">
                <a:solidFill>
                  <a:srgbClr val="002060"/>
                </a:solidFill>
                <a:latin typeface="Bookman Old Style" panose="02050604050505020204" pitchFamily="18" charset="0"/>
              </a:rPr>
              <a:t>b)consumir alimentos en bares, a veces de pie</a:t>
            </a:r>
          </a:p>
          <a:p>
            <a:pPr algn="ctr"/>
            <a:r>
              <a:rPr lang="es-ES" sz="975" dirty="0">
                <a:solidFill>
                  <a:srgbClr val="002060"/>
                </a:solidFill>
                <a:latin typeface="Bookman Old Style" panose="02050604050505020204" pitchFamily="18" charset="0"/>
              </a:rPr>
              <a:t>c)coger las tapas de los botes para reciclar</a:t>
            </a:r>
          </a:p>
        </p:txBody>
      </p:sp>
      <p:sp>
        <p:nvSpPr>
          <p:cNvPr id="7" name="Botón de acción: Ayuda 6">
            <a:hlinkClick r:id="" action="ppaction://noaction" highlightClick="1"/>
          </p:cNvPr>
          <p:cNvSpPr/>
          <p:nvPr/>
        </p:nvSpPr>
        <p:spPr>
          <a:xfrm>
            <a:off x="8391172" y="1375751"/>
            <a:ext cx="400957" cy="483507"/>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8" name="Proceso 7"/>
          <p:cNvSpPr/>
          <p:nvPr/>
        </p:nvSpPr>
        <p:spPr>
          <a:xfrm>
            <a:off x="8797470" y="1267959"/>
            <a:ext cx="1096736" cy="641236"/>
          </a:xfrm>
          <a:prstGeom prst="flowChartProcess">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¿Qué animal está en peligro de extinción en España?</a:t>
            </a:r>
            <a:r>
              <a:rPr lang="es-ES" sz="975"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 name="Llamada ovalada 8"/>
          <p:cNvSpPr/>
          <p:nvPr/>
        </p:nvSpPr>
        <p:spPr>
          <a:xfrm>
            <a:off x="6388506" y="2369760"/>
            <a:ext cx="1503034" cy="837295"/>
          </a:xfrm>
          <a:prstGeom prst="wedgeEllipse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latin typeface="Estrangelo Edessa" panose="03080600000000000000" pitchFamily="66" charset="0"/>
                <a:cs typeface="Estrangelo Edessa" panose="03080600000000000000" pitchFamily="66" charset="0"/>
              </a:rPr>
              <a:t>Haz una lista de 4 platos típicos de España y di qué ingredientes llevan</a:t>
            </a:r>
          </a:p>
        </p:txBody>
      </p:sp>
      <p:sp>
        <p:nvSpPr>
          <p:cNvPr id="10" name="Cara sonriente 9"/>
          <p:cNvSpPr/>
          <p:nvPr/>
        </p:nvSpPr>
        <p:spPr>
          <a:xfrm>
            <a:off x="82550" y="2122110"/>
            <a:ext cx="495301" cy="495300"/>
          </a:xfrm>
          <a:prstGeom prst="smileyFace">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11" name="Estrella de 7 puntas 10"/>
          <p:cNvSpPr/>
          <p:nvPr/>
        </p:nvSpPr>
        <p:spPr>
          <a:xfrm>
            <a:off x="577851" y="1929325"/>
            <a:ext cx="1952407" cy="1106593"/>
          </a:xfrm>
          <a:prstGeom prst="star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rPr>
              <a:t>¿Cuál es el principal ingrediente de la gastronomía mediterránea? </a:t>
            </a:r>
          </a:p>
        </p:txBody>
      </p:sp>
      <p:sp>
        <p:nvSpPr>
          <p:cNvPr id="13" name="Llamada de nube 12"/>
          <p:cNvSpPr/>
          <p:nvPr/>
        </p:nvSpPr>
        <p:spPr>
          <a:xfrm>
            <a:off x="2935502" y="2904547"/>
            <a:ext cx="1700519" cy="753941"/>
          </a:xfrm>
          <a:prstGeom prst="cloudCallou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rPr>
              <a:t>¿Cuándo celebran los españoles el Día de la Madre y del Padre?</a:t>
            </a:r>
          </a:p>
        </p:txBody>
      </p:sp>
      <p:sp>
        <p:nvSpPr>
          <p:cNvPr id="15" name="Terminador 14"/>
          <p:cNvSpPr/>
          <p:nvPr/>
        </p:nvSpPr>
        <p:spPr>
          <a:xfrm>
            <a:off x="674530" y="3160653"/>
            <a:ext cx="1929839" cy="695688"/>
          </a:xfrm>
          <a:prstGeom prst="flowChartTerminator">
            <a:avLst/>
          </a:prstGeom>
          <a:solidFill>
            <a:srgbClr val="FF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00" dirty="0">
                <a:solidFill>
                  <a:srgbClr val="002060"/>
                </a:solidFill>
              </a:rPr>
              <a:t>¿</a:t>
            </a:r>
            <a:r>
              <a:rPr lang="es-ES" sz="894" dirty="0">
                <a:solidFill>
                  <a:srgbClr val="002060"/>
                </a:solidFill>
                <a:latin typeface="Corbel" panose="020B0503020204020204" pitchFamily="34" charset="0"/>
              </a:rPr>
              <a:t>Qué significa “ tengo ganas de”…</a:t>
            </a:r>
          </a:p>
          <a:p>
            <a:pPr algn="ctr"/>
            <a:r>
              <a:rPr lang="es-ES" sz="894" dirty="0">
                <a:solidFill>
                  <a:srgbClr val="002060"/>
                </a:solidFill>
                <a:latin typeface="Corbel" panose="020B0503020204020204" pitchFamily="34" charset="0"/>
              </a:rPr>
              <a:t>a)</a:t>
            </a:r>
            <a:r>
              <a:rPr lang="es-ES" sz="894" dirty="0" err="1">
                <a:solidFill>
                  <a:srgbClr val="002060"/>
                </a:solidFill>
                <a:latin typeface="Corbel" panose="020B0503020204020204" pitchFamily="34" charset="0"/>
              </a:rPr>
              <a:t>I´m</a:t>
            </a:r>
            <a:r>
              <a:rPr lang="es-ES" sz="894" dirty="0">
                <a:solidFill>
                  <a:srgbClr val="002060"/>
                </a:solidFill>
                <a:latin typeface="Corbel" panose="020B0503020204020204" pitchFamily="34" charset="0"/>
              </a:rPr>
              <a:t> </a:t>
            </a:r>
            <a:r>
              <a:rPr lang="es-ES" sz="894" dirty="0" err="1">
                <a:solidFill>
                  <a:srgbClr val="002060"/>
                </a:solidFill>
                <a:latin typeface="Corbel" panose="020B0503020204020204" pitchFamily="34" charset="0"/>
              </a:rPr>
              <a:t>excited</a:t>
            </a:r>
            <a:r>
              <a:rPr lang="es-ES" sz="894" dirty="0">
                <a:solidFill>
                  <a:srgbClr val="002060"/>
                </a:solidFill>
                <a:latin typeface="Corbel" panose="020B0503020204020204" pitchFamily="34" charset="0"/>
              </a:rPr>
              <a:t> </a:t>
            </a:r>
            <a:r>
              <a:rPr lang="es-ES" sz="894" dirty="0" err="1">
                <a:solidFill>
                  <a:srgbClr val="002060"/>
                </a:solidFill>
                <a:latin typeface="Corbel" panose="020B0503020204020204" pitchFamily="34" charset="0"/>
              </a:rPr>
              <a:t>about</a:t>
            </a:r>
            <a:r>
              <a:rPr lang="es-ES" sz="894" dirty="0">
                <a:solidFill>
                  <a:srgbClr val="002060"/>
                </a:solidFill>
                <a:latin typeface="Corbel" panose="020B0503020204020204" pitchFamily="34" charset="0"/>
              </a:rPr>
              <a:t>..</a:t>
            </a:r>
          </a:p>
          <a:p>
            <a:pPr algn="ctr"/>
            <a:r>
              <a:rPr lang="es-ES" sz="894" dirty="0">
                <a:solidFill>
                  <a:srgbClr val="002060"/>
                </a:solidFill>
                <a:latin typeface="Corbel" panose="020B0503020204020204" pitchFamily="34" charset="0"/>
              </a:rPr>
              <a:t>b)I </a:t>
            </a:r>
            <a:r>
              <a:rPr lang="es-ES" sz="894" dirty="0" err="1">
                <a:solidFill>
                  <a:srgbClr val="002060"/>
                </a:solidFill>
                <a:latin typeface="Corbel" panose="020B0503020204020204" pitchFamily="34" charset="0"/>
              </a:rPr>
              <a:t>have</a:t>
            </a:r>
            <a:r>
              <a:rPr lang="es-ES" sz="894" dirty="0">
                <a:solidFill>
                  <a:srgbClr val="002060"/>
                </a:solidFill>
                <a:latin typeface="Corbel" panose="020B0503020204020204" pitchFamily="34" charset="0"/>
              </a:rPr>
              <a:t> to do…</a:t>
            </a:r>
          </a:p>
          <a:p>
            <a:pPr algn="ctr"/>
            <a:r>
              <a:rPr lang="es-ES" sz="894" dirty="0">
                <a:solidFill>
                  <a:srgbClr val="002060"/>
                </a:solidFill>
                <a:latin typeface="Corbel" panose="020B0503020204020204" pitchFamily="34" charset="0"/>
              </a:rPr>
              <a:t>c)I </a:t>
            </a:r>
            <a:r>
              <a:rPr lang="es-ES" sz="894" dirty="0" err="1">
                <a:solidFill>
                  <a:srgbClr val="002060"/>
                </a:solidFill>
                <a:latin typeface="Corbel" panose="020B0503020204020204" pitchFamily="34" charset="0"/>
              </a:rPr>
              <a:t>feel</a:t>
            </a:r>
            <a:r>
              <a:rPr lang="es-ES" sz="894" dirty="0">
                <a:solidFill>
                  <a:srgbClr val="002060"/>
                </a:solidFill>
                <a:latin typeface="Corbel" panose="020B0503020204020204" pitchFamily="34" charset="0"/>
              </a:rPr>
              <a:t> </a:t>
            </a:r>
            <a:r>
              <a:rPr lang="es-ES" sz="894" dirty="0" err="1">
                <a:solidFill>
                  <a:srgbClr val="002060"/>
                </a:solidFill>
                <a:latin typeface="Corbel" panose="020B0503020204020204" pitchFamily="34" charset="0"/>
              </a:rPr>
              <a:t>like</a:t>
            </a:r>
            <a:r>
              <a:rPr lang="es-ES" sz="894" dirty="0">
                <a:solidFill>
                  <a:srgbClr val="002060"/>
                </a:solidFill>
                <a:latin typeface="Corbel" panose="020B0503020204020204" pitchFamily="34" charset="0"/>
              </a:rPr>
              <a:t> ..</a:t>
            </a:r>
          </a:p>
        </p:txBody>
      </p:sp>
      <p:sp>
        <p:nvSpPr>
          <p:cNvPr id="16" name="Recortar rectángulo de esquina sencilla 15"/>
          <p:cNvSpPr/>
          <p:nvPr/>
        </p:nvSpPr>
        <p:spPr>
          <a:xfrm>
            <a:off x="2432720" y="1231239"/>
            <a:ext cx="1626821" cy="731153"/>
          </a:xfrm>
          <a:prstGeom prst="snip1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rPr>
              <a:t>¿Cuándo y qué se celebra en </a:t>
            </a:r>
            <a:r>
              <a:rPr lang="es-ES" sz="975" dirty="0" err="1">
                <a:solidFill>
                  <a:srgbClr val="002060"/>
                </a:solidFill>
              </a:rPr>
              <a:t>Sant</a:t>
            </a:r>
            <a:r>
              <a:rPr lang="es-ES" sz="975" dirty="0">
                <a:solidFill>
                  <a:srgbClr val="002060"/>
                </a:solidFill>
              </a:rPr>
              <a:t> Jordi?</a:t>
            </a:r>
          </a:p>
          <a:p>
            <a:pPr algn="ctr"/>
            <a:r>
              <a:rPr lang="es-ES" sz="975" dirty="0">
                <a:solidFill>
                  <a:srgbClr val="002060"/>
                </a:solidFill>
              </a:rPr>
              <a:t>¿qué se regala ese día?</a:t>
            </a:r>
          </a:p>
        </p:txBody>
      </p:sp>
      <p:sp>
        <p:nvSpPr>
          <p:cNvPr id="17" name="Terminador 16"/>
          <p:cNvSpPr/>
          <p:nvPr/>
        </p:nvSpPr>
        <p:spPr>
          <a:xfrm>
            <a:off x="7776292" y="3553123"/>
            <a:ext cx="2105763" cy="734290"/>
          </a:xfrm>
          <a:prstGeom prst="flowChartTerminator">
            <a:avLst/>
          </a:prstGeom>
          <a:solidFill>
            <a:srgbClr val="FF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latin typeface="Corbel" panose="020B0503020204020204" pitchFamily="34" charset="0"/>
              </a:rPr>
              <a:t>¿Qué significa “I </a:t>
            </a:r>
            <a:r>
              <a:rPr lang="es-ES" sz="975" dirty="0" err="1">
                <a:solidFill>
                  <a:srgbClr val="002060"/>
                </a:solidFill>
                <a:latin typeface="Corbel" panose="020B0503020204020204" pitchFamily="34" charset="0"/>
              </a:rPr>
              <a:t>think</a:t>
            </a:r>
            <a:r>
              <a:rPr lang="es-ES" sz="975" dirty="0">
                <a:solidFill>
                  <a:srgbClr val="002060"/>
                </a:solidFill>
                <a:latin typeface="Corbel" panose="020B0503020204020204" pitchFamily="34" charset="0"/>
              </a:rPr>
              <a:t> </a:t>
            </a:r>
            <a:r>
              <a:rPr lang="es-ES" sz="975" dirty="0" err="1">
                <a:solidFill>
                  <a:srgbClr val="002060"/>
                </a:solidFill>
                <a:latin typeface="Corbel" panose="020B0503020204020204" pitchFamily="34" charset="0"/>
              </a:rPr>
              <a:t>that</a:t>
            </a:r>
            <a:r>
              <a:rPr lang="es-ES" sz="975" dirty="0">
                <a:solidFill>
                  <a:srgbClr val="002060"/>
                </a:solidFill>
                <a:latin typeface="Corbel" panose="020B0503020204020204" pitchFamily="34" charset="0"/>
              </a:rPr>
              <a:t>”...?</a:t>
            </a:r>
          </a:p>
          <a:p>
            <a:pPr marL="185738" indent="-185738" algn="ctr">
              <a:buAutoNum type="alphaLcParenR"/>
            </a:pPr>
            <a:r>
              <a:rPr lang="es-ES" sz="975" dirty="0">
                <a:solidFill>
                  <a:srgbClr val="002060"/>
                </a:solidFill>
                <a:latin typeface="Corbel" panose="020B0503020204020204" pitchFamily="34" charset="0"/>
              </a:rPr>
              <a:t>En mi opinión…</a:t>
            </a:r>
          </a:p>
          <a:p>
            <a:pPr marL="185738" indent="-185738" algn="ctr">
              <a:buAutoNum type="alphaLcParenR"/>
            </a:pPr>
            <a:r>
              <a:rPr lang="es-ES" sz="975" dirty="0">
                <a:solidFill>
                  <a:srgbClr val="002060"/>
                </a:solidFill>
                <a:latin typeface="Corbel" panose="020B0503020204020204" pitchFamily="34" charset="0"/>
              </a:rPr>
              <a:t>Pienso que/ creo que</a:t>
            </a:r>
          </a:p>
          <a:p>
            <a:pPr marL="185738" indent="-185738" algn="ctr">
              <a:buAutoNum type="alphaLcParenR"/>
            </a:pPr>
            <a:r>
              <a:rPr lang="es-ES" sz="975" dirty="0">
                <a:solidFill>
                  <a:srgbClr val="002060"/>
                </a:solidFill>
                <a:latin typeface="Corbel" panose="020B0503020204020204" pitchFamily="34" charset="0"/>
              </a:rPr>
              <a:t>Estoy de acuerdo…</a:t>
            </a:r>
          </a:p>
        </p:txBody>
      </p:sp>
      <p:sp>
        <p:nvSpPr>
          <p:cNvPr id="6" name="Pentágono 5"/>
          <p:cNvSpPr/>
          <p:nvPr/>
        </p:nvSpPr>
        <p:spPr>
          <a:xfrm>
            <a:off x="1" y="4344052"/>
            <a:ext cx="1796841" cy="580430"/>
          </a:xfrm>
          <a:prstGeom prst="homePlat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060"/>
                </a:solidFill>
              </a:rPr>
              <a:t>¿</a:t>
            </a:r>
            <a:r>
              <a:rPr lang="es-ES" sz="1200" dirty="0">
                <a:solidFill>
                  <a:srgbClr val="002060"/>
                </a:solidFill>
                <a:latin typeface="Corbel" panose="020B0503020204020204" pitchFamily="34" charset="0"/>
              </a:rPr>
              <a:t>Qué dulce se come en Navidad?</a:t>
            </a:r>
            <a:endParaRPr lang="es-ES" sz="1138" dirty="0">
              <a:solidFill>
                <a:srgbClr val="002060"/>
              </a:solidFill>
              <a:latin typeface="Arial" panose="020B0604020202020204" pitchFamily="34" charset="0"/>
              <a:cs typeface="Arial" panose="020B0604020202020204" pitchFamily="34" charset="0"/>
            </a:endParaRPr>
          </a:p>
        </p:txBody>
      </p:sp>
      <p:sp>
        <p:nvSpPr>
          <p:cNvPr id="12" name="Elipse 11"/>
          <p:cNvSpPr/>
          <p:nvPr/>
        </p:nvSpPr>
        <p:spPr>
          <a:xfrm>
            <a:off x="1796842" y="3899379"/>
            <a:ext cx="942787" cy="37751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rPr>
              <a:t>Tarta de almendra</a:t>
            </a:r>
          </a:p>
        </p:txBody>
      </p:sp>
      <p:sp>
        <p:nvSpPr>
          <p:cNvPr id="18" name="Elipse 17"/>
          <p:cNvSpPr/>
          <p:nvPr/>
        </p:nvSpPr>
        <p:spPr>
          <a:xfrm>
            <a:off x="2260931" y="4539139"/>
            <a:ext cx="731117" cy="312236"/>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rPr>
              <a:t>Turrón</a:t>
            </a:r>
          </a:p>
        </p:txBody>
      </p:sp>
      <p:sp>
        <p:nvSpPr>
          <p:cNvPr id="19" name="Elipse 18"/>
          <p:cNvSpPr/>
          <p:nvPr/>
        </p:nvSpPr>
        <p:spPr>
          <a:xfrm>
            <a:off x="1866078" y="5028835"/>
            <a:ext cx="1069424" cy="323919"/>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rPr>
              <a:t>Profiterole</a:t>
            </a:r>
            <a:r>
              <a:rPr lang="es-ES" sz="975" dirty="0">
                <a:solidFill>
                  <a:srgbClr val="002060"/>
                </a:solidFill>
              </a:rPr>
              <a:t>s</a:t>
            </a:r>
          </a:p>
        </p:txBody>
      </p:sp>
      <p:sp>
        <p:nvSpPr>
          <p:cNvPr id="20" name="Flecha izquierda, derecha y arriba 19"/>
          <p:cNvSpPr/>
          <p:nvPr/>
        </p:nvSpPr>
        <p:spPr>
          <a:xfrm rot="5400000">
            <a:off x="1614858" y="4531888"/>
            <a:ext cx="838494" cy="278740"/>
          </a:xfrm>
          <a:prstGeom prst="leftRigh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24" name="Terminador 23"/>
          <p:cNvSpPr/>
          <p:nvPr/>
        </p:nvSpPr>
        <p:spPr>
          <a:xfrm>
            <a:off x="4471689" y="892080"/>
            <a:ext cx="2105763" cy="800993"/>
          </a:xfrm>
          <a:prstGeom prst="flowChartTerminator">
            <a:avLst/>
          </a:prstGeom>
          <a:solidFill>
            <a:srgbClr val="FF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75" dirty="0">
              <a:solidFill>
                <a:srgbClr val="002060"/>
              </a:solidFill>
              <a:latin typeface="Corbel" panose="020B0503020204020204" pitchFamily="34" charset="0"/>
            </a:endParaRPr>
          </a:p>
          <a:p>
            <a:pPr algn="ctr"/>
            <a:r>
              <a:rPr lang="es-ES" sz="900" dirty="0">
                <a:solidFill>
                  <a:srgbClr val="002060"/>
                </a:solidFill>
              </a:rPr>
              <a:t>¿ </a:t>
            </a:r>
            <a:r>
              <a:rPr lang="es-ES" sz="894" dirty="0">
                <a:solidFill>
                  <a:srgbClr val="002060"/>
                </a:solidFill>
                <a:latin typeface="Corbel" panose="020B0503020204020204" pitchFamily="34" charset="0"/>
              </a:rPr>
              <a:t>Qué significa la expresión “ponerse como un tomate</a:t>
            </a:r>
          </a:p>
          <a:p>
            <a:pPr marL="185738" indent="-185738" algn="ctr">
              <a:buAutoNum type="alphaLcParenR"/>
            </a:pPr>
            <a:r>
              <a:rPr lang="es-ES" sz="894" dirty="0">
                <a:solidFill>
                  <a:srgbClr val="002060"/>
                </a:solidFill>
                <a:latin typeface="Corbel" panose="020B0503020204020204" pitchFamily="34" charset="0"/>
              </a:rPr>
              <a:t>Estar cansado</a:t>
            </a:r>
          </a:p>
          <a:p>
            <a:pPr marL="185738" indent="-185738" algn="ctr">
              <a:buAutoNum type="alphaLcParenR"/>
            </a:pPr>
            <a:r>
              <a:rPr lang="es-ES" sz="894" dirty="0">
                <a:solidFill>
                  <a:srgbClr val="002060"/>
                </a:solidFill>
                <a:latin typeface="Corbel" panose="020B0503020204020204" pitchFamily="34" charset="0"/>
              </a:rPr>
              <a:t>Estar contento</a:t>
            </a:r>
          </a:p>
          <a:p>
            <a:pPr marL="185738" indent="-185738" algn="ctr">
              <a:buAutoNum type="alphaLcParenR"/>
            </a:pPr>
            <a:r>
              <a:rPr lang="es-ES" sz="894" dirty="0">
                <a:solidFill>
                  <a:srgbClr val="002060"/>
                </a:solidFill>
                <a:latin typeface="Corbel" panose="020B0503020204020204" pitchFamily="34" charset="0"/>
              </a:rPr>
              <a:t>Sentir vergüenza</a:t>
            </a:r>
          </a:p>
          <a:p>
            <a:pPr algn="ctr"/>
            <a:endParaRPr lang="es-ES" sz="975" dirty="0">
              <a:solidFill>
                <a:srgbClr val="002060"/>
              </a:solidFill>
              <a:latin typeface="Corbel" panose="020B0503020204020204" pitchFamily="34" charset="0"/>
            </a:endParaRPr>
          </a:p>
        </p:txBody>
      </p:sp>
      <p:sp>
        <p:nvSpPr>
          <p:cNvPr id="25" name="Terminador 24"/>
          <p:cNvSpPr/>
          <p:nvPr/>
        </p:nvSpPr>
        <p:spPr>
          <a:xfrm>
            <a:off x="2932119" y="5667254"/>
            <a:ext cx="2105763" cy="786785"/>
          </a:xfrm>
          <a:prstGeom prst="flowChartTerminator">
            <a:avLst/>
          </a:prstGeom>
          <a:solidFill>
            <a:srgbClr val="FF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75" dirty="0">
                <a:solidFill>
                  <a:srgbClr val="002060"/>
                </a:solidFill>
                <a:latin typeface="Corbel" panose="020B0503020204020204" pitchFamily="34" charset="0"/>
              </a:rPr>
              <a:t>¿</a:t>
            </a:r>
            <a:r>
              <a:rPr lang="es-ES" sz="813" dirty="0">
                <a:solidFill>
                  <a:srgbClr val="002060"/>
                </a:solidFill>
                <a:latin typeface="Corbel" panose="020B0503020204020204" pitchFamily="34" charset="0"/>
              </a:rPr>
              <a:t>Cuántas lenguas oficiales se hablan en España?</a:t>
            </a:r>
          </a:p>
          <a:p>
            <a:pPr marL="139303" indent="-139303" algn="ctr">
              <a:buFont typeface="Arial" panose="020B0604020202020204" pitchFamily="34" charset="0"/>
              <a:buChar char="•"/>
            </a:pPr>
            <a:r>
              <a:rPr lang="es-ES" sz="813" dirty="0">
                <a:solidFill>
                  <a:srgbClr val="002060"/>
                </a:solidFill>
                <a:latin typeface="Corbel" panose="020B0503020204020204" pitchFamily="34" charset="0"/>
              </a:rPr>
              <a:t>Dos: castellano y catalán</a:t>
            </a:r>
          </a:p>
          <a:p>
            <a:pPr marL="139303" indent="-139303" algn="ctr">
              <a:buFont typeface="Arial" panose="020B0604020202020204" pitchFamily="34" charset="0"/>
              <a:buChar char="•"/>
            </a:pPr>
            <a:r>
              <a:rPr lang="es-ES" sz="813" dirty="0" err="1">
                <a:solidFill>
                  <a:srgbClr val="002060"/>
                </a:solidFill>
                <a:latin typeface="Corbel" panose="020B0503020204020204" pitchFamily="34" charset="0"/>
              </a:rPr>
              <a:t>Tres:castellano</a:t>
            </a:r>
            <a:r>
              <a:rPr lang="es-ES" sz="813" dirty="0">
                <a:solidFill>
                  <a:srgbClr val="002060"/>
                </a:solidFill>
                <a:latin typeface="Corbel" panose="020B0503020204020204" pitchFamily="34" charset="0"/>
              </a:rPr>
              <a:t>, catalán y manchego</a:t>
            </a:r>
          </a:p>
          <a:p>
            <a:pPr marL="139303" indent="-139303" algn="ctr">
              <a:buFont typeface="Arial" panose="020B0604020202020204" pitchFamily="34" charset="0"/>
              <a:buChar char="•"/>
            </a:pPr>
            <a:r>
              <a:rPr lang="es-ES" sz="813" dirty="0">
                <a:solidFill>
                  <a:srgbClr val="002060"/>
                </a:solidFill>
                <a:latin typeface="Corbel" panose="020B0503020204020204" pitchFamily="34" charset="0"/>
              </a:rPr>
              <a:t>Cuatro: castellano, catalán, euskera y gallego</a:t>
            </a:r>
          </a:p>
        </p:txBody>
      </p:sp>
      <p:sp>
        <p:nvSpPr>
          <p:cNvPr id="22" name="Pergamino vertical 21"/>
          <p:cNvSpPr/>
          <p:nvPr/>
        </p:nvSpPr>
        <p:spPr>
          <a:xfrm>
            <a:off x="111856" y="5590823"/>
            <a:ext cx="1008838" cy="970730"/>
          </a:xfrm>
          <a:prstGeom prst="verticalScroll">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latin typeface="Corbel" panose="020B0503020204020204" pitchFamily="34" charset="0"/>
              </a:rPr>
              <a:t>¿Dónde nació y cuál era la profesión de  Picasso?</a:t>
            </a:r>
            <a:endParaRPr lang="es-ES" sz="1463" dirty="0">
              <a:solidFill>
                <a:srgbClr val="002060"/>
              </a:solidFill>
              <a:latin typeface="Corbel" panose="020B0503020204020204" pitchFamily="34" charset="0"/>
            </a:endParaRPr>
          </a:p>
        </p:txBody>
      </p:sp>
      <p:sp>
        <p:nvSpPr>
          <p:cNvPr id="33" name="Llamada ovalada 32"/>
          <p:cNvSpPr/>
          <p:nvPr/>
        </p:nvSpPr>
        <p:spPr>
          <a:xfrm rot="791392">
            <a:off x="1161266" y="5704164"/>
            <a:ext cx="1502223" cy="478059"/>
          </a:xfrm>
          <a:prstGeom prst="wedgeEllipseCallout">
            <a:avLst>
              <a:gd name="adj1" fmla="val -45443"/>
              <a:gd name="adj2" fmla="val 11228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rPr>
              <a:t>¿Me podrías decir su nombre completo?</a:t>
            </a:r>
          </a:p>
        </p:txBody>
      </p:sp>
      <p:sp>
        <p:nvSpPr>
          <p:cNvPr id="34" name="Terminador 33"/>
          <p:cNvSpPr/>
          <p:nvPr/>
        </p:nvSpPr>
        <p:spPr>
          <a:xfrm>
            <a:off x="5068604" y="4088134"/>
            <a:ext cx="1814182" cy="718330"/>
          </a:xfrm>
          <a:prstGeom prst="flowChartTerminator">
            <a:avLst/>
          </a:prstGeom>
          <a:solidFill>
            <a:srgbClr val="FFCC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dirty="0">
                <a:solidFill>
                  <a:srgbClr val="002060"/>
                </a:solidFill>
                <a:latin typeface="Corbel" panose="020B0503020204020204" pitchFamily="34" charset="0"/>
              </a:rPr>
              <a:t>¿Cómo se dice “</a:t>
            </a:r>
            <a:r>
              <a:rPr lang="es-ES" sz="894" dirty="0" err="1">
                <a:solidFill>
                  <a:srgbClr val="002060"/>
                </a:solidFill>
                <a:latin typeface="Corbel" panose="020B0503020204020204" pitchFamily="34" charset="0"/>
              </a:rPr>
              <a:t>it</a:t>
            </a:r>
            <a:r>
              <a:rPr lang="es-ES" sz="894" dirty="0">
                <a:solidFill>
                  <a:srgbClr val="002060"/>
                </a:solidFill>
                <a:latin typeface="Corbel" panose="020B0503020204020204" pitchFamily="34" charset="0"/>
              </a:rPr>
              <a:t> </a:t>
            </a:r>
            <a:r>
              <a:rPr lang="es-ES" sz="894" dirty="0" err="1">
                <a:solidFill>
                  <a:srgbClr val="002060"/>
                </a:solidFill>
                <a:latin typeface="Corbel" panose="020B0503020204020204" pitchFamily="34" charset="0"/>
              </a:rPr>
              <a:t>is</a:t>
            </a:r>
            <a:r>
              <a:rPr lang="es-ES" sz="894" dirty="0">
                <a:solidFill>
                  <a:srgbClr val="002060"/>
                </a:solidFill>
                <a:latin typeface="Corbel" panose="020B0503020204020204" pitchFamily="34" charset="0"/>
              </a:rPr>
              <a:t> </a:t>
            </a:r>
            <a:r>
              <a:rPr lang="es-ES" sz="894" dirty="0" err="1">
                <a:solidFill>
                  <a:srgbClr val="002060"/>
                </a:solidFill>
                <a:latin typeface="Corbel" panose="020B0503020204020204" pitchFamily="34" charset="0"/>
              </a:rPr>
              <a:t>forbidden</a:t>
            </a:r>
            <a:r>
              <a:rPr lang="es-ES" sz="894" dirty="0">
                <a:solidFill>
                  <a:srgbClr val="002060"/>
                </a:solidFill>
                <a:latin typeface="Corbel" panose="020B0503020204020204" pitchFamily="34" charset="0"/>
              </a:rPr>
              <a:t>” en español?</a:t>
            </a:r>
          </a:p>
          <a:p>
            <a:pPr algn="ctr"/>
            <a:r>
              <a:rPr lang="es-ES" sz="894" dirty="0">
                <a:solidFill>
                  <a:srgbClr val="002060"/>
                </a:solidFill>
                <a:latin typeface="Corbel" panose="020B0503020204020204" pitchFamily="34" charset="0"/>
              </a:rPr>
              <a:t>a)No se permite</a:t>
            </a:r>
          </a:p>
          <a:p>
            <a:pPr algn="ctr"/>
            <a:r>
              <a:rPr lang="es-ES" sz="894" dirty="0">
                <a:solidFill>
                  <a:srgbClr val="002060"/>
                </a:solidFill>
                <a:latin typeface="Corbel" panose="020B0503020204020204" pitchFamily="34" charset="0"/>
              </a:rPr>
              <a:t>b) No se debe</a:t>
            </a:r>
          </a:p>
          <a:p>
            <a:pPr algn="ctr"/>
            <a:r>
              <a:rPr lang="es-ES" sz="894" dirty="0">
                <a:solidFill>
                  <a:srgbClr val="002060"/>
                </a:solidFill>
                <a:latin typeface="Corbel" panose="020B0503020204020204" pitchFamily="34" charset="0"/>
              </a:rPr>
              <a:t>c) Está prohibido</a:t>
            </a:r>
          </a:p>
        </p:txBody>
      </p:sp>
      <p:pic>
        <p:nvPicPr>
          <p:cNvPr id="38" name="Imagen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2786" y="1193058"/>
            <a:ext cx="1008755" cy="1008755"/>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099" y="5448020"/>
            <a:ext cx="1269253" cy="1269253"/>
          </a:xfrm>
          <a:prstGeom prst="rect">
            <a:avLst/>
          </a:prstGeom>
        </p:spPr>
      </p:pic>
      <p:pic>
        <p:nvPicPr>
          <p:cNvPr id="40" name="Imagen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216" y="1960426"/>
            <a:ext cx="546533" cy="546533"/>
          </a:xfrm>
          <a:prstGeom prst="rect">
            <a:avLst/>
          </a:prstGeom>
        </p:spPr>
      </p:pic>
      <p:pic>
        <p:nvPicPr>
          <p:cNvPr id="41" name="Imagen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5419" y="3989379"/>
            <a:ext cx="1269936" cy="1269936"/>
          </a:xfrm>
          <a:prstGeom prst="rect">
            <a:avLst/>
          </a:prstGeom>
        </p:spPr>
      </p:pic>
      <p:pic>
        <p:nvPicPr>
          <p:cNvPr id="42" name="Imagen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8286" y="2197131"/>
            <a:ext cx="1327955" cy="1327955"/>
          </a:xfrm>
          <a:prstGeom prst="rect">
            <a:avLst/>
          </a:prstGeom>
        </p:spPr>
      </p:pic>
      <p:pic>
        <p:nvPicPr>
          <p:cNvPr id="43" name="Imagen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51" y="3207717"/>
            <a:ext cx="368813" cy="368813"/>
          </a:xfrm>
          <a:prstGeom prst="rect">
            <a:avLst/>
          </a:prstGeom>
        </p:spPr>
      </p:pic>
      <p:pic>
        <p:nvPicPr>
          <p:cNvPr id="44" name="Imagen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4044" y="4379278"/>
            <a:ext cx="215785" cy="215785"/>
          </a:xfrm>
          <a:prstGeom prst="rect">
            <a:avLst/>
          </a:prstGeom>
        </p:spPr>
      </p:pic>
      <p:pic>
        <p:nvPicPr>
          <p:cNvPr id="45" name="Imagen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292" y="866703"/>
            <a:ext cx="256046" cy="256046"/>
          </a:xfrm>
          <a:prstGeom prst="rect">
            <a:avLst/>
          </a:prstGeom>
        </p:spPr>
      </p:pic>
      <p:pic>
        <p:nvPicPr>
          <p:cNvPr id="46" name="Imagen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9902" y="6419671"/>
            <a:ext cx="233554" cy="233554"/>
          </a:xfrm>
          <a:prstGeom prst="rect">
            <a:avLst/>
          </a:prstGeom>
        </p:spPr>
      </p:pic>
      <p:pic>
        <p:nvPicPr>
          <p:cNvPr id="47" name="Imagen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5546" y="3226164"/>
            <a:ext cx="295526" cy="295526"/>
          </a:xfrm>
          <a:prstGeom prst="rect">
            <a:avLst/>
          </a:prstGeom>
        </p:spPr>
      </p:pic>
      <p:sp>
        <p:nvSpPr>
          <p:cNvPr id="49" name="Preparación 48"/>
          <p:cNvSpPr/>
          <p:nvPr/>
        </p:nvSpPr>
        <p:spPr>
          <a:xfrm>
            <a:off x="5624797" y="3099145"/>
            <a:ext cx="1102887" cy="786087"/>
          </a:xfrm>
          <a:prstGeom prst="flowChartPreparation">
            <a:avLst/>
          </a:prstGeom>
          <a:solidFill>
            <a:srgbClr val="FFCC99"/>
          </a:solidFill>
          <a:ln w="57150">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94" b="1" dirty="0">
                <a:solidFill>
                  <a:srgbClr val="FF0000"/>
                </a:solidFill>
              </a:rPr>
              <a:t>¿Cuántos cangrejos hay en la imagen?</a:t>
            </a:r>
          </a:p>
        </p:txBody>
      </p:sp>
      <p:pic>
        <p:nvPicPr>
          <p:cNvPr id="50" name="Imagen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94734" y="816825"/>
            <a:ext cx="242850" cy="242850"/>
          </a:xfrm>
          <a:prstGeom prst="rect">
            <a:avLst/>
          </a:prstGeom>
        </p:spPr>
      </p:pic>
      <p:pic>
        <p:nvPicPr>
          <p:cNvPr id="51" name="Imagen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8741" y="1034636"/>
            <a:ext cx="174528" cy="174528"/>
          </a:xfrm>
          <a:prstGeom prst="rect">
            <a:avLst/>
          </a:prstGeom>
        </p:spPr>
      </p:pic>
      <p:pic>
        <p:nvPicPr>
          <p:cNvPr id="52" name="Imagen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2186" y="1002892"/>
            <a:ext cx="174528" cy="174528"/>
          </a:xfrm>
          <a:prstGeom prst="rect">
            <a:avLst/>
          </a:prstGeom>
        </p:spPr>
      </p:pic>
      <p:pic>
        <p:nvPicPr>
          <p:cNvPr id="53" name="Imagen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931" y="993797"/>
            <a:ext cx="174528" cy="174528"/>
          </a:xfrm>
          <a:prstGeom prst="rect">
            <a:avLst/>
          </a:prstGeom>
        </p:spPr>
      </p:pic>
      <p:pic>
        <p:nvPicPr>
          <p:cNvPr id="54" name="Imagen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2128" y="908733"/>
            <a:ext cx="174528" cy="174528"/>
          </a:xfrm>
          <a:prstGeom prst="rect">
            <a:avLst/>
          </a:prstGeom>
        </p:spPr>
      </p:pic>
      <p:pic>
        <p:nvPicPr>
          <p:cNvPr id="55" name="Imagen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1080" y="820197"/>
            <a:ext cx="174528" cy="174528"/>
          </a:xfrm>
          <a:prstGeom prst="rect">
            <a:avLst/>
          </a:prstGeom>
        </p:spPr>
      </p:pic>
      <p:pic>
        <p:nvPicPr>
          <p:cNvPr id="56" name="Imagen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011" y="816394"/>
            <a:ext cx="174528" cy="174528"/>
          </a:xfrm>
          <a:prstGeom prst="rect">
            <a:avLst/>
          </a:prstGeom>
        </p:spPr>
      </p:pic>
      <p:pic>
        <p:nvPicPr>
          <p:cNvPr id="57" name="Imagen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8573" y="989744"/>
            <a:ext cx="174528" cy="174528"/>
          </a:xfrm>
          <a:prstGeom prst="rect">
            <a:avLst/>
          </a:prstGeom>
        </p:spPr>
      </p:pic>
      <p:pic>
        <p:nvPicPr>
          <p:cNvPr id="58" name="Imagen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5950" y="5974755"/>
            <a:ext cx="215785" cy="215785"/>
          </a:xfrm>
          <a:prstGeom prst="rect">
            <a:avLst/>
          </a:prstGeom>
        </p:spPr>
      </p:pic>
      <p:pic>
        <p:nvPicPr>
          <p:cNvPr id="59" name="Imagen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247" y="1971293"/>
            <a:ext cx="546533" cy="546533"/>
          </a:xfrm>
          <a:prstGeom prst="rect">
            <a:avLst/>
          </a:prstGeom>
        </p:spPr>
      </p:pic>
      <p:sp>
        <p:nvSpPr>
          <p:cNvPr id="60" name="Multiplicar 59"/>
          <p:cNvSpPr/>
          <p:nvPr/>
        </p:nvSpPr>
        <p:spPr>
          <a:xfrm>
            <a:off x="7819543" y="4316493"/>
            <a:ext cx="425590" cy="31223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63"/>
          </a:p>
        </p:txBody>
      </p:sp>
      <p:sp>
        <p:nvSpPr>
          <p:cNvPr id="61" name="Estrella de 16 puntas 60"/>
          <p:cNvSpPr/>
          <p:nvPr/>
        </p:nvSpPr>
        <p:spPr>
          <a:xfrm>
            <a:off x="8246028" y="4370129"/>
            <a:ext cx="1012545" cy="282922"/>
          </a:xfrm>
          <a:prstGeom prst="star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25" b="1" dirty="0">
                <a:solidFill>
                  <a:srgbClr val="002060"/>
                </a:solidFill>
              </a:rPr>
              <a:t>16</a:t>
            </a:r>
          </a:p>
        </p:txBody>
      </p:sp>
      <p:pic>
        <p:nvPicPr>
          <p:cNvPr id="62" name="Imagen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1272" y="4365104"/>
            <a:ext cx="215785" cy="215785"/>
          </a:xfrm>
          <a:prstGeom prst="rect">
            <a:avLst/>
          </a:prstGeom>
        </p:spPr>
      </p:pic>
    </p:spTree>
    <p:extLst>
      <p:ext uri="{BB962C8B-B14F-4D97-AF65-F5344CB8AC3E}">
        <p14:creationId xmlns:p14="http://schemas.microsoft.com/office/powerpoint/2010/main" val="2572856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2" cstate="print"/>
          <a:srcRect r="3832"/>
          <a:stretch>
            <a:fillRect/>
          </a:stretch>
        </p:blipFill>
        <p:spPr bwMode="auto">
          <a:xfrm>
            <a:off x="2360712" y="908720"/>
            <a:ext cx="2592288" cy="4181475"/>
          </a:xfrm>
          <a:prstGeom prst="rect">
            <a:avLst/>
          </a:prstGeom>
          <a:noFill/>
          <a:ln w="9525">
            <a:noFill/>
            <a:miter lim="800000"/>
            <a:headEnd/>
            <a:tailEnd/>
          </a:ln>
        </p:spPr>
      </p:pic>
      <p:pic>
        <p:nvPicPr>
          <p:cNvPr id="137223" name="Picture 7"/>
          <p:cNvPicPr>
            <a:picLocks noChangeAspect="1" noChangeArrowheads="1"/>
          </p:cNvPicPr>
          <p:nvPr/>
        </p:nvPicPr>
        <p:blipFill>
          <a:blip r:embed="rId3" cstate="print"/>
          <a:srcRect/>
          <a:stretch>
            <a:fillRect/>
          </a:stretch>
        </p:blipFill>
        <p:spPr bwMode="auto">
          <a:xfrm>
            <a:off x="7113240" y="908720"/>
            <a:ext cx="2695575" cy="3962400"/>
          </a:xfrm>
          <a:prstGeom prst="rect">
            <a:avLst/>
          </a:prstGeom>
          <a:noFill/>
          <a:ln w="9525">
            <a:noFill/>
            <a:miter lim="800000"/>
            <a:headEnd/>
            <a:tailEnd/>
          </a:ln>
        </p:spPr>
      </p:pic>
      <p:pic>
        <p:nvPicPr>
          <p:cNvPr id="137225" name="Picture 9"/>
          <p:cNvPicPr>
            <a:picLocks noChangeAspect="1" noChangeArrowheads="1"/>
          </p:cNvPicPr>
          <p:nvPr/>
        </p:nvPicPr>
        <p:blipFill>
          <a:blip r:embed="rId4" cstate="print"/>
          <a:srcRect/>
          <a:stretch>
            <a:fillRect/>
          </a:stretch>
        </p:blipFill>
        <p:spPr bwMode="auto">
          <a:xfrm>
            <a:off x="128464" y="908720"/>
            <a:ext cx="2266950" cy="3562350"/>
          </a:xfrm>
          <a:prstGeom prst="rect">
            <a:avLst/>
          </a:prstGeom>
          <a:noFill/>
          <a:ln w="9525">
            <a:noFill/>
            <a:miter lim="800000"/>
            <a:headEnd/>
            <a:tailEnd/>
          </a:ln>
        </p:spPr>
      </p:pic>
      <p:pic>
        <p:nvPicPr>
          <p:cNvPr id="137226" name="Picture 10"/>
          <p:cNvPicPr>
            <a:picLocks noChangeAspect="1" noChangeArrowheads="1"/>
          </p:cNvPicPr>
          <p:nvPr/>
        </p:nvPicPr>
        <p:blipFill>
          <a:blip r:embed="rId5" cstate="print"/>
          <a:srcRect/>
          <a:stretch>
            <a:fillRect/>
          </a:stretch>
        </p:blipFill>
        <p:spPr bwMode="auto">
          <a:xfrm>
            <a:off x="4953000" y="908720"/>
            <a:ext cx="2228850" cy="4876800"/>
          </a:xfrm>
          <a:prstGeom prst="rect">
            <a:avLst/>
          </a:prstGeom>
          <a:noFill/>
          <a:ln w="9525">
            <a:noFill/>
            <a:miter lim="800000"/>
            <a:headEnd/>
            <a:tailEnd/>
          </a:ln>
        </p:spPr>
      </p:pic>
      <p:sp>
        <p:nvSpPr>
          <p:cNvPr id="11" name="TextBox 10"/>
          <p:cNvSpPr txBox="1"/>
          <p:nvPr/>
        </p:nvSpPr>
        <p:spPr>
          <a:xfrm>
            <a:off x="2864768" y="332656"/>
            <a:ext cx="3816424" cy="369332"/>
          </a:xfrm>
          <a:prstGeom prst="rect">
            <a:avLst/>
          </a:prstGeom>
          <a:noFill/>
        </p:spPr>
        <p:txBody>
          <a:bodyPr wrap="square" rtlCol="0">
            <a:spAutoFit/>
          </a:bodyPr>
          <a:lstStyle/>
          <a:p>
            <a:pPr algn="ctr"/>
            <a:r>
              <a:rPr lang="en-GB" b="1" dirty="0"/>
              <a:t>QUIZ 2: THE CHALLENGE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616" y="1772816"/>
            <a:ext cx="6096000" cy="4048125"/>
          </a:xfrm>
          <a:prstGeom prst="rect">
            <a:avLst/>
          </a:prstGeom>
        </p:spPr>
      </p:pic>
      <p:sp>
        <p:nvSpPr>
          <p:cNvPr id="4" name="Rectángulo redondeado 2"/>
          <p:cNvSpPr/>
          <p:nvPr/>
        </p:nvSpPr>
        <p:spPr>
          <a:xfrm>
            <a:off x="2648744" y="332656"/>
            <a:ext cx="6480721" cy="1008112"/>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latin typeface="Curvy Thins" panose="03000600000000000000" pitchFamily="66" charset="0"/>
              </a:rPr>
              <a:t>25. </a:t>
            </a:r>
            <a:r>
              <a:rPr lang="es-ES" sz="2800" b="1" dirty="0">
                <a:solidFill>
                  <a:srgbClr val="FF0000"/>
                </a:solidFill>
                <a:latin typeface="Calibri" panose="020F0502020204030204" pitchFamily="34" charset="0"/>
                <a:cs typeface="Times New Roman" panose="02020603050405020304" pitchFamily="18" charset="0"/>
              </a:rPr>
              <a:t>COOKING A SPANISH OMELETTE</a:t>
            </a:r>
            <a:endParaRPr lang="es-ES" sz="2800" b="1" dirty="0">
              <a:solidFill>
                <a:srgbClr val="FF0000"/>
              </a:solidFill>
              <a:latin typeface="Curvy Thins" panose="03000600000000000000" pitchFamily="66" charset="0"/>
            </a:endParaRPr>
          </a:p>
        </p:txBody>
      </p:sp>
    </p:spTree>
    <p:extLst>
      <p:ext uri="{BB962C8B-B14F-4D97-AF65-F5344CB8AC3E}">
        <p14:creationId xmlns:p14="http://schemas.microsoft.com/office/powerpoint/2010/main" val="1527555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6496" y="836712"/>
            <a:ext cx="8424936" cy="1800493"/>
          </a:xfrm>
          <a:prstGeom prst="rect">
            <a:avLst/>
          </a:prstGeom>
          <a:solidFill>
            <a:schemeClr val="bg1"/>
          </a:solidFill>
        </p:spPr>
        <p:txBody>
          <a:bodyPr wrap="square">
            <a:spAutoFit/>
          </a:bodyPr>
          <a:lstStyle/>
          <a:p>
            <a:r>
              <a:rPr lang="es-ES" sz="2500" b="1" dirty="0">
                <a:solidFill>
                  <a:srgbClr val="FF0000"/>
                </a:solidFill>
                <a:latin typeface="+mj-lt"/>
                <a:ea typeface="DFKai-SB" panose="03000509000000000000" pitchFamily="65" charset="-120"/>
              </a:rPr>
              <a:t>Cook a tortilla española. </a:t>
            </a:r>
            <a:r>
              <a:rPr lang="es-ES" sz="2500" b="1" dirty="0" err="1">
                <a:solidFill>
                  <a:srgbClr val="FF0000"/>
                </a:solidFill>
                <a:latin typeface="+mj-lt"/>
                <a:ea typeface="DFKai-SB" panose="03000509000000000000" pitchFamily="65" charset="-120"/>
              </a:rPr>
              <a:t>When</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you</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finish</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take</a:t>
            </a:r>
            <a:r>
              <a:rPr lang="es-ES" sz="2500" b="1" dirty="0">
                <a:solidFill>
                  <a:srgbClr val="FF0000"/>
                </a:solidFill>
                <a:latin typeface="+mj-lt"/>
                <a:ea typeface="DFKai-SB" panose="03000509000000000000" pitchFamily="65" charset="-120"/>
              </a:rPr>
              <a:t> a </a:t>
            </a:r>
            <a:r>
              <a:rPr lang="es-ES" sz="2500" b="1" dirty="0" err="1">
                <a:solidFill>
                  <a:srgbClr val="FF0000"/>
                </a:solidFill>
                <a:latin typeface="+mj-lt"/>
                <a:ea typeface="DFKai-SB" panose="03000509000000000000" pitchFamily="65" charset="-120"/>
              </a:rPr>
              <a:t>picture</a:t>
            </a:r>
            <a:r>
              <a:rPr lang="es-ES" sz="2500" b="1" dirty="0">
                <a:solidFill>
                  <a:srgbClr val="FF0000"/>
                </a:solidFill>
                <a:latin typeface="+mj-lt"/>
                <a:ea typeface="DFKai-SB" panose="03000509000000000000" pitchFamily="65" charset="-120"/>
              </a:rPr>
              <a:t> of </a:t>
            </a:r>
            <a:r>
              <a:rPr lang="es-ES" sz="2500" b="1" dirty="0" err="1">
                <a:solidFill>
                  <a:srgbClr val="FF0000"/>
                </a:solidFill>
                <a:latin typeface="+mj-lt"/>
                <a:ea typeface="DFKai-SB" panose="03000509000000000000" pitchFamily="65" charset="-120"/>
              </a:rPr>
              <a:t>it</a:t>
            </a:r>
            <a:r>
              <a:rPr lang="es-ES" sz="2500" b="1" dirty="0">
                <a:solidFill>
                  <a:srgbClr val="FF0000"/>
                </a:solidFill>
                <a:latin typeface="+mj-lt"/>
                <a:ea typeface="DFKai-SB" panose="03000509000000000000" pitchFamily="65" charset="-120"/>
              </a:rPr>
              <a:t>/</a:t>
            </a:r>
            <a:r>
              <a:rPr lang="es-ES" sz="2500" b="1" dirty="0" err="1">
                <a:solidFill>
                  <a:srgbClr val="FF0000"/>
                </a:solidFill>
                <a:latin typeface="+mj-lt"/>
                <a:ea typeface="DFKai-SB" panose="03000509000000000000" pitchFamily="65" charset="-120"/>
              </a:rPr>
              <a:t>you</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with</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the</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omelette</a:t>
            </a:r>
            <a:r>
              <a:rPr lang="es-ES" sz="2500" b="1" dirty="0">
                <a:solidFill>
                  <a:srgbClr val="FF0000"/>
                </a:solidFill>
                <a:latin typeface="+mj-lt"/>
                <a:ea typeface="DFKai-SB" panose="03000509000000000000" pitchFamily="65" charset="-120"/>
              </a:rPr>
              <a:t> and </a:t>
            </a:r>
            <a:r>
              <a:rPr lang="es-ES" sz="2500" b="1" dirty="0" err="1">
                <a:solidFill>
                  <a:srgbClr val="FF0000"/>
                </a:solidFill>
                <a:latin typeface="+mj-lt"/>
                <a:ea typeface="DFKai-SB" panose="03000509000000000000" pitchFamily="65" charset="-120"/>
              </a:rPr>
              <a:t>write</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the</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recipe</a:t>
            </a:r>
            <a:r>
              <a:rPr lang="es-ES" sz="2500" b="1" dirty="0">
                <a:solidFill>
                  <a:srgbClr val="FF0000"/>
                </a:solidFill>
                <a:latin typeface="+mj-lt"/>
                <a:ea typeface="DFKai-SB" panose="03000509000000000000" pitchFamily="65" charset="-120"/>
              </a:rPr>
              <a:t> in </a:t>
            </a:r>
            <a:r>
              <a:rPr lang="es-ES" sz="2500" b="1" dirty="0" err="1">
                <a:solidFill>
                  <a:srgbClr val="FF0000"/>
                </a:solidFill>
                <a:latin typeface="+mj-lt"/>
                <a:ea typeface="DFKai-SB" panose="03000509000000000000" pitchFamily="65" charset="-120"/>
              </a:rPr>
              <a:t>Spanish</a:t>
            </a:r>
            <a:r>
              <a:rPr lang="es-ES" sz="2500" b="1" dirty="0">
                <a:solidFill>
                  <a:srgbClr val="FF0000"/>
                </a:solidFill>
                <a:latin typeface="+mj-lt"/>
                <a:ea typeface="DFKai-SB" panose="03000509000000000000" pitchFamily="65" charset="-120"/>
              </a:rPr>
              <a:t> </a:t>
            </a:r>
            <a:r>
              <a:rPr lang="es-ES" sz="2500" b="1" dirty="0" err="1">
                <a:solidFill>
                  <a:srgbClr val="FF0000"/>
                </a:solidFill>
                <a:latin typeface="+mj-lt"/>
                <a:ea typeface="DFKai-SB" panose="03000509000000000000" pitchFamily="65" charset="-120"/>
              </a:rPr>
              <a:t>with</a:t>
            </a:r>
            <a:r>
              <a:rPr lang="es-ES" sz="2500" b="1" dirty="0">
                <a:solidFill>
                  <a:srgbClr val="FF0000"/>
                </a:solidFill>
                <a:latin typeface="+mj-lt"/>
                <a:ea typeface="DFKai-SB" panose="03000509000000000000" pitchFamily="65" charset="-120"/>
              </a:rPr>
              <a:t> simple </a:t>
            </a:r>
            <a:r>
              <a:rPr lang="es-ES" sz="2500" b="1" dirty="0" err="1">
                <a:solidFill>
                  <a:srgbClr val="FF0000"/>
                </a:solidFill>
                <a:latin typeface="+mj-lt"/>
                <a:ea typeface="DFKai-SB" panose="03000509000000000000" pitchFamily="65" charset="-120"/>
              </a:rPr>
              <a:t>instructions</a:t>
            </a:r>
            <a:r>
              <a:rPr lang="es-ES" sz="2500" b="1" dirty="0">
                <a:solidFill>
                  <a:srgbClr val="FF0000"/>
                </a:solidFill>
                <a:latin typeface="+mj-lt"/>
                <a:ea typeface="DFKai-SB" panose="03000509000000000000" pitchFamily="65" charset="-120"/>
              </a:rPr>
              <a:t>. </a:t>
            </a:r>
          </a:p>
          <a:p>
            <a:endParaRPr lang="es-ES" dirty="0">
              <a:hlinkClick r:id="rId2"/>
            </a:endParaRPr>
          </a:p>
          <a:p>
            <a:r>
              <a:rPr lang="es-ES" dirty="0">
                <a:hlinkClick r:id="rId2"/>
              </a:rPr>
              <a:t>https://www.bbc.co.uk/food/recipes/tortillaspanishomele_67957</a:t>
            </a:r>
            <a:endParaRPr lang="es-ES" dirty="0"/>
          </a:p>
        </p:txBody>
      </p:sp>
    </p:spTree>
    <p:extLst>
      <p:ext uri="{BB962C8B-B14F-4D97-AF65-F5344CB8AC3E}">
        <p14:creationId xmlns:p14="http://schemas.microsoft.com/office/powerpoint/2010/main" val="885685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60512" y="1844824"/>
            <a:ext cx="8712968" cy="2843086"/>
          </a:xfrm>
          <a:prstGeom prst="rect">
            <a:avLst/>
          </a:prstGeom>
          <a:solidFill>
            <a:schemeClr val="bg1"/>
          </a:solidFill>
        </p:spPr>
        <p:txBody>
          <a:bodyPr wrap="square" rtlCol="0">
            <a:spAutoFit/>
          </a:bodyPr>
          <a:lstStyle/>
          <a:p>
            <a:r>
              <a:rPr lang="es-ES" sz="1625" dirty="0"/>
              <a:t>El torneo francés de </a:t>
            </a:r>
            <a:r>
              <a:rPr lang="es-ES" sz="1625" dirty="0" err="1"/>
              <a:t>Roland</a:t>
            </a:r>
            <a:r>
              <a:rPr lang="es-ES" sz="1625" dirty="0"/>
              <a:t> Garros lo (15) </a:t>
            </a:r>
            <a:r>
              <a:rPr lang="es-ES" sz="1625" b="1" dirty="0"/>
              <a:t>_________ (volver)</a:t>
            </a:r>
            <a:r>
              <a:rPr lang="es-ES" sz="1625" dirty="0"/>
              <a:t> a ganar en 2006, 2007 y 2008, en este último año lo (16) _________ </a:t>
            </a:r>
            <a:r>
              <a:rPr lang="es-ES" sz="1625" b="1" dirty="0"/>
              <a:t>(hacer) </a:t>
            </a:r>
            <a:r>
              <a:rPr lang="es-ES" sz="1625" dirty="0"/>
              <a:t>contra Roger Federer, al que no (17) _________ </a:t>
            </a:r>
            <a:r>
              <a:rPr lang="es-ES" sz="1625" b="1" dirty="0"/>
              <a:t>(conceder)</a:t>
            </a:r>
            <a:r>
              <a:rPr lang="es-ES" sz="1625" dirty="0"/>
              <a:t> la victoria de ni un solo set. Con este triunfo Nadal (18) ________ </a:t>
            </a:r>
            <a:r>
              <a:rPr lang="es-ES" sz="1625" b="1" dirty="0"/>
              <a:t>(igualar)</a:t>
            </a:r>
            <a:r>
              <a:rPr lang="es-ES" sz="1625" dirty="0"/>
              <a:t> el récord de </a:t>
            </a:r>
            <a:r>
              <a:rPr lang="es-ES" sz="1625" dirty="0" err="1"/>
              <a:t>Björn</a:t>
            </a:r>
            <a:r>
              <a:rPr lang="es-ES" sz="1625" dirty="0"/>
              <a:t> </a:t>
            </a:r>
            <a:r>
              <a:rPr lang="es-ES" sz="1625" dirty="0" err="1"/>
              <a:t>Borg</a:t>
            </a:r>
            <a:r>
              <a:rPr lang="es-ES" sz="1625" dirty="0"/>
              <a:t>, único tenista que hasta entonces había ganado el torneo cuatro veces seguidas.</a:t>
            </a:r>
          </a:p>
          <a:p>
            <a:endParaRPr lang="es-ES" sz="1625" dirty="0"/>
          </a:p>
          <a:p>
            <a:r>
              <a:rPr lang="es-ES" sz="1625" dirty="0"/>
              <a:t>Hasta el 2014 Nadal (19) ________ </a:t>
            </a:r>
            <a:r>
              <a:rPr lang="es-ES" sz="1625" b="1" dirty="0"/>
              <a:t>(seguir)</a:t>
            </a:r>
            <a:r>
              <a:rPr lang="es-ES" sz="1625" dirty="0"/>
              <a:t> brillando, sin embargo ese año (20) __________ </a:t>
            </a:r>
            <a:r>
              <a:rPr lang="es-ES" sz="1625" b="1" dirty="0"/>
              <a:t>(comenzar) </a:t>
            </a:r>
            <a:r>
              <a:rPr lang="es-ES" sz="1625" dirty="0"/>
              <a:t>a agravarse sus lesiones y fue operado de apendicitis, lo que (21) _______ </a:t>
            </a:r>
            <a:r>
              <a:rPr lang="es-ES" sz="1625" b="1" dirty="0"/>
              <a:t>(hacer) </a:t>
            </a:r>
            <a:r>
              <a:rPr lang="es-ES" sz="1625" dirty="0"/>
              <a:t>que bajara puestos en la clasificación. Hasta el momento, el palmarés del deportista cuenta con un total de 14 torneos de Grand </a:t>
            </a:r>
            <a:r>
              <a:rPr lang="es-ES" sz="1625" dirty="0" err="1"/>
              <a:t>Sland</a:t>
            </a:r>
            <a:r>
              <a:rPr lang="es-ES" sz="1625" dirty="0"/>
              <a:t>, las dos medallas de oro olímpicas que (22) _________ </a:t>
            </a:r>
            <a:r>
              <a:rPr lang="es-ES" sz="1625" b="1" dirty="0"/>
              <a:t>(obtener) </a:t>
            </a:r>
            <a:r>
              <a:rPr lang="es-ES" sz="1625" dirty="0"/>
              <a:t>en Pekín y Río de Janeiro, y cuatro Copas Davis con la selección.</a:t>
            </a:r>
          </a:p>
          <a:p>
            <a:r>
              <a:rPr lang="es-ES" sz="1625" dirty="0"/>
              <a:t> </a:t>
            </a:r>
          </a:p>
        </p:txBody>
      </p:sp>
    </p:spTree>
    <p:extLst>
      <p:ext uri="{BB962C8B-B14F-4D97-AF65-F5344CB8AC3E}">
        <p14:creationId xmlns:p14="http://schemas.microsoft.com/office/powerpoint/2010/main" val="1069107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232" y="2276872"/>
            <a:ext cx="6114087" cy="3575450"/>
          </a:xfrm>
          <a:prstGeom prst="rect">
            <a:avLst/>
          </a:prstGeom>
        </p:spPr>
      </p:pic>
      <p:sp>
        <p:nvSpPr>
          <p:cNvPr id="4" name="Rectángulo redondeado 2"/>
          <p:cNvSpPr/>
          <p:nvPr/>
        </p:nvSpPr>
        <p:spPr>
          <a:xfrm>
            <a:off x="1208584" y="836712"/>
            <a:ext cx="6480721" cy="1008112"/>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latin typeface="Curvy Thins" panose="03000600000000000000" pitchFamily="66" charset="0"/>
              </a:rPr>
              <a:t>26. </a:t>
            </a:r>
            <a:r>
              <a:rPr lang="es-ES" sz="2800" b="1" dirty="0">
                <a:solidFill>
                  <a:srgbClr val="FF0000"/>
                </a:solidFill>
                <a:latin typeface="Calibri" panose="020F0502020204030204" pitchFamily="34" charset="0"/>
                <a:cs typeface="Times New Roman" panose="02020603050405020304" pitchFamily="18" charset="0"/>
              </a:rPr>
              <a:t>LIGHTS, CAMERA &amp; ACTION</a:t>
            </a:r>
            <a:endParaRPr lang="es-ES" sz="2800" b="1" dirty="0">
              <a:solidFill>
                <a:srgbClr val="FF0000"/>
              </a:solidFill>
              <a:latin typeface="Curvy Thins" panose="03000600000000000000" pitchFamily="66" charset="0"/>
            </a:endParaRPr>
          </a:p>
        </p:txBody>
      </p:sp>
    </p:spTree>
    <p:extLst>
      <p:ext uri="{BB962C8B-B14F-4D97-AF65-F5344CB8AC3E}">
        <p14:creationId xmlns:p14="http://schemas.microsoft.com/office/powerpoint/2010/main" val="2406478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60512" y="548680"/>
            <a:ext cx="8352928" cy="1754326"/>
          </a:xfrm>
          <a:prstGeom prst="rect">
            <a:avLst/>
          </a:prstGeom>
          <a:solidFill>
            <a:schemeClr val="bg1"/>
          </a:solidFill>
        </p:spPr>
        <p:txBody>
          <a:bodyPr wrap="square" rtlCol="0">
            <a:spAutoFit/>
          </a:bodyPr>
          <a:lstStyle/>
          <a:p>
            <a:pPr algn="ctr"/>
            <a:r>
              <a:rPr lang="es-ES" b="1" dirty="0">
                <a:solidFill>
                  <a:srgbClr val="FF0000"/>
                </a:solidFill>
                <a:latin typeface="+mj-lt"/>
                <a:ea typeface="DFKai-SB" panose="03000509000000000000" pitchFamily="65" charset="-120"/>
              </a:rPr>
              <a:t>Record a </a:t>
            </a:r>
            <a:r>
              <a:rPr lang="es-ES" b="1" dirty="0" err="1">
                <a:solidFill>
                  <a:srgbClr val="FF0000"/>
                </a:solidFill>
                <a:latin typeface="+mj-lt"/>
                <a:ea typeface="DFKai-SB" panose="03000509000000000000" pitchFamily="65" charset="-120"/>
              </a:rPr>
              <a:t>voice</a:t>
            </a:r>
            <a:r>
              <a:rPr lang="es-ES" b="1" dirty="0">
                <a:solidFill>
                  <a:srgbClr val="FF0000"/>
                </a:solidFill>
                <a:latin typeface="+mj-lt"/>
                <a:ea typeface="DFKai-SB" panose="03000509000000000000" pitchFamily="65" charset="-120"/>
              </a:rPr>
              <a:t> video </a:t>
            </a:r>
            <a:r>
              <a:rPr lang="es-ES" b="1" dirty="0" err="1">
                <a:solidFill>
                  <a:srgbClr val="FF0000"/>
                </a:solidFill>
                <a:latin typeface="+mj-lt"/>
                <a:ea typeface="DFKai-SB" panose="03000509000000000000" pitchFamily="65" charset="-120"/>
              </a:rPr>
              <a:t>on</a:t>
            </a:r>
            <a:r>
              <a:rPr lang="es-ES" b="1" dirty="0">
                <a:solidFill>
                  <a:srgbClr val="FF0000"/>
                </a:solidFill>
                <a:latin typeface="+mj-lt"/>
                <a:ea typeface="DFKai-SB" panose="03000509000000000000" pitchFamily="65" charset="-120"/>
              </a:rPr>
              <a:t> a </a:t>
            </a:r>
            <a:r>
              <a:rPr lang="es-ES" b="1" dirty="0" err="1">
                <a:solidFill>
                  <a:srgbClr val="FF0000"/>
                </a:solidFill>
                <a:latin typeface="+mj-lt"/>
                <a:ea typeface="DFKai-SB" panose="03000509000000000000" pitchFamily="65" charset="-120"/>
              </a:rPr>
              <a:t>grammatical</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aspect</a:t>
            </a:r>
            <a:r>
              <a:rPr lang="es-ES" b="1" dirty="0">
                <a:solidFill>
                  <a:srgbClr val="FF0000"/>
                </a:solidFill>
                <a:latin typeface="+mj-lt"/>
                <a:ea typeface="DFKai-SB" panose="03000509000000000000" pitchFamily="65" charset="-120"/>
              </a:rPr>
              <a:t> </a:t>
            </a:r>
            <a:r>
              <a:rPr lang="en-GB" dirty="0">
                <a:solidFill>
                  <a:schemeClr val="dk1"/>
                </a:solidFill>
              </a:rPr>
              <a:t>e.g. future tense will,  imperfect tense, reflexive verbs </a:t>
            </a:r>
            <a:r>
              <a:rPr lang="es-ES" b="1" dirty="0" err="1">
                <a:solidFill>
                  <a:srgbClr val="FF0000"/>
                </a:solidFill>
                <a:latin typeface="+mj-lt"/>
                <a:ea typeface="DFKai-SB" panose="03000509000000000000" pitchFamily="65" charset="-120"/>
              </a:rPr>
              <a:t>following</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the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examples</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below</a:t>
            </a:r>
            <a:r>
              <a:rPr lang="es-ES" b="1" dirty="0">
                <a:solidFill>
                  <a:srgbClr val="FF0000"/>
                </a:solidFill>
                <a:latin typeface="+mj-lt"/>
                <a:ea typeface="DFKai-SB" panose="03000509000000000000" pitchFamily="65" charset="-120"/>
              </a:rPr>
              <a:t>. </a:t>
            </a:r>
          </a:p>
          <a:p>
            <a:pPr algn="ctr"/>
            <a:r>
              <a:rPr lang="es-ES" b="1" dirty="0" err="1">
                <a:latin typeface="+mj-lt"/>
                <a:ea typeface="DFKai-SB" panose="03000509000000000000" pitchFamily="65" charset="-120"/>
              </a:rPr>
              <a:t>or</a:t>
            </a:r>
            <a:endParaRPr lang="es-ES" b="1" dirty="0">
              <a:latin typeface="+mj-lt"/>
              <a:ea typeface="DFKai-SB" panose="03000509000000000000" pitchFamily="65" charset="-120"/>
            </a:endParaRPr>
          </a:p>
          <a:p>
            <a:pPr algn="ctr"/>
            <a:r>
              <a:rPr lang="es-ES" b="1" dirty="0" err="1">
                <a:solidFill>
                  <a:srgbClr val="FF0000"/>
                </a:solidFill>
                <a:latin typeface="+mj-lt"/>
                <a:ea typeface="DFKai-SB" panose="03000509000000000000" pitchFamily="65" charset="-120"/>
              </a:rPr>
              <a:t>Display</a:t>
            </a:r>
            <a:r>
              <a:rPr lang="es-ES" b="1" dirty="0">
                <a:solidFill>
                  <a:srgbClr val="FF0000"/>
                </a:solidFill>
                <a:latin typeface="+mj-lt"/>
                <a:ea typeface="DFKai-SB" panose="03000509000000000000" pitchFamily="65" charset="-120"/>
              </a:rPr>
              <a:t> a </a:t>
            </a:r>
            <a:r>
              <a:rPr lang="es-ES" b="1" dirty="0" err="1">
                <a:solidFill>
                  <a:srgbClr val="FF0000"/>
                </a:solidFill>
                <a:latin typeface="+mj-lt"/>
                <a:ea typeface="DFKai-SB" panose="03000509000000000000" pitchFamily="65" charset="-120"/>
              </a:rPr>
              <a:t>muted</a:t>
            </a:r>
            <a:r>
              <a:rPr lang="es-ES" b="1" dirty="0">
                <a:solidFill>
                  <a:srgbClr val="FF0000"/>
                </a:solidFill>
                <a:latin typeface="+mj-lt"/>
                <a:ea typeface="DFKai-SB" panose="03000509000000000000" pitchFamily="65" charset="-120"/>
              </a:rPr>
              <a:t> video </a:t>
            </a:r>
            <a:r>
              <a:rPr lang="es-ES" b="1" dirty="0" err="1">
                <a:solidFill>
                  <a:srgbClr val="FF0000"/>
                </a:solidFill>
                <a:latin typeface="+mj-lt"/>
                <a:ea typeface="DFKai-SB" panose="03000509000000000000" pitchFamily="65" charset="-120"/>
              </a:rPr>
              <a:t>or</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slide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presentation</a:t>
            </a:r>
            <a:r>
              <a:rPr lang="es-ES" b="1" dirty="0">
                <a:solidFill>
                  <a:srgbClr val="FF0000"/>
                </a:solidFill>
                <a:latin typeface="+mj-lt"/>
                <a:ea typeface="DFKai-SB" panose="03000509000000000000" pitchFamily="65" charset="-120"/>
              </a:rPr>
              <a:t> and record </a:t>
            </a:r>
            <a:r>
              <a:rPr lang="es-ES" b="1" dirty="0" err="1">
                <a:solidFill>
                  <a:srgbClr val="FF0000"/>
                </a:solidFill>
                <a:latin typeface="+mj-lt"/>
                <a:ea typeface="DFKai-SB" panose="03000509000000000000" pitchFamily="65" charset="-120"/>
              </a:rPr>
              <a:t>your</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voice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while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you</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narrate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what</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is</a:t>
            </a:r>
            <a:r>
              <a:rPr lang="es-ES" b="1" dirty="0">
                <a:solidFill>
                  <a:srgbClr val="FF0000"/>
                </a:solidFill>
                <a:latin typeface="+mj-lt"/>
                <a:ea typeface="DFKai-SB" panose="03000509000000000000" pitchFamily="65" charset="-120"/>
              </a:rPr>
              <a:t> happening. In </a:t>
            </a:r>
            <a:r>
              <a:rPr lang="es-ES" b="1" dirty="0" err="1">
                <a:solidFill>
                  <a:srgbClr val="FF0000"/>
                </a:solidFill>
                <a:latin typeface="+mj-lt"/>
                <a:ea typeface="DFKai-SB" panose="03000509000000000000" pitchFamily="65" charset="-120"/>
              </a:rPr>
              <a:t>this</a:t>
            </a:r>
            <a:r>
              <a:rPr lang="es-ES" b="1" dirty="0">
                <a:solidFill>
                  <a:srgbClr val="FF0000"/>
                </a:solidFill>
                <a:latin typeface="+mj-lt"/>
                <a:ea typeface="DFKai-SB" panose="03000509000000000000" pitchFamily="65" charset="-120"/>
              </a:rPr>
              <a:t> case </a:t>
            </a:r>
            <a:r>
              <a:rPr lang="es-ES" b="1" dirty="0" err="1">
                <a:solidFill>
                  <a:srgbClr val="FF0000"/>
                </a:solidFill>
                <a:latin typeface="+mj-lt"/>
                <a:ea typeface="DFKai-SB" panose="03000509000000000000" pitchFamily="65" charset="-120"/>
              </a:rPr>
              <a:t>you</a:t>
            </a:r>
            <a:r>
              <a:rPr lang="es-ES" b="1" dirty="0">
                <a:solidFill>
                  <a:srgbClr val="FF0000"/>
                </a:solidFill>
                <a:latin typeface="+mj-lt"/>
                <a:ea typeface="DFKai-SB" panose="03000509000000000000" pitchFamily="65" charset="-120"/>
              </a:rPr>
              <a:t> can </a:t>
            </a:r>
            <a:r>
              <a:rPr lang="es-ES" b="1" dirty="0" err="1">
                <a:solidFill>
                  <a:srgbClr val="FF0000"/>
                </a:solidFill>
                <a:latin typeface="+mj-lt"/>
                <a:ea typeface="DFKai-SB" panose="03000509000000000000" pitchFamily="65" charset="-120"/>
              </a:rPr>
              <a:t>provide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the</a:t>
            </a:r>
            <a:r>
              <a:rPr lang="es-ES" b="1" dirty="0">
                <a:solidFill>
                  <a:srgbClr val="FF0000"/>
                </a:solidFill>
                <a:latin typeface="+mj-lt"/>
                <a:ea typeface="DFKai-SB" panose="03000509000000000000" pitchFamily="65" charset="-120"/>
              </a:rPr>
              <a:t> </a:t>
            </a:r>
          </a:p>
          <a:p>
            <a:pPr algn="ctr"/>
            <a:r>
              <a:rPr lang="es-ES" b="1" dirty="0" err="1">
                <a:solidFill>
                  <a:srgbClr val="FF0000"/>
                </a:solidFill>
                <a:latin typeface="+mj-lt"/>
                <a:ea typeface="DFKai-SB" panose="03000509000000000000" pitchFamily="65" charset="-120"/>
              </a:rPr>
              <a:t>display</a:t>
            </a:r>
            <a:r>
              <a:rPr lang="es-ES" b="1" dirty="0">
                <a:solidFill>
                  <a:srgbClr val="FF0000"/>
                </a:solidFill>
                <a:latin typeface="+mj-lt"/>
                <a:ea typeface="DFKai-SB" panose="03000509000000000000" pitchFamily="65" charset="-120"/>
              </a:rPr>
              <a:t> and </a:t>
            </a:r>
            <a:r>
              <a:rPr lang="es-ES" b="1" dirty="0" err="1">
                <a:solidFill>
                  <a:srgbClr val="FF0000"/>
                </a:solidFill>
                <a:latin typeface="+mj-lt"/>
                <a:ea typeface="DFKai-SB" panose="03000509000000000000" pitchFamily="65" charset="-120"/>
              </a:rPr>
              <a:t>the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voice</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recording</a:t>
            </a:r>
            <a:r>
              <a:rPr lang="es-ES" b="1" dirty="0">
                <a:solidFill>
                  <a:srgbClr val="FF0000"/>
                </a:solidFill>
                <a:latin typeface="+mj-lt"/>
                <a:ea typeface="DFKai-SB" panose="03000509000000000000" pitchFamily="65" charset="-120"/>
              </a:rPr>
              <a:t> </a:t>
            </a:r>
            <a:r>
              <a:rPr lang="es-ES" b="1" dirty="0" err="1">
                <a:solidFill>
                  <a:srgbClr val="FF0000"/>
                </a:solidFill>
                <a:latin typeface="+mj-lt"/>
                <a:ea typeface="DFKai-SB" panose="03000509000000000000" pitchFamily="65" charset="-120"/>
              </a:rPr>
              <a:t>separately</a:t>
            </a:r>
            <a:r>
              <a:rPr lang="es-ES" b="1" dirty="0">
                <a:solidFill>
                  <a:srgbClr val="FF0000"/>
                </a:solidFill>
                <a:latin typeface="+mj-lt"/>
                <a:ea typeface="DFKai-SB" panose="03000509000000000000" pitchFamily="65" charset="-120"/>
              </a:rPr>
              <a:t>.</a:t>
            </a:r>
          </a:p>
        </p:txBody>
      </p:sp>
      <p:sp>
        <p:nvSpPr>
          <p:cNvPr id="3" name="Rectángulo 2"/>
          <p:cNvSpPr/>
          <p:nvPr/>
        </p:nvSpPr>
        <p:spPr>
          <a:xfrm>
            <a:off x="848544" y="2708920"/>
            <a:ext cx="6580956" cy="369332"/>
          </a:xfrm>
          <a:prstGeom prst="rect">
            <a:avLst/>
          </a:prstGeom>
        </p:spPr>
        <p:txBody>
          <a:bodyPr wrap="square">
            <a:spAutoFit/>
          </a:bodyPr>
          <a:lstStyle/>
          <a:p>
            <a:r>
              <a:rPr lang="es-ES" dirty="0">
                <a:hlinkClick r:id="rId2"/>
              </a:rPr>
              <a:t>https://www.youtube.com/watch?v=uHECZ1CKnk0&amp;t=4s</a:t>
            </a:r>
            <a:endParaRPr lang="en-GB" dirty="0">
              <a:solidFill>
                <a:schemeClr val="dk1"/>
              </a:solidFill>
            </a:endParaRPr>
          </a:p>
        </p:txBody>
      </p:sp>
      <p:sp>
        <p:nvSpPr>
          <p:cNvPr id="4" name="Rectángulo 3"/>
          <p:cNvSpPr/>
          <p:nvPr/>
        </p:nvSpPr>
        <p:spPr>
          <a:xfrm>
            <a:off x="5601072" y="3356992"/>
            <a:ext cx="3142720" cy="369332"/>
          </a:xfrm>
          <a:prstGeom prst="rect">
            <a:avLst/>
          </a:prstGeom>
        </p:spPr>
        <p:txBody>
          <a:bodyPr wrap="none">
            <a:spAutoFit/>
          </a:bodyPr>
          <a:lstStyle/>
          <a:p>
            <a:r>
              <a:rPr lang="en-GB" dirty="0">
                <a:solidFill>
                  <a:schemeClr val="dk1"/>
                </a:solidFill>
                <a:hlinkClick r:id="rId3"/>
              </a:rPr>
              <a:t>https://youtu.be/uHECZ1CKnk0</a:t>
            </a:r>
            <a:endParaRPr lang="en-GB" dirty="0">
              <a:solidFill>
                <a:schemeClr val="dk1"/>
              </a:solidFill>
            </a:endParaRPr>
          </a:p>
        </p:txBody>
      </p:sp>
    </p:spTree>
    <p:extLst>
      <p:ext uri="{BB962C8B-B14F-4D97-AF65-F5344CB8AC3E}">
        <p14:creationId xmlns:p14="http://schemas.microsoft.com/office/powerpoint/2010/main" val="261197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7182</TotalTime>
  <Words>7001</Words>
  <Application>Microsoft Office PowerPoint</Application>
  <PresentationFormat>A4 Paper (210x297 mm)</PresentationFormat>
  <Paragraphs>1078</Paragraphs>
  <Slides>91</Slides>
  <Notes>1</Notes>
  <HiddenSlides>1</HiddenSlides>
  <MMClips>4</MMClip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Segunda parte</vt:lpstr>
      <vt:lpstr>Tercera parte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Vocabulario de Corrida de Toros</vt:lpstr>
      <vt:lpstr>PowerPoint Presentation</vt:lpstr>
      <vt:lpstr>PowerPoint Presentation</vt:lpstr>
      <vt:lpstr>PowerPoint Presentation</vt:lpstr>
      <vt:lpstr>Los infinitivos son ...</vt:lpstr>
      <vt:lpstr>¿Qué hiciste la semana pasada? Escribe las frases en el pasado (I ...)</vt:lpstr>
      <vt:lpstr>In Y12 you will talk about things and people rather than about yourself, so you need to practise the 3rd person</vt:lpstr>
      <vt:lpstr>¿Qué hizo la semana pasada? Escribe las frases en el pasado (S/he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Drayton Manor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Owen</dc:creator>
  <cp:lastModifiedBy>Miss I Aguilar</cp:lastModifiedBy>
  <cp:revision>529</cp:revision>
  <cp:lastPrinted>2020-03-25T08:24:44Z</cp:lastPrinted>
  <dcterms:created xsi:type="dcterms:W3CDTF">2014-07-07T10:35:27Z</dcterms:created>
  <dcterms:modified xsi:type="dcterms:W3CDTF">2024-06-12T15:22:12Z</dcterms:modified>
</cp:coreProperties>
</file>