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257" r:id="rId3"/>
    <p:sldId id="266" r:id="rId4"/>
    <p:sldId id="267" r:id="rId5"/>
    <p:sldId id="268" r:id="rId6"/>
    <p:sldId id="269" r:id="rId7"/>
    <p:sldId id="270" r:id="rId8"/>
    <p:sldId id="271" r:id="rId9"/>
    <p:sldId id="272" r:id="rId10"/>
    <p:sldId id="273" r:id="rId11"/>
    <p:sldId id="274" r:id="rId12"/>
    <p:sldId id="275" r:id="rId13"/>
    <p:sldId id="276" r:id="rId14"/>
    <p:sldId id="277" r:id="rId15"/>
    <p:sldId id="278" r:id="rId16"/>
    <p:sldId id="324" r:id="rId17"/>
    <p:sldId id="291" r:id="rId18"/>
    <p:sldId id="292" r:id="rId19"/>
    <p:sldId id="293" r:id="rId20"/>
    <p:sldId id="294" r:id="rId21"/>
    <p:sldId id="295" r:id="rId22"/>
    <p:sldId id="296" r:id="rId23"/>
    <p:sldId id="297" r:id="rId24"/>
    <p:sldId id="298" r:id="rId25"/>
    <p:sldId id="303" r:id="rId26"/>
    <p:sldId id="304" r:id="rId27"/>
    <p:sldId id="305" r:id="rId28"/>
    <p:sldId id="306" r:id="rId29"/>
    <p:sldId id="307" r:id="rId30"/>
    <p:sldId id="308" r:id="rId31"/>
    <p:sldId id="309" r:id="rId32"/>
    <p:sldId id="310" r:id="rId33"/>
    <p:sldId id="311" r:id="rId34"/>
    <p:sldId id="312" r:id="rId35"/>
    <p:sldId id="313" r:id="rId36"/>
    <p:sldId id="314" r:id="rId37"/>
    <p:sldId id="315" r:id="rId38"/>
    <p:sldId id="316" r:id="rId39"/>
    <p:sldId id="317" r:id="rId40"/>
    <p:sldId id="318" r:id="rId41"/>
    <p:sldId id="319" r:id="rId42"/>
    <p:sldId id="320" r:id="rId43"/>
    <p:sldId id="321" r:id="rId44"/>
    <p:sldId id="322" r:id="rId45"/>
    <p:sldId id="32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6" autoAdjust="0"/>
    <p:restoredTop sz="94364" autoAdjust="0"/>
  </p:normalViewPr>
  <p:slideViewPr>
    <p:cSldViewPr snapToGrid="0">
      <p:cViewPr varScale="1">
        <p:scale>
          <a:sx n="73" d="100"/>
          <a:sy n="73" d="100"/>
        </p:scale>
        <p:origin x="32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F20263-EB92-4768-909F-70754417614B}" type="datetimeFigureOut">
              <a:rPr lang="en-GB" smtClean="0"/>
              <a:t>16/05/2023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55A998-61A5-42F1-942B-909EDEB391AA}" type="slidenum">
              <a:rPr lang="en-GB" smtClean="0"/>
              <a:t>‹#›</a:t>
            </a:fld>
            <a:endParaRPr lang="en-GB"/>
          </a:p>
        </p:txBody>
      </p:sp>
    </p:spTree>
    <p:extLst>
      <p:ext uri="{BB962C8B-B14F-4D97-AF65-F5344CB8AC3E}">
        <p14:creationId xmlns:p14="http://schemas.microsoft.com/office/powerpoint/2010/main" val="1909254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Needs printing!</a:t>
            </a:r>
            <a:endParaRPr lang="en-GB" dirty="0"/>
          </a:p>
        </p:txBody>
      </p:sp>
      <p:sp>
        <p:nvSpPr>
          <p:cNvPr id="4" name="Slide Number Placeholder 3"/>
          <p:cNvSpPr>
            <a:spLocks noGrp="1"/>
          </p:cNvSpPr>
          <p:nvPr>
            <p:ph type="sldNum" sz="quarter" idx="10"/>
          </p:nvPr>
        </p:nvSpPr>
        <p:spPr/>
        <p:txBody>
          <a:bodyPr/>
          <a:lstStyle/>
          <a:p>
            <a:fld id="{0755A998-61A5-42F1-942B-909EDEB391AA}" type="slidenum">
              <a:rPr lang="en-GB" smtClean="0"/>
              <a:t>1</a:t>
            </a:fld>
            <a:endParaRPr lang="en-GB"/>
          </a:p>
        </p:txBody>
      </p:sp>
    </p:spTree>
    <p:extLst>
      <p:ext uri="{BB962C8B-B14F-4D97-AF65-F5344CB8AC3E}">
        <p14:creationId xmlns:p14="http://schemas.microsoft.com/office/powerpoint/2010/main" val="2048817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one got full marks</a:t>
            </a:r>
            <a:endParaRPr lang="en-GB" dirty="0"/>
          </a:p>
        </p:txBody>
      </p:sp>
      <p:sp>
        <p:nvSpPr>
          <p:cNvPr id="4" name="Slide Number Placeholder 3"/>
          <p:cNvSpPr>
            <a:spLocks noGrp="1"/>
          </p:cNvSpPr>
          <p:nvPr>
            <p:ph type="sldNum" sz="quarter" idx="10"/>
          </p:nvPr>
        </p:nvSpPr>
        <p:spPr/>
        <p:txBody>
          <a:bodyPr/>
          <a:lstStyle/>
          <a:p>
            <a:fld id="{0755A998-61A5-42F1-942B-909EDEB391AA}" type="slidenum">
              <a:rPr lang="en-GB" smtClean="0"/>
              <a:t>2</a:t>
            </a:fld>
            <a:endParaRPr lang="en-GB"/>
          </a:p>
        </p:txBody>
      </p:sp>
    </p:spTree>
    <p:extLst>
      <p:ext uri="{BB962C8B-B14F-4D97-AF65-F5344CB8AC3E}">
        <p14:creationId xmlns:p14="http://schemas.microsoft.com/office/powerpoint/2010/main" val="3832182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B29D506-645E-4959-8236-60066569383E}" type="slidenum">
              <a:rPr lang="en-GB" smtClean="0"/>
              <a:t>12</a:t>
            </a:fld>
            <a:endParaRPr lang="en-GB"/>
          </a:p>
        </p:txBody>
      </p:sp>
    </p:spTree>
    <p:extLst>
      <p:ext uri="{BB962C8B-B14F-4D97-AF65-F5344CB8AC3E}">
        <p14:creationId xmlns:p14="http://schemas.microsoft.com/office/powerpoint/2010/main" val="228881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F5EEE-1FA3-47A6-AAB7-280EAF5CAA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45E525C-4C35-414D-BEDF-2E094EE57B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2EF68E9-0D52-41DF-844A-BD59C65A1430}"/>
              </a:ext>
            </a:extLst>
          </p:cNvPr>
          <p:cNvSpPr>
            <a:spLocks noGrp="1"/>
          </p:cNvSpPr>
          <p:nvPr>
            <p:ph type="dt" sz="half" idx="10"/>
          </p:nvPr>
        </p:nvSpPr>
        <p:spPr/>
        <p:txBody>
          <a:bodyPr/>
          <a:lstStyle/>
          <a:p>
            <a:fld id="{C2136425-ADAB-433E-91A8-0420BB765A9F}" type="datetimeFigureOut">
              <a:rPr lang="en-GB" smtClean="0"/>
              <a:t>16/05/2023</a:t>
            </a:fld>
            <a:endParaRPr lang="en-GB"/>
          </a:p>
        </p:txBody>
      </p:sp>
      <p:sp>
        <p:nvSpPr>
          <p:cNvPr id="5" name="Footer Placeholder 4">
            <a:extLst>
              <a:ext uri="{FF2B5EF4-FFF2-40B4-BE49-F238E27FC236}">
                <a16:creationId xmlns:a16="http://schemas.microsoft.com/office/drawing/2014/main" id="{F680DF3E-A587-4426-AEDF-15B02F8880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7BD5845-DBE2-4C9F-95B1-12DC215DC534}"/>
              </a:ext>
            </a:extLst>
          </p:cNvPr>
          <p:cNvSpPr>
            <a:spLocks noGrp="1"/>
          </p:cNvSpPr>
          <p:nvPr>
            <p:ph type="sldNum" sz="quarter" idx="12"/>
          </p:nvPr>
        </p:nvSpPr>
        <p:spPr/>
        <p:txBody>
          <a:bodyPr/>
          <a:lstStyle/>
          <a:p>
            <a:fld id="{BFE4DD59-961F-44B7-BC2A-8A7181AD0CEF}" type="slidenum">
              <a:rPr lang="en-GB" smtClean="0"/>
              <a:t>‹#›</a:t>
            </a:fld>
            <a:endParaRPr lang="en-GB"/>
          </a:p>
        </p:txBody>
      </p:sp>
    </p:spTree>
    <p:extLst>
      <p:ext uri="{BB962C8B-B14F-4D97-AF65-F5344CB8AC3E}">
        <p14:creationId xmlns:p14="http://schemas.microsoft.com/office/powerpoint/2010/main" val="620782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69892-82E0-4D48-9A42-1F773EAD8E7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B41A68C-6912-4D8C-9B27-A661497A84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1355E9-6FD7-4794-8226-18B31D087608}"/>
              </a:ext>
            </a:extLst>
          </p:cNvPr>
          <p:cNvSpPr>
            <a:spLocks noGrp="1"/>
          </p:cNvSpPr>
          <p:nvPr>
            <p:ph type="dt" sz="half" idx="10"/>
          </p:nvPr>
        </p:nvSpPr>
        <p:spPr/>
        <p:txBody>
          <a:bodyPr/>
          <a:lstStyle/>
          <a:p>
            <a:fld id="{C2136425-ADAB-433E-91A8-0420BB765A9F}" type="datetimeFigureOut">
              <a:rPr lang="en-GB" smtClean="0"/>
              <a:t>16/05/2023</a:t>
            </a:fld>
            <a:endParaRPr lang="en-GB"/>
          </a:p>
        </p:txBody>
      </p:sp>
      <p:sp>
        <p:nvSpPr>
          <p:cNvPr id="5" name="Footer Placeholder 4">
            <a:extLst>
              <a:ext uri="{FF2B5EF4-FFF2-40B4-BE49-F238E27FC236}">
                <a16:creationId xmlns:a16="http://schemas.microsoft.com/office/drawing/2014/main" id="{1476B176-A6D0-4B35-A439-5562DB028A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E739C3-669E-4862-924B-BC955FC47A2D}"/>
              </a:ext>
            </a:extLst>
          </p:cNvPr>
          <p:cNvSpPr>
            <a:spLocks noGrp="1"/>
          </p:cNvSpPr>
          <p:nvPr>
            <p:ph type="sldNum" sz="quarter" idx="12"/>
          </p:nvPr>
        </p:nvSpPr>
        <p:spPr/>
        <p:txBody>
          <a:bodyPr/>
          <a:lstStyle/>
          <a:p>
            <a:fld id="{BFE4DD59-961F-44B7-BC2A-8A7181AD0CEF}" type="slidenum">
              <a:rPr lang="en-GB" smtClean="0"/>
              <a:t>‹#›</a:t>
            </a:fld>
            <a:endParaRPr lang="en-GB"/>
          </a:p>
        </p:txBody>
      </p:sp>
    </p:spTree>
    <p:extLst>
      <p:ext uri="{BB962C8B-B14F-4D97-AF65-F5344CB8AC3E}">
        <p14:creationId xmlns:p14="http://schemas.microsoft.com/office/powerpoint/2010/main" val="86575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8C330A-63C1-445B-83D3-F9ED8D23912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DAAF5F8-3C4A-44A1-BA42-9E760285EA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B00E12-BA74-444A-A803-DD1CE672E368}"/>
              </a:ext>
            </a:extLst>
          </p:cNvPr>
          <p:cNvSpPr>
            <a:spLocks noGrp="1"/>
          </p:cNvSpPr>
          <p:nvPr>
            <p:ph type="dt" sz="half" idx="10"/>
          </p:nvPr>
        </p:nvSpPr>
        <p:spPr/>
        <p:txBody>
          <a:bodyPr/>
          <a:lstStyle/>
          <a:p>
            <a:fld id="{C2136425-ADAB-433E-91A8-0420BB765A9F}" type="datetimeFigureOut">
              <a:rPr lang="en-GB" smtClean="0"/>
              <a:t>16/05/2023</a:t>
            </a:fld>
            <a:endParaRPr lang="en-GB"/>
          </a:p>
        </p:txBody>
      </p:sp>
      <p:sp>
        <p:nvSpPr>
          <p:cNvPr id="5" name="Footer Placeholder 4">
            <a:extLst>
              <a:ext uri="{FF2B5EF4-FFF2-40B4-BE49-F238E27FC236}">
                <a16:creationId xmlns:a16="http://schemas.microsoft.com/office/drawing/2014/main" id="{97EA0F6C-A6B5-4F65-9B96-80FEA93D43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57F3AD-7807-40A0-80D9-5A675550E937}"/>
              </a:ext>
            </a:extLst>
          </p:cNvPr>
          <p:cNvSpPr>
            <a:spLocks noGrp="1"/>
          </p:cNvSpPr>
          <p:nvPr>
            <p:ph type="sldNum" sz="quarter" idx="12"/>
          </p:nvPr>
        </p:nvSpPr>
        <p:spPr/>
        <p:txBody>
          <a:bodyPr/>
          <a:lstStyle/>
          <a:p>
            <a:fld id="{BFE4DD59-961F-44B7-BC2A-8A7181AD0CEF}" type="slidenum">
              <a:rPr lang="en-GB" smtClean="0"/>
              <a:t>‹#›</a:t>
            </a:fld>
            <a:endParaRPr lang="en-GB"/>
          </a:p>
        </p:txBody>
      </p:sp>
    </p:spTree>
    <p:extLst>
      <p:ext uri="{BB962C8B-B14F-4D97-AF65-F5344CB8AC3E}">
        <p14:creationId xmlns:p14="http://schemas.microsoft.com/office/powerpoint/2010/main" val="35250698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6413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281E1-86F0-4E90-B349-A4F936BD572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6B7A914-1F0D-4075-B6C0-9FFD725FB9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2532E55-9BB0-4122-9D38-77BD00904797}"/>
              </a:ext>
            </a:extLst>
          </p:cNvPr>
          <p:cNvSpPr>
            <a:spLocks noGrp="1"/>
          </p:cNvSpPr>
          <p:nvPr>
            <p:ph type="dt" sz="half" idx="10"/>
          </p:nvPr>
        </p:nvSpPr>
        <p:spPr/>
        <p:txBody>
          <a:bodyPr/>
          <a:lstStyle/>
          <a:p>
            <a:fld id="{C2136425-ADAB-433E-91A8-0420BB765A9F}" type="datetimeFigureOut">
              <a:rPr lang="en-GB" smtClean="0"/>
              <a:t>16/05/2023</a:t>
            </a:fld>
            <a:endParaRPr lang="en-GB"/>
          </a:p>
        </p:txBody>
      </p:sp>
      <p:sp>
        <p:nvSpPr>
          <p:cNvPr id="5" name="Footer Placeholder 4">
            <a:extLst>
              <a:ext uri="{FF2B5EF4-FFF2-40B4-BE49-F238E27FC236}">
                <a16:creationId xmlns:a16="http://schemas.microsoft.com/office/drawing/2014/main" id="{7AF0E2DE-C927-4CAE-A817-60080461E2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B2C0DD-A628-4A4E-B16A-A7DBE324556C}"/>
              </a:ext>
            </a:extLst>
          </p:cNvPr>
          <p:cNvSpPr>
            <a:spLocks noGrp="1"/>
          </p:cNvSpPr>
          <p:nvPr>
            <p:ph type="sldNum" sz="quarter" idx="12"/>
          </p:nvPr>
        </p:nvSpPr>
        <p:spPr/>
        <p:txBody>
          <a:bodyPr/>
          <a:lstStyle/>
          <a:p>
            <a:fld id="{BFE4DD59-961F-44B7-BC2A-8A7181AD0CEF}" type="slidenum">
              <a:rPr lang="en-GB" smtClean="0"/>
              <a:t>‹#›</a:t>
            </a:fld>
            <a:endParaRPr lang="en-GB"/>
          </a:p>
        </p:txBody>
      </p:sp>
    </p:spTree>
    <p:extLst>
      <p:ext uri="{BB962C8B-B14F-4D97-AF65-F5344CB8AC3E}">
        <p14:creationId xmlns:p14="http://schemas.microsoft.com/office/powerpoint/2010/main" val="856096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5ECDA-FD10-4D84-9B50-B9EE8DB4AD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390E269-49F1-49D5-9D59-7384A83140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C4657F-2528-4070-9A02-DCCFDC5A29C2}"/>
              </a:ext>
            </a:extLst>
          </p:cNvPr>
          <p:cNvSpPr>
            <a:spLocks noGrp="1"/>
          </p:cNvSpPr>
          <p:nvPr>
            <p:ph type="dt" sz="half" idx="10"/>
          </p:nvPr>
        </p:nvSpPr>
        <p:spPr/>
        <p:txBody>
          <a:bodyPr/>
          <a:lstStyle/>
          <a:p>
            <a:fld id="{C2136425-ADAB-433E-91A8-0420BB765A9F}" type="datetimeFigureOut">
              <a:rPr lang="en-GB" smtClean="0"/>
              <a:t>16/05/2023</a:t>
            </a:fld>
            <a:endParaRPr lang="en-GB"/>
          </a:p>
        </p:txBody>
      </p:sp>
      <p:sp>
        <p:nvSpPr>
          <p:cNvPr id="5" name="Footer Placeholder 4">
            <a:extLst>
              <a:ext uri="{FF2B5EF4-FFF2-40B4-BE49-F238E27FC236}">
                <a16:creationId xmlns:a16="http://schemas.microsoft.com/office/drawing/2014/main" id="{7500A9BF-635B-4EA7-8186-9AADA00C97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A043F4-41F0-4D7A-BA00-26EC3DFD01B8}"/>
              </a:ext>
            </a:extLst>
          </p:cNvPr>
          <p:cNvSpPr>
            <a:spLocks noGrp="1"/>
          </p:cNvSpPr>
          <p:nvPr>
            <p:ph type="sldNum" sz="quarter" idx="12"/>
          </p:nvPr>
        </p:nvSpPr>
        <p:spPr/>
        <p:txBody>
          <a:bodyPr/>
          <a:lstStyle/>
          <a:p>
            <a:fld id="{BFE4DD59-961F-44B7-BC2A-8A7181AD0CEF}" type="slidenum">
              <a:rPr lang="en-GB" smtClean="0"/>
              <a:t>‹#›</a:t>
            </a:fld>
            <a:endParaRPr lang="en-GB"/>
          </a:p>
        </p:txBody>
      </p:sp>
    </p:spTree>
    <p:extLst>
      <p:ext uri="{BB962C8B-B14F-4D97-AF65-F5344CB8AC3E}">
        <p14:creationId xmlns:p14="http://schemas.microsoft.com/office/powerpoint/2010/main" val="520505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9CA2D-6EB3-44C9-A6DF-59B67A83E8D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AA8343B-38E4-4B98-99FC-08A5533A68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6255B42-4C44-424D-871C-495A2CDA52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DA21769-F39A-46A8-BCD2-EF53DBCAD36F}"/>
              </a:ext>
            </a:extLst>
          </p:cNvPr>
          <p:cNvSpPr>
            <a:spLocks noGrp="1"/>
          </p:cNvSpPr>
          <p:nvPr>
            <p:ph type="dt" sz="half" idx="10"/>
          </p:nvPr>
        </p:nvSpPr>
        <p:spPr/>
        <p:txBody>
          <a:bodyPr/>
          <a:lstStyle/>
          <a:p>
            <a:fld id="{C2136425-ADAB-433E-91A8-0420BB765A9F}" type="datetimeFigureOut">
              <a:rPr lang="en-GB" smtClean="0"/>
              <a:t>16/05/2023</a:t>
            </a:fld>
            <a:endParaRPr lang="en-GB"/>
          </a:p>
        </p:txBody>
      </p:sp>
      <p:sp>
        <p:nvSpPr>
          <p:cNvPr id="6" name="Footer Placeholder 5">
            <a:extLst>
              <a:ext uri="{FF2B5EF4-FFF2-40B4-BE49-F238E27FC236}">
                <a16:creationId xmlns:a16="http://schemas.microsoft.com/office/drawing/2014/main" id="{51FA52F3-9E43-4A70-A9FD-2C7BBF2CE53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3B50E2-FDF8-4B4A-B242-5C9226DB2D7A}"/>
              </a:ext>
            </a:extLst>
          </p:cNvPr>
          <p:cNvSpPr>
            <a:spLocks noGrp="1"/>
          </p:cNvSpPr>
          <p:nvPr>
            <p:ph type="sldNum" sz="quarter" idx="12"/>
          </p:nvPr>
        </p:nvSpPr>
        <p:spPr/>
        <p:txBody>
          <a:bodyPr/>
          <a:lstStyle/>
          <a:p>
            <a:fld id="{BFE4DD59-961F-44B7-BC2A-8A7181AD0CEF}" type="slidenum">
              <a:rPr lang="en-GB" smtClean="0"/>
              <a:t>‹#›</a:t>
            </a:fld>
            <a:endParaRPr lang="en-GB"/>
          </a:p>
        </p:txBody>
      </p:sp>
    </p:spTree>
    <p:extLst>
      <p:ext uri="{BB962C8B-B14F-4D97-AF65-F5344CB8AC3E}">
        <p14:creationId xmlns:p14="http://schemas.microsoft.com/office/powerpoint/2010/main" val="2119074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5C4F1-1441-4784-A8F0-0513397EB3F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C7DEFB9-5ED9-4452-8B90-5EB6FEFCC9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5D7F0F-967E-4D67-894F-5DD0F989C9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140AEC8-7F69-4BAC-A16B-73B94B1315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112972-F072-44ED-B89F-1A8915C435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37FDCCB-B17C-4525-8702-E0EE3F10FA2B}"/>
              </a:ext>
            </a:extLst>
          </p:cNvPr>
          <p:cNvSpPr>
            <a:spLocks noGrp="1"/>
          </p:cNvSpPr>
          <p:nvPr>
            <p:ph type="dt" sz="half" idx="10"/>
          </p:nvPr>
        </p:nvSpPr>
        <p:spPr/>
        <p:txBody>
          <a:bodyPr/>
          <a:lstStyle/>
          <a:p>
            <a:fld id="{C2136425-ADAB-433E-91A8-0420BB765A9F}" type="datetimeFigureOut">
              <a:rPr lang="en-GB" smtClean="0"/>
              <a:t>16/05/2023</a:t>
            </a:fld>
            <a:endParaRPr lang="en-GB"/>
          </a:p>
        </p:txBody>
      </p:sp>
      <p:sp>
        <p:nvSpPr>
          <p:cNvPr id="8" name="Footer Placeholder 7">
            <a:extLst>
              <a:ext uri="{FF2B5EF4-FFF2-40B4-BE49-F238E27FC236}">
                <a16:creationId xmlns:a16="http://schemas.microsoft.com/office/drawing/2014/main" id="{F4F83011-A474-44DA-8841-62C507DB2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574DDFB-1B44-4C96-9BDF-CE6B364E7B19}"/>
              </a:ext>
            </a:extLst>
          </p:cNvPr>
          <p:cNvSpPr>
            <a:spLocks noGrp="1"/>
          </p:cNvSpPr>
          <p:nvPr>
            <p:ph type="sldNum" sz="quarter" idx="12"/>
          </p:nvPr>
        </p:nvSpPr>
        <p:spPr/>
        <p:txBody>
          <a:bodyPr/>
          <a:lstStyle/>
          <a:p>
            <a:fld id="{BFE4DD59-961F-44B7-BC2A-8A7181AD0CEF}" type="slidenum">
              <a:rPr lang="en-GB" smtClean="0"/>
              <a:t>‹#›</a:t>
            </a:fld>
            <a:endParaRPr lang="en-GB"/>
          </a:p>
        </p:txBody>
      </p:sp>
    </p:spTree>
    <p:extLst>
      <p:ext uri="{BB962C8B-B14F-4D97-AF65-F5344CB8AC3E}">
        <p14:creationId xmlns:p14="http://schemas.microsoft.com/office/powerpoint/2010/main" val="3127921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E8059-D5AD-4DAD-9CBE-E6EF89D5BFE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CC1E0D2-24FE-427C-90B5-AAC266F682FE}"/>
              </a:ext>
            </a:extLst>
          </p:cNvPr>
          <p:cNvSpPr>
            <a:spLocks noGrp="1"/>
          </p:cNvSpPr>
          <p:nvPr>
            <p:ph type="dt" sz="half" idx="10"/>
          </p:nvPr>
        </p:nvSpPr>
        <p:spPr/>
        <p:txBody>
          <a:bodyPr/>
          <a:lstStyle/>
          <a:p>
            <a:fld id="{C2136425-ADAB-433E-91A8-0420BB765A9F}" type="datetimeFigureOut">
              <a:rPr lang="en-GB" smtClean="0"/>
              <a:t>16/05/2023</a:t>
            </a:fld>
            <a:endParaRPr lang="en-GB"/>
          </a:p>
        </p:txBody>
      </p:sp>
      <p:sp>
        <p:nvSpPr>
          <p:cNvPr id="4" name="Footer Placeholder 3">
            <a:extLst>
              <a:ext uri="{FF2B5EF4-FFF2-40B4-BE49-F238E27FC236}">
                <a16:creationId xmlns:a16="http://schemas.microsoft.com/office/drawing/2014/main" id="{A1FADCA5-A364-45C1-A599-A5315D9BA62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797E493-E8D1-4B02-9291-547016EF6863}"/>
              </a:ext>
            </a:extLst>
          </p:cNvPr>
          <p:cNvSpPr>
            <a:spLocks noGrp="1"/>
          </p:cNvSpPr>
          <p:nvPr>
            <p:ph type="sldNum" sz="quarter" idx="12"/>
          </p:nvPr>
        </p:nvSpPr>
        <p:spPr/>
        <p:txBody>
          <a:bodyPr/>
          <a:lstStyle/>
          <a:p>
            <a:fld id="{BFE4DD59-961F-44B7-BC2A-8A7181AD0CEF}" type="slidenum">
              <a:rPr lang="en-GB" smtClean="0"/>
              <a:t>‹#›</a:t>
            </a:fld>
            <a:endParaRPr lang="en-GB"/>
          </a:p>
        </p:txBody>
      </p:sp>
    </p:spTree>
    <p:extLst>
      <p:ext uri="{BB962C8B-B14F-4D97-AF65-F5344CB8AC3E}">
        <p14:creationId xmlns:p14="http://schemas.microsoft.com/office/powerpoint/2010/main" val="3996281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070314-D44D-4D5F-B2FE-55611AF10311}"/>
              </a:ext>
            </a:extLst>
          </p:cNvPr>
          <p:cNvSpPr>
            <a:spLocks noGrp="1"/>
          </p:cNvSpPr>
          <p:nvPr>
            <p:ph type="dt" sz="half" idx="10"/>
          </p:nvPr>
        </p:nvSpPr>
        <p:spPr/>
        <p:txBody>
          <a:bodyPr/>
          <a:lstStyle/>
          <a:p>
            <a:fld id="{C2136425-ADAB-433E-91A8-0420BB765A9F}" type="datetimeFigureOut">
              <a:rPr lang="en-GB" smtClean="0"/>
              <a:t>16/05/2023</a:t>
            </a:fld>
            <a:endParaRPr lang="en-GB"/>
          </a:p>
        </p:txBody>
      </p:sp>
      <p:sp>
        <p:nvSpPr>
          <p:cNvPr id="3" name="Footer Placeholder 2">
            <a:extLst>
              <a:ext uri="{FF2B5EF4-FFF2-40B4-BE49-F238E27FC236}">
                <a16:creationId xmlns:a16="http://schemas.microsoft.com/office/drawing/2014/main" id="{31C65E21-44CA-4110-B890-AE15DE369BC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7F6FC22-994F-42E5-B840-C5CD3EB1F0A7}"/>
              </a:ext>
            </a:extLst>
          </p:cNvPr>
          <p:cNvSpPr>
            <a:spLocks noGrp="1"/>
          </p:cNvSpPr>
          <p:nvPr>
            <p:ph type="sldNum" sz="quarter" idx="12"/>
          </p:nvPr>
        </p:nvSpPr>
        <p:spPr/>
        <p:txBody>
          <a:bodyPr/>
          <a:lstStyle/>
          <a:p>
            <a:fld id="{BFE4DD59-961F-44B7-BC2A-8A7181AD0CEF}" type="slidenum">
              <a:rPr lang="en-GB" smtClean="0"/>
              <a:t>‹#›</a:t>
            </a:fld>
            <a:endParaRPr lang="en-GB"/>
          </a:p>
        </p:txBody>
      </p:sp>
    </p:spTree>
    <p:extLst>
      <p:ext uri="{BB962C8B-B14F-4D97-AF65-F5344CB8AC3E}">
        <p14:creationId xmlns:p14="http://schemas.microsoft.com/office/powerpoint/2010/main" val="2406319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FD979-2862-4D68-8B8A-C6D44FB6F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EE0143F-6EB9-4CFA-9755-DF4896C08C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77718D9-7C8D-4460-83E1-8371CC4BFE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98ED6B-2D8A-435F-B42A-27A827F52221}"/>
              </a:ext>
            </a:extLst>
          </p:cNvPr>
          <p:cNvSpPr>
            <a:spLocks noGrp="1"/>
          </p:cNvSpPr>
          <p:nvPr>
            <p:ph type="dt" sz="half" idx="10"/>
          </p:nvPr>
        </p:nvSpPr>
        <p:spPr/>
        <p:txBody>
          <a:bodyPr/>
          <a:lstStyle/>
          <a:p>
            <a:fld id="{C2136425-ADAB-433E-91A8-0420BB765A9F}" type="datetimeFigureOut">
              <a:rPr lang="en-GB" smtClean="0"/>
              <a:t>16/05/2023</a:t>
            </a:fld>
            <a:endParaRPr lang="en-GB"/>
          </a:p>
        </p:txBody>
      </p:sp>
      <p:sp>
        <p:nvSpPr>
          <p:cNvPr id="6" name="Footer Placeholder 5">
            <a:extLst>
              <a:ext uri="{FF2B5EF4-FFF2-40B4-BE49-F238E27FC236}">
                <a16:creationId xmlns:a16="http://schemas.microsoft.com/office/drawing/2014/main" id="{E76DD28F-0484-4246-A0BD-434392033D6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A965293-9C6D-4146-AD08-7B867A8C56AC}"/>
              </a:ext>
            </a:extLst>
          </p:cNvPr>
          <p:cNvSpPr>
            <a:spLocks noGrp="1"/>
          </p:cNvSpPr>
          <p:nvPr>
            <p:ph type="sldNum" sz="quarter" idx="12"/>
          </p:nvPr>
        </p:nvSpPr>
        <p:spPr/>
        <p:txBody>
          <a:bodyPr/>
          <a:lstStyle/>
          <a:p>
            <a:fld id="{BFE4DD59-961F-44B7-BC2A-8A7181AD0CEF}" type="slidenum">
              <a:rPr lang="en-GB" smtClean="0"/>
              <a:t>‹#›</a:t>
            </a:fld>
            <a:endParaRPr lang="en-GB"/>
          </a:p>
        </p:txBody>
      </p:sp>
    </p:spTree>
    <p:extLst>
      <p:ext uri="{BB962C8B-B14F-4D97-AF65-F5344CB8AC3E}">
        <p14:creationId xmlns:p14="http://schemas.microsoft.com/office/powerpoint/2010/main" val="2618968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B201F-6811-4591-B575-B74AA0292F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CC39F95-4663-4F02-AD51-BFF3D79D5E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C67400E-EAC3-43F4-B978-AF055A1D08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4369CF-BD31-4C6B-8CA8-F8F805F89A02}"/>
              </a:ext>
            </a:extLst>
          </p:cNvPr>
          <p:cNvSpPr>
            <a:spLocks noGrp="1"/>
          </p:cNvSpPr>
          <p:nvPr>
            <p:ph type="dt" sz="half" idx="10"/>
          </p:nvPr>
        </p:nvSpPr>
        <p:spPr/>
        <p:txBody>
          <a:bodyPr/>
          <a:lstStyle/>
          <a:p>
            <a:fld id="{C2136425-ADAB-433E-91A8-0420BB765A9F}" type="datetimeFigureOut">
              <a:rPr lang="en-GB" smtClean="0"/>
              <a:t>16/05/2023</a:t>
            </a:fld>
            <a:endParaRPr lang="en-GB"/>
          </a:p>
        </p:txBody>
      </p:sp>
      <p:sp>
        <p:nvSpPr>
          <p:cNvPr id="6" name="Footer Placeholder 5">
            <a:extLst>
              <a:ext uri="{FF2B5EF4-FFF2-40B4-BE49-F238E27FC236}">
                <a16:creationId xmlns:a16="http://schemas.microsoft.com/office/drawing/2014/main" id="{BB887A37-5C13-4663-8884-1B1479D815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12A0D8C-E955-4405-945D-4F24EFFEB857}"/>
              </a:ext>
            </a:extLst>
          </p:cNvPr>
          <p:cNvSpPr>
            <a:spLocks noGrp="1"/>
          </p:cNvSpPr>
          <p:nvPr>
            <p:ph type="sldNum" sz="quarter" idx="12"/>
          </p:nvPr>
        </p:nvSpPr>
        <p:spPr/>
        <p:txBody>
          <a:bodyPr/>
          <a:lstStyle/>
          <a:p>
            <a:fld id="{BFE4DD59-961F-44B7-BC2A-8A7181AD0CEF}" type="slidenum">
              <a:rPr lang="en-GB" smtClean="0"/>
              <a:t>‹#›</a:t>
            </a:fld>
            <a:endParaRPr lang="en-GB"/>
          </a:p>
        </p:txBody>
      </p:sp>
    </p:spTree>
    <p:extLst>
      <p:ext uri="{BB962C8B-B14F-4D97-AF65-F5344CB8AC3E}">
        <p14:creationId xmlns:p14="http://schemas.microsoft.com/office/powerpoint/2010/main" val="4144892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04AC21-FD6F-4FC9-A1F5-134542C944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37EBC01-08F0-4137-A328-AACBD633DC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8F1FCF-4DC1-4C00-9009-5E201D46E9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136425-ADAB-433E-91A8-0420BB765A9F}" type="datetimeFigureOut">
              <a:rPr lang="en-GB" smtClean="0"/>
              <a:t>16/05/2023</a:t>
            </a:fld>
            <a:endParaRPr lang="en-GB"/>
          </a:p>
        </p:txBody>
      </p:sp>
      <p:sp>
        <p:nvSpPr>
          <p:cNvPr id="5" name="Footer Placeholder 4">
            <a:extLst>
              <a:ext uri="{FF2B5EF4-FFF2-40B4-BE49-F238E27FC236}">
                <a16:creationId xmlns:a16="http://schemas.microsoft.com/office/drawing/2014/main" id="{990F6A7D-E3E9-4576-9625-510F00515C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EC30474-2727-495E-B5EE-D0BF044560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E4DD59-961F-44B7-BC2A-8A7181AD0CEF}" type="slidenum">
              <a:rPr lang="en-GB" smtClean="0"/>
              <a:t>‹#›</a:t>
            </a:fld>
            <a:endParaRPr lang="en-GB"/>
          </a:p>
        </p:txBody>
      </p:sp>
    </p:spTree>
    <p:extLst>
      <p:ext uri="{BB962C8B-B14F-4D97-AF65-F5344CB8AC3E}">
        <p14:creationId xmlns:p14="http://schemas.microsoft.com/office/powerpoint/2010/main" val="1111756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20505" t="19981" r="21782" b="23390"/>
          <a:stretch/>
        </p:blipFill>
        <p:spPr>
          <a:xfrm>
            <a:off x="1888251" y="1149927"/>
            <a:ext cx="10095931" cy="5569528"/>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3634976" y="251798"/>
            <a:ext cx="8349205" cy="646331"/>
          </a:xfrm>
          <a:prstGeom prst="rect">
            <a:avLst/>
          </a:prstGeom>
          <a:solidFill>
            <a:schemeClr val="accent2">
              <a:lumMod val="20000"/>
              <a:lumOff val="80000"/>
            </a:schemeClr>
          </a:solidFill>
          <a:ln>
            <a:solidFill>
              <a:schemeClr val="tx1"/>
            </a:solidFill>
          </a:ln>
        </p:spPr>
        <p:txBody>
          <a:bodyPr wrap="square" rtlCol="0">
            <a:spAutoFit/>
          </a:bodyPr>
          <a:lstStyle/>
          <a:p>
            <a:r>
              <a:rPr lang="en-US" b="1" dirty="0">
                <a:latin typeface="Bliss 2 Light" panose="02000506030000020004" pitchFamily="50" charset="0"/>
              </a:rPr>
              <a:t>CP 13: Investigate the effects of temperature on the development of organisms (such as seedling growth rate, brine shrimp hatch rates).</a:t>
            </a:r>
            <a:endParaRPr lang="en-GB" b="1" dirty="0">
              <a:latin typeface="Bliss 2 Light" panose="02000506030000020004" pitchFamily="50" charset="0"/>
            </a:endParaRPr>
          </a:p>
        </p:txBody>
      </p:sp>
      <p:sp>
        <p:nvSpPr>
          <p:cNvPr id="4" name="Title 3">
            <a:extLst>
              <a:ext uri="{FF2B5EF4-FFF2-40B4-BE49-F238E27FC236}">
                <a16:creationId xmlns:a16="http://schemas.microsoft.com/office/drawing/2014/main" id="{B56E5831-9CFB-4572-85D9-97D1F1E14A5A}"/>
              </a:ext>
            </a:extLst>
          </p:cNvPr>
          <p:cNvSpPr>
            <a:spLocks noGrp="1"/>
          </p:cNvSpPr>
          <p:nvPr>
            <p:ph type="title"/>
          </p:nvPr>
        </p:nvSpPr>
        <p:spPr>
          <a:xfrm>
            <a:off x="207817" y="76199"/>
            <a:ext cx="3186545" cy="997527"/>
          </a:xfrm>
          <a:solidFill>
            <a:srgbClr val="FFFF00"/>
          </a:solidFill>
          <a:ln>
            <a:solidFill>
              <a:schemeClr val="tx1"/>
            </a:solidFill>
          </a:ln>
        </p:spPr>
        <p:txBody>
          <a:bodyPr>
            <a:noAutofit/>
          </a:bodyPr>
          <a:lstStyle/>
          <a:p>
            <a:pPr algn="ctr"/>
            <a:r>
              <a:rPr lang="en-US" sz="2400" b="1" u="sng" smtClean="0">
                <a:latin typeface="Bliss 2 Light" panose="02000506030000020004" pitchFamily="50" charset="0"/>
              </a:rPr>
              <a:t>Stats Pt 1</a:t>
            </a:r>
            <a:r>
              <a:rPr lang="en-US" sz="2400" b="1" u="sng" dirty="0">
                <a:latin typeface="Bliss 2 Light" panose="02000506030000020004" pitchFamily="50" charset="0"/>
              </a:rPr>
              <a:t/>
            </a:r>
            <a:br>
              <a:rPr lang="en-US" sz="2400" b="1" u="sng" dirty="0">
                <a:latin typeface="Bliss 2 Light" panose="02000506030000020004" pitchFamily="50" charset="0"/>
              </a:rPr>
            </a:br>
            <a:fld id="{4D04E3F7-1D7D-414B-9C46-1359D56F15F7}" type="datetime3">
              <a:rPr lang="en-US" sz="2400" b="1" u="sng" smtClean="0">
                <a:latin typeface="Bliss 2 Light" panose="02000506030000020004" pitchFamily="50" charset="0"/>
              </a:rPr>
              <a:t>16 May 2023</a:t>
            </a:fld>
            <a:endParaRPr lang="en-GB" sz="2400" b="1" u="sng" dirty="0">
              <a:latin typeface="Bliss 2 Light" panose="02000506030000020004" pitchFamily="50" charset="0"/>
            </a:endParaRPr>
          </a:p>
        </p:txBody>
      </p:sp>
    </p:spTree>
    <p:extLst>
      <p:ext uri="{BB962C8B-B14F-4D97-AF65-F5344CB8AC3E}">
        <p14:creationId xmlns:p14="http://schemas.microsoft.com/office/powerpoint/2010/main" val="42916334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4B52A8A-F4A4-4F84-B03F-76AB0AE96CB8}"/>
              </a:ext>
            </a:extLst>
          </p:cNvPr>
          <p:cNvPicPr>
            <a:picLocks noGrp="1" noChangeAspect="1"/>
          </p:cNvPicPr>
          <p:nvPr>
            <p:ph idx="1"/>
          </p:nvPr>
        </p:nvPicPr>
        <p:blipFill rotWithShape="1">
          <a:blip r:embed="rId2"/>
          <a:srcRect l="38728" t="33644" r="34753" b="33595"/>
          <a:stretch/>
        </p:blipFill>
        <p:spPr>
          <a:xfrm>
            <a:off x="5223164" y="2128837"/>
            <a:ext cx="6449350" cy="4481553"/>
          </a:xfrm>
        </p:spPr>
      </p:pic>
      <p:sp>
        <p:nvSpPr>
          <p:cNvPr id="4" name="Title 1">
            <a:extLst>
              <a:ext uri="{FF2B5EF4-FFF2-40B4-BE49-F238E27FC236}">
                <a16:creationId xmlns:a16="http://schemas.microsoft.com/office/drawing/2014/main" id="{41734A05-DC3E-430F-A98B-64F240135C97}"/>
              </a:ext>
            </a:extLst>
          </p:cNvPr>
          <p:cNvSpPr txBox="1">
            <a:spLocks/>
          </p:cNvSpPr>
          <p:nvPr/>
        </p:nvSpPr>
        <p:spPr>
          <a:xfrm>
            <a:off x="838200" y="143277"/>
            <a:ext cx="3215791" cy="1594304"/>
          </a:xfrm>
          <a:prstGeom prst="rect">
            <a:avLst/>
          </a:prstGeom>
          <a:solidFill>
            <a:schemeClr val="accent5">
              <a:lumMod val="20000"/>
              <a:lumOff val="80000"/>
            </a:schemeClr>
          </a:solidFill>
          <a:ln>
            <a:solidFill>
              <a:schemeClr val="tx1"/>
            </a:solidFill>
          </a:ln>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Un-paired T-test Model Answer</a:t>
            </a:r>
            <a:endParaRPr lang="en-GB" b="1" dirty="0"/>
          </a:p>
        </p:txBody>
      </p:sp>
      <p:pic>
        <p:nvPicPr>
          <p:cNvPr id="5" name="Content Placeholder 5">
            <a:extLst>
              <a:ext uri="{FF2B5EF4-FFF2-40B4-BE49-F238E27FC236}">
                <a16:creationId xmlns:a16="http://schemas.microsoft.com/office/drawing/2014/main" id="{B4B52A8A-F4A4-4F84-B03F-76AB0AE96CB8}"/>
              </a:ext>
            </a:extLst>
          </p:cNvPr>
          <p:cNvPicPr>
            <a:picLocks noChangeAspect="1"/>
          </p:cNvPicPr>
          <p:nvPr/>
        </p:nvPicPr>
        <p:blipFill rotWithShape="1">
          <a:blip r:embed="rId2"/>
          <a:srcRect l="38728" t="23963" r="34753" b="66217"/>
          <a:stretch/>
        </p:blipFill>
        <p:spPr>
          <a:xfrm>
            <a:off x="5007945" y="373975"/>
            <a:ext cx="7184055" cy="1496389"/>
          </a:xfrm>
          <a:prstGeom prst="rect">
            <a:avLst/>
          </a:prstGeom>
        </p:spPr>
      </p:pic>
    </p:spTree>
    <p:extLst>
      <p:ext uri="{BB962C8B-B14F-4D97-AF65-F5344CB8AC3E}">
        <p14:creationId xmlns:p14="http://schemas.microsoft.com/office/powerpoint/2010/main" val="2915114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718784-25A3-492A-826D-99124D95B520}"/>
              </a:ext>
            </a:extLst>
          </p:cNvPr>
          <p:cNvSpPr>
            <a:spLocks noGrp="1"/>
          </p:cNvSpPr>
          <p:nvPr>
            <p:ph idx="1"/>
          </p:nvPr>
        </p:nvSpPr>
        <p:spPr>
          <a:xfrm>
            <a:off x="498764" y="457200"/>
            <a:ext cx="6569946" cy="5719763"/>
          </a:xfrm>
        </p:spPr>
        <p:txBody>
          <a:bodyPr>
            <a:normAutofit fontScale="92500"/>
          </a:bodyPr>
          <a:lstStyle/>
          <a:p>
            <a:pPr marL="514350" indent="-514350">
              <a:buFont typeface="+mj-lt"/>
              <a:buAutoNum type="arabicPeriod"/>
            </a:pPr>
            <a:r>
              <a:rPr lang="en-US" dirty="0"/>
              <a:t>First we choose the test. We are comparing two unmatched groups, and would plot a bar chart, so we use the t test.</a:t>
            </a:r>
          </a:p>
          <a:p>
            <a:pPr marL="514350" indent="-514350">
              <a:buFont typeface="+mj-lt"/>
              <a:buAutoNum type="arabicPeriod"/>
            </a:pPr>
            <a:r>
              <a:rPr lang="en-US" dirty="0"/>
              <a:t>State the null hypothesis that we are testing: There is no difference in mean yield between the two </a:t>
            </a:r>
            <a:r>
              <a:rPr lang="en-US" dirty="0" err="1"/>
              <a:t>fertilisers</a:t>
            </a:r>
            <a:r>
              <a:rPr lang="en-US" dirty="0"/>
              <a:t>.</a:t>
            </a:r>
          </a:p>
          <a:p>
            <a:pPr marL="514350" indent="-514350">
              <a:buFont typeface="+mj-lt"/>
              <a:buAutoNum type="arabicPeriod"/>
            </a:pPr>
            <a:r>
              <a:rPr lang="en-US" dirty="0"/>
              <a:t>Calculate the mean of each set and put it in a new row as shown above.</a:t>
            </a:r>
          </a:p>
          <a:p>
            <a:pPr marL="514350" indent="-514350">
              <a:buFont typeface="+mj-lt"/>
              <a:buAutoNum type="arabicPeriod"/>
            </a:pPr>
            <a:r>
              <a:rPr lang="en-US" dirty="0"/>
              <a:t>Calculate the standard deviation (s) of each set, and put it in a new row. It saves time if you use the stats function of a calculator for these two steps.</a:t>
            </a:r>
          </a:p>
          <a:p>
            <a:pPr marL="514350" indent="-514350">
              <a:buFont typeface="+mj-lt"/>
              <a:buAutoNum type="arabicPeriod"/>
            </a:pPr>
            <a:r>
              <a:rPr lang="en-US" dirty="0"/>
              <a:t>Count the number of measurements in each set (n), and put it in a new row.</a:t>
            </a:r>
          </a:p>
        </p:txBody>
      </p:sp>
      <p:pic>
        <p:nvPicPr>
          <p:cNvPr id="4" name="Content Placeholder 5">
            <a:extLst>
              <a:ext uri="{FF2B5EF4-FFF2-40B4-BE49-F238E27FC236}">
                <a16:creationId xmlns:a16="http://schemas.microsoft.com/office/drawing/2014/main" id="{3081A763-500E-4E7C-A0BA-871646D2D7AA}"/>
              </a:ext>
            </a:extLst>
          </p:cNvPr>
          <p:cNvPicPr>
            <a:picLocks noChangeAspect="1"/>
          </p:cNvPicPr>
          <p:nvPr/>
        </p:nvPicPr>
        <p:blipFill rotWithShape="1">
          <a:blip r:embed="rId2"/>
          <a:srcRect l="38921" t="43859" r="48684" b="35408"/>
          <a:stretch/>
        </p:blipFill>
        <p:spPr>
          <a:xfrm>
            <a:off x="7432316" y="1238421"/>
            <a:ext cx="4558488" cy="4288983"/>
          </a:xfrm>
          <a:prstGeom prst="rect">
            <a:avLst/>
          </a:prstGeom>
        </p:spPr>
      </p:pic>
      <p:sp>
        <p:nvSpPr>
          <p:cNvPr id="5" name="Rectangle 4">
            <a:extLst>
              <a:ext uri="{FF2B5EF4-FFF2-40B4-BE49-F238E27FC236}">
                <a16:creationId xmlns:a16="http://schemas.microsoft.com/office/drawing/2014/main" id="{21EF7DE8-0216-4F12-BF39-7D56B88C634C}"/>
              </a:ext>
            </a:extLst>
          </p:cNvPr>
          <p:cNvSpPr/>
          <p:nvPr/>
        </p:nvSpPr>
        <p:spPr>
          <a:xfrm>
            <a:off x="7648528" y="4680106"/>
            <a:ext cx="4076512" cy="225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881D027-BABC-4B90-AD34-96BD1100E9A8}"/>
              </a:ext>
            </a:extLst>
          </p:cNvPr>
          <p:cNvSpPr/>
          <p:nvPr/>
        </p:nvSpPr>
        <p:spPr>
          <a:xfrm>
            <a:off x="7648528" y="4925460"/>
            <a:ext cx="4076512" cy="225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56A81FD-71A4-4BAF-AFCE-964E7C702DFE}"/>
              </a:ext>
            </a:extLst>
          </p:cNvPr>
          <p:cNvSpPr/>
          <p:nvPr/>
        </p:nvSpPr>
        <p:spPr>
          <a:xfrm>
            <a:off x="7648528" y="5171787"/>
            <a:ext cx="4076512" cy="225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1432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3"/>
          <a:srcRect l="11703" t="19840" r="23848" b="13627"/>
          <a:stretch/>
        </p:blipFill>
        <p:spPr bwMode="auto">
          <a:xfrm>
            <a:off x="7848477" y="3133725"/>
            <a:ext cx="4232275" cy="3495675"/>
          </a:xfrm>
          <a:prstGeom prst="rect">
            <a:avLst/>
          </a:prstGeom>
          <a:ln>
            <a:noFill/>
          </a:ln>
          <a:extLst>
            <a:ext uri="{53640926-AAD7-44D8-BBD7-CCE9431645EC}">
              <a14:shadowObscured xmlns:a14="http://schemas.microsoft.com/office/drawing/2010/main"/>
            </a:ext>
          </a:extLst>
        </p:spPr>
      </p:pic>
      <p:sp>
        <p:nvSpPr>
          <p:cNvPr id="3" name="Content Placeholder 2">
            <a:extLst>
              <a:ext uri="{FF2B5EF4-FFF2-40B4-BE49-F238E27FC236}">
                <a16:creationId xmlns:a16="http://schemas.microsoft.com/office/drawing/2014/main" id="{146DF8E2-B648-4803-BA01-4B4E5F15DDB7}"/>
              </a:ext>
            </a:extLst>
          </p:cNvPr>
          <p:cNvSpPr>
            <a:spLocks noGrp="1"/>
          </p:cNvSpPr>
          <p:nvPr>
            <p:ph idx="1"/>
          </p:nvPr>
        </p:nvSpPr>
        <p:spPr>
          <a:xfrm>
            <a:off x="161193" y="177070"/>
            <a:ext cx="8191499" cy="6241315"/>
          </a:xfrm>
        </p:spPr>
        <p:txBody>
          <a:bodyPr>
            <a:normAutofit/>
          </a:bodyPr>
          <a:lstStyle/>
          <a:p>
            <a:pPr marL="514350" indent="-514350">
              <a:buFont typeface="+mj-lt"/>
              <a:buAutoNum type="arabicPeriod" startAt="6"/>
            </a:pPr>
            <a:r>
              <a:rPr lang="en-US" sz="2000" dirty="0"/>
              <a:t>Put all the values into the formula to calculate unpaired t:</a:t>
            </a:r>
          </a:p>
          <a:p>
            <a:pPr marL="514350" indent="-514350">
              <a:buFont typeface="+mj-lt"/>
              <a:buAutoNum type="arabicPeriod" startAt="6"/>
            </a:pPr>
            <a:endParaRPr lang="en-US" sz="2000" dirty="0"/>
          </a:p>
          <a:p>
            <a:pPr marL="514350" indent="-514350">
              <a:buFont typeface="+mj-lt"/>
              <a:buAutoNum type="arabicPeriod" startAt="6"/>
            </a:pPr>
            <a:endParaRPr lang="en-US" sz="2000" dirty="0"/>
          </a:p>
          <a:p>
            <a:pPr marL="514350" indent="-514350">
              <a:buFont typeface="+mj-lt"/>
              <a:buAutoNum type="arabicPeriod" startAt="6"/>
            </a:pPr>
            <a:endParaRPr lang="en-US" sz="2000" dirty="0"/>
          </a:p>
          <a:p>
            <a:pPr marL="514350" indent="-514350">
              <a:buFont typeface="+mj-lt"/>
              <a:buAutoNum type="arabicPeriod" startAt="6"/>
            </a:pPr>
            <a:endParaRPr lang="en-US" sz="2000" dirty="0"/>
          </a:p>
          <a:p>
            <a:pPr marL="514350" indent="-514350">
              <a:buFont typeface="+mj-lt"/>
              <a:buAutoNum type="arabicPeriod" startAt="6"/>
            </a:pPr>
            <a:r>
              <a:rPr lang="en-US" sz="2000" dirty="0"/>
              <a:t>Calculate the degrees of freedom: </a:t>
            </a:r>
          </a:p>
          <a:p>
            <a:pPr marL="0" indent="0">
              <a:buNone/>
            </a:pPr>
            <a:r>
              <a:rPr lang="en-US" sz="2000" dirty="0" err="1">
                <a:solidFill>
                  <a:srgbClr val="00B050"/>
                </a:solidFill>
              </a:rPr>
              <a:t>dof</a:t>
            </a:r>
            <a:r>
              <a:rPr lang="en-US" sz="2000" dirty="0">
                <a:solidFill>
                  <a:srgbClr val="00B050"/>
                </a:solidFill>
              </a:rPr>
              <a:t> = (n1 – 1) + (n2 – 1) = 9 + 8 = 17</a:t>
            </a:r>
          </a:p>
          <a:p>
            <a:pPr marL="514350" indent="-514350">
              <a:buFont typeface="+mj-lt"/>
              <a:buAutoNum type="arabicPeriod" startAt="6"/>
            </a:pPr>
            <a:r>
              <a:rPr lang="en-US" sz="2000" dirty="0"/>
              <a:t>Note that the two samples don’t have to be the same size.</a:t>
            </a:r>
          </a:p>
          <a:p>
            <a:pPr marL="514350" indent="-514350">
              <a:buFont typeface="+mj-lt"/>
              <a:buAutoNum type="arabicPeriod" startAt="6"/>
            </a:pPr>
            <a:r>
              <a:rPr lang="en-US" sz="2000" dirty="0"/>
              <a:t>Look up the critical value of t for P = 0.05 and </a:t>
            </a:r>
            <a:r>
              <a:rPr lang="en-US" sz="2000" dirty="0" err="1"/>
              <a:t>dof</a:t>
            </a:r>
            <a:r>
              <a:rPr lang="en-US" sz="2000" dirty="0"/>
              <a:t> = 17 </a:t>
            </a:r>
          </a:p>
          <a:p>
            <a:pPr marL="0" indent="0">
              <a:buNone/>
            </a:pPr>
            <a:r>
              <a:rPr lang="en-US" sz="2000" dirty="0">
                <a:solidFill>
                  <a:srgbClr val="00B050"/>
                </a:solidFill>
              </a:rPr>
              <a:t>(= 2.11).</a:t>
            </a:r>
          </a:p>
          <a:p>
            <a:pPr marL="514350" indent="-514350">
              <a:buFont typeface="+mj-lt"/>
              <a:buAutoNum type="arabicPeriod" startAt="6"/>
            </a:pPr>
            <a:r>
              <a:rPr lang="en-US" sz="2000" dirty="0"/>
              <a:t>Compare this critical value of t (2.11) with our calculated value of t (1.89). T </a:t>
            </a:r>
            <a:r>
              <a:rPr lang="en-US" sz="2000" dirty="0" err="1"/>
              <a:t>crit</a:t>
            </a:r>
            <a:r>
              <a:rPr lang="en-US" sz="2000" dirty="0"/>
              <a:t> (2.11) &gt; t calc (1.89) so P &gt; 0.05</a:t>
            </a:r>
          </a:p>
          <a:p>
            <a:pPr marL="514350" indent="-514350">
              <a:buFont typeface="+mj-lt"/>
              <a:buAutoNum type="arabicPeriod" startAt="6"/>
            </a:pPr>
            <a:r>
              <a:rPr lang="en-US" sz="2000" dirty="0"/>
              <a:t>Now that we have our P–value, we can state the conclusion: There is no significant difference between the two </a:t>
            </a:r>
            <a:r>
              <a:rPr lang="en-US" sz="2000" dirty="0" err="1"/>
              <a:t>fertilisers</a:t>
            </a:r>
            <a:r>
              <a:rPr lang="en-US" sz="2000" dirty="0"/>
              <a:t>. </a:t>
            </a:r>
          </a:p>
          <a:p>
            <a:pPr marL="0" indent="0">
              <a:buNone/>
            </a:pPr>
            <a:r>
              <a:rPr lang="en-US" sz="2000" dirty="0"/>
              <a:t>The probability is greater than 0.05 that the observed difference in the means is just due to chance, so we accept the null hypothesis. </a:t>
            </a:r>
            <a:endParaRPr lang="en-GB" sz="2000" dirty="0"/>
          </a:p>
        </p:txBody>
      </p:sp>
      <p:pic>
        <p:nvPicPr>
          <p:cNvPr id="5" name="Picture 4">
            <a:extLst>
              <a:ext uri="{FF2B5EF4-FFF2-40B4-BE49-F238E27FC236}">
                <a16:creationId xmlns:a16="http://schemas.microsoft.com/office/drawing/2014/main" id="{B6B05E68-8284-4C70-9896-DB09BB67325D}"/>
              </a:ext>
            </a:extLst>
          </p:cNvPr>
          <p:cNvPicPr>
            <a:picLocks noChangeAspect="1"/>
          </p:cNvPicPr>
          <p:nvPr/>
        </p:nvPicPr>
        <p:blipFill rotWithShape="1">
          <a:blip r:embed="rId4"/>
          <a:srcRect l="42294" t="49275" r="38272" b="45334"/>
          <a:stretch/>
        </p:blipFill>
        <p:spPr>
          <a:xfrm>
            <a:off x="87923" y="782514"/>
            <a:ext cx="6930604" cy="1081454"/>
          </a:xfrm>
          <a:prstGeom prst="rect">
            <a:avLst/>
          </a:prstGeom>
        </p:spPr>
      </p:pic>
      <p:pic>
        <p:nvPicPr>
          <p:cNvPr id="4" name="Picture 3">
            <a:extLst>
              <a:ext uri="{FF2B5EF4-FFF2-40B4-BE49-F238E27FC236}">
                <a16:creationId xmlns:a16="http://schemas.microsoft.com/office/drawing/2014/main" id="{F67CDBEA-178E-49AD-8812-E23523E33F9F}"/>
              </a:ext>
            </a:extLst>
          </p:cNvPr>
          <p:cNvPicPr>
            <a:picLocks noChangeAspect="1"/>
          </p:cNvPicPr>
          <p:nvPr/>
        </p:nvPicPr>
        <p:blipFill rotWithShape="1">
          <a:blip r:embed="rId5"/>
          <a:srcRect l="37722" t="34877" r="34938" b="49819"/>
          <a:stretch/>
        </p:blipFill>
        <p:spPr>
          <a:xfrm>
            <a:off x="7977225" y="1727309"/>
            <a:ext cx="4214775" cy="1327085"/>
          </a:xfrm>
          <a:prstGeom prst="rect">
            <a:avLst/>
          </a:prstGeom>
        </p:spPr>
      </p:pic>
      <p:pic>
        <p:nvPicPr>
          <p:cNvPr id="6" name="Content Placeholder 5">
            <a:extLst>
              <a:ext uri="{FF2B5EF4-FFF2-40B4-BE49-F238E27FC236}">
                <a16:creationId xmlns:a16="http://schemas.microsoft.com/office/drawing/2014/main" id="{B4B52A8A-F4A4-4F84-B03F-76AB0AE96CB8}"/>
              </a:ext>
            </a:extLst>
          </p:cNvPr>
          <p:cNvPicPr>
            <a:picLocks noChangeAspect="1"/>
          </p:cNvPicPr>
          <p:nvPr/>
        </p:nvPicPr>
        <p:blipFill rotWithShape="1">
          <a:blip r:embed="rId6"/>
          <a:srcRect l="42533" t="27153" r="53390" b="68569"/>
          <a:stretch/>
        </p:blipFill>
        <p:spPr>
          <a:xfrm>
            <a:off x="7091797" y="48733"/>
            <a:ext cx="2486700" cy="1467561"/>
          </a:xfrm>
          <a:prstGeom prst="rect">
            <a:avLst/>
          </a:prstGeom>
        </p:spPr>
      </p:pic>
      <p:pic>
        <p:nvPicPr>
          <p:cNvPr id="8" name="Content Placeholder 5">
            <a:extLst>
              <a:ext uri="{FF2B5EF4-FFF2-40B4-BE49-F238E27FC236}">
                <a16:creationId xmlns:a16="http://schemas.microsoft.com/office/drawing/2014/main" id="{3081A763-500E-4E7C-A0BA-871646D2D7AA}"/>
              </a:ext>
            </a:extLst>
          </p:cNvPr>
          <p:cNvPicPr>
            <a:picLocks noChangeAspect="1"/>
          </p:cNvPicPr>
          <p:nvPr/>
        </p:nvPicPr>
        <p:blipFill rotWithShape="1">
          <a:blip r:embed="rId6"/>
          <a:srcRect l="38921" t="43859" r="48684" b="35408"/>
          <a:stretch/>
        </p:blipFill>
        <p:spPr>
          <a:xfrm>
            <a:off x="10508704" y="64860"/>
            <a:ext cx="1572048" cy="1479106"/>
          </a:xfrm>
          <a:prstGeom prst="rect">
            <a:avLst/>
          </a:prstGeom>
        </p:spPr>
      </p:pic>
    </p:spTree>
    <p:extLst>
      <p:ext uri="{BB962C8B-B14F-4D97-AF65-F5344CB8AC3E}">
        <p14:creationId xmlns:p14="http://schemas.microsoft.com/office/powerpoint/2010/main" val="218970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54EA6-65FE-44FB-A9A7-1C4189FE03E9}"/>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BE4236F1-5A46-4292-883D-AC36CDCDA96B}"/>
              </a:ext>
            </a:extLst>
          </p:cNvPr>
          <p:cNvPicPr>
            <a:picLocks noGrp="1" noChangeAspect="1"/>
          </p:cNvPicPr>
          <p:nvPr>
            <p:ph idx="1"/>
          </p:nvPr>
        </p:nvPicPr>
        <p:blipFill rotWithShape="1">
          <a:blip r:embed="rId2"/>
          <a:srcRect l="37237" t="27757" r="35010" b="7373"/>
          <a:stretch/>
        </p:blipFill>
        <p:spPr>
          <a:xfrm>
            <a:off x="1190862" y="104025"/>
            <a:ext cx="5064980" cy="6659509"/>
          </a:xfrm>
        </p:spPr>
      </p:pic>
      <p:sp>
        <p:nvSpPr>
          <p:cNvPr id="6" name="Rectangle 5">
            <a:extLst>
              <a:ext uri="{FF2B5EF4-FFF2-40B4-BE49-F238E27FC236}">
                <a16:creationId xmlns:a16="http://schemas.microsoft.com/office/drawing/2014/main" id="{7730B0FE-B66D-4544-B762-C7D4DC4A69EF}"/>
              </a:ext>
            </a:extLst>
          </p:cNvPr>
          <p:cNvSpPr/>
          <p:nvPr/>
        </p:nvSpPr>
        <p:spPr>
          <a:xfrm>
            <a:off x="4502579" y="3263784"/>
            <a:ext cx="564543" cy="1212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95E79FD7-FA16-4D27-90A3-A3FEA8CFB270}"/>
              </a:ext>
            </a:extLst>
          </p:cNvPr>
          <p:cNvSpPr/>
          <p:nvPr/>
        </p:nvSpPr>
        <p:spPr>
          <a:xfrm>
            <a:off x="2094659" y="4363348"/>
            <a:ext cx="3029447" cy="1311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1D18C308-543B-4F00-B131-5D403A92DF11}"/>
              </a:ext>
            </a:extLst>
          </p:cNvPr>
          <p:cNvSpPr/>
          <p:nvPr/>
        </p:nvSpPr>
        <p:spPr>
          <a:xfrm>
            <a:off x="2094659" y="4665128"/>
            <a:ext cx="3711934" cy="2962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27A833B7-71AE-4D64-AA38-BC49D57AA280}"/>
              </a:ext>
            </a:extLst>
          </p:cNvPr>
          <p:cNvSpPr/>
          <p:nvPr/>
        </p:nvSpPr>
        <p:spPr>
          <a:xfrm>
            <a:off x="2094659" y="5128217"/>
            <a:ext cx="3711934" cy="4414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07BF8A2F-8A11-401F-9668-662A36DE520C}"/>
              </a:ext>
            </a:extLst>
          </p:cNvPr>
          <p:cNvSpPr/>
          <p:nvPr/>
        </p:nvSpPr>
        <p:spPr>
          <a:xfrm>
            <a:off x="2094659" y="5772271"/>
            <a:ext cx="3711933" cy="1491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FECF6A3-DBC8-4F81-9E97-AA670BE9B21C}"/>
              </a:ext>
            </a:extLst>
          </p:cNvPr>
          <p:cNvSpPr/>
          <p:nvPr/>
        </p:nvSpPr>
        <p:spPr>
          <a:xfrm>
            <a:off x="2094659" y="6092016"/>
            <a:ext cx="3918668" cy="543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p:nvPr/>
        </p:nvPicPr>
        <p:blipFill rotWithShape="1">
          <a:blip r:embed="rId3"/>
          <a:srcRect l="11703" t="19840" r="23848" b="13627"/>
          <a:stretch/>
        </p:blipFill>
        <p:spPr bwMode="auto">
          <a:xfrm>
            <a:off x="7347316" y="3385038"/>
            <a:ext cx="4232275" cy="3495675"/>
          </a:xfrm>
          <a:prstGeom prst="rect">
            <a:avLst/>
          </a:prstGeom>
          <a:ln>
            <a:no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F67CDBEA-178E-49AD-8812-E23523E33F9F}"/>
              </a:ext>
            </a:extLst>
          </p:cNvPr>
          <p:cNvPicPr>
            <a:picLocks noChangeAspect="1"/>
          </p:cNvPicPr>
          <p:nvPr/>
        </p:nvPicPr>
        <p:blipFill rotWithShape="1">
          <a:blip r:embed="rId4"/>
          <a:srcRect l="37722" t="34877" r="34938" b="49819"/>
          <a:stretch/>
        </p:blipFill>
        <p:spPr>
          <a:xfrm>
            <a:off x="7184514" y="1997326"/>
            <a:ext cx="4214775" cy="1327085"/>
          </a:xfrm>
          <a:prstGeom prst="rect">
            <a:avLst/>
          </a:prstGeom>
        </p:spPr>
      </p:pic>
      <p:sp>
        <p:nvSpPr>
          <p:cNvPr id="14" name="Rectangle 13">
            <a:extLst>
              <a:ext uri="{FF2B5EF4-FFF2-40B4-BE49-F238E27FC236}">
                <a16:creationId xmlns:a16="http://schemas.microsoft.com/office/drawing/2014/main" id="{7730B0FE-B66D-4544-B762-C7D4DC4A69EF}"/>
              </a:ext>
            </a:extLst>
          </p:cNvPr>
          <p:cNvSpPr/>
          <p:nvPr/>
        </p:nvSpPr>
        <p:spPr>
          <a:xfrm>
            <a:off x="4502578" y="3587649"/>
            <a:ext cx="564543" cy="140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Content Placeholder 5">
            <a:extLst>
              <a:ext uri="{FF2B5EF4-FFF2-40B4-BE49-F238E27FC236}">
                <a16:creationId xmlns:a16="http://schemas.microsoft.com/office/drawing/2014/main" id="{B4B52A8A-F4A4-4F84-B03F-76AB0AE96CB8}"/>
              </a:ext>
            </a:extLst>
          </p:cNvPr>
          <p:cNvPicPr>
            <a:picLocks noChangeAspect="1"/>
          </p:cNvPicPr>
          <p:nvPr/>
        </p:nvPicPr>
        <p:blipFill rotWithShape="1">
          <a:blip r:embed="rId5"/>
          <a:srcRect l="38728" t="23963" r="34753" b="66217"/>
          <a:stretch/>
        </p:blipFill>
        <p:spPr>
          <a:xfrm>
            <a:off x="6013327" y="450182"/>
            <a:ext cx="5955577" cy="1240506"/>
          </a:xfrm>
          <a:prstGeom prst="rect">
            <a:avLst/>
          </a:prstGeom>
        </p:spPr>
      </p:pic>
    </p:spTree>
    <p:extLst>
      <p:ext uri="{BB962C8B-B14F-4D97-AF65-F5344CB8AC3E}">
        <p14:creationId xmlns:p14="http://schemas.microsoft.com/office/powerpoint/2010/main" val="191395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a:p>
            <a:endParaRPr lang="en-GB" dirty="0"/>
          </a:p>
        </p:txBody>
      </p:sp>
      <p:sp>
        <p:nvSpPr>
          <p:cNvPr id="4" name="Title 1">
            <a:extLst>
              <a:ext uri="{FF2B5EF4-FFF2-40B4-BE49-F238E27FC236}">
                <a16:creationId xmlns:a16="http://schemas.microsoft.com/office/drawing/2014/main" id="{41734A05-DC3E-430F-A98B-64F240135C97}"/>
              </a:ext>
            </a:extLst>
          </p:cNvPr>
          <p:cNvSpPr txBox="1">
            <a:spLocks/>
          </p:cNvSpPr>
          <p:nvPr/>
        </p:nvSpPr>
        <p:spPr>
          <a:xfrm>
            <a:off x="299168" y="230188"/>
            <a:ext cx="11054632" cy="1219997"/>
          </a:xfrm>
          <a:prstGeom prst="rect">
            <a:avLst/>
          </a:prstGeom>
          <a:solidFill>
            <a:schemeClr val="accent5">
              <a:lumMod val="20000"/>
              <a:lumOff val="80000"/>
            </a:schemeClr>
          </a:solidFill>
          <a:ln>
            <a:solidFill>
              <a:schemeClr val="tx1"/>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u="sng" dirty="0"/>
              <a:t>Mini Whiteboards: </a:t>
            </a:r>
            <a:r>
              <a:rPr lang="en-GB" b="1" dirty="0"/>
              <a:t>Make a conclusion</a:t>
            </a:r>
          </a:p>
        </p:txBody>
      </p:sp>
      <p:pic>
        <p:nvPicPr>
          <p:cNvPr id="6" name="Content Placeholder 4">
            <a:extLst>
              <a:ext uri="{FF2B5EF4-FFF2-40B4-BE49-F238E27FC236}">
                <a16:creationId xmlns:a16="http://schemas.microsoft.com/office/drawing/2014/main" id="{8FEC62B1-902C-4E47-BE2C-381BFB84846D}"/>
              </a:ext>
            </a:extLst>
          </p:cNvPr>
          <p:cNvPicPr>
            <a:picLocks noChangeAspect="1"/>
          </p:cNvPicPr>
          <p:nvPr/>
        </p:nvPicPr>
        <p:blipFill rotWithShape="1">
          <a:blip r:embed="rId2"/>
          <a:srcRect l="38677" t="46230" r="34445" b="43372"/>
          <a:stretch/>
        </p:blipFill>
        <p:spPr>
          <a:xfrm>
            <a:off x="-151862" y="2150707"/>
            <a:ext cx="12622139" cy="2746487"/>
          </a:xfrm>
          <a:prstGeom prst="rect">
            <a:avLst/>
          </a:prstGeom>
        </p:spPr>
      </p:pic>
      <p:sp>
        <p:nvSpPr>
          <p:cNvPr id="8" name="Rectangle 7">
            <a:extLst>
              <a:ext uri="{FF2B5EF4-FFF2-40B4-BE49-F238E27FC236}">
                <a16:creationId xmlns:a16="http://schemas.microsoft.com/office/drawing/2014/main" id="{850FA200-FEBB-4364-BE8E-9945569E9E80}"/>
              </a:ext>
            </a:extLst>
          </p:cNvPr>
          <p:cNvSpPr/>
          <p:nvPr/>
        </p:nvSpPr>
        <p:spPr>
          <a:xfrm>
            <a:off x="1388292" y="2922235"/>
            <a:ext cx="9965508" cy="17904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4130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8448" t="41696" r="26574" b="25447"/>
          <a:stretch/>
        </p:blipFill>
        <p:spPr>
          <a:xfrm>
            <a:off x="2181496" y="130629"/>
            <a:ext cx="7458893" cy="3063474"/>
          </a:xfrm>
          <a:prstGeom prst="rect">
            <a:avLst/>
          </a:prstGeom>
        </p:spPr>
      </p:pic>
      <p:pic>
        <p:nvPicPr>
          <p:cNvPr id="5" name="Picture 4"/>
          <p:cNvPicPr>
            <a:picLocks noChangeAspect="1"/>
          </p:cNvPicPr>
          <p:nvPr/>
        </p:nvPicPr>
        <p:blipFill rotWithShape="1">
          <a:blip r:embed="rId3"/>
          <a:srcRect l="12886" t="43125" r="20450" b="33839"/>
          <a:stretch/>
        </p:blipFill>
        <p:spPr>
          <a:xfrm>
            <a:off x="1005839" y="3866607"/>
            <a:ext cx="10354687" cy="2011679"/>
          </a:xfrm>
          <a:prstGeom prst="rect">
            <a:avLst/>
          </a:prstGeom>
        </p:spPr>
      </p:pic>
    </p:spTree>
    <p:extLst>
      <p:ext uri="{BB962C8B-B14F-4D97-AF65-F5344CB8AC3E}">
        <p14:creationId xmlns:p14="http://schemas.microsoft.com/office/powerpoint/2010/main" val="3899009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p:cNvSpPr txBox="1">
            <a:spLocks/>
          </p:cNvSpPr>
          <p:nvPr/>
        </p:nvSpPr>
        <p:spPr>
          <a:xfrm>
            <a:off x="173836" y="158760"/>
            <a:ext cx="11797770" cy="5639138"/>
          </a:xfrm>
          <a:prstGeom prst="rect">
            <a:avLst/>
          </a:prstGeom>
          <a:solidFill>
            <a:schemeClr val="accent6">
              <a:lumMod val="20000"/>
              <a:lumOff val="80000"/>
            </a:schemeClr>
          </a:solidFill>
          <a:ln>
            <a:solidFill>
              <a:schemeClr val="tx1"/>
            </a:solidFill>
          </a:ln>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b="1" u="sng" dirty="0"/>
              <a:t>Stats:</a:t>
            </a:r>
          </a:p>
          <a:p>
            <a:pPr algn="l"/>
            <a:r>
              <a:rPr lang="en-GB" dirty="0" smtClean="0"/>
              <a:t>-</a:t>
            </a:r>
            <a:r>
              <a:rPr lang="en-GB" dirty="0"/>
              <a:t>Students T </a:t>
            </a:r>
            <a:r>
              <a:rPr lang="en-GB" dirty="0" smtClean="0"/>
              <a:t>Test					-Chi </a:t>
            </a:r>
            <a:r>
              <a:rPr lang="en-GB" dirty="0"/>
              <a:t>Squared</a:t>
            </a:r>
          </a:p>
          <a:p>
            <a:pPr algn="l"/>
            <a:endParaRPr lang="en-GB" dirty="0" smtClean="0"/>
          </a:p>
          <a:p>
            <a:pPr algn="l"/>
            <a:endParaRPr lang="en-GB" dirty="0"/>
          </a:p>
          <a:p>
            <a:pPr algn="l"/>
            <a:endParaRPr lang="en-GB" dirty="0" smtClean="0"/>
          </a:p>
          <a:p>
            <a:pPr algn="l"/>
            <a:endParaRPr lang="en-GB" dirty="0"/>
          </a:p>
          <a:p>
            <a:pPr algn="l"/>
            <a:r>
              <a:rPr lang="en-GB" dirty="0" smtClean="0"/>
              <a:t>-</a:t>
            </a:r>
            <a:r>
              <a:rPr lang="en-GB" dirty="0"/>
              <a:t>Standard </a:t>
            </a:r>
            <a:r>
              <a:rPr lang="en-GB" dirty="0" smtClean="0"/>
              <a:t>Deviation					-Spearman’s </a:t>
            </a:r>
            <a:r>
              <a:rPr lang="en-GB" dirty="0"/>
              <a:t>Rank</a:t>
            </a:r>
          </a:p>
          <a:p>
            <a:pPr algn="l"/>
            <a:endParaRPr lang="en-GB" dirty="0"/>
          </a:p>
        </p:txBody>
      </p:sp>
    </p:spTree>
    <p:extLst>
      <p:ext uri="{BB962C8B-B14F-4D97-AF65-F5344CB8AC3E}">
        <p14:creationId xmlns:p14="http://schemas.microsoft.com/office/powerpoint/2010/main" val="258348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3A426-4DD4-4922-A252-303B56632D53}"/>
              </a:ext>
            </a:extLst>
          </p:cNvPr>
          <p:cNvSpPr>
            <a:spLocks noGrp="1"/>
          </p:cNvSpPr>
          <p:nvPr>
            <p:ph type="title"/>
          </p:nvPr>
        </p:nvSpPr>
        <p:spPr>
          <a:xfrm>
            <a:off x="838199" y="365125"/>
            <a:ext cx="2314903" cy="1594304"/>
          </a:xfrm>
          <a:solidFill>
            <a:schemeClr val="accent5">
              <a:lumMod val="20000"/>
              <a:lumOff val="80000"/>
            </a:schemeClr>
          </a:solidFill>
          <a:ln>
            <a:solidFill>
              <a:schemeClr val="tx1"/>
            </a:solidFill>
          </a:ln>
        </p:spPr>
        <p:txBody>
          <a:bodyPr>
            <a:normAutofit fontScale="90000"/>
          </a:bodyPr>
          <a:lstStyle/>
          <a:p>
            <a:pPr algn="ctr"/>
            <a:r>
              <a:rPr lang="en-US" b="1" dirty="0"/>
              <a:t>Chi2 Model Answer</a:t>
            </a:r>
            <a:endParaRPr lang="en-GB" b="1" dirty="0"/>
          </a:p>
        </p:txBody>
      </p:sp>
      <p:pic>
        <p:nvPicPr>
          <p:cNvPr id="5" name="Content Placeholder 4">
            <a:extLst>
              <a:ext uri="{FF2B5EF4-FFF2-40B4-BE49-F238E27FC236}">
                <a16:creationId xmlns:a16="http://schemas.microsoft.com/office/drawing/2014/main" id="{D86E2B5A-15CD-4321-B78F-B3CA4AC50CBC}"/>
              </a:ext>
            </a:extLst>
          </p:cNvPr>
          <p:cNvPicPr>
            <a:picLocks noGrp="1" noChangeAspect="1"/>
          </p:cNvPicPr>
          <p:nvPr>
            <p:ph idx="1"/>
          </p:nvPr>
        </p:nvPicPr>
        <p:blipFill rotWithShape="1">
          <a:blip r:embed="rId2"/>
          <a:srcRect l="37287" t="14255" r="34996" b="47961"/>
          <a:stretch/>
        </p:blipFill>
        <p:spPr>
          <a:xfrm>
            <a:off x="3592303" y="365125"/>
            <a:ext cx="7902460" cy="6059663"/>
          </a:xfrm>
        </p:spPr>
      </p:pic>
    </p:spTree>
    <p:extLst>
      <p:ext uri="{BB962C8B-B14F-4D97-AF65-F5344CB8AC3E}">
        <p14:creationId xmlns:p14="http://schemas.microsoft.com/office/powerpoint/2010/main" val="377226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0DDD34-0D3E-4AA5-9B55-F0E1F33B24DC}"/>
              </a:ext>
            </a:extLst>
          </p:cNvPr>
          <p:cNvSpPr>
            <a:spLocks noGrp="1"/>
          </p:cNvSpPr>
          <p:nvPr>
            <p:ph idx="1"/>
          </p:nvPr>
        </p:nvSpPr>
        <p:spPr>
          <a:xfrm>
            <a:off x="623355" y="235406"/>
            <a:ext cx="10825038" cy="4389348"/>
          </a:xfrm>
        </p:spPr>
        <p:txBody>
          <a:bodyPr>
            <a:normAutofit fontScale="62500" lnSpcReduction="20000"/>
          </a:bodyPr>
          <a:lstStyle/>
          <a:p>
            <a:pPr marL="514350" indent="-514350">
              <a:lnSpc>
                <a:spcPct val="170000"/>
              </a:lnSpc>
              <a:buFont typeface="+mj-lt"/>
              <a:buAutoNum type="arabicPeriod"/>
            </a:pPr>
            <a:r>
              <a:rPr lang="en-US" dirty="0"/>
              <a:t>First, we choose the test. We have observed and expected frequencies of categoric data, so we use the chi squared test.</a:t>
            </a:r>
          </a:p>
          <a:p>
            <a:pPr marL="514350" indent="-514350">
              <a:lnSpc>
                <a:spcPct val="170000"/>
              </a:lnSpc>
              <a:buFont typeface="+mj-lt"/>
              <a:buAutoNum type="arabicPeriod"/>
            </a:pPr>
            <a:r>
              <a:rPr lang="en-US" dirty="0"/>
              <a:t>State the null hypothesis that we are going to test: </a:t>
            </a:r>
            <a:r>
              <a:rPr lang="en-US" u="sng" dirty="0"/>
              <a:t>There is no difference between the observed and expected frequencies, or there is no difference between the observed frequencies and a ratio of 3:1</a:t>
            </a:r>
          </a:p>
          <a:p>
            <a:pPr marL="514350" indent="-514350">
              <a:lnSpc>
                <a:spcPct val="170000"/>
              </a:lnSpc>
              <a:buFont typeface="+mj-lt"/>
              <a:buAutoNum type="arabicPeriod"/>
            </a:pPr>
            <a:r>
              <a:rPr lang="en-US" dirty="0"/>
              <a:t>Add a new column is for “expected frequencies”. We want a 3:1 ratio here, so ¾ of the 929 plants (696.75) are expected to be red, and ¼ are expected to be white (232.25). Note that you can have fractions in the expected frequencies, though not in the observed frequencies. It’s worth checking that the expected frequencies add up to the correct total (929 in this case).</a:t>
            </a:r>
          </a:p>
          <a:p>
            <a:pPr marL="514350" indent="-514350">
              <a:lnSpc>
                <a:spcPct val="170000"/>
              </a:lnSpc>
              <a:buFont typeface="+mj-lt"/>
              <a:buAutoNum type="arabicPeriod"/>
            </a:pPr>
            <a:r>
              <a:rPr lang="en-US" dirty="0"/>
              <a:t>Add another new column and calculate (O – E)2 / E for each row.</a:t>
            </a:r>
          </a:p>
        </p:txBody>
      </p:sp>
      <p:pic>
        <p:nvPicPr>
          <p:cNvPr id="5" name="Picture 4">
            <a:extLst>
              <a:ext uri="{FF2B5EF4-FFF2-40B4-BE49-F238E27FC236}">
                <a16:creationId xmlns:a16="http://schemas.microsoft.com/office/drawing/2014/main" id="{560AF457-E094-448D-9B94-C36EF649FF4B}"/>
              </a:ext>
            </a:extLst>
          </p:cNvPr>
          <p:cNvPicPr>
            <a:picLocks noChangeAspect="1"/>
          </p:cNvPicPr>
          <p:nvPr/>
        </p:nvPicPr>
        <p:blipFill rotWithShape="1">
          <a:blip r:embed="rId2"/>
          <a:srcRect t="64387"/>
          <a:stretch/>
        </p:blipFill>
        <p:spPr>
          <a:xfrm>
            <a:off x="1330184" y="4782670"/>
            <a:ext cx="9103747" cy="2489112"/>
          </a:xfrm>
          <a:prstGeom prst="rect">
            <a:avLst/>
          </a:prstGeom>
        </p:spPr>
      </p:pic>
    </p:spTree>
    <p:extLst>
      <p:ext uri="{BB962C8B-B14F-4D97-AF65-F5344CB8AC3E}">
        <p14:creationId xmlns:p14="http://schemas.microsoft.com/office/powerpoint/2010/main" val="1683575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0DDD34-0D3E-4AA5-9B55-F0E1F33B24DC}"/>
              </a:ext>
            </a:extLst>
          </p:cNvPr>
          <p:cNvSpPr>
            <a:spLocks noGrp="1"/>
          </p:cNvSpPr>
          <p:nvPr>
            <p:ph idx="1"/>
          </p:nvPr>
        </p:nvSpPr>
        <p:spPr>
          <a:xfrm>
            <a:off x="528761" y="397564"/>
            <a:ext cx="11551869" cy="4156851"/>
          </a:xfrm>
        </p:spPr>
        <p:txBody>
          <a:bodyPr>
            <a:normAutofit fontScale="55000" lnSpcReduction="20000"/>
          </a:bodyPr>
          <a:lstStyle/>
          <a:p>
            <a:pPr marL="514350" indent="-514350">
              <a:lnSpc>
                <a:spcPct val="160000"/>
              </a:lnSpc>
              <a:buFont typeface="+mj-lt"/>
              <a:buAutoNum type="arabicPeriod" startAt="5"/>
            </a:pPr>
            <a:r>
              <a:rPr lang="en-US" dirty="0"/>
              <a:t>Add up these values at the bottom to give the sum. This is the X² value (0.39).</a:t>
            </a:r>
          </a:p>
          <a:p>
            <a:pPr marL="514350" indent="-514350">
              <a:lnSpc>
                <a:spcPct val="160000"/>
              </a:lnSpc>
              <a:buFont typeface="+mj-lt"/>
              <a:buAutoNum type="arabicPeriod" startAt="5"/>
            </a:pPr>
            <a:r>
              <a:rPr lang="en-US" dirty="0"/>
              <a:t>Calculate the degrees of freedom: </a:t>
            </a:r>
            <a:r>
              <a:rPr lang="en-US" dirty="0" err="1"/>
              <a:t>dof</a:t>
            </a:r>
            <a:r>
              <a:rPr lang="en-US" dirty="0"/>
              <a:t> = number of categories – 1 = 2 – 1 = 1.</a:t>
            </a:r>
          </a:p>
          <a:p>
            <a:pPr marL="514350" indent="-514350">
              <a:lnSpc>
                <a:spcPct val="160000"/>
              </a:lnSpc>
              <a:buFont typeface="+mj-lt"/>
              <a:buAutoNum type="arabicPeriod" startAt="5"/>
            </a:pPr>
            <a:r>
              <a:rPr lang="en-US" dirty="0"/>
              <a:t>Look up the critical value of X</a:t>
            </a:r>
            <a:r>
              <a:rPr lang="en-US" baseline="30000" dirty="0"/>
              <a:t>2</a:t>
            </a:r>
            <a:r>
              <a:rPr lang="en-US" dirty="0"/>
              <a:t> for </a:t>
            </a:r>
            <a:r>
              <a:rPr lang="el-GR" dirty="0"/>
              <a:t>α</a:t>
            </a:r>
            <a:r>
              <a:rPr lang="en-US" dirty="0"/>
              <a:t> = 0.05 and </a:t>
            </a:r>
            <a:r>
              <a:rPr lang="en-US" dirty="0" err="1"/>
              <a:t>dof</a:t>
            </a:r>
            <a:r>
              <a:rPr lang="en-US" dirty="0"/>
              <a:t> = 1 (= 3.84).</a:t>
            </a:r>
          </a:p>
          <a:p>
            <a:pPr marL="514350" indent="-514350">
              <a:lnSpc>
                <a:spcPct val="160000"/>
              </a:lnSpc>
              <a:buFont typeface="+mj-lt"/>
              <a:buAutoNum type="arabicPeriod" startAt="5"/>
            </a:pPr>
            <a:r>
              <a:rPr lang="en-US" dirty="0"/>
              <a:t>Compare this critical value of X</a:t>
            </a:r>
            <a:r>
              <a:rPr lang="en-US" baseline="30000" dirty="0"/>
              <a:t>2</a:t>
            </a:r>
            <a:r>
              <a:rPr lang="en-US" dirty="0"/>
              <a:t> (3.84) with our calculated value of X</a:t>
            </a:r>
            <a:r>
              <a:rPr lang="en-US" baseline="30000" dirty="0"/>
              <a:t>2</a:t>
            </a:r>
            <a:r>
              <a:rPr lang="en-US" dirty="0"/>
              <a:t> (0.39).</a:t>
            </a:r>
          </a:p>
          <a:p>
            <a:pPr marL="514350" indent="-514350">
              <a:lnSpc>
                <a:spcPct val="160000"/>
              </a:lnSpc>
              <a:buFont typeface="+mj-lt"/>
              <a:buAutoNum type="arabicPeriod" startAt="5"/>
            </a:pPr>
            <a:r>
              <a:rPr lang="en-US" dirty="0"/>
              <a:t>𝜒</a:t>
            </a:r>
            <a:r>
              <a:rPr lang="en-US" baseline="30000" dirty="0"/>
              <a:t>2 </a:t>
            </a:r>
            <a:r>
              <a:rPr lang="en-US" baseline="30000" dirty="0" err="1"/>
              <a:t>critcal</a:t>
            </a:r>
            <a:r>
              <a:rPr lang="en-US" baseline="30000" dirty="0"/>
              <a:t> </a:t>
            </a:r>
            <a:r>
              <a:rPr lang="en-US" dirty="0"/>
              <a:t>(3.84) &gt; 𝜒</a:t>
            </a:r>
            <a:r>
              <a:rPr lang="en-US" baseline="30000" dirty="0"/>
              <a:t>2 calculated</a:t>
            </a:r>
            <a:r>
              <a:rPr lang="en-US" dirty="0"/>
              <a:t> (0.39) so P &gt; 0.05</a:t>
            </a:r>
          </a:p>
          <a:p>
            <a:pPr marL="514350" indent="-514350">
              <a:lnSpc>
                <a:spcPct val="160000"/>
              </a:lnSpc>
              <a:buFont typeface="+mj-lt"/>
              <a:buAutoNum type="arabicPeriod" startAt="5"/>
            </a:pPr>
            <a:r>
              <a:rPr lang="en-US" dirty="0"/>
              <a:t>Now that we have our P-value, we can state the conclusion: </a:t>
            </a:r>
          </a:p>
          <a:p>
            <a:pPr>
              <a:lnSpc>
                <a:spcPct val="160000"/>
              </a:lnSpc>
            </a:pPr>
            <a:r>
              <a:rPr lang="en-US" dirty="0"/>
              <a:t>The probability is greater than 0.05 that the observed difference between the observed frequencies and a ratio of 3:1 is just due to chance, so we accept the null hypothesis. </a:t>
            </a:r>
            <a:r>
              <a:rPr lang="en-US" u="sng" dirty="0"/>
              <a:t>There is no significant difference between the observed frequencies and a ratio of 3:1</a:t>
            </a:r>
            <a:r>
              <a:rPr lang="en-US" dirty="0"/>
              <a:t>, i.e. the observed frequencies of flower </a:t>
            </a:r>
            <a:r>
              <a:rPr lang="en-US" dirty="0" err="1"/>
              <a:t>colours</a:t>
            </a:r>
            <a:r>
              <a:rPr lang="en-US" dirty="0"/>
              <a:t> are consistent with the 3:1 ratio predicted by Mendel's law. </a:t>
            </a:r>
            <a:endParaRPr lang="en-GB" dirty="0"/>
          </a:p>
        </p:txBody>
      </p:sp>
      <p:pic>
        <p:nvPicPr>
          <p:cNvPr id="4" name="Picture 3">
            <a:extLst>
              <a:ext uri="{FF2B5EF4-FFF2-40B4-BE49-F238E27FC236}">
                <a16:creationId xmlns:a16="http://schemas.microsoft.com/office/drawing/2014/main" id="{560AF457-E094-448D-9B94-C36EF649FF4B}"/>
              </a:ext>
            </a:extLst>
          </p:cNvPr>
          <p:cNvPicPr>
            <a:picLocks noChangeAspect="1"/>
          </p:cNvPicPr>
          <p:nvPr/>
        </p:nvPicPr>
        <p:blipFill rotWithShape="1">
          <a:blip r:embed="rId2"/>
          <a:srcRect t="64387"/>
          <a:stretch/>
        </p:blipFill>
        <p:spPr>
          <a:xfrm>
            <a:off x="1681877" y="4368888"/>
            <a:ext cx="9103747" cy="2489112"/>
          </a:xfrm>
          <a:prstGeom prst="rect">
            <a:avLst/>
          </a:prstGeom>
        </p:spPr>
      </p:pic>
    </p:spTree>
    <p:extLst>
      <p:ext uri="{BB962C8B-B14F-4D97-AF65-F5344CB8AC3E}">
        <p14:creationId xmlns:p14="http://schemas.microsoft.com/office/powerpoint/2010/main" val="3286104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616234" cy="3140075"/>
          </a:xfrm>
          <a:solidFill>
            <a:srgbClr val="FFFF00"/>
          </a:solidFill>
          <a:ln>
            <a:solidFill>
              <a:schemeClr val="tx1"/>
            </a:solidFill>
          </a:ln>
        </p:spPr>
        <p:txBody>
          <a:bodyPr>
            <a:normAutofit fontScale="90000"/>
          </a:bodyPr>
          <a:lstStyle/>
          <a:p>
            <a:pPr algn="ctr"/>
            <a:r>
              <a:rPr lang="en-US" b="1" u="sng" dirty="0" smtClean="0"/>
              <a:t>Model Answer </a:t>
            </a:r>
            <a:r>
              <a:rPr lang="en-US" b="1" dirty="0" smtClean="0"/>
              <a:t/>
            </a:r>
            <a:br>
              <a:rPr lang="en-US" b="1" dirty="0" smtClean="0"/>
            </a:br>
            <a:r>
              <a:rPr lang="en-US" b="1" dirty="0" smtClean="0"/>
              <a:t/>
            </a:r>
            <a:br>
              <a:rPr lang="en-US" b="1" dirty="0" smtClean="0"/>
            </a:br>
            <a:r>
              <a:rPr lang="en-US" b="1" dirty="0" smtClean="0"/>
              <a:t>What mistakes did this student make?</a:t>
            </a:r>
            <a:r>
              <a:rPr lang="en-US" b="1" dirty="0"/>
              <a:t/>
            </a:r>
            <a:br>
              <a:rPr lang="en-US" b="1" dirty="0"/>
            </a:br>
            <a:endParaRPr lang="en-GB"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4690" y="267999"/>
            <a:ext cx="6305550" cy="622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53503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F6F48D23-D2F1-4988-9E6D-E00811E30132}"/>
              </a:ext>
            </a:extLst>
          </p:cNvPr>
          <p:cNvPicPr>
            <a:picLocks noChangeAspect="1"/>
          </p:cNvPicPr>
          <p:nvPr/>
        </p:nvPicPr>
        <p:blipFill rotWithShape="1">
          <a:blip r:embed="rId2"/>
          <a:srcRect l="38676" t="16977" r="33674" b="58500"/>
          <a:stretch/>
        </p:blipFill>
        <p:spPr>
          <a:xfrm>
            <a:off x="2092569" y="2386681"/>
            <a:ext cx="8962292" cy="4471319"/>
          </a:xfrm>
          <a:prstGeom prst="rect">
            <a:avLst/>
          </a:prstGeom>
        </p:spPr>
      </p:pic>
      <p:sp>
        <p:nvSpPr>
          <p:cNvPr id="5" name="TextBox 4"/>
          <p:cNvSpPr txBox="1"/>
          <p:nvPr/>
        </p:nvSpPr>
        <p:spPr>
          <a:xfrm>
            <a:off x="450005" y="2661505"/>
            <a:ext cx="1704109" cy="923330"/>
          </a:xfrm>
          <a:prstGeom prst="rect">
            <a:avLst/>
          </a:prstGeom>
          <a:solidFill>
            <a:schemeClr val="accent1">
              <a:lumMod val="20000"/>
              <a:lumOff val="80000"/>
            </a:schemeClr>
          </a:solidFill>
          <a:ln>
            <a:solidFill>
              <a:schemeClr val="tx1"/>
            </a:solidFill>
          </a:ln>
        </p:spPr>
        <p:txBody>
          <a:bodyPr wrap="square" rtlCol="0">
            <a:spAutoFit/>
          </a:bodyPr>
          <a:lstStyle/>
          <a:p>
            <a:pPr algn="ctr"/>
            <a:r>
              <a:rPr lang="en-GB" dirty="0"/>
              <a:t>Example Questions on Chi</a:t>
            </a:r>
            <a:r>
              <a:rPr lang="en-GB" baseline="30000" dirty="0"/>
              <a:t>2</a:t>
            </a:r>
          </a:p>
        </p:txBody>
      </p:sp>
      <p:sp>
        <p:nvSpPr>
          <p:cNvPr id="6" name="Content Placeholder 2">
            <a:extLst>
              <a:ext uri="{FF2B5EF4-FFF2-40B4-BE49-F238E27FC236}">
                <a16:creationId xmlns:a16="http://schemas.microsoft.com/office/drawing/2014/main" id="{71836550-EC17-440D-AE8E-0038304B651F}"/>
              </a:ext>
            </a:extLst>
          </p:cNvPr>
          <p:cNvSpPr>
            <a:spLocks noGrp="1"/>
          </p:cNvSpPr>
          <p:nvPr>
            <p:ph idx="1"/>
          </p:nvPr>
        </p:nvSpPr>
        <p:spPr>
          <a:xfrm>
            <a:off x="310661" y="368004"/>
            <a:ext cx="11752386" cy="1592682"/>
          </a:xfrm>
        </p:spPr>
        <p:txBody>
          <a:bodyPr>
            <a:normAutofit fontScale="62500" lnSpcReduction="20000"/>
          </a:bodyPr>
          <a:lstStyle/>
          <a:p>
            <a:pPr marL="0" indent="0">
              <a:lnSpc>
                <a:spcPct val="150000"/>
              </a:lnSpc>
              <a:buNone/>
            </a:pPr>
            <a:r>
              <a:rPr lang="en-US" i="1" dirty="0"/>
              <a:t>With genetic crosses, agreeing with the predicted ratios (i.e. agreeing with the null hypothesis) is often the desired result (as here), so we may be quite happy with P &gt; 0.05. This is different from most experiments where we’re hoping for interesting results that disagree with the null hypothesis (P &lt; 0.05). But be careful: a high P-value (&gt;0.05) does not provide any support for the null hypothesis, far less prove it; we just haven’t disproved the null hypothesis. </a:t>
            </a:r>
            <a:endParaRPr lang="en-GB" i="1" dirty="0"/>
          </a:p>
        </p:txBody>
      </p:sp>
    </p:spTree>
    <p:extLst>
      <p:ext uri="{BB962C8B-B14F-4D97-AF65-F5344CB8AC3E}">
        <p14:creationId xmlns:p14="http://schemas.microsoft.com/office/powerpoint/2010/main" val="755350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69E8C-B750-4AC6-A2AA-6799E710E7F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CC9F36F-AC1F-4E87-AE07-65C3D259F484}"/>
              </a:ext>
            </a:extLst>
          </p:cNvPr>
          <p:cNvSpPr>
            <a:spLocks noGrp="1"/>
          </p:cNvSpPr>
          <p:nvPr>
            <p:ph idx="1"/>
          </p:nvPr>
        </p:nvSpPr>
        <p:spPr/>
        <p:txBody>
          <a:bodyPr/>
          <a:lstStyle/>
          <a:p>
            <a:endParaRPr lang="en-GB" dirty="0"/>
          </a:p>
        </p:txBody>
      </p:sp>
      <p:pic>
        <p:nvPicPr>
          <p:cNvPr id="5" name="Picture 4">
            <a:extLst>
              <a:ext uri="{FF2B5EF4-FFF2-40B4-BE49-F238E27FC236}">
                <a16:creationId xmlns:a16="http://schemas.microsoft.com/office/drawing/2014/main" id="{0F17BA53-43DA-4F7D-B8D7-999DEB85D189}"/>
              </a:ext>
            </a:extLst>
          </p:cNvPr>
          <p:cNvPicPr>
            <a:picLocks noChangeAspect="1"/>
          </p:cNvPicPr>
          <p:nvPr/>
        </p:nvPicPr>
        <p:blipFill rotWithShape="1">
          <a:blip r:embed="rId2"/>
          <a:srcRect l="37869" t="35534" r="35234" b="24072"/>
          <a:stretch/>
        </p:blipFill>
        <p:spPr>
          <a:xfrm>
            <a:off x="4245019" y="50459"/>
            <a:ext cx="7614521" cy="6432597"/>
          </a:xfrm>
          <a:prstGeom prst="rect">
            <a:avLst/>
          </a:prstGeom>
        </p:spPr>
      </p:pic>
      <p:sp>
        <p:nvSpPr>
          <p:cNvPr id="6" name="Rectangle 5">
            <a:extLst>
              <a:ext uri="{FF2B5EF4-FFF2-40B4-BE49-F238E27FC236}">
                <a16:creationId xmlns:a16="http://schemas.microsoft.com/office/drawing/2014/main" id="{A21C5106-CBA8-407A-AE5E-1EF765DA8FB3}"/>
              </a:ext>
            </a:extLst>
          </p:cNvPr>
          <p:cNvSpPr/>
          <p:nvPr/>
        </p:nvSpPr>
        <p:spPr>
          <a:xfrm>
            <a:off x="6375621" y="1475344"/>
            <a:ext cx="5156286" cy="458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361046C-C1E6-403A-AF6C-120FC8B420E3}"/>
              </a:ext>
            </a:extLst>
          </p:cNvPr>
          <p:cNvSpPr/>
          <p:nvPr/>
        </p:nvSpPr>
        <p:spPr>
          <a:xfrm>
            <a:off x="5241648" y="2974129"/>
            <a:ext cx="6468366" cy="3220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2CD04B1-61F8-46A3-91AC-0578B1CF54D4}"/>
              </a:ext>
            </a:extLst>
          </p:cNvPr>
          <p:cNvSpPr/>
          <p:nvPr/>
        </p:nvSpPr>
        <p:spPr>
          <a:xfrm>
            <a:off x="5241648" y="3504426"/>
            <a:ext cx="6468366" cy="406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23E36B3F-245C-4BA9-AB21-B1B9B11C3C16}"/>
              </a:ext>
            </a:extLst>
          </p:cNvPr>
          <p:cNvSpPr/>
          <p:nvPr/>
        </p:nvSpPr>
        <p:spPr>
          <a:xfrm>
            <a:off x="5479259" y="4135121"/>
            <a:ext cx="896362" cy="3110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AA6FCC54-DA58-496D-9B13-14F495EE5D1C}"/>
              </a:ext>
            </a:extLst>
          </p:cNvPr>
          <p:cNvSpPr/>
          <p:nvPr/>
        </p:nvSpPr>
        <p:spPr>
          <a:xfrm>
            <a:off x="5284710" y="4595916"/>
            <a:ext cx="2767569" cy="3110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D4401B6-5A6A-4C8F-A96E-7D8DF4E90FBC}"/>
              </a:ext>
            </a:extLst>
          </p:cNvPr>
          <p:cNvSpPr/>
          <p:nvPr/>
        </p:nvSpPr>
        <p:spPr>
          <a:xfrm>
            <a:off x="5180153" y="5083305"/>
            <a:ext cx="6529861" cy="12129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332460" y="230188"/>
            <a:ext cx="1704109" cy="923330"/>
          </a:xfrm>
          <a:prstGeom prst="rect">
            <a:avLst/>
          </a:prstGeom>
          <a:solidFill>
            <a:schemeClr val="accent1">
              <a:lumMod val="20000"/>
              <a:lumOff val="80000"/>
            </a:schemeClr>
          </a:solidFill>
          <a:ln>
            <a:solidFill>
              <a:schemeClr val="tx1"/>
            </a:solidFill>
          </a:ln>
        </p:spPr>
        <p:txBody>
          <a:bodyPr wrap="square" rtlCol="0">
            <a:spAutoFit/>
          </a:bodyPr>
          <a:lstStyle/>
          <a:p>
            <a:pPr algn="ctr"/>
            <a:r>
              <a:rPr lang="en-GB" dirty="0"/>
              <a:t>Example Questions on Chi</a:t>
            </a:r>
            <a:r>
              <a:rPr lang="en-GB" baseline="30000" dirty="0"/>
              <a:t>2</a:t>
            </a:r>
          </a:p>
        </p:txBody>
      </p:sp>
      <p:pic>
        <p:nvPicPr>
          <p:cNvPr id="12" name="Content Placeholder 4">
            <a:extLst>
              <a:ext uri="{FF2B5EF4-FFF2-40B4-BE49-F238E27FC236}">
                <a16:creationId xmlns:a16="http://schemas.microsoft.com/office/drawing/2014/main" id="{D86E2B5A-15CD-4321-B78F-B3CA4AC50CBC}"/>
              </a:ext>
            </a:extLst>
          </p:cNvPr>
          <p:cNvPicPr>
            <a:picLocks noChangeAspect="1"/>
          </p:cNvPicPr>
          <p:nvPr/>
        </p:nvPicPr>
        <p:blipFill rotWithShape="1">
          <a:blip r:embed="rId3"/>
          <a:srcRect l="39343" t="21956" r="41930" b="70917"/>
          <a:stretch/>
        </p:blipFill>
        <p:spPr>
          <a:xfrm>
            <a:off x="332460" y="1475344"/>
            <a:ext cx="4286251" cy="917575"/>
          </a:xfrm>
          <a:prstGeom prst="rect">
            <a:avLst/>
          </a:prstGeom>
          <a:ln>
            <a:solidFill>
              <a:schemeClr val="tx1"/>
            </a:solidFill>
          </a:ln>
        </p:spPr>
      </p:pic>
    </p:spTree>
    <p:extLst>
      <p:ext uri="{BB962C8B-B14F-4D97-AF65-F5344CB8AC3E}">
        <p14:creationId xmlns:p14="http://schemas.microsoft.com/office/powerpoint/2010/main" val="70962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7143" t="26161" r="25771" b="12589"/>
          <a:stretch/>
        </p:blipFill>
        <p:spPr>
          <a:xfrm>
            <a:off x="0" y="39190"/>
            <a:ext cx="6126480" cy="4480561"/>
          </a:xfrm>
          <a:prstGeom prst="rect">
            <a:avLst/>
          </a:prstGeom>
        </p:spPr>
      </p:pic>
      <p:pic>
        <p:nvPicPr>
          <p:cNvPr id="6" name="Picture 5"/>
          <p:cNvPicPr>
            <a:picLocks noChangeAspect="1"/>
          </p:cNvPicPr>
          <p:nvPr/>
        </p:nvPicPr>
        <p:blipFill rotWithShape="1">
          <a:blip r:embed="rId3"/>
          <a:srcRect l="12987" t="29018" r="19947" b="36875"/>
          <a:stretch/>
        </p:blipFill>
        <p:spPr>
          <a:xfrm>
            <a:off x="3670663" y="3722914"/>
            <a:ext cx="8725990" cy="2495006"/>
          </a:xfrm>
          <a:prstGeom prst="rect">
            <a:avLst/>
          </a:prstGeom>
        </p:spPr>
      </p:pic>
    </p:spTree>
    <p:extLst>
      <p:ext uri="{BB962C8B-B14F-4D97-AF65-F5344CB8AC3E}">
        <p14:creationId xmlns:p14="http://schemas.microsoft.com/office/powerpoint/2010/main" val="139717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8850" t="28840" r="25972" b="9553"/>
          <a:stretch/>
        </p:blipFill>
        <p:spPr>
          <a:xfrm>
            <a:off x="65317" y="78378"/>
            <a:ext cx="6392091" cy="4900604"/>
          </a:xfrm>
          <a:prstGeom prst="rect">
            <a:avLst/>
          </a:prstGeom>
        </p:spPr>
      </p:pic>
      <p:pic>
        <p:nvPicPr>
          <p:cNvPr id="6" name="Picture 5"/>
          <p:cNvPicPr>
            <a:picLocks noChangeAspect="1"/>
          </p:cNvPicPr>
          <p:nvPr/>
        </p:nvPicPr>
        <p:blipFill rotWithShape="1">
          <a:blip r:embed="rId3"/>
          <a:srcRect l="13087" t="30446" r="14828" b="15803"/>
          <a:stretch/>
        </p:blipFill>
        <p:spPr>
          <a:xfrm>
            <a:off x="2812869" y="2795450"/>
            <a:ext cx="9379131" cy="3931921"/>
          </a:xfrm>
          <a:prstGeom prst="rect">
            <a:avLst/>
          </a:prstGeom>
        </p:spPr>
      </p:pic>
    </p:spTree>
    <p:extLst>
      <p:ext uri="{BB962C8B-B14F-4D97-AF65-F5344CB8AC3E}">
        <p14:creationId xmlns:p14="http://schemas.microsoft.com/office/powerpoint/2010/main" val="403576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29553"/>
          </a:xfrm>
          <a:solidFill>
            <a:srgbClr val="FFFF00"/>
          </a:solidFill>
        </p:spPr>
        <p:txBody>
          <a:bodyPr/>
          <a:lstStyle/>
          <a:p>
            <a:r>
              <a:rPr lang="en-GB" dirty="0"/>
              <a:t>Standard deviation </a:t>
            </a:r>
          </a:p>
        </p:txBody>
      </p:sp>
      <p:sp>
        <p:nvSpPr>
          <p:cNvPr id="3" name="Content Placeholder 2"/>
          <p:cNvSpPr>
            <a:spLocks noGrp="1"/>
          </p:cNvSpPr>
          <p:nvPr>
            <p:ph idx="1"/>
          </p:nvPr>
        </p:nvSpPr>
        <p:spPr>
          <a:xfrm>
            <a:off x="838200" y="1825625"/>
            <a:ext cx="5262154" cy="4351338"/>
          </a:xfrm>
        </p:spPr>
        <p:txBody>
          <a:bodyPr>
            <a:normAutofit fontScale="92500" lnSpcReduction="20000"/>
          </a:bodyPr>
          <a:lstStyle/>
          <a:p>
            <a:r>
              <a:rPr lang="en-GB" dirty="0"/>
              <a:t>The standard deviation shows the spread of the data </a:t>
            </a:r>
          </a:p>
          <a:p>
            <a:endParaRPr lang="en-GB" dirty="0"/>
          </a:p>
          <a:p>
            <a:r>
              <a:rPr lang="en-GB" dirty="0"/>
              <a:t>If the standard deviation is high it shows there is a lot of spread in your data from the mean</a:t>
            </a:r>
          </a:p>
          <a:p>
            <a:endParaRPr lang="en-GB" dirty="0"/>
          </a:p>
          <a:p>
            <a:r>
              <a:rPr lang="en-GB" dirty="0"/>
              <a:t>A high standard deviation may mean the correlation in your data is not strong. You could then use a statistical test (Chi squared) to check this</a:t>
            </a:r>
          </a:p>
        </p:txBody>
      </p:sp>
      <p:pic>
        <p:nvPicPr>
          <p:cNvPr id="7172" name="Picture 4" descr="The Open Door Web Site : IB Biology : ICT in Biology : Going Further with  Graphs : Error Bars Showing Standard Devia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0505" y="1591422"/>
            <a:ext cx="4667250" cy="29146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750424" y="4639235"/>
            <a:ext cx="5029200" cy="646331"/>
          </a:xfrm>
          <a:prstGeom prst="rect">
            <a:avLst/>
          </a:prstGeom>
          <a:noFill/>
        </p:spPr>
        <p:txBody>
          <a:bodyPr wrap="square" rtlCol="0">
            <a:spAutoFit/>
          </a:bodyPr>
          <a:lstStyle/>
          <a:p>
            <a:r>
              <a:rPr lang="en-GB" dirty="0"/>
              <a:t>We represent the standard deviation as error bars on our charts when comparing groups</a:t>
            </a:r>
          </a:p>
        </p:txBody>
      </p:sp>
    </p:spTree>
    <p:extLst>
      <p:ext uri="{BB962C8B-B14F-4D97-AF65-F5344CB8AC3E}">
        <p14:creationId xmlns:p14="http://schemas.microsoft.com/office/powerpoint/2010/main" val="17718191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chemeClr val="accent1">
              <a:lumMod val="60000"/>
              <a:lumOff val="40000"/>
            </a:schemeClr>
          </a:solidFill>
        </p:spPr>
        <p:txBody>
          <a:bodyPr/>
          <a:lstStyle/>
          <a:p>
            <a:r>
              <a:rPr lang="en-GB" dirty="0"/>
              <a:t>Interpretation</a:t>
            </a:r>
          </a:p>
        </p:txBody>
      </p:sp>
      <p:pic>
        <p:nvPicPr>
          <p:cNvPr id="4" name="Picture 3"/>
          <p:cNvPicPr>
            <a:picLocks noChangeAspect="1"/>
          </p:cNvPicPr>
          <p:nvPr/>
        </p:nvPicPr>
        <p:blipFill rotWithShape="1">
          <a:blip r:embed="rId2"/>
          <a:srcRect l="6119" t="5168" r="5377" b="3357"/>
          <a:stretch/>
        </p:blipFill>
        <p:spPr>
          <a:xfrm>
            <a:off x="78377" y="1384663"/>
            <a:ext cx="7489130" cy="5355772"/>
          </a:xfrm>
          <a:prstGeom prst="rect">
            <a:avLst/>
          </a:prstGeom>
        </p:spPr>
      </p:pic>
      <p:pic>
        <p:nvPicPr>
          <p:cNvPr id="5" name="Content Placeholder 3"/>
          <p:cNvPicPr>
            <a:picLocks noGrp="1" noChangeAspect="1"/>
          </p:cNvPicPr>
          <p:nvPr>
            <p:ph idx="1"/>
          </p:nvPr>
        </p:nvPicPr>
        <p:blipFill rotWithShape="1">
          <a:blip r:embed="rId3"/>
          <a:srcRect l="5482" t="18246" r="14291" b="16919"/>
          <a:stretch/>
        </p:blipFill>
        <p:spPr>
          <a:xfrm>
            <a:off x="5003074" y="3108959"/>
            <a:ext cx="6894770" cy="1120273"/>
          </a:xfrm>
          <a:prstGeom prst="rect">
            <a:avLst/>
          </a:prstGeom>
        </p:spPr>
      </p:pic>
    </p:spTree>
    <p:extLst>
      <p:ext uri="{BB962C8B-B14F-4D97-AF65-F5344CB8AC3E}">
        <p14:creationId xmlns:p14="http://schemas.microsoft.com/office/powerpoint/2010/main" val="358472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chemeClr val="accent1">
              <a:lumMod val="60000"/>
              <a:lumOff val="40000"/>
            </a:schemeClr>
          </a:solidFill>
        </p:spPr>
        <p:txBody>
          <a:bodyPr/>
          <a:lstStyle/>
          <a:p>
            <a:r>
              <a:rPr lang="en-GB" dirty="0"/>
              <a:t>Task – Try this question </a:t>
            </a:r>
          </a:p>
        </p:txBody>
      </p:sp>
      <p:pic>
        <p:nvPicPr>
          <p:cNvPr id="3" name="Picture 2"/>
          <p:cNvPicPr>
            <a:picLocks noChangeAspect="1"/>
          </p:cNvPicPr>
          <p:nvPr/>
        </p:nvPicPr>
        <p:blipFill rotWithShape="1">
          <a:blip r:embed="rId2"/>
          <a:srcRect l="10415" t="6771" r="4304" b="4262"/>
          <a:stretch/>
        </p:blipFill>
        <p:spPr>
          <a:xfrm>
            <a:off x="84908" y="1436914"/>
            <a:ext cx="5694151" cy="3317965"/>
          </a:xfrm>
          <a:prstGeom prst="rect">
            <a:avLst/>
          </a:prstGeom>
        </p:spPr>
      </p:pic>
      <p:pic>
        <p:nvPicPr>
          <p:cNvPr id="5" name="Picture 4"/>
          <p:cNvPicPr>
            <a:picLocks noChangeAspect="1"/>
          </p:cNvPicPr>
          <p:nvPr/>
        </p:nvPicPr>
        <p:blipFill>
          <a:blip r:embed="rId3"/>
          <a:stretch>
            <a:fillRect/>
          </a:stretch>
        </p:blipFill>
        <p:spPr>
          <a:xfrm>
            <a:off x="5849509" y="1325563"/>
            <a:ext cx="6342491" cy="4539660"/>
          </a:xfrm>
          <a:prstGeom prst="rect">
            <a:avLst/>
          </a:prstGeom>
        </p:spPr>
      </p:pic>
      <p:pic>
        <p:nvPicPr>
          <p:cNvPr id="6" name="Picture 5"/>
          <p:cNvPicPr>
            <a:picLocks noChangeAspect="1"/>
          </p:cNvPicPr>
          <p:nvPr/>
        </p:nvPicPr>
        <p:blipFill rotWithShape="1">
          <a:blip r:embed="rId4"/>
          <a:srcRect l="7032" t="13551" r="1921" b="10504"/>
          <a:stretch/>
        </p:blipFill>
        <p:spPr>
          <a:xfrm>
            <a:off x="5982789" y="4558129"/>
            <a:ext cx="5747657" cy="1845254"/>
          </a:xfrm>
          <a:prstGeom prst="rect">
            <a:avLst/>
          </a:prstGeom>
        </p:spPr>
      </p:pic>
      <p:sp>
        <p:nvSpPr>
          <p:cNvPr id="8" name="Oval 7"/>
          <p:cNvSpPr/>
          <p:nvPr/>
        </p:nvSpPr>
        <p:spPr>
          <a:xfrm>
            <a:off x="5762229" y="3191132"/>
            <a:ext cx="6124971" cy="12218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4797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280159"/>
          </a:xfrm>
          <a:solidFill>
            <a:srgbClr val="FFFF00"/>
          </a:solidFill>
        </p:spPr>
        <p:txBody>
          <a:bodyPr/>
          <a:lstStyle/>
          <a:p>
            <a:r>
              <a:rPr lang="en-US" u="sng" dirty="0"/>
              <a:t>Spearman’s rank correlation coefficient test</a:t>
            </a:r>
            <a:endParaRPr lang="en-GB" u="sng" dirty="0"/>
          </a:p>
        </p:txBody>
      </p:sp>
      <p:sp>
        <p:nvSpPr>
          <p:cNvPr id="5" name="Content Placeholder 4"/>
          <p:cNvSpPr>
            <a:spLocks noGrp="1"/>
          </p:cNvSpPr>
          <p:nvPr>
            <p:ph idx="1"/>
          </p:nvPr>
        </p:nvSpPr>
        <p:spPr/>
        <p:txBody>
          <a:bodyPr/>
          <a:lstStyle/>
          <a:p>
            <a:endParaRPr lang="en-GB"/>
          </a:p>
        </p:txBody>
      </p:sp>
      <p:pic>
        <p:nvPicPr>
          <p:cNvPr id="6" name="Picture 5"/>
          <p:cNvPicPr>
            <a:picLocks noChangeAspect="1"/>
          </p:cNvPicPr>
          <p:nvPr/>
        </p:nvPicPr>
        <p:blipFill rotWithShape="1">
          <a:blip r:embed="rId2"/>
          <a:srcRect l="16501" t="24732" r="30991" b="13483"/>
          <a:stretch/>
        </p:blipFill>
        <p:spPr>
          <a:xfrm>
            <a:off x="2063932" y="1418907"/>
            <a:ext cx="7837714" cy="5185179"/>
          </a:xfrm>
          <a:prstGeom prst="rect">
            <a:avLst/>
          </a:prstGeom>
        </p:spPr>
      </p:pic>
    </p:spTree>
    <p:extLst>
      <p:ext uri="{BB962C8B-B14F-4D97-AF65-F5344CB8AC3E}">
        <p14:creationId xmlns:p14="http://schemas.microsoft.com/office/powerpoint/2010/main" val="18939459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838200" y="5082053"/>
            <a:ext cx="6315635" cy="1094910"/>
          </a:xfrm>
        </p:spPr>
        <p:txBody>
          <a:bodyPr/>
          <a:lstStyle/>
          <a:p>
            <a:pPr marL="0" indent="0">
              <a:buNone/>
            </a:pPr>
            <a:r>
              <a:rPr lang="en-GB" dirty="0"/>
              <a:t>(6 x 0.5) ÷ (8 (8</a:t>
            </a:r>
            <a:r>
              <a:rPr lang="en-GB" baseline="30000" dirty="0"/>
              <a:t>2</a:t>
            </a:r>
            <a:r>
              <a:rPr lang="en-GB" dirty="0"/>
              <a:t> – 1)) = 3 ÷ 504 = 0.0059</a:t>
            </a:r>
          </a:p>
          <a:p>
            <a:pPr marL="0" indent="0">
              <a:buNone/>
            </a:pPr>
            <a:r>
              <a:rPr lang="en-GB" dirty="0"/>
              <a:t>1 – 0.0059 = 0.994</a:t>
            </a:r>
          </a:p>
        </p:txBody>
      </p:sp>
      <p:pic>
        <p:nvPicPr>
          <p:cNvPr id="4" name="Picture 3"/>
          <p:cNvPicPr>
            <a:picLocks noChangeAspect="1"/>
          </p:cNvPicPr>
          <p:nvPr/>
        </p:nvPicPr>
        <p:blipFill rotWithShape="1">
          <a:blip r:embed="rId2"/>
          <a:srcRect l="17103" t="43304" r="32397" b="26427"/>
          <a:stretch/>
        </p:blipFill>
        <p:spPr>
          <a:xfrm>
            <a:off x="838200" y="1454037"/>
            <a:ext cx="10250160" cy="3454139"/>
          </a:xfrm>
          <a:prstGeom prst="rect">
            <a:avLst/>
          </a:prstGeom>
        </p:spPr>
      </p:pic>
      <p:sp>
        <p:nvSpPr>
          <p:cNvPr id="5" name="Title 1"/>
          <p:cNvSpPr txBox="1">
            <a:spLocks/>
          </p:cNvSpPr>
          <p:nvPr/>
        </p:nvSpPr>
        <p:spPr>
          <a:xfrm>
            <a:off x="0" y="1"/>
            <a:ext cx="12192000" cy="1280159"/>
          </a:xfrm>
          <a:prstGeom prst="rect">
            <a:avLst/>
          </a:prstGeom>
          <a:solidFill>
            <a:srgbClr val="FFFF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u="sng"/>
              <a:t>Spearman’s rank correlation coefficient test</a:t>
            </a:r>
            <a:endParaRPr lang="en-GB" u="sng" dirty="0"/>
          </a:p>
        </p:txBody>
      </p:sp>
      <p:sp>
        <p:nvSpPr>
          <p:cNvPr id="6" name="TextBox 5"/>
          <p:cNvSpPr txBox="1"/>
          <p:nvPr/>
        </p:nvSpPr>
        <p:spPr>
          <a:xfrm>
            <a:off x="5159829" y="2272936"/>
            <a:ext cx="1058091" cy="2259875"/>
          </a:xfrm>
          <a:prstGeom prst="rect">
            <a:avLst/>
          </a:prstGeom>
          <a:solidFill>
            <a:schemeClr val="bg1"/>
          </a:solidFill>
        </p:spPr>
        <p:txBody>
          <a:bodyPr wrap="square" rtlCol="0">
            <a:spAutoFit/>
          </a:bodyPr>
          <a:lstStyle/>
          <a:p>
            <a:endParaRPr lang="en-GB" dirty="0"/>
          </a:p>
        </p:txBody>
      </p:sp>
      <p:sp>
        <p:nvSpPr>
          <p:cNvPr id="7" name="TextBox 6"/>
          <p:cNvSpPr txBox="1"/>
          <p:nvPr/>
        </p:nvSpPr>
        <p:spPr>
          <a:xfrm>
            <a:off x="7493726" y="2272935"/>
            <a:ext cx="1058091" cy="2259875"/>
          </a:xfrm>
          <a:prstGeom prst="rect">
            <a:avLst/>
          </a:prstGeom>
          <a:solidFill>
            <a:schemeClr val="bg1"/>
          </a:solidFill>
        </p:spPr>
        <p:txBody>
          <a:bodyPr wrap="square" rtlCol="0">
            <a:spAutoFit/>
          </a:bodyPr>
          <a:lstStyle/>
          <a:p>
            <a:endParaRPr lang="en-GB" dirty="0"/>
          </a:p>
        </p:txBody>
      </p:sp>
      <p:sp>
        <p:nvSpPr>
          <p:cNvPr id="8" name="TextBox 7"/>
          <p:cNvSpPr txBox="1"/>
          <p:nvPr/>
        </p:nvSpPr>
        <p:spPr>
          <a:xfrm>
            <a:off x="8651966" y="2272935"/>
            <a:ext cx="1058091" cy="2259875"/>
          </a:xfrm>
          <a:prstGeom prst="rect">
            <a:avLst/>
          </a:prstGeom>
          <a:solidFill>
            <a:schemeClr val="bg1"/>
          </a:solidFill>
        </p:spPr>
        <p:txBody>
          <a:bodyPr wrap="square" rtlCol="0">
            <a:spAutoFit/>
          </a:bodyPr>
          <a:lstStyle/>
          <a:p>
            <a:endParaRPr lang="en-GB" dirty="0"/>
          </a:p>
        </p:txBody>
      </p:sp>
      <p:sp>
        <p:nvSpPr>
          <p:cNvPr id="9" name="TextBox 8"/>
          <p:cNvSpPr txBox="1"/>
          <p:nvPr/>
        </p:nvSpPr>
        <p:spPr>
          <a:xfrm>
            <a:off x="9810206" y="2272934"/>
            <a:ext cx="1058091" cy="2259875"/>
          </a:xfrm>
          <a:prstGeom prst="rect">
            <a:avLst/>
          </a:prstGeom>
          <a:solidFill>
            <a:schemeClr val="bg1"/>
          </a:solidFill>
        </p:spPr>
        <p:txBody>
          <a:bodyPr wrap="square" rtlCol="0">
            <a:spAutoFit/>
          </a:bodyPr>
          <a:lstStyle/>
          <a:p>
            <a:endParaRPr lang="en-GB" dirty="0"/>
          </a:p>
        </p:txBody>
      </p:sp>
      <p:pic>
        <p:nvPicPr>
          <p:cNvPr id="10" name="Picture 9"/>
          <p:cNvPicPr>
            <a:picLocks noChangeAspect="1"/>
          </p:cNvPicPr>
          <p:nvPr/>
        </p:nvPicPr>
        <p:blipFill rotWithShape="1">
          <a:blip r:embed="rId3"/>
          <a:srcRect l="42583" t="26091" r="32914" b="51797"/>
          <a:stretch/>
        </p:blipFill>
        <p:spPr>
          <a:xfrm>
            <a:off x="7881256" y="5043113"/>
            <a:ext cx="3657601" cy="1855694"/>
          </a:xfrm>
          <a:prstGeom prst="rect">
            <a:avLst/>
          </a:prstGeom>
        </p:spPr>
      </p:pic>
    </p:spTree>
    <p:extLst>
      <p:ext uri="{BB962C8B-B14F-4D97-AF65-F5344CB8AC3E}">
        <p14:creationId xmlns:p14="http://schemas.microsoft.com/office/powerpoint/2010/main" val="388045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Title 1"/>
          <p:cNvSpPr txBox="1">
            <a:spLocks/>
          </p:cNvSpPr>
          <p:nvPr/>
        </p:nvSpPr>
        <p:spPr>
          <a:xfrm>
            <a:off x="0" y="1"/>
            <a:ext cx="12192000" cy="1280159"/>
          </a:xfrm>
          <a:prstGeom prst="rect">
            <a:avLst/>
          </a:prstGeom>
          <a:solidFill>
            <a:srgbClr val="FFFF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u="sng"/>
              <a:t>Spearman’s rank correlation coefficient test</a:t>
            </a:r>
            <a:endParaRPr lang="en-GB" u="sng" dirty="0"/>
          </a:p>
        </p:txBody>
      </p:sp>
      <p:pic>
        <p:nvPicPr>
          <p:cNvPr id="5" name="Picture 4"/>
          <p:cNvPicPr>
            <a:picLocks noChangeAspect="1"/>
          </p:cNvPicPr>
          <p:nvPr/>
        </p:nvPicPr>
        <p:blipFill rotWithShape="1">
          <a:blip r:embed="rId2"/>
          <a:srcRect l="17103" t="72984" r="32397" b="12317"/>
          <a:stretch/>
        </p:blipFill>
        <p:spPr>
          <a:xfrm>
            <a:off x="838200" y="4634475"/>
            <a:ext cx="10250160" cy="1677425"/>
          </a:xfrm>
          <a:prstGeom prst="rect">
            <a:avLst/>
          </a:prstGeom>
        </p:spPr>
      </p:pic>
      <p:pic>
        <p:nvPicPr>
          <p:cNvPr id="6" name="Picture 5"/>
          <p:cNvPicPr>
            <a:picLocks noChangeAspect="1"/>
          </p:cNvPicPr>
          <p:nvPr/>
        </p:nvPicPr>
        <p:blipFill rotWithShape="1">
          <a:blip r:embed="rId3"/>
          <a:srcRect l="42583" t="26091" r="32914" b="51797"/>
          <a:stretch/>
        </p:blipFill>
        <p:spPr>
          <a:xfrm>
            <a:off x="838200" y="1484222"/>
            <a:ext cx="4515395" cy="2290898"/>
          </a:xfrm>
          <a:prstGeom prst="rect">
            <a:avLst/>
          </a:prstGeom>
        </p:spPr>
      </p:pic>
    </p:spTree>
    <p:extLst>
      <p:ext uri="{BB962C8B-B14F-4D97-AF65-F5344CB8AC3E}">
        <p14:creationId xmlns:p14="http://schemas.microsoft.com/office/powerpoint/2010/main" val="184068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4" name="Picture 3"/>
          <p:cNvPicPr>
            <a:picLocks noChangeAspect="1"/>
          </p:cNvPicPr>
          <p:nvPr/>
        </p:nvPicPr>
        <p:blipFill rotWithShape="1">
          <a:blip r:embed="rId2"/>
          <a:srcRect l="21676" t="26609" r="52875" b="30420"/>
          <a:stretch/>
        </p:blipFill>
        <p:spPr>
          <a:xfrm>
            <a:off x="6414655" y="582208"/>
            <a:ext cx="5541818" cy="5260941"/>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2"/>
          <a:srcRect l="21676" t="69330" r="52875" b="14678"/>
          <a:stretch/>
        </p:blipFill>
        <p:spPr>
          <a:xfrm>
            <a:off x="110836" y="2121138"/>
            <a:ext cx="6179128" cy="21830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863587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chemeClr val="accent1">
              <a:lumMod val="20000"/>
              <a:lumOff val="80000"/>
            </a:schemeClr>
          </a:solidFill>
        </p:spPr>
        <p:txBody>
          <a:bodyPr>
            <a:normAutofit fontScale="90000"/>
          </a:bodyPr>
          <a:lstStyle/>
          <a:p>
            <a:r>
              <a:rPr lang="en-US" sz="3300" dirty="0"/>
              <a:t/>
            </a:r>
            <a:br>
              <a:rPr lang="en-US" sz="3300" dirty="0"/>
            </a:br>
            <a:r>
              <a:rPr lang="en-US" sz="3300" b="1" u="sng" dirty="0"/>
              <a:t>Rank the height from smallest to largest</a:t>
            </a:r>
            <a:r>
              <a:rPr lang="en-US" dirty="0"/>
              <a:t/>
            </a:r>
            <a:br>
              <a:rPr lang="en-US" dirty="0"/>
            </a:br>
            <a:endParaRPr lang="en-GB" dirty="0"/>
          </a:p>
        </p:txBody>
      </p:sp>
      <p:graphicFrame>
        <p:nvGraphicFramePr>
          <p:cNvPr id="4" name="Content Placeholder 3"/>
          <p:cNvGraphicFramePr>
            <a:graphicFrameLocks noGrp="1"/>
          </p:cNvGraphicFramePr>
          <p:nvPr>
            <p:ph idx="1"/>
          </p:nvPr>
        </p:nvGraphicFramePr>
        <p:xfrm>
          <a:off x="169863" y="1449388"/>
          <a:ext cx="11183935" cy="4348480"/>
        </p:xfrm>
        <a:graphic>
          <a:graphicData uri="http://schemas.openxmlformats.org/drawingml/2006/table">
            <a:tbl>
              <a:tblPr firstRow="1" bandRow="1">
                <a:tableStyleId>{5940675A-B579-460E-94D1-54222C63F5DA}</a:tableStyleId>
              </a:tblPr>
              <a:tblGrid>
                <a:gridCol w="1597705">
                  <a:extLst>
                    <a:ext uri="{9D8B030D-6E8A-4147-A177-3AD203B41FA5}">
                      <a16:colId xmlns:a16="http://schemas.microsoft.com/office/drawing/2014/main" val="3794855337"/>
                    </a:ext>
                  </a:extLst>
                </a:gridCol>
                <a:gridCol w="1597705">
                  <a:extLst>
                    <a:ext uri="{9D8B030D-6E8A-4147-A177-3AD203B41FA5}">
                      <a16:colId xmlns:a16="http://schemas.microsoft.com/office/drawing/2014/main" val="3221535704"/>
                    </a:ext>
                  </a:extLst>
                </a:gridCol>
                <a:gridCol w="1597705">
                  <a:extLst>
                    <a:ext uri="{9D8B030D-6E8A-4147-A177-3AD203B41FA5}">
                      <a16:colId xmlns:a16="http://schemas.microsoft.com/office/drawing/2014/main" val="3879386435"/>
                    </a:ext>
                  </a:extLst>
                </a:gridCol>
                <a:gridCol w="1597705">
                  <a:extLst>
                    <a:ext uri="{9D8B030D-6E8A-4147-A177-3AD203B41FA5}">
                      <a16:colId xmlns:a16="http://schemas.microsoft.com/office/drawing/2014/main" val="2708353585"/>
                    </a:ext>
                  </a:extLst>
                </a:gridCol>
                <a:gridCol w="1597705">
                  <a:extLst>
                    <a:ext uri="{9D8B030D-6E8A-4147-A177-3AD203B41FA5}">
                      <a16:colId xmlns:a16="http://schemas.microsoft.com/office/drawing/2014/main" val="3620065824"/>
                    </a:ext>
                  </a:extLst>
                </a:gridCol>
                <a:gridCol w="1597705">
                  <a:extLst>
                    <a:ext uri="{9D8B030D-6E8A-4147-A177-3AD203B41FA5}">
                      <a16:colId xmlns:a16="http://schemas.microsoft.com/office/drawing/2014/main" val="4029036865"/>
                    </a:ext>
                  </a:extLst>
                </a:gridCol>
                <a:gridCol w="1597705">
                  <a:extLst>
                    <a:ext uri="{9D8B030D-6E8A-4147-A177-3AD203B41FA5}">
                      <a16:colId xmlns:a16="http://schemas.microsoft.com/office/drawing/2014/main" val="2302709651"/>
                    </a:ext>
                  </a:extLst>
                </a:gridCol>
              </a:tblGrid>
              <a:tr h="370840">
                <a:tc>
                  <a:txBody>
                    <a:bodyPr/>
                    <a:lstStyle/>
                    <a:p>
                      <a:pPr algn="ctr"/>
                      <a:r>
                        <a:rPr lang="en-GB" b="1" dirty="0"/>
                        <a:t>Person no.</a:t>
                      </a:r>
                    </a:p>
                  </a:txBody>
                  <a:tcPr>
                    <a:solidFill>
                      <a:schemeClr val="bg1">
                        <a:lumMod val="85000"/>
                      </a:schemeClr>
                    </a:solidFill>
                  </a:tcPr>
                </a:tc>
                <a:tc>
                  <a:txBody>
                    <a:bodyPr/>
                    <a:lstStyle/>
                    <a:p>
                      <a:pPr algn="ctr"/>
                      <a:r>
                        <a:rPr lang="en-GB" b="1" dirty="0"/>
                        <a:t>Height/cm</a:t>
                      </a:r>
                    </a:p>
                  </a:txBody>
                  <a:tcPr>
                    <a:solidFill>
                      <a:schemeClr val="bg1">
                        <a:lumMod val="85000"/>
                      </a:schemeClr>
                    </a:solidFill>
                  </a:tcPr>
                </a:tc>
                <a:tc>
                  <a:txBody>
                    <a:bodyPr/>
                    <a:lstStyle/>
                    <a:p>
                      <a:pPr algn="ctr"/>
                      <a:r>
                        <a:rPr lang="en-GB" b="1" dirty="0"/>
                        <a:t>Height ranking</a:t>
                      </a:r>
                    </a:p>
                  </a:txBody>
                  <a:tcPr>
                    <a:solidFill>
                      <a:schemeClr val="bg1">
                        <a:lumMod val="85000"/>
                      </a:schemeClr>
                    </a:solidFill>
                  </a:tcPr>
                </a:tc>
                <a:tc>
                  <a:txBody>
                    <a:bodyPr/>
                    <a:lstStyle/>
                    <a:p>
                      <a:pPr algn="ctr"/>
                      <a:r>
                        <a:rPr lang="en-GB" b="1" dirty="0"/>
                        <a:t>Weight/ Kg</a:t>
                      </a:r>
                    </a:p>
                  </a:txBody>
                  <a:tcPr>
                    <a:solidFill>
                      <a:schemeClr val="bg1">
                        <a:lumMod val="85000"/>
                      </a:schemeClr>
                    </a:solidFill>
                  </a:tcPr>
                </a:tc>
                <a:tc>
                  <a:txBody>
                    <a:bodyPr/>
                    <a:lstStyle/>
                    <a:p>
                      <a:pPr algn="ctr"/>
                      <a:r>
                        <a:rPr lang="en-GB" b="1" dirty="0"/>
                        <a:t>Weight ranking</a:t>
                      </a:r>
                    </a:p>
                  </a:txBody>
                  <a:tcPr>
                    <a:solidFill>
                      <a:schemeClr val="bg1">
                        <a:lumMod val="85000"/>
                      </a:schemeClr>
                    </a:solidFill>
                  </a:tcPr>
                </a:tc>
                <a:tc>
                  <a:txBody>
                    <a:bodyPr/>
                    <a:lstStyle/>
                    <a:p>
                      <a:pPr algn="ctr"/>
                      <a:r>
                        <a:rPr lang="en-GB" b="1" dirty="0"/>
                        <a:t>D</a:t>
                      </a:r>
                    </a:p>
                  </a:txBody>
                  <a:tcPr>
                    <a:solidFill>
                      <a:schemeClr val="bg1">
                        <a:lumMod val="85000"/>
                      </a:schemeClr>
                    </a:solidFill>
                  </a:tcPr>
                </a:tc>
                <a:tc>
                  <a:txBody>
                    <a:bodyPr/>
                    <a:lstStyle/>
                    <a:p>
                      <a:pPr algn="ctr"/>
                      <a:r>
                        <a:rPr lang="en-GB" b="1" dirty="0"/>
                        <a:t>D</a:t>
                      </a:r>
                      <a:r>
                        <a:rPr lang="en-GB" b="1" baseline="30000" dirty="0"/>
                        <a:t>2</a:t>
                      </a:r>
                    </a:p>
                  </a:txBody>
                  <a:tcPr>
                    <a:solidFill>
                      <a:schemeClr val="bg1">
                        <a:lumMod val="85000"/>
                      </a:schemeClr>
                    </a:solidFill>
                  </a:tcPr>
                </a:tc>
                <a:extLst>
                  <a:ext uri="{0D108BD9-81ED-4DB2-BD59-A6C34878D82A}">
                    <a16:rowId xmlns:a16="http://schemas.microsoft.com/office/drawing/2014/main" val="3464498329"/>
                  </a:ext>
                </a:extLst>
              </a:tr>
              <a:tr h="370840">
                <a:tc>
                  <a:txBody>
                    <a:bodyPr/>
                    <a:lstStyle/>
                    <a:p>
                      <a:pPr algn="ctr"/>
                      <a:r>
                        <a:rPr lang="en-GB" dirty="0"/>
                        <a:t>1</a:t>
                      </a:r>
                    </a:p>
                  </a:txBody>
                  <a:tcPr/>
                </a:tc>
                <a:tc>
                  <a:txBody>
                    <a:bodyPr/>
                    <a:lstStyle/>
                    <a:p>
                      <a:pPr algn="ctr"/>
                      <a:r>
                        <a:rPr lang="en-GB" dirty="0"/>
                        <a:t>175</a:t>
                      </a:r>
                    </a:p>
                  </a:txBody>
                  <a:tcPr/>
                </a:tc>
                <a:tc>
                  <a:txBody>
                    <a:bodyPr/>
                    <a:lstStyle/>
                    <a:p>
                      <a:pPr algn="ctr"/>
                      <a:endParaRPr lang="en-GB"/>
                    </a:p>
                  </a:txBody>
                  <a:tcPr/>
                </a:tc>
                <a:tc>
                  <a:txBody>
                    <a:bodyPr/>
                    <a:lstStyle/>
                    <a:p>
                      <a:pPr algn="ctr"/>
                      <a:r>
                        <a:rPr lang="en-GB" dirty="0"/>
                        <a:t>73.5</a:t>
                      </a:r>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459861576"/>
                  </a:ext>
                </a:extLst>
              </a:tr>
              <a:tr h="370840">
                <a:tc>
                  <a:txBody>
                    <a:bodyPr/>
                    <a:lstStyle/>
                    <a:p>
                      <a:pPr algn="ctr"/>
                      <a:r>
                        <a:rPr lang="en-GB" dirty="0"/>
                        <a:t>2</a:t>
                      </a:r>
                    </a:p>
                  </a:txBody>
                  <a:tcPr/>
                </a:tc>
                <a:tc>
                  <a:txBody>
                    <a:bodyPr/>
                    <a:lstStyle/>
                    <a:p>
                      <a:pPr algn="ctr"/>
                      <a:r>
                        <a:rPr lang="en-GB" dirty="0"/>
                        <a:t>166</a:t>
                      </a:r>
                    </a:p>
                  </a:txBody>
                  <a:tcPr/>
                </a:tc>
                <a:tc>
                  <a:txBody>
                    <a:bodyPr/>
                    <a:lstStyle/>
                    <a:p>
                      <a:pPr algn="ctr"/>
                      <a:endParaRPr lang="en-GB" dirty="0"/>
                    </a:p>
                  </a:txBody>
                  <a:tcPr/>
                </a:tc>
                <a:tc>
                  <a:txBody>
                    <a:bodyPr/>
                    <a:lstStyle/>
                    <a:p>
                      <a:pPr algn="ctr"/>
                      <a:r>
                        <a:rPr lang="en-GB" dirty="0"/>
                        <a:t>81.8</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947941113"/>
                  </a:ext>
                </a:extLst>
              </a:tr>
              <a:tr h="370840">
                <a:tc>
                  <a:txBody>
                    <a:bodyPr/>
                    <a:lstStyle/>
                    <a:p>
                      <a:pPr algn="ctr"/>
                      <a:r>
                        <a:rPr lang="en-GB" dirty="0"/>
                        <a:t>3</a:t>
                      </a:r>
                    </a:p>
                  </a:txBody>
                  <a:tcPr/>
                </a:tc>
                <a:tc>
                  <a:txBody>
                    <a:bodyPr/>
                    <a:lstStyle/>
                    <a:p>
                      <a:pPr algn="ctr"/>
                      <a:r>
                        <a:rPr lang="en-GB" dirty="0"/>
                        <a:t>168</a:t>
                      </a:r>
                    </a:p>
                  </a:txBody>
                  <a:tcPr/>
                </a:tc>
                <a:tc>
                  <a:txBody>
                    <a:bodyPr/>
                    <a:lstStyle/>
                    <a:p>
                      <a:pPr algn="ctr"/>
                      <a:endParaRPr lang="en-GB"/>
                    </a:p>
                  </a:txBody>
                  <a:tcPr/>
                </a:tc>
                <a:tc>
                  <a:txBody>
                    <a:bodyPr/>
                    <a:lstStyle/>
                    <a:p>
                      <a:pPr algn="ctr"/>
                      <a:r>
                        <a:rPr lang="en-GB" dirty="0"/>
                        <a:t>65.5</a:t>
                      </a:r>
                    </a:p>
                  </a:txBody>
                  <a:tcPr/>
                </a:tc>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1881344394"/>
                  </a:ext>
                </a:extLst>
              </a:tr>
              <a:tr h="370840">
                <a:tc>
                  <a:txBody>
                    <a:bodyPr/>
                    <a:lstStyle/>
                    <a:p>
                      <a:pPr algn="ctr"/>
                      <a:r>
                        <a:rPr lang="en-GB" dirty="0"/>
                        <a:t>4</a:t>
                      </a:r>
                    </a:p>
                  </a:txBody>
                  <a:tcPr/>
                </a:tc>
                <a:tc>
                  <a:txBody>
                    <a:bodyPr/>
                    <a:lstStyle/>
                    <a:p>
                      <a:pPr algn="ctr"/>
                      <a:r>
                        <a:rPr lang="en-GB" dirty="0"/>
                        <a:t>183</a:t>
                      </a:r>
                    </a:p>
                  </a:txBody>
                  <a:tcPr/>
                </a:tc>
                <a:tc>
                  <a:txBody>
                    <a:bodyPr/>
                    <a:lstStyle/>
                    <a:p>
                      <a:pPr algn="ctr"/>
                      <a:endParaRPr lang="en-GB" dirty="0"/>
                    </a:p>
                  </a:txBody>
                  <a:tcPr/>
                </a:tc>
                <a:tc>
                  <a:txBody>
                    <a:bodyPr/>
                    <a:lstStyle/>
                    <a:p>
                      <a:pPr algn="ctr"/>
                      <a:r>
                        <a:rPr lang="en-GB" dirty="0"/>
                        <a:t>81.7</a:t>
                      </a:r>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915987830"/>
                  </a:ext>
                </a:extLst>
              </a:tr>
              <a:tr h="370840">
                <a:tc>
                  <a:txBody>
                    <a:bodyPr/>
                    <a:lstStyle/>
                    <a:p>
                      <a:pPr algn="ctr"/>
                      <a:r>
                        <a:rPr lang="en-GB" dirty="0"/>
                        <a:t>5</a:t>
                      </a:r>
                    </a:p>
                  </a:txBody>
                  <a:tcPr/>
                </a:tc>
                <a:tc>
                  <a:txBody>
                    <a:bodyPr/>
                    <a:lstStyle/>
                    <a:p>
                      <a:pPr algn="ctr"/>
                      <a:r>
                        <a:rPr lang="en-GB" dirty="0"/>
                        <a:t>159</a:t>
                      </a:r>
                    </a:p>
                  </a:txBody>
                  <a:tcPr/>
                </a:tc>
                <a:tc>
                  <a:txBody>
                    <a:bodyPr/>
                    <a:lstStyle/>
                    <a:p>
                      <a:pPr algn="ctr"/>
                      <a:endParaRPr lang="en-GB" dirty="0"/>
                    </a:p>
                  </a:txBody>
                  <a:tcPr/>
                </a:tc>
                <a:tc>
                  <a:txBody>
                    <a:bodyPr/>
                    <a:lstStyle/>
                    <a:p>
                      <a:pPr algn="ctr"/>
                      <a:r>
                        <a:rPr lang="en-GB" dirty="0"/>
                        <a:t>55.9</a:t>
                      </a:r>
                    </a:p>
                  </a:txBody>
                  <a:tcPr/>
                </a:tc>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339337317"/>
                  </a:ext>
                </a:extLst>
              </a:tr>
              <a:tr h="370840">
                <a:tc>
                  <a:txBody>
                    <a:bodyPr/>
                    <a:lstStyle/>
                    <a:p>
                      <a:pPr algn="ctr"/>
                      <a:r>
                        <a:rPr lang="en-GB" dirty="0"/>
                        <a:t>6</a:t>
                      </a:r>
                    </a:p>
                  </a:txBody>
                  <a:tcPr/>
                </a:tc>
                <a:tc>
                  <a:txBody>
                    <a:bodyPr/>
                    <a:lstStyle/>
                    <a:p>
                      <a:pPr algn="ctr"/>
                      <a:r>
                        <a:rPr lang="en-GB" dirty="0"/>
                        <a:t>179</a:t>
                      </a:r>
                    </a:p>
                  </a:txBody>
                  <a:tcPr/>
                </a:tc>
                <a:tc>
                  <a:txBody>
                    <a:bodyPr/>
                    <a:lstStyle/>
                    <a:p>
                      <a:pPr algn="ctr"/>
                      <a:endParaRPr lang="en-GB"/>
                    </a:p>
                  </a:txBody>
                  <a:tcPr/>
                </a:tc>
                <a:tc>
                  <a:txBody>
                    <a:bodyPr/>
                    <a:lstStyle/>
                    <a:p>
                      <a:pPr algn="ctr"/>
                      <a:r>
                        <a:rPr lang="en-GB" dirty="0"/>
                        <a:t>87.5</a:t>
                      </a:r>
                    </a:p>
                  </a:txBody>
                  <a:tcPr/>
                </a:tc>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883640762"/>
                  </a:ext>
                </a:extLst>
              </a:tr>
              <a:tr h="370840">
                <a:tc>
                  <a:txBody>
                    <a:bodyPr/>
                    <a:lstStyle/>
                    <a:p>
                      <a:pPr algn="ctr"/>
                      <a:r>
                        <a:rPr lang="en-GB" dirty="0"/>
                        <a:t>7</a:t>
                      </a:r>
                    </a:p>
                  </a:txBody>
                  <a:tcPr/>
                </a:tc>
                <a:tc>
                  <a:txBody>
                    <a:bodyPr/>
                    <a:lstStyle/>
                    <a:p>
                      <a:pPr algn="ctr"/>
                      <a:r>
                        <a:rPr lang="en-GB" dirty="0"/>
                        <a:t>195</a:t>
                      </a:r>
                    </a:p>
                  </a:txBody>
                  <a:tcPr/>
                </a:tc>
                <a:tc>
                  <a:txBody>
                    <a:bodyPr/>
                    <a:lstStyle/>
                    <a:p>
                      <a:pPr algn="ctr"/>
                      <a:endParaRPr lang="en-GB"/>
                    </a:p>
                  </a:txBody>
                  <a:tcPr/>
                </a:tc>
                <a:tc>
                  <a:txBody>
                    <a:bodyPr/>
                    <a:lstStyle/>
                    <a:p>
                      <a:pPr algn="ctr"/>
                      <a:r>
                        <a:rPr lang="en-GB" dirty="0"/>
                        <a:t>107.2</a:t>
                      </a:r>
                    </a:p>
                  </a:txBody>
                  <a:tcPr/>
                </a:tc>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124133168"/>
                  </a:ext>
                </a:extLst>
              </a:tr>
              <a:tr h="370840">
                <a:tc>
                  <a:txBody>
                    <a:bodyPr/>
                    <a:lstStyle/>
                    <a:p>
                      <a:pPr algn="ctr"/>
                      <a:r>
                        <a:rPr lang="en-GB" dirty="0"/>
                        <a:t>8</a:t>
                      </a:r>
                    </a:p>
                  </a:txBody>
                  <a:tcPr/>
                </a:tc>
                <a:tc>
                  <a:txBody>
                    <a:bodyPr/>
                    <a:lstStyle/>
                    <a:p>
                      <a:pPr algn="ctr"/>
                      <a:r>
                        <a:rPr lang="en-GB" dirty="0"/>
                        <a:t>192</a:t>
                      </a:r>
                    </a:p>
                  </a:txBody>
                  <a:tcPr/>
                </a:tc>
                <a:tc>
                  <a:txBody>
                    <a:bodyPr/>
                    <a:lstStyle/>
                    <a:p>
                      <a:pPr algn="ctr"/>
                      <a:endParaRPr lang="en-GB"/>
                    </a:p>
                  </a:txBody>
                  <a:tcPr/>
                </a:tc>
                <a:tc>
                  <a:txBody>
                    <a:bodyPr/>
                    <a:lstStyle/>
                    <a:p>
                      <a:pPr algn="ctr"/>
                      <a:r>
                        <a:rPr lang="en-GB" dirty="0"/>
                        <a:t>90.7</a:t>
                      </a:r>
                    </a:p>
                  </a:txBody>
                  <a:tcPr/>
                </a:tc>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189566436"/>
                  </a:ext>
                </a:extLst>
              </a:tr>
              <a:tr h="370840">
                <a:tc>
                  <a:txBody>
                    <a:bodyPr/>
                    <a:lstStyle/>
                    <a:p>
                      <a:pPr algn="ctr"/>
                      <a:r>
                        <a:rPr lang="en-GB" dirty="0"/>
                        <a:t>9</a:t>
                      </a:r>
                    </a:p>
                  </a:txBody>
                  <a:tcPr/>
                </a:tc>
                <a:tc>
                  <a:txBody>
                    <a:bodyPr/>
                    <a:lstStyle/>
                    <a:p>
                      <a:pPr algn="ctr"/>
                      <a:r>
                        <a:rPr lang="en-GB" dirty="0"/>
                        <a:t>178</a:t>
                      </a:r>
                    </a:p>
                  </a:txBody>
                  <a:tcPr/>
                </a:tc>
                <a:tc>
                  <a:txBody>
                    <a:bodyPr/>
                    <a:lstStyle/>
                    <a:p>
                      <a:pPr algn="ctr"/>
                      <a:endParaRPr lang="en-GB"/>
                    </a:p>
                  </a:txBody>
                  <a:tcPr/>
                </a:tc>
                <a:tc>
                  <a:txBody>
                    <a:bodyPr/>
                    <a:lstStyle/>
                    <a:p>
                      <a:pPr algn="ctr"/>
                      <a:r>
                        <a:rPr lang="en-GB" dirty="0"/>
                        <a:t>73.5</a:t>
                      </a:r>
                    </a:p>
                  </a:txBody>
                  <a:tcPr/>
                </a:tc>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636504030"/>
                  </a:ext>
                </a:extLst>
              </a:tr>
              <a:tr h="370840">
                <a:tc>
                  <a:txBody>
                    <a:bodyPr/>
                    <a:lstStyle/>
                    <a:p>
                      <a:pPr algn="ctr"/>
                      <a:r>
                        <a:rPr lang="en-GB" dirty="0"/>
                        <a:t>10</a:t>
                      </a:r>
                    </a:p>
                  </a:txBody>
                  <a:tcPr/>
                </a:tc>
                <a:tc>
                  <a:txBody>
                    <a:bodyPr/>
                    <a:lstStyle/>
                    <a:p>
                      <a:pPr algn="ctr"/>
                      <a:r>
                        <a:rPr lang="en-GB" dirty="0"/>
                        <a:t>181</a:t>
                      </a:r>
                    </a:p>
                  </a:txBody>
                  <a:tcPr/>
                </a:tc>
                <a:tc>
                  <a:txBody>
                    <a:bodyPr/>
                    <a:lstStyle/>
                    <a:p>
                      <a:pPr algn="ctr"/>
                      <a:endParaRPr lang="en-GB"/>
                    </a:p>
                  </a:txBody>
                  <a:tcPr/>
                </a:tc>
                <a:tc>
                  <a:txBody>
                    <a:bodyPr/>
                    <a:lstStyle/>
                    <a:p>
                      <a:pPr algn="ctr"/>
                      <a:r>
                        <a:rPr lang="en-GB" dirty="0"/>
                        <a:t>69.1</a:t>
                      </a:r>
                    </a:p>
                  </a:txBody>
                  <a:tcPr/>
                </a:tc>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924484894"/>
                  </a:ext>
                </a:extLst>
              </a:tr>
            </a:tbl>
          </a:graphicData>
        </a:graphic>
      </p:graphicFrame>
      <p:sp>
        <p:nvSpPr>
          <p:cNvPr id="5" name="TextBox 4"/>
          <p:cNvSpPr txBox="1"/>
          <p:nvPr/>
        </p:nvSpPr>
        <p:spPr>
          <a:xfrm>
            <a:off x="9877695" y="5921693"/>
            <a:ext cx="1476103" cy="369332"/>
          </a:xfrm>
          <a:prstGeom prst="rect">
            <a:avLst/>
          </a:prstGeom>
          <a:noFill/>
        </p:spPr>
        <p:txBody>
          <a:bodyPr wrap="square" rtlCol="0">
            <a:spAutoFit/>
          </a:bodyPr>
          <a:lstStyle/>
          <a:p>
            <a:r>
              <a:rPr lang="en-GB" dirty="0"/>
              <a:t>Ʃ</a:t>
            </a:r>
          </a:p>
        </p:txBody>
      </p:sp>
    </p:spTree>
    <p:extLst>
      <p:ext uri="{BB962C8B-B14F-4D97-AF65-F5344CB8AC3E}">
        <p14:creationId xmlns:p14="http://schemas.microsoft.com/office/powerpoint/2010/main" val="4275302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chemeClr val="accent1">
              <a:lumMod val="20000"/>
              <a:lumOff val="80000"/>
            </a:schemeClr>
          </a:solidFill>
        </p:spPr>
        <p:txBody>
          <a:bodyPr>
            <a:normAutofit fontScale="90000"/>
          </a:bodyPr>
          <a:lstStyle/>
          <a:p>
            <a:r>
              <a:rPr lang="en-US" sz="3300" dirty="0"/>
              <a:t/>
            </a:r>
            <a:br>
              <a:rPr lang="en-US" sz="3300" dirty="0"/>
            </a:br>
            <a:r>
              <a:rPr lang="en-US" sz="3300" b="1" u="sng" dirty="0"/>
              <a:t>Rank the height from smallest to largest</a:t>
            </a:r>
            <a:r>
              <a:rPr lang="en-US" dirty="0"/>
              <a:t/>
            </a:r>
            <a:br>
              <a:rPr lang="en-US" dirty="0"/>
            </a:br>
            <a:endParaRPr lang="en-GB" dirty="0"/>
          </a:p>
        </p:txBody>
      </p:sp>
      <p:graphicFrame>
        <p:nvGraphicFramePr>
          <p:cNvPr id="4" name="Content Placeholder 3"/>
          <p:cNvGraphicFramePr>
            <a:graphicFrameLocks noGrp="1"/>
          </p:cNvGraphicFramePr>
          <p:nvPr>
            <p:ph idx="1"/>
          </p:nvPr>
        </p:nvGraphicFramePr>
        <p:xfrm>
          <a:off x="169863" y="1449388"/>
          <a:ext cx="11183935" cy="4348480"/>
        </p:xfrm>
        <a:graphic>
          <a:graphicData uri="http://schemas.openxmlformats.org/drawingml/2006/table">
            <a:tbl>
              <a:tblPr firstRow="1" bandRow="1">
                <a:tableStyleId>{5940675A-B579-460E-94D1-54222C63F5DA}</a:tableStyleId>
              </a:tblPr>
              <a:tblGrid>
                <a:gridCol w="1597705">
                  <a:extLst>
                    <a:ext uri="{9D8B030D-6E8A-4147-A177-3AD203B41FA5}">
                      <a16:colId xmlns:a16="http://schemas.microsoft.com/office/drawing/2014/main" val="3794855337"/>
                    </a:ext>
                  </a:extLst>
                </a:gridCol>
                <a:gridCol w="1597705">
                  <a:extLst>
                    <a:ext uri="{9D8B030D-6E8A-4147-A177-3AD203B41FA5}">
                      <a16:colId xmlns:a16="http://schemas.microsoft.com/office/drawing/2014/main" val="3221535704"/>
                    </a:ext>
                  </a:extLst>
                </a:gridCol>
                <a:gridCol w="1597705">
                  <a:extLst>
                    <a:ext uri="{9D8B030D-6E8A-4147-A177-3AD203B41FA5}">
                      <a16:colId xmlns:a16="http://schemas.microsoft.com/office/drawing/2014/main" val="3879386435"/>
                    </a:ext>
                  </a:extLst>
                </a:gridCol>
                <a:gridCol w="1597705">
                  <a:extLst>
                    <a:ext uri="{9D8B030D-6E8A-4147-A177-3AD203B41FA5}">
                      <a16:colId xmlns:a16="http://schemas.microsoft.com/office/drawing/2014/main" val="2708353585"/>
                    </a:ext>
                  </a:extLst>
                </a:gridCol>
                <a:gridCol w="1597705">
                  <a:extLst>
                    <a:ext uri="{9D8B030D-6E8A-4147-A177-3AD203B41FA5}">
                      <a16:colId xmlns:a16="http://schemas.microsoft.com/office/drawing/2014/main" val="3620065824"/>
                    </a:ext>
                  </a:extLst>
                </a:gridCol>
                <a:gridCol w="1597705">
                  <a:extLst>
                    <a:ext uri="{9D8B030D-6E8A-4147-A177-3AD203B41FA5}">
                      <a16:colId xmlns:a16="http://schemas.microsoft.com/office/drawing/2014/main" val="4029036865"/>
                    </a:ext>
                  </a:extLst>
                </a:gridCol>
                <a:gridCol w="1597705">
                  <a:extLst>
                    <a:ext uri="{9D8B030D-6E8A-4147-A177-3AD203B41FA5}">
                      <a16:colId xmlns:a16="http://schemas.microsoft.com/office/drawing/2014/main" val="2302709651"/>
                    </a:ext>
                  </a:extLst>
                </a:gridCol>
              </a:tblGrid>
              <a:tr h="370840">
                <a:tc>
                  <a:txBody>
                    <a:bodyPr/>
                    <a:lstStyle/>
                    <a:p>
                      <a:pPr algn="ctr"/>
                      <a:r>
                        <a:rPr lang="en-GB" b="1" dirty="0"/>
                        <a:t>Person no.</a:t>
                      </a:r>
                    </a:p>
                  </a:txBody>
                  <a:tcPr>
                    <a:solidFill>
                      <a:schemeClr val="bg1">
                        <a:lumMod val="85000"/>
                      </a:schemeClr>
                    </a:solidFill>
                  </a:tcPr>
                </a:tc>
                <a:tc>
                  <a:txBody>
                    <a:bodyPr/>
                    <a:lstStyle/>
                    <a:p>
                      <a:pPr algn="ctr"/>
                      <a:r>
                        <a:rPr lang="en-GB" b="1" dirty="0"/>
                        <a:t>Height/cm</a:t>
                      </a:r>
                    </a:p>
                  </a:txBody>
                  <a:tcPr>
                    <a:solidFill>
                      <a:schemeClr val="bg1">
                        <a:lumMod val="85000"/>
                      </a:schemeClr>
                    </a:solidFill>
                  </a:tcPr>
                </a:tc>
                <a:tc>
                  <a:txBody>
                    <a:bodyPr/>
                    <a:lstStyle/>
                    <a:p>
                      <a:pPr algn="ctr"/>
                      <a:r>
                        <a:rPr lang="en-GB" b="1" dirty="0"/>
                        <a:t>Height ranking</a:t>
                      </a:r>
                    </a:p>
                  </a:txBody>
                  <a:tcPr>
                    <a:solidFill>
                      <a:schemeClr val="bg1">
                        <a:lumMod val="85000"/>
                      </a:schemeClr>
                    </a:solidFill>
                  </a:tcPr>
                </a:tc>
                <a:tc>
                  <a:txBody>
                    <a:bodyPr/>
                    <a:lstStyle/>
                    <a:p>
                      <a:pPr algn="ctr"/>
                      <a:r>
                        <a:rPr lang="en-GB" b="1" dirty="0"/>
                        <a:t>Weight/ Kg</a:t>
                      </a:r>
                    </a:p>
                  </a:txBody>
                  <a:tcPr>
                    <a:solidFill>
                      <a:schemeClr val="bg1">
                        <a:lumMod val="85000"/>
                      </a:schemeClr>
                    </a:solidFill>
                  </a:tcPr>
                </a:tc>
                <a:tc>
                  <a:txBody>
                    <a:bodyPr/>
                    <a:lstStyle/>
                    <a:p>
                      <a:pPr algn="ctr"/>
                      <a:r>
                        <a:rPr lang="en-GB" b="1" dirty="0"/>
                        <a:t>Weight ranking</a:t>
                      </a:r>
                    </a:p>
                  </a:txBody>
                  <a:tcPr>
                    <a:solidFill>
                      <a:schemeClr val="bg1">
                        <a:lumMod val="85000"/>
                      </a:schemeClr>
                    </a:solidFill>
                  </a:tcPr>
                </a:tc>
                <a:tc>
                  <a:txBody>
                    <a:bodyPr/>
                    <a:lstStyle/>
                    <a:p>
                      <a:pPr algn="ctr"/>
                      <a:r>
                        <a:rPr lang="en-GB" b="1" dirty="0"/>
                        <a:t>D</a:t>
                      </a:r>
                    </a:p>
                  </a:txBody>
                  <a:tcPr>
                    <a:solidFill>
                      <a:schemeClr val="bg1">
                        <a:lumMod val="85000"/>
                      </a:schemeClr>
                    </a:solidFill>
                  </a:tcPr>
                </a:tc>
                <a:tc>
                  <a:txBody>
                    <a:bodyPr/>
                    <a:lstStyle/>
                    <a:p>
                      <a:pPr algn="ctr"/>
                      <a:r>
                        <a:rPr lang="en-GB" b="1" dirty="0"/>
                        <a:t>D</a:t>
                      </a:r>
                      <a:r>
                        <a:rPr lang="en-GB" b="1" baseline="30000" dirty="0"/>
                        <a:t>2</a:t>
                      </a:r>
                    </a:p>
                  </a:txBody>
                  <a:tcPr>
                    <a:solidFill>
                      <a:schemeClr val="bg1">
                        <a:lumMod val="85000"/>
                      </a:schemeClr>
                    </a:solidFill>
                  </a:tcPr>
                </a:tc>
                <a:extLst>
                  <a:ext uri="{0D108BD9-81ED-4DB2-BD59-A6C34878D82A}">
                    <a16:rowId xmlns:a16="http://schemas.microsoft.com/office/drawing/2014/main" val="3464498329"/>
                  </a:ext>
                </a:extLst>
              </a:tr>
              <a:tr h="370840">
                <a:tc>
                  <a:txBody>
                    <a:bodyPr/>
                    <a:lstStyle/>
                    <a:p>
                      <a:pPr algn="ctr"/>
                      <a:r>
                        <a:rPr lang="en-GB" dirty="0"/>
                        <a:t>1</a:t>
                      </a:r>
                    </a:p>
                  </a:txBody>
                  <a:tcPr/>
                </a:tc>
                <a:tc>
                  <a:txBody>
                    <a:bodyPr/>
                    <a:lstStyle/>
                    <a:p>
                      <a:pPr algn="ctr"/>
                      <a:r>
                        <a:rPr lang="en-GB" dirty="0"/>
                        <a:t>175</a:t>
                      </a:r>
                    </a:p>
                  </a:txBody>
                  <a:tcPr/>
                </a:tc>
                <a:tc>
                  <a:txBody>
                    <a:bodyPr/>
                    <a:lstStyle/>
                    <a:p>
                      <a:pPr algn="ctr"/>
                      <a:r>
                        <a:rPr lang="en-GB" dirty="0">
                          <a:solidFill>
                            <a:srgbClr val="FF0000"/>
                          </a:solidFill>
                        </a:rPr>
                        <a:t>4</a:t>
                      </a:r>
                    </a:p>
                  </a:txBody>
                  <a:tcPr/>
                </a:tc>
                <a:tc>
                  <a:txBody>
                    <a:bodyPr/>
                    <a:lstStyle/>
                    <a:p>
                      <a:pPr algn="ctr"/>
                      <a:r>
                        <a:rPr lang="en-GB" dirty="0"/>
                        <a:t>73.5</a:t>
                      </a:r>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459861576"/>
                  </a:ext>
                </a:extLst>
              </a:tr>
              <a:tr h="370840">
                <a:tc>
                  <a:txBody>
                    <a:bodyPr/>
                    <a:lstStyle/>
                    <a:p>
                      <a:pPr algn="ctr"/>
                      <a:r>
                        <a:rPr lang="en-GB" dirty="0"/>
                        <a:t>2</a:t>
                      </a:r>
                    </a:p>
                  </a:txBody>
                  <a:tcPr/>
                </a:tc>
                <a:tc>
                  <a:txBody>
                    <a:bodyPr/>
                    <a:lstStyle/>
                    <a:p>
                      <a:pPr algn="ctr"/>
                      <a:r>
                        <a:rPr lang="en-GB" dirty="0"/>
                        <a:t>166</a:t>
                      </a:r>
                    </a:p>
                  </a:txBody>
                  <a:tcPr/>
                </a:tc>
                <a:tc>
                  <a:txBody>
                    <a:bodyPr/>
                    <a:lstStyle/>
                    <a:p>
                      <a:pPr algn="ctr"/>
                      <a:r>
                        <a:rPr lang="en-GB" dirty="0">
                          <a:solidFill>
                            <a:srgbClr val="FF0000"/>
                          </a:solidFill>
                        </a:rPr>
                        <a:t>2</a:t>
                      </a:r>
                    </a:p>
                  </a:txBody>
                  <a:tcPr/>
                </a:tc>
                <a:tc>
                  <a:txBody>
                    <a:bodyPr/>
                    <a:lstStyle/>
                    <a:p>
                      <a:pPr algn="ctr"/>
                      <a:r>
                        <a:rPr lang="en-GB" dirty="0"/>
                        <a:t>81.8</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947941113"/>
                  </a:ext>
                </a:extLst>
              </a:tr>
              <a:tr h="370840">
                <a:tc>
                  <a:txBody>
                    <a:bodyPr/>
                    <a:lstStyle/>
                    <a:p>
                      <a:pPr algn="ctr"/>
                      <a:r>
                        <a:rPr lang="en-GB" dirty="0"/>
                        <a:t>3</a:t>
                      </a:r>
                    </a:p>
                  </a:txBody>
                  <a:tcPr/>
                </a:tc>
                <a:tc>
                  <a:txBody>
                    <a:bodyPr/>
                    <a:lstStyle/>
                    <a:p>
                      <a:pPr algn="ctr"/>
                      <a:r>
                        <a:rPr lang="en-GB" dirty="0"/>
                        <a:t>168</a:t>
                      </a:r>
                    </a:p>
                  </a:txBody>
                  <a:tcPr/>
                </a:tc>
                <a:tc>
                  <a:txBody>
                    <a:bodyPr/>
                    <a:lstStyle/>
                    <a:p>
                      <a:pPr algn="ctr"/>
                      <a:r>
                        <a:rPr lang="en-GB" dirty="0">
                          <a:solidFill>
                            <a:srgbClr val="FF0000"/>
                          </a:solidFill>
                        </a:rPr>
                        <a:t>3</a:t>
                      </a:r>
                    </a:p>
                  </a:txBody>
                  <a:tcPr/>
                </a:tc>
                <a:tc>
                  <a:txBody>
                    <a:bodyPr/>
                    <a:lstStyle/>
                    <a:p>
                      <a:pPr algn="ctr"/>
                      <a:r>
                        <a:rPr lang="en-GB" dirty="0"/>
                        <a:t>65.5</a:t>
                      </a:r>
                    </a:p>
                  </a:txBody>
                  <a:tcPr/>
                </a:tc>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1881344394"/>
                  </a:ext>
                </a:extLst>
              </a:tr>
              <a:tr h="370840">
                <a:tc>
                  <a:txBody>
                    <a:bodyPr/>
                    <a:lstStyle/>
                    <a:p>
                      <a:pPr algn="ctr"/>
                      <a:r>
                        <a:rPr lang="en-GB" dirty="0"/>
                        <a:t>4</a:t>
                      </a:r>
                    </a:p>
                  </a:txBody>
                  <a:tcPr/>
                </a:tc>
                <a:tc>
                  <a:txBody>
                    <a:bodyPr/>
                    <a:lstStyle/>
                    <a:p>
                      <a:pPr algn="ctr"/>
                      <a:r>
                        <a:rPr lang="en-GB" dirty="0"/>
                        <a:t>183</a:t>
                      </a:r>
                    </a:p>
                  </a:txBody>
                  <a:tcPr/>
                </a:tc>
                <a:tc>
                  <a:txBody>
                    <a:bodyPr/>
                    <a:lstStyle/>
                    <a:p>
                      <a:pPr algn="ctr"/>
                      <a:r>
                        <a:rPr lang="en-GB" dirty="0">
                          <a:solidFill>
                            <a:srgbClr val="FF0000"/>
                          </a:solidFill>
                        </a:rPr>
                        <a:t>8</a:t>
                      </a:r>
                    </a:p>
                  </a:txBody>
                  <a:tcPr/>
                </a:tc>
                <a:tc>
                  <a:txBody>
                    <a:bodyPr/>
                    <a:lstStyle/>
                    <a:p>
                      <a:pPr algn="ctr"/>
                      <a:r>
                        <a:rPr lang="en-GB" dirty="0"/>
                        <a:t>81.7</a:t>
                      </a:r>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915987830"/>
                  </a:ext>
                </a:extLst>
              </a:tr>
              <a:tr h="370840">
                <a:tc>
                  <a:txBody>
                    <a:bodyPr/>
                    <a:lstStyle/>
                    <a:p>
                      <a:pPr algn="ctr"/>
                      <a:r>
                        <a:rPr lang="en-GB" dirty="0"/>
                        <a:t>5</a:t>
                      </a:r>
                    </a:p>
                  </a:txBody>
                  <a:tcPr/>
                </a:tc>
                <a:tc>
                  <a:txBody>
                    <a:bodyPr/>
                    <a:lstStyle/>
                    <a:p>
                      <a:pPr algn="ctr"/>
                      <a:r>
                        <a:rPr lang="en-GB" dirty="0"/>
                        <a:t>159</a:t>
                      </a:r>
                    </a:p>
                  </a:txBody>
                  <a:tcPr/>
                </a:tc>
                <a:tc>
                  <a:txBody>
                    <a:bodyPr/>
                    <a:lstStyle/>
                    <a:p>
                      <a:pPr algn="ctr"/>
                      <a:r>
                        <a:rPr lang="en-GB" dirty="0">
                          <a:solidFill>
                            <a:srgbClr val="FF0000"/>
                          </a:solidFill>
                        </a:rPr>
                        <a:t>1</a:t>
                      </a:r>
                    </a:p>
                  </a:txBody>
                  <a:tcPr/>
                </a:tc>
                <a:tc>
                  <a:txBody>
                    <a:bodyPr/>
                    <a:lstStyle/>
                    <a:p>
                      <a:pPr algn="ctr"/>
                      <a:r>
                        <a:rPr lang="en-GB" dirty="0"/>
                        <a:t>55.9</a:t>
                      </a:r>
                    </a:p>
                  </a:txBody>
                  <a:tcPr/>
                </a:tc>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339337317"/>
                  </a:ext>
                </a:extLst>
              </a:tr>
              <a:tr h="370840">
                <a:tc>
                  <a:txBody>
                    <a:bodyPr/>
                    <a:lstStyle/>
                    <a:p>
                      <a:pPr algn="ctr"/>
                      <a:r>
                        <a:rPr lang="en-GB" dirty="0"/>
                        <a:t>6</a:t>
                      </a:r>
                    </a:p>
                  </a:txBody>
                  <a:tcPr/>
                </a:tc>
                <a:tc>
                  <a:txBody>
                    <a:bodyPr/>
                    <a:lstStyle/>
                    <a:p>
                      <a:pPr algn="ctr"/>
                      <a:r>
                        <a:rPr lang="en-GB" dirty="0"/>
                        <a:t>179</a:t>
                      </a:r>
                    </a:p>
                  </a:txBody>
                  <a:tcPr/>
                </a:tc>
                <a:tc>
                  <a:txBody>
                    <a:bodyPr/>
                    <a:lstStyle/>
                    <a:p>
                      <a:pPr algn="ctr"/>
                      <a:r>
                        <a:rPr lang="en-GB" dirty="0">
                          <a:solidFill>
                            <a:srgbClr val="FF0000"/>
                          </a:solidFill>
                        </a:rPr>
                        <a:t>6</a:t>
                      </a:r>
                    </a:p>
                  </a:txBody>
                  <a:tcPr/>
                </a:tc>
                <a:tc>
                  <a:txBody>
                    <a:bodyPr/>
                    <a:lstStyle/>
                    <a:p>
                      <a:pPr algn="ctr"/>
                      <a:r>
                        <a:rPr lang="en-GB" dirty="0"/>
                        <a:t>87.5</a:t>
                      </a:r>
                    </a:p>
                  </a:txBody>
                  <a:tcPr/>
                </a:tc>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883640762"/>
                  </a:ext>
                </a:extLst>
              </a:tr>
              <a:tr h="370840">
                <a:tc>
                  <a:txBody>
                    <a:bodyPr/>
                    <a:lstStyle/>
                    <a:p>
                      <a:pPr algn="ctr"/>
                      <a:r>
                        <a:rPr lang="en-GB" dirty="0"/>
                        <a:t>7</a:t>
                      </a:r>
                    </a:p>
                  </a:txBody>
                  <a:tcPr/>
                </a:tc>
                <a:tc>
                  <a:txBody>
                    <a:bodyPr/>
                    <a:lstStyle/>
                    <a:p>
                      <a:pPr algn="ctr"/>
                      <a:r>
                        <a:rPr lang="en-GB" dirty="0"/>
                        <a:t>195</a:t>
                      </a:r>
                    </a:p>
                  </a:txBody>
                  <a:tcPr/>
                </a:tc>
                <a:tc>
                  <a:txBody>
                    <a:bodyPr/>
                    <a:lstStyle/>
                    <a:p>
                      <a:pPr algn="ctr"/>
                      <a:r>
                        <a:rPr lang="en-GB" dirty="0">
                          <a:solidFill>
                            <a:srgbClr val="FF0000"/>
                          </a:solidFill>
                        </a:rPr>
                        <a:t>10</a:t>
                      </a:r>
                    </a:p>
                  </a:txBody>
                  <a:tcPr/>
                </a:tc>
                <a:tc>
                  <a:txBody>
                    <a:bodyPr/>
                    <a:lstStyle/>
                    <a:p>
                      <a:pPr algn="ctr"/>
                      <a:r>
                        <a:rPr lang="en-GB" dirty="0"/>
                        <a:t>107.2</a:t>
                      </a:r>
                    </a:p>
                  </a:txBody>
                  <a:tcPr/>
                </a:tc>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124133168"/>
                  </a:ext>
                </a:extLst>
              </a:tr>
              <a:tr h="370840">
                <a:tc>
                  <a:txBody>
                    <a:bodyPr/>
                    <a:lstStyle/>
                    <a:p>
                      <a:pPr algn="ctr"/>
                      <a:r>
                        <a:rPr lang="en-GB" dirty="0"/>
                        <a:t>8</a:t>
                      </a:r>
                    </a:p>
                  </a:txBody>
                  <a:tcPr/>
                </a:tc>
                <a:tc>
                  <a:txBody>
                    <a:bodyPr/>
                    <a:lstStyle/>
                    <a:p>
                      <a:pPr algn="ctr"/>
                      <a:r>
                        <a:rPr lang="en-GB" dirty="0"/>
                        <a:t>192</a:t>
                      </a:r>
                    </a:p>
                  </a:txBody>
                  <a:tcPr/>
                </a:tc>
                <a:tc>
                  <a:txBody>
                    <a:bodyPr/>
                    <a:lstStyle/>
                    <a:p>
                      <a:pPr algn="ctr"/>
                      <a:r>
                        <a:rPr lang="en-GB" dirty="0">
                          <a:solidFill>
                            <a:srgbClr val="FF0000"/>
                          </a:solidFill>
                        </a:rPr>
                        <a:t>9</a:t>
                      </a:r>
                    </a:p>
                  </a:txBody>
                  <a:tcPr/>
                </a:tc>
                <a:tc>
                  <a:txBody>
                    <a:bodyPr/>
                    <a:lstStyle/>
                    <a:p>
                      <a:pPr algn="ctr"/>
                      <a:r>
                        <a:rPr lang="en-GB" dirty="0"/>
                        <a:t>90.7</a:t>
                      </a:r>
                    </a:p>
                  </a:txBody>
                  <a:tcPr/>
                </a:tc>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189566436"/>
                  </a:ext>
                </a:extLst>
              </a:tr>
              <a:tr h="370840">
                <a:tc>
                  <a:txBody>
                    <a:bodyPr/>
                    <a:lstStyle/>
                    <a:p>
                      <a:pPr algn="ctr"/>
                      <a:r>
                        <a:rPr lang="en-GB" dirty="0"/>
                        <a:t>9</a:t>
                      </a:r>
                    </a:p>
                  </a:txBody>
                  <a:tcPr/>
                </a:tc>
                <a:tc>
                  <a:txBody>
                    <a:bodyPr/>
                    <a:lstStyle/>
                    <a:p>
                      <a:pPr algn="ctr"/>
                      <a:r>
                        <a:rPr lang="en-GB" dirty="0"/>
                        <a:t>178</a:t>
                      </a:r>
                    </a:p>
                  </a:txBody>
                  <a:tcPr/>
                </a:tc>
                <a:tc>
                  <a:txBody>
                    <a:bodyPr/>
                    <a:lstStyle/>
                    <a:p>
                      <a:pPr algn="ctr"/>
                      <a:r>
                        <a:rPr lang="en-GB" dirty="0">
                          <a:solidFill>
                            <a:srgbClr val="FF0000"/>
                          </a:solidFill>
                        </a:rPr>
                        <a:t>5</a:t>
                      </a:r>
                    </a:p>
                  </a:txBody>
                  <a:tcPr/>
                </a:tc>
                <a:tc>
                  <a:txBody>
                    <a:bodyPr/>
                    <a:lstStyle/>
                    <a:p>
                      <a:pPr algn="ctr"/>
                      <a:r>
                        <a:rPr lang="en-GB" dirty="0"/>
                        <a:t>73.5</a:t>
                      </a:r>
                    </a:p>
                  </a:txBody>
                  <a:tcPr/>
                </a:tc>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636504030"/>
                  </a:ext>
                </a:extLst>
              </a:tr>
              <a:tr h="370840">
                <a:tc>
                  <a:txBody>
                    <a:bodyPr/>
                    <a:lstStyle/>
                    <a:p>
                      <a:pPr algn="ctr"/>
                      <a:r>
                        <a:rPr lang="en-GB" dirty="0"/>
                        <a:t>10</a:t>
                      </a:r>
                    </a:p>
                  </a:txBody>
                  <a:tcPr/>
                </a:tc>
                <a:tc>
                  <a:txBody>
                    <a:bodyPr/>
                    <a:lstStyle/>
                    <a:p>
                      <a:pPr algn="ctr"/>
                      <a:r>
                        <a:rPr lang="en-GB" dirty="0"/>
                        <a:t>181</a:t>
                      </a:r>
                    </a:p>
                  </a:txBody>
                  <a:tcPr/>
                </a:tc>
                <a:tc>
                  <a:txBody>
                    <a:bodyPr/>
                    <a:lstStyle/>
                    <a:p>
                      <a:pPr algn="ctr"/>
                      <a:r>
                        <a:rPr lang="en-GB" dirty="0">
                          <a:solidFill>
                            <a:srgbClr val="FF0000"/>
                          </a:solidFill>
                        </a:rPr>
                        <a:t>7</a:t>
                      </a:r>
                    </a:p>
                  </a:txBody>
                  <a:tcPr/>
                </a:tc>
                <a:tc>
                  <a:txBody>
                    <a:bodyPr/>
                    <a:lstStyle/>
                    <a:p>
                      <a:pPr algn="ctr"/>
                      <a:r>
                        <a:rPr lang="en-GB" dirty="0"/>
                        <a:t>69.1</a:t>
                      </a:r>
                    </a:p>
                  </a:txBody>
                  <a:tcPr/>
                </a:tc>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924484894"/>
                  </a:ext>
                </a:extLst>
              </a:tr>
            </a:tbl>
          </a:graphicData>
        </a:graphic>
      </p:graphicFrame>
      <p:sp>
        <p:nvSpPr>
          <p:cNvPr id="5" name="TextBox 4"/>
          <p:cNvSpPr txBox="1"/>
          <p:nvPr/>
        </p:nvSpPr>
        <p:spPr>
          <a:xfrm>
            <a:off x="9877695" y="5921693"/>
            <a:ext cx="1476103" cy="369332"/>
          </a:xfrm>
          <a:prstGeom prst="rect">
            <a:avLst/>
          </a:prstGeom>
          <a:noFill/>
        </p:spPr>
        <p:txBody>
          <a:bodyPr wrap="square" rtlCol="0">
            <a:spAutoFit/>
          </a:bodyPr>
          <a:lstStyle/>
          <a:p>
            <a:r>
              <a:rPr lang="en-GB" dirty="0"/>
              <a:t>Ʃ</a:t>
            </a:r>
          </a:p>
        </p:txBody>
      </p:sp>
    </p:spTree>
    <p:extLst>
      <p:ext uri="{BB962C8B-B14F-4D97-AF65-F5344CB8AC3E}">
        <p14:creationId xmlns:p14="http://schemas.microsoft.com/office/powerpoint/2010/main" val="29296371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chemeClr val="accent1">
              <a:lumMod val="20000"/>
              <a:lumOff val="80000"/>
            </a:schemeClr>
          </a:solidFill>
        </p:spPr>
        <p:txBody>
          <a:bodyPr>
            <a:normAutofit fontScale="90000"/>
          </a:bodyPr>
          <a:lstStyle/>
          <a:p>
            <a:r>
              <a:rPr lang="en-US" sz="3300" dirty="0"/>
              <a:t/>
            </a:r>
            <a:br>
              <a:rPr lang="en-US" sz="3300" dirty="0"/>
            </a:br>
            <a:r>
              <a:rPr lang="en-US" sz="3300" b="1" u="sng" dirty="0"/>
              <a:t>Rank the weight from smallest to largest</a:t>
            </a:r>
            <a:r>
              <a:rPr lang="en-US" dirty="0"/>
              <a:t/>
            </a:r>
            <a:br>
              <a:rPr lang="en-US" dirty="0"/>
            </a:br>
            <a:endParaRPr lang="en-GB" dirty="0"/>
          </a:p>
        </p:txBody>
      </p:sp>
      <p:graphicFrame>
        <p:nvGraphicFramePr>
          <p:cNvPr id="4" name="Content Placeholder 3"/>
          <p:cNvGraphicFramePr>
            <a:graphicFrameLocks noGrp="1"/>
          </p:cNvGraphicFramePr>
          <p:nvPr>
            <p:ph idx="1"/>
          </p:nvPr>
        </p:nvGraphicFramePr>
        <p:xfrm>
          <a:off x="169863" y="1449388"/>
          <a:ext cx="11183935" cy="4348480"/>
        </p:xfrm>
        <a:graphic>
          <a:graphicData uri="http://schemas.openxmlformats.org/drawingml/2006/table">
            <a:tbl>
              <a:tblPr firstRow="1" bandRow="1">
                <a:tableStyleId>{5940675A-B579-460E-94D1-54222C63F5DA}</a:tableStyleId>
              </a:tblPr>
              <a:tblGrid>
                <a:gridCol w="1597705">
                  <a:extLst>
                    <a:ext uri="{9D8B030D-6E8A-4147-A177-3AD203B41FA5}">
                      <a16:colId xmlns:a16="http://schemas.microsoft.com/office/drawing/2014/main" val="3794855337"/>
                    </a:ext>
                  </a:extLst>
                </a:gridCol>
                <a:gridCol w="1597705">
                  <a:extLst>
                    <a:ext uri="{9D8B030D-6E8A-4147-A177-3AD203B41FA5}">
                      <a16:colId xmlns:a16="http://schemas.microsoft.com/office/drawing/2014/main" val="3221535704"/>
                    </a:ext>
                  </a:extLst>
                </a:gridCol>
                <a:gridCol w="1597705">
                  <a:extLst>
                    <a:ext uri="{9D8B030D-6E8A-4147-A177-3AD203B41FA5}">
                      <a16:colId xmlns:a16="http://schemas.microsoft.com/office/drawing/2014/main" val="3879386435"/>
                    </a:ext>
                  </a:extLst>
                </a:gridCol>
                <a:gridCol w="1597705">
                  <a:extLst>
                    <a:ext uri="{9D8B030D-6E8A-4147-A177-3AD203B41FA5}">
                      <a16:colId xmlns:a16="http://schemas.microsoft.com/office/drawing/2014/main" val="2708353585"/>
                    </a:ext>
                  </a:extLst>
                </a:gridCol>
                <a:gridCol w="1597705">
                  <a:extLst>
                    <a:ext uri="{9D8B030D-6E8A-4147-A177-3AD203B41FA5}">
                      <a16:colId xmlns:a16="http://schemas.microsoft.com/office/drawing/2014/main" val="3620065824"/>
                    </a:ext>
                  </a:extLst>
                </a:gridCol>
                <a:gridCol w="1597705">
                  <a:extLst>
                    <a:ext uri="{9D8B030D-6E8A-4147-A177-3AD203B41FA5}">
                      <a16:colId xmlns:a16="http://schemas.microsoft.com/office/drawing/2014/main" val="4029036865"/>
                    </a:ext>
                  </a:extLst>
                </a:gridCol>
                <a:gridCol w="1597705">
                  <a:extLst>
                    <a:ext uri="{9D8B030D-6E8A-4147-A177-3AD203B41FA5}">
                      <a16:colId xmlns:a16="http://schemas.microsoft.com/office/drawing/2014/main" val="2302709651"/>
                    </a:ext>
                  </a:extLst>
                </a:gridCol>
              </a:tblGrid>
              <a:tr h="370840">
                <a:tc>
                  <a:txBody>
                    <a:bodyPr/>
                    <a:lstStyle/>
                    <a:p>
                      <a:pPr algn="ctr"/>
                      <a:r>
                        <a:rPr lang="en-GB" b="1" dirty="0"/>
                        <a:t>Person no.</a:t>
                      </a:r>
                    </a:p>
                  </a:txBody>
                  <a:tcPr>
                    <a:solidFill>
                      <a:schemeClr val="bg1">
                        <a:lumMod val="85000"/>
                      </a:schemeClr>
                    </a:solidFill>
                  </a:tcPr>
                </a:tc>
                <a:tc>
                  <a:txBody>
                    <a:bodyPr/>
                    <a:lstStyle/>
                    <a:p>
                      <a:pPr algn="ctr"/>
                      <a:r>
                        <a:rPr lang="en-GB" b="1" dirty="0"/>
                        <a:t>Height/cm</a:t>
                      </a:r>
                    </a:p>
                  </a:txBody>
                  <a:tcPr>
                    <a:solidFill>
                      <a:schemeClr val="bg1">
                        <a:lumMod val="85000"/>
                      </a:schemeClr>
                    </a:solidFill>
                  </a:tcPr>
                </a:tc>
                <a:tc>
                  <a:txBody>
                    <a:bodyPr/>
                    <a:lstStyle/>
                    <a:p>
                      <a:pPr algn="ctr"/>
                      <a:r>
                        <a:rPr lang="en-GB" b="1" dirty="0"/>
                        <a:t>Height ranking</a:t>
                      </a:r>
                    </a:p>
                  </a:txBody>
                  <a:tcPr>
                    <a:solidFill>
                      <a:schemeClr val="bg1">
                        <a:lumMod val="85000"/>
                      </a:schemeClr>
                    </a:solidFill>
                  </a:tcPr>
                </a:tc>
                <a:tc>
                  <a:txBody>
                    <a:bodyPr/>
                    <a:lstStyle/>
                    <a:p>
                      <a:pPr algn="ctr"/>
                      <a:r>
                        <a:rPr lang="en-GB" b="1" dirty="0"/>
                        <a:t>Weight/ Kg</a:t>
                      </a:r>
                    </a:p>
                  </a:txBody>
                  <a:tcPr>
                    <a:solidFill>
                      <a:schemeClr val="bg1">
                        <a:lumMod val="85000"/>
                      </a:schemeClr>
                    </a:solidFill>
                  </a:tcPr>
                </a:tc>
                <a:tc>
                  <a:txBody>
                    <a:bodyPr/>
                    <a:lstStyle/>
                    <a:p>
                      <a:pPr algn="ctr"/>
                      <a:r>
                        <a:rPr lang="en-GB" b="1" dirty="0"/>
                        <a:t>Weight ranking</a:t>
                      </a:r>
                    </a:p>
                  </a:txBody>
                  <a:tcPr>
                    <a:solidFill>
                      <a:schemeClr val="bg1">
                        <a:lumMod val="85000"/>
                      </a:schemeClr>
                    </a:solidFill>
                  </a:tcPr>
                </a:tc>
                <a:tc>
                  <a:txBody>
                    <a:bodyPr/>
                    <a:lstStyle/>
                    <a:p>
                      <a:pPr algn="ctr"/>
                      <a:r>
                        <a:rPr lang="en-GB" b="1" dirty="0"/>
                        <a:t>D</a:t>
                      </a:r>
                    </a:p>
                  </a:txBody>
                  <a:tcPr>
                    <a:solidFill>
                      <a:schemeClr val="bg1">
                        <a:lumMod val="85000"/>
                      </a:schemeClr>
                    </a:solidFill>
                  </a:tcPr>
                </a:tc>
                <a:tc>
                  <a:txBody>
                    <a:bodyPr/>
                    <a:lstStyle/>
                    <a:p>
                      <a:pPr algn="ctr"/>
                      <a:r>
                        <a:rPr lang="en-GB" b="1" dirty="0"/>
                        <a:t>D</a:t>
                      </a:r>
                      <a:r>
                        <a:rPr lang="en-GB" b="1" baseline="30000" dirty="0"/>
                        <a:t>2</a:t>
                      </a:r>
                    </a:p>
                  </a:txBody>
                  <a:tcPr>
                    <a:solidFill>
                      <a:schemeClr val="bg1">
                        <a:lumMod val="85000"/>
                      </a:schemeClr>
                    </a:solidFill>
                  </a:tcPr>
                </a:tc>
                <a:extLst>
                  <a:ext uri="{0D108BD9-81ED-4DB2-BD59-A6C34878D82A}">
                    <a16:rowId xmlns:a16="http://schemas.microsoft.com/office/drawing/2014/main" val="3464498329"/>
                  </a:ext>
                </a:extLst>
              </a:tr>
              <a:tr h="370840">
                <a:tc>
                  <a:txBody>
                    <a:bodyPr/>
                    <a:lstStyle/>
                    <a:p>
                      <a:pPr algn="ctr"/>
                      <a:r>
                        <a:rPr lang="en-GB" dirty="0"/>
                        <a:t>1</a:t>
                      </a:r>
                    </a:p>
                  </a:txBody>
                  <a:tcPr/>
                </a:tc>
                <a:tc>
                  <a:txBody>
                    <a:bodyPr/>
                    <a:lstStyle/>
                    <a:p>
                      <a:pPr algn="ctr"/>
                      <a:r>
                        <a:rPr lang="en-GB" dirty="0"/>
                        <a:t>175</a:t>
                      </a:r>
                    </a:p>
                  </a:txBody>
                  <a:tcPr/>
                </a:tc>
                <a:tc>
                  <a:txBody>
                    <a:bodyPr/>
                    <a:lstStyle/>
                    <a:p>
                      <a:pPr algn="ctr"/>
                      <a:r>
                        <a:rPr lang="en-GB" dirty="0">
                          <a:solidFill>
                            <a:srgbClr val="FF0000"/>
                          </a:solidFill>
                        </a:rPr>
                        <a:t>4</a:t>
                      </a:r>
                    </a:p>
                  </a:txBody>
                  <a:tcPr/>
                </a:tc>
                <a:tc>
                  <a:txBody>
                    <a:bodyPr/>
                    <a:lstStyle/>
                    <a:p>
                      <a:pPr algn="ctr"/>
                      <a:r>
                        <a:rPr lang="en-GB" dirty="0"/>
                        <a:t>73.5</a:t>
                      </a:r>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459861576"/>
                  </a:ext>
                </a:extLst>
              </a:tr>
              <a:tr h="370840">
                <a:tc>
                  <a:txBody>
                    <a:bodyPr/>
                    <a:lstStyle/>
                    <a:p>
                      <a:pPr algn="ctr"/>
                      <a:r>
                        <a:rPr lang="en-GB" dirty="0"/>
                        <a:t>2</a:t>
                      </a:r>
                    </a:p>
                  </a:txBody>
                  <a:tcPr/>
                </a:tc>
                <a:tc>
                  <a:txBody>
                    <a:bodyPr/>
                    <a:lstStyle/>
                    <a:p>
                      <a:pPr algn="ctr"/>
                      <a:r>
                        <a:rPr lang="en-GB" dirty="0"/>
                        <a:t>166</a:t>
                      </a:r>
                    </a:p>
                  </a:txBody>
                  <a:tcPr/>
                </a:tc>
                <a:tc>
                  <a:txBody>
                    <a:bodyPr/>
                    <a:lstStyle/>
                    <a:p>
                      <a:pPr algn="ctr"/>
                      <a:r>
                        <a:rPr lang="en-GB" dirty="0">
                          <a:solidFill>
                            <a:srgbClr val="FF0000"/>
                          </a:solidFill>
                        </a:rPr>
                        <a:t>2</a:t>
                      </a:r>
                    </a:p>
                  </a:txBody>
                  <a:tcPr/>
                </a:tc>
                <a:tc>
                  <a:txBody>
                    <a:bodyPr/>
                    <a:lstStyle/>
                    <a:p>
                      <a:pPr algn="ctr"/>
                      <a:r>
                        <a:rPr lang="en-GB" dirty="0"/>
                        <a:t>81.8</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947941113"/>
                  </a:ext>
                </a:extLst>
              </a:tr>
              <a:tr h="370840">
                <a:tc>
                  <a:txBody>
                    <a:bodyPr/>
                    <a:lstStyle/>
                    <a:p>
                      <a:pPr algn="ctr"/>
                      <a:r>
                        <a:rPr lang="en-GB" dirty="0"/>
                        <a:t>3</a:t>
                      </a:r>
                    </a:p>
                  </a:txBody>
                  <a:tcPr/>
                </a:tc>
                <a:tc>
                  <a:txBody>
                    <a:bodyPr/>
                    <a:lstStyle/>
                    <a:p>
                      <a:pPr algn="ctr"/>
                      <a:r>
                        <a:rPr lang="en-GB" dirty="0"/>
                        <a:t>168</a:t>
                      </a:r>
                    </a:p>
                  </a:txBody>
                  <a:tcPr/>
                </a:tc>
                <a:tc>
                  <a:txBody>
                    <a:bodyPr/>
                    <a:lstStyle/>
                    <a:p>
                      <a:pPr algn="ctr"/>
                      <a:r>
                        <a:rPr lang="en-GB" dirty="0">
                          <a:solidFill>
                            <a:srgbClr val="FF0000"/>
                          </a:solidFill>
                        </a:rPr>
                        <a:t>3</a:t>
                      </a:r>
                    </a:p>
                  </a:txBody>
                  <a:tcPr/>
                </a:tc>
                <a:tc>
                  <a:txBody>
                    <a:bodyPr/>
                    <a:lstStyle/>
                    <a:p>
                      <a:pPr algn="ctr"/>
                      <a:r>
                        <a:rPr lang="en-GB" dirty="0"/>
                        <a:t>65.5</a:t>
                      </a:r>
                    </a:p>
                  </a:txBody>
                  <a:tcPr/>
                </a:tc>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1881344394"/>
                  </a:ext>
                </a:extLst>
              </a:tr>
              <a:tr h="370840">
                <a:tc>
                  <a:txBody>
                    <a:bodyPr/>
                    <a:lstStyle/>
                    <a:p>
                      <a:pPr algn="ctr"/>
                      <a:r>
                        <a:rPr lang="en-GB" dirty="0"/>
                        <a:t>4</a:t>
                      </a:r>
                    </a:p>
                  </a:txBody>
                  <a:tcPr/>
                </a:tc>
                <a:tc>
                  <a:txBody>
                    <a:bodyPr/>
                    <a:lstStyle/>
                    <a:p>
                      <a:pPr algn="ctr"/>
                      <a:r>
                        <a:rPr lang="en-GB" dirty="0"/>
                        <a:t>183</a:t>
                      </a:r>
                    </a:p>
                  </a:txBody>
                  <a:tcPr/>
                </a:tc>
                <a:tc>
                  <a:txBody>
                    <a:bodyPr/>
                    <a:lstStyle/>
                    <a:p>
                      <a:pPr algn="ctr"/>
                      <a:r>
                        <a:rPr lang="en-GB" dirty="0">
                          <a:solidFill>
                            <a:srgbClr val="FF0000"/>
                          </a:solidFill>
                        </a:rPr>
                        <a:t>8</a:t>
                      </a:r>
                    </a:p>
                  </a:txBody>
                  <a:tcPr/>
                </a:tc>
                <a:tc>
                  <a:txBody>
                    <a:bodyPr/>
                    <a:lstStyle/>
                    <a:p>
                      <a:pPr algn="ctr"/>
                      <a:r>
                        <a:rPr lang="en-GB" dirty="0"/>
                        <a:t>81.7</a:t>
                      </a:r>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915987830"/>
                  </a:ext>
                </a:extLst>
              </a:tr>
              <a:tr h="370840">
                <a:tc>
                  <a:txBody>
                    <a:bodyPr/>
                    <a:lstStyle/>
                    <a:p>
                      <a:pPr algn="ctr"/>
                      <a:r>
                        <a:rPr lang="en-GB" dirty="0"/>
                        <a:t>5</a:t>
                      </a:r>
                    </a:p>
                  </a:txBody>
                  <a:tcPr/>
                </a:tc>
                <a:tc>
                  <a:txBody>
                    <a:bodyPr/>
                    <a:lstStyle/>
                    <a:p>
                      <a:pPr algn="ctr"/>
                      <a:r>
                        <a:rPr lang="en-GB" dirty="0"/>
                        <a:t>159</a:t>
                      </a:r>
                    </a:p>
                  </a:txBody>
                  <a:tcPr/>
                </a:tc>
                <a:tc>
                  <a:txBody>
                    <a:bodyPr/>
                    <a:lstStyle/>
                    <a:p>
                      <a:pPr algn="ctr"/>
                      <a:r>
                        <a:rPr lang="en-GB" dirty="0">
                          <a:solidFill>
                            <a:srgbClr val="FF0000"/>
                          </a:solidFill>
                        </a:rPr>
                        <a:t>1</a:t>
                      </a:r>
                    </a:p>
                  </a:txBody>
                  <a:tcPr/>
                </a:tc>
                <a:tc>
                  <a:txBody>
                    <a:bodyPr/>
                    <a:lstStyle/>
                    <a:p>
                      <a:pPr algn="ctr"/>
                      <a:r>
                        <a:rPr lang="en-GB" dirty="0"/>
                        <a:t>55.9</a:t>
                      </a:r>
                    </a:p>
                  </a:txBody>
                  <a:tcPr/>
                </a:tc>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339337317"/>
                  </a:ext>
                </a:extLst>
              </a:tr>
              <a:tr h="370840">
                <a:tc>
                  <a:txBody>
                    <a:bodyPr/>
                    <a:lstStyle/>
                    <a:p>
                      <a:pPr algn="ctr"/>
                      <a:r>
                        <a:rPr lang="en-GB" dirty="0"/>
                        <a:t>6</a:t>
                      </a:r>
                    </a:p>
                  </a:txBody>
                  <a:tcPr/>
                </a:tc>
                <a:tc>
                  <a:txBody>
                    <a:bodyPr/>
                    <a:lstStyle/>
                    <a:p>
                      <a:pPr algn="ctr"/>
                      <a:r>
                        <a:rPr lang="en-GB" dirty="0"/>
                        <a:t>179</a:t>
                      </a:r>
                    </a:p>
                  </a:txBody>
                  <a:tcPr/>
                </a:tc>
                <a:tc>
                  <a:txBody>
                    <a:bodyPr/>
                    <a:lstStyle/>
                    <a:p>
                      <a:pPr algn="ctr"/>
                      <a:r>
                        <a:rPr lang="en-GB" dirty="0">
                          <a:solidFill>
                            <a:srgbClr val="FF0000"/>
                          </a:solidFill>
                        </a:rPr>
                        <a:t>6</a:t>
                      </a:r>
                    </a:p>
                  </a:txBody>
                  <a:tcPr/>
                </a:tc>
                <a:tc>
                  <a:txBody>
                    <a:bodyPr/>
                    <a:lstStyle/>
                    <a:p>
                      <a:pPr algn="ctr"/>
                      <a:r>
                        <a:rPr lang="en-GB" dirty="0"/>
                        <a:t>87.5</a:t>
                      </a:r>
                    </a:p>
                  </a:txBody>
                  <a:tcPr/>
                </a:tc>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883640762"/>
                  </a:ext>
                </a:extLst>
              </a:tr>
              <a:tr h="370840">
                <a:tc>
                  <a:txBody>
                    <a:bodyPr/>
                    <a:lstStyle/>
                    <a:p>
                      <a:pPr algn="ctr"/>
                      <a:r>
                        <a:rPr lang="en-GB" dirty="0"/>
                        <a:t>7</a:t>
                      </a:r>
                    </a:p>
                  </a:txBody>
                  <a:tcPr/>
                </a:tc>
                <a:tc>
                  <a:txBody>
                    <a:bodyPr/>
                    <a:lstStyle/>
                    <a:p>
                      <a:pPr algn="ctr"/>
                      <a:r>
                        <a:rPr lang="en-GB" dirty="0"/>
                        <a:t>195</a:t>
                      </a:r>
                    </a:p>
                  </a:txBody>
                  <a:tcPr/>
                </a:tc>
                <a:tc>
                  <a:txBody>
                    <a:bodyPr/>
                    <a:lstStyle/>
                    <a:p>
                      <a:pPr algn="ctr"/>
                      <a:r>
                        <a:rPr lang="en-GB" dirty="0">
                          <a:solidFill>
                            <a:srgbClr val="FF0000"/>
                          </a:solidFill>
                        </a:rPr>
                        <a:t>10</a:t>
                      </a:r>
                    </a:p>
                  </a:txBody>
                  <a:tcPr/>
                </a:tc>
                <a:tc>
                  <a:txBody>
                    <a:bodyPr/>
                    <a:lstStyle/>
                    <a:p>
                      <a:pPr algn="ctr"/>
                      <a:r>
                        <a:rPr lang="en-GB" dirty="0"/>
                        <a:t>107.2</a:t>
                      </a:r>
                    </a:p>
                  </a:txBody>
                  <a:tcPr/>
                </a:tc>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124133168"/>
                  </a:ext>
                </a:extLst>
              </a:tr>
              <a:tr h="370840">
                <a:tc>
                  <a:txBody>
                    <a:bodyPr/>
                    <a:lstStyle/>
                    <a:p>
                      <a:pPr algn="ctr"/>
                      <a:r>
                        <a:rPr lang="en-GB" dirty="0"/>
                        <a:t>8</a:t>
                      </a:r>
                    </a:p>
                  </a:txBody>
                  <a:tcPr/>
                </a:tc>
                <a:tc>
                  <a:txBody>
                    <a:bodyPr/>
                    <a:lstStyle/>
                    <a:p>
                      <a:pPr algn="ctr"/>
                      <a:r>
                        <a:rPr lang="en-GB" dirty="0"/>
                        <a:t>192</a:t>
                      </a:r>
                    </a:p>
                  </a:txBody>
                  <a:tcPr/>
                </a:tc>
                <a:tc>
                  <a:txBody>
                    <a:bodyPr/>
                    <a:lstStyle/>
                    <a:p>
                      <a:pPr algn="ctr"/>
                      <a:r>
                        <a:rPr lang="en-GB" dirty="0">
                          <a:solidFill>
                            <a:srgbClr val="FF0000"/>
                          </a:solidFill>
                        </a:rPr>
                        <a:t>9</a:t>
                      </a:r>
                    </a:p>
                  </a:txBody>
                  <a:tcPr/>
                </a:tc>
                <a:tc>
                  <a:txBody>
                    <a:bodyPr/>
                    <a:lstStyle/>
                    <a:p>
                      <a:pPr algn="ctr"/>
                      <a:r>
                        <a:rPr lang="en-GB" dirty="0"/>
                        <a:t>90.7</a:t>
                      </a:r>
                    </a:p>
                  </a:txBody>
                  <a:tcPr/>
                </a:tc>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189566436"/>
                  </a:ext>
                </a:extLst>
              </a:tr>
              <a:tr h="370840">
                <a:tc>
                  <a:txBody>
                    <a:bodyPr/>
                    <a:lstStyle/>
                    <a:p>
                      <a:pPr algn="ctr"/>
                      <a:r>
                        <a:rPr lang="en-GB" dirty="0"/>
                        <a:t>9</a:t>
                      </a:r>
                    </a:p>
                  </a:txBody>
                  <a:tcPr/>
                </a:tc>
                <a:tc>
                  <a:txBody>
                    <a:bodyPr/>
                    <a:lstStyle/>
                    <a:p>
                      <a:pPr algn="ctr"/>
                      <a:r>
                        <a:rPr lang="en-GB" dirty="0"/>
                        <a:t>178</a:t>
                      </a:r>
                    </a:p>
                  </a:txBody>
                  <a:tcPr/>
                </a:tc>
                <a:tc>
                  <a:txBody>
                    <a:bodyPr/>
                    <a:lstStyle/>
                    <a:p>
                      <a:pPr algn="ctr"/>
                      <a:r>
                        <a:rPr lang="en-GB" dirty="0">
                          <a:solidFill>
                            <a:srgbClr val="FF0000"/>
                          </a:solidFill>
                        </a:rPr>
                        <a:t>5</a:t>
                      </a:r>
                    </a:p>
                  </a:txBody>
                  <a:tcPr/>
                </a:tc>
                <a:tc>
                  <a:txBody>
                    <a:bodyPr/>
                    <a:lstStyle/>
                    <a:p>
                      <a:pPr algn="ctr"/>
                      <a:r>
                        <a:rPr lang="en-GB" dirty="0"/>
                        <a:t>73.5</a:t>
                      </a:r>
                    </a:p>
                  </a:txBody>
                  <a:tcPr/>
                </a:tc>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636504030"/>
                  </a:ext>
                </a:extLst>
              </a:tr>
              <a:tr h="370840">
                <a:tc>
                  <a:txBody>
                    <a:bodyPr/>
                    <a:lstStyle/>
                    <a:p>
                      <a:pPr algn="ctr"/>
                      <a:r>
                        <a:rPr lang="en-GB" dirty="0"/>
                        <a:t>10</a:t>
                      </a:r>
                    </a:p>
                  </a:txBody>
                  <a:tcPr/>
                </a:tc>
                <a:tc>
                  <a:txBody>
                    <a:bodyPr/>
                    <a:lstStyle/>
                    <a:p>
                      <a:pPr algn="ctr"/>
                      <a:r>
                        <a:rPr lang="en-GB" dirty="0"/>
                        <a:t>181</a:t>
                      </a:r>
                    </a:p>
                  </a:txBody>
                  <a:tcPr/>
                </a:tc>
                <a:tc>
                  <a:txBody>
                    <a:bodyPr/>
                    <a:lstStyle/>
                    <a:p>
                      <a:pPr algn="ctr"/>
                      <a:r>
                        <a:rPr lang="en-GB" dirty="0">
                          <a:solidFill>
                            <a:srgbClr val="FF0000"/>
                          </a:solidFill>
                        </a:rPr>
                        <a:t>7</a:t>
                      </a:r>
                    </a:p>
                  </a:txBody>
                  <a:tcPr/>
                </a:tc>
                <a:tc>
                  <a:txBody>
                    <a:bodyPr/>
                    <a:lstStyle/>
                    <a:p>
                      <a:pPr algn="ctr"/>
                      <a:r>
                        <a:rPr lang="en-GB" dirty="0"/>
                        <a:t>69.1</a:t>
                      </a:r>
                    </a:p>
                  </a:txBody>
                  <a:tcPr/>
                </a:tc>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924484894"/>
                  </a:ext>
                </a:extLst>
              </a:tr>
            </a:tbl>
          </a:graphicData>
        </a:graphic>
      </p:graphicFrame>
      <p:sp>
        <p:nvSpPr>
          <p:cNvPr id="5" name="TextBox 4"/>
          <p:cNvSpPr txBox="1"/>
          <p:nvPr/>
        </p:nvSpPr>
        <p:spPr>
          <a:xfrm>
            <a:off x="9877695" y="5921693"/>
            <a:ext cx="1476103" cy="369332"/>
          </a:xfrm>
          <a:prstGeom prst="rect">
            <a:avLst/>
          </a:prstGeom>
          <a:noFill/>
        </p:spPr>
        <p:txBody>
          <a:bodyPr wrap="square" rtlCol="0">
            <a:spAutoFit/>
          </a:bodyPr>
          <a:lstStyle/>
          <a:p>
            <a:r>
              <a:rPr lang="en-GB" dirty="0"/>
              <a:t>Ʃ</a:t>
            </a:r>
          </a:p>
        </p:txBody>
      </p:sp>
    </p:spTree>
    <p:extLst>
      <p:ext uri="{BB962C8B-B14F-4D97-AF65-F5344CB8AC3E}">
        <p14:creationId xmlns:p14="http://schemas.microsoft.com/office/powerpoint/2010/main" val="13500765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chemeClr val="accent1">
              <a:lumMod val="20000"/>
              <a:lumOff val="80000"/>
            </a:schemeClr>
          </a:solidFill>
        </p:spPr>
        <p:txBody>
          <a:bodyPr>
            <a:normAutofit fontScale="90000"/>
          </a:bodyPr>
          <a:lstStyle/>
          <a:p>
            <a:r>
              <a:rPr lang="en-US" sz="3300" dirty="0"/>
              <a:t/>
            </a:r>
            <a:br>
              <a:rPr lang="en-US" sz="3300" dirty="0"/>
            </a:br>
            <a:r>
              <a:rPr lang="en-US" sz="3300" b="1" u="sng" dirty="0"/>
              <a:t>Rank the weight from smallest to largest</a:t>
            </a:r>
            <a:r>
              <a:rPr lang="en-US" dirty="0"/>
              <a:t/>
            </a:r>
            <a:br>
              <a:rPr lang="en-US" dirty="0"/>
            </a:br>
            <a:endParaRPr lang="en-GB" dirty="0"/>
          </a:p>
        </p:txBody>
      </p:sp>
      <p:graphicFrame>
        <p:nvGraphicFramePr>
          <p:cNvPr id="4" name="Content Placeholder 3"/>
          <p:cNvGraphicFramePr>
            <a:graphicFrameLocks noGrp="1"/>
          </p:cNvGraphicFramePr>
          <p:nvPr>
            <p:ph idx="1"/>
          </p:nvPr>
        </p:nvGraphicFramePr>
        <p:xfrm>
          <a:off x="169863" y="1449388"/>
          <a:ext cx="11183935" cy="4348480"/>
        </p:xfrm>
        <a:graphic>
          <a:graphicData uri="http://schemas.openxmlformats.org/drawingml/2006/table">
            <a:tbl>
              <a:tblPr firstRow="1" bandRow="1">
                <a:tableStyleId>{5940675A-B579-460E-94D1-54222C63F5DA}</a:tableStyleId>
              </a:tblPr>
              <a:tblGrid>
                <a:gridCol w="1597705">
                  <a:extLst>
                    <a:ext uri="{9D8B030D-6E8A-4147-A177-3AD203B41FA5}">
                      <a16:colId xmlns:a16="http://schemas.microsoft.com/office/drawing/2014/main" val="3794855337"/>
                    </a:ext>
                  </a:extLst>
                </a:gridCol>
                <a:gridCol w="1597705">
                  <a:extLst>
                    <a:ext uri="{9D8B030D-6E8A-4147-A177-3AD203B41FA5}">
                      <a16:colId xmlns:a16="http://schemas.microsoft.com/office/drawing/2014/main" val="3221535704"/>
                    </a:ext>
                  </a:extLst>
                </a:gridCol>
                <a:gridCol w="1597705">
                  <a:extLst>
                    <a:ext uri="{9D8B030D-6E8A-4147-A177-3AD203B41FA5}">
                      <a16:colId xmlns:a16="http://schemas.microsoft.com/office/drawing/2014/main" val="3879386435"/>
                    </a:ext>
                  </a:extLst>
                </a:gridCol>
                <a:gridCol w="1597705">
                  <a:extLst>
                    <a:ext uri="{9D8B030D-6E8A-4147-A177-3AD203B41FA5}">
                      <a16:colId xmlns:a16="http://schemas.microsoft.com/office/drawing/2014/main" val="2708353585"/>
                    </a:ext>
                  </a:extLst>
                </a:gridCol>
                <a:gridCol w="1597705">
                  <a:extLst>
                    <a:ext uri="{9D8B030D-6E8A-4147-A177-3AD203B41FA5}">
                      <a16:colId xmlns:a16="http://schemas.microsoft.com/office/drawing/2014/main" val="3620065824"/>
                    </a:ext>
                  </a:extLst>
                </a:gridCol>
                <a:gridCol w="1597705">
                  <a:extLst>
                    <a:ext uri="{9D8B030D-6E8A-4147-A177-3AD203B41FA5}">
                      <a16:colId xmlns:a16="http://schemas.microsoft.com/office/drawing/2014/main" val="4029036865"/>
                    </a:ext>
                  </a:extLst>
                </a:gridCol>
                <a:gridCol w="1597705">
                  <a:extLst>
                    <a:ext uri="{9D8B030D-6E8A-4147-A177-3AD203B41FA5}">
                      <a16:colId xmlns:a16="http://schemas.microsoft.com/office/drawing/2014/main" val="2302709651"/>
                    </a:ext>
                  </a:extLst>
                </a:gridCol>
              </a:tblGrid>
              <a:tr h="370840">
                <a:tc>
                  <a:txBody>
                    <a:bodyPr/>
                    <a:lstStyle/>
                    <a:p>
                      <a:pPr algn="ctr"/>
                      <a:r>
                        <a:rPr lang="en-GB" b="1" dirty="0"/>
                        <a:t>Person no.</a:t>
                      </a:r>
                    </a:p>
                  </a:txBody>
                  <a:tcPr>
                    <a:solidFill>
                      <a:schemeClr val="bg1">
                        <a:lumMod val="85000"/>
                      </a:schemeClr>
                    </a:solidFill>
                  </a:tcPr>
                </a:tc>
                <a:tc>
                  <a:txBody>
                    <a:bodyPr/>
                    <a:lstStyle/>
                    <a:p>
                      <a:pPr algn="ctr"/>
                      <a:r>
                        <a:rPr lang="en-GB" b="1" dirty="0"/>
                        <a:t>Height/cm</a:t>
                      </a:r>
                    </a:p>
                  </a:txBody>
                  <a:tcPr>
                    <a:solidFill>
                      <a:schemeClr val="bg1">
                        <a:lumMod val="85000"/>
                      </a:schemeClr>
                    </a:solidFill>
                  </a:tcPr>
                </a:tc>
                <a:tc>
                  <a:txBody>
                    <a:bodyPr/>
                    <a:lstStyle/>
                    <a:p>
                      <a:pPr algn="ctr"/>
                      <a:r>
                        <a:rPr lang="en-GB" b="1" dirty="0"/>
                        <a:t>Height ranking</a:t>
                      </a:r>
                    </a:p>
                  </a:txBody>
                  <a:tcPr>
                    <a:solidFill>
                      <a:schemeClr val="bg1">
                        <a:lumMod val="85000"/>
                      </a:schemeClr>
                    </a:solidFill>
                  </a:tcPr>
                </a:tc>
                <a:tc>
                  <a:txBody>
                    <a:bodyPr/>
                    <a:lstStyle/>
                    <a:p>
                      <a:pPr algn="ctr"/>
                      <a:r>
                        <a:rPr lang="en-GB" b="1" dirty="0"/>
                        <a:t>Weight/ Kg</a:t>
                      </a:r>
                    </a:p>
                  </a:txBody>
                  <a:tcPr>
                    <a:solidFill>
                      <a:schemeClr val="bg1">
                        <a:lumMod val="85000"/>
                      </a:schemeClr>
                    </a:solidFill>
                  </a:tcPr>
                </a:tc>
                <a:tc>
                  <a:txBody>
                    <a:bodyPr/>
                    <a:lstStyle/>
                    <a:p>
                      <a:pPr algn="ctr"/>
                      <a:r>
                        <a:rPr lang="en-GB" b="1" dirty="0"/>
                        <a:t>Weight ranking</a:t>
                      </a:r>
                    </a:p>
                  </a:txBody>
                  <a:tcPr>
                    <a:solidFill>
                      <a:schemeClr val="bg1">
                        <a:lumMod val="85000"/>
                      </a:schemeClr>
                    </a:solidFill>
                  </a:tcPr>
                </a:tc>
                <a:tc>
                  <a:txBody>
                    <a:bodyPr/>
                    <a:lstStyle/>
                    <a:p>
                      <a:pPr algn="ctr"/>
                      <a:r>
                        <a:rPr lang="en-GB" b="1" dirty="0"/>
                        <a:t>D</a:t>
                      </a:r>
                    </a:p>
                  </a:txBody>
                  <a:tcPr>
                    <a:solidFill>
                      <a:schemeClr val="bg1">
                        <a:lumMod val="85000"/>
                      </a:schemeClr>
                    </a:solidFill>
                  </a:tcPr>
                </a:tc>
                <a:tc>
                  <a:txBody>
                    <a:bodyPr/>
                    <a:lstStyle/>
                    <a:p>
                      <a:pPr algn="ctr"/>
                      <a:r>
                        <a:rPr lang="en-GB" b="1" dirty="0"/>
                        <a:t>D</a:t>
                      </a:r>
                      <a:r>
                        <a:rPr lang="en-GB" b="1" baseline="30000" dirty="0"/>
                        <a:t>2</a:t>
                      </a:r>
                    </a:p>
                  </a:txBody>
                  <a:tcPr>
                    <a:solidFill>
                      <a:schemeClr val="bg1">
                        <a:lumMod val="85000"/>
                      </a:schemeClr>
                    </a:solidFill>
                  </a:tcPr>
                </a:tc>
                <a:extLst>
                  <a:ext uri="{0D108BD9-81ED-4DB2-BD59-A6C34878D82A}">
                    <a16:rowId xmlns:a16="http://schemas.microsoft.com/office/drawing/2014/main" val="3464498329"/>
                  </a:ext>
                </a:extLst>
              </a:tr>
              <a:tr h="370840">
                <a:tc>
                  <a:txBody>
                    <a:bodyPr/>
                    <a:lstStyle/>
                    <a:p>
                      <a:pPr algn="ctr"/>
                      <a:r>
                        <a:rPr lang="en-GB" dirty="0"/>
                        <a:t>1</a:t>
                      </a:r>
                    </a:p>
                  </a:txBody>
                  <a:tcPr/>
                </a:tc>
                <a:tc>
                  <a:txBody>
                    <a:bodyPr/>
                    <a:lstStyle/>
                    <a:p>
                      <a:pPr algn="ctr"/>
                      <a:r>
                        <a:rPr lang="en-GB" dirty="0"/>
                        <a:t>175</a:t>
                      </a:r>
                    </a:p>
                  </a:txBody>
                  <a:tcPr/>
                </a:tc>
                <a:tc>
                  <a:txBody>
                    <a:bodyPr/>
                    <a:lstStyle/>
                    <a:p>
                      <a:pPr algn="ctr"/>
                      <a:r>
                        <a:rPr lang="en-GB" dirty="0">
                          <a:solidFill>
                            <a:srgbClr val="FF0000"/>
                          </a:solidFill>
                        </a:rPr>
                        <a:t>4</a:t>
                      </a:r>
                    </a:p>
                  </a:txBody>
                  <a:tcPr/>
                </a:tc>
                <a:tc>
                  <a:txBody>
                    <a:bodyPr/>
                    <a:lstStyle/>
                    <a:p>
                      <a:pPr algn="ctr"/>
                      <a:r>
                        <a:rPr lang="en-GB" dirty="0"/>
                        <a:t>73.5</a:t>
                      </a:r>
                    </a:p>
                  </a:txBody>
                  <a:tcPr/>
                </a:tc>
                <a:tc>
                  <a:txBody>
                    <a:bodyPr/>
                    <a:lstStyle/>
                    <a:p>
                      <a:pPr algn="ctr"/>
                      <a:r>
                        <a:rPr lang="en-GB" dirty="0">
                          <a:solidFill>
                            <a:srgbClr val="FF0000"/>
                          </a:solidFill>
                        </a:rPr>
                        <a:t>4.5</a:t>
                      </a:r>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459861576"/>
                  </a:ext>
                </a:extLst>
              </a:tr>
              <a:tr h="370840">
                <a:tc>
                  <a:txBody>
                    <a:bodyPr/>
                    <a:lstStyle/>
                    <a:p>
                      <a:pPr algn="ctr"/>
                      <a:r>
                        <a:rPr lang="en-GB" dirty="0"/>
                        <a:t>2</a:t>
                      </a:r>
                    </a:p>
                  </a:txBody>
                  <a:tcPr/>
                </a:tc>
                <a:tc>
                  <a:txBody>
                    <a:bodyPr/>
                    <a:lstStyle/>
                    <a:p>
                      <a:pPr algn="ctr"/>
                      <a:r>
                        <a:rPr lang="en-GB" dirty="0"/>
                        <a:t>166</a:t>
                      </a:r>
                    </a:p>
                  </a:txBody>
                  <a:tcPr/>
                </a:tc>
                <a:tc>
                  <a:txBody>
                    <a:bodyPr/>
                    <a:lstStyle/>
                    <a:p>
                      <a:pPr algn="ctr"/>
                      <a:r>
                        <a:rPr lang="en-GB" dirty="0">
                          <a:solidFill>
                            <a:srgbClr val="FF0000"/>
                          </a:solidFill>
                        </a:rPr>
                        <a:t>2</a:t>
                      </a:r>
                    </a:p>
                  </a:txBody>
                  <a:tcPr/>
                </a:tc>
                <a:tc>
                  <a:txBody>
                    <a:bodyPr/>
                    <a:lstStyle/>
                    <a:p>
                      <a:pPr algn="ctr"/>
                      <a:r>
                        <a:rPr lang="en-GB" dirty="0"/>
                        <a:t>81.8</a:t>
                      </a:r>
                    </a:p>
                  </a:txBody>
                  <a:tcPr/>
                </a:tc>
                <a:tc>
                  <a:txBody>
                    <a:bodyPr/>
                    <a:lstStyle/>
                    <a:p>
                      <a:pPr algn="ctr"/>
                      <a:r>
                        <a:rPr lang="en-GB" dirty="0">
                          <a:solidFill>
                            <a:srgbClr val="FF0000"/>
                          </a:solidFill>
                        </a:rPr>
                        <a:t>7</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947941113"/>
                  </a:ext>
                </a:extLst>
              </a:tr>
              <a:tr h="370840">
                <a:tc>
                  <a:txBody>
                    <a:bodyPr/>
                    <a:lstStyle/>
                    <a:p>
                      <a:pPr algn="ctr"/>
                      <a:r>
                        <a:rPr lang="en-GB" dirty="0"/>
                        <a:t>3</a:t>
                      </a:r>
                    </a:p>
                  </a:txBody>
                  <a:tcPr/>
                </a:tc>
                <a:tc>
                  <a:txBody>
                    <a:bodyPr/>
                    <a:lstStyle/>
                    <a:p>
                      <a:pPr algn="ctr"/>
                      <a:r>
                        <a:rPr lang="en-GB" dirty="0"/>
                        <a:t>168</a:t>
                      </a:r>
                    </a:p>
                  </a:txBody>
                  <a:tcPr/>
                </a:tc>
                <a:tc>
                  <a:txBody>
                    <a:bodyPr/>
                    <a:lstStyle/>
                    <a:p>
                      <a:pPr algn="ctr"/>
                      <a:r>
                        <a:rPr lang="en-GB" dirty="0">
                          <a:solidFill>
                            <a:srgbClr val="FF0000"/>
                          </a:solidFill>
                        </a:rPr>
                        <a:t>3</a:t>
                      </a:r>
                    </a:p>
                  </a:txBody>
                  <a:tcPr/>
                </a:tc>
                <a:tc>
                  <a:txBody>
                    <a:bodyPr/>
                    <a:lstStyle/>
                    <a:p>
                      <a:pPr algn="ctr"/>
                      <a:r>
                        <a:rPr lang="en-GB" dirty="0"/>
                        <a:t>65.5</a:t>
                      </a:r>
                    </a:p>
                  </a:txBody>
                  <a:tcPr/>
                </a:tc>
                <a:tc>
                  <a:txBody>
                    <a:bodyPr/>
                    <a:lstStyle/>
                    <a:p>
                      <a:pPr algn="ctr"/>
                      <a:r>
                        <a:rPr lang="en-GB" dirty="0">
                          <a:solidFill>
                            <a:srgbClr val="FF0000"/>
                          </a:solidFill>
                        </a:rPr>
                        <a:t>2</a:t>
                      </a:r>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1881344394"/>
                  </a:ext>
                </a:extLst>
              </a:tr>
              <a:tr h="370840">
                <a:tc>
                  <a:txBody>
                    <a:bodyPr/>
                    <a:lstStyle/>
                    <a:p>
                      <a:pPr algn="ctr"/>
                      <a:r>
                        <a:rPr lang="en-GB" dirty="0"/>
                        <a:t>4</a:t>
                      </a:r>
                    </a:p>
                  </a:txBody>
                  <a:tcPr/>
                </a:tc>
                <a:tc>
                  <a:txBody>
                    <a:bodyPr/>
                    <a:lstStyle/>
                    <a:p>
                      <a:pPr algn="ctr"/>
                      <a:r>
                        <a:rPr lang="en-GB" dirty="0"/>
                        <a:t>183</a:t>
                      </a:r>
                    </a:p>
                  </a:txBody>
                  <a:tcPr/>
                </a:tc>
                <a:tc>
                  <a:txBody>
                    <a:bodyPr/>
                    <a:lstStyle/>
                    <a:p>
                      <a:pPr algn="ctr"/>
                      <a:r>
                        <a:rPr lang="en-GB" dirty="0">
                          <a:solidFill>
                            <a:srgbClr val="FF0000"/>
                          </a:solidFill>
                        </a:rPr>
                        <a:t>8</a:t>
                      </a:r>
                    </a:p>
                  </a:txBody>
                  <a:tcPr/>
                </a:tc>
                <a:tc>
                  <a:txBody>
                    <a:bodyPr/>
                    <a:lstStyle/>
                    <a:p>
                      <a:pPr algn="ctr"/>
                      <a:r>
                        <a:rPr lang="en-GB" dirty="0"/>
                        <a:t>81.7</a:t>
                      </a:r>
                    </a:p>
                  </a:txBody>
                  <a:tcPr/>
                </a:tc>
                <a:tc>
                  <a:txBody>
                    <a:bodyPr/>
                    <a:lstStyle/>
                    <a:p>
                      <a:pPr algn="ctr"/>
                      <a:r>
                        <a:rPr lang="en-GB" dirty="0">
                          <a:solidFill>
                            <a:srgbClr val="FF0000"/>
                          </a:solidFill>
                        </a:rPr>
                        <a:t>6</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915987830"/>
                  </a:ext>
                </a:extLst>
              </a:tr>
              <a:tr h="370840">
                <a:tc>
                  <a:txBody>
                    <a:bodyPr/>
                    <a:lstStyle/>
                    <a:p>
                      <a:pPr algn="ctr"/>
                      <a:r>
                        <a:rPr lang="en-GB" dirty="0"/>
                        <a:t>5</a:t>
                      </a:r>
                    </a:p>
                  </a:txBody>
                  <a:tcPr/>
                </a:tc>
                <a:tc>
                  <a:txBody>
                    <a:bodyPr/>
                    <a:lstStyle/>
                    <a:p>
                      <a:pPr algn="ctr"/>
                      <a:r>
                        <a:rPr lang="en-GB" dirty="0"/>
                        <a:t>159</a:t>
                      </a:r>
                    </a:p>
                  </a:txBody>
                  <a:tcPr/>
                </a:tc>
                <a:tc>
                  <a:txBody>
                    <a:bodyPr/>
                    <a:lstStyle/>
                    <a:p>
                      <a:pPr algn="ctr"/>
                      <a:r>
                        <a:rPr lang="en-GB" dirty="0">
                          <a:solidFill>
                            <a:srgbClr val="FF0000"/>
                          </a:solidFill>
                        </a:rPr>
                        <a:t>1</a:t>
                      </a:r>
                    </a:p>
                  </a:txBody>
                  <a:tcPr/>
                </a:tc>
                <a:tc>
                  <a:txBody>
                    <a:bodyPr/>
                    <a:lstStyle/>
                    <a:p>
                      <a:pPr algn="ctr"/>
                      <a:r>
                        <a:rPr lang="en-GB" dirty="0"/>
                        <a:t>55.9</a:t>
                      </a:r>
                    </a:p>
                  </a:txBody>
                  <a:tcPr/>
                </a:tc>
                <a:tc>
                  <a:txBody>
                    <a:bodyPr/>
                    <a:lstStyle/>
                    <a:p>
                      <a:pPr algn="ctr"/>
                      <a:r>
                        <a:rPr lang="en-GB" dirty="0">
                          <a:solidFill>
                            <a:srgbClr val="FF0000"/>
                          </a:solidFill>
                        </a:rPr>
                        <a:t>1</a:t>
                      </a:r>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339337317"/>
                  </a:ext>
                </a:extLst>
              </a:tr>
              <a:tr h="370840">
                <a:tc>
                  <a:txBody>
                    <a:bodyPr/>
                    <a:lstStyle/>
                    <a:p>
                      <a:pPr algn="ctr"/>
                      <a:r>
                        <a:rPr lang="en-GB" dirty="0"/>
                        <a:t>6</a:t>
                      </a:r>
                    </a:p>
                  </a:txBody>
                  <a:tcPr/>
                </a:tc>
                <a:tc>
                  <a:txBody>
                    <a:bodyPr/>
                    <a:lstStyle/>
                    <a:p>
                      <a:pPr algn="ctr"/>
                      <a:r>
                        <a:rPr lang="en-GB" dirty="0"/>
                        <a:t>179</a:t>
                      </a:r>
                    </a:p>
                  </a:txBody>
                  <a:tcPr/>
                </a:tc>
                <a:tc>
                  <a:txBody>
                    <a:bodyPr/>
                    <a:lstStyle/>
                    <a:p>
                      <a:pPr algn="ctr"/>
                      <a:r>
                        <a:rPr lang="en-GB" dirty="0">
                          <a:solidFill>
                            <a:srgbClr val="FF0000"/>
                          </a:solidFill>
                        </a:rPr>
                        <a:t>6</a:t>
                      </a:r>
                    </a:p>
                  </a:txBody>
                  <a:tcPr/>
                </a:tc>
                <a:tc>
                  <a:txBody>
                    <a:bodyPr/>
                    <a:lstStyle/>
                    <a:p>
                      <a:pPr algn="ctr"/>
                      <a:r>
                        <a:rPr lang="en-GB" dirty="0"/>
                        <a:t>87.5</a:t>
                      </a:r>
                    </a:p>
                  </a:txBody>
                  <a:tcPr/>
                </a:tc>
                <a:tc>
                  <a:txBody>
                    <a:bodyPr/>
                    <a:lstStyle/>
                    <a:p>
                      <a:pPr algn="ctr"/>
                      <a:r>
                        <a:rPr lang="en-GB" dirty="0">
                          <a:solidFill>
                            <a:srgbClr val="FF0000"/>
                          </a:solidFill>
                        </a:rPr>
                        <a:t>8</a:t>
                      </a:r>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883640762"/>
                  </a:ext>
                </a:extLst>
              </a:tr>
              <a:tr h="370840">
                <a:tc>
                  <a:txBody>
                    <a:bodyPr/>
                    <a:lstStyle/>
                    <a:p>
                      <a:pPr algn="ctr"/>
                      <a:r>
                        <a:rPr lang="en-GB" dirty="0"/>
                        <a:t>7</a:t>
                      </a:r>
                    </a:p>
                  </a:txBody>
                  <a:tcPr/>
                </a:tc>
                <a:tc>
                  <a:txBody>
                    <a:bodyPr/>
                    <a:lstStyle/>
                    <a:p>
                      <a:pPr algn="ctr"/>
                      <a:r>
                        <a:rPr lang="en-GB" dirty="0"/>
                        <a:t>195</a:t>
                      </a:r>
                    </a:p>
                  </a:txBody>
                  <a:tcPr/>
                </a:tc>
                <a:tc>
                  <a:txBody>
                    <a:bodyPr/>
                    <a:lstStyle/>
                    <a:p>
                      <a:pPr algn="ctr"/>
                      <a:r>
                        <a:rPr lang="en-GB" dirty="0">
                          <a:solidFill>
                            <a:srgbClr val="FF0000"/>
                          </a:solidFill>
                        </a:rPr>
                        <a:t>10</a:t>
                      </a:r>
                    </a:p>
                  </a:txBody>
                  <a:tcPr/>
                </a:tc>
                <a:tc>
                  <a:txBody>
                    <a:bodyPr/>
                    <a:lstStyle/>
                    <a:p>
                      <a:pPr algn="ctr"/>
                      <a:r>
                        <a:rPr lang="en-GB" dirty="0"/>
                        <a:t>107.2</a:t>
                      </a:r>
                    </a:p>
                  </a:txBody>
                  <a:tcPr/>
                </a:tc>
                <a:tc>
                  <a:txBody>
                    <a:bodyPr/>
                    <a:lstStyle/>
                    <a:p>
                      <a:pPr algn="ctr"/>
                      <a:r>
                        <a:rPr lang="en-GB" dirty="0">
                          <a:solidFill>
                            <a:srgbClr val="FF0000"/>
                          </a:solidFill>
                        </a:rPr>
                        <a:t>10</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124133168"/>
                  </a:ext>
                </a:extLst>
              </a:tr>
              <a:tr h="370840">
                <a:tc>
                  <a:txBody>
                    <a:bodyPr/>
                    <a:lstStyle/>
                    <a:p>
                      <a:pPr algn="ctr"/>
                      <a:r>
                        <a:rPr lang="en-GB" dirty="0"/>
                        <a:t>8</a:t>
                      </a:r>
                    </a:p>
                  </a:txBody>
                  <a:tcPr/>
                </a:tc>
                <a:tc>
                  <a:txBody>
                    <a:bodyPr/>
                    <a:lstStyle/>
                    <a:p>
                      <a:pPr algn="ctr"/>
                      <a:r>
                        <a:rPr lang="en-GB" dirty="0"/>
                        <a:t>192</a:t>
                      </a:r>
                    </a:p>
                  </a:txBody>
                  <a:tcPr/>
                </a:tc>
                <a:tc>
                  <a:txBody>
                    <a:bodyPr/>
                    <a:lstStyle/>
                    <a:p>
                      <a:pPr algn="ctr"/>
                      <a:r>
                        <a:rPr lang="en-GB" dirty="0">
                          <a:solidFill>
                            <a:srgbClr val="FF0000"/>
                          </a:solidFill>
                        </a:rPr>
                        <a:t>9</a:t>
                      </a:r>
                    </a:p>
                  </a:txBody>
                  <a:tcPr/>
                </a:tc>
                <a:tc>
                  <a:txBody>
                    <a:bodyPr/>
                    <a:lstStyle/>
                    <a:p>
                      <a:pPr algn="ctr"/>
                      <a:r>
                        <a:rPr lang="en-GB" dirty="0"/>
                        <a:t>90.7</a:t>
                      </a:r>
                    </a:p>
                  </a:txBody>
                  <a:tcPr/>
                </a:tc>
                <a:tc>
                  <a:txBody>
                    <a:bodyPr/>
                    <a:lstStyle/>
                    <a:p>
                      <a:pPr algn="ctr"/>
                      <a:r>
                        <a:rPr lang="en-GB" dirty="0">
                          <a:solidFill>
                            <a:srgbClr val="FF0000"/>
                          </a:solidFill>
                        </a:rPr>
                        <a:t>9</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189566436"/>
                  </a:ext>
                </a:extLst>
              </a:tr>
              <a:tr h="370840">
                <a:tc>
                  <a:txBody>
                    <a:bodyPr/>
                    <a:lstStyle/>
                    <a:p>
                      <a:pPr algn="ctr"/>
                      <a:r>
                        <a:rPr lang="en-GB" dirty="0"/>
                        <a:t>9</a:t>
                      </a:r>
                    </a:p>
                  </a:txBody>
                  <a:tcPr/>
                </a:tc>
                <a:tc>
                  <a:txBody>
                    <a:bodyPr/>
                    <a:lstStyle/>
                    <a:p>
                      <a:pPr algn="ctr"/>
                      <a:r>
                        <a:rPr lang="en-GB" dirty="0"/>
                        <a:t>178</a:t>
                      </a:r>
                    </a:p>
                  </a:txBody>
                  <a:tcPr/>
                </a:tc>
                <a:tc>
                  <a:txBody>
                    <a:bodyPr/>
                    <a:lstStyle/>
                    <a:p>
                      <a:pPr algn="ctr"/>
                      <a:r>
                        <a:rPr lang="en-GB" dirty="0">
                          <a:solidFill>
                            <a:srgbClr val="FF0000"/>
                          </a:solidFill>
                        </a:rPr>
                        <a:t>5</a:t>
                      </a:r>
                    </a:p>
                  </a:txBody>
                  <a:tcPr/>
                </a:tc>
                <a:tc>
                  <a:txBody>
                    <a:bodyPr/>
                    <a:lstStyle/>
                    <a:p>
                      <a:pPr algn="ctr"/>
                      <a:r>
                        <a:rPr lang="en-GB" dirty="0"/>
                        <a:t>73.5</a:t>
                      </a:r>
                    </a:p>
                  </a:txBody>
                  <a:tcPr/>
                </a:tc>
                <a:tc>
                  <a:txBody>
                    <a:bodyPr/>
                    <a:lstStyle/>
                    <a:p>
                      <a:pPr algn="ctr"/>
                      <a:r>
                        <a:rPr lang="en-GB" dirty="0">
                          <a:solidFill>
                            <a:srgbClr val="FF0000"/>
                          </a:solidFill>
                        </a:rPr>
                        <a:t>4.5</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636504030"/>
                  </a:ext>
                </a:extLst>
              </a:tr>
              <a:tr h="370840">
                <a:tc>
                  <a:txBody>
                    <a:bodyPr/>
                    <a:lstStyle/>
                    <a:p>
                      <a:pPr algn="ctr"/>
                      <a:r>
                        <a:rPr lang="en-GB" dirty="0"/>
                        <a:t>10</a:t>
                      </a:r>
                    </a:p>
                  </a:txBody>
                  <a:tcPr/>
                </a:tc>
                <a:tc>
                  <a:txBody>
                    <a:bodyPr/>
                    <a:lstStyle/>
                    <a:p>
                      <a:pPr algn="ctr"/>
                      <a:r>
                        <a:rPr lang="en-GB" dirty="0"/>
                        <a:t>181</a:t>
                      </a:r>
                    </a:p>
                  </a:txBody>
                  <a:tcPr/>
                </a:tc>
                <a:tc>
                  <a:txBody>
                    <a:bodyPr/>
                    <a:lstStyle/>
                    <a:p>
                      <a:pPr algn="ctr"/>
                      <a:r>
                        <a:rPr lang="en-GB" dirty="0">
                          <a:solidFill>
                            <a:srgbClr val="FF0000"/>
                          </a:solidFill>
                        </a:rPr>
                        <a:t>7</a:t>
                      </a:r>
                    </a:p>
                  </a:txBody>
                  <a:tcPr/>
                </a:tc>
                <a:tc>
                  <a:txBody>
                    <a:bodyPr/>
                    <a:lstStyle/>
                    <a:p>
                      <a:pPr algn="ctr"/>
                      <a:r>
                        <a:rPr lang="en-GB" dirty="0"/>
                        <a:t>69.1</a:t>
                      </a:r>
                    </a:p>
                  </a:txBody>
                  <a:tcPr/>
                </a:tc>
                <a:tc>
                  <a:txBody>
                    <a:bodyPr/>
                    <a:lstStyle/>
                    <a:p>
                      <a:pPr algn="ctr"/>
                      <a:r>
                        <a:rPr lang="en-GB" dirty="0">
                          <a:solidFill>
                            <a:srgbClr val="FF0000"/>
                          </a:solidFill>
                        </a:rPr>
                        <a:t>3</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924484894"/>
                  </a:ext>
                </a:extLst>
              </a:tr>
            </a:tbl>
          </a:graphicData>
        </a:graphic>
      </p:graphicFrame>
      <p:sp>
        <p:nvSpPr>
          <p:cNvPr id="5" name="TextBox 4"/>
          <p:cNvSpPr txBox="1"/>
          <p:nvPr/>
        </p:nvSpPr>
        <p:spPr>
          <a:xfrm>
            <a:off x="9877695" y="5921693"/>
            <a:ext cx="1476103" cy="369332"/>
          </a:xfrm>
          <a:prstGeom prst="rect">
            <a:avLst/>
          </a:prstGeom>
          <a:noFill/>
        </p:spPr>
        <p:txBody>
          <a:bodyPr wrap="square" rtlCol="0">
            <a:spAutoFit/>
          </a:bodyPr>
          <a:lstStyle/>
          <a:p>
            <a:r>
              <a:rPr lang="en-GB" dirty="0"/>
              <a:t>Ʃ</a:t>
            </a:r>
          </a:p>
        </p:txBody>
      </p:sp>
    </p:spTree>
    <p:extLst>
      <p:ext uri="{BB962C8B-B14F-4D97-AF65-F5344CB8AC3E}">
        <p14:creationId xmlns:p14="http://schemas.microsoft.com/office/powerpoint/2010/main" val="2403022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chemeClr val="accent1">
              <a:lumMod val="20000"/>
              <a:lumOff val="80000"/>
            </a:schemeClr>
          </a:solidFill>
        </p:spPr>
        <p:txBody>
          <a:bodyPr>
            <a:normAutofit fontScale="90000"/>
          </a:bodyPr>
          <a:lstStyle/>
          <a:p>
            <a:r>
              <a:rPr lang="en-US" sz="3300" b="1" u="sng" dirty="0"/>
              <a:t/>
            </a:r>
            <a:br>
              <a:rPr lang="en-US" sz="3300" b="1" u="sng" dirty="0"/>
            </a:br>
            <a:r>
              <a:rPr lang="en-US" sz="3300" b="1" u="sng" dirty="0"/>
              <a:t>Calculate the difference of the ranks</a:t>
            </a:r>
            <a:r>
              <a:rPr lang="en-US" dirty="0"/>
              <a:t/>
            </a:r>
            <a:br>
              <a:rPr lang="en-US" dirty="0"/>
            </a:br>
            <a:endParaRPr lang="en-GB" dirty="0"/>
          </a:p>
        </p:txBody>
      </p:sp>
      <p:graphicFrame>
        <p:nvGraphicFramePr>
          <p:cNvPr id="4" name="Content Placeholder 3"/>
          <p:cNvGraphicFramePr>
            <a:graphicFrameLocks noGrp="1"/>
          </p:cNvGraphicFramePr>
          <p:nvPr>
            <p:ph idx="1"/>
          </p:nvPr>
        </p:nvGraphicFramePr>
        <p:xfrm>
          <a:off x="169863" y="1449388"/>
          <a:ext cx="11183935" cy="4348480"/>
        </p:xfrm>
        <a:graphic>
          <a:graphicData uri="http://schemas.openxmlformats.org/drawingml/2006/table">
            <a:tbl>
              <a:tblPr firstRow="1" bandRow="1">
                <a:tableStyleId>{5940675A-B579-460E-94D1-54222C63F5DA}</a:tableStyleId>
              </a:tblPr>
              <a:tblGrid>
                <a:gridCol w="1597705">
                  <a:extLst>
                    <a:ext uri="{9D8B030D-6E8A-4147-A177-3AD203B41FA5}">
                      <a16:colId xmlns:a16="http://schemas.microsoft.com/office/drawing/2014/main" val="3794855337"/>
                    </a:ext>
                  </a:extLst>
                </a:gridCol>
                <a:gridCol w="1597705">
                  <a:extLst>
                    <a:ext uri="{9D8B030D-6E8A-4147-A177-3AD203B41FA5}">
                      <a16:colId xmlns:a16="http://schemas.microsoft.com/office/drawing/2014/main" val="3221535704"/>
                    </a:ext>
                  </a:extLst>
                </a:gridCol>
                <a:gridCol w="1597705">
                  <a:extLst>
                    <a:ext uri="{9D8B030D-6E8A-4147-A177-3AD203B41FA5}">
                      <a16:colId xmlns:a16="http://schemas.microsoft.com/office/drawing/2014/main" val="3879386435"/>
                    </a:ext>
                  </a:extLst>
                </a:gridCol>
                <a:gridCol w="1597705">
                  <a:extLst>
                    <a:ext uri="{9D8B030D-6E8A-4147-A177-3AD203B41FA5}">
                      <a16:colId xmlns:a16="http://schemas.microsoft.com/office/drawing/2014/main" val="2708353585"/>
                    </a:ext>
                  </a:extLst>
                </a:gridCol>
                <a:gridCol w="1597705">
                  <a:extLst>
                    <a:ext uri="{9D8B030D-6E8A-4147-A177-3AD203B41FA5}">
                      <a16:colId xmlns:a16="http://schemas.microsoft.com/office/drawing/2014/main" val="3620065824"/>
                    </a:ext>
                  </a:extLst>
                </a:gridCol>
                <a:gridCol w="1597705">
                  <a:extLst>
                    <a:ext uri="{9D8B030D-6E8A-4147-A177-3AD203B41FA5}">
                      <a16:colId xmlns:a16="http://schemas.microsoft.com/office/drawing/2014/main" val="4029036865"/>
                    </a:ext>
                  </a:extLst>
                </a:gridCol>
                <a:gridCol w="1597705">
                  <a:extLst>
                    <a:ext uri="{9D8B030D-6E8A-4147-A177-3AD203B41FA5}">
                      <a16:colId xmlns:a16="http://schemas.microsoft.com/office/drawing/2014/main" val="2302709651"/>
                    </a:ext>
                  </a:extLst>
                </a:gridCol>
              </a:tblGrid>
              <a:tr h="370840">
                <a:tc>
                  <a:txBody>
                    <a:bodyPr/>
                    <a:lstStyle/>
                    <a:p>
                      <a:pPr algn="ctr"/>
                      <a:r>
                        <a:rPr lang="en-GB" b="1" dirty="0"/>
                        <a:t>Person no.</a:t>
                      </a:r>
                    </a:p>
                  </a:txBody>
                  <a:tcPr>
                    <a:solidFill>
                      <a:schemeClr val="bg1">
                        <a:lumMod val="85000"/>
                      </a:schemeClr>
                    </a:solidFill>
                  </a:tcPr>
                </a:tc>
                <a:tc>
                  <a:txBody>
                    <a:bodyPr/>
                    <a:lstStyle/>
                    <a:p>
                      <a:pPr algn="ctr"/>
                      <a:r>
                        <a:rPr lang="en-GB" b="1" dirty="0"/>
                        <a:t>Height/cm</a:t>
                      </a:r>
                    </a:p>
                  </a:txBody>
                  <a:tcPr>
                    <a:solidFill>
                      <a:schemeClr val="bg1">
                        <a:lumMod val="85000"/>
                      </a:schemeClr>
                    </a:solidFill>
                  </a:tcPr>
                </a:tc>
                <a:tc>
                  <a:txBody>
                    <a:bodyPr/>
                    <a:lstStyle/>
                    <a:p>
                      <a:pPr algn="ctr"/>
                      <a:r>
                        <a:rPr lang="en-GB" b="1" dirty="0"/>
                        <a:t>Height ranking</a:t>
                      </a:r>
                    </a:p>
                  </a:txBody>
                  <a:tcPr>
                    <a:solidFill>
                      <a:schemeClr val="bg1">
                        <a:lumMod val="85000"/>
                      </a:schemeClr>
                    </a:solidFill>
                  </a:tcPr>
                </a:tc>
                <a:tc>
                  <a:txBody>
                    <a:bodyPr/>
                    <a:lstStyle/>
                    <a:p>
                      <a:pPr algn="ctr"/>
                      <a:r>
                        <a:rPr lang="en-GB" b="1" dirty="0"/>
                        <a:t>Weight/ Kg</a:t>
                      </a:r>
                    </a:p>
                  </a:txBody>
                  <a:tcPr>
                    <a:solidFill>
                      <a:schemeClr val="bg1">
                        <a:lumMod val="85000"/>
                      </a:schemeClr>
                    </a:solidFill>
                  </a:tcPr>
                </a:tc>
                <a:tc>
                  <a:txBody>
                    <a:bodyPr/>
                    <a:lstStyle/>
                    <a:p>
                      <a:pPr algn="ctr"/>
                      <a:r>
                        <a:rPr lang="en-GB" b="1" dirty="0"/>
                        <a:t>Weight ranking</a:t>
                      </a:r>
                    </a:p>
                  </a:txBody>
                  <a:tcPr>
                    <a:solidFill>
                      <a:schemeClr val="bg1">
                        <a:lumMod val="85000"/>
                      </a:schemeClr>
                    </a:solidFill>
                  </a:tcPr>
                </a:tc>
                <a:tc>
                  <a:txBody>
                    <a:bodyPr/>
                    <a:lstStyle/>
                    <a:p>
                      <a:pPr algn="ctr"/>
                      <a:r>
                        <a:rPr lang="en-GB" b="1" dirty="0"/>
                        <a:t>D</a:t>
                      </a:r>
                    </a:p>
                  </a:txBody>
                  <a:tcPr>
                    <a:solidFill>
                      <a:schemeClr val="bg1">
                        <a:lumMod val="85000"/>
                      </a:schemeClr>
                    </a:solidFill>
                  </a:tcPr>
                </a:tc>
                <a:tc>
                  <a:txBody>
                    <a:bodyPr/>
                    <a:lstStyle/>
                    <a:p>
                      <a:pPr algn="ctr"/>
                      <a:r>
                        <a:rPr lang="en-GB" b="1" dirty="0"/>
                        <a:t>D</a:t>
                      </a:r>
                      <a:r>
                        <a:rPr lang="en-GB" b="1" baseline="30000" dirty="0"/>
                        <a:t>2</a:t>
                      </a:r>
                    </a:p>
                  </a:txBody>
                  <a:tcPr>
                    <a:solidFill>
                      <a:schemeClr val="bg1">
                        <a:lumMod val="85000"/>
                      </a:schemeClr>
                    </a:solidFill>
                  </a:tcPr>
                </a:tc>
                <a:extLst>
                  <a:ext uri="{0D108BD9-81ED-4DB2-BD59-A6C34878D82A}">
                    <a16:rowId xmlns:a16="http://schemas.microsoft.com/office/drawing/2014/main" val="3464498329"/>
                  </a:ext>
                </a:extLst>
              </a:tr>
              <a:tr h="370840">
                <a:tc>
                  <a:txBody>
                    <a:bodyPr/>
                    <a:lstStyle/>
                    <a:p>
                      <a:pPr algn="ctr"/>
                      <a:r>
                        <a:rPr lang="en-GB" dirty="0"/>
                        <a:t>1</a:t>
                      </a:r>
                    </a:p>
                  </a:txBody>
                  <a:tcPr/>
                </a:tc>
                <a:tc>
                  <a:txBody>
                    <a:bodyPr/>
                    <a:lstStyle/>
                    <a:p>
                      <a:pPr algn="ctr"/>
                      <a:r>
                        <a:rPr lang="en-GB" dirty="0"/>
                        <a:t>175</a:t>
                      </a:r>
                    </a:p>
                  </a:txBody>
                  <a:tcPr/>
                </a:tc>
                <a:tc>
                  <a:txBody>
                    <a:bodyPr/>
                    <a:lstStyle/>
                    <a:p>
                      <a:pPr algn="ctr"/>
                      <a:r>
                        <a:rPr lang="en-GB" dirty="0">
                          <a:solidFill>
                            <a:srgbClr val="FF0000"/>
                          </a:solidFill>
                        </a:rPr>
                        <a:t>4</a:t>
                      </a:r>
                    </a:p>
                  </a:txBody>
                  <a:tcPr/>
                </a:tc>
                <a:tc>
                  <a:txBody>
                    <a:bodyPr/>
                    <a:lstStyle/>
                    <a:p>
                      <a:pPr algn="ctr"/>
                      <a:r>
                        <a:rPr lang="en-GB" dirty="0"/>
                        <a:t>73.5</a:t>
                      </a:r>
                    </a:p>
                  </a:txBody>
                  <a:tcPr/>
                </a:tc>
                <a:tc>
                  <a:txBody>
                    <a:bodyPr/>
                    <a:lstStyle/>
                    <a:p>
                      <a:pPr algn="ctr"/>
                      <a:r>
                        <a:rPr lang="en-GB" dirty="0">
                          <a:solidFill>
                            <a:srgbClr val="FF0000"/>
                          </a:solidFill>
                        </a:rPr>
                        <a:t>4.5</a:t>
                      </a:r>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459861576"/>
                  </a:ext>
                </a:extLst>
              </a:tr>
              <a:tr h="370840">
                <a:tc>
                  <a:txBody>
                    <a:bodyPr/>
                    <a:lstStyle/>
                    <a:p>
                      <a:pPr algn="ctr"/>
                      <a:r>
                        <a:rPr lang="en-GB" dirty="0"/>
                        <a:t>2</a:t>
                      </a:r>
                    </a:p>
                  </a:txBody>
                  <a:tcPr/>
                </a:tc>
                <a:tc>
                  <a:txBody>
                    <a:bodyPr/>
                    <a:lstStyle/>
                    <a:p>
                      <a:pPr algn="ctr"/>
                      <a:r>
                        <a:rPr lang="en-GB" dirty="0"/>
                        <a:t>166</a:t>
                      </a:r>
                    </a:p>
                  </a:txBody>
                  <a:tcPr/>
                </a:tc>
                <a:tc>
                  <a:txBody>
                    <a:bodyPr/>
                    <a:lstStyle/>
                    <a:p>
                      <a:pPr algn="ctr"/>
                      <a:r>
                        <a:rPr lang="en-GB" dirty="0">
                          <a:solidFill>
                            <a:srgbClr val="FF0000"/>
                          </a:solidFill>
                        </a:rPr>
                        <a:t>2</a:t>
                      </a:r>
                    </a:p>
                  </a:txBody>
                  <a:tcPr/>
                </a:tc>
                <a:tc>
                  <a:txBody>
                    <a:bodyPr/>
                    <a:lstStyle/>
                    <a:p>
                      <a:pPr algn="ctr"/>
                      <a:r>
                        <a:rPr lang="en-GB" dirty="0"/>
                        <a:t>81.8</a:t>
                      </a:r>
                    </a:p>
                  </a:txBody>
                  <a:tcPr/>
                </a:tc>
                <a:tc>
                  <a:txBody>
                    <a:bodyPr/>
                    <a:lstStyle/>
                    <a:p>
                      <a:pPr algn="ctr"/>
                      <a:r>
                        <a:rPr lang="en-GB" dirty="0">
                          <a:solidFill>
                            <a:srgbClr val="FF0000"/>
                          </a:solidFill>
                        </a:rPr>
                        <a:t>7</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947941113"/>
                  </a:ext>
                </a:extLst>
              </a:tr>
              <a:tr h="370840">
                <a:tc>
                  <a:txBody>
                    <a:bodyPr/>
                    <a:lstStyle/>
                    <a:p>
                      <a:pPr algn="ctr"/>
                      <a:r>
                        <a:rPr lang="en-GB" dirty="0"/>
                        <a:t>3</a:t>
                      </a:r>
                    </a:p>
                  </a:txBody>
                  <a:tcPr/>
                </a:tc>
                <a:tc>
                  <a:txBody>
                    <a:bodyPr/>
                    <a:lstStyle/>
                    <a:p>
                      <a:pPr algn="ctr"/>
                      <a:r>
                        <a:rPr lang="en-GB" dirty="0"/>
                        <a:t>168</a:t>
                      </a:r>
                    </a:p>
                  </a:txBody>
                  <a:tcPr/>
                </a:tc>
                <a:tc>
                  <a:txBody>
                    <a:bodyPr/>
                    <a:lstStyle/>
                    <a:p>
                      <a:pPr algn="ctr"/>
                      <a:r>
                        <a:rPr lang="en-GB" dirty="0">
                          <a:solidFill>
                            <a:srgbClr val="FF0000"/>
                          </a:solidFill>
                        </a:rPr>
                        <a:t>3</a:t>
                      </a:r>
                    </a:p>
                  </a:txBody>
                  <a:tcPr/>
                </a:tc>
                <a:tc>
                  <a:txBody>
                    <a:bodyPr/>
                    <a:lstStyle/>
                    <a:p>
                      <a:pPr algn="ctr"/>
                      <a:r>
                        <a:rPr lang="en-GB" dirty="0"/>
                        <a:t>65.5</a:t>
                      </a:r>
                    </a:p>
                  </a:txBody>
                  <a:tcPr/>
                </a:tc>
                <a:tc>
                  <a:txBody>
                    <a:bodyPr/>
                    <a:lstStyle/>
                    <a:p>
                      <a:pPr algn="ctr"/>
                      <a:r>
                        <a:rPr lang="en-GB" dirty="0">
                          <a:solidFill>
                            <a:srgbClr val="FF0000"/>
                          </a:solidFill>
                        </a:rPr>
                        <a:t>2</a:t>
                      </a:r>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1881344394"/>
                  </a:ext>
                </a:extLst>
              </a:tr>
              <a:tr h="370840">
                <a:tc>
                  <a:txBody>
                    <a:bodyPr/>
                    <a:lstStyle/>
                    <a:p>
                      <a:pPr algn="ctr"/>
                      <a:r>
                        <a:rPr lang="en-GB" dirty="0"/>
                        <a:t>4</a:t>
                      </a:r>
                    </a:p>
                  </a:txBody>
                  <a:tcPr/>
                </a:tc>
                <a:tc>
                  <a:txBody>
                    <a:bodyPr/>
                    <a:lstStyle/>
                    <a:p>
                      <a:pPr algn="ctr"/>
                      <a:r>
                        <a:rPr lang="en-GB" dirty="0"/>
                        <a:t>183</a:t>
                      </a:r>
                    </a:p>
                  </a:txBody>
                  <a:tcPr/>
                </a:tc>
                <a:tc>
                  <a:txBody>
                    <a:bodyPr/>
                    <a:lstStyle/>
                    <a:p>
                      <a:pPr algn="ctr"/>
                      <a:r>
                        <a:rPr lang="en-GB" dirty="0">
                          <a:solidFill>
                            <a:srgbClr val="FF0000"/>
                          </a:solidFill>
                        </a:rPr>
                        <a:t>8</a:t>
                      </a:r>
                    </a:p>
                  </a:txBody>
                  <a:tcPr/>
                </a:tc>
                <a:tc>
                  <a:txBody>
                    <a:bodyPr/>
                    <a:lstStyle/>
                    <a:p>
                      <a:pPr algn="ctr"/>
                      <a:r>
                        <a:rPr lang="en-GB" dirty="0"/>
                        <a:t>81.7</a:t>
                      </a:r>
                    </a:p>
                  </a:txBody>
                  <a:tcPr/>
                </a:tc>
                <a:tc>
                  <a:txBody>
                    <a:bodyPr/>
                    <a:lstStyle/>
                    <a:p>
                      <a:pPr algn="ctr"/>
                      <a:r>
                        <a:rPr lang="en-GB" dirty="0">
                          <a:solidFill>
                            <a:srgbClr val="FF0000"/>
                          </a:solidFill>
                        </a:rPr>
                        <a:t>6</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915987830"/>
                  </a:ext>
                </a:extLst>
              </a:tr>
              <a:tr h="370840">
                <a:tc>
                  <a:txBody>
                    <a:bodyPr/>
                    <a:lstStyle/>
                    <a:p>
                      <a:pPr algn="ctr"/>
                      <a:r>
                        <a:rPr lang="en-GB" dirty="0"/>
                        <a:t>5</a:t>
                      </a:r>
                    </a:p>
                  </a:txBody>
                  <a:tcPr/>
                </a:tc>
                <a:tc>
                  <a:txBody>
                    <a:bodyPr/>
                    <a:lstStyle/>
                    <a:p>
                      <a:pPr algn="ctr"/>
                      <a:r>
                        <a:rPr lang="en-GB" dirty="0"/>
                        <a:t>159</a:t>
                      </a:r>
                    </a:p>
                  </a:txBody>
                  <a:tcPr/>
                </a:tc>
                <a:tc>
                  <a:txBody>
                    <a:bodyPr/>
                    <a:lstStyle/>
                    <a:p>
                      <a:pPr algn="ctr"/>
                      <a:r>
                        <a:rPr lang="en-GB" dirty="0">
                          <a:solidFill>
                            <a:srgbClr val="FF0000"/>
                          </a:solidFill>
                        </a:rPr>
                        <a:t>1</a:t>
                      </a:r>
                    </a:p>
                  </a:txBody>
                  <a:tcPr/>
                </a:tc>
                <a:tc>
                  <a:txBody>
                    <a:bodyPr/>
                    <a:lstStyle/>
                    <a:p>
                      <a:pPr algn="ctr"/>
                      <a:r>
                        <a:rPr lang="en-GB" dirty="0"/>
                        <a:t>55.9</a:t>
                      </a:r>
                    </a:p>
                  </a:txBody>
                  <a:tcPr/>
                </a:tc>
                <a:tc>
                  <a:txBody>
                    <a:bodyPr/>
                    <a:lstStyle/>
                    <a:p>
                      <a:pPr algn="ctr"/>
                      <a:r>
                        <a:rPr lang="en-GB" dirty="0">
                          <a:solidFill>
                            <a:srgbClr val="FF0000"/>
                          </a:solidFill>
                        </a:rPr>
                        <a:t>1</a:t>
                      </a:r>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339337317"/>
                  </a:ext>
                </a:extLst>
              </a:tr>
              <a:tr h="370840">
                <a:tc>
                  <a:txBody>
                    <a:bodyPr/>
                    <a:lstStyle/>
                    <a:p>
                      <a:pPr algn="ctr"/>
                      <a:r>
                        <a:rPr lang="en-GB" dirty="0"/>
                        <a:t>6</a:t>
                      </a:r>
                    </a:p>
                  </a:txBody>
                  <a:tcPr/>
                </a:tc>
                <a:tc>
                  <a:txBody>
                    <a:bodyPr/>
                    <a:lstStyle/>
                    <a:p>
                      <a:pPr algn="ctr"/>
                      <a:r>
                        <a:rPr lang="en-GB" dirty="0"/>
                        <a:t>179</a:t>
                      </a:r>
                    </a:p>
                  </a:txBody>
                  <a:tcPr/>
                </a:tc>
                <a:tc>
                  <a:txBody>
                    <a:bodyPr/>
                    <a:lstStyle/>
                    <a:p>
                      <a:pPr algn="ctr"/>
                      <a:r>
                        <a:rPr lang="en-GB" dirty="0">
                          <a:solidFill>
                            <a:srgbClr val="FF0000"/>
                          </a:solidFill>
                        </a:rPr>
                        <a:t>6</a:t>
                      </a:r>
                    </a:p>
                  </a:txBody>
                  <a:tcPr/>
                </a:tc>
                <a:tc>
                  <a:txBody>
                    <a:bodyPr/>
                    <a:lstStyle/>
                    <a:p>
                      <a:pPr algn="ctr"/>
                      <a:r>
                        <a:rPr lang="en-GB" dirty="0"/>
                        <a:t>87.5</a:t>
                      </a:r>
                    </a:p>
                  </a:txBody>
                  <a:tcPr/>
                </a:tc>
                <a:tc>
                  <a:txBody>
                    <a:bodyPr/>
                    <a:lstStyle/>
                    <a:p>
                      <a:pPr algn="ctr"/>
                      <a:r>
                        <a:rPr lang="en-GB" dirty="0">
                          <a:solidFill>
                            <a:srgbClr val="FF0000"/>
                          </a:solidFill>
                        </a:rPr>
                        <a:t>8</a:t>
                      </a:r>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883640762"/>
                  </a:ext>
                </a:extLst>
              </a:tr>
              <a:tr h="370840">
                <a:tc>
                  <a:txBody>
                    <a:bodyPr/>
                    <a:lstStyle/>
                    <a:p>
                      <a:pPr algn="ctr"/>
                      <a:r>
                        <a:rPr lang="en-GB" dirty="0"/>
                        <a:t>7</a:t>
                      </a:r>
                    </a:p>
                  </a:txBody>
                  <a:tcPr/>
                </a:tc>
                <a:tc>
                  <a:txBody>
                    <a:bodyPr/>
                    <a:lstStyle/>
                    <a:p>
                      <a:pPr algn="ctr"/>
                      <a:r>
                        <a:rPr lang="en-GB" dirty="0"/>
                        <a:t>195</a:t>
                      </a:r>
                    </a:p>
                  </a:txBody>
                  <a:tcPr/>
                </a:tc>
                <a:tc>
                  <a:txBody>
                    <a:bodyPr/>
                    <a:lstStyle/>
                    <a:p>
                      <a:pPr algn="ctr"/>
                      <a:r>
                        <a:rPr lang="en-GB" dirty="0">
                          <a:solidFill>
                            <a:srgbClr val="FF0000"/>
                          </a:solidFill>
                        </a:rPr>
                        <a:t>10</a:t>
                      </a:r>
                    </a:p>
                  </a:txBody>
                  <a:tcPr/>
                </a:tc>
                <a:tc>
                  <a:txBody>
                    <a:bodyPr/>
                    <a:lstStyle/>
                    <a:p>
                      <a:pPr algn="ctr"/>
                      <a:r>
                        <a:rPr lang="en-GB" dirty="0"/>
                        <a:t>107.2</a:t>
                      </a:r>
                    </a:p>
                  </a:txBody>
                  <a:tcPr/>
                </a:tc>
                <a:tc>
                  <a:txBody>
                    <a:bodyPr/>
                    <a:lstStyle/>
                    <a:p>
                      <a:pPr algn="ctr"/>
                      <a:r>
                        <a:rPr lang="en-GB" dirty="0">
                          <a:solidFill>
                            <a:srgbClr val="FF0000"/>
                          </a:solidFill>
                        </a:rPr>
                        <a:t>10</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124133168"/>
                  </a:ext>
                </a:extLst>
              </a:tr>
              <a:tr h="370840">
                <a:tc>
                  <a:txBody>
                    <a:bodyPr/>
                    <a:lstStyle/>
                    <a:p>
                      <a:pPr algn="ctr"/>
                      <a:r>
                        <a:rPr lang="en-GB" dirty="0"/>
                        <a:t>8</a:t>
                      </a:r>
                    </a:p>
                  </a:txBody>
                  <a:tcPr/>
                </a:tc>
                <a:tc>
                  <a:txBody>
                    <a:bodyPr/>
                    <a:lstStyle/>
                    <a:p>
                      <a:pPr algn="ctr"/>
                      <a:r>
                        <a:rPr lang="en-GB" dirty="0"/>
                        <a:t>192</a:t>
                      </a:r>
                    </a:p>
                  </a:txBody>
                  <a:tcPr/>
                </a:tc>
                <a:tc>
                  <a:txBody>
                    <a:bodyPr/>
                    <a:lstStyle/>
                    <a:p>
                      <a:pPr algn="ctr"/>
                      <a:r>
                        <a:rPr lang="en-GB" dirty="0">
                          <a:solidFill>
                            <a:srgbClr val="FF0000"/>
                          </a:solidFill>
                        </a:rPr>
                        <a:t>9</a:t>
                      </a:r>
                    </a:p>
                  </a:txBody>
                  <a:tcPr/>
                </a:tc>
                <a:tc>
                  <a:txBody>
                    <a:bodyPr/>
                    <a:lstStyle/>
                    <a:p>
                      <a:pPr algn="ctr"/>
                      <a:r>
                        <a:rPr lang="en-GB" dirty="0"/>
                        <a:t>90.7</a:t>
                      </a:r>
                    </a:p>
                  </a:txBody>
                  <a:tcPr/>
                </a:tc>
                <a:tc>
                  <a:txBody>
                    <a:bodyPr/>
                    <a:lstStyle/>
                    <a:p>
                      <a:pPr algn="ctr"/>
                      <a:r>
                        <a:rPr lang="en-GB" dirty="0">
                          <a:solidFill>
                            <a:srgbClr val="FF0000"/>
                          </a:solidFill>
                        </a:rPr>
                        <a:t>9</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189566436"/>
                  </a:ext>
                </a:extLst>
              </a:tr>
              <a:tr h="370840">
                <a:tc>
                  <a:txBody>
                    <a:bodyPr/>
                    <a:lstStyle/>
                    <a:p>
                      <a:pPr algn="ctr"/>
                      <a:r>
                        <a:rPr lang="en-GB" dirty="0"/>
                        <a:t>9</a:t>
                      </a:r>
                    </a:p>
                  </a:txBody>
                  <a:tcPr/>
                </a:tc>
                <a:tc>
                  <a:txBody>
                    <a:bodyPr/>
                    <a:lstStyle/>
                    <a:p>
                      <a:pPr algn="ctr"/>
                      <a:r>
                        <a:rPr lang="en-GB" dirty="0"/>
                        <a:t>178</a:t>
                      </a:r>
                    </a:p>
                  </a:txBody>
                  <a:tcPr/>
                </a:tc>
                <a:tc>
                  <a:txBody>
                    <a:bodyPr/>
                    <a:lstStyle/>
                    <a:p>
                      <a:pPr algn="ctr"/>
                      <a:r>
                        <a:rPr lang="en-GB" dirty="0">
                          <a:solidFill>
                            <a:srgbClr val="FF0000"/>
                          </a:solidFill>
                        </a:rPr>
                        <a:t>5</a:t>
                      </a:r>
                    </a:p>
                  </a:txBody>
                  <a:tcPr/>
                </a:tc>
                <a:tc>
                  <a:txBody>
                    <a:bodyPr/>
                    <a:lstStyle/>
                    <a:p>
                      <a:pPr algn="ctr"/>
                      <a:r>
                        <a:rPr lang="en-GB" dirty="0"/>
                        <a:t>73.5</a:t>
                      </a:r>
                    </a:p>
                  </a:txBody>
                  <a:tcPr/>
                </a:tc>
                <a:tc>
                  <a:txBody>
                    <a:bodyPr/>
                    <a:lstStyle/>
                    <a:p>
                      <a:pPr algn="ctr"/>
                      <a:r>
                        <a:rPr lang="en-GB" dirty="0">
                          <a:solidFill>
                            <a:srgbClr val="FF0000"/>
                          </a:solidFill>
                        </a:rPr>
                        <a:t>4.5</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636504030"/>
                  </a:ext>
                </a:extLst>
              </a:tr>
              <a:tr h="370840">
                <a:tc>
                  <a:txBody>
                    <a:bodyPr/>
                    <a:lstStyle/>
                    <a:p>
                      <a:pPr algn="ctr"/>
                      <a:r>
                        <a:rPr lang="en-GB" dirty="0"/>
                        <a:t>10</a:t>
                      </a:r>
                    </a:p>
                  </a:txBody>
                  <a:tcPr/>
                </a:tc>
                <a:tc>
                  <a:txBody>
                    <a:bodyPr/>
                    <a:lstStyle/>
                    <a:p>
                      <a:pPr algn="ctr"/>
                      <a:r>
                        <a:rPr lang="en-GB" dirty="0"/>
                        <a:t>181</a:t>
                      </a:r>
                    </a:p>
                  </a:txBody>
                  <a:tcPr/>
                </a:tc>
                <a:tc>
                  <a:txBody>
                    <a:bodyPr/>
                    <a:lstStyle/>
                    <a:p>
                      <a:pPr algn="ctr"/>
                      <a:r>
                        <a:rPr lang="en-GB" dirty="0">
                          <a:solidFill>
                            <a:srgbClr val="FF0000"/>
                          </a:solidFill>
                        </a:rPr>
                        <a:t>7</a:t>
                      </a:r>
                    </a:p>
                  </a:txBody>
                  <a:tcPr/>
                </a:tc>
                <a:tc>
                  <a:txBody>
                    <a:bodyPr/>
                    <a:lstStyle/>
                    <a:p>
                      <a:pPr algn="ctr"/>
                      <a:r>
                        <a:rPr lang="en-GB" dirty="0"/>
                        <a:t>69.1</a:t>
                      </a:r>
                    </a:p>
                  </a:txBody>
                  <a:tcPr/>
                </a:tc>
                <a:tc>
                  <a:txBody>
                    <a:bodyPr/>
                    <a:lstStyle/>
                    <a:p>
                      <a:pPr algn="ctr"/>
                      <a:r>
                        <a:rPr lang="en-GB" dirty="0">
                          <a:solidFill>
                            <a:srgbClr val="FF0000"/>
                          </a:solidFill>
                        </a:rPr>
                        <a:t>3</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924484894"/>
                  </a:ext>
                </a:extLst>
              </a:tr>
            </a:tbl>
          </a:graphicData>
        </a:graphic>
      </p:graphicFrame>
      <p:sp>
        <p:nvSpPr>
          <p:cNvPr id="5" name="TextBox 4"/>
          <p:cNvSpPr txBox="1"/>
          <p:nvPr/>
        </p:nvSpPr>
        <p:spPr>
          <a:xfrm>
            <a:off x="9877695" y="5921693"/>
            <a:ext cx="1476103" cy="369332"/>
          </a:xfrm>
          <a:prstGeom prst="rect">
            <a:avLst/>
          </a:prstGeom>
          <a:noFill/>
        </p:spPr>
        <p:txBody>
          <a:bodyPr wrap="square" rtlCol="0">
            <a:spAutoFit/>
          </a:bodyPr>
          <a:lstStyle/>
          <a:p>
            <a:r>
              <a:rPr lang="en-GB" dirty="0"/>
              <a:t>Ʃ</a:t>
            </a:r>
          </a:p>
        </p:txBody>
      </p:sp>
    </p:spTree>
    <p:extLst>
      <p:ext uri="{BB962C8B-B14F-4D97-AF65-F5344CB8AC3E}">
        <p14:creationId xmlns:p14="http://schemas.microsoft.com/office/powerpoint/2010/main" val="15050336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chemeClr val="accent1">
              <a:lumMod val="20000"/>
              <a:lumOff val="80000"/>
            </a:schemeClr>
          </a:solidFill>
        </p:spPr>
        <p:txBody>
          <a:bodyPr>
            <a:normAutofit fontScale="90000"/>
          </a:bodyPr>
          <a:lstStyle/>
          <a:p>
            <a:r>
              <a:rPr lang="en-US" sz="3300" dirty="0"/>
              <a:t/>
            </a:r>
            <a:br>
              <a:rPr lang="en-US" sz="3300" dirty="0"/>
            </a:br>
            <a:r>
              <a:rPr lang="en-US" sz="3300" b="1" u="sng" dirty="0"/>
              <a:t>Calculate the difference of the ranks</a:t>
            </a:r>
            <a:r>
              <a:rPr lang="en-US" dirty="0"/>
              <a:t/>
            </a:r>
            <a:br>
              <a:rPr lang="en-US" dirty="0"/>
            </a:br>
            <a:endParaRPr lang="en-GB" dirty="0"/>
          </a:p>
        </p:txBody>
      </p:sp>
      <p:graphicFrame>
        <p:nvGraphicFramePr>
          <p:cNvPr id="4" name="Content Placeholder 3"/>
          <p:cNvGraphicFramePr>
            <a:graphicFrameLocks noGrp="1"/>
          </p:cNvGraphicFramePr>
          <p:nvPr>
            <p:ph idx="1"/>
          </p:nvPr>
        </p:nvGraphicFramePr>
        <p:xfrm>
          <a:off x="169863" y="1449388"/>
          <a:ext cx="11183935" cy="4348480"/>
        </p:xfrm>
        <a:graphic>
          <a:graphicData uri="http://schemas.openxmlformats.org/drawingml/2006/table">
            <a:tbl>
              <a:tblPr firstRow="1" bandRow="1">
                <a:tableStyleId>{5940675A-B579-460E-94D1-54222C63F5DA}</a:tableStyleId>
              </a:tblPr>
              <a:tblGrid>
                <a:gridCol w="1597705">
                  <a:extLst>
                    <a:ext uri="{9D8B030D-6E8A-4147-A177-3AD203B41FA5}">
                      <a16:colId xmlns:a16="http://schemas.microsoft.com/office/drawing/2014/main" val="3794855337"/>
                    </a:ext>
                  </a:extLst>
                </a:gridCol>
                <a:gridCol w="1597705">
                  <a:extLst>
                    <a:ext uri="{9D8B030D-6E8A-4147-A177-3AD203B41FA5}">
                      <a16:colId xmlns:a16="http://schemas.microsoft.com/office/drawing/2014/main" val="3221535704"/>
                    </a:ext>
                  </a:extLst>
                </a:gridCol>
                <a:gridCol w="1597705">
                  <a:extLst>
                    <a:ext uri="{9D8B030D-6E8A-4147-A177-3AD203B41FA5}">
                      <a16:colId xmlns:a16="http://schemas.microsoft.com/office/drawing/2014/main" val="3879386435"/>
                    </a:ext>
                  </a:extLst>
                </a:gridCol>
                <a:gridCol w="1597705">
                  <a:extLst>
                    <a:ext uri="{9D8B030D-6E8A-4147-A177-3AD203B41FA5}">
                      <a16:colId xmlns:a16="http://schemas.microsoft.com/office/drawing/2014/main" val="2708353585"/>
                    </a:ext>
                  </a:extLst>
                </a:gridCol>
                <a:gridCol w="1597705">
                  <a:extLst>
                    <a:ext uri="{9D8B030D-6E8A-4147-A177-3AD203B41FA5}">
                      <a16:colId xmlns:a16="http://schemas.microsoft.com/office/drawing/2014/main" val="3620065824"/>
                    </a:ext>
                  </a:extLst>
                </a:gridCol>
                <a:gridCol w="1597705">
                  <a:extLst>
                    <a:ext uri="{9D8B030D-6E8A-4147-A177-3AD203B41FA5}">
                      <a16:colId xmlns:a16="http://schemas.microsoft.com/office/drawing/2014/main" val="4029036865"/>
                    </a:ext>
                  </a:extLst>
                </a:gridCol>
                <a:gridCol w="1597705">
                  <a:extLst>
                    <a:ext uri="{9D8B030D-6E8A-4147-A177-3AD203B41FA5}">
                      <a16:colId xmlns:a16="http://schemas.microsoft.com/office/drawing/2014/main" val="2302709651"/>
                    </a:ext>
                  </a:extLst>
                </a:gridCol>
              </a:tblGrid>
              <a:tr h="370840">
                <a:tc>
                  <a:txBody>
                    <a:bodyPr/>
                    <a:lstStyle/>
                    <a:p>
                      <a:pPr algn="ctr"/>
                      <a:r>
                        <a:rPr lang="en-GB" b="1" dirty="0"/>
                        <a:t>Person no.</a:t>
                      </a:r>
                    </a:p>
                  </a:txBody>
                  <a:tcPr>
                    <a:solidFill>
                      <a:schemeClr val="bg1">
                        <a:lumMod val="85000"/>
                      </a:schemeClr>
                    </a:solidFill>
                  </a:tcPr>
                </a:tc>
                <a:tc>
                  <a:txBody>
                    <a:bodyPr/>
                    <a:lstStyle/>
                    <a:p>
                      <a:pPr algn="ctr"/>
                      <a:r>
                        <a:rPr lang="en-GB" b="1" dirty="0"/>
                        <a:t>Height/cm</a:t>
                      </a:r>
                    </a:p>
                  </a:txBody>
                  <a:tcPr>
                    <a:solidFill>
                      <a:schemeClr val="bg1">
                        <a:lumMod val="85000"/>
                      </a:schemeClr>
                    </a:solidFill>
                  </a:tcPr>
                </a:tc>
                <a:tc>
                  <a:txBody>
                    <a:bodyPr/>
                    <a:lstStyle/>
                    <a:p>
                      <a:pPr algn="ctr"/>
                      <a:r>
                        <a:rPr lang="en-GB" b="1" dirty="0"/>
                        <a:t>Height ranking</a:t>
                      </a:r>
                    </a:p>
                  </a:txBody>
                  <a:tcPr>
                    <a:solidFill>
                      <a:schemeClr val="bg1">
                        <a:lumMod val="85000"/>
                      </a:schemeClr>
                    </a:solidFill>
                  </a:tcPr>
                </a:tc>
                <a:tc>
                  <a:txBody>
                    <a:bodyPr/>
                    <a:lstStyle/>
                    <a:p>
                      <a:pPr algn="ctr"/>
                      <a:r>
                        <a:rPr lang="en-GB" b="1" dirty="0"/>
                        <a:t>Weight/ Kg</a:t>
                      </a:r>
                    </a:p>
                  </a:txBody>
                  <a:tcPr>
                    <a:solidFill>
                      <a:schemeClr val="bg1">
                        <a:lumMod val="85000"/>
                      </a:schemeClr>
                    </a:solidFill>
                  </a:tcPr>
                </a:tc>
                <a:tc>
                  <a:txBody>
                    <a:bodyPr/>
                    <a:lstStyle/>
                    <a:p>
                      <a:pPr algn="ctr"/>
                      <a:r>
                        <a:rPr lang="en-GB" b="1" dirty="0"/>
                        <a:t>Weight ranking</a:t>
                      </a:r>
                    </a:p>
                  </a:txBody>
                  <a:tcPr>
                    <a:solidFill>
                      <a:schemeClr val="bg1">
                        <a:lumMod val="85000"/>
                      </a:schemeClr>
                    </a:solidFill>
                  </a:tcPr>
                </a:tc>
                <a:tc>
                  <a:txBody>
                    <a:bodyPr/>
                    <a:lstStyle/>
                    <a:p>
                      <a:pPr algn="ctr"/>
                      <a:r>
                        <a:rPr lang="en-GB" b="1" dirty="0"/>
                        <a:t>D</a:t>
                      </a:r>
                    </a:p>
                  </a:txBody>
                  <a:tcPr>
                    <a:solidFill>
                      <a:schemeClr val="bg1">
                        <a:lumMod val="85000"/>
                      </a:schemeClr>
                    </a:solidFill>
                  </a:tcPr>
                </a:tc>
                <a:tc>
                  <a:txBody>
                    <a:bodyPr/>
                    <a:lstStyle/>
                    <a:p>
                      <a:pPr algn="ctr"/>
                      <a:r>
                        <a:rPr lang="en-GB" b="1" dirty="0"/>
                        <a:t>D</a:t>
                      </a:r>
                      <a:r>
                        <a:rPr lang="en-GB" b="1" baseline="30000" dirty="0"/>
                        <a:t>2</a:t>
                      </a:r>
                    </a:p>
                  </a:txBody>
                  <a:tcPr>
                    <a:solidFill>
                      <a:schemeClr val="bg1">
                        <a:lumMod val="85000"/>
                      </a:schemeClr>
                    </a:solidFill>
                  </a:tcPr>
                </a:tc>
                <a:extLst>
                  <a:ext uri="{0D108BD9-81ED-4DB2-BD59-A6C34878D82A}">
                    <a16:rowId xmlns:a16="http://schemas.microsoft.com/office/drawing/2014/main" val="3464498329"/>
                  </a:ext>
                </a:extLst>
              </a:tr>
              <a:tr h="370840">
                <a:tc>
                  <a:txBody>
                    <a:bodyPr/>
                    <a:lstStyle/>
                    <a:p>
                      <a:pPr algn="ctr"/>
                      <a:r>
                        <a:rPr lang="en-GB" dirty="0"/>
                        <a:t>1</a:t>
                      </a:r>
                    </a:p>
                  </a:txBody>
                  <a:tcPr/>
                </a:tc>
                <a:tc>
                  <a:txBody>
                    <a:bodyPr/>
                    <a:lstStyle/>
                    <a:p>
                      <a:pPr algn="ctr"/>
                      <a:r>
                        <a:rPr lang="en-GB" dirty="0"/>
                        <a:t>175</a:t>
                      </a:r>
                    </a:p>
                  </a:txBody>
                  <a:tcPr/>
                </a:tc>
                <a:tc>
                  <a:txBody>
                    <a:bodyPr/>
                    <a:lstStyle/>
                    <a:p>
                      <a:pPr algn="ctr"/>
                      <a:r>
                        <a:rPr lang="en-GB" dirty="0">
                          <a:solidFill>
                            <a:srgbClr val="FF0000"/>
                          </a:solidFill>
                        </a:rPr>
                        <a:t>4</a:t>
                      </a:r>
                    </a:p>
                  </a:txBody>
                  <a:tcPr/>
                </a:tc>
                <a:tc>
                  <a:txBody>
                    <a:bodyPr/>
                    <a:lstStyle/>
                    <a:p>
                      <a:pPr algn="ctr"/>
                      <a:r>
                        <a:rPr lang="en-GB" dirty="0"/>
                        <a:t>73.5</a:t>
                      </a:r>
                    </a:p>
                  </a:txBody>
                  <a:tcPr/>
                </a:tc>
                <a:tc>
                  <a:txBody>
                    <a:bodyPr/>
                    <a:lstStyle/>
                    <a:p>
                      <a:pPr algn="ctr"/>
                      <a:r>
                        <a:rPr lang="en-GB" dirty="0">
                          <a:solidFill>
                            <a:srgbClr val="FF0000"/>
                          </a:solidFill>
                        </a:rPr>
                        <a:t>4.5</a:t>
                      </a:r>
                    </a:p>
                  </a:txBody>
                  <a:tcPr/>
                </a:tc>
                <a:tc>
                  <a:txBody>
                    <a:bodyPr/>
                    <a:lstStyle/>
                    <a:p>
                      <a:pPr algn="ctr"/>
                      <a:r>
                        <a:rPr lang="en-GB" dirty="0">
                          <a:solidFill>
                            <a:srgbClr val="FF0000"/>
                          </a:solidFill>
                        </a:rPr>
                        <a:t>-0.5</a:t>
                      </a:r>
                    </a:p>
                  </a:txBody>
                  <a:tcPr/>
                </a:tc>
                <a:tc>
                  <a:txBody>
                    <a:bodyPr/>
                    <a:lstStyle/>
                    <a:p>
                      <a:endParaRPr lang="en-GB" dirty="0"/>
                    </a:p>
                  </a:txBody>
                  <a:tcPr/>
                </a:tc>
                <a:extLst>
                  <a:ext uri="{0D108BD9-81ED-4DB2-BD59-A6C34878D82A}">
                    <a16:rowId xmlns:a16="http://schemas.microsoft.com/office/drawing/2014/main" val="2459861576"/>
                  </a:ext>
                </a:extLst>
              </a:tr>
              <a:tr h="370840">
                <a:tc>
                  <a:txBody>
                    <a:bodyPr/>
                    <a:lstStyle/>
                    <a:p>
                      <a:pPr algn="ctr"/>
                      <a:r>
                        <a:rPr lang="en-GB" dirty="0"/>
                        <a:t>2</a:t>
                      </a:r>
                    </a:p>
                  </a:txBody>
                  <a:tcPr/>
                </a:tc>
                <a:tc>
                  <a:txBody>
                    <a:bodyPr/>
                    <a:lstStyle/>
                    <a:p>
                      <a:pPr algn="ctr"/>
                      <a:r>
                        <a:rPr lang="en-GB" dirty="0"/>
                        <a:t>166</a:t>
                      </a:r>
                    </a:p>
                  </a:txBody>
                  <a:tcPr/>
                </a:tc>
                <a:tc>
                  <a:txBody>
                    <a:bodyPr/>
                    <a:lstStyle/>
                    <a:p>
                      <a:pPr algn="ctr"/>
                      <a:r>
                        <a:rPr lang="en-GB" dirty="0">
                          <a:solidFill>
                            <a:srgbClr val="FF0000"/>
                          </a:solidFill>
                        </a:rPr>
                        <a:t>2</a:t>
                      </a:r>
                    </a:p>
                  </a:txBody>
                  <a:tcPr/>
                </a:tc>
                <a:tc>
                  <a:txBody>
                    <a:bodyPr/>
                    <a:lstStyle/>
                    <a:p>
                      <a:pPr algn="ctr"/>
                      <a:r>
                        <a:rPr lang="en-GB" dirty="0"/>
                        <a:t>81.8</a:t>
                      </a:r>
                    </a:p>
                  </a:txBody>
                  <a:tcPr/>
                </a:tc>
                <a:tc>
                  <a:txBody>
                    <a:bodyPr/>
                    <a:lstStyle/>
                    <a:p>
                      <a:pPr algn="ctr"/>
                      <a:r>
                        <a:rPr lang="en-GB" dirty="0">
                          <a:solidFill>
                            <a:srgbClr val="FF0000"/>
                          </a:solidFill>
                        </a:rPr>
                        <a:t>7</a:t>
                      </a:r>
                    </a:p>
                  </a:txBody>
                  <a:tcPr/>
                </a:tc>
                <a:tc>
                  <a:txBody>
                    <a:bodyPr/>
                    <a:lstStyle/>
                    <a:p>
                      <a:pPr algn="ctr"/>
                      <a:r>
                        <a:rPr lang="en-GB" dirty="0">
                          <a:solidFill>
                            <a:srgbClr val="FF0000"/>
                          </a:solidFill>
                        </a:rPr>
                        <a:t>-5</a:t>
                      </a:r>
                    </a:p>
                  </a:txBody>
                  <a:tcPr/>
                </a:tc>
                <a:tc>
                  <a:txBody>
                    <a:bodyPr/>
                    <a:lstStyle/>
                    <a:p>
                      <a:endParaRPr lang="en-GB"/>
                    </a:p>
                  </a:txBody>
                  <a:tcPr/>
                </a:tc>
                <a:extLst>
                  <a:ext uri="{0D108BD9-81ED-4DB2-BD59-A6C34878D82A}">
                    <a16:rowId xmlns:a16="http://schemas.microsoft.com/office/drawing/2014/main" val="2947941113"/>
                  </a:ext>
                </a:extLst>
              </a:tr>
              <a:tr h="370840">
                <a:tc>
                  <a:txBody>
                    <a:bodyPr/>
                    <a:lstStyle/>
                    <a:p>
                      <a:pPr algn="ctr"/>
                      <a:r>
                        <a:rPr lang="en-GB" dirty="0"/>
                        <a:t>3</a:t>
                      </a:r>
                    </a:p>
                  </a:txBody>
                  <a:tcPr/>
                </a:tc>
                <a:tc>
                  <a:txBody>
                    <a:bodyPr/>
                    <a:lstStyle/>
                    <a:p>
                      <a:pPr algn="ctr"/>
                      <a:r>
                        <a:rPr lang="en-GB" dirty="0"/>
                        <a:t>168</a:t>
                      </a:r>
                    </a:p>
                  </a:txBody>
                  <a:tcPr/>
                </a:tc>
                <a:tc>
                  <a:txBody>
                    <a:bodyPr/>
                    <a:lstStyle/>
                    <a:p>
                      <a:pPr algn="ctr"/>
                      <a:r>
                        <a:rPr lang="en-GB" dirty="0">
                          <a:solidFill>
                            <a:srgbClr val="FF0000"/>
                          </a:solidFill>
                        </a:rPr>
                        <a:t>3</a:t>
                      </a:r>
                    </a:p>
                  </a:txBody>
                  <a:tcPr/>
                </a:tc>
                <a:tc>
                  <a:txBody>
                    <a:bodyPr/>
                    <a:lstStyle/>
                    <a:p>
                      <a:pPr algn="ctr"/>
                      <a:r>
                        <a:rPr lang="en-GB" dirty="0"/>
                        <a:t>65.5</a:t>
                      </a:r>
                    </a:p>
                  </a:txBody>
                  <a:tcPr/>
                </a:tc>
                <a:tc>
                  <a:txBody>
                    <a:bodyPr/>
                    <a:lstStyle/>
                    <a:p>
                      <a:pPr algn="ctr"/>
                      <a:r>
                        <a:rPr lang="en-GB" dirty="0">
                          <a:solidFill>
                            <a:srgbClr val="FF0000"/>
                          </a:solidFill>
                        </a:rPr>
                        <a:t>2</a:t>
                      </a:r>
                    </a:p>
                  </a:txBody>
                  <a:tcPr/>
                </a:tc>
                <a:tc>
                  <a:txBody>
                    <a:bodyPr/>
                    <a:lstStyle/>
                    <a:p>
                      <a:pPr algn="ctr"/>
                      <a:r>
                        <a:rPr lang="en-GB" dirty="0">
                          <a:solidFill>
                            <a:srgbClr val="FF0000"/>
                          </a:solidFill>
                        </a:rPr>
                        <a:t>1</a:t>
                      </a:r>
                    </a:p>
                  </a:txBody>
                  <a:tcPr/>
                </a:tc>
                <a:tc>
                  <a:txBody>
                    <a:bodyPr/>
                    <a:lstStyle/>
                    <a:p>
                      <a:endParaRPr lang="en-GB"/>
                    </a:p>
                  </a:txBody>
                  <a:tcPr/>
                </a:tc>
                <a:extLst>
                  <a:ext uri="{0D108BD9-81ED-4DB2-BD59-A6C34878D82A}">
                    <a16:rowId xmlns:a16="http://schemas.microsoft.com/office/drawing/2014/main" val="1881344394"/>
                  </a:ext>
                </a:extLst>
              </a:tr>
              <a:tr h="370840">
                <a:tc>
                  <a:txBody>
                    <a:bodyPr/>
                    <a:lstStyle/>
                    <a:p>
                      <a:pPr algn="ctr"/>
                      <a:r>
                        <a:rPr lang="en-GB" dirty="0"/>
                        <a:t>4</a:t>
                      </a:r>
                    </a:p>
                  </a:txBody>
                  <a:tcPr/>
                </a:tc>
                <a:tc>
                  <a:txBody>
                    <a:bodyPr/>
                    <a:lstStyle/>
                    <a:p>
                      <a:pPr algn="ctr"/>
                      <a:r>
                        <a:rPr lang="en-GB" dirty="0"/>
                        <a:t>183</a:t>
                      </a:r>
                    </a:p>
                  </a:txBody>
                  <a:tcPr/>
                </a:tc>
                <a:tc>
                  <a:txBody>
                    <a:bodyPr/>
                    <a:lstStyle/>
                    <a:p>
                      <a:pPr algn="ctr"/>
                      <a:r>
                        <a:rPr lang="en-GB" dirty="0">
                          <a:solidFill>
                            <a:srgbClr val="FF0000"/>
                          </a:solidFill>
                        </a:rPr>
                        <a:t>8</a:t>
                      </a:r>
                    </a:p>
                  </a:txBody>
                  <a:tcPr/>
                </a:tc>
                <a:tc>
                  <a:txBody>
                    <a:bodyPr/>
                    <a:lstStyle/>
                    <a:p>
                      <a:pPr algn="ctr"/>
                      <a:r>
                        <a:rPr lang="en-GB" dirty="0"/>
                        <a:t>81.7</a:t>
                      </a:r>
                    </a:p>
                  </a:txBody>
                  <a:tcPr/>
                </a:tc>
                <a:tc>
                  <a:txBody>
                    <a:bodyPr/>
                    <a:lstStyle/>
                    <a:p>
                      <a:pPr algn="ctr"/>
                      <a:r>
                        <a:rPr lang="en-GB" dirty="0">
                          <a:solidFill>
                            <a:srgbClr val="FF0000"/>
                          </a:solidFill>
                        </a:rPr>
                        <a:t>6</a:t>
                      </a:r>
                    </a:p>
                  </a:txBody>
                  <a:tcPr/>
                </a:tc>
                <a:tc>
                  <a:txBody>
                    <a:bodyPr/>
                    <a:lstStyle/>
                    <a:p>
                      <a:pPr algn="ctr"/>
                      <a:r>
                        <a:rPr lang="en-GB" dirty="0">
                          <a:solidFill>
                            <a:srgbClr val="FF0000"/>
                          </a:solidFill>
                        </a:rPr>
                        <a:t>2</a:t>
                      </a:r>
                    </a:p>
                  </a:txBody>
                  <a:tcPr/>
                </a:tc>
                <a:tc>
                  <a:txBody>
                    <a:bodyPr/>
                    <a:lstStyle/>
                    <a:p>
                      <a:endParaRPr lang="en-GB"/>
                    </a:p>
                  </a:txBody>
                  <a:tcPr/>
                </a:tc>
                <a:extLst>
                  <a:ext uri="{0D108BD9-81ED-4DB2-BD59-A6C34878D82A}">
                    <a16:rowId xmlns:a16="http://schemas.microsoft.com/office/drawing/2014/main" val="3915987830"/>
                  </a:ext>
                </a:extLst>
              </a:tr>
              <a:tr h="370840">
                <a:tc>
                  <a:txBody>
                    <a:bodyPr/>
                    <a:lstStyle/>
                    <a:p>
                      <a:pPr algn="ctr"/>
                      <a:r>
                        <a:rPr lang="en-GB" dirty="0"/>
                        <a:t>5</a:t>
                      </a:r>
                    </a:p>
                  </a:txBody>
                  <a:tcPr/>
                </a:tc>
                <a:tc>
                  <a:txBody>
                    <a:bodyPr/>
                    <a:lstStyle/>
                    <a:p>
                      <a:pPr algn="ctr"/>
                      <a:r>
                        <a:rPr lang="en-GB" dirty="0"/>
                        <a:t>159</a:t>
                      </a:r>
                    </a:p>
                  </a:txBody>
                  <a:tcPr/>
                </a:tc>
                <a:tc>
                  <a:txBody>
                    <a:bodyPr/>
                    <a:lstStyle/>
                    <a:p>
                      <a:pPr algn="ctr"/>
                      <a:r>
                        <a:rPr lang="en-GB" dirty="0">
                          <a:solidFill>
                            <a:srgbClr val="FF0000"/>
                          </a:solidFill>
                        </a:rPr>
                        <a:t>1</a:t>
                      </a:r>
                    </a:p>
                  </a:txBody>
                  <a:tcPr/>
                </a:tc>
                <a:tc>
                  <a:txBody>
                    <a:bodyPr/>
                    <a:lstStyle/>
                    <a:p>
                      <a:pPr algn="ctr"/>
                      <a:r>
                        <a:rPr lang="en-GB" dirty="0"/>
                        <a:t>55.9</a:t>
                      </a:r>
                    </a:p>
                  </a:txBody>
                  <a:tcPr/>
                </a:tc>
                <a:tc>
                  <a:txBody>
                    <a:bodyPr/>
                    <a:lstStyle/>
                    <a:p>
                      <a:pPr algn="ctr"/>
                      <a:r>
                        <a:rPr lang="en-GB" dirty="0">
                          <a:solidFill>
                            <a:srgbClr val="FF0000"/>
                          </a:solidFill>
                        </a:rPr>
                        <a:t>1</a:t>
                      </a:r>
                    </a:p>
                  </a:txBody>
                  <a:tcPr/>
                </a:tc>
                <a:tc>
                  <a:txBody>
                    <a:bodyPr/>
                    <a:lstStyle/>
                    <a:p>
                      <a:pPr algn="ctr"/>
                      <a:r>
                        <a:rPr lang="en-GB" dirty="0">
                          <a:solidFill>
                            <a:srgbClr val="FF0000"/>
                          </a:solidFill>
                        </a:rPr>
                        <a:t>0</a:t>
                      </a:r>
                    </a:p>
                  </a:txBody>
                  <a:tcPr/>
                </a:tc>
                <a:tc>
                  <a:txBody>
                    <a:bodyPr/>
                    <a:lstStyle/>
                    <a:p>
                      <a:endParaRPr lang="en-GB"/>
                    </a:p>
                  </a:txBody>
                  <a:tcPr/>
                </a:tc>
                <a:extLst>
                  <a:ext uri="{0D108BD9-81ED-4DB2-BD59-A6C34878D82A}">
                    <a16:rowId xmlns:a16="http://schemas.microsoft.com/office/drawing/2014/main" val="339337317"/>
                  </a:ext>
                </a:extLst>
              </a:tr>
              <a:tr h="370840">
                <a:tc>
                  <a:txBody>
                    <a:bodyPr/>
                    <a:lstStyle/>
                    <a:p>
                      <a:pPr algn="ctr"/>
                      <a:r>
                        <a:rPr lang="en-GB" dirty="0"/>
                        <a:t>6</a:t>
                      </a:r>
                    </a:p>
                  </a:txBody>
                  <a:tcPr/>
                </a:tc>
                <a:tc>
                  <a:txBody>
                    <a:bodyPr/>
                    <a:lstStyle/>
                    <a:p>
                      <a:pPr algn="ctr"/>
                      <a:r>
                        <a:rPr lang="en-GB" dirty="0"/>
                        <a:t>179</a:t>
                      </a:r>
                    </a:p>
                  </a:txBody>
                  <a:tcPr/>
                </a:tc>
                <a:tc>
                  <a:txBody>
                    <a:bodyPr/>
                    <a:lstStyle/>
                    <a:p>
                      <a:pPr algn="ctr"/>
                      <a:r>
                        <a:rPr lang="en-GB" dirty="0">
                          <a:solidFill>
                            <a:srgbClr val="FF0000"/>
                          </a:solidFill>
                        </a:rPr>
                        <a:t>6</a:t>
                      </a:r>
                    </a:p>
                  </a:txBody>
                  <a:tcPr/>
                </a:tc>
                <a:tc>
                  <a:txBody>
                    <a:bodyPr/>
                    <a:lstStyle/>
                    <a:p>
                      <a:pPr algn="ctr"/>
                      <a:r>
                        <a:rPr lang="en-GB" dirty="0"/>
                        <a:t>87.5</a:t>
                      </a:r>
                    </a:p>
                  </a:txBody>
                  <a:tcPr/>
                </a:tc>
                <a:tc>
                  <a:txBody>
                    <a:bodyPr/>
                    <a:lstStyle/>
                    <a:p>
                      <a:pPr algn="ctr"/>
                      <a:r>
                        <a:rPr lang="en-GB" dirty="0">
                          <a:solidFill>
                            <a:srgbClr val="FF0000"/>
                          </a:solidFill>
                        </a:rPr>
                        <a:t>8</a:t>
                      </a:r>
                    </a:p>
                  </a:txBody>
                  <a:tcPr/>
                </a:tc>
                <a:tc>
                  <a:txBody>
                    <a:bodyPr/>
                    <a:lstStyle/>
                    <a:p>
                      <a:pPr algn="ctr"/>
                      <a:r>
                        <a:rPr lang="en-GB" dirty="0">
                          <a:solidFill>
                            <a:srgbClr val="FF0000"/>
                          </a:solidFill>
                        </a:rPr>
                        <a:t>-2</a:t>
                      </a:r>
                    </a:p>
                  </a:txBody>
                  <a:tcPr/>
                </a:tc>
                <a:tc>
                  <a:txBody>
                    <a:bodyPr/>
                    <a:lstStyle/>
                    <a:p>
                      <a:endParaRPr lang="en-GB"/>
                    </a:p>
                  </a:txBody>
                  <a:tcPr/>
                </a:tc>
                <a:extLst>
                  <a:ext uri="{0D108BD9-81ED-4DB2-BD59-A6C34878D82A}">
                    <a16:rowId xmlns:a16="http://schemas.microsoft.com/office/drawing/2014/main" val="883640762"/>
                  </a:ext>
                </a:extLst>
              </a:tr>
              <a:tr h="370840">
                <a:tc>
                  <a:txBody>
                    <a:bodyPr/>
                    <a:lstStyle/>
                    <a:p>
                      <a:pPr algn="ctr"/>
                      <a:r>
                        <a:rPr lang="en-GB" dirty="0"/>
                        <a:t>7</a:t>
                      </a:r>
                    </a:p>
                  </a:txBody>
                  <a:tcPr/>
                </a:tc>
                <a:tc>
                  <a:txBody>
                    <a:bodyPr/>
                    <a:lstStyle/>
                    <a:p>
                      <a:pPr algn="ctr"/>
                      <a:r>
                        <a:rPr lang="en-GB" dirty="0"/>
                        <a:t>195</a:t>
                      </a:r>
                    </a:p>
                  </a:txBody>
                  <a:tcPr/>
                </a:tc>
                <a:tc>
                  <a:txBody>
                    <a:bodyPr/>
                    <a:lstStyle/>
                    <a:p>
                      <a:pPr algn="ctr"/>
                      <a:r>
                        <a:rPr lang="en-GB" dirty="0">
                          <a:solidFill>
                            <a:srgbClr val="FF0000"/>
                          </a:solidFill>
                        </a:rPr>
                        <a:t>10</a:t>
                      </a:r>
                    </a:p>
                  </a:txBody>
                  <a:tcPr/>
                </a:tc>
                <a:tc>
                  <a:txBody>
                    <a:bodyPr/>
                    <a:lstStyle/>
                    <a:p>
                      <a:pPr algn="ctr"/>
                      <a:r>
                        <a:rPr lang="en-GB" dirty="0"/>
                        <a:t>107.2</a:t>
                      </a:r>
                    </a:p>
                  </a:txBody>
                  <a:tcPr/>
                </a:tc>
                <a:tc>
                  <a:txBody>
                    <a:bodyPr/>
                    <a:lstStyle/>
                    <a:p>
                      <a:pPr algn="ctr"/>
                      <a:r>
                        <a:rPr lang="en-GB" dirty="0">
                          <a:solidFill>
                            <a:srgbClr val="FF0000"/>
                          </a:solidFill>
                        </a:rPr>
                        <a:t>10</a:t>
                      </a:r>
                    </a:p>
                  </a:txBody>
                  <a:tcPr/>
                </a:tc>
                <a:tc>
                  <a:txBody>
                    <a:bodyPr/>
                    <a:lstStyle/>
                    <a:p>
                      <a:pPr algn="ctr"/>
                      <a:r>
                        <a:rPr lang="en-GB" dirty="0">
                          <a:solidFill>
                            <a:srgbClr val="FF0000"/>
                          </a:solidFill>
                        </a:rPr>
                        <a:t>0</a:t>
                      </a:r>
                    </a:p>
                  </a:txBody>
                  <a:tcPr/>
                </a:tc>
                <a:tc>
                  <a:txBody>
                    <a:bodyPr/>
                    <a:lstStyle/>
                    <a:p>
                      <a:endParaRPr lang="en-GB" dirty="0"/>
                    </a:p>
                  </a:txBody>
                  <a:tcPr/>
                </a:tc>
                <a:extLst>
                  <a:ext uri="{0D108BD9-81ED-4DB2-BD59-A6C34878D82A}">
                    <a16:rowId xmlns:a16="http://schemas.microsoft.com/office/drawing/2014/main" val="2124133168"/>
                  </a:ext>
                </a:extLst>
              </a:tr>
              <a:tr h="370840">
                <a:tc>
                  <a:txBody>
                    <a:bodyPr/>
                    <a:lstStyle/>
                    <a:p>
                      <a:pPr algn="ctr"/>
                      <a:r>
                        <a:rPr lang="en-GB" dirty="0"/>
                        <a:t>8</a:t>
                      </a:r>
                    </a:p>
                  </a:txBody>
                  <a:tcPr/>
                </a:tc>
                <a:tc>
                  <a:txBody>
                    <a:bodyPr/>
                    <a:lstStyle/>
                    <a:p>
                      <a:pPr algn="ctr"/>
                      <a:r>
                        <a:rPr lang="en-GB" dirty="0"/>
                        <a:t>192</a:t>
                      </a:r>
                    </a:p>
                  </a:txBody>
                  <a:tcPr/>
                </a:tc>
                <a:tc>
                  <a:txBody>
                    <a:bodyPr/>
                    <a:lstStyle/>
                    <a:p>
                      <a:pPr algn="ctr"/>
                      <a:r>
                        <a:rPr lang="en-GB" dirty="0">
                          <a:solidFill>
                            <a:srgbClr val="FF0000"/>
                          </a:solidFill>
                        </a:rPr>
                        <a:t>9</a:t>
                      </a:r>
                    </a:p>
                  </a:txBody>
                  <a:tcPr/>
                </a:tc>
                <a:tc>
                  <a:txBody>
                    <a:bodyPr/>
                    <a:lstStyle/>
                    <a:p>
                      <a:pPr algn="ctr"/>
                      <a:r>
                        <a:rPr lang="en-GB" dirty="0"/>
                        <a:t>90.7</a:t>
                      </a:r>
                    </a:p>
                  </a:txBody>
                  <a:tcPr/>
                </a:tc>
                <a:tc>
                  <a:txBody>
                    <a:bodyPr/>
                    <a:lstStyle/>
                    <a:p>
                      <a:pPr algn="ctr"/>
                      <a:r>
                        <a:rPr lang="en-GB" dirty="0">
                          <a:solidFill>
                            <a:srgbClr val="FF0000"/>
                          </a:solidFill>
                        </a:rPr>
                        <a:t>9</a:t>
                      </a:r>
                    </a:p>
                  </a:txBody>
                  <a:tcPr/>
                </a:tc>
                <a:tc>
                  <a:txBody>
                    <a:bodyPr/>
                    <a:lstStyle/>
                    <a:p>
                      <a:pPr algn="ctr"/>
                      <a:r>
                        <a:rPr lang="en-GB" dirty="0">
                          <a:solidFill>
                            <a:srgbClr val="FF0000"/>
                          </a:solidFill>
                        </a:rPr>
                        <a:t>0</a:t>
                      </a:r>
                    </a:p>
                  </a:txBody>
                  <a:tcPr/>
                </a:tc>
                <a:tc>
                  <a:txBody>
                    <a:bodyPr/>
                    <a:lstStyle/>
                    <a:p>
                      <a:endParaRPr lang="en-GB" dirty="0"/>
                    </a:p>
                  </a:txBody>
                  <a:tcPr/>
                </a:tc>
                <a:extLst>
                  <a:ext uri="{0D108BD9-81ED-4DB2-BD59-A6C34878D82A}">
                    <a16:rowId xmlns:a16="http://schemas.microsoft.com/office/drawing/2014/main" val="1189566436"/>
                  </a:ext>
                </a:extLst>
              </a:tr>
              <a:tr h="370840">
                <a:tc>
                  <a:txBody>
                    <a:bodyPr/>
                    <a:lstStyle/>
                    <a:p>
                      <a:pPr algn="ctr"/>
                      <a:r>
                        <a:rPr lang="en-GB" dirty="0"/>
                        <a:t>9</a:t>
                      </a:r>
                    </a:p>
                  </a:txBody>
                  <a:tcPr/>
                </a:tc>
                <a:tc>
                  <a:txBody>
                    <a:bodyPr/>
                    <a:lstStyle/>
                    <a:p>
                      <a:pPr algn="ctr"/>
                      <a:r>
                        <a:rPr lang="en-GB" dirty="0"/>
                        <a:t>178</a:t>
                      </a:r>
                    </a:p>
                  </a:txBody>
                  <a:tcPr/>
                </a:tc>
                <a:tc>
                  <a:txBody>
                    <a:bodyPr/>
                    <a:lstStyle/>
                    <a:p>
                      <a:pPr algn="ctr"/>
                      <a:r>
                        <a:rPr lang="en-GB" dirty="0">
                          <a:solidFill>
                            <a:srgbClr val="FF0000"/>
                          </a:solidFill>
                        </a:rPr>
                        <a:t>5</a:t>
                      </a:r>
                    </a:p>
                  </a:txBody>
                  <a:tcPr/>
                </a:tc>
                <a:tc>
                  <a:txBody>
                    <a:bodyPr/>
                    <a:lstStyle/>
                    <a:p>
                      <a:pPr algn="ctr"/>
                      <a:r>
                        <a:rPr lang="en-GB" dirty="0"/>
                        <a:t>73.5</a:t>
                      </a:r>
                    </a:p>
                  </a:txBody>
                  <a:tcPr/>
                </a:tc>
                <a:tc>
                  <a:txBody>
                    <a:bodyPr/>
                    <a:lstStyle/>
                    <a:p>
                      <a:pPr algn="ctr"/>
                      <a:r>
                        <a:rPr lang="en-GB" dirty="0">
                          <a:solidFill>
                            <a:srgbClr val="FF0000"/>
                          </a:solidFill>
                        </a:rPr>
                        <a:t>4.5</a:t>
                      </a:r>
                    </a:p>
                  </a:txBody>
                  <a:tcPr/>
                </a:tc>
                <a:tc>
                  <a:txBody>
                    <a:bodyPr/>
                    <a:lstStyle/>
                    <a:p>
                      <a:pPr algn="ctr"/>
                      <a:r>
                        <a:rPr lang="en-GB" dirty="0">
                          <a:solidFill>
                            <a:srgbClr val="FF0000"/>
                          </a:solidFill>
                        </a:rPr>
                        <a:t>0.5</a:t>
                      </a:r>
                    </a:p>
                  </a:txBody>
                  <a:tcPr/>
                </a:tc>
                <a:tc>
                  <a:txBody>
                    <a:bodyPr/>
                    <a:lstStyle/>
                    <a:p>
                      <a:endParaRPr lang="en-GB" dirty="0"/>
                    </a:p>
                  </a:txBody>
                  <a:tcPr/>
                </a:tc>
                <a:extLst>
                  <a:ext uri="{0D108BD9-81ED-4DB2-BD59-A6C34878D82A}">
                    <a16:rowId xmlns:a16="http://schemas.microsoft.com/office/drawing/2014/main" val="1636504030"/>
                  </a:ext>
                </a:extLst>
              </a:tr>
              <a:tr h="370840">
                <a:tc>
                  <a:txBody>
                    <a:bodyPr/>
                    <a:lstStyle/>
                    <a:p>
                      <a:pPr algn="ctr"/>
                      <a:r>
                        <a:rPr lang="en-GB" dirty="0"/>
                        <a:t>10</a:t>
                      </a:r>
                    </a:p>
                  </a:txBody>
                  <a:tcPr/>
                </a:tc>
                <a:tc>
                  <a:txBody>
                    <a:bodyPr/>
                    <a:lstStyle/>
                    <a:p>
                      <a:pPr algn="ctr"/>
                      <a:r>
                        <a:rPr lang="en-GB" dirty="0"/>
                        <a:t>181</a:t>
                      </a:r>
                    </a:p>
                  </a:txBody>
                  <a:tcPr/>
                </a:tc>
                <a:tc>
                  <a:txBody>
                    <a:bodyPr/>
                    <a:lstStyle/>
                    <a:p>
                      <a:pPr algn="ctr"/>
                      <a:r>
                        <a:rPr lang="en-GB" dirty="0">
                          <a:solidFill>
                            <a:srgbClr val="FF0000"/>
                          </a:solidFill>
                        </a:rPr>
                        <a:t>7</a:t>
                      </a:r>
                    </a:p>
                  </a:txBody>
                  <a:tcPr/>
                </a:tc>
                <a:tc>
                  <a:txBody>
                    <a:bodyPr/>
                    <a:lstStyle/>
                    <a:p>
                      <a:pPr algn="ctr"/>
                      <a:r>
                        <a:rPr lang="en-GB" dirty="0"/>
                        <a:t>69.1</a:t>
                      </a:r>
                    </a:p>
                  </a:txBody>
                  <a:tcPr/>
                </a:tc>
                <a:tc>
                  <a:txBody>
                    <a:bodyPr/>
                    <a:lstStyle/>
                    <a:p>
                      <a:pPr algn="ctr"/>
                      <a:r>
                        <a:rPr lang="en-GB" dirty="0">
                          <a:solidFill>
                            <a:srgbClr val="FF0000"/>
                          </a:solidFill>
                        </a:rPr>
                        <a:t>3</a:t>
                      </a:r>
                    </a:p>
                  </a:txBody>
                  <a:tcPr/>
                </a:tc>
                <a:tc>
                  <a:txBody>
                    <a:bodyPr/>
                    <a:lstStyle/>
                    <a:p>
                      <a:pPr algn="ctr"/>
                      <a:r>
                        <a:rPr lang="en-GB" dirty="0">
                          <a:solidFill>
                            <a:srgbClr val="FF0000"/>
                          </a:solidFill>
                        </a:rPr>
                        <a:t>4</a:t>
                      </a:r>
                    </a:p>
                  </a:txBody>
                  <a:tcPr/>
                </a:tc>
                <a:tc>
                  <a:txBody>
                    <a:bodyPr/>
                    <a:lstStyle/>
                    <a:p>
                      <a:endParaRPr lang="en-GB" dirty="0"/>
                    </a:p>
                  </a:txBody>
                  <a:tcPr/>
                </a:tc>
                <a:extLst>
                  <a:ext uri="{0D108BD9-81ED-4DB2-BD59-A6C34878D82A}">
                    <a16:rowId xmlns:a16="http://schemas.microsoft.com/office/drawing/2014/main" val="3924484894"/>
                  </a:ext>
                </a:extLst>
              </a:tr>
            </a:tbl>
          </a:graphicData>
        </a:graphic>
      </p:graphicFrame>
      <p:sp>
        <p:nvSpPr>
          <p:cNvPr id="5" name="TextBox 4"/>
          <p:cNvSpPr txBox="1"/>
          <p:nvPr/>
        </p:nvSpPr>
        <p:spPr>
          <a:xfrm>
            <a:off x="9877695" y="5921693"/>
            <a:ext cx="1476103" cy="369332"/>
          </a:xfrm>
          <a:prstGeom prst="rect">
            <a:avLst/>
          </a:prstGeom>
          <a:noFill/>
        </p:spPr>
        <p:txBody>
          <a:bodyPr wrap="square" rtlCol="0">
            <a:spAutoFit/>
          </a:bodyPr>
          <a:lstStyle/>
          <a:p>
            <a:r>
              <a:rPr lang="en-GB" dirty="0"/>
              <a:t>Ʃ</a:t>
            </a:r>
          </a:p>
        </p:txBody>
      </p:sp>
    </p:spTree>
    <p:extLst>
      <p:ext uri="{BB962C8B-B14F-4D97-AF65-F5344CB8AC3E}">
        <p14:creationId xmlns:p14="http://schemas.microsoft.com/office/powerpoint/2010/main" val="38385570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chemeClr val="accent1">
              <a:lumMod val="20000"/>
              <a:lumOff val="80000"/>
            </a:schemeClr>
          </a:solidFill>
        </p:spPr>
        <p:txBody>
          <a:bodyPr>
            <a:normAutofit fontScale="90000"/>
          </a:bodyPr>
          <a:lstStyle/>
          <a:p>
            <a:r>
              <a:rPr lang="en-US" sz="3300" dirty="0"/>
              <a:t/>
            </a:r>
            <a:br>
              <a:rPr lang="en-US" sz="3300" dirty="0"/>
            </a:br>
            <a:r>
              <a:rPr lang="en-US" sz="3300" b="1" u="sng" dirty="0"/>
              <a:t>Square the difference for each person</a:t>
            </a:r>
            <a:r>
              <a:rPr lang="en-US" dirty="0"/>
              <a:t/>
            </a:r>
            <a:br>
              <a:rPr lang="en-US" dirty="0"/>
            </a:br>
            <a:endParaRPr lang="en-GB" dirty="0"/>
          </a:p>
        </p:txBody>
      </p:sp>
      <p:graphicFrame>
        <p:nvGraphicFramePr>
          <p:cNvPr id="4" name="Content Placeholder 3"/>
          <p:cNvGraphicFramePr>
            <a:graphicFrameLocks noGrp="1"/>
          </p:cNvGraphicFramePr>
          <p:nvPr>
            <p:ph idx="1"/>
          </p:nvPr>
        </p:nvGraphicFramePr>
        <p:xfrm>
          <a:off x="169863" y="1449388"/>
          <a:ext cx="11183935" cy="4348480"/>
        </p:xfrm>
        <a:graphic>
          <a:graphicData uri="http://schemas.openxmlformats.org/drawingml/2006/table">
            <a:tbl>
              <a:tblPr firstRow="1" bandRow="1">
                <a:tableStyleId>{5940675A-B579-460E-94D1-54222C63F5DA}</a:tableStyleId>
              </a:tblPr>
              <a:tblGrid>
                <a:gridCol w="1597705">
                  <a:extLst>
                    <a:ext uri="{9D8B030D-6E8A-4147-A177-3AD203B41FA5}">
                      <a16:colId xmlns:a16="http://schemas.microsoft.com/office/drawing/2014/main" val="3794855337"/>
                    </a:ext>
                  </a:extLst>
                </a:gridCol>
                <a:gridCol w="1597705">
                  <a:extLst>
                    <a:ext uri="{9D8B030D-6E8A-4147-A177-3AD203B41FA5}">
                      <a16:colId xmlns:a16="http://schemas.microsoft.com/office/drawing/2014/main" val="3221535704"/>
                    </a:ext>
                  </a:extLst>
                </a:gridCol>
                <a:gridCol w="1597705">
                  <a:extLst>
                    <a:ext uri="{9D8B030D-6E8A-4147-A177-3AD203B41FA5}">
                      <a16:colId xmlns:a16="http://schemas.microsoft.com/office/drawing/2014/main" val="3879386435"/>
                    </a:ext>
                  </a:extLst>
                </a:gridCol>
                <a:gridCol w="1597705">
                  <a:extLst>
                    <a:ext uri="{9D8B030D-6E8A-4147-A177-3AD203B41FA5}">
                      <a16:colId xmlns:a16="http://schemas.microsoft.com/office/drawing/2014/main" val="2708353585"/>
                    </a:ext>
                  </a:extLst>
                </a:gridCol>
                <a:gridCol w="1597705">
                  <a:extLst>
                    <a:ext uri="{9D8B030D-6E8A-4147-A177-3AD203B41FA5}">
                      <a16:colId xmlns:a16="http://schemas.microsoft.com/office/drawing/2014/main" val="3620065824"/>
                    </a:ext>
                  </a:extLst>
                </a:gridCol>
                <a:gridCol w="1597705">
                  <a:extLst>
                    <a:ext uri="{9D8B030D-6E8A-4147-A177-3AD203B41FA5}">
                      <a16:colId xmlns:a16="http://schemas.microsoft.com/office/drawing/2014/main" val="4029036865"/>
                    </a:ext>
                  </a:extLst>
                </a:gridCol>
                <a:gridCol w="1597705">
                  <a:extLst>
                    <a:ext uri="{9D8B030D-6E8A-4147-A177-3AD203B41FA5}">
                      <a16:colId xmlns:a16="http://schemas.microsoft.com/office/drawing/2014/main" val="2302709651"/>
                    </a:ext>
                  </a:extLst>
                </a:gridCol>
              </a:tblGrid>
              <a:tr h="370840">
                <a:tc>
                  <a:txBody>
                    <a:bodyPr/>
                    <a:lstStyle/>
                    <a:p>
                      <a:pPr algn="ctr"/>
                      <a:r>
                        <a:rPr lang="en-GB" b="1" dirty="0"/>
                        <a:t>Person no.</a:t>
                      </a:r>
                    </a:p>
                  </a:txBody>
                  <a:tcPr>
                    <a:solidFill>
                      <a:schemeClr val="bg1">
                        <a:lumMod val="85000"/>
                      </a:schemeClr>
                    </a:solidFill>
                  </a:tcPr>
                </a:tc>
                <a:tc>
                  <a:txBody>
                    <a:bodyPr/>
                    <a:lstStyle/>
                    <a:p>
                      <a:pPr algn="ctr"/>
                      <a:r>
                        <a:rPr lang="en-GB" b="1" dirty="0"/>
                        <a:t>Height/cm</a:t>
                      </a:r>
                    </a:p>
                  </a:txBody>
                  <a:tcPr>
                    <a:solidFill>
                      <a:schemeClr val="bg1">
                        <a:lumMod val="85000"/>
                      </a:schemeClr>
                    </a:solidFill>
                  </a:tcPr>
                </a:tc>
                <a:tc>
                  <a:txBody>
                    <a:bodyPr/>
                    <a:lstStyle/>
                    <a:p>
                      <a:pPr algn="ctr"/>
                      <a:r>
                        <a:rPr lang="en-GB" b="1" dirty="0"/>
                        <a:t>Height ranking</a:t>
                      </a:r>
                    </a:p>
                  </a:txBody>
                  <a:tcPr>
                    <a:solidFill>
                      <a:schemeClr val="bg1">
                        <a:lumMod val="85000"/>
                      </a:schemeClr>
                    </a:solidFill>
                  </a:tcPr>
                </a:tc>
                <a:tc>
                  <a:txBody>
                    <a:bodyPr/>
                    <a:lstStyle/>
                    <a:p>
                      <a:pPr algn="ctr"/>
                      <a:r>
                        <a:rPr lang="en-GB" b="1" dirty="0"/>
                        <a:t>Weight/ Kg</a:t>
                      </a:r>
                    </a:p>
                  </a:txBody>
                  <a:tcPr>
                    <a:solidFill>
                      <a:schemeClr val="bg1">
                        <a:lumMod val="85000"/>
                      </a:schemeClr>
                    </a:solidFill>
                  </a:tcPr>
                </a:tc>
                <a:tc>
                  <a:txBody>
                    <a:bodyPr/>
                    <a:lstStyle/>
                    <a:p>
                      <a:pPr algn="ctr"/>
                      <a:r>
                        <a:rPr lang="en-GB" b="1" dirty="0"/>
                        <a:t>Weight ranking</a:t>
                      </a:r>
                    </a:p>
                  </a:txBody>
                  <a:tcPr>
                    <a:solidFill>
                      <a:schemeClr val="bg1">
                        <a:lumMod val="85000"/>
                      </a:schemeClr>
                    </a:solidFill>
                  </a:tcPr>
                </a:tc>
                <a:tc>
                  <a:txBody>
                    <a:bodyPr/>
                    <a:lstStyle/>
                    <a:p>
                      <a:pPr algn="ctr"/>
                      <a:r>
                        <a:rPr lang="en-GB" b="1" dirty="0"/>
                        <a:t>D</a:t>
                      </a:r>
                    </a:p>
                  </a:txBody>
                  <a:tcPr>
                    <a:solidFill>
                      <a:schemeClr val="bg1">
                        <a:lumMod val="85000"/>
                      </a:schemeClr>
                    </a:solidFill>
                  </a:tcPr>
                </a:tc>
                <a:tc>
                  <a:txBody>
                    <a:bodyPr/>
                    <a:lstStyle/>
                    <a:p>
                      <a:pPr algn="ctr"/>
                      <a:r>
                        <a:rPr lang="en-GB" b="1" dirty="0"/>
                        <a:t>D</a:t>
                      </a:r>
                      <a:r>
                        <a:rPr lang="en-GB" b="1" baseline="30000" dirty="0"/>
                        <a:t>2</a:t>
                      </a:r>
                    </a:p>
                  </a:txBody>
                  <a:tcPr>
                    <a:solidFill>
                      <a:schemeClr val="bg1">
                        <a:lumMod val="85000"/>
                      </a:schemeClr>
                    </a:solidFill>
                  </a:tcPr>
                </a:tc>
                <a:extLst>
                  <a:ext uri="{0D108BD9-81ED-4DB2-BD59-A6C34878D82A}">
                    <a16:rowId xmlns:a16="http://schemas.microsoft.com/office/drawing/2014/main" val="3464498329"/>
                  </a:ext>
                </a:extLst>
              </a:tr>
              <a:tr h="370840">
                <a:tc>
                  <a:txBody>
                    <a:bodyPr/>
                    <a:lstStyle/>
                    <a:p>
                      <a:pPr algn="ctr"/>
                      <a:r>
                        <a:rPr lang="en-GB" dirty="0"/>
                        <a:t>1</a:t>
                      </a:r>
                    </a:p>
                  </a:txBody>
                  <a:tcPr/>
                </a:tc>
                <a:tc>
                  <a:txBody>
                    <a:bodyPr/>
                    <a:lstStyle/>
                    <a:p>
                      <a:pPr algn="ctr"/>
                      <a:r>
                        <a:rPr lang="en-GB" dirty="0"/>
                        <a:t>175</a:t>
                      </a:r>
                    </a:p>
                  </a:txBody>
                  <a:tcPr/>
                </a:tc>
                <a:tc>
                  <a:txBody>
                    <a:bodyPr/>
                    <a:lstStyle/>
                    <a:p>
                      <a:pPr algn="ctr"/>
                      <a:r>
                        <a:rPr lang="en-GB" dirty="0">
                          <a:solidFill>
                            <a:srgbClr val="FF0000"/>
                          </a:solidFill>
                        </a:rPr>
                        <a:t>4</a:t>
                      </a:r>
                    </a:p>
                  </a:txBody>
                  <a:tcPr/>
                </a:tc>
                <a:tc>
                  <a:txBody>
                    <a:bodyPr/>
                    <a:lstStyle/>
                    <a:p>
                      <a:pPr algn="ctr"/>
                      <a:r>
                        <a:rPr lang="en-GB" dirty="0"/>
                        <a:t>73.5</a:t>
                      </a:r>
                    </a:p>
                  </a:txBody>
                  <a:tcPr/>
                </a:tc>
                <a:tc>
                  <a:txBody>
                    <a:bodyPr/>
                    <a:lstStyle/>
                    <a:p>
                      <a:pPr algn="ctr"/>
                      <a:r>
                        <a:rPr lang="en-GB" dirty="0">
                          <a:solidFill>
                            <a:srgbClr val="FF0000"/>
                          </a:solidFill>
                        </a:rPr>
                        <a:t>4.5</a:t>
                      </a:r>
                    </a:p>
                  </a:txBody>
                  <a:tcPr/>
                </a:tc>
                <a:tc>
                  <a:txBody>
                    <a:bodyPr/>
                    <a:lstStyle/>
                    <a:p>
                      <a:pPr algn="ctr"/>
                      <a:r>
                        <a:rPr lang="en-GB" dirty="0">
                          <a:solidFill>
                            <a:srgbClr val="FF0000"/>
                          </a:solidFill>
                        </a:rPr>
                        <a:t>-0.5</a:t>
                      </a:r>
                    </a:p>
                  </a:txBody>
                  <a:tcPr/>
                </a:tc>
                <a:tc>
                  <a:txBody>
                    <a:bodyPr/>
                    <a:lstStyle/>
                    <a:p>
                      <a:endParaRPr lang="en-GB" dirty="0"/>
                    </a:p>
                  </a:txBody>
                  <a:tcPr/>
                </a:tc>
                <a:extLst>
                  <a:ext uri="{0D108BD9-81ED-4DB2-BD59-A6C34878D82A}">
                    <a16:rowId xmlns:a16="http://schemas.microsoft.com/office/drawing/2014/main" val="2459861576"/>
                  </a:ext>
                </a:extLst>
              </a:tr>
              <a:tr h="370840">
                <a:tc>
                  <a:txBody>
                    <a:bodyPr/>
                    <a:lstStyle/>
                    <a:p>
                      <a:pPr algn="ctr"/>
                      <a:r>
                        <a:rPr lang="en-GB" dirty="0"/>
                        <a:t>2</a:t>
                      </a:r>
                    </a:p>
                  </a:txBody>
                  <a:tcPr/>
                </a:tc>
                <a:tc>
                  <a:txBody>
                    <a:bodyPr/>
                    <a:lstStyle/>
                    <a:p>
                      <a:pPr algn="ctr"/>
                      <a:r>
                        <a:rPr lang="en-GB" dirty="0"/>
                        <a:t>166</a:t>
                      </a:r>
                    </a:p>
                  </a:txBody>
                  <a:tcPr/>
                </a:tc>
                <a:tc>
                  <a:txBody>
                    <a:bodyPr/>
                    <a:lstStyle/>
                    <a:p>
                      <a:pPr algn="ctr"/>
                      <a:r>
                        <a:rPr lang="en-GB" dirty="0">
                          <a:solidFill>
                            <a:srgbClr val="FF0000"/>
                          </a:solidFill>
                        </a:rPr>
                        <a:t>2</a:t>
                      </a:r>
                    </a:p>
                  </a:txBody>
                  <a:tcPr/>
                </a:tc>
                <a:tc>
                  <a:txBody>
                    <a:bodyPr/>
                    <a:lstStyle/>
                    <a:p>
                      <a:pPr algn="ctr"/>
                      <a:r>
                        <a:rPr lang="en-GB" dirty="0"/>
                        <a:t>81.8</a:t>
                      </a:r>
                    </a:p>
                  </a:txBody>
                  <a:tcPr/>
                </a:tc>
                <a:tc>
                  <a:txBody>
                    <a:bodyPr/>
                    <a:lstStyle/>
                    <a:p>
                      <a:pPr algn="ctr"/>
                      <a:r>
                        <a:rPr lang="en-GB" dirty="0">
                          <a:solidFill>
                            <a:srgbClr val="FF0000"/>
                          </a:solidFill>
                        </a:rPr>
                        <a:t>7</a:t>
                      </a:r>
                    </a:p>
                  </a:txBody>
                  <a:tcPr/>
                </a:tc>
                <a:tc>
                  <a:txBody>
                    <a:bodyPr/>
                    <a:lstStyle/>
                    <a:p>
                      <a:pPr algn="ctr"/>
                      <a:r>
                        <a:rPr lang="en-GB" dirty="0">
                          <a:solidFill>
                            <a:srgbClr val="FF0000"/>
                          </a:solidFill>
                        </a:rPr>
                        <a:t>-5</a:t>
                      </a:r>
                    </a:p>
                  </a:txBody>
                  <a:tcPr/>
                </a:tc>
                <a:tc>
                  <a:txBody>
                    <a:bodyPr/>
                    <a:lstStyle/>
                    <a:p>
                      <a:endParaRPr lang="en-GB"/>
                    </a:p>
                  </a:txBody>
                  <a:tcPr/>
                </a:tc>
                <a:extLst>
                  <a:ext uri="{0D108BD9-81ED-4DB2-BD59-A6C34878D82A}">
                    <a16:rowId xmlns:a16="http://schemas.microsoft.com/office/drawing/2014/main" val="2947941113"/>
                  </a:ext>
                </a:extLst>
              </a:tr>
              <a:tr h="370840">
                <a:tc>
                  <a:txBody>
                    <a:bodyPr/>
                    <a:lstStyle/>
                    <a:p>
                      <a:pPr algn="ctr"/>
                      <a:r>
                        <a:rPr lang="en-GB" dirty="0"/>
                        <a:t>3</a:t>
                      </a:r>
                    </a:p>
                  </a:txBody>
                  <a:tcPr/>
                </a:tc>
                <a:tc>
                  <a:txBody>
                    <a:bodyPr/>
                    <a:lstStyle/>
                    <a:p>
                      <a:pPr algn="ctr"/>
                      <a:r>
                        <a:rPr lang="en-GB" dirty="0"/>
                        <a:t>168</a:t>
                      </a:r>
                    </a:p>
                  </a:txBody>
                  <a:tcPr/>
                </a:tc>
                <a:tc>
                  <a:txBody>
                    <a:bodyPr/>
                    <a:lstStyle/>
                    <a:p>
                      <a:pPr algn="ctr"/>
                      <a:r>
                        <a:rPr lang="en-GB" dirty="0">
                          <a:solidFill>
                            <a:srgbClr val="FF0000"/>
                          </a:solidFill>
                        </a:rPr>
                        <a:t>3</a:t>
                      </a:r>
                    </a:p>
                  </a:txBody>
                  <a:tcPr/>
                </a:tc>
                <a:tc>
                  <a:txBody>
                    <a:bodyPr/>
                    <a:lstStyle/>
                    <a:p>
                      <a:pPr algn="ctr"/>
                      <a:r>
                        <a:rPr lang="en-GB" dirty="0"/>
                        <a:t>65.5</a:t>
                      </a:r>
                    </a:p>
                  </a:txBody>
                  <a:tcPr/>
                </a:tc>
                <a:tc>
                  <a:txBody>
                    <a:bodyPr/>
                    <a:lstStyle/>
                    <a:p>
                      <a:pPr algn="ctr"/>
                      <a:r>
                        <a:rPr lang="en-GB" dirty="0">
                          <a:solidFill>
                            <a:srgbClr val="FF0000"/>
                          </a:solidFill>
                        </a:rPr>
                        <a:t>2</a:t>
                      </a:r>
                    </a:p>
                  </a:txBody>
                  <a:tcPr/>
                </a:tc>
                <a:tc>
                  <a:txBody>
                    <a:bodyPr/>
                    <a:lstStyle/>
                    <a:p>
                      <a:pPr algn="ctr"/>
                      <a:r>
                        <a:rPr lang="en-GB" dirty="0">
                          <a:solidFill>
                            <a:srgbClr val="FF0000"/>
                          </a:solidFill>
                        </a:rPr>
                        <a:t>1</a:t>
                      </a:r>
                    </a:p>
                  </a:txBody>
                  <a:tcPr/>
                </a:tc>
                <a:tc>
                  <a:txBody>
                    <a:bodyPr/>
                    <a:lstStyle/>
                    <a:p>
                      <a:endParaRPr lang="en-GB"/>
                    </a:p>
                  </a:txBody>
                  <a:tcPr/>
                </a:tc>
                <a:extLst>
                  <a:ext uri="{0D108BD9-81ED-4DB2-BD59-A6C34878D82A}">
                    <a16:rowId xmlns:a16="http://schemas.microsoft.com/office/drawing/2014/main" val="1881344394"/>
                  </a:ext>
                </a:extLst>
              </a:tr>
              <a:tr h="370840">
                <a:tc>
                  <a:txBody>
                    <a:bodyPr/>
                    <a:lstStyle/>
                    <a:p>
                      <a:pPr algn="ctr"/>
                      <a:r>
                        <a:rPr lang="en-GB" dirty="0"/>
                        <a:t>4</a:t>
                      </a:r>
                    </a:p>
                  </a:txBody>
                  <a:tcPr/>
                </a:tc>
                <a:tc>
                  <a:txBody>
                    <a:bodyPr/>
                    <a:lstStyle/>
                    <a:p>
                      <a:pPr algn="ctr"/>
                      <a:r>
                        <a:rPr lang="en-GB" dirty="0"/>
                        <a:t>183</a:t>
                      </a:r>
                    </a:p>
                  </a:txBody>
                  <a:tcPr/>
                </a:tc>
                <a:tc>
                  <a:txBody>
                    <a:bodyPr/>
                    <a:lstStyle/>
                    <a:p>
                      <a:pPr algn="ctr"/>
                      <a:r>
                        <a:rPr lang="en-GB" dirty="0">
                          <a:solidFill>
                            <a:srgbClr val="FF0000"/>
                          </a:solidFill>
                        </a:rPr>
                        <a:t>8</a:t>
                      </a:r>
                    </a:p>
                  </a:txBody>
                  <a:tcPr/>
                </a:tc>
                <a:tc>
                  <a:txBody>
                    <a:bodyPr/>
                    <a:lstStyle/>
                    <a:p>
                      <a:pPr algn="ctr"/>
                      <a:r>
                        <a:rPr lang="en-GB" dirty="0"/>
                        <a:t>81.7</a:t>
                      </a:r>
                    </a:p>
                  </a:txBody>
                  <a:tcPr/>
                </a:tc>
                <a:tc>
                  <a:txBody>
                    <a:bodyPr/>
                    <a:lstStyle/>
                    <a:p>
                      <a:pPr algn="ctr"/>
                      <a:r>
                        <a:rPr lang="en-GB" dirty="0">
                          <a:solidFill>
                            <a:srgbClr val="FF0000"/>
                          </a:solidFill>
                        </a:rPr>
                        <a:t>6</a:t>
                      </a:r>
                    </a:p>
                  </a:txBody>
                  <a:tcPr/>
                </a:tc>
                <a:tc>
                  <a:txBody>
                    <a:bodyPr/>
                    <a:lstStyle/>
                    <a:p>
                      <a:pPr algn="ctr"/>
                      <a:r>
                        <a:rPr lang="en-GB" dirty="0">
                          <a:solidFill>
                            <a:srgbClr val="FF0000"/>
                          </a:solidFill>
                        </a:rPr>
                        <a:t>2</a:t>
                      </a:r>
                    </a:p>
                  </a:txBody>
                  <a:tcPr/>
                </a:tc>
                <a:tc>
                  <a:txBody>
                    <a:bodyPr/>
                    <a:lstStyle/>
                    <a:p>
                      <a:endParaRPr lang="en-GB"/>
                    </a:p>
                  </a:txBody>
                  <a:tcPr/>
                </a:tc>
                <a:extLst>
                  <a:ext uri="{0D108BD9-81ED-4DB2-BD59-A6C34878D82A}">
                    <a16:rowId xmlns:a16="http://schemas.microsoft.com/office/drawing/2014/main" val="3915987830"/>
                  </a:ext>
                </a:extLst>
              </a:tr>
              <a:tr h="370840">
                <a:tc>
                  <a:txBody>
                    <a:bodyPr/>
                    <a:lstStyle/>
                    <a:p>
                      <a:pPr algn="ctr"/>
                      <a:r>
                        <a:rPr lang="en-GB" dirty="0"/>
                        <a:t>5</a:t>
                      </a:r>
                    </a:p>
                  </a:txBody>
                  <a:tcPr/>
                </a:tc>
                <a:tc>
                  <a:txBody>
                    <a:bodyPr/>
                    <a:lstStyle/>
                    <a:p>
                      <a:pPr algn="ctr"/>
                      <a:r>
                        <a:rPr lang="en-GB" dirty="0"/>
                        <a:t>159</a:t>
                      </a:r>
                    </a:p>
                  </a:txBody>
                  <a:tcPr/>
                </a:tc>
                <a:tc>
                  <a:txBody>
                    <a:bodyPr/>
                    <a:lstStyle/>
                    <a:p>
                      <a:pPr algn="ctr"/>
                      <a:r>
                        <a:rPr lang="en-GB" dirty="0">
                          <a:solidFill>
                            <a:srgbClr val="FF0000"/>
                          </a:solidFill>
                        </a:rPr>
                        <a:t>1</a:t>
                      </a:r>
                    </a:p>
                  </a:txBody>
                  <a:tcPr/>
                </a:tc>
                <a:tc>
                  <a:txBody>
                    <a:bodyPr/>
                    <a:lstStyle/>
                    <a:p>
                      <a:pPr algn="ctr"/>
                      <a:r>
                        <a:rPr lang="en-GB" dirty="0"/>
                        <a:t>55.9</a:t>
                      </a:r>
                    </a:p>
                  </a:txBody>
                  <a:tcPr/>
                </a:tc>
                <a:tc>
                  <a:txBody>
                    <a:bodyPr/>
                    <a:lstStyle/>
                    <a:p>
                      <a:pPr algn="ctr"/>
                      <a:r>
                        <a:rPr lang="en-GB" dirty="0">
                          <a:solidFill>
                            <a:srgbClr val="FF0000"/>
                          </a:solidFill>
                        </a:rPr>
                        <a:t>1</a:t>
                      </a:r>
                    </a:p>
                  </a:txBody>
                  <a:tcPr/>
                </a:tc>
                <a:tc>
                  <a:txBody>
                    <a:bodyPr/>
                    <a:lstStyle/>
                    <a:p>
                      <a:pPr algn="ctr"/>
                      <a:r>
                        <a:rPr lang="en-GB" dirty="0">
                          <a:solidFill>
                            <a:srgbClr val="FF0000"/>
                          </a:solidFill>
                        </a:rPr>
                        <a:t>0</a:t>
                      </a:r>
                    </a:p>
                  </a:txBody>
                  <a:tcPr/>
                </a:tc>
                <a:tc>
                  <a:txBody>
                    <a:bodyPr/>
                    <a:lstStyle/>
                    <a:p>
                      <a:endParaRPr lang="en-GB"/>
                    </a:p>
                  </a:txBody>
                  <a:tcPr/>
                </a:tc>
                <a:extLst>
                  <a:ext uri="{0D108BD9-81ED-4DB2-BD59-A6C34878D82A}">
                    <a16:rowId xmlns:a16="http://schemas.microsoft.com/office/drawing/2014/main" val="339337317"/>
                  </a:ext>
                </a:extLst>
              </a:tr>
              <a:tr h="370840">
                <a:tc>
                  <a:txBody>
                    <a:bodyPr/>
                    <a:lstStyle/>
                    <a:p>
                      <a:pPr algn="ctr"/>
                      <a:r>
                        <a:rPr lang="en-GB" dirty="0"/>
                        <a:t>6</a:t>
                      </a:r>
                    </a:p>
                  </a:txBody>
                  <a:tcPr/>
                </a:tc>
                <a:tc>
                  <a:txBody>
                    <a:bodyPr/>
                    <a:lstStyle/>
                    <a:p>
                      <a:pPr algn="ctr"/>
                      <a:r>
                        <a:rPr lang="en-GB" dirty="0"/>
                        <a:t>179</a:t>
                      </a:r>
                    </a:p>
                  </a:txBody>
                  <a:tcPr/>
                </a:tc>
                <a:tc>
                  <a:txBody>
                    <a:bodyPr/>
                    <a:lstStyle/>
                    <a:p>
                      <a:pPr algn="ctr"/>
                      <a:r>
                        <a:rPr lang="en-GB" dirty="0">
                          <a:solidFill>
                            <a:srgbClr val="FF0000"/>
                          </a:solidFill>
                        </a:rPr>
                        <a:t>6</a:t>
                      </a:r>
                    </a:p>
                  </a:txBody>
                  <a:tcPr/>
                </a:tc>
                <a:tc>
                  <a:txBody>
                    <a:bodyPr/>
                    <a:lstStyle/>
                    <a:p>
                      <a:pPr algn="ctr"/>
                      <a:r>
                        <a:rPr lang="en-GB" dirty="0"/>
                        <a:t>87.5</a:t>
                      </a:r>
                    </a:p>
                  </a:txBody>
                  <a:tcPr/>
                </a:tc>
                <a:tc>
                  <a:txBody>
                    <a:bodyPr/>
                    <a:lstStyle/>
                    <a:p>
                      <a:pPr algn="ctr"/>
                      <a:r>
                        <a:rPr lang="en-GB" dirty="0">
                          <a:solidFill>
                            <a:srgbClr val="FF0000"/>
                          </a:solidFill>
                        </a:rPr>
                        <a:t>8</a:t>
                      </a:r>
                    </a:p>
                  </a:txBody>
                  <a:tcPr/>
                </a:tc>
                <a:tc>
                  <a:txBody>
                    <a:bodyPr/>
                    <a:lstStyle/>
                    <a:p>
                      <a:pPr algn="ctr"/>
                      <a:r>
                        <a:rPr lang="en-GB" dirty="0">
                          <a:solidFill>
                            <a:srgbClr val="FF0000"/>
                          </a:solidFill>
                        </a:rPr>
                        <a:t>-2</a:t>
                      </a:r>
                    </a:p>
                  </a:txBody>
                  <a:tcPr/>
                </a:tc>
                <a:tc>
                  <a:txBody>
                    <a:bodyPr/>
                    <a:lstStyle/>
                    <a:p>
                      <a:endParaRPr lang="en-GB"/>
                    </a:p>
                  </a:txBody>
                  <a:tcPr/>
                </a:tc>
                <a:extLst>
                  <a:ext uri="{0D108BD9-81ED-4DB2-BD59-A6C34878D82A}">
                    <a16:rowId xmlns:a16="http://schemas.microsoft.com/office/drawing/2014/main" val="883640762"/>
                  </a:ext>
                </a:extLst>
              </a:tr>
              <a:tr h="370840">
                <a:tc>
                  <a:txBody>
                    <a:bodyPr/>
                    <a:lstStyle/>
                    <a:p>
                      <a:pPr algn="ctr"/>
                      <a:r>
                        <a:rPr lang="en-GB" dirty="0"/>
                        <a:t>7</a:t>
                      </a:r>
                    </a:p>
                  </a:txBody>
                  <a:tcPr/>
                </a:tc>
                <a:tc>
                  <a:txBody>
                    <a:bodyPr/>
                    <a:lstStyle/>
                    <a:p>
                      <a:pPr algn="ctr"/>
                      <a:r>
                        <a:rPr lang="en-GB" dirty="0"/>
                        <a:t>195</a:t>
                      </a:r>
                    </a:p>
                  </a:txBody>
                  <a:tcPr/>
                </a:tc>
                <a:tc>
                  <a:txBody>
                    <a:bodyPr/>
                    <a:lstStyle/>
                    <a:p>
                      <a:pPr algn="ctr"/>
                      <a:r>
                        <a:rPr lang="en-GB" dirty="0">
                          <a:solidFill>
                            <a:srgbClr val="FF0000"/>
                          </a:solidFill>
                        </a:rPr>
                        <a:t>10</a:t>
                      </a:r>
                    </a:p>
                  </a:txBody>
                  <a:tcPr/>
                </a:tc>
                <a:tc>
                  <a:txBody>
                    <a:bodyPr/>
                    <a:lstStyle/>
                    <a:p>
                      <a:pPr algn="ctr"/>
                      <a:r>
                        <a:rPr lang="en-GB" dirty="0"/>
                        <a:t>107.2</a:t>
                      </a:r>
                    </a:p>
                  </a:txBody>
                  <a:tcPr/>
                </a:tc>
                <a:tc>
                  <a:txBody>
                    <a:bodyPr/>
                    <a:lstStyle/>
                    <a:p>
                      <a:pPr algn="ctr"/>
                      <a:r>
                        <a:rPr lang="en-GB" dirty="0">
                          <a:solidFill>
                            <a:srgbClr val="FF0000"/>
                          </a:solidFill>
                        </a:rPr>
                        <a:t>10</a:t>
                      </a:r>
                    </a:p>
                  </a:txBody>
                  <a:tcPr/>
                </a:tc>
                <a:tc>
                  <a:txBody>
                    <a:bodyPr/>
                    <a:lstStyle/>
                    <a:p>
                      <a:pPr algn="ctr"/>
                      <a:r>
                        <a:rPr lang="en-GB" dirty="0">
                          <a:solidFill>
                            <a:srgbClr val="FF0000"/>
                          </a:solidFill>
                        </a:rPr>
                        <a:t>0</a:t>
                      </a:r>
                    </a:p>
                  </a:txBody>
                  <a:tcPr/>
                </a:tc>
                <a:tc>
                  <a:txBody>
                    <a:bodyPr/>
                    <a:lstStyle/>
                    <a:p>
                      <a:endParaRPr lang="en-GB" dirty="0"/>
                    </a:p>
                  </a:txBody>
                  <a:tcPr/>
                </a:tc>
                <a:extLst>
                  <a:ext uri="{0D108BD9-81ED-4DB2-BD59-A6C34878D82A}">
                    <a16:rowId xmlns:a16="http://schemas.microsoft.com/office/drawing/2014/main" val="2124133168"/>
                  </a:ext>
                </a:extLst>
              </a:tr>
              <a:tr h="370840">
                <a:tc>
                  <a:txBody>
                    <a:bodyPr/>
                    <a:lstStyle/>
                    <a:p>
                      <a:pPr algn="ctr"/>
                      <a:r>
                        <a:rPr lang="en-GB" dirty="0"/>
                        <a:t>8</a:t>
                      </a:r>
                    </a:p>
                  </a:txBody>
                  <a:tcPr/>
                </a:tc>
                <a:tc>
                  <a:txBody>
                    <a:bodyPr/>
                    <a:lstStyle/>
                    <a:p>
                      <a:pPr algn="ctr"/>
                      <a:r>
                        <a:rPr lang="en-GB" dirty="0"/>
                        <a:t>192</a:t>
                      </a:r>
                    </a:p>
                  </a:txBody>
                  <a:tcPr/>
                </a:tc>
                <a:tc>
                  <a:txBody>
                    <a:bodyPr/>
                    <a:lstStyle/>
                    <a:p>
                      <a:pPr algn="ctr"/>
                      <a:r>
                        <a:rPr lang="en-GB" dirty="0">
                          <a:solidFill>
                            <a:srgbClr val="FF0000"/>
                          </a:solidFill>
                        </a:rPr>
                        <a:t>9</a:t>
                      </a:r>
                    </a:p>
                  </a:txBody>
                  <a:tcPr/>
                </a:tc>
                <a:tc>
                  <a:txBody>
                    <a:bodyPr/>
                    <a:lstStyle/>
                    <a:p>
                      <a:pPr algn="ctr"/>
                      <a:r>
                        <a:rPr lang="en-GB" dirty="0"/>
                        <a:t>90.7</a:t>
                      </a:r>
                    </a:p>
                  </a:txBody>
                  <a:tcPr/>
                </a:tc>
                <a:tc>
                  <a:txBody>
                    <a:bodyPr/>
                    <a:lstStyle/>
                    <a:p>
                      <a:pPr algn="ctr"/>
                      <a:r>
                        <a:rPr lang="en-GB" dirty="0">
                          <a:solidFill>
                            <a:srgbClr val="FF0000"/>
                          </a:solidFill>
                        </a:rPr>
                        <a:t>9</a:t>
                      </a:r>
                    </a:p>
                  </a:txBody>
                  <a:tcPr/>
                </a:tc>
                <a:tc>
                  <a:txBody>
                    <a:bodyPr/>
                    <a:lstStyle/>
                    <a:p>
                      <a:pPr algn="ctr"/>
                      <a:r>
                        <a:rPr lang="en-GB" dirty="0">
                          <a:solidFill>
                            <a:srgbClr val="FF0000"/>
                          </a:solidFill>
                        </a:rPr>
                        <a:t>0</a:t>
                      </a:r>
                    </a:p>
                  </a:txBody>
                  <a:tcPr/>
                </a:tc>
                <a:tc>
                  <a:txBody>
                    <a:bodyPr/>
                    <a:lstStyle/>
                    <a:p>
                      <a:endParaRPr lang="en-GB" dirty="0"/>
                    </a:p>
                  </a:txBody>
                  <a:tcPr/>
                </a:tc>
                <a:extLst>
                  <a:ext uri="{0D108BD9-81ED-4DB2-BD59-A6C34878D82A}">
                    <a16:rowId xmlns:a16="http://schemas.microsoft.com/office/drawing/2014/main" val="1189566436"/>
                  </a:ext>
                </a:extLst>
              </a:tr>
              <a:tr h="370840">
                <a:tc>
                  <a:txBody>
                    <a:bodyPr/>
                    <a:lstStyle/>
                    <a:p>
                      <a:pPr algn="ctr"/>
                      <a:r>
                        <a:rPr lang="en-GB" dirty="0"/>
                        <a:t>9</a:t>
                      </a:r>
                    </a:p>
                  </a:txBody>
                  <a:tcPr/>
                </a:tc>
                <a:tc>
                  <a:txBody>
                    <a:bodyPr/>
                    <a:lstStyle/>
                    <a:p>
                      <a:pPr algn="ctr"/>
                      <a:r>
                        <a:rPr lang="en-GB" dirty="0"/>
                        <a:t>178</a:t>
                      </a:r>
                    </a:p>
                  </a:txBody>
                  <a:tcPr/>
                </a:tc>
                <a:tc>
                  <a:txBody>
                    <a:bodyPr/>
                    <a:lstStyle/>
                    <a:p>
                      <a:pPr algn="ctr"/>
                      <a:r>
                        <a:rPr lang="en-GB" dirty="0">
                          <a:solidFill>
                            <a:srgbClr val="FF0000"/>
                          </a:solidFill>
                        </a:rPr>
                        <a:t>5</a:t>
                      </a:r>
                    </a:p>
                  </a:txBody>
                  <a:tcPr/>
                </a:tc>
                <a:tc>
                  <a:txBody>
                    <a:bodyPr/>
                    <a:lstStyle/>
                    <a:p>
                      <a:pPr algn="ctr"/>
                      <a:r>
                        <a:rPr lang="en-GB" dirty="0"/>
                        <a:t>73.5</a:t>
                      </a:r>
                    </a:p>
                  </a:txBody>
                  <a:tcPr/>
                </a:tc>
                <a:tc>
                  <a:txBody>
                    <a:bodyPr/>
                    <a:lstStyle/>
                    <a:p>
                      <a:pPr algn="ctr"/>
                      <a:r>
                        <a:rPr lang="en-GB" dirty="0">
                          <a:solidFill>
                            <a:srgbClr val="FF0000"/>
                          </a:solidFill>
                        </a:rPr>
                        <a:t>4.5</a:t>
                      </a:r>
                    </a:p>
                  </a:txBody>
                  <a:tcPr/>
                </a:tc>
                <a:tc>
                  <a:txBody>
                    <a:bodyPr/>
                    <a:lstStyle/>
                    <a:p>
                      <a:pPr algn="ctr"/>
                      <a:r>
                        <a:rPr lang="en-GB" dirty="0">
                          <a:solidFill>
                            <a:srgbClr val="FF0000"/>
                          </a:solidFill>
                        </a:rPr>
                        <a:t>0.5</a:t>
                      </a:r>
                    </a:p>
                  </a:txBody>
                  <a:tcPr/>
                </a:tc>
                <a:tc>
                  <a:txBody>
                    <a:bodyPr/>
                    <a:lstStyle/>
                    <a:p>
                      <a:endParaRPr lang="en-GB" dirty="0"/>
                    </a:p>
                  </a:txBody>
                  <a:tcPr/>
                </a:tc>
                <a:extLst>
                  <a:ext uri="{0D108BD9-81ED-4DB2-BD59-A6C34878D82A}">
                    <a16:rowId xmlns:a16="http://schemas.microsoft.com/office/drawing/2014/main" val="1636504030"/>
                  </a:ext>
                </a:extLst>
              </a:tr>
              <a:tr h="370840">
                <a:tc>
                  <a:txBody>
                    <a:bodyPr/>
                    <a:lstStyle/>
                    <a:p>
                      <a:pPr algn="ctr"/>
                      <a:r>
                        <a:rPr lang="en-GB" dirty="0"/>
                        <a:t>10</a:t>
                      </a:r>
                    </a:p>
                  </a:txBody>
                  <a:tcPr/>
                </a:tc>
                <a:tc>
                  <a:txBody>
                    <a:bodyPr/>
                    <a:lstStyle/>
                    <a:p>
                      <a:pPr algn="ctr"/>
                      <a:r>
                        <a:rPr lang="en-GB" dirty="0"/>
                        <a:t>181</a:t>
                      </a:r>
                    </a:p>
                  </a:txBody>
                  <a:tcPr/>
                </a:tc>
                <a:tc>
                  <a:txBody>
                    <a:bodyPr/>
                    <a:lstStyle/>
                    <a:p>
                      <a:pPr algn="ctr"/>
                      <a:r>
                        <a:rPr lang="en-GB" dirty="0">
                          <a:solidFill>
                            <a:srgbClr val="FF0000"/>
                          </a:solidFill>
                        </a:rPr>
                        <a:t>7</a:t>
                      </a:r>
                    </a:p>
                  </a:txBody>
                  <a:tcPr/>
                </a:tc>
                <a:tc>
                  <a:txBody>
                    <a:bodyPr/>
                    <a:lstStyle/>
                    <a:p>
                      <a:pPr algn="ctr"/>
                      <a:r>
                        <a:rPr lang="en-GB" dirty="0"/>
                        <a:t>69.1</a:t>
                      </a:r>
                    </a:p>
                  </a:txBody>
                  <a:tcPr/>
                </a:tc>
                <a:tc>
                  <a:txBody>
                    <a:bodyPr/>
                    <a:lstStyle/>
                    <a:p>
                      <a:pPr algn="ctr"/>
                      <a:r>
                        <a:rPr lang="en-GB" dirty="0">
                          <a:solidFill>
                            <a:srgbClr val="FF0000"/>
                          </a:solidFill>
                        </a:rPr>
                        <a:t>3</a:t>
                      </a:r>
                    </a:p>
                  </a:txBody>
                  <a:tcPr/>
                </a:tc>
                <a:tc>
                  <a:txBody>
                    <a:bodyPr/>
                    <a:lstStyle/>
                    <a:p>
                      <a:pPr algn="ctr"/>
                      <a:r>
                        <a:rPr lang="en-GB" dirty="0">
                          <a:solidFill>
                            <a:srgbClr val="FF0000"/>
                          </a:solidFill>
                        </a:rPr>
                        <a:t>4</a:t>
                      </a:r>
                    </a:p>
                  </a:txBody>
                  <a:tcPr/>
                </a:tc>
                <a:tc>
                  <a:txBody>
                    <a:bodyPr/>
                    <a:lstStyle/>
                    <a:p>
                      <a:endParaRPr lang="en-GB" dirty="0"/>
                    </a:p>
                  </a:txBody>
                  <a:tcPr/>
                </a:tc>
                <a:extLst>
                  <a:ext uri="{0D108BD9-81ED-4DB2-BD59-A6C34878D82A}">
                    <a16:rowId xmlns:a16="http://schemas.microsoft.com/office/drawing/2014/main" val="3924484894"/>
                  </a:ext>
                </a:extLst>
              </a:tr>
            </a:tbl>
          </a:graphicData>
        </a:graphic>
      </p:graphicFrame>
      <p:sp>
        <p:nvSpPr>
          <p:cNvPr id="5" name="TextBox 4"/>
          <p:cNvSpPr txBox="1"/>
          <p:nvPr/>
        </p:nvSpPr>
        <p:spPr>
          <a:xfrm>
            <a:off x="9877695" y="5921693"/>
            <a:ext cx="1476103" cy="369332"/>
          </a:xfrm>
          <a:prstGeom prst="rect">
            <a:avLst/>
          </a:prstGeom>
          <a:noFill/>
        </p:spPr>
        <p:txBody>
          <a:bodyPr wrap="square" rtlCol="0">
            <a:spAutoFit/>
          </a:bodyPr>
          <a:lstStyle/>
          <a:p>
            <a:r>
              <a:rPr lang="en-GB" dirty="0"/>
              <a:t>Ʃ</a:t>
            </a:r>
          </a:p>
        </p:txBody>
      </p:sp>
    </p:spTree>
    <p:extLst>
      <p:ext uri="{BB962C8B-B14F-4D97-AF65-F5344CB8AC3E}">
        <p14:creationId xmlns:p14="http://schemas.microsoft.com/office/powerpoint/2010/main" val="19091221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chemeClr val="accent1">
              <a:lumMod val="20000"/>
              <a:lumOff val="80000"/>
            </a:schemeClr>
          </a:solidFill>
        </p:spPr>
        <p:txBody>
          <a:bodyPr>
            <a:normAutofit fontScale="90000"/>
          </a:bodyPr>
          <a:lstStyle/>
          <a:p>
            <a:r>
              <a:rPr lang="en-US" sz="3300" dirty="0"/>
              <a:t/>
            </a:r>
            <a:br>
              <a:rPr lang="en-US" sz="3300" dirty="0"/>
            </a:br>
            <a:r>
              <a:rPr lang="en-US" sz="3300" b="1" u="sng" dirty="0"/>
              <a:t>Square the difference for each person</a:t>
            </a:r>
            <a:r>
              <a:rPr lang="en-US" dirty="0"/>
              <a:t/>
            </a:r>
            <a:br>
              <a:rPr lang="en-US" dirty="0"/>
            </a:br>
            <a:endParaRPr lang="en-GB" dirty="0"/>
          </a:p>
        </p:txBody>
      </p:sp>
      <p:graphicFrame>
        <p:nvGraphicFramePr>
          <p:cNvPr id="4" name="Content Placeholder 3"/>
          <p:cNvGraphicFramePr>
            <a:graphicFrameLocks noGrp="1"/>
          </p:cNvGraphicFramePr>
          <p:nvPr>
            <p:ph idx="1"/>
          </p:nvPr>
        </p:nvGraphicFramePr>
        <p:xfrm>
          <a:off x="169863" y="1449388"/>
          <a:ext cx="11183935" cy="4348480"/>
        </p:xfrm>
        <a:graphic>
          <a:graphicData uri="http://schemas.openxmlformats.org/drawingml/2006/table">
            <a:tbl>
              <a:tblPr firstRow="1" bandRow="1">
                <a:tableStyleId>{5940675A-B579-460E-94D1-54222C63F5DA}</a:tableStyleId>
              </a:tblPr>
              <a:tblGrid>
                <a:gridCol w="1597705">
                  <a:extLst>
                    <a:ext uri="{9D8B030D-6E8A-4147-A177-3AD203B41FA5}">
                      <a16:colId xmlns:a16="http://schemas.microsoft.com/office/drawing/2014/main" val="3794855337"/>
                    </a:ext>
                  </a:extLst>
                </a:gridCol>
                <a:gridCol w="1597705">
                  <a:extLst>
                    <a:ext uri="{9D8B030D-6E8A-4147-A177-3AD203B41FA5}">
                      <a16:colId xmlns:a16="http://schemas.microsoft.com/office/drawing/2014/main" val="3221535704"/>
                    </a:ext>
                  </a:extLst>
                </a:gridCol>
                <a:gridCol w="1597705">
                  <a:extLst>
                    <a:ext uri="{9D8B030D-6E8A-4147-A177-3AD203B41FA5}">
                      <a16:colId xmlns:a16="http://schemas.microsoft.com/office/drawing/2014/main" val="3879386435"/>
                    </a:ext>
                  </a:extLst>
                </a:gridCol>
                <a:gridCol w="1597705">
                  <a:extLst>
                    <a:ext uri="{9D8B030D-6E8A-4147-A177-3AD203B41FA5}">
                      <a16:colId xmlns:a16="http://schemas.microsoft.com/office/drawing/2014/main" val="2708353585"/>
                    </a:ext>
                  </a:extLst>
                </a:gridCol>
                <a:gridCol w="1597705">
                  <a:extLst>
                    <a:ext uri="{9D8B030D-6E8A-4147-A177-3AD203B41FA5}">
                      <a16:colId xmlns:a16="http://schemas.microsoft.com/office/drawing/2014/main" val="3620065824"/>
                    </a:ext>
                  </a:extLst>
                </a:gridCol>
                <a:gridCol w="1597705">
                  <a:extLst>
                    <a:ext uri="{9D8B030D-6E8A-4147-A177-3AD203B41FA5}">
                      <a16:colId xmlns:a16="http://schemas.microsoft.com/office/drawing/2014/main" val="4029036865"/>
                    </a:ext>
                  </a:extLst>
                </a:gridCol>
                <a:gridCol w="1597705">
                  <a:extLst>
                    <a:ext uri="{9D8B030D-6E8A-4147-A177-3AD203B41FA5}">
                      <a16:colId xmlns:a16="http://schemas.microsoft.com/office/drawing/2014/main" val="2302709651"/>
                    </a:ext>
                  </a:extLst>
                </a:gridCol>
              </a:tblGrid>
              <a:tr h="370840">
                <a:tc>
                  <a:txBody>
                    <a:bodyPr/>
                    <a:lstStyle/>
                    <a:p>
                      <a:pPr algn="ctr"/>
                      <a:r>
                        <a:rPr lang="en-GB" b="1" dirty="0"/>
                        <a:t>Person no.</a:t>
                      </a:r>
                    </a:p>
                  </a:txBody>
                  <a:tcPr>
                    <a:solidFill>
                      <a:schemeClr val="bg1">
                        <a:lumMod val="85000"/>
                      </a:schemeClr>
                    </a:solidFill>
                  </a:tcPr>
                </a:tc>
                <a:tc>
                  <a:txBody>
                    <a:bodyPr/>
                    <a:lstStyle/>
                    <a:p>
                      <a:pPr algn="ctr"/>
                      <a:r>
                        <a:rPr lang="en-GB" b="1" dirty="0"/>
                        <a:t>Height/cm</a:t>
                      </a:r>
                    </a:p>
                  </a:txBody>
                  <a:tcPr>
                    <a:solidFill>
                      <a:schemeClr val="bg1">
                        <a:lumMod val="85000"/>
                      </a:schemeClr>
                    </a:solidFill>
                  </a:tcPr>
                </a:tc>
                <a:tc>
                  <a:txBody>
                    <a:bodyPr/>
                    <a:lstStyle/>
                    <a:p>
                      <a:pPr algn="ctr"/>
                      <a:r>
                        <a:rPr lang="en-GB" b="1" dirty="0"/>
                        <a:t>Height ranking</a:t>
                      </a:r>
                    </a:p>
                  </a:txBody>
                  <a:tcPr>
                    <a:solidFill>
                      <a:schemeClr val="bg1">
                        <a:lumMod val="85000"/>
                      </a:schemeClr>
                    </a:solidFill>
                  </a:tcPr>
                </a:tc>
                <a:tc>
                  <a:txBody>
                    <a:bodyPr/>
                    <a:lstStyle/>
                    <a:p>
                      <a:pPr algn="ctr"/>
                      <a:r>
                        <a:rPr lang="en-GB" b="1" dirty="0"/>
                        <a:t>Weight/ Kg</a:t>
                      </a:r>
                    </a:p>
                  </a:txBody>
                  <a:tcPr>
                    <a:solidFill>
                      <a:schemeClr val="bg1">
                        <a:lumMod val="85000"/>
                      </a:schemeClr>
                    </a:solidFill>
                  </a:tcPr>
                </a:tc>
                <a:tc>
                  <a:txBody>
                    <a:bodyPr/>
                    <a:lstStyle/>
                    <a:p>
                      <a:pPr algn="ctr"/>
                      <a:r>
                        <a:rPr lang="en-GB" b="1" dirty="0"/>
                        <a:t>Weight ranking</a:t>
                      </a:r>
                    </a:p>
                  </a:txBody>
                  <a:tcPr>
                    <a:solidFill>
                      <a:schemeClr val="bg1">
                        <a:lumMod val="85000"/>
                      </a:schemeClr>
                    </a:solidFill>
                  </a:tcPr>
                </a:tc>
                <a:tc>
                  <a:txBody>
                    <a:bodyPr/>
                    <a:lstStyle/>
                    <a:p>
                      <a:pPr algn="ctr"/>
                      <a:r>
                        <a:rPr lang="en-GB" b="1" dirty="0"/>
                        <a:t>D</a:t>
                      </a:r>
                    </a:p>
                  </a:txBody>
                  <a:tcPr>
                    <a:solidFill>
                      <a:schemeClr val="bg1">
                        <a:lumMod val="85000"/>
                      </a:schemeClr>
                    </a:solidFill>
                  </a:tcPr>
                </a:tc>
                <a:tc>
                  <a:txBody>
                    <a:bodyPr/>
                    <a:lstStyle/>
                    <a:p>
                      <a:pPr algn="ctr"/>
                      <a:r>
                        <a:rPr lang="en-GB" b="1" dirty="0"/>
                        <a:t>D</a:t>
                      </a:r>
                      <a:r>
                        <a:rPr lang="en-GB" b="1" baseline="30000" dirty="0"/>
                        <a:t>2</a:t>
                      </a:r>
                    </a:p>
                  </a:txBody>
                  <a:tcPr>
                    <a:solidFill>
                      <a:schemeClr val="bg1">
                        <a:lumMod val="85000"/>
                      </a:schemeClr>
                    </a:solidFill>
                  </a:tcPr>
                </a:tc>
                <a:extLst>
                  <a:ext uri="{0D108BD9-81ED-4DB2-BD59-A6C34878D82A}">
                    <a16:rowId xmlns:a16="http://schemas.microsoft.com/office/drawing/2014/main" val="3464498329"/>
                  </a:ext>
                </a:extLst>
              </a:tr>
              <a:tr h="370840">
                <a:tc>
                  <a:txBody>
                    <a:bodyPr/>
                    <a:lstStyle/>
                    <a:p>
                      <a:pPr algn="ctr"/>
                      <a:r>
                        <a:rPr lang="en-GB" dirty="0"/>
                        <a:t>1</a:t>
                      </a:r>
                    </a:p>
                  </a:txBody>
                  <a:tcPr/>
                </a:tc>
                <a:tc>
                  <a:txBody>
                    <a:bodyPr/>
                    <a:lstStyle/>
                    <a:p>
                      <a:pPr algn="ctr"/>
                      <a:r>
                        <a:rPr lang="en-GB" dirty="0"/>
                        <a:t>175</a:t>
                      </a:r>
                    </a:p>
                  </a:txBody>
                  <a:tcPr/>
                </a:tc>
                <a:tc>
                  <a:txBody>
                    <a:bodyPr/>
                    <a:lstStyle/>
                    <a:p>
                      <a:pPr algn="ctr"/>
                      <a:r>
                        <a:rPr lang="en-GB" dirty="0">
                          <a:solidFill>
                            <a:srgbClr val="FF0000"/>
                          </a:solidFill>
                        </a:rPr>
                        <a:t>4</a:t>
                      </a:r>
                    </a:p>
                  </a:txBody>
                  <a:tcPr/>
                </a:tc>
                <a:tc>
                  <a:txBody>
                    <a:bodyPr/>
                    <a:lstStyle/>
                    <a:p>
                      <a:pPr algn="ctr"/>
                      <a:r>
                        <a:rPr lang="en-GB" dirty="0"/>
                        <a:t>73.5</a:t>
                      </a:r>
                    </a:p>
                  </a:txBody>
                  <a:tcPr/>
                </a:tc>
                <a:tc>
                  <a:txBody>
                    <a:bodyPr/>
                    <a:lstStyle/>
                    <a:p>
                      <a:pPr algn="ctr"/>
                      <a:r>
                        <a:rPr lang="en-GB" dirty="0">
                          <a:solidFill>
                            <a:srgbClr val="FF0000"/>
                          </a:solidFill>
                        </a:rPr>
                        <a:t>4.5</a:t>
                      </a:r>
                    </a:p>
                  </a:txBody>
                  <a:tcPr/>
                </a:tc>
                <a:tc>
                  <a:txBody>
                    <a:bodyPr/>
                    <a:lstStyle/>
                    <a:p>
                      <a:pPr algn="ctr"/>
                      <a:r>
                        <a:rPr lang="en-GB" dirty="0">
                          <a:solidFill>
                            <a:srgbClr val="FF0000"/>
                          </a:solidFill>
                        </a:rPr>
                        <a:t>-0.5</a:t>
                      </a:r>
                    </a:p>
                  </a:txBody>
                  <a:tcPr/>
                </a:tc>
                <a:tc>
                  <a:txBody>
                    <a:bodyPr/>
                    <a:lstStyle/>
                    <a:p>
                      <a:pPr algn="ctr"/>
                      <a:r>
                        <a:rPr lang="en-GB" dirty="0">
                          <a:solidFill>
                            <a:srgbClr val="FF0000"/>
                          </a:solidFill>
                        </a:rPr>
                        <a:t>0.25</a:t>
                      </a:r>
                    </a:p>
                  </a:txBody>
                  <a:tcPr/>
                </a:tc>
                <a:extLst>
                  <a:ext uri="{0D108BD9-81ED-4DB2-BD59-A6C34878D82A}">
                    <a16:rowId xmlns:a16="http://schemas.microsoft.com/office/drawing/2014/main" val="2459861576"/>
                  </a:ext>
                </a:extLst>
              </a:tr>
              <a:tr h="370840">
                <a:tc>
                  <a:txBody>
                    <a:bodyPr/>
                    <a:lstStyle/>
                    <a:p>
                      <a:pPr algn="ctr"/>
                      <a:r>
                        <a:rPr lang="en-GB" dirty="0"/>
                        <a:t>2</a:t>
                      </a:r>
                    </a:p>
                  </a:txBody>
                  <a:tcPr/>
                </a:tc>
                <a:tc>
                  <a:txBody>
                    <a:bodyPr/>
                    <a:lstStyle/>
                    <a:p>
                      <a:pPr algn="ctr"/>
                      <a:r>
                        <a:rPr lang="en-GB" dirty="0"/>
                        <a:t>166</a:t>
                      </a:r>
                    </a:p>
                  </a:txBody>
                  <a:tcPr/>
                </a:tc>
                <a:tc>
                  <a:txBody>
                    <a:bodyPr/>
                    <a:lstStyle/>
                    <a:p>
                      <a:pPr algn="ctr"/>
                      <a:r>
                        <a:rPr lang="en-GB" dirty="0">
                          <a:solidFill>
                            <a:srgbClr val="FF0000"/>
                          </a:solidFill>
                        </a:rPr>
                        <a:t>2</a:t>
                      </a:r>
                    </a:p>
                  </a:txBody>
                  <a:tcPr/>
                </a:tc>
                <a:tc>
                  <a:txBody>
                    <a:bodyPr/>
                    <a:lstStyle/>
                    <a:p>
                      <a:pPr algn="ctr"/>
                      <a:r>
                        <a:rPr lang="en-GB" dirty="0"/>
                        <a:t>81.8</a:t>
                      </a:r>
                    </a:p>
                  </a:txBody>
                  <a:tcPr/>
                </a:tc>
                <a:tc>
                  <a:txBody>
                    <a:bodyPr/>
                    <a:lstStyle/>
                    <a:p>
                      <a:pPr algn="ctr"/>
                      <a:r>
                        <a:rPr lang="en-GB" dirty="0">
                          <a:solidFill>
                            <a:srgbClr val="FF0000"/>
                          </a:solidFill>
                        </a:rPr>
                        <a:t>7</a:t>
                      </a:r>
                    </a:p>
                  </a:txBody>
                  <a:tcPr/>
                </a:tc>
                <a:tc>
                  <a:txBody>
                    <a:bodyPr/>
                    <a:lstStyle/>
                    <a:p>
                      <a:pPr algn="ctr"/>
                      <a:r>
                        <a:rPr lang="en-GB" dirty="0">
                          <a:solidFill>
                            <a:srgbClr val="FF0000"/>
                          </a:solidFill>
                        </a:rPr>
                        <a:t>-5</a:t>
                      </a:r>
                    </a:p>
                  </a:txBody>
                  <a:tcPr/>
                </a:tc>
                <a:tc>
                  <a:txBody>
                    <a:bodyPr/>
                    <a:lstStyle/>
                    <a:p>
                      <a:pPr algn="ctr"/>
                      <a:r>
                        <a:rPr lang="en-GB" dirty="0">
                          <a:solidFill>
                            <a:srgbClr val="FF0000"/>
                          </a:solidFill>
                        </a:rPr>
                        <a:t>25</a:t>
                      </a:r>
                    </a:p>
                  </a:txBody>
                  <a:tcPr/>
                </a:tc>
                <a:extLst>
                  <a:ext uri="{0D108BD9-81ED-4DB2-BD59-A6C34878D82A}">
                    <a16:rowId xmlns:a16="http://schemas.microsoft.com/office/drawing/2014/main" val="2947941113"/>
                  </a:ext>
                </a:extLst>
              </a:tr>
              <a:tr h="370840">
                <a:tc>
                  <a:txBody>
                    <a:bodyPr/>
                    <a:lstStyle/>
                    <a:p>
                      <a:pPr algn="ctr"/>
                      <a:r>
                        <a:rPr lang="en-GB" dirty="0"/>
                        <a:t>3</a:t>
                      </a:r>
                    </a:p>
                  </a:txBody>
                  <a:tcPr/>
                </a:tc>
                <a:tc>
                  <a:txBody>
                    <a:bodyPr/>
                    <a:lstStyle/>
                    <a:p>
                      <a:pPr algn="ctr"/>
                      <a:r>
                        <a:rPr lang="en-GB" dirty="0"/>
                        <a:t>168</a:t>
                      </a:r>
                    </a:p>
                  </a:txBody>
                  <a:tcPr/>
                </a:tc>
                <a:tc>
                  <a:txBody>
                    <a:bodyPr/>
                    <a:lstStyle/>
                    <a:p>
                      <a:pPr algn="ctr"/>
                      <a:r>
                        <a:rPr lang="en-GB" dirty="0">
                          <a:solidFill>
                            <a:srgbClr val="FF0000"/>
                          </a:solidFill>
                        </a:rPr>
                        <a:t>3</a:t>
                      </a:r>
                    </a:p>
                  </a:txBody>
                  <a:tcPr/>
                </a:tc>
                <a:tc>
                  <a:txBody>
                    <a:bodyPr/>
                    <a:lstStyle/>
                    <a:p>
                      <a:pPr algn="ctr"/>
                      <a:r>
                        <a:rPr lang="en-GB" dirty="0"/>
                        <a:t>65.5</a:t>
                      </a:r>
                    </a:p>
                  </a:txBody>
                  <a:tcPr/>
                </a:tc>
                <a:tc>
                  <a:txBody>
                    <a:bodyPr/>
                    <a:lstStyle/>
                    <a:p>
                      <a:pPr algn="ctr"/>
                      <a:r>
                        <a:rPr lang="en-GB" dirty="0">
                          <a:solidFill>
                            <a:srgbClr val="FF0000"/>
                          </a:solidFill>
                        </a:rPr>
                        <a:t>2</a:t>
                      </a:r>
                    </a:p>
                  </a:txBody>
                  <a:tcPr/>
                </a:tc>
                <a:tc>
                  <a:txBody>
                    <a:bodyPr/>
                    <a:lstStyle/>
                    <a:p>
                      <a:pPr algn="ctr"/>
                      <a:r>
                        <a:rPr lang="en-GB" dirty="0">
                          <a:solidFill>
                            <a:srgbClr val="FF0000"/>
                          </a:solidFill>
                        </a:rPr>
                        <a:t>1</a:t>
                      </a:r>
                    </a:p>
                  </a:txBody>
                  <a:tcPr/>
                </a:tc>
                <a:tc>
                  <a:txBody>
                    <a:bodyPr/>
                    <a:lstStyle/>
                    <a:p>
                      <a:pPr algn="ctr"/>
                      <a:r>
                        <a:rPr lang="en-GB" dirty="0">
                          <a:solidFill>
                            <a:srgbClr val="FF0000"/>
                          </a:solidFill>
                        </a:rPr>
                        <a:t>1</a:t>
                      </a:r>
                    </a:p>
                  </a:txBody>
                  <a:tcPr/>
                </a:tc>
                <a:extLst>
                  <a:ext uri="{0D108BD9-81ED-4DB2-BD59-A6C34878D82A}">
                    <a16:rowId xmlns:a16="http://schemas.microsoft.com/office/drawing/2014/main" val="1881344394"/>
                  </a:ext>
                </a:extLst>
              </a:tr>
              <a:tr h="370840">
                <a:tc>
                  <a:txBody>
                    <a:bodyPr/>
                    <a:lstStyle/>
                    <a:p>
                      <a:pPr algn="ctr"/>
                      <a:r>
                        <a:rPr lang="en-GB" dirty="0"/>
                        <a:t>4</a:t>
                      </a:r>
                    </a:p>
                  </a:txBody>
                  <a:tcPr/>
                </a:tc>
                <a:tc>
                  <a:txBody>
                    <a:bodyPr/>
                    <a:lstStyle/>
                    <a:p>
                      <a:pPr algn="ctr"/>
                      <a:r>
                        <a:rPr lang="en-GB" dirty="0"/>
                        <a:t>183</a:t>
                      </a:r>
                    </a:p>
                  </a:txBody>
                  <a:tcPr/>
                </a:tc>
                <a:tc>
                  <a:txBody>
                    <a:bodyPr/>
                    <a:lstStyle/>
                    <a:p>
                      <a:pPr algn="ctr"/>
                      <a:r>
                        <a:rPr lang="en-GB" dirty="0">
                          <a:solidFill>
                            <a:srgbClr val="FF0000"/>
                          </a:solidFill>
                        </a:rPr>
                        <a:t>8</a:t>
                      </a:r>
                    </a:p>
                  </a:txBody>
                  <a:tcPr/>
                </a:tc>
                <a:tc>
                  <a:txBody>
                    <a:bodyPr/>
                    <a:lstStyle/>
                    <a:p>
                      <a:pPr algn="ctr"/>
                      <a:r>
                        <a:rPr lang="en-GB" dirty="0"/>
                        <a:t>81.7</a:t>
                      </a:r>
                    </a:p>
                  </a:txBody>
                  <a:tcPr/>
                </a:tc>
                <a:tc>
                  <a:txBody>
                    <a:bodyPr/>
                    <a:lstStyle/>
                    <a:p>
                      <a:pPr algn="ctr"/>
                      <a:r>
                        <a:rPr lang="en-GB" dirty="0">
                          <a:solidFill>
                            <a:srgbClr val="FF0000"/>
                          </a:solidFill>
                        </a:rPr>
                        <a:t>6</a:t>
                      </a:r>
                    </a:p>
                  </a:txBody>
                  <a:tcPr/>
                </a:tc>
                <a:tc>
                  <a:txBody>
                    <a:bodyPr/>
                    <a:lstStyle/>
                    <a:p>
                      <a:pPr algn="ctr"/>
                      <a:r>
                        <a:rPr lang="en-GB" dirty="0">
                          <a:solidFill>
                            <a:srgbClr val="FF0000"/>
                          </a:solidFill>
                        </a:rPr>
                        <a:t>2</a:t>
                      </a:r>
                    </a:p>
                  </a:txBody>
                  <a:tcPr/>
                </a:tc>
                <a:tc>
                  <a:txBody>
                    <a:bodyPr/>
                    <a:lstStyle/>
                    <a:p>
                      <a:pPr algn="ctr"/>
                      <a:r>
                        <a:rPr lang="en-GB" dirty="0">
                          <a:solidFill>
                            <a:srgbClr val="FF0000"/>
                          </a:solidFill>
                        </a:rPr>
                        <a:t>4</a:t>
                      </a:r>
                    </a:p>
                  </a:txBody>
                  <a:tcPr/>
                </a:tc>
                <a:extLst>
                  <a:ext uri="{0D108BD9-81ED-4DB2-BD59-A6C34878D82A}">
                    <a16:rowId xmlns:a16="http://schemas.microsoft.com/office/drawing/2014/main" val="3915987830"/>
                  </a:ext>
                </a:extLst>
              </a:tr>
              <a:tr h="370840">
                <a:tc>
                  <a:txBody>
                    <a:bodyPr/>
                    <a:lstStyle/>
                    <a:p>
                      <a:pPr algn="ctr"/>
                      <a:r>
                        <a:rPr lang="en-GB" dirty="0"/>
                        <a:t>5</a:t>
                      </a:r>
                    </a:p>
                  </a:txBody>
                  <a:tcPr/>
                </a:tc>
                <a:tc>
                  <a:txBody>
                    <a:bodyPr/>
                    <a:lstStyle/>
                    <a:p>
                      <a:pPr algn="ctr"/>
                      <a:r>
                        <a:rPr lang="en-GB" dirty="0"/>
                        <a:t>159</a:t>
                      </a:r>
                    </a:p>
                  </a:txBody>
                  <a:tcPr/>
                </a:tc>
                <a:tc>
                  <a:txBody>
                    <a:bodyPr/>
                    <a:lstStyle/>
                    <a:p>
                      <a:pPr algn="ctr"/>
                      <a:r>
                        <a:rPr lang="en-GB" dirty="0">
                          <a:solidFill>
                            <a:srgbClr val="FF0000"/>
                          </a:solidFill>
                        </a:rPr>
                        <a:t>1</a:t>
                      </a:r>
                    </a:p>
                  </a:txBody>
                  <a:tcPr/>
                </a:tc>
                <a:tc>
                  <a:txBody>
                    <a:bodyPr/>
                    <a:lstStyle/>
                    <a:p>
                      <a:pPr algn="ctr"/>
                      <a:r>
                        <a:rPr lang="en-GB" dirty="0"/>
                        <a:t>55.9</a:t>
                      </a:r>
                    </a:p>
                  </a:txBody>
                  <a:tcPr/>
                </a:tc>
                <a:tc>
                  <a:txBody>
                    <a:bodyPr/>
                    <a:lstStyle/>
                    <a:p>
                      <a:pPr algn="ctr"/>
                      <a:r>
                        <a:rPr lang="en-GB" dirty="0">
                          <a:solidFill>
                            <a:srgbClr val="FF0000"/>
                          </a:solidFill>
                        </a:rPr>
                        <a:t>1</a:t>
                      </a:r>
                    </a:p>
                  </a:txBody>
                  <a:tcPr/>
                </a:tc>
                <a:tc>
                  <a:txBody>
                    <a:bodyPr/>
                    <a:lstStyle/>
                    <a:p>
                      <a:pPr algn="ctr"/>
                      <a:r>
                        <a:rPr lang="en-GB" dirty="0">
                          <a:solidFill>
                            <a:srgbClr val="FF0000"/>
                          </a:solidFill>
                        </a:rPr>
                        <a:t>0</a:t>
                      </a:r>
                    </a:p>
                  </a:txBody>
                  <a:tcPr/>
                </a:tc>
                <a:tc>
                  <a:txBody>
                    <a:bodyPr/>
                    <a:lstStyle/>
                    <a:p>
                      <a:pPr algn="ctr"/>
                      <a:r>
                        <a:rPr lang="en-GB" dirty="0">
                          <a:solidFill>
                            <a:srgbClr val="FF0000"/>
                          </a:solidFill>
                        </a:rPr>
                        <a:t>0</a:t>
                      </a:r>
                    </a:p>
                  </a:txBody>
                  <a:tcPr/>
                </a:tc>
                <a:extLst>
                  <a:ext uri="{0D108BD9-81ED-4DB2-BD59-A6C34878D82A}">
                    <a16:rowId xmlns:a16="http://schemas.microsoft.com/office/drawing/2014/main" val="339337317"/>
                  </a:ext>
                </a:extLst>
              </a:tr>
              <a:tr h="370840">
                <a:tc>
                  <a:txBody>
                    <a:bodyPr/>
                    <a:lstStyle/>
                    <a:p>
                      <a:pPr algn="ctr"/>
                      <a:r>
                        <a:rPr lang="en-GB" dirty="0"/>
                        <a:t>6</a:t>
                      </a:r>
                    </a:p>
                  </a:txBody>
                  <a:tcPr/>
                </a:tc>
                <a:tc>
                  <a:txBody>
                    <a:bodyPr/>
                    <a:lstStyle/>
                    <a:p>
                      <a:pPr algn="ctr"/>
                      <a:r>
                        <a:rPr lang="en-GB" dirty="0"/>
                        <a:t>179</a:t>
                      </a:r>
                    </a:p>
                  </a:txBody>
                  <a:tcPr/>
                </a:tc>
                <a:tc>
                  <a:txBody>
                    <a:bodyPr/>
                    <a:lstStyle/>
                    <a:p>
                      <a:pPr algn="ctr"/>
                      <a:r>
                        <a:rPr lang="en-GB" dirty="0">
                          <a:solidFill>
                            <a:srgbClr val="FF0000"/>
                          </a:solidFill>
                        </a:rPr>
                        <a:t>6</a:t>
                      </a:r>
                    </a:p>
                  </a:txBody>
                  <a:tcPr/>
                </a:tc>
                <a:tc>
                  <a:txBody>
                    <a:bodyPr/>
                    <a:lstStyle/>
                    <a:p>
                      <a:pPr algn="ctr"/>
                      <a:r>
                        <a:rPr lang="en-GB" dirty="0"/>
                        <a:t>87.5</a:t>
                      </a:r>
                    </a:p>
                  </a:txBody>
                  <a:tcPr/>
                </a:tc>
                <a:tc>
                  <a:txBody>
                    <a:bodyPr/>
                    <a:lstStyle/>
                    <a:p>
                      <a:pPr algn="ctr"/>
                      <a:r>
                        <a:rPr lang="en-GB" dirty="0">
                          <a:solidFill>
                            <a:srgbClr val="FF0000"/>
                          </a:solidFill>
                        </a:rPr>
                        <a:t>8</a:t>
                      </a:r>
                    </a:p>
                  </a:txBody>
                  <a:tcPr/>
                </a:tc>
                <a:tc>
                  <a:txBody>
                    <a:bodyPr/>
                    <a:lstStyle/>
                    <a:p>
                      <a:pPr algn="ctr"/>
                      <a:r>
                        <a:rPr lang="en-GB" dirty="0">
                          <a:solidFill>
                            <a:srgbClr val="FF0000"/>
                          </a:solidFill>
                        </a:rPr>
                        <a:t>-2</a:t>
                      </a:r>
                    </a:p>
                  </a:txBody>
                  <a:tcPr/>
                </a:tc>
                <a:tc>
                  <a:txBody>
                    <a:bodyPr/>
                    <a:lstStyle/>
                    <a:p>
                      <a:pPr algn="ctr"/>
                      <a:r>
                        <a:rPr lang="en-GB" dirty="0">
                          <a:solidFill>
                            <a:srgbClr val="FF0000"/>
                          </a:solidFill>
                        </a:rPr>
                        <a:t>4</a:t>
                      </a:r>
                    </a:p>
                  </a:txBody>
                  <a:tcPr/>
                </a:tc>
                <a:extLst>
                  <a:ext uri="{0D108BD9-81ED-4DB2-BD59-A6C34878D82A}">
                    <a16:rowId xmlns:a16="http://schemas.microsoft.com/office/drawing/2014/main" val="883640762"/>
                  </a:ext>
                </a:extLst>
              </a:tr>
              <a:tr h="370840">
                <a:tc>
                  <a:txBody>
                    <a:bodyPr/>
                    <a:lstStyle/>
                    <a:p>
                      <a:pPr algn="ctr"/>
                      <a:r>
                        <a:rPr lang="en-GB" dirty="0"/>
                        <a:t>7</a:t>
                      </a:r>
                    </a:p>
                  </a:txBody>
                  <a:tcPr/>
                </a:tc>
                <a:tc>
                  <a:txBody>
                    <a:bodyPr/>
                    <a:lstStyle/>
                    <a:p>
                      <a:pPr algn="ctr"/>
                      <a:r>
                        <a:rPr lang="en-GB" dirty="0"/>
                        <a:t>195</a:t>
                      </a:r>
                    </a:p>
                  </a:txBody>
                  <a:tcPr/>
                </a:tc>
                <a:tc>
                  <a:txBody>
                    <a:bodyPr/>
                    <a:lstStyle/>
                    <a:p>
                      <a:pPr algn="ctr"/>
                      <a:r>
                        <a:rPr lang="en-GB" dirty="0">
                          <a:solidFill>
                            <a:srgbClr val="FF0000"/>
                          </a:solidFill>
                        </a:rPr>
                        <a:t>10</a:t>
                      </a:r>
                    </a:p>
                  </a:txBody>
                  <a:tcPr/>
                </a:tc>
                <a:tc>
                  <a:txBody>
                    <a:bodyPr/>
                    <a:lstStyle/>
                    <a:p>
                      <a:pPr algn="ctr"/>
                      <a:r>
                        <a:rPr lang="en-GB" dirty="0"/>
                        <a:t>107.2</a:t>
                      </a:r>
                    </a:p>
                  </a:txBody>
                  <a:tcPr/>
                </a:tc>
                <a:tc>
                  <a:txBody>
                    <a:bodyPr/>
                    <a:lstStyle/>
                    <a:p>
                      <a:pPr algn="ctr"/>
                      <a:r>
                        <a:rPr lang="en-GB" dirty="0">
                          <a:solidFill>
                            <a:srgbClr val="FF0000"/>
                          </a:solidFill>
                        </a:rPr>
                        <a:t>10</a:t>
                      </a:r>
                    </a:p>
                  </a:txBody>
                  <a:tcPr/>
                </a:tc>
                <a:tc>
                  <a:txBody>
                    <a:bodyPr/>
                    <a:lstStyle/>
                    <a:p>
                      <a:pPr algn="ctr"/>
                      <a:r>
                        <a:rPr lang="en-GB" dirty="0">
                          <a:solidFill>
                            <a:srgbClr val="FF0000"/>
                          </a:solidFill>
                        </a:rPr>
                        <a:t>0</a:t>
                      </a:r>
                    </a:p>
                  </a:txBody>
                  <a:tcPr/>
                </a:tc>
                <a:tc>
                  <a:txBody>
                    <a:bodyPr/>
                    <a:lstStyle/>
                    <a:p>
                      <a:pPr algn="ctr"/>
                      <a:r>
                        <a:rPr lang="en-GB" dirty="0">
                          <a:solidFill>
                            <a:srgbClr val="FF0000"/>
                          </a:solidFill>
                        </a:rPr>
                        <a:t>0</a:t>
                      </a:r>
                    </a:p>
                  </a:txBody>
                  <a:tcPr/>
                </a:tc>
                <a:extLst>
                  <a:ext uri="{0D108BD9-81ED-4DB2-BD59-A6C34878D82A}">
                    <a16:rowId xmlns:a16="http://schemas.microsoft.com/office/drawing/2014/main" val="2124133168"/>
                  </a:ext>
                </a:extLst>
              </a:tr>
              <a:tr h="370840">
                <a:tc>
                  <a:txBody>
                    <a:bodyPr/>
                    <a:lstStyle/>
                    <a:p>
                      <a:pPr algn="ctr"/>
                      <a:r>
                        <a:rPr lang="en-GB" dirty="0"/>
                        <a:t>8</a:t>
                      </a:r>
                    </a:p>
                  </a:txBody>
                  <a:tcPr/>
                </a:tc>
                <a:tc>
                  <a:txBody>
                    <a:bodyPr/>
                    <a:lstStyle/>
                    <a:p>
                      <a:pPr algn="ctr"/>
                      <a:r>
                        <a:rPr lang="en-GB" dirty="0"/>
                        <a:t>192</a:t>
                      </a:r>
                    </a:p>
                  </a:txBody>
                  <a:tcPr/>
                </a:tc>
                <a:tc>
                  <a:txBody>
                    <a:bodyPr/>
                    <a:lstStyle/>
                    <a:p>
                      <a:pPr algn="ctr"/>
                      <a:r>
                        <a:rPr lang="en-GB" dirty="0">
                          <a:solidFill>
                            <a:srgbClr val="FF0000"/>
                          </a:solidFill>
                        </a:rPr>
                        <a:t>9</a:t>
                      </a:r>
                    </a:p>
                  </a:txBody>
                  <a:tcPr/>
                </a:tc>
                <a:tc>
                  <a:txBody>
                    <a:bodyPr/>
                    <a:lstStyle/>
                    <a:p>
                      <a:pPr algn="ctr"/>
                      <a:r>
                        <a:rPr lang="en-GB" dirty="0"/>
                        <a:t>90.7</a:t>
                      </a:r>
                    </a:p>
                  </a:txBody>
                  <a:tcPr/>
                </a:tc>
                <a:tc>
                  <a:txBody>
                    <a:bodyPr/>
                    <a:lstStyle/>
                    <a:p>
                      <a:pPr algn="ctr"/>
                      <a:r>
                        <a:rPr lang="en-GB" dirty="0">
                          <a:solidFill>
                            <a:srgbClr val="FF0000"/>
                          </a:solidFill>
                        </a:rPr>
                        <a:t>9</a:t>
                      </a:r>
                    </a:p>
                  </a:txBody>
                  <a:tcPr/>
                </a:tc>
                <a:tc>
                  <a:txBody>
                    <a:bodyPr/>
                    <a:lstStyle/>
                    <a:p>
                      <a:pPr algn="ctr"/>
                      <a:r>
                        <a:rPr lang="en-GB" dirty="0">
                          <a:solidFill>
                            <a:srgbClr val="FF0000"/>
                          </a:solidFill>
                        </a:rPr>
                        <a:t>0</a:t>
                      </a:r>
                    </a:p>
                  </a:txBody>
                  <a:tcPr/>
                </a:tc>
                <a:tc>
                  <a:txBody>
                    <a:bodyPr/>
                    <a:lstStyle/>
                    <a:p>
                      <a:pPr algn="ctr"/>
                      <a:r>
                        <a:rPr lang="en-GB" dirty="0">
                          <a:solidFill>
                            <a:srgbClr val="FF0000"/>
                          </a:solidFill>
                        </a:rPr>
                        <a:t>0</a:t>
                      </a:r>
                    </a:p>
                  </a:txBody>
                  <a:tcPr/>
                </a:tc>
                <a:extLst>
                  <a:ext uri="{0D108BD9-81ED-4DB2-BD59-A6C34878D82A}">
                    <a16:rowId xmlns:a16="http://schemas.microsoft.com/office/drawing/2014/main" val="1189566436"/>
                  </a:ext>
                </a:extLst>
              </a:tr>
              <a:tr h="370840">
                <a:tc>
                  <a:txBody>
                    <a:bodyPr/>
                    <a:lstStyle/>
                    <a:p>
                      <a:pPr algn="ctr"/>
                      <a:r>
                        <a:rPr lang="en-GB" dirty="0"/>
                        <a:t>9</a:t>
                      </a:r>
                    </a:p>
                  </a:txBody>
                  <a:tcPr/>
                </a:tc>
                <a:tc>
                  <a:txBody>
                    <a:bodyPr/>
                    <a:lstStyle/>
                    <a:p>
                      <a:pPr algn="ctr"/>
                      <a:r>
                        <a:rPr lang="en-GB" dirty="0"/>
                        <a:t>178</a:t>
                      </a:r>
                    </a:p>
                  </a:txBody>
                  <a:tcPr/>
                </a:tc>
                <a:tc>
                  <a:txBody>
                    <a:bodyPr/>
                    <a:lstStyle/>
                    <a:p>
                      <a:pPr algn="ctr"/>
                      <a:r>
                        <a:rPr lang="en-GB" dirty="0">
                          <a:solidFill>
                            <a:srgbClr val="FF0000"/>
                          </a:solidFill>
                        </a:rPr>
                        <a:t>5</a:t>
                      </a:r>
                    </a:p>
                  </a:txBody>
                  <a:tcPr/>
                </a:tc>
                <a:tc>
                  <a:txBody>
                    <a:bodyPr/>
                    <a:lstStyle/>
                    <a:p>
                      <a:pPr algn="ctr"/>
                      <a:r>
                        <a:rPr lang="en-GB" dirty="0"/>
                        <a:t>73.5</a:t>
                      </a:r>
                    </a:p>
                  </a:txBody>
                  <a:tcPr/>
                </a:tc>
                <a:tc>
                  <a:txBody>
                    <a:bodyPr/>
                    <a:lstStyle/>
                    <a:p>
                      <a:pPr algn="ctr"/>
                      <a:r>
                        <a:rPr lang="en-GB" dirty="0">
                          <a:solidFill>
                            <a:srgbClr val="FF0000"/>
                          </a:solidFill>
                        </a:rPr>
                        <a:t>4.5</a:t>
                      </a:r>
                    </a:p>
                  </a:txBody>
                  <a:tcPr/>
                </a:tc>
                <a:tc>
                  <a:txBody>
                    <a:bodyPr/>
                    <a:lstStyle/>
                    <a:p>
                      <a:pPr algn="ctr"/>
                      <a:r>
                        <a:rPr lang="en-GB" dirty="0">
                          <a:solidFill>
                            <a:srgbClr val="FF0000"/>
                          </a:solidFill>
                        </a:rPr>
                        <a:t>0.5</a:t>
                      </a:r>
                    </a:p>
                  </a:txBody>
                  <a:tcPr/>
                </a:tc>
                <a:tc>
                  <a:txBody>
                    <a:bodyPr/>
                    <a:lstStyle/>
                    <a:p>
                      <a:pPr algn="ctr"/>
                      <a:r>
                        <a:rPr lang="en-GB" dirty="0">
                          <a:solidFill>
                            <a:srgbClr val="FF0000"/>
                          </a:solidFill>
                        </a:rPr>
                        <a:t>0.25</a:t>
                      </a:r>
                    </a:p>
                  </a:txBody>
                  <a:tcPr/>
                </a:tc>
                <a:extLst>
                  <a:ext uri="{0D108BD9-81ED-4DB2-BD59-A6C34878D82A}">
                    <a16:rowId xmlns:a16="http://schemas.microsoft.com/office/drawing/2014/main" val="1636504030"/>
                  </a:ext>
                </a:extLst>
              </a:tr>
              <a:tr h="370840">
                <a:tc>
                  <a:txBody>
                    <a:bodyPr/>
                    <a:lstStyle/>
                    <a:p>
                      <a:pPr algn="ctr"/>
                      <a:r>
                        <a:rPr lang="en-GB" dirty="0"/>
                        <a:t>10</a:t>
                      </a:r>
                    </a:p>
                  </a:txBody>
                  <a:tcPr/>
                </a:tc>
                <a:tc>
                  <a:txBody>
                    <a:bodyPr/>
                    <a:lstStyle/>
                    <a:p>
                      <a:pPr algn="ctr"/>
                      <a:r>
                        <a:rPr lang="en-GB" dirty="0"/>
                        <a:t>181</a:t>
                      </a:r>
                    </a:p>
                  </a:txBody>
                  <a:tcPr/>
                </a:tc>
                <a:tc>
                  <a:txBody>
                    <a:bodyPr/>
                    <a:lstStyle/>
                    <a:p>
                      <a:pPr algn="ctr"/>
                      <a:r>
                        <a:rPr lang="en-GB" dirty="0">
                          <a:solidFill>
                            <a:srgbClr val="FF0000"/>
                          </a:solidFill>
                        </a:rPr>
                        <a:t>7</a:t>
                      </a:r>
                    </a:p>
                  </a:txBody>
                  <a:tcPr/>
                </a:tc>
                <a:tc>
                  <a:txBody>
                    <a:bodyPr/>
                    <a:lstStyle/>
                    <a:p>
                      <a:pPr algn="ctr"/>
                      <a:r>
                        <a:rPr lang="en-GB" dirty="0"/>
                        <a:t>69.1</a:t>
                      </a:r>
                    </a:p>
                  </a:txBody>
                  <a:tcPr/>
                </a:tc>
                <a:tc>
                  <a:txBody>
                    <a:bodyPr/>
                    <a:lstStyle/>
                    <a:p>
                      <a:pPr algn="ctr"/>
                      <a:r>
                        <a:rPr lang="en-GB" dirty="0">
                          <a:solidFill>
                            <a:srgbClr val="FF0000"/>
                          </a:solidFill>
                        </a:rPr>
                        <a:t>3</a:t>
                      </a:r>
                    </a:p>
                  </a:txBody>
                  <a:tcPr/>
                </a:tc>
                <a:tc>
                  <a:txBody>
                    <a:bodyPr/>
                    <a:lstStyle/>
                    <a:p>
                      <a:pPr algn="ctr"/>
                      <a:r>
                        <a:rPr lang="en-GB" dirty="0">
                          <a:solidFill>
                            <a:srgbClr val="FF0000"/>
                          </a:solidFill>
                        </a:rPr>
                        <a:t>4</a:t>
                      </a:r>
                    </a:p>
                  </a:txBody>
                  <a:tcPr/>
                </a:tc>
                <a:tc>
                  <a:txBody>
                    <a:bodyPr/>
                    <a:lstStyle/>
                    <a:p>
                      <a:pPr algn="ctr"/>
                      <a:r>
                        <a:rPr lang="en-GB" dirty="0">
                          <a:solidFill>
                            <a:srgbClr val="FF0000"/>
                          </a:solidFill>
                        </a:rPr>
                        <a:t>16</a:t>
                      </a:r>
                    </a:p>
                  </a:txBody>
                  <a:tcPr/>
                </a:tc>
                <a:extLst>
                  <a:ext uri="{0D108BD9-81ED-4DB2-BD59-A6C34878D82A}">
                    <a16:rowId xmlns:a16="http://schemas.microsoft.com/office/drawing/2014/main" val="3924484894"/>
                  </a:ext>
                </a:extLst>
              </a:tr>
            </a:tbl>
          </a:graphicData>
        </a:graphic>
      </p:graphicFrame>
      <p:sp>
        <p:nvSpPr>
          <p:cNvPr id="5" name="TextBox 4"/>
          <p:cNvSpPr txBox="1"/>
          <p:nvPr/>
        </p:nvSpPr>
        <p:spPr>
          <a:xfrm>
            <a:off x="9877695" y="5921693"/>
            <a:ext cx="1476103" cy="369332"/>
          </a:xfrm>
          <a:prstGeom prst="rect">
            <a:avLst/>
          </a:prstGeom>
          <a:noFill/>
        </p:spPr>
        <p:txBody>
          <a:bodyPr wrap="square" rtlCol="0">
            <a:spAutoFit/>
          </a:bodyPr>
          <a:lstStyle/>
          <a:p>
            <a:r>
              <a:rPr lang="en-GB" dirty="0"/>
              <a:t>Ʃ</a:t>
            </a:r>
          </a:p>
        </p:txBody>
      </p:sp>
    </p:spTree>
    <p:extLst>
      <p:ext uri="{BB962C8B-B14F-4D97-AF65-F5344CB8AC3E}">
        <p14:creationId xmlns:p14="http://schemas.microsoft.com/office/powerpoint/2010/main" val="12125293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chemeClr val="accent1">
              <a:lumMod val="20000"/>
              <a:lumOff val="80000"/>
            </a:schemeClr>
          </a:solidFill>
        </p:spPr>
        <p:txBody>
          <a:bodyPr>
            <a:normAutofit fontScale="90000"/>
          </a:bodyPr>
          <a:lstStyle/>
          <a:p>
            <a:r>
              <a:rPr lang="en-US" sz="3300" dirty="0"/>
              <a:t/>
            </a:r>
            <a:br>
              <a:rPr lang="en-US" sz="3300" dirty="0"/>
            </a:br>
            <a:r>
              <a:rPr lang="en-US" sz="3300" b="1" u="sng" dirty="0"/>
              <a:t>Add up all of the values for D</a:t>
            </a:r>
            <a:r>
              <a:rPr lang="en-US" sz="3300" b="1" u="sng" baseline="30000" dirty="0"/>
              <a:t>2</a:t>
            </a:r>
            <a:r>
              <a:rPr lang="en-US" dirty="0"/>
              <a:t/>
            </a:r>
            <a:br>
              <a:rPr lang="en-US" dirty="0"/>
            </a:br>
            <a:endParaRPr lang="en-GB" dirty="0"/>
          </a:p>
        </p:txBody>
      </p:sp>
      <p:graphicFrame>
        <p:nvGraphicFramePr>
          <p:cNvPr id="4" name="Content Placeholder 3"/>
          <p:cNvGraphicFramePr>
            <a:graphicFrameLocks noGrp="1"/>
          </p:cNvGraphicFramePr>
          <p:nvPr>
            <p:ph idx="1"/>
          </p:nvPr>
        </p:nvGraphicFramePr>
        <p:xfrm>
          <a:off x="169863" y="1449388"/>
          <a:ext cx="11183935" cy="4348480"/>
        </p:xfrm>
        <a:graphic>
          <a:graphicData uri="http://schemas.openxmlformats.org/drawingml/2006/table">
            <a:tbl>
              <a:tblPr firstRow="1" bandRow="1">
                <a:tableStyleId>{5940675A-B579-460E-94D1-54222C63F5DA}</a:tableStyleId>
              </a:tblPr>
              <a:tblGrid>
                <a:gridCol w="1597705">
                  <a:extLst>
                    <a:ext uri="{9D8B030D-6E8A-4147-A177-3AD203B41FA5}">
                      <a16:colId xmlns:a16="http://schemas.microsoft.com/office/drawing/2014/main" val="3794855337"/>
                    </a:ext>
                  </a:extLst>
                </a:gridCol>
                <a:gridCol w="1597705">
                  <a:extLst>
                    <a:ext uri="{9D8B030D-6E8A-4147-A177-3AD203B41FA5}">
                      <a16:colId xmlns:a16="http://schemas.microsoft.com/office/drawing/2014/main" val="3221535704"/>
                    </a:ext>
                  </a:extLst>
                </a:gridCol>
                <a:gridCol w="1597705">
                  <a:extLst>
                    <a:ext uri="{9D8B030D-6E8A-4147-A177-3AD203B41FA5}">
                      <a16:colId xmlns:a16="http://schemas.microsoft.com/office/drawing/2014/main" val="3879386435"/>
                    </a:ext>
                  </a:extLst>
                </a:gridCol>
                <a:gridCol w="1597705">
                  <a:extLst>
                    <a:ext uri="{9D8B030D-6E8A-4147-A177-3AD203B41FA5}">
                      <a16:colId xmlns:a16="http://schemas.microsoft.com/office/drawing/2014/main" val="2708353585"/>
                    </a:ext>
                  </a:extLst>
                </a:gridCol>
                <a:gridCol w="1597705">
                  <a:extLst>
                    <a:ext uri="{9D8B030D-6E8A-4147-A177-3AD203B41FA5}">
                      <a16:colId xmlns:a16="http://schemas.microsoft.com/office/drawing/2014/main" val="3620065824"/>
                    </a:ext>
                  </a:extLst>
                </a:gridCol>
                <a:gridCol w="1597705">
                  <a:extLst>
                    <a:ext uri="{9D8B030D-6E8A-4147-A177-3AD203B41FA5}">
                      <a16:colId xmlns:a16="http://schemas.microsoft.com/office/drawing/2014/main" val="4029036865"/>
                    </a:ext>
                  </a:extLst>
                </a:gridCol>
                <a:gridCol w="1597705">
                  <a:extLst>
                    <a:ext uri="{9D8B030D-6E8A-4147-A177-3AD203B41FA5}">
                      <a16:colId xmlns:a16="http://schemas.microsoft.com/office/drawing/2014/main" val="2302709651"/>
                    </a:ext>
                  </a:extLst>
                </a:gridCol>
              </a:tblGrid>
              <a:tr h="370840">
                <a:tc>
                  <a:txBody>
                    <a:bodyPr/>
                    <a:lstStyle/>
                    <a:p>
                      <a:pPr algn="ctr"/>
                      <a:r>
                        <a:rPr lang="en-GB" b="1" dirty="0"/>
                        <a:t>Person no.</a:t>
                      </a:r>
                    </a:p>
                  </a:txBody>
                  <a:tcPr>
                    <a:solidFill>
                      <a:schemeClr val="bg1">
                        <a:lumMod val="85000"/>
                      </a:schemeClr>
                    </a:solidFill>
                  </a:tcPr>
                </a:tc>
                <a:tc>
                  <a:txBody>
                    <a:bodyPr/>
                    <a:lstStyle/>
                    <a:p>
                      <a:pPr algn="ctr"/>
                      <a:r>
                        <a:rPr lang="en-GB" b="1" dirty="0"/>
                        <a:t>Height/cm</a:t>
                      </a:r>
                    </a:p>
                  </a:txBody>
                  <a:tcPr>
                    <a:solidFill>
                      <a:schemeClr val="bg1">
                        <a:lumMod val="85000"/>
                      </a:schemeClr>
                    </a:solidFill>
                  </a:tcPr>
                </a:tc>
                <a:tc>
                  <a:txBody>
                    <a:bodyPr/>
                    <a:lstStyle/>
                    <a:p>
                      <a:pPr algn="ctr"/>
                      <a:r>
                        <a:rPr lang="en-GB" b="1" dirty="0"/>
                        <a:t>Height ranking</a:t>
                      </a:r>
                    </a:p>
                  </a:txBody>
                  <a:tcPr>
                    <a:solidFill>
                      <a:schemeClr val="bg1">
                        <a:lumMod val="85000"/>
                      </a:schemeClr>
                    </a:solidFill>
                  </a:tcPr>
                </a:tc>
                <a:tc>
                  <a:txBody>
                    <a:bodyPr/>
                    <a:lstStyle/>
                    <a:p>
                      <a:pPr algn="ctr"/>
                      <a:r>
                        <a:rPr lang="en-GB" b="1" dirty="0"/>
                        <a:t>Weight/ Kg</a:t>
                      </a:r>
                    </a:p>
                  </a:txBody>
                  <a:tcPr>
                    <a:solidFill>
                      <a:schemeClr val="bg1">
                        <a:lumMod val="85000"/>
                      </a:schemeClr>
                    </a:solidFill>
                  </a:tcPr>
                </a:tc>
                <a:tc>
                  <a:txBody>
                    <a:bodyPr/>
                    <a:lstStyle/>
                    <a:p>
                      <a:pPr algn="ctr"/>
                      <a:r>
                        <a:rPr lang="en-GB" b="1" dirty="0"/>
                        <a:t>Weight ranking</a:t>
                      </a:r>
                    </a:p>
                  </a:txBody>
                  <a:tcPr>
                    <a:solidFill>
                      <a:schemeClr val="bg1">
                        <a:lumMod val="85000"/>
                      </a:schemeClr>
                    </a:solidFill>
                  </a:tcPr>
                </a:tc>
                <a:tc>
                  <a:txBody>
                    <a:bodyPr/>
                    <a:lstStyle/>
                    <a:p>
                      <a:pPr algn="ctr"/>
                      <a:r>
                        <a:rPr lang="en-GB" b="1" dirty="0"/>
                        <a:t>D</a:t>
                      </a:r>
                    </a:p>
                  </a:txBody>
                  <a:tcPr>
                    <a:solidFill>
                      <a:schemeClr val="bg1">
                        <a:lumMod val="85000"/>
                      </a:schemeClr>
                    </a:solidFill>
                  </a:tcPr>
                </a:tc>
                <a:tc>
                  <a:txBody>
                    <a:bodyPr/>
                    <a:lstStyle/>
                    <a:p>
                      <a:pPr algn="ctr"/>
                      <a:r>
                        <a:rPr lang="en-GB" b="1" dirty="0"/>
                        <a:t>D</a:t>
                      </a:r>
                      <a:r>
                        <a:rPr lang="en-GB" b="1" baseline="30000" dirty="0"/>
                        <a:t>2</a:t>
                      </a:r>
                    </a:p>
                  </a:txBody>
                  <a:tcPr>
                    <a:solidFill>
                      <a:schemeClr val="bg1">
                        <a:lumMod val="85000"/>
                      </a:schemeClr>
                    </a:solidFill>
                  </a:tcPr>
                </a:tc>
                <a:extLst>
                  <a:ext uri="{0D108BD9-81ED-4DB2-BD59-A6C34878D82A}">
                    <a16:rowId xmlns:a16="http://schemas.microsoft.com/office/drawing/2014/main" val="3464498329"/>
                  </a:ext>
                </a:extLst>
              </a:tr>
              <a:tr h="370840">
                <a:tc>
                  <a:txBody>
                    <a:bodyPr/>
                    <a:lstStyle/>
                    <a:p>
                      <a:pPr algn="ctr"/>
                      <a:r>
                        <a:rPr lang="en-GB" dirty="0"/>
                        <a:t>1</a:t>
                      </a:r>
                    </a:p>
                  </a:txBody>
                  <a:tcPr/>
                </a:tc>
                <a:tc>
                  <a:txBody>
                    <a:bodyPr/>
                    <a:lstStyle/>
                    <a:p>
                      <a:pPr algn="ctr"/>
                      <a:r>
                        <a:rPr lang="en-GB" dirty="0"/>
                        <a:t>175</a:t>
                      </a:r>
                    </a:p>
                  </a:txBody>
                  <a:tcPr/>
                </a:tc>
                <a:tc>
                  <a:txBody>
                    <a:bodyPr/>
                    <a:lstStyle/>
                    <a:p>
                      <a:pPr algn="ctr"/>
                      <a:r>
                        <a:rPr lang="en-GB" dirty="0">
                          <a:solidFill>
                            <a:srgbClr val="FF0000"/>
                          </a:solidFill>
                        </a:rPr>
                        <a:t>4</a:t>
                      </a:r>
                    </a:p>
                  </a:txBody>
                  <a:tcPr/>
                </a:tc>
                <a:tc>
                  <a:txBody>
                    <a:bodyPr/>
                    <a:lstStyle/>
                    <a:p>
                      <a:pPr algn="ctr"/>
                      <a:r>
                        <a:rPr lang="en-GB" dirty="0"/>
                        <a:t>73.5</a:t>
                      </a:r>
                    </a:p>
                  </a:txBody>
                  <a:tcPr/>
                </a:tc>
                <a:tc>
                  <a:txBody>
                    <a:bodyPr/>
                    <a:lstStyle/>
                    <a:p>
                      <a:pPr algn="ctr"/>
                      <a:r>
                        <a:rPr lang="en-GB" dirty="0">
                          <a:solidFill>
                            <a:srgbClr val="FF0000"/>
                          </a:solidFill>
                        </a:rPr>
                        <a:t>4.5</a:t>
                      </a:r>
                    </a:p>
                  </a:txBody>
                  <a:tcPr/>
                </a:tc>
                <a:tc>
                  <a:txBody>
                    <a:bodyPr/>
                    <a:lstStyle/>
                    <a:p>
                      <a:pPr algn="ctr"/>
                      <a:r>
                        <a:rPr lang="en-GB" dirty="0">
                          <a:solidFill>
                            <a:srgbClr val="FF0000"/>
                          </a:solidFill>
                        </a:rPr>
                        <a:t>-0.5</a:t>
                      </a:r>
                    </a:p>
                  </a:txBody>
                  <a:tcPr/>
                </a:tc>
                <a:tc>
                  <a:txBody>
                    <a:bodyPr/>
                    <a:lstStyle/>
                    <a:p>
                      <a:pPr algn="ctr"/>
                      <a:r>
                        <a:rPr lang="en-GB" dirty="0">
                          <a:solidFill>
                            <a:srgbClr val="FF0000"/>
                          </a:solidFill>
                        </a:rPr>
                        <a:t>0.25</a:t>
                      </a:r>
                    </a:p>
                  </a:txBody>
                  <a:tcPr/>
                </a:tc>
                <a:extLst>
                  <a:ext uri="{0D108BD9-81ED-4DB2-BD59-A6C34878D82A}">
                    <a16:rowId xmlns:a16="http://schemas.microsoft.com/office/drawing/2014/main" val="2459861576"/>
                  </a:ext>
                </a:extLst>
              </a:tr>
              <a:tr h="370840">
                <a:tc>
                  <a:txBody>
                    <a:bodyPr/>
                    <a:lstStyle/>
                    <a:p>
                      <a:pPr algn="ctr"/>
                      <a:r>
                        <a:rPr lang="en-GB" dirty="0"/>
                        <a:t>2</a:t>
                      </a:r>
                    </a:p>
                  </a:txBody>
                  <a:tcPr/>
                </a:tc>
                <a:tc>
                  <a:txBody>
                    <a:bodyPr/>
                    <a:lstStyle/>
                    <a:p>
                      <a:pPr algn="ctr"/>
                      <a:r>
                        <a:rPr lang="en-GB" dirty="0"/>
                        <a:t>166</a:t>
                      </a:r>
                    </a:p>
                  </a:txBody>
                  <a:tcPr/>
                </a:tc>
                <a:tc>
                  <a:txBody>
                    <a:bodyPr/>
                    <a:lstStyle/>
                    <a:p>
                      <a:pPr algn="ctr"/>
                      <a:r>
                        <a:rPr lang="en-GB" dirty="0">
                          <a:solidFill>
                            <a:srgbClr val="FF0000"/>
                          </a:solidFill>
                        </a:rPr>
                        <a:t>2</a:t>
                      </a:r>
                    </a:p>
                  </a:txBody>
                  <a:tcPr/>
                </a:tc>
                <a:tc>
                  <a:txBody>
                    <a:bodyPr/>
                    <a:lstStyle/>
                    <a:p>
                      <a:pPr algn="ctr"/>
                      <a:r>
                        <a:rPr lang="en-GB" dirty="0"/>
                        <a:t>81.8</a:t>
                      </a:r>
                    </a:p>
                  </a:txBody>
                  <a:tcPr/>
                </a:tc>
                <a:tc>
                  <a:txBody>
                    <a:bodyPr/>
                    <a:lstStyle/>
                    <a:p>
                      <a:pPr algn="ctr"/>
                      <a:r>
                        <a:rPr lang="en-GB" dirty="0">
                          <a:solidFill>
                            <a:srgbClr val="FF0000"/>
                          </a:solidFill>
                        </a:rPr>
                        <a:t>7</a:t>
                      </a:r>
                    </a:p>
                  </a:txBody>
                  <a:tcPr/>
                </a:tc>
                <a:tc>
                  <a:txBody>
                    <a:bodyPr/>
                    <a:lstStyle/>
                    <a:p>
                      <a:pPr algn="ctr"/>
                      <a:r>
                        <a:rPr lang="en-GB" dirty="0">
                          <a:solidFill>
                            <a:srgbClr val="FF0000"/>
                          </a:solidFill>
                        </a:rPr>
                        <a:t>-5</a:t>
                      </a:r>
                    </a:p>
                  </a:txBody>
                  <a:tcPr/>
                </a:tc>
                <a:tc>
                  <a:txBody>
                    <a:bodyPr/>
                    <a:lstStyle/>
                    <a:p>
                      <a:pPr algn="ctr"/>
                      <a:r>
                        <a:rPr lang="en-GB" dirty="0">
                          <a:solidFill>
                            <a:srgbClr val="FF0000"/>
                          </a:solidFill>
                        </a:rPr>
                        <a:t>25</a:t>
                      </a:r>
                    </a:p>
                  </a:txBody>
                  <a:tcPr/>
                </a:tc>
                <a:extLst>
                  <a:ext uri="{0D108BD9-81ED-4DB2-BD59-A6C34878D82A}">
                    <a16:rowId xmlns:a16="http://schemas.microsoft.com/office/drawing/2014/main" val="2947941113"/>
                  </a:ext>
                </a:extLst>
              </a:tr>
              <a:tr h="370840">
                <a:tc>
                  <a:txBody>
                    <a:bodyPr/>
                    <a:lstStyle/>
                    <a:p>
                      <a:pPr algn="ctr"/>
                      <a:r>
                        <a:rPr lang="en-GB" dirty="0"/>
                        <a:t>3</a:t>
                      </a:r>
                    </a:p>
                  </a:txBody>
                  <a:tcPr/>
                </a:tc>
                <a:tc>
                  <a:txBody>
                    <a:bodyPr/>
                    <a:lstStyle/>
                    <a:p>
                      <a:pPr algn="ctr"/>
                      <a:r>
                        <a:rPr lang="en-GB" dirty="0"/>
                        <a:t>168</a:t>
                      </a:r>
                    </a:p>
                  </a:txBody>
                  <a:tcPr/>
                </a:tc>
                <a:tc>
                  <a:txBody>
                    <a:bodyPr/>
                    <a:lstStyle/>
                    <a:p>
                      <a:pPr algn="ctr"/>
                      <a:r>
                        <a:rPr lang="en-GB" dirty="0">
                          <a:solidFill>
                            <a:srgbClr val="FF0000"/>
                          </a:solidFill>
                        </a:rPr>
                        <a:t>3</a:t>
                      </a:r>
                    </a:p>
                  </a:txBody>
                  <a:tcPr/>
                </a:tc>
                <a:tc>
                  <a:txBody>
                    <a:bodyPr/>
                    <a:lstStyle/>
                    <a:p>
                      <a:pPr algn="ctr"/>
                      <a:r>
                        <a:rPr lang="en-GB" dirty="0"/>
                        <a:t>65.5</a:t>
                      </a:r>
                    </a:p>
                  </a:txBody>
                  <a:tcPr/>
                </a:tc>
                <a:tc>
                  <a:txBody>
                    <a:bodyPr/>
                    <a:lstStyle/>
                    <a:p>
                      <a:pPr algn="ctr"/>
                      <a:r>
                        <a:rPr lang="en-GB" dirty="0">
                          <a:solidFill>
                            <a:srgbClr val="FF0000"/>
                          </a:solidFill>
                        </a:rPr>
                        <a:t>2</a:t>
                      </a:r>
                    </a:p>
                  </a:txBody>
                  <a:tcPr/>
                </a:tc>
                <a:tc>
                  <a:txBody>
                    <a:bodyPr/>
                    <a:lstStyle/>
                    <a:p>
                      <a:pPr algn="ctr"/>
                      <a:r>
                        <a:rPr lang="en-GB" dirty="0">
                          <a:solidFill>
                            <a:srgbClr val="FF0000"/>
                          </a:solidFill>
                        </a:rPr>
                        <a:t>1</a:t>
                      </a:r>
                    </a:p>
                  </a:txBody>
                  <a:tcPr/>
                </a:tc>
                <a:tc>
                  <a:txBody>
                    <a:bodyPr/>
                    <a:lstStyle/>
                    <a:p>
                      <a:pPr algn="ctr"/>
                      <a:r>
                        <a:rPr lang="en-GB" dirty="0">
                          <a:solidFill>
                            <a:srgbClr val="FF0000"/>
                          </a:solidFill>
                        </a:rPr>
                        <a:t>1</a:t>
                      </a:r>
                    </a:p>
                  </a:txBody>
                  <a:tcPr/>
                </a:tc>
                <a:extLst>
                  <a:ext uri="{0D108BD9-81ED-4DB2-BD59-A6C34878D82A}">
                    <a16:rowId xmlns:a16="http://schemas.microsoft.com/office/drawing/2014/main" val="1881344394"/>
                  </a:ext>
                </a:extLst>
              </a:tr>
              <a:tr h="370840">
                <a:tc>
                  <a:txBody>
                    <a:bodyPr/>
                    <a:lstStyle/>
                    <a:p>
                      <a:pPr algn="ctr"/>
                      <a:r>
                        <a:rPr lang="en-GB" dirty="0"/>
                        <a:t>4</a:t>
                      </a:r>
                    </a:p>
                  </a:txBody>
                  <a:tcPr/>
                </a:tc>
                <a:tc>
                  <a:txBody>
                    <a:bodyPr/>
                    <a:lstStyle/>
                    <a:p>
                      <a:pPr algn="ctr"/>
                      <a:r>
                        <a:rPr lang="en-GB" dirty="0"/>
                        <a:t>183</a:t>
                      </a:r>
                    </a:p>
                  </a:txBody>
                  <a:tcPr/>
                </a:tc>
                <a:tc>
                  <a:txBody>
                    <a:bodyPr/>
                    <a:lstStyle/>
                    <a:p>
                      <a:pPr algn="ctr"/>
                      <a:r>
                        <a:rPr lang="en-GB" dirty="0">
                          <a:solidFill>
                            <a:srgbClr val="FF0000"/>
                          </a:solidFill>
                        </a:rPr>
                        <a:t>8</a:t>
                      </a:r>
                    </a:p>
                  </a:txBody>
                  <a:tcPr/>
                </a:tc>
                <a:tc>
                  <a:txBody>
                    <a:bodyPr/>
                    <a:lstStyle/>
                    <a:p>
                      <a:pPr algn="ctr"/>
                      <a:r>
                        <a:rPr lang="en-GB" dirty="0"/>
                        <a:t>81.7</a:t>
                      </a:r>
                    </a:p>
                  </a:txBody>
                  <a:tcPr/>
                </a:tc>
                <a:tc>
                  <a:txBody>
                    <a:bodyPr/>
                    <a:lstStyle/>
                    <a:p>
                      <a:pPr algn="ctr"/>
                      <a:r>
                        <a:rPr lang="en-GB" dirty="0">
                          <a:solidFill>
                            <a:srgbClr val="FF0000"/>
                          </a:solidFill>
                        </a:rPr>
                        <a:t>6</a:t>
                      </a:r>
                    </a:p>
                  </a:txBody>
                  <a:tcPr/>
                </a:tc>
                <a:tc>
                  <a:txBody>
                    <a:bodyPr/>
                    <a:lstStyle/>
                    <a:p>
                      <a:pPr algn="ctr"/>
                      <a:r>
                        <a:rPr lang="en-GB" dirty="0">
                          <a:solidFill>
                            <a:srgbClr val="FF0000"/>
                          </a:solidFill>
                        </a:rPr>
                        <a:t>2</a:t>
                      </a:r>
                    </a:p>
                  </a:txBody>
                  <a:tcPr/>
                </a:tc>
                <a:tc>
                  <a:txBody>
                    <a:bodyPr/>
                    <a:lstStyle/>
                    <a:p>
                      <a:pPr algn="ctr"/>
                      <a:r>
                        <a:rPr lang="en-GB" dirty="0">
                          <a:solidFill>
                            <a:srgbClr val="FF0000"/>
                          </a:solidFill>
                        </a:rPr>
                        <a:t>4</a:t>
                      </a:r>
                    </a:p>
                  </a:txBody>
                  <a:tcPr/>
                </a:tc>
                <a:extLst>
                  <a:ext uri="{0D108BD9-81ED-4DB2-BD59-A6C34878D82A}">
                    <a16:rowId xmlns:a16="http://schemas.microsoft.com/office/drawing/2014/main" val="3915987830"/>
                  </a:ext>
                </a:extLst>
              </a:tr>
              <a:tr h="370840">
                <a:tc>
                  <a:txBody>
                    <a:bodyPr/>
                    <a:lstStyle/>
                    <a:p>
                      <a:pPr algn="ctr"/>
                      <a:r>
                        <a:rPr lang="en-GB" dirty="0"/>
                        <a:t>5</a:t>
                      </a:r>
                    </a:p>
                  </a:txBody>
                  <a:tcPr/>
                </a:tc>
                <a:tc>
                  <a:txBody>
                    <a:bodyPr/>
                    <a:lstStyle/>
                    <a:p>
                      <a:pPr algn="ctr"/>
                      <a:r>
                        <a:rPr lang="en-GB" dirty="0"/>
                        <a:t>159</a:t>
                      </a:r>
                    </a:p>
                  </a:txBody>
                  <a:tcPr/>
                </a:tc>
                <a:tc>
                  <a:txBody>
                    <a:bodyPr/>
                    <a:lstStyle/>
                    <a:p>
                      <a:pPr algn="ctr"/>
                      <a:r>
                        <a:rPr lang="en-GB" dirty="0">
                          <a:solidFill>
                            <a:srgbClr val="FF0000"/>
                          </a:solidFill>
                        </a:rPr>
                        <a:t>1</a:t>
                      </a:r>
                    </a:p>
                  </a:txBody>
                  <a:tcPr/>
                </a:tc>
                <a:tc>
                  <a:txBody>
                    <a:bodyPr/>
                    <a:lstStyle/>
                    <a:p>
                      <a:pPr algn="ctr"/>
                      <a:r>
                        <a:rPr lang="en-GB" dirty="0"/>
                        <a:t>55.9</a:t>
                      </a:r>
                    </a:p>
                  </a:txBody>
                  <a:tcPr/>
                </a:tc>
                <a:tc>
                  <a:txBody>
                    <a:bodyPr/>
                    <a:lstStyle/>
                    <a:p>
                      <a:pPr algn="ctr"/>
                      <a:r>
                        <a:rPr lang="en-GB" dirty="0">
                          <a:solidFill>
                            <a:srgbClr val="FF0000"/>
                          </a:solidFill>
                        </a:rPr>
                        <a:t>1</a:t>
                      </a:r>
                    </a:p>
                  </a:txBody>
                  <a:tcPr/>
                </a:tc>
                <a:tc>
                  <a:txBody>
                    <a:bodyPr/>
                    <a:lstStyle/>
                    <a:p>
                      <a:pPr algn="ctr"/>
                      <a:r>
                        <a:rPr lang="en-GB" dirty="0">
                          <a:solidFill>
                            <a:srgbClr val="FF0000"/>
                          </a:solidFill>
                        </a:rPr>
                        <a:t>0</a:t>
                      </a:r>
                    </a:p>
                  </a:txBody>
                  <a:tcPr/>
                </a:tc>
                <a:tc>
                  <a:txBody>
                    <a:bodyPr/>
                    <a:lstStyle/>
                    <a:p>
                      <a:pPr algn="ctr"/>
                      <a:r>
                        <a:rPr lang="en-GB" dirty="0">
                          <a:solidFill>
                            <a:srgbClr val="FF0000"/>
                          </a:solidFill>
                        </a:rPr>
                        <a:t>0</a:t>
                      </a:r>
                    </a:p>
                  </a:txBody>
                  <a:tcPr/>
                </a:tc>
                <a:extLst>
                  <a:ext uri="{0D108BD9-81ED-4DB2-BD59-A6C34878D82A}">
                    <a16:rowId xmlns:a16="http://schemas.microsoft.com/office/drawing/2014/main" val="339337317"/>
                  </a:ext>
                </a:extLst>
              </a:tr>
              <a:tr h="370840">
                <a:tc>
                  <a:txBody>
                    <a:bodyPr/>
                    <a:lstStyle/>
                    <a:p>
                      <a:pPr algn="ctr"/>
                      <a:r>
                        <a:rPr lang="en-GB" dirty="0"/>
                        <a:t>6</a:t>
                      </a:r>
                    </a:p>
                  </a:txBody>
                  <a:tcPr/>
                </a:tc>
                <a:tc>
                  <a:txBody>
                    <a:bodyPr/>
                    <a:lstStyle/>
                    <a:p>
                      <a:pPr algn="ctr"/>
                      <a:r>
                        <a:rPr lang="en-GB" dirty="0"/>
                        <a:t>179</a:t>
                      </a:r>
                    </a:p>
                  </a:txBody>
                  <a:tcPr/>
                </a:tc>
                <a:tc>
                  <a:txBody>
                    <a:bodyPr/>
                    <a:lstStyle/>
                    <a:p>
                      <a:pPr algn="ctr"/>
                      <a:r>
                        <a:rPr lang="en-GB" dirty="0">
                          <a:solidFill>
                            <a:srgbClr val="FF0000"/>
                          </a:solidFill>
                        </a:rPr>
                        <a:t>6</a:t>
                      </a:r>
                    </a:p>
                  </a:txBody>
                  <a:tcPr/>
                </a:tc>
                <a:tc>
                  <a:txBody>
                    <a:bodyPr/>
                    <a:lstStyle/>
                    <a:p>
                      <a:pPr algn="ctr"/>
                      <a:r>
                        <a:rPr lang="en-GB" dirty="0"/>
                        <a:t>87.5</a:t>
                      </a:r>
                    </a:p>
                  </a:txBody>
                  <a:tcPr/>
                </a:tc>
                <a:tc>
                  <a:txBody>
                    <a:bodyPr/>
                    <a:lstStyle/>
                    <a:p>
                      <a:pPr algn="ctr"/>
                      <a:r>
                        <a:rPr lang="en-GB" dirty="0">
                          <a:solidFill>
                            <a:srgbClr val="FF0000"/>
                          </a:solidFill>
                        </a:rPr>
                        <a:t>8</a:t>
                      </a:r>
                    </a:p>
                  </a:txBody>
                  <a:tcPr/>
                </a:tc>
                <a:tc>
                  <a:txBody>
                    <a:bodyPr/>
                    <a:lstStyle/>
                    <a:p>
                      <a:pPr algn="ctr"/>
                      <a:r>
                        <a:rPr lang="en-GB" dirty="0">
                          <a:solidFill>
                            <a:srgbClr val="FF0000"/>
                          </a:solidFill>
                        </a:rPr>
                        <a:t>-2</a:t>
                      </a:r>
                    </a:p>
                  </a:txBody>
                  <a:tcPr/>
                </a:tc>
                <a:tc>
                  <a:txBody>
                    <a:bodyPr/>
                    <a:lstStyle/>
                    <a:p>
                      <a:pPr algn="ctr"/>
                      <a:r>
                        <a:rPr lang="en-GB" dirty="0">
                          <a:solidFill>
                            <a:srgbClr val="FF0000"/>
                          </a:solidFill>
                        </a:rPr>
                        <a:t>4</a:t>
                      </a:r>
                    </a:p>
                  </a:txBody>
                  <a:tcPr/>
                </a:tc>
                <a:extLst>
                  <a:ext uri="{0D108BD9-81ED-4DB2-BD59-A6C34878D82A}">
                    <a16:rowId xmlns:a16="http://schemas.microsoft.com/office/drawing/2014/main" val="883640762"/>
                  </a:ext>
                </a:extLst>
              </a:tr>
              <a:tr h="370840">
                <a:tc>
                  <a:txBody>
                    <a:bodyPr/>
                    <a:lstStyle/>
                    <a:p>
                      <a:pPr algn="ctr"/>
                      <a:r>
                        <a:rPr lang="en-GB" dirty="0"/>
                        <a:t>7</a:t>
                      </a:r>
                    </a:p>
                  </a:txBody>
                  <a:tcPr/>
                </a:tc>
                <a:tc>
                  <a:txBody>
                    <a:bodyPr/>
                    <a:lstStyle/>
                    <a:p>
                      <a:pPr algn="ctr"/>
                      <a:r>
                        <a:rPr lang="en-GB" dirty="0"/>
                        <a:t>195</a:t>
                      </a:r>
                    </a:p>
                  </a:txBody>
                  <a:tcPr/>
                </a:tc>
                <a:tc>
                  <a:txBody>
                    <a:bodyPr/>
                    <a:lstStyle/>
                    <a:p>
                      <a:pPr algn="ctr"/>
                      <a:r>
                        <a:rPr lang="en-GB" dirty="0">
                          <a:solidFill>
                            <a:srgbClr val="FF0000"/>
                          </a:solidFill>
                        </a:rPr>
                        <a:t>10</a:t>
                      </a:r>
                    </a:p>
                  </a:txBody>
                  <a:tcPr/>
                </a:tc>
                <a:tc>
                  <a:txBody>
                    <a:bodyPr/>
                    <a:lstStyle/>
                    <a:p>
                      <a:pPr algn="ctr"/>
                      <a:r>
                        <a:rPr lang="en-GB" dirty="0"/>
                        <a:t>107.2</a:t>
                      </a:r>
                    </a:p>
                  </a:txBody>
                  <a:tcPr/>
                </a:tc>
                <a:tc>
                  <a:txBody>
                    <a:bodyPr/>
                    <a:lstStyle/>
                    <a:p>
                      <a:pPr algn="ctr"/>
                      <a:r>
                        <a:rPr lang="en-GB" dirty="0">
                          <a:solidFill>
                            <a:srgbClr val="FF0000"/>
                          </a:solidFill>
                        </a:rPr>
                        <a:t>10</a:t>
                      </a:r>
                    </a:p>
                  </a:txBody>
                  <a:tcPr/>
                </a:tc>
                <a:tc>
                  <a:txBody>
                    <a:bodyPr/>
                    <a:lstStyle/>
                    <a:p>
                      <a:pPr algn="ctr"/>
                      <a:r>
                        <a:rPr lang="en-GB" dirty="0">
                          <a:solidFill>
                            <a:srgbClr val="FF0000"/>
                          </a:solidFill>
                        </a:rPr>
                        <a:t>0</a:t>
                      </a:r>
                    </a:p>
                  </a:txBody>
                  <a:tcPr/>
                </a:tc>
                <a:tc>
                  <a:txBody>
                    <a:bodyPr/>
                    <a:lstStyle/>
                    <a:p>
                      <a:pPr algn="ctr"/>
                      <a:r>
                        <a:rPr lang="en-GB" dirty="0">
                          <a:solidFill>
                            <a:srgbClr val="FF0000"/>
                          </a:solidFill>
                        </a:rPr>
                        <a:t>0</a:t>
                      </a:r>
                    </a:p>
                  </a:txBody>
                  <a:tcPr/>
                </a:tc>
                <a:extLst>
                  <a:ext uri="{0D108BD9-81ED-4DB2-BD59-A6C34878D82A}">
                    <a16:rowId xmlns:a16="http://schemas.microsoft.com/office/drawing/2014/main" val="2124133168"/>
                  </a:ext>
                </a:extLst>
              </a:tr>
              <a:tr h="370840">
                <a:tc>
                  <a:txBody>
                    <a:bodyPr/>
                    <a:lstStyle/>
                    <a:p>
                      <a:pPr algn="ctr"/>
                      <a:r>
                        <a:rPr lang="en-GB" dirty="0"/>
                        <a:t>8</a:t>
                      </a:r>
                    </a:p>
                  </a:txBody>
                  <a:tcPr/>
                </a:tc>
                <a:tc>
                  <a:txBody>
                    <a:bodyPr/>
                    <a:lstStyle/>
                    <a:p>
                      <a:pPr algn="ctr"/>
                      <a:r>
                        <a:rPr lang="en-GB" dirty="0"/>
                        <a:t>192</a:t>
                      </a:r>
                    </a:p>
                  </a:txBody>
                  <a:tcPr/>
                </a:tc>
                <a:tc>
                  <a:txBody>
                    <a:bodyPr/>
                    <a:lstStyle/>
                    <a:p>
                      <a:pPr algn="ctr"/>
                      <a:r>
                        <a:rPr lang="en-GB" dirty="0">
                          <a:solidFill>
                            <a:srgbClr val="FF0000"/>
                          </a:solidFill>
                        </a:rPr>
                        <a:t>9</a:t>
                      </a:r>
                    </a:p>
                  </a:txBody>
                  <a:tcPr/>
                </a:tc>
                <a:tc>
                  <a:txBody>
                    <a:bodyPr/>
                    <a:lstStyle/>
                    <a:p>
                      <a:pPr algn="ctr"/>
                      <a:r>
                        <a:rPr lang="en-GB" dirty="0"/>
                        <a:t>90.7</a:t>
                      </a:r>
                    </a:p>
                  </a:txBody>
                  <a:tcPr/>
                </a:tc>
                <a:tc>
                  <a:txBody>
                    <a:bodyPr/>
                    <a:lstStyle/>
                    <a:p>
                      <a:pPr algn="ctr"/>
                      <a:r>
                        <a:rPr lang="en-GB" dirty="0">
                          <a:solidFill>
                            <a:srgbClr val="FF0000"/>
                          </a:solidFill>
                        </a:rPr>
                        <a:t>9</a:t>
                      </a:r>
                    </a:p>
                  </a:txBody>
                  <a:tcPr/>
                </a:tc>
                <a:tc>
                  <a:txBody>
                    <a:bodyPr/>
                    <a:lstStyle/>
                    <a:p>
                      <a:pPr algn="ctr"/>
                      <a:r>
                        <a:rPr lang="en-GB" dirty="0">
                          <a:solidFill>
                            <a:srgbClr val="FF0000"/>
                          </a:solidFill>
                        </a:rPr>
                        <a:t>0</a:t>
                      </a:r>
                    </a:p>
                  </a:txBody>
                  <a:tcPr/>
                </a:tc>
                <a:tc>
                  <a:txBody>
                    <a:bodyPr/>
                    <a:lstStyle/>
                    <a:p>
                      <a:pPr algn="ctr"/>
                      <a:r>
                        <a:rPr lang="en-GB" dirty="0">
                          <a:solidFill>
                            <a:srgbClr val="FF0000"/>
                          </a:solidFill>
                        </a:rPr>
                        <a:t>0</a:t>
                      </a:r>
                    </a:p>
                  </a:txBody>
                  <a:tcPr/>
                </a:tc>
                <a:extLst>
                  <a:ext uri="{0D108BD9-81ED-4DB2-BD59-A6C34878D82A}">
                    <a16:rowId xmlns:a16="http://schemas.microsoft.com/office/drawing/2014/main" val="1189566436"/>
                  </a:ext>
                </a:extLst>
              </a:tr>
              <a:tr h="370840">
                <a:tc>
                  <a:txBody>
                    <a:bodyPr/>
                    <a:lstStyle/>
                    <a:p>
                      <a:pPr algn="ctr"/>
                      <a:r>
                        <a:rPr lang="en-GB" dirty="0"/>
                        <a:t>9</a:t>
                      </a:r>
                    </a:p>
                  </a:txBody>
                  <a:tcPr/>
                </a:tc>
                <a:tc>
                  <a:txBody>
                    <a:bodyPr/>
                    <a:lstStyle/>
                    <a:p>
                      <a:pPr algn="ctr"/>
                      <a:r>
                        <a:rPr lang="en-GB" dirty="0"/>
                        <a:t>178</a:t>
                      </a:r>
                    </a:p>
                  </a:txBody>
                  <a:tcPr/>
                </a:tc>
                <a:tc>
                  <a:txBody>
                    <a:bodyPr/>
                    <a:lstStyle/>
                    <a:p>
                      <a:pPr algn="ctr"/>
                      <a:r>
                        <a:rPr lang="en-GB" dirty="0">
                          <a:solidFill>
                            <a:srgbClr val="FF0000"/>
                          </a:solidFill>
                        </a:rPr>
                        <a:t>5</a:t>
                      </a:r>
                    </a:p>
                  </a:txBody>
                  <a:tcPr/>
                </a:tc>
                <a:tc>
                  <a:txBody>
                    <a:bodyPr/>
                    <a:lstStyle/>
                    <a:p>
                      <a:pPr algn="ctr"/>
                      <a:r>
                        <a:rPr lang="en-GB" dirty="0"/>
                        <a:t>73.5</a:t>
                      </a:r>
                    </a:p>
                  </a:txBody>
                  <a:tcPr/>
                </a:tc>
                <a:tc>
                  <a:txBody>
                    <a:bodyPr/>
                    <a:lstStyle/>
                    <a:p>
                      <a:pPr algn="ctr"/>
                      <a:r>
                        <a:rPr lang="en-GB" dirty="0">
                          <a:solidFill>
                            <a:srgbClr val="FF0000"/>
                          </a:solidFill>
                        </a:rPr>
                        <a:t>4.5</a:t>
                      </a:r>
                    </a:p>
                  </a:txBody>
                  <a:tcPr/>
                </a:tc>
                <a:tc>
                  <a:txBody>
                    <a:bodyPr/>
                    <a:lstStyle/>
                    <a:p>
                      <a:pPr algn="ctr"/>
                      <a:r>
                        <a:rPr lang="en-GB" dirty="0">
                          <a:solidFill>
                            <a:srgbClr val="FF0000"/>
                          </a:solidFill>
                        </a:rPr>
                        <a:t>0.5</a:t>
                      </a:r>
                    </a:p>
                  </a:txBody>
                  <a:tcPr/>
                </a:tc>
                <a:tc>
                  <a:txBody>
                    <a:bodyPr/>
                    <a:lstStyle/>
                    <a:p>
                      <a:pPr algn="ctr"/>
                      <a:r>
                        <a:rPr lang="en-GB" dirty="0">
                          <a:solidFill>
                            <a:srgbClr val="FF0000"/>
                          </a:solidFill>
                        </a:rPr>
                        <a:t>0.25</a:t>
                      </a:r>
                    </a:p>
                  </a:txBody>
                  <a:tcPr/>
                </a:tc>
                <a:extLst>
                  <a:ext uri="{0D108BD9-81ED-4DB2-BD59-A6C34878D82A}">
                    <a16:rowId xmlns:a16="http://schemas.microsoft.com/office/drawing/2014/main" val="1636504030"/>
                  </a:ext>
                </a:extLst>
              </a:tr>
              <a:tr h="370840">
                <a:tc>
                  <a:txBody>
                    <a:bodyPr/>
                    <a:lstStyle/>
                    <a:p>
                      <a:pPr algn="ctr"/>
                      <a:r>
                        <a:rPr lang="en-GB" dirty="0"/>
                        <a:t>10</a:t>
                      </a:r>
                    </a:p>
                  </a:txBody>
                  <a:tcPr/>
                </a:tc>
                <a:tc>
                  <a:txBody>
                    <a:bodyPr/>
                    <a:lstStyle/>
                    <a:p>
                      <a:pPr algn="ctr"/>
                      <a:r>
                        <a:rPr lang="en-GB" dirty="0"/>
                        <a:t>181</a:t>
                      </a:r>
                    </a:p>
                  </a:txBody>
                  <a:tcPr/>
                </a:tc>
                <a:tc>
                  <a:txBody>
                    <a:bodyPr/>
                    <a:lstStyle/>
                    <a:p>
                      <a:pPr algn="ctr"/>
                      <a:r>
                        <a:rPr lang="en-GB" dirty="0">
                          <a:solidFill>
                            <a:srgbClr val="FF0000"/>
                          </a:solidFill>
                        </a:rPr>
                        <a:t>7</a:t>
                      </a:r>
                    </a:p>
                  </a:txBody>
                  <a:tcPr/>
                </a:tc>
                <a:tc>
                  <a:txBody>
                    <a:bodyPr/>
                    <a:lstStyle/>
                    <a:p>
                      <a:pPr algn="ctr"/>
                      <a:r>
                        <a:rPr lang="en-GB" dirty="0"/>
                        <a:t>69.1</a:t>
                      </a:r>
                    </a:p>
                  </a:txBody>
                  <a:tcPr/>
                </a:tc>
                <a:tc>
                  <a:txBody>
                    <a:bodyPr/>
                    <a:lstStyle/>
                    <a:p>
                      <a:pPr algn="ctr"/>
                      <a:r>
                        <a:rPr lang="en-GB" dirty="0">
                          <a:solidFill>
                            <a:srgbClr val="FF0000"/>
                          </a:solidFill>
                        </a:rPr>
                        <a:t>3</a:t>
                      </a:r>
                    </a:p>
                  </a:txBody>
                  <a:tcPr/>
                </a:tc>
                <a:tc>
                  <a:txBody>
                    <a:bodyPr/>
                    <a:lstStyle/>
                    <a:p>
                      <a:pPr algn="ctr"/>
                      <a:r>
                        <a:rPr lang="en-GB" dirty="0">
                          <a:solidFill>
                            <a:srgbClr val="FF0000"/>
                          </a:solidFill>
                        </a:rPr>
                        <a:t>4</a:t>
                      </a:r>
                    </a:p>
                  </a:txBody>
                  <a:tcPr/>
                </a:tc>
                <a:tc>
                  <a:txBody>
                    <a:bodyPr/>
                    <a:lstStyle/>
                    <a:p>
                      <a:pPr algn="ctr"/>
                      <a:r>
                        <a:rPr lang="en-GB" dirty="0">
                          <a:solidFill>
                            <a:srgbClr val="FF0000"/>
                          </a:solidFill>
                        </a:rPr>
                        <a:t>16</a:t>
                      </a:r>
                    </a:p>
                  </a:txBody>
                  <a:tcPr/>
                </a:tc>
                <a:extLst>
                  <a:ext uri="{0D108BD9-81ED-4DB2-BD59-A6C34878D82A}">
                    <a16:rowId xmlns:a16="http://schemas.microsoft.com/office/drawing/2014/main" val="3924484894"/>
                  </a:ext>
                </a:extLst>
              </a:tr>
            </a:tbl>
          </a:graphicData>
        </a:graphic>
      </p:graphicFrame>
      <p:sp>
        <p:nvSpPr>
          <p:cNvPr id="5" name="TextBox 4"/>
          <p:cNvSpPr txBox="1"/>
          <p:nvPr/>
        </p:nvSpPr>
        <p:spPr>
          <a:xfrm>
            <a:off x="9877695" y="5921693"/>
            <a:ext cx="1476103" cy="369332"/>
          </a:xfrm>
          <a:prstGeom prst="rect">
            <a:avLst/>
          </a:prstGeom>
          <a:noFill/>
        </p:spPr>
        <p:txBody>
          <a:bodyPr wrap="square" rtlCol="0">
            <a:spAutoFit/>
          </a:bodyPr>
          <a:lstStyle/>
          <a:p>
            <a:r>
              <a:rPr lang="en-GB" dirty="0"/>
              <a:t>Ʃ</a:t>
            </a:r>
          </a:p>
        </p:txBody>
      </p:sp>
    </p:spTree>
    <p:extLst>
      <p:ext uri="{BB962C8B-B14F-4D97-AF65-F5344CB8AC3E}">
        <p14:creationId xmlns:p14="http://schemas.microsoft.com/office/powerpoint/2010/main" val="1100149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chemeClr val="accent1">
              <a:lumMod val="20000"/>
              <a:lumOff val="80000"/>
            </a:schemeClr>
          </a:solidFill>
        </p:spPr>
        <p:txBody>
          <a:bodyPr>
            <a:normAutofit fontScale="90000"/>
          </a:bodyPr>
          <a:lstStyle/>
          <a:p>
            <a:r>
              <a:rPr lang="en-US" sz="3300" dirty="0"/>
              <a:t/>
            </a:r>
            <a:br>
              <a:rPr lang="en-US" sz="3300" dirty="0"/>
            </a:br>
            <a:r>
              <a:rPr lang="en-US" sz="3300" b="1" u="sng" dirty="0"/>
              <a:t>Add up all of the values for D</a:t>
            </a:r>
            <a:r>
              <a:rPr lang="en-US" sz="3300" b="1" u="sng" baseline="30000" dirty="0"/>
              <a:t>2</a:t>
            </a:r>
            <a:r>
              <a:rPr lang="en-US" dirty="0"/>
              <a:t/>
            </a:r>
            <a:br>
              <a:rPr lang="en-US" dirty="0"/>
            </a:br>
            <a:endParaRPr lang="en-GB" dirty="0"/>
          </a:p>
        </p:txBody>
      </p:sp>
      <p:graphicFrame>
        <p:nvGraphicFramePr>
          <p:cNvPr id="4" name="Content Placeholder 3"/>
          <p:cNvGraphicFramePr>
            <a:graphicFrameLocks noGrp="1"/>
          </p:cNvGraphicFramePr>
          <p:nvPr>
            <p:ph idx="1"/>
          </p:nvPr>
        </p:nvGraphicFramePr>
        <p:xfrm>
          <a:off x="169863" y="1449388"/>
          <a:ext cx="11183935" cy="4348480"/>
        </p:xfrm>
        <a:graphic>
          <a:graphicData uri="http://schemas.openxmlformats.org/drawingml/2006/table">
            <a:tbl>
              <a:tblPr firstRow="1" bandRow="1">
                <a:tableStyleId>{5940675A-B579-460E-94D1-54222C63F5DA}</a:tableStyleId>
              </a:tblPr>
              <a:tblGrid>
                <a:gridCol w="1597705">
                  <a:extLst>
                    <a:ext uri="{9D8B030D-6E8A-4147-A177-3AD203B41FA5}">
                      <a16:colId xmlns:a16="http://schemas.microsoft.com/office/drawing/2014/main" val="3794855337"/>
                    </a:ext>
                  </a:extLst>
                </a:gridCol>
                <a:gridCol w="1597705">
                  <a:extLst>
                    <a:ext uri="{9D8B030D-6E8A-4147-A177-3AD203B41FA5}">
                      <a16:colId xmlns:a16="http://schemas.microsoft.com/office/drawing/2014/main" val="3221535704"/>
                    </a:ext>
                  </a:extLst>
                </a:gridCol>
                <a:gridCol w="1597705">
                  <a:extLst>
                    <a:ext uri="{9D8B030D-6E8A-4147-A177-3AD203B41FA5}">
                      <a16:colId xmlns:a16="http://schemas.microsoft.com/office/drawing/2014/main" val="3879386435"/>
                    </a:ext>
                  </a:extLst>
                </a:gridCol>
                <a:gridCol w="1597705">
                  <a:extLst>
                    <a:ext uri="{9D8B030D-6E8A-4147-A177-3AD203B41FA5}">
                      <a16:colId xmlns:a16="http://schemas.microsoft.com/office/drawing/2014/main" val="2708353585"/>
                    </a:ext>
                  </a:extLst>
                </a:gridCol>
                <a:gridCol w="1597705">
                  <a:extLst>
                    <a:ext uri="{9D8B030D-6E8A-4147-A177-3AD203B41FA5}">
                      <a16:colId xmlns:a16="http://schemas.microsoft.com/office/drawing/2014/main" val="3620065824"/>
                    </a:ext>
                  </a:extLst>
                </a:gridCol>
                <a:gridCol w="1597705">
                  <a:extLst>
                    <a:ext uri="{9D8B030D-6E8A-4147-A177-3AD203B41FA5}">
                      <a16:colId xmlns:a16="http://schemas.microsoft.com/office/drawing/2014/main" val="4029036865"/>
                    </a:ext>
                  </a:extLst>
                </a:gridCol>
                <a:gridCol w="1597705">
                  <a:extLst>
                    <a:ext uri="{9D8B030D-6E8A-4147-A177-3AD203B41FA5}">
                      <a16:colId xmlns:a16="http://schemas.microsoft.com/office/drawing/2014/main" val="2302709651"/>
                    </a:ext>
                  </a:extLst>
                </a:gridCol>
              </a:tblGrid>
              <a:tr h="370840">
                <a:tc>
                  <a:txBody>
                    <a:bodyPr/>
                    <a:lstStyle/>
                    <a:p>
                      <a:pPr algn="ctr"/>
                      <a:r>
                        <a:rPr lang="en-GB" b="1" dirty="0"/>
                        <a:t>Person no.</a:t>
                      </a:r>
                    </a:p>
                  </a:txBody>
                  <a:tcPr>
                    <a:solidFill>
                      <a:schemeClr val="bg1">
                        <a:lumMod val="85000"/>
                      </a:schemeClr>
                    </a:solidFill>
                  </a:tcPr>
                </a:tc>
                <a:tc>
                  <a:txBody>
                    <a:bodyPr/>
                    <a:lstStyle/>
                    <a:p>
                      <a:pPr algn="ctr"/>
                      <a:r>
                        <a:rPr lang="en-GB" b="1" dirty="0"/>
                        <a:t>Height/cm</a:t>
                      </a:r>
                    </a:p>
                  </a:txBody>
                  <a:tcPr>
                    <a:solidFill>
                      <a:schemeClr val="bg1">
                        <a:lumMod val="85000"/>
                      </a:schemeClr>
                    </a:solidFill>
                  </a:tcPr>
                </a:tc>
                <a:tc>
                  <a:txBody>
                    <a:bodyPr/>
                    <a:lstStyle/>
                    <a:p>
                      <a:pPr algn="ctr"/>
                      <a:r>
                        <a:rPr lang="en-GB" b="1" dirty="0"/>
                        <a:t>Height ranking</a:t>
                      </a:r>
                    </a:p>
                  </a:txBody>
                  <a:tcPr>
                    <a:solidFill>
                      <a:schemeClr val="bg1">
                        <a:lumMod val="85000"/>
                      </a:schemeClr>
                    </a:solidFill>
                  </a:tcPr>
                </a:tc>
                <a:tc>
                  <a:txBody>
                    <a:bodyPr/>
                    <a:lstStyle/>
                    <a:p>
                      <a:pPr algn="ctr"/>
                      <a:r>
                        <a:rPr lang="en-GB" b="1" dirty="0"/>
                        <a:t>Weight/ Kg</a:t>
                      </a:r>
                    </a:p>
                  </a:txBody>
                  <a:tcPr>
                    <a:solidFill>
                      <a:schemeClr val="bg1">
                        <a:lumMod val="85000"/>
                      </a:schemeClr>
                    </a:solidFill>
                  </a:tcPr>
                </a:tc>
                <a:tc>
                  <a:txBody>
                    <a:bodyPr/>
                    <a:lstStyle/>
                    <a:p>
                      <a:pPr algn="ctr"/>
                      <a:r>
                        <a:rPr lang="en-GB" b="1" dirty="0"/>
                        <a:t>Weight ranking</a:t>
                      </a:r>
                    </a:p>
                  </a:txBody>
                  <a:tcPr>
                    <a:solidFill>
                      <a:schemeClr val="bg1">
                        <a:lumMod val="85000"/>
                      </a:schemeClr>
                    </a:solidFill>
                  </a:tcPr>
                </a:tc>
                <a:tc>
                  <a:txBody>
                    <a:bodyPr/>
                    <a:lstStyle/>
                    <a:p>
                      <a:pPr algn="ctr"/>
                      <a:r>
                        <a:rPr lang="en-GB" b="1" dirty="0"/>
                        <a:t>D</a:t>
                      </a:r>
                    </a:p>
                  </a:txBody>
                  <a:tcPr>
                    <a:solidFill>
                      <a:schemeClr val="bg1">
                        <a:lumMod val="85000"/>
                      </a:schemeClr>
                    </a:solidFill>
                  </a:tcPr>
                </a:tc>
                <a:tc>
                  <a:txBody>
                    <a:bodyPr/>
                    <a:lstStyle/>
                    <a:p>
                      <a:pPr algn="ctr"/>
                      <a:r>
                        <a:rPr lang="en-GB" b="1" dirty="0"/>
                        <a:t>D</a:t>
                      </a:r>
                      <a:r>
                        <a:rPr lang="en-GB" b="1" baseline="30000" dirty="0"/>
                        <a:t>2</a:t>
                      </a:r>
                    </a:p>
                  </a:txBody>
                  <a:tcPr>
                    <a:solidFill>
                      <a:schemeClr val="bg1">
                        <a:lumMod val="85000"/>
                      </a:schemeClr>
                    </a:solidFill>
                  </a:tcPr>
                </a:tc>
                <a:extLst>
                  <a:ext uri="{0D108BD9-81ED-4DB2-BD59-A6C34878D82A}">
                    <a16:rowId xmlns:a16="http://schemas.microsoft.com/office/drawing/2014/main" val="3464498329"/>
                  </a:ext>
                </a:extLst>
              </a:tr>
              <a:tr h="370840">
                <a:tc>
                  <a:txBody>
                    <a:bodyPr/>
                    <a:lstStyle/>
                    <a:p>
                      <a:pPr algn="ctr"/>
                      <a:r>
                        <a:rPr lang="en-GB" dirty="0"/>
                        <a:t>1</a:t>
                      </a:r>
                    </a:p>
                  </a:txBody>
                  <a:tcPr/>
                </a:tc>
                <a:tc>
                  <a:txBody>
                    <a:bodyPr/>
                    <a:lstStyle/>
                    <a:p>
                      <a:pPr algn="ctr"/>
                      <a:r>
                        <a:rPr lang="en-GB" dirty="0"/>
                        <a:t>175</a:t>
                      </a:r>
                    </a:p>
                  </a:txBody>
                  <a:tcPr/>
                </a:tc>
                <a:tc>
                  <a:txBody>
                    <a:bodyPr/>
                    <a:lstStyle/>
                    <a:p>
                      <a:pPr algn="ctr"/>
                      <a:r>
                        <a:rPr lang="en-GB" dirty="0">
                          <a:solidFill>
                            <a:srgbClr val="FF0000"/>
                          </a:solidFill>
                        </a:rPr>
                        <a:t>4</a:t>
                      </a:r>
                    </a:p>
                  </a:txBody>
                  <a:tcPr/>
                </a:tc>
                <a:tc>
                  <a:txBody>
                    <a:bodyPr/>
                    <a:lstStyle/>
                    <a:p>
                      <a:pPr algn="ctr"/>
                      <a:r>
                        <a:rPr lang="en-GB" dirty="0"/>
                        <a:t>73.5</a:t>
                      </a:r>
                    </a:p>
                  </a:txBody>
                  <a:tcPr/>
                </a:tc>
                <a:tc>
                  <a:txBody>
                    <a:bodyPr/>
                    <a:lstStyle/>
                    <a:p>
                      <a:pPr algn="ctr"/>
                      <a:r>
                        <a:rPr lang="en-GB" dirty="0">
                          <a:solidFill>
                            <a:srgbClr val="FF0000"/>
                          </a:solidFill>
                        </a:rPr>
                        <a:t>4.5</a:t>
                      </a:r>
                    </a:p>
                  </a:txBody>
                  <a:tcPr/>
                </a:tc>
                <a:tc>
                  <a:txBody>
                    <a:bodyPr/>
                    <a:lstStyle/>
                    <a:p>
                      <a:pPr algn="ctr"/>
                      <a:r>
                        <a:rPr lang="en-GB" dirty="0">
                          <a:solidFill>
                            <a:srgbClr val="FF0000"/>
                          </a:solidFill>
                        </a:rPr>
                        <a:t>-0.5</a:t>
                      </a:r>
                    </a:p>
                  </a:txBody>
                  <a:tcPr/>
                </a:tc>
                <a:tc>
                  <a:txBody>
                    <a:bodyPr/>
                    <a:lstStyle/>
                    <a:p>
                      <a:pPr algn="ctr"/>
                      <a:r>
                        <a:rPr lang="en-GB" dirty="0">
                          <a:solidFill>
                            <a:srgbClr val="FF0000"/>
                          </a:solidFill>
                        </a:rPr>
                        <a:t>0.25</a:t>
                      </a:r>
                    </a:p>
                  </a:txBody>
                  <a:tcPr/>
                </a:tc>
                <a:extLst>
                  <a:ext uri="{0D108BD9-81ED-4DB2-BD59-A6C34878D82A}">
                    <a16:rowId xmlns:a16="http://schemas.microsoft.com/office/drawing/2014/main" val="2459861576"/>
                  </a:ext>
                </a:extLst>
              </a:tr>
              <a:tr h="370840">
                <a:tc>
                  <a:txBody>
                    <a:bodyPr/>
                    <a:lstStyle/>
                    <a:p>
                      <a:pPr algn="ctr"/>
                      <a:r>
                        <a:rPr lang="en-GB" dirty="0"/>
                        <a:t>2</a:t>
                      </a:r>
                    </a:p>
                  </a:txBody>
                  <a:tcPr/>
                </a:tc>
                <a:tc>
                  <a:txBody>
                    <a:bodyPr/>
                    <a:lstStyle/>
                    <a:p>
                      <a:pPr algn="ctr"/>
                      <a:r>
                        <a:rPr lang="en-GB" dirty="0"/>
                        <a:t>166</a:t>
                      </a:r>
                    </a:p>
                  </a:txBody>
                  <a:tcPr/>
                </a:tc>
                <a:tc>
                  <a:txBody>
                    <a:bodyPr/>
                    <a:lstStyle/>
                    <a:p>
                      <a:pPr algn="ctr"/>
                      <a:r>
                        <a:rPr lang="en-GB" dirty="0">
                          <a:solidFill>
                            <a:srgbClr val="FF0000"/>
                          </a:solidFill>
                        </a:rPr>
                        <a:t>2</a:t>
                      </a:r>
                    </a:p>
                  </a:txBody>
                  <a:tcPr/>
                </a:tc>
                <a:tc>
                  <a:txBody>
                    <a:bodyPr/>
                    <a:lstStyle/>
                    <a:p>
                      <a:pPr algn="ctr"/>
                      <a:r>
                        <a:rPr lang="en-GB" dirty="0"/>
                        <a:t>81.8</a:t>
                      </a:r>
                    </a:p>
                  </a:txBody>
                  <a:tcPr/>
                </a:tc>
                <a:tc>
                  <a:txBody>
                    <a:bodyPr/>
                    <a:lstStyle/>
                    <a:p>
                      <a:pPr algn="ctr"/>
                      <a:r>
                        <a:rPr lang="en-GB" dirty="0">
                          <a:solidFill>
                            <a:srgbClr val="FF0000"/>
                          </a:solidFill>
                        </a:rPr>
                        <a:t>7</a:t>
                      </a:r>
                    </a:p>
                  </a:txBody>
                  <a:tcPr/>
                </a:tc>
                <a:tc>
                  <a:txBody>
                    <a:bodyPr/>
                    <a:lstStyle/>
                    <a:p>
                      <a:pPr algn="ctr"/>
                      <a:r>
                        <a:rPr lang="en-GB" dirty="0">
                          <a:solidFill>
                            <a:srgbClr val="FF0000"/>
                          </a:solidFill>
                        </a:rPr>
                        <a:t>-5</a:t>
                      </a:r>
                    </a:p>
                  </a:txBody>
                  <a:tcPr/>
                </a:tc>
                <a:tc>
                  <a:txBody>
                    <a:bodyPr/>
                    <a:lstStyle/>
                    <a:p>
                      <a:pPr algn="ctr"/>
                      <a:r>
                        <a:rPr lang="en-GB" dirty="0">
                          <a:solidFill>
                            <a:srgbClr val="FF0000"/>
                          </a:solidFill>
                        </a:rPr>
                        <a:t>25</a:t>
                      </a:r>
                    </a:p>
                  </a:txBody>
                  <a:tcPr/>
                </a:tc>
                <a:extLst>
                  <a:ext uri="{0D108BD9-81ED-4DB2-BD59-A6C34878D82A}">
                    <a16:rowId xmlns:a16="http://schemas.microsoft.com/office/drawing/2014/main" val="2947941113"/>
                  </a:ext>
                </a:extLst>
              </a:tr>
              <a:tr h="370840">
                <a:tc>
                  <a:txBody>
                    <a:bodyPr/>
                    <a:lstStyle/>
                    <a:p>
                      <a:pPr algn="ctr"/>
                      <a:r>
                        <a:rPr lang="en-GB" dirty="0"/>
                        <a:t>3</a:t>
                      </a:r>
                    </a:p>
                  </a:txBody>
                  <a:tcPr/>
                </a:tc>
                <a:tc>
                  <a:txBody>
                    <a:bodyPr/>
                    <a:lstStyle/>
                    <a:p>
                      <a:pPr algn="ctr"/>
                      <a:r>
                        <a:rPr lang="en-GB" dirty="0"/>
                        <a:t>168</a:t>
                      </a:r>
                    </a:p>
                  </a:txBody>
                  <a:tcPr/>
                </a:tc>
                <a:tc>
                  <a:txBody>
                    <a:bodyPr/>
                    <a:lstStyle/>
                    <a:p>
                      <a:pPr algn="ctr"/>
                      <a:r>
                        <a:rPr lang="en-GB" dirty="0">
                          <a:solidFill>
                            <a:srgbClr val="FF0000"/>
                          </a:solidFill>
                        </a:rPr>
                        <a:t>3</a:t>
                      </a:r>
                    </a:p>
                  </a:txBody>
                  <a:tcPr/>
                </a:tc>
                <a:tc>
                  <a:txBody>
                    <a:bodyPr/>
                    <a:lstStyle/>
                    <a:p>
                      <a:pPr algn="ctr"/>
                      <a:r>
                        <a:rPr lang="en-GB" dirty="0"/>
                        <a:t>65.5</a:t>
                      </a:r>
                    </a:p>
                  </a:txBody>
                  <a:tcPr/>
                </a:tc>
                <a:tc>
                  <a:txBody>
                    <a:bodyPr/>
                    <a:lstStyle/>
                    <a:p>
                      <a:pPr algn="ctr"/>
                      <a:r>
                        <a:rPr lang="en-GB" dirty="0">
                          <a:solidFill>
                            <a:srgbClr val="FF0000"/>
                          </a:solidFill>
                        </a:rPr>
                        <a:t>2</a:t>
                      </a:r>
                    </a:p>
                  </a:txBody>
                  <a:tcPr/>
                </a:tc>
                <a:tc>
                  <a:txBody>
                    <a:bodyPr/>
                    <a:lstStyle/>
                    <a:p>
                      <a:pPr algn="ctr"/>
                      <a:r>
                        <a:rPr lang="en-GB" dirty="0">
                          <a:solidFill>
                            <a:srgbClr val="FF0000"/>
                          </a:solidFill>
                        </a:rPr>
                        <a:t>1</a:t>
                      </a:r>
                    </a:p>
                  </a:txBody>
                  <a:tcPr/>
                </a:tc>
                <a:tc>
                  <a:txBody>
                    <a:bodyPr/>
                    <a:lstStyle/>
                    <a:p>
                      <a:pPr algn="ctr"/>
                      <a:r>
                        <a:rPr lang="en-GB" dirty="0">
                          <a:solidFill>
                            <a:srgbClr val="FF0000"/>
                          </a:solidFill>
                        </a:rPr>
                        <a:t>1</a:t>
                      </a:r>
                    </a:p>
                  </a:txBody>
                  <a:tcPr/>
                </a:tc>
                <a:extLst>
                  <a:ext uri="{0D108BD9-81ED-4DB2-BD59-A6C34878D82A}">
                    <a16:rowId xmlns:a16="http://schemas.microsoft.com/office/drawing/2014/main" val="1881344394"/>
                  </a:ext>
                </a:extLst>
              </a:tr>
              <a:tr h="370840">
                <a:tc>
                  <a:txBody>
                    <a:bodyPr/>
                    <a:lstStyle/>
                    <a:p>
                      <a:pPr algn="ctr"/>
                      <a:r>
                        <a:rPr lang="en-GB" dirty="0"/>
                        <a:t>4</a:t>
                      </a:r>
                    </a:p>
                  </a:txBody>
                  <a:tcPr/>
                </a:tc>
                <a:tc>
                  <a:txBody>
                    <a:bodyPr/>
                    <a:lstStyle/>
                    <a:p>
                      <a:pPr algn="ctr"/>
                      <a:r>
                        <a:rPr lang="en-GB" dirty="0"/>
                        <a:t>183</a:t>
                      </a:r>
                    </a:p>
                  </a:txBody>
                  <a:tcPr/>
                </a:tc>
                <a:tc>
                  <a:txBody>
                    <a:bodyPr/>
                    <a:lstStyle/>
                    <a:p>
                      <a:pPr algn="ctr"/>
                      <a:r>
                        <a:rPr lang="en-GB" dirty="0">
                          <a:solidFill>
                            <a:srgbClr val="FF0000"/>
                          </a:solidFill>
                        </a:rPr>
                        <a:t>8</a:t>
                      </a:r>
                    </a:p>
                  </a:txBody>
                  <a:tcPr/>
                </a:tc>
                <a:tc>
                  <a:txBody>
                    <a:bodyPr/>
                    <a:lstStyle/>
                    <a:p>
                      <a:pPr algn="ctr"/>
                      <a:r>
                        <a:rPr lang="en-GB" dirty="0"/>
                        <a:t>81.7</a:t>
                      </a:r>
                    </a:p>
                  </a:txBody>
                  <a:tcPr/>
                </a:tc>
                <a:tc>
                  <a:txBody>
                    <a:bodyPr/>
                    <a:lstStyle/>
                    <a:p>
                      <a:pPr algn="ctr"/>
                      <a:r>
                        <a:rPr lang="en-GB" dirty="0">
                          <a:solidFill>
                            <a:srgbClr val="FF0000"/>
                          </a:solidFill>
                        </a:rPr>
                        <a:t>6</a:t>
                      </a:r>
                    </a:p>
                  </a:txBody>
                  <a:tcPr/>
                </a:tc>
                <a:tc>
                  <a:txBody>
                    <a:bodyPr/>
                    <a:lstStyle/>
                    <a:p>
                      <a:pPr algn="ctr"/>
                      <a:r>
                        <a:rPr lang="en-GB" dirty="0">
                          <a:solidFill>
                            <a:srgbClr val="FF0000"/>
                          </a:solidFill>
                        </a:rPr>
                        <a:t>2</a:t>
                      </a:r>
                    </a:p>
                  </a:txBody>
                  <a:tcPr/>
                </a:tc>
                <a:tc>
                  <a:txBody>
                    <a:bodyPr/>
                    <a:lstStyle/>
                    <a:p>
                      <a:pPr algn="ctr"/>
                      <a:r>
                        <a:rPr lang="en-GB" dirty="0">
                          <a:solidFill>
                            <a:srgbClr val="FF0000"/>
                          </a:solidFill>
                        </a:rPr>
                        <a:t>4</a:t>
                      </a:r>
                    </a:p>
                  </a:txBody>
                  <a:tcPr/>
                </a:tc>
                <a:extLst>
                  <a:ext uri="{0D108BD9-81ED-4DB2-BD59-A6C34878D82A}">
                    <a16:rowId xmlns:a16="http://schemas.microsoft.com/office/drawing/2014/main" val="3915987830"/>
                  </a:ext>
                </a:extLst>
              </a:tr>
              <a:tr h="370840">
                <a:tc>
                  <a:txBody>
                    <a:bodyPr/>
                    <a:lstStyle/>
                    <a:p>
                      <a:pPr algn="ctr"/>
                      <a:r>
                        <a:rPr lang="en-GB" dirty="0"/>
                        <a:t>5</a:t>
                      </a:r>
                    </a:p>
                  </a:txBody>
                  <a:tcPr/>
                </a:tc>
                <a:tc>
                  <a:txBody>
                    <a:bodyPr/>
                    <a:lstStyle/>
                    <a:p>
                      <a:pPr algn="ctr"/>
                      <a:r>
                        <a:rPr lang="en-GB" dirty="0"/>
                        <a:t>159</a:t>
                      </a:r>
                    </a:p>
                  </a:txBody>
                  <a:tcPr/>
                </a:tc>
                <a:tc>
                  <a:txBody>
                    <a:bodyPr/>
                    <a:lstStyle/>
                    <a:p>
                      <a:pPr algn="ctr"/>
                      <a:r>
                        <a:rPr lang="en-GB" dirty="0">
                          <a:solidFill>
                            <a:srgbClr val="FF0000"/>
                          </a:solidFill>
                        </a:rPr>
                        <a:t>1</a:t>
                      </a:r>
                    </a:p>
                  </a:txBody>
                  <a:tcPr/>
                </a:tc>
                <a:tc>
                  <a:txBody>
                    <a:bodyPr/>
                    <a:lstStyle/>
                    <a:p>
                      <a:pPr algn="ctr"/>
                      <a:r>
                        <a:rPr lang="en-GB" dirty="0"/>
                        <a:t>55.9</a:t>
                      </a:r>
                    </a:p>
                  </a:txBody>
                  <a:tcPr/>
                </a:tc>
                <a:tc>
                  <a:txBody>
                    <a:bodyPr/>
                    <a:lstStyle/>
                    <a:p>
                      <a:pPr algn="ctr"/>
                      <a:r>
                        <a:rPr lang="en-GB" dirty="0">
                          <a:solidFill>
                            <a:srgbClr val="FF0000"/>
                          </a:solidFill>
                        </a:rPr>
                        <a:t>1</a:t>
                      </a:r>
                    </a:p>
                  </a:txBody>
                  <a:tcPr/>
                </a:tc>
                <a:tc>
                  <a:txBody>
                    <a:bodyPr/>
                    <a:lstStyle/>
                    <a:p>
                      <a:pPr algn="ctr"/>
                      <a:r>
                        <a:rPr lang="en-GB" dirty="0">
                          <a:solidFill>
                            <a:srgbClr val="FF0000"/>
                          </a:solidFill>
                        </a:rPr>
                        <a:t>0</a:t>
                      </a:r>
                    </a:p>
                  </a:txBody>
                  <a:tcPr/>
                </a:tc>
                <a:tc>
                  <a:txBody>
                    <a:bodyPr/>
                    <a:lstStyle/>
                    <a:p>
                      <a:pPr algn="ctr"/>
                      <a:r>
                        <a:rPr lang="en-GB" dirty="0">
                          <a:solidFill>
                            <a:srgbClr val="FF0000"/>
                          </a:solidFill>
                        </a:rPr>
                        <a:t>0</a:t>
                      </a:r>
                    </a:p>
                  </a:txBody>
                  <a:tcPr/>
                </a:tc>
                <a:extLst>
                  <a:ext uri="{0D108BD9-81ED-4DB2-BD59-A6C34878D82A}">
                    <a16:rowId xmlns:a16="http://schemas.microsoft.com/office/drawing/2014/main" val="339337317"/>
                  </a:ext>
                </a:extLst>
              </a:tr>
              <a:tr h="370840">
                <a:tc>
                  <a:txBody>
                    <a:bodyPr/>
                    <a:lstStyle/>
                    <a:p>
                      <a:pPr algn="ctr"/>
                      <a:r>
                        <a:rPr lang="en-GB" dirty="0"/>
                        <a:t>6</a:t>
                      </a:r>
                    </a:p>
                  </a:txBody>
                  <a:tcPr/>
                </a:tc>
                <a:tc>
                  <a:txBody>
                    <a:bodyPr/>
                    <a:lstStyle/>
                    <a:p>
                      <a:pPr algn="ctr"/>
                      <a:r>
                        <a:rPr lang="en-GB" dirty="0"/>
                        <a:t>179</a:t>
                      </a:r>
                    </a:p>
                  </a:txBody>
                  <a:tcPr/>
                </a:tc>
                <a:tc>
                  <a:txBody>
                    <a:bodyPr/>
                    <a:lstStyle/>
                    <a:p>
                      <a:pPr algn="ctr"/>
                      <a:r>
                        <a:rPr lang="en-GB" dirty="0">
                          <a:solidFill>
                            <a:srgbClr val="FF0000"/>
                          </a:solidFill>
                        </a:rPr>
                        <a:t>6</a:t>
                      </a:r>
                    </a:p>
                  </a:txBody>
                  <a:tcPr/>
                </a:tc>
                <a:tc>
                  <a:txBody>
                    <a:bodyPr/>
                    <a:lstStyle/>
                    <a:p>
                      <a:pPr algn="ctr"/>
                      <a:r>
                        <a:rPr lang="en-GB" dirty="0"/>
                        <a:t>87.5</a:t>
                      </a:r>
                    </a:p>
                  </a:txBody>
                  <a:tcPr/>
                </a:tc>
                <a:tc>
                  <a:txBody>
                    <a:bodyPr/>
                    <a:lstStyle/>
                    <a:p>
                      <a:pPr algn="ctr"/>
                      <a:r>
                        <a:rPr lang="en-GB" dirty="0">
                          <a:solidFill>
                            <a:srgbClr val="FF0000"/>
                          </a:solidFill>
                        </a:rPr>
                        <a:t>8</a:t>
                      </a:r>
                    </a:p>
                  </a:txBody>
                  <a:tcPr/>
                </a:tc>
                <a:tc>
                  <a:txBody>
                    <a:bodyPr/>
                    <a:lstStyle/>
                    <a:p>
                      <a:pPr algn="ctr"/>
                      <a:r>
                        <a:rPr lang="en-GB" dirty="0">
                          <a:solidFill>
                            <a:srgbClr val="FF0000"/>
                          </a:solidFill>
                        </a:rPr>
                        <a:t>-2</a:t>
                      </a:r>
                    </a:p>
                  </a:txBody>
                  <a:tcPr/>
                </a:tc>
                <a:tc>
                  <a:txBody>
                    <a:bodyPr/>
                    <a:lstStyle/>
                    <a:p>
                      <a:pPr algn="ctr"/>
                      <a:r>
                        <a:rPr lang="en-GB" dirty="0">
                          <a:solidFill>
                            <a:srgbClr val="FF0000"/>
                          </a:solidFill>
                        </a:rPr>
                        <a:t>4</a:t>
                      </a:r>
                    </a:p>
                  </a:txBody>
                  <a:tcPr/>
                </a:tc>
                <a:extLst>
                  <a:ext uri="{0D108BD9-81ED-4DB2-BD59-A6C34878D82A}">
                    <a16:rowId xmlns:a16="http://schemas.microsoft.com/office/drawing/2014/main" val="883640762"/>
                  </a:ext>
                </a:extLst>
              </a:tr>
              <a:tr h="370840">
                <a:tc>
                  <a:txBody>
                    <a:bodyPr/>
                    <a:lstStyle/>
                    <a:p>
                      <a:pPr algn="ctr"/>
                      <a:r>
                        <a:rPr lang="en-GB" dirty="0"/>
                        <a:t>7</a:t>
                      </a:r>
                    </a:p>
                  </a:txBody>
                  <a:tcPr/>
                </a:tc>
                <a:tc>
                  <a:txBody>
                    <a:bodyPr/>
                    <a:lstStyle/>
                    <a:p>
                      <a:pPr algn="ctr"/>
                      <a:r>
                        <a:rPr lang="en-GB" dirty="0"/>
                        <a:t>195</a:t>
                      </a:r>
                    </a:p>
                  </a:txBody>
                  <a:tcPr/>
                </a:tc>
                <a:tc>
                  <a:txBody>
                    <a:bodyPr/>
                    <a:lstStyle/>
                    <a:p>
                      <a:pPr algn="ctr"/>
                      <a:r>
                        <a:rPr lang="en-GB" dirty="0">
                          <a:solidFill>
                            <a:srgbClr val="FF0000"/>
                          </a:solidFill>
                        </a:rPr>
                        <a:t>10</a:t>
                      </a:r>
                    </a:p>
                  </a:txBody>
                  <a:tcPr/>
                </a:tc>
                <a:tc>
                  <a:txBody>
                    <a:bodyPr/>
                    <a:lstStyle/>
                    <a:p>
                      <a:pPr algn="ctr"/>
                      <a:r>
                        <a:rPr lang="en-GB" dirty="0"/>
                        <a:t>107.2</a:t>
                      </a:r>
                    </a:p>
                  </a:txBody>
                  <a:tcPr/>
                </a:tc>
                <a:tc>
                  <a:txBody>
                    <a:bodyPr/>
                    <a:lstStyle/>
                    <a:p>
                      <a:pPr algn="ctr"/>
                      <a:r>
                        <a:rPr lang="en-GB" dirty="0">
                          <a:solidFill>
                            <a:srgbClr val="FF0000"/>
                          </a:solidFill>
                        </a:rPr>
                        <a:t>10</a:t>
                      </a:r>
                    </a:p>
                  </a:txBody>
                  <a:tcPr/>
                </a:tc>
                <a:tc>
                  <a:txBody>
                    <a:bodyPr/>
                    <a:lstStyle/>
                    <a:p>
                      <a:pPr algn="ctr"/>
                      <a:r>
                        <a:rPr lang="en-GB" dirty="0">
                          <a:solidFill>
                            <a:srgbClr val="FF0000"/>
                          </a:solidFill>
                        </a:rPr>
                        <a:t>0</a:t>
                      </a:r>
                    </a:p>
                  </a:txBody>
                  <a:tcPr/>
                </a:tc>
                <a:tc>
                  <a:txBody>
                    <a:bodyPr/>
                    <a:lstStyle/>
                    <a:p>
                      <a:pPr algn="ctr"/>
                      <a:r>
                        <a:rPr lang="en-GB" dirty="0">
                          <a:solidFill>
                            <a:srgbClr val="FF0000"/>
                          </a:solidFill>
                        </a:rPr>
                        <a:t>0</a:t>
                      </a:r>
                    </a:p>
                  </a:txBody>
                  <a:tcPr/>
                </a:tc>
                <a:extLst>
                  <a:ext uri="{0D108BD9-81ED-4DB2-BD59-A6C34878D82A}">
                    <a16:rowId xmlns:a16="http://schemas.microsoft.com/office/drawing/2014/main" val="2124133168"/>
                  </a:ext>
                </a:extLst>
              </a:tr>
              <a:tr h="370840">
                <a:tc>
                  <a:txBody>
                    <a:bodyPr/>
                    <a:lstStyle/>
                    <a:p>
                      <a:pPr algn="ctr"/>
                      <a:r>
                        <a:rPr lang="en-GB" dirty="0"/>
                        <a:t>8</a:t>
                      </a:r>
                    </a:p>
                  </a:txBody>
                  <a:tcPr/>
                </a:tc>
                <a:tc>
                  <a:txBody>
                    <a:bodyPr/>
                    <a:lstStyle/>
                    <a:p>
                      <a:pPr algn="ctr"/>
                      <a:r>
                        <a:rPr lang="en-GB" dirty="0"/>
                        <a:t>192</a:t>
                      </a:r>
                    </a:p>
                  </a:txBody>
                  <a:tcPr/>
                </a:tc>
                <a:tc>
                  <a:txBody>
                    <a:bodyPr/>
                    <a:lstStyle/>
                    <a:p>
                      <a:pPr algn="ctr"/>
                      <a:r>
                        <a:rPr lang="en-GB" dirty="0">
                          <a:solidFill>
                            <a:srgbClr val="FF0000"/>
                          </a:solidFill>
                        </a:rPr>
                        <a:t>9</a:t>
                      </a:r>
                    </a:p>
                  </a:txBody>
                  <a:tcPr/>
                </a:tc>
                <a:tc>
                  <a:txBody>
                    <a:bodyPr/>
                    <a:lstStyle/>
                    <a:p>
                      <a:pPr algn="ctr"/>
                      <a:r>
                        <a:rPr lang="en-GB" dirty="0"/>
                        <a:t>90.7</a:t>
                      </a:r>
                    </a:p>
                  </a:txBody>
                  <a:tcPr/>
                </a:tc>
                <a:tc>
                  <a:txBody>
                    <a:bodyPr/>
                    <a:lstStyle/>
                    <a:p>
                      <a:pPr algn="ctr"/>
                      <a:r>
                        <a:rPr lang="en-GB" dirty="0">
                          <a:solidFill>
                            <a:srgbClr val="FF0000"/>
                          </a:solidFill>
                        </a:rPr>
                        <a:t>9</a:t>
                      </a:r>
                    </a:p>
                  </a:txBody>
                  <a:tcPr/>
                </a:tc>
                <a:tc>
                  <a:txBody>
                    <a:bodyPr/>
                    <a:lstStyle/>
                    <a:p>
                      <a:pPr algn="ctr"/>
                      <a:r>
                        <a:rPr lang="en-GB" dirty="0">
                          <a:solidFill>
                            <a:srgbClr val="FF0000"/>
                          </a:solidFill>
                        </a:rPr>
                        <a:t>0</a:t>
                      </a:r>
                    </a:p>
                  </a:txBody>
                  <a:tcPr/>
                </a:tc>
                <a:tc>
                  <a:txBody>
                    <a:bodyPr/>
                    <a:lstStyle/>
                    <a:p>
                      <a:pPr algn="ctr"/>
                      <a:r>
                        <a:rPr lang="en-GB" dirty="0">
                          <a:solidFill>
                            <a:srgbClr val="FF0000"/>
                          </a:solidFill>
                        </a:rPr>
                        <a:t>0</a:t>
                      </a:r>
                    </a:p>
                  </a:txBody>
                  <a:tcPr/>
                </a:tc>
                <a:extLst>
                  <a:ext uri="{0D108BD9-81ED-4DB2-BD59-A6C34878D82A}">
                    <a16:rowId xmlns:a16="http://schemas.microsoft.com/office/drawing/2014/main" val="1189566436"/>
                  </a:ext>
                </a:extLst>
              </a:tr>
              <a:tr h="370840">
                <a:tc>
                  <a:txBody>
                    <a:bodyPr/>
                    <a:lstStyle/>
                    <a:p>
                      <a:pPr algn="ctr"/>
                      <a:r>
                        <a:rPr lang="en-GB" dirty="0"/>
                        <a:t>9</a:t>
                      </a:r>
                    </a:p>
                  </a:txBody>
                  <a:tcPr/>
                </a:tc>
                <a:tc>
                  <a:txBody>
                    <a:bodyPr/>
                    <a:lstStyle/>
                    <a:p>
                      <a:pPr algn="ctr"/>
                      <a:r>
                        <a:rPr lang="en-GB" dirty="0"/>
                        <a:t>178</a:t>
                      </a:r>
                    </a:p>
                  </a:txBody>
                  <a:tcPr/>
                </a:tc>
                <a:tc>
                  <a:txBody>
                    <a:bodyPr/>
                    <a:lstStyle/>
                    <a:p>
                      <a:pPr algn="ctr"/>
                      <a:r>
                        <a:rPr lang="en-GB" dirty="0">
                          <a:solidFill>
                            <a:srgbClr val="FF0000"/>
                          </a:solidFill>
                        </a:rPr>
                        <a:t>5</a:t>
                      </a:r>
                    </a:p>
                  </a:txBody>
                  <a:tcPr/>
                </a:tc>
                <a:tc>
                  <a:txBody>
                    <a:bodyPr/>
                    <a:lstStyle/>
                    <a:p>
                      <a:pPr algn="ctr"/>
                      <a:r>
                        <a:rPr lang="en-GB" dirty="0"/>
                        <a:t>73.5</a:t>
                      </a:r>
                    </a:p>
                  </a:txBody>
                  <a:tcPr/>
                </a:tc>
                <a:tc>
                  <a:txBody>
                    <a:bodyPr/>
                    <a:lstStyle/>
                    <a:p>
                      <a:pPr algn="ctr"/>
                      <a:r>
                        <a:rPr lang="en-GB" dirty="0">
                          <a:solidFill>
                            <a:srgbClr val="FF0000"/>
                          </a:solidFill>
                        </a:rPr>
                        <a:t>4.5</a:t>
                      </a:r>
                    </a:p>
                  </a:txBody>
                  <a:tcPr/>
                </a:tc>
                <a:tc>
                  <a:txBody>
                    <a:bodyPr/>
                    <a:lstStyle/>
                    <a:p>
                      <a:pPr algn="ctr"/>
                      <a:r>
                        <a:rPr lang="en-GB" dirty="0">
                          <a:solidFill>
                            <a:srgbClr val="FF0000"/>
                          </a:solidFill>
                        </a:rPr>
                        <a:t>0.5</a:t>
                      </a:r>
                    </a:p>
                  </a:txBody>
                  <a:tcPr/>
                </a:tc>
                <a:tc>
                  <a:txBody>
                    <a:bodyPr/>
                    <a:lstStyle/>
                    <a:p>
                      <a:pPr algn="ctr"/>
                      <a:r>
                        <a:rPr lang="en-GB" dirty="0">
                          <a:solidFill>
                            <a:srgbClr val="FF0000"/>
                          </a:solidFill>
                        </a:rPr>
                        <a:t>0.25</a:t>
                      </a:r>
                    </a:p>
                  </a:txBody>
                  <a:tcPr/>
                </a:tc>
                <a:extLst>
                  <a:ext uri="{0D108BD9-81ED-4DB2-BD59-A6C34878D82A}">
                    <a16:rowId xmlns:a16="http://schemas.microsoft.com/office/drawing/2014/main" val="1636504030"/>
                  </a:ext>
                </a:extLst>
              </a:tr>
              <a:tr h="370840">
                <a:tc>
                  <a:txBody>
                    <a:bodyPr/>
                    <a:lstStyle/>
                    <a:p>
                      <a:pPr algn="ctr"/>
                      <a:r>
                        <a:rPr lang="en-GB" dirty="0"/>
                        <a:t>10</a:t>
                      </a:r>
                    </a:p>
                  </a:txBody>
                  <a:tcPr/>
                </a:tc>
                <a:tc>
                  <a:txBody>
                    <a:bodyPr/>
                    <a:lstStyle/>
                    <a:p>
                      <a:pPr algn="ctr"/>
                      <a:r>
                        <a:rPr lang="en-GB" dirty="0"/>
                        <a:t>181</a:t>
                      </a:r>
                    </a:p>
                  </a:txBody>
                  <a:tcPr/>
                </a:tc>
                <a:tc>
                  <a:txBody>
                    <a:bodyPr/>
                    <a:lstStyle/>
                    <a:p>
                      <a:pPr algn="ctr"/>
                      <a:r>
                        <a:rPr lang="en-GB" dirty="0">
                          <a:solidFill>
                            <a:srgbClr val="FF0000"/>
                          </a:solidFill>
                        </a:rPr>
                        <a:t>7</a:t>
                      </a:r>
                    </a:p>
                  </a:txBody>
                  <a:tcPr/>
                </a:tc>
                <a:tc>
                  <a:txBody>
                    <a:bodyPr/>
                    <a:lstStyle/>
                    <a:p>
                      <a:pPr algn="ctr"/>
                      <a:r>
                        <a:rPr lang="en-GB" dirty="0"/>
                        <a:t>69.1</a:t>
                      </a:r>
                    </a:p>
                  </a:txBody>
                  <a:tcPr/>
                </a:tc>
                <a:tc>
                  <a:txBody>
                    <a:bodyPr/>
                    <a:lstStyle/>
                    <a:p>
                      <a:pPr algn="ctr"/>
                      <a:r>
                        <a:rPr lang="en-GB" dirty="0">
                          <a:solidFill>
                            <a:srgbClr val="FF0000"/>
                          </a:solidFill>
                        </a:rPr>
                        <a:t>3</a:t>
                      </a:r>
                    </a:p>
                  </a:txBody>
                  <a:tcPr/>
                </a:tc>
                <a:tc>
                  <a:txBody>
                    <a:bodyPr/>
                    <a:lstStyle/>
                    <a:p>
                      <a:pPr algn="ctr"/>
                      <a:r>
                        <a:rPr lang="en-GB" dirty="0">
                          <a:solidFill>
                            <a:srgbClr val="FF0000"/>
                          </a:solidFill>
                        </a:rPr>
                        <a:t>4</a:t>
                      </a:r>
                    </a:p>
                  </a:txBody>
                  <a:tcPr/>
                </a:tc>
                <a:tc>
                  <a:txBody>
                    <a:bodyPr/>
                    <a:lstStyle/>
                    <a:p>
                      <a:pPr algn="ctr"/>
                      <a:r>
                        <a:rPr lang="en-GB" dirty="0">
                          <a:solidFill>
                            <a:srgbClr val="FF0000"/>
                          </a:solidFill>
                        </a:rPr>
                        <a:t>16</a:t>
                      </a:r>
                    </a:p>
                  </a:txBody>
                  <a:tcPr/>
                </a:tc>
                <a:extLst>
                  <a:ext uri="{0D108BD9-81ED-4DB2-BD59-A6C34878D82A}">
                    <a16:rowId xmlns:a16="http://schemas.microsoft.com/office/drawing/2014/main" val="3924484894"/>
                  </a:ext>
                </a:extLst>
              </a:tr>
            </a:tbl>
          </a:graphicData>
        </a:graphic>
      </p:graphicFrame>
      <p:sp>
        <p:nvSpPr>
          <p:cNvPr id="5" name="TextBox 4"/>
          <p:cNvSpPr txBox="1"/>
          <p:nvPr/>
        </p:nvSpPr>
        <p:spPr>
          <a:xfrm>
            <a:off x="9877695" y="5921693"/>
            <a:ext cx="1476103" cy="369332"/>
          </a:xfrm>
          <a:prstGeom prst="rect">
            <a:avLst/>
          </a:prstGeom>
          <a:noFill/>
        </p:spPr>
        <p:txBody>
          <a:bodyPr wrap="square" rtlCol="0">
            <a:spAutoFit/>
          </a:bodyPr>
          <a:lstStyle/>
          <a:p>
            <a:r>
              <a:rPr lang="en-GB" dirty="0"/>
              <a:t>Ʃ    </a:t>
            </a:r>
            <a:r>
              <a:rPr lang="en-GB" dirty="0">
                <a:solidFill>
                  <a:srgbClr val="FF0000"/>
                </a:solidFill>
              </a:rPr>
              <a:t>50.5</a:t>
            </a:r>
          </a:p>
        </p:txBody>
      </p:sp>
    </p:spTree>
    <p:extLst>
      <p:ext uri="{BB962C8B-B14F-4D97-AF65-F5344CB8AC3E}">
        <p14:creationId xmlns:p14="http://schemas.microsoft.com/office/powerpoint/2010/main" val="347822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3272" y="309989"/>
            <a:ext cx="5818477" cy="65480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838200" y="365126"/>
            <a:ext cx="3616234" cy="1460500"/>
          </a:xfrm>
          <a:prstGeom prst="rect">
            <a:avLst/>
          </a:prstGeom>
          <a:solidFill>
            <a:srgbClr val="FFFF00"/>
          </a:solidFill>
          <a:ln>
            <a:solidFill>
              <a:schemeClr val="tx1"/>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u="sng" dirty="0" smtClean="0"/>
              <a:t>Correct Answer </a:t>
            </a:r>
            <a:r>
              <a:rPr lang="en-US" b="1" dirty="0" smtClean="0"/>
              <a:t/>
            </a:r>
            <a:br>
              <a:rPr lang="en-US" b="1" dirty="0" smtClean="0"/>
            </a:br>
            <a:endParaRPr lang="en-GB" b="1" dirty="0"/>
          </a:p>
        </p:txBody>
      </p:sp>
      <p:pic>
        <p:nvPicPr>
          <p:cNvPr id="4" name="Picture 3"/>
          <p:cNvPicPr>
            <a:picLocks noChangeAspect="1"/>
          </p:cNvPicPr>
          <p:nvPr/>
        </p:nvPicPr>
        <p:blipFill rotWithShape="1">
          <a:blip r:embed="rId3"/>
          <a:srcRect l="51810" t="31345" r="23486" b="52935"/>
          <a:stretch/>
        </p:blipFill>
        <p:spPr>
          <a:xfrm>
            <a:off x="106678" y="3800744"/>
            <a:ext cx="6183287" cy="2212127"/>
          </a:xfrm>
          <a:prstGeom prst="rect">
            <a:avLst/>
          </a:prstGeom>
        </p:spPr>
      </p:pic>
    </p:spTree>
    <p:extLst>
      <p:ext uri="{BB962C8B-B14F-4D97-AF65-F5344CB8AC3E}">
        <p14:creationId xmlns:p14="http://schemas.microsoft.com/office/powerpoint/2010/main" val="321456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838200" y="3317965"/>
            <a:ext cx="10515600" cy="2858997"/>
          </a:xfrm>
        </p:spPr>
        <p:txBody>
          <a:bodyPr/>
          <a:lstStyle/>
          <a:p>
            <a:pPr marL="0" indent="0">
              <a:buNone/>
            </a:pPr>
            <a:r>
              <a:rPr lang="en-GB" dirty="0">
                <a:solidFill>
                  <a:srgbClr val="FF0000"/>
                </a:solidFill>
              </a:rPr>
              <a:t>(6 x 50.5) ÷ (10(10</a:t>
            </a:r>
            <a:r>
              <a:rPr lang="en-GB" baseline="30000" dirty="0">
                <a:solidFill>
                  <a:srgbClr val="FF0000"/>
                </a:solidFill>
              </a:rPr>
              <a:t>2 </a:t>
            </a:r>
            <a:r>
              <a:rPr lang="en-GB" dirty="0">
                <a:solidFill>
                  <a:srgbClr val="FF0000"/>
                </a:solidFill>
              </a:rPr>
              <a:t>-1)) = 303 ÷ 990</a:t>
            </a:r>
          </a:p>
          <a:p>
            <a:pPr marL="0" indent="0">
              <a:buNone/>
            </a:pPr>
            <a:r>
              <a:rPr lang="en-GB" dirty="0">
                <a:solidFill>
                  <a:srgbClr val="FF0000"/>
                </a:solidFill>
              </a:rPr>
              <a:t>= 0.33333333</a:t>
            </a:r>
          </a:p>
          <a:p>
            <a:pPr marL="0" indent="0">
              <a:buNone/>
            </a:pPr>
            <a:r>
              <a:rPr lang="en-GB" dirty="0">
                <a:solidFill>
                  <a:srgbClr val="FF0000"/>
                </a:solidFill>
              </a:rPr>
              <a:t>1 – 0.3333333 = </a:t>
            </a:r>
          </a:p>
          <a:p>
            <a:pPr marL="0" indent="0">
              <a:buNone/>
            </a:pPr>
            <a:r>
              <a:rPr lang="en-GB" dirty="0">
                <a:solidFill>
                  <a:srgbClr val="FF0000"/>
                </a:solidFill>
              </a:rPr>
              <a:t>0.693 3.s.f</a:t>
            </a:r>
          </a:p>
          <a:p>
            <a:pPr marL="0" indent="0">
              <a:buNone/>
            </a:pPr>
            <a:endParaRPr lang="en-GB" baseline="30000" dirty="0"/>
          </a:p>
          <a:p>
            <a:pPr marL="0" indent="0">
              <a:buNone/>
            </a:pPr>
            <a:endParaRPr lang="en-GB" baseline="30000" dirty="0">
              <a:solidFill>
                <a:srgbClr val="FF0000"/>
              </a:solidFill>
            </a:endParaRPr>
          </a:p>
        </p:txBody>
      </p:sp>
      <p:sp>
        <p:nvSpPr>
          <p:cNvPr id="4" name="Title 1"/>
          <p:cNvSpPr txBox="1">
            <a:spLocks/>
          </p:cNvSpPr>
          <p:nvPr/>
        </p:nvSpPr>
        <p:spPr>
          <a:xfrm>
            <a:off x="0" y="0"/>
            <a:ext cx="12192000" cy="1325563"/>
          </a:xfrm>
          <a:prstGeom prst="rect">
            <a:avLst/>
          </a:prstGeom>
          <a:solidFill>
            <a:schemeClr val="accent1">
              <a:lumMod val="20000"/>
              <a:lumOff val="80000"/>
            </a:schemeClr>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t/>
            </a:r>
            <a:br>
              <a:rPr lang="en-US" sz="3300" dirty="0"/>
            </a:br>
            <a:r>
              <a:rPr lang="en-US" sz="3300" b="1" u="sng" dirty="0"/>
              <a:t>Put your values into the equation</a:t>
            </a:r>
            <a:r>
              <a:rPr lang="en-US" dirty="0"/>
              <a:t/>
            </a:r>
            <a:br>
              <a:rPr lang="en-US" dirty="0"/>
            </a:br>
            <a:endParaRPr lang="en-GB" dirty="0"/>
          </a:p>
        </p:txBody>
      </p:sp>
      <p:pic>
        <p:nvPicPr>
          <p:cNvPr id="5" name="Picture 4"/>
          <p:cNvPicPr>
            <a:picLocks noChangeAspect="1"/>
          </p:cNvPicPr>
          <p:nvPr/>
        </p:nvPicPr>
        <p:blipFill rotWithShape="1">
          <a:blip r:embed="rId2"/>
          <a:srcRect l="42583" t="26091" r="32914" b="64093"/>
          <a:stretch/>
        </p:blipFill>
        <p:spPr>
          <a:xfrm>
            <a:off x="838200" y="1825625"/>
            <a:ext cx="4687389" cy="1055666"/>
          </a:xfrm>
          <a:prstGeom prst="rect">
            <a:avLst/>
          </a:prstGeom>
        </p:spPr>
      </p:pic>
    </p:spTree>
    <p:extLst>
      <p:ext uri="{BB962C8B-B14F-4D97-AF65-F5344CB8AC3E}">
        <p14:creationId xmlns:p14="http://schemas.microsoft.com/office/powerpoint/2010/main" val="144033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0" y="1463040"/>
            <a:ext cx="11353800" cy="4622483"/>
          </a:xfrm>
        </p:spPr>
        <p:txBody>
          <a:bodyPr/>
          <a:lstStyle/>
          <a:p>
            <a:r>
              <a:rPr lang="en-GB" dirty="0"/>
              <a:t>0.694 is positive so we know that there is a positive correlation but not whether it is significant yet. </a:t>
            </a:r>
          </a:p>
          <a:p>
            <a:r>
              <a:rPr lang="en-GB" dirty="0"/>
              <a:t>Find n </a:t>
            </a:r>
          </a:p>
          <a:p>
            <a:r>
              <a:rPr lang="en-GB" dirty="0"/>
              <a:t>Then compare this with the critical value at p =0.05</a:t>
            </a:r>
          </a:p>
          <a:p>
            <a:r>
              <a:rPr lang="en-GB" dirty="0"/>
              <a:t>Is 0.694 larger?</a:t>
            </a:r>
          </a:p>
          <a:p>
            <a:endParaRPr lang="en-GB" dirty="0"/>
          </a:p>
        </p:txBody>
      </p:sp>
      <p:sp>
        <p:nvSpPr>
          <p:cNvPr id="4" name="Title 1"/>
          <p:cNvSpPr txBox="1">
            <a:spLocks/>
          </p:cNvSpPr>
          <p:nvPr/>
        </p:nvSpPr>
        <p:spPr>
          <a:xfrm>
            <a:off x="0" y="0"/>
            <a:ext cx="12192000" cy="1325563"/>
          </a:xfrm>
          <a:prstGeom prst="rect">
            <a:avLst/>
          </a:prstGeom>
          <a:solidFill>
            <a:schemeClr val="accent1">
              <a:lumMod val="20000"/>
              <a:lumOff val="80000"/>
            </a:schemeClr>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t/>
            </a:r>
            <a:br>
              <a:rPr lang="en-US" sz="3300" dirty="0"/>
            </a:br>
            <a:r>
              <a:rPr lang="en-US" sz="3300" b="1" u="sng" dirty="0"/>
              <a:t>Compare to the critical value</a:t>
            </a:r>
            <a:r>
              <a:rPr lang="en-US" dirty="0"/>
              <a:t/>
            </a:r>
            <a:br>
              <a:rPr lang="en-US" dirty="0"/>
            </a:br>
            <a:endParaRPr lang="en-GB" dirty="0"/>
          </a:p>
        </p:txBody>
      </p:sp>
      <p:pic>
        <p:nvPicPr>
          <p:cNvPr id="5" name="Picture 4"/>
          <p:cNvPicPr>
            <a:picLocks noChangeAspect="1"/>
          </p:cNvPicPr>
          <p:nvPr/>
        </p:nvPicPr>
        <p:blipFill rotWithShape="1">
          <a:blip r:embed="rId2"/>
          <a:srcRect l="35375" t="33000" r="47322" b="42115"/>
          <a:stretch/>
        </p:blipFill>
        <p:spPr>
          <a:xfrm rot="5400000">
            <a:off x="8050207" y="2611601"/>
            <a:ext cx="3841574" cy="3106270"/>
          </a:xfrm>
          <a:prstGeom prst="rect">
            <a:avLst/>
          </a:prstGeom>
        </p:spPr>
      </p:pic>
    </p:spTree>
    <p:extLst>
      <p:ext uri="{BB962C8B-B14F-4D97-AF65-F5344CB8AC3E}">
        <p14:creationId xmlns:p14="http://schemas.microsoft.com/office/powerpoint/2010/main" val="42861439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147918" y="1573306"/>
            <a:ext cx="11205882" cy="4603657"/>
          </a:xfrm>
        </p:spPr>
        <p:txBody>
          <a:bodyPr/>
          <a:lstStyle/>
          <a:p>
            <a:pPr marL="0" indent="0">
              <a:buNone/>
            </a:pPr>
            <a:r>
              <a:rPr lang="en-GB" dirty="0">
                <a:solidFill>
                  <a:srgbClr val="FF0000"/>
                </a:solidFill>
              </a:rPr>
              <a:t>0.694 is greater than 0.648 so the correlation is significant to P=0.05</a:t>
            </a:r>
          </a:p>
        </p:txBody>
      </p:sp>
      <p:sp>
        <p:nvSpPr>
          <p:cNvPr id="4" name="Title 1"/>
          <p:cNvSpPr txBox="1">
            <a:spLocks/>
          </p:cNvSpPr>
          <p:nvPr/>
        </p:nvSpPr>
        <p:spPr>
          <a:xfrm>
            <a:off x="0" y="0"/>
            <a:ext cx="12192000" cy="1325563"/>
          </a:xfrm>
          <a:prstGeom prst="rect">
            <a:avLst/>
          </a:prstGeom>
          <a:solidFill>
            <a:schemeClr val="accent1">
              <a:lumMod val="20000"/>
              <a:lumOff val="80000"/>
            </a:schemeClr>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t/>
            </a:r>
            <a:br>
              <a:rPr lang="en-US" sz="3300" dirty="0"/>
            </a:br>
            <a:r>
              <a:rPr lang="en-US" sz="3300" b="1" u="sng" dirty="0"/>
              <a:t>What is your conclusion?</a:t>
            </a:r>
            <a:r>
              <a:rPr lang="en-US" dirty="0"/>
              <a:t/>
            </a:r>
            <a:br>
              <a:rPr lang="en-US" dirty="0"/>
            </a:br>
            <a:endParaRPr lang="en-GB" dirty="0"/>
          </a:p>
        </p:txBody>
      </p:sp>
    </p:spTree>
    <p:extLst>
      <p:ext uri="{BB962C8B-B14F-4D97-AF65-F5344CB8AC3E}">
        <p14:creationId xmlns:p14="http://schemas.microsoft.com/office/powerpoint/2010/main" val="58173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40526"/>
          </a:xfrm>
          <a:solidFill>
            <a:schemeClr val="accent1">
              <a:lumMod val="20000"/>
              <a:lumOff val="80000"/>
            </a:schemeClr>
          </a:solidFill>
        </p:spPr>
        <p:txBody>
          <a:bodyPr/>
          <a:lstStyle/>
          <a:p>
            <a:r>
              <a:rPr lang="en-GB" b="1" u="sng" dirty="0"/>
              <a:t>Independent practice</a:t>
            </a:r>
          </a:p>
        </p:txBody>
      </p:sp>
      <p:sp>
        <p:nvSpPr>
          <p:cNvPr id="3" name="Content Placeholder 2"/>
          <p:cNvSpPr>
            <a:spLocks noGrp="1"/>
          </p:cNvSpPr>
          <p:nvPr>
            <p:ph idx="1"/>
          </p:nvPr>
        </p:nvSpPr>
        <p:spPr>
          <a:xfrm>
            <a:off x="143692" y="1018901"/>
            <a:ext cx="6403848" cy="1854926"/>
          </a:xfrm>
        </p:spPr>
        <p:txBody>
          <a:bodyPr>
            <a:normAutofit fontScale="92500"/>
          </a:bodyPr>
          <a:lstStyle/>
          <a:p>
            <a:pPr marL="0" indent="0">
              <a:buNone/>
            </a:pPr>
            <a:r>
              <a:rPr lang="en-US" sz="2000" dirty="0"/>
              <a:t>For the following table of results:</a:t>
            </a:r>
          </a:p>
          <a:p>
            <a:pPr marL="0" indent="0">
              <a:buNone/>
            </a:pPr>
            <a:r>
              <a:rPr lang="en-US" sz="2000" dirty="0"/>
              <a:t>(a) State the Null Hypothesis</a:t>
            </a:r>
          </a:p>
          <a:p>
            <a:pPr marL="0" indent="0">
              <a:buNone/>
            </a:pPr>
            <a:r>
              <a:rPr lang="en-US" sz="2000" dirty="0"/>
              <a:t>(b) Calculate the Spearman’s Rank Correlation Coefficient (</a:t>
            </a:r>
            <a:r>
              <a:rPr lang="en-US" sz="2000" dirty="0" err="1"/>
              <a:t>Rs</a:t>
            </a:r>
            <a:r>
              <a:rPr lang="en-US" sz="2000" dirty="0"/>
              <a:t>)</a:t>
            </a:r>
          </a:p>
          <a:p>
            <a:pPr marL="0" indent="0">
              <a:buNone/>
            </a:pPr>
            <a:r>
              <a:rPr lang="en-US" sz="2000" dirty="0"/>
              <a:t>(c) State whether the Null Hypothesis is rejected or accepted and why (use the words ‘95% confident’ and ‘chance’).	</a:t>
            </a:r>
          </a:p>
        </p:txBody>
      </p:sp>
      <p:pic>
        <p:nvPicPr>
          <p:cNvPr id="5" name="Content Placeholder 8"/>
          <p:cNvPicPr>
            <a:picLocks noChangeAspect="1"/>
          </p:cNvPicPr>
          <p:nvPr/>
        </p:nvPicPr>
        <p:blipFill rotWithShape="1">
          <a:blip r:embed="rId2"/>
          <a:srcRect l="10900" t="42369" r="69489" b="38064"/>
          <a:stretch/>
        </p:blipFill>
        <p:spPr>
          <a:xfrm>
            <a:off x="6521414" y="99890"/>
            <a:ext cx="5573640" cy="3126634"/>
          </a:xfrm>
          <a:prstGeom prst="rect">
            <a:avLst/>
          </a:prstGeom>
        </p:spPr>
      </p:pic>
      <p:pic>
        <p:nvPicPr>
          <p:cNvPr id="6" name="Picture 5"/>
          <p:cNvPicPr>
            <a:picLocks noChangeAspect="1"/>
          </p:cNvPicPr>
          <p:nvPr/>
        </p:nvPicPr>
        <p:blipFill rotWithShape="1">
          <a:blip r:embed="rId3"/>
          <a:srcRect l="35375" t="33000" r="47322" b="42115"/>
          <a:stretch/>
        </p:blipFill>
        <p:spPr>
          <a:xfrm rot="5400000">
            <a:off x="-141369" y="3213217"/>
            <a:ext cx="3841574" cy="3106270"/>
          </a:xfrm>
          <a:prstGeom prst="rect">
            <a:avLst/>
          </a:prstGeom>
        </p:spPr>
      </p:pic>
      <p:pic>
        <p:nvPicPr>
          <p:cNvPr id="7" name="Picture 6"/>
          <p:cNvPicPr>
            <a:picLocks noChangeAspect="1"/>
          </p:cNvPicPr>
          <p:nvPr/>
        </p:nvPicPr>
        <p:blipFill rotWithShape="1">
          <a:blip r:embed="rId4"/>
          <a:srcRect l="43484" t="27853" r="47057" b="65737"/>
          <a:stretch/>
        </p:blipFill>
        <p:spPr>
          <a:xfrm>
            <a:off x="3842634" y="780697"/>
            <a:ext cx="2581834" cy="983559"/>
          </a:xfrm>
          <a:prstGeom prst="rect">
            <a:avLst/>
          </a:prstGeom>
        </p:spPr>
      </p:pic>
    </p:spTree>
    <p:extLst>
      <p:ext uri="{BB962C8B-B14F-4D97-AF65-F5344CB8AC3E}">
        <p14:creationId xmlns:p14="http://schemas.microsoft.com/office/powerpoint/2010/main" val="35555859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Title 1"/>
          <p:cNvSpPr txBox="1">
            <a:spLocks/>
          </p:cNvSpPr>
          <p:nvPr/>
        </p:nvSpPr>
        <p:spPr>
          <a:xfrm>
            <a:off x="0" y="0"/>
            <a:ext cx="12192000" cy="1325563"/>
          </a:xfrm>
          <a:prstGeom prst="rect">
            <a:avLst/>
          </a:prstGeom>
          <a:solidFill>
            <a:srgbClr val="92D05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u="sng"/>
              <a:t>Review</a:t>
            </a:r>
            <a:endParaRPr lang="en-GB" b="1" u="sng" dirty="0"/>
          </a:p>
        </p:txBody>
      </p:sp>
      <p:pic>
        <p:nvPicPr>
          <p:cNvPr id="5" name="Picture 4"/>
          <p:cNvPicPr>
            <a:picLocks noChangeAspect="1"/>
          </p:cNvPicPr>
          <p:nvPr/>
        </p:nvPicPr>
        <p:blipFill rotWithShape="1">
          <a:blip r:embed="rId2"/>
          <a:srcRect l="52443" t="35804" r="11515" b="34196"/>
          <a:stretch/>
        </p:blipFill>
        <p:spPr>
          <a:xfrm>
            <a:off x="2250077" y="1690688"/>
            <a:ext cx="9522823" cy="4456364"/>
          </a:xfrm>
          <a:prstGeom prst="rect">
            <a:avLst/>
          </a:prstGeom>
        </p:spPr>
      </p:pic>
    </p:spTree>
    <p:extLst>
      <p:ext uri="{BB962C8B-B14F-4D97-AF65-F5344CB8AC3E}">
        <p14:creationId xmlns:p14="http://schemas.microsoft.com/office/powerpoint/2010/main" val="2759972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Spearman’s Rank</a:t>
            </a:r>
          </a:p>
        </p:txBody>
      </p:sp>
      <p:pic>
        <p:nvPicPr>
          <p:cNvPr id="3074" name="Picture 2" descr="Spearman's rank correlation (CIE A-level Biology) | Teaching Resour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0456" y="1463358"/>
            <a:ext cx="6858000" cy="51435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pearman Rank correlation in Excel. Statistics for Ecologists Exerci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52" y="2815908"/>
            <a:ext cx="4467225"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67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 name="Picture 4"/>
          <p:cNvPicPr>
            <a:picLocks noChangeAspect="1"/>
          </p:cNvPicPr>
          <p:nvPr/>
        </p:nvPicPr>
        <p:blipFill rotWithShape="1">
          <a:blip r:embed="rId2"/>
          <a:srcRect l="22314" t="30399" r="51278" b="13379"/>
          <a:stretch/>
        </p:blipFill>
        <p:spPr>
          <a:xfrm>
            <a:off x="416838" y="240433"/>
            <a:ext cx="5301625" cy="6346105"/>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2"/>
          <a:srcRect l="22314" t="86149" r="51278" b="7292"/>
          <a:stretch/>
        </p:blipFill>
        <p:spPr>
          <a:xfrm>
            <a:off x="4182438" y="4302703"/>
            <a:ext cx="8972453" cy="1252971"/>
          </a:xfrm>
          <a:prstGeom prst="rect">
            <a:avLst/>
          </a:prstGeom>
          <a:ln>
            <a:noFill/>
          </a:ln>
          <a:effectLst>
            <a:outerShdw blurRad="292100" dist="139700" dir="2700000" algn="tl" rotWithShape="0">
              <a:srgbClr val="333333">
                <a:alpha val="65000"/>
              </a:srgbClr>
            </a:outerShdw>
          </a:effectLst>
        </p:spPr>
      </p:pic>
      <p:sp>
        <p:nvSpPr>
          <p:cNvPr id="6" name="Title 1"/>
          <p:cNvSpPr txBox="1">
            <a:spLocks/>
          </p:cNvSpPr>
          <p:nvPr/>
        </p:nvSpPr>
        <p:spPr>
          <a:xfrm>
            <a:off x="7128164" y="334241"/>
            <a:ext cx="3616234" cy="1460500"/>
          </a:xfrm>
          <a:prstGeom prst="rect">
            <a:avLst/>
          </a:prstGeom>
          <a:solidFill>
            <a:srgbClr val="FFFF00"/>
          </a:solidFill>
          <a:ln>
            <a:solidFill>
              <a:schemeClr val="tx1"/>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u="sng" dirty="0" smtClean="0"/>
              <a:t>Correct Answer </a:t>
            </a:r>
            <a:r>
              <a:rPr lang="en-US" b="1" dirty="0" smtClean="0"/>
              <a:t/>
            </a:r>
            <a:br>
              <a:rPr lang="en-US" b="1" dirty="0" smtClean="0"/>
            </a:br>
            <a:endParaRPr lang="en-GB" b="1" dirty="0"/>
          </a:p>
        </p:txBody>
      </p:sp>
    </p:spTree>
    <p:extLst>
      <p:ext uri="{BB962C8B-B14F-4D97-AF65-F5344CB8AC3E}">
        <p14:creationId xmlns:p14="http://schemas.microsoft.com/office/powerpoint/2010/main" val="233220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22847" t="30399" r="22315" b="33740"/>
          <a:stretch/>
        </p:blipFill>
        <p:spPr>
          <a:xfrm>
            <a:off x="1228217" y="2489793"/>
            <a:ext cx="10028600" cy="3687170"/>
          </a:xfrm>
          <a:prstGeom prst="rect">
            <a:avLst/>
          </a:prstGeom>
          <a:ln>
            <a:noFill/>
          </a:ln>
          <a:effectLst>
            <a:outerShdw blurRad="292100" dist="139700" dir="2700000" algn="tl" rotWithShape="0">
              <a:srgbClr val="333333">
                <a:alpha val="65000"/>
              </a:srgbClr>
            </a:outerShdw>
          </a:effectLst>
        </p:spPr>
      </p:pic>
      <p:sp>
        <p:nvSpPr>
          <p:cNvPr id="5" name="Title 1"/>
          <p:cNvSpPr txBox="1">
            <a:spLocks/>
          </p:cNvSpPr>
          <p:nvPr/>
        </p:nvSpPr>
        <p:spPr>
          <a:xfrm>
            <a:off x="838200" y="365125"/>
            <a:ext cx="5091546" cy="1796184"/>
          </a:xfrm>
          <a:prstGeom prst="rect">
            <a:avLst/>
          </a:prstGeom>
          <a:solidFill>
            <a:srgbClr val="FFFF00"/>
          </a:solidFill>
          <a:ln>
            <a:solidFill>
              <a:schemeClr val="tx1"/>
            </a:solidFill>
          </a:ln>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600" b="1" u="sng" dirty="0" smtClean="0"/>
              <a:t>Model Answer </a:t>
            </a:r>
            <a:r>
              <a:rPr lang="en-US" sz="4600" b="1" dirty="0" smtClean="0"/>
              <a:t/>
            </a:r>
            <a:br>
              <a:rPr lang="en-US" sz="4600" b="1" dirty="0" smtClean="0"/>
            </a:br>
            <a:r>
              <a:rPr lang="en-US" sz="4600" b="1" dirty="0" smtClean="0"/>
              <a:t/>
            </a:r>
            <a:br>
              <a:rPr lang="en-US" sz="4600" b="1" dirty="0" smtClean="0"/>
            </a:br>
            <a:r>
              <a:rPr lang="en-US" sz="4600" b="1" dirty="0" smtClean="0"/>
              <a:t>What mistakes did this student make?</a:t>
            </a:r>
          </a:p>
          <a:p>
            <a:pPr algn="ctr"/>
            <a:r>
              <a:rPr lang="en-US" sz="4600" b="1" dirty="0" smtClean="0"/>
              <a:t>Does the t-test test for a correlation?</a:t>
            </a:r>
            <a:r>
              <a:rPr lang="en-US" b="1" dirty="0" smtClean="0"/>
              <a:t/>
            </a:r>
            <a:br>
              <a:rPr lang="en-US" b="1" dirty="0" smtClean="0"/>
            </a:br>
            <a:endParaRPr lang="en-GB" b="1" dirty="0"/>
          </a:p>
        </p:txBody>
      </p:sp>
    </p:spTree>
    <p:extLst>
      <p:ext uri="{BB962C8B-B14F-4D97-AF65-F5344CB8AC3E}">
        <p14:creationId xmlns:p14="http://schemas.microsoft.com/office/powerpoint/2010/main" val="7456029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pic>
        <p:nvPicPr>
          <p:cNvPr id="4" name="Picture 3"/>
          <p:cNvPicPr>
            <a:picLocks noChangeAspect="1"/>
          </p:cNvPicPr>
          <p:nvPr/>
        </p:nvPicPr>
        <p:blipFill rotWithShape="1">
          <a:blip r:embed="rId2"/>
          <a:srcRect l="22847" t="30399" r="22315" b="14299"/>
          <a:stretch/>
        </p:blipFill>
        <p:spPr>
          <a:xfrm>
            <a:off x="2646218" y="1329612"/>
            <a:ext cx="9234055" cy="5235621"/>
          </a:xfrm>
          <a:prstGeom prst="rect">
            <a:avLst/>
          </a:prstGeom>
          <a:ln>
            <a:noFill/>
          </a:ln>
          <a:effectLst>
            <a:outerShdw blurRad="292100" dist="139700" dir="2700000" algn="tl" rotWithShape="0">
              <a:srgbClr val="333333">
                <a:alpha val="65000"/>
              </a:srgbClr>
            </a:outerShdw>
          </a:effectLst>
        </p:spPr>
      </p:pic>
      <p:sp>
        <p:nvSpPr>
          <p:cNvPr id="5" name="Title 1"/>
          <p:cNvSpPr txBox="1">
            <a:spLocks/>
          </p:cNvSpPr>
          <p:nvPr/>
        </p:nvSpPr>
        <p:spPr>
          <a:xfrm>
            <a:off x="311727" y="162719"/>
            <a:ext cx="3616234" cy="1460500"/>
          </a:xfrm>
          <a:prstGeom prst="rect">
            <a:avLst/>
          </a:prstGeom>
          <a:solidFill>
            <a:srgbClr val="FFFF00"/>
          </a:solidFill>
          <a:ln>
            <a:solidFill>
              <a:schemeClr val="tx1"/>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u="sng" dirty="0" smtClean="0"/>
              <a:t>Correct Answer </a:t>
            </a:r>
            <a:r>
              <a:rPr lang="en-US" b="1" dirty="0" smtClean="0"/>
              <a:t/>
            </a:r>
            <a:br>
              <a:rPr lang="en-US" b="1" dirty="0" smtClean="0"/>
            </a:br>
            <a:endParaRPr lang="en-GB" b="1" dirty="0"/>
          </a:p>
        </p:txBody>
      </p:sp>
    </p:spTree>
    <p:extLst>
      <p:ext uri="{BB962C8B-B14F-4D97-AF65-F5344CB8AC3E}">
        <p14:creationId xmlns:p14="http://schemas.microsoft.com/office/powerpoint/2010/main" val="3583100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509" y="297656"/>
            <a:ext cx="10515600" cy="1325563"/>
          </a:xfrm>
        </p:spPr>
        <p:txBody>
          <a:bodyPr/>
          <a:lstStyle/>
          <a:p>
            <a:endParaRPr lang="en-GB" dirty="0"/>
          </a:p>
        </p:txBody>
      </p:sp>
      <p:sp>
        <p:nvSpPr>
          <p:cNvPr id="3" name="Content Placeholder 2"/>
          <p:cNvSpPr>
            <a:spLocks noGrp="1"/>
          </p:cNvSpPr>
          <p:nvPr>
            <p:ph idx="1"/>
          </p:nvPr>
        </p:nvSpPr>
        <p:spPr/>
        <p:txBody>
          <a:bodyPr/>
          <a:lstStyle/>
          <a:p>
            <a:endParaRPr lang="en-GB" dirty="0"/>
          </a:p>
        </p:txBody>
      </p:sp>
      <p:pic>
        <p:nvPicPr>
          <p:cNvPr id="4" name="Picture 3"/>
          <p:cNvPicPr>
            <a:picLocks noChangeAspect="1"/>
          </p:cNvPicPr>
          <p:nvPr/>
        </p:nvPicPr>
        <p:blipFill rotWithShape="1">
          <a:blip r:embed="rId2"/>
          <a:srcRect l="23805" t="32481" r="24657" b="12405"/>
          <a:stretch/>
        </p:blipFill>
        <p:spPr>
          <a:xfrm>
            <a:off x="3071466" y="1371600"/>
            <a:ext cx="8760318" cy="5267050"/>
          </a:xfrm>
          <a:prstGeom prst="rect">
            <a:avLst/>
          </a:prstGeom>
          <a:ln>
            <a:noFill/>
          </a:ln>
          <a:effectLst>
            <a:outerShdw blurRad="292100" dist="139700" dir="2700000" algn="tl" rotWithShape="0">
              <a:srgbClr val="333333">
                <a:alpha val="65000"/>
              </a:srgbClr>
            </a:outerShdw>
          </a:effectLst>
        </p:spPr>
      </p:pic>
      <p:sp>
        <p:nvSpPr>
          <p:cNvPr id="5" name="Title 1"/>
          <p:cNvSpPr txBox="1">
            <a:spLocks/>
          </p:cNvSpPr>
          <p:nvPr/>
        </p:nvSpPr>
        <p:spPr>
          <a:xfrm>
            <a:off x="311727" y="162719"/>
            <a:ext cx="3616234" cy="1460500"/>
          </a:xfrm>
          <a:prstGeom prst="rect">
            <a:avLst/>
          </a:prstGeom>
          <a:solidFill>
            <a:srgbClr val="FFFF00"/>
          </a:solidFill>
          <a:ln>
            <a:solidFill>
              <a:schemeClr val="tx1"/>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u="sng" dirty="0" smtClean="0"/>
              <a:t>Correct Answer </a:t>
            </a:r>
            <a:r>
              <a:rPr lang="en-US" b="1" dirty="0" smtClean="0"/>
              <a:t/>
            </a:r>
            <a:br>
              <a:rPr lang="en-US" b="1" dirty="0" smtClean="0"/>
            </a:br>
            <a:endParaRPr lang="en-GB" b="1" dirty="0"/>
          </a:p>
        </p:txBody>
      </p:sp>
    </p:spTree>
    <p:extLst>
      <p:ext uri="{BB962C8B-B14F-4D97-AF65-F5344CB8AC3E}">
        <p14:creationId xmlns:p14="http://schemas.microsoft.com/office/powerpoint/2010/main" val="2576504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p:cNvSpPr txBox="1">
            <a:spLocks/>
          </p:cNvSpPr>
          <p:nvPr/>
        </p:nvSpPr>
        <p:spPr>
          <a:xfrm>
            <a:off x="173836" y="158760"/>
            <a:ext cx="11797770" cy="5639138"/>
          </a:xfrm>
          <a:prstGeom prst="rect">
            <a:avLst/>
          </a:prstGeom>
          <a:solidFill>
            <a:schemeClr val="accent6">
              <a:lumMod val="20000"/>
              <a:lumOff val="80000"/>
            </a:schemeClr>
          </a:solidFill>
          <a:ln>
            <a:solidFill>
              <a:schemeClr val="tx1"/>
            </a:solidFill>
          </a:ln>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b="1" u="sng" dirty="0"/>
              <a:t>Stats:</a:t>
            </a:r>
          </a:p>
          <a:p>
            <a:pPr algn="l"/>
            <a:r>
              <a:rPr lang="en-GB" dirty="0" smtClean="0"/>
              <a:t>-</a:t>
            </a:r>
            <a:r>
              <a:rPr lang="en-GB" dirty="0"/>
              <a:t>Students T </a:t>
            </a:r>
            <a:r>
              <a:rPr lang="en-GB" dirty="0" smtClean="0"/>
              <a:t>Test					-Chi </a:t>
            </a:r>
            <a:r>
              <a:rPr lang="en-GB" dirty="0"/>
              <a:t>Squared</a:t>
            </a:r>
          </a:p>
          <a:p>
            <a:pPr algn="l"/>
            <a:endParaRPr lang="en-GB" dirty="0" smtClean="0"/>
          </a:p>
          <a:p>
            <a:pPr algn="l"/>
            <a:endParaRPr lang="en-GB" dirty="0"/>
          </a:p>
          <a:p>
            <a:pPr algn="l"/>
            <a:endParaRPr lang="en-GB" dirty="0" smtClean="0"/>
          </a:p>
          <a:p>
            <a:pPr algn="l"/>
            <a:endParaRPr lang="en-GB" dirty="0"/>
          </a:p>
          <a:p>
            <a:pPr algn="l"/>
            <a:r>
              <a:rPr lang="en-GB" dirty="0" smtClean="0"/>
              <a:t>-</a:t>
            </a:r>
            <a:r>
              <a:rPr lang="en-GB" dirty="0"/>
              <a:t>Standard </a:t>
            </a:r>
            <a:r>
              <a:rPr lang="en-GB" dirty="0" smtClean="0"/>
              <a:t>Deviation					-Spearman’s </a:t>
            </a:r>
            <a:r>
              <a:rPr lang="en-GB" dirty="0"/>
              <a:t>Rank</a:t>
            </a:r>
          </a:p>
          <a:p>
            <a:pPr algn="l"/>
            <a:endParaRPr lang="en-GB" dirty="0"/>
          </a:p>
        </p:txBody>
      </p:sp>
    </p:spTree>
    <p:extLst>
      <p:ext uri="{BB962C8B-B14F-4D97-AF65-F5344CB8AC3E}">
        <p14:creationId xmlns:p14="http://schemas.microsoft.com/office/powerpoint/2010/main" val="3398592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319</TotalTime>
  <Words>1904</Words>
  <Application>Microsoft Office PowerPoint</Application>
  <PresentationFormat>Widescreen</PresentationFormat>
  <Paragraphs>726</Paragraphs>
  <Slides>45</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Bliss 2 Light</vt:lpstr>
      <vt:lpstr>Calibri</vt:lpstr>
      <vt:lpstr>Calibri Light</vt:lpstr>
      <vt:lpstr>Office Theme</vt:lpstr>
      <vt:lpstr>Stats Pt 1 16 May 2023</vt:lpstr>
      <vt:lpstr>Model Answer   What mistakes did this student make?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Chi2 Model Answer</vt:lpstr>
      <vt:lpstr>PowerPoint Presentation</vt:lpstr>
      <vt:lpstr>PowerPoint Presentation</vt:lpstr>
      <vt:lpstr>PowerPoint Presentation</vt:lpstr>
      <vt:lpstr>PowerPoint Presentation</vt:lpstr>
      <vt:lpstr>PowerPoint Presentation</vt:lpstr>
      <vt:lpstr>PowerPoint Presentation</vt:lpstr>
      <vt:lpstr>Standard deviation </vt:lpstr>
      <vt:lpstr>Interpretation</vt:lpstr>
      <vt:lpstr>Task – Try this question </vt:lpstr>
      <vt:lpstr>Spearman’s rank correlation coefficient test</vt:lpstr>
      <vt:lpstr>PowerPoint Presentation</vt:lpstr>
      <vt:lpstr>PowerPoint Presentation</vt:lpstr>
      <vt:lpstr> Rank the height from smallest to largest </vt:lpstr>
      <vt:lpstr> Rank the height from smallest to largest </vt:lpstr>
      <vt:lpstr> Rank the weight from smallest to largest </vt:lpstr>
      <vt:lpstr> Rank the weight from smallest to largest </vt:lpstr>
      <vt:lpstr> Calculate the difference of the ranks </vt:lpstr>
      <vt:lpstr> Calculate the difference of the ranks </vt:lpstr>
      <vt:lpstr> Square the difference for each person </vt:lpstr>
      <vt:lpstr> Square the difference for each person </vt:lpstr>
      <vt:lpstr> Add up all of the values for D2 </vt:lpstr>
      <vt:lpstr> Add up all of the values for D2 </vt:lpstr>
      <vt:lpstr>PowerPoint Presentation</vt:lpstr>
      <vt:lpstr>PowerPoint Presentation</vt:lpstr>
      <vt:lpstr>PowerPoint Presentation</vt:lpstr>
      <vt:lpstr>Independent practice</vt:lpstr>
      <vt:lpstr>PowerPoint Presentation</vt:lpstr>
      <vt:lpstr>Spearman’s Rank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Skills Do Now:  Extended Questions  1 February 2020</dc:title>
  <dc:creator>Jess Fenn</dc:creator>
  <cp:lastModifiedBy>Mr Murphy</cp:lastModifiedBy>
  <cp:revision>48</cp:revision>
  <dcterms:created xsi:type="dcterms:W3CDTF">2020-02-01T10:05:34Z</dcterms:created>
  <dcterms:modified xsi:type="dcterms:W3CDTF">2023-05-16T10:11:03Z</dcterms:modified>
</cp:coreProperties>
</file>