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4" r:id="rId1"/>
  </p:sldMasterIdLst>
  <p:notesMasterIdLst>
    <p:notesMasterId r:id="rId8"/>
  </p:notesMasterIdLst>
  <p:sldIdLst>
    <p:sldId id="342" r:id="rId2"/>
    <p:sldId id="338" r:id="rId3"/>
    <p:sldId id="339" r:id="rId4"/>
    <p:sldId id="340" r:id="rId5"/>
    <p:sldId id="341" r:id="rId6"/>
    <p:sldId id="344" r:id="rId7"/>
  </p:sldIdLst>
  <p:sldSz cx="9144000" cy="6858000" type="screen4x3"/>
  <p:notesSz cx="6797675"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6" d="100"/>
          <a:sy n="106" d="100"/>
        </p:scale>
        <p:origin x="1764"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1"/>
            <a:ext cx="2945659" cy="49363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6" y="1"/>
            <a:ext cx="2945659" cy="493633"/>
          </a:xfrm>
          <a:prstGeom prst="rect">
            <a:avLst/>
          </a:prstGeom>
        </p:spPr>
        <p:txBody>
          <a:bodyPr vert="horz" lIns="91440" tIns="45720" rIns="91440" bIns="45720" rtlCol="0"/>
          <a:lstStyle>
            <a:lvl1pPr algn="r">
              <a:defRPr sz="1200"/>
            </a:lvl1pPr>
          </a:lstStyle>
          <a:p>
            <a:fld id="{A411BD77-3D5A-4AA2-B6B0-F47AFC8A4A4B}" type="datetimeFigureOut">
              <a:rPr lang="en-GB" smtClean="0"/>
              <a:t>25/11/2024</a:t>
            </a:fld>
            <a:endParaRPr lang="en-GB"/>
          </a:p>
        </p:txBody>
      </p:sp>
      <p:sp>
        <p:nvSpPr>
          <p:cNvPr id="4" name="Slide Image Placeholder 3"/>
          <p:cNvSpPr>
            <a:spLocks noGrp="1" noRot="1" noChangeAspect="1"/>
          </p:cNvSpPr>
          <p:nvPr>
            <p:ph type="sldImg" idx="2"/>
          </p:nvPr>
        </p:nvSpPr>
        <p:spPr>
          <a:xfrm>
            <a:off x="930275" y="739775"/>
            <a:ext cx="4937125" cy="370205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689516"/>
            <a:ext cx="5438140" cy="444269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3" y="9377317"/>
            <a:ext cx="2945659" cy="493633"/>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6" y="9377317"/>
            <a:ext cx="2945659" cy="493633"/>
          </a:xfrm>
          <a:prstGeom prst="rect">
            <a:avLst/>
          </a:prstGeom>
        </p:spPr>
        <p:txBody>
          <a:bodyPr vert="horz" lIns="91440" tIns="45720" rIns="91440" bIns="45720" rtlCol="0" anchor="b"/>
          <a:lstStyle>
            <a:lvl1pPr algn="r">
              <a:defRPr sz="1200"/>
            </a:lvl1pPr>
          </a:lstStyle>
          <a:p>
            <a:fld id="{E9559284-1EAC-459A-AB9E-8CB8A72C18E0}" type="slidenum">
              <a:rPr lang="en-GB" smtClean="0"/>
              <a:t>‹#›</a:t>
            </a:fld>
            <a:endParaRPr lang="en-GB"/>
          </a:p>
        </p:txBody>
      </p:sp>
    </p:spTree>
    <p:extLst>
      <p:ext uri="{BB962C8B-B14F-4D97-AF65-F5344CB8AC3E}">
        <p14:creationId xmlns:p14="http://schemas.microsoft.com/office/powerpoint/2010/main" val="3864744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9559284-1EAC-459A-AB9E-8CB8A72C18E0}" type="slidenum">
              <a:rPr lang="en-GB" smtClean="0"/>
              <a:t>1</a:t>
            </a:fld>
            <a:endParaRPr lang="en-GB"/>
          </a:p>
        </p:txBody>
      </p:sp>
    </p:spTree>
    <p:extLst>
      <p:ext uri="{BB962C8B-B14F-4D97-AF65-F5344CB8AC3E}">
        <p14:creationId xmlns:p14="http://schemas.microsoft.com/office/powerpoint/2010/main" val="30191553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41400-DEF8-9964-DF6B-9934A159CD58}"/>
              </a:ext>
            </a:extLst>
          </p:cNvPr>
          <p:cNvSpPr>
            <a:spLocks noGrp="1"/>
          </p:cNvSpPr>
          <p:nvPr>
            <p:ph type="ctrTitle"/>
          </p:nvPr>
        </p:nvSpPr>
        <p:spPr>
          <a:xfrm>
            <a:off x="1143000" y="1122363"/>
            <a:ext cx="6858000" cy="2387600"/>
          </a:xfrm>
        </p:spPr>
        <p:txBody>
          <a:bodyPr anchor="b"/>
          <a:lstStyle>
            <a:lvl1pPr algn="ctr">
              <a:defRPr sz="4500"/>
            </a:lvl1pPr>
          </a:lstStyle>
          <a:p>
            <a:r>
              <a:rPr lang="en-GB"/>
              <a:t>Click to edit Master title style</a:t>
            </a:r>
          </a:p>
        </p:txBody>
      </p:sp>
      <p:sp>
        <p:nvSpPr>
          <p:cNvPr id="3" name="Subtitle 2">
            <a:extLst>
              <a:ext uri="{FF2B5EF4-FFF2-40B4-BE49-F238E27FC236}">
                <a16:creationId xmlns:a16="http://schemas.microsoft.com/office/drawing/2014/main" id="{3216CD75-7233-F440-5270-425B899AD322}"/>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p>
        </p:txBody>
      </p:sp>
      <p:sp>
        <p:nvSpPr>
          <p:cNvPr id="4" name="Date Placeholder 3">
            <a:extLst>
              <a:ext uri="{FF2B5EF4-FFF2-40B4-BE49-F238E27FC236}">
                <a16:creationId xmlns:a16="http://schemas.microsoft.com/office/drawing/2014/main" id="{DAE238A7-4F93-D528-7DD5-5BCEA201FC83}"/>
              </a:ext>
            </a:extLst>
          </p:cNvPr>
          <p:cNvSpPr>
            <a:spLocks noGrp="1"/>
          </p:cNvSpPr>
          <p:nvPr>
            <p:ph type="dt" sz="half" idx="10"/>
          </p:nvPr>
        </p:nvSpPr>
        <p:spPr/>
        <p:txBody>
          <a:bodyPr/>
          <a:lstStyle/>
          <a:p>
            <a:fld id="{1BA872B0-D47B-46D6-A474-8A453B0ABE06}" type="datetimeFigureOut">
              <a:rPr lang="en-GB" smtClean="0"/>
              <a:t>25/11/2024</a:t>
            </a:fld>
            <a:endParaRPr lang="en-GB"/>
          </a:p>
        </p:txBody>
      </p:sp>
      <p:sp>
        <p:nvSpPr>
          <p:cNvPr id="5" name="Footer Placeholder 4">
            <a:extLst>
              <a:ext uri="{FF2B5EF4-FFF2-40B4-BE49-F238E27FC236}">
                <a16:creationId xmlns:a16="http://schemas.microsoft.com/office/drawing/2014/main" id="{28495BE6-4AAE-50FA-3FDF-0E79977284F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BC62205-AEA5-7A2C-61D4-1DAEFE9620E2}"/>
              </a:ext>
            </a:extLst>
          </p:cNvPr>
          <p:cNvSpPr>
            <a:spLocks noGrp="1"/>
          </p:cNvSpPr>
          <p:nvPr>
            <p:ph type="sldNum" sz="quarter" idx="12"/>
          </p:nvPr>
        </p:nvSpPr>
        <p:spPr/>
        <p:txBody>
          <a:bodyPr/>
          <a:lstStyle/>
          <a:p>
            <a:fld id="{425BF13B-6E99-4773-A379-926CBCDA1795}" type="slidenum">
              <a:rPr lang="en-GB" smtClean="0"/>
              <a:t>‹#›</a:t>
            </a:fld>
            <a:endParaRPr lang="en-GB"/>
          </a:p>
        </p:txBody>
      </p:sp>
    </p:spTree>
    <p:extLst>
      <p:ext uri="{BB962C8B-B14F-4D97-AF65-F5344CB8AC3E}">
        <p14:creationId xmlns:p14="http://schemas.microsoft.com/office/powerpoint/2010/main" val="1320389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E7C39-B9B5-9737-9800-8127F05571F6}"/>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644EA82B-5012-7BF0-E363-2D55BEF8C3F4}"/>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1F526CE-F076-545A-88FD-0B6A909A68AD}"/>
              </a:ext>
            </a:extLst>
          </p:cNvPr>
          <p:cNvSpPr>
            <a:spLocks noGrp="1"/>
          </p:cNvSpPr>
          <p:nvPr>
            <p:ph type="dt" sz="half" idx="10"/>
          </p:nvPr>
        </p:nvSpPr>
        <p:spPr/>
        <p:txBody>
          <a:bodyPr/>
          <a:lstStyle/>
          <a:p>
            <a:fld id="{1BA872B0-D47B-46D6-A474-8A453B0ABE06}" type="datetimeFigureOut">
              <a:rPr lang="en-GB" smtClean="0"/>
              <a:t>25/11/2024</a:t>
            </a:fld>
            <a:endParaRPr lang="en-GB"/>
          </a:p>
        </p:txBody>
      </p:sp>
      <p:sp>
        <p:nvSpPr>
          <p:cNvPr id="5" name="Footer Placeholder 4">
            <a:extLst>
              <a:ext uri="{FF2B5EF4-FFF2-40B4-BE49-F238E27FC236}">
                <a16:creationId xmlns:a16="http://schemas.microsoft.com/office/drawing/2014/main" id="{0C82485D-3908-69BB-CE8E-5173066A104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6E0C05E-B93D-EF77-2CCD-6B2E518DDB70}"/>
              </a:ext>
            </a:extLst>
          </p:cNvPr>
          <p:cNvSpPr>
            <a:spLocks noGrp="1"/>
          </p:cNvSpPr>
          <p:nvPr>
            <p:ph type="sldNum" sz="quarter" idx="12"/>
          </p:nvPr>
        </p:nvSpPr>
        <p:spPr/>
        <p:txBody>
          <a:bodyPr/>
          <a:lstStyle/>
          <a:p>
            <a:fld id="{425BF13B-6E99-4773-A379-926CBCDA1795}" type="slidenum">
              <a:rPr lang="en-GB" smtClean="0"/>
              <a:t>‹#›</a:t>
            </a:fld>
            <a:endParaRPr lang="en-GB"/>
          </a:p>
        </p:txBody>
      </p:sp>
    </p:spTree>
    <p:extLst>
      <p:ext uri="{BB962C8B-B14F-4D97-AF65-F5344CB8AC3E}">
        <p14:creationId xmlns:p14="http://schemas.microsoft.com/office/powerpoint/2010/main" val="1260527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164679-0A04-56C0-EE63-97C1A05E05F1}"/>
              </a:ext>
            </a:extLst>
          </p:cNvPr>
          <p:cNvSpPr>
            <a:spLocks noGrp="1"/>
          </p:cNvSpPr>
          <p:nvPr>
            <p:ph type="title" orient="vert"/>
          </p:nvPr>
        </p:nvSpPr>
        <p:spPr>
          <a:xfrm>
            <a:off x="6543675" y="365125"/>
            <a:ext cx="1971675"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D75BB5B5-CA77-D6DB-A57A-F454DC376075}"/>
              </a:ext>
            </a:extLst>
          </p:cNvPr>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33480F94-A3C0-D7DE-F2A1-4E00A9384F73}"/>
              </a:ext>
            </a:extLst>
          </p:cNvPr>
          <p:cNvSpPr>
            <a:spLocks noGrp="1"/>
          </p:cNvSpPr>
          <p:nvPr>
            <p:ph type="dt" sz="half" idx="10"/>
          </p:nvPr>
        </p:nvSpPr>
        <p:spPr/>
        <p:txBody>
          <a:bodyPr/>
          <a:lstStyle/>
          <a:p>
            <a:fld id="{1BA872B0-D47B-46D6-A474-8A453B0ABE06}" type="datetimeFigureOut">
              <a:rPr lang="en-GB" smtClean="0"/>
              <a:t>25/11/2024</a:t>
            </a:fld>
            <a:endParaRPr lang="en-GB"/>
          </a:p>
        </p:txBody>
      </p:sp>
      <p:sp>
        <p:nvSpPr>
          <p:cNvPr id="5" name="Footer Placeholder 4">
            <a:extLst>
              <a:ext uri="{FF2B5EF4-FFF2-40B4-BE49-F238E27FC236}">
                <a16:creationId xmlns:a16="http://schemas.microsoft.com/office/drawing/2014/main" id="{819002F5-3456-CEA9-97C8-422747DF236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28CB60A-E78A-988C-4CD0-FDDF20B83498}"/>
              </a:ext>
            </a:extLst>
          </p:cNvPr>
          <p:cNvSpPr>
            <a:spLocks noGrp="1"/>
          </p:cNvSpPr>
          <p:nvPr>
            <p:ph type="sldNum" sz="quarter" idx="12"/>
          </p:nvPr>
        </p:nvSpPr>
        <p:spPr/>
        <p:txBody>
          <a:bodyPr/>
          <a:lstStyle/>
          <a:p>
            <a:fld id="{425BF13B-6E99-4773-A379-926CBCDA1795}" type="slidenum">
              <a:rPr lang="en-GB" smtClean="0"/>
              <a:t>‹#›</a:t>
            </a:fld>
            <a:endParaRPr lang="en-GB"/>
          </a:p>
        </p:txBody>
      </p:sp>
    </p:spTree>
    <p:extLst>
      <p:ext uri="{BB962C8B-B14F-4D97-AF65-F5344CB8AC3E}">
        <p14:creationId xmlns:p14="http://schemas.microsoft.com/office/powerpoint/2010/main" val="4304410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38736-0C4E-41F3-4AA4-44325D422471}"/>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027431D0-8651-3B26-E31C-9F50645DF63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0CFB978-A3A5-CEBC-A7CA-F126367DF592}"/>
              </a:ext>
            </a:extLst>
          </p:cNvPr>
          <p:cNvSpPr>
            <a:spLocks noGrp="1"/>
          </p:cNvSpPr>
          <p:nvPr>
            <p:ph type="dt" sz="half" idx="10"/>
          </p:nvPr>
        </p:nvSpPr>
        <p:spPr/>
        <p:txBody>
          <a:bodyPr/>
          <a:lstStyle/>
          <a:p>
            <a:fld id="{1BA872B0-D47B-46D6-A474-8A453B0ABE06}" type="datetimeFigureOut">
              <a:rPr lang="en-GB" smtClean="0"/>
              <a:t>25/11/2024</a:t>
            </a:fld>
            <a:endParaRPr lang="en-GB"/>
          </a:p>
        </p:txBody>
      </p:sp>
      <p:sp>
        <p:nvSpPr>
          <p:cNvPr id="5" name="Footer Placeholder 4">
            <a:extLst>
              <a:ext uri="{FF2B5EF4-FFF2-40B4-BE49-F238E27FC236}">
                <a16:creationId xmlns:a16="http://schemas.microsoft.com/office/drawing/2014/main" id="{5920152A-E3FD-93F5-F1F7-EBF313724D5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DEF0E27-3DA0-5D14-92B8-B32B4F0D7707}"/>
              </a:ext>
            </a:extLst>
          </p:cNvPr>
          <p:cNvSpPr>
            <a:spLocks noGrp="1"/>
          </p:cNvSpPr>
          <p:nvPr>
            <p:ph type="sldNum" sz="quarter" idx="12"/>
          </p:nvPr>
        </p:nvSpPr>
        <p:spPr/>
        <p:txBody>
          <a:bodyPr/>
          <a:lstStyle/>
          <a:p>
            <a:fld id="{425BF13B-6E99-4773-A379-926CBCDA1795}" type="slidenum">
              <a:rPr lang="en-GB" smtClean="0"/>
              <a:t>‹#›</a:t>
            </a:fld>
            <a:endParaRPr lang="en-GB"/>
          </a:p>
        </p:txBody>
      </p:sp>
    </p:spTree>
    <p:extLst>
      <p:ext uri="{BB962C8B-B14F-4D97-AF65-F5344CB8AC3E}">
        <p14:creationId xmlns:p14="http://schemas.microsoft.com/office/powerpoint/2010/main" val="343194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3573C-286A-C7A1-391B-9E48AF00F838}"/>
              </a:ext>
            </a:extLst>
          </p:cNvPr>
          <p:cNvSpPr>
            <a:spLocks noGrp="1"/>
          </p:cNvSpPr>
          <p:nvPr>
            <p:ph type="title"/>
          </p:nvPr>
        </p:nvSpPr>
        <p:spPr>
          <a:xfrm>
            <a:off x="623888" y="1709739"/>
            <a:ext cx="7886700" cy="2852737"/>
          </a:xfrm>
        </p:spPr>
        <p:txBody>
          <a:bodyPr anchor="b"/>
          <a:lstStyle>
            <a:lvl1pPr>
              <a:defRPr sz="4500"/>
            </a:lvl1pPr>
          </a:lstStyle>
          <a:p>
            <a:r>
              <a:rPr lang="en-GB"/>
              <a:t>Click to edit Master title style</a:t>
            </a:r>
          </a:p>
        </p:txBody>
      </p:sp>
      <p:sp>
        <p:nvSpPr>
          <p:cNvPr id="3" name="Text Placeholder 2">
            <a:extLst>
              <a:ext uri="{FF2B5EF4-FFF2-40B4-BE49-F238E27FC236}">
                <a16:creationId xmlns:a16="http://schemas.microsoft.com/office/drawing/2014/main" id="{E99A4679-948B-30E9-E820-885A3CFBF588}"/>
              </a:ext>
            </a:extLst>
          </p:cNvPr>
          <p:cNvSpPr>
            <a:spLocks noGrp="1"/>
          </p:cNvSpPr>
          <p:nvPr>
            <p:ph type="body" idx="1"/>
          </p:nvPr>
        </p:nvSpPr>
        <p:spPr>
          <a:xfrm>
            <a:off x="623888" y="4589464"/>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F068FBA-10A5-7D76-C0B6-95EA610C89D6}"/>
              </a:ext>
            </a:extLst>
          </p:cNvPr>
          <p:cNvSpPr>
            <a:spLocks noGrp="1"/>
          </p:cNvSpPr>
          <p:nvPr>
            <p:ph type="dt" sz="half" idx="10"/>
          </p:nvPr>
        </p:nvSpPr>
        <p:spPr/>
        <p:txBody>
          <a:bodyPr/>
          <a:lstStyle/>
          <a:p>
            <a:fld id="{1BA872B0-D47B-46D6-A474-8A453B0ABE06}" type="datetimeFigureOut">
              <a:rPr lang="en-GB" smtClean="0"/>
              <a:t>25/11/2024</a:t>
            </a:fld>
            <a:endParaRPr lang="en-GB"/>
          </a:p>
        </p:txBody>
      </p:sp>
      <p:sp>
        <p:nvSpPr>
          <p:cNvPr id="5" name="Footer Placeholder 4">
            <a:extLst>
              <a:ext uri="{FF2B5EF4-FFF2-40B4-BE49-F238E27FC236}">
                <a16:creationId xmlns:a16="http://schemas.microsoft.com/office/drawing/2014/main" id="{E43D8A7C-3D71-9065-24C5-06DE4EF035D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4C8A2E-87F7-99CB-858C-5F94B20991CA}"/>
              </a:ext>
            </a:extLst>
          </p:cNvPr>
          <p:cNvSpPr>
            <a:spLocks noGrp="1"/>
          </p:cNvSpPr>
          <p:nvPr>
            <p:ph type="sldNum" sz="quarter" idx="12"/>
          </p:nvPr>
        </p:nvSpPr>
        <p:spPr/>
        <p:txBody>
          <a:bodyPr/>
          <a:lstStyle/>
          <a:p>
            <a:fld id="{425BF13B-6E99-4773-A379-926CBCDA1795}" type="slidenum">
              <a:rPr lang="en-GB" smtClean="0"/>
              <a:t>‹#›</a:t>
            </a:fld>
            <a:endParaRPr lang="en-GB"/>
          </a:p>
        </p:txBody>
      </p:sp>
    </p:spTree>
    <p:extLst>
      <p:ext uri="{BB962C8B-B14F-4D97-AF65-F5344CB8AC3E}">
        <p14:creationId xmlns:p14="http://schemas.microsoft.com/office/powerpoint/2010/main" val="1445961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12057-121A-7633-48DE-9E43B93A32EC}"/>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FE6EEEE2-23FA-4115-EE02-8D8F08AB2DC6}"/>
              </a:ext>
            </a:extLst>
          </p:cNvPr>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FDF31C70-6E51-FA4B-A887-1FAC2A0CE9D8}"/>
              </a:ext>
            </a:extLst>
          </p:cNvPr>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DB314B69-707D-7E5E-71CD-4399FB8D0EDB}"/>
              </a:ext>
            </a:extLst>
          </p:cNvPr>
          <p:cNvSpPr>
            <a:spLocks noGrp="1"/>
          </p:cNvSpPr>
          <p:nvPr>
            <p:ph type="dt" sz="half" idx="10"/>
          </p:nvPr>
        </p:nvSpPr>
        <p:spPr/>
        <p:txBody>
          <a:bodyPr/>
          <a:lstStyle/>
          <a:p>
            <a:fld id="{1BA872B0-D47B-46D6-A474-8A453B0ABE06}" type="datetimeFigureOut">
              <a:rPr lang="en-GB" smtClean="0"/>
              <a:t>25/11/2024</a:t>
            </a:fld>
            <a:endParaRPr lang="en-GB"/>
          </a:p>
        </p:txBody>
      </p:sp>
      <p:sp>
        <p:nvSpPr>
          <p:cNvPr id="6" name="Footer Placeholder 5">
            <a:extLst>
              <a:ext uri="{FF2B5EF4-FFF2-40B4-BE49-F238E27FC236}">
                <a16:creationId xmlns:a16="http://schemas.microsoft.com/office/drawing/2014/main" id="{C26800F0-76A3-B88E-0C5E-E545A485C64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CC4F20D-1823-1030-1892-D89F848533F2}"/>
              </a:ext>
            </a:extLst>
          </p:cNvPr>
          <p:cNvSpPr>
            <a:spLocks noGrp="1"/>
          </p:cNvSpPr>
          <p:nvPr>
            <p:ph type="sldNum" sz="quarter" idx="12"/>
          </p:nvPr>
        </p:nvSpPr>
        <p:spPr/>
        <p:txBody>
          <a:bodyPr/>
          <a:lstStyle/>
          <a:p>
            <a:fld id="{425BF13B-6E99-4773-A379-926CBCDA1795}" type="slidenum">
              <a:rPr lang="en-GB" smtClean="0"/>
              <a:t>‹#›</a:t>
            </a:fld>
            <a:endParaRPr lang="en-GB"/>
          </a:p>
        </p:txBody>
      </p:sp>
    </p:spTree>
    <p:extLst>
      <p:ext uri="{BB962C8B-B14F-4D97-AF65-F5344CB8AC3E}">
        <p14:creationId xmlns:p14="http://schemas.microsoft.com/office/powerpoint/2010/main" val="1447436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D1981-D01B-D696-847D-71F022E7EE86}"/>
              </a:ext>
            </a:extLst>
          </p:cNvPr>
          <p:cNvSpPr>
            <a:spLocks noGrp="1"/>
          </p:cNvSpPr>
          <p:nvPr>
            <p:ph type="title"/>
          </p:nvPr>
        </p:nvSpPr>
        <p:spPr>
          <a:xfrm>
            <a:off x="629841" y="365126"/>
            <a:ext cx="78867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1D592A3C-211E-1118-5AB9-1C0BA08C4131}"/>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B942F66E-9546-0E42-7587-395AFB779132}"/>
              </a:ext>
            </a:extLst>
          </p:cNvPr>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F882165B-0474-B00F-F8D2-45514D7043ED}"/>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AAECFB32-59AF-D04D-5502-198C85362856}"/>
              </a:ext>
            </a:extLst>
          </p:cNvPr>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E1D22BC0-C7EB-78D8-FCBD-2C2F6D5C5F46}"/>
              </a:ext>
            </a:extLst>
          </p:cNvPr>
          <p:cNvSpPr>
            <a:spLocks noGrp="1"/>
          </p:cNvSpPr>
          <p:nvPr>
            <p:ph type="dt" sz="half" idx="10"/>
          </p:nvPr>
        </p:nvSpPr>
        <p:spPr/>
        <p:txBody>
          <a:bodyPr/>
          <a:lstStyle/>
          <a:p>
            <a:fld id="{1BA872B0-D47B-46D6-A474-8A453B0ABE06}" type="datetimeFigureOut">
              <a:rPr lang="en-GB" smtClean="0"/>
              <a:t>25/11/2024</a:t>
            </a:fld>
            <a:endParaRPr lang="en-GB"/>
          </a:p>
        </p:txBody>
      </p:sp>
      <p:sp>
        <p:nvSpPr>
          <p:cNvPr id="8" name="Footer Placeholder 7">
            <a:extLst>
              <a:ext uri="{FF2B5EF4-FFF2-40B4-BE49-F238E27FC236}">
                <a16:creationId xmlns:a16="http://schemas.microsoft.com/office/drawing/2014/main" id="{A16C054A-D14B-538C-8AEB-0D25E405F82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29D72E7-0882-323D-72DA-E2C19FE7BA20}"/>
              </a:ext>
            </a:extLst>
          </p:cNvPr>
          <p:cNvSpPr>
            <a:spLocks noGrp="1"/>
          </p:cNvSpPr>
          <p:nvPr>
            <p:ph type="sldNum" sz="quarter" idx="12"/>
          </p:nvPr>
        </p:nvSpPr>
        <p:spPr/>
        <p:txBody>
          <a:bodyPr/>
          <a:lstStyle/>
          <a:p>
            <a:fld id="{425BF13B-6E99-4773-A379-926CBCDA1795}" type="slidenum">
              <a:rPr lang="en-GB" smtClean="0"/>
              <a:t>‹#›</a:t>
            </a:fld>
            <a:endParaRPr lang="en-GB"/>
          </a:p>
        </p:txBody>
      </p:sp>
    </p:spTree>
    <p:extLst>
      <p:ext uri="{BB962C8B-B14F-4D97-AF65-F5344CB8AC3E}">
        <p14:creationId xmlns:p14="http://schemas.microsoft.com/office/powerpoint/2010/main" val="19170109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5D2E1-E7B8-C44C-F9BF-31AA57D81097}"/>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7B2FA1FB-86DD-083F-A434-77256790298C}"/>
              </a:ext>
            </a:extLst>
          </p:cNvPr>
          <p:cNvSpPr>
            <a:spLocks noGrp="1"/>
          </p:cNvSpPr>
          <p:nvPr>
            <p:ph type="dt" sz="half" idx="10"/>
          </p:nvPr>
        </p:nvSpPr>
        <p:spPr/>
        <p:txBody>
          <a:bodyPr/>
          <a:lstStyle/>
          <a:p>
            <a:fld id="{1BA872B0-D47B-46D6-A474-8A453B0ABE06}" type="datetimeFigureOut">
              <a:rPr lang="en-GB" smtClean="0"/>
              <a:t>25/11/2024</a:t>
            </a:fld>
            <a:endParaRPr lang="en-GB"/>
          </a:p>
        </p:txBody>
      </p:sp>
      <p:sp>
        <p:nvSpPr>
          <p:cNvPr id="4" name="Footer Placeholder 3">
            <a:extLst>
              <a:ext uri="{FF2B5EF4-FFF2-40B4-BE49-F238E27FC236}">
                <a16:creationId xmlns:a16="http://schemas.microsoft.com/office/drawing/2014/main" id="{2EF0ED92-55E5-3654-9BA8-28158FC6CCF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77A8344-2E46-B949-1C16-834EBE70769F}"/>
              </a:ext>
            </a:extLst>
          </p:cNvPr>
          <p:cNvSpPr>
            <a:spLocks noGrp="1"/>
          </p:cNvSpPr>
          <p:nvPr>
            <p:ph type="sldNum" sz="quarter" idx="12"/>
          </p:nvPr>
        </p:nvSpPr>
        <p:spPr/>
        <p:txBody>
          <a:bodyPr/>
          <a:lstStyle/>
          <a:p>
            <a:fld id="{425BF13B-6E99-4773-A379-926CBCDA1795}" type="slidenum">
              <a:rPr lang="en-GB" smtClean="0"/>
              <a:t>‹#›</a:t>
            </a:fld>
            <a:endParaRPr lang="en-GB"/>
          </a:p>
        </p:txBody>
      </p:sp>
    </p:spTree>
    <p:extLst>
      <p:ext uri="{BB962C8B-B14F-4D97-AF65-F5344CB8AC3E}">
        <p14:creationId xmlns:p14="http://schemas.microsoft.com/office/powerpoint/2010/main" val="42431607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73D472-6D79-D9DE-D216-4EC8D097B6C4}"/>
              </a:ext>
            </a:extLst>
          </p:cNvPr>
          <p:cNvSpPr>
            <a:spLocks noGrp="1"/>
          </p:cNvSpPr>
          <p:nvPr>
            <p:ph type="dt" sz="half" idx="10"/>
          </p:nvPr>
        </p:nvSpPr>
        <p:spPr/>
        <p:txBody>
          <a:bodyPr/>
          <a:lstStyle/>
          <a:p>
            <a:fld id="{1BA872B0-D47B-46D6-A474-8A453B0ABE06}" type="datetimeFigureOut">
              <a:rPr lang="en-GB" smtClean="0"/>
              <a:t>25/11/2024</a:t>
            </a:fld>
            <a:endParaRPr lang="en-GB"/>
          </a:p>
        </p:txBody>
      </p:sp>
      <p:sp>
        <p:nvSpPr>
          <p:cNvPr id="3" name="Footer Placeholder 2">
            <a:extLst>
              <a:ext uri="{FF2B5EF4-FFF2-40B4-BE49-F238E27FC236}">
                <a16:creationId xmlns:a16="http://schemas.microsoft.com/office/drawing/2014/main" id="{E94E1BC7-C759-FEF3-9647-8FA472C3671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6DDA83D-7B5E-F1D2-4653-0EBAAC6E4E4E}"/>
              </a:ext>
            </a:extLst>
          </p:cNvPr>
          <p:cNvSpPr>
            <a:spLocks noGrp="1"/>
          </p:cNvSpPr>
          <p:nvPr>
            <p:ph type="sldNum" sz="quarter" idx="12"/>
          </p:nvPr>
        </p:nvSpPr>
        <p:spPr/>
        <p:txBody>
          <a:bodyPr/>
          <a:lstStyle/>
          <a:p>
            <a:fld id="{425BF13B-6E99-4773-A379-926CBCDA1795}" type="slidenum">
              <a:rPr lang="en-GB" smtClean="0"/>
              <a:t>‹#›</a:t>
            </a:fld>
            <a:endParaRPr lang="en-GB"/>
          </a:p>
        </p:txBody>
      </p:sp>
    </p:spTree>
    <p:extLst>
      <p:ext uri="{BB962C8B-B14F-4D97-AF65-F5344CB8AC3E}">
        <p14:creationId xmlns:p14="http://schemas.microsoft.com/office/powerpoint/2010/main" val="14505167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36CC9-498A-8D83-D3A4-5BF140ADF92C}"/>
              </a:ext>
            </a:extLst>
          </p:cNvPr>
          <p:cNvSpPr>
            <a:spLocks noGrp="1"/>
          </p:cNvSpPr>
          <p:nvPr>
            <p:ph type="title"/>
          </p:nvPr>
        </p:nvSpPr>
        <p:spPr>
          <a:xfrm>
            <a:off x="629841" y="457200"/>
            <a:ext cx="2949178" cy="1600200"/>
          </a:xfrm>
        </p:spPr>
        <p:txBody>
          <a:bodyPr anchor="b"/>
          <a:lstStyle>
            <a:lvl1pPr>
              <a:defRPr sz="2400"/>
            </a:lvl1pPr>
          </a:lstStyle>
          <a:p>
            <a:r>
              <a:rPr lang="en-GB"/>
              <a:t>Click to edit Master title style</a:t>
            </a:r>
          </a:p>
        </p:txBody>
      </p:sp>
      <p:sp>
        <p:nvSpPr>
          <p:cNvPr id="3" name="Content Placeholder 2">
            <a:extLst>
              <a:ext uri="{FF2B5EF4-FFF2-40B4-BE49-F238E27FC236}">
                <a16:creationId xmlns:a16="http://schemas.microsoft.com/office/drawing/2014/main" id="{E75D7984-C26C-243F-9A14-044A5F1A9515}"/>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875A2EA9-AB37-B8FE-6081-473297F5F04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767FC07E-3CA9-4A44-8A9F-F694C115785F}"/>
              </a:ext>
            </a:extLst>
          </p:cNvPr>
          <p:cNvSpPr>
            <a:spLocks noGrp="1"/>
          </p:cNvSpPr>
          <p:nvPr>
            <p:ph type="dt" sz="half" idx="10"/>
          </p:nvPr>
        </p:nvSpPr>
        <p:spPr/>
        <p:txBody>
          <a:bodyPr/>
          <a:lstStyle/>
          <a:p>
            <a:fld id="{1BA872B0-D47B-46D6-A474-8A453B0ABE06}" type="datetimeFigureOut">
              <a:rPr lang="en-GB" smtClean="0"/>
              <a:t>25/11/2024</a:t>
            </a:fld>
            <a:endParaRPr lang="en-GB"/>
          </a:p>
        </p:txBody>
      </p:sp>
      <p:sp>
        <p:nvSpPr>
          <p:cNvPr id="6" name="Footer Placeholder 5">
            <a:extLst>
              <a:ext uri="{FF2B5EF4-FFF2-40B4-BE49-F238E27FC236}">
                <a16:creationId xmlns:a16="http://schemas.microsoft.com/office/drawing/2014/main" id="{FEE67FB4-A3EC-ADEE-5D6B-5714B7FAA4F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6FDEBA1-B0F5-3D91-2859-B713377C3BE2}"/>
              </a:ext>
            </a:extLst>
          </p:cNvPr>
          <p:cNvSpPr>
            <a:spLocks noGrp="1"/>
          </p:cNvSpPr>
          <p:nvPr>
            <p:ph type="sldNum" sz="quarter" idx="12"/>
          </p:nvPr>
        </p:nvSpPr>
        <p:spPr/>
        <p:txBody>
          <a:bodyPr/>
          <a:lstStyle/>
          <a:p>
            <a:fld id="{425BF13B-6E99-4773-A379-926CBCDA1795}" type="slidenum">
              <a:rPr lang="en-GB" smtClean="0"/>
              <a:t>‹#›</a:t>
            </a:fld>
            <a:endParaRPr lang="en-GB"/>
          </a:p>
        </p:txBody>
      </p:sp>
    </p:spTree>
    <p:extLst>
      <p:ext uri="{BB962C8B-B14F-4D97-AF65-F5344CB8AC3E}">
        <p14:creationId xmlns:p14="http://schemas.microsoft.com/office/powerpoint/2010/main" val="35038924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787B5-4934-D417-CFE6-85B2A4C0A659}"/>
              </a:ext>
            </a:extLst>
          </p:cNvPr>
          <p:cNvSpPr>
            <a:spLocks noGrp="1"/>
          </p:cNvSpPr>
          <p:nvPr>
            <p:ph type="title"/>
          </p:nvPr>
        </p:nvSpPr>
        <p:spPr>
          <a:xfrm>
            <a:off x="629841" y="457200"/>
            <a:ext cx="2949178" cy="1600200"/>
          </a:xfrm>
        </p:spPr>
        <p:txBody>
          <a:bodyPr anchor="b"/>
          <a:lstStyle>
            <a:lvl1pPr>
              <a:defRPr sz="2400"/>
            </a:lvl1pPr>
          </a:lstStyle>
          <a:p>
            <a:r>
              <a:rPr lang="en-GB"/>
              <a:t>Click to edit Master title style</a:t>
            </a:r>
          </a:p>
        </p:txBody>
      </p:sp>
      <p:sp>
        <p:nvSpPr>
          <p:cNvPr id="3" name="Picture Placeholder 2">
            <a:extLst>
              <a:ext uri="{FF2B5EF4-FFF2-40B4-BE49-F238E27FC236}">
                <a16:creationId xmlns:a16="http://schemas.microsoft.com/office/drawing/2014/main" id="{F711F9B4-2ABD-A671-4800-A4A99A5450FC}"/>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p>
        </p:txBody>
      </p:sp>
      <p:sp>
        <p:nvSpPr>
          <p:cNvPr id="4" name="Text Placeholder 3">
            <a:extLst>
              <a:ext uri="{FF2B5EF4-FFF2-40B4-BE49-F238E27FC236}">
                <a16:creationId xmlns:a16="http://schemas.microsoft.com/office/drawing/2014/main" id="{4127A67F-0FEB-C94A-83B9-F92AE410250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66292AFD-A09E-60A7-5351-7DE4FBF7FB3F}"/>
              </a:ext>
            </a:extLst>
          </p:cNvPr>
          <p:cNvSpPr>
            <a:spLocks noGrp="1"/>
          </p:cNvSpPr>
          <p:nvPr>
            <p:ph type="dt" sz="half" idx="10"/>
          </p:nvPr>
        </p:nvSpPr>
        <p:spPr/>
        <p:txBody>
          <a:bodyPr/>
          <a:lstStyle/>
          <a:p>
            <a:fld id="{1BA872B0-D47B-46D6-A474-8A453B0ABE06}" type="datetimeFigureOut">
              <a:rPr lang="en-GB" smtClean="0"/>
              <a:t>25/11/2024</a:t>
            </a:fld>
            <a:endParaRPr lang="en-GB"/>
          </a:p>
        </p:txBody>
      </p:sp>
      <p:sp>
        <p:nvSpPr>
          <p:cNvPr id="6" name="Footer Placeholder 5">
            <a:extLst>
              <a:ext uri="{FF2B5EF4-FFF2-40B4-BE49-F238E27FC236}">
                <a16:creationId xmlns:a16="http://schemas.microsoft.com/office/drawing/2014/main" id="{3CC68A2D-CF9F-7767-43D2-E83234E76BA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A3E2256-F7E1-8026-0183-F09817AC1212}"/>
              </a:ext>
            </a:extLst>
          </p:cNvPr>
          <p:cNvSpPr>
            <a:spLocks noGrp="1"/>
          </p:cNvSpPr>
          <p:nvPr>
            <p:ph type="sldNum" sz="quarter" idx="12"/>
          </p:nvPr>
        </p:nvSpPr>
        <p:spPr/>
        <p:txBody>
          <a:bodyPr/>
          <a:lstStyle/>
          <a:p>
            <a:fld id="{425BF13B-6E99-4773-A379-926CBCDA1795}" type="slidenum">
              <a:rPr lang="en-GB" smtClean="0"/>
              <a:t>‹#›</a:t>
            </a:fld>
            <a:endParaRPr lang="en-GB"/>
          </a:p>
        </p:txBody>
      </p:sp>
    </p:spTree>
    <p:extLst>
      <p:ext uri="{BB962C8B-B14F-4D97-AF65-F5344CB8AC3E}">
        <p14:creationId xmlns:p14="http://schemas.microsoft.com/office/powerpoint/2010/main" val="2562030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73DF8B-2337-0C6C-8087-6E328CAC4258}"/>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B77BE70F-7D8D-6AC9-8D5A-E7265433FDE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6F14BC1-02C4-2175-7DDD-AD832641F80F}"/>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1BA872B0-D47B-46D6-A474-8A453B0ABE06}" type="datetimeFigureOut">
              <a:rPr lang="en-GB" smtClean="0"/>
              <a:t>25/11/2024</a:t>
            </a:fld>
            <a:endParaRPr lang="en-GB"/>
          </a:p>
        </p:txBody>
      </p:sp>
      <p:sp>
        <p:nvSpPr>
          <p:cNvPr id="5" name="Footer Placeholder 4">
            <a:extLst>
              <a:ext uri="{FF2B5EF4-FFF2-40B4-BE49-F238E27FC236}">
                <a16:creationId xmlns:a16="http://schemas.microsoft.com/office/drawing/2014/main" id="{B5967363-FC44-3A05-8E20-FF2E62AD57B8}"/>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976BBEED-CF85-2667-5695-2F1C8346AB47}"/>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425BF13B-6E99-4773-A379-926CBCDA1795}" type="slidenum">
              <a:rPr lang="en-GB" smtClean="0"/>
              <a:t>‹#›</a:t>
            </a:fld>
            <a:endParaRPr lang="en-GB"/>
          </a:p>
        </p:txBody>
      </p:sp>
    </p:spTree>
    <p:extLst>
      <p:ext uri="{BB962C8B-B14F-4D97-AF65-F5344CB8AC3E}">
        <p14:creationId xmlns:p14="http://schemas.microsoft.com/office/powerpoint/2010/main" val="1543446982"/>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8ED99AB-157C-A7EF-ABC3-51A8FFDAC01A}"/>
              </a:ext>
            </a:extLst>
          </p:cNvPr>
          <p:cNvPicPr>
            <a:picLocks noChangeAspect="1"/>
          </p:cNvPicPr>
          <p:nvPr/>
        </p:nvPicPr>
        <p:blipFill>
          <a:blip r:embed="rId3"/>
          <a:stretch>
            <a:fillRect/>
          </a:stretch>
        </p:blipFill>
        <p:spPr>
          <a:xfrm>
            <a:off x="0" y="0"/>
            <a:ext cx="9144000" cy="6858000"/>
          </a:xfrm>
          <a:prstGeom prst="rect">
            <a:avLst/>
          </a:prstGeom>
        </p:spPr>
      </p:pic>
      <p:sp>
        <p:nvSpPr>
          <p:cNvPr id="3" name="TextBox 2">
            <a:extLst>
              <a:ext uri="{FF2B5EF4-FFF2-40B4-BE49-F238E27FC236}">
                <a16:creationId xmlns:a16="http://schemas.microsoft.com/office/drawing/2014/main" id="{657A8DFE-DB1C-91F2-E77E-EFA5C522C29D}"/>
              </a:ext>
            </a:extLst>
          </p:cNvPr>
          <p:cNvSpPr txBox="1"/>
          <p:nvPr/>
        </p:nvSpPr>
        <p:spPr>
          <a:xfrm>
            <a:off x="1043608" y="1412776"/>
            <a:ext cx="7128792" cy="3539430"/>
          </a:xfrm>
          <a:prstGeom prst="rect">
            <a:avLst/>
          </a:prstGeom>
          <a:solidFill>
            <a:srgbClr val="92D050">
              <a:alpha val="86000"/>
            </a:srgbClr>
          </a:solidFill>
        </p:spPr>
        <p:txBody>
          <a:bodyPr wrap="square">
            <a:spAutoFit/>
          </a:bodyPr>
          <a:lstStyle/>
          <a:p>
            <a:r>
              <a:rPr lang="en-GB" sz="2800" i="1" dirty="0"/>
              <a:t>Dear Parent/ Carer, Congratulations! Your child has opted for the amazing 'Food Preparation and Nutrition' GCSE as one of their option choices! </a:t>
            </a:r>
          </a:p>
          <a:p>
            <a:endParaRPr lang="en-GB" sz="2800" i="1" dirty="0"/>
          </a:p>
          <a:p>
            <a:r>
              <a:rPr lang="en-GB" sz="2800" i="1" dirty="0"/>
              <a:t>This is a fantastic course which combines a range of food science, in-depth nutrition, food provenance and the practical application of cooking and food preparation skills. </a:t>
            </a:r>
          </a:p>
        </p:txBody>
      </p:sp>
    </p:spTree>
    <p:extLst>
      <p:ext uri="{BB962C8B-B14F-4D97-AF65-F5344CB8AC3E}">
        <p14:creationId xmlns:p14="http://schemas.microsoft.com/office/powerpoint/2010/main" val="41779344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8AC8A13-2EF8-9BD8-3707-7F3BFAB2316D}"/>
              </a:ext>
            </a:extLst>
          </p:cNvPr>
          <p:cNvSpPr txBox="1"/>
          <p:nvPr/>
        </p:nvSpPr>
        <p:spPr>
          <a:xfrm>
            <a:off x="345162" y="1040157"/>
            <a:ext cx="4392488" cy="5447645"/>
          </a:xfrm>
          <a:prstGeom prst="rect">
            <a:avLst/>
          </a:prstGeom>
          <a:noFill/>
        </p:spPr>
        <p:txBody>
          <a:bodyPr wrap="square">
            <a:spAutoFit/>
          </a:bodyPr>
          <a:lstStyle/>
          <a:p>
            <a:endParaRPr lang="en-GB" sz="2400" dirty="0">
              <a:effectLst/>
              <a:latin typeface="Calibri" panose="020F0502020204030204" pitchFamily="34" charset="0"/>
              <a:ea typeface="Calibri" panose="020F0502020204030204" pitchFamily="34" charset="0"/>
            </a:endParaRPr>
          </a:p>
          <a:p>
            <a:r>
              <a:rPr lang="en-GB" sz="2800" b="1" dirty="0">
                <a:effectLst/>
                <a:latin typeface="Calibri" panose="020F0502020204030204" pitchFamily="34" charset="0"/>
                <a:ea typeface="Calibri" panose="020F0502020204030204" pitchFamily="34" charset="0"/>
                <a:cs typeface="Calibri" panose="020F0502020204030204" pitchFamily="34" charset="0"/>
              </a:rPr>
              <a:t>The five core topics studied in the theory section of the course: </a:t>
            </a:r>
            <a:endParaRPr lang="en-GB" dirty="0">
              <a:effectLst/>
              <a:latin typeface="Calibri" panose="020F0502020204030204" pitchFamily="34" charset="0"/>
              <a:ea typeface="Calibri" panose="020F0502020204030204" pitchFamily="34" charset="0"/>
            </a:endParaRPr>
          </a:p>
          <a:p>
            <a:r>
              <a:rPr lang="en-GB" sz="3200" b="1" dirty="0">
                <a:effectLst/>
                <a:latin typeface="Calibri" panose="020F0502020204030204" pitchFamily="34" charset="0"/>
                <a:ea typeface="Calibri" panose="020F0502020204030204" pitchFamily="34" charset="0"/>
                <a:cs typeface="Calibri" panose="020F0502020204030204" pitchFamily="34" charset="0"/>
              </a:rPr>
              <a:t> </a:t>
            </a:r>
            <a:endParaRPr lang="en-GB" sz="2000" dirty="0">
              <a:effectLst/>
              <a:latin typeface="Calibri" panose="020F0502020204030204" pitchFamily="34" charset="0"/>
              <a:ea typeface="Calibri" panose="020F0502020204030204" pitchFamily="34" charset="0"/>
            </a:endParaRPr>
          </a:p>
          <a:p>
            <a:pPr marL="457200" indent="-457200">
              <a:buFont typeface="Wingdings" panose="05000000000000000000" pitchFamily="2" charset="2"/>
              <a:buChar char="Ø"/>
            </a:pPr>
            <a:r>
              <a:rPr lang="en-GB" sz="2800" b="1" dirty="0">
                <a:effectLst/>
                <a:latin typeface="Calibri" panose="020F0502020204030204" pitchFamily="34" charset="0"/>
                <a:ea typeface="Calibri" panose="020F0502020204030204" pitchFamily="34" charset="0"/>
                <a:cs typeface="Calibri" panose="020F0502020204030204" pitchFamily="34" charset="0"/>
              </a:rPr>
              <a:t>Food, nutrition and health </a:t>
            </a:r>
            <a:endParaRPr lang="en-GB" sz="2800" b="1" dirty="0">
              <a:latin typeface="Calibri" panose="020F0502020204030204" pitchFamily="34" charset="0"/>
              <a:ea typeface="Calibri" panose="020F0502020204030204" pitchFamily="34" charset="0"/>
            </a:endParaRPr>
          </a:p>
          <a:p>
            <a:pPr marL="457200" indent="-457200">
              <a:buFont typeface="Wingdings" panose="05000000000000000000" pitchFamily="2" charset="2"/>
              <a:buChar char="Ø"/>
            </a:pPr>
            <a:r>
              <a:rPr lang="en-GB" sz="2800" b="1" dirty="0">
                <a:effectLst/>
                <a:latin typeface="Calibri" panose="020F0502020204030204" pitchFamily="34" charset="0"/>
                <a:ea typeface="Calibri" panose="020F0502020204030204" pitchFamily="34" charset="0"/>
                <a:cs typeface="Calibri" panose="020F0502020204030204" pitchFamily="34" charset="0"/>
              </a:rPr>
              <a:t>Food science </a:t>
            </a:r>
            <a:endParaRPr lang="en-GB" sz="2800" b="1" dirty="0">
              <a:latin typeface="Calibri" panose="020F0502020204030204" pitchFamily="34" charset="0"/>
              <a:ea typeface="Calibri" panose="020F0502020204030204" pitchFamily="34" charset="0"/>
            </a:endParaRPr>
          </a:p>
          <a:p>
            <a:pPr marL="457200" indent="-457200">
              <a:buFont typeface="Wingdings" panose="05000000000000000000" pitchFamily="2" charset="2"/>
              <a:buChar char="Ø"/>
            </a:pPr>
            <a:r>
              <a:rPr lang="en-GB" sz="2800" b="1" dirty="0">
                <a:effectLst/>
                <a:latin typeface="Calibri" panose="020F0502020204030204" pitchFamily="34" charset="0"/>
                <a:ea typeface="Calibri" panose="020F0502020204030204" pitchFamily="34" charset="0"/>
                <a:cs typeface="Calibri" panose="020F0502020204030204" pitchFamily="34" charset="0"/>
              </a:rPr>
              <a:t> Food safety </a:t>
            </a:r>
            <a:endParaRPr lang="en-GB" sz="2800" b="1" dirty="0">
              <a:latin typeface="Calibri" panose="020F0502020204030204" pitchFamily="34" charset="0"/>
              <a:ea typeface="Calibri" panose="020F0502020204030204" pitchFamily="34" charset="0"/>
            </a:endParaRPr>
          </a:p>
          <a:p>
            <a:pPr marL="457200" indent="-457200">
              <a:buFont typeface="Wingdings" panose="05000000000000000000" pitchFamily="2" charset="2"/>
              <a:buChar char="Ø"/>
            </a:pPr>
            <a:r>
              <a:rPr lang="en-GB" sz="2800" b="1" dirty="0">
                <a:effectLst/>
                <a:latin typeface="Calibri" panose="020F0502020204030204" pitchFamily="34" charset="0"/>
                <a:ea typeface="Calibri" panose="020F0502020204030204" pitchFamily="34" charset="0"/>
                <a:cs typeface="Calibri" panose="020F0502020204030204" pitchFamily="34" charset="0"/>
              </a:rPr>
              <a:t>Food choice </a:t>
            </a:r>
            <a:endParaRPr lang="en-GB" sz="2800" b="1" dirty="0">
              <a:latin typeface="Calibri" panose="020F0502020204030204" pitchFamily="34" charset="0"/>
              <a:ea typeface="Calibri" panose="020F0502020204030204" pitchFamily="34" charset="0"/>
            </a:endParaRPr>
          </a:p>
          <a:p>
            <a:pPr marL="457200" indent="-457200">
              <a:buFont typeface="Wingdings" panose="05000000000000000000" pitchFamily="2" charset="2"/>
              <a:buChar char="Ø"/>
            </a:pPr>
            <a:r>
              <a:rPr lang="en-GB" sz="2800" b="1" dirty="0">
                <a:effectLst/>
                <a:latin typeface="Calibri" panose="020F0502020204030204" pitchFamily="34" charset="0"/>
                <a:ea typeface="Calibri" panose="020F0502020204030204" pitchFamily="34" charset="0"/>
                <a:cs typeface="Calibri" panose="020F0502020204030204" pitchFamily="34" charset="0"/>
              </a:rPr>
              <a:t>Food provenance</a:t>
            </a:r>
            <a:endParaRPr lang="en-GB" sz="2800" b="1" dirty="0">
              <a:effectLst/>
              <a:latin typeface="Calibri" panose="020F0502020204030204" pitchFamily="34" charset="0"/>
              <a:ea typeface="Calibri" panose="020F0502020204030204" pitchFamily="34" charset="0"/>
            </a:endParaRPr>
          </a:p>
          <a:p>
            <a:r>
              <a:rPr lang="en-GB" sz="2800" b="1" dirty="0">
                <a:effectLst/>
                <a:latin typeface="Calibri" panose="020F0502020204030204" pitchFamily="34" charset="0"/>
                <a:ea typeface="Calibri" panose="020F0502020204030204" pitchFamily="34" charset="0"/>
                <a:cs typeface="Calibri" panose="020F0502020204030204" pitchFamily="34" charset="0"/>
              </a:rPr>
              <a:t> </a:t>
            </a:r>
            <a:endParaRPr lang="en-GB" sz="1200" dirty="0">
              <a:effectLst/>
              <a:latin typeface="Calibri" panose="020F0502020204030204" pitchFamily="34" charset="0"/>
              <a:ea typeface="Calibri" panose="020F0502020204030204" pitchFamily="34" charset="0"/>
            </a:endParaRPr>
          </a:p>
          <a:p>
            <a:r>
              <a:rPr lang="en-GB" sz="1200" dirty="0">
                <a:effectLst/>
                <a:latin typeface="Calibri" panose="020F0502020204030204" pitchFamily="34" charset="0"/>
                <a:ea typeface="Calibri" panose="020F0502020204030204" pitchFamily="34" charset="0"/>
                <a:cs typeface="Calibri" panose="020F0502020204030204" pitchFamily="34" charset="0"/>
              </a:rPr>
              <a:t> </a:t>
            </a:r>
            <a:endParaRPr lang="en-GB" sz="1200" dirty="0">
              <a:effectLst/>
              <a:latin typeface="Calibri" panose="020F0502020204030204" pitchFamily="34" charset="0"/>
              <a:ea typeface="Calibri" panose="020F0502020204030204" pitchFamily="34" charset="0"/>
            </a:endParaRPr>
          </a:p>
        </p:txBody>
      </p:sp>
      <p:sp>
        <p:nvSpPr>
          <p:cNvPr id="3" name="TextBox 2">
            <a:extLst>
              <a:ext uri="{FF2B5EF4-FFF2-40B4-BE49-F238E27FC236}">
                <a16:creationId xmlns:a16="http://schemas.microsoft.com/office/drawing/2014/main" id="{48956328-97E0-6217-B20A-5E3A44BB4256}"/>
              </a:ext>
            </a:extLst>
          </p:cNvPr>
          <p:cNvSpPr txBox="1"/>
          <p:nvPr/>
        </p:nvSpPr>
        <p:spPr>
          <a:xfrm>
            <a:off x="0" y="339420"/>
            <a:ext cx="9144000" cy="461665"/>
          </a:xfrm>
          <a:prstGeom prst="rect">
            <a:avLst/>
          </a:prstGeom>
          <a:solidFill>
            <a:schemeClr val="accent6">
              <a:lumMod val="60000"/>
              <a:lumOff val="40000"/>
            </a:schemeClr>
          </a:solidFill>
        </p:spPr>
        <p:txBody>
          <a:bodyPr wrap="square">
            <a:spAutoFit/>
          </a:bodyPr>
          <a:lstStyle/>
          <a:p>
            <a:pPr algn="ctr"/>
            <a:r>
              <a:rPr lang="en-GB" sz="2400" b="1" spc="600" dirty="0">
                <a:effectLst/>
                <a:latin typeface="Calibri" panose="020F0502020204030204" pitchFamily="34" charset="0"/>
                <a:ea typeface="Calibri" panose="020F0502020204030204" pitchFamily="34" charset="0"/>
                <a:cs typeface="Calibri" panose="020F0502020204030204" pitchFamily="34" charset="0"/>
              </a:rPr>
              <a:t>GCSE FOOD PREPARATION AND NUTRITION</a:t>
            </a:r>
            <a:endParaRPr lang="en-GB" sz="1600" spc="600" dirty="0">
              <a:effectLst/>
              <a:latin typeface="Calibri" panose="020F0502020204030204" pitchFamily="34" charset="0"/>
              <a:ea typeface="Calibri" panose="020F0502020204030204" pitchFamily="34" charset="0"/>
            </a:endParaRPr>
          </a:p>
        </p:txBody>
      </p:sp>
      <p:pic>
        <p:nvPicPr>
          <p:cNvPr id="4" name="Picture 3">
            <a:extLst>
              <a:ext uri="{FF2B5EF4-FFF2-40B4-BE49-F238E27FC236}">
                <a16:creationId xmlns:a16="http://schemas.microsoft.com/office/drawing/2014/main" id="{E6B3B48E-C443-4BEF-27CA-ADD234AE20D0}"/>
              </a:ext>
            </a:extLst>
          </p:cNvPr>
          <p:cNvPicPr>
            <a:picLocks noChangeAspect="1"/>
          </p:cNvPicPr>
          <p:nvPr/>
        </p:nvPicPr>
        <p:blipFill>
          <a:blip r:embed="rId2"/>
          <a:srcRect b="26832"/>
          <a:stretch/>
        </p:blipFill>
        <p:spPr>
          <a:xfrm>
            <a:off x="5076056" y="1274564"/>
            <a:ext cx="3798203" cy="3600400"/>
          </a:xfrm>
          <a:prstGeom prst="rect">
            <a:avLst/>
          </a:prstGeom>
        </p:spPr>
      </p:pic>
    </p:spTree>
    <p:extLst>
      <p:ext uri="{BB962C8B-B14F-4D97-AF65-F5344CB8AC3E}">
        <p14:creationId xmlns:p14="http://schemas.microsoft.com/office/powerpoint/2010/main" val="24082419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9BE92C9-BF79-AB79-CBA3-4F4835CADF5D}"/>
              </a:ext>
            </a:extLst>
          </p:cNvPr>
          <p:cNvSpPr txBox="1"/>
          <p:nvPr/>
        </p:nvSpPr>
        <p:spPr>
          <a:xfrm>
            <a:off x="323528" y="1074509"/>
            <a:ext cx="8568952" cy="4832092"/>
          </a:xfrm>
          <a:prstGeom prst="rect">
            <a:avLst/>
          </a:prstGeom>
          <a:noFill/>
        </p:spPr>
        <p:txBody>
          <a:bodyPr wrap="square">
            <a:spAutoFit/>
          </a:bodyPr>
          <a:lstStyle/>
          <a:p>
            <a:r>
              <a:rPr lang="en-GB" sz="2400" b="1" dirty="0">
                <a:effectLst/>
                <a:latin typeface="Calibri" panose="020F0502020204030204" pitchFamily="34" charset="0"/>
                <a:ea typeface="Calibri" panose="020F0502020204030204" pitchFamily="34" charset="0"/>
                <a:cs typeface="Calibri" panose="020F0502020204030204" pitchFamily="34" charset="0"/>
              </a:rPr>
              <a:t>As part of the practical element, 12 key skills will be learnt. These will be practiced through practical lessons. </a:t>
            </a:r>
            <a:endParaRPr lang="en-GB" sz="2000" dirty="0">
              <a:effectLst/>
              <a:latin typeface="Calibri" panose="020F0502020204030204" pitchFamily="34" charset="0"/>
              <a:ea typeface="Calibri" panose="020F0502020204030204" pitchFamily="34" charset="0"/>
            </a:endParaRPr>
          </a:p>
          <a:p>
            <a:r>
              <a:rPr lang="en-GB" sz="2000" dirty="0">
                <a:effectLst/>
                <a:latin typeface="Calibri" panose="020F0502020204030204" pitchFamily="34" charset="0"/>
                <a:ea typeface="Calibri" panose="020F0502020204030204" pitchFamily="34" charset="0"/>
                <a:cs typeface="Calibri" panose="020F0502020204030204" pitchFamily="34" charset="0"/>
              </a:rPr>
              <a:t> </a:t>
            </a:r>
            <a:endParaRPr lang="en-GB" sz="2000" dirty="0">
              <a:effectLst/>
              <a:latin typeface="Calibri" panose="020F0502020204030204" pitchFamily="34" charset="0"/>
              <a:ea typeface="Calibri" panose="020F0502020204030204" pitchFamily="34" charset="0"/>
            </a:endParaRPr>
          </a:p>
          <a:p>
            <a:r>
              <a:rPr lang="en-GB" sz="2000" dirty="0">
                <a:effectLst/>
                <a:latin typeface="Calibri" panose="020F0502020204030204" pitchFamily="34" charset="0"/>
                <a:ea typeface="Calibri" panose="020F0502020204030204" pitchFamily="34" charset="0"/>
                <a:cs typeface="Calibri" panose="020F0502020204030204" pitchFamily="34" charset="0"/>
              </a:rPr>
              <a:t>Skill 1: General practical skills (like measuring and weighing)</a:t>
            </a:r>
            <a:endParaRPr lang="en-GB" sz="2000" dirty="0">
              <a:effectLst/>
              <a:latin typeface="Calibri" panose="020F0502020204030204" pitchFamily="34" charset="0"/>
              <a:ea typeface="Calibri" panose="020F0502020204030204" pitchFamily="34" charset="0"/>
            </a:endParaRPr>
          </a:p>
          <a:p>
            <a:r>
              <a:rPr lang="en-GB" sz="2000" dirty="0">
                <a:effectLst/>
                <a:latin typeface="Calibri" panose="020F0502020204030204" pitchFamily="34" charset="0"/>
                <a:ea typeface="Calibri" panose="020F0502020204030204" pitchFamily="34" charset="0"/>
                <a:cs typeface="Calibri" panose="020F0502020204030204" pitchFamily="34" charset="0"/>
              </a:rPr>
              <a:t>Skill 2: Knife skills</a:t>
            </a:r>
            <a:endParaRPr lang="en-GB" sz="2000" dirty="0">
              <a:effectLst/>
              <a:latin typeface="Calibri" panose="020F0502020204030204" pitchFamily="34" charset="0"/>
              <a:ea typeface="Calibri" panose="020F0502020204030204" pitchFamily="34" charset="0"/>
            </a:endParaRPr>
          </a:p>
          <a:p>
            <a:r>
              <a:rPr lang="en-GB" sz="2000" dirty="0">
                <a:effectLst/>
                <a:latin typeface="Calibri" panose="020F0502020204030204" pitchFamily="34" charset="0"/>
                <a:ea typeface="Calibri" panose="020F0502020204030204" pitchFamily="34" charset="0"/>
                <a:cs typeface="Calibri" panose="020F0502020204030204" pitchFamily="34" charset="0"/>
              </a:rPr>
              <a:t>Skill 3: Preparing fruit and vegetables</a:t>
            </a:r>
            <a:endParaRPr lang="en-GB" sz="2000" dirty="0">
              <a:effectLst/>
              <a:latin typeface="Calibri" panose="020F0502020204030204" pitchFamily="34" charset="0"/>
              <a:ea typeface="Calibri" panose="020F0502020204030204" pitchFamily="34" charset="0"/>
            </a:endParaRPr>
          </a:p>
          <a:p>
            <a:r>
              <a:rPr lang="en-GB" sz="2000" dirty="0">
                <a:effectLst/>
                <a:latin typeface="Calibri" panose="020F0502020204030204" pitchFamily="34" charset="0"/>
                <a:ea typeface="Calibri" panose="020F0502020204030204" pitchFamily="34" charset="0"/>
                <a:cs typeface="Calibri" panose="020F0502020204030204" pitchFamily="34" charset="0"/>
              </a:rPr>
              <a:t>Skill 4: Use of the cooker</a:t>
            </a:r>
            <a:endParaRPr lang="en-GB" sz="2000" dirty="0">
              <a:effectLst/>
              <a:latin typeface="Calibri" panose="020F0502020204030204" pitchFamily="34" charset="0"/>
              <a:ea typeface="Calibri" panose="020F0502020204030204" pitchFamily="34" charset="0"/>
            </a:endParaRPr>
          </a:p>
          <a:p>
            <a:r>
              <a:rPr lang="en-GB" sz="2000" dirty="0">
                <a:effectLst/>
                <a:latin typeface="Calibri" panose="020F0502020204030204" pitchFamily="34" charset="0"/>
                <a:ea typeface="Calibri" panose="020F0502020204030204" pitchFamily="34" charset="0"/>
                <a:cs typeface="Calibri" panose="020F0502020204030204" pitchFamily="34" charset="0"/>
              </a:rPr>
              <a:t>Skill 5: Use of equipment</a:t>
            </a:r>
            <a:endParaRPr lang="en-GB" sz="2000" dirty="0">
              <a:effectLst/>
              <a:latin typeface="Calibri" panose="020F0502020204030204" pitchFamily="34" charset="0"/>
              <a:ea typeface="Calibri" panose="020F0502020204030204" pitchFamily="34" charset="0"/>
            </a:endParaRPr>
          </a:p>
          <a:p>
            <a:r>
              <a:rPr lang="en-GB" sz="2000" dirty="0">
                <a:effectLst/>
                <a:latin typeface="Calibri" panose="020F0502020204030204" pitchFamily="34" charset="0"/>
                <a:ea typeface="Calibri" panose="020F0502020204030204" pitchFamily="34" charset="0"/>
                <a:cs typeface="Calibri" panose="020F0502020204030204" pitchFamily="34" charset="0"/>
              </a:rPr>
              <a:t>Skill 6: Cooking methods</a:t>
            </a:r>
            <a:endParaRPr lang="en-GB" sz="2000" dirty="0">
              <a:effectLst/>
              <a:latin typeface="Calibri" panose="020F0502020204030204" pitchFamily="34" charset="0"/>
              <a:ea typeface="Calibri" panose="020F0502020204030204" pitchFamily="34" charset="0"/>
            </a:endParaRPr>
          </a:p>
          <a:p>
            <a:r>
              <a:rPr lang="en-GB" sz="2000" dirty="0">
                <a:effectLst/>
                <a:latin typeface="Calibri" panose="020F0502020204030204" pitchFamily="34" charset="0"/>
                <a:ea typeface="Calibri" panose="020F0502020204030204" pitchFamily="34" charset="0"/>
                <a:cs typeface="Calibri" panose="020F0502020204030204" pitchFamily="34" charset="0"/>
              </a:rPr>
              <a:t>Skill 7: Prepare, combine and shape</a:t>
            </a:r>
            <a:endParaRPr lang="en-GB" sz="2000" dirty="0">
              <a:effectLst/>
              <a:latin typeface="Calibri" panose="020F0502020204030204" pitchFamily="34" charset="0"/>
              <a:ea typeface="Calibri" panose="020F0502020204030204" pitchFamily="34" charset="0"/>
            </a:endParaRPr>
          </a:p>
          <a:p>
            <a:r>
              <a:rPr lang="en-GB" sz="2000" dirty="0">
                <a:effectLst/>
                <a:latin typeface="Calibri" panose="020F0502020204030204" pitchFamily="34" charset="0"/>
                <a:ea typeface="Calibri" panose="020F0502020204030204" pitchFamily="34" charset="0"/>
                <a:cs typeface="Calibri" panose="020F0502020204030204" pitchFamily="34" charset="0"/>
              </a:rPr>
              <a:t>Skill 8: Sauce making</a:t>
            </a:r>
            <a:endParaRPr lang="en-GB" sz="2000" dirty="0">
              <a:effectLst/>
              <a:latin typeface="Calibri" panose="020F0502020204030204" pitchFamily="34" charset="0"/>
              <a:ea typeface="Calibri" panose="020F0502020204030204" pitchFamily="34" charset="0"/>
            </a:endParaRPr>
          </a:p>
          <a:p>
            <a:r>
              <a:rPr lang="en-GB" sz="2000" dirty="0">
                <a:effectLst/>
                <a:latin typeface="Calibri" panose="020F0502020204030204" pitchFamily="34" charset="0"/>
                <a:ea typeface="Calibri" panose="020F0502020204030204" pitchFamily="34" charset="0"/>
                <a:cs typeface="Calibri" panose="020F0502020204030204" pitchFamily="34" charset="0"/>
              </a:rPr>
              <a:t>Skill 9: Tenderise and marinate</a:t>
            </a:r>
            <a:endParaRPr lang="en-GB" sz="2000" dirty="0">
              <a:effectLst/>
              <a:latin typeface="Calibri" panose="020F0502020204030204" pitchFamily="34" charset="0"/>
              <a:ea typeface="Calibri" panose="020F0502020204030204" pitchFamily="34" charset="0"/>
            </a:endParaRPr>
          </a:p>
          <a:p>
            <a:r>
              <a:rPr lang="en-GB" sz="2000" dirty="0">
                <a:effectLst/>
                <a:latin typeface="Calibri" panose="020F0502020204030204" pitchFamily="34" charset="0"/>
                <a:ea typeface="Calibri" panose="020F0502020204030204" pitchFamily="34" charset="0"/>
                <a:cs typeface="Calibri" panose="020F0502020204030204" pitchFamily="34" charset="0"/>
              </a:rPr>
              <a:t>Skill 10: Dough</a:t>
            </a:r>
            <a:endParaRPr lang="en-GB" sz="2000" dirty="0">
              <a:effectLst/>
              <a:latin typeface="Calibri" panose="020F0502020204030204" pitchFamily="34" charset="0"/>
              <a:ea typeface="Calibri" panose="020F0502020204030204" pitchFamily="34" charset="0"/>
            </a:endParaRPr>
          </a:p>
          <a:p>
            <a:r>
              <a:rPr lang="en-GB" sz="2000" dirty="0">
                <a:effectLst/>
                <a:latin typeface="Calibri" panose="020F0502020204030204" pitchFamily="34" charset="0"/>
                <a:ea typeface="Calibri" panose="020F0502020204030204" pitchFamily="34" charset="0"/>
                <a:cs typeface="Calibri" panose="020F0502020204030204" pitchFamily="34" charset="0"/>
              </a:rPr>
              <a:t>Skill 11: Raising agents</a:t>
            </a:r>
            <a:endParaRPr lang="en-GB" sz="2000" dirty="0">
              <a:effectLst/>
              <a:latin typeface="Calibri" panose="020F0502020204030204" pitchFamily="34" charset="0"/>
              <a:ea typeface="Calibri" panose="020F0502020204030204" pitchFamily="34" charset="0"/>
            </a:endParaRPr>
          </a:p>
          <a:p>
            <a:r>
              <a:rPr lang="en-GB" sz="2000" dirty="0">
                <a:effectLst/>
                <a:latin typeface="Calibri" panose="020F0502020204030204" pitchFamily="34" charset="0"/>
                <a:ea typeface="Calibri" panose="020F0502020204030204" pitchFamily="34" charset="0"/>
                <a:cs typeface="Calibri" panose="020F0502020204030204" pitchFamily="34" charset="0"/>
              </a:rPr>
              <a:t>Skill 12: Setting mixtures</a:t>
            </a:r>
            <a:endParaRPr lang="en-GB" sz="2000" dirty="0"/>
          </a:p>
        </p:txBody>
      </p:sp>
      <p:sp>
        <p:nvSpPr>
          <p:cNvPr id="2" name="TextBox 1">
            <a:extLst>
              <a:ext uri="{FF2B5EF4-FFF2-40B4-BE49-F238E27FC236}">
                <a16:creationId xmlns:a16="http://schemas.microsoft.com/office/drawing/2014/main" id="{EE19D34C-7830-898A-7DAD-4FC7D92DC944}"/>
              </a:ext>
            </a:extLst>
          </p:cNvPr>
          <p:cNvSpPr txBox="1"/>
          <p:nvPr/>
        </p:nvSpPr>
        <p:spPr>
          <a:xfrm>
            <a:off x="0" y="339420"/>
            <a:ext cx="9144000" cy="461665"/>
          </a:xfrm>
          <a:prstGeom prst="rect">
            <a:avLst/>
          </a:prstGeom>
          <a:solidFill>
            <a:schemeClr val="accent6">
              <a:lumMod val="60000"/>
              <a:lumOff val="40000"/>
            </a:schemeClr>
          </a:solidFill>
        </p:spPr>
        <p:txBody>
          <a:bodyPr wrap="square">
            <a:spAutoFit/>
          </a:bodyPr>
          <a:lstStyle/>
          <a:p>
            <a:pPr algn="ctr"/>
            <a:r>
              <a:rPr lang="en-GB" sz="2400" b="1" spc="600" dirty="0">
                <a:effectLst/>
                <a:latin typeface="Calibri" panose="020F0502020204030204" pitchFamily="34" charset="0"/>
                <a:ea typeface="Calibri" panose="020F0502020204030204" pitchFamily="34" charset="0"/>
                <a:cs typeface="Calibri" panose="020F0502020204030204" pitchFamily="34" charset="0"/>
              </a:rPr>
              <a:t>GCSE FOOD PREPARATION AND NUTRITION</a:t>
            </a:r>
            <a:endParaRPr lang="en-GB" sz="1600" spc="600" dirty="0">
              <a:effectLst/>
              <a:latin typeface="Calibri" panose="020F0502020204030204" pitchFamily="34" charset="0"/>
              <a:ea typeface="Calibri" panose="020F0502020204030204" pitchFamily="34" charset="0"/>
            </a:endParaRPr>
          </a:p>
        </p:txBody>
      </p:sp>
      <p:pic>
        <p:nvPicPr>
          <p:cNvPr id="4" name="Picture 3">
            <a:extLst>
              <a:ext uri="{FF2B5EF4-FFF2-40B4-BE49-F238E27FC236}">
                <a16:creationId xmlns:a16="http://schemas.microsoft.com/office/drawing/2014/main" id="{BCF0374D-801C-FE76-69D1-D7E024E6D69D}"/>
              </a:ext>
            </a:extLst>
          </p:cNvPr>
          <p:cNvPicPr>
            <a:picLocks noChangeAspect="1"/>
          </p:cNvPicPr>
          <p:nvPr/>
        </p:nvPicPr>
        <p:blipFill>
          <a:blip r:embed="rId2"/>
          <a:stretch>
            <a:fillRect/>
          </a:stretch>
        </p:blipFill>
        <p:spPr>
          <a:xfrm>
            <a:off x="5364088" y="2758918"/>
            <a:ext cx="3228578" cy="3421108"/>
          </a:xfrm>
          <a:prstGeom prst="rect">
            <a:avLst/>
          </a:prstGeom>
        </p:spPr>
      </p:pic>
    </p:spTree>
    <p:extLst>
      <p:ext uri="{BB962C8B-B14F-4D97-AF65-F5344CB8AC3E}">
        <p14:creationId xmlns:p14="http://schemas.microsoft.com/office/powerpoint/2010/main" val="5227296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BF702A1-8737-5913-1EFF-EF5BE275332A}"/>
              </a:ext>
            </a:extLst>
          </p:cNvPr>
          <p:cNvSpPr txBox="1"/>
          <p:nvPr/>
        </p:nvSpPr>
        <p:spPr>
          <a:xfrm>
            <a:off x="395536" y="1412776"/>
            <a:ext cx="8352928" cy="4678204"/>
          </a:xfrm>
          <a:prstGeom prst="rect">
            <a:avLst/>
          </a:prstGeom>
          <a:noFill/>
        </p:spPr>
        <p:txBody>
          <a:bodyPr wrap="square">
            <a:spAutoFit/>
          </a:bodyPr>
          <a:lstStyle/>
          <a:p>
            <a:r>
              <a:rPr lang="en-GB" sz="2800" b="1" dirty="0">
                <a:effectLst/>
                <a:latin typeface="Calibri" panose="020F0502020204030204" pitchFamily="34" charset="0"/>
                <a:ea typeface="Calibri" panose="020F0502020204030204" pitchFamily="34" charset="0"/>
                <a:cs typeface="Calibri" panose="020F0502020204030204" pitchFamily="34" charset="0"/>
              </a:rPr>
              <a:t>Where does your GCSE grade come from</a:t>
            </a:r>
            <a:endParaRPr lang="en-GB" dirty="0">
              <a:effectLst/>
              <a:latin typeface="Calibri" panose="020F0502020204030204" pitchFamily="34" charset="0"/>
              <a:ea typeface="Calibri" panose="020F0502020204030204" pitchFamily="34" charset="0"/>
            </a:endParaRPr>
          </a:p>
          <a:p>
            <a:r>
              <a:rPr lang="en-GB" dirty="0">
                <a:effectLst/>
                <a:latin typeface="Calibri" panose="020F0502020204030204" pitchFamily="34" charset="0"/>
                <a:ea typeface="Calibri" panose="020F0502020204030204" pitchFamily="34" charset="0"/>
                <a:cs typeface="Calibri" panose="020F0502020204030204" pitchFamily="34" charset="0"/>
              </a:rPr>
              <a:t> </a:t>
            </a:r>
            <a:endParaRPr lang="en-GB"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GB" sz="2800" dirty="0">
                <a:effectLst/>
                <a:latin typeface="Calibri" panose="020F0502020204030204" pitchFamily="34" charset="0"/>
                <a:ea typeface="Calibri" panose="020F0502020204030204" pitchFamily="34" charset="0"/>
                <a:cs typeface="Calibri" panose="020F0502020204030204" pitchFamily="34" charset="0"/>
              </a:rPr>
              <a:t>Written exam 1hr 45 minutes in year 11 on the 5 topics </a:t>
            </a:r>
            <a:r>
              <a:rPr lang="en-GB" sz="2800" dirty="0">
                <a:latin typeface="Calibri" panose="020F0502020204030204" pitchFamily="34" charset="0"/>
                <a:ea typeface="Calibri" panose="020F0502020204030204" pitchFamily="34" charset="0"/>
                <a:cs typeface="Calibri" panose="020F0502020204030204" pitchFamily="34" charset="0"/>
              </a:rPr>
              <a:t>shown in slide 1</a:t>
            </a:r>
            <a:endParaRPr lang="en-GB" sz="28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buFont typeface="Symbol" panose="05050102010706020507" pitchFamily="18" charset="2"/>
              <a:buChar char=""/>
            </a:pPr>
            <a:endParaRPr lang="en-GB" sz="2800"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GB" sz="2800" dirty="0">
                <a:effectLst/>
                <a:latin typeface="Calibri" panose="020F0502020204030204" pitchFamily="34" charset="0"/>
                <a:ea typeface="Calibri" panose="020F0502020204030204" pitchFamily="34" charset="0"/>
                <a:cs typeface="Calibri" panose="020F0502020204030204" pitchFamily="34" charset="0"/>
              </a:rPr>
              <a:t>NEA (non-exam assessment) - Students will prepare, cook and present a final menu of three dishes within a single period of no more than three hours. NEA will include planning in advance for this, a 2000 word written report and photographic evidence of the process and the dishes made.</a:t>
            </a:r>
            <a:endParaRPr lang="en-GB" sz="2800" dirty="0">
              <a:effectLst/>
              <a:latin typeface="Calibri" panose="020F0502020204030204" pitchFamily="34" charset="0"/>
              <a:ea typeface="Calibri" panose="020F0502020204030204" pitchFamily="34" charset="0"/>
            </a:endParaRPr>
          </a:p>
        </p:txBody>
      </p:sp>
      <p:sp>
        <p:nvSpPr>
          <p:cNvPr id="2" name="TextBox 1">
            <a:extLst>
              <a:ext uri="{FF2B5EF4-FFF2-40B4-BE49-F238E27FC236}">
                <a16:creationId xmlns:a16="http://schemas.microsoft.com/office/drawing/2014/main" id="{20453582-3F83-8EE3-949F-8D8ECFC5E70E}"/>
              </a:ext>
            </a:extLst>
          </p:cNvPr>
          <p:cNvSpPr txBox="1"/>
          <p:nvPr/>
        </p:nvSpPr>
        <p:spPr>
          <a:xfrm>
            <a:off x="0" y="339420"/>
            <a:ext cx="9144000" cy="461665"/>
          </a:xfrm>
          <a:prstGeom prst="rect">
            <a:avLst/>
          </a:prstGeom>
          <a:solidFill>
            <a:schemeClr val="accent6">
              <a:lumMod val="60000"/>
              <a:lumOff val="40000"/>
            </a:schemeClr>
          </a:solidFill>
        </p:spPr>
        <p:txBody>
          <a:bodyPr wrap="square">
            <a:spAutoFit/>
          </a:bodyPr>
          <a:lstStyle/>
          <a:p>
            <a:pPr algn="ctr"/>
            <a:r>
              <a:rPr lang="en-GB" sz="2400" b="1" spc="600" dirty="0">
                <a:effectLst/>
                <a:latin typeface="Calibri" panose="020F0502020204030204" pitchFamily="34" charset="0"/>
                <a:ea typeface="Calibri" panose="020F0502020204030204" pitchFamily="34" charset="0"/>
                <a:cs typeface="Calibri" panose="020F0502020204030204" pitchFamily="34" charset="0"/>
              </a:rPr>
              <a:t>GCSE FOOD PREPARATION AND NUTRITION</a:t>
            </a:r>
            <a:endParaRPr lang="en-GB" sz="1600" spc="6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381380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66B646-2D37-31F9-9FC5-733E9333CBB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8AFD38A-7B2F-A574-7F07-E37299C68261}"/>
              </a:ext>
            </a:extLst>
          </p:cNvPr>
          <p:cNvSpPr txBox="1"/>
          <p:nvPr/>
        </p:nvSpPr>
        <p:spPr>
          <a:xfrm>
            <a:off x="0" y="339420"/>
            <a:ext cx="9144000" cy="461665"/>
          </a:xfrm>
          <a:prstGeom prst="rect">
            <a:avLst/>
          </a:prstGeom>
          <a:solidFill>
            <a:schemeClr val="accent6">
              <a:lumMod val="60000"/>
              <a:lumOff val="40000"/>
            </a:schemeClr>
          </a:solidFill>
        </p:spPr>
        <p:txBody>
          <a:bodyPr wrap="square">
            <a:spAutoFit/>
          </a:bodyPr>
          <a:lstStyle/>
          <a:p>
            <a:pPr algn="ctr"/>
            <a:r>
              <a:rPr lang="en-GB" sz="2400" b="1" spc="600" dirty="0">
                <a:effectLst/>
                <a:latin typeface="Calibri" panose="020F0502020204030204" pitchFamily="34" charset="0"/>
                <a:ea typeface="Calibri" panose="020F0502020204030204" pitchFamily="34" charset="0"/>
                <a:cs typeface="Calibri" panose="020F0502020204030204" pitchFamily="34" charset="0"/>
              </a:rPr>
              <a:t>GCSE FOOD PREPARATION AND NUTRITION</a:t>
            </a:r>
            <a:endParaRPr lang="en-GB" sz="1600" spc="600" dirty="0">
              <a:effectLst/>
              <a:latin typeface="Calibri" panose="020F0502020204030204" pitchFamily="34" charset="0"/>
              <a:ea typeface="Calibri" panose="020F0502020204030204" pitchFamily="34" charset="0"/>
            </a:endParaRPr>
          </a:p>
        </p:txBody>
      </p:sp>
      <p:sp>
        <p:nvSpPr>
          <p:cNvPr id="4" name="TextBox 3">
            <a:extLst>
              <a:ext uri="{FF2B5EF4-FFF2-40B4-BE49-F238E27FC236}">
                <a16:creationId xmlns:a16="http://schemas.microsoft.com/office/drawing/2014/main" id="{0665F3D1-02AF-379A-E03F-9A79F5A9FA4B}"/>
              </a:ext>
            </a:extLst>
          </p:cNvPr>
          <p:cNvSpPr txBox="1"/>
          <p:nvPr/>
        </p:nvSpPr>
        <p:spPr>
          <a:xfrm>
            <a:off x="611560" y="1340768"/>
            <a:ext cx="4824536" cy="5078313"/>
          </a:xfrm>
          <a:prstGeom prst="rect">
            <a:avLst/>
          </a:prstGeom>
          <a:noFill/>
        </p:spPr>
        <p:txBody>
          <a:bodyPr wrap="square" rtlCol="0">
            <a:spAutoFit/>
          </a:bodyPr>
          <a:lstStyle/>
          <a:p>
            <a:r>
              <a:rPr lang="en-GB" dirty="0"/>
              <a:t>HOW TO SUCCEED</a:t>
            </a:r>
          </a:p>
          <a:p>
            <a:endParaRPr lang="en-GB" dirty="0"/>
          </a:p>
          <a:p>
            <a:pPr marL="342900" indent="-342900">
              <a:buAutoNum type="arabicPeriod"/>
            </a:pPr>
            <a:r>
              <a:rPr lang="en-GB" dirty="0"/>
              <a:t>Keep all notes organised in your books as per lesson</a:t>
            </a:r>
          </a:p>
          <a:p>
            <a:pPr marL="342900" indent="-342900">
              <a:buAutoNum type="arabicPeriod"/>
            </a:pPr>
            <a:r>
              <a:rPr lang="en-GB" dirty="0"/>
              <a:t>Read over work learnt in the lesson that night and highlight important information</a:t>
            </a:r>
          </a:p>
          <a:p>
            <a:pPr marL="342900" indent="-342900">
              <a:buAutoNum type="arabicPeriod"/>
            </a:pPr>
            <a:r>
              <a:rPr lang="en-GB" dirty="0"/>
              <a:t>Engage in the lesson and ask questions if unsure</a:t>
            </a:r>
          </a:p>
          <a:p>
            <a:pPr marL="342900" indent="-342900">
              <a:buAutoNum type="arabicPeriod"/>
            </a:pPr>
            <a:r>
              <a:rPr lang="en-GB" dirty="0"/>
              <a:t>Purchase a revision booklet and read over the work learnt in class</a:t>
            </a:r>
          </a:p>
          <a:p>
            <a:pPr marL="342900" indent="-342900">
              <a:buAutoNum type="arabicPeriod"/>
            </a:pPr>
            <a:r>
              <a:rPr lang="en-GB" dirty="0"/>
              <a:t>Go to the AQA website and look up the subject. Here you can print practice exams</a:t>
            </a:r>
          </a:p>
          <a:p>
            <a:pPr marL="342900" indent="-342900">
              <a:buAutoNum type="arabicPeriod"/>
            </a:pPr>
            <a:r>
              <a:rPr lang="en-GB" dirty="0"/>
              <a:t>Attend intervention lessons if and when required</a:t>
            </a:r>
          </a:p>
          <a:p>
            <a:pPr marL="342900" indent="-342900">
              <a:buAutoNum type="arabicPeriod"/>
            </a:pPr>
            <a:r>
              <a:rPr lang="en-GB" dirty="0"/>
              <a:t>Speak to staff members about any concerns or to organise time to go over things</a:t>
            </a:r>
          </a:p>
          <a:p>
            <a:pPr marL="342900" indent="-342900">
              <a:buAutoNum type="arabicPeriod"/>
            </a:pPr>
            <a:endParaRPr lang="en-GB" dirty="0"/>
          </a:p>
          <a:p>
            <a:pPr marL="342900" indent="-342900">
              <a:buAutoNum type="arabicPeriod"/>
            </a:pPr>
            <a:endParaRPr lang="en-GB" dirty="0"/>
          </a:p>
        </p:txBody>
      </p:sp>
      <p:pic>
        <p:nvPicPr>
          <p:cNvPr id="5" name="Picture 4">
            <a:extLst>
              <a:ext uri="{FF2B5EF4-FFF2-40B4-BE49-F238E27FC236}">
                <a16:creationId xmlns:a16="http://schemas.microsoft.com/office/drawing/2014/main" id="{70EAC42C-2367-DE79-D3A7-EB466BE522B5}"/>
              </a:ext>
            </a:extLst>
          </p:cNvPr>
          <p:cNvPicPr>
            <a:picLocks noChangeAspect="1"/>
          </p:cNvPicPr>
          <p:nvPr/>
        </p:nvPicPr>
        <p:blipFill>
          <a:blip r:embed="rId2"/>
          <a:stretch>
            <a:fillRect/>
          </a:stretch>
        </p:blipFill>
        <p:spPr>
          <a:xfrm>
            <a:off x="5883387" y="1340768"/>
            <a:ext cx="2865725" cy="4053359"/>
          </a:xfrm>
          <a:prstGeom prst="rect">
            <a:avLst/>
          </a:prstGeom>
        </p:spPr>
      </p:pic>
      <p:sp>
        <p:nvSpPr>
          <p:cNvPr id="6" name="TextBox 5">
            <a:extLst>
              <a:ext uri="{FF2B5EF4-FFF2-40B4-BE49-F238E27FC236}">
                <a16:creationId xmlns:a16="http://schemas.microsoft.com/office/drawing/2014/main" id="{9FBC0CE0-FC3D-5ED1-E475-C0C9DECB2660}"/>
              </a:ext>
            </a:extLst>
          </p:cNvPr>
          <p:cNvSpPr txBox="1"/>
          <p:nvPr/>
        </p:nvSpPr>
        <p:spPr>
          <a:xfrm>
            <a:off x="5864498" y="5624330"/>
            <a:ext cx="2865725" cy="369332"/>
          </a:xfrm>
          <a:prstGeom prst="rect">
            <a:avLst/>
          </a:prstGeom>
          <a:noFill/>
        </p:spPr>
        <p:txBody>
          <a:bodyPr wrap="square" rtlCol="0">
            <a:spAutoFit/>
          </a:bodyPr>
          <a:lstStyle/>
          <a:p>
            <a:r>
              <a:rPr lang="en-GB" dirty="0"/>
              <a:t>Around 5-6£</a:t>
            </a:r>
          </a:p>
        </p:txBody>
      </p:sp>
    </p:spTree>
    <p:extLst>
      <p:ext uri="{BB962C8B-B14F-4D97-AF65-F5344CB8AC3E}">
        <p14:creationId xmlns:p14="http://schemas.microsoft.com/office/powerpoint/2010/main" val="17654954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6C043DA-948D-7ECB-896B-F33D3F78DA5A}"/>
              </a:ext>
            </a:extLst>
          </p:cNvPr>
          <p:cNvSpPr txBox="1"/>
          <p:nvPr/>
        </p:nvSpPr>
        <p:spPr>
          <a:xfrm>
            <a:off x="251520" y="1197488"/>
            <a:ext cx="8352928" cy="5447645"/>
          </a:xfrm>
          <a:prstGeom prst="rect">
            <a:avLst/>
          </a:prstGeom>
          <a:noFill/>
        </p:spPr>
        <p:txBody>
          <a:bodyPr wrap="square">
            <a:spAutoFit/>
          </a:bodyPr>
          <a:lstStyle/>
          <a:p>
            <a:r>
              <a:rPr lang="en-GB" sz="1200" dirty="0"/>
              <a:t>Practice at home - students should be able to practice a range of different dishes, both sweet and savoury and starters, mains and desserts at home. They should also practice the timing of these recipes as their practical coursework assessment in year 11 is only 3 hrs</a:t>
            </a:r>
          </a:p>
          <a:p>
            <a:endParaRPr lang="en-GB" sz="1200" dirty="0"/>
          </a:p>
          <a:p>
            <a:r>
              <a:rPr lang="en-GB" sz="1200" dirty="0"/>
              <a:t>Recipe Folder - Collect a range of recipes that they are confident with making and store them in a folder </a:t>
            </a:r>
          </a:p>
          <a:p>
            <a:endParaRPr lang="en-GB" sz="1200" dirty="0"/>
          </a:p>
          <a:p>
            <a:r>
              <a:rPr lang="en-GB" sz="1200" dirty="0"/>
              <a:t>Be realistic - not everything students make will turn out right first time. Practice makes perfect and some dishes that are made need to be modified or developed several times in order to meet the brief, so they may need to cook some dishes multiple times. </a:t>
            </a:r>
          </a:p>
          <a:p>
            <a:endParaRPr lang="en-GB" sz="1200" dirty="0"/>
          </a:p>
          <a:p>
            <a:r>
              <a:rPr lang="en-GB" sz="1200" dirty="0"/>
              <a:t>Organisation - encourage your child to stay organised and make good use of their planner. Important notices and deadlines. </a:t>
            </a:r>
          </a:p>
          <a:p>
            <a:endParaRPr lang="en-GB" sz="1200" dirty="0"/>
          </a:p>
          <a:p>
            <a:r>
              <a:rPr lang="en-GB" sz="1200" dirty="0"/>
              <a:t>Practice the presentation skills - take tips from top chefs on really high class presentation of each dish. Create a folder of pictures from magazines or the internet of well-presented foods and use these for inspiration. </a:t>
            </a:r>
          </a:p>
          <a:p>
            <a:endParaRPr lang="en-GB" sz="1200" dirty="0"/>
          </a:p>
          <a:p>
            <a:r>
              <a:rPr lang="en-GB" sz="1200" dirty="0"/>
              <a:t>Attendance at Intervention is vital - attendance has a proven correlation with success. Encourage and facilitate your child to be able to attend at every opportunity. </a:t>
            </a:r>
          </a:p>
          <a:p>
            <a:endParaRPr lang="en-GB" sz="1200" dirty="0"/>
          </a:p>
          <a:p>
            <a:r>
              <a:rPr lang="en-GB" sz="1200" dirty="0"/>
              <a:t>Come to extra sessions and revision classes - Extra sessions are put on to support student’s coursework completion or to help them with revision. These are for your child's benefit and they are recommended to attend all sessions or it is possible in year 11</a:t>
            </a:r>
          </a:p>
          <a:p>
            <a:endParaRPr lang="en-GB" sz="1200" dirty="0"/>
          </a:p>
          <a:p>
            <a:r>
              <a:rPr lang="en-GB" sz="1200" dirty="0"/>
              <a:t>Buy the resources - it is highly recommended you purchase (if you have not already!) the AQA course text book and revision guides for your child to support in-class learning. </a:t>
            </a:r>
          </a:p>
          <a:p>
            <a:endParaRPr lang="en-GB" sz="1200" dirty="0"/>
          </a:p>
          <a:p>
            <a:r>
              <a:rPr lang="en-GB" sz="1200" dirty="0"/>
              <a:t>Revision it's never too early to start - buy some cue cards and start making brief notes or mini spider diagrams with key facts. Test your child at home to assess their current knowledge and help guide a revision plan. </a:t>
            </a:r>
          </a:p>
          <a:p>
            <a:endParaRPr lang="en-GB" sz="1200" dirty="0"/>
          </a:p>
          <a:p>
            <a:r>
              <a:rPr lang="en-GB" sz="1200" dirty="0"/>
              <a:t>Keep a positive attitude - Year 10 can be  a challenging year where students are required to work hard and they are expected to work to a high standard. Reminding them to stay positive and to continue to keep working and striving to meet deadlines on time is vitally important. </a:t>
            </a:r>
            <a:endParaRPr lang="en-GB" sz="1600" dirty="0"/>
          </a:p>
        </p:txBody>
      </p:sp>
      <p:sp>
        <p:nvSpPr>
          <p:cNvPr id="2" name="TextBox 1">
            <a:extLst>
              <a:ext uri="{FF2B5EF4-FFF2-40B4-BE49-F238E27FC236}">
                <a16:creationId xmlns:a16="http://schemas.microsoft.com/office/drawing/2014/main" id="{C566012F-C66F-6B30-84F7-3FE0582DC801}"/>
              </a:ext>
            </a:extLst>
          </p:cNvPr>
          <p:cNvSpPr txBox="1"/>
          <p:nvPr/>
        </p:nvSpPr>
        <p:spPr>
          <a:xfrm>
            <a:off x="0" y="116632"/>
            <a:ext cx="9144000" cy="461665"/>
          </a:xfrm>
          <a:prstGeom prst="rect">
            <a:avLst/>
          </a:prstGeom>
          <a:solidFill>
            <a:schemeClr val="accent6">
              <a:lumMod val="60000"/>
              <a:lumOff val="40000"/>
            </a:schemeClr>
          </a:solidFill>
        </p:spPr>
        <p:txBody>
          <a:bodyPr wrap="square">
            <a:spAutoFit/>
          </a:bodyPr>
          <a:lstStyle/>
          <a:p>
            <a:pPr algn="ctr"/>
            <a:r>
              <a:rPr lang="en-GB" sz="2400" b="1" spc="600" dirty="0">
                <a:effectLst/>
                <a:latin typeface="Calibri" panose="020F0502020204030204" pitchFamily="34" charset="0"/>
                <a:ea typeface="Calibri" panose="020F0502020204030204" pitchFamily="34" charset="0"/>
                <a:cs typeface="Calibri" panose="020F0502020204030204" pitchFamily="34" charset="0"/>
              </a:rPr>
              <a:t>GCSE FOOD PREPARATION AND NUTRITION</a:t>
            </a:r>
            <a:endParaRPr lang="en-GB" sz="1600" spc="600" dirty="0">
              <a:effectLst/>
              <a:latin typeface="Calibri" panose="020F0502020204030204" pitchFamily="34" charset="0"/>
              <a:ea typeface="Calibri" panose="020F0502020204030204" pitchFamily="34" charset="0"/>
            </a:endParaRPr>
          </a:p>
        </p:txBody>
      </p:sp>
      <p:sp>
        <p:nvSpPr>
          <p:cNvPr id="4" name="TextBox 3">
            <a:extLst>
              <a:ext uri="{FF2B5EF4-FFF2-40B4-BE49-F238E27FC236}">
                <a16:creationId xmlns:a16="http://schemas.microsoft.com/office/drawing/2014/main" id="{CDD1B4BA-BFAD-6926-2751-049C020C76B7}"/>
              </a:ext>
            </a:extLst>
          </p:cNvPr>
          <p:cNvSpPr txBox="1"/>
          <p:nvPr/>
        </p:nvSpPr>
        <p:spPr>
          <a:xfrm>
            <a:off x="251520" y="703226"/>
            <a:ext cx="3600400" cy="369332"/>
          </a:xfrm>
          <a:prstGeom prst="rect">
            <a:avLst/>
          </a:prstGeom>
          <a:noFill/>
        </p:spPr>
        <p:txBody>
          <a:bodyPr wrap="square" rtlCol="0">
            <a:spAutoFit/>
          </a:bodyPr>
          <a:lstStyle/>
          <a:p>
            <a:r>
              <a:rPr lang="en-GB" dirty="0"/>
              <a:t>What can I do to support at home</a:t>
            </a:r>
          </a:p>
        </p:txBody>
      </p:sp>
    </p:spTree>
    <p:extLst>
      <p:ext uri="{BB962C8B-B14F-4D97-AF65-F5344CB8AC3E}">
        <p14:creationId xmlns:p14="http://schemas.microsoft.com/office/powerpoint/2010/main" val="372092441"/>
      </p:ext>
    </p:extLst>
  </p:cSld>
  <p:clrMapOvr>
    <a:masterClrMapping/>
  </p:clrMapOvr>
</p:sld>
</file>

<file path=ppt/theme/theme1.xml><?xml version="1.0" encoding="utf-8"?>
<a:theme xmlns:a="http://schemas.openxmlformats.org/drawingml/2006/main" name="Default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Bliss 2 Regular">
      <a:majorFont>
        <a:latin typeface="Bliss 2 Regular"/>
        <a:ea typeface=""/>
        <a:cs typeface=""/>
      </a:majorFont>
      <a:minorFont>
        <a:latin typeface="Bliss 2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D8C7C82D-CE09-4CE8-8D0D-16815064AD0B}" vid="{B8D511FE-D4D6-4DBC-B037-559ED495A4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Default Theme</Template>
  <TotalTime>3891</TotalTime>
  <Words>765</Words>
  <Application>Microsoft Office PowerPoint</Application>
  <PresentationFormat>On-screen Show (4:3)</PresentationFormat>
  <Paragraphs>68</Paragraphs>
  <Slides>6</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vt:i4>
      </vt:variant>
    </vt:vector>
  </HeadingPairs>
  <TitlesOfParts>
    <vt:vector size="12" baseType="lpstr">
      <vt:lpstr>Arial</vt:lpstr>
      <vt:lpstr>Bliss 2 Regular</vt:lpstr>
      <vt:lpstr>Calibri</vt:lpstr>
      <vt:lpstr>Symbol</vt:lpstr>
      <vt:lpstr>Wingdings</vt:lpstr>
      <vt:lpstr>Default Theme</vt:lpstr>
      <vt:lpstr>PowerPoint Presentation</vt:lpstr>
      <vt:lpstr>PowerPoint Presentation</vt:lpstr>
      <vt:lpstr>PowerPoint Presentation</vt:lpstr>
      <vt:lpstr>PowerPoint Presentation</vt:lpstr>
      <vt:lpstr>PowerPoint Presentation</vt:lpstr>
      <vt:lpstr>PowerPoint Presentation</vt:lpstr>
    </vt:vector>
  </TitlesOfParts>
  <Company>Drayton Manor High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Megan Owen</dc:creator>
  <cp:lastModifiedBy>Ms M Smith</cp:lastModifiedBy>
  <cp:revision>150</cp:revision>
  <cp:lastPrinted>2024-09-05T08:42:32Z</cp:lastPrinted>
  <dcterms:created xsi:type="dcterms:W3CDTF">2014-07-16T13:37:44Z</dcterms:created>
  <dcterms:modified xsi:type="dcterms:W3CDTF">2024-11-25T11:57:15Z</dcterms:modified>
</cp:coreProperties>
</file>