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57" r:id="rId4"/>
    <p:sldId id="359" r:id="rId5"/>
    <p:sldId id="360" r:id="rId6"/>
    <p:sldId id="331" r:id="rId7"/>
    <p:sldId id="351" r:id="rId8"/>
    <p:sldId id="352" r:id="rId9"/>
    <p:sldId id="354" r:id="rId10"/>
    <p:sldId id="35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2F0EF-9EA7-2966-37C2-05E85BDE9F6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07E398A-A1F4-2723-CD43-829BC66B7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99AAC17-3139-F5E9-2539-4129D1305010}"/>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5" name="Footer Placeholder 4">
            <a:extLst>
              <a:ext uri="{FF2B5EF4-FFF2-40B4-BE49-F238E27FC236}">
                <a16:creationId xmlns:a16="http://schemas.microsoft.com/office/drawing/2014/main" id="{112EDA89-149A-D3E0-4467-8D46E4F8A3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B5502B-0BD1-FF0F-B0F0-F6114E99019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29213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747F9-F01B-3A70-FEB6-645B5C2716C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F3A76EC-4B0C-8229-42AB-E8D190770F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6827174-48AC-19EB-150B-F980E6047FB1}"/>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5" name="Footer Placeholder 4">
            <a:extLst>
              <a:ext uri="{FF2B5EF4-FFF2-40B4-BE49-F238E27FC236}">
                <a16:creationId xmlns:a16="http://schemas.microsoft.com/office/drawing/2014/main" id="{3D1B6A78-C1C3-101F-3DCC-338EB5EE0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38786F-AB0E-98CA-434B-8E28CFBFFD54}"/>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06965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27E26A-B8E2-7527-D2FF-558E0777BD3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B058902-C651-3FEC-3027-91EA8F45DB2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673EC6D-1193-1A08-F874-12908E6D7A5D}"/>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5" name="Footer Placeholder 4">
            <a:extLst>
              <a:ext uri="{FF2B5EF4-FFF2-40B4-BE49-F238E27FC236}">
                <a16:creationId xmlns:a16="http://schemas.microsoft.com/office/drawing/2014/main" id="{EB397227-28C6-BFBA-23E4-992EF1FF10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FBFB14-B42A-3BCA-5BA0-1FC9EEB85AD2}"/>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782564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92F3-7799-798F-DD73-F81556F02F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B35261-05CC-1E27-3D39-CD77F64B66A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716535-7B03-E2DA-28CD-8B704B12D9B6}"/>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5" name="Footer Placeholder 4">
            <a:extLst>
              <a:ext uri="{FF2B5EF4-FFF2-40B4-BE49-F238E27FC236}">
                <a16:creationId xmlns:a16="http://schemas.microsoft.com/office/drawing/2014/main" id="{80D15CD9-4FA3-344E-F4F2-7F7C27CE31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6E2790-614E-32FD-4D59-69BD52186AE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290887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263EF-1058-52F0-27F6-C58EF8CE546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884EE0A-F892-0E3F-899B-7C262FF74B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EEEF79E-DE1F-0DE9-16ED-FBCEA58DCADF}"/>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5" name="Footer Placeholder 4">
            <a:extLst>
              <a:ext uri="{FF2B5EF4-FFF2-40B4-BE49-F238E27FC236}">
                <a16:creationId xmlns:a16="http://schemas.microsoft.com/office/drawing/2014/main" id="{38520BC1-57DA-0DB4-9B0B-2C480672E2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2A42C1-7FC4-5A30-50B1-0B5E37421F77}"/>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75335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0FE9-F11F-02FB-3CE8-46C1666D060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1E98884-BC85-6FE5-A593-60A36DC3994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E407B6B-4411-8FAF-D278-FB44CF0F3FC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E601DC6-DF99-224B-07C3-AF0DAF08C0B6}"/>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6" name="Footer Placeholder 5">
            <a:extLst>
              <a:ext uri="{FF2B5EF4-FFF2-40B4-BE49-F238E27FC236}">
                <a16:creationId xmlns:a16="http://schemas.microsoft.com/office/drawing/2014/main" id="{E1A919A1-77ED-2015-5A2F-A938D2FA1F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8C505E-7FA4-CA0C-85F5-69D7F7CAB748}"/>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50148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1654C-1F3E-84EC-030F-50996E209B9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8A22358-5B75-BDE9-E5EB-1FC20935BD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75C01D-E8EB-37D4-F65D-9AEE251072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BA3DB33-CD1F-5DEC-383C-F85B50C593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358AED8-E5AE-A1AF-A5FA-3F170AC0BDB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0925CA9-8331-44D6-F4B2-EFDA72C40F78}"/>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8" name="Footer Placeholder 7">
            <a:extLst>
              <a:ext uri="{FF2B5EF4-FFF2-40B4-BE49-F238E27FC236}">
                <a16:creationId xmlns:a16="http://schemas.microsoft.com/office/drawing/2014/main" id="{62C799BA-0DEE-FBBE-95D5-54B7D9CF715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A7F2E2-F32F-C4FD-F5B7-F613E72DDF56}"/>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831361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DF811-B400-C5AD-3945-EEF278168F5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B287E2F-83B4-FD25-CFAD-4012D453695C}"/>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4" name="Footer Placeholder 3">
            <a:extLst>
              <a:ext uri="{FF2B5EF4-FFF2-40B4-BE49-F238E27FC236}">
                <a16:creationId xmlns:a16="http://schemas.microsoft.com/office/drawing/2014/main" id="{B64329B0-4A7A-CE21-F2F7-5B9CDA86CC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EB23784-F927-1FF4-C130-D17275205909}"/>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9861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15D24D-F401-430B-E41C-26D92AFF50FC}"/>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3" name="Footer Placeholder 2">
            <a:extLst>
              <a:ext uri="{FF2B5EF4-FFF2-40B4-BE49-F238E27FC236}">
                <a16:creationId xmlns:a16="http://schemas.microsoft.com/office/drawing/2014/main" id="{DD48E20F-F733-354B-A406-F4A9B48F06A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B40DE2C-1637-CCE6-C746-2EC5F7FD48CF}"/>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45039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D880-641F-8152-3F96-14E7EC02744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B4A44E5-8CCE-CB1A-72FF-F3A1E2BBA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2CC0038-AFE4-ABF3-713E-055E63021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9C1237D-E15E-A20E-FB7E-0333E9B16A44}"/>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6" name="Footer Placeholder 5">
            <a:extLst>
              <a:ext uri="{FF2B5EF4-FFF2-40B4-BE49-F238E27FC236}">
                <a16:creationId xmlns:a16="http://schemas.microsoft.com/office/drawing/2014/main" id="{B3FC2ED5-863F-D7F2-8C73-AB948FDE3E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F1FA02-0955-A63A-3A04-313DE5D10E5E}"/>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13406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667D5-3904-099C-65C3-AAFFC04147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FAB3253-0E48-AEFE-17C1-4AB2A3F99A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7387E5-255E-FEAE-2958-DE8CB659FB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E88D1E-7C50-8380-8973-30FD4F5BE68D}"/>
              </a:ext>
            </a:extLst>
          </p:cNvPr>
          <p:cNvSpPr>
            <a:spLocks noGrp="1"/>
          </p:cNvSpPr>
          <p:nvPr>
            <p:ph type="dt" sz="half" idx="10"/>
          </p:nvPr>
        </p:nvSpPr>
        <p:spPr/>
        <p:txBody>
          <a:bodyPr/>
          <a:lstStyle/>
          <a:p>
            <a:fld id="{500117EC-7F94-4DA3-BD88-0D68B1420903}" type="datetimeFigureOut">
              <a:rPr lang="en-GB" smtClean="0"/>
              <a:t>30/04/2025</a:t>
            </a:fld>
            <a:endParaRPr lang="en-GB"/>
          </a:p>
        </p:txBody>
      </p:sp>
      <p:sp>
        <p:nvSpPr>
          <p:cNvPr id="6" name="Footer Placeholder 5">
            <a:extLst>
              <a:ext uri="{FF2B5EF4-FFF2-40B4-BE49-F238E27FC236}">
                <a16:creationId xmlns:a16="http://schemas.microsoft.com/office/drawing/2014/main" id="{DEF75AF9-A856-45B0-6BB7-BCF0D9C0AC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C26A3C-64D4-164C-9101-0A3DA86FD805}"/>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64258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D2DA1B-D21D-6421-2AB6-1F03032652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356F8C9-9EE6-7B5D-A968-034A10F70B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06EBAB8-0CF5-F57E-7CA6-21580F5A44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00117EC-7F94-4DA3-BD88-0D68B1420903}" type="datetimeFigureOut">
              <a:rPr lang="en-GB" smtClean="0"/>
              <a:t>30/04/2025</a:t>
            </a:fld>
            <a:endParaRPr lang="en-GB"/>
          </a:p>
        </p:txBody>
      </p:sp>
      <p:sp>
        <p:nvSpPr>
          <p:cNvPr id="5" name="Footer Placeholder 4">
            <a:extLst>
              <a:ext uri="{FF2B5EF4-FFF2-40B4-BE49-F238E27FC236}">
                <a16:creationId xmlns:a16="http://schemas.microsoft.com/office/drawing/2014/main" id="{981A3C57-BCF4-5DE9-8E0F-E623D9A707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C42861E-33EA-E28E-3F74-7CBAB9CFFC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FC9A17-FB38-4100-BC24-BFA3861527D6}" type="slidenum">
              <a:rPr lang="en-GB" smtClean="0"/>
              <a:t>‹#›</a:t>
            </a:fld>
            <a:endParaRPr lang="en-GB"/>
          </a:p>
        </p:txBody>
      </p:sp>
    </p:spTree>
    <p:extLst>
      <p:ext uri="{BB962C8B-B14F-4D97-AF65-F5344CB8AC3E}">
        <p14:creationId xmlns:p14="http://schemas.microsoft.com/office/powerpoint/2010/main" val="354831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B0233F5-A5A5-9A23-2C1E-2E27B912A7EB}"/>
              </a:ext>
            </a:extLst>
          </p:cNvPr>
          <p:cNvSpPr>
            <a:spLocks noGrp="1"/>
          </p:cNvSpPr>
          <p:nvPr>
            <p:ph idx="1"/>
          </p:nvPr>
        </p:nvSpPr>
        <p:spPr>
          <a:xfrm>
            <a:off x="119922" y="943064"/>
            <a:ext cx="12072078" cy="5202602"/>
          </a:xfrm>
        </p:spPr>
        <p:txBody>
          <a:bodyPr/>
          <a:lstStyle/>
          <a:p>
            <a:pPr marL="0" indent="0">
              <a:buNone/>
            </a:pPr>
            <a:r>
              <a:rPr lang="en-GB" b="1" u="sng" dirty="0"/>
              <a:t>Do Now </a:t>
            </a:r>
          </a:p>
          <a:p>
            <a:pPr marL="0" indent="0">
              <a:buNone/>
            </a:pPr>
            <a:r>
              <a:rPr lang="en-GB" sz="2400" dirty="0"/>
              <a:t>Answer the retrieval questions on fertilisation and gametes that you had homework to learn</a:t>
            </a:r>
          </a:p>
          <a:p>
            <a:pPr marL="0" indent="0">
              <a:buNone/>
            </a:pPr>
            <a:endParaRPr lang="en-GB" sz="2400" b="1" u="sng" dirty="0"/>
          </a:p>
        </p:txBody>
      </p:sp>
      <p:sp>
        <p:nvSpPr>
          <p:cNvPr id="6" name="Title 1">
            <a:extLst>
              <a:ext uri="{FF2B5EF4-FFF2-40B4-BE49-F238E27FC236}">
                <a16:creationId xmlns:a16="http://schemas.microsoft.com/office/drawing/2014/main" id="{8EE46C2D-B560-837F-F5FE-DF2AD4FBF620}"/>
              </a:ext>
            </a:extLst>
          </p:cNvPr>
          <p:cNvSpPr txBox="1">
            <a:spLocks/>
          </p:cNvSpPr>
          <p:nvPr/>
        </p:nvSpPr>
        <p:spPr>
          <a:xfrm>
            <a:off x="0" y="-1"/>
            <a:ext cx="12192000" cy="827699"/>
          </a:xfrm>
          <a:prstGeom prst="rect">
            <a:avLst/>
          </a:prstGeom>
          <a:solidFill>
            <a:srgbClr val="FFFF00"/>
          </a:solidFill>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u="sng" dirty="0">
                <a:latin typeface="Calibri" panose="020F0502020204030204" pitchFamily="34" charset="0"/>
                <a:cs typeface="Calibri" panose="020F0502020204030204" pitchFamily="34" charset="0"/>
              </a:rPr>
              <a:t>Topic 3-L4</a:t>
            </a:r>
            <a:r>
              <a:rPr lang="en-GB" sz="3600" b="1" dirty="0">
                <a:latin typeface="Calibri" panose="020F0502020204030204" pitchFamily="34" charset="0"/>
                <a:cs typeface="Calibri" panose="020F0502020204030204" pitchFamily="34" charset="0"/>
              </a:rPr>
              <a:t>         </a:t>
            </a:r>
            <a:r>
              <a:rPr lang="en-GB" sz="3600" b="1" u="sng" dirty="0">
                <a:latin typeface="Calibri" panose="020F0502020204030204" pitchFamily="34" charset="0"/>
                <a:cs typeface="Calibri" panose="020F0502020204030204" pitchFamily="34" charset="0"/>
              </a:rPr>
              <a:t>Cell Cycle and Membranes Revision</a:t>
            </a:r>
            <a:r>
              <a:rPr lang="en-GB" sz="3600" b="1" dirty="0">
                <a:latin typeface="Calibri" panose="020F0502020204030204" pitchFamily="34" charset="0"/>
                <a:cs typeface="Calibri" panose="020F0502020204030204" pitchFamily="34" charset="0"/>
              </a:rPr>
              <a:t>          </a:t>
            </a:r>
            <a:r>
              <a:rPr lang="en-GB" sz="3600" b="1" u="sng" dirty="0">
                <a:latin typeface="Calibri" panose="020F0502020204030204" pitchFamily="34" charset="0"/>
                <a:cs typeface="Calibri" panose="020F0502020204030204" pitchFamily="34" charset="0"/>
              </a:rPr>
              <a:t> </a:t>
            </a:r>
            <a:fld id="{326113B4-5D21-4556-BCEE-2328B4897FB1}" type="datetime1">
              <a:rPr lang="en-GB" sz="3600" b="1" u="sng" smtClean="0">
                <a:latin typeface="Calibri" panose="020F0502020204030204" pitchFamily="34" charset="0"/>
                <a:cs typeface="Calibri" panose="020F0502020204030204" pitchFamily="34" charset="0"/>
              </a:rPr>
              <a:pPr/>
              <a:t>30/04/2025</a:t>
            </a:fld>
            <a:endParaRPr lang="en-GB" sz="3600" b="1" u="sng" dirty="0">
              <a:latin typeface="Calibri" panose="020F0502020204030204" pitchFamily="34" charset="0"/>
              <a:cs typeface="Calibri" panose="020F0502020204030204" pitchFamily="34" charset="0"/>
            </a:endParaRPr>
          </a:p>
        </p:txBody>
      </p:sp>
      <p:graphicFrame>
        <p:nvGraphicFramePr>
          <p:cNvPr id="2" name="Table 1">
            <a:extLst>
              <a:ext uri="{FF2B5EF4-FFF2-40B4-BE49-F238E27FC236}">
                <a16:creationId xmlns:a16="http://schemas.microsoft.com/office/drawing/2014/main" id="{969B6876-ABD8-B79B-1EDE-8B3094091B80}"/>
              </a:ext>
            </a:extLst>
          </p:cNvPr>
          <p:cNvGraphicFramePr>
            <a:graphicFrameLocks noGrp="1"/>
          </p:cNvGraphicFramePr>
          <p:nvPr>
            <p:extLst>
              <p:ext uri="{D42A27DB-BD31-4B8C-83A1-F6EECF244321}">
                <p14:modId xmlns:p14="http://schemas.microsoft.com/office/powerpoint/2010/main" val="2332748059"/>
              </p:ext>
            </p:extLst>
          </p:nvPr>
        </p:nvGraphicFramePr>
        <p:xfrm>
          <a:off x="185399" y="1880828"/>
          <a:ext cx="11941124" cy="4827270"/>
        </p:xfrm>
        <a:graphic>
          <a:graphicData uri="http://schemas.openxmlformats.org/drawingml/2006/table">
            <a:tbl>
              <a:tblPr>
                <a:tableStyleId>{5C22544A-7EE6-4342-B048-85BDC9FD1C3A}</a:tableStyleId>
              </a:tblPr>
              <a:tblGrid>
                <a:gridCol w="519745">
                  <a:extLst>
                    <a:ext uri="{9D8B030D-6E8A-4147-A177-3AD203B41FA5}">
                      <a16:colId xmlns:a16="http://schemas.microsoft.com/office/drawing/2014/main" val="595727635"/>
                    </a:ext>
                  </a:extLst>
                </a:gridCol>
                <a:gridCol w="11421379">
                  <a:extLst>
                    <a:ext uri="{9D8B030D-6E8A-4147-A177-3AD203B41FA5}">
                      <a16:colId xmlns:a16="http://schemas.microsoft.com/office/drawing/2014/main" val="1239340205"/>
                    </a:ext>
                  </a:extLst>
                </a:gridCol>
              </a:tblGrid>
              <a:tr h="190500">
                <a:tc>
                  <a:txBody>
                    <a:bodyPr/>
                    <a:lstStyle/>
                    <a:p>
                      <a:pPr algn="r" fontAlgn="b"/>
                      <a:r>
                        <a:rPr lang="en-GB" sz="2200" u="none" strike="noStrike" dirty="0">
                          <a:effectLst/>
                        </a:rPr>
                        <a:t>1</a:t>
                      </a:r>
                      <a:endParaRPr lang="en-GB" sz="2200" b="0" i="0" u="none" strike="noStrike" dirty="0">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is the structure of the cell membranes?</a:t>
                      </a:r>
                      <a:endParaRPr lang="en-GB" sz="22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8450052"/>
                  </a:ext>
                </a:extLst>
              </a:tr>
              <a:tr h="190500">
                <a:tc>
                  <a:txBody>
                    <a:bodyPr/>
                    <a:lstStyle/>
                    <a:p>
                      <a:pPr algn="r" fontAlgn="b"/>
                      <a:r>
                        <a:rPr lang="en-GB" sz="2200" u="none" strike="noStrike">
                          <a:effectLst/>
                        </a:rPr>
                        <a:t>2</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is a glycoprotein?</a:t>
                      </a:r>
                      <a:endParaRPr lang="en-GB" sz="22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1087996"/>
                  </a:ext>
                </a:extLst>
              </a:tr>
              <a:tr h="190500">
                <a:tc>
                  <a:txBody>
                    <a:bodyPr/>
                    <a:lstStyle/>
                    <a:p>
                      <a:pPr algn="r" fontAlgn="b"/>
                      <a:r>
                        <a:rPr lang="en-GB" sz="2200" u="none" strike="noStrike">
                          <a:effectLst/>
                        </a:rPr>
                        <a:t>3</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a:effectLst/>
                        </a:rPr>
                        <a:t>Why is the membrane partially permeable?</a:t>
                      </a:r>
                      <a:endParaRPr lang="en-GB" sz="2200" b="1"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2814141"/>
                  </a:ext>
                </a:extLst>
              </a:tr>
              <a:tr h="190500">
                <a:tc>
                  <a:txBody>
                    <a:bodyPr/>
                    <a:lstStyle/>
                    <a:p>
                      <a:pPr algn="r" fontAlgn="b"/>
                      <a:r>
                        <a:rPr lang="en-GB" sz="2200" u="none" strike="noStrike">
                          <a:effectLst/>
                        </a:rPr>
                        <a:t>4</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is a glycolipid?</a:t>
                      </a:r>
                      <a:endParaRPr lang="en-GB" sz="22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3099366"/>
                  </a:ext>
                </a:extLst>
              </a:tr>
              <a:tr h="190500">
                <a:tc>
                  <a:txBody>
                    <a:bodyPr/>
                    <a:lstStyle/>
                    <a:p>
                      <a:pPr algn="r" fontAlgn="b"/>
                      <a:r>
                        <a:rPr lang="en-GB" sz="2200" u="none" strike="noStrike">
                          <a:effectLst/>
                        </a:rPr>
                        <a:t>5</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Describe the phospholipid bilayer and its interaction with water.</a:t>
                      </a:r>
                      <a:endParaRPr lang="en-GB" sz="22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4036053"/>
                  </a:ext>
                </a:extLst>
              </a:tr>
              <a:tr h="190500">
                <a:tc>
                  <a:txBody>
                    <a:bodyPr/>
                    <a:lstStyle/>
                    <a:p>
                      <a:pPr algn="r" fontAlgn="b"/>
                      <a:r>
                        <a:rPr lang="en-GB" sz="2200" u="none" strike="noStrike">
                          <a:effectLst/>
                        </a:rPr>
                        <a:t>6</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Why doesn't the membrane allow water soluble substances through it?</a:t>
                      </a:r>
                      <a:endParaRPr lang="en-GB" sz="22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9501303"/>
                  </a:ext>
                </a:extLst>
              </a:tr>
              <a:tr h="190500">
                <a:tc>
                  <a:txBody>
                    <a:bodyPr/>
                    <a:lstStyle/>
                    <a:p>
                      <a:pPr algn="r" fontAlgn="b"/>
                      <a:r>
                        <a:rPr lang="en-GB" sz="2200" u="none" strike="noStrike">
                          <a:effectLst/>
                        </a:rPr>
                        <a:t>7</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role does cholesterol have in a cell membrane?</a:t>
                      </a:r>
                      <a:endParaRPr lang="en-GB" sz="22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4485306"/>
                  </a:ext>
                </a:extLst>
              </a:tr>
              <a:tr h="190500">
                <a:tc>
                  <a:txBody>
                    <a:bodyPr/>
                    <a:lstStyle/>
                    <a:p>
                      <a:pPr algn="r" fontAlgn="b"/>
                      <a:r>
                        <a:rPr lang="en-GB" sz="2200" u="none" strike="noStrike">
                          <a:effectLst/>
                        </a:rPr>
                        <a:t>8</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Evidence for the fluid mosaic model</a:t>
                      </a:r>
                      <a:endParaRPr lang="en-GB" sz="22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5723837"/>
                  </a:ext>
                </a:extLst>
              </a:tr>
              <a:tr h="190500">
                <a:tc>
                  <a:txBody>
                    <a:bodyPr/>
                    <a:lstStyle/>
                    <a:p>
                      <a:pPr algn="r" fontAlgn="b"/>
                      <a:r>
                        <a:rPr lang="en-GB" sz="2200" u="none" strike="noStrike">
                          <a:effectLst/>
                        </a:rPr>
                        <a:t>9</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happens during Interphase?</a:t>
                      </a:r>
                      <a:endParaRPr lang="en-GB" sz="2200" b="0" i="0" u="none" strike="noStrike" dirty="0">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3023431"/>
                  </a:ext>
                </a:extLst>
              </a:tr>
              <a:tr h="190500">
                <a:tc>
                  <a:txBody>
                    <a:bodyPr/>
                    <a:lstStyle/>
                    <a:p>
                      <a:pPr algn="r" fontAlgn="b"/>
                      <a:r>
                        <a:rPr lang="en-GB" sz="2200" u="none" strike="noStrike">
                          <a:effectLst/>
                        </a:rPr>
                        <a:t>10</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a:effectLst/>
                        </a:rPr>
                        <a:t>What happens in prophase?</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4896709"/>
                  </a:ext>
                </a:extLst>
              </a:tr>
              <a:tr h="190500">
                <a:tc>
                  <a:txBody>
                    <a:bodyPr/>
                    <a:lstStyle/>
                    <a:p>
                      <a:pPr algn="r" fontAlgn="b"/>
                      <a:r>
                        <a:rPr lang="en-GB" sz="2200" u="none" strike="noStrike">
                          <a:effectLst/>
                        </a:rPr>
                        <a:t>11</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happens in metaphase?</a:t>
                      </a:r>
                      <a:endParaRPr lang="en-GB" sz="2200" b="0" i="0" u="none" strike="noStrike" dirty="0">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789191"/>
                  </a:ext>
                </a:extLst>
              </a:tr>
              <a:tr h="190500">
                <a:tc>
                  <a:txBody>
                    <a:bodyPr/>
                    <a:lstStyle/>
                    <a:p>
                      <a:pPr algn="r" fontAlgn="b"/>
                      <a:r>
                        <a:rPr lang="en-GB" sz="2200" u="none" strike="noStrike">
                          <a:effectLst/>
                        </a:rPr>
                        <a:t>12</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happens in anaphase?</a:t>
                      </a:r>
                      <a:endParaRPr lang="en-GB" sz="2200" b="0" i="0" u="none" strike="noStrike" dirty="0">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3688731"/>
                  </a:ext>
                </a:extLst>
              </a:tr>
              <a:tr h="190500">
                <a:tc>
                  <a:txBody>
                    <a:bodyPr/>
                    <a:lstStyle/>
                    <a:p>
                      <a:pPr algn="r" fontAlgn="b"/>
                      <a:r>
                        <a:rPr lang="en-GB" sz="2200" u="none" strike="noStrike">
                          <a:effectLst/>
                        </a:rPr>
                        <a:t>13</a:t>
                      </a:r>
                      <a:endParaRPr lang="en-GB" sz="2200" b="0" i="0" u="none" strike="noStrike">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200" u="none" strike="noStrike" dirty="0">
                          <a:effectLst/>
                        </a:rPr>
                        <a:t>What happens in telophase?</a:t>
                      </a:r>
                      <a:endParaRPr lang="en-GB" sz="2200" b="0" i="0" u="none" strike="noStrike" dirty="0">
                        <a:solidFill>
                          <a:srgbClr val="000000"/>
                        </a:solidFill>
                        <a:effectLst/>
                        <a:latin typeface="Bliss 2 Regular" panose="02000506030000020004" pitchFamily="50"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1288819"/>
                  </a:ext>
                </a:extLst>
              </a:tr>
              <a:tr h="190500">
                <a:tc>
                  <a:txBody>
                    <a:bodyPr/>
                    <a:lstStyle/>
                    <a:p>
                      <a:pPr algn="r" fontAlgn="b"/>
                      <a:r>
                        <a:rPr lang="en-GB" sz="2200" u="none" strike="noStrike">
                          <a:effectLst/>
                        </a:rPr>
                        <a:t>14</a:t>
                      </a:r>
                      <a:endParaRPr lang="en-GB" sz="2200" b="0" i="0" u="none" strike="noStrike">
                        <a:solidFill>
                          <a:srgbClr val="000000"/>
                        </a:solidFill>
                        <a:effectLst/>
                        <a:latin typeface="Bliss 2 Regular" panose="02000506030000020004" pitchFamily="50"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l" fontAlgn="b"/>
                      <a:r>
                        <a:rPr lang="en-GB" sz="2200" u="none" strike="noStrike" dirty="0">
                          <a:effectLst/>
                        </a:rPr>
                        <a:t>How does mitosis ensure genetic consistency ?</a:t>
                      </a:r>
                      <a:endParaRPr lang="en-GB" sz="2200" b="0" i="0" u="none" strike="noStrike" dirty="0">
                        <a:solidFill>
                          <a:srgbClr val="000000"/>
                        </a:solidFill>
                        <a:effectLst/>
                        <a:latin typeface="Bliss 2 Regular" panose="02000506030000020004" pitchFamily="50" charset="0"/>
                      </a:endParaRPr>
                    </a:p>
                  </a:txBody>
                  <a:tcPr marL="9525" marR="9525" marT="9525"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078398894"/>
                  </a:ext>
                </a:extLst>
              </a:tr>
            </a:tbl>
          </a:graphicData>
        </a:graphic>
      </p:graphicFrame>
    </p:spTree>
    <p:extLst>
      <p:ext uri="{BB962C8B-B14F-4D97-AF65-F5344CB8AC3E}">
        <p14:creationId xmlns:p14="http://schemas.microsoft.com/office/powerpoint/2010/main" val="3531246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{x} </a:t>
            </a:r>
            <a:r>
              <a:rPr lang="en-GB" dirty="0"/>
              <a:t>to </a:t>
            </a:r>
            <a:r>
              <a:rPr lang="en-GB" dirty="0">
                <a:solidFill>
                  <a:srgbClr val="FF0000"/>
                </a:solidFill>
              </a:rPr>
              <a:t>{y}</a:t>
            </a:r>
          </a:p>
          <a:p>
            <a:r>
              <a:rPr lang="en-GB" dirty="0"/>
              <a:t>To apply your know ledge of these concepts to exam questions </a:t>
            </a:r>
          </a:p>
        </p:txBody>
      </p:sp>
    </p:spTree>
    <p:extLst>
      <p:ext uri="{BB962C8B-B14F-4D97-AF65-F5344CB8AC3E}">
        <p14:creationId xmlns:p14="http://schemas.microsoft.com/office/powerpoint/2010/main" val="4199291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9FF26882-C01B-1CAA-DEFB-011741AF9F2A}"/>
              </a:ext>
            </a:extLst>
          </p:cNvPr>
          <p:cNvGraphicFramePr>
            <a:graphicFrameLocks noGrp="1"/>
          </p:cNvGraphicFramePr>
          <p:nvPr>
            <p:ph idx="1"/>
            <p:extLst>
              <p:ext uri="{D42A27DB-BD31-4B8C-83A1-F6EECF244321}">
                <p14:modId xmlns:p14="http://schemas.microsoft.com/office/powerpoint/2010/main" val="1140306327"/>
              </p:ext>
            </p:extLst>
          </p:nvPr>
        </p:nvGraphicFramePr>
        <p:xfrm>
          <a:off x="0" y="0"/>
          <a:ext cx="12192000" cy="6829302"/>
        </p:xfrm>
        <a:graphic>
          <a:graphicData uri="http://schemas.openxmlformats.org/drawingml/2006/table">
            <a:tbl>
              <a:tblPr>
                <a:tableStyleId>{5C22544A-7EE6-4342-B048-85BDC9FD1C3A}</a:tableStyleId>
              </a:tblPr>
              <a:tblGrid>
                <a:gridCol w="453327">
                  <a:extLst>
                    <a:ext uri="{9D8B030D-6E8A-4147-A177-3AD203B41FA5}">
                      <a16:colId xmlns:a16="http://schemas.microsoft.com/office/drawing/2014/main" val="3683721141"/>
                    </a:ext>
                  </a:extLst>
                </a:gridCol>
                <a:gridCol w="4178634">
                  <a:extLst>
                    <a:ext uri="{9D8B030D-6E8A-4147-A177-3AD203B41FA5}">
                      <a16:colId xmlns:a16="http://schemas.microsoft.com/office/drawing/2014/main" val="4194137933"/>
                    </a:ext>
                  </a:extLst>
                </a:gridCol>
                <a:gridCol w="7560039">
                  <a:extLst>
                    <a:ext uri="{9D8B030D-6E8A-4147-A177-3AD203B41FA5}">
                      <a16:colId xmlns:a16="http://schemas.microsoft.com/office/drawing/2014/main" val="2631752552"/>
                    </a:ext>
                  </a:extLst>
                </a:gridCol>
              </a:tblGrid>
              <a:tr h="153124">
                <a:tc>
                  <a:txBody>
                    <a:bodyPr/>
                    <a:lstStyle/>
                    <a:p>
                      <a:pPr algn="r" fontAlgn="b"/>
                      <a:r>
                        <a:rPr lang="en-GB" sz="1400" b="0" i="0" u="none" strike="noStrike">
                          <a:solidFill>
                            <a:srgbClr val="000000"/>
                          </a:solidFill>
                          <a:effectLst/>
                          <a:latin typeface="Bliss 2 Regular" panose="02000506030000020004" pitchFamily="50" charset="0"/>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a:solidFill>
                            <a:srgbClr val="000000"/>
                          </a:solidFill>
                          <a:effectLst/>
                          <a:latin typeface="Calibri" panose="020F0502020204030204" pitchFamily="34" charset="0"/>
                        </a:rPr>
                        <a:t>What is the structure of the cell membranes?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Phospholipid molecules form a continuous bilayer. It contains proteins, cholesterol, glycoproteins and glycolipids. Some proteins are in the inner or outer layer only, some are in both.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6638048"/>
                  </a:ext>
                </a:extLst>
              </a:tr>
              <a:tr h="298015">
                <a:tc>
                  <a:txBody>
                    <a:bodyPr/>
                    <a:lstStyle/>
                    <a:p>
                      <a:pPr algn="r" fontAlgn="b"/>
                      <a:r>
                        <a:rPr lang="en-GB" sz="1400" b="0" i="0" u="none" strike="noStrike">
                          <a:solidFill>
                            <a:srgbClr val="000000"/>
                          </a:solidFill>
                          <a:effectLst/>
                          <a:latin typeface="Bliss 2 Regular" panose="02000506030000020004" pitchFamily="50" charset="0"/>
                        </a:rPr>
                        <a:t>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a:solidFill>
                            <a:srgbClr val="000000"/>
                          </a:solidFill>
                          <a:effectLst/>
                          <a:latin typeface="Calibri" panose="020F0502020204030204" pitchFamily="34" charset="0"/>
                        </a:rPr>
                        <a:t>What is a glycoprotein?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Proteins with a polysaccharide chain attached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5008207"/>
                  </a:ext>
                </a:extLst>
              </a:tr>
              <a:tr h="298015">
                <a:tc>
                  <a:txBody>
                    <a:bodyPr/>
                    <a:lstStyle/>
                    <a:p>
                      <a:pPr algn="r" fontAlgn="b"/>
                      <a:r>
                        <a:rPr lang="en-GB" sz="1400" b="0" i="0" u="none" strike="noStrike">
                          <a:solidFill>
                            <a:srgbClr val="000000"/>
                          </a:solidFill>
                          <a:effectLst/>
                          <a:latin typeface="Bliss 2 Regular" panose="02000506030000020004" pitchFamily="50" charset="0"/>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a:solidFill>
                            <a:srgbClr val="000000"/>
                          </a:solidFill>
                          <a:effectLst/>
                          <a:latin typeface="Calibri" panose="020F0502020204030204" pitchFamily="34" charset="0"/>
                        </a:rPr>
                        <a:t>Why is the membrane partially permeable?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Small molecules can move through the gaps between the phospholipids but large molecules and ions can only pass through channel and carrier proteins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039017"/>
                  </a:ext>
                </a:extLst>
              </a:tr>
              <a:tr h="442907">
                <a:tc>
                  <a:txBody>
                    <a:bodyPr/>
                    <a:lstStyle/>
                    <a:p>
                      <a:pPr algn="r" fontAlgn="b"/>
                      <a:r>
                        <a:rPr lang="en-GB" sz="1400" b="0" i="0" u="none" strike="noStrike">
                          <a:solidFill>
                            <a:srgbClr val="000000"/>
                          </a:solidFill>
                          <a:effectLst/>
                          <a:latin typeface="Bliss 2 Regular" panose="02000506030000020004" pitchFamily="50"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dirty="0">
                          <a:solidFill>
                            <a:srgbClr val="000000"/>
                          </a:solidFill>
                          <a:effectLst/>
                          <a:latin typeface="Calibri" panose="020F0502020204030204" pitchFamily="34" charset="0"/>
                        </a:rPr>
                        <a:t>What is a glycolipid?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Lipids with a polysaccharide chain attached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9445678"/>
                  </a:ext>
                </a:extLst>
              </a:tr>
              <a:tr h="298015">
                <a:tc>
                  <a:txBody>
                    <a:bodyPr/>
                    <a:lstStyle/>
                    <a:p>
                      <a:pPr algn="r" fontAlgn="b"/>
                      <a:r>
                        <a:rPr lang="en-GB" sz="1400" b="0" i="0" u="none" strike="noStrike">
                          <a:solidFill>
                            <a:srgbClr val="000000"/>
                          </a:solidFill>
                          <a:effectLst/>
                          <a:latin typeface="Bliss 2 Regular" panose="02000506030000020004" pitchFamily="50"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a:solidFill>
                            <a:srgbClr val="000000"/>
                          </a:solidFill>
                          <a:effectLst/>
                          <a:latin typeface="Calibri" panose="020F0502020204030204" pitchFamily="34" charset="0"/>
                        </a:rPr>
                        <a:t>Describe the phospholipid bilayer and its interaction with water.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 Phosphate head is hydrophilic and the two fatty acid tails are hydrophobic. In the bilayer the hydrophilic heads face out towards the water and the hydrophobic tails are on the inside making the center hydrophobic.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9751715"/>
                  </a:ext>
                </a:extLst>
              </a:tr>
              <a:tr h="153124">
                <a:tc>
                  <a:txBody>
                    <a:bodyPr/>
                    <a:lstStyle/>
                    <a:p>
                      <a:pPr algn="r" fontAlgn="b"/>
                      <a:r>
                        <a:rPr lang="en-GB" sz="1400" b="0" i="0" u="none" strike="noStrike">
                          <a:solidFill>
                            <a:srgbClr val="000000"/>
                          </a:solidFill>
                          <a:effectLst/>
                          <a:latin typeface="Bliss 2 Regular" panose="02000506030000020004" pitchFamily="50" charset="0"/>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a:solidFill>
                            <a:srgbClr val="000000"/>
                          </a:solidFill>
                          <a:effectLst/>
                          <a:latin typeface="Calibri" panose="020F0502020204030204" pitchFamily="34" charset="0"/>
                        </a:rPr>
                        <a:t>Why doesn't the membrane allow water soluble substances through it?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Because the centre of the membrane is hydrophobic due to the tails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487514"/>
                  </a:ext>
                </a:extLst>
              </a:tr>
              <a:tr h="153124">
                <a:tc>
                  <a:txBody>
                    <a:bodyPr/>
                    <a:lstStyle/>
                    <a:p>
                      <a:pPr algn="r" fontAlgn="b"/>
                      <a:r>
                        <a:rPr lang="en-GB" sz="1400" b="0" i="0" u="none" strike="noStrike">
                          <a:solidFill>
                            <a:srgbClr val="000000"/>
                          </a:solidFill>
                          <a:effectLst/>
                          <a:latin typeface="Bliss 2 Regular" panose="02000506030000020004" pitchFamily="50" charset="0"/>
                        </a:rPr>
                        <a:t>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a:solidFill>
                            <a:srgbClr val="000000"/>
                          </a:solidFill>
                          <a:effectLst/>
                          <a:latin typeface="Calibri" panose="020F0502020204030204" pitchFamily="34" charset="0"/>
                        </a:rPr>
                        <a:t>What role does cholesterol have in a cell membrane?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It fits between the phospholipids forming bonds with them. This increases the rigidity of the membrane, making it less fluid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5828362"/>
                  </a:ext>
                </a:extLst>
              </a:tr>
              <a:tr h="395200">
                <a:tc>
                  <a:txBody>
                    <a:bodyPr/>
                    <a:lstStyle/>
                    <a:p>
                      <a:pPr algn="r" fontAlgn="b"/>
                      <a:r>
                        <a:rPr lang="en-GB" sz="1400" b="0" i="0" u="none" strike="noStrike">
                          <a:solidFill>
                            <a:srgbClr val="000000"/>
                          </a:solidFill>
                          <a:effectLst/>
                          <a:latin typeface="Bliss 2 Regular" panose="02000506030000020004" pitchFamily="50" charset="0"/>
                        </a:rPr>
                        <a:t>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1" i="0" u="none" strike="noStrike">
                          <a:solidFill>
                            <a:srgbClr val="000000"/>
                          </a:solidFill>
                          <a:effectLst/>
                          <a:latin typeface="Calibri" panose="020F0502020204030204" pitchFamily="34" charset="0"/>
                        </a:rPr>
                        <a:t>Evidence for the fluid mosaic model</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EM images showed a bilayer in cell membranes and new methods for analysing proteins showed that they were randomly distributed in cell membranes. Also did experiments to find out cell is fluid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6091046"/>
                  </a:ext>
                </a:extLst>
              </a:tr>
              <a:tr h="153124">
                <a:tc>
                  <a:txBody>
                    <a:bodyPr/>
                    <a:lstStyle/>
                    <a:p>
                      <a:pPr algn="r" fontAlgn="b"/>
                      <a:r>
                        <a:rPr lang="en-GB" sz="1400" b="0" i="0" u="none" strike="noStrike">
                          <a:solidFill>
                            <a:srgbClr val="000000"/>
                          </a:solidFill>
                          <a:effectLst/>
                          <a:latin typeface="Bliss 2 Regular" panose="02000506030000020004" pitchFamily="50" charset="0"/>
                        </a:rPr>
                        <a:t>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0000"/>
                          </a:solidFill>
                          <a:effectLst/>
                          <a:latin typeface="Bliss 2 Regular" panose="02000506030000020004" pitchFamily="50" charset="0"/>
                        </a:rPr>
                        <a:t>What happens during Interphase?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 Gap phase 1 - cell grows and new organelles and proteins are made. Gap phase 2 - cell keeps growing and proteins needed for cell division are made. ATP content is increased. Synthesis - cell replicates its DNA ready to divide by mitosis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5110121"/>
                  </a:ext>
                </a:extLst>
              </a:tr>
              <a:tr h="153124">
                <a:tc>
                  <a:txBody>
                    <a:bodyPr/>
                    <a:lstStyle/>
                    <a:p>
                      <a:pPr algn="r" fontAlgn="b"/>
                      <a:r>
                        <a:rPr lang="en-GB" sz="1400" b="0" i="0" u="none" strike="noStrike">
                          <a:solidFill>
                            <a:srgbClr val="000000"/>
                          </a:solidFill>
                          <a:effectLst/>
                          <a:latin typeface="Bliss 2 Regular" panose="02000506030000020004" pitchFamily="50"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0000"/>
                          </a:solidFill>
                          <a:effectLst/>
                          <a:latin typeface="Bliss 2 Regular" panose="02000506030000020004" pitchFamily="50" charset="0"/>
                        </a:rPr>
                        <a:t>What happens in prophase?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Chromosomes condense, becoming shorter and thicker, each chromosome is visible as 2 strands called chromatids. centrioles start moving to opposite ends of the cell, forming a network of protein fibers called a spindle. nuclear envelope breaks down and the chromosomes lie free in the cytoplasm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1355736"/>
                  </a:ext>
                </a:extLst>
              </a:tr>
              <a:tr h="153124">
                <a:tc>
                  <a:txBody>
                    <a:bodyPr/>
                    <a:lstStyle/>
                    <a:p>
                      <a:pPr algn="r" fontAlgn="b"/>
                      <a:r>
                        <a:rPr lang="en-GB" sz="1400" b="0" i="0" u="none" strike="noStrike">
                          <a:solidFill>
                            <a:srgbClr val="000000"/>
                          </a:solidFill>
                          <a:effectLst/>
                          <a:latin typeface="Bliss 2 Regular" panose="02000506030000020004" pitchFamily="50" charset="0"/>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0000"/>
                          </a:solidFill>
                          <a:effectLst/>
                          <a:latin typeface="Bliss 2 Regular" panose="02000506030000020004" pitchFamily="50" charset="0"/>
                        </a:rPr>
                        <a:t>What happens in metaphase?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Metaphase ?chromosomes, each with 2 chromatids line up along the middle of the cell and become attached to the spindle fibers at their equator by their centromeres.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5978839"/>
                  </a:ext>
                </a:extLst>
              </a:tr>
              <a:tr h="153124">
                <a:tc>
                  <a:txBody>
                    <a:bodyPr/>
                    <a:lstStyle/>
                    <a:p>
                      <a:pPr algn="r" fontAlgn="b"/>
                      <a:r>
                        <a:rPr lang="en-GB" sz="1400" b="0" i="0" u="none" strike="noStrike">
                          <a:solidFill>
                            <a:srgbClr val="000000"/>
                          </a:solidFill>
                          <a:effectLst/>
                          <a:latin typeface="Bliss 2 Regular" panose="02000506030000020004" pitchFamily="50" charset="0"/>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0000"/>
                          </a:solidFill>
                          <a:effectLst/>
                          <a:latin typeface="Bliss 2 Regular" panose="02000506030000020004" pitchFamily="50" charset="0"/>
                        </a:rPr>
                        <a:t>What happens in anaphase?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Anaphase ?centromeres divide, separating each pair of sister chromatids. the spindles contract, pulling chromatids to opposite poles of the spindle, centromere first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7578604"/>
                  </a:ext>
                </a:extLst>
              </a:tr>
              <a:tr h="153124">
                <a:tc>
                  <a:txBody>
                    <a:bodyPr/>
                    <a:lstStyle/>
                    <a:p>
                      <a:pPr algn="r" fontAlgn="b"/>
                      <a:r>
                        <a:rPr lang="en-GB" sz="1400" b="0" i="0" u="none" strike="noStrike">
                          <a:solidFill>
                            <a:srgbClr val="000000"/>
                          </a:solidFill>
                          <a:effectLst/>
                          <a:latin typeface="Bliss 2 Regular" panose="02000506030000020004" pitchFamily="50" charset="0"/>
                        </a:rPr>
                        <a:t>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0000"/>
                          </a:solidFill>
                          <a:effectLst/>
                          <a:latin typeface="Bliss 2 Regular" panose="02000506030000020004" pitchFamily="50" charset="0"/>
                        </a:rPr>
                        <a:t>What happens in telophase?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B050"/>
                          </a:solidFill>
                          <a:effectLst/>
                          <a:latin typeface="Bliss 2 Regular" panose="02000506030000020004" pitchFamily="50" charset="0"/>
                        </a:rPr>
                        <a:t>Telophase ?chromatids reach the opposite poles on the spindle. they uncoil and become long and thin and are called chromosomes again. a nuclear envelope forms around each group of chromosomes so there are 2 nuclei. The cytoplasm divides and there are now 2 genetically identical daughter cells.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6671459"/>
                  </a:ext>
                </a:extLst>
              </a:tr>
              <a:tr h="153124">
                <a:tc>
                  <a:txBody>
                    <a:bodyPr/>
                    <a:lstStyle/>
                    <a:p>
                      <a:pPr algn="r" fontAlgn="b"/>
                      <a:r>
                        <a:rPr lang="en-GB" sz="1400" b="0" i="0" u="none" strike="noStrike">
                          <a:solidFill>
                            <a:srgbClr val="000000"/>
                          </a:solidFill>
                          <a:effectLst/>
                          <a:latin typeface="Bliss 2 Regular" panose="02000506030000020004" pitchFamily="50" charset="0"/>
                        </a:rPr>
                        <a:t>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a:solidFill>
                            <a:srgbClr val="000000"/>
                          </a:solidFill>
                          <a:effectLst/>
                          <a:latin typeface="Bliss 2 Regular" panose="02000506030000020004" pitchFamily="50" charset="0"/>
                        </a:rPr>
                        <a:t>How does mitosis ensure genetic consistency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1400" b="0" i="0" u="none" strike="noStrike" dirty="0">
                          <a:solidFill>
                            <a:srgbClr val="00B050"/>
                          </a:solidFill>
                          <a:effectLst/>
                          <a:latin typeface="Bliss 2 Regular" panose="02000506030000020004" pitchFamily="50" charset="0"/>
                        </a:rPr>
                        <a:t> DNA replication before mitosis. The arrangement of chromosomes on the spindle and the separation of chromosomes to the pole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1604487"/>
                  </a:ext>
                </a:extLst>
              </a:tr>
            </a:tbl>
          </a:graphicData>
        </a:graphic>
      </p:graphicFrame>
    </p:spTree>
    <p:extLst>
      <p:ext uri="{BB962C8B-B14F-4D97-AF65-F5344CB8AC3E}">
        <p14:creationId xmlns:p14="http://schemas.microsoft.com/office/powerpoint/2010/main" val="156630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2">
              <a:lumMod val="20000"/>
              <a:lumOff val="80000"/>
            </a:schemeClr>
          </a:solidFill>
        </p:spPr>
        <p:txBody>
          <a:bodyPr/>
          <a:lstStyle/>
          <a:p>
            <a:r>
              <a:rPr lang="en-GB" b="1" u="sng" dirty="0"/>
              <a:t>Homework due in</a:t>
            </a:r>
          </a:p>
        </p:txBody>
      </p:sp>
      <p:sp>
        <p:nvSpPr>
          <p:cNvPr id="3" name="Content Placeholder 2"/>
          <p:cNvSpPr>
            <a:spLocks noGrp="1"/>
          </p:cNvSpPr>
          <p:nvPr>
            <p:ph idx="1"/>
          </p:nvPr>
        </p:nvSpPr>
        <p:spPr>
          <a:xfrm>
            <a:off x="484909" y="1731818"/>
            <a:ext cx="10868891" cy="4445145"/>
          </a:xfrm>
        </p:spPr>
        <p:txBody>
          <a:bodyPr/>
          <a:lstStyle/>
          <a:p>
            <a:pPr marL="0" indent="0">
              <a:buNone/>
            </a:pPr>
            <a:r>
              <a:rPr lang="en-GB" b="1" dirty="0"/>
              <a:t>What: </a:t>
            </a:r>
          </a:p>
          <a:p>
            <a:pPr marL="0" indent="0">
              <a:buNone/>
            </a:pPr>
            <a:endParaRPr lang="en-GB" b="1" dirty="0"/>
          </a:p>
          <a:p>
            <a:pPr marL="0" indent="0">
              <a:buNone/>
            </a:pPr>
            <a:endParaRPr lang="en-GB" b="1" dirty="0"/>
          </a:p>
          <a:p>
            <a:pPr marL="0" indent="0">
              <a:buNone/>
            </a:pPr>
            <a:r>
              <a:rPr lang="en-GB" b="1" dirty="0"/>
              <a:t>How: </a:t>
            </a:r>
          </a:p>
          <a:p>
            <a:pPr marL="0" indent="0">
              <a:buNone/>
            </a:pPr>
            <a:endParaRPr lang="en-GB" b="1" dirty="0"/>
          </a:p>
          <a:p>
            <a:pPr marL="0" indent="0">
              <a:buNone/>
            </a:pPr>
            <a:endParaRPr lang="en-GB" b="1" dirty="0"/>
          </a:p>
          <a:p>
            <a:pPr marL="0" indent="0">
              <a:buNone/>
            </a:pPr>
            <a:r>
              <a:rPr lang="en-GB" b="1" dirty="0"/>
              <a:t>How long:</a:t>
            </a:r>
          </a:p>
        </p:txBody>
      </p:sp>
      <p:pic>
        <p:nvPicPr>
          <p:cNvPr id="5" name="Picture 4">
            <a:extLst>
              <a:ext uri="{FF2B5EF4-FFF2-40B4-BE49-F238E27FC236}">
                <a16:creationId xmlns:a16="http://schemas.microsoft.com/office/drawing/2014/main" id="{0DB7A4A7-EE70-1763-5C65-A679D94DAAB6}"/>
              </a:ext>
            </a:extLst>
          </p:cNvPr>
          <p:cNvPicPr>
            <a:picLocks noChangeAspect="1"/>
          </p:cNvPicPr>
          <p:nvPr/>
        </p:nvPicPr>
        <p:blipFill>
          <a:blip r:embed="rId2"/>
          <a:stretch>
            <a:fillRect/>
          </a:stretch>
        </p:blipFill>
        <p:spPr>
          <a:xfrm>
            <a:off x="300916" y="384048"/>
            <a:ext cx="11196306" cy="5885885"/>
          </a:xfrm>
          <a:prstGeom prst="rect">
            <a:avLst/>
          </a:prstGeom>
        </p:spPr>
      </p:pic>
    </p:spTree>
    <p:extLst>
      <p:ext uri="{BB962C8B-B14F-4D97-AF65-F5344CB8AC3E}">
        <p14:creationId xmlns:p14="http://schemas.microsoft.com/office/powerpoint/2010/main" val="422603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7F07-48B1-1FDC-37A0-6AA36898EC1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E03462C-3726-D9C2-4B44-8C52F898F0BF}"/>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736DA4F3-3523-B9F8-81B8-EFDDA2BC2D6E}"/>
              </a:ext>
            </a:extLst>
          </p:cNvPr>
          <p:cNvPicPr>
            <a:picLocks noChangeAspect="1"/>
          </p:cNvPicPr>
          <p:nvPr/>
        </p:nvPicPr>
        <p:blipFill>
          <a:blip r:embed="rId2"/>
          <a:stretch>
            <a:fillRect/>
          </a:stretch>
        </p:blipFill>
        <p:spPr>
          <a:xfrm>
            <a:off x="961308" y="309127"/>
            <a:ext cx="10269383" cy="6239746"/>
          </a:xfrm>
          <a:prstGeom prst="rect">
            <a:avLst/>
          </a:prstGeom>
        </p:spPr>
      </p:pic>
    </p:spTree>
    <p:extLst>
      <p:ext uri="{BB962C8B-B14F-4D97-AF65-F5344CB8AC3E}">
        <p14:creationId xmlns:p14="http://schemas.microsoft.com/office/powerpoint/2010/main" val="2358254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C4BE3-1844-8BBF-434E-B85C4BE9E5C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67B57BC-C819-1EB5-46C0-ED99D23C7068}"/>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9A2D17FC-BD51-8510-7ED4-CCDB18B76527}"/>
              </a:ext>
            </a:extLst>
          </p:cNvPr>
          <p:cNvPicPr>
            <a:picLocks noChangeAspect="1"/>
          </p:cNvPicPr>
          <p:nvPr/>
        </p:nvPicPr>
        <p:blipFill>
          <a:blip r:embed="rId2"/>
          <a:stretch>
            <a:fillRect/>
          </a:stretch>
        </p:blipFill>
        <p:spPr>
          <a:xfrm>
            <a:off x="899387" y="775917"/>
            <a:ext cx="10393225" cy="5306165"/>
          </a:xfrm>
          <a:prstGeom prst="rect">
            <a:avLst/>
          </a:prstGeom>
        </p:spPr>
      </p:pic>
    </p:spTree>
    <p:extLst>
      <p:ext uri="{BB962C8B-B14F-4D97-AF65-F5344CB8AC3E}">
        <p14:creationId xmlns:p14="http://schemas.microsoft.com/office/powerpoint/2010/main" val="3761738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{3.8} </a:t>
            </a:r>
            <a:r>
              <a:rPr lang="en-GB" dirty="0"/>
              <a:t>to </a:t>
            </a:r>
            <a:r>
              <a:rPr lang="en-GB" dirty="0">
                <a:solidFill>
                  <a:srgbClr val="FF0000"/>
                </a:solidFill>
              </a:rPr>
              <a:t>{3.9}</a:t>
            </a:r>
          </a:p>
          <a:p>
            <a:r>
              <a:rPr lang="en-GB" dirty="0"/>
              <a:t>To apply your know ledge of these concepts to exam questions </a:t>
            </a:r>
          </a:p>
        </p:txBody>
      </p:sp>
    </p:spTree>
    <p:extLst>
      <p:ext uri="{BB962C8B-B14F-4D97-AF65-F5344CB8AC3E}">
        <p14:creationId xmlns:p14="http://schemas.microsoft.com/office/powerpoint/2010/main" val="2789159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rgbClr val="FFC000"/>
          </a:solidFill>
        </p:spPr>
        <p:txBody>
          <a:bodyPr/>
          <a:lstStyle/>
          <a:p>
            <a:r>
              <a:rPr lang="en-GB" b="1" u="sng" dirty="0"/>
              <a:t>Task</a:t>
            </a:r>
          </a:p>
        </p:txBody>
      </p:sp>
      <p:sp>
        <p:nvSpPr>
          <p:cNvPr id="3" name="Content Placeholder 2"/>
          <p:cNvSpPr>
            <a:spLocks noGrp="1"/>
          </p:cNvSpPr>
          <p:nvPr>
            <p:ph idx="1"/>
          </p:nvPr>
        </p:nvSpPr>
        <p:spPr>
          <a:xfrm>
            <a:off x="310055" y="1844566"/>
            <a:ext cx="4857690" cy="4505818"/>
          </a:xfrm>
        </p:spPr>
        <p:txBody>
          <a:bodyPr>
            <a:normAutofit lnSpcReduction="10000"/>
          </a:bodyPr>
          <a:lstStyle/>
          <a:p>
            <a:pPr marL="0" indent="0">
              <a:buNone/>
            </a:pPr>
            <a:r>
              <a:rPr lang="en-GB" b="1" dirty="0"/>
              <a:t>What: </a:t>
            </a:r>
          </a:p>
          <a:p>
            <a:r>
              <a:rPr lang="en-GB" dirty="0"/>
              <a:t>Answer the exam questions </a:t>
            </a:r>
          </a:p>
          <a:p>
            <a:pPr marL="0" indent="0">
              <a:buNone/>
            </a:pPr>
            <a:endParaRPr lang="en-GB" dirty="0"/>
          </a:p>
          <a:p>
            <a:pPr marL="0" indent="0">
              <a:buNone/>
            </a:pPr>
            <a:r>
              <a:rPr lang="en-GB" b="1" dirty="0"/>
              <a:t>How:</a:t>
            </a:r>
          </a:p>
          <a:p>
            <a:r>
              <a:rPr lang="en-GB" dirty="0"/>
              <a:t>On the sheet provided</a:t>
            </a:r>
          </a:p>
          <a:p>
            <a:r>
              <a:rPr lang="en-GB" dirty="0"/>
              <a:t>Break down using CUBE first </a:t>
            </a:r>
          </a:p>
          <a:p>
            <a:endParaRPr lang="en-GB" dirty="0"/>
          </a:p>
          <a:p>
            <a:pPr marL="0" indent="0">
              <a:buNone/>
            </a:pPr>
            <a:r>
              <a:rPr lang="en-GB" b="1" dirty="0"/>
              <a:t>How long: </a:t>
            </a:r>
          </a:p>
          <a:p>
            <a:r>
              <a:rPr lang="en-GB" dirty="0"/>
              <a:t>30 </a:t>
            </a:r>
            <a:r>
              <a:rPr lang="en-GB" dirty="0" err="1"/>
              <a:t>mins</a:t>
            </a:r>
            <a:r>
              <a:rPr lang="en-GB" dirty="0"/>
              <a:t> </a:t>
            </a:r>
          </a:p>
        </p:txBody>
      </p:sp>
      <p:sp>
        <p:nvSpPr>
          <p:cNvPr id="4" name="TextBox 3"/>
          <p:cNvSpPr txBox="1"/>
          <p:nvPr/>
        </p:nvSpPr>
        <p:spPr>
          <a:xfrm>
            <a:off x="5943600" y="2230582"/>
            <a:ext cx="5929745" cy="1692771"/>
          </a:xfrm>
          <a:prstGeom prst="rect">
            <a:avLst/>
          </a:prstGeom>
          <a:noFill/>
          <a:ln>
            <a:solidFill>
              <a:srgbClr val="FF0000"/>
            </a:solidFill>
          </a:ln>
        </p:spPr>
        <p:txBody>
          <a:bodyPr wrap="square" rtlCol="0">
            <a:spAutoFit/>
          </a:bodyPr>
          <a:lstStyle/>
          <a:p>
            <a:r>
              <a:rPr lang="en-GB" sz="2600" dirty="0">
                <a:solidFill>
                  <a:srgbClr val="FF0000"/>
                </a:solidFill>
              </a:rPr>
              <a:t>C = Circle the command work</a:t>
            </a:r>
          </a:p>
          <a:p>
            <a:r>
              <a:rPr lang="en-GB" sz="2600" dirty="0">
                <a:solidFill>
                  <a:srgbClr val="FF0000"/>
                </a:solidFill>
              </a:rPr>
              <a:t>U = Underline the subject specific words</a:t>
            </a:r>
          </a:p>
          <a:p>
            <a:r>
              <a:rPr lang="en-GB" sz="2600" dirty="0">
                <a:solidFill>
                  <a:srgbClr val="FF0000"/>
                </a:solidFill>
              </a:rPr>
              <a:t>B = Box the tricky words</a:t>
            </a:r>
          </a:p>
          <a:p>
            <a:r>
              <a:rPr lang="en-GB" sz="2600" dirty="0">
                <a:solidFill>
                  <a:srgbClr val="FF0000"/>
                </a:solidFill>
              </a:rPr>
              <a:t>E = Eliminate the irrelevant words</a:t>
            </a:r>
          </a:p>
        </p:txBody>
      </p:sp>
    </p:spTree>
    <p:extLst>
      <p:ext uri="{BB962C8B-B14F-4D97-AF65-F5344CB8AC3E}">
        <p14:creationId xmlns:p14="http://schemas.microsoft.com/office/powerpoint/2010/main" val="3543526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245476"/>
          </a:xfrm>
          <a:solidFill>
            <a:srgbClr val="92D050"/>
          </a:solidFill>
        </p:spPr>
        <p:txBody>
          <a:bodyPr/>
          <a:lstStyle/>
          <a:p>
            <a:r>
              <a:rPr lang="en-GB" b="1" u="sng" dirty="0"/>
              <a:t>Answers</a:t>
            </a:r>
          </a:p>
        </p:txBody>
      </p:sp>
      <p:sp>
        <p:nvSpPr>
          <p:cNvPr id="3" name="Content Placeholder 2"/>
          <p:cNvSpPr>
            <a:spLocks noGrp="1"/>
          </p:cNvSpPr>
          <p:nvPr>
            <p:ph idx="1"/>
          </p:nvPr>
        </p:nvSpPr>
        <p:spPr>
          <a:xfrm>
            <a:off x="457200" y="1560786"/>
            <a:ext cx="11177752" cy="4616177"/>
          </a:xfrm>
        </p:spPr>
        <p:txBody>
          <a:bodyPr/>
          <a:lstStyle/>
          <a:p>
            <a:pPr marL="0" indent="0">
              <a:buNone/>
            </a:pPr>
            <a:r>
              <a:rPr lang="en-GB" b="1" dirty="0"/>
              <a:t>What:</a:t>
            </a:r>
          </a:p>
          <a:p>
            <a:r>
              <a:rPr lang="en-GB" dirty="0"/>
              <a:t>I will live mark some of your answers</a:t>
            </a:r>
          </a:p>
          <a:p>
            <a:r>
              <a:rPr lang="en-GB" dirty="0"/>
              <a:t>Add in improvements to your own using a green pen</a:t>
            </a:r>
          </a:p>
          <a:p>
            <a:endParaRPr lang="en-GB" dirty="0"/>
          </a:p>
          <a:p>
            <a:pPr marL="0" indent="0">
              <a:buNone/>
            </a:pPr>
            <a:r>
              <a:rPr lang="en-GB" b="1" dirty="0"/>
              <a:t>How:</a:t>
            </a:r>
          </a:p>
          <a:p>
            <a:r>
              <a:rPr lang="en-GB" dirty="0"/>
              <a:t>Then continue using the mark scheme</a:t>
            </a:r>
          </a:p>
          <a:p>
            <a:endParaRPr lang="en-GB" dirty="0"/>
          </a:p>
          <a:p>
            <a:pPr marL="0" indent="0">
              <a:buNone/>
            </a:pPr>
            <a:r>
              <a:rPr lang="en-GB" b="1" dirty="0"/>
              <a:t>How long: </a:t>
            </a:r>
          </a:p>
          <a:p>
            <a:r>
              <a:rPr lang="en-GB" dirty="0"/>
              <a:t>10 </a:t>
            </a:r>
            <a:r>
              <a:rPr lang="en-GB" dirty="0" err="1"/>
              <a:t>mins</a:t>
            </a:r>
            <a:r>
              <a:rPr lang="en-GB" dirty="0"/>
              <a:t> </a:t>
            </a:r>
          </a:p>
        </p:txBody>
      </p:sp>
    </p:spTree>
    <p:extLst>
      <p:ext uri="{BB962C8B-B14F-4D97-AF65-F5344CB8AC3E}">
        <p14:creationId xmlns:p14="http://schemas.microsoft.com/office/powerpoint/2010/main" val="2975076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63782"/>
          </a:xfrm>
          <a:solidFill>
            <a:schemeClr val="accent1">
              <a:lumMod val="20000"/>
              <a:lumOff val="80000"/>
            </a:schemeClr>
          </a:solidFill>
          <a:ln>
            <a:noFill/>
          </a:ln>
        </p:spPr>
        <p:txBody>
          <a:bodyPr/>
          <a:lstStyle/>
          <a:p>
            <a:r>
              <a:rPr lang="en-GB" b="1" u="sng" dirty="0"/>
              <a:t>Exit Ticket – Mini Whiteboards/On PLC</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How does today's learning connect to what you know already?​ </a:t>
            </a:r>
          </a:p>
          <a:p>
            <a:pPr marL="514350" indent="-514350">
              <a:buFont typeface="+mj-lt"/>
              <a:buAutoNum type="arabicPeriod"/>
            </a:pPr>
            <a:r>
              <a:rPr lang="en-US" dirty="0"/>
              <a:t>What connections can you make between today's learning and what we have studied previously?​</a:t>
            </a:r>
          </a:p>
          <a:p>
            <a:pPr marL="514350" indent="-514350">
              <a:buFont typeface="+mj-lt"/>
              <a:buAutoNum type="arabicPeriod"/>
            </a:pPr>
            <a:endParaRPr lang="en-US" dirty="0">
              <a:solidFill>
                <a:srgbClr val="FF0000"/>
              </a:solidFill>
            </a:endParaRPr>
          </a:p>
          <a:p>
            <a:pPr marL="0" indent="0">
              <a:buNone/>
            </a:pPr>
            <a:r>
              <a:rPr lang="en-US" dirty="0">
                <a:solidFill>
                  <a:srgbClr val="FF0000"/>
                </a:solidFill>
              </a:rPr>
              <a:t>*Annotate the above on your Personal Learning Checklist!</a:t>
            </a:r>
          </a:p>
          <a:p>
            <a:pPr marL="514350" indent="-514350">
              <a:buFont typeface="+mj-lt"/>
              <a:buAutoNum type="arabicPeriod"/>
            </a:pPr>
            <a:endParaRPr lang="en-GB" dirty="0"/>
          </a:p>
        </p:txBody>
      </p:sp>
    </p:spTree>
    <p:extLst>
      <p:ext uri="{BB962C8B-B14F-4D97-AF65-F5344CB8AC3E}">
        <p14:creationId xmlns:p14="http://schemas.microsoft.com/office/powerpoint/2010/main" val="3356506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828</Words>
  <Application>Microsoft Office PowerPoint</Application>
  <PresentationFormat>Widescreen</PresentationFormat>
  <Paragraphs>116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Bliss 2 Regular</vt:lpstr>
      <vt:lpstr>Calibri</vt:lpstr>
      <vt:lpstr>Office Theme</vt:lpstr>
      <vt:lpstr>PowerPoint Presentation</vt:lpstr>
      <vt:lpstr>PowerPoint Presentation</vt:lpstr>
      <vt:lpstr>Homework due in</vt:lpstr>
      <vt:lpstr>PowerPoint Presentation</vt:lpstr>
      <vt:lpstr>PowerPoint Presentation</vt:lpstr>
      <vt:lpstr>Learning Objectives</vt:lpstr>
      <vt:lpstr>Task</vt:lpstr>
      <vt:lpstr>Answers</vt:lpstr>
      <vt:lpstr>Exit Ticket – Mini Whiteboards/On PLC</vt:lpstr>
      <vt:lpstr>Learning Objectives</vt:lpstr>
    </vt:vector>
  </TitlesOfParts>
  <Company>Drayton Manor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 J Fenn</dc:creator>
  <cp:lastModifiedBy>Ms J Fenn</cp:lastModifiedBy>
  <cp:revision>10</cp:revision>
  <dcterms:created xsi:type="dcterms:W3CDTF">2025-03-26T13:40:08Z</dcterms:created>
  <dcterms:modified xsi:type="dcterms:W3CDTF">2025-04-30T07:40:48Z</dcterms:modified>
</cp:coreProperties>
</file>