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60" r:id="rId4"/>
    <p:sldId id="357" r:id="rId5"/>
    <p:sldId id="331" r:id="rId6"/>
    <p:sldId id="351" r:id="rId7"/>
    <p:sldId id="352" r:id="rId8"/>
    <p:sldId id="354" r:id="rId9"/>
    <p:sldId id="35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2F0EF-9EA7-2966-37C2-05E85BDE9F6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F07E398A-A1F4-2723-CD43-829BC66B7D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399AAC17-3139-F5E9-2539-4129D1305010}"/>
              </a:ext>
            </a:extLst>
          </p:cNvPr>
          <p:cNvSpPr>
            <a:spLocks noGrp="1"/>
          </p:cNvSpPr>
          <p:nvPr>
            <p:ph type="dt" sz="half" idx="10"/>
          </p:nvPr>
        </p:nvSpPr>
        <p:spPr/>
        <p:txBody>
          <a:bodyPr/>
          <a:lstStyle/>
          <a:p>
            <a:fld id="{500117EC-7F94-4DA3-BD88-0D68B1420903}" type="datetimeFigureOut">
              <a:rPr lang="en-GB" smtClean="0"/>
              <a:t>22/04/2025</a:t>
            </a:fld>
            <a:endParaRPr lang="en-GB"/>
          </a:p>
        </p:txBody>
      </p:sp>
      <p:sp>
        <p:nvSpPr>
          <p:cNvPr id="5" name="Footer Placeholder 4">
            <a:extLst>
              <a:ext uri="{FF2B5EF4-FFF2-40B4-BE49-F238E27FC236}">
                <a16:creationId xmlns:a16="http://schemas.microsoft.com/office/drawing/2014/main" id="{112EDA89-149A-D3E0-4467-8D46E4F8A3C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B5502B-0BD1-FF0F-B0F0-F6114E990191}"/>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3292135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747F9-F01B-3A70-FEB6-645B5C2716C6}"/>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BF3A76EC-4B0C-8229-42AB-E8D190770F4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6827174-48AC-19EB-150B-F980E6047FB1}"/>
              </a:ext>
            </a:extLst>
          </p:cNvPr>
          <p:cNvSpPr>
            <a:spLocks noGrp="1"/>
          </p:cNvSpPr>
          <p:nvPr>
            <p:ph type="dt" sz="half" idx="10"/>
          </p:nvPr>
        </p:nvSpPr>
        <p:spPr/>
        <p:txBody>
          <a:bodyPr/>
          <a:lstStyle/>
          <a:p>
            <a:fld id="{500117EC-7F94-4DA3-BD88-0D68B1420903}" type="datetimeFigureOut">
              <a:rPr lang="en-GB" smtClean="0"/>
              <a:t>22/04/2025</a:t>
            </a:fld>
            <a:endParaRPr lang="en-GB"/>
          </a:p>
        </p:txBody>
      </p:sp>
      <p:sp>
        <p:nvSpPr>
          <p:cNvPr id="5" name="Footer Placeholder 4">
            <a:extLst>
              <a:ext uri="{FF2B5EF4-FFF2-40B4-BE49-F238E27FC236}">
                <a16:creationId xmlns:a16="http://schemas.microsoft.com/office/drawing/2014/main" id="{3D1B6A78-C1C3-101F-3DCC-338EB5EE0F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538786F-AB0E-98CA-434B-8E28CFBFFD54}"/>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1069656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727E26A-B8E2-7527-D2FF-558E0777BD39}"/>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9B058902-C651-3FEC-3027-91EA8F45DB2C}"/>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673EC6D-1193-1A08-F874-12908E6D7A5D}"/>
              </a:ext>
            </a:extLst>
          </p:cNvPr>
          <p:cNvSpPr>
            <a:spLocks noGrp="1"/>
          </p:cNvSpPr>
          <p:nvPr>
            <p:ph type="dt" sz="half" idx="10"/>
          </p:nvPr>
        </p:nvSpPr>
        <p:spPr/>
        <p:txBody>
          <a:bodyPr/>
          <a:lstStyle/>
          <a:p>
            <a:fld id="{500117EC-7F94-4DA3-BD88-0D68B1420903}" type="datetimeFigureOut">
              <a:rPr lang="en-GB" smtClean="0"/>
              <a:t>22/04/2025</a:t>
            </a:fld>
            <a:endParaRPr lang="en-GB"/>
          </a:p>
        </p:txBody>
      </p:sp>
      <p:sp>
        <p:nvSpPr>
          <p:cNvPr id="5" name="Footer Placeholder 4">
            <a:extLst>
              <a:ext uri="{FF2B5EF4-FFF2-40B4-BE49-F238E27FC236}">
                <a16:creationId xmlns:a16="http://schemas.microsoft.com/office/drawing/2014/main" id="{EB397227-28C6-BFBA-23E4-992EF1FF10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7FBFB14-B42A-3BCA-5BA0-1FC9EEB85AD2}"/>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3782564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C92F3-7799-798F-DD73-F81556F02FC5}"/>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7B35261-05CC-1E27-3D39-CD77F64B66A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7716535-7B03-E2DA-28CD-8B704B12D9B6}"/>
              </a:ext>
            </a:extLst>
          </p:cNvPr>
          <p:cNvSpPr>
            <a:spLocks noGrp="1"/>
          </p:cNvSpPr>
          <p:nvPr>
            <p:ph type="dt" sz="half" idx="10"/>
          </p:nvPr>
        </p:nvSpPr>
        <p:spPr/>
        <p:txBody>
          <a:bodyPr/>
          <a:lstStyle/>
          <a:p>
            <a:fld id="{500117EC-7F94-4DA3-BD88-0D68B1420903}" type="datetimeFigureOut">
              <a:rPr lang="en-GB" smtClean="0"/>
              <a:t>22/04/2025</a:t>
            </a:fld>
            <a:endParaRPr lang="en-GB"/>
          </a:p>
        </p:txBody>
      </p:sp>
      <p:sp>
        <p:nvSpPr>
          <p:cNvPr id="5" name="Footer Placeholder 4">
            <a:extLst>
              <a:ext uri="{FF2B5EF4-FFF2-40B4-BE49-F238E27FC236}">
                <a16:creationId xmlns:a16="http://schemas.microsoft.com/office/drawing/2014/main" id="{80D15CD9-4FA3-344E-F4F2-7F7C27CE312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6E2790-614E-32FD-4D59-69BD52186AE1}"/>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2908878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263EF-1058-52F0-27F6-C58EF8CE546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8884EE0A-F892-0E3F-899B-7C262FF74B4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1EEEF79E-DE1F-0DE9-16ED-FBCEA58DCADF}"/>
              </a:ext>
            </a:extLst>
          </p:cNvPr>
          <p:cNvSpPr>
            <a:spLocks noGrp="1"/>
          </p:cNvSpPr>
          <p:nvPr>
            <p:ph type="dt" sz="half" idx="10"/>
          </p:nvPr>
        </p:nvSpPr>
        <p:spPr/>
        <p:txBody>
          <a:bodyPr/>
          <a:lstStyle/>
          <a:p>
            <a:fld id="{500117EC-7F94-4DA3-BD88-0D68B1420903}" type="datetimeFigureOut">
              <a:rPr lang="en-GB" smtClean="0"/>
              <a:t>22/04/2025</a:t>
            </a:fld>
            <a:endParaRPr lang="en-GB"/>
          </a:p>
        </p:txBody>
      </p:sp>
      <p:sp>
        <p:nvSpPr>
          <p:cNvPr id="5" name="Footer Placeholder 4">
            <a:extLst>
              <a:ext uri="{FF2B5EF4-FFF2-40B4-BE49-F238E27FC236}">
                <a16:creationId xmlns:a16="http://schemas.microsoft.com/office/drawing/2014/main" id="{38520BC1-57DA-0DB4-9B0B-2C480672E2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02A42C1-7FC4-5A30-50B1-0B5E37421F77}"/>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175335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B0FE9-F11F-02FB-3CE8-46C1666D0609}"/>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E1E98884-BC85-6FE5-A593-60A36DC3994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DE407B6B-4411-8FAF-D278-FB44CF0F3FC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CE601DC6-DF99-224B-07C3-AF0DAF08C0B6}"/>
              </a:ext>
            </a:extLst>
          </p:cNvPr>
          <p:cNvSpPr>
            <a:spLocks noGrp="1"/>
          </p:cNvSpPr>
          <p:nvPr>
            <p:ph type="dt" sz="half" idx="10"/>
          </p:nvPr>
        </p:nvSpPr>
        <p:spPr/>
        <p:txBody>
          <a:bodyPr/>
          <a:lstStyle/>
          <a:p>
            <a:fld id="{500117EC-7F94-4DA3-BD88-0D68B1420903}" type="datetimeFigureOut">
              <a:rPr lang="en-GB" smtClean="0"/>
              <a:t>22/04/2025</a:t>
            </a:fld>
            <a:endParaRPr lang="en-GB"/>
          </a:p>
        </p:txBody>
      </p:sp>
      <p:sp>
        <p:nvSpPr>
          <p:cNvPr id="6" name="Footer Placeholder 5">
            <a:extLst>
              <a:ext uri="{FF2B5EF4-FFF2-40B4-BE49-F238E27FC236}">
                <a16:creationId xmlns:a16="http://schemas.microsoft.com/office/drawing/2014/main" id="{E1A919A1-77ED-2015-5A2F-A938D2FA1F3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8C505E-7FA4-CA0C-85F5-69D7F7CAB748}"/>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501486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1654C-1F3E-84EC-030F-50996E209B9C}"/>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78A22358-5B75-BDE9-E5EB-1FC20935BD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B75C01D-E8EB-37D4-F65D-9AEE2510728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DBA3DB33-CD1F-5DEC-383C-F85B50C593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358AED8-E5AE-A1AF-A5FA-3F170AC0BDB4}"/>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20925CA9-8331-44D6-F4B2-EFDA72C40F78}"/>
              </a:ext>
            </a:extLst>
          </p:cNvPr>
          <p:cNvSpPr>
            <a:spLocks noGrp="1"/>
          </p:cNvSpPr>
          <p:nvPr>
            <p:ph type="dt" sz="half" idx="10"/>
          </p:nvPr>
        </p:nvSpPr>
        <p:spPr/>
        <p:txBody>
          <a:bodyPr/>
          <a:lstStyle/>
          <a:p>
            <a:fld id="{500117EC-7F94-4DA3-BD88-0D68B1420903}" type="datetimeFigureOut">
              <a:rPr lang="en-GB" smtClean="0"/>
              <a:t>22/04/2025</a:t>
            </a:fld>
            <a:endParaRPr lang="en-GB"/>
          </a:p>
        </p:txBody>
      </p:sp>
      <p:sp>
        <p:nvSpPr>
          <p:cNvPr id="8" name="Footer Placeholder 7">
            <a:extLst>
              <a:ext uri="{FF2B5EF4-FFF2-40B4-BE49-F238E27FC236}">
                <a16:creationId xmlns:a16="http://schemas.microsoft.com/office/drawing/2014/main" id="{62C799BA-0DEE-FBBE-95D5-54B7D9CF715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FA7F2E2-F32F-C4FD-F5B7-F613E72DDF56}"/>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1831361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DF811-B400-C5AD-3945-EEF278168F57}"/>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6B287E2F-83B4-FD25-CFAD-4012D453695C}"/>
              </a:ext>
            </a:extLst>
          </p:cNvPr>
          <p:cNvSpPr>
            <a:spLocks noGrp="1"/>
          </p:cNvSpPr>
          <p:nvPr>
            <p:ph type="dt" sz="half" idx="10"/>
          </p:nvPr>
        </p:nvSpPr>
        <p:spPr/>
        <p:txBody>
          <a:bodyPr/>
          <a:lstStyle/>
          <a:p>
            <a:fld id="{500117EC-7F94-4DA3-BD88-0D68B1420903}" type="datetimeFigureOut">
              <a:rPr lang="en-GB" smtClean="0"/>
              <a:t>22/04/2025</a:t>
            </a:fld>
            <a:endParaRPr lang="en-GB"/>
          </a:p>
        </p:txBody>
      </p:sp>
      <p:sp>
        <p:nvSpPr>
          <p:cNvPr id="4" name="Footer Placeholder 3">
            <a:extLst>
              <a:ext uri="{FF2B5EF4-FFF2-40B4-BE49-F238E27FC236}">
                <a16:creationId xmlns:a16="http://schemas.microsoft.com/office/drawing/2014/main" id="{B64329B0-4A7A-CE21-F2F7-5B9CDA86CCC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EB23784-F927-1FF4-C130-D17275205909}"/>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98610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715D24D-F401-430B-E41C-26D92AFF50FC}"/>
              </a:ext>
            </a:extLst>
          </p:cNvPr>
          <p:cNvSpPr>
            <a:spLocks noGrp="1"/>
          </p:cNvSpPr>
          <p:nvPr>
            <p:ph type="dt" sz="half" idx="10"/>
          </p:nvPr>
        </p:nvSpPr>
        <p:spPr/>
        <p:txBody>
          <a:bodyPr/>
          <a:lstStyle/>
          <a:p>
            <a:fld id="{500117EC-7F94-4DA3-BD88-0D68B1420903}" type="datetimeFigureOut">
              <a:rPr lang="en-GB" smtClean="0"/>
              <a:t>22/04/2025</a:t>
            </a:fld>
            <a:endParaRPr lang="en-GB"/>
          </a:p>
        </p:txBody>
      </p:sp>
      <p:sp>
        <p:nvSpPr>
          <p:cNvPr id="3" name="Footer Placeholder 2">
            <a:extLst>
              <a:ext uri="{FF2B5EF4-FFF2-40B4-BE49-F238E27FC236}">
                <a16:creationId xmlns:a16="http://schemas.microsoft.com/office/drawing/2014/main" id="{DD48E20F-F733-354B-A406-F4A9B48F06A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B40DE2C-1637-CCE6-C746-2EC5F7FD48CF}"/>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3450399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8D880-641F-8152-3F96-14E7EC02744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EB4A44E5-8CCE-CB1A-72FF-F3A1E2BBAD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82CC0038-AFE4-ABF3-713E-055E63021B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9C1237D-E15E-A20E-FB7E-0333E9B16A44}"/>
              </a:ext>
            </a:extLst>
          </p:cNvPr>
          <p:cNvSpPr>
            <a:spLocks noGrp="1"/>
          </p:cNvSpPr>
          <p:nvPr>
            <p:ph type="dt" sz="half" idx="10"/>
          </p:nvPr>
        </p:nvSpPr>
        <p:spPr/>
        <p:txBody>
          <a:bodyPr/>
          <a:lstStyle/>
          <a:p>
            <a:fld id="{500117EC-7F94-4DA3-BD88-0D68B1420903}" type="datetimeFigureOut">
              <a:rPr lang="en-GB" smtClean="0"/>
              <a:t>22/04/2025</a:t>
            </a:fld>
            <a:endParaRPr lang="en-GB"/>
          </a:p>
        </p:txBody>
      </p:sp>
      <p:sp>
        <p:nvSpPr>
          <p:cNvPr id="6" name="Footer Placeholder 5">
            <a:extLst>
              <a:ext uri="{FF2B5EF4-FFF2-40B4-BE49-F238E27FC236}">
                <a16:creationId xmlns:a16="http://schemas.microsoft.com/office/drawing/2014/main" id="{B3FC2ED5-863F-D7F2-8C73-AB948FDE3ED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5F1FA02-0955-A63A-3A04-313DE5D10E5E}"/>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3134062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667D5-3904-099C-65C3-AAFFC04147E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0FAB3253-0E48-AEFE-17C1-4AB2A3F99A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A7387E5-255E-FEAE-2958-DE8CB659FB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3E88D1E-7C50-8380-8973-30FD4F5BE68D}"/>
              </a:ext>
            </a:extLst>
          </p:cNvPr>
          <p:cNvSpPr>
            <a:spLocks noGrp="1"/>
          </p:cNvSpPr>
          <p:nvPr>
            <p:ph type="dt" sz="half" idx="10"/>
          </p:nvPr>
        </p:nvSpPr>
        <p:spPr/>
        <p:txBody>
          <a:bodyPr/>
          <a:lstStyle/>
          <a:p>
            <a:fld id="{500117EC-7F94-4DA3-BD88-0D68B1420903}" type="datetimeFigureOut">
              <a:rPr lang="en-GB" smtClean="0"/>
              <a:t>22/04/2025</a:t>
            </a:fld>
            <a:endParaRPr lang="en-GB"/>
          </a:p>
        </p:txBody>
      </p:sp>
      <p:sp>
        <p:nvSpPr>
          <p:cNvPr id="6" name="Footer Placeholder 5">
            <a:extLst>
              <a:ext uri="{FF2B5EF4-FFF2-40B4-BE49-F238E27FC236}">
                <a16:creationId xmlns:a16="http://schemas.microsoft.com/office/drawing/2014/main" id="{DEF75AF9-A856-45B0-6BB7-BCF0D9C0ACE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3C26A3C-64D4-164C-9101-0A3DA86FD805}"/>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1642581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D2DA1B-D21D-6421-2AB6-1F03032652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7356F8C9-9EE6-7B5D-A968-034A10F70B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06EBAB8-0CF5-F57E-7CA6-21580F5A44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00117EC-7F94-4DA3-BD88-0D68B1420903}" type="datetimeFigureOut">
              <a:rPr lang="en-GB" smtClean="0"/>
              <a:t>22/04/2025</a:t>
            </a:fld>
            <a:endParaRPr lang="en-GB"/>
          </a:p>
        </p:txBody>
      </p:sp>
      <p:sp>
        <p:nvSpPr>
          <p:cNvPr id="5" name="Footer Placeholder 4">
            <a:extLst>
              <a:ext uri="{FF2B5EF4-FFF2-40B4-BE49-F238E27FC236}">
                <a16:creationId xmlns:a16="http://schemas.microsoft.com/office/drawing/2014/main" id="{981A3C57-BCF4-5DE9-8E0F-E623D9A707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C42861E-33EA-E28E-3F74-7CBAB9CFFC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DFC9A17-FB38-4100-BC24-BFA3861527D6}" type="slidenum">
              <a:rPr lang="en-GB" smtClean="0"/>
              <a:t>‹#›</a:t>
            </a:fld>
            <a:endParaRPr lang="en-GB"/>
          </a:p>
        </p:txBody>
      </p:sp>
    </p:spTree>
    <p:extLst>
      <p:ext uri="{BB962C8B-B14F-4D97-AF65-F5344CB8AC3E}">
        <p14:creationId xmlns:p14="http://schemas.microsoft.com/office/powerpoint/2010/main" val="3548313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BB0233F5-A5A5-9A23-2C1E-2E27B912A7EB}"/>
              </a:ext>
            </a:extLst>
          </p:cNvPr>
          <p:cNvSpPr>
            <a:spLocks noGrp="1"/>
          </p:cNvSpPr>
          <p:nvPr>
            <p:ph idx="1"/>
          </p:nvPr>
        </p:nvSpPr>
        <p:spPr>
          <a:xfrm>
            <a:off x="54445" y="827699"/>
            <a:ext cx="12072078" cy="5202602"/>
          </a:xfrm>
        </p:spPr>
        <p:txBody>
          <a:bodyPr/>
          <a:lstStyle/>
          <a:p>
            <a:pPr marL="0" indent="0">
              <a:buNone/>
            </a:pPr>
            <a:r>
              <a:rPr lang="en-GB" b="1" u="sng" dirty="0"/>
              <a:t>Do Now </a:t>
            </a:r>
          </a:p>
          <a:p>
            <a:pPr marL="0" indent="0">
              <a:buNone/>
            </a:pPr>
            <a:r>
              <a:rPr lang="en-GB" sz="2400" dirty="0"/>
              <a:t>Answer the retrieval questions on that you had homework to learn</a:t>
            </a:r>
          </a:p>
          <a:p>
            <a:pPr marL="0" indent="0">
              <a:buNone/>
            </a:pPr>
            <a:endParaRPr lang="en-GB" sz="2400" b="1" u="sng" dirty="0"/>
          </a:p>
        </p:txBody>
      </p:sp>
      <p:sp>
        <p:nvSpPr>
          <p:cNvPr id="6" name="Title 1">
            <a:extLst>
              <a:ext uri="{FF2B5EF4-FFF2-40B4-BE49-F238E27FC236}">
                <a16:creationId xmlns:a16="http://schemas.microsoft.com/office/drawing/2014/main" id="{8EE46C2D-B560-837F-F5FE-DF2AD4FBF620}"/>
              </a:ext>
            </a:extLst>
          </p:cNvPr>
          <p:cNvSpPr txBox="1">
            <a:spLocks/>
          </p:cNvSpPr>
          <p:nvPr/>
        </p:nvSpPr>
        <p:spPr>
          <a:xfrm>
            <a:off x="0" y="-1"/>
            <a:ext cx="12192000" cy="827699"/>
          </a:xfrm>
          <a:prstGeom prst="rect">
            <a:avLst/>
          </a:prstGeom>
          <a:solidFill>
            <a:srgbClr val="FFFF00"/>
          </a:solidFill>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u="sng" dirty="0">
                <a:latin typeface="Calibri" panose="020F0502020204030204" pitchFamily="34" charset="0"/>
                <a:cs typeface="Calibri" panose="020F0502020204030204" pitchFamily="34" charset="0"/>
              </a:rPr>
              <a:t>Topic 3-L4</a:t>
            </a:r>
            <a:r>
              <a:rPr lang="en-GB" sz="3600" b="1" dirty="0">
                <a:latin typeface="Calibri" panose="020F0502020204030204" pitchFamily="34" charset="0"/>
                <a:cs typeface="Calibri" panose="020F0502020204030204" pitchFamily="34" charset="0"/>
              </a:rPr>
              <a:t>      </a:t>
            </a:r>
            <a:r>
              <a:rPr lang="en-GB" sz="3600" b="1" u="sng" dirty="0">
                <a:latin typeface="Calibri" panose="020F0502020204030204" pitchFamily="34" charset="0"/>
                <a:cs typeface="Calibri" panose="020F0502020204030204" pitchFamily="34" charset="0"/>
              </a:rPr>
              <a:t>Cell Transport and Mutations Revision</a:t>
            </a:r>
            <a:r>
              <a:rPr lang="en-GB" sz="3600" b="1" dirty="0">
                <a:latin typeface="Calibri" panose="020F0502020204030204" pitchFamily="34" charset="0"/>
                <a:cs typeface="Calibri" panose="020F0502020204030204" pitchFamily="34" charset="0"/>
              </a:rPr>
              <a:t>         </a:t>
            </a:r>
            <a:fld id="{326113B4-5D21-4556-BCEE-2328B4897FB1}" type="datetime1">
              <a:rPr lang="en-GB" sz="3600" b="1" u="sng" smtClean="0">
                <a:latin typeface="Calibri" panose="020F0502020204030204" pitchFamily="34" charset="0"/>
                <a:cs typeface="Calibri" panose="020F0502020204030204" pitchFamily="34" charset="0"/>
              </a:rPr>
              <a:pPr/>
              <a:t>22/04/2025</a:t>
            </a:fld>
            <a:endParaRPr lang="en-GB" sz="3600" b="1" u="sng" dirty="0">
              <a:latin typeface="Calibri" panose="020F0502020204030204" pitchFamily="34" charset="0"/>
              <a:cs typeface="Calibri" panose="020F0502020204030204" pitchFamily="34" charset="0"/>
            </a:endParaRPr>
          </a:p>
        </p:txBody>
      </p:sp>
      <p:graphicFrame>
        <p:nvGraphicFramePr>
          <p:cNvPr id="2" name="Table 1">
            <a:extLst>
              <a:ext uri="{FF2B5EF4-FFF2-40B4-BE49-F238E27FC236}">
                <a16:creationId xmlns:a16="http://schemas.microsoft.com/office/drawing/2014/main" id="{969B6876-ABD8-B79B-1EDE-8B3094091B80}"/>
              </a:ext>
            </a:extLst>
          </p:cNvPr>
          <p:cNvGraphicFramePr>
            <a:graphicFrameLocks noGrp="1"/>
          </p:cNvGraphicFramePr>
          <p:nvPr>
            <p:extLst>
              <p:ext uri="{D42A27DB-BD31-4B8C-83A1-F6EECF244321}">
                <p14:modId xmlns:p14="http://schemas.microsoft.com/office/powerpoint/2010/main" val="2557626418"/>
              </p:ext>
            </p:extLst>
          </p:nvPr>
        </p:nvGraphicFramePr>
        <p:xfrm>
          <a:off x="185399" y="1734524"/>
          <a:ext cx="11941124" cy="5387340"/>
        </p:xfrm>
        <a:graphic>
          <a:graphicData uri="http://schemas.openxmlformats.org/drawingml/2006/table">
            <a:tbl>
              <a:tblPr>
                <a:tableStyleId>{5C22544A-7EE6-4342-B048-85BDC9FD1C3A}</a:tableStyleId>
              </a:tblPr>
              <a:tblGrid>
                <a:gridCol w="519745">
                  <a:extLst>
                    <a:ext uri="{9D8B030D-6E8A-4147-A177-3AD203B41FA5}">
                      <a16:colId xmlns:a16="http://schemas.microsoft.com/office/drawing/2014/main" val="595727635"/>
                    </a:ext>
                  </a:extLst>
                </a:gridCol>
                <a:gridCol w="11421379">
                  <a:extLst>
                    <a:ext uri="{9D8B030D-6E8A-4147-A177-3AD203B41FA5}">
                      <a16:colId xmlns:a16="http://schemas.microsoft.com/office/drawing/2014/main" val="1239340205"/>
                    </a:ext>
                  </a:extLst>
                </a:gridCol>
              </a:tblGrid>
              <a:tr h="190500">
                <a:tc>
                  <a:txBody>
                    <a:bodyPr/>
                    <a:lstStyle/>
                    <a:p>
                      <a:pPr algn="r" fontAlgn="b"/>
                      <a:r>
                        <a:rPr lang="en-GB" sz="1700" b="0" i="0" u="none" strike="noStrike" dirty="0">
                          <a:solidFill>
                            <a:srgbClr val="000000"/>
                          </a:solidFill>
                          <a:effectLst/>
                          <a:latin typeface="Bliss 2 Regular" panose="02000506030000020004" pitchFamily="50" charset="0"/>
                        </a:rPr>
                        <a:t>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700" b="1" i="0" u="none" strike="noStrike">
                          <a:solidFill>
                            <a:srgbClr val="000000"/>
                          </a:solidFill>
                          <a:effectLst/>
                          <a:latin typeface="Calibri" panose="020F0502020204030204" pitchFamily="34" charset="0"/>
                        </a:rPr>
                        <a:t>Define osmosis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8450052"/>
                  </a:ext>
                </a:extLst>
              </a:tr>
              <a:tr h="190500">
                <a:tc>
                  <a:txBody>
                    <a:bodyPr/>
                    <a:lstStyle/>
                    <a:p>
                      <a:pPr algn="r" fontAlgn="b"/>
                      <a:r>
                        <a:rPr lang="en-GB" sz="1700" b="0" i="0" u="none" strike="noStrike">
                          <a:solidFill>
                            <a:srgbClr val="000000"/>
                          </a:solidFill>
                          <a:effectLst/>
                          <a:latin typeface="Bliss 2 Regular" panose="02000506030000020004" pitchFamily="50" charset="0"/>
                        </a:rPr>
                        <a:t>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700" b="1" i="0" u="none" strike="noStrike">
                          <a:solidFill>
                            <a:srgbClr val="000000"/>
                          </a:solidFill>
                          <a:effectLst/>
                          <a:latin typeface="Calibri" panose="020F0502020204030204" pitchFamily="34" charset="0"/>
                        </a:rPr>
                        <a:t>Define facilitated diffusion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61087996"/>
                  </a:ext>
                </a:extLst>
              </a:tr>
              <a:tr h="190500">
                <a:tc>
                  <a:txBody>
                    <a:bodyPr/>
                    <a:lstStyle/>
                    <a:p>
                      <a:pPr algn="r" fontAlgn="b"/>
                      <a:r>
                        <a:rPr lang="en-GB" sz="1700" b="0" i="0" u="none" strike="noStrike">
                          <a:solidFill>
                            <a:srgbClr val="000000"/>
                          </a:solidFill>
                          <a:effectLst/>
                          <a:latin typeface="Bliss 2 Regular" panose="02000506030000020004" pitchFamily="50" charset="0"/>
                        </a:rPr>
                        <a:t>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700" b="1" i="0" u="none" strike="noStrike">
                          <a:solidFill>
                            <a:srgbClr val="000000"/>
                          </a:solidFill>
                          <a:effectLst/>
                          <a:latin typeface="Calibri" panose="020F0502020204030204" pitchFamily="34" charset="0"/>
                        </a:rPr>
                        <a:t>What are carrier proteins?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02814141"/>
                  </a:ext>
                </a:extLst>
              </a:tr>
              <a:tr h="190500">
                <a:tc>
                  <a:txBody>
                    <a:bodyPr/>
                    <a:lstStyle/>
                    <a:p>
                      <a:pPr algn="r" fontAlgn="b"/>
                      <a:r>
                        <a:rPr lang="en-GB" sz="1700" b="0" i="0" u="none" strike="noStrike">
                          <a:solidFill>
                            <a:srgbClr val="000000"/>
                          </a:solidFill>
                          <a:effectLst/>
                          <a:latin typeface="Bliss 2 Regular" panose="02000506030000020004" pitchFamily="50" charset="0"/>
                        </a:rPr>
                        <a:t>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700" b="1" i="0" u="none" strike="noStrike">
                          <a:solidFill>
                            <a:srgbClr val="000000"/>
                          </a:solidFill>
                          <a:effectLst/>
                          <a:latin typeface="Calibri" panose="020F0502020204030204" pitchFamily="34" charset="0"/>
                        </a:rPr>
                        <a:t>How do carrier proteins work?</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63099366"/>
                  </a:ext>
                </a:extLst>
              </a:tr>
              <a:tr h="190500">
                <a:tc>
                  <a:txBody>
                    <a:bodyPr/>
                    <a:lstStyle/>
                    <a:p>
                      <a:pPr algn="r" fontAlgn="b"/>
                      <a:r>
                        <a:rPr lang="en-GB" sz="1700" b="0" i="0" u="none" strike="noStrike">
                          <a:solidFill>
                            <a:srgbClr val="000000"/>
                          </a:solidFill>
                          <a:effectLst/>
                          <a:latin typeface="Bliss 2 Regular" panose="02000506030000020004" pitchFamily="50"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700" b="1" i="0" u="none" strike="noStrike">
                          <a:solidFill>
                            <a:srgbClr val="000000"/>
                          </a:solidFill>
                          <a:effectLst/>
                          <a:latin typeface="Calibri" panose="020F0502020204030204" pitchFamily="34" charset="0"/>
                        </a:rPr>
                        <a:t>What is a channel protein?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24036053"/>
                  </a:ext>
                </a:extLst>
              </a:tr>
              <a:tr h="190500">
                <a:tc>
                  <a:txBody>
                    <a:bodyPr/>
                    <a:lstStyle/>
                    <a:p>
                      <a:pPr algn="r" fontAlgn="b"/>
                      <a:r>
                        <a:rPr lang="en-GB" sz="1700" b="0" i="0" u="none" strike="noStrike">
                          <a:solidFill>
                            <a:srgbClr val="000000"/>
                          </a:solidFill>
                          <a:effectLst/>
                          <a:latin typeface="Bliss 2 Regular" panose="02000506030000020004" pitchFamily="50" charset="0"/>
                        </a:rPr>
                        <a:t>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700" b="1" i="0" u="none" strike="noStrike">
                          <a:solidFill>
                            <a:srgbClr val="000000"/>
                          </a:solidFill>
                          <a:effectLst/>
                          <a:latin typeface="Calibri" panose="020F0502020204030204" pitchFamily="34" charset="0"/>
                        </a:rPr>
                        <a:t>Explain how active transport works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69501303"/>
                  </a:ext>
                </a:extLst>
              </a:tr>
              <a:tr h="190500">
                <a:tc>
                  <a:txBody>
                    <a:bodyPr/>
                    <a:lstStyle/>
                    <a:p>
                      <a:pPr algn="r" fontAlgn="b"/>
                      <a:r>
                        <a:rPr lang="en-GB" sz="1700" b="0" i="0" u="none" strike="noStrike">
                          <a:solidFill>
                            <a:srgbClr val="000000"/>
                          </a:solidFill>
                          <a:effectLst/>
                          <a:latin typeface="Bliss 2 Regular" panose="02000506030000020004" pitchFamily="50" charset="0"/>
                        </a:rPr>
                        <a:t>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700" b="1" i="0" u="none" strike="noStrike">
                          <a:solidFill>
                            <a:srgbClr val="000000"/>
                          </a:solidFill>
                          <a:effectLst/>
                          <a:latin typeface="Calibri" panose="020F0502020204030204" pitchFamily="34" charset="0"/>
                        </a:rPr>
                        <a:t>Describe the process of endocytosis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74485306"/>
                  </a:ext>
                </a:extLst>
              </a:tr>
              <a:tr h="190500">
                <a:tc>
                  <a:txBody>
                    <a:bodyPr/>
                    <a:lstStyle/>
                    <a:p>
                      <a:pPr algn="r" fontAlgn="b"/>
                      <a:r>
                        <a:rPr lang="en-GB" sz="1700" b="0" i="0" u="none" strike="noStrike">
                          <a:solidFill>
                            <a:srgbClr val="000000"/>
                          </a:solidFill>
                          <a:effectLst/>
                          <a:latin typeface="Bliss 2 Regular" panose="02000506030000020004" pitchFamily="50" charset="0"/>
                        </a:rPr>
                        <a:t>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700" b="1" i="0" u="none" strike="noStrike">
                          <a:solidFill>
                            <a:srgbClr val="000000"/>
                          </a:solidFill>
                          <a:effectLst/>
                          <a:latin typeface="Calibri" panose="020F0502020204030204" pitchFamily="34" charset="0"/>
                        </a:rPr>
                        <a:t>Why are substances taken in to the cell by endocytosis?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5723837"/>
                  </a:ext>
                </a:extLst>
              </a:tr>
              <a:tr h="190500">
                <a:tc>
                  <a:txBody>
                    <a:bodyPr/>
                    <a:lstStyle/>
                    <a:p>
                      <a:pPr algn="r" fontAlgn="b"/>
                      <a:r>
                        <a:rPr lang="en-GB" sz="1700" b="0" i="0" u="none" strike="noStrike">
                          <a:solidFill>
                            <a:srgbClr val="000000"/>
                          </a:solidFill>
                          <a:effectLst/>
                          <a:latin typeface="Bliss 2 Regular" panose="02000506030000020004" pitchFamily="50" charset="0"/>
                        </a:rPr>
                        <a:t>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700" b="1" i="0" u="none" strike="noStrike">
                          <a:solidFill>
                            <a:srgbClr val="000000"/>
                          </a:solidFill>
                          <a:effectLst/>
                          <a:latin typeface="Calibri" panose="020F0502020204030204" pitchFamily="34" charset="0"/>
                        </a:rPr>
                        <a:t>Describe the process of exocytosis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13023431"/>
                  </a:ext>
                </a:extLst>
              </a:tr>
              <a:tr h="190500">
                <a:tc>
                  <a:txBody>
                    <a:bodyPr/>
                    <a:lstStyle/>
                    <a:p>
                      <a:pPr algn="r" fontAlgn="b"/>
                      <a:r>
                        <a:rPr lang="en-GB" sz="1700" b="0" i="0" u="none" strike="noStrike">
                          <a:solidFill>
                            <a:srgbClr val="000000"/>
                          </a:solidFill>
                          <a:effectLst/>
                          <a:latin typeface="Bliss 2 Regular" panose="02000506030000020004" pitchFamily="50" charset="0"/>
                        </a:rPr>
                        <a:t>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700" b="1" i="0" u="none" strike="noStrike">
                          <a:solidFill>
                            <a:srgbClr val="000000"/>
                          </a:solidFill>
                          <a:effectLst/>
                          <a:latin typeface="Calibri" panose="020F0502020204030204" pitchFamily="34" charset="0"/>
                        </a:rPr>
                        <a:t>Why can a gene mutation result in an enzyme not catalysing a reaction?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84896709"/>
                  </a:ext>
                </a:extLst>
              </a:tr>
              <a:tr h="190500">
                <a:tc>
                  <a:txBody>
                    <a:bodyPr/>
                    <a:lstStyle/>
                    <a:p>
                      <a:pPr algn="r" fontAlgn="b"/>
                      <a:r>
                        <a:rPr lang="en-GB" sz="1700" b="0" i="0" u="none" strike="noStrike">
                          <a:solidFill>
                            <a:srgbClr val="000000"/>
                          </a:solidFill>
                          <a:effectLst/>
                          <a:latin typeface="Bliss 2 Regular" panose="02000506030000020004" pitchFamily="50" charset="0"/>
                        </a:rPr>
                        <a:t>11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700" b="1" i="0" u="none" strike="noStrike">
                          <a:solidFill>
                            <a:srgbClr val="000000"/>
                          </a:solidFill>
                          <a:effectLst/>
                          <a:latin typeface="Calibri" panose="020F0502020204030204" pitchFamily="34" charset="0"/>
                        </a:rPr>
                        <a:t>What is a recessive allele?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0789191"/>
                  </a:ext>
                </a:extLst>
              </a:tr>
              <a:tr h="190500">
                <a:tc>
                  <a:txBody>
                    <a:bodyPr/>
                    <a:lstStyle/>
                    <a:p>
                      <a:pPr algn="r" fontAlgn="b"/>
                      <a:r>
                        <a:rPr lang="en-GB" sz="1700" b="0" i="0" u="none" strike="noStrike">
                          <a:solidFill>
                            <a:srgbClr val="000000"/>
                          </a:solidFill>
                          <a:effectLst/>
                          <a:latin typeface="Bliss 2 Regular" panose="02000506030000020004" pitchFamily="50" charset="0"/>
                        </a:rPr>
                        <a:t>12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700" b="1" i="0" u="none" strike="noStrike">
                          <a:solidFill>
                            <a:srgbClr val="000000"/>
                          </a:solidFill>
                          <a:effectLst/>
                          <a:latin typeface="Calibri" panose="020F0502020204030204" pitchFamily="34" charset="0"/>
                        </a:rPr>
                        <a:t>What is a mutation?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33688731"/>
                  </a:ext>
                </a:extLst>
              </a:tr>
              <a:tr h="190500">
                <a:tc>
                  <a:txBody>
                    <a:bodyPr/>
                    <a:lstStyle/>
                    <a:p>
                      <a:pPr algn="r" fontAlgn="b"/>
                      <a:r>
                        <a:rPr lang="en-GB" sz="1700" b="0" i="0" u="none" strike="noStrike">
                          <a:solidFill>
                            <a:srgbClr val="000000"/>
                          </a:solidFill>
                          <a:effectLst/>
                          <a:latin typeface="Bliss 2 Regular" panose="02000506030000020004" pitchFamily="50" charset="0"/>
                        </a:rPr>
                        <a:t>13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700" b="1" i="0" u="none" strike="noStrike" dirty="0">
                          <a:solidFill>
                            <a:srgbClr val="000000"/>
                          </a:solidFill>
                          <a:effectLst/>
                          <a:latin typeface="Calibri" panose="020F0502020204030204" pitchFamily="34" charset="0"/>
                        </a:rPr>
                        <a:t>What is a substitution mutation?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31288819"/>
                  </a:ext>
                </a:extLst>
              </a:tr>
              <a:tr h="190500">
                <a:tc>
                  <a:txBody>
                    <a:bodyPr/>
                    <a:lstStyle/>
                    <a:p>
                      <a:pPr algn="r" fontAlgn="b"/>
                      <a:r>
                        <a:rPr lang="en-GB" sz="1700" b="0" i="0" u="none" strike="noStrike">
                          <a:solidFill>
                            <a:srgbClr val="000000"/>
                          </a:solidFill>
                          <a:effectLst/>
                          <a:latin typeface="Bliss 2 Regular" panose="02000506030000020004" pitchFamily="50" charset="0"/>
                        </a:rPr>
                        <a:t>14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700" b="1" i="0" u="none" strike="noStrike" dirty="0">
                          <a:solidFill>
                            <a:srgbClr val="000000"/>
                          </a:solidFill>
                          <a:effectLst/>
                          <a:latin typeface="Calibri" panose="020F0502020204030204" pitchFamily="34" charset="0"/>
                        </a:rPr>
                        <a:t>What is a deletion mutation?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14969854"/>
                  </a:ext>
                </a:extLst>
              </a:tr>
              <a:tr h="190500">
                <a:tc>
                  <a:txBody>
                    <a:bodyPr/>
                    <a:lstStyle/>
                    <a:p>
                      <a:pPr algn="r" fontAlgn="b"/>
                      <a:r>
                        <a:rPr lang="en-GB" sz="1700" b="0" i="0" u="none" strike="noStrike">
                          <a:solidFill>
                            <a:srgbClr val="000000"/>
                          </a:solidFill>
                          <a:effectLst/>
                          <a:latin typeface="Bliss 2 Regular" panose="02000506030000020004" pitchFamily="50" charset="0"/>
                        </a:rPr>
                        <a:t>15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700" b="1" i="0" u="none" strike="noStrike" dirty="0">
                          <a:solidFill>
                            <a:srgbClr val="000000"/>
                          </a:solidFill>
                          <a:effectLst/>
                          <a:latin typeface="Calibri" panose="020F0502020204030204" pitchFamily="34" charset="0"/>
                        </a:rPr>
                        <a:t>What is an insertion mutation?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991458"/>
                  </a:ext>
                </a:extLst>
              </a:tr>
              <a:tr h="190500">
                <a:tc>
                  <a:txBody>
                    <a:bodyPr/>
                    <a:lstStyle/>
                    <a:p>
                      <a:pPr algn="r" fontAlgn="b"/>
                      <a:r>
                        <a:rPr lang="en-GB" sz="1700" b="0" i="0" u="none" strike="noStrike">
                          <a:solidFill>
                            <a:srgbClr val="000000"/>
                          </a:solidFill>
                          <a:effectLst/>
                          <a:latin typeface="Bliss 2 Regular" panose="02000506030000020004" pitchFamily="50" charset="0"/>
                        </a:rPr>
                        <a:t>16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700" b="1" i="0" u="none" strike="noStrike" dirty="0">
                          <a:solidFill>
                            <a:srgbClr val="000000"/>
                          </a:solidFill>
                          <a:effectLst/>
                          <a:latin typeface="Calibri" panose="020F0502020204030204" pitchFamily="34" charset="0"/>
                        </a:rPr>
                        <a:t>What is an duplication mutation?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71968270"/>
                  </a:ext>
                </a:extLst>
              </a:tr>
              <a:tr h="190500">
                <a:tc>
                  <a:txBody>
                    <a:bodyPr/>
                    <a:lstStyle/>
                    <a:p>
                      <a:pPr algn="r" fontAlgn="b"/>
                      <a:r>
                        <a:rPr lang="en-GB" sz="1700" b="0" i="0" u="none" strike="noStrike">
                          <a:solidFill>
                            <a:srgbClr val="000000"/>
                          </a:solidFill>
                          <a:effectLst/>
                          <a:latin typeface="Bliss 2 Regular" panose="02000506030000020004" pitchFamily="50" charset="0"/>
                        </a:rPr>
                        <a:t>17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700" b="1" i="0" u="none" strike="noStrike" dirty="0">
                          <a:solidFill>
                            <a:srgbClr val="000000"/>
                          </a:solidFill>
                          <a:effectLst/>
                          <a:latin typeface="Calibri" panose="020F0502020204030204" pitchFamily="34" charset="0"/>
                        </a:rPr>
                        <a:t>What is an inversion mutation?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18759077"/>
                  </a:ext>
                </a:extLst>
              </a:tr>
              <a:tr h="190500">
                <a:tc>
                  <a:txBody>
                    <a:bodyPr/>
                    <a:lstStyle/>
                    <a:p>
                      <a:pPr algn="r" fontAlgn="b"/>
                      <a:r>
                        <a:rPr lang="en-GB" sz="1700" b="0" i="0" u="none" strike="noStrike" dirty="0">
                          <a:solidFill>
                            <a:srgbClr val="000000"/>
                          </a:solidFill>
                          <a:effectLst/>
                          <a:latin typeface="Bliss 2 Regular" panose="02000506030000020004" pitchFamily="50" charset="0"/>
                        </a:rPr>
                        <a:t>18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700" b="1" i="0" u="none" strike="noStrike" dirty="0">
                          <a:solidFill>
                            <a:srgbClr val="000000"/>
                          </a:solidFill>
                          <a:effectLst/>
                          <a:latin typeface="Calibri" panose="020F0502020204030204" pitchFamily="34" charset="0"/>
                        </a:rPr>
                        <a:t>What is a point mutation?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65735684"/>
                  </a:ext>
                </a:extLst>
              </a:tr>
              <a:tr h="190500">
                <a:tc>
                  <a:txBody>
                    <a:bodyPr/>
                    <a:lstStyle/>
                    <a:p>
                      <a:pPr algn="r" fontAlgn="b"/>
                      <a:r>
                        <a:rPr lang="en-GB" sz="1700" b="0" i="0" u="none" strike="noStrike" dirty="0">
                          <a:solidFill>
                            <a:srgbClr val="000000"/>
                          </a:solidFill>
                          <a:effectLst/>
                          <a:latin typeface="Bliss 2 Regular" panose="02000506030000020004" pitchFamily="50" charset="0"/>
                        </a:rPr>
                        <a:t>19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700" b="1" i="0" u="none" strike="noStrike" dirty="0">
                          <a:solidFill>
                            <a:srgbClr val="000000"/>
                          </a:solidFill>
                          <a:effectLst/>
                          <a:latin typeface="Calibri" panose="020F0502020204030204" pitchFamily="34" charset="0"/>
                        </a:rPr>
                        <a:t>What is a frame shift mutation?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64953546"/>
                  </a:ext>
                </a:extLst>
              </a:tr>
              <a:tr h="190500">
                <a:tc>
                  <a:txBody>
                    <a:bodyPr/>
                    <a:lstStyle/>
                    <a:p>
                      <a:pPr algn="r" fontAlgn="b"/>
                      <a:endParaRPr lang="en-GB" sz="1800" b="0" i="0" u="none" strike="noStrike">
                        <a:solidFill>
                          <a:srgbClr val="000000"/>
                        </a:solidFill>
                        <a:effectLst/>
                        <a:latin typeface="Bliss 2 Regular" panose="02000506030000020004" pitchFamily="50" charset="0"/>
                      </a:endParaRPr>
                    </a:p>
                  </a:txBody>
                  <a:tcPr marL="9525" marR="9525" marT="9525" marB="0" anchor="b">
                    <a:lnT w="12700" cap="flat" cmpd="sng" algn="ctr">
                      <a:solidFill>
                        <a:schemeClr val="tx1"/>
                      </a:solidFill>
                      <a:prstDash val="solid"/>
                      <a:round/>
                      <a:headEnd type="none" w="med" len="med"/>
                      <a:tailEnd type="none" w="med" len="med"/>
                    </a:lnT>
                  </a:tcPr>
                </a:tc>
                <a:tc>
                  <a:txBody>
                    <a:bodyPr/>
                    <a:lstStyle/>
                    <a:p>
                      <a:pPr algn="l" fontAlgn="b"/>
                      <a:endParaRPr lang="en-GB" sz="1800" b="0" i="0" u="none" strike="noStrike" dirty="0">
                        <a:solidFill>
                          <a:srgbClr val="000000"/>
                        </a:solidFill>
                        <a:effectLst/>
                        <a:latin typeface="Bliss 2 Regular" panose="02000506030000020004" pitchFamily="50" charset="0"/>
                      </a:endParaRPr>
                    </a:p>
                  </a:txBody>
                  <a:tcPr marL="9525" marR="9525" marT="9525"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078398894"/>
                  </a:ext>
                </a:extLst>
              </a:tr>
            </a:tbl>
          </a:graphicData>
        </a:graphic>
      </p:graphicFrame>
    </p:spTree>
    <p:extLst>
      <p:ext uri="{BB962C8B-B14F-4D97-AF65-F5344CB8AC3E}">
        <p14:creationId xmlns:p14="http://schemas.microsoft.com/office/powerpoint/2010/main" val="3531246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9FF26882-C01B-1CAA-DEFB-011741AF9F2A}"/>
              </a:ext>
            </a:extLst>
          </p:cNvPr>
          <p:cNvGraphicFramePr>
            <a:graphicFrameLocks noGrp="1"/>
          </p:cNvGraphicFramePr>
          <p:nvPr>
            <p:ph idx="1"/>
            <p:extLst>
              <p:ext uri="{D42A27DB-BD31-4B8C-83A1-F6EECF244321}">
                <p14:modId xmlns:p14="http://schemas.microsoft.com/office/powerpoint/2010/main" val="2722862659"/>
              </p:ext>
            </p:extLst>
          </p:nvPr>
        </p:nvGraphicFramePr>
        <p:xfrm>
          <a:off x="73152" y="0"/>
          <a:ext cx="12192000" cy="6678930"/>
        </p:xfrm>
        <a:graphic>
          <a:graphicData uri="http://schemas.openxmlformats.org/drawingml/2006/table">
            <a:tbl>
              <a:tblPr>
                <a:tableStyleId>{5C22544A-7EE6-4342-B048-85BDC9FD1C3A}</a:tableStyleId>
              </a:tblPr>
              <a:tblGrid>
                <a:gridCol w="453327">
                  <a:extLst>
                    <a:ext uri="{9D8B030D-6E8A-4147-A177-3AD203B41FA5}">
                      <a16:colId xmlns:a16="http://schemas.microsoft.com/office/drawing/2014/main" val="3683721141"/>
                    </a:ext>
                  </a:extLst>
                </a:gridCol>
                <a:gridCol w="3762057">
                  <a:extLst>
                    <a:ext uri="{9D8B030D-6E8A-4147-A177-3AD203B41FA5}">
                      <a16:colId xmlns:a16="http://schemas.microsoft.com/office/drawing/2014/main" val="4194137933"/>
                    </a:ext>
                  </a:extLst>
                </a:gridCol>
                <a:gridCol w="7976616">
                  <a:extLst>
                    <a:ext uri="{9D8B030D-6E8A-4147-A177-3AD203B41FA5}">
                      <a16:colId xmlns:a16="http://schemas.microsoft.com/office/drawing/2014/main" val="2631752552"/>
                    </a:ext>
                  </a:extLst>
                </a:gridCol>
              </a:tblGrid>
              <a:tr h="153124">
                <a:tc>
                  <a:txBody>
                    <a:bodyPr/>
                    <a:lstStyle/>
                    <a:p>
                      <a:pPr algn="r" fontAlgn="b"/>
                      <a:r>
                        <a:rPr lang="en-GB" sz="1600" b="0" i="0" u="none" strike="noStrike" dirty="0">
                          <a:solidFill>
                            <a:srgbClr val="000000"/>
                          </a:solidFill>
                          <a:effectLst/>
                          <a:latin typeface="Bliss 2 Regular" panose="02000506030000020004" pitchFamily="50" charset="0"/>
                        </a:rPr>
                        <a:t>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b="1" i="0" u="none" strike="noStrike" dirty="0">
                          <a:solidFill>
                            <a:srgbClr val="000000"/>
                          </a:solidFill>
                          <a:effectLst/>
                          <a:latin typeface="Calibri" panose="020F0502020204030204" pitchFamily="34" charset="0"/>
                        </a:rPr>
                        <a:t>Define osmosis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b="0" i="0" u="none" strike="noStrike" dirty="0">
                          <a:solidFill>
                            <a:srgbClr val="00B050"/>
                          </a:solidFill>
                          <a:effectLst/>
                          <a:latin typeface="Bliss 2 Regular" panose="02000506030000020004" pitchFamily="50" charset="0"/>
                        </a:rPr>
                        <a:t>Diffusion of water molecules from a dilute solution (an area of higher concentration of water molecules) to a concentrated solution (an area of lower concentration of water molecules) across a partially permeable membrane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36638048"/>
                  </a:ext>
                </a:extLst>
              </a:tr>
              <a:tr h="298015">
                <a:tc>
                  <a:txBody>
                    <a:bodyPr/>
                    <a:lstStyle/>
                    <a:p>
                      <a:pPr algn="r" fontAlgn="b"/>
                      <a:r>
                        <a:rPr lang="en-GB" sz="1600" b="0" i="0" u="none" strike="noStrike">
                          <a:solidFill>
                            <a:srgbClr val="000000"/>
                          </a:solidFill>
                          <a:effectLst/>
                          <a:latin typeface="Bliss 2 Regular" panose="02000506030000020004" pitchFamily="50" charset="0"/>
                        </a:rPr>
                        <a:t>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b="1" i="0" u="none" strike="noStrike" dirty="0">
                          <a:solidFill>
                            <a:srgbClr val="000000"/>
                          </a:solidFill>
                          <a:effectLst/>
                          <a:latin typeface="Calibri" panose="020F0502020204030204" pitchFamily="34" charset="0"/>
                        </a:rPr>
                        <a:t>Define facilitated diffusion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b="0" i="0" u="none" strike="noStrike">
                          <a:solidFill>
                            <a:srgbClr val="00B050"/>
                          </a:solidFill>
                          <a:effectLst/>
                          <a:latin typeface="Bliss 2 Regular" panose="02000506030000020004" pitchFamily="50" charset="0"/>
                        </a:rPr>
                        <a:t>Larger molecules and charged particles cannot diffuse through the phospholipid bilayer as they are insoluble. They diffuse through carrier or channel proteins in the cell membrane instead. Passive process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5008207"/>
                  </a:ext>
                </a:extLst>
              </a:tr>
              <a:tr h="298015">
                <a:tc>
                  <a:txBody>
                    <a:bodyPr/>
                    <a:lstStyle/>
                    <a:p>
                      <a:pPr algn="r" fontAlgn="b"/>
                      <a:r>
                        <a:rPr lang="en-GB" sz="1600" b="0" i="0" u="none" strike="noStrike">
                          <a:solidFill>
                            <a:srgbClr val="000000"/>
                          </a:solidFill>
                          <a:effectLst/>
                          <a:latin typeface="Bliss 2 Regular" panose="02000506030000020004" pitchFamily="50" charset="0"/>
                        </a:rPr>
                        <a:t>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b="1" i="0" u="none" strike="noStrike">
                          <a:solidFill>
                            <a:srgbClr val="000000"/>
                          </a:solidFill>
                          <a:effectLst/>
                          <a:latin typeface="Calibri" panose="020F0502020204030204" pitchFamily="34" charset="0"/>
                        </a:rPr>
                        <a:t>What are carrier proteins?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b="0" i="0" u="none" strike="noStrike" dirty="0">
                          <a:solidFill>
                            <a:srgbClr val="00B050"/>
                          </a:solidFill>
                          <a:effectLst/>
                          <a:latin typeface="Bliss 2 Regular" panose="02000506030000020004" pitchFamily="50" charset="0"/>
                        </a:rPr>
                        <a:t>Move large molecules into or out of the cell down their concentration gradient. Different carrier proteins facilitate the diffusion of different molecules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2039017"/>
                  </a:ext>
                </a:extLst>
              </a:tr>
              <a:tr h="442907">
                <a:tc>
                  <a:txBody>
                    <a:bodyPr/>
                    <a:lstStyle/>
                    <a:p>
                      <a:pPr algn="r" fontAlgn="b"/>
                      <a:r>
                        <a:rPr lang="en-GB" sz="1600" b="0" i="0" u="none" strike="noStrike">
                          <a:solidFill>
                            <a:srgbClr val="000000"/>
                          </a:solidFill>
                          <a:effectLst/>
                          <a:latin typeface="Bliss 2 Regular" panose="02000506030000020004" pitchFamily="50" charset="0"/>
                        </a:rPr>
                        <a:t>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b="1" i="0" u="none" strike="noStrike" dirty="0">
                          <a:solidFill>
                            <a:srgbClr val="000000"/>
                          </a:solidFill>
                          <a:effectLst/>
                          <a:latin typeface="Calibri" panose="020F0502020204030204" pitchFamily="34" charset="0"/>
                        </a:rPr>
                        <a:t>How do carrier proteins work?</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b="0" i="0" u="none" strike="noStrike" dirty="0">
                          <a:solidFill>
                            <a:srgbClr val="00B050"/>
                          </a:solidFill>
                          <a:effectLst/>
                          <a:latin typeface="Bliss 2 Regular" panose="02000506030000020004" pitchFamily="50" charset="0"/>
                        </a:rPr>
                        <a:t>A large molecule binds to a specific site in the carrier protein. The protein changes shape and releases the molecule on the opposite side of the membrane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39445678"/>
                  </a:ext>
                </a:extLst>
              </a:tr>
              <a:tr h="298015">
                <a:tc>
                  <a:txBody>
                    <a:bodyPr/>
                    <a:lstStyle/>
                    <a:p>
                      <a:pPr algn="r" fontAlgn="b"/>
                      <a:r>
                        <a:rPr lang="en-GB" sz="1600" b="0" i="0" u="none" strike="noStrike">
                          <a:solidFill>
                            <a:srgbClr val="000000"/>
                          </a:solidFill>
                          <a:effectLst/>
                          <a:latin typeface="Bliss 2 Regular" panose="02000506030000020004" pitchFamily="50"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b="1" i="0" u="none" strike="noStrike">
                          <a:solidFill>
                            <a:srgbClr val="000000"/>
                          </a:solidFill>
                          <a:effectLst/>
                          <a:latin typeface="Calibri" panose="020F0502020204030204" pitchFamily="34" charset="0"/>
                        </a:rPr>
                        <a:t>What is a channel protein?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b="0" i="0" u="none" strike="noStrike" dirty="0">
                          <a:solidFill>
                            <a:srgbClr val="00B050"/>
                          </a:solidFill>
                          <a:effectLst/>
                          <a:latin typeface="Bliss 2 Regular" panose="02000506030000020004" pitchFamily="50" charset="0"/>
                        </a:rPr>
                        <a:t>Channel proteins - Form pores in the membrane for charged particles to diffuse through. Different channel proteins facilitate the diffusion of different charged particles. All have a specific shape and can be opened or closed</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59751715"/>
                  </a:ext>
                </a:extLst>
              </a:tr>
              <a:tr h="153124">
                <a:tc>
                  <a:txBody>
                    <a:bodyPr/>
                    <a:lstStyle/>
                    <a:p>
                      <a:pPr algn="r" fontAlgn="b"/>
                      <a:r>
                        <a:rPr lang="en-GB" sz="1600" b="0" i="0" u="none" strike="noStrike">
                          <a:solidFill>
                            <a:srgbClr val="000000"/>
                          </a:solidFill>
                          <a:effectLst/>
                          <a:latin typeface="Bliss 2 Regular" panose="02000506030000020004" pitchFamily="50" charset="0"/>
                        </a:rPr>
                        <a:t>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b="1" i="0" u="none" strike="noStrike">
                          <a:solidFill>
                            <a:srgbClr val="000000"/>
                          </a:solidFill>
                          <a:effectLst/>
                          <a:latin typeface="Calibri" panose="020F0502020204030204" pitchFamily="34" charset="0"/>
                        </a:rPr>
                        <a:t>Explain how active transport works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b="0" i="0" u="none" strike="noStrike" dirty="0">
                          <a:solidFill>
                            <a:srgbClr val="00B050"/>
                          </a:solidFill>
                          <a:effectLst/>
                          <a:latin typeface="Bliss 2 Regular" panose="02000506030000020004" pitchFamily="50" charset="0"/>
                        </a:rPr>
                        <a:t>A molecule attaches to the carrier protein. ATP is hydrolysed in the cell to release energy. This energy is used to make the carrier protein change shape. This moves the molecule across the membrane, releasing it on the other side.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98487514"/>
                  </a:ext>
                </a:extLst>
              </a:tr>
              <a:tr h="153124">
                <a:tc>
                  <a:txBody>
                    <a:bodyPr/>
                    <a:lstStyle/>
                    <a:p>
                      <a:pPr algn="r" fontAlgn="b"/>
                      <a:r>
                        <a:rPr lang="en-GB" sz="1600" b="0" i="0" u="none" strike="noStrike">
                          <a:solidFill>
                            <a:srgbClr val="000000"/>
                          </a:solidFill>
                          <a:effectLst/>
                          <a:latin typeface="Bliss 2 Regular" panose="02000506030000020004" pitchFamily="50" charset="0"/>
                        </a:rPr>
                        <a:t>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b="1" i="0" u="none" strike="noStrike">
                          <a:solidFill>
                            <a:srgbClr val="000000"/>
                          </a:solidFill>
                          <a:effectLst/>
                          <a:latin typeface="Calibri" panose="020F0502020204030204" pitchFamily="34" charset="0"/>
                        </a:rPr>
                        <a:t>Describe the process of endocytosis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b="0" i="0" u="none" strike="noStrike" dirty="0">
                          <a:solidFill>
                            <a:srgbClr val="00B050"/>
                          </a:solidFill>
                          <a:effectLst/>
                          <a:latin typeface="Bliss 2 Regular" panose="02000506030000020004" pitchFamily="50" charset="0"/>
                        </a:rPr>
                        <a:t>A cell surrounds a substance with a section of its cell membrane. The cell membrane pinches off to form a vesicle inside the cell containing the ingested substance. Process uses ATP for energy</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45828362"/>
                  </a:ext>
                </a:extLst>
              </a:tr>
              <a:tr h="395200">
                <a:tc>
                  <a:txBody>
                    <a:bodyPr/>
                    <a:lstStyle/>
                    <a:p>
                      <a:pPr algn="r" fontAlgn="b"/>
                      <a:r>
                        <a:rPr lang="en-GB" sz="1600" b="0" i="0" u="none" strike="noStrike">
                          <a:solidFill>
                            <a:srgbClr val="000000"/>
                          </a:solidFill>
                          <a:effectLst/>
                          <a:latin typeface="Bliss 2 Regular" panose="02000506030000020004" pitchFamily="50" charset="0"/>
                        </a:rPr>
                        <a:t>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b="1" i="0" u="none" strike="noStrike">
                          <a:solidFill>
                            <a:srgbClr val="000000"/>
                          </a:solidFill>
                          <a:effectLst/>
                          <a:latin typeface="Calibri" panose="020F0502020204030204" pitchFamily="34" charset="0"/>
                        </a:rPr>
                        <a:t>Why are substances taken in to the cell by endocytosis?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b="0" i="0" u="none" strike="noStrike" dirty="0">
                          <a:solidFill>
                            <a:srgbClr val="00B050"/>
                          </a:solidFill>
                          <a:effectLst/>
                          <a:latin typeface="Bliss 2 Regular" panose="02000506030000020004" pitchFamily="50" charset="0"/>
                        </a:rPr>
                        <a:t>They are too large to be taken in by carrier proteins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66091046"/>
                  </a:ext>
                </a:extLst>
              </a:tr>
              <a:tr h="153124">
                <a:tc>
                  <a:txBody>
                    <a:bodyPr/>
                    <a:lstStyle/>
                    <a:p>
                      <a:pPr algn="r" fontAlgn="b"/>
                      <a:r>
                        <a:rPr lang="en-GB" sz="1600" b="0" i="0" u="none" strike="noStrike">
                          <a:solidFill>
                            <a:srgbClr val="000000"/>
                          </a:solidFill>
                          <a:effectLst/>
                          <a:latin typeface="Bliss 2 Regular" panose="02000506030000020004" pitchFamily="50" charset="0"/>
                        </a:rPr>
                        <a:t>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b="1" i="0" u="none" strike="noStrike">
                          <a:solidFill>
                            <a:srgbClr val="000000"/>
                          </a:solidFill>
                          <a:effectLst/>
                          <a:latin typeface="Calibri" panose="020F0502020204030204" pitchFamily="34" charset="0"/>
                        </a:rPr>
                        <a:t>Describe the process of exocytosis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b="0" i="0" u="none" strike="noStrike" dirty="0">
                          <a:solidFill>
                            <a:srgbClr val="00B050"/>
                          </a:solidFill>
                          <a:effectLst/>
                          <a:latin typeface="Bliss 2 Regular" panose="02000506030000020004" pitchFamily="50" charset="0"/>
                        </a:rPr>
                        <a:t>Some substances produced by the cell need to be released from the cell. Vesicles containing the substances fuse with the cell membrane and release their contents outside the cell. Uses ATP for energy</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65110121"/>
                  </a:ext>
                </a:extLst>
              </a:tr>
              <a:tr h="153124">
                <a:tc>
                  <a:txBody>
                    <a:bodyPr/>
                    <a:lstStyle/>
                    <a:p>
                      <a:pPr algn="r" fontAlgn="b"/>
                      <a:r>
                        <a:rPr lang="en-GB" sz="1600" b="0" i="0" u="none" strike="noStrike">
                          <a:solidFill>
                            <a:srgbClr val="000000"/>
                          </a:solidFill>
                          <a:effectLst/>
                          <a:latin typeface="Bliss 2 Regular" panose="02000506030000020004" pitchFamily="50" charset="0"/>
                        </a:rPr>
                        <a:t>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b="1" i="0" u="none" strike="noStrike">
                          <a:solidFill>
                            <a:srgbClr val="000000"/>
                          </a:solidFill>
                          <a:effectLst/>
                          <a:latin typeface="Calibri" panose="020F0502020204030204" pitchFamily="34" charset="0"/>
                        </a:rPr>
                        <a:t>Why can a gene mutation result in an enzyme not catalysing a reaction?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600" b="0" i="0" u="none" strike="noStrike" dirty="0">
                          <a:solidFill>
                            <a:srgbClr val="00B050"/>
                          </a:solidFill>
                          <a:effectLst/>
                          <a:latin typeface="Bliss 2 Regular" panose="02000506030000020004" pitchFamily="50" charset="0"/>
                        </a:rPr>
                        <a:t>It changes the base sequence of a gene, which changes the primary structure of a protein so there are different R groups and different bonding between them, the folding changes so the 3D structure changes. Therefore the active site shape changes and an enzyme substrate complex cant be made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1355736"/>
                  </a:ext>
                </a:extLst>
              </a:tr>
            </a:tbl>
          </a:graphicData>
        </a:graphic>
      </p:graphicFrame>
    </p:spTree>
    <p:extLst>
      <p:ext uri="{BB962C8B-B14F-4D97-AF65-F5344CB8AC3E}">
        <p14:creationId xmlns:p14="http://schemas.microsoft.com/office/powerpoint/2010/main" val="156630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01DCB5-4096-449D-ADBF-064455AF6A8A}"/>
            </a:ext>
          </a:extLst>
        </p:cNvPr>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E3153F4F-A465-39AC-BD2F-FD4AFF7931C8}"/>
              </a:ext>
            </a:extLst>
          </p:cNvPr>
          <p:cNvGraphicFramePr>
            <a:graphicFrameLocks noGrp="1"/>
          </p:cNvGraphicFramePr>
          <p:nvPr>
            <p:ph idx="1"/>
            <p:extLst>
              <p:ext uri="{D42A27DB-BD31-4B8C-83A1-F6EECF244321}">
                <p14:modId xmlns:p14="http://schemas.microsoft.com/office/powerpoint/2010/main" val="384257333"/>
              </p:ext>
            </p:extLst>
          </p:nvPr>
        </p:nvGraphicFramePr>
        <p:xfrm>
          <a:off x="64008" y="1353312"/>
          <a:ext cx="12192000" cy="4267107"/>
        </p:xfrm>
        <a:graphic>
          <a:graphicData uri="http://schemas.openxmlformats.org/drawingml/2006/table">
            <a:tbl>
              <a:tblPr>
                <a:tableStyleId>{5C22544A-7EE6-4342-B048-85BDC9FD1C3A}</a:tableStyleId>
              </a:tblPr>
              <a:tblGrid>
                <a:gridCol w="453327">
                  <a:extLst>
                    <a:ext uri="{9D8B030D-6E8A-4147-A177-3AD203B41FA5}">
                      <a16:colId xmlns:a16="http://schemas.microsoft.com/office/drawing/2014/main" val="3683721141"/>
                    </a:ext>
                  </a:extLst>
                </a:gridCol>
                <a:gridCol w="4178634">
                  <a:extLst>
                    <a:ext uri="{9D8B030D-6E8A-4147-A177-3AD203B41FA5}">
                      <a16:colId xmlns:a16="http://schemas.microsoft.com/office/drawing/2014/main" val="4194137933"/>
                    </a:ext>
                  </a:extLst>
                </a:gridCol>
                <a:gridCol w="7560039">
                  <a:extLst>
                    <a:ext uri="{9D8B030D-6E8A-4147-A177-3AD203B41FA5}">
                      <a16:colId xmlns:a16="http://schemas.microsoft.com/office/drawing/2014/main" val="2631752552"/>
                    </a:ext>
                  </a:extLst>
                </a:gridCol>
              </a:tblGrid>
              <a:tr h="153124">
                <a:tc>
                  <a:txBody>
                    <a:bodyPr/>
                    <a:lstStyle/>
                    <a:p>
                      <a:pPr algn="r" fontAlgn="b"/>
                      <a:r>
                        <a:rPr lang="en-GB" sz="2000" b="0" i="0" u="none" strike="noStrike" dirty="0">
                          <a:solidFill>
                            <a:srgbClr val="000000"/>
                          </a:solidFill>
                          <a:effectLst/>
                          <a:latin typeface="Bliss 2 Regular" panose="02000506030000020004" pitchFamily="50" charset="0"/>
                        </a:rPr>
                        <a:t>11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1" i="0" u="none" strike="noStrike" dirty="0">
                          <a:solidFill>
                            <a:srgbClr val="000000"/>
                          </a:solidFill>
                          <a:effectLst/>
                          <a:latin typeface="Calibri" panose="020F0502020204030204" pitchFamily="34" charset="0"/>
                        </a:rPr>
                        <a:t>What is a recessive allele?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0" i="0" u="none" strike="noStrike">
                          <a:solidFill>
                            <a:srgbClr val="00B050"/>
                          </a:solidFill>
                          <a:effectLst/>
                          <a:latin typeface="Bliss 2 Regular" panose="02000506030000020004" pitchFamily="50" charset="0"/>
                        </a:rPr>
                        <a:t> Both alleles need to be present in order for recessive phenotype to be expressed. a different form of a gene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36638048"/>
                  </a:ext>
                </a:extLst>
              </a:tr>
              <a:tr h="298015">
                <a:tc>
                  <a:txBody>
                    <a:bodyPr/>
                    <a:lstStyle/>
                    <a:p>
                      <a:pPr algn="r" fontAlgn="b"/>
                      <a:r>
                        <a:rPr lang="en-GB" sz="2000" b="0" i="0" u="none" strike="noStrike">
                          <a:solidFill>
                            <a:srgbClr val="000000"/>
                          </a:solidFill>
                          <a:effectLst/>
                          <a:latin typeface="Bliss 2 Regular" panose="02000506030000020004" pitchFamily="50" charset="0"/>
                        </a:rPr>
                        <a:t>12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1" i="0" u="none" strike="noStrike">
                          <a:solidFill>
                            <a:srgbClr val="000000"/>
                          </a:solidFill>
                          <a:effectLst/>
                          <a:latin typeface="Calibri" panose="020F0502020204030204" pitchFamily="34" charset="0"/>
                        </a:rPr>
                        <a:t>What is a mutation?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0" i="0" u="none" strike="noStrike">
                          <a:solidFill>
                            <a:srgbClr val="00B050"/>
                          </a:solidFill>
                          <a:effectLst/>
                          <a:latin typeface="Bliss 2 Regular" panose="02000506030000020004" pitchFamily="50" charset="0"/>
                        </a:rPr>
                        <a:t>Change to the base sequence of DNA. Caused by errors during DNA replication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5008207"/>
                  </a:ext>
                </a:extLst>
              </a:tr>
              <a:tr h="298015">
                <a:tc>
                  <a:txBody>
                    <a:bodyPr/>
                    <a:lstStyle/>
                    <a:p>
                      <a:pPr algn="r" fontAlgn="b"/>
                      <a:r>
                        <a:rPr lang="en-GB" sz="2000" b="0" i="0" u="none" strike="noStrike">
                          <a:solidFill>
                            <a:srgbClr val="000000"/>
                          </a:solidFill>
                          <a:effectLst/>
                          <a:latin typeface="Bliss 2 Regular" panose="02000506030000020004" pitchFamily="50" charset="0"/>
                        </a:rPr>
                        <a:t>13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1" i="0" u="none" strike="noStrike">
                          <a:solidFill>
                            <a:srgbClr val="000000"/>
                          </a:solidFill>
                          <a:effectLst/>
                          <a:latin typeface="Calibri" panose="020F0502020204030204" pitchFamily="34" charset="0"/>
                        </a:rPr>
                        <a:t>What is a substitution mutation?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0" i="0" u="none" strike="noStrike">
                          <a:solidFill>
                            <a:srgbClr val="00B050"/>
                          </a:solidFill>
                          <a:effectLst/>
                          <a:latin typeface="Bliss 2 Regular" panose="02000506030000020004" pitchFamily="50" charset="0"/>
                        </a:rPr>
                        <a:t>Substitution - one base is substituted with another</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2039017"/>
                  </a:ext>
                </a:extLst>
              </a:tr>
              <a:tr h="442907">
                <a:tc>
                  <a:txBody>
                    <a:bodyPr/>
                    <a:lstStyle/>
                    <a:p>
                      <a:pPr algn="r" fontAlgn="b"/>
                      <a:r>
                        <a:rPr lang="en-GB" sz="2000" b="0" i="0" u="none" strike="noStrike">
                          <a:solidFill>
                            <a:srgbClr val="000000"/>
                          </a:solidFill>
                          <a:effectLst/>
                          <a:latin typeface="Bliss 2 Regular" panose="02000506030000020004" pitchFamily="50" charset="0"/>
                        </a:rPr>
                        <a:t>14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1" i="0" u="none" strike="noStrike" dirty="0">
                          <a:solidFill>
                            <a:srgbClr val="000000"/>
                          </a:solidFill>
                          <a:effectLst/>
                          <a:latin typeface="Calibri" panose="020F0502020204030204" pitchFamily="34" charset="0"/>
                        </a:rPr>
                        <a:t>What is a deletion mutation?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0" i="0" u="none" strike="noStrike" dirty="0">
                          <a:solidFill>
                            <a:srgbClr val="00B050"/>
                          </a:solidFill>
                          <a:effectLst/>
                          <a:latin typeface="Bliss 2 Regular" panose="02000506030000020004" pitchFamily="50" charset="0"/>
                        </a:rPr>
                        <a:t>Deletion - one base is deleted</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39445678"/>
                  </a:ext>
                </a:extLst>
              </a:tr>
              <a:tr h="298015">
                <a:tc>
                  <a:txBody>
                    <a:bodyPr/>
                    <a:lstStyle/>
                    <a:p>
                      <a:pPr algn="r" fontAlgn="b"/>
                      <a:r>
                        <a:rPr lang="en-GB" sz="2000" b="0" i="0" u="none" strike="noStrike">
                          <a:solidFill>
                            <a:srgbClr val="000000"/>
                          </a:solidFill>
                          <a:effectLst/>
                          <a:latin typeface="Bliss 2 Regular" panose="02000506030000020004" pitchFamily="50" charset="0"/>
                        </a:rPr>
                        <a:t>15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1" i="0" u="none" strike="noStrike">
                          <a:solidFill>
                            <a:srgbClr val="000000"/>
                          </a:solidFill>
                          <a:effectLst/>
                          <a:latin typeface="Calibri" panose="020F0502020204030204" pitchFamily="34" charset="0"/>
                        </a:rPr>
                        <a:t>What is an insertion mutation?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0" i="0" u="none" strike="noStrike" dirty="0">
                          <a:solidFill>
                            <a:srgbClr val="00B050"/>
                          </a:solidFill>
                          <a:effectLst/>
                          <a:latin typeface="Bliss 2 Regular" panose="02000506030000020004" pitchFamily="50" charset="0"/>
                        </a:rPr>
                        <a:t>Insertion - an extra base is added</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59751715"/>
                  </a:ext>
                </a:extLst>
              </a:tr>
              <a:tr h="153124">
                <a:tc>
                  <a:txBody>
                    <a:bodyPr/>
                    <a:lstStyle/>
                    <a:p>
                      <a:pPr algn="r" fontAlgn="b"/>
                      <a:r>
                        <a:rPr lang="en-GB" sz="2000" b="0" i="0" u="none" strike="noStrike">
                          <a:solidFill>
                            <a:srgbClr val="000000"/>
                          </a:solidFill>
                          <a:effectLst/>
                          <a:latin typeface="Bliss 2 Regular" panose="02000506030000020004" pitchFamily="50" charset="0"/>
                        </a:rPr>
                        <a:t>16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1" i="0" u="none" strike="noStrike">
                          <a:solidFill>
                            <a:srgbClr val="000000"/>
                          </a:solidFill>
                          <a:effectLst/>
                          <a:latin typeface="Calibri" panose="020F0502020204030204" pitchFamily="34" charset="0"/>
                        </a:rPr>
                        <a:t>What is an duplication mutation?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0" i="0" u="none" strike="noStrike" dirty="0">
                          <a:solidFill>
                            <a:srgbClr val="00B050"/>
                          </a:solidFill>
                          <a:effectLst/>
                          <a:latin typeface="Bliss 2 Regular" panose="02000506030000020004" pitchFamily="50" charset="0"/>
                        </a:rPr>
                        <a:t>Duplication - one or more bases are repeated</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98487514"/>
                  </a:ext>
                </a:extLst>
              </a:tr>
              <a:tr h="153124">
                <a:tc>
                  <a:txBody>
                    <a:bodyPr/>
                    <a:lstStyle/>
                    <a:p>
                      <a:pPr algn="r" fontAlgn="b"/>
                      <a:r>
                        <a:rPr lang="en-GB" sz="2000" b="0" i="0" u="none" strike="noStrike">
                          <a:solidFill>
                            <a:srgbClr val="000000"/>
                          </a:solidFill>
                          <a:effectLst/>
                          <a:latin typeface="Bliss 2 Regular" panose="02000506030000020004" pitchFamily="50" charset="0"/>
                        </a:rPr>
                        <a:t>17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1" i="0" u="none" strike="noStrike">
                          <a:solidFill>
                            <a:srgbClr val="000000"/>
                          </a:solidFill>
                          <a:effectLst/>
                          <a:latin typeface="Calibri" panose="020F0502020204030204" pitchFamily="34" charset="0"/>
                        </a:rPr>
                        <a:t>What is an inversion mutation?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0" i="0" u="none" strike="noStrike" dirty="0">
                          <a:solidFill>
                            <a:srgbClr val="00B050"/>
                          </a:solidFill>
                          <a:effectLst/>
                          <a:latin typeface="Bliss 2 Regular" panose="02000506030000020004" pitchFamily="50" charset="0"/>
                        </a:rPr>
                        <a:t>Inversion - a sequence of bases is reversed</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45828362"/>
                  </a:ext>
                </a:extLst>
              </a:tr>
              <a:tr h="395200">
                <a:tc>
                  <a:txBody>
                    <a:bodyPr/>
                    <a:lstStyle/>
                    <a:p>
                      <a:pPr algn="r" fontAlgn="b"/>
                      <a:r>
                        <a:rPr lang="en-GB" sz="2000" b="0" i="0" u="none" strike="noStrike">
                          <a:solidFill>
                            <a:srgbClr val="000000"/>
                          </a:solidFill>
                          <a:effectLst/>
                          <a:latin typeface="Bliss 2 Regular" panose="02000506030000020004" pitchFamily="50" charset="0"/>
                        </a:rPr>
                        <a:t>18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1" i="0" u="none" strike="noStrike">
                          <a:solidFill>
                            <a:srgbClr val="000000"/>
                          </a:solidFill>
                          <a:effectLst/>
                          <a:latin typeface="Calibri" panose="020F0502020204030204" pitchFamily="34" charset="0"/>
                        </a:rPr>
                        <a:t>What is a point mutation?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0" i="0" u="none" strike="noStrike" dirty="0">
                          <a:solidFill>
                            <a:srgbClr val="00B050"/>
                          </a:solidFill>
                          <a:effectLst/>
                          <a:latin typeface="Bliss 2 Regular" panose="02000506030000020004" pitchFamily="50" charset="0"/>
                        </a:rPr>
                        <a:t>Point mutation - a change in a single nucleotide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66091046"/>
                  </a:ext>
                </a:extLst>
              </a:tr>
              <a:tr h="153124">
                <a:tc>
                  <a:txBody>
                    <a:bodyPr/>
                    <a:lstStyle/>
                    <a:p>
                      <a:pPr algn="r" fontAlgn="b"/>
                      <a:r>
                        <a:rPr lang="en-GB" sz="2000" b="0" i="0" u="none" strike="noStrike">
                          <a:solidFill>
                            <a:srgbClr val="000000"/>
                          </a:solidFill>
                          <a:effectLst/>
                          <a:latin typeface="Bliss 2 Regular" panose="02000506030000020004" pitchFamily="50" charset="0"/>
                        </a:rPr>
                        <a:t>19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1" i="0" u="none" strike="noStrike">
                          <a:solidFill>
                            <a:srgbClr val="000000"/>
                          </a:solidFill>
                          <a:effectLst/>
                          <a:latin typeface="Calibri" panose="020F0502020204030204" pitchFamily="34" charset="0"/>
                        </a:rPr>
                        <a:t>What is a frame shift mutation?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0" i="0" u="none" strike="noStrike" dirty="0">
                          <a:solidFill>
                            <a:srgbClr val="00B050"/>
                          </a:solidFill>
                          <a:effectLst/>
                          <a:latin typeface="Bliss 2 Regular" panose="02000506030000020004" pitchFamily="50" charset="0"/>
                        </a:rPr>
                        <a:t>Frame shift mutation - the reading frame changes and this results in a different protein structure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65110121"/>
                  </a:ext>
                </a:extLst>
              </a:tr>
              <a:tr h="153124">
                <a:tc>
                  <a:txBody>
                    <a:bodyPr/>
                    <a:lstStyle/>
                    <a:p>
                      <a:pPr algn="r" fontAlgn="b"/>
                      <a:endParaRPr lang="en-GB" sz="2000" b="0" i="0" u="none" strike="noStrike">
                        <a:solidFill>
                          <a:srgbClr val="000000"/>
                        </a:solidFill>
                        <a:effectLst/>
                        <a:latin typeface="Bliss 2 Regular" panose="02000506030000020004" pitchFamily="50"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GB" sz="2000" b="0" i="0" u="none" strike="noStrike">
                        <a:solidFill>
                          <a:srgbClr val="000000"/>
                        </a:solidFill>
                        <a:effectLst/>
                        <a:latin typeface="Bliss 2 Regular" panose="02000506030000020004" pitchFamily="50"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GB" sz="2000" b="0" i="0" u="none" strike="noStrike" dirty="0">
                        <a:solidFill>
                          <a:srgbClr val="00B050"/>
                        </a:solidFill>
                        <a:effectLst/>
                        <a:latin typeface="Bliss 2 Regular" panose="02000506030000020004" pitchFamily="50"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1355736"/>
                  </a:ext>
                </a:extLst>
              </a:tr>
            </a:tbl>
          </a:graphicData>
        </a:graphic>
      </p:graphicFrame>
    </p:spTree>
    <p:extLst>
      <p:ext uri="{BB962C8B-B14F-4D97-AF65-F5344CB8AC3E}">
        <p14:creationId xmlns:p14="http://schemas.microsoft.com/office/powerpoint/2010/main" val="3549082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a:solidFill>
            <a:schemeClr val="accent2">
              <a:lumMod val="20000"/>
              <a:lumOff val="80000"/>
            </a:schemeClr>
          </a:solidFill>
        </p:spPr>
        <p:txBody>
          <a:bodyPr/>
          <a:lstStyle/>
          <a:p>
            <a:r>
              <a:rPr lang="en-GB" b="1" u="sng" dirty="0"/>
              <a:t>Homework due in</a:t>
            </a:r>
          </a:p>
        </p:txBody>
      </p:sp>
      <p:sp>
        <p:nvSpPr>
          <p:cNvPr id="3" name="Content Placeholder 2"/>
          <p:cNvSpPr>
            <a:spLocks noGrp="1"/>
          </p:cNvSpPr>
          <p:nvPr>
            <p:ph idx="1"/>
          </p:nvPr>
        </p:nvSpPr>
        <p:spPr>
          <a:xfrm>
            <a:off x="484909" y="1731818"/>
            <a:ext cx="10868891" cy="4445145"/>
          </a:xfrm>
        </p:spPr>
        <p:txBody>
          <a:bodyPr/>
          <a:lstStyle/>
          <a:p>
            <a:pPr marL="0" indent="0">
              <a:buNone/>
            </a:pPr>
            <a:r>
              <a:rPr lang="en-GB" b="1" dirty="0"/>
              <a:t>What: </a:t>
            </a:r>
          </a:p>
          <a:p>
            <a:pPr marL="0" indent="0">
              <a:buNone/>
            </a:pPr>
            <a:endParaRPr lang="en-GB" b="1" dirty="0"/>
          </a:p>
          <a:p>
            <a:pPr marL="0" indent="0">
              <a:buNone/>
            </a:pPr>
            <a:endParaRPr lang="en-GB" b="1" dirty="0"/>
          </a:p>
          <a:p>
            <a:pPr marL="0" indent="0">
              <a:buNone/>
            </a:pPr>
            <a:r>
              <a:rPr lang="en-GB" b="1" dirty="0"/>
              <a:t>How: </a:t>
            </a:r>
          </a:p>
          <a:p>
            <a:pPr marL="0" indent="0">
              <a:buNone/>
            </a:pPr>
            <a:endParaRPr lang="en-GB" b="1" dirty="0"/>
          </a:p>
          <a:p>
            <a:pPr marL="0" indent="0">
              <a:buNone/>
            </a:pPr>
            <a:endParaRPr lang="en-GB" b="1" dirty="0"/>
          </a:p>
          <a:p>
            <a:pPr marL="0" indent="0">
              <a:buNone/>
            </a:pPr>
            <a:r>
              <a:rPr lang="en-GB" b="1" dirty="0"/>
              <a:t>How long:</a:t>
            </a:r>
          </a:p>
        </p:txBody>
      </p:sp>
    </p:spTree>
    <p:extLst>
      <p:ext uri="{BB962C8B-B14F-4D97-AF65-F5344CB8AC3E}">
        <p14:creationId xmlns:p14="http://schemas.microsoft.com/office/powerpoint/2010/main" val="4226039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49927"/>
          </a:xfrm>
          <a:solidFill>
            <a:srgbClr val="FFFF00"/>
          </a:solidFill>
          <a:ln>
            <a:noFill/>
          </a:ln>
        </p:spPr>
        <p:txBody>
          <a:bodyPr/>
          <a:lstStyle/>
          <a:p>
            <a:pPr algn="l"/>
            <a:r>
              <a:rPr lang="en-GB" b="1" u="sng" dirty="0">
                <a:latin typeface="+mn-lt"/>
              </a:rPr>
              <a:t>Learning Objectives</a:t>
            </a:r>
          </a:p>
        </p:txBody>
      </p:sp>
      <p:sp>
        <p:nvSpPr>
          <p:cNvPr id="4" name="Content Placeholder 3"/>
          <p:cNvSpPr>
            <a:spLocks noGrp="1"/>
          </p:cNvSpPr>
          <p:nvPr>
            <p:ph idx="1"/>
          </p:nvPr>
        </p:nvSpPr>
        <p:spPr>
          <a:xfrm>
            <a:off x="498764" y="1593273"/>
            <a:ext cx="10855036" cy="4583690"/>
          </a:xfrm>
        </p:spPr>
        <p:txBody>
          <a:bodyPr/>
          <a:lstStyle/>
          <a:p>
            <a:r>
              <a:rPr lang="en-GB" dirty="0"/>
              <a:t>To recap specification points </a:t>
            </a:r>
            <a:r>
              <a:rPr lang="en-GB" dirty="0">
                <a:solidFill>
                  <a:srgbClr val="FF0000"/>
                </a:solidFill>
              </a:rPr>
              <a:t>{3.8} </a:t>
            </a:r>
            <a:r>
              <a:rPr lang="en-GB" dirty="0"/>
              <a:t>to </a:t>
            </a:r>
            <a:r>
              <a:rPr lang="en-GB" dirty="0">
                <a:solidFill>
                  <a:srgbClr val="FF0000"/>
                </a:solidFill>
              </a:rPr>
              <a:t>{3.9}</a:t>
            </a:r>
          </a:p>
          <a:p>
            <a:r>
              <a:rPr lang="en-GB" dirty="0"/>
              <a:t>To apply your know ledge of these concepts to exam questions </a:t>
            </a:r>
          </a:p>
        </p:txBody>
      </p:sp>
    </p:spTree>
    <p:extLst>
      <p:ext uri="{BB962C8B-B14F-4D97-AF65-F5344CB8AC3E}">
        <p14:creationId xmlns:p14="http://schemas.microsoft.com/office/powerpoint/2010/main" val="2789159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a:solidFill>
            <a:srgbClr val="FFC000"/>
          </a:solidFill>
        </p:spPr>
        <p:txBody>
          <a:bodyPr/>
          <a:lstStyle/>
          <a:p>
            <a:r>
              <a:rPr lang="en-GB" b="1" u="sng" dirty="0"/>
              <a:t>Task</a:t>
            </a:r>
          </a:p>
        </p:txBody>
      </p:sp>
      <p:sp>
        <p:nvSpPr>
          <p:cNvPr id="3" name="Content Placeholder 2"/>
          <p:cNvSpPr>
            <a:spLocks noGrp="1"/>
          </p:cNvSpPr>
          <p:nvPr>
            <p:ph idx="1"/>
          </p:nvPr>
        </p:nvSpPr>
        <p:spPr>
          <a:xfrm>
            <a:off x="310055" y="1844566"/>
            <a:ext cx="4857690" cy="4505818"/>
          </a:xfrm>
        </p:spPr>
        <p:txBody>
          <a:bodyPr>
            <a:normAutofit lnSpcReduction="10000"/>
          </a:bodyPr>
          <a:lstStyle/>
          <a:p>
            <a:pPr marL="0" indent="0">
              <a:buNone/>
            </a:pPr>
            <a:r>
              <a:rPr lang="en-GB" b="1" dirty="0"/>
              <a:t>What: </a:t>
            </a:r>
          </a:p>
          <a:p>
            <a:r>
              <a:rPr lang="en-GB" dirty="0"/>
              <a:t>Answer the exam questions </a:t>
            </a:r>
          </a:p>
          <a:p>
            <a:pPr marL="0" indent="0">
              <a:buNone/>
            </a:pPr>
            <a:endParaRPr lang="en-GB" dirty="0"/>
          </a:p>
          <a:p>
            <a:pPr marL="0" indent="0">
              <a:buNone/>
            </a:pPr>
            <a:r>
              <a:rPr lang="en-GB" b="1" dirty="0"/>
              <a:t>How:</a:t>
            </a:r>
          </a:p>
          <a:p>
            <a:r>
              <a:rPr lang="en-GB" dirty="0"/>
              <a:t>On the sheet provided</a:t>
            </a:r>
          </a:p>
          <a:p>
            <a:r>
              <a:rPr lang="en-GB" dirty="0"/>
              <a:t>Break down using CUBE first </a:t>
            </a:r>
          </a:p>
          <a:p>
            <a:endParaRPr lang="en-GB" dirty="0"/>
          </a:p>
          <a:p>
            <a:pPr marL="0" indent="0">
              <a:buNone/>
            </a:pPr>
            <a:r>
              <a:rPr lang="en-GB" b="1" dirty="0"/>
              <a:t>How long: </a:t>
            </a:r>
          </a:p>
          <a:p>
            <a:r>
              <a:rPr lang="en-GB" dirty="0"/>
              <a:t>30 </a:t>
            </a:r>
            <a:r>
              <a:rPr lang="en-GB" dirty="0" err="1"/>
              <a:t>mins</a:t>
            </a:r>
            <a:r>
              <a:rPr lang="en-GB" dirty="0"/>
              <a:t> </a:t>
            </a:r>
          </a:p>
        </p:txBody>
      </p:sp>
      <p:sp>
        <p:nvSpPr>
          <p:cNvPr id="4" name="TextBox 3"/>
          <p:cNvSpPr txBox="1"/>
          <p:nvPr/>
        </p:nvSpPr>
        <p:spPr>
          <a:xfrm>
            <a:off x="5943600" y="2230582"/>
            <a:ext cx="5929745" cy="1692771"/>
          </a:xfrm>
          <a:prstGeom prst="rect">
            <a:avLst/>
          </a:prstGeom>
          <a:noFill/>
          <a:ln>
            <a:solidFill>
              <a:srgbClr val="FF0000"/>
            </a:solidFill>
          </a:ln>
        </p:spPr>
        <p:txBody>
          <a:bodyPr wrap="square" rtlCol="0">
            <a:spAutoFit/>
          </a:bodyPr>
          <a:lstStyle/>
          <a:p>
            <a:r>
              <a:rPr lang="en-GB" sz="2600" dirty="0">
                <a:solidFill>
                  <a:srgbClr val="FF0000"/>
                </a:solidFill>
              </a:rPr>
              <a:t>C = Circle the command work</a:t>
            </a:r>
          </a:p>
          <a:p>
            <a:r>
              <a:rPr lang="en-GB" sz="2600" dirty="0">
                <a:solidFill>
                  <a:srgbClr val="FF0000"/>
                </a:solidFill>
              </a:rPr>
              <a:t>U = Underline the subject specific words</a:t>
            </a:r>
          </a:p>
          <a:p>
            <a:r>
              <a:rPr lang="en-GB" sz="2600" dirty="0">
                <a:solidFill>
                  <a:srgbClr val="FF0000"/>
                </a:solidFill>
              </a:rPr>
              <a:t>B = Box the tricky words</a:t>
            </a:r>
          </a:p>
          <a:p>
            <a:r>
              <a:rPr lang="en-GB" sz="2600" dirty="0">
                <a:solidFill>
                  <a:srgbClr val="FF0000"/>
                </a:solidFill>
              </a:rPr>
              <a:t>E = Eliminate the irrelevant words</a:t>
            </a:r>
          </a:p>
        </p:txBody>
      </p:sp>
    </p:spTree>
    <p:extLst>
      <p:ext uri="{BB962C8B-B14F-4D97-AF65-F5344CB8AC3E}">
        <p14:creationId xmlns:p14="http://schemas.microsoft.com/office/powerpoint/2010/main" val="3543526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245476"/>
          </a:xfrm>
          <a:solidFill>
            <a:srgbClr val="92D050"/>
          </a:solidFill>
        </p:spPr>
        <p:txBody>
          <a:bodyPr/>
          <a:lstStyle/>
          <a:p>
            <a:r>
              <a:rPr lang="en-GB" b="1" u="sng" dirty="0"/>
              <a:t>Answers</a:t>
            </a:r>
          </a:p>
        </p:txBody>
      </p:sp>
      <p:sp>
        <p:nvSpPr>
          <p:cNvPr id="3" name="Content Placeholder 2"/>
          <p:cNvSpPr>
            <a:spLocks noGrp="1"/>
          </p:cNvSpPr>
          <p:nvPr>
            <p:ph idx="1"/>
          </p:nvPr>
        </p:nvSpPr>
        <p:spPr>
          <a:xfrm>
            <a:off x="457200" y="1560786"/>
            <a:ext cx="11177752" cy="4616177"/>
          </a:xfrm>
        </p:spPr>
        <p:txBody>
          <a:bodyPr/>
          <a:lstStyle/>
          <a:p>
            <a:pPr marL="0" indent="0">
              <a:buNone/>
            </a:pPr>
            <a:r>
              <a:rPr lang="en-GB" b="1" dirty="0"/>
              <a:t>What:</a:t>
            </a:r>
          </a:p>
          <a:p>
            <a:r>
              <a:rPr lang="en-GB" dirty="0"/>
              <a:t>I will live mark some of your answers</a:t>
            </a:r>
          </a:p>
          <a:p>
            <a:r>
              <a:rPr lang="en-GB" dirty="0"/>
              <a:t>Add in improvements to your own using a green pen</a:t>
            </a:r>
          </a:p>
          <a:p>
            <a:endParaRPr lang="en-GB" dirty="0"/>
          </a:p>
          <a:p>
            <a:pPr marL="0" indent="0">
              <a:buNone/>
            </a:pPr>
            <a:r>
              <a:rPr lang="en-GB" b="1" dirty="0"/>
              <a:t>How:</a:t>
            </a:r>
          </a:p>
          <a:p>
            <a:r>
              <a:rPr lang="en-GB" dirty="0"/>
              <a:t>Then continue using the mark scheme</a:t>
            </a:r>
          </a:p>
          <a:p>
            <a:endParaRPr lang="en-GB" dirty="0"/>
          </a:p>
          <a:p>
            <a:pPr marL="0" indent="0">
              <a:buNone/>
            </a:pPr>
            <a:r>
              <a:rPr lang="en-GB" b="1" dirty="0"/>
              <a:t>How long: </a:t>
            </a:r>
          </a:p>
          <a:p>
            <a:r>
              <a:rPr lang="en-GB" dirty="0"/>
              <a:t>10 </a:t>
            </a:r>
            <a:r>
              <a:rPr lang="en-GB" dirty="0" err="1"/>
              <a:t>mins</a:t>
            </a:r>
            <a:r>
              <a:rPr lang="en-GB" dirty="0"/>
              <a:t> </a:t>
            </a:r>
          </a:p>
        </p:txBody>
      </p:sp>
    </p:spTree>
    <p:extLst>
      <p:ext uri="{BB962C8B-B14F-4D97-AF65-F5344CB8AC3E}">
        <p14:creationId xmlns:p14="http://schemas.microsoft.com/office/powerpoint/2010/main" val="2975076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163782"/>
          </a:xfrm>
          <a:solidFill>
            <a:schemeClr val="accent1">
              <a:lumMod val="20000"/>
              <a:lumOff val="80000"/>
            </a:schemeClr>
          </a:solidFill>
          <a:ln>
            <a:noFill/>
          </a:ln>
        </p:spPr>
        <p:txBody>
          <a:bodyPr/>
          <a:lstStyle/>
          <a:p>
            <a:r>
              <a:rPr lang="en-GB" b="1" u="sng" dirty="0"/>
              <a:t>Exit Ticket – Mini Whiteboards/On PLC</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a:t>How does today's learning connect to what you know already?​ </a:t>
            </a:r>
          </a:p>
          <a:p>
            <a:pPr marL="514350" indent="-514350">
              <a:buFont typeface="+mj-lt"/>
              <a:buAutoNum type="arabicPeriod"/>
            </a:pPr>
            <a:r>
              <a:rPr lang="en-US" dirty="0"/>
              <a:t>What connections can you make between today's learning and what we have studied previously?​</a:t>
            </a:r>
          </a:p>
          <a:p>
            <a:pPr marL="514350" indent="-514350">
              <a:buFont typeface="+mj-lt"/>
              <a:buAutoNum type="arabicPeriod"/>
            </a:pPr>
            <a:endParaRPr lang="en-US" dirty="0">
              <a:solidFill>
                <a:srgbClr val="FF0000"/>
              </a:solidFill>
            </a:endParaRPr>
          </a:p>
          <a:p>
            <a:pPr marL="0" indent="0">
              <a:buNone/>
            </a:pPr>
            <a:r>
              <a:rPr lang="en-US" dirty="0">
                <a:solidFill>
                  <a:srgbClr val="FF0000"/>
                </a:solidFill>
              </a:rPr>
              <a:t>*Annotate the above on your Personal Learning Checklist!</a:t>
            </a:r>
          </a:p>
          <a:p>
            <a:pPr marL="514350" indent="-514350">
              <a:buFont typeface="+mj-lt"/>
              <a:buAutoNum type="arabicPeriod"/>
            </a:pPr>
            <a:endParaRPr lang="en-GB" dirty="0"/>
          </a:p>
        </p:txBody>
      </p:sp>
    </p:spTree>
    <p:extLst>
      <p:ext uri="{BB962C8B-B14F-4D97-AF65-F5344CB8AC3E}">
        <p14:creationId xmlns:p14="http://schemas.microsoft.com/office/powerpoint/2010/main" val="3356506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49927"/>
          </a:xfrm>
          <a:solidFill>
            <a:srgbClr val="FFFF00"/>
          </a:solidFill>
          <a:ln>
            <a:noFill/>
          </a:ln>
        </p:spPr>
        <p:txBody>
          <a:bodyPr/>
          <a:lstStyle/>
          <a:p>
            <a:pPr algn="l"/>
            <a:r>
              <a:rPr lang="en-GB" b="1" u="sng" dirty="0">
                <a:latin typeface="+mn-lt"/>
              </a:rPr>
              <a:t>Learning Objectives</a:t>
            </a:r>
          </a:p>
        </p:txBody>
      </p:sp>
      <p:sp>
        <p:nvSpPr>
          <p:cNvPr id="4" name="Content Placeholder 3"/>
          <p:cNvSpPr>
            <a:spLocks noGrp="1"/>
          </p:cNvSpPr>
          <p:nvPr>
            <p:ph idx="1"/>
          </p:nvPr>
        </p:nvSpPr>
        <p:spPr>
          <a:xfrm>
            <a:off x="498764" y="1593273"/>
            <a:ext cx="10855036" cy="4583690"/>
          </a:xfrm>
        </p:spPr>
        <p:txBody>
          <a:bodyPr/>
          <a:lstStyle/>
          <a:p>
            <a:r>
              <a:rPr lang="en-GB" dirty="0"/>
              <a:t>To recap specification points </a:t>
            </a:r>
            <a:r>
              <a:rPr lang="en-GB" dirty="0">
                <a:solidFill>
                  <a:srgbClr val="FF0000"/>
                </a:solidFill>
              </a:rPr>
              <a:t>{x} </a:t>
            </a:r>
            <a:r>
              <a:rPr lang="en-GB" dirty="0"/>
              <a:t>to </a:t>
            </a:r>
            <a:r>
              <a:rPr lang="en-GB" dirty="0">
                <a:solidFill>
                  <a:srgbClr val="FF0000"/>
                </a:solidFill>
              </a:rPr>
              <a:t>{y}</a:t>
            </a:r>
          </a:p>
          <a:p>
            <a:r>
              <a:rPr lang="en-GB" dirty="0"/>
              <a:t>To apply your know ledge of these concepts to exam questions </a:t>
            </a:r>
          </a:p>
        </p:txBody>
      </p:sp>
    </p:spTree>
    <p:extLst>
      <p:ext uri="{BB962C8B-B14F-4D97-AF65-F5344CB8AC3E}">
        <p14:creationId xmlns:p14="http://schemas.microsoft.com/office/powerpoint/2010/main" val="41992919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40</TotalTime>
  <Words>909</Words>
  <Application>Microsoft Office PowerPoint</Application>
  <PresentationFormat>Widescreen</PresentationFormat>
  <Paragraphs>141</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Aptos</vt:lpstr>
      <vt:lpstr>Aptos Display</vt:lpstr>
      <vt:lpstr>Arial</vt:lpstr>
      <vt:lpstr>Bliss 2 Regular</vt:lpstr>
      <vt:lpstr>Calibri</vt:lpstr>
      <vt:lpstr>Office Theme</vt:lpstr>
      <vt:lpstr>PowerPoint Presentation</vt:lpstr>
      <vt:lpstr>PowerPoint Presentation</vt:lpstr>
      <vt:lpstr>PowerPoint Presentation</vt:lpstr>
      <vt:lpstr>Homework due in</vt:lpstr>
      <vt:lpstr>Learning Objectives</vt:lpstr>
      <vt:lpstr>Task</vt:lpstr>
      <vt:lpstr>Answers</vt:lpstr>
      <vt:lpstr>Exit Ticket – Mini Whiteboards/On PLC</vt:lpstr>
      <vt:lpstr>Learning Objectives</vt:lpstr>
    </vt:vector>
  </TitlesOfParts>
  <Company>Drayton Manor High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Ms J Fenn</dc:creator>
  <cp:lastModifiedBy>Ms J Fenn</cp:lastModifiedBy>
  <cp:revision>9</cp:revision>
  <dcterms:created xsi:type="dcterms:W3CDTF">2025-03-26T13:40:08Z</dcterms:created>
  <dcterms:modified xsi:type="dcterms:W3CDTF">2025-04-22T10:07:26Z</dcterms:modified>
</cp:coreProperties>
</file>