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57" r:id="rId4"/>
    <p:sldId id="331" r:id="rId5"/>
    <p:sldId id="351" r:id="rId6"/>
    <p:sldId id="352" r:id="rId7"/>
    <p:sldId id="354" r:id="rId8"/>
    <p:sldId id="3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2F0EF-9EA7-2966-37C2-05E85BDE9F6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07E398A-A1F4-2723-CD43-829BC66B7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99AAC17-3139-F5E9-2539-4129D1305010}"/>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112EDA89-149A-D3E0-4467-8D46E4F8A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B5502B-0BD1-FF0F-B0F0-F6114E99019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29213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47F9-F01B-3A70-FEB6-645B5C2716C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F3A76EC-4B0C-8229-42AB-E8D190770F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827174-48AC-19EB-150B-F980E6047FB1}"/>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3D1B6A78-C1C3-101F-3DCC-338EB5EE0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38786F-AB0E-98CA-434B-8E28CFBFFD54}"/>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0696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7E26A-B8E2-7527-D2FF-558E0777BD3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058902-C651-3FEC-3027-91EA8F45DB2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673EC6D-1193-1A08-F874-12908E6D7A5D}"/>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EB397227-28C6-BFBA-23E4-992EF1FF10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BFB14-B42A-3BCA-5BA0-1FC9EEB85AD2}"/>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782564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92F3-7799-798F-DD73-F81556F02F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B35261-05CC-1E27-3D39-CD77F64B66A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716535-7B03-E2DA-28CD-8B704B12D9B6}"/>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80D15CD9-4FA3-344E-F4F2-7F7C27CE31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6E2790-614E-32FD-4D59-69BD52186AE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290887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63EF-1058-52F0-27F6-C58EF8CE546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884EE0A-F892-0E3F-899B-7C262FF74B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EEEF79E-DE1F-0DE9-16ED-FBCEA58DCADF}"/>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38520BC1-57DA-0DB4-9B0B-2C480672E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2A42C1-7FC4-5A30-50B1-0B5E37421F77}"/>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7533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0FE9-F11F-02FB-3CE8-46C1666D060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E98884-BC85-6FE5-A593-60A36DC3994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E407B6B-4411-8FAF-D278-FB44CF0F3FC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E601DC6-DF99-224B-07C3-AF0DAF08C0B6}"/>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E1A919A1-77ED-2015-5A2F-A938D2FA1F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8C505E-7FA4-CA0C-85F5-69D7F7CAB748}"/>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50148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1654C-1F3E-84EC-030F-50996E209B9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8A22358-5B75-BDE9-E5EB-1FC20935B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75C01D-E8EB-37D4-F65D-9AEE251072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BA3DB33-CD1F-5DEC-383C-F85B50C59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358AED8-E5AE-A1AF-A5FA-3F170AC0BDB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0925CA9-8331-44D6-F4B2-EFDA72C40F78}"/>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8" name="Footer Placeholder 7">
            <a:extLst>
              <a:ext uri="{FF2B5EF4-FFF2-40B4-BE49-F238E27FC236}">
                <a16:creationId xmlns:a16="http://schemas.microsoft.com/office/drawing/2014/main" id="{62C799BA-0DEE-FBBE-95D5-54B7D9CF71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A7F2E2-F32F-C4FD-F5B7-F613E72DDF56}"/>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83136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F811-B400-C5AD-3945-EEF278168F5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B287E2F-83B4-FD25-CFAD-4012D453695C}"/>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4" name="Footer Placeholder 3">
            <a:extLst>
              <a:ext uri="{FF2B5EF4-FFF2-40B4-BE49-F238E27FC236}">
                <a16:creationId xmlns:a16="http://schemas.microsoft.com/office/drawing/2014/main" id="{B64329B0-4A7A-CE21-F2F7-5B9CDA86CC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B23784-F927-1FF4-C130-D17275205909}"/>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9861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15D24D-F401-430B-E41C-26D92AFF50FC}"/>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3" name="Footer Placeholder 2">
            <a:extLst>
              <a:ext uri="{FF2B5EF4-FFF2-40B4-BE49-F238E27FC236}">
                <a16:creationId xmlns:a16="http://schemas.microsoft.com/office/drawing/2014/main" id="{DD48E20F-F733-354B-A406-F4A9B48F06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40DE2C-1637-CCE6-C746-2EC5F7FD48CF}"/>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45039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D880-641F-8152-3F96-14E7EC0274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B4A44E5-8CCE-CB1A-72FF-F3A1E2BBA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2CC0038-AFE4-ABF3-713E-055E6302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C1237D-E15E-A20E-FB7E-0333E9B16A44}"/>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B3FC2ED5-863F-D7F2-8C73-AB948FDE3E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F1FA02-0955-A63A-3A04-313DE5D10E5E}"/>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13406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667D5-3904-099C-65C3-AAFFC04147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FAB3253-0E48-AEFE-17C1-4AB2A3F99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7387E5-255E-FEAE-2958-DE8CB659F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E88D1E-7C50-8380-8973-30FD4F5BE68D}"/>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DEF75AF9-A856-45B0-6BB7-BCF0D9C0AC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26A3C-64D4-164C-9101-0A3DA86FD805}"/>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64258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2DA1B-D21D-6421-2AB6-1F03032652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356F8C9-9EE6-7B5D-A968-034A10F70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6EBAB8-0CF5-F57E-7CA6-21580F5A4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981A3C57-BCF4-5DE9-8E0F-E623D9A70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C42861E-33EA-E28E-3F74-7CBAB9CFF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FC9A17-FB38-4100-BC24-BFA3861527D6}" type="slidenum">
              <a:rPr lang="en-GB" smtClean="0"/>
              <a:t>‹#›</a:t>
            </a:fld>
            <a:endParaRPr lang="en-GB"/>
          </a:p>
        </p:txBody>
      </p:sp>
    </p:spTree>
    <p:extLst>
      <p:ext uri="{BB962C8B-B14F-4D97-AF65-F5344CB8AC3E}">
        <p14:creationId xmlns:p14="http://schemas.microsoft.com/office/powerpoint/2010/main" val="354831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B0233F5-A5A5-9A23-2C1E-2E27B912A7EB}"/>
              </a:ext>
            </a:extLst>
          </p:cNvPr>
          <p:cNvSpPr>
            <a:spLocks noGrp="1"/>
          </p:cNvSpPr>
          <p:nvPr>
            <p:ph idx="1"/>
          </p:nvPr>
        </p:nvSpPr>
        <p:spPr>
          <a:xfrm>
            <a:off x="119922" y="1092966"/>
            <a:ext cx="12072078" cy="5202602"/>
          </a:xfrm>
        </p:spPr>
        <p:txBody>
          <a:bodyPr/>
          <a:lstStyle/>
          <a:p>
            <a:pPr marL="0" indent="0">
              <a:buNone/>
            </a:pPr>
            <a:r>
              <a:rPr lang="en-GB" b="1" u="sng" dirty="0"/>
              <a:t>Do Now </a:t>
            </a:r>
          </a:p>
          <a:p>
            <a:pPr marL="0" indent="0">
              <a:buNone/>
            </a:pPr>
            <a:r>
              <a:rPr lang="en-GB" sz="2400" dirty="0"/>
              <a:t>Answer the retrieval questions on fertilisation and gametes that you had homework to learn</a:t>
            </a:r>
          </a:p>
          <a:p>
            <a:pPr marL="0" indent="0">
              <a:buNone/>
            </a:pPr>
            <a:endParaRPr lang="en-GB" sz="2400" b="1" u="sng" dirty="0"/>
          </a:p>
        </p:txBody>
      </p:sp>
      <p:sp>
        <p:nvSpPr>
          <p:cNvPr id="6" name="Title 1">
            <a:extLst>
              <a:ext uri="{FF2B5EF4-FFF2-40B4-BE49-F238E27FC236}">
                <a16:creationId xmlns:a16="http://schemas.microsoft.com/office/drawing/2014/main" id="{8EE46C2D-B560-837F-F5FE-DF2AD4FBF620}"/>
              </a:ext>
            </a:extLst>
          </p:cNvPr>
          <p:cNvSpPr txBox="1">
            <a:spLocks/>
          </p:cNvSpPr>
          <p:nvPr/>
        </p:nvSpPr>
        <p:spPr>
          <a:xfrm>
            <a:off x="0" y="-1"/>
            <a:ext cx="12192000" cy="827699"/>
          </a:xfrm>
          <a:prstGeom prst="rect">
            <a:avLst/>
          </a:prstGeom>
          <a:solidFill>
            <a:srgbClr val="FFFF00"/>
          </a:solidFill>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u="sng" dirty="0">
                <a:latin typeface="Calibri" panose="020F0502020204030204" pitchFamily="34" charset="0"/>
                <a:cs typeface="Calibri" panose="020F0502020204030204" pitchFamily="34" charset="0"/>
              </a:rPr>
              <a:t>Topic 3-L4</a:t>
            </a:r>
            <a:r>
              <a:rPr lang="en-GB" sz="3600" b="1" dirty="0">
                <a:latin typeface="Calibri" panose="020F0502020204030204" pitchFamily="34" charset="0"/>
                <a:cs typeface="Calibri" panose="020F0502020204030204" pitchFamily="34" charset="0"/>
              </a:rPr>
              <a:t>             </a:t>
            </a:r>
            <a:r>
              <a:rPr lang="en-GB" sz="3600" b="1" u="sng" dirty="0">
                <a:latin typeface="Calibri" panose="020F0502020204030204" pitchFamily="34" charset="0"/>
                <a:cs typeface="Calibri" panose="020F0502020204030204" pitchFamily="34" charset="0"/>
              </a:rPr>
              <a:t>Fertilisation and Gametes Revision</a:t>
            </a:r>
            <a:r>
              <a:rPr lang="en-GB" sz="3600" b="1" dirty="0">
                <a:latin typeface="Calibri" panose="020F0502020204030204" pitchFamily="34" charset="0"/>
                <a:cs typeface="Calibri" panose="020F0502020204030204" pitchFamily="34" charset="0"/>
              </a:rPr>
              <a:t>         </a:t>
            </a:r>
            <a:fld id="{326113B4-5D21-4556-BCEE-2328B4897FB1}" type="datetime1">
              <a:rPr lang="en-GB" sz="3600" b="1" u="sng" smtClean="0">
                <a:latin typeface="Calibri" panose="020F0502020204030204" pitchFamily="34" charset="0"/>
                <a:cs typeface="Calibri" panose="020F0502020204030204" pitchFamily="34" charset="0"/>
              </a:rPr>
              <a:pPr/>
              <a:t>26/03/2025</a:t>
            </a:fld>
            <a:endParaRPr lang="en-GB" sz="3600" b="1" u="sng"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F04F9549-D383-11DC-FAFF-EE20E660BDB9}"/>
              </a:ext>
            </a:extLst>
          </p:cNvPr>
          <p:cNvGraphicFramePr>
            <a:graphicFrameLocks noGrp="1"/>
          </p:cNvGraphicFramePr>
          <p:nvPr>
            <p:extLst>
              <p:ext uri="{D42A27DB-BD31-4B8C-83A1-F6EECF244321}">
                <p14:modId xmlns:p14="http://schemas.microsoft.com/office/powerpoint/2010/main" val="3763561411"/>
              </p:ext>
            </p:extLst>
          </p:nvPr>
        </p:nvGraphicFramePr>
        <p:xfrm>
          <a:off x="1171106" y="2574031"/>
          <a:ext cx="9849787" cy="3191003"/>
        </p:xfrm>
        <a:graphic>
          <a:graphicData uri="http://schemas.openxmlformats.org/drawingml/2006/table">
            <a:tbl>
              <a:tblPr>
                <a:tableStyleId>{5C22544A-7EE6-4342-B048-85BDC9FD1C3A}</a:tableStyleId>
              </a:tblPr>
              <a:tblGrid>
                <a:gridCol w="783873">
                  <a:extLst>
                    <a:ext uri="{9D8B030D-6E8A-4147-A177-3AD203B41FA5}">
                      <a16:colId xmlns:a16="http://schemas.microsoft.com/office/drawing/2014/main" val="4034850598"/>
                    </a:ext>
                  </a:extLst>
                </a:gridCol>
                <a:gridCol w="9065914">
                  <a:extLst>
                    <a:ext uri="{9D8B030D-6E8A-4147-A177-3AD203B41FA5}">
                      <a16:colId xmlns:a16="http://schemas.microsoft.com/office/drawing/2014/main" val="3514526013"/>
                    </a:ext>
                  </a:extLst>
                </a:gridCol>
              </a:tblGrid>
              <a:tr h="153124">
                <a:tc>
                  <a:txBody>
                    <a:bodyPr/>
                    <a:lstStyle/>
                    <a:p>
                      <a:pPr algn="l" fontAlgn="b"/>
                      <a:r>
                        <a:rPr lang="en-GB" sz="2200" b="1" i="0" u="none" strike="noStrike" dirty="0">
                          <a:solidFill>
                            <a:srgbClr val="000000"/>
                          </a:solidFill>
                          <a:effectLst/>
                          <a:latin typeface="Calibri" panose="020F0502020204030204" pitchFamily="34" charset="0"/>
                        </a:rPr>
                        <a:t>1</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Why is it important that gametes only have one set of chromosomes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072308"/>
                  </a:ext>
                </a:extLst>
              </a:tr>
              <a:tr h="298015">
                <a:tc>
                  <a:txBody>
                    <a:bodyPr/>
                    <a:lstStyle/>
                    <a:p>
                      <a:pPr algn="l" fontAlgn="b"/>
                      <a:r>
                        <a:rPr lang="en-GB" sz="2200" b="1" i="0" u="none" strike="noStrike" dirty="0">
                          <a:solidFill>
                            <a:srgbClr val="000000"/>
                          </a:solidFill>
                          <a:effectLst/>
                          <a:latin typeface="Calibri" panose="020F0502020204030204" pitchFamily="34" charset="0"/>
                        </a:rPr>
                        <a:t>2</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are the adaptations of an egg cell ?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904154"/>
                  </a:ext>
                </a:extLst>
              </a:tr>
              <a:tr h="298015">
                <a:tc>
                  <a:txBody>
                    <a:bodyPr/>
                    <a:lstStyle/>
                    <a:p>
                      <a:pPr algn="l" fontAlgn="b"/>
                      <a:r>
                        <a:rPr lang="en-GB" sz="2200" b="1" i="0" u="none" strike="noStrike" dirty="0">
                          <a:solidFill>
                            <a:srgbClr val="000000"/>
                          </a:solidFill>
                          <a:effectLst/>
                          <a:latin typeface="Calibri" panose="020F0502020204030204" pitchFamily="34" charset="0"/>
                        </a:rPr>
                        <a:t>3</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are the adaptations of a sperm cell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959933"/>
                  </a:ext>
                </a:extLst>
              </a:tr>
              <a:tr h="442907">
                <a:tc>
                  <a:txBody>
                    <a:bodyPr/>
                    <a:lstStyle/>
                    <a:p>
                      <a:pPr algn="l" fontAlgn="b"/>
                      <a:r>
                        <a:rPr lang="en-GB" sz="2200" b="1" i="0" u="none" strike="noStrike" dirty="0">
                          <a:solidFill>
                            <a:srgbClr val="000000"/>
                          </a:solidFill>
                          <a:effectLst/>
                          <a:latin typeface="Calibri" panose="020F0502020204030204" pitchFamily="34" charset="0"/>
                        </a:rPr>
                        <a:t>4</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is the acrosome reaction and what triggers it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729023"/>
                  </a:ext>
                </a:extLst>
              </a:tr>
              <a:tr h="298015">
                <a:tc>
                  <a:txBody>
                    <a:bodyPr/>
                    <a:lstStyle/>
                    <a:p>
                      <a:pPr algn="l" fontAlgn="b"/>
                      <a:r>
                        <a:rPr lang="en-GB" sz="2200" b="1" i="0" u="none" strike="noStrike" dirty="0">
                          <a:solidFill>
                            <a:srgbClr val="000000"/>
                          </a:solidFill>
                          <a:effectLst/>
                          <a:latin typeface="Calibri" panose="020F0502020204030204" pitchFamily="34" charset="0"/>
                        </a:rPr>
                        <a:t>5</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happens when the sperm moves through to the cell membrane ?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9221384"/>
                  </a:ext>
                </a:extLst>
              </a:tr>
              <a:tr h="153124">
                <a:tc>
                  <a:txBody>
                    <a:bodyPr/>
                    <a:lstStyle/>
                    <a:p>
                      <a:pPr algn="l" fontAlgn="b"/>
                      <a:r>
                        <a:rPr lang="en-GB" sz="2200" b="1" i="0" u="none" strike="noStrike" dirty="0">
                          <a:solidFill>
                            <a:srgbClr val="000000"/>
                          </a:solidFill>
                          <a:effectLst/>
                          <a:latin typeface="Calibri" panose="020F0502020204030204" pitchFamily="34" charset="0"/>
                        </a:rPr>
                        <a:t>6</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do the enzymes from cortical granules do ?</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7758984"/>
                  </a:ext>
                </a:extLst>
              </a:tr>
              <a:tr h="153124">
                <a:tc>
                  <a:txBody>
                    <a:bodyPr/>
                    <a:lstStyle/>
                    <a:p>
                      <a:pPr algn="l" fontAlgn="b"/>
                      <a:r>
                        <a:rPr lang="en-GB" sz="2200" b="1" i="0" u="none" strike="noStrike" dirty="0">
                          <a:solidFill>
                            <a:srgbClr val="000000"/>
                          </a:solidFill>
                          <a:effectLst/>
                          <a:latin typeface="Calibri" panose="020F0502020204030204" pitchFamily="34" charset="0"/>
                        </a:rPr>
                        <a:t>7</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Define fertilisation</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717713"/>
                  </a:ext>
                </a:extLst>
              </a:tr>
              <a:tr h="298015">
                <a:tc>
                  <a:txBody>
                    <a:bodyPr/>
                    <a:lstStyle/>
                    <a:p>
                      <a:pPr algn="l" fontAlgn="b"/>
                      <a:r>
                        <a:rPr lang="en-GB" sz="2200" b="1" i="0" u="none" strike="noStrike" dirty="0">
                          <a:solidFill>
                            <a:srgbClr val="000000"/>
                          </a:solidFill>
                          <a:effectLst/>
                          <a:latin typeface="Calibri" panose="020F0502020204030204" pitchFamily="34" charset="0"/>
                        </a:rPr>
                        <a:t>8</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Describe a haploid nucleus</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2033436"/>
                  </a:ext>
                </a:extLst>
              </a:tr>
              <a:tr h="153124">
                <a:tc>
                  <a:txBody>
                    <a:bodyPr/>
                    <a:lstStyle/>
                    <a:p>
                      <a:pPr algn="l" fontAlgn="b"/>
                      <a:r>
                        <a:rPr lang="en-GB" sz="2200" b="1" i="0" u="none" strike="noStrike" dirty="0">
                          <a:solidFill>
                            <a:srgbClr val="000000"/>
                          </a:solidFill>
                          <a:effectLst/>
                          <a:latin typeface="Calibri" panose="020F0502020204030204" pitchFamily="34" charset="0"/>
                        </a:rPr>
                        <a:t>9</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Describe a diploid nucleus</a:t>
                      </a:r>
                      <a:endParaRPr lang="en-GB" sz="22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4903713"/>
                  </a:ext>
                </a:extLst>
              </a:tr>
            </a:tbl>
          </a:graphicData>
        </a:graphic>
      </p:graphicFrame>
    </p:spTree>
    <p:extLst>
      <p:ext uri="{BB962C8B-B14F-4D97-AF65-F5344CB8AC3E}">
        <p14:creationId xmlns:p14="http://schemas.microsoft.com/office/powerpoint/2010/main" val="353124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083F3-42D2-8F46-8526-8F1C37E3C483}"/>
              </a:ext>
            </a:extLst>
          </p:cNvPr>
          <p:cNvSpPr>
            <a:spLocks noGrp="1"/>
          </p:cNvSpPr>
          <p:nvPr>
            <p:ph type="title"/>
          </p:nvPr>
        </p:nvSpPr>
        <p:spPr>
          <a:xfrm>
            <a:off x="0" y="1"/>
            <a:ext cx="12192000" cy="644576"/>
          </a:xfrm>
          <a:solidFill>
            <a:srgbClr val="92D050"/>
          </a:solidFill>
        </p:spPr>
        <p:txBody>
          <a:bodyPr>
            <a:normAutofit fontScale="90000"/>
          </a:bodyPr>
          <a:lstStyle/>
          <a:p>
            <a:r>
              <a:rPr lang="en-GB" b="1" u="sng" dirty="0"/>
              <a:t>Answers</a:t>
            </a:r>
          </a:p>
        </p:txBody>
      </p:sp>
      <p:graphicFrame>
        <p:nvGraphicFramePr>
          <p:cNvPr id="6" name="Content Placeholder 5">
            <a:extLst>
              <a:ext uri="{FF2B5EF4-FFF2-40B4-BE49-F238E27FC236}">
                <a16:creationId xmlns:a16="http://schemas.microsoft.com/office/drawing/2014/main" id="{9FF26882-C01B-1CAA-DEFB-011741AF9F2A}"/>
              </a:ext>
            </a:extLst>
          </p:cNvPr>
          <p:cNvGraphicFramePr>
            <a:graphicFrameLocks noGrp="1"/>
          </p:cNvGraphicFramePr>
          <p:nvPr>
            <p:ph idx="1"/>
            <p:extLst>
              <p:ext uri="{D42A27DB-BD31-4B8C-83A1-F6EECF244321}">
                <p14:modId xmlns:p14="http://schemas.microsoft.com/office/powerpoint/2010/main" val="3832187524"/>
              </p:ext>
            </p:extLst>
          </p:nvPr>
        </p:nvGraphicFramePr>
        <p:xfrm>
          <a:off x="256706" y="854439"/>
          <a:ext cx="11678587" cy="5682408"/>
        </p:xfrm>
        <a:graphic>
          <a:graphicData uri="http://schemas.openxmlformats.org/drawingml/2006/table">
            <a:tbl>
              <a:tblPr>
                <a:tableStyleId>{5C22544A-7EE6-4342-B048-85BDC9FD1C3A}</a:tableStyleId>
              </a:tblPr>
              <a:tblGrid>
                <a:gridCol w="434237">
                  <a:extLst>
                    <a:ext uri="{9D8B030D-6E8A-4147-A177-3AD203B41FA5}">
                      <a16:colId xmlns:a16="http://schemas.microsoft.com/office/drawing/2014/main" val="3683721141"/>
                    </a:ext>
                  </a:extLst>
                </a:gridCol>
                <a:gridCol w="5022183">
                  <a:extLst>
                    <a:ext uri="{9D8B030D-6E8A-4147-A177-3AD203B41FA5}">
                      <a16:colId xmlns:a16="http://schemas.microsoft.com/office/drawing/2014/main" val="4194137933"/>
                    </a:ext>
                  </a:extLst>
                </a:gridCol>
                <a:gridCol w="6222167">
                  <a:extLst>
                    <a:ext uri="{9D8B030D-6E8A-4147-A177-3AD203B41FA5}">
                      <a16:colId xmlns:a16="http://schemas.microsoft.com/office/drawing/2014/main" val="2631752552"/>
                    </a:ext>
                  </a:extLst>
                </a:gridCol>
              </a:tblGrid>
              <a:tr h="153124">
                <a:tc>
                  <a:txBody>
                    <a:bodyPr/>
                    <a:lstStyle/>
                    <a:p>
                      <a:pPr algn="l" fontAlgn="b"/>
                      <a:r>
                        <a:rPr lang="en-GB" sz="1600" b="1" i="0" u="none" strike="noStrike" dirty="0">
                          <a:solidFill>
                            <a:srgbClr val="000000"/>
                          </a:solidFill>
                          <a:effectLst/>
                          <a:latin typeface="Calibri" panose="020F0502020204030204" pitchFamily="34" charset="0"/>
                        </a:rPr>
                        <a:t>1</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Why is it important that gametes only have one set of chromosomes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 So that the diploid number of chromosomes can be restored after fertilisation</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638048"/>
                  </a:ext>
                </a:extLst>
              </a:tr>
              <a:tr h="298015">
                <a:tc>
                  <a:txBody>
                    <a:bodyPr/>
                    <a:lstStyle/>
                    <a:p>
                      <a:pPr algn="l" fontAlgn="b"/>
                      <a:r>
                        <a:rPr lang="en-GB" sz="1600" b="1" i="0" u="none" strike="noStrike" dirty="0">
                          <a:solidFill>
                            <a:srgbClr val="000000"/>
                          </a:solidFill>
                          <a:effectLst/>
                          <a:latin typeface="Calibri" panose="020F0502020204030204" pitchFamily="34" charset="0"/>
                        </a:rPr>
                        <a:t>2</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What are the adaptations of an egg cell ?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zona pellucida which is a jelly like coating that is a protective layer the sperm has to penetrate. follicle cells are a protective coating. lipid droplets are a food store for developing embryo.</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5008207"/>
                  </a:ext>
                </a:extLst>
              </a:tr>
              <a:tr h="298015">
                <a:tc>
                  <a:txBody>
                    <a:bodyPr/>
                    <a:lstStyle/>
                    <a:p>
                      <a:pPr algn="l" fontAlgn="b"/>
                      <a:r>
                        <a:rPr lang="en-GB" sz="1600" b="1" i="0" u="none" strike="noStrike" dirty="0">
                          <a:solidFill>
                            <a:srgbClr val="000000"/>
                          </a:solidFill>
                          <a:effectLst/>
                          <a:latin typeface="Calibri" panose="020F0502020204030204" pitchFamily="34" charset="0"/>
                        </a:rPr>
                        <a:t>3</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What are the adaptations of a sperm cell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 Lots of mitochondria to provide energy for tail movement. Acrosome which contains digestive enzymes used to break down the zona pellucida of the egg so sperm can penetrate. flagellum allows sperm to swim towards the egg cell</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039017"/>
                  </a:ext>
                </a:extLst>
              </a:tr>
              <a:tr h="442907">
                <a:tc>
                  <a:txBody>
                    <a:bodyPr/>
                    <a:lstStyle/>
                    <a:p>
                      <a:pPr algn="l" fontAlgn="b"/>
                      <a:r>
                        <a:rPr lang="en-GB" sz="1600" b="1" i="0" u="none" strike="noStrike" dirty="0">
                          <a:solidFill>
                            <a:srgbClr val="000000"/>
                          </a:solidFill>
                          <a:effectLst/>
                          <a:latin typeface="Calibri" panose="020F0502020204030204" pitchFamily="34" charset="0"/>
                        </a:rPr>
                        <a:t>4</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What is the acrosome reaction and what triggers it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 When the sperm reaches the egg and makes contact with the zona pellucida. Chemicals are released from the follicle cells. The acrosome swells and fuses with the sperm cell membrane. Digestive enzymes are released and they digest the follicle cells and zona pellucida</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445678"/>
                  </a:ext>
                </a:extLst>
              </a:tr>
              <a:tr h="298015">
                <a:tc>
                  <a:txBody>
                    <a:bodyPr/>
                    <a:lstStyle/>
                    <a:p>
                      <a:pPr algn="l" fontAlgn="b"/>
                      <a:r>
                        <a:rPr lang="en-GB" sz="1600" b="1" i="0" u="none" strike="noStrike" dirty="0">
                          <a:solidFill>
                            <a:srgbClr val="000000"/>
                          </a:solidFill>
                          <a:effectLst/>
                          <a:latin typeface="Calibri" panose="020F0502020204030204" pitchFamily="34" charset="0"/>
                        </a:rPr>
                        <a:t>5</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What happens when the sperm moves through to the cell membrane ?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the sperm head fuses with the egg cell membrane and this triggers the cortical reaction. The egg cell releases enzymes from cortical granules into the space between the cell membrane and zona pellucida.</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751715"/>
                  </a:ext>
                </a:extLst>
              </a:tr>
              <a:tr h="153124">
                <a:tc>
                  <a:txBody>
                    <a:bodyPr/>
                    <a:lstStyle/>
                    <a:p>
                      <a:pPr algn="l" fontAlgn="b"/>
                      <a:r>
                        <a:rPr lang="en-GB" sz="1600" b="1" i="0" u="none" strike="noStrike" dirty="0">
                          <a:solidFill>
                            <a:srgbClr val="000000"/>
                          </a:solidFill>
                          <a:effectLst/>
                          <a:latin typeface="Calibri" panose="020F0502020204030204" pitchFamily="34" charset="0"/>
                        </a:rPr>
                        <a:t>6</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What do the enzymes from cortical granules do ?</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 make the zona pellucida thicken so it is impenetrable to other sperm. this ensures only one sperm fertilises the egg cell</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487514"/>
                  </a:ext>
                </a:extLst>
              </a:tr>
              <a:tr h="153124">
                <a:tc>
                  <a:txBody>
                    <a:bodyPr/>
                    <a:lstStyle/>
                    <a:p>
                      <a:pPr algn="l" fontAlgn="b"/>
                      <a:r>
                        <a:rPr lang="en-GB" sz="1600" b="1" i="0" u="none" strike="noStrike" dirty="0">
                          <a:solidFill>
                            <a:srgbClr val="000000"/>
                          </a:solidFill>
                          <a:effectLst/>
                          <a:latin typeface="Calibri" panose="020F0502020204030204" pitchFamily="34" charset="0"/>
                        </a:rPr>
                        <a:t>7</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Define fertilisation</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when the nuclei of the egg and sperm cells fuse to form a  zygote</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828362"/>
                  </a:ext>
                </a:extLst>
              </a:tr>
              <a:tr h="298015">
                <a:tc>
                  <a:txBody>
                    <a:bodyPr/>
                    <a:lstStyle/>
                    <a:p>
                      <a:pPr algn="l" fontAlgn="b"/>
                      <a:r>
                        <a:rPr lang="en-GB" sz="1600" b="1" i="0" u="none" strike="noStrike" dirty="0">
                          <a:solidFill>
                            <a:srgbClr val="000000"/>
                          </a:solidFill>
                          <a:effectLst/>
                          <a:latin typeface="Calibri" panose="020F0502020204030204" pitchFamily="34" charset="0"/>
                        </a:rPr>
                        <a:t>8</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Describe a haploid nucleus</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a:effectLst/>
                        </a:rPr>
                        <a:t>one set of chromosomes. half the number of chromosomes found in a normal body cell. contains one chromosome from each homologous pair, type of nucleus found in gametes</a:t>
                      </a:r>
                      <a:endParaRPr lang="en-GB" sz="1600" b="0" i="0" u="none" strike="noStrike">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091046"/>
                  </a:ext>
                </a:extLst>
              </a:tr>
              <a:tr h="153124">
                <a:tc>
                  <a:txBody>
                    <a:bodyPr/>
                    <a:lstStyle/>
                    <a:p>
                      <a:pPr algn="l" fontAlgn="b"/>
                      <a:r>
                        <a:rPr lang="en-GB" sz="1600" b="1" i="0" u="none" strike="noStrike" dirty="0">
                          <a:solidFill>
                            <a:srgbClr val="000000"/>
                          </a:solidFill>
                          <a:effectLst/>
                          <a:latin typeface="Calibri" panose="020F0502020204030204" pitchFamily="34" charset="0"/>
                        </a:rPr>
                        <a:t>9</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Describe a diploid nucleus</a:t>
                      </a:r>
                      <a:endParaRPr lang="en-GB" sz="1600" b="1"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u="none" strike="noStrike" dirty="0">
                          <a:effectLst/>
                        </a:rPr>
                        <a:t>Two sets of chromosomes</a:t>
                      </a:r>
                      <a:endParaRPr lang="en-GB" sz="1600" b="0" i="0" u="none" strike="noStrike" dirty="0">
                        <a:solidFill>
                          <a:srgbClr val="000000"/>
                        </a:solidFill>
                        <a:effectLst/>
                        <a:latin typeface="Calibri" panose="020F0502020204030204" pitchFamily="34" charset="0"/>
                      </a:endParaRP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110121"/>
                  </a:ext>
                </a:extLst>
              </a:tr>
            </a:tbl>
          </a:graphicData>
        </a:graphic>
      </p:graphicFrame>
    </p:spTree>
    <p:extLst>
      <p:ext uri="{BB962C8B-B14F-4D97-AF65-F5344CB8AC3E}">
        <p14:creationId xmlns:p14="http://schemas.microsoft.com/office/powerpoint/2010/main" val="15663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2">
              <a:lumMod val="20000"/>
              <a:lumOff val="80000"/>
            </a:schemeClr>
          </a:solidFill>
        </p:spPr>
        <p:txBody>
          <a:bodyPr/>
          <a:lstStyle/>
          <a:p>
            <a:r>
              <a:rPr lang="en-GB" b="1" u="sng" dirty="0"/>
              <a:t>Homework due in</a:t>
            </a:r>
          </a:p>
        </p:txBody>
      </p:sp>
      <p:sp>
        <p:nvSpPr>
          <p:cNvPr id="3" name="Content Placeholder 2"/>
          <p:cNvSpPr>
            <a:spLocks noGrp="1"/>
          </p:cNvSpPr>
          <p:nvPr>
            <p:ph idx="1"/>
          </p:nvPr>
        </p:nvSpPr>
        <p:spPr>
          <a:xfrm>
            <a:off x="484909" y="1731818"/>
            <a:ext cx="10868891" cy="4445145"/>
          </a:xfrm>
        </p:spPr>
        <p:txBody>
          <a:bodyPr/>
          <a:lstStyle/>
          <a:p>
            <a:pPr marL="0" indent="0">
              <a:buNone/>
            </a:pPr>
            <a:r>
              <a:rPr lang="en-GB" b="1" dirty="0"/>
              <a:t>What: </a:t>
            </a:r>
          </a:p>
          <a:p>
            <a:pPr marL="0" indent="0">
              <a:buNone/>
            </a:pPr>
            <a:endParaRPr lang="en-GB" b="1" dirty="0"/>
          </a:p>
          <a:p>
            <a:pPr marL="0" indent="0">
              <a:buNone/>
            </a:pPr>
            <a:endParaRPr lang="en-GB" b="1" dirty="0"/>
          </a:p>
          <a:p>
            <a:pPr marL="0" indent="0">
              <a:buNone/>
            </a:pPr>
            <a:r>
              <a:rPr lang="en-GB" b="1" dirty="0"/>
              <a:t>How: </a:t>
            </a:r>
          </a:p>
          <a:p>
            <a:pPr marL="0" indent="0">
              <a:buNone/>
            </a:pPr>
            <a:endParaRPr lang="en-GB" b="1" dirty="0"/>
          </a:p>
          <a:p>
            <a:pPr marL="0" indent="0">
              <a:buNone/>
            </a:pPr>
            <a:endParaRPr lang="en-GB" b="1" dirty="0"/>
          </a:p>
          <a:p>
            <a:pPr marL="0" indent="0">
              <a:buNone/>
            </a:pPr>
            <a:r>
              <a:rPr lang="en-GB" b="1" dirty="0"/>
              <a:t>How long:</a:t>
            </a:r>
          </a:p>
        </p:txBody>
      </p:sp>
    </p:spTree>
    <p:extLst>
      <p:ext uri="{BB962C8B-B14F-4D97-AF65-F5344CB8AC3E}">
        <p14:creationId xmlns:p14="http://schemas.microsoft.com/office/powerpoint/2010/main" val="422603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{3.6} </a:t>
            </a:r>
            <a:r>
              <a:rPr lang="en-GB" dirty="0"/>
              <a:t>to </a:t>
            </a:r>
            <a:r>
              <a:rPr lang="en-GB" dirty="0">
                <a:solidFill>
                  <a:srgbClr val="FF0000"/>
                </a:solidFill>
              </a:rPr>
              <a:t>{3.7}</a:t>
            </a:r>
          </a:p>
          <a:p>
            <a:r>
              <a:rPr lang="en-GB" dirty="0"/>
              <a:t>To apply your know ledge of these concepts to exam questions </a:t>
            </a:r>
          </a:p>
        </p:txBody>
      </p:sp>
    </p:spTree>
    <p:extLst>
      <p:ext uri="{BB962C8B-B14F-4D97-AF65-F5344CB8AC3E}">
        <p14:creationId xmlns:p14="http://schemas.microsoft.com/office/powerpoint/2010/main" val="278915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rgbClr val="FFC000"/>
          </a:solidFill>
        </p:spPr>
        <p:txBody>
          <a:bodyPr/>
          <a:lstStyle/>
          <a:p>
            <a:r>
              <a:rPr lang="en-GB" b="1" u="sng" dirty="0"/>
              <a:t>Task</a:t>
            </a:r>
          </a:p>
        </p:txBody>
      </p:sp>
      <p:sp>
        <p:nvSpPr>
          <p:cNvPr id="3" name="Content Placeholder 2"/>
          <p:cNvSpPr>
            <a:spLocks noGrp="1"/>
          </p:cNvSpPr>
          <p:nvPr>
            <p:ph idx="1"/>
          </p:nvPr>
        </p:nvSpPr>
        <p:spPr>
          <a:xfrm>
            <a:off x="310055" y="1844566"/>
            <a:ext cx="4857690" cy="4505818"/>
          </a:xfrm>
        </p:spPr>
        <p:txBody>
          <a:bodyPr>
            <a:normAutofit lnSpcReduction="10000"/>
          </a:bodyPr>
          <a:lstStyle/>
          <a:p>
            <a:pPr marL="0" indent="0">
              <a:buNone/>
            </a:pPr>
            <a:r>
              <a:rPr lang="en-GB" b="1" dirty="0"/>
              <a:t>What: </a:t>
            </a:r>
          </a:p>
          <a:p>
            <a:r>
              <a:rPr lang="en-GB" dirty="0"/>
              <a:t>Answer the exam questions </a:t>
            </a:r>
          </a:p>
          <a:p>
            <a:pPr marL="0" indent="0">
              <a:buNone/>
            </a:pPr>
            <a:endParaRPr lang="en-GB" dirty="0"/>
          </a:p>
          <a:p>
            <a:pPr marL="0" indent="0">
              <a:buNone/>
            </a:pPr>
            <a:r>
              <a:rPr lang="en-GB" b="1" dirty="0"/>
              <a:t>How:</a:t>
            </a:r>
          </a:p>
          <a:p>
            <a:r>
              <a:rPr lang="en-GB" dirty="0"/>
              <a:t>On the sheet provided</a:t>
            </a:r>
          </a:p>
          <a:p>
            <a:r>
              <a:rPr lang="en-GB" dirty="0"/>
              <a:t>Break down using CUBE first </a:t>
            </a:r>
          </a:p>
          <a:p>
            <a:endParaRPr lang="en-GB" dirty="0"/>
          </a:p>
          <a:p>
            <a:pPr marL="0" indent="0">
              <a:buNone/>
            </a:pPr>
            <a:r>
              <a:rPr lang="en-GB" b="1" dirty="0"/>
              <a:t>How long: </a:t>
            </a:r>
          </a:p>
          <a:p>
            <a:r>
              <a:rPr lang="en-GB" dirty="0"/>
              <a:t>30 </a:t>
            </a:r>
            <a:r>
              <a:rPr lang="en-GB" dirty="0" err="1"/>
              <a:t>mins</a:t>
            </a:r>
            <a:r>
              <a:rPr lang="en-GB" dirty="0"/>
              <a:t> </a:t>
            </a:r>
          </a:p>
        </p:txBody>
      </p:sp>
      <p:sp>
        <p:nvSpPr>
          <p:cNvPr id="4" name="TextBox 3"/>
          <p:cNvSpPr txBox="1"/>
          <p:nvPr/>
        </p:nvSpPr>
        <p:spPr>
          <a:xfrm>
            <a:off x="5943600" y="2230582"/>
            <a:ext cx="5929745" cy="1692771"/>
          </a:xfrm>
          <a:prstGeom prst="rect">
            <a:avLst/>
          </a:prstGeom>
          <a:noFill/>
          <a:ln>
            <a:solidFill>
              <a:srgbClr val="FF0000"/>
            </a:solidFill>
          </a:ln>
        </p:spPr>
        <p:txBody>
          <a:bodyPr wrap="square" rtlCol="0">
            <a:spAutoFit/>
          </a:bodyPr>
          <a:lstStyle/>
          <a:p>
            <a:r>
              <a:rPr lang="en-GB" sz="2600" dirty="0">
                <a:solidFill>
                  <a:srgbClr val="FF0000"/>
                </a:solidFill>
              </a:rPr>
              <a:t>C = Circle the command work</a:t>
            </a:r>
          </a:p>
          <a:p>
            <a:r>
              <a:rPr lang="en-GB" sz="2600" dirty="0">
                <a:solidFill>
                  <a:srgbClr val="FF0000"/>
                </a:solidFill>
              </a:rPr>
              <a:t>U = Underline the subject specific words</a:t>
            </a:r>
          </a:p>
          <a:p>
            <a:r>
              <a:rPr lang="en-GB" sz="2600" dirty="0">
                <a:solidFill>
                  <a:srgbClr val="FF0000"/>
                </a:solidFill>
              </a:rPr>
              <a:t>B = Box the tricky words</a:t>
            </a:r>
          </a:p>
          <a:p>
            <a:r>
              <a:rPr lang="en-GB" sz="2600" dirty="0">
                <a:solidFill>
                  <a:srgbClr val="FF0000"/>
                </a:solidFill>
              </a:rPr>
              <a:t>E = Eliminate the irrelevant words</a:t>
            </a:r>
          </a:p>
        </p:txBody>
      </p:sp>
    </p:spTree>
    <p:extLst>
      <p:ext uri="{BB962C8B-B14F-4D97-AF65-F5344CB8AC3E}">
        <p14:creationId xmlns:p14="http://schemas.microsoft.com/office/powerpoint/2010/main" val="354352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45476"/>
          </a:xfrm>
          <a:solidFill>
            <a:srgbClr val="92D050"/>
          </a:solidFill>
        </p:spPr>
        <p:txBody>
          <a:bodyPr/>
          <a:lstStyle/>
          <a:p>
            <a:r>
              <a:rPr lang="en-GB" b="1" u="sng" dirty="0"/>
              <a:t>Answers</a:t>
            </a:r>
          </a:p>
        </p:txBody>
      </p:sp>
      <p:sp>
        <p:nvSpPr>
          <p:cNvPr id="3" name="Content Placeholder 2"/>
          <p:cNvSpPr>
            <a:spLocks noGrp="1"/>
          </p:cNvSpPr>
          <p:nvPr>
            <p:ph idx="1"/>
          </p:nvPr>
        </p:nvSpPr>
        <p:spPr>
          <a:xfrm>
            <a:off x="457200" y="1560786"/>
            <a:ext cx="11177752" cy="4616177"/>
          </a:xfrm>
        </p:spPr>
        <p:txBody>
          <a:bodyPr/>
          <a:lstStyle/>
          <a:p>
            <a:pPr marL="0" indent="0">
              <a:buNone/>
            </a:pPr>
            <a:r>
              <a:rPr lang="en-GB" b="1" dirty="0"/>
              <a:t>What:</a:t>
            </a:r>
          </a:p>
          <a:p>
            <a:r>
              <a:rPr lang="en-GB" dirty="0"/>
              <a:t>I will live mark some of your answers</a:t>
            </a:r>
          </a:p>
          <a:p>
            <a:r>
              <a:rPr lang="en-GB" dirty="0"/>
              <a:t>Add in improvements to your own using a green pen</a:t>
            </a:r>
          </a:p>
          <a:p>
            <a:endParaRPr lang="en-GB" dirty="0"/>
          </a:p>
          <a:p>
            <a:pPr marL="0" indent="0">
              <a:buNone/>
            </a:pPr>
            <a:r>
              <a:rPr lang="en-GB" b="1" dirty="0"/>
              <a:t>How:</a:t>
            </a:r>
          </a:p>
          <a:p>
            <a:r>
              <a:rPr lang="en-GB" dirty="0"/>
              <a:t>Then continue using the mark scheme</a:t>
            </a:r>
          </a:p>
          <a:p>
            <a:endParaRPr lang="en-GB" dirty="0"/>
          </a:p>
          <a:p>
            <a:pPr marL="0" indent="0">
              <a:buNone/>
            </a:pPr>
            <a:r>
              <a:rPr lang="en-GB" b="1" dirty="0"/>
              <a:t>How long: </a:t>
            </a:r>
          </a:p>
          <a:p>
            <a:r>
              <a:rPr lang="en-GB" dirty="0"/>
              <a:t>10 </a:t>
            </a:r>
            <a:r>
              <a:rPr lang="en-GB" dirty="0" err="1"/>
              <a:t>mins</a:t>
            </a:r>
            <a:r>
              <a:rPr lang="en-GB" dirty="0"/>
              <a:t> </a:t>
            </a:r>
          </a:p>
        </p:txBody>
      </p:sp>
    </p:spTree>
    <p:extLst>
      <p:ext uri="{BB962C8B-B14F-4D97-AF65-F5344CB8AC3E}">
        <p14:creationId xmlns:p14="http://schemas.microsoft.com/office/powerpoint/2010/main" val="2975076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63782"/>
          </a:xfrm>
          <a:solidFill>
            <a:schemeClr val="accent1">
              <a:lumMod val="20000"/>
              <a:lumOff val="80000"/>
            </a:schemeClr>
          </a:solidFill>
          <a:ln>
            <a:noFill/>
          </a:ln>
        </p:spPr>
        <p:txBody>
          <a:bodyPr/>
          <a:lstStyle/>
          <a:p>
            <a:r>
              <a:rPr lang="en-GB" b="1" u="sng" dirty="0"/>
              <a:t>Exit Ticket – Mini Whiteboards/On PLC</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How does today's learning connect to what you know already?​ </a:t>
            </a:r>
          </a:p>
          <a:p>
            <a:pPr marL="514350" indent="-514350">
              <a:buFont typeface="+mj-lt"/>
              <a:buAutoNum type="arabicPeriod"/>
            </a:pPr>
            <a:r>
              <a:rPr lang="en-US" dirty="0"/>
              <a:t>What connections can you make between today's learning and what we have studied previously?​</a:t>
            </a:r>
          </a:p>
          <a:p>
            <a:pPr marL="514350" indent="-514350">
              <a:buFont typeface="+mj-lt"/>
              <a:buAutoNum type="arabicPeriod"/>
            </a:pPr>
            <a:endParaRPr lang="en-US" dirty="0">
              <a:solidFill>
                <a:srgbClr val="FF0000"/>
              </a:solidFill>
            </a:endParaRPr>
          </a:p>
          <a:p>
            <a:pPr marL="0" indent="0">
              <a:buNone/>
            </a:pPr>
            <a:r>
              <a:rPr lang="en-US" dirty="0">
                <a:solidFill>
                  <a:srgbClr val="FF0000"/>
                </a:solidFill>
              </a:rPr>
              <a:t>*Annotate the above on your Personal Learning Checklist!</a:t>
            </a:r>
          </a:p>
          <a:p>
            <a:pPr marL="514350" indent="-514350">
              <a:buFont typeface="+mj-lt"/>
              <a:buAutoNum type="arabicPeriod"/>
            </a:pPr>
            <a:endParaRPr lang="en-GB" dirty="0"/>
          </a:p>
        </p:txBody>
      </p:sp>
    </p:spTree>
    <p:extLst>
      <p:ext uri="{BB962C8B-B14F-4D97-AF65-F5344CB8AC3E}">
        <p14:creationId xmlns:p14="http://schemas.microsoft.com/office/powerpoint/2010/main" val="335650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{x} </a:t>
            </a:r>
            <a:r>
              <a:rPr lang="en-GB" dirty="0"/>
              <a:t>to </a:t>
            </a:r>
            <a:r>
              <a:rPr lang="en-GB" dirty="0">
                <a:solidFill>
                  <a:srgbClr val="FF0000"/>
                </a:solidFill>
              </a:rPr>
              <a:t>{y}</a:t>
            </a:r>
          </a:p>
          <a:p>
            <a:r>
              <a:rPr lang="en-GB" dirty="0"/>
              <a:t>To apply your know ledge of these concepts to exam questions </a:t>
            </a:r>
          </a:p>
        </p:txBody>
      </p:sp>
    </p:spTree>
    <p:extLst>
      <p:ext uri="{BB962C8B-B14F-4D97-AF65-F5344CB8AC3E}">
        <p14:creationId xmlns:p14="http://schemas.microsoft.com/office/powerpoint/2010/main" val="4199291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615</Words>
  <Application>Microsoft Office PowerPoint</Application>
  <PresentationFormat>Widescreen</PresentationFormat>
  <Paragraphs>92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PowerPoint Presentation</vt:lpstr>
      <vt:lpstr>Answers</vt:lpstr>
      <vt:lpstr>Homework due in</vt:lpstr>
      <vt:lpstr>Learning Objectives</vt:lpstr>
      <vt:lpstr>Task</vt:lpstr>
      <vt:lpstr>Answers</vt:lpstr>
      <vt:lpstr>Exit Ticket – Mini Whiteboards/On PLC</vt:lpstr>
      <vt:lpstr>Learning Objectives</vt:lpstr>
    </vt:vector>
  </TitlesOfParts>
  <Company>Drayton Manor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 J Fenn</dc:creator>
  <cp:lastModifiedBy>Ms J Fenn</cp:lastModifiedBy>
  <cp:revision>5</cp:revision>
  <dcterms:created xsi:type="dcterms:W3CDTF">2025-03-26T13:40:08Z</dcterms:created>
  <dcterms:modified xsi:type="dcterms:W3CDTF">2025-03-26T13:49:38Z</dcterms:modified>
</cp:coreProperties>
</file>