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57" r:id="rId4"/>
    <p:sldId id="331" r:id="rId5"/>
    <p:sldId id="351" r:id="rId6"/>
    <p:sldId id="352" r:id="rId7"/>
    <p:sldId id="354" r:id="rId8"/>
    <p:sldId id="3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2F0EF-9EA7-2966-37C2-05E85BDE9F6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07E398A-A1F4-2723-CD43-829BC66B7D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99AAC17-3139-F5E9-2539-4129D1305010}"/>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112EDA89-149A-D3E0-4467-8D46E4F8A3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B5502B-0BD1-FF0F-B0F0-F6114E99019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29213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747F9-F01B-3A70-FEB6-645B5C2716C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BF3A76EC-4B0C-8229-42AB-E8D190770F4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6827174-48AC-19EB-150B-F980E6047FB1}"/>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3D1B6A78-C1C3-101F-3DCC-338EB5EE0F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38786F-AB0E-98CA-434B-8E28CFBFFD54}"/>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0696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27E26A-B8E2-7527-D2FF-558E0777BD39}"/>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B058902-C651-3FEC-3027-91EA8F45DB2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673EC6D-1193-1A08-F874-12908E6D7A5D}"/>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EB397227-28C6-BFBA-23E4-992EF1FF10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FBFB14-B42A-3BCA-5BA0-1FC9EEB85AD2}"/>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782564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92F3-7799-798F-DD73-F81556F02F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B35261-05CC-1E27-3D39-CD77F64B66A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7716535-7B03-E2DA-28CD-8B704B12D9B6}"/>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80D15CD9-4FA3-344E-F4F2-7F7C27CE31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6E2790-614E-32FD-4D59-69BD52186AE1}"/>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290887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263EF-1058-52F0-27F6-C58EF8CE546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884EE0A-F892-0E3F-899B-7C262FF74B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EEEF79E-DE1F-0DE9-16ED-FBCEA58DCADF}"/>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38520BC1-57DA-0DB4-9B0B-2C480672E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2A42C1-7FC4-5A30-50B1-0B5E37421F77}"/>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75335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0FE9-F11F-02FB-3CE8-46C1666D060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1E98884-BC85-6FE5-A593-60A36DC3994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E407B6B-4411-8FAF-D278-FB44CF0F3FC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CE601DC6-DF99-224B-07C3-AF0DAF08C0B6}"/>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E1A919A1-77ED-2015-5A2F-A938D2FA1F3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8C505E-7FA4-CA0C-85F5-69D7F7CAB748}"/>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50148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1654C-1F3E-84EC-030F-50996E209B9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78A22358-5B75-BDE9-E5EB-1FC20935BD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B75C01D-E8EB-37D4-F65D-9AEE2510728A}"/>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DBA3DB33-CD1F-5DEC-383C-F85B50C593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358AED8-E5AE-A1AF-A5FA-3F170AC0BDB4}"/>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0925CA9-8331-44D6-F4B2-EFDA72C40F78}"/>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8" name="Footer Placeholder 7">
            <a:extLst>
              <a:ext uri="{FF2B5EF4-FFF2-40B4-BE49-F238E27FC236}">
                <a16:creationId xmlns:a16="http://schemas.microsoft.com/office/drawing/2014/main" id="{62C799BA-0DEE-FBBE-95D5-54B7D9CF715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FA7F2E2-F32F-C4FD-F5B7-F613E72DDF56}"/>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83136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F811-B400-C5AD-3945-EEF278168F57}"/>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B287E2F-83B4-FD25-CFAD-4012D453695C}"/>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4" name="Footer Placeholder 3">
            <a:extLst>
              <a:ext uri="{FF2B5EF4-FFF2-40B4-BE49-F238E27FC236}">
                <a16:creationId xmlns:a16="http://schemas.microsoft.com/office/drawing/2014/main" id="{B64329B0-4A7A-CE21-F2F7-5B9CDA86CC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EB23784-F927-1FF4-C130-D17275205909}"/>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9861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15D24D-F401-430B-E41C-26D92AFF50FC}"/>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3" name="Footer Placeholder 2">
            <a:extLst>
              <a:ext uri="{FF2B5EF4-FFF2-40B4-BE49-F238E27FC236}">
                <a16:creationId xmlns:a16="http://schemas.microsoft.com/office/drawing/2014/main" id="{DD48E20F-F733-354B-A406-F4A9B48F06A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B40DE2C-1637-CCE6-C746-2EC5F7FD48CF}"/>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45039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D880-641F-8152-3F96-14E7EC0274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B4A44E5-8CCE-CB1A-72FF-F3A1E2BBAD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2CC0038-AFE4-ABF3-713E-055E63021B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C1237D-E15E-A20E-FB7E-0333E9B16A44}"/>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B3FC2ED5-863F-D7F2-8C73-AB948FDE3E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F1FA02-0955-A63A-3A04-313DE5D10E5E}"/>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313406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667D5-3904-099C-65C3-AAFFC04147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0FAB3253-0E48-AEFE-17C1-4AB2A3F99A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A7387E5-255E-FEAE-2958-DE8CB659FB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3E88D1E-7C50-8380-8973-30FD4F5BE68D}"/>
              </a:ext>
            </a:extLst>
          </p:cNvPr>
          <p:cNvSpPr>
            <a:spLocks noGrp="1"/>
          </p:cNvSpPr>
          <p:nvPr>
            <p:ph type="dt" sz="half" idx="10"/>
          </p:nvPr>
        </p:nvSpPr>
        <p:spPr/>
        <p:txBody>
          <a:bodyPr/>
          <a:lstStyle/>
          <a:p>
            <a:fld id="{500117EC-7F94-4DA3-BD88-0D68B1420903}" type="datetimeFigureOut">
              <a:rPr lang="en-GB" smtClean="0"/>
              <a:t>26/03/2025</a:t>
            </a:fld>
            <a:endParaRPr lang="en-GB"/>
          </a:p>
        </p:txBody>
      </p:sp>
      <p:sp>
        <p:nvSpPr>
          <p:cNvPr id="6" name="Footer Placeholder 5">
            <a:extLst>
              <a:ext uri="{FF2B5EF4-FFF2-40B4-BE49-F238E27FC236}">
                <a16:creationId xmlns:a16="http://schemas.microsoft.com/office/drawing/2014/main" id="{DEF75AF9-A856-45B0-6BB7-BCF0D9C0AC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26A3C-64D4-164C-9101-0A3DA86FD805}"/>
              </a:ext>
            </a:extLst>
          </p:cNvPr>
          <p:cNvSpPr>
            <a:spLocks noGrp="1"/>
          </p:cNvSpPr>
          <p:nvPr>
            <p:ph type="sldNum" sz="quarter" idx="12"/>
          </p:nvPr>
        </p:nvSpPr>
        <p:spPr/>
        <p:txBody>
          <a:bodyPr/>
          <a:lstStyle/>
          <a:p>
            <a:fld id="{FDFC9A17-FB38-4100-BC24-BFA3861527D6}" type="slidenum">
              <a:rPr lang="en-GB" smtClean="0"/>
              <a:t>‹#›</a:t>
            </a:fld>
            <a:endParaRPr lang="en-GB"/>
          </a:p>
        </p:txBody>
      </p:sp>
    </p:spTree>
    <p:extLst>
      <p:ext uri="{BB962C8B-B14F-4D97-AF65-F5344CB8AC3E}">
        <p14:creationId xmlns:p14="http://schemas.microsoft.com/office/powerpoint/2010/main" val="1642581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4D2DA1B-D21D-6421-2AB6-1F03032652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7356F8C9-9EE6-7B5D-A968-034A10F70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06EBAB8-0CF5-F57E-7CA6-21580F5A44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00117EC-7F94-4DA3-BD88-0D68B1420903}" type="datetimeFigureOut">
              <a:rPr lang="en-GB" smtClean="0"/>
              <a:t>26/03/2025</a:t>
            </a:fld>
            <a:endParaRPr lang="en-GB"/>
          </a:p>
        </p:txBody>
      </p:sp>
      <p:sp>
        <p:nvSpPr>
          <p:cNvPr id="5" name="Footer Placeholder 4">
            <a:extLst>
              <a:ext uri="{FF2B5EF4-FFF2-40B4-BE49-F238E27FC236}">
                <a16:creationId xmlns:a16="http://schemas.microsoft.com/office/drawing/2014/main" id="{981A3C57-BCF4-5DE9-8E0F-E623D9A707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C42861E-33EA-E28E-3F74-7CBAB9CFFC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FC9A17-FB38-4100-BC24-BFA3861527D6}" type="slidenum">
              <a:rPr lang="en-GB" smtClean="0"/>
              <a:t>‹#›</a:t>
            </a:fld>
            <a:endParaRPr lang="en-GB"/>
          </a:p>
        </p:txBody>
      </p:sp>
    </p:spTree>
    <p:extLst>
      <p:ext uri="{BB962C8B-B14F-4D97-AF65-F5344CB8AC3E}">
        <p14:creationId xmlns:p14="http://schemas.microsoft.com/office/powerpoint/2010/main" val="3548313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B0233F5-A5A5-9A23-2C1E-2E27B912A7EB}"/>
              </a:ext>
            </a:extLst>
          </p:cNvPr>
          <p:cNvSpPr>
            <a:spLocks noGrp="1"/>
          </p:cNvSpPr>
          <p:nvPr>
            <p:ph idx="1"/>
          </p:nvPr>
        </p:nvSpPr>
        <p:spPr>
          <a:xfrm>
            <a:off x="119922" y="1092966"/>
            <a:ext cx="12072078" cy="5202602"/>
          </a:xfrm>
        </p:spPr>
        <p:txBody>
          <a:bodyPr/>
          <a:lstStyle/>
          <a:p>
            <a:pPr marL="0" indent="0">
              <a:buNone/>
            </a:pPr>
            <a:r>
              <a:rPr lang="en-GB" b="1" u="sng" dirty="0"/>
              <a:t>Do Now </a:t>
            </a:r>
          </a:p>
          <a:p>
            <a:pPr marL="0" indent="0">
              <a:buNone/>
            </a:pPr>
            <a:r>
              <a:rPr lang="en-GB" sz="2400" dirty="0"/>
              <a:t>Answer the retrieval questions on fertilisation and gametes that you had homework to learn</a:t>
            </a:r>
          </a:p>
          <a:p>
            <a:pPr marL="0" indent="0">
              <a:buNone/>
            </a:pPr>
            <a:endParaRPr lang="en-GB" sz="2400" b="1" u="sng" dirty="0"/>
          </a:p>
        </p:txBody>
      </p:sp>
      <p:sp>
        <p:nvSpPr>
          <p:cNvPr id="6" name="Title 1">
            <a:extLst>
              <a:ext uri="{FF2B5EF4-FFF2-40B4-BE49-F238E27FC236}">
                <a16:creationId xmlns:a16="http://schemas.microsoft.com/office/drawing/2014/main" id="{8EE46C2D-B560-837F-F5FE-DF2AD4FBF620}"/>
              </a:ext>
            </a:extLst>
          </p:cNvPr>
          <p:cNvSpPr txBox="1">
            <a:spLocks/>
          </p:cNvSpPr>
          <p:nvPr/>
        </p:nvSpPr>
        <p:spPr>
          <a:xfrm>
            <a:off x="0" y="-1"/>
            <a:ext cx="12192000" cy="827699"/>
          </a:xfrm>
          <a:prstGeom prst="rect">
            <a:avLst/>
          </a:prstGeom>
          <a:solidFill>
            <a:srgbClr val="FFFF00"/>
          </a:solidFill>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u="sng" dirty="0">
                <a:latin typeface="Calibri" panose="020F0502020204030204" pitchFamily="34" charset="0"/>
                <a:cs typeface="Calibri" panose="020F0502020204030204" pitchFamily="34" charset="0"/>
              </a:rPr>
              <a:t>Topic 3-L4</a:t>
            </a:r>
            <a:r>
              <a:rPr lang="en-GB" sz="3600" b="1" dirty="0">
                <a:latin typeface="Calibri" panose="020F0502020204030204" pitchFamily="34" charset="0"/>
                <a:cs typeface="Calibri" panose="020F0502020204030204" pitchFamily="34" charset="0"/>
              </a:rPr>
              <a:t>             </a:t>
            </a:r>
            <a:r>
              <a:rPr lang="en-GB" sz="3600" b="1" u="sng" dirty="0">
                <a:latin typeface="Calibri" panose="020F0502020204030204" pitchFamily="34" charset="0"/>
                <a:cs typeface="Calibri" panose="020F0502020204030204" pitchFamily="34" charset="0"/>
              </a:rPr>
              <a:t>Fertilisation and Gametes Revision</a:t>
            </a:r>
            <a:r>
              <a:rPr lang="en-GB" sz="3600" b="1" dirty="0">
                <a:latin typeface="Calibri" panose="020F0502020204030204" pitchFamily="34" charset="0"/>
                <a:cs typeface="Calibri" panose="020F0502020204030204" pitchFamily="34" charset="0"/>
              </a:rPr>
              <a:t>         </a:t>
            </a:r>
            <a:fld id="{326113B4-5D21-4556-BCEE-2328B4897FB1}" type="datetime1">
              <a:rPr lang="en-GB" sz="3600" b="1" u="sng" smtClean="0">
                <a:latin typeface="Calibri" panose="020F0502020204030204" pitchFamily="34" charset="0"/>
                <a:cs typeface="Calibri" panose="020F0502020204030204" pitchFamily="34" charset="0"/>
              </a:rPr>
              <a:pPr/>
              <a:t>26/03/2025</a:t>
            </a:fld>
            <a:endParaRPr lang="en-GB" sz="3600" b="1" u="sng" dirty="0">
              <a:latin typeface="Calibri" panose="020F0502020204030204" pitchFamily="34" charset="0"/>
              <a:cs typeface="Calibri" panose="020F0502020204030204" pitchFamily="34" charset="0"/>
            </a:endParaRPr>
          </a:p>
        </p:txBody>
      </p:sp>
      <p:graphicFrame>
        <p:nvGraphicFramePr>
          <p:cNvPr id="7" name="Table 6">
            <a:extLst>
              <a:ext uri="{FF2B5EF4-FFF2-40B4-BE49-F238E27FC236}">
                <a16:creationId xmlns:a16="http://schemas.microsoft.com/office/drawing/2014/main" id="{F04F9549-D383-11DC-FAFF-EE20E660BDB9}"/>
              </a:ext>
            </a:extLst>
          </p:cNvPr>
          <p:cNvGraphicFramePr>
            <a:graphicFrameLocks noGrp="1"/>
          </p:cNvGraphicFramePr>
          <p:nvPr>
            <p:extLst>
              <p:ext uri="{D42A27DB-BD31-4B8C-83A1-F6EECF244321}">
                <p14:modId xmlns:p14="http://schemas.microsoft.com/office/powerpoint/2010/main" val="1813668277"/>
              </p:ext>
            </p:extLst>
          </p:nvPr>
        </p:nvGraphicFramePr>
        <p:xfrm>
          <a:off x="541519" y="2244247"/>
          <a:ext cx="9849787" cy="4186232"/>
        </p:xfrm>
        <a:graphic>
          <a:graphicData uri="http://schemas.openxmlformats.org/drawingml/2006/table">
            <a:tbl>
              <a:tblPr>
                <a:tableStyleId>{5C22544A-7EE6-4342-B048-85BDC9FD1C3A}</a:tableStyleId>
              </a:tblPr>
              <a:tblGrid>
                <a:gridCol w="783873">
                  <a:extLst>
                    <a:ext uri="{9D8B030D-6E8A-4147-A177-3AD203B41FA5}">
                      <a16:colId xmlns:a16="http://schemas.microsoft.com/office/drawing/2014/main" val="4034850598"/>
                    </a:ext>
                  </a:extLst>
                </a:gridCol>
                <a:gridCol w="9065914">
                  <a:extLst>
                    <a:ext uri="{9D8B030D-6E8A-4147-A177-3AD203B41FA5}">
                      <a16:colId xmlns:a16="http://schemas.microsoft.com/office/drawing/2014/main" val="3514526013"/>
                    </a:ext>
                  </a:extLst>
                </a:gridCol>
              </a:tblGrid>
              <a:tr h="153124">
                <a:tc>
                  <a:txBody>
                    <a:bodyPr/>
                    <a:lstStyle/>
                    <a:p>
                      <a:pPr algn="l" fontAlgn="b"/>
                      <a:r>
                        <a:rPr lang="en-GB" sz="2400" b="1" i="0" u="none" strike="noStrike" dirty="0">
                          <a:solidFill>
                            <a:srgbClr val="000000"/>
                          </a:solidFill>
                          <a:effectLst/>
                          <a:latin typeface="Calibri" panose="020F0502020204030204" pitchFamily="34" charset="0"/>
                        </a:rPr>
                        <a:t>1</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dirty="0">
                          <a:solidFill>
                            <a:srgbClr val="000000"/>
                          </a:solidFill>
                          <a:effectLst/>
                          <a:latin typeface="Calibri" panose="020F0502020204030204" pitchFamily="34" charset="0"/>
                        </a:rPr>
                        <a:t>How does crossing over increase genetic variation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95072308"/>
                  </a:ext>
                </a:extLst>
              </a:tr>
              <a:tr h="153124">
                <a:tc>
                  <a:txBody>
                    <a:bodyPr/>
                    <a:lstStyle/>
                    <a:p>
                      <a:pPr algn="l" fontAlgn="b"/>
                      <a:r>
                        <a:rPr lang="en-GB" sz="2400" b="1" i="0" u="none" strike="noStrike" dirty="0">
                          <a:solidFill>
                            <a:srgbClr val="000000"/>
                          </a:solidFill>
                          <a:effectLst/>
                          <a:latin typeface="Calibri" panose="020F0502020204030204" pitchFamily="34" charset="0"/>
                        </a:rPr>
                        <a:t>2</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Describe independent assortment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5524974"/>
                  </a:ext>
                </a:extLst>
              </a:tr>
              <a:tr h="298015">
                <a:tc>
                  <a:txBody>
                    <a:bodyPr/>
                    <a:lstStyle/>
                    <a:p>
                      <a:pPr algn="l" fontAlgn="b"/>
                      <a:r>
                        <a:rPr lang="en-GB" sz="2400" b="1" i="0" u="none" strike="noStrike" dirty="0">
                          <a:solidFill>
                            <a:srgbClr val="000000"/>
                          </a:solidFill>
                          <a:effectLst/>
                          <a:latin typeface="Calibri" panose="020F0502020204030204" pitchFamily="34" charset="0"/>
                        </a:rPr>
                        <a:t>3</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What is a loci?</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904154"/>
                  </a:ext>
                </a:extLst>
              </a:tr>
              <a:tr h="298015">
                <a:tc>
                  <a:txBody>
                    <a:bodyPr/>
                    <a:lstStyle/>
                    <a:p>
                      <a:pPr algn="l" fontAlgn="b"/>
                      <a:r>
                        <a:rPr lang="en-GB" sz="2400" b="1" i="0" u="none" strike="noStrike" dirty="0">
                          <a:solidFill>
                            <a:srgbClr val="000000"/>
                          </a:solidFill>
                          <a:effectLst/>
                          <a:latin typeface="Calibri" panose="020F0502020204030204" pitchFamily="34" charset="0"/>
                        </a:rPr>
                        <a:t>4</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What is a linked gene?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7959933"/>
                  </a:ext>
                </a:extLst>
              </a:tr>
              <a:tr h="442907">
                <a:tc>
                  <a:txBody>
                    <a:bodyPr/>
                    <a:lstStyle/>
                    <a:p>
                      <a:pPr algn="l" fontAlgn="b"/>
                      <a:r>
                        <a:rPr lang="en-GB" sz="2400" b="1" i="0" u="none" strike="noStrike" dirty="0">
                          <a:solidFill>
                            <a:srgbClr val="000000"/>
                          </a:solidFill>
                          <a:effectLst/>
                          <a:latin typeface="Calibri" panose="020F0502020204030204" pitchFamily="34" charset="0"/>
                        </a:rPr>
                        <a:t>5</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How can linked genes be separated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729023"/>
                  </a:ext>
                </a:extLst>
              </a:tr>
              <a:tr h="298015">
                <a:tc>
                  <a:txBody>
                    <a:bodyPr/>
                    <a:lstStyle/>
                    <a:p>
                      <a:pPr algn="l" fontAlgn="b"/>
                      <a:r>
                        <a:rPr lang="en-GB" sz="2400" b="1" i="0" u="none" strike="noStrike" dirty="0">
                          <a:solidFill>
                            <a:srgbClr val="000000"/>
                          </a:solidFill>
                          <a:effectLst/>
                          <a:latin typeface="Calibri" panose="020F0502020204030204" pitchFamily="34" charset="0"/>
                        </a:rPr>
                        <a:t>6</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What makes two genes more closely linked?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9221384"/>
                  </a:ext>
                </a:extLst>
              </a:tr>
              <a:tr h="153124">
                <a:tc>
                  <a:txBody>
                    <a:bodyPr/>
                    <a:lstStyle/>
                    <a:p>
                      <a:pPr algn="l" fontAlgn="b"/>
                      <a:r>
                        <a:rPr lang="en-GB" sz="2400" b="1" i="0" u="none" strike="noStrike" dirty="0">
                          <a:solidFill>
                            <a:srgbClr val="000000"/>
                          </a:solidFill>
                          <a:effectLst/>
                          <a:latin typeface="Calibri" panose="020F0502020204030204" pitchFamily="34" charset="0"/>
                        </a:rPr>
                        <a:t>7</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Define sex linked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7758984"/>
                  </a:ext>
                </a:extLst>
              </a:tr>
              <a:tr h="153124">
                <a:tc>
                  <a:txBody>
                    <a:bodyPr/>
                    <a:lstStyle/>
                    <a:p>
                      <a:pPr algn="l" fontAlgn="b"/>
                      <a:r>
                        <a:rPr lang="en-GB" sz="2400" b="1" i="0" u="none" strike="noStrike" dirty="0">
                          <a:solidFill>
                            <a:srgbClr val="000000"/>
                          </a:solidFill>
                          <a:effectLst/>
                          <a:latin typeface="Calibri" panose="020F0502020204030204" pitchFamily="34" charset="0"/>
                        </a:rPr>
                        <a:t>8</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Why are most genes on the X chromosome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2717713"/>
                  </a:ext>
                </a:extLst>
              </a:tr>
              <a:tr h="298015">
                <a:tc>
                  <a:txBody>
                    <a:bodyPr/>
                    <a:lstStyle/>
                    <a:p>
                      <a:pPr algn="l" fontAlgn="b"/>
                      <a:r>
                        <a:rPr lang="en-GB" sz="2400" b="1" i="0" u="none" strike="noStrike" dirty="0">
                          <a:solidFill>
                            <a:srgbClr val="000000"/>
                          </a:solidFill>
                          <a:effectLst/>
                          <a:latin typeface="Calibri" panose="020F0502020204030204" pitchFamily="34" charset="0"/>
                        </a:rPr>
                        <a:t>9</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a:solidFill>
                            <a:srgbClr val="000000"/>
                          </a:solidFill>
                          <a:effectLst/>
                          <a:latin typeface="Calibri" panose="020F0502020204030204" pitchFamily="34" charset="0"/>
                        </a:rPr>
                        <a:t>Why are males more likely to show sex-linked recessive phenotypes than females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2033436"/>
                  </a:ext>
                </a:extLst>
              </a:tr>
              <a:tr h="153124">
                <a:tc>
                  <a:txBody>
                    <a:bodyPr/>
                    <a:lstStyle/>
                    <a:p>
                      <a:pPr algn="l" fontAlgn="b"/>
                      <a:r>
                        <a:rPr lang="en-GB" sz="2400" b="1" i="0" u="none" strike="noStrike" dirty="0">
                          <a:solidFill>
                            <a:srgbClr val="000000"/>
                          </a:solidFill>
                          <a:effectLst/>
                          <a:latin typeface="Calibri" panose="020F0502020204030204" pitchFamily="34" charset="0"/>
                        </a:rPr>
                        <a:t>10</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400" b="1" i="0" u="none" strike="noStrike" dirty="0">
                          <a:solidFill>
                            <a:srgbClr val="000000"/>
                          </a:solidFill>
                          <a:effectLst/>
                          <a:latin typeface="Calibri" panose="020F0502020204030204" pitchFamily="34" charset="0"/>
                        </a:rPr>
                        <a:t>Give examples of X linked disorders colour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4903713"/>
                  </a:ext>
                </a:extLst>
              </a:tr>
            </a:tbl>
          </a:graphicData>
        </a:graphic>
      </p:graphicFrame>
    </p:spTree>
    <p:extLst>
      <p:ext uri="{BB962C8B-B14F-4D97-AF65-F5344CB8AC3E}">
        <p14:creationId xmlns:p14="http://schemas.microsoft.com/office/powerpoint/2010/main" val="3531246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083F3-42D2-8F46-8526-8F1C37E3C483}"/>
              </a:ext>
            </a:extLst>
          </p:cNvPr>
          <p:cNvSpPr>
            <a:spLocks noGrp="1"/>
          </p:cNvSpPr>
          <p:nvPr>
            <p:ph type="title"/>
          </p:nvPr>
        </p:nvSpPr>
        <p:spPr>
          <a:xfrm>
            <a:off x="0" y="1"/>
            <a:ext cx="12192000" cy="644576"/>
          </a:xfrm>
          <a:solidFill>
            <a:srgbClr val="92D050"/>
          </a:solidFill>
        </p:spPr>
        <p:txBody>
          <a:bodyPr>
            <a:normAutofit fontScale="90000"/>
          </a:bodyPr>
          <a:lstStyle/>
          <a:p>
            <a:r>
              <a:rPr lang="en-GB" b="1" u="sng" dirty="0"/>
              <a:t>Answers</a:t>
            </a:r>
          </a:p>
        </p:txBody>
      </p:sp>
      <p:graphicFrame>
        <p:nvGraphicFramePr>
          <p:cNvPr id="6" name="Content Placeholder 5">
            <a:extLst>
              <a:ext uri="{FF2B5EF4-FFF2-40B4-BE49-F238E27FC236}">
                <a16:creationId xmlns:a16="http://schemas.microsoft.com/office/drawing/2014/main" id="{9FF26882-C01B-1CAA-DEFB-011741AF9F2A}"/>
              </a:ext>
            </a:extLst>
          </p:cNvPr>
          <p:cNvGraphicFramePr>
            <a:graphicFrameLocks noGrp="1"/>
          </p:cNvGraphicFramePr>
          <p:nvPr>
            <p:ph idx="1"/>
            <p:extLst>
              <p:ext uri="{D42A27DB-BD31-4B8C-83A1-F6EECF244321}">
                <p14:modId xmlns:p14="http://schemas.microsoft.com/office/powerpoint/2010/main" val="2410059490"/>
              </p:ext>
            </p:extLst>
          </p:nvPr>
        </p:nvGraphicFramePr>
        <p:xfrm>
          <a:off x="106804" y="644577"/>
          <a:ext cx="11930298" cy="6272125"/>
        </p:xfrm>
        <a:graphic>
          <a:graphicData uri="http://schemas.openxmlformats.org/drawingml/2006/table">
            <a:tbl>
              <a:tblPr>
                <a:tableStyleId>{5C22544A-7EE6-4342-B048-85BDC9FD1C3A}</a:tableStyleId>
              </a:tblPr>
              <a:tblGrid>
                <a:gridCol w="443596">
                  <a:extLst>
                    <a:ext uri="{9D8B030D-6E8A-4147-A177-3AD203B41FA5}">
                      <a16:colId xmlns:a16="http://schemas.microsoft.com/office/drawing/2014/main" val="3683721141"/>
                    </a:ext>
                  </a:extLst>
                </a:gridCol>
                <a:gridCol w="5130427">
                  <a:extLst>
                    <a:ext uri="{9D8B030D-6E8A-4147-A177-3AD203B41FA5}">
                      <a16:colId xmlns:a16="http://schemas.microsoft.com/office/drawing/2014/main" val="4194137933"/>
                    </a:ext>
                  </a:extLst>
                </a:gridCol>
                <a:gridCol w="6356275">
                  <a:extLst>
                    <a:ext uri="{9D8B030D-6E8A-4147-A177-3AD203B41FA5}">
                      <a16:colId xmlns:a16="http://schemas.microsoft.com/office/drawing/2014/main" val="2631752552"/>
                    </a:ext>
                  </a:extLst>
                </a:gridCol>
              </a:tblGrid>
              <a:tr h="153124">
                <a:tc>
                  <a:txBody>
                    <a:bodyPr/>
                    <a:lstStyle/>
                    <a:p>
                      <a:pPr algn="l" fontAlgn="b"/>
                      <a:r>
                        <a:rPr lang="en-GB" sz="2000" b="1" i="0" u="none" strike="noStrike" dirty="0">
                          <a:solidFill>
                            <a:srgbClr val="000000"/>
                          </a:solidFill>
                          <a:effectLst/>
                          <a:latin typeface="Calibri" panose="020F0502020204030204" pitchFamily="34" charset="0"/>
                        </a:rPr>
                        <a:t>1</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dirty="0">
                          <a:solidFill>
                            <a:srgbClr val="000000"/>
                          </a:solidFill>
                          <a:effectLst/>
                          <a:latin typeface="Calibri" panose="020F0502020204030204" pitchFamily="34" charset="0"/>
                        </a:rPr>
                        <a:t>How does crossing over increase genetic variation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 each four new cells formed from meiosis contains chromatids with different combinations of alleles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36638048"/>
                  </a:ext>
                </a:extLst>
              </a:tr>
              <a:tr h="298015">
                <a:tc>
                  <a:txBody>
                    <a:bodyPr/>
                    <a:lstStyle/>
                    <a:p>
                      <a:pPr algn="l" fontAlgn="b"/>
                      <a:r>
                        <a:rPr lang="en-GB" sz="2000" b="1" i="0" u="none" strike="noStrike" dirty="0">
                          <a:solidFill>
                            <a:srgbClr val="000000"/>
                          </a:solidFill>
                          <a:effectLst/>
                          <a:latin typeface="Calibri" panose="020F0502020204030204" pitchFamily="34" charset="0"/>
                        </a:rPr>
                        <a:t>2</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Describe independent assortment</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Independent assortment ?the random distribution of genes with loci on different chromosomes in the gametes. When gametes are produced, different combinations of the maternal and paternal chromosomes go into each cell. only one chromosome from each pair ends up in each gamete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5008207"/>
                  </a:ext>
                </a:extLst>
              </a:tr>
              <a:tr h="298015">
                <a:tc>
                  <a:txBody>
                    <a:bodyPr/>
                    <a:lstStyle/>
                    <a:p>
                      <a:pPr algn="l" fontAlgn="b"/>
                      <a:r>
                        <a:rPr lang="en-GB" sz="2000" b="1" i="0" u="none" strike="noStrike" dirty="0">
                          <a:solidFill>
                            <a:srgbClr val="000000"/>
                          </a:solidFill>
                          <a:effectLst/>
                          <a:latin typeface="Calibri" panose="020F0502020204030204" pitchFamily="34" charset="0"/>
                        </a:rPr>
                        <a:t>3</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loci?</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Position of a gene on a chromosome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039017"/>
                  </a:ext>
                </a:extLst>
              </a:tr>
              <a:tr h="442907">
                <a:tc>
                  <a:txBody>
                    <a:bodyPr/>
                    <a:lstStyle/>
                    <a:p>
                      <a:pPr algn="l" fontAlgn="b"/>
                      <a:r>
                        <a:rPr lang="en-GB" sz="2000" b="1" i="0" u="none" strike="noStrike" dirty="0">
                          <a:solidFill>
                            <a:srgbClr val="000000"/>
                          </a:solidFill>
                          <a:effectLst/>
                          <a:latin typeface="Calibri" panose="020F0502020204030204" pitchFamily="34" charset="0"/>
                        </a:rPr>
                        <a:t>4</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is a linked gene?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have their loci on the same chromosome and so stay together during independent assortment and are passed on to offspring together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39445678"/>
                  </a:ext>
                </a:extLst>
              </a:tr>
              <a:tr h="298015">
                <a:tc>
                  <a:txBody>
                    <a:bodyPr/>
                    <a:lstStyle/>
                    <a:p>
                      <a:pPr algn="l" fontAlgn="b"/>
                      <a:r>
                        <a:rPr lang="en-GB" sz="2000" b="1" i="0" u="none" strike="noStrike" dirty="0">
                          <a:solidFill>
                            <a:srgbClr val="000000"/>
                          </a:solidFill>
                          <a:effectLst/>
                          <a:latin typeface="Calibri" panose="020F0502020204030204" pitchFamily="34" charset="0"/>
                        </a:rPr>
                        <a:t>5</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How can linked genes be separated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 by crossing over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9751715"/>
                  </a:ext>
                </a:extLst>
              </a:tr>
              <a:tr h="153124">
                <a:tc>
                  <a:txBody>
                    <a:bodyPr/>
                    <a:lstStyle/>
                    <a:p>
                      <a:pPr algn="l" fontAlgn="b"/>
                      <a:r>
                        <a:rPr lang="en-GB" sz="2000" b="1" i="0" u="none" strike="noStrike" dirty="0">
                          <a:solidFill>
                            <a:srgbClr val="000000"/>
                          </a:solidFill>
                          <a:effectLst/>
                          <a:latin typeface="Calibri" panose="020F0502020204030204" pitchFamily="34" charset="0"/>
                        </a:rPr>
                        <a:t>6</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What makes two genes more closely linked?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Having their loci closer together on the same chromosome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8487514"/>
                  </a:ext>
                </a:extLst>
              </a:tr>
              <a:tr h="153124">
                <a:tc>
                  <a:txBody>
                    <a:bodyPr/>
                    <a:lstStyle/>
                    <a:p>
                      <a:pPr algn="l" fontAlgn="b"/>
                      <a:r>
                        <a:rPr lang="en-GB" sz="2000" b="1" i="0" u="none" strike="noStrike" dirty="0">
                          <a:solidFill>
                            <a:srgbClr val="000000"/>
                          </a:solidFill>
                          <a:effectLst/>
                          <a:latin typeface="Calibri" panose="020F0502020204030204" pitchFamily="34" charset="0"/>
                        </a:rPr>
                        <a:t>7</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Define sex linked</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locus of the gene is on a sex chromosome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828362"/>
                  </a:ext>
                </a:extLst>
              </a:tr>
              <a:tr h="395200">
                <a:tc>
                  <a:txBody>
                    <a:bodyPr/>
                    <a:lstStyle/>
                    <a:p>
                      <a:pPr algn="l" fontAlgn="b"/>
                      <a:r>
                        <a:rPr lang="en-GB" sz="2000" b="1" i="0" u="none" strike="noStrike" dirty="0">
                          <a:solidFill>
                            <a:srgbClr val="000000"/>
                          </a:solidFill>
                          <a:effectLst/>
                          <a:latin typeface="Calibri" panose="020F0502020204030204" pitchFamily="34" charset="0"/>
                        </a:rPr>
                        <a:t>8</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Why are most genes on the X chromosome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 the Y chromosome is smaller than X so it carries fewer genes</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091046"/>
                  </a:ext>
                </a:extLst>
              </a:tr>
              <a:tr h="153124">
                <a:tc>
                  <a:txBody>
                    <a:bodyPr/>
                    <a:lstStyle/>
                    <a:p>
                      <a:pPr algn="l" fontAlgn="b"/>
                      <a:r>
                        <a:rPr lang="en-GB" sz="2000" b="1" i="0" u="none" strike="noStrike" dirty="0">
                          <a:solidFill>
                            <a:srgbClr val="000000"/>
                          </a:solidFill>
                          <a:effectLst/>
                          <a:latin typeface="Calibri" panose="020F0502020204030204" pitchFamily="34" charset="0"/>
                        </a:rPr>
                        <a:t>9</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Why are males more likely to show sex-linked recessive phenotypes than females ? </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a:solidFill>
                            <a:srgbClr val="000000"/>
                          </a:solidFill>
                          <a:effectLst/>
                          <a:latin typeface="Calibri" panose="020F0502020204030204" pitchFamily="34" charset="0"/>
                        </a:rPr>
                        <a:t>They only have one X chromosome, so they often only have one allele for sex linked genes. As they only have one copy, they express the characteristic of this allele even if it is recessive</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65110121"/>
                  </a:ext>
                </a:extLst>
              </a:tr>
              <a:tr h="153124">
                <a:tc>
                  <a:txBody>
                    <a:bodyPr/>
                    <a:lstStyle/>
                    <a:p>
                      <a:pPr algn="l" fontAlgn="b"/>
                      <a:r>
                        <a:rPr lang="en-GB" sz="2000" b="1" i="0" u="none" strike="noStrike" dirty="0">
                          <a:solidFill>
                            <a:srgbClr val="000000"/>
                          </a:solidFill>
                          <a:effectLst/>
                          <a:latin typeface="Calibri" panose="020F0502020204030204" pitchFamily="34" charset="0"/>
                        </a:rPr>
                        <a:t>10</a:t>
                      </a:r>
                    </a:p>
                  </a:txBody>
                  <a:tcPr marL="8232" marR="8232" marT="82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1" i="0" u="none" strike="noStrike">
                          <a:solidFill>
                            <a:srgbClr val="000000"/>
                          </a:solidFill>
                          <a:effectLst/>
                          <a:latin typeface="Calibri" panose="020F0502020204030204" pitchFamily="34" charset="0"/>
                        </a:rPr>
                        <a:t>Give examples of X linked disorders colour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GB" sz="2000" b="0" i="0" u="none" strike="noStrike" dirty="0">
                          <a:solidFill>
                            <a:srgbClr val="000000"/>
                          </a:solidFill>
                          <a:effectLst/>
                          <a:latin typeface="Calibri" panose="020F0502020204030204" pitchFamily="34" charset="0"/>
                        </a:rPr>
                        <a:t> blindness and haemophilia</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51355736"/>
                  </a:ext>
                </a:extLst>
              </a:tr>
            </a:tbl>
          </a:graphicData>
        </a:graphic>
      </p:graphicFrame>
    </p:spTree>
    <p:extLst>
      <p:ext uri="{BB962C8B-B14F-4D97-AF65-F5344CB8AC3E}">
        <p14:creationId xmlns:p14="http://schemas.microsoft.com/office/powerpoint/2010/main" val="156630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chemeClr val="accent2">
              <a:lumMod val="20000"/>
              <a:lumOff val="80000"/>
            </a:schemeClr>
          </a:solidFill>
        </p:spPr>
        <p:txBody>
          <a:bodyPr/>
          <a:lstStyle/>
          <a:p>
            <a:r>
              <a:rPr lang="en-GB" b="1" u="sng" dirty="0"/>
              <a:t>Homework due in</a:t>
            </a:r>
          </a:p>
        </p:txBody>
      </p:sp>
      <p:sp>
        <p:nvSpPr>
          <p:cNvPr id="3" name="Content Placeholder 2"/>
          <p:cNvSpPr>
            <a:spLocks noGrp="1"/>
          </p:cNvSpPr>
          <p:nvPr>
            <p:ph idx="1"/>
          </p:nvPr>
        </p:nvSpPr>
        <p:spPr>
          <a:xfrm>
            <a:off x="484909" y="1731818"/>
            <a:ext cx="10868891" cy="4445145"/>
          </a:xfrm>
        </p:spPr>
        <p:txBody>
          <a:bodyPr/>
          <a:lstStyle/>
          <a:p>
            <a:pPr marL="0" indent="0">
              <a:buNone/>
            </a:pPr>
            <a:r>
              <a:rPr lang="en-GB" b="1" dirty="0"/>
              <a:t>What: </a:t>
            </a:r>
          </a:p>
          <a:p>
            <a:pPr marL="0" indent="0">
              <a:buNone/>
            </a:pPr>
            <a:endParaRPr lang="en-GB" b="1" dirty="0"/>
          </a:p>
          <a:p>
            <a:pPr marL="0" indent="0">
              <a:buNone/>
            </a:pPr>
            <a:endParaRPr lang="en-GB" b="1" dirty="0"/>
          </a:p>
          <a:p>
            <a:pPr marL="0" indent="0">
              <a:buNone/>
            </a:pPr>
            <a:r>
              <a:rPr lang="en-GB" b="1" dirty="0"/>
              <a:t>How: </a:t>
            </a:r>
          </a:p>
          <a:p>
            <a:pPr marL="0" indent="0">
              <a:buNone/>
            </a:pPr>
            <a:endParaRPr lang="en-GB" b="1" dirty="0"/>
          </a:p>
          <a:p>
            <a:pPr marL="0" indent="0">
              <a:buNone/>
            </a:pPr>
            <a:endParaRPr lang="en-GB" b="1" dirty="0"/>
          </a:p>
          <a:p>
            <a:pPr marL="0" indent="0">
              <a:buNone/>
            </a:pPr>
            <a:r>
              <a:rPr lang="en-GB" b="1" dirty="0"/>
              <a:t>How long:</a:t>
            </a:r>
          </a:p>
        </p:txBody>
      </p:sp>
    </p:spTree>
    <p:extLst>
      <p:ext uri="{BB962C8B-B14F-4D97-AF65-F5344CB8AC3E}">
        <p14:creationId xmlns:p14="http://schemas.microsoft.com/office/powerpoint/2010/main" val="4226039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{3.8} </a:t>
            </a:r>
            <a:r>
              <a:rPr lang="en-GB" dirty="0"/>
              <a:t>to </a:t>
            </a:r>
            <a:r>
              <a:rPr lang="en-GB" dirty="0">
                <a:solidFill>
                  <a:srgbClr val="FF0000"/>
                </a:solidFill>
              </a:rPr>
              <a:t>{3.9}</a:t>
            </a:r>
          </a:p>
          <a:p>
            <a:r>
              <a:rPr lang="en-GB" dirty="0"/>
              <a:t>To apply your know ledge of these concepts to exam questions </a:t>
            </a:r>
          </a:p>
        </p:txBody>
      </p:sp>
    </p:spTree>
    <p:extLst>
      <p:ext uri="{BB962C8B-B14F-4D97-AF65-F5344CB8AC3E}">
        <p14:creationId xmlns:p14="http://schemas.microsoft.com/office/powerpoint/2010/main" val="2789159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a:solidFill>
            <a:srgbClr val="FFC000"/>
          </a:solidFill>
        </p:spPr>
        <p:txBody>
          <a:bodyPr/>
          <a:lstStyle/>
          <a:p>
            <a:r>
              <a:rPr lang="en-GB" b="1" u="sng" dirty="0"/>
              <a:t>Task</a:t>
            </a:r>
          </a:p>
        </p:txBody>
      </p:sp>
      <p:sp>
        <p:nvSpPr>
          <p:cNvPr id="3" name="Content Placeholder 2"/>
          <p:cNvSpPr>
            <a:spLocks noGrp="1"/>
          </p:cNvSpPr>
          <p:nvPr>
            <p:ph idx="1"/>
          </p:nvPr>
        </p:nvSpPr>
        <p:spPr>
          <a:xfrm>
            <a:off x="310055" y="1844566"/>
            <a:ext cx="4857690" cy="4505818"/>
          </a:xfrm>
        </p:spPr>
        <p:txBody>
          <a:bodyPr>
            <a:normAutofit lnSpcReduction="10000"/>
          </a:bodyPr>
          <a:lstStyle/>
          <a:p>
            <a:pPr marL="0" indent="0">
              <a:buNone/>
            </a:pPr>
            <a:r>
              <a:rPr lang="en-GB" b="1" dirty="0"/>
              <a:t>What: </a:t>
            </a:r>
          </a:p>
          <a:p>
            <a:r>
              <a:rPr lang="en-GB" dirty="0"/>
              <a:t>Answer the exam questions </a:t>
            </a:r>
          </a:p>
          <a:p>
            <a:pPr marL="0" indent="0">
              <a:buNone/>
            </a:pPr>
            <a:endParaRPr lang="en-GB" dirty="0"/>
          </a:p>
          <a:p>
            <a:pPr marL="0" indent="0">
              <a:buNone/>
            </a:pPr>
            <a:r>
              <a:rPr lang="en-GB" b="1" dirty="0"/>
              <a:t>How:</a:t>
            </a:r>
          </a:p>
          <a:p>
            <a:r>
              <a:rPr lang="en-GB" dirty="0"/>
              <a:t>On the sheet provided</a:t>
            </a:r>
          </a:p>
          <a:p>
            <a:r>
              <a:rPr lang="en-GB" dirty="0"/>
              <a:t>Break down using CUBE first </a:t>
            </a:r>
          </a:p>
          <a:p>
            <a:endParaRPr lang="en-GB" dirty="0"/>
          </a:p>
          <a:p>
            <a:pPr marL="0" indent="0">
              <a:buNone/>
            </a:pPr>
            <a:r>
              <a:rPr lang="en-GB" b="1" dirty="0"/>
              <a:t>How long: </a:t>
            </a:r>
          </a:p>
          <a:p>
            <a:r>
              <a:rPr lang="en-GB" dirty="0"/>
              <a:t>30 </a:t>
            </a:r>
            <a:r>
              <a:rPr lang="en-GB" dirty="0" err="1"/>
              <a:t>mins</a:t>
            </a:r>
            <a:r>
              <a:rPr lang="en-GB" dirty="0"/>
              <a:t> </a:t>
            </a:r>
          </a:p>
        </p:txBody>
      </p:sp>
      <p:sp>
        <p:nvSpPr>
          <p:cNvPr id="4" name="TextBox 3"/>
          <p:cNvSpPr txBox="1"/>
          <p:nvPr/>
        </p:nvSpPr>
        <p:spPr>
          <a:xfrm>
            <a:off x="5943600" y="2230582"/>
            <a:ext cx="5929745" cy="1692771"/>
          </a:xfrm>
          <a:prstGeom prst="rect">
            <a:avLst/>
          </a:prstGeom>
          <a:noFill/>
          <a:ln>
            <a:solidFill>
              <a:srgbClr val="FF0000"/>
            </a:solidFill>
          </a:ln>
        </p:spPr>
        <p:txBody>
          <a:bodyPr wrap="square" rtlCol="0">
            <a:spAutoFit/>
          </a:bodyPr>
          <a:lstStyle/>
          <a:p>
            <a:r>
              <a:rPr lang="en-GB" sz="2600" dirty="0">
                <a:solidFill>
                  <a:srgbClr val="FF0000"/>
                </a:solidFill>
              </a:rPr>
              <a:t>C = Circle the command work</a:t>
            </a:r>
          </a:p>
          <a:p>
            <a:r>
              <a:rPr lang="en-GB" sz="2600" dirty="0">
                <a:solidFill>
                  <a:srgbClr val="FF0000"/>
                </a:solidFill>
              </a:rPr>
              <a:t>U = Underline the subject specific words</a:t>
            </a:r>
          </a:p>
          <a:p>
            <a:r>
              <a:rPr lang="en-GB" sz="2600" dirty="0">
                <a:solidFill>
                  <a:srgbClr val="FF0000"/>
                </a:solidFill>
              </a:rPr>
              <a:t>B = Box the tricky words</a:t>
            </a:r>
          </a:p>
          <a:p>
            <a:r>
              <a:rPr lang="en-GB" sz="2600" dirty="0">
                <a:solidFill>
                  <a:srgbClr val="FF0000"/>
                </a:solidFill>
              </a:rPr>
              <a:t>E = Eliminate the irrelevant words</a:t>
            </a:r>
          </a:p>
        </p:txBody>
      </p:sp>
    </p:spTree>
    <p:extLst>
      <p:ext uri="{BB962C8B-B14F-4D97-AF65-F5344CB8AC3E}">
        <p14:creationId xmlns:p14="http://schemas.microsoft.com/office/powerpoint/2010/main" val="354352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45476"/>
          </a:xfrm>
          <a:solidFill>
            <a:srgbClr val="92D050"/>
          </a:solidFill>
        </p:spPr>
        <p:txBody>
          <a:bodyPr/>
          <a:lstStyle/>
          <a:p>
            <a:r>
              <a:rPr lang="en-GB" b="1" u="sng" dirty="0"/>
              <a:t>Answers</a:t>
            </a:r>
          </a:p>
        </p:txBody>
      </p:sp>
      <p:sp>
        <p:nvSpPr>
          <p:cNvPr id="3" name="Content Placeholder 2"/>
          <p:cNvSpPr>
            <a:spLocks noGrp="1"/>
          </p:cNvSpPr>
          <p:nvPr>
            <p:ph idx="1"/>
          </p:nvPr>
        </p:nvSpPr>
        <p:spPr>
          <a:xfrm>
            <a:off x="457200" y="1560786"/>
            <a:ext cx="11177752" cy="4616177"/>
          </a:xfrm>
        </p:spPr>
        <p:txBody>
          <a:bodyPr/>
          <a:lstStyle/>
          <a:p>
            <a:pPr marL="0" indent="0">
              <a:buNone/>
            </a:pPr>
            <a:r>
              <a:rPr lang="en-GB" b="1" dirty="0"/>
              <a:t>What:</a:t>
            </a:r>
          </a:p>
          <a:p>
            <a:r>
              <a:rPr lang="en-GB" dirty="0"/>
              <a:t>I will live mark some of your answers</a:t>
            </a:r>
          </a:p>
          <a:p>
            <a:r>
              <a:rPr lang="en-GB" dirty="0"/>
              <a:t>Add in improvements to your own using a green pen</a:t>
            </a:r>
          </a:p>
          <a:p>
            <a:endParaRPr lang="en-GB" dirty="0"/>
          </a:p>
          <a:p>
            <a:pPr marL="0" indent="0">
              <a:buNone/>
            </a:pPr>
            <a:r>
              <a:rPr lang="en-GB" b="1" dirty="0"/>
              <a:t>How:</a:t>
            </a:r>
          </a:p>
          <a:p>
            <a:r>
              <a:rPr lang="en-GB" dirty="0"/>
              <a:t>Then continue using the mark scheme</a:t>
            </a:r>
          </a:p>
          <a:p>
            <a:endParaRPr lang="en-GB" dirty="0"/>
          </a:p>
          <a:p>
            <a:pPr marL="0" indent="0">
              <a:buNone/>
            </a:pPr>
            <a:r>
              <a:rPr lang="en-GB" b="1" dirty="0"/>
              <a:t>How long: </a:t>
            </a:r>
          </a:p>
          <a:p>
            <a:r>
              <a:rPr lang="en-GB" dirty="0"/>
              <a:t>10 </a:t>
            </a:r>
            <a:r>
              <a:rPr lang="en-GB" dirty="0" err="1"/>
              <a:t>mins</a:t>
            </a:r>
            <a:r>
              <a:rPr lang="en-GB" dirty="0"/>
              <a:t> </a:t>
            </a:r>
          </a:p>
        </p:txBody>
      </p:sp>
    </p:spTree>
    <p:extLst>
      <p:ext uri="{BB962C8B-B14F-4D97-AF65-F5344CB8AC3E}">
        <p14:creationId xmlns:p14="http://schemas.microsoft.com/office/powerpoint/2010/main" val="2975076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163782"/>
          </a:xfrm>
          <a:solidFill>
            <a:schemeClr val="accent1">
              <a:lumMod val="20000"/>
              <a:lumOff val="80000"/>
            </a:schemeClr>
          </a:solidFill>
          <a:ln>
            <a:noFill/>
          </a:ln>
        </p:spPr>
        <p:txBody>
          <a:bodyPr/>
          <a:lstStyle/>
          <a:p>
            <a:r>
              <a:rPr lang="en-GB" b="1" u="sng" dirty="0"/>
              <a:t>Exit Ticket – Mini Whiteboards/On PLC</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How does today's learning connect to what you know already?​ </a:t>
            </a:r>
          </a:p>
          <a:p>
            <a:pPr marL="514350" indent="-514350">
              <a:buFont typeface="+mj-lt"/>
              <a:buAutoNum type="arabicPeriod"/>
            </a:pPr>
            <a:r>
              <a:rPr lang="en-US" dirty="0"/>
              <a:t>What connections can you make between today's learning and what we have studied previously?​</a:t>
            </a:r>
          </a:p>
          <a:p>
            <a:pPr marL="514350" indent="-514350">
              <a:buFont typeface="+mj-lt"/>
              <a:buAutoNum type="arabicPeriod"/>
            </a:pPr>
            <a:endParaRPr lang="en-US" dirty="0">
              <a:solidFill>
                <a:srgbClr val="FF0000"/>
              </a:solidFill>
            </a:endParaRPr>
          </a:p>
          <a:p>
            <a:pPr marL="0" indent="0">
              <a:buNone/>
            </a:pPr>
            <a:r>
              <a:rPr lang="en-US" dirty="0">
                <a:solidFill>
                  <a:srgbClr val="FF0000"/>
                </a:solidFill>
              </a:rPr>
              <a:t>*Annotate the above on your Personal Learning Checklist!</a:t>
            </a:r>
          </a:p>
          <a:p>
            <a:pPr marL="514350" indent="-514350">
              <a:buFont typeface="+mj-lt"/>
              <a:buAutoNum type="arabicPeriod"/>
            </a:pPr>
            <a:endParaRPr lang="en-GB" dirty="0"/>
          </a:p>
        </p:txBody>
      </p:sp>
    </p:spTree>
    <p:extLst>
      <p:ext uri="{BB962C8B-B14F-4D97-AF65-F5344CB8AC3E}">
        <p14:creationId xmlns:p14="http://schemas.microsoft.com/office/powerpoint/2010/main" val="3356506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149927"/>
          </a:xfrm>
          <a:solidFill>
            <a:srgbClr val="FFFF00"/>
          </a:solidFill>
          <a:ln>
            <a:noFill/>
          </a:ln>
        </p:spPr>
        <p:txBody>
          <a:bodyPr/>
          <a:lstStyle/>
          <a:p>
            <a:pPr algn="l"/>
            <a:r>
              <a:rPr lang="en-GB" b="1" u="sng" dirty="0">
                <a:latin typeface="+mn-lt"/>
              </a:rPr>
              <a:t>Learning Objectives</a:t>
            </a:r>
          </a:p>
        </p:txBody>
      </p:sp>
      <p:sp>
        <p:nvSpPr>
          <p:cNvPr id="4" name="Content Placeholder 3"/>
          <p:cNvSpPr>
            <a:spLocks noGrp="1"/>
          </p:cNvSpPr>
          <p:nvPr>
            <p:ph idx="1"/>
          </p:nvPr>
        </p:nvSpPr>
        <p:spPr>
          <a:xfrm>
            <a:off x="498764" y="1593273"/>
            <a:ext cx="10855036" cy="4583690"/>
          </a:xfrm>
        </p:spPr>
        <p:txBody>
          <a:bodyPr/>
          <a:lstStyle/>
          <a:p>
            <a:r>
              <a:rPr lang="en-GB" dirty="0"/>
              <a:t>To recap specification points </a:t>
            </a:r>
            <a:r>
              <a:rPr lang="en-GB" dirty="0">
                <a:solidFill>
                  <a:srgbClr val="FF0000"/>
                </a:solidFill>
              </a:rPr>
              <a:t>{x} </a:t>
            </a:r>
            <a:r>
              <a:rPr lang="en-GB" dirty="0"/>
              <a:t>to </a:t>
            </a:r>
            <a:r>
              <a:rPr lang="en-GB" dirty="0">
                <a:solidFill>
                  <a:srgbClr val="FF0000"/>
                </a:solidFill>
              </a:rPr>
              <a:t>{y}</a:t>
            </a:r>
          </a:p>
          <a:p>
            <a:r>
              <a:rPr lang="en-GB" dirty="0"/>
              <a:t>To apply your know ledge of these concepts to exam questions </a:t>
            </a:r>
          </a:p>
        </p:txBody>
      </p:sp>
    </p:spTree>
    <p:extLst>
      <p:ext uri="{BB962C8B-B14F-4D97-AF65-F5344CB8AC3E}">
        <p14:creationId xmlns:p14="http://schemas.microsoft.com/office/powerpoint/2010/main" val="41992919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TotalTime>
  <Words>534</Words>
  <Application>Microsoft Office PowerPoint</Application>
  <PresentationFormat>Widescreen</PresentationFormat>
  <Paragraphs>97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PowerPoint Presentation</vt:lpstr>
      <vt:lpstr>Answers</vt:lpstr>
      <vt:lpstr>Homework due in</vt:lpstr>
      <vt:lpstr>Learning Objectives</vt:lpstr>
      <vt:lpstr>Task</vt:lpstr>
      <vt:lpstr>Answers</vt:lpstr>
      <vt:lpstr>Exit Ticket – Mini Whiteboards/On PLC</vt:lpstr>
      <vt:lpstr>Learning Objectives</vt:lpstr>
    </vt:vector>
  </TitlesOfParts>
  <Company>Drayton Manor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Ms J Fenn</dc:creator>
  <cp:lastModifiedBy>Ms J Fenn</cp:lastModifiedBy>
  <cp:revision>7</cp:revision>
  <dcterms:created xsi:type="dcterms:W3CDTF">2025-03-26T13:40:08Z</dcterms:created>
  <dcterms:modified xsi:type="dcterms:W3CDTF">2025-03-26T14:05:10Z</dcterms:modified>
</cp:coreProperties>
</file>