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3" r:id="rId4"/>
  </p:sldMasterIdLst>
  <p:notesMasterIdLst>
    <p:notesMasterId r:id="rId62"/>
  </p:notesMasterIdLst>
  <p:sldIdLst>
    <p:sldId id="256" r:id="rId5"/>
    <p:sldId id="344" r:id="rId6"/>
    <p:sldId id="364" r:id="rId7"/>
    <p:sldId id="365" r:id="rId8"/>
    <p:sldId id="354" r:id="rId9"/>
    <p:sldId id="355" r:id="rId10"/>
    <p:sldId id="366" r:id="rId11"/>
    <p:sldId id="367" r:id="rId12"/>
    <p:sldId id="368" r:id="rId13"/>
    <p:sldId id="357" r:id="rId14"/>
    <p:sldId id="358" r:id="rId15"/>
    <p:sldId id="359" r:id="rId16"/>
    <p:sldId id="360" r:id="rId17"/>
    <p:sldId id="361" r:id="rId18"/>
    <p:sldId id="362" r:id="rId19"/>
    <p:sldId id="363" r:id="rId20"/>
    <p:sldId id="369" r:id="rId21"/>
    <p:sldId id="370" r:id="rId22"/>
    <p:sldId id="371" r:id="rId23"/>
    <p:sldId id="372" r:id="rId24"/>
    <p:sldId id="373" r:id="rId25"/>
    <p:sldId id="374" r:id="rId26"/>
    <p:sldId id="375" r:id="rId27"/>
    <p:sldId id="376" r:id="rId28"/>
    <p:sldId id="377" r:id="rId29"/>
    <p:sldId id="378" r:id="rId30"/>
    <p:sldId id="379" r:id="rId31"/>
    <p:sldId id="380" r:id="rId32"/>
    <p:sldId id="381" r:id="rId33"/>
    <p:sldId id="382" r:id="rId34"/>
    <p:sldId id="383" r:id="rId35"/>
    <p:sldId id="384" r:id="rId36"/>
    <p:sldId id="385" r:id="rId37"/>
    <p:sldId id="386" r:id="rId38"/>
    <p:sldId id="387" r:id="rId39"/>
    <p:sldId id="388" r:id="rId40"/>
    <p:sldId id="389" r:id="rId41"/>
    <p:sldId id="390" r:id="rId42"/>
    <p:sldId id="391" r:id="rId43"/>
    <p:sldId id="392" r:id="rId44"/>
    <p:sldId id="393" r:id="rId45"/>
    <p:sldId id="394" r:id="rId46"/>
    <p:sldId id="395" r:id="rId47"/>
    <p:sldId id="396" r:id="rId48"/>
    <p:sldId id="397" r:id="rId49"/>
    <p:sldId id="398" r:id="rId50"/>
    <p:sldId id="410" r:id="rId51"/>
    <p:sldId id="411" r:id="rId52"/>
    <p:sldId id="405" r:id="rId53"/>
    <p:sldId id="406" r:id="rId54"/>
    <p:sldId id="407" r:id="rId55"/>
    <p:sldId id="408" r:id="rId56"/>
    <p:sldId id="409" r:id="rId57"/>
    <p:sldId id="414" r:id="rId58"/>
    <p:sldId id="415" r:id="rId59"/>
    <p:sldId id="412" r:id="rId60"/>
    <p:sldId id="413"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
    <a:wholeTbl>
      <a:tcTxStyle>
        <a:font>
          <a:latin typeface="+mn-lt"/>
          <a:ea typeface="+mn-ea"/>
          <a:cs typeface="+mn-cs"/>
        </a:font>
        <a:srgbClr val="000000"/>
      </a:tcTxStyle>
      <a:tcStyle>
        <a:tcBdr>
          <a:left>
            <a:ln w="12701" cap="flat" cmpd="sng" algn="ctr">
              <a:solidFill>
                <a:srgbClr val="FFFFFF"/>
              </a:solidFill>
              <a:prstDash val="solid"/>
              <a:round/>
              <a:headEnd type="none" w="med" len="med"/>
              <a:tailEnd type="none" w="med" len="med"/>
            </a:ln>
          </a:left>
          <a:right>
            <a:ln w="12701" cap="flat" cmpd="sng" algn="ctr">
              <a:solidFill>
                <a:srgbClr val="FFFFFF"/>
              </a:solidFill>
              <a:prstDash val="solid"/>
              <a:round/>
              <a:headEnd type="none" w="med" len="med"/>
              <a:tailEnd type="none" w="med" len="med"/>
            </a:ln>
          </a:right>
          <a:top>
            <a:ln w="12701" cap="flat" cmpd="sng" algn="ctr">
              <a:solidFill>
                <a:srgbClr val="FFFFFF"/>
              </a:solidFill>
              <a:prstDash val="solid"/>
              <a:round/>
              <a:headEnd type="none" w="med" len="med"/>
              <a:tailEnd type="none" w="med" len="med"/>
            </a:ln>
          </a:top>
          <a:bottom>
            <a:ln w="12701" cap="flat" cmpd="sng" algn="ctr">
              <a:solidFill>
                <a:srgbClr val="FFFFFF"/>
              </a:solidFill>
              <a:prstDash val="solid"/>
              <a:round/>
              <a:headEnd type="none" w="med" len="med"/>
              <a:tailEnd type="none" w="med" len="med"/>
            </a:ln>
          </a:bottom>
        </a:tcBdr>
        <a:fill>
          <a:solidFill>
            <a:srgbClr val="E9EBF5"/>
          </a:solidFill>
        </a:fill>
      </a:tcStyle>
    </a:wholeTbl>
    <a:band1H>
      <a:tcStyle>
        <a:tcBdr/>
        <a:fill>
          <a:solidFill>
            <a:srgbClr val="CFD5EA"/>
          </a:solidFill>
        </a:fill>
      </a:tcStyle>
    </a:band1H>
    <a:band2H>
      <a:tcStyle>
        <a:tcBdr/>
      </a:tcStyle>
    </a:band2H>
    <a:band1V>
      <a:tcStyle>
        <a:tcBdr/>
        <a:fill>
          <a:solidFill>
            <a:srgbClr val="CFD5EA"/>
          </a:solidFill>
        </a:fill>
      </a:tcStyle>
    </a:band1V>
    <a:band2V>
      <a:tcStyle>
        <a:tcBdr/>
      </a:tcStyle>
    </a:band2V>
    <a:lastCol>
      <a:tcTxStyle b="on">
        <a:font>
          <a:latin typeface="+mn-lt"/>
          <a:ea typeface="+mn-ea"/>
          <a:cs typeface="+mn-cs"/>
        </a:font>
        <a:srgbClr val="FFFFFF"/>
      </a:tcTxStyle>
      <a:tcStyle>
        <a:tcBdr/>
        <a:fill>
          <a:solidFill>
            <a:srgbClr val="4472C4"/>
          </a:solidFill>
        </a:fill>
      </a:tcStyle>
    </a:lastCol>
    <a:firstCol>
      <a:tcTxStyle b="on">
        <a:font>
          <a:latin typeface="+mn-lt"/>
          <a:ea typeface="+mn-ea"/>
          <a:cs typeface="+mn-cs"/>
        </a:font>
        <a:srgbClr val="FFFFFF"/>
      </a:tcTxStyle>
      <a:tcStyle>
        <a:tcBdr/>
        <a:fill>
          <a:solidFill>
            <a:srgbClr val="4472C4"/>
          </a:solidFill>
        </a:fill>
      </a:tcStyle>
    </a:firstCol>
    <a:lastRow>
      <a:tcTxStyle b="on">
        <a:font>
          <a:latin typeface="+mn-lt"/>
          <a:ea typeface="+mn-ea"/>
          <a:cs typeface="+mn-cs"/>
        </a:font>
        <a:srgbClr val="FFFFFF"/>
      </a:tcTxStyle>
      <a:tcStyle>
        <a:tcBdr>
          <a:top>
            <a:ln w="38103" cap="flat" cmpd="sng" algn="ctr">
              <a:solidFill>
                <a:srgbClr val="FFFFFF"/>
              </a:solidFill>
              <a:prstDash val="solid"/>
              <a:round/>
              <a:headEnd type="none" w="med" len="med"/>
              <a:tailEnd type="none" w="med" len="med"/>
            </a:ln>
          </a:top>
        </a:tcBdr>
        <a:fill>
          <a:solidFill>
            <a:srgbClr val="4472C4"/>
          </a:solidFill>
        </a:fill>
      </a:tcStyle>
    </a:lastRow>
    <a:firstRow>
      <a:tcTxStyle b="on">
        <a:font>
          <a:latin typeface="+mn-lt"/>
          <a:ea typeface="+mn-ea"/>
          <a:cs typeface="+mn-cs"/>
        </a:font>
        <a:srgbClr val="FFFFFF"/>
      </a:tcTxStyle>
      <a:tcStyle>
        <a:tcBdr>
          <a:bottom>
            <a:ln w="38103" cap="flat" cmpd="sng" algn="ctr">
              <a:solidFill>
                <a:srgbClr val="FFFFFF"/>
              </a:solidFill>
              <a:prstDash val="solid"/>
              <a:round/>
              <a:headEnd type="none" w="med" len="med"/>
              <a:tailEnd type="none" w="med" len="med"/>
            </a:ln>
          </a:bottom>
        </a:tcBdr>
        <a:fill>
          <a:solidFill>
            <a:srgbClr val="4472C4"/>
          </a:solidFill>
        </a:fill>
      </a:tcStyle>
    </a:firstRow>
  </a:tblStyle>
  <a:tblStyle styleId="{5940675A-B579-460E-94D1-54222C63F5DA}" styleName="">
    <a:wholeTbl>
      <a:tcTxStyle>
        <a:font>
          <a:latin typeface="+mn-lt"/>
          <a:ea typeface="+mn-ea"/>
          <a:cs typeface="+mn-cs"/>
        </a:font>
        <a:srgbClr val="000000"/>
      </a:tcTxStyle>
      <a:tcStyle>
        <a:tcBdr>
          <a:left>
            <a:ln w="12701" cap="flat" cmpd="sng" algn="ctr">
              <a:solidFill>
                <a:srgbClr val="000000"/>
              </a:solidFill>
              <a:prstDash val="solid"/>
              <a:round/>
              <a:headEnd type="none" w="med" len="med"/>
              <a:tailEnd type="none" w="med" len="med"/>
            </a:ln>
          </a:left>
          <a:right>
            <a:ln w="12701" cap="flat" cmpd="sng" algn="ctr">
              <a:solidFill>
                <a:srgbClr val="000000"/>
              </a:solidFill>
              <a:prstDash val="solid"/>
              <a:round/>
              <a:headEnd type="none" w="med" len="med"/>
              <a:tailEnd type="none" w="med" len="med"/>
            </a:ln>
          </a:right>
          <a:top>
            <a:ln w="12701" cap="flat" cmpd="sng" algn="ctr">
              <a:solidFill>
                <a:srgbClr val="000000"/>
              </a:solidFill>
              <a:prstDash val="solid"/>
              <a:round/>
              <a:headEnd type="none" w="med" len="med"/>
              <a:tailEnd type="none" w="med" len="med"/>
            </a:ln>
          </a:top>
          <a:bottom>
            <a:ln w="12701" cap="flat" cmpd="sng" algn="ctr">
              <a:solidFill>
                <a:srgbClr val="000000"/>
              </a:solidFill>
              <a:prstDash val="solid"/>
              <a:round/>
              <a:headEnd type="none" w="med" len="med"/>
              <a:tailEnd type="none" w="med" len="med"/>
            </a:ln>
          </a:bottom>
        </a:tcBdr>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A25E8E16-4737-4CC1-9F43-C9DD5B89C42B}" type="datetime1">
              <a:rPr lang="en-GB"/>
              <a:pPr lvl="0"/>
              <a:t>25/04/2022</a:t>
            </a:fld>
            <a:endParaRPr lang="en-GB"/>
          </a:p>
        </p:txBody>
      </p:sp>
      <p:sp>
        <p:nvSpPr>
          <p:cNvPr id="4" name="Slide Image Placeholder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1F7D2B0C-816C-41E8-8C6C-B5E381679D50}" type="slidenum">
              <a:t>‹#›</a:t>
            </a:fld>
            <a:endParaRPr lang="en-GB"/>
          </a:p>
        </p:txBody>
      </p:sp>
    </p:spTree>
    <p:extLst>
      <p:ext uri="{BB962C8B-B14F-4D97-AF65-F5344CB8AC3E}">
        <p14:creationId xmlns:p14="http://schemas.microsoft.com/office/powerpoint/2010/main" val="194597149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2700AF-20EF-4A11-8E07-E8B795E28F3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1267" name="Rectangle 2"/>
          <p:cNvSpPr>
            <a:spLocks noRot="1" noChangeArrowheads="1" noTextEdit="1"/>
          </p:cNvSpPr>
          <p:nvPr>
            <p:ph type="sldImg"/>
          </p:nvPr>
        </p:nvSpPr>
        <p:spPr>
          <a:ln/>
        </p:spPr>
      </p:sp>
      <p:sp>
        <p:nvSpPr>
          <p:cNvPr id="11268"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373260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34063F-59F7-4905-BF7A-D625F1765009}" type="slidenum">
              <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4538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8" name="Google Shape;98;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256722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 name="Google Shape;10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5735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860737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746043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7193744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957880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8933154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120056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1" name="Google Shape;24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93571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D2DC6A-0092-4B2F-A9CE-4643239530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endParaRPr>
          </a:p>
        </p:txBody>
      </p:sp>
      <p:sp>
        <p:nvSpPr>
          <p:cNvPr id="13315" name="Rectangle 2"/>
          <p:cNvSpPr>
            <a:spLocks noRot="1" noChangeArrowheads="1" noTextEdit="1"/>
          </p:cNvSpPr>
          <p:nvPr>
            <p:ph type="sldImg"/>
          </p:nvPr>
        </p:nvSpPr>
        <p:spPr>
          <a:ln/>
        </p:spPr>
      </p:sp>
      <p:sp>
        <p:nvSpPr>
          <p:cNvPr id="13316" name="Rectangle 3"/>
          <p:cNvSpPr>
            <a:spLocks noGrp="1" noChangeArrowheads="1"/>
          </p:cNvSpPr>
          <p:nvPr>
            <p:ph type="body" idx="1"/>
          </p:nvPr>
        </p:nvSpPr>
        <p:spPr>
          <a:xfrm>
            <a:off x="914400" y="4343400"/>
            <a:ext cx="5029200" cy="4114800"/>
          </a:xfrm>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2169328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6397679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3" name="Google Shape;323;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7901806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3" name="Google Shape;403;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420322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 name="Google Shape;411;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27553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9" name="Google Shape;419;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176934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7" name="Google Shape;427;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99470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p2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1244180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3" name="Google Shape;443;p2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640813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1" name="Google Shape;451;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936825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9" name="Google Shape;4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249092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16387"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1638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EF46F10-A51C-48DC-8D3A-10A4E682130C}" type="slidenum">
              <a:rPr lang="en-GB" altLang="en-US" smtClean="0"/>
              <a:pPr/>
              <a:t>10</a:t>
            </a:fld>
            <a:endParaRPr lang="en-GB" altLang="en-US" smtClean="0"/>
          </a:p>
        </p:txBody>
      </p:sp>
    </p:spTree>
    <p:extLst>
      <p:ext uri="{BB962C8B-B14F-4D97-AF65-F5344CB8AC3E}">
        <p14:creationId xmlns:p14="http://schemas.microsoft.com/office/powerpoint/2010/main" val="14740647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037B2AF-CC4E-42CC-9849-51C55A102EE3}" type="slidenum">
              <a:t>50</a:t>
            </a:fld>
            <a:endParaRPr lang="en-GB" sz="1200" b="0" i="0" u="none" strike="noStrike" kern="1200" cap="none" spc="0" baseline="0">
              <a:solidFill>
                <a:srgbClr val="44546A"/>
              </a:solidFill>
              <a:uFillTx/>
              <a:latin typeface="Comic Sans MS" pitchFamily="66"/>
              <a:ea typeface="ＭＳ Ｐゴシック" pitchFamily="34"/>
            </a:endParaRPr>
          </a:p>
        </p:txBody>
      </p:sp>
    </p:spTree>
    <p:extLst>
      <p:ext uri="{BB962C8B-B14F-4D97-AF65-F5344CB8AC3E}">
        <p14:creationId xmlns:p14="http://schemas.microsoft.com/office/powerpoint/2010/main" val="3889747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37774F1-4AD4-47E4-8ECC-271FF7A6008F}" type="slidenum">
              <a:t>51</a:t>
            </a:fld>
            <a:endParaRPr lang="en-GB" sz="1200" b="0" i="0" u="none" strike="noStrike" kern="1200" cap="none" spc="0" baseline="0">
              <a:solidFill>
                <a:srgbClr val="44546A"/>
              </a:solidFill>
              <a:uFillTx/>
              <a:latin typeface="Comic Sans MS" pitchFamily="66"/>
              <a:ea typeface="ＭＳ Ｐゴシック" pitchFamily="34"/>
            </a:endParaRPr>
          </a:p>
        </p:txBody>
      </p:sp>
    </p:spTree>
    <p:extLst>
      <p:ext uri="{BB962C8B-B14F-4D97-AF65-F5344CB8AC3E}">
        <p14:creationId xmlns:p14="http://schemas.microsoft.com/office/powerpoint/2010/main" val="341978466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ln w="12701">
            <a:solidFill>
              <a:srgbClr val="000000"/>
            </a:solidFill>
            <a:prstDash val="solid"/>
            <a:miter/>
          </a:ln>
        </p:spPr>
      </p:sp>
      <p:sp>
        <p:nvSpPr>
          <p:cNvPr id="3" name="Notes Placeholder 2"/>
          <p:cNvSpPr txBox="1">
            <a:spLocks noGrp="1"/>
          </p:cNvSpPr>
          <p:nvPr>
            <p:ph type="body" sz="quarter" idx="1"/>
          </p:nvPr>
        </p:nvSpPr>
        <p:spPr/>
        <p:txBody>
          <a:bodyPr/>
          <a:lstStyle/>
          <a:p>
            <a:endParaRPr lang="en-GB"/>
          </a:p>
        </p:txBody>
      </p:sp>
      <p:sp>
        <p:nvSpPr>
          <p:cNvPr id="4" name="Slide Number Placehold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3B16F99-E346-4AC3-8365-56D7D2634885}" type="slidenum">
              <a:t>52</a:t>
            </a:fld>
            <a:endParaRPr lang="en-GB" sz="1200" b="0" i="0" u="none" strike="noStrike" kern="1200" cap="none" spc="0" baseline="0">
              <a:solidFill>
                <a:srgbClr val="44546A"/>
              </a:solidFill>
              <a:uFillTx/>
              <a:latin typeface="Comic Sans MS" pitchFamily="66"/>
              <a:ea typeface="ＭＳ Ｐゴシック" pitchFamily="34"/>
            </a:endParaRPr>
          </a:p>
        </p:txBody>
      </p:sp>
    </p:spTree>
    <p:extLst>
      <p:ext uri="{BB962C8B-B14F-4D97-AF65-F5344CB8AC3E}">
        <p14:creationId xmlns:p14="http://schemas.microsoft.com/office/powerpoint/2010/main" val="3582531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a:ln/>
        </p:spPr>
      </p:sp>
      <p:sp>
        <p:nvSpPr>
          <p:cNvPr id="18435"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1843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2C15CED-968B-40AE-B192-5D5068CAAF42}" type="slidenum">
              <a:rPr lang="en-GB" altLang="en-US" smtClean="0"/>
              <a:pPr/>
              <a:t>11</a:t>
            </a:fld>
            <a:endParaRPr lang="en-GB" altLang="en-US" smtClean="0"/>
          </a:p>
        </p:txBody>
      </p:sp>
    </p:spTree>
    <p:extLst>
      <p:ext uri="{BB962C8B-B14F-4D97-AF65-F5344CB8AC3E}">
        <p14:creationId xmlns:p14="http://schemas.microsoft.com/office/powerpoint/2010/main" val="2394504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4CF9D43-274F-4B20-A47F-6DB7B836BCD4}" type="slidenum">
              <a:rPr lang="en-GB" altLang="en-US" smtClean="0"/>
              <a:pPr/>
              <a:t>12</a:t>
            </a:fld>
            <a:endParaRPr lang="en-GB" altLang="en-US" smtClean="0"/>
          </a:p>
        </p:txBody>
      </p:sp>
    </p:spTree>
    <p:extLst>
      <p:ext uri="{BB962C8B-B14F-4D97-AF65-F5344CB8AC3E}">
        <p14:creationId xmlns:p14="http://schemas.microsoft.com/office/powerpoint/2010/main" val="1077623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2253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E750370-7481-4373-A191-DDA613482B58}" type="slidenum">
              <a:rPr lang="en-GB" altLang="en-US" smtClean="0"/>
              <a:pPr/>
              <a:t>13</a:t>
            </a:fld>
            <a:endParaRPr lang="en-GB" altLang="en-US" smtClean="0"/>
          </a:p>
        </p:txBody>
      </p:sp>
    </p:spTree>
    <p:extLst>
      <p:ext uri="{BB962C8B-B14F-4D97-AF65-F5344CB8AC3E}">
        <p14:creationId xmlns:p14="http://schemas.microsoft.com/office/powerpoint/2010/main" val="40975476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24580"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CC386C-2780-45FF-AB40-DCB090FF3823}" type="slidenum">
              <a:rPr lang="en-GB" altLang="en-US" smtClean="0"/>
              <a:pPr/>
              <a:t>14</a:t>
            </a:fld>
            <a:endParaRPr lang="en-GB" altLang="en-US" smtClean="0"/>
          </a:p>
        </p:txBody>
      </p:sp>
    </p:spTree>
    <p:extLst>
      <p:ext uri="{BB962C8B-B14F-4D97-AF65-F5344CB8AC3E}">
        <p14:creationId xmlns:p14="http://schemas.microsoft.com/office/powerpoint/2010/main" val="2118219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a:ln/>
        </p:spPr>
      </p:sp>
      <p:sp>
        <p:nvSpPr>
          <p:cNvPr id="26627"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26628"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53472E-4224-4D75-90C1-B48276AB8E55}" type="slidenum">
              <a:rPr lang="en-GB" altLang="en-US" smtClean="0"/>
              <a:pPr/>
              <a:t>15</a:t>
            </a:fld>
            <a:endParaRPr lang="en-GB" altLang="en-US" smtClean="0"/>
          </a:p>
        </p:txBody>
      </p:sp>
    </p:spTree>
    <p:extLst>
      <p:ext uri="{BB962C8B-B14F-4D97-AF65-F5344CB8AC3E}">
        <p14:creationId xmlns:p14="http://schemas.microsoft.com/office/powerpoint/2010/main" val="395780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p:spPr>
        <p:txBody>
          <a:bodyPr/>
          <a:lstStyle/>
          <a:p>
            <a:endParaRPr lang="en-GB" altLang="en-US" smtClean="0">
              <a:latin typeface="Arial" panose="020B0604020202020204" pitchFamily="34" charset="0"/>
            </a:endParaRPr>
          </a:p>
        </p:txBody>
      </p:sp>
      <p:sp>
        <p:nvSpPr>
          <p:cNvPr id="28676"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30C3D8-14B3-4652-8E9E-09BE11776FED}" type="slidenum">
              <a:rPr lang="en-GB" altLang="en-US" smtClean="0"/>
              <a:pPr/>
              <a:t>16</a:t>
            </a:fld>
            <a:endParaRPr lang="en-GB" altLang="en-US" smtClean="0"/>
          </a:p>
        </p:txBody>
      </p:sp>
    </p:spTree>
    <p:extLst>
      <p:ext uri="{BB962C8B-B14F-4D97-AF65-F5344CB8AC3E}">
        <p14:creationId xmlns:p14="http://schemas.microsoft.com/office/powerpoint/2010/main" val="3779572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p:cNvSpPr txBox="1">
            <a:spLocks noGrp="1"/>
          </p:cNvSpPr>
          <p:nvPr>
            <p:ph type="dt" sz="half" idx="7"/>
          </p:nvPr>
        </p:nvSpPr>
        <p:spPr/>
        <p:txBody>
          <a:bodyPr/>
          <a:lstStyle>
            <a:lvl1pPr>
              <a:defRPr/>
            </a:lvl1pPr>
          </a:lstStyle>
          <a:p>
            <a:pPr lvl="0"/>
            <a:fld id="{DBB87D62-7A81-48B5-8D75-60A963901063}"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12432896-5A91-42A0-9F9C-3D5F121A3C5D}" type="slidenum">
              <a:t>‹#›</a:t>
            </a:fld>
            <a:endParaRPr lang="en-GB"/>
          </a:p>
        </p:txBody>
      </p:sp>
    </p:spTree>
    <p:extLst>
      <p:ext uri="{BB962C8B-B14F-4D97-AF65-F5344CB8AC3E}">
        <p14:creationId xmlns:p14="http://schemas.microsoft.com/office/powerpoint/2010/main" val="874864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973F670A-2071-4E2A-A1D5-2F6B22B239E7}"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B3529F01-B205-4CE1-848C-17C24B64E9C1}" type="slidenum">
              <a:t>‹#›</a:t>
            </a:fld>
            <a:endParaRPr lang="en-GB"/>
          </a:p>
        </p:txBody>
      </p:sp>
    </p:spTree>
    <p:extLst>
      <p:ext uri="{BB962C8B-B14F-4D97-AF65-F5344CB8AC3E}">
        <p14:creationId xmlns:p14="http://schemas.microsoft.com/office/powerpoint/2010/main" val="986994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1B0395BE-EA79-4727-AE4A-63E95C02C5AC}"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D9690385-4231-4C6A-A738-42305D2DE260}" type="slidenum">
              <a:t>‹#›</a:t>
            </a:fld>
            <a:endParaRPr lang="en-GB"/>
          </a:p>
        </p:txBody>
      </p:sp>
    </p:spTree>
    <p:extLst>
      <p:ext uri="{BB962C8B-B14F-4D97-AF65-F5344CB8AC3E}">
        <p14:creationId xmlns:p14="http://schemas.microsoft.com/office/powerpoint/2010/main" val="301266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BB94B5E-6FE6-4CE0-8E9F-A65C5DCC02F1}" type="slidenum">
              <a:rPr lang="en-US" altLang="en-US"/>
              <a:pPr>
                <a:defRPr/>
              </a:pPr>
              <a:t>‹#›</a:t>
            </a:fld>
            <a:endParaRPr lang="en-US" altLang="en-US"/>
          </a:p>
        </p:txBody>
      </p:sp>
    </p:spTree>
    <p:extLst>
      <p:ext uri="{BB962C8B-B14F-4D97-AF65-F5344CB8AC3E}">
        <p14:creationId xmlns:p14="http://schemas.microsoft.com/office/powerpoint/2010/main" val="33580458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6A8ACA-B5F2-4CFF-A49E-3099E1843416}" type="slidenum">
              <a:rPr lang="en-US" altLang="en-US"/>
              <a:pPr>
                <a:defRPr/>
              </a:pPr>
              <a:t>‹#›</a:t>
            </a:fld>
            <a:endParaRPr lang="en-US" altLang="en-US"/>
          </a:p>
        </p:txBody>
      </p:sp>
    </p:spTree>
    <p:extLst>
      <p:ext uri="{BB962C8B-B14F-4D97-AF65-F5344CB8AC3E}">
        <p14:creationId xmlns:p14="http://schemas.microsoft.com/office/powerpoint/2010/main" val="29915162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98214A-C253-4D61-9B30-458C06197F47}" type="slidenum">
              <a:rPr lang="en-US" altLang="en-US"/>
              <a:pPr>
                <a:defRPr/>
              </a:pPr>
              <a:t>‹#›</a:t>
            </a:fld>
            <a:endParaRPr lang="en-US" altLang="en-US"/>
          </a:p>
        </p:txBody>
      </p:sp>
    </p:spTree>
    <p:extLst>
      <p:ext uri="{BB962C8B-B14F-4D97-AF65-F5344CB8AC3E}">
        <p14:creationId xmlns:p14="http://schemas.microsoft.com/office/powerpoint/2010/main" val="30510957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1D8B7C-7383-4F3B-8667-BA04289A6B5F}" type="slidenum">
              <a:rPr lang="en-US" altLang="en-US"/>
              <a:pPr>
                <a:defRPr/>
              </a:pPr>
              <a:t>‹#›</a:t>
            </a:fld>
            <a:endParaRPr lang="en-US" altLang="en-US"/>
          </a:p>
        </p:txBody>
      </p:sp>
    </p:spTree>
    <p:extLst>
      <p:ext uri="{BB962C8B-B14F-4D97-AF65-F5344CB8AC3E}">
        <p14:creationId xmlns:p14="http://schemas.microsoft.com/office/powerpoint/2010/main" val="38934369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B837EB-819D-42F4-9C97-A08BB01B2779}" type="slidenum">
              <a:rPr lang="en-US" altLang="en-US"/>
              <a:pPr>
                <a:defRPr/>
              </a:pPr>
              <a:t>‹#›</a:t>
            </a:fld>
            <a:endParaRPr lang="en-US" altLang="en-US"/>
          </a:p>
        </p:txBody>
      </p:sp>
    </p:spTree>
    <p:extLst>
      <p:ext uri="{BB962C8B-B14F-4D97-AF65-F5344CB8AC3E}">
        <p14:creationId xmlns:p14="http://schemas.microsoft.com/office/powerpoint/2010/main" val="3181495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4DE3E9-8F29-42A4-9270-81A8759D76DA}" type="slidenum">
              <a:rPr lang="en-US" altLang="en-US"/>
              <a:pPr>
                <a:defRPr/>
              </a:pPr>
              <a:t>‹#›</a:t>
            </a:fld>
            <a:endParaRPr lang="en-US" altLang="en-US"/>
          </a:p>
        </p:txBody>
      </p:sp>
    </p:spTree>
    <p:extLst>
      <p:ext uri="{BB962C8B-B14F-4D97-AF65-F5344CB8AC3E}">
        <p14:creationId xmlns:p14="http://schemas.microsoft.com/office/powerpoint/2010/main" val="3879059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9C4C354-B158-42EF-9630-798A9D7B6908}" type="slidenum">
              <a:rPr lang="en-US" altLang="en-US"/>
              <a:pPr>
                <a:defRPr/>
              </a:pPr>
              <a:t>‹#›</a:t>
            </a:fld>
            <a:endParaRPr lang="en-US" altLang="en-US"/>
          </a:p>
        </p:txBody>
      </p:sp>
    </p:spTree>
    <p:extLst>
      <p:ext uri="{BB962C8B-B14F-4D97-AF65-F5344CB8AC3E}">
        <p14:creationId xmlns:p14="http://schemas.microsoft.com/office/powerpoint/2010/main" val="3337990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8D39C82-A7BE-47BF-95FF-37B779DA6D63}" type="slidenum">
              <a:rPr lang="en-US" altLang="en-US"/>
              <a:pPr>
                <a:defRPr/>
              </a:pPr>
              <a:t>‹#›</a:t>
            </a:fld>
            <a:endParaRPr lang="en-US" altLang="en-US"/>
          </a:p>
        </p:txBody>
      </p:sp>
    </p:spTree>
    <p:extLst>
      <p:ext uri="{BB962C8B-B14F-4D97-AF65-F5344CB8AC3E}">
        <p14:creationId xmlns:p14="http://schemas.microsoft.com/office/powerpoint/2010/main" val="1640547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3DAB26DD-9843-4D0A-9391-D338A375783F}"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F1F78B53-34F5-41F6-941D-031A7A01AF10}" type="slidenum">
              <a:t>‹#›</a:t>
            </a:fld>
            <a:endParaRPr lang="en-GB"/>
          </a:p>
        </p:txBody>
      </p:sp>
    </p:spTree>
    <p:extLst>
      <p:ext uri="{BB962C8B-B14F-4D97-AF65-F5344CB8AC3E}">
        <p14:creationId xmlns:p14="http://schemas.microsoft.com/office/powerpoint/2010/main" val="1781820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098521-6445-44A9-B009-926C86D0DB60}" type="slidenum">
              <a:rPr lang="en-US" altLang="en-US"/>
              <a:pPr>
                <a:defRPr/>
              </a:pPr>
              <a:t>‹#›</a:t>
            </a:fld>
            <a:endParaRPr lang="en-US" altLang="en-US"/>
          </a:p>
        </p:txBody>
      </p:sp>
    </p:spTree>
    <p:extLst>
      <p:ext uri="{BB962C8B-B14F-4D97-AF65-F5344CB8AC3E}">
        <p14:creationId xmlns:p14="http://schemas.microsoft.com/office/powerpoint/2010/main" val="613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6A636A-915A-4419-A431-C57DE0182DED}" type="slidenum">
              <a:rPr lang="en-US" altLang="en-US"/>
              <a:pPr>
                <a:defRPr/>
              </a:pPr>
              <a:t>‹#›</a:t>
            </a:fld>
            <a:endParaRPr lang="en-US" altLang="en-US"/>
          </a:p>
        </p:txBody>
      </p:sp>
    </p:spTree>
    <p:extLst>
      <p:ext uri="{BB962C8B-B14F-4D97-AF65-F5344CB8AC3E}">
        <p14:creationId xmlns:p14="http://schemas.microsoft.com/office/powerpoint/2010/main" val="33978822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6D626C-CD86-49C8-ACDC-83EB01C4147C}" type="slidenum">
              <a:rPr lang="en-US" altLang="en-US"/>
              <a:pPr>
                <a:defRPr/>
              </a:pPr>
              <a:t>‹#›</a:t>
            </a:fld>
            <a:endParaRPr lang="en-US" altLang="en-US"/>
          </a:p>
        </p:txBody>
      </p:sp>
    </p:spTree>
    <p:extLst>
      <p:ext uri="{BB962C8B-B14F-4D97-AF65-F5344CB8AC3E}">
        <p14:creationId xmlns:p14="http://schemas.microsoft.com/office/powerpoint/2010/main" val="2845337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
        <p:cNvGrpSpPr/>
        <p:nvPr/>
      </p:nvGrpSpPr>
      <p:grpSpPr>
        <a:xfrm>
          <a:off x="0" y="0"/>
          <a:ext cx="0" cy="0"/>
          <a:chOff x="0" y="0"/>
          <a:chExt cx="0" cy="0"/>
        </a:xfrm>
      </p:grpSpPr>
      <p:sp>
        <p:nvSpPr>
          <p:cNvPr id="17" name="Google Shape;17;p3"/>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6532703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611967" y="593367"/>
            <a:ext cx="8800800" cy="1086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44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20" name="Google Shape;20;p4"/>
          <p:cNvSpPr txBox="1">
            <a:spLocks noGrp="1"/>
          </p:cNvSpPr>
          <p:nvPr>
            <p:ph type="body" idx="1"/>
          </p:nvPr>
        </p:nvSpPr>
        <p:spPr>
          <a:xfrm>
            <a:off x="611967" y="1679367"/>
            <a:ext cx="10968001" cy="42130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sz="1867"/>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21" name="Google Shape;21;p4"/>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816312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53667" y="1466300"/>
            <a:ext cx="10926400" cy="45884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B3241"/>
              </a:buClr>
              <a:buSzPts val="7200"/>
              <a:buFont typeface="Montserrat SemiBold"/>
              <a:buNone/>
              <a:defRPr sz="4800" b="0" i="1">
                <a:solidFill>
                  <a:srgbClr val="4B3241"/>
                </a:solidFill>
                <a:latin typeface="Montserrat SemiBold"/>
                <a:ea typeface="Montserrat SemiBold"/>
                <a:cs typeface="Montserrat SemiBold"/>
                <a:sym typeface="Montserrat SemiBold"/>
              </a:defRPr>
            </a:lvl1pPr>
            <a:lvl2pPr lvl="1"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2pPr>
            <a:lvl3pPr lvl="2"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3pPr>
            <a:lvl4pPr lvl="3"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4pPr>
            <a:lvl5pPr lvl="4"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5pPr>
            <a:lvl6pPr lvl="5"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6pPr>
            <a:lvl7pPr lvl="6"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7pPr>
            <a:lvl8pPr lvl="7"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8pPr>
            <a:lvl9pPr lvl="8" algn="l">
              <a:lnSpc>
                <a:spcPct val="100000"/>
              </a:lnSpc>
              <a:spcBef>
                <a:spcPts val="0"/>
              </a:spcBef>
              <a:spcAft>
                <a:spcPts val="0"/>
              </a:spcAft>
              <a:buClr>
                <a:srgbClr val="4B3241"/>
              </a:buClr>
              <a:buSzPts val="7200"/>
              <a:buFont typeface="Montserrat SemiBold"/>
              <a:buNone/>
              <a:defRPr sz="4800">
                <a:solidFill>
                  <a:srgbClr val="4B3241"/>
                </a:solidFill>
                <a:latin typeface="Montserrat SemiBold"/>
                <a:ea typeface="Montserrat SemiBold"/>
                <a:cs typeface="Montserrat SemiBold"/>
                <a:sym typeface="Montserrat SemiBold"/>
              </a:defRPr>
            </a:lvl9pPr>
          </a:lstStyle>
          <a:p>
            <a:endParaRPr/>
          </a:p>
        </p:txBody>
      </p:sp>
      <p:sp>
        <p:nvSpPr>
          <p:cNvPr id="24" name="Google Shape;24;p5"/>
          <p:cNvSpPr txBox="1">
            <a:spLocks noGrp="1"/>
          </p:cNvSpPr>
          <p:nvPr>
            <p:ph type="subTitle" idx="1"/>
          </p:nvPr>
        </p:nvSpPr>
        <p:spPr>
          <a:xfrm>
            <a:off x="632700" y="5292667"/>
            <a:ext cx="5247200" cy="1272000"/>
          </a:xfrm>
          <a:prstGeom prst="rect">
            <a:avLst/>
          </a:prstGeom>
          <a:noFill/>
          <a:ln>
            <a:noFill/>
          </a:ln>
        </p:spPr>
        <p:txBody>
          <a:bodyPr spcFirstLastPara="1" wrap="square" lIns="0" tIns="0" rIns="0" bIns="0" anchor="b" anchorCtr="0">
            <a:noAutofit/>
          </a:bodyPr>
          <a:lstStyle>
            <a:lvl1pPr lvl="0" algn="l">
              <a:lnSpc>
                <a:spcPct val="140000"/>
              </a:lnSpc>
              <a:spcBef>
                <a:spcPts val="1333"/>
              </a:spcBef>
              <a:spcAft>
                <a:spcPts val="0"/>
              </a:spcAft>
              <a:buSzPts val="3200"/>
              <a:buNone/>
              <a:defRPr sz="1867">
                <a:solidFill>
                  <a:srgbClr val="4B324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3200"/>
              <a:buNone/>
              <a:defRPr>
                <a:solidFill>
                  <a:srgbClr val="4B3241"/>
                </a:solidFill>
              </a:defRPr>
            </a:lvl2pPr>
            <a:lvl3pPr lvl="2" algn="l">
              <a:lnSpc>
                <a:spcPct val="130000"/>
              </a:lnSpc>
              <a:spcBef>
                <a:spcPts val="1333"/>
              </a:spcBef>
              <a:spcAft>
                <a:spcPts val="0"/>
              </a:spcAft>
              <a:buSzPts val="2800"/>
              <a:buNone/>
              <a:defRPr>
                <a:solidFill>
                  <a:srgbClr val="4B3241"/>
                </a:solidFill>
              </a:defRPr>
            </a:lvl3pPr>
            <a:lvl4pPr lvl="3" algn="l">
              <a:lnSpc>
                <a:spcPct val="130000"/>
              </a:lnSpc>
              <a:spcBef>
                <a:spcPts val="1333"/>
              </a:spcBef>
              <a:spcAft>
                <a:spcPts val="0"/>
              </a:spcAft>
              <a:buSzPts val="2800"/>
              <a:buNone/>
              <a:defRPr>
                <a:solidFill>
                  <a:srgbClr val="4B3241"/>
                </a:solidFill>
              </a:defRPr>
            </a:lvl4pPr>
            <a:lvl5pPr lvl="4" algn="l">
              <a:lnSpc>
                <a:spcPct val="130000"/>
              </a:lnSpc>
              <a:spcBef>
                <a:spcPts val="1333"/>
              </a:spcBef>
              <a:spcAft>
                <a:spcPts val="0"/>
              </a:spcAft>
              <a:buSzPts val="2800"/>
              <a:buNone/>
              <a:defRPr>
                <a:solidFill>
                  <a:srgbClr val="4B3241"/>
                </a:solidFill>
              </a:defRPr>
            </a:lvl5pPr>
            <a:lvl6pPr lvl="5" algn="l">
              <a:lnSpc>
                <a:spcPct val="130000"/>
              </a:lnSpc>
              <a:spcBef>
                <a:spcPts val="1333"/>
              </a:spcBef>
              <a:spcAft>
                <a:spcPts val="0"/>
              </a:spcAft>
              <a:buSzPts val="2800"/>
              <a:buNone/>
              <a:defRPr>
                <a:solidFill>
                  <a:srgbClr val="4B3241"/>
                </a:solidFill>
              </a:defRPr>
            </a:lvl6pPr>
            <a:lvl7pPr lvl="6" algn="l">
              <a:lnSpc>
                <a:spcPct val="130000"/>
              </a:lnSpc>
              <a:spcBef>
                <a:spcPts val="1333"/>
              </a:spcBef>
              <a:spcAft>
                <a:spcPts val="0"/>
              </a:spcAft>
              <a:buSzPts val="2800"/>
              <a:buNone/>
              <a:defRPr>
                <a:solidFill>
                  <a:srgbClr val="4B3241"/>
                </a:solidFill>
              </a:defRPr>
            </a:lvl7pPr>
            <a:lvl8pPr lvl="7" algn="l">
              <a:lnSpc>
                <a:spcPct val="130000"/>
              </a:lnSpc>
              <a:spcBef>
                <a:spcPts val="1333"/>
              </a:spcBef>
              <a:spcAft>
                <a:spcPts val="0"/>
              </a:spcAft>
              <a:buSzPts val="2800"/>
              <a:buNone/>
              <a:defRPr>
                <a:solidFill>
                  <a:srgbClr val="4B3241"/>
                </a:solidFill>
              </a:defRPr>
            </a:lvl8pPr>
            <a:lvl9pPr lvl="8" algn="l">
              <a:lnSpc>
                <a:spcPct val="130000"/>
              </a:lnSpc>
              <a:spcBef>
                <a:spcPts val="1333"/>
              </a:spcBef>
              <a:spcAft>
                <a:spcPts val="1333"/>
              </a:spcAft>
              <a:buSzPts val="2800"/>
              <a:buNone/>
              <a:defRPr>
                <a:solidFill>
                  <a:srgbClr val="4B3241"/>
                </a:solidFill>
              </a:defRPr>
            </a:lvl9pPr>
          </a:lstStyle>
          <a:p>
            <a:endParaRPr/>
          </a:p>
        </p:txBody>
      </p:sp>
      <p:pic>
        <p:nvPicPr>
          <p:cNvPr id="25" name="Google Shape;25;p5"/>
          <p:cNvPicPr preferRelativeResize="0"/>
          <p:nvPr/>
        </p:nvPicPr>
        <p:blipFill rotWithShape="1">
          <a:blip r:embed="rId2">
            <a:alphaModFix/>
          </a:blip>
          <a:srcRect l="9"/>
          <a:stretch/>
        </p:blipFill>
        <p:spPr>
          <a:xfrm>
            <a:off x="11605532" y="6003937"/>
            <a:ext cx="299234" cy="558903"/>
          </a:xfrm>
          <a:prstGeom prst="rect">
            <a:avLst/>
          </a:prstGeom>
          <a:noFill/>
          <a:ln>
            <a:noFill/>
          </a:ln>
        </p:spPr>
      </p:pic>
    </p:spTree>
    <p:extLst>
      <p:ext uri="{BB962C8B-B14F-4D97-AF65-F5344CB8AC3E}">
        <p14:creationId xmlns:p14="http://schemas.microsoft.com/office/powerpoint/2010/main" val="1260550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611967" y="593367"/>
            <a:ext cx="5268000" cy="1086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44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2" name="Google Shape;32;p7"/>
          <p:cNvSpPr txBox="1">
            <a:spLocks noGrp="1"/>
          </p:cNvSpPr>
          <p:nvPr>
            <p:ph type="body" idx="1"/>
          </p:nvPr>
        </p:nvSpPr>
        <p:spPr>
          <a:xfrm>
            <a:off x="611967" y="1917533"/>
            <a:ext cx="5268000" cy="39748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33" name="Google Shape;33;p7"/>
          <p:cNvSpPr txBox="1">
            <a:spLocks noGrp="1"/>
          </p:cNvSpPr>
          <p:nvPr>
            <p:ph type="body" idx="2"/>
          </p:nvPr>
        </p:nvSpPr>
        <p:spPr>
          <a:xfrm>
            <a:off x="6311967" y="1917533"/>
            <a:ext cx="5268000" cy="39748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34" name="Google Shape;34;p7"/>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
        <p:nvSpPr>
          <p:cNvPr id="35" name="Google Shape;35;p7"/>
          <p:cNvSpPr txBox="1">
            <a:spLocks noGrp="1"/>
          </p:cNvSpPr>
          <p:nvPr>
            <p:ph type="title" idx="3"/>
          </p:nvPr>
        </p:nvSpPr>
        <p:spPr>
          <a:xfrm>
            <a:off x="6311967" y="593367"/>
            <a:ext cx="5268000" cy="1086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44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Tree>
    <p:extLst>
      <p:ext uri="{BB962C8B-B14F-4D97-AF65-F5344CB8AC3E}">
        <p14:creationId xmlns:p14="http://schemas.microsoft.com/office/powerpoint/2010/main" val="3109310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11967" y="593367"/>
            <a:ext cx="8800800" cy="1086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44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38" name="Google Shape;38;p8"/>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783082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slide with three elements">
  <p:cSld name="Comparison slide with three elements">
    <p:spTree>
      <p:nvGrpSpPr>
        <p:cNvPr id="1" name="Shape 39"/>
        <p:cNvGrpSpPr/>
        <p:nvPr/>
      </p:nvGrpSpPr>
      <p:grpSpPr>
        <a:xfrm>
          <a:off x="0" y="0"/>
          <a:ext cx="0" cy="0"/>
          <a:chOff x="0" y="0"/>
          <a:chExt cx="0" cy="0"/>
        </a:xfrm>
      </p:grpSpPr>
      <p:sp>
        <p:nvSpPr>
          <p:cNvPr id="40" name="Google Shape;40;p9"/>
          <p:cNvSpPr txBox="1">
            <a:spLocks noGrp="1"/>
          </p:cNvSpPr>
          <p:nvPr>
            <p:ph type="title"/>
          </p:nvPr>
        </p:nvSpPr>
        <p:spPr>
          <a:xfrm>
            <a:off x="611967" y="593367"/>
            <a:ext cx="8800800" cy="1086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B3241"/>
              </a:buClr>
              <a:buSzPts val="4400"/>
              <a:buNone/>
              <a:defRPr>
                <a:solidFill>
                  <a:srgbClr val="4B324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41" name="Google Shape;41;p9"/>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
        <p:nvSpPr>
          <p:cNvPr id="42" name="Google Shape;42;p9"/>
          <p:cNvSpPr txBox="1">
            <a:spLocks noGrp="1"/>
          </p:cNvSpPr>
          <p:nvPr>
            <p:ph type="subTitle" idx="1"/>
          </p:nvPr>
        </p:nvSpPr>
        <p:spPr>
          <a:xfrm>
            <a:off x="611967" y="2509500"/>
            <a:ext cx="3447200" cy="604400"/>
          </a:xfrm>
          <a:prstGeom prst="rect">
            <a:avLst/>
          </a:prstGeom>
          <a:solidFill>
            <a:schemeClr val="accent1"/>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b="1">
                <a:solidFill>
                  <a:schemeClr val="lt1"/>
                </a:solidFill>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43" name="Google Shape;43;p9"/>
          <p:cNvSpPr txBox="1">
            <a:spLocks noGrp="1"/>
          </p:cNvSpPr>
          <p:nvPr>
            <p:ph type="body" idx="2"/>
          </p:nvPr>
        </p:nvSpPr>
        <p:spPr>
          <a:xfrm>
            <a:off x="611967" y="3323500"/>
            <a:ext cx="3447200" cy="2568800"/>
          </a:xfrm>
          <a:prstGeom prst="rect">
            <a:avLst/>
          </a:prstGeom>
          <a:noFill/>
          <a:ln w="9525" cap="flat" cmpd="sng">
            <a:solidFill>
              <a:srgbClr val="999999"/>
            </a:solidFill>
            <a:prstDash val="solid"/>
            <a:round/>
            <a:headEnd type="none" w="sm" len="sm"/>
            <a:tailEnd type="none" w="sm" len="sm"/>
          </a:ln>
        </p:spPr>
        <p:txBody>
          <a:bodyPr spcFirstLastPara="1" wrap="square" lIns="182850" tIns="180000" rIns="182850" bIns="182850" anchor="t" anchorCtr="0">
            <a:noAutofit/>
          </a:bodyPr>
          <a:lstStyle>
            <a:lvl1pPr marL="304815" lvl="0" indent="-270947" algn="l">
              <a:lnSpc>
                <a:spcPct val="115000"/>
              </a:lnSpc>
              <a:spcBef>
                <a:spcPts val="0"/>
              </a:spcBef>
              <a:spcAft>
                <a:spcPts val="0"/>
              </a:spcAft>
              <a:buSzPts val="2800"/>
              <a:buChar char="●"/>
              <a:defRPr sz="1867"/>
            </a:lvl1pPr>
            <a:lvl2pPr marL="609630" lvl="1" indent="-270947" algn="l">
              <a:lnSpc>
                <a:spcPct val="115000"/>
              </a:lnSpc>
              <a:spcBef>
                <a:spcPts val="800"/>
              </a:spcBef>
              <a:spcAft>
                <a:spcPts val="0"/>
              </a:spcAft>
              <a:buSzPts val="2800"/>
              <a:buChar char="–"/>
              <a:defRPr sz="1867"/>
            </a:lvl2pPr>
            <a:lvl3pPr marL="914446" lvl="2" indent="-270947" algn="l">
              <a:lnSpc>
                <a:spcPct val="115000"/>
              </a:lnSpc>
              <a:spcBef>
                <a:spcPts val="800"/>
              </a:spcBef>
              <a:spcAft>
                <a:spcPts val="0"/>
              </a:spcAft>
              <a:buSzPts val="2800"/>
              <a:buChar char="–"/>
              <a:defRPr/>
            </a:lvl3pPr>
            <a:lvl4pPr marL="1219261" lvl="3" indent="-270947" algn="l">
              <a:lnSpc>
                <a:spcPct val="115000"/>
              </a:lnSpc>
              <a:spcBef>
                <a:spcPts val="800"/>
              </a:spcBef>
              <a:spcAft>
                <a:spcPts val="0"/>
              </a:spcAft>
              <a:buSzPts val="2800"/>
              <a:buChar char="–"/>
              <a:defRPr/>
            </a:lvl4pPr>
            <a:lvl5pPr marL="1524076" lvl="4" indent="-270947" algn="l">
              <a:lnSpc>
                <a:spcPct val="115000"/>
              </a:lnSpc>
              <a:spcBef>
                <a:spcPts val="800"/>
              </a:spcBef>
              <a:spcAft>
                <a:spcPts val="0"/>
              </a:spcAft>
              <a:buSzPts val="2800"/>
              <a:buChar char="–"/>
              <a:defRPr/>
            </a:lvl5pPr>
            <a:lvl6pPr marL="1828891" lvl="5" indent="-270947" algn="l">
              <a:lnSpc>
                <a:spcPct val="115000"/>
              </a:lnSpc>
              <a:spcBef>
                <a:spcPts val="800"/>
              </a:spcBef>
              <a:spcAft>
                <a:spcPts val="0"/>
              </a:spcAft>
              <a:buSzPts val="2800"/>
              <a:buChar char="–"/>
              <a:defRPr/>
            </a:lvl6pPr>
            <a:lvl7pPr marL="2133707" lvl="6" indent="-270947" algn="l">
              <a:lnSpc>
                <a:spcPct val="115000"/>
              </a:lnSpc>
              <a:spcBef>
                <a:spcPts val="800"/>
              </a:spcBef>
              <a:spcAft>
                <a:spcPts val="0"/>
              </a:spcAft>
              <a:buSzPts val="2800"/>
              <a:buChar char="–"/>
              <a:defRPr/>
            </a:lvl7pPr>
            <a:lvl8pPr marL="2438522" lvl="7" indent="-270947" algn="l">
              <a:lnSpc>
                <a:spcPct val="115000"/>
              </a:lnSpc>
              <a:spcBef>
                <a:spcPts val="800"/>
              </a:spcBef>
              <a:spcAft>
                <a:spcPts val="0"/>
              </a:spcAft>
              <a:buSzPts val="2800"/>
              <a:buChar char="–"/>
              <a:defRPr/>
            </a:lvl8pPr>
            <a:lvl9pPr marL="2743337" lvl="8" indent="-270947" algn="l">
              <a:lnSpc>
                <a:spcPct val="115000"/>
              </a:lnSpc>
              <a:spcBef>
                <a:spcPts val="800"/>
              </a:spcBef>
              <a:spcAft>
                <a:spcPts val="800"/>
              </a:spcAft>
              <a:buSzPts val="2800"/>
              <a:buChar char="–"/>
              <a:defRPr/>
            </a:lvl9pPr>
          </a:lstStyle>
          <a:p>
            <a:endParaRPr/>
          </a:p>
        </p:txBody>
      </p:sp>
      <p:sp>
        <p:nvSpPr>
          <p:cNvPr id="44" name="Google Shape;44;p9"/>
          <p:cNvSpPr txBox="1">
            <a:spLocks noGrp="1"/>
          </p:cNvSpPr>
          <p:nvPr>
            <p:ph type="subTitle" idx="3"/>
          </p:nvPr>
        </p:nvSpPr>
        <p:spPr>
          <a:xfrm>
            <a:off x="4372400" y="2509500"/>
            <a:ext cx="3447200" cy="604400"/>
          </a:xfrm>
          <a:prstGeom prst="rect">
            <a:avLst/>
          </a:prstGeom>
          <a:solidFill>
            <a:schemeClr val="accent1"/>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b="1">
                <a:solidFill>
                  <a:schemeClr val="lt1"/>
                </a:solidFill>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45" name="Google Shape;45;p9"/>
          <p:cNvSpPr txBox="1">
            <a:spLocks noGrp="1"/>
          </p:cNvSpPr>
          <p:nvPr>
            <p:ph type="body" idx="4"/>
          </p:nvPr>
        </p:nvSpPr>
        <p:spPr>
          <a:xfrm>
            <a:off x="4372400" y="3323500"/>
            <a:ext cx="3447200" cy="2568800"/>
          </a:xfrm>
          <a:prstGeom prst="rect">
            <a:avLst/>
          </a:prstGeom>
          <a:noFill/>
          <a:ln w="9525" cap="flat" cmpd="sng">
            <a:solidFill>
              <a:srgbClr val="999999"/>
            </a:solidFill>
            <a:prstDash val="solid"/>
            <a:round/>
            <a:headEnd type="none" w="sm" len="sm"/>
            <a:tailEnd type="none" w="sm" len="sm"/>
          </a:ln>
        </p:spPr>
        <p:txBody>
          <a:bodyPr spcFirstLastPara="1" wrap="square" lIns="182850" tIns="180000" rIns="182850" bIns="182850" anchor="t" anchorCtr="0">
            <a:noAutofit/>
          </a:bodyPr>
          <a:lstStyle>
            <a:lvl1pPr marL="304815" lvl="0" indent="-270947" algn="l">
              <a:lnSpc>
                <a:spcPct val="115000"/>
              </a:lnSpc>
              <a:spcBef>
                <a:spcPts val="0"/>
              </a:spcBef>
              <a:spcAft>
                <a:spcPts val="0"/>
              </a:spcAft>
              <a:buSzPts val="2800"/>
              <a:buChar char="●"/>
              <a:defRPr sz="1867"/>
            </a:lvl1pPr>
            <a:lvl2pPr marL="609630" lvl="1" indent="-270947" algn="l">
              <a:lnSpc>
                <a:spcPct val="115000"/>
              </a:lnSpc>
              <a:spcBef>
                <a:spcPts val="800"/>
              </a:spcBef>
              <a:spcAft>
                <a:spcPts val="0"/>
              </a:spcAft>
              <a:buSzPts val="2800"/>
              <a:buChar char="–"/>
              <a:defRPr sz="1867"/>
            </a:lvl2pPr>
            <a:lvl3pPr marL="914446" lvl="2" indent="-270947" algn="l">
              <a:lnSpc>
                <a:spcPct val="115000"/>
              </a:lnSpc>
              <a:spcBef>
                <a:spcPts val="800"/>
              </a:spcBef>
              <a:spcAft>
                <a:spcPts val="0"/>
              </a:spcAft>
              <a:buSzPts val="2800"/>
              <a:buChar char="–"/>
              <a:defRPr/>
            </a:lvl3pPr>
            <a:lvl4pPr marL="1219261" lvl="3" indent="-270947" algn="l">
              <a:lnSpc>
                <a:spcPct val="115000"/>
              </a:lnSpc>
              <a:spcBef>
                <a:spcPts val="800"/>
              </a:spcBef>
              <a:spcAft>
                <a:spcPts val="0"/>
              </a:spcAft>
              <a:buSzPts val="2800"/>
              <a:buChar char="–"/>
              <a:defRPr/>
            </a:lvl4pPr>
            <a:lvl5pPr marL="1524076" lvl="4" indent="-270947" algn="l">
              <a:lnSpc>
                <a:spcPct val="115000"/>
              </a:lnSpc>
              <a:spcBef>
                <a:spcPts val="800"/>
              </a:spcBef>
              <a:spcAft>
                <a:spcPts val="0"/>
              </a:spcAft>
              <a:buSzPts val="2800"/>
              <a:buChar char="–"/>
              <a:defRPr/>
            </a:lvl5pPr>
            <a:lvl6pPr marL="1828891" lvl="5" indent="-270947" algn="l">
              <a:lnSpc>
                <a:spcPct val="115000"/>
              </a:lnSpc>
              <a:spcBef>
                <a:spcPts val="800"/>
              </a:spcBef>
              <a:spcAft>
                <a:spcPts val="0"/>
              </a:spcAft>
              <a:buSzPts val="2800"/>
              <a:buChar char="–"/>
              <a:defRPr/>
            </a:lvl6pPr>
            <a:lvl7pPr marL="2133707" lvl="6" indent="-270947" algn="l">
              <a:lnSpc>
                <a:spcPct val="115000"/>
              </a:lnSpc>
              <a:spcBef>
                <a:spcPts val="800"/>
              </a:spcBef>
              <a:spcAft>
                <a:spcPts val="0"/>
              </a:spcAft>
              <a:buSzPts val="2800"/>
              <a:buChar char="–"/>
              <a:defRPr/>
            </a:lvl7pPr>
            <a:lvl8pPr marL="2438522" lvl="7" indent="-270947" algn="l">
              <a:lnSpc>
                <a:spcPct val="115000"/>
              </a:lnSpc>
              <a:spcBef>
                <a:spcPts val="800"/>
              </a:spcBef>
              <a:spcAft>
                <a:spcPts val="0"/>
              </a:spcAft>
              <a:buSzPts val="2800"/>
              <a:buChar char="–"/>
              <a:defRPr/>
            </a:lvl8pPr>
            <a:lvl9pPr marL="2743337" lvl="8" indent="-270947" algn="l">
              <a:lnSpc>
                <a:spcPct val="115000"/>
              </a:lnSpc>
              <a:spcBef>
                <a:spcPts val="800"/>
              </a:spcBef>
              <a:spcAft>
                <a:spcPts val="800"/>
              </a:spcAft>
              <a:buSzPts val="2800"/>
              <a:buChar char="–"/>
              <a:defRPr/>
            </a:lvl9pPr>
          </a:lstStyle>
          <a:p>
            <a:endParaRPr/>
          </a:p>
        </p:txBody>
      </p:sp>
      <p:sp>
        <p:nvSpPr>
          <p:cNvPr id="46" name="Google Shape;46;p9"/>
          <p:cNvSpPr txBox="1">
            <a:spLocks noGrp="1"/>
          </p:cNvSpPr>
          <p:nvPr>
            <p:ph type="subTitle" idx="5"/>
          </p:nvPr>
        </p:nvSpPr>
        <p:spPr>
          <a:xfrm>
            <a:off x="8132833" y="2509500"/>
            <a:ext cx="3447200" cy="604400"/>
          </a:xfrm>
          <a:prstGeom prst="rect">
            <a:avLst/>
          </a:prstGeom>
          <a:solidFill>
            <a:schemeClr val="accent1"/>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b="1">
                <a:solidFill>
                  <a:schemeClr val="lt1"/>
                </a:solidFill>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47" name="Google Shape;47;p9"/>
          <p:cNvSpPr txBox="1">
            <a:spLocks noGrp="1"/>
          </p:cNvSpPr>
          <p:nvPr>
            <p:ph type="body" idx="6"/>
          </p:nvPr>
        </p:nvSpPr>
        <p:spPr>
          <a:xfrm>
            <a:off x="8132833" y="3323500"/>
            <a:ext cx="3447200" cy="2568800"/>
          </a:xfrm>
          <a:prstGeom prst="rect">
            <a:avLst/>
          </a:prstGeom>
          <a:noFill/>
          <a:ln w="9525" cap="flat" cmpd="sng">
            <a:solidFill>
              <a:srgbClr val="999999"/>
            </a:solidFill>
            <a:prstDash val="solid"/>
            <a:round/>
            <a:headEnd type="none" w="sm" len="sm"/>
            <a:tailEnd type="none" w="sm" len="sm"/>
          </a:ln>
        </p:spPr>
        <p:txBody>
          <a:bodyPr spcFirstLastPara="1" wrap="square" lIns="182850" tIns="180000" rIns="182850" bIns="182850" anchor="t" anchorCtr="0">
            <a:noAutofit/>
          </a:bodyPr>
          <a:lstStyle>
            <a:lvl1pPr marL="304815" lvl="0" indent="-270947" algn="l">
              <a:lnSpc>
                <a:spcPct val="115000"/>
              </a:lnSpc>
              <a:spcBef>
                <a:spcPts val="0"/>
              </a:spcBef>
              <a:spcAft>
                <a:spcPts val="0"/>
              </a:spcAft>
              <a:buSzPts val="2800"/>
              <a:buChar char="●"/>
              <a:defRPr sz="1867"/>
            </a:lvl1pPr>
            <a:lvl2pPr marL="609630" lvl="1" indent="-270947" algn="l">
              <a:lnSpc>
                <a:spcPct val="115000"/>
              </a:lnSpc>
              <a:spcBef>
                <a:spcPts val="800"/>
              </a:spcBef>
              <a:spcAft>
                <a:spcPts val="0"/>
              </a:spcAft>
              <a:buSzPts val="2800"/>
              <a:buChar char="–"/>
              <a:defRPr sz="1867"/>
            </a:lvl2pPr>
            <a:lvl3pPr marL="914446" lvl="2" indent="-270947" algn="l">
              <a:lnSpc>
                <a:spcPct val="115000"/>
              </a:lnSpc>
              <a:spcBef>
                <a:spcPts val="800"/>
              </a:spcBef>
              <a:spcAft>
                <a:spcPts val="0"/>
              </a:spcAft>
              <a:buSzPts val="2800"/>
              <a:buChar char="–"/>
              <a:defRPr/>
            </a:lvl3pPr>
            <a:lvl4pPr marL="1219261" lvl="3" indent="-270947" algn="l">
              <a:lnSpc>
                <a:spcPct val="115000"/>
              </a:lnSpc>
              <a:spcBef>
                <a:spcPts val="800"/>
              </a:spcBef>
              <a:spcAft>
                <a:spcPts val="0"/>
              </a:spcAft>
              <a:buSzPts val="2800"/>
              <a:buChar char="–"/>
              <a:defRPr/>
            </a:lvl4pPr>
            <a:lvl5pPr marL="1524076" lvl="4" indent="-270947" algn="l">
              <a:lnSpc>
                <a:spcPct val="115000"/>
              </a:lnSpc>
              <a:spcBef>
                <a:spcPts val="800"/>
              </a:spcBef>
              <a:spcAft>
                <a:spcPts val="0"/>
              </a:spcAft>
              <a:buSzPts val="2800"/>
              <a:buChar char="–"/>
              <a:defRPr/>
            </a:lvl5pPr>
            <a:lvl6pPr marL="1828891" lvl="5" indent="-270947" algn="l">
              <a:lnSpc>
                <a:spcPct val="115000"/>
              </a:lnSpc>
              <a:spcBef>
                <a:spcPts val="800"/>
              </a:spcBef>
              <a:spcAft>
                <a:spcPts val="0"/>
              </a:spcAft>
              <a:buSzPts val="2800"/>
              <a:buChar char="–"/>
              <a:defRPr/>
            </a:lvl6pPr>
            <a:lvl7pPr marL="2133707" lvl="6" indent="-270947" algn="l">
              <a:lnSpc>
                <a:spcPct val="115000"/>
              </a:lnSpc>
              <a:spcBef>
                <a:spcPts val="800"/>
              </a:spcBef>
              <a:spcAft>
                <a:spcPts val="0"/>
              </a:spcAft>
              <a:buSzPts val="2800"/>
              <a:buChar char="–"/>
              <a:defRPr/>
            </a:lvl7pPr>
            <a:lvl8pPr marL="2438522" lvl="7" indent="-270947" algn="l">
              <a:lnSpc>
                <a:spcPct val="115000"/>
              </a:lnSpc>
              <a:spcBef>
                <a:spcPts val="800"/>
              </a:spcBef>
              <a:spcAft>
                <a:spcPts val="0"/>
              </a:spcAft>
              <a:buSzPts val="2800"/>
              <a:buChar char="–"/>
              <a:defRPr/>
            </a:lvl8pPr>
            <a:lvl9pPr marL="2743337" lvl="8" indent="-270947" algn="l">
              <a:lnSpc>
                <a:spcPct val="115000"/>
              </a:lnSpc>
              <a:spcBef>
                <a:spcPts val="800"/>
              </a:spcBef>
              <a:spcAft>
                <a:spcPts val="800"/>
              </a:spcAft>
              <a:buSzPts val="2800"/>
              <a:buChar char="–"/>
              <a:defRPr/>
            </a:lvl9pPr>
          </a:lstStyle>
          <a:p>
            <a:endParaRPr/>
          </a:p>
        </p:txBody>
      </p:sp>
    </p:spTree>
    <p:extLst>
      <p:ext uri="{BB962C8B-B14F-4D97-AF65-F5344CB8AC3E}">
        <p14:creationId xmlns:p14="http://schemas.microsoft.com/office/powerpoint/2010/main" val="8692993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tting tasks">
  <p:cSld name="Setting tasks">
    <p:spTree>
      <p:nvGrpSpPr>
        <p:cNvPr id="1" name="Shape 48"/>
        <p:cNvGrpSpPr/>
        <p:nvPr/>
      </p:nvGrpSpPr>
      <p:grpSpPr>
        <a:xfrm>
          <a:off x="0" y="0"/>
          <a:ext cx="0" cy="0"/>
          <a:chOff x="0" y="0"/>
          <a:chExt cx="0" cy="0"/>
        </a:xfrm>
      </p:grpSpPr>
      <p:sp>
        <p:nvSpPr>
          <p:cNvPr id="49" name="Google Shape;49;p10"/>
          <p:cNvSpPr txBox="1">
            <a:spLocks noGrp="1"/>
          </p:cNvSpPr>
          <p:nvPr>
            <p:ph type="title"/>
          </p:nvPr>
        </p:nvSpPr>
        <p:spPr>
          <a:xfrm>
            <a:off x="611967" y="593367"/>
            <a:ext cx="8800800" cy="1086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4400"/>
              <a:buNone/>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50" name="Google Shape;50;p10"/>
          <p:cNvSpPr txBox="1">
            <a:spLocks noGrp="1"/>
          </p:cNvSpPr>
          <p:nvPr>
            <p:ph type="subTitle" idx="1"/>
          </p:nvPr>
        </p:nvSpPr>
        <p:spPr>
          <a:xfrm>
            <a:off x="611967" y="1917533"/>
            <a:ext cx="4171200" cy="604400"/>
          </a:xfrm>
          <a:prstGeom prst="rect">
            <a:avLst/>
          </a:prstGeom>
          <a:solidFill>
            <a:schemeClr val="accent1"/>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b="1">
                <a:solidFill>
                  <a:schemeClr val="lt1"/>
                </a:solidFill>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51" name="Google Shape;51;p10"/>
          <p:cNvSpPr txBox="1">
            <a:spLocks noGrp="1"/>
          </p:cNvSpPr>
          <p:nvPr>
            <p:ph type="subTitle" idx="2"/>
          </p:nvPr>
        </p:nvSpPr>
        <p:spPr>
          <a:xfrm>
            <a:off x="7407633" y="3561600"/>
            <a:ext cx="4172400" cy="526000"/>
          </a:xfrm>
          <a:prstGeom prst="rect">
            <a:avLst/>
          </a:prstGeom>
          <a:solidFill>
            <a:schemeClr val="accent5"/>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sz="1867" b="1">
                <a:solidFill>
                  <a:schemeClr val="lt1"/>
                </a:solidFill>
              </a:defRPr>
            </a:lvl1pPr>
            <a:lvl2pPr lvl="1" algn="l">
              <a:lnSpc>
                <a:spcPct val="130000"/>
              </a:lnSpc>
              <a:spcBef>
                <a:spcPts val="0"/>
              </a:spcBef>
              <a:spcAft>
                <a:spcPts val="0"/>
              </a:spcAft>
              <a:buSzPts val="3200"/>
              <a:buNone/>
              <a:defRPr b="1"/>
            </a:lvl2pPr>
            <a:lvl3pPr lvl="2" algn="l">
              <a:lnSpc>
                <a:spcPct val="130000"/>
              </a:lnSpc>
              <a:spcBef>
                <a:spcPts val="0"/>
              </a:spcBef>
              <a:spcAft>
                <a:spcPts val="0"/>
              </a:spcAft>
              <a:buSzPts val="2800"/>
              <a:buNone/>
              <a:defRPr b="1"/>
            </a:lvl3pPr>
            <a:lvl4pPr lvl="3" algn="l">
              <a:lnSpc>
                <a:spcPct val="130000"/>
              </a:lnSpc>
              <a:spcBef>
                <a:spcPts val="0"/>
              </a:spcBef>
              <a:spcAft>
                <a:spcPts val="0"/>
              </a:spcAft>
              <a:buSzPts val="2800"/>
              <a:buNone/>
              <a:defRPr b="1"/>
            </a:lvl4pPr>
            <a:lvl5pPr lvl="4" algn="l">
              <a:lnSpc>
                <a:spcPct val="130000"/>
              </a:lnSpc>
              <a:spcBef>
                <a:spcPts val="0"/>
              </a:spcBef>
              <a:spcAft>
                <a:spcPts val="0"/>
              </a:spcAft>
              <a:buSzPts val="2800"/>
              <a:buNone/>
              <a:defRPr b="1"/>
            </a:lvl5pPr>
            <a:lvl6pPr lvl="5" algn="l">
              <a:lnSpc>
                <a:spcPct val="130000"/>
              </a:lnSpc>
              <a:spcBef>
                <a:spcPts val="0"/>
              </a:spcBef>
              <a:spcAft>
                <a:spcPts val="0"/>
              </a:spcAft>
              <a:buSzPts val="2800"/>
              <a:buNone/>
              <a:defRPr b="1"/>
            </a:lvl6pPr>
            <a:lvl7pPr lvl="6" algn="l">
              <a:lnSpc>
                <a:spcPct val="130000"/>
              </a:lnSpc>
              <a:spcBef>
                <a:spcPts val="0"/>
              </a:spcBef>
              <a:spcAft>
                <a:spcPts val="0"/>
              </a:spcAft>
              <a:buSzPts val="2800"/>
              <a:buNone/>
              <a:defRPr b="1"/>
            </a:lvl7pPr>
            <a:lvl8pPr lvl="7" algn="l">
              <a:lnSpc>
                <a:spcPct val="130000"/>
              </a:lnSpc>
              <a:spcBef>
                <a:spcPts val="0"/>
              </a:spcBef>
              <a:spcAft>
                <a:spcPts val="0"/>
              </a:spcAft>
              <a:buSzPts val="2800"/>
              <a:buNone/>
              <a:defRPr b="1"/>
            </a:lvl8pPr>
            <a:lvl9pPr lvl="8" algn="l">
              <a:lnSpc>
                <a:spcPct val="130000"/>
              </a:lnSpc>
              <a:spcBef>
                <a:spcPts val="0"/>
              </a:spcBef>
              <a:spcAft>
                <a:spcPts val="0"/>
              </a:spcAft>
              <a:buSzPts val="2800"/>
              <a:buNone/>
              <a:defRPr b="1"/>
            </a:lvl9pPr>
          </a:lstStyle>
          <a:p>
            <a:endParaRPr/>
          </a:p>
        </p:txBody>
      </p:sp>
      <p:sp>
        <p:nvSpPr>
          <p:cNvPr id="52" name="Google Shape;52;p10"/>
          <p:cNvSpPr txBox="1">
            <a:spLocks noGrp="1"/>
          </p:cNvSpPr>
          <p:nvPr>
            <p:ph type="body" idx="3"/>
          </p:nvPr>
        </p:nvSpPr>
        <p:spPr>
          <a:xfrm>
            <a:off x="611967" y="2760100"/>
            <a:ext cx="5268000" cy="7020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53" name="Google Shape;53;p10"/>
          <p:cNvSpPr txBox="1">
            <a:spLocks noGrp="1"/>
          </p:cNvSpPr>
          <p:nvPr>
            <p:ph type="subTitle" idx="4"/>
          </p:nvPr>
        </p:nvSpPr>
        <p:spPr>
          <a:xfrm>
            <a:off x="611967" y="3561600"/>
            <a:ext cx="4171200" cy="604400"/>
          </a:xfrm>
          <a:prstGeom prst="rect">
            <a:avLst/>
          </a:prstGeom>
          <a:solidFill>
            <a:schemeClr val="accent1"/>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b="1">
                <a:solidFill>
                  <a:schemeClr val="lt1"/>
                </a:solidFill>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54" name="Google Shape;54;p10"/>
          <p:cNvSpPr txBox="1">
            <a:spLocks noGrp="1"/>
          </p:cNvSpPr>
          <p:nvPr>
            <p:ph type="body" idx="5"/>
          </p:nvPr>
        </p:nvSpPr>
        <p:spPr>
          <a:xfrm>
            <a:off x="611967" y="4404167"/>
            <a:ext cx="5268000" cy="7020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55" name="Google Shape;55;p10"/>
          <p:cNvSpPr txBox="1">
            <a:spLocks noGrp="1"/>
          </p:cNvSpPr>
          <p:nvPr>
            <p:ph type="subTitle" idx="6"/>
          </p:nvPr>
        </p:nvSpPr>
        <p:spPr>
          <a:xfrm>
            <a:off x="7407633" y="4236967"/>
            <a:ext cx="4172400" cy="526000"/>
          </a:xfrm>
          <a:prstGeom prst="rect">
            <a:avLst/>
          </a:prstGeom>
          <a:solidFill>
            <a:schemeClr val="accent6"/>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sz="1867" b="1">
                <a:solidFill>
                  <a:schemeClr val="lt1"/>
                </a:solidFill>
              </a:defRPr>
            </a:lvl1pPr>
            <a:lvl2pPr lvl="1" algn="l">
              <a:lnSpc>
                <a:spcPct val="130000"/>
              </a:lnSpc>
              <a:spcBef>
                <a:spcPts val="0"/>
              </a:spcBef>
              <a:spcAft>
                <a:spcPts val="0"/>
              </a:spcAft>
              <a:buSzPts val="3200"/>
              <a:buNone/>
              <a:defRPr b="1"/>
            </a:lvl2pPr>
            <a:lvl3pPr lvl="2" algn="l">
              <a:lnSpc>
                <a:spcPct val="130000"/>
              </a:lnSpc>
              <a:spcBef>
                <a:spcPts val="0"/>
              </a:spcBef>
              <a:spcAft>
                <a:spcPts val="0"/>
              </a:spcAft>
              <a:buSzPts val="2800"/>
              <a:buNone/>
              <a:defRPr b="1"/>
            </a:lvl3pPr>
            <a:lvl4pPr lvl="3" algn="l">
              <a:lnSpc>
                <a:spcPct val="130000"/>
              </a:lnSpc>
              <a:spcBef>
                <a:spcPts val="0"/>
              </a:spcBef>
              <a:spcAft>
                <a:spcPts val="0"/>
              </a:spcAft>
              <a:buSzPts val="2800"/>
              <a:buNone/>
              <a:defRPr b="1"/>
            </a:lvl4pPr>
            <a:lvl5pPr lvl="4" algn="l">
              <a:lnSpc>
                <a:spcPct val="130000"/>
              </a:lnSpc>
              <a:spcBef>
                <a:spcPts val="0"/>
              </a:spcBef>
              <a:spcAft>
                <a:spcPts val="0"/>
              </a:spcAft>
              <a:buSzPts val="2800"/>
              <a:buNone/>
              <a:defRPr b="1"/>
            </a:lvl5pPr>
            <a:lvl6pPr lvl="5" algn="l">
              <a:lnSpc>
                <a:spcPct val="130000"/>
              </a:lnSpc>
              <a:spcBef>
                <a:spcPts val="0"/>
              </a:spcBef>
              <a:spcAft>
                <a:spcPts val="0"/>
              </a:spcAft>
              <a:buSzPts val="2800"/>
              <a:buNone/>
              <a:defRPr b="1"/>
            </a:lvl6pPr>
            <a:lvl7pPr lvl="6" algn="l">
              <a:lnSpc>
                <a:spcPct val="130000"/>
              </a:lnSpc>
              <a:spcBef>
                <a:spcPts val="0"/>
              </a:spcBef>
              <a:spcAft>
                <a:spcPts val="0"/>
              </a:spcAft>
              <a:buSzPts val="2800"/>
              <a:buNone/>
              <a:defRPr b="1"/>
            </a:lvl7pPr>
            <a:lvl8pPr lvl="7" algn="l">
              <a:lnSpc>
                <a:spcPct val="130000"/>
              </a:lnSpc>
              <a:spcBef>
                <a:spcPts val="0"/>
              </a:spcBef>
              <a:spcAft>
                <a:spcPts val="0"/>
              </a:spcAft>
              <a:buSzPts val="2800"/>
              <a:buNone/>
              <a:defRPr b="1"/>
            </a:lvl8pPr>
            <a:lvl9pPr lvl="8" algn="l">
              <a:lnSpc>
                <a:spcPct val="130000"/>
              </a:lnSpc>
              <a:spcBef>
                <a:spcPts val="0"/>
              </a:spcBef>
              <a:spcAft>
                <a:spcPts val="0"/>
              </a:spcAft>
              <a:buSzPts val="2800"/>
              <a:buNone/>
              <a:defRPr b="1"/>
            </a:lvl9pPr>
          </a:lstStyle>
          <a:p>
            <a:endParaRPr/>
          </a:p>
        </p:txBody>
      </p:sp>
      <p:sp>
        <p:nvSpPr>
          <p:cNvPr id="56" name="Google Shape;56;p10"/>
          <p:cNvSpPr txBox="1">
            <a:spLocks noGrp="1"/>
          </p:cNvSpPr>
          <p:nvPr>
            <p:ph type="subTitle" idx="7"/>
          </p:nvPr>
        </p:nvSpPr>
        <p:spPr>
          <a:xfrm>
            <a:off x="7407633" y="4912333"/>
            <a:ext cx="4172400" cy="526000"/>
          </a:xfrm>
          <a:prstGeom prst="rect">
            <a:avLst/>
          </a:prstGeom>
          <a:solidFill>
            <a:schemeClr val="accent4"/>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sz="1867" b="1">
                <a:solidFill>
                  <a:schemeClr val="lt1"/>
                </a:solidFill>
              </a:defRPr>
            </a:lvl1pPr>
            <a:lvl2pPr lvl="1" algn="l">
              <a:lnSpc>
                <a:spcPct val="130000"/>
              </a:lnSpc>
              <a:spcBef>
                <a:spcPts val="0"/>
              </a:spcBef>
              <a:spcAft>
                <a:spcPts val="0"/>
              </a:spcAft>
              <a:buSzPts val="3200"/>
              <a:buNone/>
              <a:defRPr b="1"/>
            </a:lvl2pPr>
            <a:lvl3pPr lvl="2" algn="l">
              <a:lnSpc>
                <a:spcPct val="130000"/>
              </a:lnSpc>
              <a:spcBef>
                <a:spcPts val="0"/>
              </a:spcBef>
              <a:spcAft>
                <a:spcPts val="0"/>
              </a:spcAft>
              <a:buSzPts val="2800"/>
              <a:buNone/>
              <a:defRPr b="1"/>
            </a:lvl3pPr>
            <a:lvl4pPr lvl="3" algn="l">
              <a:lnSpc>
                <a:spcPct val="130000"/>
              </a:lnSpc>
              <a:spcBef>
                <a:spcPts val="0"/>
              </a:spcBef>
              <a:spcAft>
                <a:spcPts val="0"/>
              </a:spcAft>
              <a:buSzPts val="2800"/>
              <a:buNone/>
              <a:defRPr b="1"/>
            </a:lvl4pPr>
            <a:lvl5pPr lvl="4" algn="l">
              <a:lnSpc>
                <a:spcPct val="130000"/>
              </a:lnSpc>
              <a:spcBef>
                <a:spcPts val="0"/>
              </a:spcBef>
              <a:spcAft>
                <a:spcPts val="0"/>
              </a:spcAft>
              <a:buSzPts val="2800"/>
              <a:buNone/>
              <a:defRPr b="1"/>
            </a:lvl5pPr>
            <a:lvl6pPr lvl="5" algn="l">
              <a:lnSpc>
                <a:spcPct val="130000"/>
              </a:lnSpc>
              <a:spcBef>
                <a:spcPts val="0"/>
              </a:spcBef>
              <a:spcAft>
                <a:spcPts val="0"/>
              </a:spcAft>
              <a:buSzPts val="2800"/>
              <a:buNone/>
              <a:defRPr b="1"/>
            </a:lvl6pPr>
            <a:lvl7pPr lvl="6" algn="l">
              <a:lnSpc>
                <a:spcPct val="130000"/>
              </a:lnSpc>
              <a:spcBef>
                <a:spcPts val="0"/>
              </a:spcBef>
              <a:spcAft>
                <a:spcPts val="0"/>
              </a:spcAft>
              <a:buSzPts val="2800"/>
              <a:buNone/>
              <a:defRPr b="1"/>
            </a:lvl7pPr>
            <a:lvl8pPr lvl="7" algn="l">
              <a:lnSpc>
                <a:spcPct val="130000"/>
              </a:lnSpc>
              <a:spcBef>
                <a:spcPts val="0"/>
              </a:spcBef>
              <a:spcAft>
                <a:spcPts val="0"/>
              </a:spcAft>
              <a:buSzPts val="2800"/>
              <a:buNone/>
              <a:defRPr b="1"/>
            </a:lvl8pPr>
            <a:lvl9pPr lvl="8" algn="l">
              <a:lnSpc>
                <a:spcPct val="130000"/>
              </a:lnSpc>
              <a:spcBef>
                <a:spcPts val="0"/>
              </a:spcBef>
              <a:spcAft>
                <a:spcPts val="0"/>
              </a:spcAft>
              <a:buSzPts val="2800"/>
              <a:buNone/>
              <a:defRPr b="1"/>
            </a:lvl9pPr>
          </a:lstStyle>
          <a:p>
            <a:endParaRPr/>
          </a:p>
        </p:txBody>
      </p:sp>
      <p:sp>
        <p:nvSpPr>
          <p:cNvPr id="57" name="Google Shape;57;p10"/>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6080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D00886E8-8E68-47E9-A990-819C47C2F273}"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C9D24B29-38F7-4500-ADC3-C1A53053F166}" type="slidenum">
              <a:t>‹#›</a:t>
            </a:fld>
            <a:endParaRPr lang="en-GB"/>
          </a:p>
        </p:txBody>
      </p:sp>
    </p:spTree>
    <p:extLst>
      <p:ext uri="{BB962C8B-B14F-4D97-AF65-F5344CB8AC3E}">
        <p14:creationId xmlns:p14="http://schemas.microsoft.com/office/powerpoint/2010/main" val="2679984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ultiple choice options">
  <p:cSld name="Multiple choice options">
    <p:spTree>
      <p:nvGrpSpPr>
        <p:cNvPr id="1" name="Shape 58"/>
        <p:cNvGrpSpPr/>
        <p:nvPr/>
      </p:nvGrpSpPr>
      <p:grpSpPr>
        <a:xfrm>
          <a:off x="0" y="0"/>
          <a:ext cx="0" cy="0"/>
          <a:chOff x="0" y="0"/>
          <a:chExt cx="0" cy="0"/>
        </a:xfrm>
      </p:grpSpPr>
      <p:sp>
        <p:nvSpPr>
          <p:cNvPr id="59" name="Google Shape;59;p11"/>
          <p:cNvSpPr txBox="1">
            <a:spLocks noGrp="1"/>
          </p:cNvSpPr>
          <p:nvPr>
            <p:ph type="title"/>
          </p:nvPr>
        </p:nvSpPr>
        <p:spPr>
          <a:xfrm>
            <a:off x="611967" y="593367"/>
            <a:ext cx="8800800" cy="10860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Clr>
                <a:srgbClr val="4B3241"/>
              </a:buClr>
              <a:buSzPts val="4400"/>
              <a:buNone/>
              <a:defRPr>
                <a:solidFill>
                  <a:srgbClr val="4B3241"/>
                </a:solidFill>
              </a:defRPr>
            </a:lvl1pPr>
            <a:lvl2pPr lvl="1" algn="l">
              <a:lnSpc>
                <a:spcPct val="100000"/>
              </a:lnSpc>
              <a:spcBef>
                <a:spcPts val="0"/>
              </a:spcBef>
              <a:spcAft>
                <a:spcPts val="0"/>
              </a:spcAft>
              <a:buSzPts val="5600"/>
              <a:buNone/>
              <a:defRPr/>
            </a:lvl2pPr>
            <a:lvl3pPr lvl="2" algn="l">
              <a:lnSpc>
                <a:spcPct val="100000"/>
              </a:lnSpc>
              <a:spcBef>
                <a:spcPts val="0"/>
              </a:spcBef>
              <a:spcAft>
                <a:spcPts val="0"/>
              </a:spcAft>
              <a:buSzPts val="5600"/>
              <a:buNone/>
              <a:defRPr/>
            </a:lvl3pPr>
            <a:lvl4pPr lvl="3" algn="l">
              <a:lnSpc>
                <a:spcPct val="100000"/>
              </a:lnSpc>
              <a:spcBef>
                <a:spcPts val="0"/>
              </a:spcBef>
              <a:spcAft>
                <a:spcPts val="0"/>
              </a:spcAft>
              <a:buSzPts val="5600"/>
              <a:buNone/>
              <a:defRPr/>
            </a:lvl4pPr>
            <a:lvl5pPr lvl="4" algn="l">
              <a:lnSpc>
                <a:spcPct val="100000"/>
              </a:lnSpc>
              <a:spcBef>
                <a:spcPts val="0"/>
              </a:spcBef>
              <a:spcAft>
                <a:spcPts val="0"/>
              </a:spcAft>
              <a:buSzPts val="5600"/>
              <a:buNone/>
              <a:defRPr/>
            </a:lvl5pPr>
            <a:lvl6pPr lvl="5" algn="l">
              <a:lnSpc>
                <a:spcPct val="100000"/>
              </a:lnSpc>
              <a:spcBef>
                <a:spcPts val="0"/>
              </a:spcBef>
              <a:spcAft>
                <a:spcPts val="0"/>
              </a:spcAft>
              <a:buSzPts val="5600"/>
              <a:buNone/>
              <a:defRPr/>
            </a:lvl6pPr>
            <a:lvl7pPr lvl="6" algn="l">
              <a:lnSpc>
                <a:spcPct val="100000"/>
              </a:lnSpc>
              <a:spcBef>
                <a:spcPts val="0"/>
              </a:spcBef>
              <a:spcAft>
                <a:spcPts val="0"/>
              </a:spcAft>
              <a:buSzPts val="5600"/>
              <a:buNone/>
              <a:defRPr/>
            </a:lvl7pPr>
            <a:lvl8pPr lvl="7" algn="l">
              <a:lnSpc>
                <a:spcPct val="100000"/>
              </a:lnSpc>
              <a:spcBef>
                <a:spcPts val="0"/>
              </a:spcBef>
              <a:spcAft>
                <a:spcPts val="0"/>
              </a:spcAft>
              <a:buSzPts val="5600"/>
              <a:buNone/>
              <a:defRPr/>
            </a:lvl8pPr>
            <a:lvl9pPr lvl="8" algn="l">
              <a:lnSpc>
                <a:spcPct val="100000"/>
              </a:lnSpc>
              <a:spcBef>
                <a:spcPts val="0"/>
              </a:spcBef>
              <a:spcAft>
                <a:spcPts val="0"/>
              </a:spcAft>
              <a:buSzPts val="5600"/>
              <a:buNone/>
              <a:defRPr/>
            </a:lvl9pPr>
          </a:lstStyle>
          <a:p>
            <a:endParaRPr/>
          </a:p>
        </p:txBody>
      </p:sp>
      <p:sp>
        <p:nvSpPr>
          <p:cNvPr id="60" name="Google Shape;60;p11"/>
          <p:cNvSpPr txBox="1">
            <a:spLocks noGrp="1"/>
          </p:cNvSpPr>
          <p:nvPr>
            <p:ph type="subTitle" idx="1"/>
          </p:nvPr>
        </p:nvSpPr>
        <p:spPr>
          <a:xfrm>
            <a:off x="611967" y="1917533"/>
            <a:ext cx="4171200" cy="604400"/>
          </a:xfrm>
          <a:prstGeom prst="rect">
            <a:avLst/>
          </a:prstGeom>
          <a:solidFill>
            <a:schemeClr val="accent6"/>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61" name="Google Shape;61;p11"/>
          <p:cNvSpPr txBox="1">
            <a:spLocks noGrp="1"/>
          </p:cNvSpPr>
          <p:nvPr>
            <p:ph type="body" idx="2"/>
          </p:nvPr>
        </p:nvSpPr>
        <p:spPr>
          <a:xfrm>
            <a:off x="611967" y="2760100"/>
            <a:ext cx="5268000" cy="8412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62" name="Google Shape;62;p11"/>
          <p:cNvSpPr txBox="1">
            <a:spLocks noGrp="1"/>
          </p:cNvSpPr>
          <p:nvPr>
            <p:ph type="subTitle" idx="3"/>
          </p:nvPr>
        </p:nvSpPr>
        <p:spPr>
          <a:xfrm>
            <a:off x="6312000" y="1917533"/>
            <a:ext cx="4171200" cy="604400"/>
          </a:xfrm>
          <a:prstGeom prst="rect">
            <a:avLst/>
          </a:prstGeom>
          <a:solidFill>
            <a:schemeClr val="accent5"/>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63" name="Google Shape;63;p11"/>
          <p:cNvSpPr txBox="1">
            <a:spLocks noGrp="1"/>
          </p:cNvSpPr>
          <p:nvPr>
            <p:ph type="body" idx="4"/>
          </p:nvPr>
        </p:nvSpPr>
        <p:spPr>
          <a:xfrm>
            <a:off x="6312000" y="2760100"/>
            <a:ext cx="5268000" cy="8412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64" name="Google Shape;64;p11"/>
          <p:cNvSpPr txBox="1">
            <a:spLocks noGrp="1"/>
          </p:cNvSpPr>
          <p:nvPr>
            <p:ph type="subTitle" idx="5"/>
          </p:nvPr>
        </p:nvSpPr>
        <p:spPr>
          <a:xfrm>
            <a:off x="611967" y="3936500"/>
            <a:ext cx="4171200" cy="604400"/>
          </a:xfrm>
          <a:prstGeom prst="rect">
            <a:avLst/>
          </a:prstGeom>
          <a:solidFill>
            <a:schemeClr val="accent1"/>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65" name="Google Shape;65;p11"/>
          <p:cNvSpPr txBox="1">
            <a:spLocks noGrp="1"/>
          </p:cNvSpPr>
          <p:nvPr>
            <p:ph type="body" idx="6"/>
          </p:nvPr>
        </p:nvSpPr>
        <p:spPr>
          <a:xfrm>
            <a:off x="611967" y="4779067"/>
            <a:ext cx="5268000" cy="8412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66" name="Google Shape;66;p11"/>
          <p:cNvSpPr txBox="1">
            <a:spLocks noGrp="1"/>
          </p:cNvSpPr>
          <p:nvPr>
            <p:ph type="subTitle" idx="7"/>
          </p:nvPr>
        </p:nvSpPr>
        <p:spPr>
          <a:xfrm>
            <a:off x="6312000" y="3936500"/>
            <a:ext cx="4171200" cy="604400"/>
          </a:xfrm>
          <a:prstGeom prst="rect">
            <a:avLst/>
          </a:prstGeom>
          <a:solidFill>
            <a:schemeClr val="accent4"/>
          </a:solidFill>
          <a:ln>
            <a:noFill/>
          </a:ln>
        </p:spPr>
        <p:txBody>
          <a:bodyPr spcFirstLastPara="1" wrap="square" lIns="182850" tIns="180000" rIns="182850" bIns="182850" anchor="t" anchorCtr="0">
            <a:noAutofit/>
          </a:bodyPr>
          <a:lstStyle>
            <a:lvl1pPr lvl="0" algn="l">
              <a:lnSpc>
                <a:spcPct val="130000"/>
              </a:lnSpc>
              <a:spcBef>
                <a:spcPts val="0"/>
              </a:spcBef>
              <a:spcAft>
                <a:spcPts val="0"/>
              </a:spcAft>
              <a:buSzPts val="3200"/>
              <a:buNone/>
              <a:defRPr>
                <a:solidFill>
                  <a:schemeClr val="lt1"/>
                </a:solidFill>
                <a:latin typeface="Montserrat SemiBold"/>
                <a:ea typeface="Montserrat SemiBold"/>
                <a:cs typeface="Montserrat SemiBold"/>
                <a:sym typeface="Montserrat SemiBold"/>
              </a:defRPr>
            </a:lvl1pPr>
            <a:lvl2pPr lvl="1" algn="l">
              <a:lnSpc>
                <a:spcPct val="130000"/>
              </a:lnSpc>
              <a:spcBef>
                <a:spcPts val="0"/>
              </a:spcBef>
              <a:spcAft>
                <a:spcPts val="0"/>
              </a:spcAft>
              <a:buSzPts val="3200"/>
              <a:buNone/>
              <a:defRPr/>
            </a:lvl2pPr>
            <a:lvl3pPr lvl="2" algn="l">
              <a:lnSpc>
                <a:spcPct val="130000"/>
              </a:lnSpc>
              <a:spcBef>
                <a:spcPts val="0"/>
              </a:spcBef>
              <a:spcAft>
                <a:spcPts val="0"/>
              </a:spcAft>
              <a:buSzPts val="2800"/>
              <a:buNone/>
              <a:defRPr/>
            </a:lvl3pPr>
            <a:lvl4pPr lvl="3" algn="l">
              <a:lnSpc>
                <a:spcPct val="130000"/>
              </a:lnSpc>
              <a:spcBef>
                <a:spcPts val="0"/>
              </a:spcBef>
              <a:spcAft>
                <a:spcPts val="0"/>
              </a:spcAft>
              <a:buSzPts val="2800"/>
              <a:buNone/>
              <a:defRPr/>
            </a:lvl4pPr>
            <a:lvl5pPr lvl="4" algn="l">
              <a:lnSpc>
                <a:spcPct val="130000"/>
              </a:lnSpc>
              <a:spcBef>
                <a:spcPts val="0"/>
              </a:spcBef>
              <a:spcAft>
                <a:spcPts val="0"/>
              </a:spcAft>
              <a:buSzPts val="2800"/>
              <a:buNone/>
              <a:defRPr/>
            </a:lvl5pPr>
            <a:lvl6pPr lvl="5" algn="l">
              <a:lnSpc>
                <a:spcPct val="130000"/>
              </a:lnSpc>
              <a:spcBef>
                <a:spcPts val="0"/>
              </a:spcBef>
              <a:spcAft>
                <a:spcPts val="0"/>
              </a:spcAft>
              <a:buSzPts val="2800"/>
              <a:buNone/>
              <a:defRPr/>
            </a:lvl6pPr>
            <a:lvl7pPr lvl="6" algn="l">
              <a:lnSpc>
                <a:spcPct val="130000"/>
              </a:lnSpc>
              <a:spcBef>
                <a:spcPts val="0"/>
              </a:spcBef>
              <a:spcAft>
                <a:spcPts val="0"/>
              </a:spcAft>
              <a:buSzPts val="2800"/>
              <a:buNone/>
              <a:defRPr/>
            </a:lvl7pPr>
            <a:lvl8pPr lvl="7" algn="l">
              <a:lnSpc>
                <a:spcPct val="130000"/>
              </a:lnSpc>
              <a:spcBef>
                <a:spcPts val="0"/>
              </a:spcBef>
              <a:spcAft>
                <a:spcPts val="0"/>
              </a:spcAft>
              <a:buSzPts val="2800"/>
              <a:buNone/>
              <a:defRPr/>
            </a:lvl8pPr>
            <a:lvl9pPr lvl="8" algn="l">
              <a:lnSpc>
                <a:spcPct val="130000"/>
              </a:lnSpc>
              <a:spcBef>
                <a:spcPts val="0"/>
              </a:spcBef>
              <a:spcAft>
                <a:spcPts val="0"/>
              </a:spcAft>
              <a:buSzPts val="2800"/>
              <a:buNone/>
              <a:defRPr/>
            </a:lvl9pPr>
          </a:lstStyle>
          <a:p>
            <a:endParaRPr/>
          </a:p>
        </p:txBody>
      </p:sp>
      <p:sp>
        <p:nvSpPr>
          <p:cNvPr id="67" name="Google Shape;67;p11"/>
          <p:cNvSpPr txBox="1">
            <a:spLocks noGrp="1"/>
          </p:cNvSpPr>
          <p:nvPr>
            <p:ph type="body" idx="8"/>
          </p:nvPr>
        </p:nvSpPr>
        <p:spPr>
          <a:xfrm>
            <a:off x="6312000" y="4779067"/>
            <a:ext cx="5268000" cy="8412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68" name="Google Shape;68;p11"/>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583836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9"/>
        <p:cNvGrpSpPr/>
        <p:nvPr/>
      </p:nvGrpSpPr>
      <p:grpSpPr>
        <a:xfrm>
          <a:off x="0" y="0"/>
          <a:ext cx="0" cy="0"/>
          <a:chOff x="0" y="0"/>
          <a:chExt cx="0" cy="0"/>
        </a:xfrm>
      </p:grpSpPr>
      <p:sp>
        <p:nvSpPr>
          <p:cNvPr id="70" name="Google Shape;70;p12"/>
          <p:cNvSpPr txBox="1">
            <a:spLocks noGrp="1"/>
          </p:cNvSpPr>
          <p:nvPr>
            <p:ph type="title"/>
          </p:nvPr>
        </p:nvSpPr>
        <p:spPr>
          <a:xfrm>
            <a:off x="611967" y="595200"/>
            <a:ext cx="5268000" cy="1084800"/>
          </a:xfrm>
          <a:prstGeom prst="rect">
            <a:avLst/>
          </a:prstGeom>
          <a:noFill/>
          <a:ln>
            <a:noFill/>
          </a:ln>
        </p:spPr>
        <p:txBody>
          <a:bodyPr spcFirstLastPara="1" wrap="square" lIns="0" tIns="0" rIns="0" bIns="0" anchor="t" anchorCtr="0">
            <a:noAutofit/>
          </a:bodyPr>
          <a:lstStyle>
            <a:lvl1pPr lvl="0" algn="l">
              <a:lnSpc>
                <a:spcPct val="115000"/>
              </a:lnSpc>
              <a:spcBef>
                <a:spcPts val="0"/>
              </a:spcBef>
              <a:spcAft>
                <a:spcPts val="0"/>
              </a:spcAft>
              <a:buSzPts val="4400"/>
              <a:buNone/>
              <a:defRPr/>
            </a:lvl1pPr>
            <a:lvl2pPr lvl="1" algn="l">
              <a:lnSpc>
                <a:spcPct val="100000"/>
              </a:lnSpc>
              <a:spcBef>
                <a:spcPts val="0"/>
              </a:spcBef>
              <a:spcAft>
                <a:spcPts val="0"/>
              </a:spcAft>
              <a:buSzPts val="4800"/>
              <a:buNone/>
              <a:defRPr sz="3200"/>
            </a:lvl2pPr>
            <a:lvl3pPr lvl="2" algn="l">
              <a:lnSpc>
                <a:spcPct val="100000"/>
              </a:lnSpc>
              <a:spcBef>
                <a:spcPts val="0"/>
              </a:spcBef>
              <a:spcAft>
                <a:spcPts val="0"/>
              </a:spcAft>
              <a:buSzPts val="4800"/>
              <a:buNone/>
              <a:defRPr sz="3200"/>
            </a:lvl3pPr>
            <a:lvl4pPr lvl="3" algn="l">
              <a:lnSpc>
                <a:spcPct val="100000"/>
              </a:lnSpc>
              <a:spcBef>
                <a:spcPts val="0"/>
              </a:spcBef>
              <a:spcAft>
                <a:spcPts val="0"/>
              </a:spcAft>
              <a:buSzPts val="4800"/>
              <a:buNone/>
              <a:defRPr sz="3200"/>
            </a:lvl4pPr>
            <a:lvl5pPr lvl="4" algn="l">
              <a:lnSpc>
                <a:spcPct val="100000"/>
              </a:lnSpc>
              <a:spcBef>
                <a:spcPts val="0"/>
              </a:spcBef>
              <a:spcAft>
                <a:spcPts val="0"/>
              </a:spcAft>
              <a:buSzPts val="4800"/>
              <a:buNone/>
              <a:defRPr sz="3200"/>
            </a:lvl5pPr>
            <a:lvl6pPr lvl="5" algn="l">
              <a:lnSpc>
                <a:spcPct val="100000"/>
              </a:lnSpc>
              <a:spcBef>
                <a:spcPts val="0"/>
              </a:spcBef>
              <a:spcAft>
                <a:spcPts val="0"/>
              </a:spcAft>
              <a:buSzPts val="4800"/>
              <a:buNone/>
              <a:defRPr sz="3200"/>
            </a:lvl6pPr>
            <a:lvl7pPr lvl="6" algn="l">
              <a:lnSpc>
                <a:spcPct val="100000"/>
              </a:lnSpc>
              <a:spcBef>
                <a:spcPts val="0"/>
              </a:spcBef>
              <a:spcAft>
                <a:spcPts val="0"/>
              </a:spcAft>
              <a:buSzPts val="4800"/>
              <a:buNone/>
              <a:defRPr sz="3200"/>
            </a:lvl7pPr>
            <a:lvl8pPr lvl="7" algn="l">
              <a:lnSpc>
                <a:spcPct val="100000"/>
              </a:lnSpc>
              <a:spcBef>
                <a:spcPts val="0"/>
              </a:spcBef>
              <a:spcAft>
                <a:spcPts val="0"/>
              </a:spcAft>
              <a:buSzPts val="4800"/>
              <a:buNone/>
              <a:defRPr sz="3200"/>
            </a:lvl8pPr>
            <a:lvl9pPr lvl="8" algn="l">
              <a:lnSpc>
                <a:spcPct val="100000"/>
              </a:lnSpc>
              <a:spcBef>
                <a:spcPts val="0"/>
              </a:spcBef>
              <a:spcAft>
                <a:spcPts val="0"/>
              </a:spcAft>
              <a:buSzPts val="4800"/>
              <a:buNone/>
              <a:defRPr sz="3200"/>
            </a:lvl9pPr>
          </a:lstStyle>
          <a:p>
            <a:endParaRPr/>
          </a:p>
        </p:txBody>
      </p:sp>
      <p:sp>
        <p:nvSpPr>
          <p:cNvPr id="71" name="Google Shape;71;p12"/>
          <p:cNvSpPr txBox="1">
            <a:spLocks noGrp="1"/>
          </p:cNvSpPr>
          <p:nvPr>
            <p:ph type="body" idx="1"/>
          </p:nvPr>
        </p:nvSpPr>
        <p:spPr>
          <a:xfrm>
            <a:off x="611967" y="1917533"/>
            <a:ext cx="5268000" cy="3974800"/>
          </a:xfrm>
          <a:prstGeom prst="rect">
            <a:avLst/>
          </a:prstGeom>
          <a:noFill/>
          <a:ln>
            <a:noFill/>
          </a:ln>
        </p:spPr>
        <p:txBody>
          <a:bodyPr spcFirstLastPara="1" wrap="square" lIns="0" tIns="0" rIns="0" bIns="0" anchor="t" anchorCtr="0">
            <a:noAutofit/>
          </a:bodyPr>
          <a:lstStyle>
            <a:lvl1pPr marL="304815" lvl="0" indent="-287881" algn="l">
              <a:lnSpc>
                <a:spcPct val="130000"/>
              </a:lnSpc>
              <a:spcBef>
                <a:spcPts val="0"/>
              </a:spcBef>
              <a:spcAft>
                <a:spcPts val="0"/>
              </a:spcAft>
              <a:buSzPts val="3200"/>
              <a:buChar char="●"/>
              <a:defRPr/>
            </a:lvl1pPr>
            <a:lvl2pPr marL="609630" lvl="1" indent="-287881" algn="l">
              <a:lnSpc>
                <a:spcPct val="130000"/>
              </a:lnSpc>
              <a:spcBef>
                <a:spcPts val="1333"/>
              </a:spcBef>
              <a:spcAft>
                <a:spcPts val="0"/>
              </a:spcAft>
              <a:buSzPts val="3200"/>
              <a:buChar char="–"/>
              <a:defRPr/>
            </a:lvl2pPr>
            <a:lvl3pPr marL="914446" lvl="2" indent="-270947" algn="l">
              <a:lnSpc>
                <a:spcPct val="130000"/>
              </a:lnSpc>
              <a:spcBef>
                <a:spcPts val="1333"/>
              </a:spcBef>
              <a:spcAft>
                <a:spcPts val="0"/>
              </a:spcAft>
              <a:buSzPts val="2800"/>
              <a:buChar char="–"/>
              <a:defRPr/>
            </a:lvl3pPr>
            <a:lvl4pPr marL="1219261" lvl="3" indent="-270947" algn="l">
              <a:lnSpc>
                <a:spcPct val="130000"/>
              </a:lnSpc>
              <a:spcBef>
                <a:spcPts val="1067"/>
              </a:spcBef>
              <a:spcAft>
                <a:spcPts val="0"/>
              </a:spcAft>
              <a:buSzPts val="2800"/>
              <a:buChar char="–"/>
              <a:defRPr/>
            </a:lvl4pPr>
            <a:lvl5pPr marL="1524076" lvl="4" indent="-270947" algn="l">
              <a:lnSpc>
                <a:spcPct val="130000"/>
              </a:lnSpc>
              <a:spcBef>
                <a:spcPts val="1067"/>
              </a:spcBef>
              <a:spcAft>
                <a:spcPts val="0"/>
              </a:spcAft>
              <a:buSzPts val="2800"/>
              <a:buChar char="–"/>
              <a:defRPr/>
            </a:lvl5pPr>
            <a:lvl6pPr marL="1828891" lvl="5" indent="-270947" algn="l">
              <a:lnSpc>
                <a:spcPct val="130000"/>
              </a:lnSpc>
              <a:spcBef>
                <a:spcPts val="800"/>
              </a:spcBef>
              <a:spcAft>
                <a:spcPts val="0"/>
              </a:spcAft>
              <a:buSzPts val="2800"/>
              <a:buChar char="–"/>
              <a:defRPr/>
            </a:lvl6pPr>
            <a:lvl7pPr marL="2133707" lvl="6" indent="-270947" algn="l">
              <a:lnSpc>
                <a:spcPct val="130000"/>
              </a:lnSpc>
              <a:spcBef>
                <a:spcPts val="800"/>
              </a:spcBef>
              <a:spcAft>
                <a:spcPts val="0"/>
              </a:spcAft>
              <a:buSzPts val="2800"/>
              <a:buChar char="–"/>
              <a:defRPr/>
            </a:lvl7pPr>
            <a:lvl8pPr marL="2438522" lvl="7" indent="-270947" algn="l">
              <a:lnSpc>
                <a:spcPct val="130000"/>
              </a:lnSpc>
              <a:spcBef>
                <a:spcPts val="533"/>
              </a:spcBef>
              <a:spcAft>
                <a:spcPts val="0"/>
              </a:spcAft>
              <a:buSzPts val="2800"/>
              <a:buChar char="–"/>
              <a:defRPr/>
            </a:lvl8pPr>
            <a:lvl9pPr marL="2743337" lvl="8" indent="-270947" algn="l">
              <a:lnSpc>
                <a:spcPct val="130000"/>
              </a:lnSpc>
              <a:spcBef>
                <a:spcPts val="533"/>
              </a:spcBef>
              <a:spcAft>
                <a:spcPts val="267"/>
              </a:spcAft>
              <a:buSzPts val="2800"/>
              <a:buChar char="–"/>
              <a:defRPr/>
            </a:lvl9pPr>
          </a:lstStyle>
          <a:p>
            <a:endParaRPr/>
          </a:p>
        </p:txBody>
      </p:sp>
      <p:sp>
        <p:nvSpPr>
          <p:cNvPr id="72" name="Google Shape;72;p12"/>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947844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3"/>
        <p:cNvGrpSpPr/>
        <p:nvPr/>
      </p:nvGrpSpPr>
      <p:grpSpPr>
        <a:xfrm>
          <a:off x="0" y="0"/>
          <a:ext cx="0" cy="0"/>
          <a:chOff x="0" y="0"/>
          <a:chExt cx="0" cy="0"/>
        </a:xfrm>
      </p:grpSpPr>
      <p:sp>
        <p:nvSpPr>
          <p:cNvPr id="74" name="Google Shape;74;p13"/>
          <p:cNvSpPr txBox="1">
            <a:spLocks noGrp="1"/>
          </p:cNvSpPr>
          <p:nvPr>
            <p:ph type="body" idx="1"/>
          </p:nvPr>
        </p:nvSpPr>
        <p:spPr>
          <a:xfrm>
            <a:off x="624000" y="6168000"/>
            <a:ext cx="5256000" cy="427200"/>
          </a:xfrm>
          <a:prstGeom prst="rect">
            <a:avLst/>
          </a:prstGeom>
          <a:noFill/>
          <a:ln>
            <a:noFill/>
          </a:ln>
        </p:spPr>
        <p:txBody>
          <a:bodyPr spcFirstLastPara="1" wrap="square" lIns="0" tIns="0" rIns="0" bIns="0" anchor="b" anchorCtr="0">
            <a:noAutofit/>
          </a:bodyPr>
          <a:lstStyle>
            <a:lvl1pPr marL="304815" lvl="0" indent="-152408" algn="l">
              <a:lnSpc>
                <a:spcPct val="130000"/>
              </a:lnSpc>
              <a:spcBef>
                <a:spcPts val="0"/>
              </a:spcBef>
              <a:spcAft>
                <a:spcPts val="0"/>
              </a:spcAft>
              <a:buSzPts val="1600"/>
              <a:buNone/>
              <a:defRPr sz="1067"/>
            </a:lvl1pPr>
          </a:lstStyle>
          <a:p>
            <a:endParaRPr/>
          </a:p>
        </p:txBody>
      </p:sp>
    </p:spTree>
    <p:extLst>
      <p:ext uri="{BB962C8B-B14F-4D97-AF65-F5344CB8AC3E}">
        <p14:creationId xmlns:p14="http://schemas.microsoft.com/office/powerpoint/2010/main" val="39100445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p:cNvSpPr txBox="1">
            <a:spLocks noGrp="1"/>
          </p:cNvSpPr>
          <p:nvPr>
            <p:ph type="dt" sz="half" idx="7"/>
          </p:nvPr>
        </p:nvSpPr>
        <p:spPr/>
        <p:txBody>
          <a:bodyPr/>
          <a:lstStyle>
            <a:lvl1pPr>
              <a:defRPr/>
            </a:lvl1pPr>
          </a:lstStyle>
          <a:p>
            <a:pPr lvl="0"/>
            <a:fld id="{D4E222D7-38C0-4983-AA26-92FFACEC6663}"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8E9DF692-25DE-493A-A150-0138663DFB7E}" type="slidenum">
              <a:t>‹#›</a:t>
            </a:fld>
            <a:endParaRPr lang="en-GB"/>
          </a:p>
        </p:txBody>
      </p:sp>
    </p:spTree>
    <p:extLst>
      <p:ext uri="{BB962C8B-B14F-4D97-AF65-F5344CB8AC3E}">
        <p14:creationId xmlns:p14="http://schemas.microsoft.com/office/powerpoint/2010/main" val="272567802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FD873E03-C9CF-4A59-BCB0-516CE56E541B}"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26159186-2572-47A4-AA32-3D433788F4BF}" type="slidenum">
              <a:t>‹#›</a:t>
            </a:fld>
            <a:endParaRPr lang="en-GB"/>
          </a:p>
        </p:txBody>
      </p:sp>
    </p:spTree>
    <p:extLst>
      <p:ext uri="{BB962C8B-B14F-4D97-AF65-F5344CB8AC3E}">
        <p14:creationId xmlns:p14="http://schemas.microsoft.com/office/powerpoint/2010/main" val="13781274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Click to edit Master text styles</a:t>
            </a:r>
          </a:p>
        </p:txBody>
      </p:sp>
      <p:sp>
        <p:nvSpPr>
          <p:cNvPr id="4" name="Date Placeholder 3"/>
          <p:cNvSpPr txBox="1">
            <a:spLocks noGrp="1"/>
          </p:cNvSpPr>
          <p:nvPr>
            <p:ph type="dt" sz="half" idx="7"/>
          </p:nvPr>
        </p:nvSpPr>
        <p:spPr/>
        <p:txBody>
          <a:bodyPr/>
          <a:lstStyle>
            <a:lvl1pPr>
              <a:defRPr/>
            </a:lvl1pPr>
          </a:lstStyle>
          <a:p>
            <a:pPr lvl="0"/>
            <a:fld id="{FAB2D743-0074-494E-9886-77FBA69C1F28}"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4691A775-D2E5-4679-A0FB-617227D1F33A}" type="slidenum">
              <a:t>‹#›</a:t>
            </a:fld>
            <a:endParaRPr lang="en-GB"/>
          </a:p>
        </p:txBody>
      </p:sp>
    </p:spTree>
    <p:extLst>
      <p:ext uri="{BB962C8B-B14F-4D97-AF65-F5344CB8AC3E}">
        <p14:creationId xmlns:p14="http://schemas.microsoft.com/office/powerpoint/2010/main" val="1591902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pPr lvl="0"/>
            <a:fld id="{FC45E540-5BD2-4AD4-9733-1BD827E3BE61}" type="datetime1">
              <a:rPr lang="en-GB"/>
              <a:pPr lvl="0"/>
              <a:t>25/04/2022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14D8C980-7E78-4F3D-BAAD-373FAF7154ED}" type="slidenum">
              <a:t>‹#›</a:t>
            </a:fld>
            <a:endParaRPr lang="en-GB"/>
          </a:p>
        </p:txBody>
      </p:sp>
    </p:spTree>
    <p:extLst>
      <p:ext uri="{BB962C8B-B14F-4D97-AF65-F5344CB8AC3E}">
        <p14:creationId xmlns:p14="http://schemas.microsoft.com/office/powerpoint/2010/main" val="4087728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half" idx="7"/>
          </p:nvPr>
        </p:nvSpPr>
        <p:spPr/>
        <p:txBody>
          <a:bodyPr/>
          <a:lstStyle>
            <a:lvl1pPr>
              <a:defRPr/>
            </a:lvl1pPr>
          </a:lstStyle>
          <a:p>
            <a:pPr lvl="0"/>
            <a:fld id="{4C7123FC-14FE-409D-A1AE-3BCF01C46724}" type="datetime1">
              <a:rPr lang="en-GB"/>
              <a:pPr lvl="0"/>
              <a:t>25/04/2022</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9F07F576-67B9-46D1-AB01-74D688E79019}" type="slidenum">
              <a:t>‹#›</a:t>
            </a:fld>
            <a:endParaRPr lang="en-GB"/>
          </a:p>
        </p:txBody>
      </p:sp>
    </p:spTree>
    <p:extLst>
      <p:ext uri="{BB962C8B-B14F-4D97-AF65-F5344CB8AC3E}">
        <p14:creationId xmlns:p14="http://schemas.microsoft.com/office/powerpoint/2010/main" val="37298082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p:cNvSpPr txBox="1">
            <a:spLocks noGrp="1"/>
          </p:cNvSpPr>
          <p:nvPr>
            <p:ph type="dt" sz="half" idx="7"/>
          </p:nvPr>
        </p:nvSpPr>
        <p:spPr/>
        <p:txBody>
          <a:bodyPr/>
          <a:lstStyle>
            <a:lvl1pPr>
              <a:defRPr/>
            </a:lvl1pPr>
          </a:lstStyle>
          <a:p>
            <a:pPr lvl="0"/>
            <a:fld id="{C491FCAC-D8BA-4E2D-B90F-C25626D32FED}" type="datetime1">
              <a:rPr lang="en-GB"/>
              <a:pPr lvl="0"/>
              <a:t>25/04/2022</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CD53D4ED-1583-4161-A152-6E22F733784B}" type="slidenum">
              <a:t>‹#›</a:t>
            </a:fld>
            <a:endParaRPr lang="en-GB"/>
          </a:p>
        </p:txBody>
      </p:sp>
    </p:spTree>
    <p:extLst>
      <p:ext uri="{BB962C8B-B14F-4D97-AF65-F5344CB8AC3E}">
        <p14:creationId xmlns:p14="http://schemas.microsoft.com/office/powerpoint/2010/main" val="29408149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F5C2DD1A-186D-40CE-8950-E33CB0E37E3E}" type="datetime1">
              <a:rPr lang="en-GB"/>
              <a:pPr lvl="0"/>
              <a:t>25/04/2022</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D7E519E7-3A1E-4BE2-B2A8-415AAC077190}" type="slidenum">
              <a:t>‹#›</a:t>
            </a:fld>
            <a:endParaRPr lang="en-GB"/>
          </a:p>
        </p:txBody>
      </p:sp>
    </p:spTree>
    <p:extLst>
      <p:ext uri="{BB962C8B-B14F-4D97-AF65-F5344CB8AC3E}">
        <p14:creationId xmlns:p14="http://schemas.microsoft.com/office/powerpoint/2010/main" val="15381553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txBox="1">
            <a:spLocks noGrp="1"/>
          </p:cNvSpPr>
          <p:nvPr>
            <p:ph type="dt" sz="half" idx="7"/>
          </p:nvPr>
        </p:nvSpPr>
        <p:spPr/>
        <p:txBody>
          <a:bodyPr/>
          <a:lstStyle>
            <a:lvl1pPr>
              <a:defRPr/>
            </a:lvl1pPr>
          </a:lstStyle>
          <a:p>
            <a:pPr lvl="0"/>
            <a:fld id="{C1FB6CCF-B78A-43B7-B8B9-52DBCF293112}" type="datetime1">
              <a:rPr lang="en-GB"/>
              <a:pPr lvl="0"/>
              <a:t>25/04/2022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9BCC775A-ECE9-4F27-9EC5-93508E92F861}" type="slidenum">
              <a:t>‹#›</a:t>
            </a:fld>
            <a:endParaRPr lang="en-GB"/>
          </a:p>
        </p:txBody>
      </p:sp>
    </p:spTree>
    <p:extLst>
      <p:ext uri="{BB962C8B-B14F-4D97-AF65-F5344CB8AC3E}">
        <p14:creationId xmlns:p14="http://schemas.microsoft.com/office/powerpoint/2010/main" val="225950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BB5AC16A-0CCD-4E8E-9F3F-E9F3FE239FB2}" type="datetime1">
              <a:rPr lang="en-GB"/>
              <a:pPr lvl="0"/>
              <a:t>25/04/2022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1A5FCC56-F03E-4692-984E-D6E479E9C9EF}" type="slidenum">
              <a:t>‹#›</a:t>
            </a:fld>
            <a:endParaRPr lang="en-GB"/>
          </a:p>
        </p:txBody>
      </p:sp>
    </p:spTree>
    <p:extLst>
      <p:ext uri="{BB962C8B-B14F-4D97-AF65-F5344CB8AC3E}">
        <p14:creationId xmlns:p14="http://schemas.microsoft.com/office/powerpoint/2010/main" val="19384340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98B40432-B4CE-4051-8F02-8C9442FA0D0E}" type="datetime1">
              <a:rPr lang="en-GB"/>
              <a:pPr lvl="0"/>
              <a:t>25/04/2022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952B80FD-4907-40B5-A36D-ED190BEB2C70}" type="slidenum">
              <a:t>‹#›</a:t>
            </a:fld>
            <a:endParaRPr lang="en-GB"/>
          </a:p>
        </p:txBody>
      </p:sp>
    </p:spTree>
    <p:extLst>
      <p:ext uri="{BB962C8B-B14F-4D97-AF65-F5344CB8AC3E}">
        <p14:creationId xmlns:p14="http://schemas.microsoft.com/office/powerpoint/2010/main" val="42281893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D0970DD4-7F37-47A0-87CC-653DC89F43C9}"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FC3709A3-53B2-45ED-8F50-F967FAD71DD6}" type="slidenum">
              <a:t>‹#›</a:t>
            </a:fld>
            <a:endParaRPr lang="en-GB"/>
          </a:p>
        </p:txBody>
      </p:sp>
    </p:spTree>
    <p:extLst>
      <p:ext uri="{BB962C8B-B14F-4D97-AF65-F5344CB8AC3E}">
        <p14:creationId xmlns:p14="http://schemas.microsoft.com/office/powerpoint/2010/main" val="114197523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7"/>
          </p:nvPr>
        </p:nvSpPr>
        <p:spPr/>
        <p:txBody>
          <a:bodyPr/>
          <a:lstStyle>
            <a:lvl1pPr>
              <a:defRPr/>
            </a:lvl1pPr>
          </a:lstStyle>
          <a:p>
            <a:pPr lvl="0"/>
            <a:fld id="{FEBC3B0B-C99D-4655-916F-1099976BD05D}" type="datetime1">
              <a:rPr lang="en-GB"/>
              <a:pPr lvl="0"/>
              <a:t>25/04/2022</a:t>
            </a:fld>
            <a:endParaRPr lang="en-GB"/>
          </a:p>
        </p:txBody>
      </p:sp>
      <p:sp>
        <p:nvSpPr>
          <p:cNvPr id="5" name="Footer Placeholder 4"/>
          <p:cNvSpPr txBox="1">
            <a:spLocks noGrp="1"/>
          </p:cNvSpPr>
          <p:nvPr>
            <p:ph type="ftr" sz="quarter" idx="9"/>
          </p:nvPr>
        </p:nvSpPr>
        <p:spPr/>
        <p:txBody>
          <a:bodyPr/>
          <a:lstStyle>
            <a:lvl1pPr>
              <a:defRPr/>
            </a:lvl1pPr>
          </a:lstStyle>
          <a:p>
            <a:pPr lvl="0"/>
            <a:endParaRPr lang="en-GB"/>
          </a:p>
        </p:txBody>
      </p:sp>
      <p:sp>
        <p:nvSpPr>
          <p:cNvPr id="6" name="Slide Number Placeholder 5"/>
          <p:cNvSpPr txBox="1">
            <a:spLocks noGrp="1"/>
          </p:cNvSpPr>
          <p:nvPr>
            <p:ph type="sldNum" sz="quarter" idx="8"/>
          </p:nvPr>
        </p:nvSpPr>
        <p:spPr/>
        <p:txBody>
          <a:bodyPr/>
          <a:lstStyle>
            <a:lvl1pPr>
              <a:defRPr/>
            </a:lvl1pPr>
          </a:lstStyle>
          <a:p>
            <a:pPr lvl="0"/>
            <a:fld id="{F33A166C-223F-4B27-A1F8-4B475C646F4C}" type="slidenum">
              <a:t>‹#›</a:t>
            </a:fld>
            <a:endParaRPr lang="en-GB"/>
          </a:p>
        </p:txBody>
      </p:sp>
    </p:spTree>
    <p:extLst>
      <p:ext uri="{BB962C8B-B14F-4D97-AF65-F5344CB8AC3E}">
        <p14:creationId xmlns:p14="http://schemas.microsoft.com/office/powerpoint/2010/main" val="255549811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Click to edit Master text styles</a:t>
            </a:r>
          </a:p>
        </p:txBody>
      </p:sp>
      <p:sp>
        <p:nvSpPr>
          <p:cNvPr id="4" name="Content Placeholder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Click to edit Master text styles</a:t>
            </a:r>
          </a:p>
        </p:txBody>
      </p:sp>
      <p:sp>
        <p:nvSpPr>
          <p:cNvPr id="6" name="Content Placeholder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txBox="1">
            <a:spLocks noGrp="1"/>
          </p:cNvSpPr>
          <p:nvPr>
            <p:ph type="dt" sz="half" idx="7"/>
          </p:nvPr>
        </p:nvSpPr>
        <p:spPr/>
        <p:txBody>
          <a:bodyPr/>
          <a:lstStyle>
            <a:lvl1pPr>
              <a:defRPr/>
            </a:lvl1pPr>
          </a:lstStyle>
          <a:p>
            <a:pPr lvl="0"/>
            <a:fld id="{6FEA9DC2-EEFE-4543-8D7E-47251C67E25F}" type="datetime1">
              <a:rPr lang="en-GB"/>
              <a:pPr lvl="0"/>
              <a:t>25/04/2022</a:t>
            </a:fld>
            <a:endParaRPr lang="en-GB"/>
          </a:p>
        </p:txBody>
      </p:sp>
      <p:sp>
        <p:nvSpPr>
          <p:cNvPr id="8" name="Footer Placeholder 7"/>
          <p:cNvSpPr txBox="1">
            <a:spLocks noGrp="1"/>
          </p:cNvSpPr>
          <p:nvPr>
            <p:ph type="ftr" sz="quarter" idx="9"/>
          </p:nvPr>
        </p:nvSpPr>
        <p:spPr/>
        <p:txBody>
          <a:bodyPr/>
          <a:lstStyle>
            <a:lvl1pPr>
              <a:defRPr/>
            </a:lvl1pPr>
          </a:lstStyle>
          <a:p>
            <a:pPr lvl="0"/>
            <a:endParaRPr lang="en-GB"/>
          </a:p>
        </p:txBody>
      </p:sp>
      <p:sp>
        <p:nvSpPr>
          <p:cNvPr id="9" name="Slide Number Placeholder 8"/>
          <p:cNvSpPr txBox="1">
            <a:spLocks noGrp="1"/>
          </p:cNvSpPr>
          <p:nvPr>
            <p:ph type="sldNum" sz="quarter" idx="8"/>
          </p:nvPr>
        </p:nvSpPr>
        <p:spPr/>
        <p:txBody>
          <a:bodyPr/>
          <a:lstStyle>
            <a:lvl1pPr>
              <a:defRPr/>
            </a:lvl1pPr>
          </a:lstStyle>
          <a:p>
            <a:pPr lvl="0"/>
            <a:fld id="{041972E1-BE2D-46E7-9A0C-D816C665657B}" type="slidenum">
              <a:t>‹#›</a:t>
            </a:fld>
            <a:endParaRPr lang="en-GB"/>
          </a:p>
        </p:txBody>
      </p:sp>
    </p:spTree>
    <p:extLst>
      <p:ext uri="{BB962C8B-B14F-4D97-AF65-F5344CB8AC3E}">
        <p14:creationId xmlns:p14="http://schemas.microsoft.com/office/powerpoint/2010/main" val="29218660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p:cNvSpPr txBox="1">
            <a:spLocks noGrp="1"/>
          </p:cNvSpPr>
          <p:nvPr>
            <p:ph type="dt" sz="half" idx="7"/>
          </p:nvPr>
        </p:nvSpPr>
        <p:spPr/>
        <p:txBody>
          <a:bodyPr/>
          <a:lstStyle>
            <a:lvl1pPr>
              <a:defRPr/>
            </a:lvl1pPr>
          </a:lstStyle>
          <a:p>
            <a:pPr lvl="0"/>
            <a:fld id="{A17B883E-C557-4B94-9627-28965AE4D329}" type="datetime1">
              <a:rPr lang="en-GB"/>
              <a:pPr lvl="0"/>
              <a:t>25/04/2022</a:t>
            </a:fld>
            <a:endParaRPr lang="en-GB"/>
          </a:p>
        </p:txBody>
      </p:sp>
      <p:sp>
        <p:nvSpPr>
          <p:cNvPr id="4" name="Footer Placeholder 3"/>
          <p:cNvSpPr txBox="1">
            <a:spLocks noGrp="1"/>
          </p:cNvSpPr>
          <p:nvPr>
            <p:ph type="ftr" sz="quarter" idx="9"/>
          </p:nvPr>
        </p:nvSpPr>
        <p:spPr/>
        <p:txBody>
          <a:bodyPr/>
          <a:lstStyle>
            <a:lvl1pPr>
              <a:defRPr/>
            </a:lvl1pPr>
          </a:lstStyle>
          <a:p>
            <a:pPr lvl="0"/>
            <a:endParaRPr lang="en-GB"/>
          </a:p>
        </p:txBody>
      </p:sp>
      <p:sp>
        <p:nvSpPr>
          <p:cNvPr id="5" name="Slide Number Placeholder 4"/>
          <p:cNvSpPr txBox="1">
            <a:spLocks noGrp="1"/>
          </p:cNvSpPr>
          <p:nvPr>
            <p:ph type="sldNum" sz="quarter" idx="8"/>
          </p:nvPr>
        </p:nvSpPr>
        <p:spPr/>
        <p:txBody>
          <a:bodyPr/>
          <a:lstStyle>
            <a:lvl1pPr>
              <a:defRPr/>
            </a:lvl1pPr>
          </a:lstStyle>
          <a:p>
            <a:pPr lvl="0"/>
            <a:fld id="{A45DB75E-AC44-4100-930C-A9FE880BE162}" type="slidenum">
              <a:t>‹#›</a:t>
            </a:fld>
            <a:endParaRPr lang="en-GB"/>
          </a:p>
        </p:txBody>
      </p:sp>
    </p:spTree>
    <p:extLst>
      <p:ext uri="{BB962C8B-B14F-4D97-AF65-F5344CB8AC3E}">
        <p14:creationId xmlns:p14="http://schemas.microsoft.com/office/powerpoint/2010/main" val="32820033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txBox="1">
            <a:spLocks noGrp="1"/>
          </p:cNvSpPr>
          <p:nvPr>
            <p:ph type="dt" sz="half" idx="7"/>
          </p:nvPr>
        </p:nvSpPr>
        <p:spPr/>
        <p:txBody>
          <a:bodyPr/>
          <a:lstStyle>
            <a:lvl1pPr>
              <a:defRPr/>
            </a:lvl1pPr>
          </a:lstStyle>
          <a:p>
            <a:pPr lvl="0"/>
            <a:fld id="{9C24F2F0-CAD6-434C-840F-BB0E2371AD7B}" type="datetime1">
              <a:rPr lang="en-GB"/>
              <a:pPr lvl="0"/>
              <a:t>25/04/2022</a:t>
            </a:fld>
            <a:endParaRPr lang="en-GB"/>
          </a:p>
        </p:txBody>
      </p:sp>
      <p:sp>
        <p:nvSpPr>
          <p:cNvPr id="3" name="Footer Placeholder 2"/>
          <p:cNvSpPr txBox="1">
            <a:spLocks noGrp="1"/>
          </p:cNvSpPr>
          <p:nvPr>
            <p:ph type="ftr" sz="quarter" idx="9"/>
          </p:nvPr>
        </p:nvSpPr>
        <p:spPr/>
        <p:txBody>
          <a:bodyPr/>
          <a:lstStyle>
            <a:lvl1pPr>
              <a:defRPr/>
            </a:lvl1pPr>
          </a:lstStyle>
          <a:p>
            <a:pPr lvl="0"/>
            <a:endParaRPr lang="en-GB"/>
          </a:p>
        </p:txBody>
      </p:sp>
      <p:sp>
        <p:nvSpPr>
          <p:cNvPr id="4" name="Slide Number Placeholder 3"/>
          <p:cNvSpPr txBox="1">
            <a:spLocks noGrp="1"/>
          </p:cNvSpPr>
          <p:nvPr>
            <p:ph type="sldNum" sz="quarter" idx="8"/>
          </p:nvPr>
        </p:nvSpPr>
        <p:spPr/>
        <p:txBody>
          <a:bodyPr/>
          <a:lstStyle>
            <a:lvl1pPr>
              <a:defRPr/>
            </a:lvl1pPr>
          </a:lstStyle>
          <a:p>
            <a:pPr lvl="0"/>
            <a:fld id="{A0894DB1-21FE-43C8-90D4-5BDBC08643C7}" type="slidenum">
              <a:t>‹#›</a:t>
            </a:fld>
            <a:endParaRPr lang="en-GB"/>
          </a:p>
        </p:txBody>
      </p:sp>
    </p:spTree>
    <p:extLst>
      <p:ext uri="{BB962C8B-B14F-4D97-AF65-F5344CB8AC3E}">
        <p14:creationId xmlns:p14="http://schemas.microsoft.com/office/powerpoint/2010/main" val="669465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8CA60A1E-E9DC-4D02-A9AD-9A5A6C85E36F}" type="datetime1">
              <a:rPr lang="en-GB"/>
              <a:pPr lvl="0"/>
              <a:t>25/04/2022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0A86A8C1-D545-48FB-84FF-A20DC0460CB5}" type="slidenum">
              <a:t>‹#›</a:t>
            </a:fld>
            <a:endParaRPr lang="en-GB"/>
          </a:p>
        </p:txBody>
      </p:sp>
    </p:spTree>
    <p:extLst>
      <p:ext uri="{BB962C8B-B14F-4D97-AF65-F5344CB8AC3E}">
        <p14:creationId xmlns:p14="http://schemas.microsoft.com/office/powerpoint/2010/main" val="3720381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p:cNvSpPr txBox="1">
            <a:spLocks noGrp="1"/>
          </p:cNvSpPr>
          <p:nvPr>
            <p:ph type="body" idx="2"/>
          </p:nvPr>
        </p:nvSpPr>
        <p:spPr>
          <a:xfrm>
            <a:off x="839784" y="2057400"/>
            <a:ext cx="3932240" cy="3811584"/>
          </a:xfrm>
        </p:spPr>
        <p:txBody>
          <a:bodyPr/>
          <a:lstStyle>
            <a:lvl1pPr marL="0" indent="0">
              <a:buNone/>
              <a:defRPr sz="1600"/>
            </a:lvl1pPr>
          </a:lstStyle>
          <a:p>
            <a:pPr lvl="0"/>
            <a:r>
              <a:rPr lang="en-US"/>
              <a:t>Click to edit Master text styles</a:t>
            </a:r>
          </a:p>
        </p:txBody>
      </p:sp>
      <p:sp>
        <p:nvSpPr>
          <p:cNvPr id="5" name="Date Placeholder 4"/>
          <p:cNvSpPr txBox="1">
            <a:spLocks noGrp="1"/>
          </p:cNvSpPr>
          <p:nvPr>
            <p:ph type="dt" sz="half" idx="7"/>
          </p:nvPr>
        </p:nvSpPr>
        <p:spPr/>
        <p:txBody>
          <a:bodyPr/>
          <a:lstStyle>
            <a:lvl1pPr>
              <a:defRPr/>
            </a:lvl1pPr>
          </a:lstStyle>
          <a:p>
            <a:pPr lvl="0"/>
            <a:fld id="{F2D2C009-731E-4693-A733-485F4B0F5446}" type="datetime1">
              <a:rPr lang="en-GB"/>
              <a:pPr lvl="0"/>
              <a:t>25/04/2022</a:t>
            </a:fld>
            <a:endParaRPr lang="en-GB"/>
          </a:p>
        </p:txBody>
      </p:sp>
      <p:sp>
        <p:nvSpPr>
          <p:cNvPr id="6" name="Footer Placeholder 5"/>
          <p:cNvSpPr txBox="1">
            <a:spLocks noGrp="1"/>
          </p:cNvSpPr>
          <p:nvPr>
            <p:ph type="ftr" sz="quarter" idx="9"/>
          </p:nvPr>
        </p:nvSpPr>
        <p:spPr/>
        <p:txBody>
          <a:bodyPr/>
          <a:lstStyle>
            <a:lvl1pPr>
              <a:defRPr/>
            </a:lvl1pPr>
          </a:lstStyle>
          <a:p>
            <a:pPr lvl="0"/>
            <a:endParaRPr lang="en-GB"/>
          </a:p>
        </p:txBody>
      </p:sp>
      <p:sp>
        <p:nvSpPr>
          <p:cNvPr id="7" name="Slide Number Placeholder 6"/>
          <p:cNvSpPr txBox="1">
            <a:spLocks noGrp="1"/>
          </p:cNvSpPr>
          <p:nvPr>
            <p:ph type="sldNum" sz="quarter" idx="8"/>
          </p:nvPr>
        </p:nvSpPr>
        <p:spPr/>
        <p:txBody>
          <a:bodyPr/>
          <a:lstStyle>
            <a:lvl1pPr>
              <a:defRPr/>
            </a:lvl1pPr>
          </a:lstStyle>
          <a:p>
            <a:pPr lvl="0"/>
            <a:fld id="{F40DDDBC-AB76-4939-8269-FB681AD0AFDA}" type="slidenum">
              <a:t>‹#›</a:t>
            </a:fld>
            <a:endParaRPr lang="en-GB"/>
          </a:p>
        </p:txBody>
      </p:sp>
    </p:spTree>
    <p:extLst>
      <p:ext uri="{BB962C8B-B14F-4D97-AF65-F5344CB8AC3E}">
        <p14:creationId xmlns:p14="http://schemas.microsoft.com/office/powerpoint/2010/main" val="27018019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934D9610-B368-4DFA-8B0C-3975A2FE16FE}" type="datetime1">
              <a:rPr lang="en-GB"/>
              <a:pPr lvl="0"/>
              <a:t>25/04/2022</a:t>
            </a:fld>
            <a:endParaRPr lang="en-GB"/>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7B9018BA-75DA-4A42-8F6B-066678C61EA5}"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F9519C6E-28A0-4119-A0A2-813819A5B9E6}" type="slidenum">
              <a:rPr lang="en-US" altLang="en-US"/>
              <a:pPr>
                <a:defRPr/>
              </a:pPr>
              <a:t>‹#›</a:t>
            </a:fld>
            <a:endParaRPr lang="en-US" altLang="en-US"/>
          </a:p>
        </p:txBody>
      </p:sp>
    </p:spTree>
    <p:extLst>
      <p:ext uri="{BB962C8B-B14F-4D97-AF65-F5344CB8AC3E}">
        <p14:creationId xmlns:p14="http://schemas.microsoft.com/office/powerpoint/2010/main" val="13061360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11967" y="593367"/>
            <a:ext cx="8800800" cy="1086000"/>
          </a:xfrm>
          <a:prstGeom prst="rect">
            <a:avLst/>
          </a:prstGeom>
          <a:noFill/>
          <a:ln>
            <a:noFill/>
          </a:ln>
        </p:spPr>
        <p:txBody>
          <a:bodyPr spcFirstLastPara="1" wrap="square" lIns="0" tIns="0" rIns="0" bIns="0" anchor="t" anchorCtr="0">
            <a:noAutofit/>
          </a:bodyPr>
          <a:lstStyle>
            <a:lvl1pPr marR="0" lvl="0" algn="l" rtl="0">
              <a:lnSpc>
                <a:spcPct val="115000"/>
              </a:lnSpc>
              <a:spcBef>
                <a:spcPts val="0"/>
              </a:spcBef>
              <a:spcAft>
                <a:spcPts val="0"/>
              </a:spcAft>
              <a:buClr>
                <a:srgbClr val="000000"/>
              </a:buClr>
              <a:buSzPts val="4400"/>
              <a:buFont typeface="Montserrat"/>
              <a:buNone/>
              <a:defRPr sz="4400" b="1"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5600"/>
              <a:buFont typeface="Montserrat Medium"/>
              <a:buNone/>
              <a:defRPr sz="56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7" name="Google Shape;7;p1"/>
          <p:cNvSpPr txBox="1">
            <a:spLocks noGrp="1"/>
          </p:cNvSpPr>
          <p:nvPr>
            <p:ph type="body" idx="1"/>
          </p:nvPr>
        </p:nvSpPr>
        <p:spPr>
          <a:xfrm>
            <a:off x="611967" y="1679367"/>
            <a:ext cx="10968001" cy="4213000"/>
          </a:xfrm>
          <a:prstGeom prst="rect">
            <a:avLst/>
          </a:prstGeom>
          <a:noFill/>
          <a:ln>
            <a:noFill/>
          </a:ln>
        </p:spPr>
        <p:txBody>
          <a:bodyPr spcFirstLastPara="1" wrap="square" lIns="0" tIns="0" rIns="0" bIns="0" anchor="t" anchorCtr="0">
            <a:noAutofit/>
          </a:bodyPr>
          <a:lstStyle>
            <a:lvl1pPr marL="457200" marR="0" lvl="0" indent="-431800" algn="l" rtl="0">
              <a:lnSpc>
                <a:spcPct val="130000"/>
              </a:lnSpc>
              <a:spcBef>
                <a:spcPts val="0"/>
              </a:spcBef>
              <a:spcAft>
                <a:spcPts val="0"/>
              </a:spcAft>
              <a:buClr>
                <a:schemeClr val="dk2"/>
              </a:buClr>
              <a:buSzPts val="3200"/>
              <a:buFont typeface="Montserrat"/>
              <a:buChar char="●"/>
              <a:defRPr sz="3200" b="0" i="0" u="none" strike="noStrike" cap="none">
                <a:solidFill>
                  <a:schemeClr val="dk2"/>
                </a:solidFill>
                <a:latin typeface="Montserrat"/>
                <a:ea typeface="Montserrat"/>
                <a:cs typeface="Montserrat"/>
                <a:sym typeface="Montserrat"/>
              </a:defRPr>
            </a:lvl1pPr>
            <a:lvl2pPr marL="914400" marR="0" lvl="1" indent="-431800" algn="l" rtl="0">
              <a:lnSpc>
                <a:spcPct val="130000"/>
              </a:lnSpc>
              <a:spcBef>
                <a:spcPts val="2000"/>
              </a:spcBef>
              <a:spcAft>
                <a:spcPts val="0"/>
              </a:spcAft>
              <a:buClr>
                <a:schemeClr val="dk2"/>
              </a:buClr>
              <a:buSzPts val="3200"/>
              <a:buFont typeface="Montserrat"/>
              <a:buChar char="–"/>
              <a:defRPr sz="3200" b="0" i="0" u="none" strike="noStrike" cap="none">
                <a:solidFill>
                  <a:schemeClr val="dk2"/>
                </a:solidFill>
                <a:latin typeface="Montserrat"/>
                <a:ea typeface="Montserrat"/>
                <a:cs typeface="Montserrat"/>
                <a:sym typeface="Montserrat"/>
              </a:defRPr>
            </a:lvl2pPr>
            <a:lvl3pPr marL="1371600" marR="0" lvl="2" indent="-406400" algn="l" rtl="0">
              <a:lnSpc>
                <a:spcPct val="130000"/>
              </a:lnSpc>
              <a:spcBef>
                <a:spcPts val="20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3pPr>
            <a:lvl4pPr marL="1828800" marR="0" lvl="3" indent="-406400" algn="l" rtl="0">
              <a:lnSpc>
                <a:spcPct val="130000"/>
              </a:lnSpc>
              <a:spcBef>
                <a:spcPts val="16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4pPr>
            <a:lvl5pPr marL="2286000" marR="0" lvl="4" indent="-406400" algn="l" rtl="0">
              <a:lnSpc>
                <a:spcPct val="130000"/>
              </a:lnSpc>
              <a:spcBef>
                <a:spcPts val="16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5pPr>
            <a:lvl6pPr marL="2743200" marR="0" lvl="5" indent="-406400" algn="l" rtl="0">
              <a:lnSpc>
                <a:spcPct val="130000"/>
              </a:lnSpc>
              <a:spcBef>
                <a:spcPts val="1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6pPr>
            <a:lvl7pPr marL="3200400" marR="0" lvl="6" indent="-406400" algn="l" rtl="0">
              <a:lnSpc>
                <a:spcPct val="130000"/>
              </a:lnSpc>
              <a:spcBef>
                <a:spcPts val="12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7pPr>
            <a:lvl8pPr marL="3657600" marR="0" lvl="7" indent="-406400" algn="l" rtl="0">
              <a:lnSpc>
                <a:spcPct val="130000"/>
              </a:lnSpc>
              <a:spcBef>
                <a:spcPts val="800"/>
              </a:spcBef>
              <a:spcAft>
                <a:spcPts val="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8pPr>
            <a:lvl9pPr marL="4114800" marR="0" lvl="8" indent="-406400" algn="l" rtl="0">
              <a:lnSpc>
                <a:spcPct val="130000"/>
              </a:lnSpc>
              <a:spcBef>
                <a:spcPts val="800"/>
              </a:spcBef>
              <a:spcAft>
                <a:spcPts val="400"/>
              </a:spcAft>
              <a:buClr>
                <a:schemeClr val="dk2"/>
              </a:buClr>
              <a:buSzPts val="2800"/>
              <a:buFont typeface="Montserrat"/>
              <a:buChar char="–"/>
              <a:defRPr sz="2800" b="0" i="0" u="none" strike="noStrike" cap="none">
                <a:solidFill>
                  <a:schemeClr val="dk2"/>
                </a:solidFill>
                <a:latin typeface="Montserrat"/>
                <a:ea typeface="Montserrat"/>
                <a:cs typeface="Montserrat"/>
                <a:sym typeface="Montserrat"/>
              </a:defRPr>
            </a:lvl9pPr>
          </a:lstStyle>
          <a:p>
            <a:endParaRPr/>
          </a:p>
        </p:txBody>
      </p:sp>
      <p:sp>
        <p:nvSpPr>
          <p:cNvPr id="8" name="Google Shape;8;p1"/>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lvl1pPr marL="0" marR="0" lvl="0"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1pPr>
            <a:lvl2pPr marL="0" marR="0" lvl="1"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2pPr>
            <a:lvl3pPr marL="0" marR="0" lvl="2"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3pPr>
            <a:lvl4pPr marL="0" marR="0" lvl="3"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4pPr>
            <a:lvl5pPr marL="0" marR="0" lvl="4"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5pPr>
            <a:lvl6pPr marL="0" marR="0" lvl="5"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6pPr>
            <a:lvl7pPr marL="0" marR="0" lvl="6"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7pPr>
            <a:lvl8pPr marL="0" marR="0" lvl="7"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8pPr>
            <a:lvl9pPr marL="0" marR="0" lvl="8" indent="0" algn="l" rtl="0">
              <a:lnSpc>
                <a:spcPct val="100000"/>
              </a:lnSpc>
              <a:spcBef>
                <a:spcPts val="0"/>
              </a:spcBef>
              <a:spcAft>
                <a:spcPts val="0"/>
              </a:spcAft>
              <a:buClr>
                <a:srgbClr val="000000"/>
              </a:buClr>
              <a:buSzPts val="1600"/>
              <a:buFont typeface="Arial"/>
              <a:buNone/>
              <a:defRPr sz="1067" b="0" i="0" u="none" strike="noStrike" cap="none">
                <a:solidFill>
                  <a:srgbClr val="4B3241"/>
                </a:solidFill>
                <a:latin typeface="Montserrat Medium"/>
                <a:ea typeface="Montserrat Medium"/>
                <a:cs typeface="Montserrat Medium"/>
                <a:sym typeface="Montserrat Medium"/>
              </a:defRPr>
            </a:lvl9pPr>
          </a:lstStyle>
          <a:p>
            <a:fld id="{00000000-1234-1234-1234-123412341234}" type="slidenum">
              <a:rPr lang="en-GB" smtClean="0"/>
              <a:pPr/>
              <a:t>‹#›</a:t>
            </a:fld>
            <a:endParaRPr lang="en-GB"/>
          </a:p>
        </p:txBody>
      </p:sp>
      <p:pic>
        <p:nvPicPr>
          <p:cNvPr id="9" name="Google Shape;9;p1"/>
          <p:cNvPicPr preferRelativeResize="0"/>
          <p:nvPr/>
        </p:nvPicPr>
        <p:blipFill rotWithShape="1">
          <a:blip r:embed="rId12">
            <a:alphaModFix/>
          </a:blip>
          <a:srcRect l="9"/>
          <a:stretch/>
        </p:blipFill>
        <p:spPr>
          <a:xfrm>
            <a:off x="11605532" y="6003937"/>
            <a:ext cx="299234" cy="558903"/>
          </a:xfrm>
          <a:prstGeom prst="rect">
            <a:avLst/>
          </a:prstGeom>
          <a:noFill/>
          <a:ln>
            <a:noFill/>
          </a:ln>
        </p:spPr>
      </p:pic>
    </p:spTree>
    <p:extLst>
      <p:ext uri="{BB962C8B-B14F-4D97-AF65-F5344CB8AC3E}">
        <p14:creationId xmlns:p14="http://schemas.microsoft.com/office/powerpoint/2010/main" val="2783984601"/>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578">
          <p15:clr>
            <a:srgbClr val="EA4335"/>
          </p15:clr>
        </p15:guide>
        <p15:guide id="2" pos="10942">
          <p15:clr>
            <a:srgbClr val="EA4335"/>
          </p15:clr>
        </p15:guide>
        <p15:guide id="3" orient="horz" pos="561">
          <p15:clr>
            <a:srgbClr val="EA4335"/>
          </p15:clr>
        </p15:guide>
        <p15:guide id="4" orient="horz" pos="1812">
          <p15:clr>
            <a:srgbClr val="EA4335"/>
          </p15:clr>
        </p15:guide>
        <p15:guide id="5" orient="horz" pos="5568">
          <p15:clr>
            <a:srgbClr val="EA4335"/>
          </p15:clr>
        </p15:guide>
        <p15:guide id="6" orient="horz" pos="6039">
          <p15:clr>
            <a:srgbClr val="EA4335"/>
          </p15:clr>
        </p15:guide>
        <p15:guide id="7" orient="horz" pos="1385">
          <p15:clr>
            <a:srgbClr val="EA4335"/>
          </p15:clr>
        </p15:guide>
        <p15:guide id="8" pos="5556">
          <p15:clr>
            <a:srgbClr val="EA4335"/>
          </p15:clr>
        </p15:guide>
        <p15:guide id="9" pos="5964">
          <p15:clr>
            <a:srgbClr val="EA4335"/>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EEBF8C84-86C4-456B-BEB4-3B4BD3910CE4}" type="datetime1">
              <a:rPr lang="en-GB"/>
              <a:pPr lvl="0"/>
              <a:t>25/04/2022</a:t>
            </a:fld>
            <a:endParaRPr lang="en-GB"/>
          </a:p>
        </p:txBody>
      </p:sp>
      <p:sp>
        <p:nvSpPr>
          <p:cNvPr id="5" name="Footer Placeholder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03DF3566-96AE-4BA0-BE34-AE7B7CF42632}" type="slidenum">
              <a:t>‹#›</a:t>
            </a:fld>
            <a:endParaRPr lang="en-GB"/>
          </a:p>
        </p:txBody>
      </p:sp>
    </p:spTree>
    <p:extLst>
      <p:ext uri="{BB962C8B-B14F-4D97-AF65-F5344CB8AC3E}">
        <p14:creationId xmlns:p14="http://schemas.microsoft.com/office/powerpoint/2010/main" val="2664498209"/>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mc:Choice xmlns:p14="http://schemas.microsoft.com/office/powerpoint/2010/main" Requires="p14">
      <p:transition spd="slow" p14:dur="2000"/>
    </mc:Choice>
    <mc:Fallback>
      <p:transition spd="slow"/>
    </mc:Fallback>
  </mc:AlternateConten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le 3"/>
          <p:cNvSpPr txBox="1">
            <a:spLocks noGrp="1"/>
          </p:cNvSpPr>
          <p:nvPr>
            <p:ph type="title"/>
          </p:nvPr>
        </p:nvSpPr>
        <p:spPr>
          <a:xfrm>
            <a:off x="0" y="0"/>
            <a:ext cx="12192000" cy="1325559"/>
          </a:xfrm>
          <a:solidFill>
            <a:srgbClr val="FFFF00"/>
          </a:solidFill>
        </p:spPr>
        <p:txBody>
          <a:bodyPr/>
          <a:lstStyle/>
          <a:p>
            <a:pPr lvl="0"/>
            <a:r>
              <a:rPr lang="en-US" sz="3900" b="1" u="sng" dirty="0">
                <a:solidFill>
                  <a:schemeClr val="tx1"/>
                </a:solidFill>
              </a:rPr>
              <a:t>Topic </a:t>
            </a:r>
            <a:r>
              <a:rPr lang="en-US" sz="3900" b="1" u="sng" dirty="0" smtClean="0">
                <a:solidFill>
                  <a:schemeClr val="tx1"/>
                </a:solidFill>
              </a:rPr>
              <a:t>5 Review</a:t>
            </a:r>
            <a:r>
              <a:rPr lang="en-US" sz="3900" b="1" dirty="0" smtClean="0">
                <a:solidFill>
                  <a:schemeClr val="tx1"/>
                </a:solidFill>
              </a:rPr>
              <a:t>                                                </a:t>
            </a:r>
            <a:fld id="{F5043FC3-C82A-4B5D-A0B8-38A38D428220}" type="datetime3">
              <a:rPr lang="en-US" sz="3900" b="1" u="sng" smtClean="0"/>
              <a:pPr lvl="0"/>
              <a:t>25 April 2022</a:t>
            </a:fld>
            <a:endParaRPr lang="en-GB" sz="3900" b="1" u="sng" dirty="0"/>
          </a:p>
        </p:txBody>
      </p:sp>
      <p:sp>
        <p:nvSpPr>
          <p:cNvPr id="3" name="TextBox 6"/>
          <p:cNvSpPr txBox="1"/>
          <p:nvPr/>
        </p:nvSpPr>
        <p:spPr>
          <a:xfrm>
            <a:off x="20785" y="1325559"/>
            <a:ext cx="2155670"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3200" b="1" i="0" u="sng" strike="noStrike" kern="1200" cap="none" spc="0" baseline="0" dirty="0">
                <a:solidFill>
                  <a:srgbClr val="000000"/>
                </a:solidFill>
                <a:uFillTx/>
                <a:latin typeface="Calibri"/>
              </a:rPr>
              <a:t>Do Now</a:t>
            </a:r>
            <a:endParaRPr lang="en-GB" sz="3200" b="1" i="0" u="sng" strike="noStrike" kern="1200" cap="none" spc="0" baseline="0" dirty="0">
              <a:solidFill>
                <a:srgbClr val="000000"/>
              </a:solidFill>
              <a:uFillTx/>
              <a:latin typeface="Calibri"/>
            </a:endParaRPr>
          </a:p>
        </p:txBody>
      </p:sp>
      <p:sp>
        <p:nvSpPr>
          <p:cNvPr id="8" name="Content Placeholder 7"/>
          <p:cNvSpPr>
            <a:spLocks noGrp="1"/>
          </p:cNvSpPr>
          <p:nvPr>
            <p:ph idx="1"/>
          </p:nvPr>
        </p:nvSpPr>
        <p:spPr>
          <a:xfrm>
            <a:off x="131622" y="2160804"/>
            <a:ext cx="11797142" cy="4351336"/>
          </a:xfrm>
        </p:spPr>
        <p:txBody>
          <a:bodyPr>
            <a:normAutofit/>
          </a:bodyPr>
          <a:lstStyle/>
          <a:p>
            <a:pPr marL="514350" indent="-514350">
              <a:lnSpc>
                <a:spcPct val="150000"/>
              </a:lnSpc>
              <a:buFont typeface="+mj-lt"/>
              <a:buAutoNum type="arabicPeriod"/>
            </a:pPr>
            <a:r>
              <a:rPr lang="en-GB" dirty="0" smtClean="0"/>
              <a:t>Define biotic factors and give some examples </a:t>
            </a:r>
          </a:p>
          <a:p>
            <a:pPr marL="514350" indent="-514350">
              <a:lnSpc>
                <a:spcPct val="150000"/>
              </a:lnSpc>
              <a:buFont typeface="+mj-lt"/>
              <a:buAutoNum type="arabicPeriod"/>
            </a:pPr>
            <a:r>
              <a:rPr lang="en-US" dirty="0" smtClean="0"/>
              <a:t>Define niche</a:t>
            </a:r>
          </a:p>
          <a:p>
            <a:pPr marL="514350" indent="-514350">
              <a:lnSpc>
                <a:spcPct val="150000"/>
              </a:lnSpc>
              <a:buFont typeface="+mj-lt"/>
              <a:buAutoNum type="arabicPeriod"/>
            </a:pPr>
            <a:r>
              <a:rPr lang="en-US" dirty="0" smtClean="0"/>
              <a:t>Define community</a:t>
            </a:r>
          </a:p>
          <a:p>
            <a:pPr marL="514350" indent="-514350">
              <a:lnSpc>
                <a:spcPct val="150000"/>
              </a:lnSpc>
              <a:buFont typeface="+mj-lt"/>
              <a:buAutoNum type="arabicPeriod"/>
            </a:pPr>
            <a:r>
              <a:rPr lang="en-US" dirty="0" smtClean="0"/>
              <a:t>What is a pioneer species?</a:t>
            </a:r>
          </a:p>
          <a:p>
            <a:pPr marL="514350" indent="-514350">
              <a:lnSpc>
                <a:spcPct val="150000"/>
              </a:lnSpc>
              <a:buFont typeface="+mj-lt"/>
              <a:buAutoNum type="arabicPeriod"/>
            </a:pPr>
            <a:r>
              <a:rPr lang="en-US" dirty="0" smtClean="0"/>
              <a:t>What is secondary succession?</a:t>
            </a:r>
          </a:p>
          <a:p>
            <a:endParaRPr lang="en-GB"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61913"/>
            <a:ext cx="9144000" cy="1042988"/>
          </a:xfrm>
          <a:prstGeom prst="rect">
            <a:avLst/>
          </a:prstGeom>
          <a:solidFill>
            <a:schemeClr val="accent5">
              <a:lumMod val="20000"/>
              <a:lumOff val="80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400" u="sng" dirty="0">
                <a:latin typeface="Comic Sans MS" panose="030F0702030302020204" pitchFamily="66" charset="0"/>
              </a:rPr>
              <a:t>WB Task: identify the term from its definition</a:t>
            </a:r>
          </a:p>
        </p:txBody>
      </p:sp>
      <p:sp>
        <p:nvSpPr>
          <p:cNvPr id="15363" name="Rectangle 4"/>
          <p:cNvSpPr>
            <a:spLocks noChangeArrowheads="1"/>
          </p:cNvSpPr>
          <p:nvPr/>
        </p:nvSpPr>
        <p:spPr bwMode="auto">
          <a:xfrm>
            <a:off x="3165475" y="1484313"/>
            <a:ext cx="5861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latin typeface="Comic Sans MS" panose="030F0702030302020204" pitchFamily="66" charset="0"/>
              </a:rPr>
              <a:t>All the populations of different species</a:t>
            </a:r>
          </a:p>
        </p:txBody>
      </p:sp>
      <p:sp>
        <p:nvSpPr>
          <p:cNvPr id="12" name="Rectangle 11"/>
          <p:cNvSpPr>
            <a:spLocks noChangeArrowheads="1"/>
          </p:cNvSpPr>
          <p:nvPr/>
        </p:nvSpPr>
        <p:spPr bwMode="auto">
          <a:xfrm>
            <a:off x="4081464" y="2997200"/>
            <a:ext cx="40290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6000">
                <a:solidFill>
                  <a:srgbClr val="00B050"/>
                </a:solidFill>
                <a:latin typeface="Comic Sans MS" panose="030F0702030302020204" pitchFamily="66" charset="0"/>
              </a:rPr>
              <a:t>Community</a:t>
            </a:r>
          </a:p>
        </p:txBody>
      </p:sp>
    </p:spTree>
    <p:extLst>
      <p:ext uri="{BB962C8B-B14F-4D97-AF65-F5344CB8AC3E}">
        <p14:creationId xmlns:p14="http://schemas.microsoft.com/office/powerpoint/2010/main" val="1284738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61913"/>
            <a:ext cx="9144000" cy="1042988"/>
          </a:xfrm>
          <a:prstGeom prst="rect">
            <a:avLst/>
          </a:prstGeom>
          <a:solidFill>
            <a:schemeClr val="accent5">
              <a:lumMod val="20000"/>
              <a:lumOff val="80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400" u="sng" dirty="0">
                <a:latin typeface="Comic Sans MS" panose="030F0702030302020204" pitchFamily="66" charset="0"/>
              </a:rPr>
              <a:t>WB Task: identify the term from its definition</a:t>
            </a:r>
          </a:p>
        </p:txBody>
      </p:sp>
      <p:sp>
        <p:nvSpPr>
          <p:cNvPr id="17411" name="Rectangle 4"/>
          <p:cNvSpPr>
            <a:spLocks noChangeArrowheads="1"/>
          </p:cNvSpPr>
          <p:nvPr/>
        </p:nvSpPr>
        <p:spPr bwMode="auto">
          <a:xfrm>
            <a:off x="3532189" y="1484313"/>
            <a:ext cx="51276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latin typeface="Comic Sans MS" panose="030F0702030302020204" pitchFamily="66" charset="0"/>
              </a:rPr>
              <a:t>Living factors within an ecosystem</a:t>
            </a:r>
          </a:p>
        </p:txBody>
      </p:sp>
      <p:sp>
        <p:nvSpPr>
          <p:cNvPr id="12" name="Rectangle 11"/>
          <p:cNvSpPr>
            <a:spLocks noChangeArrowheads="1"/>
          </p:cNvSpPr>
          <p:nvPr/>
        </p:nvSpPr>
        <p:spPr bwMode="auto">
          <a:xfrm>
            <a:off x="4964113" y="2997200"/>
            <a:ext cx="2265362"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6000">
                <a:solidFill>
                  <a:srgbClr val="00B050"/>
                </a:solidFill>
                <a:latin typeface="Comic Sans MS" panose="030F0702030302020204" pitchFamily="66" charset="0"/>
              </a:rPr>
              <a:t>Biotic</a:t>
            </a:r>
          </a:p>
        </p:txBody>
      </p:sp>
    </p:spTree>
    <p:extLst>
      <p:ext uri="{BB962C8B-B14F-4D97-AF65-F5344CB8AC3E}">
        <p14:creationId xmlns:p14="http://schemas.microsoft.com/office/powerpoint/2010/main" val="34875135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61913"/>
            <a:ext cx="9144000" cy="1042988"/>
          </a:xfrm>
          <a:prstGeom prst="rect">
            <a:avLst/>
          </a:prstGeom>
          <a:solidFill>
            <a:schemeClr val="accent5">
              <a:lumMod val="20000"/>
              <a:lumOff val="80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400" u="sng" dirty="0">
                <a:latin typeface="Comic Sans MS" panose="030F0702030302020204" pitchFamily="66" charset="0"/>
              </a:rPr>
              <a:t>WB Task: identify the term from its definition</a:t>
            </a:r>
          </a:p>
        </p:txBody>
      </p:sp>
      <p:sp>
        <p:nvSpPr>
          <p:cNvPr id="19459" name="Rectangle 4"/>
          <p:cNvSpPr>
            <a:spLocks noChangeArrowheads="1"/>
          </p:cNvSpPr>
          <p:nvPr/>
        </p:nvSpPr>
        <p:spPr bwMode="auto">
          <a:xfrm>
            <a:off x="2774950" y="1484313"/>
            <a:ext cx="66421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latin typeface="Comic Sans MS" panose="030F0702030302020204" pitchFamily="66" charset="0"/>
              </a:rPr>
              <a:t>The physical location where an organism lives</a:t>
            </a:r>
          </a:p>
        </p:txBody>
      </p:sp>
      <p:sp>
        <p:nvSpPr>
          <p:cNvPr id="12" name="Rectangle 11"/>
          <p:cNvSpPr>
            <a:spLocks noChangeArrowheads="1"/>
          </p:cNvSpPr>
          <p:nvPr/>
        </p:nvSpPr>
        <p:spPr bwMode="auto">
          <a:xfrm>
            <a:off x="4614864" y="2997200"/>
            <a:ext cx="29622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6000">
                <a:solidFill>
                  <a:srgbClr val="00B050"/>
                </a:solidFill>
                <a:latin typeface="Comic Sans MS" panose="030F0702030302020204" pitchFamily="66" charset="0"/>
              </a:rPr>
              <a:t>Habitat</a:t>
            </a:r>
          </a:p>
        </p:txBody>
      </p:sp>
    </p:spTree>
    <p:extLst>
      <p:ext uri="{BB962C8B-B14F-4D97-AF65-F5344CB8AC3E}">
        <p14:creationId xmlns:p14="http://schemas.microsoft.com/office/powerpoint/2010/main" val="3525061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61913"/>
            <a:ext cx="9144000" cy="1042988"/>
          </a:xfrm>
          <a:prstGeom prst="rect">
            <a:avLst/>
          </a:prstGeom>
          <a:solidFill>
            <a:schemeClr val="accent5">
              <a:lumMod val="20000"/>
              <a:lumOff val="80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400" u="sng" dirty="0">
                <a:latin typeface="Comic Sans MS" panose="030F0702030302020204" pitchFamily="66" charset="0"/>
              </a:rPr>
              <a:t>WB Task: identify the term from its definition</a:t>
            </a:r>
          </a:p>
        </p:txBody>
      </p:sp>
      <p:sp>
        <p:nvSpPr>
          <p:cNvPr id="21507" name="Rectangle 4"/>
          <p:cNvSpPr>
            <a:spLocks noChangeArrowheads="1"/>
          </p:cNvSpPr>
          <p:nvPr/>
        </p:nvSpPr>
        <p:spPr bwMode="auto">
          <a:xfrm>
            <a:off x="2351089" y="1557338"/>
            <a:ext cx="74898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Comic Sans MS" panose="030F0702030302020204" pitchFamily="66" charset="0"/>
              </a:rPr>
              <a:t>a biological community of interacting organisms and their physical environment</a:t>
            </a:r>
            <a:endParaRPr lang="en-GB" altLang="en-US" sz="2400">
              <a:latin typeface="Comic Sans MS" panose="030F0702030302020204" pitchFamily="66" charset="0"/>
            </a:endParaRPr>
          </a:p>
        </p:txBody>
      </p:sp>
      <p:sp>
        <p:nvSpPr>
          <p:cNvPr id="12" name="Rectangle 11"/>
          <p:cNvSpPr>
            <a:spLocks noChangeArrowheads="1"/>
          </p:cNvSpPr>
          <p:nvPr/>
        </p:nvSpPr>
        <p:spPr bwMode="auto">
          <a:xfrm>
            <a:off x="4097339" y="2997200"/>
            <a:ext cx="3997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6000">
                <a:solidFill>
                  <a:srgbClr val="00B050"/>
                </a:solidFill>
                <a:latin typeface="Comic Sans MS" panose="030F0702030302020204" pitchFamily="66" charset="0"/>
              </a:rPr>
              <a:t>Ecosystem</a:t>
            </a:r>
          </a:p>
        </p:txBody>
      </p:sp>
    </p:spTree>
    <p:extLst>
      <p:ext uri="{BB962C8B-B14F-4D97-AF65-F5344CB8AC3E}">
        <p14:creationId xmlns:p14="http://schemas.microsoft.com/office/powerpoint/2010/main" val="3871999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61913"/>
            <a:ext cx="9144000" cy="1042988"/>
          </a:xfrm>
          <a:prstGeom prst="rect">
            <a:avLst/>
          </a:prstGeom>
          <a:solidFill>
            <a:schemeClr val="accent5">
              <a:lumMod val="20000"/>
              <a:lumOff val="80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400" u="sng" dirty="0">
                <a:latin typeface="Comic Sans MS" panose="030F0702030302020204" pitchFamily="66" charset="0"/>
              </a:rPr>
              <a:t>WB Task: identify the term from its definition</a:t>
            </a:r>
          </a:p>
        </p:txBody>
      </p:sp>
      <p:sp>
        <p:nvSpPr>
          <p:cNvPr id="23555" name="Rectangle 4"/>
          <p:cNvSpPr>
            <a:spLocks noChangeArrowheads="1"/>
          </p:cNvSpPr>
          <p:nvPr/>
        </p:nvSpPr>
        <p:spPr bwMode="auto">
          <a:xfrm>
            <a:off x="2351089" y="1557338"/>
            <a:ext cx="7489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latin typeface="Comic Sans MS" panose="030F0702030302020204" pitchFamily="66" charset="0"/>
              </a:rPr>
              <a:t>An organism’s functional position within an ecosystem. How it exploits its environment</a:t>
            </a:r>
          </a:p>
        </p:txBody>
      </p:sp>
      <p:sp>
        <p:nvSpPr>
          <p:cNvPr id="12" name="Rectangle 11"/>
          <p:cNvSpPr>
            <a:spLocks noChangeArrowheads="1"/>
          </p:cNvSpPr>
          <p:nvPr/>
        </p:nvSpPr>
        <p:spPr bwMode="auto">
          <a:xfrm>
            <a:off x="4957764" y="2997200"/>
            <a:ext cx="22764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6000">
                <a:solidFill>
                  <a:srgbClr val="00B050"/>
                </a:solidFill>
                <a:latin typeface="Comic Sans MS" panose="030F0702030302020204" pitchFamily="66" charset="0"/>
              </a:rPr>
              <a:t>Niche</a:t>
            </a:r>
          </a:p>
        </p:txBody>
      </p:sp>
    </p:spTree>
    <p:extLst>
      <p:ext uri="{BB962C8B-B14F-4D97-AF65-F5344CB8AC3E}">
        <p14:creationId xmlns:p14="http://schemas.microsoft.com/office/powerpoint/2010/main" val="2864827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61913"/>
            <a:ext cx="9144000" cy="1042988"/>
          </a:xfrm>
          <a:prstGeom prst="rect">
            <a:avLst/>
          </a:prstGeom>
          <a:solidFill>
            <a:schemeClr val="accent5">
              <a:lumMod val="20000"/>
              <a:lumOff val="80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400" u="sng" dirty="0">
                <a:latin typeface="Comic Sans MS" panose="030F0702030302020204" pitchFamily="66" charset="0"/>
              </a:rPr>
              <a:t>WB Task: identify the term from its definition</a:t>
            </a:r>
          </a:p>
        </p:txBody>
      </p:sp>
      <p:sp>
        <p:nvSpPr>
          <p:cNvPr id="25603" name="Rectangle 4"/>
          <p:cNvSpPr>
            <a:spLocks noChangeArrowheads="1"/>
          </p:cNvSpPr>
          <p:nvPr/>
        </p:nvSpPr>
        <p:spPr bwMode="auto">
          <a:xfrm>
            <a:off x="2351089" y="1557339"/>
            <a:ext cx="7489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latin typeface="Comic Sans MS" panose="030F0702030302020204" pitchFamily="66" charset="0"/>
              </a:rPr>
              <a:t>Non-living factors within an ecosystem</a:t>
            </a:r>
          </a:p>
        </p:txBody>
      </p:sp>
      <p:sp>
        <p:nvSpPr>
          <p:cNvPr id="12" name="Rectangle 11"/>
          <p:cNvSpPr>
            <a:spLocks noChangeArrowheads="1"/>
          </p:cNvSpPr>
          <p:nvPr/>
        </p:nvSpPr>
        <p:spPr bwMode="auto">
          <a:xfrm>
            <a:off x="3235325" y="2997200"/>
            <a:ext cx="57213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6000">
                <a:solidFill>
                  <a:srgbClr val="00B050"/>
                </a:solidFill>
                <a:latin typeface="Comic Sans MS" panose="030F0702030302020204" pitchFamily="66" charset="0"/>
              </a:rPr>
              <a:t>Abiotic factors</a:t>
            </a:r>
          </a:p>
        </p:txBody>
      </p:sp>
    </p:spTree>
    <p:extLst>
      <p:ext uri="{BB962C8B-B14F-4D97-AF65-F5344CB8AC3E}">
        <p14:creationId xmlns:p14="http://schemas.microsoft.com/office/powerpoint/2010/main" val="3550277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524000" y="-61913"/>
            <a:ext cx="9144000" cy="1042988"/>
          </a:xfrm>
          <a:prstGeom prst="rect">
            <a:avLst/>
          </a:prstGeom>
          <a:solidFill>
            <a:schemeClr val="accent5">
              <a:lumMod val="20000"/>
              <a:lumOff val="80000"/>
            </a:schemeClr>
          </a:solidFill>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defRPr/>
            </a:pPr>
            <a:r>
              <a:rPr lang="en-GB" sz="2400" u="sng" dirty="0">
                <a:latin typeface="Comic Sans MS" panose="030F0702030302020204" pitchFamily="66" charset="0"/>
              </a:rPr>
              <a:t>WB Task: identify the term from its definition</a:t>
            </a:r>
          </a:p>
        </p:txBody>
      </p:sp>
      <p:sp>
        <p:nvSpPr>
          <p:cNvPr id="27651" name="Rectangle 4"/>
          <p:cNvSpPr>
            <a:spLocks noChangeArrowheads="1"/>
          </p:cNvSpPr>
          <p:nvPr/>
        </p:nvSpPr>
        <p:spPr bwMode="auto">
          <a:xfrm>
            <a:off x="2351089" y="1557339"/>
            <a:ext cx="7489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2400">
                <a:latin typeface="Comic Sans MS" panose="030F0702030302020204" pitchFamily="66" charset="0"/>
              </a:rPr>
              <a:t>The number of individuals within a species</a:t>
            </a:r>
          </a:p>
        </p:txBody>
      </p:sp>
      <p:sp>
        <p:nvSpPr>
          <p:cNvPr id="12" name="Rectangle 11"/>
          <p:cNvSpPr>
            <a:spLocks noChangeArrowheads="1"/>
          </p:cNvSpPr>
          <p:nvPr/>
        </p:nvSpPr>
        <p:spPr bwMode="auto">
          <a:xfrm>
            <a:off x="4200525" y="2997200"/>
            <a:ext cx="37909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en-US" sz="6000">
                <a:solidFill>
                  <a:srgbClr val="00B050"/>
                </a:solidFill>
                <a:latin typeface="Comic Sans MS" panose="030F0702030302020204" pitchFamily="66" charset="0"/>
              </a:rPr>
              <a:t>Population</a:t>
            </a:r>
          </a:p>
        </p:txBody>
      </p:sp>
    </p:spTree>
    <p:extLst>
      <p:ext uri="{BB962C8B-B14F-4D97-AF65-F5344CB8AC3E}">
        <p14:creationId xmlns:p14="http://schemas.microsoft.com/office/powerpoint/2010/main" val="358107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12192000" cy="1325563"/>
          </a:xfrm>
          <a:solidFill>
            <a:srgbClr val="FFFF00"/>
          </a:solidFill>
        </p:spPr>
        <p:txBody>
          <a:bodyPr/>
          <a:lstStyle/>
          <a:p>
            <a:pPr eaLnBrk="1" hangingPunct="1"/>
            <a:r>
              <a:rPr lang="en-GB" altLang="en-US" b="1" u="sng" dirty="0" smtClean="0"/>
              <a:t>Focus Area </a:t>
            </a:r>
            <a:r>
              <a:rPr lang="en-GB" altLang="en-US" b="1" u="sng" dirty="0" smtClean="0"/>
              <a:t>2 </a:t>
            </a:r>
            <a:r>
              <a:rPr lang="en-GB" altLang="en-US" b="1" u="sng" dirty="0" smtClean="0"/>
              <a:t>from Do Now: </a:t>
            </a:r>
          </a:p>
        </p:txBody>
      </p:sp>
      <p:sp>
        <p:nvSpPr>
          <p:cNvPr id="10243" name="Content Placeholder 2"/>
          <p:cNvSpPr>
            <a:spLocks noGrp="1"/>
          </p:cNvSpPr>
          <p:nvPr>
            <p:ph idx="1"/>
          </p:nvPr>
        </p:nvSpPr>
        <p:spPr>
          <a:xfrm>
            <a:off x="334963" y="1825625"/>
            <a:ext cx="11018837" cy="4351338"/>
          </a:xfrm>
        </p:spPr>
        <p:txBody>
          <a:bodyPr/>
          <a:lstStyle/>
          <a:p>
            <a:pPr marL="0" indent="0">
              <a:buNone/>
            </a:pPr>
            <a:r>
              <a:rPr lang="en-US" altLang="en-US" dirty="0"/>
              <a:t>CORE PRACTICAL 10:</a:t>
            </a:r>
          </a:p>
          <a:p>
            <a:r>
              <a:rPr lang="en-US" altLang="en-US" dirty="0"/>
              <a:t>Carry out a study on the ecology of a habitat, such as using quadrats </a:t>
            </a:r>
            <a:r>
              <a:rPr lang="en-US" altLang="en-US" dirty="0" smtClean="0"/>
              <a:t>and transects </a:t>
            </a:r>
            <a:r>
              <a:rPr lang="en-US" altLang="en-US" dirty="0"/>
              <a:t>to determine distribution and abundance of organisms, </a:t>
            </a:r>
            <a:r>
              <a:rPr lang="en-US" altLang="en-US" dirty="0" smtClean="0"/>
              <a:t>and measuring </a:t>
            </a:r>
            <a:r>
              <a:rPr lang="en-US" altLang="en-US" dirty="0"/>
              <a:t>abiotic factors appropriate to the habitat. </a:t>
            </a:r>
          </a:p>
          <a:p>
            <a:pPr eaLnBrk="1" hangingPunct="1"/>
            <a:endParaRPr lang="en-GB" altLang="en-US" dirty="0" smtClean="0"/>
          </a:p>
        </p:txBody>
      </p:sp>
    </p:spTree>
    <p:extLst>
      <p:ext uri="{BB962C8B-B14F-4D97-AF65-F5344CB8AC3E}">
        <p14:creationId xmlns:p14="http://schemas.microsoft.com/office/powerpoint/2010/main" val="31208507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0"/>
            <a:ext cx="12192000" cy="1325563"/>
          </a:xfrm>
          <a:solidFill>
            <a:srgbClr val="FFFF00"/>
          </a:solidFill>
        </p:spPr>
        <p:txBody>
          <a:bodyPr/>
          <a:lstStyle/>
          <a:p>
            <a:pPr eaLnBrk="1" hangingPunct="1"/>
            <a:r>
              <a:rPr lang="en-GB" altLang="en-US" b="1" u="sng" dirty="0" smtClean="0"/>
              <a:t>Ways of sampling abundance</a:t>
            </a:r>
            <a:endParaRPr lang="en-US" altLang="en-US" b="1" u="sng" dirty="0" smtClean="0"/>
          </a:p>
        </p:txBody>
      </p:sp>
      <p:sp>
        <p:nvSpPr>
          <p:cNvPr id="16387" name="Rectangle 3"/>
          <p:cNvSpPr>
            <a:spLocks noGrp="1" noChangeArrowheads="1"/>
          </p:cNvSpPr>
          <p:nvPr>
            <p:ph type="body" idx="1"/>
          </p:nvPr>
        </p:nvSpPr>
        <p:spPr>
          <a:xfrm>
            <a:off x="838200" y="1843088"/>
            <a:ext cx="6213764" cy="4351338"/>
          </a:xfrm>
        </p:spPr>
        <p:txBody>
          <a:bodyPr/>
          <a:lstStyle/>
          <a:p>
            <a:pPr marL="514350" indent="-514350">
              <a:buFontTx/>
              <a:buAutoNum type="arabicPeriod"/>
              <a:defRPr/>
            </a:pPr>
            <a:r>
              <a:rPr lang="en-US" altLang="en-US" dirty="0" smtClean="0"/>
              <a:t>Random sampling </a:t>
            </a:r>
          </a:p>
          <a:p>
            <a:pPr marL="0" indent="0">
              <a:buNone/>
              <a:defRPr/>
            </a:pPr>
            <a:endParaRPr lang="en-US" altLang="en-US" dirty="0" smtClean="0"/>
          </a:p>
          <a:p>
            <a:pPr marL="0" indent="0">
              <a:buNone/>
              <a:defRPr/>
            </a:pPr>
            <a:endParaRPr lang="en-US" altLang="en-US" dirty="0" smtClean="0"/>
          </a:p>
          <a:p>
            <a:pPr marL="0" indent="0">
              <a:buNone/>
              <a:defRPr/>
            </a:pPr>
            <a:endParaRPr lang="en-US" altLang="en-US" dirty="0" smtClean="0"/>
          </a:p>
          <a:p>
            <a:pPr marL="0" indent="0">
              <a:buNone/>
              <a:defRPr/>
            </a:pPr>
            <a:endParaRPr lang="en-US" altLang="en-US" dirty="0" smtClean="0"/>
          </a:p>
          <a:p>
            <a:pPr marL="514350" indent="-514350">
              <a:buFont typeface="+mj-lt"/>
              <a:buAutoNum type="arabicPeriod" startAt="2"/>
              <a:defRPr/>
            </a:pPr>
            <a:r>
              <a:rPr lang="en-US" altLang="en-US" dirty="0" smtClean="0"/>
              <a:t>Stratified sampling (comparing known areas)</a:t>
            </a:r>
          </a:p>
          <a:p>
            <a:pPr eaLnBrk="1" hangingPunct="1">
              <a:buFontTx/>
              <a:buNone/>
              <a:defRPr/>
            </a:pPr>
            <a:endParaRPr lang="en-US" altLang="en-US" dirty="0" smtClean="0"/>
          </a:p>
          <a:p>
            <a:pPr eaLnBrk="1" hangingPunct="1">
              <a:defRPr/>
            </a:pPr>
            <a:endParaRPr lang="en-US" altLang="en-US" dirty="0" smtClean="0"/>
          </a:p>
        </p:txBody>
      </p:sp>
      <p:pic>
        <p:nvPicPr>
          <p:cNvPr id="3" name="Picture 2"/>
          <p:cNvPicPr>
            <a:picLocks noChangeAspect="1"/>
          </p:cNvPicPr>
          <p:nvPr/>
        </p:nvPicPr>
        <p:blipFill>
          <a:blip r:embed="rId2"/>
          <a:stretch>
            <a:fillRect/>
          </a:stretch>
        </p:blipFill>
        <p:spPr>
          <a:xfrm>
            <a:off x="7177357" y="1843088"/>
            <a:ext cx="2044972" cy="1558600"/>
          </a:xfrm>
          <a:prstGeom prst="rect">
            <a:avLst/>
          </a:prstGeom>
          <a:ln>
            <a:solidFill>
              <a:schemeClr val="tx1"/>
            </a:solidFill>
          </a:ln>
        </p:spPr>
      </p:pic>
      <p:pic>
        <p:nvPicPr>
          <p:cNvPr id="5" name="Picture 4"/>
          <p:cNvPicPr>
            <a:picLocks noChangeAspect="1"/>
          </p:cNvPicPr>
          <p:nvPr/>
        </p:nvPicPr>
        <p:blipFill>
          <a:blip r:embed="rId3"/>
          <a:stretch>
            <a:fillRect/>
          </a:stretch>
        </p:blipFill>
        <p:spPr>
          <a:xfrm>
            <a:off x="7344390" y="4608367"/>
            <a:ext cx="2041814" cy="2041814"/>
          </a:xfrm>
          <a:prstGeom prst="rect">
            <a:avLst/>
          </a:prstGeom>
          <a:ln>
            <a:solidFill>
              <a:schemeClr val="tx1"/>
            </a:solidFill>
          </a:ln>
        </p:spPr>
      </p:pic>
    </p:spTree>
    <p:extLst>
      <p:ext uri="{BB962C8B-B14F-4D97-AF65-F5344CB8AC3E}">
        <p14:creationId xmlns:p14="http://schemas.microsoft.com/office/powerpoint/2010/main" val="1315573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7">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9176591" y="877145"/>
            <a:ext cx="2590800" cy="3643313"/>
            <a:chOff x="5176" y="432"/>
            <a:chExt cx="2320" cy="3264"/>
          </a:xfrm>
        </p:grpSpPr>
        <p:pic>
          <p:nvPicPr>
            <p:cNvPr id="1639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6" y="448"/>
              <a:ext cx="2320" cy="3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98" name="Rectangle 4"/>
            <p:cNvSpPr>
              <a:spLocks/>
            </p:cNvSpPr>
            <p:nvPr/>
          </p:nvSpPr>
          <p:spPr bwMode="auto">
            <a:xfrm>
              <a:off x="5176" y="432"/>
              <a:ext cx="2320" cy="328"/>
            </a:xfrm>
            <a:prstGeom prst="rect">
              <a:avLst/>
            </a:prstGeom>
            <a:solidFill>
              <a:srgbClr val="000000"/>
            </a:solidFill>
            <a:ln>
              <a:noFill/>
            </a:ln>
            <a:extLst>
              <a:ext uri="{91240B29-F687-4F45-9708-019B960494DF}">
                <a14:hiddenLine xmlns:a14="http://schemas.microsoft.com/office/drawing/2010/main" w="25400">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9" name="Rectangle 5"/>
            <p:cNvSpPr>
              <a:spLocks/>
            </p:cNvSpPr>
            <p:nvPr/>
          </p:nvSpPr>
          <p:spPr bwMode="auto">
            <a:xfrm>
              <a:off x="5544" y="520"/>
              <a:ext cx="1576" cy="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80963" defTabSz="642938">
                <a:spcBef>
                  <a:spcPct val="20000"/>
                </a:spcBef>
                <a:buChar char="•"/>
                <a:tabLst>
                  <a:tab pos="366713" algn="l"/>
                </a:tabLst>
                <a:defRPr sz="3200">
                  <a:solidFill>
                    <a:schemeClr val="tx1"/>
                  </a:solidFill>
                  <a:latin typeface="Arial" panose="020B0604020202020204" pitchFamily="34" charset="0"/>
                  <a:cs typeface="Arial" panose="020B0604020202020204" pitchFamily="34" charset="0"/>
                </a:defRPr>
              </a:lvl1pPr>
              <a:lvl2pPr marL="742950" indent="-285750" defTabSz="642938">
                <a:spcBef>
                  <a:spcPct val="20000"/>
                </a:spcBef>
                <a:buChar char="–"/>
                <a:tabLst>
                  <a:tab pos="366713" algn="l"/>
                </a:tabLst>
                <a:defRPr sz="2800">
                  <a:solidFill>
                    <a:schemeClr val="tx1"/>
                  </a:solidFill>
                  <a:latin typeface="Arial" panose="020B0604020202020204" pitchFamily="34" charset="0"/>
                  <a:cs typeface="Arial" panose="020B0604020202020204" pitchFamily="34" charset="0"/>
                </a:defRPr>
              </a:lvl2pPr>
              <a:lvl3pPr marL="1143000" indent="-228600" defTabSz="642938">
                <a:spcBef>
                  <a:spcPct val="20000"/>
                </a:spcBef>
                <a:buChar char="•"/>
                <a:tabLst>
                  <a:tab pos="366713" algn="l"/>
                </a:tabLst>
                <a:defRPr sz="2400">
                  <a:solidFill>
                    <a:schemeClr val="tx1"/>
                  </a:solidFill>
                  <a:latin typeface="Arial" panose="020B0604020202020204" pitchFamily="34" charset="0"/>
                  <a:cs typeface="Arial" panose="020B0604020202020204" pitchFamily="34" charset="0"/>
                </a:defRPr>
              </a:lvl3pPr>
              <a:lvl4pPr marL="1600200" indent="-228600" defTabSz="642938">
                <a:spcBef>
                  <a:spcPct val="20000"/>
                </a:spcBef>
                <a:buChar char="–"/>
                <a:tabLst>
                  <a:tab pos="366713" algn="l"/>
                </a:tabLst>
                <a:defRPr sz="2000">
                  <a:solidFill>
                    <a:schemeClr val="tx1"/>
                  </a:solidFill>
                  <a:latin typeface="Arial" panose="020B0604020202020204" pitchFamily="34" charset="0"/>
                  <a:cs typeface="Arial" panose="020B0604020202020204" pitchFamily="34" charset="0"/>
                </a:defRPr>
              </a:lvl4pPr>
              <a:lvl5pPr marL="2057400" indent="-228600" defTabSz="642938">
                <a:spcBef>
                  <a:spcPct val="20000"/>
                </a:spcBef>
                <a:buChar char="»"/>
                <a:tabLst>
                  <a:tab pos="366713" algn="l"/>
                </a:tabLst>
                <a:defRPr sz="2000">
                  <a:solidFill>
                    <a:schemeClr val="tx1"/>
                  </a:solidFill>
                  <a:latin typeface="Arial" panose="020B0604020202020204" pitchFamily="34" charset="0"/>
                  <a:cs typeface="Arial" panose="020B0604020202020204" pitchFamily="34" charset="0"/>
                </a:defRPr>
              </a:lvl5pPr>
              <a:lvl6pPr marL="25146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6pPr>
              <a:lvl7pPr marL="29718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7pPr>
              <a:lvl8pPr marL="34290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8pPr>
              <a:lvl9pPr marL="38862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9pPr>
            </a:lstStyle>
            <a:p>
              <a:pPr marL="80963" marR="0" lvl="0" indent="0" algn="l" defTabSz="642938" rtl="0" eaLnBrk="1" fontAlgn="base" latinLnBrk="0" hangingPunct="1">
                <a:lnSpc>
                  <a:spcPct val="100000"/>
                </a:lnSpc>
                <a:spcBef>
                  <a:spcPct val="0"/>
                </a:spcBef>
                <a:spcAft>
                  <a:spcPct val="0"/>
                </a:spcAft>
                <a:buClrTx/>
                <a:buSzTx/>
                <a:buFontTx/>
                <a:buNone/>
                <a:tabLst>
                  <a:tab pos="366713" algn="l"/>
                </a:tabLst>
                <a:defRPr/>
              </a:pPr>
              <a:r>
                <a:rPr kumimoji="0" lang="en-US" altLang="en-US" sz="1300" b="1" i="0" u="none" strike="noStrike" kern="1200" cap="none" spc="0" normalizeH="0" baseline="0" noProof="0">
                  <a:ln>
                    <a:noFill/>
                  </a:ln>
                  <a:solidFill>
                    <a:srgbClr val="F8FF23"/>
                  </a:solidFill>
                  <a:effectLst/>
                  <a:uLnTx/>
                  <a:uFillTx/>
                  <a:latin typeface="Arial" panose="020B0604020202020204" pitchFamily="34" charset="0"/>
                  <a:ea typeface="+mn-ea"/>
                  <a:cs typeface="Arial" panose="020B0604020202020204" pitchFamily="34" charset="0"/>
                  <a:sym typeface="Arial" panose="020B0604020202020204" pitchFamily="34" charset="0"/>
                </a:rPr>
                <a:t>Ladybird population</a:t>
              </a:r>
            </a:p>
          </p:txBody>
        </p:sp>
      </p:grpSp>
      <p:sp>
        <p:nvSpPr>
          <p:cNvPr id="17414" name="Rectangle 6"/>
          <p:cNvSpPr>
            <a:spLocks noGrp="1" noChangeArrowheads="1"/>
          </p:cNvSpPr>
          <p:nvPr>
            <p:ph type="body" idx="1"/>
          </p:nvPr>
        </p:nvSpPr>
        <p:spPr>
          <a:xfrm>
            <a:off x="0" y="1071563"/>
            <a:ext cx="7615646" cy="5276850"/>
          </a:xfrm>
        </p:spPr>
        <p:txBody>
          <a:bodyPr vert="horz" wrap="square" lIns="91440" tIns="45720" rIns="35713" bIns="45720" numCol="1" anchor="t" anchorCtr="0" compatLnSpc="1">
            <a:prstTxWarp prst="textNoShape">
              <a:avLst/>
            </a:prstTxWarp>
          </a:bodyPr>
          <a:lstStyle/>
          <a:p>
            <a:pPr marL="619125" indent="-492125" eaLnBrk="1" hangingPunct="1">
              <a:lnSpc>
                <a:spcPct val="150000"/>
              </a:lnSpc>
              <a:spcBef>
                <a:spcPct val="0"/>
              </a:spcBef>
              <a:spcAft>
                <a:spcPts val="2000"/>
              </a:spcAft>
              <a:buSzPct val="130000"/>
              <a:buFont typeface="Arial" panose="020B0604020202020204" pitchFamily="34" charset="0"/>
              <a:buChar char="•"/>
              <a:tabLst>
                <a:tab pos="1025525" algn="l"/>
                <a:tab pos="1487488" algn="l"/>
              </a:tabLst>
            </a:pPr>
            <a:r>
              <a:rPr lang="en-US" altLang="en-US" sz="2400" dirty="0"/>
              <a:t>When designing your field study, the size of your </a:t>
            </a:r>
            <a:r>
              <a:rPr lang="en-US" altLang="en-US" sz="2400" b="1" dirty="0"/>
              <a:t>sampling</a:t>
            </a:r>
            <a:r>
              <a:rPr lang="en-US" altLang="en-US" sz="2400" dirty="0"/>
              <a:t> </a:t>
            </a:r>
            <a:r>
              <a:rPr lang="en-US" altLang="en-US" sz="2400" b="1" dirty="0"/>
              <a:t>unit</a:t>
            </a:r>
            <a:r>
              <a:rPr lang="en-US" altLang="en-US" sz="2400" dirty="0"/>
              <a:t> and the </a:t>
            </a:r>
            <a:r>
              <a:rPr lang="en-US" altLang="en-US" sz="2400" b="1" dirty="0"/>
              <a:t>sample</a:t>
            </a:r>
            <a:r>
              <a:rPr lang="en-US" altLang="en-US" sz="2400" dirty="0"/>
              <a:t> </a:t>
            </a:r>
            <a:r>
              <a:rPr lang="en-US" altLang="en-US" sz="2400" b="1" dirty="0"/>
              <a:t>size</a:t>
            </a:r>
            <a:r>
              <a:rPr lang="en-US" altLang="en-US" sz="2400" dirty="0"/>
              <a:t> (</a:t>
            </a:r>
            <a:r>
              <a:rPr lang="en-US" altLang="en-US" sz="2400" i="1" dirty="0"/>
              <a:t>n</a:t>
            </a:r>
            <a:r>
              <a:rPr lang="en-US" altLang="en-US" sz="2400" dirty="0"/>
              <a:t>) should be major considerations. </a:t>
            </a:r>
          </a:p>
          <a:p>
            <a:pPr marL="681038" indent="-573088" eaLnBrk="1" hangingPunct="1">
              <a:lnSpc>
                <a:spcPct val="150000"/>
              </a:lnSpc>
              <a:spcBef>
                <a:spcPct val="0"/>
              </a:spcBef>
              <a:spcAft>
                <a:spcPts val="2000"/>
              </a:spcAft>
              <a:buSzPct val="120000"/>
              <a:buFont typeface="Arial" panose="020B0604020202020204" pitchFamily="34" charset="0"/>
              <a:buChar char="•"/>
              <a:tabLst>
                <a:tab pos="1025525" algn="l"/>
                <a:tab pos="1487488" algn="l"/>
              </a:tabLst>
            </a:pPr>
            <a:r>
              <a:rPr lang="en-US" altLang="en-US" sz="2400" dirty="0" smtClean="0"/>
              <a:t>The </a:t>
            </a:r>
            <a:r>
              <a:rPr lang="en-US" altLang="en-US" sz="2400" dirty="0"/>
              <a:t>sample size might be the number of individuals or the number of quadrats. </a:t>
            </a:r>
          </a:p>
          <a:p>
            <a:pPr marL="619125" indent="-492125" eaLnBrk="1" hangingPunct="1">
              <a:lnSpc>
                <a:spcPct val="150000"/>
              </a:lnSpc>
              <a:spcBef>
                <a:spcPct val="0"/>
              </a:spcBef>
              <a:spcAft>
                <a:spcPts val="2000"/>
              </a:spcAft>
              <a:buSzPct val="130000"/>
              <a:buFont typeface="Arial" panose="020B0604020202020204" pitchFamily="34" charset="0"/>
              <a:buChar char="•"/>
              <a:tabLst>
                <a:tab pos="1025525" algn="l"/>
                <a:tab pos="1487488" algn="l"/>
              </a:tabLst>
            </a:pPr>
            <a:r>
              <a:rPr lang="en-US" altLang="en-US" sz="2400" dirty="0" smtClean="0"/>
              <a:t>It </a:t>
            </a:r>
            <a:r>
              <a:rPr lang="en-US" altLang="en-US" sz="2400" dirty="0"/>
              <a:t>is usually best to take as many samples as you can, as this helps to account for any natural variability present and will give you greater confidence in your data.</a:t>
            </a:r>
          </a:p>
          <a:p>
            <a:pPr marL="619125" indent="-492125" eaLnBrk="1" hangingPunct="1">
              <a:lnSpc>
                <a:spcPts val="1900"/>
              </a:lnSpc>
              <a:spcBef>
                <a:spcPct val="0"/>
              </a:spcBef>
              <a:spcAft>
                <a:spcPts val="2000"/>
              </a:spcAft>
              <a:buSzPct val="130000"/>
              <a:buNone/>
              <a:tabLst>
                <a:tab pos="1025525" algn="l"/>
                <a:tab pos="1487488" algn="l"/>
              </a:tabLst>
            </a:pPr>
            <a:endParaRPr lang="en-US" altLang="en-US" sz="1800" b="1" dirty="0"/>
          </a:p>
        </p:txBody>
      </p:sp>
      <p:sp>
        <p:nvSpPr>
          <p:cNvPr id="16388" name="Rectangle 7"/>
          <p:cNvSpPr>
            <a:spLocks noGrp="1" noChangeArrowheads="1"/>
          </p:cNvSpPr>
          <p:nvPr>
            <p:ph type="title"/>
          </p:nvPr>
        </p:nvSpPr>
        <p:spPr>
          <a:xfrm>
            <a:off x="0" y="-9525"/>
            <a:ext cx="12192000" cy="893763"/>
          </a:xfrm>
          <a:solidFill>
            <a:srgbClr val="FFFF00"/>
          </a:solidFill>
        </p:spPr>
        <p:txBody>
          <a:bodyPr vert="horz" wrap="square" lIns="91440" tIns="45720" rIns="35713" bIns="45720" numCol="1" anchor="b" anchorCtr="0" compatLnSpc="1">
            <a:prstTxWarp prst="textNoShape">
              <a:avLst/>
            </a:prstTxWarp>
          </a:bodyPr>
          <a:lstStyle/>
          <a:p>
            <a:pPr eaLnBrk="1" hangingPunct="1">
              <a:tabLst>
                <a:tab pos="952500" algn="l"/>
              </a:tabLst>
            </a:pPr>
            <a:r>
              <a:rPr lang="en-US" altLang="en-US" dirty="0" smtClean="0"/>
              <a:t>Sample Size</a:t>
            </a:r>
          </a:p>
        </p:txBody>
      </p:sp>
      <p:grpSp>
        <p:nvGrpSpPr>
          <p:cNvPr id="3" name="Group 8"/>
          <p:cNvGrpSpPr>
            <a:grpSpLocks/>
          </p:cNvGrpSpPr>
          <p:nvPr/>
        </p:nvGrpSpPr>
        <p:grpSpPr bwMode="auto">
          <a:xfrm>
            <a:off x="8801101" y="1776414"/>
            <a:ext cx="1019175" cy="1741487"/>
            <a:chOff x="0" y="0"/>
            <a:chExt cx="912" cy="1560"/>
          </a:xfrm>
        </p:grpSpPr>
        <p:sp>
          <p:nvSpPr>
            <p:cNvPr id="16395" name="Rectangle 9"/>
            <p:cNvSpPr>
              <a:spLocks/>
            </p:cNvSpPr>
            <p:nvPr/>
          </p:nvSpPr>
          <p:spPr bwMode="auto">
            <a:xfrm>
              <a:off x="0" y="0"/>
              <a:ext cx="912" cy="936"/>
            </a:xfrm>
            <a:prstGeom prst="rect">
              <a:avLst/>
            </a:prstGeom>
            <a:noFill/>
            <a:ln w="5397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6396" name="Line 10"/>
            <p:cNvSpPr>
              <a:spLocks noChangeShapeType="1"/>
            </p:cNvSpPr>
            <p:nvPr/>
          </p:nvSpPr>
          <p:spPr bwMode="auto">
            <a:xfrm rot="10800000">
              <a:off x="456" y="933"/>
              <a:ext cx="0" cy="627"/>
            </a:xfrm>
            <a:prstGeom prst="line">
              <a:avLst/>
            </a:prstGeom>
            <a:noFill/>
            <a:ln w="53975">
              <a:solidFill>
                <a:srgbClr val="FFFFFF"/>
              </a:solidFill>
              <a:round/>
              <a:headEnd type="stealth" w="med" len="me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nvGrpSpPr>
          <p:cNvPr id="4" name="Group 11"/>
          <p:cNvGrpSpPr>
            <a:grpSpLocks/>
          </p:cNvGrpSpPr>
          <p:nvPr/>
        </p:nvGrpSpPr>
        <p:grpSpPr bwMode="auto">
          <a:xfrm>
            <a:off x="7721211" y="4098925"/>
            <a:ext cx="2509838" cy="2759075"/>
            <a:chOff x="5584" y="3184"/>
            <a:chExt cx="2248" cy="2472"/>
          </a:xfrm>
        </p:grpSpPr>
        <p:sp>
          <p:nvSpPr>
            <p:cNvPr id="16391" name="Rectangle 12"/>
            <p:cNvSpPr>
              <a:spLocks/>
            </p:cNvSpPr>
            <p:nvPr/>
          </p:nvSpPr>
          <p:spPr bwMode="auto">
            <a:xfrm>
              <a:off x="6096" y="5464"/>
              <a:ext cx="1161"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marL="80963" defTabSz="642938">
                <a:spcBef>
                  <a:spcPct val="20000"/>
                </a:spcBef>
                <a:buChar char="•"/>
                <a:tabLst>
                  <a:tab pos="366713" algn="l"/>
                </a:tabLst>
                <a:defRPr sz="3200">
                  <a:solidFill>
                    <a:schemeClr val="tx1"/>
                  </a:solidFill>
                  <a:latin typeface="Arial" panose="020B0604020202020204" pitchFamily="34" charset="0"/>
                  <a:cs typeface="Arial" panose="020B0604020202020204" pitchFamily="34" charset="0"/>
                </a:defRPr>
              </a:lvl1pPr>
              <a:lvl2pPr marL="742950" indent="-285750" defTabSz="642938">
                <a:spcBef>
                  <a:spcPct val="20000"/>
                </a:spcBef>
                <a:buChar char="–"/>
                <a:tabLst>
                  <a:tab pos="366713" algn="l"/>
                </a:tabLst>
                <a:defRPr sz="2800">
                  <a:solidFill>
                    <a:schemeClr val="tx1"/>
                  </a:solidFill>
                  <a:latin typeface="Arial" panose="020B0604020202020204" pitchFamily="34" charset="0"/>
                  <a:cs typeface="Arial" panose="020B0604020202020204" pitchFamily="34" charset="0"/>
                </a:defRPr>
              </a:lvl2pPr>
              <a:lvl3pPr marL="1143000" indent="-228600" defTabSz="642938">
                <a:spcBef>
                  <a:spcPct val="20000"/>
                </a:spcBef>
                <a:buChar char="•"/>
                <a:tabLst>
                  <a:tab pos="366713" algn="l"/>
                </a:tabLst>
                <a:defRPr sz="2400">
                  <a:solidFill>
                    <a:schemeClr val="tx1"/>
                  </a:solidFill>
                  <a:latin typeface="Arial" panose="020B0604020202020204" pitchFamily="34" charset="0"/>
                  <a:cs typeface="Arial" panose="020B0604020202020204" pitchFamily="34" charset="0"/>
                </a:defRPr>
              </a:lvl3pPr>
              <a:lvl4pPr marL="1600200" indent="-228600" defTabSz="642938">
                <a:spcBef>
                  <a:spcPct val="20000"/>
                </a:spcBef>
                <a:buChar char="–"/>
                <a:tabLst>
                  <a:tab pos="366713" algn="l"/>
                </a:tabLst>
                <a:defRPr sz="2000">
                  <a:solidFill>
                    <a:schemeClr val="tx1"/>
                  </a:solidFill>
                  <a:latin typeface="Arial" panose="020B0604020202020204" pitchFamily="34" charset="0"/>
                  <a:cs typeface="Arial" panose="020B0604020202020204" pitchFamily="34" charset="0"/>
                </a:defRPr>
              </a:lvl4pPr>
              <a:lvl5pPr marL="2057400" indent="-228600" defTabSz="642938">
                <a:spcBef>
                  <a:spcPct val="20000"/>
                </a:spcBef>
                <a:buChar char="»"/>
                <a:tabLst>
                  <a:tab pos="366713" algn="l"/>
                </a:tabLst>
                <a:defRPr sz="2000">
                  <a:solidFill>
                    <a:schemeClr val="tx1"/>
                  </a:solidFill>
                  <a:latin typeface="Arial" panose="020B0604020202020204" pitchFamily="34" charset="0"/>
                  <a:cs typeface="Arial" panose="020B0604020202020204" pitchFamily="34" charset="0"/>
                </a:defRPr>
              </a:lvl5pPr>
              <a:lvl6pPr marL="25146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6pPr>
              <a:lvl7pPr marL="29718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7pPr>
              <a:lvl8pPr marL="34290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8pPr>
              <a:lvl9pPr marL="3886200" indent="-228600" defTabSz="642938" eaLnBrk="0" fontAlgn="base" hangingPunct="0">
                <a:spcBef>
                  <a:spcPct val="20000"/>
                </a:spcBef>
                <a:spcAft>
                  <a:spcPct val="0"/>
                </a:spcAft>
                <a:buChar char="»"/>
                <a:tabLst>
                  <a:tab pos="366713" algn="l"/>
                </a:tabLst>
                <a:defRPr sz="2000">
                  <a:solidFill>
                    <a:schemeClr val="tx1"/>
                  </a:solidFill>
                  <a:latin typeface="Arial" panose="020B0604020202020204" pitchFamily="34" charset="0"/>
                  <a:cs typeface="Arial" panose="020B0604020202020204" pitchFamily="34" charset="0"/>
                </a:defRPr>
              </a:lvl9pPr>
            </a:lstStyle>
            <a:p>
              <a:pPr marL="80963" marR="0" lvl="0" indent="0" algn="l" defTabSz="642938" rtl="0" eaLnBrk="1" fontAlgn="base" latinLnBrk="0" hangingPunct="1">
                <a:lnSpc>
                  <a:spcPct val="100000"/>
                </a:lnSpc>
                <a:spcBef>
                  <a:spcPct val="0"/>
                </a:spcBef>
                <a:spcAft>
                  <a:spcPct val="0"/>
                </a:spcAft>
                <a:buClrTx/>
                <a:buSzTx/>
                <a:buFontTx/>
                <a:buNone/>
                <a:tabLst>
                  <a:tab pos="366713" algn="l"/>
                </a:tabLst>
                <a:defRPr/>
              </a:pPr>
              <a:r>
                <a:rPr kumimoji="0" lang="en-US" altLang="en-US" sz="1400" b="1" i="0" u="none" strike="noStrike" kern="1200" cap="none" spc="0" normalizeH="0" baseline="0" noProof="0">
                  <a:ln>
                    <a:noFill/>
                  </a:ln>
                  <a:solidFill>
                    <a:srgbClr val="85007E"/>
                  </a:solidFill>
                  <a:effectLst/>
                  <a:uLnTx/>
                  <a:uFillTx/>
                  <a:latin typeface="Arial" panose="020B0604020202020204" pitchFamily="34" charset="0"/>
                  <a:ea typeface="+mn-ea"/>
                  <a:cs typeface="Arial" panose="020B0604020202020204" pitchFamily="34" charset="0"/>
                  <a:sym typeface="Arial" panose="020B0604020202020204" pitchFamily="34" charset="0"/>
                </a:rPr>
                <a:t>Sample (</a:t>
              </a:r>
              <a:r>
                <a:rPr kumimoji="0" lang="en-US" altLang="en-US" sz="1400" b="1" i="1" u="none" strike="noStrike" kern="1200" cap="none" spc="0" normalizeH="0" baseline="0" noProof="0">
                  <a:ln>
                    <a:noFill/>
                  </a:ln>
                  <a:solidFill>
                    <a:srgbClr val="85007E"/>
                  </a:solidFill>
                  <a:effectLst/>
                  <a:uLnTx/>
                  <a:uFillTx/>
                  <a:latin typeface="Arial" panose="020B0604020202020204" pitchFamily="34" charset="0"/>
                  <a:ea typeface="+mn-ea"/>
                  <a:cs typeface="Arial" panose="020B0604020202020204" pitchFamily="34" charset="0"/>
                  <a:sym typeface="Arial" panose="020B0604020202020204" pitchFamily="34" charset="0"/>
                </a:rPr>
                <a:t>n</a:t>
              </a:r>
              <a:r>
                <a:rPr kumimoji="0" lang="en-US" altLang="en-US" sz="1400" b="1" i="0" u="none" strike="noStrike" kern="1200" cap="none" spc="0" normalizeH="0" baseline="0" noProof="0">
                  <a:ln>
                    <a:noFill/>
                  </a:ln>
                  <a:solidFill>
                    <a:srgbClr val="85007E"/>
                  </a:solidFill>
                  <a:effectLst/>
                  <a:uLnTx/>
                  <a:uFillTx/>
                  <a:latin typeface="Arial" panose="020B0604020202020204" pitchFamily="34" charset="0"/>
                  <a:ea typeface="+mn-ea"/>
                  <a:cs typeface="Arial" panose="020B0604020202020204" pitchFamily="34" charset="0"/>
                  <a:sym typeface="Arial" panose="020B0604020202020204" pitchFamily="34" charset="0"/>
                </a:rPr>
                <a:t>=23)</a:t>
              </a:r>
            </a:p>
          </p:txBody>
        </p:sp>
        <p:grpSp>
          <p:nvGrpSpPr>
            <p:cNvPr id="16392" name="Group 13"/>
            <p:cNvGrpSpPr>
              <a:grpSpLocks/>
            </p:cNvGrpSpPr>
            <p:nvPr/>
          </p:nvGrpSpPr>
          <p:grpSpPr bwMode="auto">
            <a:xfrm>
              <a:off x="5584" y="3184"/>
              <a:ext cx="2248" cy="2248"/>
              <a:chOff x="0" y="0"/>
              <a:chExt cx="2248" cy="2248"/>
            </a:xfrm>
          </p:grpSpPr>
          <p:pic>
            <p:nvPicPr>
              <p:cNvPr id="16393" name="Picture 1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248" cy="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394" name="Rectangle 15"/>
              <p:cNvSpPr>
                <a:spLocks/>
              </p:cNvSpPr>
              <p:nvPr/>
            </p:nvSpPr>
            <p:spPr bwMode="auto">
              <a:xfrm>
                <a:off x="0" y="0"/>
                <a:ext cx="2248" cy="2248"/>
              </a:xfrm>
              <a:prstGeom prst="rect">
                <a:avLst/>
              </a:prstGeom>
              <a:noFill/>
              <a:ln w="50800">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1102419351"/>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1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14">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14">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499"/>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build="p" bldLvl="5"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noGrp="1"/>
          </p:cNvSpPr>
          <p:nvPr>
            <p:ph type="title"/>
          </p:nvPr>
        </p:nvSpPr>
        <p:spPr>
          <a:xfrm>
            <a:off x="0" y="0"/>
            <a:ext cx="12192000" cy="1325559"/>
          </a:xfrm>
          <a:solidFill>
            <a:srgbClr val="92D050"/>
          </a:solidFill>
        </p:spPr>
        <p:txBody>
          <a:bodyPr/>
          <a:lstStyle/>
          <a:p>
            <a:pPr lvl="0"/>
            <a:r>
              <a:rPr lang="en-US" sz="3900" b="1" u="sng" dirty="0" smtClean="0">
                <a:solidFill>
                  <a:schemeClr val="tx1"/>
                </a:solidFill>
              </a:rPr>
              <a:t>Review</a:t>
            </a:r>
            <a:r>
              <a:rPr lang="en-US" sz="3900" b="1" dirty="0" smtClean="0">
                <a:solidFill>
                  <a:schemeClr val="tx1"/>
                </a:solidFill>
              </a:rPr>
              <a:t>                                                          </a:t>
            </a:r>
            <a:fld id="{F5043FC3-C82A-4B5D-A0B8-38A38D428220}" type="datetime3">
              <a:rPr lang="en-US" sz="3900" b="1" u="sng" smtClean="0"/>
              <a:pPr lvl="0"/>
              <a:t>25 April 2022</a:t>
            </a:fld>
            <a:endParaRPr lang="en-GB" sz="3900" b="1" u="sng" dirty="0"/>
          </a:p>
        </p:txBody>
      </p:sp>
      <p:sp>
        <p:nvSpPr>
          <p:cNvPr id="8" name="Content Placeholder 7"/>
          <p:cNvSpPr>
            <a:spLocks noGrp="1"/>
          </p:cNvSpPr>
          <p:nvPr>
            <p:ph idx="1"/>
          </p:nvPr>
        </p:nvSpPr>
        <p:spPr>
          <a:xfrm>
            <a:off x="207818" y="1537855"/>
            <a:ext cx="11720946" cy="4974285"/>
          </a:xfrm>
        </p:spPr>
        <p:txBody>
          <a:bodyPr>
            <a:normAutofit fontScale="92500" lnSpcReduction="10000"/>
          </a:bodyPr>
          <a:lstStyle/>
          <a:p>
            <a:pPr marL="514350" indent="-514350">
              <a:buFont typeface="+mj-lt"/>
              <a:buAutoNum type="arabicPeriod"/>
            </a:pPr>
            <a:r>
              <a:rPr lang="en-GB" dirty="0" smtClean="0"/>
              <a:t>Define biotic factors and give some examples </a:t>
            </a:r>
          </a:p>
          <a:p>
            <a:r>
              <a:rPr lang="en-US" dirty="0">
                <a:solidFill>
                  <a:srgbClr val="00B050"/>
                </a:solidFill>
              </a:rPr>
              <a:t>The living features of the ecosystem (e.g. predators, prey, microorganisms</a:t>
            </a:r>
            <a:r>
              <a:rPr lang="en-US" dirty="0" smtClean="0">
                <a:solidFill>
                  <a:srgbClr val="00B050"/>
                </a:solidFill>
              </a:rPr>
              <a:t>)</a:t>
            </a:r>
          </a:p>
          <a:p>
            <a:pPr marL="514350" indent="-514350">
              <a:buFont typeface="+mj-lt"/>
              <a:buAutoNum type="arabicPeriod" startAt="2"/>
            </a:pPr>
            <a:r>
              <a:rPr lang="en-US" dirty="0" smtClean="0"/>
              <a:t>Define niche</a:t>
            </a:r>
          </a:p>
          <a:p>
            <a:r>
              <a:rPr lang="en-US" dirty="0" smtClean="0">
                <a:solidFill>
                  <a:srgbClr val="00B050"/>
                </a:solidFill>
              </a:rPr>
              <a:t>The role of a species in it's environment</a:t>
            </a:r>
          </a:p>
          <a:p>
            <a:pPr marL="514350" indent="-514350">
              <a:buFont typeface="+mj-lt"/>
              <a:buAutoNum type="arabicPeriod" startAt="3"/>
            </a:pPr>
            <a:r>
              <a:rPr lang="en-US" dirty="0" smtClean="0"/>
              <a:t>Define community</a:t>
            </a:r>
          </a:p>
          <a:p>
            <a:r>
              <a:rPr lang="en-US" dirty="0" smtClean="0">
                <a:solidFill>
                  <a:srgbClr val="00B050"/>
                </a:solidFill>
              </a:rPr>
              <a:t>All of the organisms of different species that live in the same habitat and interact with each other</a:t>
            </a:r>
          </a:p>
          <a:p>
            <a:pPr marL="514350" indent="-514350">
              <a:buFont typeface="+mj-lt"/>
              <a:buAutoNum type="arabicPeriod" startAt="4"/>
            </a:pPr>
            <a:r>
              <a:rPr lang="en-US" dirty="0" smtClean="0"/>
              <a:t>What is a pioneer species?</a:t>
            </a:r>
          </a:p>
          <a:p>
            <a:r>
              <a:rPr lang="en-US" dirty="0" smtClean="0">
                <a:solidFill>
                  <a:srgbClr val="00B050"/>
                </a:solidFill>
              </a:rPr>
              <a:t>The first species to </a:t>
            </a:r>
            <a:r>
              <a:rPr lang="en-US" dirty="0" err="1" smtClean="0">
                <a:solidFill>
                  <a:srgbClr val="00B050"/>
                </a:solidFill>
              </a:rPr>
              <a:t>colonise</a:t>
            </a:r>
            <a:r>
              <a:rPr lang="en-US" dirty="0" smtClean="0">
                <a:solidFill>
                  <a:srgbClr val="00B050"/>
                </a:solidFill>
              </a:rPr>
              <a:t> an area, tends to be very specialized</a:t>
            </a:r>
          </a:p>
          <a:p>
            <a:pPr marL="514350" indent="-514350">
              <a:buFont typeface="+mj-lt"/>
              <a:buAutoNum type="arabicPeriod" startAt="5"/>
            </a:pPr>
            <a:r>
              <a:rPr lang="en-US" dirty="0" smtClean="0"/>
              <a:t>What is secondary succession?</a:t>
            </a:r>
          </a:p>
          <a:p>
            <a:r>
              <a:rPr lang="en-US" dirty="0" smtClean="0">
                <a:solidFill>
                  <a:srgbClr val="00B050"/>
                </a:solidFill>
              </a:rPr>
              <a:t>Occurs on land that has been cleared of all plants, but where the soil remains</a:t>
            </a:r>
          </a:p>
          <a:p>
            <a:endParaRPr lang="en-GB" dirty="0"/>
          </a:p>
        </p:txBody>
      </p:sp>
    </p:spTree>
    <p:extLst>
      <p:ext uri="{BB962C8B-B14F-4D97-AF65-F5344CB8AC3E}">
        <p14:creationId xmlns:p14="http://schemas.microsoft.com/office/powerpoint/2010/main" val="42903361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6"/>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101" name="Google Shape;101;p16"/>
          <p:cNvSpPr txBox="1">
            <a:spLocks noGrp="1"/>
          </p:cNvSpPr>
          <p:nvPr>
            <p:ph type="title"/>
          </p:nvPr>
        </p:nvSpPr>
        <p:spPr>
          <a:xfrm>
            <a:off x="0" y="-16232"/>
            <a:ext cx="12192000" cy="1086000"/>
          </a:xfrm>
          <a:prstGeom prst="rect">
            <a:avLst/>
          </a:prstGeom>
          <a:solidFill>
            <a:srgbClr val="FFFF00"/>
          </a:solidFill>
          <a:ln>
            <a:noFill/>
          </a:ln>
        </p:spPr>
        <p:txBody>
          <a:bodyPr spcFirstLastPara="1" wrap="square" lIns="0" tIns="0" rIns="0" bIns="0" anchor="t" anchorCtr="0">
            <a:noAutofit/>
          </a:bodyPr>
          <a:lstStyle/>
          <a:p>
            <a:r>
              <a:rPr lang="en-GB" dirty="0">
                <a:solidFill>
                  <a:schemeClr val="dk2"/>
                </a:solidFill>
              </a:rPr>
              <a:t>Estimating populations</a:t>
            </a:r>
            <a:endParaRPr dirty="0">
              <a:solidFill>
                <a:schemeClr val="dk2"/>
              </a:solidFill>
            </a:endParaRPr>
          </a:p>
        </p:txBody>
      </p:sp>
      <p:sp>
        <p:nvSpPr>
          <p:cNvPr id="102" name="Google Shape;102;p16"/>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0" cap="none" spc="0" normalizeH="0" baseline="0" noProof="0">
                <a:ln>
                  <a:noFill/>
                </a:ln>
                <a:solidFill>
                  <a:srgbClr val="4B3241"/>
                </a:solidFill>
                <a:effectLst/>
                <a:uLnTx/>
                <a:uFillTx/>
                <a:latin typeface="Montserrat Medium"/>
                <a:sym typeface="Montserrat Medium"/>
              </a:rPr>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t>20</a:t>
            </a:fld>
            <a:endParaRPr kumimoji="0" sz="1067" b="0" i="0" u="none" strike="noStrike" kern="0" cap="none" spc="0" normalizeH="0" baseline="0" noProof="0">
              <a:ln>
                <a:noFill/>
              </a:ln>
              <a:solidFill>
                <a:srgbClr val="4B3241"/>
              </a:solidFill>
              <a:effectLst/>
              <a:uLnTx/>
              <a:uFillTx/>
              <a:latin typeface="Montserrat Medium"/>
              <a:sym typeface="Montserrat Medium"/>
            </a:endParaRPr>
          </a:p>
        </p:txBody>
      </p:sp>
      <p:pic>
        <p:nvPicPr>
          <p:cNvPr id="103" name="Google Shape;103;p16"/>
          <p:cNvPicPr preferRelativeResize="0"/>
          <p:nvPr/>
        </p:nvPicPr>
        <p:blipFill rotWithShape="1">
          <a:blip r:embed="rId3">
            <a:alphaModFix/>
          </a:blip>
          <a:srcRect/>
          <a:stretch/>
        </p:blipFill>
        <p:spPr>
          <a:xfrm>
            <a:off x="1238984" y="2238167"/>
            <a:ext cx="4478549" cy="2984535"/>
          </a:xfrm>
          <a:prstGeom prst="rect">
            <a:avLst/>
          </a:prstGeom>
          <a:noFill/>
          <a:ln>
            <a:noFill/>
          </a:ln>
        </p:spPr>
      </p:pic>
      <p:sp>
        <p:nvSpPr>
          <p:cNvPr id="104" name="Google Shape;104;p16"/>
          <p:cNvSpPr txBox="1"/>
          <p:nvPr/>
        </p:nvSpPr>
        <p:spPr>
          <a:xfrm>
            <a:off x="1238983" y="5222700"/>
            <a:ext cx="1479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105" name="Google Shape;105;p16"/>
          <p:cNvPicPr preferRelativeResize="0"/>
          <p:nvPr/>
        </p:nvPicPr>
        <p:blipFill rotWithShape="1">
          <a:blip r:embed="rId4">
            <a:alphaModFix/>
          </a:blip>
          <a:srcRect/>
          <a:stretch/>
        </p:blipFill>
        <p:spPr>
          <a:xfrm>
            <a:off x="5986950" y="2238167"/>
            <a:ext cx="4478549" cy="2984537"/>
          </a:xfrm>
          <a:prstGeom prst="rect">
            <a:avLst/>
          </a:prstGeom>
          <a:noFill/>
          <a:ln>
            <a:noFill/>
          </a:ln>
        </p:spPr>
      </p:pic>
      <p:sp>
        <p:nvSpPr>
          <p:cNvPr id="106" name="Google Shape;106;p16"/>
          <p:cNvSpPr txBox="1"/>
          <p:nvPr/>
        </p:nvSpPr>
        <p:spPr>
          <a:xfrm>
            <a:off x="5986950" y="5222700"/>
            <a:ext cx="1479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07347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1000"/>
                                        <p:tgtEl>
                                          <p:spTgt spid="105"/>
                                        </p:tgtEl>
                                      </p:cBhvr>
                                    </p:animEffect>
                                  </p:childTnLst>
                                </p:cTn>
                              </p:par>
                              <p:par>
                                <p:cTn id="8" presetID="10" presetClass="entr" presetSubtype="0" fill="hold" nodeType="withEffect">
                                  <p:stCondLst>
                                    <p:cond delay="0"/>
                                  </p:stCondLst>
                                  <p:childTnLst>
                                    <p:set>
                                      <p:cBhvr>
                                        <p:cTn id="9" dur="1" fill="hold">
                                          <p:stCondLst>
                                            <p:cond delay="0"/>
                                          </p:stCondLst>
                                        </p:cTn>
                                        <p:tgtEl>
                                          <p:spTgt spid="106"/>
                                        </p:tgtEl>
                                        <p:attrNameLst>
                                          <p:attrName>style.visibility</p:attrName>
                                        </p:attrNameLst>
                                      </p:cBhvr>
                                      <p:to>
                                        <p:strVal val="visible"/>
                                      </p:to>
                                    </p:set>
                                    <p:animEffect transition="in" filter="fade">
                                      <p:cBhvr>
                                        <p:cTn id="10" dur="1000"/>
                                        <p:tgtEl>
                                          <p:spTgt spid="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17"/>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112" name="Google Shape;112;p17"/>
          <p:cNvSpPr txBox="1">
            <a:spLocks noGrp="1"/>
          </p:cNvSpPr>
          <p:nvPr>
            <p:ph type="title"/>
          </p:nvPr>
        </p:nvSpPr>
        <p:spPr>
          <a:xfrm>
            <a:off x="0" y="0"/>
            <a:ext cx="12192000" cy="1086000"/>
          </a:xfrm>
          <a:prstGeom prst="rect">
            <a:avLst/>
          </a:prstGeom>
          <a:solidFill>
            <a:srgbClr val="FFFF00"/>
          </a:solidFill>
          <a:ln>
            <a:noFill/>
          </a:ln>
        </p:spPr>
        <p:txBody>
          <a:bodyPr spcFirstLastPara="1" wrap="square" lIns="0" tIns="0" rIns="0" bIns="0" anchor="t" anchorCtr="0">
            <a:noAutofit/>
          </a:bodyPr>
          <a:lstStyle/>
          <a:p>
            <a:r>
              <a:rPr lang="en-GB">
                <a:solidFill>
                  <a:schemeClr val="dk2"/>
                </a:solidFill>
              </a:rPr>
              <a:t>Percentage cover</a:t>
            </a:r>
            <a:endParaRPr dirty="0">
              <a:solidFill>
                <a:schemeClr val="dk2"/>
              </a:solidFill>
            </a:endParaRPr>
          </a:p>
        </p:txBody>
      </p:sp>
      <p:sp>
        <p:nvSpPr>
          <p:cNvPr id="113" name="Google Shape;113;p17"/>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0" cap="none" spc="0" normalizeH="0" baseline="0" noProof="0">
                <a:ln>
                  <a:noFill/>
                </a:ln>
                <a:solidFill>
                  <a:srgbClr val="4B3241"/>
                </a:solidFill>
                <a:effectLst/>
                <a:uLnTx/>
                <a:uFillTx/>
                <a:latin typeface="Montserrat Medium"/>
                <a:sym typeface="Montserrat Medium"/>
              </a:rPr>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t>21</a:t>
            </a:fld>
            <a:endParaRPr kumimoji="0" sz="1067" b="0" i="0" u="none" strike="noStrike" kern="0" cap="none" spc="0" normalizeH="0" baseline="0" noProof="0">
              <a:ln>
                <a:noFill/>
              </a:ln>
              <a:solidFill>
                <a:srgbClr val="4B3241"/>
              </a:solidFill>
              <a:effectLst/>
              <a:uLnTx/>
              <a:uFillTx/>
              <a:latin typeface="Montserrat Medium"/>
              <a:sym typeface="Montserrat Medium"/>
            </a:endParaRPr>
          </a:p>
        </p:txBody>
      </p:sp>
      <p:sp>
        <p:nvSpPr>
          <p:cNvPr id="114" name="Google Shape;114;p17"/>
          <p:cNvSpPr txBox="1"/>
          <p:nvPr/>
        </p:nvSpPr>
        <p:spPr>
          <a:xfrm>
            <a:off x="360218" y="1201733"/>
            <a:ext cx="11194473" cy="4690600"/>
          </a:xfrm>
          <a:prstGeom prst="rect">
            <a:avLst/>
          </a:prstGeom>
          <a:noFill/>
          <a:ln>
            <a:noFill/>
          </a:ln>
        </p:spPr>
        <p:txBody>
          <a:bodyPr spcFirstLastPara="1" wrap="square" lIns="60950" tIns="60950" rIns="60950" bIns="60950" anchor="t" anchorCtr="0">
            <a:noAutofit/>
          </a:bodyPr>
          <a:lstStyle/>
          <a:p>
            <a:pPr marL="304815" marR="0" lvl="0" indent="-304815" algn="l" defTabSz="60963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0" cap="none" spc="0" normalizeH="0" baseline="0" noProof="0" dirty="0">
                <a:ln>
                  <a:noFill/>
                </a:ln>
                <a:solidFill>
                  <a:srgbClr val="434343"/>
                </a:solidFill>
                <a:effectLst/>
                <a:uLnTx/>
                <a:uFillTx/>
                <a:latin typeface="Montserrat"/>
                <a:ea typeface="Montserrat"/>
                <a:cs typeface="Montserrat"/>
                <a:sym typeface="Montserrat"/>
              </a:rPr>
              <a:t>A simple way of measuring an organism is to</a:t>
            </a:r>
            <a:endParaRPr kumimoji="0" sz="2667" b="0" i="0" u="none" strike="noStrike" kern="0" cap="none" spc="0" normalizeH="0" baseline="0" noProof="0" dirty="0">
              <a:ln>
                <a:noFill/>
              </a:ln>
              <a:solidFill>
                <a:srgbClr val="434343"/>
              </a:solidFill>
              <a:effectLst/>
              <a:uLnTx/>
              <a:uFillTx/>
              <a:latin typeface="Montserrat"/>
              <a:ea typeface="Montserrat"/>
              <a:cs typeface="Montserrat"/>
              <a:sym typeface="Montserrat"/>
            </a:endParaRPr>
          </a:p>
          <a:p>
            <a:pPr marL="304815"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dirty="0">
                <a:ln>
                  <a:noFill/>
                </a:ln>
                <a:solidFill>
                  <a:srgbClr val="434343"/>
                </a:solidFill>
                <a:effectLst/>
                <a:uLnTx/>
                <a:uFillTx/>
                <a:latin typeface="Montserrat"/>
                <a:ea typeface="Montserrat"/>
                <a:cs typeface="Montserrat"/>
                <a:sym typeface="Montserrat"/>
              </a:rPr>
              <a:t>calculate </a:t>
            </a:r>
            <a:r>
              <a:rPr kumimoji="0" lang="en-GB" sz="2667" b="1" i="0" u="none" strike="noStrike" kern="0" cap="none" spc="0" normalizeH="0" baseline="0" noProof="0" dirty="0">
                <a:ln>
                  <a:noFill/>
                </a:ln>
                <a:solidFill>
                  <a:srgbClr val="F03C78"/>
                </a:solidFill>
                <a:effectLst/>
                <a:uLnTx/>
                <a:uFillTx/>
                <a:latin typeface="Montserrat"/>
                <a:ea typeface="Montserrat"/>
                <a:cs typeface="Montserrat"/>
                <a:sym typeface="Montserrat"/>
              </a:rPr>
              <a:t>percentage cover</a:t>
            </a:r>
            <a:endParaRPr kumimoji="0" sz="2667" b="1" i="0" u="none" strike="noStrike" kern="0" cap="none" spc="0" normalizeH="0" baseline="0" noProof="0" dirty="0">
              <a:ln>
                <a:noFill/>
              </a:ln>
              <a:solidFill>
                <a:srgbClr val="F03C78"/>
              </a:solidFill>
              <a:effectLst/>
              <a:uLnTx/>
              <a:uFillTx/>
              <a:latin typeface="Montserrat"/>
              <a:ea typeface="Montserrat"/>
              <a:cs typeface="Montserrat"/>
              <a:sym typeface="Montserrat"/>
            </a:endParaRPr>
          </a:p>
          <a:p>
            <a:pPr marL="304815" marR="0" lvl="0" indent="-304815" algn="l" defTabSz="60963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0" cap="none" spc="0" normalizeH="0" baseline="0" noProof="0" dirty="0">
                <a:ln>
                  <a:noFill/>
                </a:ln>
                <a:solidFill>
                  <a:srgbClr val="434343"/>
                </a:solidFill>
                <a:effectLst/>
                <a:uLnTx/>
                <a:uFillTx/>
                <a:latin typeface="Montserrat"/>
                <a:ea typeface="Montserrat"/>
                <a:cs typeface="Montserrat"/>
                <a:sym typeface="Montserrat"/>
              </a:rPr>
              <a:t>This is especially useful if it is hard to count all the individual organisms within a quadrat</a:t>
            </a:r>
            <a:endParaRPr kumimoji="0" sz="2667" b="0" i="0" u="none" strike="noStrike" kern="0" cap="none" spc="0" normalizeH="0" baseline="0" noProof="0" dirty="0">
              <a:ln>
                <a:noFill/>
              </a:ln>
              <a:solidFill>
                <a:srgbClr val="434343"/>
              </a:solidFill>
              <a:effectLst/>
              <a:uLnTx/>
              <a:uFillTx/>
              <a:latin typeface="Montserrat"/>
              <a:ea typeface="Montserrat"/>
              <a:cs typeface="Montserrat"/>
              <a:sym typeface="Montserrat"/>
            </a:endParaRPr>
          </a:p>
          <a:p>
            <a:pPr marL="304815" marR="0" lvl="0" indent="-304815" algn="l" defTabSz="60963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0" cap="none" spc="0" normalizeH="0" baseline="0" noProof="0" dirty="0">
                <a:ln>
                  <a:noFill/>
                </a:ln>
                <a:solidFill>
                  <a:srgbClr val="434343"/>
                </a:solidFill>
                <a:effectLst/>
                <a:uLnTx/>
                <a:uFillTx/>
                <a:latin typeface="Montserrat"/>
                <a:ea typeface="Montserrat"/>
                <a:cs typeface="Montserrat"/>
                <a:sym typeface="Montserrat"/>
              </a:rPr>
              <a:t>Quadrats are placed and the number of little squares that are covered by plants are counted</a:t>
            </a:r>
            <a:endParaRPr kumimoji="0" sz="2667" b="0" i="0" u="none" strike="noStrike" kern="0" cap="none" spc="0" normalizeH="0" baseline="0" noProof="0" dirty="0">
              <a:ln>
                <a:noFill/>
              </a:ln>
              <a:solidFill>
                <a:srgbClr val="434343"/>
              </a:solidFill>
              <a:effectLst/>
              <a:uLnTx/>
              <a:uFillTx/>
              <a:latin typeface="Montserrat"/>
              <a:ea typeface="Montserrat"/>
              <a:cs typeface="Montserrat"/>
              <a:sym typeface="Montserrat"/>
            </a:endParaRPr>
          </a:p>
          <a:p>
            <a:pPr marL="304815" marR="0" lvl="0" indent="-304815" algn="l" defTabSz="60963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0" cap="none" spc="0" normalizeH="0" baseline="0" noProof="0" dirty="0">
                <a:ln>
                  <a:noFill/>
                </a:ln>
                <a:solidFill>
                  <a:srgbClr val="434343"/>
                </a:solidFill>
                <a:effectLst/>
                <a:uLnTx/>
                <a:uFillTx/>
                <a:latin typeface="Montserrat"/>
                <a:ea typeface="Montserrat"/>
                <a:cs typeface="Montserrat"/>
                <a:sym typeface="Montserrat"/>
              </a:rPr>
              <a:t>Only count squares more than half covered and estimate the others</a:t>
            </a:r>
            <a:endParaRPr kumimoji="0" sz="2667" b="0" i="0" u="none" strike="noStrike" kern="0" cap="none" spc="0" normalizeH="0" baseline="0" noProof="0" dirty="0">
              <a:ln>
                <a:noFill/>
              </a:ln>
              <a:solidFill>
                <a:srgbClr val="434343"/>
              </a:solidFill>
              <a:effectLst/>
              <a:uLnTx/>
              <a:uFillTx/>
              <a:latin typeface="Montserrat"/>
              <a:ea typeface="Montserrat"/>
              <a:cs typeface="Montserrat"/>
              <a:sym typeface="Montserrat"/>
            </a:endParaRPr>
          </a:p>
          <a:p>
            <a:pPr marL="304815" marR="0" lvl="0" indent="-304815" algn="l" defTabSz="60963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0" cap="none" spc="0" normalizeH="0" baseline="0" noProof="0" dirty="0">
                <a:ln>
                  <a:noFill/>
                </a:ln>
                <a:solidFill>
                  <a:srgbClr val="434343"/>
                </a:solidFill>
                <a:effectLst/>
                <a:uLnTx/>
                <a:uFillTx/>
                <a:latin typeface="Montserrat"/>
                <a:ea typeface="Montserrat"/>
                <a:cs typeface="Montserrat"/>
                <a:sym typeface="Montserrat"/>
              </a:rPr>
              <a:t>Divide by total number of squares and x 100 to give a percentage</a:t>
            </a:r>
            <a:endParaRPr kumimoji="0" sz="2667" b="0" i="0" u="none" strike="noStrike" kern="0" cap="none" spc="0" normalizeH="0" baseline="0" noProof="0" dirty="0">
              <a:ln>
                <a:noFill/>
              </a:ln>
              <a:solidFill>
                <a:srgbClr val="434343"/>
              </a:solidFill>
              <a:effectLst/>
              <a:uLnTx/>
              <a:uFillTx/>
              <a:latin typeface="Montserrat"/>
              <a:ea typeface="Montserrat"/>
              <a:cs typeface="Montserrat"/>
              <a:sym typeface="Montserrat"/>
            </a:endParaRPr>
          </a:p>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0" cap="none" spc="0" normalizeH="0" baseline="0" noProof="0" dirty="0">
              <a:ln>
                <a:noFill/>
              </a:ln>
              <a:solidFill>
                <a:srgbClr val="434343"/>
              </a:solidFill>
              <a:effectLst/>
              <a:uLnTx/>
              <a:uFillTx/>
              <a:latin typeface="Montserrat"/>
              <a:ea typeface="Montserrat"/>
              <a:cs typeface="Montserrat"/>
              <a:sym typeface="Montserrat"/>
            </a:endParaRPr>
          </a:p>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0" cap="none" spc="0" normalizeH="0" baseline="0" noProof="0" dirty="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29846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4">
                                            <p:txEl>
                                              <p:pRg st="0" end="0"/>
                                            </p:txEl>
                                          </p:spTgt>
                                        </p:tgtEl>
                                        <p:attrNameLst>
                                          <p:attrName>style.visibility</p:attrName>
                                        </p:attrNameLst>
                                      </p:cBhvr>
                                      <p:to>
                                        <p:strVal val="visible"/>
                                      </p:to>
                                    </p:set>
                                    <p:animEffect transition="in" filter="fade">
                                      <p:cBhvr>
                                        <p:cTn id="7" dur="1000"/>
                                        <p:tgtEl>
                                          <p:spTgt spid="1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4">
                                            <p:txEl>
                                              <p:pRg st="1" end="1"/>
                                            </p:txEl>
                                          </p:spTgt>
                                        </p:tgtEl>
                                        <p:attrNameLst>
                                          <p:attrName>style.visibility</p:attrName>
                                        </p:attrNameLst>
                                      </p:cBhvr>
                                      <p:to>
                                        <p:strVal val="visible"/>
                                      </p:to>
                                    </p:set>
                                    <p:animEffect transition="in" filter="fade">
                                      <p:cBhvr>
                                        <p:cTn id="12" dur="1000"/>
                                        <p:tgtEl>
                                          <p:spTgt spid="1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4">
                                            <p:txEl>
                                              <p:pRg st="2" end="2"/>
                                            </p:txEl>
                                          </p:spTgt>
                                        </p:tgtEl>
                                        <p:attrNameLst>
                                          <p:attrName>style.visibility</p:attrName>
                                        </p:attrNameLst>
                                      </p:cBhvr>
                                      <p:to>
                                        <p:strVal val="visible"/>
                                      </p:to>
                                    </p:set>
                                    <p:animEffect transition="in" filter="fade">
                                      <p:cBhvr>
                                        <p:cTn id="17" dur="1000"/>
                                        <p:tgtEl>
                                          <p:spTgt spid="1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4">
                                            <p:txEl>
                                              <p:pRg st="3" end="3"/>
                                            </p:txEl>
                                          </p:spTgt>
                                        </p:tgtEl>
                                        <p:attrNameLst>
                                          <p:attrName>style.visibility</p:attrName>
                                        </p:attrNameLst>
                                      </p:cBhvr>
                                      <p:to>
                                        <p:strVal val="visible"/>
                                      </p:to>
                                    </p:set>
                                    <p:animEffect transition="in" filter="fade">
                                      <p:cBhvr>
                                        <p:cTn id="22" dur="1000"/>
                                        <p:tgtEl>
                                          <p:spTgt spid="11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4">
                                            <p:txEl>
                                              <p:pRg st="4" end="4"/>
                                            </p:txEl>
                                          </p:spTgt>
                                        </p:tgtEl>
                                        <p:attrNameLst>
                                          <p:attrName>style.visibility</p:attrName>
                                        </p:attrNameLst>
                                      </p:cBhvr>
                                      <p:to>
                                        <p:strVal val="visible"/>
                                      </p:to>
                                    </p:set>
                                    <p:animEffect transition="in" filter="fade">
                                      <p:cBhvr>
                                        <p:cTn id="27" dur="1000"/>
                                        <p:tgtEl>
                                          <p:spTgt spid="11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4">
                                            <p:txEl>
                                              <p:pRg st="5" end="5"/>
                                            </p:txEl>
                                          </p:spTgt>
                                        </p:tgtEl>
                                        <p:attrNameLst>
                                          <p:attrName>style.visibility</p:attrName>
                                        </p:attrNameLst>
                                      </p:cBhvr>
                                      <p:to>
                                        <p:strVal val="visible"/>
                                      </p:to>
                                    </p:set>
                                    <p:animEffect transition="in" filter="fade">
                                      <p:cBhvr>
                                        <p:cTn id="32" dur="1000"/>
                                        <p:tgtEl>
                                          <p:spTgt spid="11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20"/>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132" name="Google Shape;132;p20"/>
          <p:cNvSpPr txBox="1">
            <a:spLocks noGrp="1"/>
          </p:cNvSpPr>
          <p:nvPr>
            <p:ph type="title"/>
          </p:nvPr>
        </p:nvSpPr>
        <p:spPr>
          <a:xfrm>
            <a:off x="-4461" y="9297"/>
            <a:ext cx="12173800" cy="1086000"/>
          </a:xfrm>
          <a:prstGeom prst="rect">
            <a:avLst/>
          </a:prstGeom>
          <a:solidFill>
            <a:srgbClr val="FFFF00"/>
          </a:solidFill>
          <a:ln>
            <a:noFill/>
          </a:ln>
        </p:spPr>
        <p:txBody>
          <a:bodyPr spcFirstLastPara="1" wrap="square" lIns="0" tIns="0" rIns="0" bIns="0" anchor="t" anchorCtr="0">
            <a:noAutofit/>
          </a:bodyPr>
          <a:lstStyle/>
          <a:p>
            <a:r>
              <a:rPr lang="en-GB" dirty="0">
                <a:solidFill>
                  <a:schemeClr val="dk2"/>
                </a:solidFill>
              </a:rPr>
              <a:t>Percentage cover - model</a:t>
            </a:r>
            <a:endParaRPr dirty="0">
              <a:solidFill>
                <a:schemeClr val="dk2"/>
              </a:solidFill>
            </a:endParaRPr>
          </a:p>
        </p:txBody>
      </p:sp>
      <p:sp>
        <p:nvSpPr>
          <p:cNvPr id="133" name="Google Shape;133;p20"/>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0" cap="none" spc="0" normalizeH="0" baseline="0" noProof="0">
                <a:ln>
                  <a:noFill/>
                </a:ln>
                <a:solidFill>
                  <a:srgbClr val="4B3241"/>
                </a:solidFill>
                <a:effectLst/>
                <a:uLnTx/>
                <a:uFillTx/>
                <a:latin typeface="Montserrat Medium"/>
                <a:sym typeface="Montserrat Medium"/>
              </a:rPr>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t>22</a:t>
            </a:fld>
            <a:endParaRPr kumimoji="0" sz="1067" b="0" i="0" u="none" strike="noStrike" kern="0" cap="none" spc="0" normalizeH="0" baseline="0" noProof="0">
              <a:ln>
                <a:noFill/>
              </a:ln>
              <a:solidFill>
                <a:srgbClr val="4B3241"/>
              </a:solidFill>
              <a:effectLst/>
              <a:uLnTx/>
              <a:uFillTx/>
              <a:latin typeface="Montserrat Medium"/>
              <a:sym typeface="Montserrat Medium"/>
            </a:endParaRPr>
          </a:p>
        </p:txBody>
      </p:sp>
      <p:pic>
        <p:nvPicPr>
          <p:cNvPr id="134" name="Google Shape;134;p20"/>
          <p:cNvPicPr preferRelativeResize="0"/>
          <p:nvPr/>
        </p:nvPicPr>
        <p:blipFill rotWithShape="1">
          <a:blip r:embed="rId3">
            <a:alphaModFix/>
          </a:blip>
          <a:srcRect l="57250" t="37551" b="12573"/>
          <a:stretch/>
        </p:blipFill>
        <p:spPr>
          <a:xfrm>
            <a:off x="7787633" y="4956982"/>
            <a:ext cx="1125116" cy="656318"/>
          </a:xfrm>
          <a:prstGeom prst="rect">
            <a:avLst/>
          </a:prstGeom>
          <a:noFill/>
          <a:ln>
            <a:noFill/>
          </a:ln>
        </p:spPr>
      </p:pic>
      <p:pic>
        <p:nvPicPr>
          <p:cNvPr id="135" name="Google Shape;135;p20"/>
          <p:cNvPicPr preferRelativeResize="0"/>
          <p:nvPr/>
        </p:nvPicPr>
        <p:blipFill rotWithShape="1">
          <a:blip r:embed="rId3">
            <a:alphaModFix/>
          </a:blip>
          <a:srcRect l="57250" t="37551" b="12573"/>
          <a:stretch/>
        </p:blipFill>
        <p:spPr>
          <a:xfrm>
            <a:off x="8453191" y="4725674"/>
            <a:ext cx="1125116" cy="656318"/>
          </a:xfrm>
          <a:prstGeom prst="rect">
            <a:avLst/>
          </a:prstGeom>
          <a:noFill/>
          <a:ln>
            <a:noFill/>
          </a:ln>
        </p:spPr>
      </p:pic>
      <p:pic>
        <p:nvPicPr>
          <p:cNvPr id="136" name="Google Shape;136;p20"/>
          <p:cNvPicPr preferRelativeResize="0"/>
          <p:nvPr/>
        </p:nvPicPr>
        <p:blipFill rotWithShape="1">
          <a:blip r:embed="rId3">
            <a:alphaModFix/>
          </a:blip>
          <a:srcRect l="57250" t="37551" b="12573"/>
          <a:stretch/>
        </p:blipFill>
        <p:spPr>
          <a:xfrm>
            <a:off x="7990909" y="4500024"/>
            <a:ext cx="1125116" cy="656318"/>
          </a:xfrm>
          <a:prstGeom prst="rect">
            <a:avLst/>
          </a:prstGeom>
          <a:noFill/>
          <a:ln>
            <a:noFill/>
          </a:ln>
        </p:spPr>
      </p:pic>
      <p:pic>
        <p:nvPicPr>
          <p:cNvPr id="137" name="Google Shape;137;p20"/>
          <p:cNvPicPr preferRelativeResize="0"/>
          <p:nvPr/>
        </p:nvPicPr>
        <p:blipFill rotWithShape="1">
          <a:blip r:embed="rId3">
            <a:alphaModFix/>
          </a:blip>
          <a:srcRect l="57250" t="37551" b="12573"/>
          <a:stretch/>
        </p:blipFill>
        <p:spPr>
          <a:xfrm>
            <a:off x="9794309" y="3843691"/>
            <a:ext cx="1125116" cy="656318"/>
          </a:xfrm>
          <a:prstGeom prst="rect">
            <a:avLst/>
          </a:prstGeom>
          <a:noFill/>
          <a:ln>
            <a:noFill/>
          </a:ln>
        </p:spPr>
      </p:pic>
      <p:pic>
        <p:nvPicPr>
          <p:cNvPr id="138" name="Google Shape;138;p20"/>
          <p:cNvPicPr preferRelativeResize="0"/>
          <p:nvPr/>
        </p:nvPicPr>
        <p:blipFill rotWithShape="1">
          <a:blip r:embed="rId3">
            <a:alphaModFix/>
          </a:blip>
          <a:srcRect l="57250" t="37551" b="12573"/>
          <a:stretch/>
        </p:blipFill>
        <p:spPr>
          <a:xfrm>
            <a:off x="9428542" y="3341132"/>
            <a:ext cx="1125116" cy="656318"/>
          </a:xfrm>
          <a:prstGeom prst="rect">
            <a:avLst/>
          </a:prstGeom>
          <a:noFill/>
          <a:ln>
            <a:noFill/>
          </a:ln>
        </p:spPr>
      </p:pic>
      <p:pic>
        <p:nvPicPr>
          <p:cNvPr id="139" name="Google Shape;139;p20"/>
          <p:cNvPicPr preferRelativeResize="0"/>
          <p:nvPr/>
        </p:nvPicPr>
        <p:blipFill rotWithShape="1">
          <a:blip r:embed="rId3">
            <a:alphaModFix/>
          </a:blip>
          <a:srcRect l="57250" t="37551" b="12573"/>
          <a:stretch/>
        </p:blipFill>
        <p:spPr>
          <a:xfrm>
            <a:off x="9743509" y="3444841"/>
            <a:ext cx="1125116" cy="656318"/>
          </a:xfrm>
          <a:prstGeom prst="rect">
            <a:avLst/>
          </a:prstGeom>
          <a:noFill/>
          <a:ln>
            <a:noFill/>
          </a:ln>
        </p:spPr>
      </p:pic>
      <p:pic>
        <p:nvPicPr>
          <p:cNvPr id="140" name="Google Shape;140;p20"/>
          <p:cNvPicPr preferRelativeResize="0"/>
          <p:nvPr/>
        </p:nvPicPr>
        <p:blipFill rotWithShape="1">
          <a:blip r:embed="rId3">
            <a:alphaModFix/>
          </a:blip>
          <a:srcRect l="57250" t="37551" b="12573"/>
          <a:stretch/>
        </p:blipFill>
        <p:spPr>
          <a:xfrm>
            <a:off x="7823275" y="2279091"/>
            <a:ext cx="1125116" cy="656318"/>
          </a:xfrm>
          <a:prstGeom prst="rect">
            <a:avLst/>
          </a:prstGeom>
          <a:noFill/>
          <a:ln>
            <a:noFill/>
          </a:ln>
        </p:spPr>
      </p:pic>
      <p:pic>
        <p:nvPicPr>
          <p:cNvPr id="141" name="Google Shape;141;p20"/>
          <p:cNvPicPr preferRelativeResize="0"/>
          <p:nvPr/>
        </p:nvPicPr>
        <p:blipFill rotWithShape="1">
          <a:blip r:embed="rId3">
            <a:alphaModFix/>
          </a:blip>
          <a:srcRect l="57250" t="37551" b="12573"/>
          <a:stretch/>
        </p:blipFill>
        <p:spPr>
          <a:xfrm>
            <a:off x="7823275" y="2614116"/>
            <a:ext cx="1125116" cy="656318"/>
          </a:xfrm>
          <a:prstGeom prst="rect">
            <a:avLst/>
          </a:prstGeom>
          <a:noFill/>
          <a:ln>
            <a:noFill/>
          </a:ln>
        </p:spPr>
      </p:pic>
      <p:pic>
        <p:nvPicPr>
          <p:cNvPr id="142" name="Google Shape;142;p20"/>
          <p:cNvPicPr preferRelativeResize="0"/>
          <p:nvPr/>
        </p:nvPicPr>
        <p:blipFill rotWithShape="1">
          <a:blip r:embed="rId3">
            <a:alphaModFix/>
          </a:blip>
          <a:srcRect l="57250" t="37551" b="12573"/>
          <a:stretch/>
        </p:blipFill>
        <p:spPr>
          <a:xfrm>
            <a:off x="7838475" y="2786866"/>
            <a:ext cx="1125116" cy="656318"/>
          </a:xfrm>
          <a:prstGeom prst="rect">
            <a:avLst/>
          </a:prstGeom>
          <a:noFill/>
          <a:ln>
            <a:noFill/>
          </a:ln>
        </p:spPr>
      </p:pic>
      <p:sp>
        <p:nvSpPr>
          <p:cNvPr id="143" name="Google Shape;143;p20"/>
          <p:cNvSpPr txBox="1"/>
          <p:nvPr/>
        </p:nvSpPr>
        <p:spPr>
          <a:xfrm>
            <a:off x="624533" y="2897600"/>
            <a:ext cx="56874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Total squares = 12</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44" name="Google Shape;144;p20"/>
          <p:cNvSpPr/>
          <p:nvPr/>
        </p:nvSpPr>
        <p:spPr>
          <a:xfrm>
            <a:off x="7914633" y="2377433"/>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5" name="Google Shape;145;p20"/>
          <p:cNvSpPr/>
          <p:nvPr/>
        </p:nvSpPr>
        <p:spPr>
          <a:xfrm>
            <a:off x="8453200" y="2396450"/>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6" name="Google Shape;146;p20"/>
          <p:cNvSpPr/>
          <p:nvPr/>
        </p:nvSpPr>
        <p:spPr>
          <a:xfrm>
            <a:off x="8453200" y="2929692"/>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7" name="Google Shape;147;p20"/>
          <p:cNvSpPr/>
          <p:nvPr/>
        </p:nvSpPr>
        <p:spPr>
          <a:xfrm>
            <a:off x="7914633" y="2955025"/>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8" name="Google Shape;148;p20"/>
          <p:cNvSpPr/>
          <p:nvPr/>
        </p:nvSpPr>
        <p:spPr>
          <a:xfrm>
            <a:off x="9692717" y="3509292"/>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49" name="Google Shape;149;p20"/>
          <p:cNvSpPr/>
          <p:nvPr/>
        </p:nvSpPr>
        <p:spPr>
          <a:xfrm>
            <a:off x="10225567" y="3509292"/>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0" name="Google Shape;150;p20"/>
          <p:cNvSpPr/>
          <p:nvPr/>
        </p:nvSpPr>
        <p:spPr>
          <a:xfrm>
            <a:off x="10225567" y="4011850"/>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1" name="Google Shape;151;p20"/>
          <p:cNvSpPr/>
          <p:nvPr/>
        </p:nvSpPr>
        <p:spPr>
          <a:xfrm>
            <a:off x="8453200" y="4617383"/>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2" name="Google Shape;152;p20"/>
          <p:cNvSpPr/>
          <p:nvPr/>
        </p:nvSpPr>
        <p:spPr>
          <a:xfrm>
            <a:off x="8453200" y="5125142"/>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3" name="Google Shape;153;p20"/>
          <p:cNvSpPr/>
          <p:nvPr/>
        </p:nvSpPr>
        <p:spPr>
          <a:xfrm>
            <a:off x="7914633" y="5125142"/>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4" name="Google Shape;154;p20"/>
          <p:cNvSpPr txBox="1"/>
          <p:nvPr/>
        </p:nvSpPr>
        <p:spPr>
          <a:xfrm>
            <a:off x="624533" y="4551167"/>
            <a:ext cx="61268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Percentage cover = (12 ÷ 36) x 100</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2743337" marR="0" lvl="0" indent="304815"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 33 %</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55" name="Google Shape;155;p20"/>
          <p:cNvSpPr txBox="1"/>
          <p:nvPr/>
        </p:nvSpPr>
        <p:spPr>
          <a:xfrm>
            <a:off x="611967" y="1345633"/>
            <a:ext cx="64898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Squares more than half covered = 10</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56" name="Google Shape;156;p20"/>
          <p:cNvSpPr txBox="1"/>
          <p:nvPr/>
        </p:nvSpPr>
        <p:spPr>
          <a:xfrm>
            <a:off x="7787633" y="5632900"/>
            <a:ext cx="1955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Bush 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157" name="Google Shape;157;p20"/>
          <p:cNvSpPr/>
          <p:nvPr/>
        </p:nvSpPr>
        <p:spPr>
          <a:xfrm>
            <a:off x="9116017" y="5125142"/>
            <a:ext cx="365800" cy="3200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20"/>
          <p:cNvSpPr/>
          <p:nvPr/>
        </p:nvSpPr>
        <p:spPr>
          <a:xfrm>
            <a:off x="7914633" y="4617383"/>
            <a:ext cx="365800" cy="3200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9" name="Google Shape;159;p20"/>
          <p:cNvSpPr/>
          <p:nvPr/>
        </p:nvSpPr>
        <p:spPr>
          <a:xfrm>
            <a:off x="9116017" y="4617383"/>
            <a:ext cx="365800" cy="3200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0" name="Google Shape;160;p20"/>
          <p:cNvSpPr/>
          <p:nvPr/>
        </p:nvSpPr>
        <p:spPr>
          <a:xfrm>
            <a:off x="9692717" y="4011850"/>
            <a:ext cx="365800" cy="3200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1" name="Google Shape;161;p20"/>
          <p:cNvSpPr txBox="1"/>
          <p:nvPr/>
        </p:nvSpPr>
        <p:spPr>
          <a:xfrm>
            <a:off x="611967" y="2121611"/>
            <a:ext cx="55372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Partial squares together = 2</a:t>
            </a: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62" name="Google Shape;162;p20"/>
          <p:cNvSpPr txBox="1"/>
          <p:nvPr/>
        </p:nvSpPr>
        <p:spPr>
          <a:xfrm>
            <a:off x="624533" y="3724383"/>
            <a:ext cx="56874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Squares in quadrat = 36</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grpSp>
        <p:nvGrpSpPr>
          <p:cNvPr id="163" name="Google Shape;163;p20"/>
          <p:cNvGrpSpPr/>
          <p:nvPr/>
        </p:nvGrpSpPr>
        <p:grpSpPr>
          <a:xfrm>
            <a:off x="7787633" y="2279100"/>
            <a:ext cx="3550800" cy="3334200"/>
            <a:chOff x="1775575" y="2876300"/>
            <a:chExt cx="5326200" cy="5001300"/>
          </a:xfrm>
        </p:grpSpPr>
        <p:cxnSp>
          <p:nvCxnSpPr>
            <p:cNvPr id="164" name="Google Shape;164;p20"/>
            <p:cNvCxnSpPr>
              <a:stCxn id="165" idx="0"/>
              <a:endCxn id="165" idx="2"/>
            </p:cNvCxnSpPr>
            <p:nvPr/>
          </p:nvCxnSpPr>
          <p:spPr>
            <a:xfrm>
              <a:off x="443867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166" name="Google Shape;166;p20"/>
            <p:cNvCxnSpPr/>
            <p:nvPr/>
          </p:nvCxnSpPr>
          <p:spPr>
            <a:xfrm>
              <a:off x="621412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167" name="Google Shape;167;p20"/>
            <p:cNvCxnSpPr/>
            <p:nvPr/>
          </p:nvCxnSpPr>
          <p:spPr>
            <a:xfrm>
              <a:off x="533785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168" name="Google Shape;168;p20"/>
            <p:cNvCxnSpPr/>
            <p:nvPr/>
          </p:nvCxnSpPr>
          <p:spPr>
            <a:xfrm>
              <a:off x="353950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169" name="Google Shape;169;p20"/>
            <p:cNvCxnSpPr/>
            <p:nvPr/>
          </p:nvCxnSpPr>
          <p:spPr>
            <a:xfrm>
              <a:off x="2663225" y="2876300"/>
              <a:ext cx="0" cy="5001300"/>
            </a:xfrm>
            <a:prstGeom prst="straightConnector1">
              <a:avLst/>
            </a:prstGeom>
            <a:noFill/>
            <a:ln w="38100" cap="flat" cmpd="sng">
              <a:solidFill>
                <a:schemeClr val="dk2"/>
              </a:solidFill>
              <a:prstDash val="solid"/>
              <a:round/>
              <a:headEnd type="none" w="sm" len="sm"/>
              <a:tailEnd type="none" w="sm" len="sm"/>
            </a:ln>
          </p:spPr>
        </p:cxnSp>
        <p:sp>
          <p:nvSpPr>
            <p:cNvPr id="165" name="Google Shape;165;p20"/>
            <p:cNvSpPr/>
            <p:nvPr/>
          </p:nvSpPr>
          <p:spPr>
            <a:xfrm>
              <a:off x="1775575" y="2876300"/>
              <a:ext cx="5326200" cy="5001300"/>
            </a:xfrm>
            <a:prstGeom prst="rect">
              <a:avLst/>
            </a:prstGeom>
            <a:noFill/>
            <a:ln w="3810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70" name="Google Shape;170;p20"/>
            <p:cNvCxnSpPr>
              <a:stCxn id="165" idx="1"/>
              <a:endCxn id="165" idx="3"/>
            </p:cNvCxnSpPr>
            <p:nvPr/>
          </p:nvCxnSpPr>
          <p:spPr>
            <a:xfrm>
              <a:off x="1775575" y="5376950"/>
              <a:ext cx="5326200" cy="0"/>
            </a:xfrm>
            <a:prstGeom prst="straightConnector1">
              <a:avLst/>
            </a:prstGeom>
            <a:noFill/>
            <a:ln w="38100" cap="flat" cmpd="sng">
              <a:solidFill>
                <a:schemeClr val="dk2"/>
              </a:solidFill>
              <a:prstDash val="solid"/>
              <a:round/>
              <a:headEnd type="none" w="sm" len="sm"/>
              <a:tailEnd type="none" w="sm" len="sm"/>
            </a:ln>
          </p:spPr>
        </p:cxnSp>
        <p:cxnSp>
          <p:nvCxnSpPr>
            <p:cNvPr id="171" name="Google Shape;171;p20"/>
            <p:cNvCxnSpPr/>
            <p:nvPr/>
          </p:nvCxnSpPr>
          <p:spPr>
            <a:xfrm>
              <a:off x="1775575" y="4546225"/>
              <a:ext cx="5326200" cy="0"/>
            </a:xfrm>
            <a:prstGeom prst="straightConnector1">
              <a:avLst/>
            </a:prstGeom>
            <a:noFill/>
            <a:ln w="38100" cap="flat" cmpd="sng">
              <a:solidFill>
                <a:schemeClr val="dk2"/>
              </a:solidFill>
              <a:prstDash val="solid"/>
              <a:round/>
              <a:headEnd type="none" w="sm" len="sm"/>
              <a:tailEnd type="none" w="sm" len="sm"/>
            </a:ln>
          </p:spPr>
        </p:cxnSp>
        <p:cxnSp>
          <p:nvCxnSpPr>
            <p:cNvPr id="172" name="Google Shape;172;p20"/>
            <p:cNvCxnSpPr/>
            <p:nvPr/>
          </p:nvCxnSpPr>
          <p:spPr>
            <a:xfrm>
              <a:off x="1775575" y="3715500"/>
              <a:ext cx="5326200" cy="0"/>
            </a:xfrm>
            <a:prstGeom prst="straightConnector1">
              <a:avLst/>
            </a:prstGeom>
            <a:noFill/>
            <a:ln w="38100" cap="flat" cmpd="sng">
              <a:solidFill>
                <a:schemeClr val="dk2"/>
              </a:solidFill>
              <a:prstDash val="solid"/>
              <a:round/>
              <a:headEnd type="none" w="sm" len="sm"/>
              <a:tailEnd type="none" w="sm" len="sm"/>
            </a:ln>
          </p:spPr>
        </p:cxnSp>
        <p:cxnSp>
          <p:nvCxnSpPr>
            <p:cNvPr id="173" name="Google Shape;173;p20"/>
            <p:cNvCxnSpPr/>
            <p:nvPr/>
          </p:nvCxnSpPr>
          <p:spPr>
            <a:xfrm>
              <a:off x="1775575" y="6207675"/>
              <a:ext cx="5326200" cy="0"/>
            </a:xfrm>
            <a:prstGeom prst="straightConnector1">
              <a:avLst/>
            </a:prstGeom>
            <a:noFill/>
            <a:ln w="38100" cap="flat" cmpd="sng">
              <a:solidFill>
                <a:schemeClr val="dk2"/>
              </a:solidFill>
              <a:prstDash val="solid"/>
              <a:round/>
              <a:headEnd type="none" w="sm" len="sm"/>
              <a:tailEnd type="none" w="sm" len="sm"/>
            </a:ln>
          </p:spPr>
        </p:cxnSp>
        <p:cxnSp>
          <p:nvCxnSpPr>
            <p:cNvPr id="174" name="Google Shape;174;p20"/>
            <p:cNvCxnSpPr/>
            <p:nvPr/>
          </p:nvCxnSpPr>
          <p:spPr>
            <a:xfrm>
              <a:off x="1775575" y="7038400"/>
              <a:ext cx="5326200" cy="0"/>
            </a:xfrm>
            <a:prstGeom prst="straightConnector1">
              <a:avLst/>
            </a:prstGeom>
            <a:noFill/>
            <a:ln w="38100" cap="flat" cmpd="sng">
              <a:solidFill>
                <a:schemeClr val="dk2"/>
              </a:solidFill>
              <a:prstDash val="solid"/>
              <a:round/>
              <a:headEnd type="none" w="sm" len="sm"/>
              <a:tailEnd type="none" w="sm" len="sm"/>
            </a:ln>
          </p:spPr>
        </p:cxnSp>
      </p:grpSp>
    </p:spTree>
    <p:extLst>
      <p:ext uri="{BB962C8B-B14F-4D97-AF65-F5344CB8AC3E}">
        <p14:creationId xmlns:p14="http://schemas.microsoft.com/office/powerpoint/2010/main" val="649013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animEffect transition="in" filter="fade">
                                      <p:cBhvr>
                                        <p:cTn id="7" dur="1000"/>
                                        <p:tgtEl>
                                          <p:spTgt spid="144"/>
                                        </p:tgtEl>
                                      </p:cBhvr>
                                    </p:animEffect>
                                  </p:childTnLst>
                                </p:cTn>
                              </p:par>
                              <p:par>
                                <p:cTn id="8" presetID="10" presetClass="entr" presetSubtype="0" fill="hold" nodeType="withEffect">
                                  <p:stCondLst>
                                    <p:cond delay="0"/>
                                  </p:stCondLst>
                                  <p:childTnLst>
                                    <p:set>
                                      <p:cBhvr>
                                        <p:cTn id="9" dur="1" fill="hold">
                                          <p:stCondLst>
                                            <p:cond delay="0"/>
                                          </p:stCondLst>
                                        </p:cTn>
                                        <p:tgtEl>
                                          <p:spTgt spid="145"/>
                                        </p:tgtEl>
                                        <p:attrNameLst>
                                          <p:attrName>style.visibility</p:attrName>
                                        </p:attrNameLst>
                                      </p:cBhvr>
                                      <p:to>
                                        <p:strVal val="visible"/>
                                      </p:to>
                                    </p:set>
                                    <p:animEffect transition="in" filter="fade">
                                      <p:cBhvr>
                                        <p:cTn id="10" dur="1000"/>
                                        <p:tgtEl>
                                          <p:spTgt spid="145"/>
                                        </p:tgtEl>
                                      </p:cBhvr>
                                    </p:animEffect>
                                  </p:childTnLst>
                                </p:cTn>
                              </p:par>
                              <p:par>
                                <p:cTn id="11" presetID="10" presetClass="entr" presetSubtype="0" fill="hold" nodeType="withEffect">
                                  <p:stCondLst>
                                    <p:cond delay="0"/>
                                  </p:stCondLst>
                                  <p:childTnLst>
                                    <p:set>
                                      <p:cBhvr>
                                        <p:cTn id="12" dur="1" fill="hold">
                                          <p:stCondLst>
                                            <p:cond delay="0"/>
                                          </p:stCondLst>
                                        </p:cTn>
                                        <p:tgtEl>
                                          <p:spTgt spid="146"/>
                                        </p:tgtEl>
                                        <p:attrNameLst>
                                          <p:attrName>style.visibility</p:attrName>
                                        </p:attrNameLst>
                                      </p:cBhvr>
                                      <p:to>
                                        <p:strVal val="visible"/>
                                      </p:to>
                                    </p:set>
                                    <p:animEffect transition="in" filter="fade">
                                      <p:cBhvr>
                                        <p:cTn id="13" dur="1000"/>
                                        <p:tgtEl>
                                          <p:spTgt spid="146"/>
                                        </p:tgtEl>
                                      </p:cBhvr>
                                    </p:animEffect>
                                  </p:childTnLst>
                                </p:cTn>
                              </p:par>
                              <p:par>
                                <p:cTn id="14" presetID="10" presetClass="entr" presetSubtype="0" fill="hold" nodeType="withEffect">
                                  <p:stCondLst>
                                    <p:cond delay="0"/>
                                  </p:stCondLst>
                                  <p:childTnLst>
                                    <p:set>
                                      <p:cBhvr>
                                        <p:cTn id="15" dur="1" fill="hold">
                                          <p:stCondLst>
                                            <p:cond delay="0"/>
                                          </p:stCondLst>
                                        </p:cTn>
                                        <p:tgtEl>
                                          <p:spTgt spid="147"/>
                                        </p:tgtEl>
                                        <p:attrNameLst>
                                          <p:attrName>style.visibility</p:attrName>
                                        </p:attrNameLst>
                                      </p:cBhvr>
                                      <p:to>
                                        <p:strVal val="visible"/>
                                      </p:to>
                                    </p:set>
                                    <p:animEffect transition="in" filter="fade">
                                      <p:cBhvr>
                                        <p:cTn id="16" dur="1000"/>
                                        <p:tgtEl>
                                          <p:spTgt spid="147"/>
                                        </p:tgtEl>
                                      </p:cBhvr>
                                    </p:animEffect>
                                  </p:childTnLst>
                                </p:cTn>
                              </p:par>
                              <p:par>
                                <p:cTn id="17" presetID="10" presetClass="entr" presetSubtype="0" fill="hold" nodeType="withEffect">
                                  <p:stCondLst>
                                    <p:cond delay="0"/>
                                  </p:stCondLst>
                                  <p:childTnLst>
                                    <p:set>
                                      <p:cBhvr>
                                        <p:cTn id="18" dur="1" fill="hold">
                                          <p:stCondLst>
                                            <p:cond delay="0"/>
                                          </p:stCondLst>
                                        </p:cTn>
                                        <p:tgtEl>
                                          <p:spTgt spid="149"/>
                                        </p:tgtEl>
                                        <p:attrNameLst>
                                          <p:attrName>style.visibility</p:attrName>
                                        </p:attrNameLst>
                                      </p:cBhvr>
                                      <p:to>
                                        <p:strVal val="visible"/>
                                      </p:to>
                                    </p:set>
                                    <p:animEffect transition="in" filter="fade">
                                      <p:cBhvr>
                                        <p:cTn id="19" dur="1000"/>
                                        <p:tgtEl>
                                          <p:spTgt spid="149"/>
                                        </p:tgtEl>
                                      </p:cBhvr>
                                    </p:animEffect>
                                  </p:childTnLst>
                                </p:cTn>
                              </p:par>
                              <p:par>
                                <p:cTn id="20" presetID="10" presetClass="entr" presetSubtype="0" fill="hold" nodeType="withEffect">
                                  <p:stCondLst>
                                    <p:cond delay="0"/>
                                  </p:stCondLst>
                                  <p:childTnLst>
                                    <p:set>
                                      <p:cBhvr>
                                        <p:cTn id="21" dur="1" fill="hold">
                                          <p:stCondLst>
                                            <p:cond delay="0"/>
                                          </p:stCondLst>
                                        </p:cTn>
                                        <p:tgtEl>
                                          <p:spTgt spid="150"/>
                                        </p:tgtEl>
                                        <p:attrNameLst>
                                          <p:attrName>style.visibility</p:attrName>
                                        </p:attrNameLst>
                                      </p:cBhvr>
                                      <p:to>
                                        <p:strVal val="visible"/>
                                      </p:to>
                                    </p:set>
                                    <p:animEffect transition="in" filter="fade">
                                      <p:cBhvr>
                                        <p:cTn id="22" dur="1000"/>
                                        <p:tgtEl>
                                          <p:spTgt spid="150"/>
                                        </p:tgtEl>
                                      </p:cBhvr>
                                    </p:animEffect>
                                  </p:childTnLst>
                                </p:cTn>
                              </p:par>
                              <p:par>
                                <p:cTn id="23" presetID="10" presetClass="entr" presetSubtype="0" fill="hold" nodeType="withEffect">
                                  <p:stCondLst>
                                    <p:cond delay="0"/>
                                  </p:stCondLst>
                                  <p:childTnLst>
                                    <p:set>
                                      <p:cBhvr>
                                        <p:cTn id="24" dur="1" fill="hold">
                                          <p:stCondLst>
                                            <p:cond delay="0"/>
                                          </p:stCondLst>
                                        </p:cTn>
                                        <p:tgtEl>
                                          <p:spTgt spid="151"/>
                                        </p:tgtEl>
                                        <p:attrNameLst>
                                          <p:attrName>style.visibility</p:attrName>
                                        </p:attrNameLst>
                                      </p:cBhvr>
                                      <p:to>
                                        <p:strVal val="visible"/>
                                      </p:to>
                                    </p:set>
                                    <p:animEffect transition="in" filter="fade">
                                      <p:cBhvr>
                                        <p:cTn id="25" dur="1000"/>
                                        <p:tgtEl>
                                          <p:spTgt spid="151"/>
                                        </p:tgtEl>
                                      </p:cBhvr>
                                    </p:animEffect>
                                  </p:childTnLst>
                                </p:cTn>
                              </p:par>
                              <p:par>
                                <p:cTn id="26" presetID="10" presetClass="entr" presetSubtype="0" fill="hold" nodeType="withEffect">
                                  <p:stCondLst>
                                    <p:cond delay="0"/>
                                  </p:stCondLst>
                                  <p:childTnLst>
                                    <p:set>
                                      <p:cBhvr>
                                        <p:cTn id="27" dur="1" fill="hold">
                                          <p:stCondLst>
                                            <p:cond delay="0"/>
                                          </p:stCondLst>
                                        </p:cTn>
                                        <p:tgtEl>
                                          <p:spTgt spid="152"/>
                                        </p:tgtEl>
                                        <p:attrNameLst>
                                          <p:attrName>style.visibility</p:attrName>
                                        </p:attrNameLst>
                                      </p:cBhvr>
                                      <p:to>
                                        <p:strVal val="visible"/>
                                      </p:to>
                                    </p:set>
                                    <p:animEffect transition="in" filter="fade">
                                      <p:cBhvr>
                                        <p:cTn id="28" dur="1000"/>
                                        <p:tgtEl>
                                          <p:spTgt spid="152"/>
                                        </p:tgtEl>
                                      </p:cBhvr>
                                    </p:animEffect>
                                  </p:childTnLst>
                                </p:cTn>
                              </p:par>
                              <p:par>
                                <p:cTn id="29" presetID="10" presetClass="entr" presetSubtype="0" fill="hold" nodeType="withEffect">
                                  <p:stCondLst>
                                    <p:cond delay="0"/>
                                  </p:stCondLst>
                                  <p:childTnLst>
                                    <p:set>
                                      <p:cBhvr>
                                        <p:cTn id="30" dur="1" fill="hold">
                                          <p:stCondLst>
                                            <p:cond delay="0"/>
                                          </p:stCondLst>
                                        </p:cTn>
                                        <p:tgtEl>
                                          <p:spTgt spid="153"/>
                                        </p:tgtEl>
                                        <p:attrNameLst>
                                          <p:attrName>style.visibility</p:attrName>
                                        </p:attrNameLst>
                                      </p:cBhvr>
                                      <p:to>
                                        <p:strVal val="visible"/>
                                      </p:to>
                                    </p:set>
                                    <p:animEffect transition="in" filter="fade">
                                      <p:cBhvr>
                                        <p:cTn id="31" dur="1000"/>
                                        <p:tgtEl>
                                          <p:spTgt spid="153"/>
                                        </p:tgtEl>
                                      </p:cBhvr>
                                    </p:animEffect>
                                  </p:childTnLst>
                                </p:cTn>
                              </p:par>
                              <p:par>
                                <p:cTn id="32" presetID="10" presetClass="entr" presetSubtype="0" fill="hold" nodeType="withEffect">
                                  <p:stCondLst>
                                    <p:cond delay="0"/>
                                  </p:stCondLst>
                                  <p:childTnLst>
                                    <p:set>
                                      <p:cBhvr>
                                        <p:cTn id="33" dur="1" fill="hold">
                                          <p:stCondLst>
                                            <p:cond delay="0"/>
                                          </p:stCondLst>
                                        </p:cTn>
                                        <p:tgtEl>
                                          <p:spTgt spid="148"/>
                                        </p:tgtEl>
                                        <p:attrNameLst>
                                          <p:attrName>style.visibility</p:attrName>
                                        </p:attrNameLst>
                                      </p:cBhvr>
                                      <p:to>
                                        <p:strVal val="visible"/>
                                      </p:to>
                                    </p:set>
                                    <p:animEffect transition="in" filter="fade">
                                      <p:cBhvr>
                                        <p:cTn id="34" dur="1000"/>
                                        <p:tgtEl>
                                          <p:spTgt spid="1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5"/>
                                        </p:tgtEl>
                                        <p:attrNameLst>
                                          <p:attrName>style.visibility</p:attrName>
                                        </p:attrNameLst>
                                      </p:cBhvr>
                                      <p:to>
                                        <p:strVal val="visible"/>
                                      </p:to>
                                    </p:set>
                                    <p:animEffect transition="in" filter="fade">
                                      <p:cBhvr>
                                        <p:cTn id="39" dur="1000"/>
                                        <p:tgtEl>
                                          <p:spTgt spid="15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57"/>
                                        </p:tgtEl>
                                        <p:attrNameLst>
                                          <p:attrName>style.visibility</p:attrName>
                                        </p:attrNameLst>
                                      </p:cBhvr>
                                      <p:to>
                                        <p:strVal val="visible"/>
                                      </p:to>
                                    </p:set>
                                    <p:animEffect transition="in" filter="fade">
                                      <p:cBhvr>
                                        <p:cTn id="44" dur="1000"/>
                                        <p:tgtEl>
                                          <p:spTgt spid="157"/>
                                        </p:tgtEl>
                                      </p:cBhvr>
                                    </p:animEffect>
                                  </p:childTnLst>
                                </p:cTn>
                              </p:par>
                              <p:par>
                                <p:cTn id="45" presetID="10" presetClass="entr" presetSubtype="0" fill="hold" nodeType="withEffect">
                                  <p:stCondLst>
                                    <p:cond delay="0"/>
                                  </p:stCondLst>
                                  <p:childTnLst>
                                    <p:set>
                                      <p:cBhvr>
                                        <p:cTn id="46" dur="1" fill="hold">
                                          <p:stCondLst>
                                            <p:cond delay="0"/>
                                          </p:stCondLst>
                                        </p:cTn>
                                        <p:tgtEl>
                                          <p:spTgt spid="159"/>
                                        </p:tgtEl>
                                        <p:attrNameLst>
                                          <p:attrName>style.visibility</p:attrName>
                                        </p:attrNameLst>
                                      </p:cBhvr>
                                      <p:to>
                                        <p:strVal val="visible"/>
                                      </p:to>
                                    </p:set>
                                    <p:animEffect transition="in" filter="fade">
                                      <p:cBhvr>
                                        <p:cTn id="47" dur="1000"/>
                                        <p:tgtEl>
                                          <p:spTgt spid="159"/>
                                        </p:tgtEl>
                                      </p:cBhvr>
                                    </p:animEffect>
                                  </p:childTnLst>
                                </p:cTn>
                              </p:par>
                              <p:par>
                                <p:cTn id="48" presetID="10" presetClass="entr" presetSubtype="0" fill="hold" nodeType="withEffect">
                                  <p:stCondLst>
                                    <p:cond delay="0"/>
                                  </p:stCondLst>
                                  <p:childTnLst>
                                    <p:set>
                                      <p:cBhvr>
                                        <p:cTn id="49" dur="1" fill="hold">
                                          <p:stCondLst>
                                            <p:cond delay="0"/>
                                          </p:stCondLst>
                                        </p:cTn>
                                        <p:tgtEl>
                                          <p:spTgt spid="160"/>
                                        </p:tgtEl>
                                        <p:attrNameLst>
                                          <p:attrName>style.visibility</p:attrName>
                                        </p:attrNameLst>
                                      </p:cBhvr>
                                      <p:to>
                                        <p:strVal val="visible"/>
                                      </p:to>
                                    </p:set>
                                    <p:animEffect transition="in" filter="fade">
                                      <p:cBhvr>
                                        <p:cTn id="50" dur="1000"/>
                                        <p:tgtEl>
                                          <p:spTgt spid="160"/>
                                        </p:tgtEl>
                                      </p:cBhvr>
                                    </p:animEffect>
                                  </p:childTnLst>
                                </p:cTn>
                              </p:par>
                              <p:par>
                                <p:cTn id="51" presetID="10" presetClass="entr" presetSubtype="0" fill="hold" nodeType="withEffect">
                                  <p:stCondLst>
                                    <p:cond delay="0"/>
                                  </p:stCondLst>
                                  <p:childTnLst>
                                    <p:set>
                                      <p:cBhvr>
                                        <p:cTn id="52" dur="1" fill="hold">
                                          <p:stCondLst>
                                            <p:cond delay="0"/>
                                          </p:stCondLst>
                                        </p:cTn>
                                        <p:tgtEl>
                                          <p:spTgt spid="158"/>
                                        </p:tgtEl>
                                        <p:attrNameLst>
                                          <p:attrName>style.visibility</p:attrName>
                                        </p:attrNameLst>
                                      </p:cBhvr>
                                      <p:to>
                                        <p:strVal val="visible"/>
                                      </p:to>
                                    </p:set>
                                    <p:animEffect transition="in" filter="fade">
                                      <p:cBhvr>
                                        <p:cTn id="53" dur="1000"/>
                                        <p:tgtEl>
                                          <p:spTgt spid="15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61"/>
                                        </p:tgtEl>
                                        <p:attrNameLst>
                                          <p:attrName>style.visibility</p:attrName>
                                        </p:attrNameLst>
                                      </p:cBhvr>
                                      <p:to>
                                        <p:strVal val="visible"/>
                                      </p:to>
                                    </p:set>
                                    <p:animEffect transition="in" filter="fade">
                                      <p:cBhvr>
                                        <p:cTn id="58" dur="1000"/>
                                        <p:tgtEl>
                                          <p:spTgt spid="161"/>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143"/>
                                        </p:tgtEl>
                                        <p:attrNameLst>
                                          <p:attrName>style.visibility</p:attrName>
                                        </p:attrNameLst>
                                      </p:cBhvr>
                                      <p:to>
                                        <p:strVal val="visible"/>
                                      </p:to>
                                    </p:set>
                                    <p:animEffect transition="in" filter="fade">
                                      <p:cBhvr>
                                        <p:cTn id="63" dur="1000"/>
                                        <p:tgtEl>
                                          <p:spTgt spid="14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62"/>
                                        </p:tgtEl>
                                        <p:attrNameLst>
                                          <p:attrName>style.visibility</p:attrName>
                                        </p:attrNameLst>
                                      </p:cBhvr>
                                      <p:to>
                                        <p:strVal val="visible"/>
                                      </p:to>
                                    </p:set>
                                    <p:animEffect transition="in" filter="fade">
                                      <p:cBhvr>
                                        <p:cTn id="68" dur="1000"/>
                                        <p:tgtEl>
                                          <p:spTgt spid="162"/>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154"/>
                                        </p:tgtEl>
                                        <p:attrNameLst>
                                          <p:attrName>style.visibility</p:attrName>
                                        </p:attrNameLst>
                                      </p:cBhvr>
                                      <p:to>
                                        <p:strVal val="visible"/>
                                      </p:to>
                                    </p:set>
                                    <p:animEffect transition="in" filter="fade">
                                      <p:cBhvr>
                                        <p:cTn id="73" dur="1000"/>
                                        <p:tgtEl>
                                          <p:spTgt spid="1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1"/>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180" name="Google Shape;180;p21"/>
          <p:cNvSpPr txBox="1">
            <a:spLocks noGrp="1"/>
          </p:cNvSpPr>
          <p:nvPr>
            <p:ph type="title"/>
          </p:nvPr>
        </p:nvSpPr>
        <p:spPr>
          <a:xfrm>
            <a:off x="0" y="-134"/>
            <a:ext cx="12192000" cy="1086000"/>
          </a:xfrm>
          <a:prstGeom prst="rect">
            <a:avLst/>
          </a:prstGeom>
          <a:solidFill>
            <a:srgbClr val="FFFF00"/>
          </a:solidFill>
          <a:ln>
            <a:noFill/>
          </a:ln>
        </p:spPr>
        <p:txBody>
          <a:bodyPr spcFirstLastPara="1" wrap="square" lIns="0" tIns="0" rIns="0" bIns="0" anchor="t" anchorCtr="0">
            <a:noAutofit/>
          </a:bodyPr>
          <a:lstStyle/>
          <a:p>
            <a:r>
              <a:rPr lang="en-GB">
                <a:solidFill>
                  <a:schemeClr val="dk2"/>
                </a:solidFill>
              </a:rPr>
              <a:t>Percentage cover</a:t>
            </a:r>
            <a:endParaRPr>
              <a:solidFill>
                <a:schemeClr val="dk2"/>
              </a:solidFill>
            </a:endParaRPr>
          </a:p>
        </p:txBody>
      </p:sp>
      <p:sp>
        <p:nvSpPr>
          <p:cNvPr id="181" name="Google Shape;181;p21"/>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0" cap="none" spc="0" normalizeH="0" baseline="0" noProof="0">
                <a:ln>
                  <a:noFill/>
                </a:ln>
                <a:solidFill>
                  <a:srgbClr val="4B3241"/>
                </a:solidFill>
                <a:effectLst/>
                <a:uLnTx/>
                <a:uFillTx/>
                <a:latin typeface="Montserrat Medium"/>
                <a:sym typeface="Montserrat Medium"/>
              </a:rPr>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t>23</a:t>
            </a:fld>
            <a:endParaRPr kumimoji="0" sz="1067" b="0" i="0" u="none" strike="noStrike" kern="0" cap="none" spc="0" normalizeH="0" baseline="0" noProof="0">
              <a:ln>
                <a:noFill/>
              </a:ln>
              <a:solidFill>
                <a:srgbClr val="4B3241"/>
              </a:solidFill>
              <a:effectLst/>
              <a:uLnTx/>
              <a:uFillTx/>
              <a:latin typeface="Montserrat Medium"/>
              <a:sym typeface="Montserrat Medium"/>
            </a:endParaRPr>
          </a:p>
        </p:txBody>
      </p:sp>
      <p:pic>
        <p:nvPicPr>
          <p:cNvPr id="182" name="Google Shape;182;p21"/>
          <p:cNvPicPr preferRelativeResize="0"/>
          <p:nvPr/>
        </p:nvPicPr>
        <p:blipFill rotWithShape="1">
          <a:blip r:embed="rId3">
            <a:alphaModFix/>
          </a:blip>
          <a:srcRect l="57250" t="37551" b="12573"/>
          <a:stretch/>
        </p:blipFill>
        <p:spPr>
          <a:xfrm>
            <a:off x="7920626" y="3860350"/>
            <a:ext cx="1486417" cy="656333"/>
          </a:xfrm>
          <a:prstGeom prst="rect">
            <a:avLst/>
          </a:prstGeom>
          <a:noFill/>
          <a:ln>
            <a:noFill/>
          </a:ln>
        </p:spPr>
      </p:pic>
      <p:pic>
        <p:nvPicPr>
          <p:cNvPr id="183" name="Google Shape;183;p21"/>
          <p:cNvPicPr preferRelativeResize="0"/>
          <p:nvPr/>
        </p:nvPicPr>
        <p:blipFill rotWithShape="1">
          <a:blip r:embed="rId3">
            <a:alphaModFix/>
          </a:blip>
          <a:srcRect l="57250" t="37551" b="12573"/>
          <a:stretch/>
        </p:blipFill>
        <p:spPr>
          <a:xfrm>
            <a:off x="10213325" y="4465891"/>
            <a:ext cx="1125116" cy="656318"/>
          </a:xfrm>
          <a:prstGeom prst="rect">
            <a:avLst/>
          </a:prstGeom>
          <a:noFill/>
          <a:ln>
            <a:noFill/>
          </a:ln>
        </p:spPr>
      </p:pic>
      <p:pic>
        <p:nvPicPr>
          <p:cNvPr id="184" name="Google Shape;184;p21"/>
          <p:cNvPicPr preferRelativeResize="0"/>
          <p:nvPr/>
        </p:nvPicPr>
        <p:blipFill rotWithShape="1">
          <a:blip r:embed="rId3">
            <a:alphaModFix/>
          </a:blip>
          <a:srcRect l="57250" t="37551" b="12573"/>
          <a:stretch/>
        </p:blipFill>
        <p:spPr>
          <a:xfrm>
            <a:off x="10213325" y="4956982"/>
            <a:ext cx="1125116" cy="656318"/>
          </a:xfrm>
          <a:prstGeom prst="rect">
            <a:avLst/>
          </a:prstGeom>
          <a:noFill/>
          <a:ln>
            <a:noFill/>
          </a:ln>
        </p:spPr>
      </p:pic>
      <p:pic>
        <p:nvPicPr>
          <p:cNvPr id="185" name="Google Shape;185;p21"/>
          <p:cNvPicPr preferRelativeResize="0"/>
          <p:nvPr/>
        </p:nvPicPr>
        <p:blipFill rotWithShape="1">
          <a:blip r:embed="rId3">
            <a:alphaModFix/>
          </a:blip>
          <a:srcRect l="57250" t="37551" b="12573"/>
          <a:stretch/>
        </p:blipFill>
        <p:spPr>
          <a:xfrm rot="-5400000">
            <a:off x="10447708" y="2614116"/>
            <a:ext cx="1125116" cy="656318"/>
          </a:xfrm>
          <a:prstGeom prst="rect">
            <a:avLst/>
          </a:prstGeom>
          <a:noFill/>
          <a:ln>
            <a:noFill/>
          </a:ln>
        </p:spPr>
      </p:pic>
      <p:pic>
        <p:nvPicPr>
          <p:cNvPr id="186" name="Google Shape;186;p21"/>
          <p:cNvPicPr preferRelativeResize="0"/>
          <p:nvPr/>
        </p:nvPicPr>
        <p:blipFill rotWithShape="1">
          <a:blip r:embed="rId3">
            <a:alphaModFix/>
          </a:blip>
          <a:srcRect l="57250" t="37551" b="12573"/>
          <a:stretch/>
        </p:blipFill>
        <p:spPr>
          <a:xfrm rot="10800000">
            <a:off x="10213326" y="2279091"/>
            <a:ext cx="1125116" cy="656318"/>
          </a:xfrm>
          <a:prstGeom prst="rect">
            <a:avLst/>
          </a:prstGeom>
          <a:noFill/>
          <a:ln>
            <a:noFill/>
          </a:ln>
        </p:spPr>
      </p:pic>
      <p:sp>
        <p:nvSpPr>
          <p:cNvPr id="187" name="Google Shape;187;p21"/>
          <p:cNvSpPr txBox="1"/>
          <p:nvPr/>
        </p:nvSpPr>
        <p:spPr>
          <a:xfrm>
            <a:off x="551000" y="3050092"/>
            <a:ext cx="56874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Total squares = 9</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88" name="Google Shape;188;p21"/>
          <p:cNvSpPr/>
          <p:nvPr/>
        </p:nvSpPr>
        <p:spPr>
          <a:xfrm>
            <a:off x="10827367" y="2447250"/>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89" name="Google Shape;189;p21"/>
          <p:cNvSpPr/>
          <p:nvPr/>
        </p:nvSpPr>
        <p:spPr>
          <a:xfrm>
            <a:off x="10827367" y="2935417"/>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0" name="Google Shape;190;p21"/>
          <p:cNvSpPr/>
          <p:nvPr/>
        </p:nvSpPr>
        <p:spPr>
          <a:xfrm>
            <a:off x="10335767" y="5145742"/>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1" name="Google Shape;191;p21"/>
          <p:cNvSpPr/>
          <p:nvPr/>
        </p:nvSpPr>
        <p:spPr>
          <a:xfrm>
            <a:off x="10335767" y="2447250"/>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2" name="Google Shape;192;p21"/>
          <p:cNvSpPr/>
          <p:nvPr/>
        </p:nvSpPr>
        <p:spPr>
          <a:xfrm>
            <a:off x="7914900" y="4028517"/>
            <a:ext cx="365800" cy="3200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3" name="Google Shape;193;p21"/>
          <p:cNvSpPr/>
          <p:nvPr/>
        </p:nvSpPr>
        <p:spPr>
          <a:xfrm>
            <a:off x="10827367" y="4634050"/>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4" name="Google Shape;194;p21"/>
          <p:cNvSpPr/>
          <p:nvPr/>
        </p:nvSpPr>
        <p:spPr>
          <a:xfrm>
            <a:off x="10335767" y="4634050"/>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5" name="Google Shape;195;p21"/>
          <p:cNvSpPr/>
          <p:nvPr/>
        </p:nvSpPr>
        <p:spPr>
          <a:xfrm>
            <a:off x="8480933" y="4028517"/>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6" name="Google Shape;196;p21"/>
          <p:cNvSpPr/>
          <p:nvPr/>
        </p:nvSpPr>
        <p:spPr>
          <a:xfrm>
            <a:off x="10827367" y="5145742"/>
            <a:ext cx="365800" cy="320000"/>
          </a:xfrm>
          <a:prstGeom prst="star5">
            <a:avLst>
              <a:gd name="adj" fmla="val 19098"/>
              <a:gd name="hf" fmla="val 105146"/>
              <a:gd name="vf" fmla="val 110557"/>
            </a:avLst>
          </a:prstGeom>
          <a:solidFill>
            <a:schemeClr val="accent5"/>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97" name="Google Shape;197;p21"/>
          <p:cNvSpPr txBox="1"/>
          <p:nvPr/>
        </p:nvSpPr>
        <p:spPr>
          <a:xfrm>
            <a:off x="551000" y="4720600"/>
            <a:ext cx="56874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Percentage cover = (9 ÷ 36) x 100</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a:p>
            <a:pPr marL="2743337" marR="0" lvl="0" indent="304815"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 25 %</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98" name="Google Shape;198;p21"/>
          <p:cNvSpPr txBox="1"/>
          <p:nvPr/>
        </p:nvSpPr>
        <p:spPr>
          <a:xfrm>
            <a:off x="551000" y="1368233"/>
            <a:ext cx="61572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Squares more than half covered = 8</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199" name="Google Shape;199;p21"/>
          <p:cNvSpPr txBox="1"/>
          <p:nvPr/>
        </p:nvSpPr>
        <p:spPr>
          <a:xfrm>
            <a:off x="7787633" y="5632900"/>
            <a:ext cx="1955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Bush 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00" name="Google Shape;200;p21"/>
          <p:cNvSpPr/>
          <p:nvPr/>
        </p:nvSpPr>
        <p:spPr>
          <a:xfrm>
            <a:off x="9046967" y="4028517"/>
            <a:ext cx="365800" cy="320000"/>
          </a:xfrm>
          <a:prstGeom prst="star5">
            <a:avLst>
              <a:gd name="adj" fmla="val 19098"/>
              <a:gd name="hf" fmla="val 105146"/>
              <a:gd name="vf" fmla="val 110557"/>
            </a:avLst>
          </a:prstGeom>
          <a:solidFill>
            <a:schemeClr val="accent4"/>
          </a:solidFill>
          <a:ln w="9525"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201" name="Google Shape;201;p21"/>
          <p:cNvSpPr txBox="1"/>
          <p:nvPr/>
        </p:nvSpPr>
        <p:spPr>
          <a:xfrm>
            <a:off x="551000" y="2209167"/>
            <a:ext cx="61572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Partial squares together = 1</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
        <p:nvSpPr>
          <p:cNvPr id="202" name="Google Shape;202;p21"/>
          <p:cNvSpPr txBox="1"/>
          <p:nvPr/>
        </p:nvSpPr>
        <p:spPr>
          <a:xfrm>
            <a:off x="551000" y="3879667"/>
            <a:ext cx="6157200" cy="6564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Squares in quadrat = 36</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grpSp>
        <p:nvGrpSpPr>
          <p:cNvPr id="203" name="Google Shape;203;p21"/>
          <p:cNvGrpSpPr/>
          <p:nvPr/>
        </p:nvGrpSpPr>
        <p:grpSpPr>
          <a:xfrm>
            <a:off x="7787633" y="2279100"/>
            <a:ext cx="3550800" cy="3334200"/>
            <a:chOff x="1775575" y="2876300"/>
            <a:chExt cx="5326200" cy="5001300"/>
          </a:xfrm>
        </p:grpSpPr>
        <p:cxnSp>
          <p:nvCxnSpPr>
            <p:cNvPr id="204" name="Google Shape;204;p21"/>
            <p:cNvCxnSpPr>
              <a:stCxn id="205" idx="0"/>
              <a:endCxn id="205" idx="2"/>
            </p:cNvCxnSpPr>
            <p:nvPr/>
          </p:nvCxnSpPr>
          <p:spPr>
            <a:xfrm>
              <a:off x="443867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06" name="Google Shape;206;p21"/>
            <p:cNvCxnSpPr/>
            <p:nvPr/>
          </p:nvCxnSpPr>
          <p:spPr>
            <a:xfrm>
              <a:off x="621412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07" name="Google Shape;207;p21"/>
            <p:cNvCxnSpPr/>
            <p:nvPr/>
          </p:nvCxnSpPr>
          <p:spPr>
            <a:xfrm>
              <a:off x="533785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08" name="Google Shape;208;p21"/>
            <p:cNvCxnSpPr/>
            <p:nvPr/>
          </p:nvCxnSpPr>
          <p:spPr>
            <a:xfrm>
              <a:off x="353950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09" name="Google Shape;209;p21"/>
            <p:cNvCxnSpPr/>
            <p:nvPr/>
          </p:nvCxnSpPr>
          <p:spPr>
            <a:xfrm>
              <a:off x="2663225" y="2876300"/>
              <a:ext cx="0" cy="5001300"/>
            </a:xfrm>
            <a:prstGeom prst="straightConnector1">
              <a:avLst/>
            </a:prstGeom>
            <a:noFill/>
            <a:ln w="38100" cap="flat" cmpd="sng">
              <a:solidFill>
                <a:schemeClr val="dk2"/>
              </a:solidFill>
              <a:prstDash val="solid"/>
              <a:round/>
              <a:headEnd type="none" w="sm" len="sm"/>
              <a:tailEnd type="none" w="sm" len="sm"/>
            </a:ln>
          </p:spPr>
        </p:cxnSp>
        <p:sp>
          <p:nvSpPr>
            <p:cNvPr id="205" name="Google Shape;205;p21"/>
            <p:cNvSpPr/>
            <p:nvPr/>
          </p:nvSpPr>
          <p:spPr>
            <a:xfrm>
              <a:off x="1775575" y="2876300"/>
              <a:ext cx="5326200" cy="5001300"/>
            </a:xfrm>
            <a:prstGeom prst="rect">
              <a:avLst/>
            </a:prstGeom>
            <a:noFill/>
            <a:ln w="3810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10" name="Google Shape;210;p21"/>
            <p:cNvCxnSpPr>
              <a:stCxn id="205" idx="1"/>
              <a:endCxn id="205" idx="3"/>
            </p:cNvCxnSpPr>
            <p:nvPr/>
          </p:nvCxnSpPr>
          <p:spPr>
            <a:xfrm>
              <a:off x="1775575" y="5376950"/>
              <a:ext cx="5326200" cy="0"/>
            </a:xfrm>
            <a:prstGeom prst="straightConnector1">
              <a:avLst/>
            </a:prstGeom>
            <a:noFill/>
            <a:ln w="38100" cap="flat" cmpd="sng">
              <a:solidFill>
                <a:schemeClr val="dk2"/>
              </a:solidFill>
              <a:prstDash val="solid"/>
              <a:round/>
              <a:headEnd type="none" w="sm" len="sm"/>
              <a:tailEnd type="none" w="sm" len="sm"/>
            </a:ln>
          </p:spPr>
        </p:cxnSp>
        <p:cxnSp>
          <p:nvCxnSpPr>
            <p:cNvPr id="211" name="Google Shape;211;p21"/>
            <p:cNvCxnSpPr/>
            <p:nvPr/>
          </p:nvCxnSpPr>
          <p:spPr>
            <a:xfrm>
              <a:off x="1775575" y="4546225"/>
              <a:ext cx="5326200" cy="0"/>
            </a:xfrm>
            <a:prstGeom prst="straightConnector1">
              <a:avLst/>
            </a:prstGeom>
            <a:noFill/>
            <a:ln w="38100" cap="flat" cmpd="sng">
              <a:solidFill>
                <a:schemeClr val="dk2"/>
              </a:solidFill>
              <a:prstDash val="solid"/>
              <a:round/>
              <a:headEnd type="none" w="sm" len="sm"/>
              <a:tailEnd type="none" w="sm" len="sm"/>
            </a:ln>
          </p:spPr>
        </p:cxnSp>
        <p:cxnSp>
          <p:nvCxnSpPr>
            <p:cNvPr id="212" name="Google Shape;212;p21"/>
            <p:cNvCxnSpPr/>
            <p:nvPr/>
          </p:nvCxnSpPr>
          <p:spPr>
            <a:xfrm>
              <a:off x="1775575" y="3715500"/>
              <a:ext cx="5326200" cy="0"/>
            </a:xfrm>
            <a:prstGeom prst="straightConnector1">
              <a:avLst/>
            </a:prstGeom>
            <a:noFill/>
            <a:ln w="38100" cap="flat" cmpd="sng">
              <a:solidFill>
                <a:schemeClr val="dk2"/>
              </a:solidFill>
              <a:prstDash val="solid"/>
              <a:round/>
              <a:headEnd type="none" w="sm" len="sm"/>
              <a:tailEnd type="none" w="sm" len="sm"/>
            </a:ln>
          </p:spPr>
        </p:cxnSp>
        <p:cxnSp>
          <p:nvCxnSpPr>
            <p:cNvPr id="213" name="Google Shape;213;p21"/>
            <p:cNvCxnSpPr/>
            <p:nvPr/>
          </p:nvCxnSpPr>
          <p:spPr>
            <a:xfrm>
              <a:off x="1775575" y="6207675"/>
              <a:ext cx="5326200" cy="0"/>
            </a:xfrm>
            <a:prstGeom prst="straightConnector1">
              <a:avLst/>
            </a:prstGeom>
            <a:noFill/>
            <a:ln w="38100" cap="flat" cmpd="sng">
              <a:solidFill>
                <a:schemeClr val="dk2"/>
              </a:solidFill>
              <a:prstDash val="solid"/>
              <a:round/>
              <a:headEnd type="none" w="sm" len="sm"/>
              <a:tailEnd type="none" w="sm" len="sm"/>
            </a:ln>
          </p:spPr>
        </p:cxnSp>
        <p:cxnSp>
          <p:nvCxnSpPr>
            <p:cNvPr id="214" name="Google Shape;214;p21"/>
            <p:cNvCxnSpPr/>
            <p:nvPr/>
          </p:nvCxnSpPr>
          <p:spPr>
            <a:xfrm>
              <a:off x="1775575" y="7038400"/>
              <a:ext cx="5326200" cy="0"/>
            </a:xfrm>
            <a:prstGeom prst="straightConnector1">
              <a:avLst/>
            </a:prstGeom>
            <a:noFill/>
            <a:ln w="38100" cap="flat" cmpd="sng">
              <a:solidFill>
                <a:schemeClr val="dk2"/>
              </a:solidFill>
              <a:prstDash val="solid"/>
              <a:round/>
              <a:headEnd type="none" w="sm" len="sm"/>
              <a:tailEnd type="none" w="sm" len="sm"/>
            </a:ln>
          </p:spPr>
        </p:cxnSp>
      </p:grpSp>
    </p:spTree>
    <p:extLst>
      <p:ext uri="{BB962C8B-B14F-4D97-AF65-F5344CB8AC3E}">
        <p14:creationId xmlns:p14="http://schemas.microsoft.com/office/powerpoint/2010/main" val="1216139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8"/>
                                        </p:tgtEl>
                                        <p:attrNameLst>
                                          <p:attrName>style.visibility</p:attrName>
                                        </p:attrNameLst>
                                      </p:cBhvr>
                                      <p:to>
                                        <p:strVal val="visible"/>
                                      </p:to>
                                    </p:set>
                                    <p:animEffect transition="in" filter="fade">
                                      <p:cBhvr>
                                        <p:cTn id="7" dur="1000"/>
                                        <p:tgtEl>
                                          <p:spTgt spid="188"/>
                                        </p:tgtEl>
                                      </p:cBhvr>
                                    </p:animEffect>
                                  </p:childTnLst>
                                </p:cTn>
                              </p:par>
                              <p:par>
                                <p:cTn id="8" presetID="10" presetClass="entr" presetSubtype="0" fill="hold" nodeType="withEffect">
                                  <p:stCondLst>
                                    <p:cond delay="0"/>
                                  </p:stCondLst>
                                  <p:childTnLst>
                                    <p:set>
                                      <p:cBhvr>
                                        <p:cTn id="9" dur="1" fill="hold">
                                          <p:stCondLst>
                                            <p:cond delay="0"/>
                                          </p:stCondLst>
                                        </p:cTn>
                                        <p:tgtEl>
                                          <p:spTgt spid="189"/>
                                        </p:tgtEl>
                                        <p:attrNameLst>
                                          <p:attrName>style.visibility</p:attrName>
                                        </p:attrNameLst>
                                      </p:cBhvr>
                                      <p:to>
                                        <p:strVal val="visible"/>
                                      </p:to>
                                    </p:set>
                                    <p:animEffect transition="in" filter="fade">
                                      <p:cBhvr>
                                        <p:cTn id="10" dur="1000"/>
                                        <p:tgtEl>
                                          <p:spTgt spid="189"/>
                                        </p:tgtEl>
                                      </p:cBhvr>
                                    </p:animEffect>
                                  </p:childTnLst>
                                </p:cTn>
                              </p:par>
                              <p:par>
                                <p:cTn id="11" presetID="10" presetClass="entr" presetSubtype="0" fill="hold" nodeType="withEffect">
                                  <p:stCondLst>
                                    <p:cond delay="0"/>
                                  </p:stCondLst>
                                  <p:childTnLst>
                                    <p:set>
                                      <p:cBhvr>
                                        <p:cTn id="12" dur="1" fill="hold">
                                          <p:stCondLst>
                                            <p:cond delay="0"/>
                                          </p:stCondLst>
                                        </p:cTn>
                                        <p:tgtEl>
                                          <p:spTgt spid="190"/>
                                        </p:tgtEl>
                                        <p:attrNameLst>
                                          <p:attrName>style.visibility</p:attrName>
                                        </p:attrNameLst>
                                      </p:cBhvr>
                                      <p:to>
                                        <p:strVal val="visible"/>
                                      </p:to>
                                    </p:set>
                                    <p:animEffect transition="in" filter="fade">
                                      <p:cBhvr>
                                        <p:cTn id="13" dur="1000"/>
                                        <p:tgtEl>
                                          <p:spTgt spid="190"/>
                                        </p:tgtEl>
                                      </p:cBhvr>
                                    </p:animEffect>
                                  </p:childTnLst>
                                </p:cTn>
                              </p:par>
                              <p:par>
                                <p:cTn id="14" presetID="10" presetClass="entr" presetSubtype="0" fill="hold" nodeType="withEffect">
                                  <p:stCondLst>
                                    <p:cond delay="0"/>
                                  </p:stCondLst>
                                  <p:childTnLst>
                                    <p:set>
                                      <p:cBhvr>
                                        <p:cTn id="15" dur="1" fill="hold">
                                          <p:stCondLst>
                                            <p:cond delay="0"/>
                                          </p:stCondLst>
                                        </p:cTn>
                                        <p:tgtEl>
                                          <p:spTgt spid="191"/>
                                        </p:tgtEl>
                                        <p:attrNameLst>
                                          <p:attrName>style.visibility</p:attrName>
                                        </p:attrNameLst>
                                      </p:cBhvr>
                                      <p:to>
                                        <p:strVal val="visible"/>
                                      </p:to>
                                    </p:set>
                                    <p:animEffect transition="in" filter="fade">
                                      <p:cBhvr>
                                        <p:cTn id="16" dur="1000"/>
                                        <p:tgtEl>
                                          <p:spTgt spid="191"/>
                                        </p:tgtEl>
                                      </p:cBhvr>
                                    </p:animEffect>
                                  </p:childTnLst>
                                </p:cTn>
                              </p:par>
                              <p:par>
                                <p:cTn id="17" presetID="10" presetClass="entr" presetSubtype="0" fill="hold" nodeType="withEffect">
                                  <p:stCondLst>
                                    <p:cond delay="0"/>
                                  </p:stCondLst>
                                  <p:childTnLst>
                                    <p:set>
                                      <p:cBhvr>
                                        <p:cTn id="18" dur="1" fill="hold">
                                          <p:stCondLst>
                                            <p:cond delay="0"/>
                                          </p:stCondLst>
                                        </p:cTn>
                                        <p:tgtEl>
                                          <p:spTgt spid="193"/>
                                        </p:tgtEl>
                                        <p:attrNameLst>
                                          <p:attrName>style.visibility</p:attrName>
                                        </p:attrNameLst>
                                      </p:cBhvr>
                                      <p:to>
                                        <p:strVal val="visible"/>
                                      </p:to>
                                    </p:set>
                                    <p:animEffect transition="in" filter="fade">
                                      <p:cBhvr>
                                        <p:cTn id="19" dur="1000"/>
                                        <p:tgtEl>
                                          <p:spTgt spid="193"/>
                                        </p:tgtEl>
                                      </p:cBhvr>
                                    </p:animEffect>
                                  </p:childTnLst>
                                </p:cTn>
                              </p:par>
                              <p:par>
                                <p:cTn id="20" presetID="10" presetClass="entr" presetSubtype="0" fill="hold" nodeType="withEffect">
                                  <p:stCondLst>
                                    <p:cond delay="0"/>
                                  </p:stCondLst>
                                  <p:childTnLst>
                                    <p:set>
                                      <p:cBhvr>
                                        <p:cTn id="21" dur="1" fill="hold">
                                          <p:stCondLst>
                                            <p:cond delay="0"/>
                                          </p:stCondLst>
                                        </p:cTn>
                                        <p:tgtEl>
                                          <p:spTgt spid="194"/>
                                        </p:tgtEl>
                                        <p:attrNameLst>
                                          <p:attrName>style.visibility</p:attrName>
                                        </p:attrNameLst>
                                      </p:cBhvr>
                                      <p:to>
                                        <p:strVal val="visible"/>
                                      </p:to>
                                    </p:set>
                                    <p:animEffect transition="in" filter="fade">
                                      <p:cBhvr>
                                        <p:cTn id="22" dur="1000"/>
                                        <p:tgtEl>
                                          <p:spTgt spid="194"/>
                                        </p:tgtEl>
                                      </p:cBhvr>
                                    </p:animEffect>
                                  </p:childTnLst>
                                </p:cTn>
                              </p:par>
                              <p:par>
                                <p:cTn id="23" presetID="10" presetClass="entr" presetSubtype="0" fill="hold" nodeType="withEffect">
                                  <p:stCondLst>
                                    <p:cond delay="0"/>
                                  </p:stCondLst>
                                  <p:childTnLst>
                                    <p:set>
                                      <p:cBhvr>
                                        <p:cTn id="24" dur="1" fill="hold">
                                          <p:stCondLst>
                                            <p:cond delay="0"/>
                                          </p:stCondLst>
                                        </p:cTn>
                                        <p:tgtEl>
                                          <p:spTgt spid="196"/>
                                        </p:tgtEl>
                                        <p:attrNameLst>
                                          <p:attrName>style.visibility</p:attrName>
                                        </p:attrNameLst>
                                      </p:cBhvr>
                                      <p:to>
                                        <p:strVal val="visible"/>
                                      </p:to>
                                    </p:set>
                                    <p:animEffect transition="in" filter="fade">
                                      <p:cBhvr>
                                        <p:cTn id="25" dur="1000"/>
                                        <p:tgtEl>
                                          <p:spTgt spid="196"/>
                                        </p:tgtEl>
                                      </p:cBhvr>
                                    </p:animEffect>
                                  </p:childTnLst>
                                </p:cTn>
                              </p:par>
                              <p:par>
                                <p:cTn id="26" presetID="10" presetClass="entr" presetSubtype="0" fill="hold" nodeType="withEffect">
                                  <p:stCondLst>
                                    <p:cond delay="0"/>
                                  </p:stCondLst>
                                  <p:childTnLst>
                                    <p:set>
                                      <p:cBhvr>
                                        <p:cTn id="27" dur="1" fill="hold">
                                          <p:stCondLst>
                                            <p:cond delay="0"/>
                                          </p:stCondLst>
                                        </p:cTn>
                                        <p:tgtEl>
                                          <p:spTgt spid="195"/>
                                        </p:tgtEl>
                                        <p:attrNameLst>
                                          <p:attrName>style.visibility</p:attrName>
                                        </p:attrNameLst>
                                      </p:cBhvr>
                                      <p:to>
                                        <p:strVal val="visible"/>
                                      </p:to>
                                    </p:set>
                                    <p:animEffect transition="in" filter="fade">
                                      <p:cBhvr>
                                        <p:cTn id="28" dur="1000"/>
                                        <p:tgtEl>
                                          <p:spTgt spid="19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8"/>
                                        </p:tgtEl>
                                        <p:attrNameLst>
                                          <p:attrName>style.visibility</p:attrName>
                                        </p:attrNameLst>
                                      </p:cBhvr>
                                      <p:to>
                                        <p:strVal val="visible"/>
                                      </p:to>
                                    </p:set>
                                    <p:animEffect transition="in" filter="fade">
                                      <p:cBhvr>
                                        <p:cTn id="33" dur="1000"/>
                                        <p:tgtEl>
                                          <p:spTgt spid="19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0"/>
                                        </p:tgtEl>
                                        <p:attrNameLst>
                                          <p:attrName>style.visibility</p:attrName>
                                        </p:attrNameLst>
                                      </p:cBhvr>
                                      <p:to>
                                        <p:strVal val="visible"/>
                                      </p:to>
                                    </p:set>
                                    <p:animEffect transition="in" filter="fade">
                                      <p:cBhvr>
                                        <p:cTn id="38" dur="1000"/>
                                        <p:tgtEl>
                                          <p:spTgt spid="200"/>
                                        </p:tgtEl>
                                      </p:cBhvr>
                                    </p:animEffect>
                                  </p:childTnLst>
                                </p:cTn>
                              </p:par>
                              <p:par>
                                <p:cTn id="39" presetID="10" presetClass="entr" presetSubtype="0" fill="hold" nodeType="withEffect">
                                  <p:stCondLst>
                                    <p:cond delay="0"/>
                                  </p:stCondLst>
                                  <p:childTnLst>
                                    <p:set>
                                      <p:cBhvr>
                                        <p:cTn id="40" dur="1" fill="hold">
                                          <p:stCondLst>
                                            <p:cond delay="0"/>
                                          </p:stCondLst>
                                        </p:cTn>
                                        <p:tgtEl>
                                          <p:spTgt spid="192"/>
                                        </p:tgtEl>
                                        <p:attrNameLst>
                                          <p:attrName>style.visibility</p:attrName>
                                        </p:attrNameLst>
                                      </p:cBhvr>
                                      <p:to>
                                        <p:strVal val="visible"/>
                                      </p:to>
                                    </p:set>
                                    <p:animEffect transition="in" filter="fade">
                                      <p:cBhvr>
                                        <p:cTn id="41" dur="1000"/>
                                        <p:tgtEl>
                                          <p:spTgt spid="19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01"/>
                                        </p:tgtEl>
                                        <p:attrNameLst>
                                          <p:attrName>style.visibility</p:attrName>
                                        </p:attrNameLst>
                                      </p:cBhvr>
                                      <p:to>
                                        <p:strVal val="visible"/>
                                      </p:to>
                                    </p:set>
                                    <p:animEffect transition="in" filter="fade">
                                      <p:cBhvr>
                                        <p:cTn id="46" dur="1000"/>
                                        <p:tgtEl>
                                          <p:spTgt spid="20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87"/>
                                        </p:tgtEl>
                                        <p:attrNameLst>
                                          <p:attrName>style.visibility</p:attrName>
                                        </p:attrNameLst>
                                      </p:cBhvr>
                                      <p:to>
                                        <p:strVal val="visible"/>
                                      </p:to>
                                    </p:set>
                                    <p:animEffect transition="in" filter="fade">
                                      <p:cBhvr>
                                        <p:cTn id="51" dur="1000"/>
                                        <p:tgtEl>
                                          <p:spTgt spid="18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202"/>
                                        </p:tgtEl>
                                        <p:attrNameLst>
                                          <p:attrName>style.visibility</p:attrName>
                                        </p:attrNameLst>
                                      </p:cBhvr>
                                      <p:to>
                                        <p:strVal val="visible"/>
                                      </p:to>
                                    </p:set>
                                    <p:animEffect transition="in" filter="fade">
                                      <p:cBhvr>
                                        <p:cTn id="56" dur="1000"/>
                                        <p:tgtEl>
                                          <p:spTgt spid="202"/>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197"/>
                                        </p:tgtEl>
                                        <p:attrNameLst>
                                          <p:attrName>style.visibility</p:attrName>
                                        </p:attrNameLst>
                                      </p:cBhvr>
                                      <p:to>
                                        <p:strVal val="visible"/>
                                      </p:to>
                                    </p:set>
                                    <p:animEffect transition="in" filter="fade">
                                      <p:cBhvr>
                                        <p:cTn id="61" dur="1000"/>
                                        <p:tgtEl>
                                          <p:spTgt spid="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2"/>
          <p:cNvSpPr txBox="1">
            <a:spLocks noGrp="1"/>
          </p:cNvSpPr>
          <p:nvPr>
            <p:ph type="title"/>
          </p:nvPr>
        </p:nvSpPr>
        <p:spPr>
          <a:xfrm>
            <a:off x="653667" y="1466300"/>
            <a:ext cx="10905533" cy="1999400"/>
          </a:xfrm>
          <a:prstGeom prst="rect">
            <a:avLst/>
          </a:prstGeom>
          <a:noFill/>
          <a:ln>
            <a:noFill/>
          </a:ln>
        </p:spPr>
        <p:txBody>
          <a:bodyPr spcFirstLastPara="1" wrap="square" lIns="0" tIns="0" rIns="0" bIns="0" anchor="t" anchorCtr="0">
            <a:noAutofit/>
          </a:bodyPr>
          <a:lstStyle/>
          <a:p>
            <a:r>
              <a:rPr lang="en-GB" dirty="0">
                <a:solidFill>
                  <a:srgbClr val="FFFFFF"/>
                </a:solidFill>
              </a:rPr>
              <a:t>What is the first step when calculating percentage cover?</a:t>
            </a:r>
            <a:endParaRPr dirty="0">
              <a:solidFill>
                <a:srgbClr val="FFFFFF"/>
              </a:solidFill>
            </a:endParaRPr>
          </a:p>
        </p:txBody>
      </p:sp>
      <p:sp>
        <p:nvSpPr>
          <p:cNvPr id="220" name="Google Shape;220;p22"/>
          <p:cNvSpPr txBox="1">
            <a:spLocks noGrp="1"/>
          </p:cNvSpPr>
          <p:nvPr>
            <p:ph type="title"/>
          </p:nvPr>
        </p:nvSpPr>
        <p:spPr>
          <a:xfrm>
            <a:off x="632800" y="4075300"/>
            <a:ext cx="10926400" cy="1670200"/>
          </a:xfrm>
          <a:prstGeom prst="rect">
            <a:avLst/>
          </a:prstGeom>
          <a:noFill/>
          <a:ln>
            <a:noFill/>
          </a:ln>
        </p:spPr>
        <p:txBody>
          <a:bodyPr spcFirstLastPara="1" wrap="square" lIns="0" tIns="0" rIns="0" bIns="0" anchor="t" anchorCtr="0">
            <a:noAutofit/>
          </a:bodyPr>
          <a:lstStyle/>
          <a:p>
            <a:r>
              <a:rPr lang="en-GB">
                <a:solidFill>
                  <a:schemeClr val="accent5"/>
                </a:solidFill>
              </a:rPr>
              <a:t>Count how many squares are more than half covered</a:t>
            </a:r>
            <a:endParaRPr>
              <a:solidFill>
                <a:schemeClr val="accent5"/>
              </a:solidFill>
            </a:endParaRPr>
          </a:p>
        </p:txBody>
      </p:sp>
      <p:pic>
        <p:nvPicPr>
          <p:cNvPr id="4" name="Picture 2" descr="Mini Whiteboard Black and White Illustration - Twink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2983" y="49881"/>
            <a:ext cx="2329735" cy="116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066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p:cTn id="7" dur="1000"/>
                                        <p:tgtEl>
                                          <p:spTgt spid="2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0"/>
                                        </p:tgtEl>
                                        <p:attrNameLst>
                                          <p:attrName>style.visibility</p:attrName>
                                        </p:attrNameLst>
                                      </p:cBhvr>
                                      <p:to>
                                        <p:strVal val="visible"/>
                                      </p:to>
                                    </p:set>
                                    <p:animEffect transition="in" filter="fade">
                                      <p:cBhvr>
                                        <p:cTn id="12" dur="1000"/>
                                        <p:tgtEl>
                                          <p:spTgt spid="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23"/>
          <p:cNvSpPr txBox="1">
            <a:spLocks noGrp="1"/>
          </p:cNvSpPr>
          <p:nvPr>
            <p:ph type="title"/>
          </p:nvPr>
        </p:nvSpPr>
        <p:spPr>
          <a:xfrm>
            <a:off x="653667" y="1466300"/>
            <a:ext cx="10610079" cy="1999400"/>
          </a:xfrm>
          <a:prstGeom prst="rect">
            <a:avLst/>
          </a:prstGeom>
          <a:noFill/>
          <a:ln>
            <a:noFill/>
          </a:ln>
        </p:spPr>
        <p:txBody>
          <a:bodyPr spcFirstLastPara="1" wrap="square" lIns="0" tIns="0" rIns="0" bIns="0" anchor="t" anchorCtr="0">
            <a:noAutofit/>
          </a:bodyPr>
          <a:lstStyle/>
          <a:p>
            <a:r>
              <a:rPr lang="en-GB" dirty="0">
                <a:solidFill>
                  <a:srgbClr val="FFFFFF"/>
                </a:solidFill>
              </a:rPr>
              <a:t>What is the second step when calculating percentage cover?</a:t>
            </a:r>
            <a:endParaRPr dirty="0">
              <a:solidFill>
                <a:srgbClr val="FFFFFF"/>
              </a:solidFill>
            </a:endParaRPr>
          </a:p>
        </p:txBody>
      </p:sp>
      <p:sp>
        <p:nvSpPr>
          <p:cNvPr id="226" name="Google Shape;226;p23"/>
          <p:cNvSpPr txBox="1">
            <a:spLocks noGrp="1"/>
          </p:cNvSpPr>
          <p:nvPr>
            <p:ph type="title"/>
          </p:nvPr>
        </p:nvSpPr>
        <p:spPr>
          <a:xfrm>
            <a:off x="632800" y="4075300"/>
            <a:ext cx="10926400" cy="1670200"/>
          </a:xfrm>
          <a:prstGeom prst="rect">
            <a:avLst/>
          </a:prstGeom>
          <a:noFill/>
          <a:ln>
            <a:noFill/>
          </a:ln>
        </p:spPr>
        <p:txBody>
          <a:bodyPr spcFirstLastPara="1" wrap="square" lIns="0" tIns="0" rIns="0" bIns="0" anchor="t" anchorCtr="0">
            <a:noAutofit/>
          </a:bodyPr>
          <a:lstStyle/>
          <a:p>
            <a:r>
              <a:rPr lang="en-GB">
                <a:solidFill>
                  <a:schemeClr val="accent5"/>
                </a:solidFill>
              </a:rPr>
              <a:t>Add up how many squares are partially covered</a:t>
            </a:r>
            <a:endParaRPr>
              <a:solidFill>
                <a:schemeClr val="accent5"/>
              </a:solidFill>
            </a:endParaRPr>
          </a:p>
        </p:txBody>
      </p:sp>
      <p:pic>
        <p:nvPicPr>
          <p:cNvPr id="4" name="Picture 2" descr="Mini Whiteboard Black and White Illustration - Twink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2983" y="49881"/>
            <a:ext cx="2329735" cy="116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72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1000"/>
                                        <p:tgtEl>
                                          <p:spTgt spid="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24"/>
          <p:cNvSpPr txBox="1">
            <a:spLocks noGrp="1"/>
          </p:cNvSpPr>
          <p:nvPr>
            <p:ph type="title"/>
          </p:nvPr>
        </p:nvSpPr>
        <p:spPr>
          <a:xfrm>
            <a:off x="653667" y="1466300"/>
            <a:ext cx="10152879" cy="1999400"/>
          </a:xfrm>
          <a:prstGeom prst="rect">
            <a:avLst/>
          </a:prstGeom>
          <a:noFill/>
          <a:ln>
            <a:noFill/>
          </a:ln>
        </p:spPr>
        <p:txBody>
          <a:bodyPr spcFirstLastPara="1" wrap="square" lIns="0" tIns="0" rIns="0" bIns="0" anchor="t" anchorCtr="0">
            <a:noAutofit/>
          </a:bodyPr>
          <a:lstStyle/>
          <a:p>
            <a:r>
              <a:rPr lang="en-GB" dirty="0">
                <a:solidFill>
                  <a:srgbClr val="FFFFFF"/>
                </a:solidFill>
              </a:rPr>
              <a:t>What is the third step when calculating percentage cover?</a:t>
            </a:r>
            <a:endParaRPr dirty="0">
              <a:solidFill>
                <a:srgbClr val="FFFFFF"/>
              </a:solidFill>
            </a:endParaRPr>
          </a:p>
        </p:txBody>
      </p:sp>
      <p:sp>
        <p:nvSpPr>
          <p:cNvPr id="232" name="Google Shape;232;p24"/>
          <p:cNvSpPr txBox="1">
            <a:spLocks noGrp="1"/>
          </p:cNvSpPr>
          <p:nvPr>
            <p:ph type="title"/>
          </p:nvPr>
        </p:nvSpPr>
        <p:spPr>
          <a:xfrm>
            <a:off x="632800" y="4075300"/>
            <a:ext cx="10926400" cy="1670200"/>
          </a:xfrm>
          <a:prstGeom prst="rect">
            <a:avLst/>
          </a:prstGeom>
          <a:noFill/>
          <a:ln>
            <a:noFill/>
          </a:ln>
        </p:spPr>
        <p:txBody>
          <a:bodyPr spcFirstLastPara="1" wrap="square" lIns="0" tIns="0" rIns="0" bIns="0" anchor="t" anchorCtr="0">
            <a:noAutofit/>
          </a:bodyPr>
          <a:lstStyle/>
          <a:p>
            <a:r>
              <a:rPr lang="en-GB">
                <a:solidFill>
                  <a:schemeClr val="accent5"/>
                </a:solidFill>
              </a:rPr>
              <a:t>Count how many squares there are in the quadrat</a:t>
            </a:r>
            <a:endParaRPr>
              <a:solidFill>
                <a:schemeClr val="accent5"/>
              </a:solidFill>
            </a:endParaRPr>
          </a:p>
        </p:txBody>
      </p:sp>
      <p:pic>
        <p:nvPicPr>
          <p:cNvPr id="4" name="Picture 2" descr="Mini Whiteboard Black and White Illustration - Twink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2983" y="49881"/>
            <a:ext cx="2329735" cy="116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15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2"/>
                                        </p:tgtEl>
                                        <p:attrNameLst>
                                          <p:attrName>style.visibility</p:attrName>
                                        </p:attrNameLst>
                                      </p:cBhvr>
                                      <p:to>
                                        <p:strVal val="visible"/>
                                      </p:to>
                                    </p:set>
                                    <p:animEffect transition="in" filter="fade">
                                      <p:cBhvr>
                                        <p:cTn id="7" dur="1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25"/>
          <p:cNvSpPr txBox="1">
            <a:spLocks noGrp="1"/>
          </p:cNvSpPr>
          <p:nvPr>
            <p:ph type="title"/>
          </p:nvPr>
        </p:nvSpPr>
        <p:spPr>
          <a:xfrm>
            <a:off x="653667" y="704300"/>
            <a:ext cx="10000479" cy="1999400"/>
          </a:xfrm>
          <a:prstGeom prst="rect">
            <a:avLst/>
          </a:prstGeom>
          <a:noFill/>
          <a:ln>
            <a:noFill/>
          </a:ln>
        </p:spPr>
        <p:txBody>
          <a:bodyPr spcFirstLastPara="1" wrap="square" lIns="0" tIns="0" rIns="0" bIns="0" anchor="t" anchorCtr="0">
            <a:noAutofit/>
          </a:bodyPr>
          <a:lstStyle/>
          <a:p>
            <a:r>
              <a:rPr lang="en-GB" dirty="0">
                <a:solidFill>
                  <a:srgbClr val="FFFFFF"/>
                </a:solidFill>
              </a:rPr>
              <a:t>What is the last step when calculating percentage cover?</a:t>
            </a:r>
            <a:endParaRPr dirty="0">
              <a:solidFill>
                <a:srgbClr val="FFFFFF"/>
              </a:solidFill>
            </a:endParaRPr>
          </a:p>
        </p:txBody>
      </p:sp>
      <p:sp>
        <p:nvSpPr>
          <p:cNvPr id="238" name="Google Shape;238;p25"/>
          <p:cNvSpPr txBox="1">
            <a:spLocks noGrp="1"/>
          </p:cNvSpPr>
          <p:nvPr>
            <p:ph type="title"/>
          </p:nvPr>
        </p:nvSpPr>
        <p:spPr>
          <a:xfrm>
            <a:off x="632800" y="3313300"/>
            <a:ext cx="10926400" cy="1670200"/>
          </a:xfrm>
          <a:prstGeom prst="rect">
            <a:avLst/>
          </a:prstGeom>
          <a:noFill/>
          <a:ln>
            <a:noFill/>
          </a:ln>
        </p:spPr>
        <p:txBody>
          <a:bodyPr spcFirstLastPara="1" wrap="square" lIns="0" tIns="0" rIns="0" bIns="0" anchor="t" anchorCtr="0">
            <a:noAutofit/>
          </a:bodyPr>
          <a:lstStyle/>
          <a:p>
            <a:r>
              <a:rPr lang="en-GB">
                <a:solidFill>
                  <a:schemeClr val="accent5"/>
                </a:solidFill>
              </a:rPr>
              <a:t>Divide the number of covered squares by total squares and multiply by 100</a:t>
            </a:r>
            <a:endParaRPr>
              <a:solidFill>
                <a:schemeClr val="accent5"/>
              </a:solidFill>
            </a:endParaRPr>
          </a:p>
        </p:txBody>
      </p:sp>
      <p:pic>
        <p:nvPicPr>
          <p:cNvPr id="4" name="Picture 2" descr="Mini Whiteboard Black and White Illustration - Twink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2983" y="49881"/>
            <a:ext cx="2329735" cy="116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555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8"/>
                                        </p:tgtEl>
                                        <p:attrNameLst>
                                          <p:attrName>style.visibility</p:attrName>
                                        </p:attrNameLst>
                                      </p:cBhvr>
                                      <p:to>
                                        <p:strVal val="visible"/>
                                      </p:to>
                                    </p:set>
                                    <p:animEffect transition="in" filter="fade">
                                      <p:cBhvr>
                                        <p:cTn id="7" dur="1000"/>
                                        <p:tgtEl>
                                          <p:spTgt spid="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26"/>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244" name="Google Shape;244;p26"/>
          <p:cNvSpPr txBox="1">
            <a:spLocks noGrp="1"/>
          </p:cNvSpPr>
          <p:nvPr>
            <p:ph type="title"/>
          </p:nvPr>
        </p:nvSpPr>
        <p:spPr>
          <a:xfrm>
            <a:off x="-10000" y="-16596"/>
            <a:ext cx="12192000" cy="1086000"/>
          </a:xfrm>
          <a:prstGeom prst="rect">
            <a:avLst/>
          </a:prstGeom>
          <a:solidFill>
            <a:schemeClr val="accent2">
              <a:lumMod val="20000"/>
              <a:lumOff val="80000"/>
            </a:schemeClr>
          </a:solidFill>
          <a:ln>
            <a:noFill/>
          </a:ln>
        </p:spPr>
        <p:txBody>
          <a:bodyPr spcFirstLastPara="1" wrap="square" lIns="0" tIns="0" rIns="0" bIns="0" anchor="t" anchorCtr="0">
            <a:noAutofit/>
          </a:bodyPr>
          <a:lstStyle/>
          <a:p>
            <a:r>
              <a:rPr lang="en-GB" dirty="0">
                <a:solidFill>
                  <a:schemeClr val="dk2"/>
                </a:solidFill>
              </a:rPr>
              <a:t>Independent practice</a:t>
            </a:r>
            <a:endParaRPr dirty="0">
              <a:solidFill>
                <a:schemeClr val="dk2"/>
              </a:solidFill>
            </a:endParaRPr>
          </a:p>
        </p:txBody>
      </p:sp>
      <p:sp>
        <p:nvSpPr>
          <p:cNvPr id="245" name="Google Shape;245;p26"/>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0" cap="none" spc="0" normalizeH="0" baseline="0" noProof="0">
                <a:ln>
                  <a:noFill/>
                </a:ln>
                <a:solidFill>
                  <a:srgbClr val="4B3241"/>
                </a:solidFill>
                <a:effectLst/>
                <a:uLnTx/>
                <a:uFillTx/>
                <a:latin typeface="Montserrat Medium"/>
                <a:sym typeface="Montserrat Medium"/>
              </a:rPr>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t>28</a:t>
            </a:fld>
            <a:endParaRPr kumimoji="0" sz="1067" b="0" i="0" u="none" strike="noStrike" kern="0" cap="none" spc="0" normalizeH="0" baseline="0" noProof="0">
              <a:ln>
                <a:noFill/>
              </a:ln>
              <a:solidFill>
                <a:srgbClr val="4B3241"/>
              </a:solidFill>
              <a:effectLst/>
              <a:uLnTx/>
              <a:uFillTx/>
              <a:latin typeface="Montserrat Medium"/>
              <a:sym typeface="Montserrat Medium"/>
            </a:endParaRPr>
          </a:p>
        </p:txBody>
      </p:sp>
      <p:pic>
        <p:nvPicPr>
          <p:cNvPr id="246" name="Google Shape;246;p26"/>
          <p:cNvPicPr preferRelativeResize="0"/>
          <p:nvPr/>
        </p:nvPicPr>
        <p:blipFill rotWithShape="1">
          <a:blip r:embed="rId3">
            <a:alphaModFix/>
          </a:blip>
          <a:srcRect l="57250" t="37551" b="12573"/>
          <a:stretch/>
        </p:blipFill>
        <p:spPr>
          <a:xfrm>
            <a:off x="1571967" y="4763666"/>
            <a:ext cx="1125116" cy="656318"/>
          </a:xfrm>
          <a:prstGeom prst="rect">
            <a:avLst/>
          </a:prstGeom>
          <a:noFill/>
          <a:ln>
            <a:noFill/>
          </a:ln>
        </p:spPr>
      </p:pic>
      <p:pic>
        <p:nvPicPr>
          <p:cNvPr id="247" name="Google Shape;247;p26"/>
          <p:cNvPicPr preferRelativeResize="0"/>
          <p:nvPr/>
        </p:nvPicPr>
        <p:blipFill rotWithShape="1">
          <a:blip r:embed="rId3">
            <a:alphaModFix/>
          </a:blip>
          <a:srcRect l="57250" t="37551" b="12573"/>
          <a:stretch/>
        </p:blipFill>
        <p:spPr>
          <a:xfrm>
            <a:off x="1571965" y="4306700"/>
            <a:ext cx="1328384" cy="656334"/>
          </a:xfrm>
          <a:prstGeom prst="rect">
            <a:avLst/>
          </a:prstGeom>
          <a:noFill/>
          <a:ln>
            <a:noFill/>
          </a:ln>
        </p:spPr>
      </p:pic>
      <p:pic>
        <p:nvPicPr>
          <p:cNvPr id="248" name="Google Shape;248;p26"/>
          <p:cNvPicPr preferRelativeResize="0"/>
          <p:nvPr/>
        </p:nvPicPr>
        <p:blipFill rotWithShape="1">
          <a:blip r:embed="rId3">
            <a:alphaModFix/>
          </a:blip>
          <a:srcRect l="57250" t="37551" b="12573"/>
          <a:stretch/>
        </p:blipFill>
        <p:spPr>
          <a:xfrm rot="-5400000">
            <a:off x="4279675" y="4532366"/>
            <a:ext cx="1125116" cy="656318"/>
          </a:xfrm>
          <a:prstGeom prst="rect">
            <a:avLst/>
          </a:prstGeom>
          <a:noFill/>
          <a:ln>
            <a:noFill/>
          </a:ln>
        </p:spPr>
      </p:pic>
      <p:pic>
        <p:nvPicPr>
          <p:cNvPr id="249" name="Google Shape;249;p26"/>
          <p:cNvPicPr preferRelativeResize="0"/>
          <p:nvPr/>
        </p:nvPicPr>
        <p:blipFill rotWithShape="1">
          <a:blip r:embed="rId3">
            <a:alphaModFix/>
          </a:blip>
          <a:srcRect l="57250" t="37551" b="12573"/>
          <a:stretch/>
        </p:blipFill>
        <p:spPr>
          <a:xfrm>
            <a:off x="3362625" y="3147816"/>
            <a:ext cx="1125116" cy="656318"/>
          </a:xfrm>
          <a:prstGeom prst="rect">
            <a:avLst/>
          </a:prstGeom>
          <a:noFill/>
          <a:ln>
            <a:noFill/>
          </a:ln>
        </p:spPr>
      </p:pic>
      <p:pic>
        <p:nvPicPr>
          <p:cNvPr id="250" name="Google Shape;250;p26"/>
          <p:cNvPicPr preferRelativeResize="0"/>
          <p:nvPr/>
        </p:nvPicPr>
        <p:blipFill rotWithShape="1">
          <a:blip r:embed="rId3">
            <a:alphaModFix/>
          </a:blip>
          <a:srcRect l="57250" t="37551" b="12573"/>
          <a:stretch/>
        </p:blipFill>
        <p:spPr>
          <a:xfrm>
            <a:off x="3997659" y="4769458"/>
            <a:ext cx="1125116" cy="656318"/>
          </a:xfrm>
          <a:prstGeom prst="rect">
            <a:avLst/>
          </a:prstGeom>
          <a:noFill/>
          <a:ln>
            <a:noFill/>
          </a:ln>
        </p:spPr>
      </p:pic>
      <p:pic>
        <p:nvPicPr>
          <p:cNvPr id="251" name="Google Shape;251;p26"/>
          <p:cNvPicPr preferRelativeResize="0"/>
          <p:nvPr/>
        </p:nvPicPr>
        <p:blipFill rotWithShape="1">
          <a:blip r:embed="rId3">
            <a:alphaModFix/>
          </a:blip>
          <a:srcRect l="57250" t="37551" b="12573"/>
          <a:stretch/>
        </p:blipFill>
        <p:spPr>
          <a:xfrm rot="5400000">
            <a:off x="1337575" y="2320191"/>
            <a:ext cx="1125116" cy="656318"/>
          </a:xfrm>
          <a:prstGeom prst="rect">
            <a:avLst/>
          </a:prstGeom>
          <a:noFill/>
          <a:ln>
            <a:noFill/>
          </a:ln>
        </p:spPr>
      </p:pic>
      <p:pic>
        <p:nvPicPr>
          <p:cNvPr id="252" name="Google Shape;252;p26"/>
          <p:cNvPicPr preferRelativeResize="0"/>
          <p:nvPr/>
        </p:nvPicPr>
        <p:blipFill rotWithShape="1">
          <a:blip r:embed="rId3">
            <a:alphaModFix/>
          </a:blip>
          <a:srcRect l="57250" t="37551" b="12573"/>
          <a:stretch/>
        </p:blipFill>
        <p:spPr>
          <a:xfrm>
            <a:off x="9214850" y="4827717"/>
            <a:ext cx="916783" cy="656333"/>
          </a:xfrm>
          <a:prstGeom prst="rect">
            <a:avLst/>
          </a:prstGeom>
          <a:noFill/>
          <a:ln>
            <a:noFill/>
          </a:ln>
        </p:spPr>
      </p:pic>
      <p:pic>
        <p:nvPicPr>
          <p:cNvPr id="253" name="Google Shape;253;p26"/>
          <p:cNvPicPr preferRelativeResize="0"/>
          <p:nvPr/>
        </p:nvPicPr>
        <p:blipFill rotWithShape="1">
          <a:blip r:embed="rId3">
            <a:alphaModFix/>
          </a:blip>
          <a:srcRect l="57250" t="37551" b="12573"/>
          <a:stretch/>
        </p:blipFill>
        <p:spPr>
          <a:xfrm rot="10800000">
            <a:off x="3362625" y="3147816"/>
            <a:ext cx="1125116" cy="656318"/>
          </a:xfrm>
          <a:prstGeom prst="rect">
            <a:avLst/>
          </a:prstGeom>
          <a:noFill/>
          <a:ln>
            <a:noFill/>
          </a:ln>
        </p:spPr>
      </p:pic>
      <p:sp>
        <p:nvSpPr>
          <p:cNvPr id="254" name="Google Shape;254;p26"/>
          <p:cNvSpPr txBox="1"/>
          <p:nvPr/>
        </p:nvSpPr>
        <p:spPr>
          <a:xfrm>
            <a:off x="1571967" y="5439583"/>
            <a:ext cx="1955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Bush 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pic>
        <p:nvPicPr>
          <p:cNvPr id="255" name="Google Shape;255;p26"/>
          <p:cNvPicPr preferRelativeResize="0"/>
          <p:nvPr/>
        </p:nvPicPr>
        <p:blipFill rotWithShape="1">
          <a:blip r:embed="rId3">
            <a:alphaModFix/>
          </a:blip>
          <a:srcRect l="57250" t="37551" b="12573"/>
          <a:stretch/>
        </p:blipFill>
        <p:spPr>
          <a:xfrm>
            <a:off x="6580833" y="4808117"/>
            <a:ext cx="1175951" cy="656334"/>
          </a:xfrm>
          <a:prstGeom prst="rect">
            <a:avLst/>
          </a:prstGeom>
          <a:noFill/>
          <a:ln>
            <a:noFill/>
          </a:ln>
        </p:spPr>
      </p:pic>
      <p:pic>
        <p:nvPicPr>
          <p:cNvPr id="256" name="Google Shape;256;p26"/>
          <p:cNvPicPr preferRelativeResize="0"/>
          <p:nvPr/>
        </p:nvPicPr>
        <p:blipFill rotWithShape="1">
          <a:blip r:embed="rId3">
            <a:alphaModFix/>
          </a:blip>
          <a:srcRect l="57250" t="37551" b="12573"/>
          <a:stretch/>
        </p:blipFill>
        <p:spPr>
          <a:xfrm rot="-5400000">
            <a:off x="6312817" y="3991750"/>
            <a:ext cx="1263667" cy="656334"/>
          </a:xfrm>
          <a:prstGeom prst="rect">
            <a:avLst/>
          </a:prstGeom>
          <a:noFill/>
          <a:ln>
            <a:noFill/>
          </a:ln>
        </p:spPr>
      </p:pic>
      <p:pic>
        <p:nvPicPr>
          <p:cNvPr id="257" name="Google Shape;257;p26"/>
          <p:cNvPicPr preferRelativeResize="0"/>
          <p:nvPr/>
        </p:nvPicPr>
        <p:blipFill rotWithShape="1">
          <a:blip r:embed="rId3">
            <a:alphaModFix/>
          </a:blip>
          <a:srcRect l="57250" t="37551" b="12573"/>
          <a:stretch/>
        </p:blipFill>
        <p:spPr>
          <a:xfrm rot="5400000">
            <a:off x="6382091" y="4576816"/>
            <a:ext cx="1125116" cy="656318"/>
          </a:xfrm>
          <a:prstGeom prst="rect">
            <a:avLst/>
          </a:prstGeom>
          <a:noFill/>
          <a:ln>
            <a:noFill/>
          </a:ln>
        </p:spPr>
      </p:pic>
      <p:pic>
        <p:nvPicPr>
          <p:cNvPr id="258" name="Google Shape;258;p26"/>
          <p:cNvPicPr preferRelativeResize="0"/>
          <p:nvPr/>
        </p:nvPicPr>
        <p:blipFill rotWithShape="1">
          <a:blip r:embed="rId3">
            <a:alphaModFix/>
          </a:blip>
          <a:srcRect l="57250" t="37551" b="12573"/>
          <a:stretch/>
        </p:blipFill>
        <p:spPr>
          <a:xfrm>
            <a:off x="8701818" y="3694834"/>
            <a:ext cx="960000" cy="656317"/>
          </a:xfrm>
          <a:prstGeom prst="rect">
            <a:avLst/>
          </a:prstGeom>
          <a:noFill/>
          <a:ln>
            <a:noFill/>
          </a:ln>
        </p:spPr>
      </p:pic>
      <p:pic>
        <p:nvPicPr>
          <p:cNvPr id="259" name="Google Shape;259;p26"/>
          <p:cNvPicPr preferRelativeResize="0"/>
          <p:nvPr/>
        </p:nvPicPr>
        <p:blipFill rotWithShape="1">
          <a:blip r:embed="rId3">
            <a:alphaModFix/>
          </a:blip>
          <a:srcRect l="57250" t="37551" b="12573"/>
          <a:stretch/>
        </p:blipFill>
        <p:spPr>
          <a:xfrm>
            <a:off x="8221741" y="3192274"/>
            <a:ext cx="1125116" cy="656318"/>
          </a:xfrm>
          <a:prstGeom prst="rect">
            <a:avLst/>
          </a:prstGeom>
          <a:noFill/>
          <a:ln>
            <a:noFill/>
          </a:ln>
        </p:spPr>
      </p:pic>
      <p:pic>
        <p:nvPicPr>
          <p:cNvPr id="260" name="Google Shape;260;p26"/>
          <p:cNvPicPr preferRelativeResize="0"/>
          <p:nvPr/>
        </p:nvPicPr>
        <p:blipFill rotWithShape="1">
          <a:blip r:embed="rId3">
            <a:alphaModFix/>
          </a:blip>
          <a:srcRect l="57250" t="37551" b="12573"/>
          <a:stretch/>
        </p:blipFill>
        <p:spPr>
          <a:xfrm>
            <a:off x="8536708" y="3295982"/>
            <a:ext cx="1125116" cy="656318"/>
          </a:xfrm>
          <a:prstGeom prst="rect">
            <a:avLst/>
          </a:prstGeom>
          <a:noFill/>
          <a:ln>
            <a:noFill/>
          </a:ln>
        </p:spPr>
      </p:pic>
      <p:pic>
        <p:nvPicPr>
          <p:cNvPr id="261" name="Google Shape;261;p26"/>
          <p:cNvPicPr preferRelativeResize="0"/>
          <p:nvPr/>
        </p:nvPicPr>
        <p:blipFill rotWithShape="1">
          <a:blip r:embed="rId3">
            <a:alphaModFix/>
          </a:blip>
          <a:srcRect l="57250" t="37551" b="12573"/>
          <a:stretch/>
        </p:blipFill>
        <p:spPr>
          <a:xfrm>
            <a:off x="6616475" y="2130232"/>
            <a:ext cx="1125116" cy="656318"/>
          </a:xfrm>
          <a:prstGeom prst="rect">
            <a:avLst/>
          </a:prstGeom>
          <a:noFill/>
          <a:ln>
            <a:noFill/>
          </a:ln>
        </p:spPr>
      </p:pic>
      <p:pic>
        <p:nvPicPr>
          <p:cNvPr id="262" name="Google Shape;262;p26"/>
          <p:cNvPicPr preferRelativeResize="0"/>
          <p:nvPr/>
        </p:nvPicPr>
        <p:blipFill rotWithShape="1">
          <a:blip r:embed="rId3">
            <a:alphaModFix/>
          </a:blip>
          <a:srcRect l="57250" t="37551" b="12573"/>
          <a:stretch/>
        </p:blipFill>
        <p:spPr>
          <a:xfrm>
            <a:off x="6616475" y="2465258"/>
            <a:ext cx="1125116" cy="656318"/>
          </a:xfrm>
          <a:prstGeom prst="rect">
            <a:avLst/>
          </a:prstGeom>
          <a:noFill/>
          <a:ln>
            <a:noFill/>
          </a:ln>
        </p:spPr>
      </p:pic>
      <p:pic>
        <p:nvPicPr>
          <p:cNvPr id="263" name="Google Shape;263;p26"/>
          <p:cNvPicPr preferRelativeResize="0"/>
          <p:nvPr/>
        </p:nvPicPr>
        <p:blipFill rotWithShape="1">
          <a:blip r:embed="rId3">
            <a:alphaModFix/>
          </a:blip>
          <a:srcRect l="57250" t="37551" b="12573"/>
          <a:stretch/>
        </p:blipFill>
        <p:spPr>
          <a:xfrm>
            <a:off x="6631675" y="2638008"/>
            <a:ext cx="1125116" cy="656318"/>
          </a:xfrm>
          <a:prstGeom prst="rect">
            <a:avLst/>
          </a:prstGeom>
          <a:noFill/>
          <a:ln>
            <a:noFill/>
          </a:ln>
        </p:spPr>
      </p:pic>
      <p:sp>
        <p:nvSpPr>
          <p:cNvPr id="264" name="Google Shape;264;p26"/>
          <p:cNvSpPr txBox="1"/>
          <p:nvPr/>
        </p:nvSpPr>
        <p:spPr>
          <a:xfrm>
            <a:off x="6580833" y="5484042"/>
            <a:ext cx="1955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Bush 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65" name="Google Shape;265;p26"/>
          <p:cNvSpPr txBox="1"/>
          <p:nvPr/>
        </p:nvSpPr>
        <p:spPr>
          <a:xfrm>
            <a:off x="1112517" y="1811833"/>
            <a:ext cx="960000" cy="10242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0000"/>
                </a:solidFill>
                <a:effectLst/>
                <a:uLnTx/>
                <a:uFillTx/>
                <a:latin typeface="Montserrat"/>
                <a:ea typeface="Montserrat"/>
                <a:cs typeface="Montserrat"/>
                <a:sym typeface="Montserrat"/>
              </a:rPr>
              <a:t>a.</a:t>
            </a:r>
            <a:endParaRPr kumimoji="0" sz="2667"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266" name="Google Shape;266;p26"/>
          <p:cNvSpPr txBox="1"/>
          <p:nvPr/>
        </p:nvSpPr>
        <p:spPr>
          <a:xfrm>
            <a:off x="6086000" y="1811833"/>
            <a:ext cx="960000" cy="10242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0000"/>
                </a:solidFill>
                <a:effectLst/>
                <a:uLnTx/>
                <a:uFillTx/>
                <a:latin typeface="Montserrat"/>
                <a:ea typeface="Montserrat"/>
                <a:cs typeface="Montserrat"/>
                <a:sym typeface="Montserrat"/>
              </a:rPr>
              <a:t>b.</a:t>
            </a:r>
            <a:endParaRPr kumimoji="0" sz="2667"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grpSp>
        <p:nvGrpSpPr>
          <p:cNvPr id="267" name="Google Shape;267;p26"/>
          <p:cNvGrpSpPr/>
          <p:nvPr/>
        </p:nvGrpSpPr>
        <p:grpSpPr>
          <a:xfrm>
            <a:off x="1571967" y="2085783"/>
            <a:ext cx="3550800" cy="3334200"/>
            <a:chOff x="1775575" y="2876300"/>
            <a:chExt cx="5326200" cy="5001300"/>
          </a:xfrm>
        </p:grpSpPr>
        <p:cxnSp>
          <p:nvCxnSpPr>
            <p:cNvPr id="268" name="Google Shape;268;p26"/>
            <p:cNvCxnSpPr>
              <a:stCxn id="269" idx="0"/>
              <a:endCxn id="269" idx="2"/>
            </p:cNvCxnSpPr>
            <p:nvPr/>
          </p:nvCxnSpPr>
          <p:spPr>
            <a:xfrm>
              <a:off x="443867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70" name="Google Shape;270;p26"/>
            <p:cNvCxnSpPr/>
            <p:nvPr/>
          </p:nvCxnSpPr>
          <p:spPr>
            <a:xfrm>
              <a:off x="621412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71" name="Google Shape;271;p26"/>
            <p:cNvCxnSpPr/>
            <p:nvPr/>
          </p:nvCxnSpPr>
          <p:spPr>
            <a:xfrm>
              <a:off x="533785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72" name="Google Shape;272;p26"/>
            <p:cNvCxnSpPr/>
            <p:nvPr/>
          </p:nvCxnSpPr>
          <p:spPr>
            <a:xfrm>
              <a:off x="353950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73" name="Google Shape;273;p26"/>
            <p:cNvCxnSpPr/>
            <p:nvPr/>
          </p:nvCxnSpPr>
          <p:spPr>
            <a:xfrm>
              <a:off x="2663225" y="2876300"/>
              <a:ext cx="0" cy="5001300"/>
            </a:xfrm>
            <a:prstGeom prst="straightConnector1">
              <a:avLst/>
            </a:prstGeom>
            <a:noFill/>
            <a:ln w="38100" cap="flat" cmpd="sng">
              <a:solidFill>
                <a:schemeClr val="dk2"/>
              </a:solidFill>
              <a:prstDash val="solid"/>
              <a:round/>
              <a:headEnd type="none" w="sm" len="sm"/>
              <a:tailEnd type="none" w="sm" len="sm"/>
            </a:ln>
          </p:spPr>
        </p:cxnSp>
        <p:sp>
          <p:nvSpPr>
            <p:cNvPr id="269" name="Google Shape;269;p26"/>
            <p:cNvSpPr/>
            <p:nvPr/>
          </p:nvSpPr>
          <p:spPr>
            <a:xfrm>
              <a:off x="1775575" y="2876300"/>
              <a:ext cx="5326200" cy="5001300"/>
            </a:xfrm>
            <a:prstGeom prst="rect">
              <a:avLst/>
            </a:prstGeom>
            <a:noFill/>
            <a:ln w="3810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74" name="Google Shape;274;p26"/>
            <p:cNvCxnSpPr>
              <a:stCxn id="269" idx="1"/>
              <a:endCxn id="269" idx="3"/>
            </p:cNvCxnSpPr>
            <p:nvPr/>
          </p:nvCxnSpPr>
          <p:spPr>
            <a:xfrm>
              <a:off x="1775575" y="5376950"/>
              <a:ext cx="5326200" cy="0"/>
            </a:xfrm>
            <a:prstGeom prst="straightConnector1">
              <a:avLst/>
            </a:prstGeom>
            <a:noFill/>
            <a:ln w="38100" cap="flat" cmpd="sng">
              <a:solidFill>
                <a:schemeClr val="dk2"/>
              </a:solidFill>
              <a:prstDash val="solid"/>
              <a:round/>
              <a:headEnd type="none" w="sm" len="sm"/>
              <a:tailEnd type="none" w="sm" len="sm"/>
            </a:ln>
          </p:spPr>
        </p:cxnSp>
        <p:cxnSp>
          <p:nvCxnSpPr>
            <p:cNvPr id="275" name="Google Shape;275;p26"/>
            <p:cNvCxnSpPr/>
            <p:nvPr/>
          </p:nvCxnSpPr>
          <p:spPr>
            <a:xfrm>
              <a:off x="1775575" y="4546225"/>
              <a:ext cx="5326200" cy="0"/>
            </a:xfrm>
            <a:prstGeom prst="straightConnector1">
              <a:avLst/>
            </a:prstGeom>
            <a:noFill/>
            <a:ln w="38100" cap="flat" cmpd="sng">
              <a:solidFill>
                <a:schemeClr val="dk2"/>
              </a:solidFill>
              <a:prstDash val="solid"/>
              <a:round/>
              <a:headEnd type="none" w="sm" len="sm"/>
              <a:tailEnd type="none" w="sm" len="sm"/>
            </a:ln>
          </p:spPr>
        </p:cxnSp>
        <p:cxnSp>
          <p:nvCxnSpPr>
            <p:cNvPr id="276" name="Google Shape;276;p26"/>
            <p:cNvCxnSpPr/>
            <p:nvPr/>
          </p:nvCxnSpPr>
          <p:spPr>
            <a:xfrm>
              <a:off x="1775575" y="3715500"/>
              <a:ext cx="5326200" cy="0"/>
            </a:xfrm>
            <a:prstGeom prst="straightConnector1">
              <a:avLst/>
            </a:prstGeom>
            <a:noFill/>
            <a:ln w="38100" cap="flat" cmpd="sng">
              <a:solidFill>
                <a:schemeClr val="dk2"/>
              </a:solidFill>
              <a:prstDash val="solid"/>
              <a:round/>
              <a:headEnd type="none" w="sm" len="sm"/>
              <a:tailEnd type="none" w="sm" len="sm"/>
            </a:ln>
          </p:spPr>
        </p:cxnSp>
        <p:cxnSp>
          <p:nvCxnSpPr>
            <p:cNvPr id="277" name="Google Shape;277;p26"/>
            <p:cNvCxnSpPr/>
            <p:nvPr/>
          </p:nvCxnSpPr>
          <p:spPr>
            <a:xfrm>
              <a:off x="1775575" y="6207675"/>
              <a:ext cx="5326200" cy="0"/>
            </a:xfrm>
            <a:prstGeom prst="straightConnector1">
              <a:avLst/>
            </a:prstGeom>
            <a:noFill/>
            <a:ln w="38100" cap="flat" cmpd="sng">
              <a:solidFill>
                <a:schemeClr val="dk2"/>
              </a:solidFill>
              <a:prstDash val="solid"/>
              <a:round/>
              <a:headEnd type="none" w="sm" len="sm"/>
              <a:tailEnd type="none" w="sm" len="sm"/>
            </a:ln>
          </p:spPr>
        </p:cxnSp>
        <p:cxnSp>
          <p:nvCxnSpPr>
            <p:cNvPr id="278" name="Google Shape;278;p26"/>
            <p:cNvCxnSpPr/>
            <p:nvPr/>
          </p:nvCxnSpPr>
          <p:spPr>
            <a:xfrm>
              <a:off x="1775575" y="7038400"/>
              <a:ext cx="5326200" cy="0"/>
            </a:xfrm>
            <a:prstGeom prst="straightConnector1">
              <a:avLst/>
            </a:prstGeom>
            <a:noFill/>
            <a:ln w="38100" cap="flat" cmpd="sng">
              <a:solidFill>
                <a:schemeClr val="dk2"/>
              </a:solidFill>
              <a:prstDash val="solid"/>
              <a:round/>
              <a:headEnd type="none" w="sm" len="sm"/>
              <a:tailEnd type="none" w="sm" len="sm"/>
            </a:ln>
          </p:spPr>
        </p:cxnSp>
      </p:grpSp>
      <p:grpSp>
        <p:nvGrpSpPr>
          <p:cNvPr id="279" name="Google Shape;279;p26"/>
          <p:cNvGrpSpPr/>
          <p:nvPr/>
        </p:nvGrpSpPr>
        <p:grpSpPr>
          <a:xfrm>
            <a:off x="6580833" y="2130242"/>
            <a:ext cx="3550800" cy="3334200"/>
            <a:chOff x="1775575" y="2876300"/>
            <a:chExt cx="5326200" cy="5001300"/>
          </a:xfrm>
        </p:grpSpPr>
        <p:cxnSp>
          <p:nvCxnSpPr>
            <p:cNvPr id="280" name="Google Shape;280;p26"/>
            <p:cNvCxnSpPr>
              <a:stCxn id="281" idx="0"/>
              <a:endCxn id="281" idx="2"/>
            </p:cNvCxnSpPr>
            <p:nvPr/>
          </p:nvCxnSpPr>
          <p:spPr>
            <a:xfrm>
              <a:off x="443867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82" name="Google Shape;282;p26"/>
            <p:cNvCxnSpPr/>
            <p:nvPr/>
          </p:nvCxnSpPr>
          <p:spPr>
            <a:xfrm>
              <a:off x="621412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83" name="Google Shape;283;p26"/>
            <p:cNvCxnSpPr/>
            <p:nvPr/>
          </p:nvCxnSpPr>
          <p:spPr>
            <a:xfrm>
              <a:off x="533785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84" name="Google Shape;284;p26"/>
            <p:cNvCxnSpPr/>
            <p:nvPr/>
          </p:nvCxnSpPr>
          <p:spPr>
            <a:xfrm>
              <a:off x="353950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285" name="Google Shape;285;p26"/>
            <p:cNvCxnSpPr/>
            <p:nvPr/>
          </p:nvCxnSpPr>
          <p:spPr>
            <a:xfrm>
              <a:off x="2663225" y="2876300"/>
              <a:ext cx="0" cy="5001300"/>
            </a:xfrm>
            <a:prstGeom prst="straightConnector1">
              <a:avLst/>
            </a:prstGeom>
            <a:noFill/>
            <a:ln w="38100" cap="flat" cmpd="sng">
              <a:solidFill>
                <a:schemeClr val="dk2"/>
              </a:solidFill>
              <a:prstDash val="solid"/>
              <a:round/>
              <a:headEnd type="none" w="sm" len="sm"/>
              <a:tailEnd type="none" w="sm" len="sm"/>
            </a:ln>
          </p:spPr>
        </p:cxnSp>
        <p:sp>
          <p:nvSpPr>
            <p:cNvPr id="281" name="Google Shape;281;p26"/>
            <p:cNvSpPr/>
            <p:nvPr/>
          </p:nvSpPr>
          <p:spPr>
            <a:xfrm>
              <a:off x="1775575" y="2876300"/>
              <a:ext cx="5326200" cy="5001300"/>
            </a:xfrm>
            <a:prstGeom prst="rect">
              <a:avLst/>
            </a:prstGeom>
            <a:noFill/>
            <a:ln w="3810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286" name="Google Shape;286;p26"/>
            <p:cNvCxnSpPr>
              <a:stCxn id="281" idx="1"/>
              <a:endCxn id="281" idx="3"/>
            </p:cNvCxnSpPr>
            <p:nvPr/>
          </p:nvCxnSpPr>
          <p:spPr>
            <a:xfrm>
              <a:off x="1775575" y="5376950"/>
              <a:ext cx="5326200" cy="0"/>
            </a:xfrm>
            <a:prstGeom prst="straightConnector1">
              <a:avLst/>
            </a:prstGeom>
            <a:noFill/>
            <a:ln w="38100" cap="flat" cmpd="sng">
              <a:solidFill>
                <a:schemeClr val="dk2"/>
              </a:solidFill>
              <a:prstDash val="solid"/>
              <a:round/>
              <a:headEnd type="none" w="sm" len="sm"/>
              <a:tailEnd type="none" w="sm" len="sm"/>
            </a:ln>
          </p:spPr>
        </p:cxnSp>
        <p:cxnSp>
          <p:nvCxnSpPr>
            <p:cNvPr id="287" name="Google Shape;287;p26"/>
            <p:cNvCxnSpPr/>
            <p:nvPr/>
          </p:nvCxnSpPr>
          <p:spPr>
            <a:xfrm>
              <a:off x="1775575" y="4546225"/>
              <a:ext cx="5326200" cy="0"/>
            </a:xfrm>
            <a:prstGeom prst="straightConnector1">
              <a:avLst/>
            </a:prstGeom>
            <a:noFill/>
            <a:ln w="38100" cap="flat" cmpd="sng">
              <a:solidFill>
                <a:schemeClr val="dk2"/>
              </a:solidFill>
              <a:prstDash val="solid"/>
              <a:round/>
              <a:headEnd type="none" w="sm" len="sm"/>
              <a:tailEnd type="none" w="sm" len="sm"/>
            </a:ln>
          </p:spPr>
        </p:cxnSp>
        <p:cxnSp>
          <p:nvCxnSpPr>
            <p:cNvPr id="288" name="Google Shape;288;p26"/>
            <p:cNvCxnSpPr/>
            <p:nvPr/>
          </p:nvCxnSpPr>
          <p:spPr>
            <a:xfrm>
              <a:off x="1775575" y="3715500"/>
              <a:ext cx="5326200" cy="0"/>
            </a:xfrm>
            <a:prstGeom prst="straightConnector1">
              <a:avLst/>
            </a:prstGeom>
            <a:noFill/>
            <a:ln w="38100" cap="flat" cmpd="sng">
              <a:solidFill>
                <a:schemeClr val="dk2"/>
              </a:solidFill>
              <a:prstDash val="solid"/>
              <a:round/>
              <a:headEnd type="none" w="sm" len="sm"/>
              <a:tailEnd type="none" w="sm" len="sm"/>
            </a:ln>
          </p:spPr>
        </p:cxnSp>
        <p:cxnSp>
          <p:nvCxnSpPr>
            <p:cNvPr id="289" name="Google Shape;289;p26"/>
            <p:cNvCxnSpPr/>
            <p:nvPr/>
          </p:nvCxnSpPr>
          <p:spPr>
            <a:xfrm>
              <a:off x="1775575" y="6207675"/>
              <a:ext cx="5326200" cy="0"/>
            </a:xfrm>
            <a:prstGeom prst="straightConnector1">
              <a:avLst/>
            </a:prstGeom>
            <a:noFill/>
            <a:ln w="38100" cap="flat" cmpd="sng">
              <a:solidFill>
                <a:schemeClr val="dk2"/>
              </a:solidFill>
              <a:prstDash val="solid"/>
              <a:round/>
              <a:headEnd type="none" w="sm" len="sm"/>
              <a:tailEnd type="none" w="sm" len="sm"/>
            </a:ln>
          </p:spPr>
        </p:cxnSp>
        <p:cxnSp>
          <p:nvCxnSpPr>
            <p:cNvPr id="290" name="Google Shape;290;p26"/>
            <p:cNvCxnSpPr/>
            <p:nvPr/>
          </p:nvCxnSpPr>
          <p:spPr>
            <a:xfrm>
              <a:off x="1775575" y="7038400"/>
              <a:ext cx="5326200" cy="0"/>
            </a:xfrm>
            <a:prstGeom prst="straightConnector1">
              <a:avLst/>
            </a:prstGeom>
            <a:noFill/>
            <a:ln w="38100" cap="flat" cmpd="sng">
              <a:solidFill>
                <a:schemeClr val="dk2"/>
              </a:solidFill>
              <a:prstDash val="solid"/>
              <a:round/>
              <a:headEnd type="none" w="sm" len="sm"/>
              <a:tailEnd type="none" w="sm" len="sm"/>
            </a:ln>
          </p:spPr>
        </p:cxnSp>
      </p:grpSp>
      <p:sp>
        <p:nvSpPr>
          <p:cNvPr id="291" name="Google Shape;291;p26"/>
          <p:cNvSpPr txBox="1"/>
          <p:nvPr/>
        </p:nvSpPr>
        <p:spPr>
          <a:xfrm>
            <a:off x="611967" y="1287650"/>
            <a:ext cx="9049800" cy="8230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434343"/>
                </a:solidFill>
                <a:effectLst/>
                <a:uLnTx/>
                <a:uFillTx/>
                <a:latin typeface="Montserrat"/>
                <a:ea typeface="Montserrat"/>
                <a:cs typeface="Montserrat"/>
                <a:sym typeface="Montserrat"/>
              </a:rPr>
              <a:t>Calculate the percentage cover in these quadrats:</a:t>
            </a:r>
            <a:endParaRPr kumimoji="0" sz="2667" b="0" i="0" u="none" strike="noStrike" kern="0" cap="none" spc="0" normalizeH="0" baseline="0" noProof="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5535617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27"/>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297" name="Google Shape;297;p27"/>
          <p:cNvSpPr txBox="1">
            <a:spLocks noGrp="1"/>
          </p:cNvSpPr>
          <p:nvPr>
            <p:ph type="title"/>
          </p:nvPr>
        </p:nvSpPr>
        <p:spPr>
          <a:xfrm>
            <a:off x="0" y="-42416"/>
            <a:ext cx="12192000" cy="1086000"/>
          </a:xfrm>
          <a:prstGeom prst="rect">
            <a:avLst/>
          </a:prstGeom>
          <a:solidFill>
            <a:srgbClr val="92D050"/>
          </a:solidFill>
          <a:ln>
            <a:noFill/>
          </a:ln>
        </p:spPr>
        <p:txBody>
          <a:bodyPr spcFirstLastPara="1" wrap="square" lIns="0" tIns="0" rIns="0" bIns="0" anchor="t" anchorCtr="0">
            <a:noAutofit/>
          </a:bodyPr>
          <a:lstStyle/>
          <a:p>
            <a:r>
              <a:rPr lang="en-GB" dirty="0">
                <a:solidFill>
                  <a:schemeClr val="dk2"/>
                </a:solidFill>
              </a:rPr>
              <a:t>Independent practice - answers</a:t>
            </a:r>
            <a:endParaRPr dirty="0">
              <a:solidFill>
                <a:schemeClr val="dk2"/>
              </a:solidFill>
            </a:endParaRPr>
          </a:p>
        </p:txBody>
      </p:sp>
      <p:sp>
        <p:nvSpPr>
          <p:cNvPr id="298" name="Google Shape;298;p27"/>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0" cap="none" spc="0" normalizeH="0" baseline="0" noProof="0">
                <a:ln>
                  <a:noFill/>
                </a:ln>
                <a:solidFill>
                  <a:srgbClr val="4B3241"/>
                </a:solidFill>
                <a:effectLst/>
                <a:uLnTx/>
                <a:uFillTx/>
                <a:latin typeface="Montserrat Medium"/>
                <a:sym typeface="Montserrat Medium"/>
              </a:rPr>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t>29</a:t>
            </a:fld>
            <a:endParaRPr kumimoji="0" sz="1067" b="0" i="0" u="none" strike="noStrike" kern="0" cap="none" spc="0" normalizeH="0" baseline="0" noProof="0">
              <a:ln>
                <a:noFill/>
              </a:ln>
              <a:solidFill>
                <a:srgbClr val="4B3241"/>
              </a:solidFill>
              <a:effectLst/>
              <a:uLnTx/>
              <a:uFillTx/>
              <a:latin typeface="Montserrat Medium"/>
              <a:sym typeface="Montserrat Medium"/>
            </a:endParaRPr>
          </a:p>
        </p:txBody>
      </p:sp>
      <p:pic>
        <p:nvPicPr>
          <p:cNvPr id="299" name="Google Shape;299;p27"/>
          <p:cNvPicPr preferRelativeResize="0"/>
          <p:nvPr/>
        </p:nvPicPr>
        <p:blipFill rotWithShape="1">
          <a:blip r:embed="rId3">
            <a:alphaModFix/>
          </a:blip>
          <a:srcRect l="57250" t="37551" b="12573"/>
          <a:stretch/>
        </p:blipFill>
        <p:spPr>
          <a:xfrm>
            <a:off x="1571967" y="4763666"/>
            <a:ext cx="1125116" cy="656318"/>
          </a:xfrm>
          <a:prstGeom prst="rect">
            <a:avLst/>
          </a:prstGeom>
          <a:noFill/>
          <a:ln>
            <a:noFill/>
          </a:ln>
        </p:spPr>
      </p:pic>
      <p:pic>
        <p:nvPicPr>
          <p:cNvPr id="300" name="Google Shape;300;p27"/>
          <p:cNvPicPr preferRelativeResize="0"/>
          <p:nvPr/>
        </p:nvPicPr>
        <p:blipFill rotWithShape="1">
          <a:blip r:embed="rId3">
            <a:alphaModFix/>
          </a:blip>
          <a:srcRect l="57250" t="37551" b="12573"/>
          <a:stretch/>
        </p:blipFill>
        <p:spPr>
          <a:xfrm>
            <a:off x="1571965" y="4306700"/>
            <a:ext cx="1328384" cy="656334"/>
          </a:xfrm>
          <a:prstGeom prst="rect">
            <a:avLst/>
          </a:prstGeom>
          <a:noFill/>
          <a:ln>
            <a:noFill/>
          </a:ln>
        </p:spPr>
      </p:pic>
      <p:pic>
        <p:nvPicPr>
          <p:cNvPr id="301" name="Google Shape;301;p27"/>
          <p:cNvPicPr preferRelativeResize="0"/>
          <p:nvPr/>
        </p:nvPicPr>
        <p:blipFill rotWithShape="1">
          <a:blip r:embed="rId3">
            <a:alphaModFix/>
          </a:blip>
          <a:srcRect l="57250" t="37551" b="12573"/>
          <a:stretch/>
        </p:blipFill>
        <p:spPr>
          <a:xfrm rot="-5400000">
            <a:off x="4279675" y="4532366"/>
            <a:ext cx="1125116" cy="656318"/>
          </a:xfrm>
          <a:prstGeom prst="rect">
            <a:avLst/>
          </a:prstGeom>
          <a:noFill/>
          <a:ln>
            <a:noFill/>
          </a:ln>
        </p:spPr>
      </p:pic>
      <p:pic>
        <p:nvPicPr>
          <p:cNvPr id="302" name="Google Shape;302;p27"/>
          <p:cNvPicPr preferRelativeResize="0"/>
          <p:nvPr/>
        </p:nvPicPr>
        <p:blipFill rotWithShape="1">
          <a:blip r:embed="rId3">
            <a:alphaModFix/>
          </a:blip>
          <a:srcRect l="57250" t="37551" b="12573"/>
          <a:stretch/>
        </p:blipFill>
        <p:spPr>
          <a:xfrm>
            <a:off x="3362625" y="3147816"/>
            <a:ext cx="1125116" cy="656318"/>
          </a:xfrm>
          <a:prstGeom prst="rect">
            <a:avLst/>
          </a:prstGeom>
          <a:noFill/>
          <a:ln>
            <a:noFill/>
          </a:ln>
        </p:spPr>
      </p:pic>
      <p:pic>
        <p:nvPicPr>
          <p:cNvPr id="303" name="Google Shape;303;p27"/>
          <p:cNvPicPr preferRelativeResize="0"/>
          <p:nvPr/>
        </p:nvPicPr>
        <p:blipFill rotWithShape="1">
          <a:blip r:embed="rId3">
            <a:alphaModFix/>
          </a:blip>
          <a:srcRect l="57250" t="37551" b="12573"/>
          <a:stretch/>
        </p:blipFill>
        <p:spPr>
          <a:xfrm>
            <a:off x="3997659" y="4769458"/>
            <a:ext cx="1125116" cy="656318"/>
          </a:xfrm>
          <a:prstGeom prst="rect">
            <a:avLst/>
          </a:prstGeom>
          <a:noFill/>
          <a:ln>
            <a:noFill/>
          </a:ln>
        </p:spPr>
      </p:pic>
      <p:pic>
        <p:nvPicPr>
          <p:cNvPr id="304" name="Google Shape;304;p27"/>
          <p:cNvPicPr preferRelativeResize="0"/>
          <p:nvPr/>
        </p:nvPicPr>
        <p:blipFill rotWithShape="1">
          <a:blip r:embed="rId3">
            <a:alphaModFix/>
          </a:blip>
          <a:srcRect l="57250" t="37551" b="12573"/>
          <a:stretch/>
        </p:blipFill>
        <p:spPr>
          <a:xfrm rot="5400000">
            <a:off x="1337575" y="2320191"/>
            <a:ext cx="1125116" cy="656318"/>
          </a:xfrm>
          <a:prstGeom prst="rect">
            <a:avLst/>
          </a:prstGeom>
          <a:noFill/>
          <a:ln>
            <a:noFill/>
          </a:ln>
        </p:spPr>
      </p:pic>
      <p:pic>
        <p:nvPicPr>
          <p:cNvPr id="305" name="Google Shape;305;p27"/>
          <p:cNvPicPr preferRelativeResize="0"/>
          <p:nvPr/>
        </p:nvPicPr>
        <p:blipFill rotWithShape="1">
          <a:blip r:embed="rId3">
            <a:alphaModFix/>
          </a:blip>
          <a:srcRect l="57250" t="37551" b="12573"/>
          <a:stretch/>
        </p:blipFill>
        <p:spPr>
          <a:xfrm rot="10800000">
            <a:off x="3362625" y="3147816"/>
            <a:ext cx="1125116" cy="656318"/>
          </a:xfrm>
          <a:prstGeom prst="rect">
            <a:avLst/>
          </a:prstGeom>
          <a:noFill/>
          <a:ln>
            <a:noFill/>
          </a:ln>
        </p:spPr>
      </p:pic>
      <p:sp>
        <p:nvSpPr>
          <p:cNvPr id="306" name="Google Shape;306;p27"/>
          <p:cNvSpPr txBox="1"/>
          <p:nvPr/>
        </p:nvSpPr>
        <p:spPr>
          <a:xfrm>
            <a:off x="1571967" y="5439583"/>
            <a:ext cx="1955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Bush 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07" name="Google Shape;307;p27"/>
          <p:cNvSpPr txBox="1"/>
          <p:nvPr/>
        </p:nvSpPr>
        <p:spPr>
          <a:xfrm>
            <a:off x="1112517" y="1811833"/>
            <a:ext cx="960000" cy="10242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0000"/>
                </a:solidFill>
                <a:effectLst/>
                <a:uLnTx/>
                <a:uFillTx/>
                <a:latin typeface="Montserrat"/>
                <a:ea typeface="Montserrat"/>
                <a:cs typeface="Montserrat"/>
                <a:sym typeface="Montserrat"/>
              </a:rPr>
              <a:t>a.</a:t>
            </a:r>
            <a:endParaRPr kumimoji="0" sz="2667"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grpSp>
        <p:nvGrpSpPr>
          <p:cNvPr id="308" name="Google Shape;308;p27"/>
          <p:cNvGrpSpPr/>
          <p:nvPr/>
        </p:nvGrpSpPr>
        <p:grpSpPr>
          <a:xfrm>
            <a:off x="1571967" y="2085783"/>
            <a:ext cx="3550800" cy="3334200"/>
            <a:chOff x="1775575" y="2876300"/>
            <a:chExt cx="5326200" cy="5001300"/>
          </a:xfrm>
        </p:grpSpPr>
        <p:cxnSp>
          <p:nvCxnSpPr>
            <p:cNvPr id="309" name="Google Shape;309;p27"/>
            <p:cNvCxnSpPr>
              <a:stCxn id="310" idx="0"/>
              <a:endCxn id="310" idx="2"/>
            </p:cNvCxnSpPr>
            <p:nvPr/>
          </p:nvCxnSpPr>
          <p:spPr>
            <a:xfrm>
              <a:off x="443867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11" name="Google Shape;311;p27"/>
            <p:cNvCxnSpPr/>
            <p:nvPr/>
          </p:nvCxnSpPr>
          <p:spPr>
            <a:xfrm>
              <a:off x="621412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12" name="Google Shape;312;p27"/>
            <p:cNvCxnSpPr/>
            <p:nvPr/>
          </p:nvCxnSpPr>
          <p:spPr>
            <a:xfrm>
              <a:off x="533785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13" name="Google Shape;313;p27"/>
            <p:cNvCxnSpPr/>
            <p:nvPr/>
          </p:nvCxnSpPr>
          <p:spPr>
            <a:xfrm>
              <a:off x="353950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14" name="Google Shape;314;p27"/>
            <p:cNvCxnSpPr/>
            <p:nvPr/>
          </p:nvCxnSpPr>
          <p:spPr>
            <a:xfrm>
              <a:off x="2663225" y="2876300"/>
              <a:ext cx="0" cy="5001300"/>
            </a:xfrm>
            <a:prstGeom prst="straightConnector1">
              <a:avLst/>
            </a:prstGeom>
            <a:noFill/>
            <a:ln w="38100" cap="flat" cmpd="sng">
              <a:solidFill>
                <a:schemeClr val="dk2"/>
              </a:solidFill>
              <a:prstDash val="solid"/>
              <a:round/>
              <a:headEnd type="none" w="sm" len="sm"/>
              <a:tailEnd type="none" w="sm" len="sm"/>
            </a:ln>
          </p:spPr>
        </p:cxnSp>
        <p:sp>
          <p:nvSpPr>
            <p:cNvPr id="310" name="Google Shape;310;p27"/>
            <p:cNvSpPr/>
            <p:nvPr/>
          </p:nvSpPr>
          <p:spPr>
            <a:xfrm>
              <a:off x="1775575" y="2876300"/>
              <a:ext cx="5326200" cy="5001300"/>
            </a:xfrm>
            <a:prstGeom prst="rect">
              <a:avLst/>
            </a:prstGeom>
            <a:noFill/>
            <a:ln w="3810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15" name="Google Shape;315;p27"/>
            <p:cNvCxnSpPr>
              <a:stCxn id="310" idx="1"/>
              <a:endCxn id="310" idx="3"/>
            </p:cNvCxnSpPr>
            <p:nvPr/>
          </p:nvCxnSpPr>
          <p:spPr>
            <a:xfrm>
              <a:off x="1775575" y="5376950"/>
              <a:ext cx="5326200" cy="0"/>
            </a:xfrm>
            <a:prstGeom prst="straightConnector1">
              <a:avLst/>
            </a:prstGeom>
            <a:noFill/>
            <a:ln w="38100" cap="flat" cmpd="sng">
              <a:solidFill>
                <a:schemeClr val="dk2"/>
              </a:solidFill>
              <a:prstDash val="solid"/>
              <a:round/>
              <a:headEnd type="none" w="sm" len="sm"/>
              <a:tailEnd type="none" w="sm" len="sm"/>
            </a:ln>
          </p:spPr>
        </p:cxnSp>
        <p:cxnSp>
          <p:nvCxnSpPr>
            <p:cNvPr id="316" name="Google Shape;316;p27"/>
            <p:cNvCxnSpPr/>
            <p:nvPr/>
          </p:nvCxnSpPr>
          <p:spPr>
            <a:xfrm>
              <a:off x="1775575" y="4546225"/>
              <a:ext cx="5326200" cy="0"/>
            </a:xfrm>
            <a:prstGeom prst="straightConnector1">
              <a:avLst/>
            </a:prstGeom>
            <a:noFill/>
            <a:ln w="38100" cap="flat" cmpd="sng">
              <a:solidFill>
                <a:schemeClr val="dk2"/>
              </a:solidFill>
              <a:prstDash val="solid"/>
              <a:round/>
              <a:headEnd type="none" w="sm" len="sm"/>
              <a:tailEnd type="none" w="sm" len="sm"/>
            </a:ln>
          </p:spPr>
        </p:cxnSp>
        <p:cxnSp>
          <p:nvCxnSpPr>
            <p:cNvPr id="317" name="Google Shape;317;p27"/>
            <p:cNvCxnSpPr/>
            <p:nvPr/>
          </p:nvCxnSpPr>
          <p:spPr>
            <a:xfrm>
              <a:off x="1775575" y="3715500"/>
              <a:ext cx="5326200" cy="0"/>
            </a:xfrm>
            <a:prstGeom prst="straightConnector1">
              <a:avLst/>
            </a:prstGeom>
            <a:noFill/>
            <a:ln w="38100" cap="flat" cmpd="sng">
              <a:solidFill>
                <a:schemeClr val="dk2"/>
              </a:solidFill>
              <a:prstDash val="solid"/>
              <a:round/>
              <a:headEnd type="none" w="sm" len="sm"/>
              <a:tailEnd type="none" w="sm" len="sm"/>
            </a:ln>
          </p:spPr>
        </p:cxnSp>
        <p:cxnSp>
          <p:nvCxnSpPr>
            <p:cNvPr id="318" name="Google Shape;318;p27"/>
            <p:cNvCxnSpPr/>
            <p:nvPr/>
          </p:nvCxnSpPr>
          <p:spPr>
            <a:xfrm>
              <a:off x="1775575" y="6207675"/>
              <a:ext cx="5326200" cy="0"/>
            </a:xfrm>
            <a:prstGeom prst="straightConnector1">
              <a:avLst/>
            </a:prstGeom>
            <a:noFill/>
            <a:ln w="38100" cap="flat" cmpd="sng">
              <a:solidFill>
                <a:schemeClr val="dk2"/>
              </a:solidFill>
              <a:prstDash val="solid"/>
              <a:round/>
              <a:headEnd type="none" w="sm" len="sm"/>
              <a:tailEnd type="none" w="sm" len="sm"/>
            </a:ln>
          </p:spPr>
        </p:cxnSp>
        <p:cxnSp>
          <p:nvCxnSpPr>
            <p:cNvPr id="319" name="Google Shape;319;p27"/>
            <p:cNvCxnSpPr/>
            <p:nvPr/>
          </p:nvCxnSpPr>
          <p:spPr>
            <a:xfrm>
              <a:off x="1775575" y="7038400"/>
              <a:ext cx="5326200" cy="0"/>
            </a:xfrm>
            <a:prstGeom prst="straightConnector1">
              <a:avLst/>
            </a:prstGeom>
            <a:noFill/>
            <a:ln w="38100" cap="flat" cmpd="sng">
              <a:solidFill>
                <a:schemeClr val="dk2"/>
              </a:solidFill>
              <a:prstDash val="solid"/>
              <a:round/>
              <a:headEnd type="none" w="sm" len="sm"/>
              <a:tailEnd type="none" w="sm" len="sm"/>
            </a:ln>
          </p:spPr>
        </p:cxnSp>
      </p:grpSp>
      <p:sp>
        <p:nvSpPr>
          <p:cNvPr id="320" name="Google Shape;320;p27"/>
          <p:cNvSpPr txBox="1"/>
          <p:nvPr/>
        </p:nvSpPr>
        <p:spPr>
          <a:xfrm>
            <a:off x="5622067" y="2456283"/>
            <a:ext cx="6128000" cy="10242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More than half covered = 11</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Partially covered = 0</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Total squares = 11</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Squares in quadrat = 36</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Percentage coverage = (11÷36) x 100</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												</a:t>
            </a:r>
            <a:r>
              <a:rPr kumimoji="0" lang="en-GB" sz="2667" b="1" i="0" u="none" strike="noStrike" kern="0" cap="none" spc="0" normalizeH="0" baseline="0" noProof="0">
                <a:ln>
                  <a:noFill/>
                </a:ln>
                <a:solidFill>
                  <a:srgbClr val="00968C"/>
                </a:solidFill>
                <a:effectLst/>
                <a:uLnTx/>
                <a:uFillTx/>
                <a:latin typeface="Montserrat"/>
                <a:ea typeface="Montserrat"/>
                <a:cs typeface="Montserrat"/>
                <a:sym typeface="Montserrat"/>
              </a:rPr>
              <a:t>=	31%</a:t>
            </a:r>
            <a:endParaRPr kumimoji="0" sz="2667" b="1"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endParaRPr kumimoji="0" sz="2667"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96737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0"/>
                                        </p:tgtEl>
                                        <p:attrNameLst>
                                          <p:attrName>style.visibility</p:attrName>
                                        </p:attrNameLst>
                                      </p:cBhvr>
                                      <p:to>
                                        <p:strVal val="visible"/>
                                      </p:to>
                                    </p:set>
                                    <p:animEffect transition="in" filter="fade">
                                      <p:cBhvr>
                                        <p:cTn id="7" dur="1000"/>
                                        <p:tgtEl>
                                          <p:spTgt spid="3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xEl>
                                              <p:pRg st="0" end="0"/>
                                            </p:txEl>
                                          </p:spTgt>
                                        </p:tgtEl>
                                        <p:attrNameLst>
                                          <p:attrName>style.visibility</p:attrName>
                                        </p:attrNameLst>
                                      </p:cBhvr>
                                      <p:to>
                                        <p:strVal val="visible"/>
                                      </p:to>
                                    </p:set>
                                    <p:animEffect transition="in" filter="fade">
                                      <p:cBhvr>
                                        <p:cTn id="12" dur="1000"/>
                                        <p:tgtEl>
                                          <p:spTgt spid="3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0">
                                            <p:txEl>
                                              <p:pRg st="1" end="1"/>
                                            </p:txEl>
                                          </p:spTgt>
                                        </p:tgtEl>
                                        <p:attrNameLst>
                                          <p:attrName>style.visibility</p:attrName>
                                        </p:attrNameLst>
                                      </p:cBhvr>
                                      <p:to>
                                        <p:strVal val="visible"/>
                                      </p:to>
                                    </p:set>
                                    <p:animEffect transition="in" filter="fade">
                                      <p:cBhvr>
                                        <p:cTn id="17" dur="1000"/>
                                        <p:tgtEl>
                                          <p:spTgt spid="3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0">
                                            <p:txEl>
                                              <p:pRg st="2" end="2"/>
                                            </p:txEl>
                                          </p:spTgt>
                                        </p:tgtEl>
                                        <p:attrNameLst>
                                          <p:attrName>style.visibility</p:attrName>
                                        </p:attrNameLst>
                                      </p:cBhvr>
                                      <p:to>
                                        <p:strVal val="visible"/>
                                      </p:to>
                                    </p:set>
                                    <p:animEffect transition="in" filter="fade">
                                      <p:cBhvr>
                                        <p:cTn id="22" dur="1000"/>
                                        <p:tgtEl>
                                          <p:spTgt spid="3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0">
                                            <p:txEl>
                                              <p:pRg st="3" end="3"/>
                                            </p:txEl>
                                          </p:spTgt>
                                        </p:tgtEl>
                                        <p:attrNameLst>
                                          <p:attrName>style.visibility</p:attrName>
                                        </p:attrNameLst>
                                      </p:cBhvr>
                                      <p:to>
                                        <p:strVal val="visible"/>
                                      </p:to>
                                    </p:set>
                                    <p:animEffect transition="in" filter="fade">
                                      <p:cBhvr>
                                        <p:cTn id="27" dur="1000"/>
                                        <p:tgtEl>
                                          <p:spTgt spid="3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20">
                                            <p:txEl>
                                              <p:pRg st="4" end="4"/>
                                            </p:txEl>
                                          </p:spTgt>
                                        </p:tgtEl>
                                        <p:attrNameLst>
                                          <p:attrName>style.visibility</p:attrName>
                                        </p:attrNameLst>
                                      </p:cBhvr>
                                      <p:to>
                                        <p:strVal val="visible"/>
                                      </p:to>
                                    </p:set>
                                    <p:animEffect transition="in" filter="fade">
                                      <p:cBhvr>
                                        <p:cTn id="32" dur="1000"/>
                                        <p:tgtEl>
                                          <p:spTgt spid="32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20">
                                            <p:txEl>
                                              <p:pRg st="5" end="5"/>
                                            </p:txEl>
                                          </p:spTgt>
                                        </p:tgtEl>
                                        <p:attrNameLst>
                                          <p:attrName>style.visibility</p:attrName>
                                        </p:attrNameLst>
                                      </p:cBhvr>
                                      <p:to>
                                        <p:strVal val="visible"/>
                                      </p:to>
                                    </p:set>
                                    <p:animEffect transition="in" filter="fade">
                                      <p:cBhvr>
                                        <p:cTn id="37" dur="1000"/>
                                        <p:tgtEl>
                                          <p:spTgt spid="3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rtlCol="0">
            <a:normAutofit/>
          </a:bodyPr>
          <a:lstStyle/>
          <a:p>
            <a:pPr eaLnBrk="1" fontAlgn="auto" hangingPunct="1">
              <a:spcAft>
                <a:spcPts val="0"/>
              </a:spcAft>
              <a:defRPr/>
            </a:pPr>
            <a:r>
              <a:rPr lang="en-GB" sz="3800" b="1" u="sng" dirty="0" smtClean="0"/>
              <a:t>Thumbs Up/Down.</a:t>
            </a:r>
            <a:r>
              <a:rPr lang="en-GB" sz="3800" b="1" dirty="0" smtClean="0"/>
              <a:t> How much do you think you know about:</a:t>
            </a:r>
            <a:endParaRPr lang="en-GB" sz="3800" b="1" dirty="0"/>
          </a:p>
        </p:txBody>
      </p:sp>
      <p:pic>
        <p:nvPicPr>
          <p:cNvPr id="9243" name="Picture 8"/>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1850" y="284163"/>
            <a:ext cx="2100263" cy="210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Content Placeholder 3"/>
          <p:cNvGraphicFramePr>
            <a:graphicFrameLocks noGrp="1"/>
          </p:cNvGraphicFramePr>
          <p:nvPr>
            <p:ph idx="1"/>
            <p:extLst>
              <p:ext uri="{D42A27DB-BD31-4B8C-83A1-F6EECF244321}">
                <p14:modId xmlns:p14="http://schemas.microsoft.com/office/powerpoint/2010/main" val="1945014569"/>
              </p:ext>
            </p:extLst>
          </p:nvPr>
        </p:nvGraphicFramePr>
        <p:xfrm>
          <a:off x="270164" y="1759529"/>
          <a:ext cx="11651672" cy="7783400"/>
        </p:xfrm>
        <a:graphic>
          <a:graphicData uri="http://schemas.openxmlformats.org/drawingml/2006/table">
            <a:tbl>
              <a:tblPr firstRow="1" firstCol="1" bandRow="1">
                <a:tableStyleId>{5C22544A-7EE6-4342-B048-85BDC9FD1C3A}</a:tableStyleId>
              </a:tblPr>
              <a:tblGrid>
                <a:gridCol w="11651672">
                  <a:extLst>
                    <a:ext uri="{9D8B030D-6E8A-4147-A177-3AD203B41FA5}">
                      <a16:colId xmlns:a16="http://schemas.microsoft.com/office/drawing/2014/main" val="4274784780"/>
                    </a:ext>
                  </a:extLst>
                </a:gridCol>
              </a:tblGrid>
              <a:tr h="416274">
                <a:tc>
                  <a:txBody>
                    <a:bodyPr/>
                    <a:lstStyle/>
                    <a:p>
                      <a:pPr>
                        <a:lnSpc>
                          <a:spcPct val="200000"/>
                        </a:lnSpc>
                        <a:spcAft>
                          <a:spcPts val="0"/>
                        </a:spcAft>
                      </a:pPr>
                      <a:r>
                        <a:rPr lang="en-US" sz="2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5.1 Understand the terms ecosystem, community, population and habitat.</a:t>
                      </a:r>
                    </a:p>
                    <a:p>
                      <a:pPr>
                        <a:lnSpc>
                          <a:spcPct val="200000"/>
                        </a:lnSpc>
                        <a:spcAft>
                          <a:spcPts val="0"/>
                        </a:spcAft>
                      </a:pPr>
                      <a:r>
                        <a:rPr lang="en-US" sz="2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5.2 Understand that the numbers and distribution of organisms in a habitat are controlled by biotic and abiotic factors.</a:t>
                      </a:r>
                    </a:p>
                    <a:p>
                      <a:pPr>
                        <a:lnSpc>
                          <a:spcPct val="200000"/>
                        </a:lnSpc>
                        <a:spcAft>
                          <a:spcPts val="0"/>
                        </a:spcAft>
                      </a:pPr>
                      <a:r>
                        <a:rPr lang="en-US" sz="2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5.3 Understand how the concept of niche accounts for distribution and abundance of organisms in a habitat. </a:t>
                      </a:r>
                    </a:p>
                    <a:p>
                      <a:pPr>
                        <a:lnSpc>
                          <a:spcPct val="200000"/>
                        </a:lnSpc>
                        <a:spcAft>
                          <a:spcPts val="0"/>
                        </a:spcAft>
                      </a:pPr>
                      <a:r>
                        <a:rPr lang="en-US" sz="2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CORE PRACTICAL 10:</a:t>
                      </a:r>
                    </a:p>
                    <a:p>
                      <a:pPr>
                        <a:lnSpc>
                          <a:spcPct val="200000"/>
                        </a:lnSpc>
                        <a:spcAft>
                          <a:spcPts val="0"/>
                        </a:spcAft>
                      </a:pPr>
                      <a:r>
                        <a:rPr lang="en-US" sz="2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Carry out a study on the ecology of a habitat, such as using quadrats and transects to determine distribution and abundance of organisms, and measuring abiotic factors appropriate to the habitat. </a:t>
                      </a:r>
                    </a:p>
                    <a:p>
                      <a:pPr>
                        <a:lnSpc>
                          <a:spcPct val="200000"/>
                        </a:lnSpc>
                        <a:spcAft>
                          <a:spcPts val="0"/>
                        </a:spcAft>
                      </a:pPr>
                      <a:r>
                        <a:rPr lang="en-US" sz="2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5.4 Understand the stages of succession from </a:t>
                      </a:r>
                      <a:r>
                        <a:rPr lang="en-US" sz="2000" b="0" dirty="0" err="1"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colonisation</a:t>
                      </a:r>
                      <a:r>
                        <a:rPr lang="en-US" sz="2000" b="0" dirty="0" smtClean="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to a climax community. </a:t>
                      </a:r>
                      <a:endParaRPr lang="en-US" sz="20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1" cap="flat" cmpd="sng" algn="ctr">
                      <a:noFill/>
                      <a:prstDash val="solid"/>
                      <a:round/>
                      <a:headEnd type="none" w="med" len="med"/>
                      <a:tailEnd type="none" w="med" len="med"/>
                    </a:lnT>
                    <a:lnB w="38103"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03820749"/>
                  </a:ext>
                </a:extLst>
              </a:tr>
              <a:tr h="416274">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38103"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3513708"/>
                  </a:ext>
                </a:extLst>
              </a:tr>
              <a:tr h="416274">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98490074"/>
                  </a:ext>
                </a:extLst>
              </a:tr>
              <a:tr h="1743122">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0" cmpd="sng">
                      <a:noFill/>
                      <a:prstDash val="solid"/>
                    </a:lnT>
                    <a:lnB w="12700" cmpd="sng">
                      <a:noFill/>
                      <a:prstDash val="soli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85604455"/>
                  </a:ext>
                </a:extLst>
              </a:tr>
              <a:tr h="416274">
                <a:tc>
                  <a:txBody>
                    <a:bodyPr/>
                    <a:lstStyle/>
                    <a:p>
                      <a:pPr>
                        <a:lnSpc>
                          <a:spcPct val="115000"/>
                        </a:lnSpc>
                        <a:spcAft>
                          <a:spcPts val="0"/>
                        </a:spcAft>
                      </a:pPr>
                      <a:endParaRPr lang="en-GB"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1" cap="flat" cmpd="sng" algn="ctr">
                      <a:noFill/>
                      <a:prstDash val="solid"/>
                      <a:round/>
                      <a:headEnd type="none" w="med" len="med"/>
                      <a:tailEnd type="none" w="med" len="med"/>
                    </a:lnL>
                    <a:lnR w="12701" cap="flat" cmpd="sng" algn="ctr">
                      <a:noFill/>
                      <a:prstDash val="solid"/>
                      <a:round/>
                      <a:headEnd type="none" w="med" len="med"/>
                      <a:tailEnd type="none" w="med" len="med"/>
                    </a:lnR>
                    <a:lnT w="12700" cmpd="sng">
                      <a:noFill/>
                      <a:prstDash val="solid"/>
                    </a:lnT>
                    <a:lnB w="12701"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51352795"/>
                  </a:ext>
                </a:extLst>
              </a:tr>
            </a:tbl>
          </a:graphicData>
        </a:graphic>
      </p:graphicFrame>
    </p:spTree>
    <p:extLst>
      <p:ext uri="{BB962C8B-B14F-4D97-AF65-F5344CB8AC3E}">
        <p14:creationId xmlns:p14="http://schemas.microsoft.com/office/powerpoint/2010/main" val="4926643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28"/>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326" name="Google Shape;326;p28"/>
          <p:cNvSpPr txBox="1">
            <a:spLocks noGrp="1"/>
          </p:cNvSpPr>
          <p:nvPr>
            <p:ph type="title"/>
          </p:nvPr>
        </p:nvSpPr>
        <p:spPr>
          <a:xfrm>
            <a:off x="-10000" y="9216"/>
            <a:ext cx="12192000" cy="1086000"/>
          </a:xfrm>
          <a:prstGeom prst="rect">
            <a:avLst/>
          </a:prstGeom>
          <a:solidFill>
            <a:srgbClr val="92D050"/>
          </a:solidFill>
          <a:ln>
            <a:noFill/>
          </a:ln>
        </p:spPr>
        <p:txBody>
          <a:bodyPr spcFirstLastPara="1" wrap="square" lIns="0" tIns="0" rIns="0" bIns="0" anchor="t" anchorCtr="0">
            <a:noAutofit/>
          </a:bodyPr>
          <a:lstStyle/>
          <a:p>
            <a:r>
              <a:rPr lang="en-GB" dirty="0">
                <a:solidFill>
                  <a:schemeClr val="dk2"/>
                </a:solidFill>
              </a:rPr>
              <a:t>Independent practice - answers</a:t>
            </a:r>
            <a:endParaRPr dirty="0">
              <a:solidFill>
                <a:schemeClr val="dk2"/>
              </a:solidFill>
            </a:endParaRPr>
          </a:p>
        </p:txBody>
      </p:sp>
      <p:sp>
        <p:nvSpPr>
          <p:cNvPr id="327" name="Google Shape;327;p28"/>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0" cap="none" spc="0" normalizeH="0" baseline="0" noProof="0">
                <a:ln>
                  <a:noFill/>
                </a:ln>
                <a:solidFill>
                  <a:srgbClr val="4B3241"/>
                </a:solidFill>
                <a:effectLst/>
                <a:uLnTx/>
                <a:uFillTx/>
                <a:latin typeface="Montserrat Medium"/>
                <a:sym typeface="Montserrat Medium"/>
              </a:rPr>
              <a:pPr marL="0" marR="0" lvl="0" indent="0" algn="l" defTabSz="609630" rtl="0" eaLnBrk="1" fontAlgn="auto" latinLnBrk="0" hangingPunct="1">
                <a:lnSpc>
                  <a:spcPct val="100000"/>
                </a:lnSpc>
                <a:spcBef>
                  <a:spcPts val="0"/>
                </a:spcBef>
                <a:spcAft>
                  <a:spcPts val="0"/>
                </a:spcAft>
                <a:buClr>
                  <a:srgbClr val="000000"/>
                </a:buClr>
                <a:buSzPts val="1600"/>
                <a:buFont typeface="Arial"/>
                <a:buNone/>
                <a:tabLst/>
                <a:defRPr/>
              </a:pPr>
              <a:t>30</a:t>
            </a:fld>
            <a:endParaRPr kumimoji="0" sz="1067" b="0" i="0" u="none" strike="noStrike" kern="0" cap="none" spc="0" normalizeH="0" baseline="0" noProof="0">
              <a:ln>
                <a:noFill/>
              </a:ln>
              <a:solidFill>
                <a:srgbClr val="4B3241"/>
              </a:solidFill>
              <a:effectLst/>
              <a:uLnTx/>
              <a:uFillTx/>
              <a:latin typeface="Montserrat Medium"/>
              <a:sym typeface="Montserrat Medium"/>
            </a:endParaRPr>
          </a:p>
        </p:txBody>
      </p:sp>
      <p:pic>
        <p:nvPicPr>
          <p:cNvPr id="328" name="Google Shape;328;p28"/>
          <p:cNvPicPr preferRelativeResize="0"/>
          <p:nvPr/>
        </p:nvPicPr>
        <p:blipFill rotWithShape="1">
          <a:blip r:embed="rId3">
            <a:alphaModFix/>
          </a:blip>
          <a:srcRect l="57250" t="37551" b="12573"/>
          <a:stretch/>
        </p:blipFill>
        <p:spPr>
          <a:xfrm>
            <a:off x="9214850" y="4827717"/>
            <a:ext cx="916783" cy="656333"/>
          </a:xfrm>
          <a:prstGeom prst="rect">
            <a:avLst/>
          </a:prstGeom>
          <a:noFill/>
          <a:ln>
            <a:noFill/>
          </a:ln>
        </p:spPr>
      </p:pic>
      <p:pic>
        <p:nvPicPr>
          <p:cNvPr id="329" name="Google Shape;329;p28"/>
          <p:cNvPicPr preferRelativeResize="0"/>
          <p:nvPr/>
        </p:nvPicPr>
        <p:blipFill rotWithShape="1">
          <a:blip r:embed="rId3">
            <a:alphaModFix/>
          </a:blip>
          <a:srcRect l="57250" t="37551" b="12573"/>
          <a:stretch/>
        </p:blipFill>
        <p:spPr>
          <a:xfrm>
            <a:off x="6580833" y="4808117"/>
            <a:ext cx="1175951" cy="656334"/>
          </a:xfrm>
          <a:prstGeom prst="rect">
            <a:avLst/>
          </a:prstGeom>
          <a:noFill/>
          <a:ln>
            <a:noFill/>
          </a:ln>
        </p:spPr>
      </p:pic>
      <p:pic>
        <p:nvPicPr>
          <p:cNvPr id="330" name="Google Shape;330;p28"/>
          <p:cNvPicPr preferRelativeResize="0"/>
          <p:nvPr/>
        </p:nvPicPr>
        <p:blipFill rotWithShape="1">
          <a:blip r:embed="rId3">
            <a:alphaModFix/>
          </a:blip>
          <a:srcRect l="57250" t="37551" b="12573"/>
          <a:stretch/>
        </p:blipFill>
        <p:spPr>
          <a:xfrm rot="-5400000">
            <a:off x="6312817" y="3991750"/>
            <a:ext cx="1263667" cy="656334"/>
          </a:xfrm>
          <a:prstGeom prst="rect">
            <a:avLst/>
          </a:prstGeom>
          <a:noFill/>
          <a:ln>
            <a:noFill/>
          </a:ln>
        </p:spPr>
      </p:pic>
      <p:pic>
        <p:nvPicPr>
          <p:cNvPr id="331" name="Google Shape;331;p28"/>
          <p:cNvPicPr preferRelativeResize="0"/>
          <p:nvPr/>
        </p:nvPicPr>
        <p:blipFill rotWithShape="1">
          <a:blip r:embed="rId3">
            <a:alphaModFix/>
          </a:blip>
          <a:srcRect l="57250" t="37551" b="12573"/>
          <a:stretch/>
        </p:blipFill>
        <p:spPr>
          <a:xfrm rot="5400000">
            <a:off x="6382091" y="4576816"/>
            <a:ext cx="1125116" cy="656318"/>
          </a:xfrm>
          <a:prstGeom prst="rect">
            <a:avLst/>
          </a:prstGeom>
          <a:noFill/>
          <a:ln>
            <a:noFill/>
          </a:ln>
        </p:spPr>
      </p:pic>
      <p:pic>
        <p:nvPicPr>
          <p:cNvPr id="332" name="Google Shape;332;p28"/>
          <p:cNvPicPr preferRelativeResize="0"/>
          <p:nvPr/>
        </p:nvPicPr>
        <p:blipFill rotWithShape="1">
          <a:blip r:embed="rId3">
            <a:alphaModFix/>
          </a:blip>
          <a:srcRect l="57250" t="37551" b="12573"/>
          <a:stretch/>
        </p:blipFill>
        <p:spPr>
          <a:xfrm>
            <a:off x="8701818" y="3694834"/>
            <a:ext cx="960000" cy="656317"/>
          </a:xfrm>
          <a:prstGeom prst="rect">
            <a:avLst/>
          </a:prstGeom>
          <a:noFill/>
          <a:ln>
            <a:noFill/>
          </a:ln>
        </p:spPr>
      </p:pic>
      <p:pic>
        <p:nvPicPr>
          <p:cNvPr id="333" name="Google Shape;333;p28"/>
          <p:cNvPicPr preferRelativeResize="0"/>
          <p:nvPr/>
        </p:nvPicPr>
        <p:blipFill rotWithShape="1">
          <a:blip r:embed="rId3">
            <a:alphaModFix/>
          </a:blip>
          <a:srcRect l="57250" t="37551" b="12573"/>
          <a:stretch/>
        </p:blipFill>
        <p:spPr>
          <a:xfrm>
            <a:off x="8221741" y="3192274"/>
            <a:ext cx="1125116" cy="656318"/>
          </a:xfrm>
          <a:prstGeom prst="rect">
            <a:avLst/>
          </a:prstGeom>
          <a:noFill/>
          <a:ln>
            <a:noFill/>
          </a:ln>
        </p:spPr>
      </p:pic>
      <p:pic>
        <p:nvPicPr>
          <p:cNvPr id="334" name="Google Shape;334;p28"/>
          <p:cNvPicPr preferRelativeResize="0"/>
          <p:nvPr/>
        </p:nvPicPr>
        <p:blipFill rotWithShape="1">
          <a:blip r:embed="rId3">
            <a:alphaModFix/>
          </a:blip>
          <a:srcRect l="57250" t="37551" b="12573"/>
          <a:stretch/>
        </p:blipFill>
        <p:spPr>
          <a:xfrm>
            <a:off x="8536708" y="3295982"/>
            <a:ext cx="1125116" cy="656318"/>
          </a:xfrm>
          <a:prstGeom prst="rect">
            <a:avLst/>
          </a:prstGeom>
          <a:noFill/>
          <a:ln>
            <a:noFill/>
          </a:ln>
        </p:spPr>
      </p:pic>
      <p:pic>
        <p:nvPicPr>
          <p:cNvPr id="335" name="Google Shape;335;p28"/>
          <p:cNvPicPr preferRelativeResize="0"/>
          <p:nvPr/>
        </p:nvPicPr>
        <p:blipFill rotWithShape="1">
          <a:blip r:embed="rId3">
            <a:alphaModFix/>
          </a:blip>
          <a:srcRect l="57250" t="37551" b="12573"/>
          <a:stretch/>
        </p:blipFill>
        <p:spPr>
          <a:xfrm>
            <a:off x="6616475" y="2130232"/>
            <a:ext cx="1125116" cy="656318"/>
          </a:xfrm>
          <a:prstGeom prst="rect">
            <a:avLst/>
          </a:prstGeom>
          <a:noFill/>
          <a:ln>
            <a:noFill/>
          </a:ln>
        </p:spPr>
      </p:pic>
      <p:pic>
        <p:nvPicPr>
          <p:cNvPr id="336" name="Google Shape;336;p28"/>
          <p:cNvPicPr preferRelativeResize="0"/>
          <p:nvPr/>
        </p:nvPicPr>
        <p:blipFill rotWithShape="1">
          <a:blip r:embed="rId3">
            <a:alphaModFix/>
          </a:blip>
          <a:srcRect l="57250" t="37551" b="12573"/>
          <a:stretch/>
        </p:blipFill>
        <p:spPr>
          <a:xfrm>
            <a:off x="6616475" y="2465258"/>
            <a:ext cx="1125116" cy="656318"/>
          </a:xfrm>
          <a:prstGeom prst="rect">
            <a:avLst/>
          </a:prstGeom>
          <a:noFill/>
          <a:ln>
            <a:noFill/>
          </a:ln>
        </p:spPr>
      </p:pic>
      <p:pic>
        <p:nvPicPr>
          <p:cNvPr id="337" name="Google Shape;337;p28"/>
          <p:cNvPicPr preferRelativeResize="0"/>
          <p:nvPr/>
        </p:nvPicPr>
        <p:blipFill rotWithShape="1">
          <a:blip r:embed="rId3">
            <a:alphaModFix/>
          </a:blip>
          <a:srcRect l="57250" t="37551" b="12573"/>
          <a:stretch/>
        </p:blipFill>
        <p:spPr>
          <a:xfrm>
            <a:off x="6631675" y="2638008"/>
            <a:ext cx="1125116" cy="656318"/>
          </a:xfrm>
          <a:prstGeom prst="rect">
            <a:avLst/>
          </a:prstGeom>
          <a:noFill/>
          <a:ln>
            <a:noFill/>
          </a:ln>
        </p:spPr>
      </p:pic>
      <p:sp>
        <p:nvSpPr>
          <p:cNvPr id="338" name="Google Shape;338;p28"/>
          <p:cNvSpPr txBox="1"/>
          <p:nvPr/>
        </p:nvSpPr>
        <p:spPr>
          <a:xfrm>
            <a:off x="6580833" y="5484042"/>
            <a:ext cx="1955800" cy="3428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0" cap="none" spc="0" normalizeH="0" baseline="0" noProof="0">
                <a:ln>
                  <a:noFill/>
                </a:ln>
                <a:solidFill>
                  <a:srgbClr val="000000"/>
                </a:solidFill>
                <a:effectLst/>
                <a:uLnTx/>
                <a:uFillTx/>
                <a:latin typeface="Montserrat"/>
                <a:ea typeface="Montserrat"/>
                <a:cs typeface="Montserrat"/>
                <a:sym typeface="Montserrat"/>
              </a:rPr>
              <a:t>Bush Source: Pixabay</a:t>
            </a:r>
            <a:endParaRPr kumimoji="0" sz="1333"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39" name="Google Shape;339;p28"/>
          <p:cNvSpPr txBox="1"/>
          <p:nvPr/>
        </p:nvSpPr>
        <p:spPr>
          <a:xfrm>
            <a:off x="6086000" y="1811833"/>
            <a:ext cx="960000" cy="10242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0000"/>
                </a:solidFill>
                <a:effectLst/>
                <a:uLnTx/>
                <a:uFillTx/>
                <a:latin typeface="Montserrat"/>
                <a:ea typeface="Montserrat"/>
                <a:cs typeface="Montserrat"/>
                <a:sym typeface="Montserrat"/>
              </a:rPr>
              <a:t>b.</a:t>
            </a:r>
            <a:endParaRPr kumimoji="0" sz="2667"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sp>
        <p:nvSpPr>
          <p:cNvPr id="340" name="Google Shape;340;p28"/>
          <p:cNvSpPr txBox="1"/>
          <p:nvPr/>
        </p:nvSpPr>
        <p:spPr>
          <a:xfrm>
            <a:off x="105183" y="2281317"/>
            <a:ext cx="6387000" cy="1024200"/>
          </a:xfrm>
          <a:prstGeom prst="rect">
            <a:avLst/>
          </a:prstGeom>
          <a:noFill/>
          <a:ln>
            <a:noFill/>
          </a:ln>
        </p:spPr>
        <p:txBody>
          <a:bodyPr spcFirstLastPara="1" wrap="square" lIns="60950" tIns="60950" rIns="60950" bIns="60950" anchor="t"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More than half covered = 12</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Partially covered = 1</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Total squares = 13</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Squares in quadrat = 36</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Percentage coverage = (13÷36) x 100</a:t>
            </a:r>
            <a:endParaRPr kumimoji="0" sz="2667" b="0"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r>
              <a:rPr kumimoji="0" lang="en-GB" sz="2667" b="0" i="0" u="none" strike="noStrike" kern="0" cap="none" spc="0" normalizeH="0" baseline="0" noProof="0">
                <a:ln>
                  <a:noFill/>
                </a:ln>
                <a:solidFill>
                  <a:srgbClr val="00968C"/>
                </a:solidFill>
                <a:effectLst/>
                <a:uLnTx/>
                <a:uFillTx/>
                <a:latin typeface="Montserrat"/>
                <a:ea typeface="Montserrat"/>
                <a:cs typeface="Montserrat"/>
                <a:sym typeface="Montserrat"/>
              </a:rPr>
              <a:t>												</a:t>
            </a:r>
            <a:r>
              <a:rPr kumimoji="0" lang="en-GB" sz="2667" b="1" i="0" u="none" strike="noStrike" kern="0" cap="none" spc="0" normalizeH="0" baseline="0" noProof="0">
                <a:ln>
                  <a:noFill/>
                </a:ln>
                <a:solidFill>
                  <a:srgbClr val="00968C"/>
                </a:solidFill>
                <a:effectLst/>
                <a:uLnTx/>
                <a:uFillTx/>
                <a:latin typeface="Montserrat"/>
                <a:ea typeface="Montserrat"/>
                <a:cs typeface="Montserrat"/>
                <a:sym typeface="Montserrat"/>
              </a:rPr>
              <a:t>=	36%</a:t>
            </a:r>
            <a:endParaRPr kumimoji="0" sz="2667" b="1" i="0" u="none" strike="noStrike" kern="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609630" rtl="0" eaLnBrk="1" fontAlgn="auto" latinLnBrk="0" hangingPunct="1">
              <a:lnSpc>
                <a:spcPct val="100000"/>
              </a:lnSpc>
              <a:spcBef>
                <a:spcPts val="0"/>
              </a:spcBef>
              <a:spcAft>
                <a:spcPts val="0"/>
              </a:spcAft>
              <a:buClr>
                <a:srgbClr val="000000"/>
              </a:buClr>
              <a:buSzPts val="4000"/>
              <a:buFontTx/>
              <a:buNone/>
              <a:tabLst/>
              <a:defRPr/>
            </a:pPr>
            <a:endParaRPr kumimoji="0" sz="2667" b="0" i="0" u="none" strike="noStrike" kern="0" cap="none" spc="0" normalizeH="0" baseline="0" noProof="0">
              <a:ln>
                <a:noFill/>
              </a:ln>
              <a:solidFill>
                <a:srgbClr val="000000"/>
              </a:solidFill>
              <a:effectLst/>
              <a:uLnTx/>
              <a:uFillTx/>
              <a:latin typeface="Montserrat"/>
              <a:ea typeface="Montserrat"/>
              <a:cs typeface="Montserrat"/>
              <a:sym typeface="Montserrat"/>
            </a:endParaRPr>
          </a:p>
        </p:txBody>
      </p:sp>
      <p:grpSp>
        <p:nvGrpSpPr>
          <p:cNvPr id="341" name="Google Shape;341;p28"/>
          <p:cNvGrpSpPr/>
          <p:nvPr/>
        </p:nvGrpSpPr>
        <p:grpSpPr>
          <a:xfrm>
            <a:off x="6580833" y="2130242"/>
            <a:ext cx="3550800" cy="3334200"/>
            <a:chOff x="1775575" y="2876300"/>
            <a:chExt cx="5326200" cy="5001300"/>
          </a:xfrm>
        </p:grpSpPr>
        <p:cxnSp>
          <p:nvCxnSpPr>
            <p:cNvPr id="342" name="Google Shape;342;p28"/>
            <p:cNvCxnSpPr>
              <a:stCxn id="343" idx="0"/>
              <a:endCxn id="343" idx="2"/>
            </p:cNvCxnSpPr>
            <p:nvPr/>
          </p:nvCxnSpPr>
          <p:spPr>
            <a:xfrm>
              <a:off x="443867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44" name="Google Shape;344;p28"/>
            <p:cNvCxnSpPr/>
            <p:nvPr/>
          </p:nvCxnSpPr>
          <p:spPr>
            <a:xfrm>
              <a:off x="6214125"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45" name="Google Shape;345;p28"/>
            <p:cNvCxnSpPr/>
            <p:nvPr/>
          </p:nvCxnSpPr>
          <p:spPr>
            <a:xfrm>
              <a:off x="533785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46" name="Google Shape;346;p28"/>
            <p:cNvCxnSpPr/>
            <p:nvPr/>
          </p:nvCxnSpPr>
          <p:spPr>
            <a:xfrm>
              <a:off x="3539500" y="2876300"/>
              <a:ext cx="0" cy="5001300"/>
            </a:xfrm>
            <a:prstGeom prst="straightConnector1">
              <a:avLst/>
            </a:prstGeom>
            <a:noFill/>
            <a:ln w="38100" cap="flat" cmpd="sng">
              <a:solidFill>
                <a:schemeClr val="dk2"/>
              </a:solidFill>
              <a:prstDash val="solid"/>
              <a:round/>
              <a:headEnd type="none" w="sm" len="sm"/>
              <a:tailEnd type="none" w="sm" len="sm"/>
            </a:ln>
          </p:spPr>
        </p:cxnSp>
        <p:cxnSp>
          <p:nvCxnSpPr>
            <p:cNvPr id="347" name="Google Shape;347;p28"/>
            <p:cNvCxnSpPr/>
            <p:nvPr/>
          </p:nvCxnSpPr>
          <p:spPr>
            <a:xfrm>
              <a:off x="2663225" y="2876300"/>
              <a:ext cx="0" cy="5001300"/>
            </a:xfrm>
            <a:prstGeom prst="straightConnector1">
              <a:avLst/>
            </a:prstGeom>
            <a:noFill/>
            <a:ln w="38100" cap="flat" cmpd="sng">
              <a:solidFill>
                <a:schemeClr val="dk2"/>
              </a:solidFill>
              <a:prstDash val="solid"/>
              <a:round/>
              <a:headEnd type="none" w="sm" len="sm"/>
              <a:tailEnd type="none" w="sm" len="sm"/>
            </a:ln>
          </p:spPr>
        </p:cxnSp>
        <p:sp>
          <p:nvSpPr>
            <p:cNvPr id="343" name="Google Shape;343;p28"/>
            <p:cNvSpPr/>
            <p:nvPr/>
          </p:nvSpPr>
          <p:spPr>
            <a:xfrm>
              <a:off x="1775575" y="2876300"/>
              <a:ext cx="5326200" cy="5001300"/>
            </a:xfrm>
            <a:prstGeom prst="rect">
              <a:avLst/>
            </a:prstGeom>
            <a:noFill/>
            <a:ln w="38100" cap="flat" cmpd="sng">
              <a:solidFill>
                <a:schemeClr val="dk2"/>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60963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348" name="Google Shape;348;p28"/>
            <p:cNvCxnSpPr>
              <a:stCxn id="343" idx="1"/>
              <a:endCxn id="343" idx="3"/>
            </p:cNvCxnSpPr>
            <p:nvPr/>
          </p:nvCxnSpPr>
          <p:spPr>
            <a:xfrm>
              <a:off x="1775575" y="5376950"/>
              <a:ext cx="5326200" cy="0"/>
            </a:xfrm>
            <a:prstGeom prst="straightConnector1">
              <a:avLst/>
            </a:prstGeom>
            <a:noFill/>
            <a:ln w="38100" cap="flat" cmpd="sng">
              <a:solidFill>
                <a:schemeClr val="dk2"/>
              </a:solidFill>
              <a:prstDash val="solid"/>
              <a:round/>
              <a:headEnd type="none" w="sm" len="sm"/>
              <a:tailEnd type="none" w="sm" len="sm"/>
            </a:ln>
          </p:spPr>
        </p:cxnSp>
        <p:cxnSp>
          <p:nvCxnSpPr>
            <p:cNvPr id="349" name="Google Shape;349;p28"/>
            <p:cNvCxnSpPr/>
            <p:nvPr/>
          </p:nvCxnSpPr>
          <p:spPr>
            <a:xfrm>
              <a:off x="1775575" y="4546225"/>
              <a:ext cx="5326200" cy="0"/>
            </a:xfrm>
            <a:prstGeom prst="straightConnector1">
              <a:avLst/>
            </a:prstGeom>
            <a:noFill/>
            <a:ln w="38100" cap="flat" cmpd="sng">
              <a:solidFill>
                <a:schemeClr val="dk2"/>
              </a:solidFill>
              <a:prstDash val="solid"/>
              <a:round/>
              <a:headEnd type="none" w="sm" len="sm"/>
              <a:tailEnd type="none" w="sm" len="sm"/>
            </a:ln>
          </p:spPr>
        </p:cxnSp>
        <p:cxnSp>
          <p:nvCxnSpPr>
            <p:cNvPr id="350" name="Google Shape;350;p28"/>
            <p:cNvCxnSpPr/>
            <p:nvPr/>
          </p:nvCxnSpPr>
          <p:spPr>
            <a:xfrm>
              <a:off x="1775575" y="3715500"/>
              <a:ext cx="5326200" cy="0"/>
            </a:xfrm>
            <a:prstGeom prst="straightConnector1">
              <a:avLst/>
            </a:prstGeom>
            <a:noFill/>
            <a:ln w="38100" cap="flat" cmpd="sng">
              <a:solidFill>
                <a:schemeClr val="dk2"/>
              </a:solidFill>
              <a:prstDash val="solid"/>
              <a:round/>
              <a:headEnd type="none" w="sm" len="sm"/>
              <a:tailEnd type="none" w="sm" len="sm"/>
            </a:ln>
          </p:spPr>
        </p:cxnSp>
        <p:cxnSp>
          <p:nvCxnSpPr>
            <p:cNvPr id="351" name="Google Shape;351;p28"/>
            <p:cNvCxnSpPr/>
            <p:nvPr/>
          </p:nvCxnSpPr>
          <p:spPr>
            <a:xfrm>
              <a:off x="1775575" y="6207675"/>
              <a:ext cx="5326200" cy="0"/>
            </a:xfrm>
            <a:prstGeom prst="straightConnector1">
              <a:avLst/>
            </a:prstGeom>
            <a:noFill/>
            <a:ln w="38100" cap="flat" cmpd="sng">
              <a:solidFill>
                <a:schemeClr val="dk2"/>
              </a:solidFill>
              <a:prstDash val="solid"/>
              <a:round/>
              <a:headEnd type="none" w="sm" len="sm"/>
              <a:tailEnd type="none" w="sm" len="sm"/>
            </a:ln>
          </p:spPr>
        </p:cxnSp>
        <p:cxnSp>
          <p:nvCxnSpPr>
            <p:cNvPr id="352" name="Google Shape;352;p28"/>
            <p:cNvCxnSpPr/>
            <p:nvPr/>
          </p:nvCxnSpPr>
          <p:spPr>
            <a:xfrm>
              <a:off x="1775575" y="7038400"/>
              <a:ext cx="5326200" cy="0"/>
            </a:xfrm>
            <a:prstGeom prst="straightConnector1">
              <a:avLst/>
            </a:prstGeom>
            <a:noFill/>
            <a:ln w="38100" cap="flat" cmpd="sng">
              <a:solidFill>
                <a:schemeClr val="dk2"/>
              </a:solidFill>
              <a:prstDash val="solid"/>
              <a:round/>
              <a:headEnd type="none" w="sm" len="sm"/>
              <a:tailEnd type="none" w="sm" len="sm"/>
            </a:ln>
          </p:spPr>
        </p:cxnSp>
      </p:grpSp>
    </p:spTree>
    <p:extLst>
      <p:ext uri="{BB962C8B-B14F-4D97-AF65-F5344CB8AC3E}">
        <p14:creationId xmlns:p14="http://schemas.microsoft.com/office/powerpoint/2010/main" val="243419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0">
                                            <p:txEl>
                                              <p:pRg st="0" end="0"/>
                                            </p:txEl>
                                          </p:spTgt>
                                        </p:tgtEl>
                                        <p:attrNameLst>
                                          <p:attrName>style.visibility</p:attrName>
                                        </p:attrNameLst>
                                      </p:cBhvr>
                                      <p:to>
                                        <p:strVal val="visible"/>
                                      </p:to>
                                    </p:set>
                                    <p:animEffect transition="in" filter="fade">
                                      <p:cBhvr>
                                        <p:cTn id="7" dur="1000"/>
                                        <p:tgtEl>
                                          <p:spTgt spid="3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0">
                                            <p:txEl>
                                              <p:pRg st="1" end="1"/>
                                            </p:txEl>
                                          </p:spTgt>
                                        </p:tgtEl>
                                        <p:attrNameLst>
                                          <p:attrName>style.visibility</p:attrName>
                                        </p:attrNameLst>
                                      </p:cBhvr>
                                      <p:to>
                                        <p:strVal val="visible"/>
                                      </p:to>
                                    </p:set>
                                    <p:animEffect transition="in" filter="fade">
                                      <p:cBhvr>
                                        <p:cTn id="12" dur="1000"/>
                                        <p:tgtEl>
                                          <p:spTgt spid="3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xEl>
                                              <p:pRg st="2" end="2"/>
                                            </p:txEl>
                                          </p:spTgt>
                                        </p:tgtEl>
                                        <p:attrNameLst>
                                          <p:attrName>style.visibility</p:attrName>
                                        </p:attrNameLst>
                                      </p:cBhvr>
                                      <p:to>
                                        <p:strVal val="visible"/>
                                      </p:to>
                                    </p:set>
                                    <p:animEffect transition="in" filter="fade">
                                      <p:cBhvr>
                                        <p:cTn id="17" dur="1000"/>
                                        <p:tgtEl>
                                          <p:spTgt spid="3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0">
                                            <p:txEl>
                                              <p:pRg st="3" end="3"/>
                                            </p:txEl>
                                          </p:spTgt>
                                        </p:tgtEl>
                                        <p:attrNameLst>
                                          <p:attrName>style.visibility</p:attrName>
                                        </p:attrNameLst>
                                      </p:cBhvr>
                                      <p:to>
                                        <p:strVal val="visible"/>
                                      </p:to>
                                    </p:set>
                                    <p:animEffect transition="in" filter="fade">
                                      <p:cBhvr>
                                        <p:cTn id="22" dur="1000"/>
                                        <p:tgtEl>
                                          <p:spTgt spid="3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0">
                                            <p:txEl>
                                              <p:pRg st="4" end="4"/>
                                            </p:txEl>
                                          </p:spTgt>
                                        </p:tgtEl>
                                        <p:attrNameLst>
                                          <p:attrName>style.visibility</p:attrName>
                                        </p:attrNameLst>
                                      </p:cBhvr>
                                      <p:to>
                                        <p:strVal val="visible"/>
                                      </p:to>
                                    </p:set>
                                    <p:animEffect transition="in" filter="fade">
                                      <p:cBhvr>
                                        <p:cTn id="27" dur="1000"/>
                                        <p:tgtEl>
                                          <p:spTgt spid="34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0">
                                            <p:txEl>
                                              <p:pRg st="5" end="5"/>
                                            </p:txEl>
                                          </p:spTgt>
                                        </p:tgtEl>
                                        <p:attrNameLst>
                                          <p:attrName>style.visibility</p:attrName>
                                        </p:attrNameLst>
                                      </p:cBhvr>
                                      <p:to>
                                        <p:strVal val="visible"/>
                                      </p:to>
                                    </p:set>
                                    <p:animEffect transition="in" filter="fade">
                                      <p:cBhvr>
                                        <p:cTn id="32" dur="1000"/>
                                        <p:tgtEl>
                                          <p:spTgt spid="34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6"/>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06" name="Google Shape;406;p36"/>
          <p:cNvSpPr txBox="1">
            <a:spLocks noGrp="1"/>
          </p:cNvSpPr>
          <p:nvPr>
            <p:ph type="title"/>
          </p:nvPr>
        </p:nvSpPr>
        <p:spPr>
          <a:xfrm>
            <a:off x="0" y="13000"/>
            <a:ext cx="12192000" cy="1086000"/>
          </a:xfrm>
          <a:prstGeom prst="rect">
            <a:avLst/>
          </a:prstGeom>
          <a:solidFill>
            <a:srgbClr val="FFFF00"/>
          </a:solidFill>
          <a:ln>
            <a:noFill/>
          </a:ln>
        </p:spPr>
        <p:txBody>
          <a:bodyPr spcFirstLastPara="1" wrap="square" lIns="0" tIns="0" rIns="0" bIns="0" anchor="t" anchorCtr="0">
            <a:noAutofit/>
          </a:bodyPr>
          <a:lstStyle/>
          <a:p>
            <a:r>
              <a:rPr lang="en-GB" dirty="0">
                <a:solidFill>
                  <a:schemeClr val="dk2"/>
                </a:solidFill>
              </a:rPr>
              <a:t>Testing a hypothesis</a:t>
            </a:r>
            <a:endParaRPr dirty="0">
              <a:solidFill>
                <a:schemeClr val="dk2"/>
              </a:solidFill>
            </a:endParaRPr>
          </a:p>
        </p:txBody>
      </p:sp>
      <p:sp>
        <p:nvSpPr>
          <p:cNvPr id="407" name="Google Shape;407;p36"/>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31</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sp>
        <p:nvSpPr>
          <p:cNvPr id="408" name="Google Shape;408;p36"/>
          <p:cNvSpPr txBox="1"/>
          <p:nvPr/>
        </p:nvSpPr>
        <p:spPr>
          <a:xfrm>
            <a:off x="611967" y="2161700"/>
            <a:ext cx="10363200" cy="3190000"/>
          </a:xfrm>
          <a:prstGeom prst="rect">
            <a:avLst/>
          </a:prstGeom>
          <a:noFill/>
          <a:ln>
            <a:noFill/>
          </a:ln>
        </p:spPr>
        <p:txBody>
          <a:bodyPr spcFirstLastPara="1" wrap="square" lIns="60950" tIns="60950" rIns="60950" bIns="60950" anchor="t" anchorCtr="0">
            <a:noAutofit/>
          </a:bodyPr>
          <a:lstStyle/>
          <a:p>
            <a:pPr marL="304815" marR="0" lvl="0" indent="-304815" algn="l" defTabSz="91440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Sampling with quadrats – either percentage cover or individual counts like in lesson 5 on the sampling required practical 1</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This time you would need to </a:t>
            </a:r>
            <a:r>
              <a:rPr kumimoji="0" lang="en-GB" sz="2667" b="1" i="0" u="none" strike="noStrike" kern="1200" cap="none" spc="0" normalizeH="0" baseline="0" noProof="0">
                <a:ln>
                  <a:noFill/>
                </a:ln>
                <a:solidFill>
                  <a:srgbClr val="F03C78"/>
                </a:solidFill>
                <a:effectLst/>
                <a:uLnTx/>
                <a:uFillTx/>
                <a:latin typeface="Montserrat"/>
                <a:ea typeface="Montserrat"/>
                <a:cs typeface="Montserrat"/>
                <a:sym typeface="Montserrat"/>
              </a:rPr>
              <a:t>compare</a:t>
            </a: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 two or more places, with changing biotic or abiotic factors.</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1377867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xEl>
                                              <p:pRg st="0" end="0"/>
                                            </p:txEl>
                                          </p:spTgt>
                                        </p:tgtEl>
                                        <p:attrNameLst>
                                          <p:attrName>style.visibility</p:attrName>
                                        </p:attrNameLst>
                                      </p:cBhvr>
                                      <p:to>
                                        <p:strVal val="visible"/>
                                      </p:to>
                                    </p:set>
                                    <p:animEffect transition="in" filter="fade">
                                      <p:cBhvr>
                                        <p:cTn id="7" dur="1000"/>
                                        <p:tgtEl>
                                          <p:spTgt spid="4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8">
                                            <p:txEl>
                                              <p:pRg st="2" end="2"/>
                                            </p:txEl>
                                          </p:spTgt>
                                        </p:tgtEl>
                                        <p:attrNameLst>
                                          <p:attrName>style.visibility</p:attrName>
                                        </p:attrNameLst>
                                      </p:cBhvr>
                                      <p:to>
                                        <p:strVal val="visible"/>
                                      </p:to>
                                    </p:set>
                                    <p:animEffect transition="in" filter="fade">
                                      <p:cBhvr>
                                        <p:cTn id="12" dur="1000"/>
                                        <p:tgtEl>
                                          <p:spTgt spid="40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7"/>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14" name="Google Shape;414;p37"/>
          <p:cNvSpPr txBox="1">
            <a:spLocks noGrp="1"/>
          </p:cNvSpPr>
          <p:nvPr>
            <p:ph type="title"/>
          </p:nvPr>
        </p:nvSpPr>
        <p:spPr>
          <a:xfrm>
            <a:off x="0" y="0"/>
            <a:ext cx="12192000" cy="1086000"/>
          </a:xfrm>
          <a:prstGeom prst="rect">
            <a:avLst/>
          </a:prstGeom>
          <a:solidFill>
            <a:srgbClr val="FFFF00"/>
          </a:solidFill>
          <a:ln>
            <a:noFill/>
          </a:ln>
        </p:spPr>
        <p:txBody>
          <a:bodyPr spcFirstLastPara="1" wrap="square" lIns="0" tIns="0" rIns="0" bIns="0" anchor="t" anchorCtr="0">
            <a:noAutofit/>
          </a:bodyPr>
          <a:lstStyle/>
          <a:p>
            <a:r>
              <a:rPr lang="en-GB" dirty="0">
                <a:solidFill>
                  <a:schemeClr val="dk2"/>
                </a:solidFill>
              </a:rPr>
              <a:t>Testing a hypothesis</a:t>
            </a:r>
            <a:endParaRPr dirty="0">
              <a:solidFill>
                <a:schemeClr val="dk2"/>
              </a:solidFill>
            </a:endParaRPr>
          </a:p>
        </p:txBody>
      </p:sp>
      <p:sp>
        <p:nvSpPr>
          <p:cNvPr id="415" name="Google Shape;415;p37"/>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32</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sp>
        <p:nvSpPr>
          <p:cNvPr id="416" name="Google Shape;416;p37"/>
          <p:cNvSpPr txBox="1"/>
          <p:nvPr/>
        </p:nvSpPr>
        <p:spPr>
          <a:xfrm>
            <a:off x="318655" y="1251400"/>
            <a:ext cx="11873345" cy="4355200"/>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dirty="0">
                <a:ln>
                  <a:noFill/>
                </a:ln>
                <a:solidFill>
                  <a:srgbClr val="434343"/>
                </a:solidFill>
                <a:effectLst/>
                <a:uLnTx/>
                <a:uFillTx/>
                <a:latin typeface="Montserrat"/>
                <a:ea typeface="Montserrat"/>
                <a:cs typeface="Montserrat"/>
                <a:sym typeface="Montserrat"/>
              </a:rPr>
              <a:t>Clover plants grow better in neutral soil than</a:t>
            </a:r>
            <a:endParaRPr kumimoji="0" sz="2667" b="0" i="0" u="none" strike="noStrike" kern="1200" cap="none" spc="0" normalizeH="0" baseline="0" noProof="0" dirty="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dirty="0">
                <a:ln>
                  <a:noFill/>
                </a:ln>
                <a:solidFill>
                  <a:srgbClr val="434343"/>
                </a:solidFill>
                <a:effectLst/>
                <a:uLnTx/>
                <a:uFillTx/>
                <a:latin typeface="Montserrat"/>
                <a:ea typeface="Montserrat"/>
                <a:cs typeface="Montserrat"/>
                <a:sym typeface="Montserrat"/>
              </a:rPr>
              <a:t>acidic soil.</a:t>
            </a:r>
            <a:endParaRPr kumimoji="0" sz="2667" b="0" i="0" u="none" strike="noStrike" kern="1200" cap="none" spc="0" normalizeH="0" baseline="0" noProof="0" dirty="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dirty="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dirty="0">
                <a:ln>
                  <a:noFill/>
                </a:ln>
                <a:solidFill>
                  <a:srgbClr val="434343"/>
                </a:solidFill>
                <a:effectLst/>
                <a:uLnTx/>
                <a:uFillTx/>
                <a:latin typeface="Montserrat"/>
                <a:ea typeface="Montserrat"/>
                <a:cs typeface="Montserrat"/>
                <a:sym typeface="Montserrat"/>
              </a:rPr>
              <a:t>Independent variable (IV): pH of the soil</a:t>
            </a:r>
            <a:endParaRPr kumimoji="0" sz="2667" b="0" i="0" u="none" strike="noStrike" kern="1200" cap="none" spc="0" normalizeH="0" baseline="0" noProof="0" dirty="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dirty="0">
                <a:ln>
                  <a:noFill/>
                </a:ln>
                <a:solidFill>
                  <a:srgbClr val="434343"/>
                </a:solidFill>
                <a:effectLst/>
                <a:uLnTx/>
                <a:uFillTx/>
                <a:latin typeface="Montserrat"/>
                <a:ea typeface="Montserrat"/>
                <a:cs typeface="Montserrat"/>
                <a:sym typeface="Montserrat"/>
              </a:rPr>
              <a:t>Dependent variable (DV): growth of clover plants</a:t>
            </a:r>
            <a:endParaRPr kumimoji="0" sz="2667" b="0" i="0" u="none" strike="noStrike" kern="1200" cap="none" spc="0" normalizeH="0" baseline="0" noProof="0" dirty="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dirty="0">
                <a:ln>
                  <a:noFill/>
                </a:ln>
                <a:solidFill>
                  <a:srgbClr val="434343"/>
                </a:solidFill>
                <a:effectLst/>
                <a:uLnTx/>
                <a:uFillTx/>
                <a:latin typeface="Montserrat"/>
                <a:ea typeface="Montserrat"/>
                <a:cs typeface="Montserrat"/>
                <a:sym typeface="Montserrat"/>
              </a:rPr>
              <a:t>Control variables (CV): light intensity, water availability</a:t>
            </a:r>
            <a:endParaRPr kumimoji="0" sz="2667" b="0" i="0" u="none" strike="noStrike" kern="1200" cap="none" spc="0" normalizeH="0" baseline="0" noProof="0" dirty="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2235064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6">
                                            <p:txEl>
                                              <p:pRg st="0" end="0"/>
                                            </p:txEl>
                                          </p:spTgt>
                                        </p:tgtEl>
                                        <p:attrNameLst>
                                          <p:attrName>style.visibility</p:attrName>
                                        </p:attrNameLst>
                                      </p:cBhvr>
                                      <p:to>
                                        <p:strVal val="visible"/>
                                      </p:to>
                                    </p:set>
                                    <p:animEffect transition="in" filter="fade">
                                      <p:cBhvr>
                                        <p:cTn id="7" dur="1000"/>
                                        <p:tgtEl>
                                          <p:spTgt spid="4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6">
                                            <p:txEl>
                                              <p:pRg st="1" end="1"/>
                                            </p:txEl>
                                          </p:spTgt>
                                        </p:tgtEl>
                                        <p:attrNameLst>
                                          <p:attrName>style.visibility</p:attrName>
                                        </p:attrNameLst>
                                      </p:cBhvr>
                                      <p:to>
                                        <p:strVal val="visible"/>
                                      </p:to>
                                    </p:set>
                                    <p:animEffect transition="in" filter="fade">
                                      <p:cBhvr>
                                        <p:cTn id="12" dur="1000"/>
                                        <p:tgtEl>
                                          <p:spTgt spid="41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6">
                                            <p:txEl>
                                              <p:pRg st="3" end="3"/>
                                            </p:txEl>
                                          </p:spTgt>
                                        </p:tgtEl>
                                        <p:attrNameLst>
                                          <p:attrName>style.visibility</p:attrName>
                                        </p:attrNameLst>
                                      </p:cBhvr>
                                      <p:to>
                                        <p:strVal val="visible"/>
                                      </p:to>
                                    </p:set>
                                    <p:animEffect transition="in" filter="fade">
                                      <p:cBhvr>
                                        <p:cTn id="17" dur="1000"/>
                                        <p:tgtEl>
                                          <p:spTgt spid="4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6">
                                            <p:txEl>
                                              <p:pRg st="4" end="4"/>
                                            </p:txEl>
                                          </p:spTgt>
                                        </p:tgtEl>
                                        <p:attrNameLst>
                                          <p:attrName>style.visibility</p:attrName>
                                        </p:attrNameLst>
                                      </p:cBhvr>
                                      <p:to>
                                        <p:strVal val="visible"/>
                                      </p:to>
                                    </p:set>
                                    <p:animEffect transition="in" filter="fade">
                                      <p:cBhvr>
                                        <p:cTn id="22" dur="1000"/>
                                        <p:tgtEl>
                                          <p:spTgt spid="41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6">
                                            <p:txEl>
                                              <p:pRg st="5" end="5"/>
                                            </p:txEl>
                                          </p:spTgt>
                                        </p:tgtEl>
                                        <p:attrNameLst>
                                          <p:attrName>style.visibility</p:attrName>
                                        </p:attrNameLst>
                                      </p:cBhvr>
                                      <p:to>
                                        <p:strVal val="visible"/>
                                      </p:to>
                                    </p:set>
                                    <p:animEffect transition="in" filter="fade">
                                      <p:cBhvr>
                                        <p:cTn id="27" dur="1000"/>
                                        <p:tgtEl>
                                          <p:spTgt spid="41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38"/>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22" name="Google Shape;422;p38"/>
          <p:cNvSpPr txBox="1">
            <a:spLocks noGrp="1"/>
          </p:cNvSpPr>
          <p:nvPr>
            <p:ph type="title"/>
          </p:nvPr>
        </p:nvSpPr>
        <p:spPr>
          <a:xfrm>
            <a:off x="0" y="0"/>
            <a:ext cx="12192000" cy="1086000"/>
          </a:xfrm>
          <a:prstGeom prst="rect">
            <a:avLst/>
          </a:prstGeom>
          <a:solidFill>
            <a:srgbClr val="FFFF00"/>
          </a:solidFill>
          <a:ln>
            <a:noFill/>
          </a:ln>
        </p:spPr>
        <p:txBody>
          <a:bodyPr spcFirstLastPara="1" wrap="square" lIns="0" tIns="0" rIns="0" bIns="0" anchor="t" anchorCtr="0">
            <a:noAutofit/>
          </a:bodyPr>
          <a:lstStyle/>
          <a:p>
            <a:r>
              <a:rPr lang="en-GB" dirty="0">
                <a:solidFill>
                  <a:schemeClr val="dk2"/>
                </a:solidFill>
              </a:rPr>
              <a:t>Testing a hypothesis</a:t>
            </a:r>
            <a:endParaRPr dirty="0">
              <a:solidFill>
                <a:schemeClr val="dk2"/>
              </a:solidFill>
            </a:endParaRPr>
          </a:p>
        </p:txBody>
      </p:sp>
      <p:sp>
        <p:nvSpPr>
          <p:cNvPr id="423" name="Google Shape;423;p38"/>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33</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sp>
        <p:nvSpPr>
          <p:cNvPr id="424" name="Google Shape;424;p38"/>
          <p:cNvSpPr txBox="1"/>
          <p:nvPr/>
        </p:nvSpPr>
        <p:spPr>
          <a:xfrm>
            <a:off x="624533" y="1883000"/>
            <a:ext cx="10254200" cy="3092000"/>
          </a:xfrm>
          <a:prstGeom prst="rect">
            <a:avLst/>
          </a:prstGeom>
          <a:noFill/>
          <a:ln>
            <a:noFill/>
          </a:ln>
        </p:spPr>
        <p:txBody>
          <a:bodyPr spcFirstLastPara="1" wrap="square" lIns="60950" tIns="60950" rIns="60950" bIns="60950" anchor="t" anchorCtr="0">
            <a:noAutofit/>
          </a:bodyPr>
          <a:lstStyle/>
          <a:p>
            <a:pPr marL="304815" marR="0" lvl="0" indent="-304815" algn="l" defTabSz="91440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Find a field with neutral soil</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Use a pH meter to measure the pH of the soil</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Measure the size of the field and calculate the area</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Randomly choose 10 locations in the field</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Use quadrats to count populations at the locations</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Calculate a mean</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Repeat for a field with acidic soil and compare the results </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110588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4">
                                            <p:txEl>
                                              <p:pRg st="0" end="0"/>
                                            </p:txEl>
                                          </p:spTgt>
                                        </p:tgtEl>
                                        <p:attrNameLst>
                                          <p:attrName>style.visibility</p:attrName>
                                        </p:attrNameLst>
                                      </p:cBhvr>
                                      <p:to>
                                        <p:strVal val="visible"/>
                                      </p:to>
                                    </p:set>
                                    <p:animEffect transition="in" filter="fade">
                                      <p:cBhvr>
                                        <p:cTn id="7" dur="1000"/>
                                        <p:tgtEl>
                                          <p:spTgt spid="4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24">
                                            <p:txEl>
                                              <p:pRg st="1" end="1"/>
                                            </p:txEl>
                                          </p:spTgt>
                                        </p:tgtEl>
                                        <p:attrNameLst>
                                          <p:attrName>style.visibility</p:attrName>
                                        </p:attrNameLst>
                                      </p:cBhvr>
                                      <p:to>
                                        <p:strVal val="visible"/>
                                      </p:to>
                                    </p:set>
                                    <p:animEffect transition="in" filter="fade">
                                      <p:cBhvr>
                                        <p:cTn id="12" dur="1000"/>
                                        <p:tgtEl>
                                          <p:spTgt spid="4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24">
                                            <p:txEl>
                                              <p:pRg st="2" end="2"/>
                                            </p:txEl>
                                          </p:spTgt>
                                        </p:tgtEl>
                                        <p:attrNameLst>
                                          <p:attrName>style.visibility</p:attrName>
                                        </p:attrNameLst>
                                      </p:cBhvr>
                                      <p:to>
                                        <p:strVal val="visible"/>
                                      </p:to>
                                    </p:set>
                                    <p:animEffect transition="in" filter="fade">
                                      <p:cBhvr>
                                        <p:cTn id="17" dur="1000"/>
                                        <p:tgtEl>
                                          <p:spTgt spid="4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4">
                                            <p:txEl>
                                              <p:pRg st="3" end="3"/>
                                            </p:txEl>
                                          </p:spTgt>
                                        </p:tgtEl>
                                        <p:attrNameLst>
                                          <p:attrName>style.visibility</p:attrName>
                                        </p:attrNameLst>
                                      </p:cBhvr>
                                      <p:to>
                                        <p:strVal val="visible"/>
                                      </p:to>
                                    </p:set>
                                    <p:animEffect transition="in" filter="fade">
                                      <p:cBhvr>
                                        <p:cTn id="22" dur="1000"/>
                                        <p:tgtEl>
                                          <p:spTgt spid="4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24">
                                            <p:txEl>
                                              <p:pRg st="4" end="4"/>
                                            </p:txEl>
                                          </p:spTgt>
                                        </p:tgtEl>
                                        <p:attrNameLst>
                                          <p:attrName>style.visibility</p:attrName>
                                        </p:attrNameLst>
                                      </p:cBhvr>
                                      <p:to>
                                        <p:strVal val="visible"/>
                                      </p:to>
                                    </p:set>
                                    <p:animEffect transition="in" filter="fade">
                                      <p:cBhvr>
                                        <p:cTn id="27" dur="1000"/>
                                        <p:tgtEl>
                                          <p:spTgt spid="4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24">
                                            <p:txEl>
                                              <p:pRg st="5" end="5"/>
                                            </p:txEl>
                                          </p:spTgt>
                                        </p:tgtEl>
                                        <p:attrNameLst>
                                          <p:attrName>style.visibility</p:attrName>
                                        </p:attrNameLst>
                                      </p:cBhvr>
                                      <p:to>
                                        <p:strVal val="visible"/>
                                      </p:to>
                                    </p:set>
                                    <p:animEffect transition="in" filter="fade">
                                      <p:cBhvr>
                                        <p:cTn id="32" dur="1000"/>
                                        <p:tgtEl>
                                          <p:spTgt spid="4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24">
                                            <p:txEl>
                                              <p:pRg st="6" end="6"/>
                                            </p:txEl>
                                          </p:spTgt>
                                        </p:tgtEl>
                                        <p:attrNameLst>
                                          <p:attrName>style.visibility</p:attrName>
                                        </p:attrNameLst>
                                      </p:cBhvr>
                                      <p:to>
                                        <p:strVal val="visible"/>
                                      </p:to>
                                    </p:set>
                                    <p:animEffect transition="in" filter="fade">
                                      <p:cBhvr>
                                        <p:cTn id="37" dur="1000"/>
                                        <p:tgtEl>
                                          <p:spTgt spid="42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9"/>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30" name="Google Shape;430;p39"/>
          <p:cNvSpPr txBox="1">
            <a:spLocks noGrp="1"/>
          </p:cNvSpPr>
          <p:nvPr>
            <p:ph type="title"/>
          </p:nvPr>
        </p:nvSpPr>
        <p:spPr>
          <a:xfrm>
            <a:off x="0" y="0"/>
            <a:ext cx="12192000" cy="1086000"/>
          </a:xfrm>
          <a:prstGeom prst="rect">
            <a:avLst/>
          </a:prstGeom>
          <a:solidFill>
            <a:schemeClr val="accent2">
              <a:lumMod val="20000"/>
              <a:lumOff val="80000"/>
            </a:schemeClr>
          </a:solidFill>
          <a:ln>
            <a:noFill/>
          </a:ln>
        </p:spPr>
        <p:txBody>
          <a:bodyPr spcFirstLastPara="1" wrap="square" lIns="0" tIns="0" rIns="0" bIns="0" anchor="t" anchorCtr="0">
            <a:noAutofit/>
          </a:bodyPr>
          <a:lstStyle/>
          <a:p>
            <a:r>
              <a:rPr lang="en-GB" dirty="0">
                <a:solidFill>
                  <a:schemeClr val="dk2"/>
                </a:solidFill>
              </a:rPr>
              <a:t>Independent practice</a:t>
            </a:r>
            <a:endParaRPr dirty="0">
              <a:solidFill>
                <a:schemeClr val="dk2"/>
              </a:solidFill>
            </a:endParaRPr>
          </a:p>
        </p:txBody>
      </p:sp>
      <p:sp>
        <p:nvSpPr>
          <p:cNvPr id="431" name="Google Shape;431;p39"/>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34</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sp>
        <p:nvSpPr>
          <p:cNvPr id="432" name="Google Shape;432;p39"/>
          <p:cNvSpPr txBox="1"/>
          <p:nvPr/>
        </p:nvSpPr>
        <p:spPr>
          <a:xfrm>
            <a:off x="611967" y="1917533"/>
            <a:ext cx="11025851" cy="3092000"/>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Bluebells grow better in shady woodland areas than in full sun</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667"/>
              </a:spcBef>
              <a:spcAft>
                <a:spcPts val="0"/>
              </a:spcAft>
              <a:buClr>
                <a:srgbClr val="434343"/>
              </a:buClr>
              <a:buSzPts val="4000"/>
              <a:buFont typeface="Montserrat"/>
              <a:buAutoNum type="arabicPeriod"/>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What are the independent, dependent and control variables for this hypothesis?</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AutoNum type="arabicPeriod"/>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Describe a method to test this hypothesis.</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(key words: Quadrat, random, area, multiple, count, woodland, full sun)</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1681632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40"/>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38" name="Google Shape;438;p40"/>
          <p:cNvSpPr txBox="1">
            <a:spLocks noGrp="1"/>
          </p:cNvSpPr>
          <p:nvPr>
            <p:ph type="title"/>
          </p:nvPr>
        </p:nvSpPr>
        <p:spPr>
          <a:xfrm>
            <a:off x="0" y="0"/>
            <a:ext cx="12192000" cy="1086000"/>
          </a:xfrm>
          <a:prstGeom prst="rect">
            <a:avLst/>
          </a:prstGeom>
          <a:solidFill>
            <a:srgbClr val="92D050"/>
          </a:solidFill>
          <a:ln>
            <a:noFill/>
          </a:ln>
        </p:spPr>
        <p:txBody>
          <a:bodyPr spcFirstLastPara="1" wrap="square" lIns="0" tIns="0" rIns="0" bIns="0" anchor="t" anchorCtr="0">
            <a:noAutofit/>
          </a:bodyPr>
          <a:lstStyle/>
          <a:p>
            <a:r>
              <a:rPr lang="en-GB">
                <a:solidFill>
                  <a:schemeClr val="dk2"/>
                </a:solidFill>
              </a:rPr>
              <a:t>Independent practice - answers</a:t>
            </a:r>
            <a:endParaRPr>
              <a:solidFill>
                <a:schemeClr val="dk2"/>
              </a:solidFill>
            </a:endParaRPr>
          </a:p>
        </p:txBody>
      </p:sp>
      <p:sp>
        <p:nvSpPr>
          <p:cNvPr id="439" name="Google Shape;439;p40"/>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35</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sp>
        <p:nvSpPr>
          <p:cNvPr id="440" name="Google Shape;440;p40"/>
          <p:cNvSpPr txBox="1"/>
          <p:nvPr/>
        </p:nvSpPr>
        <p:spPr>
          <a:xfrm>
            <a:off x="611967" y="1917533"/>
            <a:ext cx="10254200" cy="3092000"/>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Bluebells grow better in shady woodland areas than in full sun</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667"/>
              </a:spcBef>
              <a:spcAft>
                <a:spcPts val="0"/>
              </a:spcAft>
              <a:buClr>
                <a:srgbClr val="00968C"/>
              </a:buClr>
              <a:buSzPts val="4000"/>
              <a:buFont typeface="Montserrat"/>
              <a:buAutoNum type="arabicPeriod"/>
              <a:tabLst/>
              <a:defRPr/>
            </a:pPr>
            <a:r>
              <a:rPr kumimoji="0" lang="en-GB" sz="2667" b="0" i="0" u="none" strike="noStrike" kern="1200" cap="none" spc="0" normalizeH="0" baseline="0" noProof="0">
                <a:ln>
                  <a:noFill/>
                </a:ln>
                <a:solidFill>
                  <a:srgbClr val="00968C"/>
                </a:solidFill>
                <a:effectLst/>
                <a:uLnTx/>
                <a:uFillTx/>
                <a:latin typeface="Montserrat"/>
                <a:ea typeface="Montserrat"/>
                <a:cs typeface="Montserrat"/>
                <a:sym typeface="Montserrat"/>
              </a:rPr>
              <a:t>IV = light intensity, DV = bluebell growth, CV = water availability, space</a:t>
            </a: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2780154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0"/>
                                        </p:tgtEl>
                                        <p:attrNameLst>
                                          <p:attrName>style.visibility</p:attrName>
                                        </p:attrNameLst>
                                      </p:cBhvr>
                                      <p:to>
                                        <p:strVal val="visible"/>
                                      </p:to>
                                    </p:set>
                                    <p:animEffect transition="in" filter="fade">
                                      <p:cBhvr>
                                        <p:cTn id="7" dur="1000"/>
                                        <p:tgtEl>
                                          <p:spTgt spid="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41"/>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46" name="Google Shape;446;p41"/>
          <p:cNvSpPr txBox="1">
            <a:spLocks noGrp="1"/>
          </p:cNvSpPr>
          <p:nvPr>
            <p:ph type="title"/>
          </p:nvPr>
        </p:nvSpPr>
        <p:spPr>
          <a:xfrm>
            <a:off x="0" y="0"/>
            <a:ext cx="12192000" cy="1086000"/>
          </a:xfrm>
          <a:prstGeom prst="rect">
            <a:avLst/>
          </a:prstGeom>
          <a:solidFill>
            <a:srgbClr val="92D050"/>
          </a:solidFill>
          <a:ln>
            <a:noFill/>
          </a:ln>
        </p:spPr>
        <p:txBody>
          <a:bodyPr spcFirstLastPara="1" wrap="square" lIns="0" tIns="0" rIns="0" bIns="0" anchor="t" anchorCtr="0">
            <a:noAutofit/>
          </a:bodyPr>
          <a:lstStyle/>
          <a:p>
            <a:r>
              <a:rPr lang="en-GB" dirty="0">
                <a:solidFill>
                  <a:schemeClr val="dk2"/>
                </a:solidFill>
              </a:rPr>
              <a:t>Independent practice - answers</a:t>
            </a:r>
            <a:endParaRPr dirty="0">
              <a:solidFill>
                <a:schemeClr val="dk2"/>
              </a:solidFill>
            </a:endParaRPr>
          </a:p>
        </p:txBody>
      </p:sp>
      <p:sp>
        <p:nvSpPr>
          <p:cNvPr id="447" name="Google Shape;447;p41"/>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36</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sp>
        <p:nvSpPr>
          <p:cNvPr id="448" name="Google Shape;448;p41"/>
          <p:cNvSpPr txBox="1"/>
          <p:nvPr/>
        </p:nvSpPr>
        <p:spPr>
          <a:xfrm>
            <a:off x="611967" y="1917533"/>
            <a:ext cx="10528401" cy="3092000"/>
          </a:xfrm>
          <a:prstGeom prst="rect">
            <a:avLst/>
          </a:prstGeom>
          <a:noFill/>
          <a:ln>
            <a:noFill/>
          </a:ln>
        </p:spPr>
        <p:txBody>
          <a:bodyPr spcFirstLastPara="1" wrap="square" lIns="60950" tIns="60950" rIns="60950" bIns="60950" anchor="t" anchorCtr="0">
            <a:noAutofit/>
          </a:bodyPr>
          <a:lstStyle/>
          <a:p>
            <a:pPr marL="304815" marR="0" lvl="0" indent="-304815" algn="l" defTabSz="914400" rtl="0" eaLnBrk="1" fontAlgn="auto" latinLnBrk="0" hangingPunct="1">
              <a:lnSpc>
                <a:spcPct val="90000"/>
              </a:lnSpc>
              <a:spcBef>
                <a:spcPts val="667"/>
              </a:spcBef>
              <a:spcAft>
                <a:spcPts val="0"/>
              </a:spcAft>
              <a:buClr>
                <a:srgbClr val="00968C"/>
              </a:buClr>
              <a:buSzPts val="4000"/>
              <a:buFont typeface="Montserrat"/>
              <a:buChar char="-"/>
              <a:tabLst/>
              <a:defRPr/>
            </a:pPr>
            <a:r>
              <a:rPr kumimoji="0" lang="en-GB" sz="2667" b="0" i="0" u="none" strike="noStrike" kern="1200" cap="none" spc="0" normalizeH="0" baseline="0" noProof="0">
                <a:ln>
                  <a:noFill/>
                </a:ln>
                <a:solidFill>
                  <a:srgbClr val="00968C"/>
                </a:solidFill>
                <a:effectLst/>
                <a:uLnTx/>
                <a:uFillTx/>
                <a:latin typeface="Montserrat"/>
                <a:ea typeface="Montserrat"/>
                <a:cs typeface="Montserrat"/>
                <a:sym typeface="Montserrat"/>
              </a:rPr>
              <a:t>Measure the area of a sample site in woodland</a:t>
            </a: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00968C"/>
              </a:buClr>
              <a:buSzPts val="4000"/>
              <a:buFont typeface="Montserrat"/>
              <a:buChar char="-"/>
              <a:tabLst/>
              <a:defRPr/>
            </a:pPr>
            <a:r>
              <a:rPr kumimoji="0" lang="en-GB" sz="2667" b="0" i="0" u="none" strike="noStrike" kern="1200" cap="none" spc="0" normalizeH="0" baseline="0" noProof="0">
                <a:ln>
                  <a:noFill/>
                </a:ln>
                <a:solidFill>
                  <a:srgbClr val="00968C"/>
                </a:solidFill>
                <a:effectLst/>
                <a:uLnTx/>
                <a:uFillTx/>
                <a:latin typeface="Montserrat"/>
                <a:ea typeface="Montserrat"/>
                <a:cs typeface="Montserrat"/>
                <a:sym typeface="Montserrat"/>
              </a:rPr>
              <a:t>Use a grid and a random number generator to choose 10 random coordinates</a:t>
            </a: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00968C"/>
              </a:buClr>
              <a:buSzPts val="4000"/>
              <a:buFont typeface="Montserrat"/>
              <a:buChar char="-"/>
              <a:tabLst/>
              <a:defRPr/>
            </a:pPr>
            <a:r>
              <a:rPr kumimoji="0" lang="en-GB" sz="2667" b="0" i="0" u="none" strike="noStrike" kern="1200" cap="none" spc="0" normalizeH="0" baseline="0" noProof="0">
                <a:ln>
                  <a:noFill/>
                </a:ln>
                <a:solidFill>
                  <a:srgbClr val="00968C"/>
                </a:solidFill>
                <a:effectLst/>
                <a:uLnTx/>
                <a:uFillTx/>
                <a:latin typeface="Montserrat"/>
                <a:ea typeface="Montserrat"/>
                <a:cs typeface="Montserrat"/>
                <a:sym typeface="Montserrat"/>
              </a:rPr>
              <a:t>Place a quadrat in the coordinates and count the number of bluebells</a:t>
            </a: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00968C"/>
              </a:buClr>
              <a:buSzPts val="4000"/>
              <a:buFont typeface="Montserrat"/>
              <a:buChar char="-"/>
              <a:tabLst/>
              <a:defRPr/>
            </a:pPr>
            <a:r>
              <a:rPr kumimoji="0" lang="en-GB" sz="2667" b="0" i="0" u="none" strike="noStrike" kern="1200" cap="none" spc="0" normalizeH="0" baseline="0" noProof="0">
                <a:ln>
                  <a:noFill/>
                </a:ln>
                <a:solidFill>
                  <a:srgbClr val="00968C"/>
                </a:solidFill>
                <a:effectLst/>
                <a:uLnTx/>
                <a:uFillTx/>
                <a:latin typeface="Montserrat"/>
                <a:ea typeface="Montserrat"/>
                <a:cs typeface="Montserrat"/>
                <a:sym typeface="Montserrat"/>
              </a:rPr>
              <a:t>Calculate a mean and multiply up to estimate the number in the woodland</a:t>
            </a: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00968C"/>
              </a:buClr>
              <a:buSzPts val="4000"/>
              <a:buFont typeface="Montserrat"/>
              <a:buChar char="-"/>
              <a:tabLst/>
              <a:defRPr/>
            </a:pPr>
            <a:r>
              <a:rPr kumimoji="0" lang="en-GB" sz="2667" b="0" i="0" u="none" strike="noStrike" kern="1200" cap="none" spc="0" normalizeH="0" baseline="0" noProof="0">
                <a:ln>
                  <a:noFill/>
                </a:ln>
                <a:solidFill>
                  <a:srgbClr val="00968C"/>
                </a:solidFill>
                <a:effectLst/>
                <a:uLnTx/>
                <a:uFillTx/>
                <a:latin typeface="Montserrat"/>
                <a:ea typeface="Montserrat"/>
                <a:cs typeface="Montserrat"/>
                <a:sym typeface="Montserrat"/>
              </a:rPr>
              <a:t>Repeat the whole procedure using a site that is in full sun – e.g an open field. </a:t>
            </a: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00968C"/>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1206907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8"/>
                                        </p:tgtEl>
                                        <p:attrNameLst>
                                          <p:attrName>style.visibility</p:attrName>
                                        </p:attrNameLst>
                                      </p:cBhvr>
                                      <p:to>
                                        <p:strVal val="visible"/>
                                      </p:to>
                                    </p:set>
                                    <p:animEffect transition="in" filter="fade">
                                      <p:cBhvr>
                                        <p:cTn id="7" dur="1000"/>
                                        <p:tgtEl>
                                          <p:spTgt spid="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a:xfrm>
            <a:off x="261257" y="1580607"/>
            <a:ext cx="11691257" cy="4545558"/>
          </a:xfrm>
        </p:spPr>
        <p:txBody>
          <a:bodyPr/>
          <a:lstStyle/>
          <a:p>
            <a:r>
              <a:rPr lang="en-GB" dirty="0" smtClean="0"/>
              <a:t>Scientists might want to sample the distribution of a species to draw conclusions on what is causing this.</a:t>
            </a:r>
          </a:p>
          <a:p>
            <a:r>
              <a:rPr lang="en-GB" dirty="0" smtClean="0"/>
              <a:t>To do this by individually counting the organisms would be very time consuming and in most cases impossible.</a:t>
            </a:r>
          </a:p>
          <a:p>
            <a:r>
              <a:rPr lang="en-GB" dirty="0" smtClean="0"/>
              <a:t>Therefore scientists will sample an areas to get an accurate estimate. </a:t>
            </a:r>
            <a:endParaRPr lang="en-GB" dirty="0"/>
          </a:p>
        </p:txBody>
      </p:sp>
      <p:sp>
        <p:nvSpPr>
          <p:cNvPr id="4" name="Rectangle 6"/>
          <p:cNvSpPr txBox="1">
            <a:spLocks noChangeArrowheads="1"/>
          </p:cNvSpPr>
          <p:nvPr/>
        </p:nvSpPr>
        <p:spPr bwMode="auto">
          <a:xfrm>
            <a:off x="0" y="-9525"/>
            <a:ext cx="12192000" cy="89376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6437" tIns="0" rIns="115725"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tab pos="952500" algn="l"/>
              </a:tabLst>
              <a:defRPr/>
            </a:pPr>
            <a:r>
              <a:rPr kumimoji="0" lang="en-US" altLang="en-US" sz="4400" b="0" i="0" u="none" strike="noStrike" kern="0" cap="none" spc="0" normalizeH="0" baseline="0" noProof="0" dirty="0" smtClean="0">
                <a:ln>
                  <a:noFill/>
                </a:ln>
                <a:solidFill>
                  <a:srgbClr val="44546A"/>
                </a:solidFill>
                <a:effectLst/>
                <a:uLnTx/>
                <a:uFillTx/>
                <a:latin typeface="Calibri Light" panose="020F0302020204030204"/>
                <a:ea typeface="+mj-ea"/>
                <a:cs typeface="+mj-cs"/>
              </a:rPr>
              <a:t>Sampling Distribution</a:t>
            </a:r>
          </a:p>
        </p:txBody>
      </p:sp>
    </p:spTree>
    <p:extLst>
      <p:ext uri="{BB962C8B-B14F-4D97-AF65-F5344CB8AC3E}">
        <p14:creationId xmlns:p14="http://schemas.microsoft.com/office/powerpoint/2010/main" val="34487220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42"/>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54" name="Google Shape;454;p42"/>
          <p:cNvSpPr txBox="1">
            <a:spLocks noGrp="1"/>
          </p:cNvSpPr>
          <p:nvPr>
            <p:ph type="title"/>
          </p:nvPr>
        </p:nvSpPr>
        <p:spPr>
          <a:xfrm>
            <a:off x="0" y="5850"/>
            <a:ext cx="12192000" cy="1086000"/>
          </a:xfrm>
          <a:prstGeom prst="rect">
            <a:avLst/>
          </a:prstGeom>
          <a:solidFill>
            <a:srgbClr val="FFFF00"/>
          </a:solidFill>
          <a:ln>
            <a:noFill/>
          </a:ln>
        </p:spPr>
        <p:txBody>
          <a:bodyPr spcFirstLastPara="1" wrap="square" lIns="0" tIns="0" rIns="0" bIns="0" anchor="t" anchorCtr="0">
            <a:noAutofit/>
          </a:bodyPr>
          <a:lstStyle/>
          <a:p>
            <a:r>
              <a:rPr lang="en-GB" dirty="0">
                <a:solidFill>
                  <a:schemeClr val="dk2"/>
                </a:solidFill>
              </a:rPr>
              <a:t>Sampling along a transect line</a:t>
            </a:r>
            <a:endParaRPr dirty="0">
              <a:solidFill>
                <a:schemeClr val="dk2"/>
              </a:solidFill>
            </a:endParaRPr>
          </a:p>
        </p:txBody>
      </p:sp>
      <p:sp>
        <p:nvSpPr>
          <p:cNvPr id="455" name="Google Shape;455;p42"/>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38</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sp>
        <p:nvSpPr>
          <p:cNvPr id="456" name="Google Shape;456;p42"/>
          <p:cNvSpPr txBox="1"/>
          <p:nvPr/>
        </p:nvSpPr>
        <p:spPr>
          <a:xfrm>
            <a:off x="611967" y="1663533"/>
            <a:ext cx="10528401" cy="3584200"/>
          </a:xfrm>
          <a:prstGeom prst="rect">
            <a:avLst/>
          </a:prstGeom>
          <a:noFill/>
          <a:ln>
            <a:noFill/>
          </a:ln>
        </p:spPr>
        <p:txBody>
          <a:bodyPr spcFirstLastPara="1" wrap="square" lIns="60950" tIns="60950" rIns="60950" bIns="60950" anchor="t" anchorCtr="0">
            <a:noAutofit/>
          </a:bodyPr>
          <a:lstStyle/>
          <a:p>
            <a:pPr marL="304815" marR="0" lvl="0" indent="-304815" algn="l" defTabSz="914400" rtl="0" eaLnBrk="1" fontAlgn="auto" latinLnBrk="0" hangingPunct="1">
              <a:lnSpc>
                <a:spcPct val="90000"/>
              </a:lnSpc>
              <a:spcBef>
                <a:spcPts val="667"/>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A transect line is used when you are trying to investigate the effect of a changing factor (biotic or abiotic) over a distance.</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Quadrat readings are taken along a ‘line’ starting at one point and at various distances from it.</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This line is a </a:t>
            </a:r>
            <a:r>
              <a:rPr kumimoji="0" lang="en-GB" sz="2667" b="1" i="0" u="none" strike="noStrike" kern="1200" cap="none" spc="0" normalizeH="0" baseline="0" noProof="0">
                <a:ln>
                  <a:noFill/>
                </a:ln>
                <a:solidFill>
                  <a:srgbClr val="F03C78"/>
                </a:solidFill>
                <a:effectLst/>
                <a:uLnTx/>
                <a:uFillTx/>
                <a:latin typeface="Montserrat"/>
                <a:ea typeface="Montserrat"/>
                <a:cs typeface="Montserrat"/>
                <a:sym typeface="Montserrat"/>
              </a:rPr>
              <a:t>transect line</a:t>
            </a:r>
            <a:endParaRPr kumimoji="0" sz="2667" b="1" i="0" u="none" strike="noStrike" kern="1200" cap="none" spc="0" normalizeH="0" baseline="0" noProof="0">
              <a:ln>
                <a:noFill/>
              </a:ln>
              <a:solidFill>
                <a:srgbClr val="F03C78"/>
              </a:solidFill>
              <a:effectLst/>
              <a:uLnTx/>
              <a:uFillTx/>
              <a:latin typeface="Montserrat"/>
              <a:ea typeface="Montserrat"/>
              <a:cs typeface="Montserrat"/>
              <a:sym typeface="Montserrat"/>
            </a:endParaRPr>
          </a:p>
          <a:p>
            <a:pPr marL="304815" marR="0" lvl="0" indent="-304815" algn="l" defTabSz="914400" rtl="0" eaLnBrk="1" fontAlgn="auto" latinLnBrk="0" hangingPunct="1">
              <a:lnSpc>
                <a:spcPct val="90000"/>
              </a:lnSpc>
              <a:spcBef>
                <a:spcPts val="0"/>
              </a:spcBef>
              <a:spcAft>
                <a:spcPts val="0"/>
              </a:spcAft>
              <a:buClr>
                <a:srgbClr val="434343"/>
              </a:buClr>
              <a:buSzPts val="4000"/>
              <a:buFont typeface="Montserrat"/>
              <a:buChar char="-"/>
              <a:tabLst/>
              <a:defRPr/>
            </a:pPr>
            <a:r>
              <a:rPr kumimoji="0" lang="en-GB" sz="2667" b="0" i="0" u="none" strike="noStrike" kern="1200" cap="none" spc="0" normalizeH="0" baseline="0" noProof="0">
                <a:ln>
                  <a:noFill/>
                </a:ln>
                <a:solidFill>
                  <a:srgbClr val="434343"/>
                </a:solidFill>
                <a:effectLst/>
                <a:uLnTx/>
                <a:uFillTx/>
                <a:latin typeface="Montserrat"/>
                <a:ea typeface="Montserrat"/>
                <a:cs typeface="Montserrat"/>
                <a:sym typeface="Montserrat"/>
              </a:rPr>
              <a:t>Multiple, random readings should be taken at each point to ensure representative data free from bias. </a:t>
            </a: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304815"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a:p>
            <a:pPr marL="0" marR="0" lvl="0" indent="0" algn="l" defTabSz="914400" rtl="0" eaLnBrk="1" fontAlgn="auto" latinLnBrk="0" hangingPunct="1">
              <a:lnSpc>
                <a:spcPct val="90000"/>
              </a:lnSpc>
              <a:spcBef>
                <a:spcPts val="667"/>
              </a:spcBef>
              <a:spcAft>
                <a:spcPts val="0"/>
              </a:spcAft>
              <a:buClr>
                <a:srgbClr val="000000"/>
              </a:buClr>
              <a:buSzPts val="4000"/>
              <a:buFontTx/>
              <a:buNone/>
              <a:tabLst/>
              <a:defRPr/>
            </a:pPr>
            <a:endParaRPr kumimoji="0" sz="2667" b="0" i="0" u="none" strike="noStrike" kern="1200" cap="none" spc="0" normalizeH="0" baseline="0" noProof="0">
              <a:ln>
                <a:noFill/>
              </a:ln>
              <a:solidFill>
                <a:srgbClr val="434343"/>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200496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6">
                                            <p:txEl>
                                              <p:pRg st="0" end="0"/>
                                            </p:txEl>
                                          </p:spTgt>
                                        </p:tgtEl>
                                        <p:attrNameLst>
                                          <p:attrName>style.visibility</p:attrName>
                                        </p:attrNameLst>
                                      </p:cBhvr>
                                      <p:to>
                                        <p:strVal val="visible"/>
                                      </p:to>
                                    </p:set>
                                    <p:animEffect transition="in" filter="fade">
                                      <p:cBhvr>
                                        <p:cTn id="7" dur="1000"/>
                                        <p:tgtEl>
                                          <p:spTgt spid="4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xEl>
                                              <p:pRg st="1" end="1"/>
                                            </p:txEl>
                                          </p:spTgt>
                                        </p:tgtEl>
                                        <p:attrNameLst>
                                          <p:attrName>style.visibility</p:attrName>
                                        </p:attrNameLst>
                                      </p:cBhvr>
                                      <p:to>
                                        <p:strVal val="visible"/>
                                      </p:to>
                                    </p:set>
                                    <p:animEffect transition="in" filter="fade">
                                      <p:cBhvr>
                                        <p:cTn id="12" dur="1000"/>
                                        <p:tgtEl>
                                          <p:spTgt spid="4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6">
                                            <p:txEl>
                                              <p:pRg st="2" end="2"/>
                                            </p:txEl>
                                          </p:spTgt>
                                        </p:tgtEl>
                                        <p:attrNameLst>
                                          <p:attrName>style.visibility</p:attrName>
                                        </p:attrNameLst>
                                      </p:cBhvr>
                                      <p:to>
                                        <p:strVal val="visible"/>
                                      </p:to>
                                    </p:set>
                                    <p:animEffect transition="in" filter="fade">
                                      <p:cBhvr>
                                        <p:cTn id="17" dur="1000"/>
                                        <p:tgtEl>
                                          <p:spTgt spid="4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6">
                                            <p:txEl>
                                              <p:pRg st="3" end="3"/>
                                            </p:txEl>
                                          </p:spTgt>
                                        </p:tgtEl>
                                        <p:attrNameLst>
                                          <p:attrName>style.visibility</p:attrName>
                                        </p:attrNameLst>
                                      </p:cBhvr>
                                      <p:to>
                                        <p:strVal val="visible"/>
                                      </p:to>
                                    </p:set>
                                    <p:animEffect transition="in" filter="fade">
                                      <p:cBhvr>
                                        <p:cTn id="22" dur="1000"/>
                                        <p:tgtEl>
                                          <p:spTgt spid="45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3"/>
          <p:cNvSpPr txBox="1"/>
          <p:nvPr/>
        </p:nvSpPr>
        <p:spPr>
          <a:xfrm>
            <a:off x="624533" y="6391100"/>
            <a:ext cx="4407200" cy="2004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Tx/>
              <a:buNone/>
              <a:tabLst/>
              <a:defRPr/>
            </a:pPr>
            <a:endParaRPr kumimoji="0" sz="1067" b="0" i="0" u="none" strike="noStrike" kern="1200" cap="none" spc="0" normalizeH="0" baseline="0" noProof="0">
              <a:ln>
                <a:noFill/>
              </a:ln>
              <a:solidFill>
                <a:srgbClr val="00A099"/>
              </a:solidFill>
              <a:effectLst/>
              <a:uLnTx/>
              <a:uFillTx/>
              <a:latin typeface="Montserrat Medium"/>
              <a:ea typeface="Montserrat Medium"/>
              <a:cs typeface="Montserrat Medium"/>
              <a:sym typeface="Montserrat Medium"/>
            </a:endParaRPr>
          </a:p>
        </p:txBody>
      </p:sp>
      <p:sp>
        <p:nvSpPr>
          <p:cNvPr id="462" name="Google Shape;462;p43"/>
          <p:cNvSpPr txBox="1">
            <a:spLocks noGrp="1"/>
          </p:cNvSpPr>
          <p:nvPr>
            <p:ph type="title"/>
          </p:nvPr>
        </p:nvSpPr>
        <p:spPr>
          <a:xfrm>
            <a:off x="0" y="0"/>
            <a:ext cx="12192000" cy="1086000"/>
          </a:xfrm>
          <a:prstGeom prst="rect">
            <a:avLst/>
          </a:prstGeom>
          <a:solidFill>
            <a:srgbClr val="FFFF00"/>
          </a:solidFill>
          <a:ln>
            <a:noFill/>
          </a:ln>
        </p:spPr>
        <p:txBody>
          <a:bodyPr spcFirstLastPara="1" wrap="square" lIns="0" tIns="0" rIns="0" bIns="0" anchor="t" anchorCtr="0">
            <a:noAutofit/>
          </a:bodyPr>
          <a:lstStyle/>
          <a:p>
            <a:r>
              <a:rPr lang="en-GB" dirty="0">
                <a:solidFill>
                  <a:schemeClr val="dk2"/>
                </a:solidFill>
              </a:rPr>
              <a:t>Sampling along a transect line</a:t>
            </a:r>
            <a:endParaRPr dirty="0">
              <a:solidFill>
                <a:schemeClr val="dk2"/>
              </a:solidFill>
            </a:endParaRPr>
          </a:p>
        </p:txBody>
      </p:sp>
      <p:sp>
        <p:nvSpPr>
          <p:cNvPr id="463" name="Google Shape;463;p43"/>
          <p:cNvSpPr txBox="1">
            <a:spLocks noGrp="1"/>
          </p:cNvSpPr>
          <p:nvPr>
            <p:ph type="sldNum" idx="12"/>
          </p:nvPr>
        </p:nvSpPr>
        <p:spPr>
          <a:xfrm>
            <a:off x="611961" y="6391100"/>
            <a:ext cx="960000" cy="240000"/>
          </a:xfrm>
          <a:prstGeom prst="rect">
            <a:avLst/>
          </a:prstGeom>
          <a:no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fld id="{00000000-1234-1234-1234-123412341234}" type="slidenum">
              <a:rPr kumimoji="0" lang="en-GB" sz="1067" b="0" i="0" u="none" strike="noStrike" kern="1200" cap="none" spc="0" normalizeH="0" baseline="0" noProof="0">
                <a:ln>
                  <a:noFill/>
                </a:ln>
                <a:solidFill>
                  <a:srgbClr val="4B3241"/>
                </a:solidFill>
                <a:effectLst/>
                <a:uLnTx/>
                <a:uFillTx/>
                <a:latin typeface="Montserrat Medium"/>
                <a:sym typeface="Montserrat Medium"/>
              </a:rPr>
              <a:pPr marL="0" marR="0" lvl="0" indent="0" algn="l" defTabSz="914400" rtl="0" eaLnBrk="1" fontAlgn="auto" latinLnBrk="0" hangingPunct="1">
                <a:lnSpc>
                  <a:spcPct val="100000"/>
                </a:lnSpc>
                <a:spcBef>
                  <a:spcPts val="0"/>
                </a:spcBef>
                <a:spcAft>
                  <a:spcPts val="0"/>
                </a:spcAft>
                <a:buClr>
                  <a:srgbClr val="000000"/>
                </a:buClr>
                <a:buSzPts val="1600"/>
                <a:buFont typeface="Arial"/>
                <a:buNone/>
                <a:tabLst/>
                <a:defRPr/>
              </a:pPr>
              <a:t>39</a:t>
            </a:fld>
            <a:endParaRPr kumimoji="0" sz="1067" b="0" i="0" u="none" strike="noStrike" kern="1200" cap="none" spc="0" normalizeH="0" baseline="0" noProof="0">
              <a:ln>
                <a:noFill/>
              </a:ln>
              <a:solidFill>
                <a:srgbClr val="4B3241"/>
              </a:solidFill>
              <a:effectLst/>
              <a:uLnTx/>
              <a:uFillTx/>
              <a:latin typeface="Montserrat Medium"/>
              <a:sym typeface="Montserrat Medium"/>
            </a:endParaRPr>
          </a:p>
        </p:txBody>
      </p:sp>
      <p:pic>
        <p:nvPicPr>
          <p:cNvPr id="464" name="Google Shape;464;p43"/>
          <p:cNvPicPr preferRelativeResize="0"/>
          <p:nvPr/>
        </p:nvPicPr>
        <p:blipFill rotWithShape="1">
          <a:blip r:embed="rId3">
            <a:alphaModFix/>
          </a:blip>
          <a:srcRect/>
          <a:stretch/>
        </p:blipFill>
        <p:spPr>
          <a:xfrm>
            <a:off x="4324250" y="2548275"/>
            <a:ext cx="1905050" cy="2059516"/>
          </a:xfrm>
          <a:prstGeom prst="rect">
            <a:avLst/>
          </a:prstGeom>
          <a:noFill/>
          <a:ln>
            <a:noFill/>
          </a:ln>
        </p:spPr>
      </p:pic>
      <p:pic>
        <p:nvPicPr>
          <p:cNvPr id="465" name="Google Shape;465;p43"/>
          <p:cNvPicPr preferRelativeResize="0"/>
          <p:nvPr/>
        </p:nvPicPr>
        <p:blipFill rotWithShape="1">
          <a:blip r:embed="rId3">
            <a:alphaModFix/>
          </a:blip>
          <a:srcRect/>
          <a:stretch/>
        </p:blipFill>
        <p:spPr>
          <a:xfrm>
            <a:off x="2621284" y="2548275"/>
            <a:ext cx="1905050" cy="2059516"/>
          </a:xfrm>
          <a:prstGeom prst="rect">
            <a:avLst/>
          </a:prstGeom>
          <a:noFill/>
          <a:ln>
            <a:noFill/>
          </a:ln>
        </p:spPr>
      </p:pic>
      <p:pic>
        <p:nvPicPr>
          <p:cNvPr id="466" name="Google Shape;466;p43"/>
          <p:cNvPicPr preferRelativeResize="0"/>
          <p:nvPr/>
        </p:nvPicPr>
        <p:blipFill rotWithShape="1">
          <a:blip r:embed="rId3">
            <a:alphaModFix/>
          </a:blip>
          <a:srcRect/>
          <a:stretch/>
        </p:blipFill>
        <p:spPr>
          <a:xfrm>
            <a:off x="6148100" y="2548275"/>
            <a:ext cx="1905050" cy="2059516"/>
          </a:xfrm>
          <a:prstGeom prst="rect">
            <a:avLst/>
          </a:prstGeom>
          <a:noFill/>
          <a:ln>
            <a:noFill/>
          </a:ln>
        </p:spPr>
      </p:pic>
      <p:pic>
        <p:nvPicPr>
          <p:cNvPr id="467" name="Google Shape;467;p43"/>
          <p:cNvPicPr preferRelativeResize="0"/>
          <p:nvPr/>
        </p:nvPicPr>
        <p:blipFill rotWithShape="1">
          <a:blip r:embed="rId3">
            <a:alphaModFix/>
          </a:blip>
          <a:srcRect/>
          <a:stretch/>
        </p:blipFill>
        <p:spPr>
          <a:xfrm>
            <a:off x="7932267" y="2548275"/>
            <a:ext cx="1905050" cy="2059516"/>
          </a:xfrm>
          <a:prstGeom prst="rect">
            <a:avLst/>
          </a:prstGeom>
          <a:noFill/>
          <a:ln>
            <a:noFill/>
          </a:ln>
        </p:spPr>
      </p:pic>
      <p:pic>
        <p:nvPicPr>
          <p:cNvPr id="468" name="Google Shape;468;p43"/>
          <p:cNvPicPr preferRelativeResize="0"/>
          <p:nvPr/>
        </p:nvPicPr>
        <p:blipFill rotWithShape="1">
          <a:blip r:embed="rId3">
            <a:alphaModFix/>
          </a:blip>
          <a:srcRect/>
          <a:stretch/>
        </p:blipFill>
        <p:spPr>
          <a:xfrm>
            <a:off x="9674917" y="2548275"/>
            <a:ext cx="1905050" cy="2059516"/>
          </a:xfrm>
          <a:prstGeom prst="rect">
            <a:avLst/>
          </a:prstGeom>
          <a:noFill/>
          <a:ln>
            <a:noFill/>
          </a:ln>
        </p:spPr>
      </p:pic>
      <p:cxnSp>
        <p:nvCxnSpPr>
          <p:cNvPr id="469" name="Google Shape;469;p43"/>
          <p:cNvCxnSpPr/>
          <p:nvPr/>
        </p:nvCxnSpPr>
        <p:spPr>
          <a:xfrm>
            <a:off x="2727967" y="5105400"/>
            <a:ext cx="8899000" cy="15200"/>
          </a:xfrm>
          <a:prstGeom prst="straightConnector1">
            <a:avLst/>
          </a:prstGeom>
          <a:noFill/>
          <a:ln w="38100" cap="flat" cmpd="sng">
            <a:solidFill>
              <a:schemeClr val="dk2"/>
            </a:solidFill>
            <a:prstDash val="solid"/>
            <a:round/>
            <a:headEnd type="none" w="sm" len="sm"/>
            <a:tailEnd type="none" w="sm" len="sm"/>
          </a:ln>
        </p:spPr>
      </p:cxnSp>
      <p:sp>
        <p:nvSpPr>
          <p:cNvPr id="470" name="Google Shape;470;p43"/>
          <p:cNvSpPr/>
          <p:nvPr/>
        </p:nvSpPr>
        <p:spPr>
          <a:xfrm>
            <a:off x="3416292" y="4804517"/>
            <a:ext cx="594400" cy="594400"/>
          </a:xfrm>
          <a:prstGeom prst="rect">
            <a:avLst/>
          </a:prstGeom>
          <a:noFill/>
          <a:ln w="38100" cap="flat" cmpd="sng">
            <a:solidFill>
              <a:schemeClr val="accent6"/>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71" name="Google Shape;471;p43"/>
          <p:cNvSpPr/>
          <p:nvPr/>
        </p:nvSpPr>
        <p:spPr>
          <a:xfrm>
            <a:off x="4630409" y="4827750"/>
            <a:ext cx="594400" cy="594400"/>
          </a:xfrm>
          <a:prstGeom prst="rect">
            <a:avLst/>
          </a:prstGeom>
          <a:noFill/>
          <a:ln w="38100" cap="flat" cmpd="sng">
            <a:solidFill>
              <a:schemeClr val="accent6"/>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72" name="Google Shape;472;p43"/>
          <p:cNvSpPr/>
          <p:nvPr/>
        </p:nvSpPr>
        <p:spPr>
          <a:xfrm>
            <a:off x="5844525" y="4827750"/>
            <a:ext cx="594400" cy="594400"/>
          </a:xfrm>
          <a:prstGeom prst="rect">
            <a:avLst/>
          </a:prstGeom>
          <a:noFill/>
          <a:ln w="38100" cap="flat" cmpd="sng">
            <a:solidFill>
              <a:schemeClr val="accent6"/>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73" name="Google Shape;473;p43"/>
          <p:cNvSpPr/>
          <p:nvPr/>
        </p:nvSpPr>
        <p:spPr>
          <a:xfrm>
            <a:off x="7058642" y="4827750"/>
            <a:ext cx="594400" cy="594400"/>
          </a:xfrm>
          <a:prstGeom prst="rect">
            <a:avLst/>
          </a:prstGeom>
          <a:noFill/>
          <a:ln w="38100" cap="flat" cmpd="sng">
            <a:solidFill>
              <a:schemeClr val="accent6"/>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74" name="Google Shape;474;p43"/>
          <p:cNvSpPr/>
          <p:nvPr/>
        </p:nvSpPr>
        <p:spPr>
          <a:xfrm>
            <a:off x="8272759" y="4827750"/>
            <a:ext cx="594400" cy="594400"/>
          </a:xfrm>
          <a:prstGeom prst="rect">
            <a:avLst/>
          </a:prstGeom>
          <a:noFill/>
          <a:ln w="38100" cap="flat" cmpd="sng">
            <a:solidFill>
              <a:schemeClr val="accent6"/>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75" name="Google Shape;475;p43"/>
          <p:cNvSpPr/>
          <p:nvPr/>
        </p:nvSpPr>
        <p:spPr>
          <a:xfrm>
            <a:off x="9486875" y="4827750"/>
            <a:ext cx="594400" cy="594400"/>
          </a:xfrm>
          <a:prstGeom prst="rect">
            <a:avLst/>
          </a:prstGeom>
          <a:noFill/>
          <a:ln w="38100" cap="flat" cmpd="sng">
            <a:solidFill>
              <a:schemeClr val="accent6"/>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476" name="Google Shape;476;p43"/>
          <p:cNvSpPr/>
          <p:nvPr/>
        </p:nvSpPr>
        <p:spPr>
          <a:xfrm>
            <a:off x="10700992" y="4804517"/>
            <a:ext cx="594400" cy="594400"/>
          </a:xfrm>
          <a:prstGeom prst="rect">
            <a:avLst/>
          </a:prstGeom>
          <a:noFill/>
          <a:ln w="38100" cap="flat" cmpd="sng">
            <a:solidFill>
              <a:schemeClr val="accent6"/>
            </a:solidFill>
            <a:prstDash val="solid"/>
            <a:round/>
            <a:headEnd type="none" w="sm" len="sm"/>
            <a:tailEnd type="none" w="sm" len="sm"/>
          </a:ln>
        </p:spPr>
        <p:txBody>
          <a:bodyPr spcFirstLastPara="1" wrap="square" lIns="60950" tIns="60950" rIns="60950" bIns="6095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Tx/>
              <a:buNone/>
              <a:tabLst/>
              <a:defRPr/>
            </a:pPr>
            <a:endParaRPr kumimoji="0" sz="933"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477" name="Google Shape;477;p43"/>
          <p:cNvPicPr preferRelativeResize="0"/>
          <p:nvPr/>
        </p:nvPicPr>
        <p:blipFill rotWithShape="1">
          <a:blip r:embed="rId4">
            <a:alphaModFix/>
          </a:blip>
          <a:srcRect/>
          <a:stretch/>
        </p:blipFill>
        <p:spPr>
          <a:xfrm>
            <a:off x="240017" y="1854825"/>
            <a:ext cx="2584467" cy="3079575"/>
          </a:xfrm>
          <a:prstGeom prst="rect">
            <a:avLst/>
          </a:prstGeom>
          <a:noFill/>
          <a:ln>
            <a:noFill/>
          </a:ln>
        </p:spPr>
      </p:pic>
      <p:sp>
        <p:nvSpPr>
          <p:cNvPr id="478" name="Google Shape;478;p43"/>
          <p:cNvSpPr txBox="1"/>
          <p:nvPr/>
        </p:nvSpPr>
        <p:spPr>
          <a:xfrm>
            <a:off x="554350" y="4484942"/>
            <a:ext cx="1955800" cy="342800"/>
          </a:xfrm>
          <a:prstGeom prst="rect">
            <a:avLst/>
          </a:prstGeom>
          <a:noFill/>
          <a:ln>
            <a:noFill/>
          </a:ln>
        </p:spPr>
        <p:txBody>
          <a:bodyPr spcFirstLastPara="1" wrap="square" lIns="60950" tIns="60950" rIns="60950" bIns="609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1333" b="0" i="0" u="none" strike="noStrike" kern="1200" cap="none" spc="0" normalizeH="0" baseline="0" noProof="0">
                <a:ln>
                  <a:noFill/>
                </a:ln>
                <a:solidFill>
                  <a:srgbClr val="000000"/>
                </a:solidFill>
                <a:effectLst/>
                <a:uLnTx/>
                <a:uFillTx/>
                <a:latin typeface="Montserrat"/>
                <a:ea typeface="Montserrat"/>
                <a:cs typeface="Montserrat"/>
                <a:sym typeface="Montserrat"/>
              </a:rPr>
              <a:t>Road and tree source: Pixabay</a:t>
            </a:r>
            <a:endParaRPr kumimoji="0" sz="1333" b="0" i="0" u="none" strike="noStrike" kern="1200" cap="none" spc="0" normalizeH="0" baseline="0" noProof="0">
              <a:ln>
                <a:noFill/>
              </a:ln>
              <a:solidFill>
                <a:srgbClr val="000000"/>
              </a:solidFill>
              <a:effectLst/>
              <a:uLnTx/>
              <a:uFillTx/>
              <a:latin typeface="Montserrat"/>
              <a:ea typeface="Montserrat"/>
              <a:cs typeface="Montserrat"/>
              <a:sym typeface="Montserrat"/>
            </a:endParaRPr>
          </a:p>
        </p:txBody>
      </p:sp>
    </p:spTree>
    <p:extLst>
      <p:ext uri="{BB962C8B-B14F-4D97-AF65-F5344CB8AC3E}">
        <p14:creationId xmlns:p14="http://schemas.microsoft.com/office/powerpoint/2010/main" val="397015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gtEl>
                                        <p:attrNameLst>
                                          <p:attrName>style.visibility</p:attrName>
                                        </p:attrNameLst>
                                      </p:cBhvr>
                                      <p:to>
                                        <p:strVal val="visible"/>
                                      </p:to>
                                    </p:set>
                                    <p:animEffect transition="in" filter="fade">
                                      <p:cBhvr>
                                        <p:cTn id="7" dur="1000"/>
                                        <p:tgtEl>
                                          <p:spTgt spid="4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70"/>
                                        </p:tgtEl>
                                        <p:attrNameLst>
                                          <p:attrName>style.visibility</p:attrName>
                                        </p:attrNameLst>
                                      </p:cBhvr>
                                      <p:to>
                                        <p:strVal val="visible"/>
                                      </p:to>
                                    </p:set>
                                    <p:anim calcmode="lin" valueType="num">
                                      <p:cBhvr additive="base">
                                        <p:cTn id="12" dur="1000"/>
                                        <p:tgtEl>
                                          <p:spTgt spid="470"/>
                                        </p:tgtEl>
                                        <p:attrNameLst>
                                          <p:attrName>ppt_x</p:attrName>
                                        </p:attrNameLst>
                                      </p:cBhvr>
                                      <p:tavLst>
                                        <p:tav tm="0">
                                          <p:val>
                                            <p:strVal val="#ppt_x-1"/>
                                          </p:val>
                                        </p:tav>
                                        <p:tav tm="100000">
                                          <p:val>
                                            <p:strVal val="#ppt_x"/>
                                          </p:val>
                                        </p:tav>
                                      </p:tavLst>
                                    </p:anim>
                                  </p:childTnLst>
                                </p:cTn>
                              </p:par>
                              <p:par>
                                <p:cTn id="13" presetID="2" presetClass="entr" presetSubtype="8" fill="hold" nodeType="withEffect">
                                  <p:stCondLst>
                                    <p:cond delay="0"/>
                                  </p:stCondLst>
                                  <p:childTnLst>
                                    <p:set>
                                      <p:cBhvr>
                                        <p:cTn id="14" dur="1" fill="hold">
                                          <p:stCondLst>
                                            <p:cond delay="0"/>
                                          </p:stCondLst>
                                        </p:cTn>
                                        <p:tgtEl>
                                          <p:spTgt spid="471"/>
                                        </p:tgtEl>
                                        <p:attrNameLst>
                                          <p:attrName>style.visibility</p:attrName>
                                        </p:attrNameLst>
                                      </p:cBhvr>
                                      <p:to>
                                        <p:strVal val="visible"/>
                                      </p:to>
                                    </p:set>
                                    <p:anim calcmode="lin" valueType="num">
                                      <p:cBhvr additive="base">
                                        <p:cTn id="15" dur="1000"/>
                                        <p:tgtEl>
                                          <p:spTgt spid="471"/>
                                        </p:tgtEl>
                                        <p:attrNameLst>
                                          <p:attrName>ppt_x</p:attrName>
                                        </p:attrNameLst>
                                      </p:cBhvr>
                                      <p:tavLst>
                                        <p:tav tm="0">
                                          <p:val>
                                            <p:strVal val="#ppt_x-1"/>
                                          </p:val>
                                        </p:tav>
                                        <p:tav tm="100000">
                                          <p:val>
                                            <p:strVal val="#ppt_x"/>
                                          </p:val>
                                        </p:tav>
                                      </p:tavLst>
                                    </p:anim>
                                  </p:childTnLst>
                                </p:cTn>
                              </p:par>
                              <p:par>
                                <p:cTn id="16" presetID="2" presetClass="entr" presetSubtype="8" fill="hold" nodeType="withEffect">
                                  <p:stCondLst>
                                    <p:cond delay="0"/>
                                  </p:stCondLst>
                                  <p:childTnLst>
                                    <p:set>
                                      <p:cBhvr>
                                        <p:cTn id="17" dur="1" fill="hold">
                                          <p:stCondLst>
                                            <p:cond delay="0"/>
                                          </p:stCondLst>
                                        </p:cTn>
                                        <p:tgtEl>
                                          <p:spTgt spid="472"/>
                                        </p:tgtEl>
                                        <p:attrNameLst>
                                          <p:attrName>style.visibility</p:attrName>
                                        </p:attrNameLst>
                                      </p:cBhvr>
                                      <p:to>
                                        <p:strVal val="visible"/>
                                      </p:to>
                                    </p:set>
                                    <p:anim calcmode="lin" valueType="num">
                                      <p:cBhvr additive="base">
                                        <p:cTn id="18" dur="1000"/>
                                        <p:tgtEl>
                                          <p:spTgt spid="472"/>
                                        </p:tgtEl>
                                        <p:attrNameLst>
                                          <p:attrName>ppt_x</p:attrName>
                                        </p:attrNameLst>
                                      </p:cBhvr>
                                      <p:tavLst>
                                        <p:tav tm="0">
                                          <p:val>
                                            <p:strVal val="#ppt_x-1"/>
                                          </p:val>
                                        </p:tav>
                                        <p:tav tm="100000">
                                          <p:val>
                                            <p:strVal val="#ppt_x"/>
                                          </p:val>
                                        </p:tav>
                                      </p:tavLst>
                                    </p:anim>
                                  </p:childTnLst>
                                </p:cTn>
                              </p:par>
                              <p:par>
                                <p:cTn id="19" presetID="2" presetClass="entr" presetSubtype="8" fill="hold" nodeType="withEffect">
                                  <p:stCondLst>
                                    <p:cond delay="0"/>
                                  </p:stCondLst>
                                  <p:childTnLst>
                                    <p:set>
                                      <p:cBhvr>
                                        <p:cTn id="20" dur="1" fill="hold">
                                          <p:stCondLst>
                                            <p:cond delay="0"/>
                                          </p:stCondLst>
                                        </p:cTn>
                                        <p:tgtEl>
                                          <p:spTgt spid="473"/>
                                        </p:tgtEl>
                                        <p:attrNameLst>
                                          <p:attrName>style.visibility</p:attrName>
                                        </p:attrNameLst>
                                      </p:cBhvr>
                                      <p:to>
                                        <p:strVal val="visible"/>
                                      </p:to>
                                    </p:set>
                                    <p:anim calcmode="lin" valueType="num">
                                      <p:cBhvr additive="base">
                                        <p:cTn id="21" dur="1000"/>
                                        <p:tgtEl>
                                          <p:spTgt spid="473"/>
                                        </p:tgtEl>
                                        <p:attrNameLst>
                                          <p:attrName>ppt_x</p:attrName>
                                        </p:attrNameLst>
                                      </p:cBhvr>
                                      <p:tavLst>
                                        <p:tav tm="0">
                                          <p:val>
                                            <p:strVal val="#ppt_x-1"/>
                                          </p:val>
                                        </p:tav>
                                        <p:tav tm="100000">
                                          <p:val>
                                            <p:strVal val="#ppt_x"/>
                                          </p:val>
                                        </p:tav>
                                      </p:tavLst>
                                    </p:anim>
                                  </p:childTnLst>
                                </p:cTn>
                              </p:par>
                              <p:par>
                                <p:cTn id="22" presetID="2" presetClass="entr" presetSubtype="8" fill="hold" nodeType="withEffect">
                                  <p:stCondLst>
                                    <p:cond delay="0"/>
                                  </p:stCondLst>
                                  <p:childTnLst>
                                    <p:set>
                                      <p:cBhvr>
                                        <p:cTn id="23" dur="1" fill="hold">
                                          <p:stCondLst>
                                            <p:cond delay="0"/>
                                          </p:stCondLst>
                                        </p:cTn>
                                        <p:tgtEl>
                                          <p:spTgt spid="474"/>
                                        </p:tgtEl>
                                        <p:attrNameLst>
                                          <p:attrName>style.visibility</p:attrName>
                                        </p:attrNameLst>
                                      </p:cBhvr>
                                      <p:to>
                                        <p:strVal val="visible"/>
                                      </p:to>
                                    </p:set>
                                    <p:anim calcmode="lin" valueType="num">
                                      <p:cBhvr additive="base">
                                        <p:cTn id="24" dur="1000"/>
                                        <p:tgtEl>
                                          <p:spTgt spid="474"/>
                                        </p:tgtEl>
                                        <p:attrNameLst>
                                          <p:attrName>ppt_x</p:attrName>
                                        </p:attrNameLst>
                                      </p:cBhvr>
                                      <p:tavLst>
                                        <p:tav tm="0">
                                          <p:val>
                                            <p:strVal val="#ppt_x-1"/>
                                          </p:val>
                                        </p:tav>
                                        <p:tav tm="100000">
                                          <p:val>
                                            <p:strVal val="#ppt_x"/>
                                          </p:val>
                                        </p:tav>
                                      </p:tavLst>
                                    </p:anim>
                                  </p:childTnLst>
                                </p:cTn>
                              </p:par>
                              <p:par>
                                <p:cTn id="25" presetID="2" presetClass="entr" presetSubtype="8" fill="hold" nodeType="withEffect">
                                  <p:stCondLst>
                                    <p:cond delay="0"/>
                                  </p:stCondLst>
                                  <p:childTnLst>
                                    <p:set>
                                      <p:cBhvr>
                                        <p:cTn id="26" dur="1" fill="hold">
                                          <p:stCondLst>
                                            <p:cond delay="0"/>
                                          </p:stCondLst>
                                        </p:cTn>
                                        <p:tgtEl>
                                          <p:spTgt spid="475"/>
                                        </p:tgtEl>
                                        <p:attrNameLst>
                                          <p:attrName>style.visibility</p:attrName>
                                        </p:attrNameLst>
                                      </p:cBhvr>
                                      <p:to>
                                        <p:strVal val="visible"/>
                                      </p:to>
                                    </p:set>
                                    <p:anim calcmode="lin" valueType="num">
                                      <p:cBhvr additive="base">
                                        <p:cTn id="27" dur="1000"/>
                                        <p:tgtEl>
                                          <p:spTgt spid="475"/>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476"/>
                                        </p:tgtEl>
                                        <p:attrNameLst>
                                          <p:attrName>style.visibility</p:attrName>
                                        </p:attrNameLst>
                                      </p:cBhvr>
                                      <p:to>
                                        <p:strVal val="visible"/>
                                      </p:to>
                                    </p:set>
                                    <p:anim calcmode="lin" valueType="num">
                                      <p:cBhvr additive="base">
                                        <p:cTn id="30" dur="1000"/>
                                        <p:tgtEl>
                                          <p:spTgt spid="4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12192000" cy="1325563"/>
          </a:xfrm>
          <a:solidFill>
            <a:srgbClr val="FFFF00"/>
          </a:solidFill>
        </p:spPr>
        <p:txBody>
          <a:bodyPr/>
          <a:lstStyle/>
          <a:p>
            <a:pPr eaLnBrk="1" hangingPunct="1"/>
            <a:r>
              <a:rPr lang="en-GB" altLang="en-US" b="1" u="sng" smtClean="0"/>
              <a:t>Focus Area 1 from Do Now: </a:t>
            </a:r>
          </a:p>
        </p:txBody>
      </p:sp>
      <p:sp>
        <p:nvSpPr>
          <p:cNvPr id="10243" name="Content Placeholder 2"/>
          <p:cNvSpPr>
            <a:spLocks noGrp="1"/>
          </p:cNvSpPr>
          <p:nvPr>
            <p:ph idx="1"/>
          </p:nvPr>
        </p:nvSpPr>
        <p:spPr>
          <a:xfrm>
            <a:off x="334963" y="1825625"/>
            <a:ext cx="11018837" cy="4351338"/>
          </a:xfrm>
        </p:spPr>
        <p:txBody>
          <a:bodyPr/>
          <a:lstStyle/>
          <a:p>
            <a:pPr fontAlgn="t"/>
            <a:r>
              <a:rPr lang="en-GB" dirty="0"/>
              <a:t>5.1 Understand the terms ecosystem, community, population and habitat.</a:t>
            </a:r>
          </a:p>
          <a:p>
            <a:pPr fontAlgn="t"/>
            <a:r>
              <a:rPr lang="en-GB" dirty="0"/>
              <a:t>5.2 Understand that the numbers and distribution of organisms in a habitat are controlled by biotic and abiotic factors.</a:t>
            </a:r>
          </a:p>
          <a:p>
            <a:pPr fontAlgn="t"/>
            <a:r>
              <a:rPr lang="en-GB" dirty="0"/>
              <a:t>5.3 Understand how the concept of niche accounts for distribution and abundance of organisms in a habitat. </a:t>
            </a:r>
          </a:p>
          <a:p>
            <a:pPr eaLnBrk="1" hangingPunct="1"/>
            <a:endParaRPr lang="en-GB" altLang="en-US" dirty="0" smtClean="0"/>
          </a:p>
        </p:txBody>
      </p:sp>
    </p:spTree>
    <p:extLst>
      <p:ext uri="{BB962C8B-B14F-4D97-AF65-F5344CB8AC3E}">
        <p14:creationId xmlns:p14="http://schemas.microsoft.com/office/powerpoint/2010/main" val="3940802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lstStyle/>
          <a:p>
            <a:r>
              <a:rPr lang="en-GB" b="1" u="sng" dirty="0" smtClean="0"/>
              <a:t>Mini whiteboards </a:t>
            </a:r>
            <a:r>
              <a:rPr lang="en-GB" dirty="0" smtClean="0"/>
              <a:t>– which sampling method would you use to …..</a:t>
            </a:r>
            <a:endParaRPr lang="en-GB" dirty="0"/>
          </a:p>
        </p:txBody>
      </p:sp>
      <p:sp>
        <p:nvSpPr>
          <p:cNvPr id="3" name="Content Placeholder 2"/>
          <p:cNvSpPr>
            <a:spLocks noGrp="1"/>
          </p:cNvSpPr>
          <p:nvPr>
            <p:ph idx="1"/>
          </p:nvPr>
        </p:nvSpPr>
        <p:spPr>
          <a:xfrm>
            <a:off x="287383" y="1658983"/>
            <a:ext cx="11066417" cy="4517980"/>
          </a:xfrm>
        </p:spPr>
        <p:txBody>
          <a:bodyPr/>
          <a:lstStyle/>
          <a:p>
            <a:r>
              <a:rPr lang="en-GB" dirty="0"/>
              <a:t>c</a:t>
            </a:r>
            <a:r>
              <a:rPr lang="en-GB" dirty="0" smtClean="0"/>
              <a:t>ompare the abundance of a flowering plant in a grazed field and an adjacent </a:t>
            </a:r>
            <a:r>
              <a:rPr lang="en-GB" dirty="0" err="1" smtClean="0"/>
              <a:t>ungrazed</a:t>
            </a:r>
            <a:r>
              <a:rPr lang="en-GB" dirty="0" smtClean="0"/>
              <a:t> field?</a:t>
            </a:r>
          </a:p>
          <a:p>
            <a:endParaRPr lang="en-GB" dirty="0"/>
          </a:p>
          <a:p>
            <a:pPr marL="514350" indent="-514350">
              <a:buFont typeface="+mj-lt"/>
              <a:buAutoNum type="arabicParenR"/>
            </a:pPr>
            <a:r>
              <a:rPr lang="en-GB" dirty="0" smtClean="0"/>
              <a:t>Random</a:t>
            </a:r>
          </a:p>
          <a:p>
            <a:pPr marL="514350" indent="-514350">
              <a:buFont typeface="+mj-lt"/>
              <a:buAutoNum type="arabicParenR"/>
            </a:pPr>
            <a:r>
              <a:rPr lang="en-GB" dirty="0" smtClean="0"/>
              <a:t>Systematic</a:t>
            </a:r>
          </a:p>
          <a:p>
            <a:pPr marL="514350" indent="-514350">
              <a:buFont typeface="+mj-lt"/>
              <a:buAutoNum type="arabicParenR"/>
            </a:pPr>
            <a:r>
              <a:rPr lang="en-GB" dirty="0" smtClean="0"/>
              <a:t>Stratified</a:t>
            </a:r>
            <a:endParaRPr lang="en-GB" dirty="0"/>
          </a:p>
        </p:txBody>
      </p:sp>
    </p:spTree>
    <p:extLst>
      <p:ext uri="{BB962C8B-B14F-4D97-AF65-F5344CB8AC3E}">
        <p14:creationId xmlns:p14="http://schemas.microsoft.com/office/powerpoint/2010/main" val="1832366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lstStyle/>
          <a:p>
            <a:r>
              <a:rPr lang="en-GB" b="1" u="sng" dirty="0" smtClean="0"/>
              <a:t>Mini whiteboards </a:t>
            </a:r>
            <a:r>
              <a:rPr lang="en-GB" dirty="0" smtClean="0"/>
              <a:t>– which sampling method would you use to …..</a:t>
            </a:r>
            <a:endParaRPr lang="en-GB" dirty="0"/>
          </a:p>
        </p:txBody>
      </p:sp>
      <p:sp>
        <p:nvSpPr>
          <p:cNvPr id="3" name="Content Placeholder 2"/>
          <p:cNvSpPr>
            <a:spLocks noGrp="1"/>
          </p:cNvSpPr>
          <p:nvPr>
            <p:ph idx="1"/>
          </p:nvPr>
        </p:nvSpPr>
        <p:spPr>
          <a:xfrm>
            <a:off x="352697" y="1711234"/>
            <a:ext cx="11001103" cy="4465729"/>
          </a:xfrm>
        </p:spPr>
        <p:txBody>
          <a:bodyPr/>
          <a:lstStyle/>
          <a:p>
            <a:r>
              <a:rPr lang="en-GB" dirty="0" smtClean="0"/>
              <a:t>investigate whether there is a link between soil moisture levels and reed height?</a:t>
            </a:r>
          </a:p>
          <a:p>
            <a:endParaRPr lang="en-GB" dirty="0"/>
          </a:p>
          <a:p>
            <a:pPr marL="514350" indent="-514350">
              <a:buFont typeface="+mj-lt"/>
              <a:buAutoNum type="arabicParenR"/>
            </a:pPr>
            <a:r>
              <a:rPr lang="en-GB" dirty="0" smtClean="0"/>
              <a:t>Random</a:t>
            </a:r>
          </a:p>
          <a:p>
            <a:pPr marL="514350" indent="-514350">
              <a:buFont typeface="+mj-lt"/>
              <a:buAutoNum type="arabicParenR"/>
            </a:pPr>
            <a:r>
              <a:rPr lang="en-GB" dirty="0" smtClean="0"/>
              <a:t>Systematic</a:t>
            </a:r>
          </a:p>
          <a:p>
            <a:pPr marL="514350" indent="-514350">
              <a:buFont typeface="+mj-lt"/>
              <a:buAutoNum type="arabicParenR"/>
            </a:pPr>
            <a:r>
              <a:rPr lang="en-GB" dirty="0" smtClean="0"/>
              <a:t>Stratified</a:t>
            </a:r>
            <a:endParaRPr lang="en-GB" dirty="0"/>
          </a:p>
        </p:txBody>
      </p:sp>
    </p:spTree>
    <p:extLst>
      <p:ext uri="{BB962C8B-B14F-4D97-AF65-F5344CB8AC3E}">
        <p14:creationId xmlns:p14="http://schemas.microsoft.com/office/powerpoint/2010/main" val="3158476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a:lstStyle/>
          <a:p>
            <a:r>
              <a:rPr lang="en-GB" b="1" u="sng" dirty="0" smtClean="0"/>
              <a:t>Mini whiteboards </a:t>
            </a:r>
            <a:r>
              <a:rPr lang="en-GB" dirty="0" smtClean="0"/>
              <a:t>– which sampling method would you use to …..</a:t>
            </a:r>
            <a:endParaRPr lang="en-GB" dirty="0"/>
          </a:p>
        </p:txBody>
      </p:sp>
      <p:sp>
        <p:nvSpPr>
          <p:cNvPr id="3" name="Content Placeholder 2"/>
          <p:cNvSpPr>
            <a:spLocks noGrp="1"/>
          </p:cNvSpPr>
          <p:nvPr>
            <p:ph idx="1"/>
          </p:nvPr>
        </p:nvSpPr>
        <p:spPr>
          <a:xfrm>
            <a:off x="313509" y="1789611"/>
            <a:ext cx="11040291" cy="4387352"/>
          </a:xfrm>
        </p:spPr>
        <p:txBody>
          <a:bodyPr/>
          <a:lstStyle/>
          <a:p>
            <a:r>
              <a:rPr lang="en-GB" dirty="0"/>
              <a:t>i</a:t>
            </a:r>
            <a:r>
              <a:rPr lang="en-GB" dirty="0" smtClean="0"/>
              <a:t>nvestigate the impact of grazing on grass abundance?</a:t>
            </a:r>
          </a:p>
          <a:p>
            <a:endParaRPr lang="en-GB" dirty="0"/>
          </a:p>
          <a:p>
            <a:pPr marL="514350" indent="-514350">
              <a:buFont typeface="+mj-lt"/>
              <a:buAutoNum type="arabicParenR"/>
            </a:pPr>
            <a:r>
              <a:rPr lang="en-GB" dirty="0" smtClean="0"/>
              <a:t>Random</a:t>
            </a:r>
          </a:p>
          <a:p>
            <a:pPr marL="514350" indent="-514350">
              <a:buFont typeface="+mj-lt"/>
              <a:buAutoNum type="arabicParenR"/>
            </a:pPr>
            <a:r>
              <a:rPr lang="en-GB" dirty="0" smtClean="0"/>
              <a:t>Systematic</a:t>
            </a:r>
          </a:p>
          <a:p>
            <a:pPr marL="514350" indent="-514350">
              <a:buFont typeface="+mj-lt"/>
              <a:buAutoNum type="arabicParenR"/>
            </a:pPr>
            <a:r>
              <a:rPr lang="en-GB" dirty="0" smtClean="0"/>
              <a:t>Stratified</a:t>
            </a:r>
            <a:endParaRPr lang="en-GB" dirty="0"/>
          </a:p>
        </p:txBody>
      </p:sp>
    </p:spTree>
    <p:extLst>
      <p:ext uri="{BB962C8B-B14F-4D97-AF65-F5344CB8AC3E}">
        <p14:creationId xmlns:p14="http://schemas.microsoft.com/office/powerpoint/2010/main" val="1441073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4" end="4"/>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0"/>
            <a:ext cx="12296503" cy="1325563"/>
          </a:xfrm>
          <a:solidFill>
            <a:schemeClr val="accent1">
              <a:lumMod val="20000"/>
              <a:lumOff val="80000"/>
            </a:schemeClr>
          </a:solidFill>
        </p:spPr>
        <p:txBody>
          <a:bodyPr/>
          <a:lstStyle/>
          <a:p>
            <a:r>
              <a:rPr lang="en-GB" b="1" u="sng" dirty="0" smtClean="0"/>
              <a:t>Mini whiteboards </a:t>
            </a:r>
            <a:r>
              <a:rPr lang="en-GB" dirty="0" smtClean="0"/>
              <a:t>– which sampling method would you use to …..</a:t>
            </a:r>
            <a:endParaRPr lang="en-GB" dirty="0"/>
          </a:p>
        </p:txBody>
      </p:sp>
      <p:sp>
        <p:nvSpPr>
          <p:cNvPr id="3" name="Content Placeholder 2"/>
          <p:cNvSpPr>
            <a:spLocks noGrp="1"/>
          </p:cNvSpPr>
          <p:nvPr>
            <p:ph idx="1"/>
          </p:nvPr>
        </p:nvSpPr>
        <p:spPr>
          <a:xfrm>
            <a:off x="457200" y="1750423"/>
            <a:ext cx="10896600" cy="4426540"/>
          </a:xfrm>
        </p:spPr>
        <p:txBody>
          <a:bodyPr/>
          <a:lstStyle/>
          <a:p>
            <a:r>
              <a:rPr lang="en-US" dirty="0"/>
              <a:t>f</a:t>
            </a:r>
            <a:r>
              <a:rPr lang="en-US" dirty="0" smtClean="0"/>
              <a:t>ind </a:t>
            </a:r>
            <a:r>
              <a:rPr lang="en-US" dirty="0"/>
              <a:t>out if the percentage cover of species B is different on the tops of dunes than in between the dunes.</a:t>
            </a:r>
            <a:endParaRPr lang="en-GB" dirty="0"/>
          </a:p>
          <a:p>
            <a:pPr marL="514350" indent="-514350">
              <a:buFont typeface="+mj-lt"/>
              <a:buAutoNum type="arabicParenR"/>
            </a:pPr>
            <a:r>
              <a:rPr lang="en-GB" dirty="0" smtClean="0"/>
              <a:t>Random</a:t>
            </a:r>
          </a:p>
          <a:p>
            <a:pPr marL="514350" indent="-514350">
              <a:buFont typeface="+mj-lt"/>
              <a:buAutoNum type="arabicParenR"/>
            </a:pPr>
            <a:r>
              <a:rPr lang="en-GB" dirty="0" smtClean="0"/>
              <a:t>Systematic</a:t>
            </a:r>
          </a:p>
          <a:p>
            <a:pPr marL="514350" indent="-514350">
              <a:buFont typeface="+mj-lt"/>
              <a:buAutoNum type="arabicParenR"/>
            </a:pPr>
            <a:r>
              <a:rPr lang="en-GB" dirty="0" smtClean="0"/>
              <a:t>Stratified</a:t>
            </a:r>
            <a:endParaRPr lang="en-GB" dirty="0"/>
          </a:p>
        </p:txBody>
      </p:sp>
    </p:spTree>
    <p:extLst>
      <p:ext uri="{BB962C8B-B14F-4D97-AF65-F5344CB8AC3E}">
        <p14:creationId xmlns:p14="http://schemas.microsoft.com/office/powerpoint/2010/main" val="3282385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3">
                                            <p:txEl>
                                              <p:pRg st="3" end="3"/>
                                            </p:txEl>
                                          </p:spTgt>
                                        </p:tgtEl>
                                        <p:attrNameLst>
                                          <p:attrName>style.color</p:attrName>
                                        </p:attrNameLst>
                                      </p:cBhvr>
                                      <p:to>
                                        <a:srgbClr val="00B05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0"/>
            <a:ext cx="12296503" cy="1325563"/>
          </a:xfrm>
          <a:solidFill>
            <a:schemeClr val="accent1">
              <a:lumMod val="20000"/>
              <a:lumOff val="80000"/>
            </a:schemeClr>
          </a:solidFill>
        </p:spPr>
        <p:txBody>
          <a:bodyPr>
            <a:normAutofit fontScale="90000"/>
          </a:bodyPr>
          <a:lstStyle/>
          <a:p>
            <a:r>
              <a:rPr lang="en-GB" b="1" u="sng" dirty="0" smtClean="0"/>
              <a:t>Mini whiteboards </a:t>
            </a:r>
            <a:r>
              <a:rPr lang="en-GB" dirty="0" smtClean="0"/>
              <a:t>– describe how you would use a quadrat to estimate the percentage of organisms in an area</a:t>
            </a:r>
            <a:endParaRPr lang="en-GB" dirty="0"/>
          </a:p>
        </p:txBody>
      </p:sp>
      <p:sp>
        <p:nvSpPr>
          <p:cNvPr id="3" name="Content Placeholder 2"/>
          <p:cNvSpPr>
            <a:spLocks noGrp="1"/>
          </p:cNvSpPr>
          <p:nvPr>
            <p:ph idx="1"/>
          </p:nvPr>
        </p:nvSpPr>
        <p:spPr>
          <a:xfrm>
            <a:off x="182880" y="1724297"/>
            <a:ext cx="11170920" cy="4452666"/>
          </a:xfrm>
        </p:spPr>
        <p:txBody>
          <a:bodyPr/>
          <a:lstStyle/>
          <a:p>
            <a:r>
              <a:rPr lang="en-GB" dirty="0" smtClean="0">
                <a:solidFill>
                  <a:srgbClr val="00B050"/>
                </a:solidFill>
              </a:rPr>
              <a:t>You should count the number of squares that this organism is found in.</a:t>
            </a:r>
          </a:p>
          <a:p>
            <a:r>
              <a:rPr lang="en-GB" dirty="0" smtClean="0">
                <a:solidFill>
                  <a:srgbClr val="00B050"/>
                </a:solidFill>
              </a:rPr>
              <a:t>Then divide by the total number of squares in the quadrat.</a:t>
            </a:r>
          </a:p>
          <a:p>
            <a:r>
              <a:rPr lang="en-GB" dirty="0" smtClean="0">
                <a:solidFill>
                  <a:srgbClr val="00B050"/>
                </a:solidFill>
              </a:rPr>
              <a:t>Then multiply by 100</a:t>
            </a:r>
          </a:p>
        </p:txBody>
      </p:sp>
      <p:pic>
        <p:nvPicPr>
          <p:cNvPr id="4" name="Picture 3"/>
          <p:cNvPicPr>
            <a:picLocks noChangeAspect="1"/>
          </p:cNvPicPr>
          <p:nvPr/>
        </p:nvPicPr>
        <p:blipFill>
          <a:blip r:embed="rId2"/>
          <a:stretch>
            <a:fillRect/>
          </a:stretch>
        </p:blipFill>
        <p:spPr>
          <a:xfrm>
            <a:off x="8390346" y="4114800"/>
            <a:ext cx="2963454" cy="2222591"/>
          </a:xfrm>
          <a:prstGeom prst="rect">
            <a:avLst/>
          </a:prstGeom>
        </p:spPr>
      </p:pic>
    </p:spTree>
    <p:extLst>
      <p:ext uri="{BB962C8B-B14F-4D97-AF65-F5344CB8AC3E}">
        <p14:creationId xmlns:p14="http://schemas.microsoft.com/office/powerpoint/2010/main" val="4922545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0"/>
            <a:ext cx="12296503" cy="1325563"/>
          </a:xfrm>
          <a:solidFill>
            <a:schemeClr val="accent1">
              <a:lumMod val="20000"/>
              <a:lumOff val="80000"/>
            </a:schemeClr>
          </a:solidFill>
        </p:spPr>
        <p:txBody>
          <a:bodyPr>
            <a:normAutofit fontScale="90000"/>
          </a:bodyPr>
          <a:lstStyle/>
          <a:p>
            <a:r>
              <a:rPr lang="en-GB" b="1" u="sng" dirty="0" smtClean="0"/>
              <a:t>Mini whiteboards </a:t>
            </a:r>
            <a:r>
              <a:rPr lang="en-GB" dirty="0" smtClean="0"/>
              <a:t>– describe how you would use a quadrat to estimate the  number of organisms in an area</a:t>
            </a:r>
            <a:endParaRPr lang="en-GB" dirty="0"/>
          </a:p>
        </p:txBody>
      </p:sp>
      <p:sp>
        <p:nvSpPr>
          <p:cNvPr id="3" name="Content Placeholder 2"/>
          <p:cNvSpPr>
            <a:spLocks noGrp="1"/>
          </p:cNvSpPr>
          <p:nvPr>
            <p:ph idx="1"/>
          </p:nvPr>
        </p:nvSpPr>
        <p:spPr>
          <a:xfrm>
            <a:off x="248194" y="1580606"/>
            <a:ext cx="11612880" cy="4596357"/>
          </a:xfrm>
        </p:spPr>
        <p:txBody>
          <a:bodyPr/>
          <a:lstStyle/>
          <a:p>
            <a:r>
              <a:rPr lang="en-GB" dirty="0" smtClean="0">
                <a:solidFill>
                  <a:srgbClr val="00B050"/>
                </a:solidFill>
              </a:rPr>
              <a:t>You should count the number of squares that this organism is found in.</a:t>
            </a:r>
          </a:p>
          <a:p>
            <a:r>
              <a:rPr lang="en-GB" dirty="0" smtClean="0">
                <a:solidFill>
                  <a:srgbClr val="00B050"/>
                </a:solidFill>
              </a:rPr>
              <a:t>Add the total for all of the quadrats used and divide by the number of quadrats to find the average.</a:t>
            </a:r>
          </a:p>
          <a:p>
            <a:r>
              <a:rPr lang="en-GB" dirty="0" smtClean="0">
                <a:solidFill>
                  <a:srgbClr val="00B050"/>
                </a:solidFill>
              </a:rPr>
              <a:t>Then multiply by the number of quadrats that would fit into the area sampled.</a:t>
            </a:r>
          </a:p>
          <a:p>
            <a:endParaRPr lang="en-GB" dirty="0">
              <a:solidFill>
                <a:srgbClr val="00B050"/>
              </a:solidFill>
            </a:endParaRPr>
          </a:p>
        </p:txBody>
      </p:sp>
      <p:pic>
        <p:nvPicPr>
          <p:cNvPr id="4" name="Picture 3"/>
          <p:cNvPicPr>
            <a:picLocks noChangeAspect="1"/>
          </p:cNvPicPr>
          <p:nvPr/>
        </p:nvPicPr>
        <p:blipFill>
          <a:blip r:embed="rId2"/>
          <a:stretch>
            <a:fillRect/>
          </a:stretch>
        </p:blipFill>
        <p:spPr>
          <a:xfrm>
            <a:off x="8341359" y="4209415"/>
            <a:ext cx="2963454" cy="2222591"/>
          </a:xfrm>
          <a:prstGeom prst="rect">
            <a:avLst/>
          </a:prstGeom>
        </p:spPr>
      </p:pic>
    </p:spTree>
    <p:extLst>
      <p:ext uri="{BB962C8B-B14F-4D97-AF65-F5344CB8AC3E}">
        <p14:creationId xmlns:p14="http://schemas.microsoft.com/office/powerpoint/2010/main" val="2625858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503" y="0"/>
            <a:ext cx="12296503" cy="1325563"/>
          </a:xfrm>
          <a:solidFill>
            <a:schemeClr val="accent1">
              <a:lumMod val="20000"/>
              <a:lumOff val="80000"/>
            </a:schemeClr>
          </a:solidFill>
        </p:spPr>
        <p:txBody>
          <a:bodyPr>
            <a:normAutofit/>
          </a:bodyPr>
          <a:lstStyle/>
          <a:p>
            <a:r>
              <a:rPr lang="en-GB" b="1" u="sng" dirty="0" smtClean="0"/>
              <a:t>Mini whiteboards </a:t>
            </a:r>
            <a:r>
              <a:rPr lang="en-GB" dirty="0" smtClean="0"/>
              <a:t>– what is a good number of quadrats to take to get repeatable results?</a:t>
            </a:r>
            <a:endParaRPr lang="en-GB" dirty="0"/>
          </a:p>
        </p:txBody>
      </p:sp>
      <p:pic>
        <p:nvPicPr>
          <p:cNvPr id="4" name="Picture 3"/>
          <p:cNvPicPr>
            <a:picLocks noChangeAspect="1"/>
          </p:cNvPicPr>
          <p:nvPr/>
        </p:nvPicPr>
        <p:blipFill>
          <a:blip r:embed="rId2"/>
          <a:stretch>
            <a:fillRect/>
          </a:stretch>
        </p:blipFill>
        <p:spPr>
          <a:xfrm>
            <a:off x="8390346" y="4001294"/>
            <a:ext cx="2963454" cy="2222591"/>
          </a:xfrm>
          <a:prstGeom prst="rect">
            <a:avLst/>
          </a:prstGeom>
        </p:spPr>
      </p:pic>
      <p:sp>
        <p:nvSpPr>
          <p:cNvPr id="5" name="Content Placeholder 4"/>
          <p:cNvSpPr>
            <a:spLocks noGrp="1"/>
          </p:cNvSpPr>
          <p:nvPr>
            <p:ph idx="1"/>
          </p:nvPr>
        </p:nvSpPr>
        <p:spPr>
          <a:xfrm>
            <a:off x="352697" y="1711234"/>
            <a:ext cx="11001103" cy="4465729"/>
          </a:xfrm>
        </p:spPr>
        <p:txBody>
          <a:bodyPr/>
          <a:lstStyle/>
          <a:p>
            <a:pPr marL="514350" indent="-514350">
              <a:buFont typeface="+mj-lt"/>
              <a:buAutoNum type="arabicParenR"/>
            </a:pPr>
            <a:r>
              <a:rPr lang="en-GB" dirty="0" smtClean="0"/>
              <a:t>3</a:t>
            </a:r>
          </a:p>
          <a:p>
            <a:pPr marL="514350" indent="-514350">
              <a:buFont typeface="+mj-lt"/>
              <a:buAutoNum type="arabicParenR"/>
            </a:pPr>
            <a:r>
              <a:rPr lang="en-GB" dirty="0" smtClean="0"/>
              <a:t>10 or more</a:t>
            </a:r>
          </a:p>
          <a:p>
            <a:pPr marL="514350" indent="-514350">
              <a:buFont typeface="+mj-lt"/>
              <a:buAutoNum type="arabicParenR"/>
            </a:pPr>
            <a:r>
              <a:rPr lang="en-GB" dirty="0" smtClean="0"/>
              <a:t>1000s</a:t>
            </a:r>
          </a:p>
          <a:p>
            <a:endParaRPr lang="en-GB" dirty="0"/>
          </a:p>
        </p:txBody>
      </p:sp>
      <p:sp>
        <p:nvSpPr>
          <p:cNvPr id="6" name="TextBox 5"/>
          <p:cNvSpPr txBox="1"/>
          <p:nvPr/>
        </p:nvSpPr>
        <p:spPr>
          <a:xfrm>
            <a:off x="352697" y="3931920"/>
            <a:ext cx="749553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srgbClr val="00B050"/>
                </a:solidFill>
                <a:effectLst/>
                <a:uLnTx/>
                <a:uFillTx/>
                <a:latin typeface="Calibri" panose="020F0502020204030204"/>
                <a:ea typeface="+mn-ea"/>
                <a:cs typeface="+mn-cs"/>
              </a:rPr>
              <a:t>This gives you enough data for a stats test and shouldn’t be too time consuming.</a:t>
            </a:r>
            <a:endParaRPr kumimoji="0" lang="en-GB" sz="2400" b="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1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5">
                                            <p:txEl>
                                              <p:pRg st="1" end="1"/>
                                            </p:txEl>
                                          </p:spTgt>
                                        </p:tgtEl>
                                        <p:attrNameLst>
                                          <p:attrName>style.color</p:attrName>
                                        </p:attrNameLst>
                                      </p:cBhvr>
                                      <p:to>
                                        <a:srgbClr val="00B050"/>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endParaRPr lang="en-GB"/>
          </a:p>
        </p:txBody>
      </p:sp>
      <p:sp>
        <p:nvSpPr>
          <p:cNvPr id="3" name="Content Placeholder 2"/>
          <p:cNvSpPr txBox="1">
            <a:spLocks noGrp="1"/>
          </p:cNvSpPr>
          <p:nvPr>
            <p:ph idx="1"/>
          </p:nvPr>
        </p:nvSpPr>
        <p:spPr/>
        <p:txBody>
          <a:bodyPr/>
          <a:lstStyle/>
          <a:p>
            <a:endParaRPr lang="en-GB"/>
          </a:p>
        </p:txBody>
      </p:sp>
      <p:pic>
        <p:nvPicPr>
          <p:cNvPr id="4" name="Picture 4">
            <a:extLst>
              <a:ext uri="{FF2B5EF4-FFF2-40B4-BE49-F238E27FC236}">
                <a16:creationId xmlns:a16="http://schemas.microsoft.com/office/drawing/2014/main" id="{00000000-0000-0000-0000-000000000000}"/>
              </a:ext>
            </a:extLst>
          </p:cNvPr>
          <p:cNvPicPr>
            <a:picLocks noChangeAspect="1"/>
          </p:cNvPicPr>
          <p:nvPr/>
        </p:nvPicPr>
        <p:blipFill>
          <a:blip r:embed="rId2"/>
          <a:srcRect l="21116" t="19009" r="50000" b="32444"/>
          <a:stretch>
            <a:fillRect/>
          </a:stretch>
        </p:blipFill>
        <p:spPr>
          <a:xfrm>
            <a:off x="2822917" y="110569"/>
            <a:ext cx="6921303" cy="6543446"/>
          </a:xfrm>
          <a:prstGeom prst="rect">
            <a:avLst/>
          </a:prstGeom>
          <a:noFill/>
          <a:ln cap="flat">
            <a:noFill/>
          </a:ln>
        </p:spPr>
      </p:pic>
    </p:spTree>
    <p:extLst>
      <p:ext uri="{BB962C8B-B14F-4D97-AF65-F5344CB8AC3E}">
        <p14:creationId xmlns:p14="http://schemas.microsoft.com/office/powerpoint/2010/main" val="17248773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p>
            <a:endParaRPr lang="en-GB"/>
          </a:p>
        </p:txBody>
      </p:sp>
      <p:sp>
        <p:nvSpPr>
          <p:cNvPr id="3" name="Content Placeholder 2"/>
          <p:cNvSpPr txBox="1">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00000000-0000-0000-0000-000000000000}"/>
              </a:ext>
            </a:extLst>
          </p:cNvPr>
          <p:cNvPicPr>
            <a:picLocks noChangeAspect="1"/>
          </p:cNvPicPr>
          <p:nvPr/>
        </p:nvPicPr>
        <p:blipFill>
          <a:blip r:embed="rId2"/>
          <a:srcRect/>
          <a:stretch>
            <a:fillRect/>
          </a:stretch>
        </p:blipFill>
        <p:spPr>
          <a:xfrm>
            <a:off x="2414592" y="365129"/>
            <a:ext cx="7062340" cy="5911678"/>
          </a:xfrm>
          <a:prstGeom prst="rect">
            <a:avLst/>
          </a:prstGeom>
          <a:noFill/>
          <a:ln cap="flat">
            <a:noFill/>
          </a:ln>
        </p:spPr>
      </p:pic>
      <p:sp>
        <p:nvSpPr>
          <p:cNvPr id="5" name="TextBox 3"/>
          <p:cNvSpPr txBox="1"/>
          <p:nvPr/>
        </p:nvSpPr>
        <p:spPr>
          <a:xfrm>
            <a:off x="9650989" y="1229026"/>
            <a:ext cx="2275658"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FF0000"/>
                </a:solidFill>
                <a:uFillTx/>
                <a:latin typeface="Calibri"/>
              </a:rPr>
              <a:t>Uses the information given to </a:t>
            </a:r>
            <a:r>
              <a:rPr lang="en-US" sz="1800" b="0" i="0" u="sng" strike="noStrike" kern="1200" cap="none" spc="0" baseline="0">
                <a:solidFill>
                  <a:srgbClr val="FF0000"/>
                </a:solidFill>
                <a:uFillTx/>
                <a:latin typeface="Calibri"/>
              </a:rPr>
              <a:t>describe</a:t>
            </a:r>
            <a:r>
              <a:rPr lang="en-US" sz="1800" b="0" i="0" u="none" strike="noStrike" kern="1200" cap="none" spc="0" baseline="0">
                <a:solidFill>
                  <a:srgbClr val="FF0000"/>
                </a:solidFill>
                <a:uFillTx/>
                <a:latin typeface="Calibri"/>
              </a:rPr>
              <a:t> distribution/diversity.</a:t>
            </a:r>
            <a:endParaRPr lang="en-GB" sz="1800" b="0" i="0" u="none" strike="noStrike" kern="1200" cap="none" spc="0" baseline="0">
              <a:solidFill>
                <a:srgbClr val="FF0000"/>
              </a:solidFill>
              <a:uFillTx/>
              <a:latin typeface="Calibri"/>
            </a:endParaRPr>
          </a:p>
        </p:txBody>
      </p:sp>
      <p:sp>
        <p:nvSpPr>
          <p:cNvPr id="6" name="Arrow: Left 4"/>
          <p:cNvSpPr/>
          <p:nvPr/>
        </p:nvSpPr>
        <p:spPr>
          <a:xfrm>
            <a:off x="8945401" y="1559070"/>
            <a:ext cx="608222" cy="398166"/>
          </a:xfrm>
          <a:custGeom>
            <a:avLst>
              <a:gd name="f0" fmla="val 7070"/>
              <a:gd name="f1" fmla="val 5400"/>
            </a:avLst>
            <a:gdLst>
              <a:gd name="f2" fmla="val 10800000"/>
              <a:gd name="f3" fmla="val 5400000"/>
              <a:gd name="f4" fmla="val 180"/>
              <a:gd name="f5" fmla="val w"/>
              <a:gd name="f6" fmla="val h"/>
              <a:gd name="f7" fmla="val 0"/>
              <a:gd name="f8" fmla="val 21600"/>
              <a:gd name="f9" fmla="val 10800"/>
              <a:gd name="f10" fmla="+- 0 0 0"/>
              <a:gd name="f11" fmla="+- 0 0 180"/>
              <a:gd name="f12" fmla="*/ f5 1 21600"/>
              <a:gd name="f13" fmla="*/ f6 1 21600"/>
              <a:gd name="f14" fmla="+- f8 0 f7"/>
              <a:gd name="f15" fmla="pin 0 f0 21600"/>
              <a:gd name="f16" fmla="pin 0 f1 10800"/>
              <a:gd name="f17" fmla="*/ f10 f2 1"/>
              <a:gd name="f18" fmla="*/ f11 f2 1"/>
              <a:gd name="f19" fmla="val f15"/>
              <a:gd name="f20" fmla="val f16"/>
              <a:gd name="f21" fmla="*/ f14 1 21600"/>
              <a:gd name="f22" fmla="*/ f15 f12 1"/>
              <a:gd name="f23" fmla="*/ f16 f13 1"/>
              <a:gd name="f24" fmla="*/ f17 1 f4"/>
              <a:gd name="f25" fmla="*/ f18 1 f4"/>
              <a:gd name="f26" fmla="+- 21600 0 f20"/>
              <a:gd name="f27" fmla="*/ f19 f20 1"/>
              <a:gd name="f28" fmla="*/ 21600 f21 1"/>
              <a:gd name="f29" fmla="*/ 0 f21 1"/>
              <a:gd name="f30" fmla="*/ f20 f13 1"/>
              <a:gd name="f31" fmla="*/ f19 f12 1"/>
              <a:gd name="f32" fmla="+- f24 0 f3"/>
              <a:gd name="f33" fmla="+- f25 0 f3"/>
              <a:gd name="f34" fmla="*/ f27 1 10800"/>
              <a:gd name="f35" fmla="*/ f29 1 f21"/>
              <a:gd name="f36" fmla="*/ f28 1 f21"/>
              <a:gd name="f37" fmla="*/ f26 f13 1"/>
              <a:gd name="f38" fmla="+- f19 0 f34"/>
              <a:gd name="f39" fmla="*/ f36 f12 1"/>
              <a:gd name="f40" fmla="*/ f35 f13 1"/>
              <a:gd name="f41" fmla="*/ f36 f13 1"/>
              <a:gd name="f42" fmla="*/ f38 f12 1"/>
            </a:gdLst>
            <a:ahLst>
              <a:ahXY gdRefX="f0" minX="f7" maxX="f8" gdRefY="f1" minY="f7" maxY="f9">
                <a:pos x="f22" y="f23"/>
              </a:ahXY>
            </a:ahLst>
            <a:cxnLst>
              <a:cxn ang="3cd4">
                <a:pos x="hc" y="t"/>
              </a:cxn>
              <a:cxn ang="0">
                <a:pos x="r" y="vc"/>
              </a:cxn>
              <a:cxn ang="cd4">
                <a:pos x="hc" y="b"/>
              </a:cxn>
              <a:cxn ang="cd2">
                <a:pos x="l" y="vc"/>
              </a:cxn>
              <a:cxn ang="f32">
                <a:pos x="f31" y="f40"/>
              </a:cxn>
              <a:cxn ang="f33">
                <a:pos x="f31" y="f41"/>
              </a:cxn>
            </a:cxnLst>
            <a:rect l="f42" t="f30" r="f39" b="f37"/>
            <a:pathLst>
              <a:path w="21600" h="21600">
                <a:moveTo>
                  <a:pt x="f8" y="f20"/>
                </a:moveTo>
                <a:lnTo>
                  <a:pt x="f19" y="f20"/>
                </a:lnTo>
                <a:lnTo>
                  <a:pt x="f19" y="f7"/>
                </a:lnTo>
                <a:lnTo>
                  <a:pt x="f7" y="f9"/>
                </a:lnTo>
                <a:lnTo>
                  <a:pt x="f19" y="f8"/>
                </a:lnTo>
                <a:lnTo>
                  <a:pt x="f19" y="f26"/>
                </a:lnTo>
                <a:lnTo>
                  <a:pt x="f8" y="f26"/>
                </a:lnTo>
                <a:close/>
              </a:path>
            </a:pathLst>
          </a:custGeom>
          <a:solidFill>
            <a:srgbClr val="FF0000"/>
          </a:solidFill>
          <a:ln w="12701" cap="flat">
            <a:solidFill>
              <a:srgbClr val="00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7" name="Oval 5"/>
          <p:cNvSpPr/>
          <p:nvPr/>
        </p:nvSpPr>
        <p:spPr>
          <a:xfrm>
            <a:off x="6462860" y="2152351"/>
            <a:ext cx="1940512" cy="417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8" name="TextBox 8"/>
          <p:cNvSpPr txBox="1"/>
          <p:nvPr/>
        </p:nvSpPr>
        <p:spPr>
          <a:xfrm>
            <a:off x="9841321" y="3142747"/>
            <a:ext cx="2275658" cy="92333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sng" strike="noStrike" kern="1200" cap="none" spc="0" baseline="0">
                <a:solidFill>
                  <a:srgbClr val="FF0000"/>
                </a:solidFill>
                <a:uFillTx/>
                <a:latin typeface="Calibri"/>
              </a:rPr>
              <a:t>Explains</a:t>
            </a:r>
            <a:r>
              <a:rPr lang="en-US" sz="1800" b="0" i="0" u="none" strike="noStrike" kern="1200" cap="none" spc="0" baseline="0">
                <a:solidFill>
                  <a:srgbClr val="FF0000"/>
                </a:solidFill>
                <a:uFillTx/>
                <a:latin typeface="Calibri"/>
              </a:rPr>
              <a:t> using knowledge of succession.</a:t>
            </a:r>
            <a:endParaRPr lang="en-GB" sz="1800" b="0" i="0" u="none" strike="noStrike" kern="1200" cap="none" spc="0" baseline="0">
              <a:solidFill>
                <a:srgbClr val="FF0000"/>
              </a:solidFill>
              <a:uFillTx/>
              <a:latin typeface="Calibri"/>
            </a:endParaRPr>
          </a:p>
        </p:txBody>
      </p:sp>
      <p:sp>
        <p:nvSpPr>
          <p:cNvPr id="9" name="Oval 9"/>
          <p:cNvSpPr/>
          <p:nvPr/>
        </p:nvSpPr>
        <p:spPr>
          <a:xfrm>
            <a:off x="2240536" y="3233839"/>
            <a:ext cx="1940512" cy="417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0" name="Oval 10"/>
          <p:cNvSpPr/>
          <p:nvPr/>
        </p:nvSpPr>
        <p:spPr>
          <a:xfrm>
            <a:off x="7536420" y="3604409"/>
            <a:ext cx="1940512" cy="417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1" name="Oval 11"/>
          <p:cNvSpPr/>
          <p:nvPr/>
        </p:nvSpPr>
        <p:spPr>
          <a:xfrm>
            <a:off x="2372063" y="3943002"/>
            <a:ext cx="1285536" cy="417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
        <p:nvSpPr>
          <p:cNvPr id="12" name="Oval 12"/>
          <p:cNvSpPr/>
          <p:nvPr/>
        </p:nvSpPr>
        <p:spPr>
          <a:xfrm>
            <a:off x="6462860" y="5853732"/>
            <a:ext cx="1940512" cy="41706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spTree>
    <p:extLst>
      <p:ext uri="{BB962C8B-B14F-4D97-AF65-F5344CB8AC3E}">
        <p14:creationId xmlns:p14="http://schemas.microsoft.com/office/powerpoint/2010/main" val="1905017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P spid="10" grpId="0" animBg="1"/>
      <p:bldP spid="11" grpId="0" animBg="1"/>
      <p:bldP spid="1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0"/>
            <a:ext cx="12192000" cy="1325563"/>
          </a:xfrm>
          <a:solidFill>
            <a:srgbClr val="FFFF00"/>
          </a:solidFill>
        </p:spPr>
        <p:txBody>
          <a:bodyPr/>
          <a:lstStyle/>
          <a:p>
            <a:pPr eaLnBrk="1" hangingPunct="1"/>
            <a:r>
              <a:rPr lang="en-GB" altLang="en-US" b="1" u="sng" dirty="0" smtClean="0"/>
              <a:t>Focus Area </a:t>
            </a:r>
            <a:r>
              <a:rPr lang="en-GB" altLang="en-US" b="1" u="sng" dirty="0"/>
              <a:t>3</a:t>
            </a:r>
            <a:r>
              <a:rPr lang="en-GB" altLang="en-US" b="1" u="sng" dirty="0" smtClean="0"/>
              <a:t> </a:t>
            </a:r>
            <a:r>
              <a:rPr lang="en-GB" altLang="en-US" b="1" u="sng" dirty="0" smtClean="0"/>
              <a:t>from Do Now: </a:t>
            </a:r>
          </a:p>
        </p:txBody>
      </p:sp>
      <p:sp>
        <p:nvSpPr>
          <p:cNvPr id="10243" name="Content Placeholder 2"/>
          <p:cNvSpPr>
            <a:spLocks noGrp="1"/>
          </p:cNvSpPr>
          <p:nvPr>
            <p:ph idx="1"/>
          </p:nvPr>
        </p:nvSpPr>
        <p:spPr>
          <a:xfrm>
            <a:off x="334963" y="1825625"/>
            <a:ext cx="11018837" cy="4351338"/>
          </a:xfrm>
        </p:spPr>
        <p:txBody>
          <a:bodyPr/>
          <a:lstStyle/>
          <a:p>
            <a:r>
              <a:rPr lang="en-US" altLang="en-US" dirty="0"/>
              <a:t>5.4 Understand the stages of succession from </a:t>
            </a:r>
            <a:r>
              <a:rPr lang="en-US" altLang="en-US" dirty="0" err="1"/>
              <a:t>colonisation</a:t>
            </a:r>
            <a:r>
              <a:rPr lang="en-US" altLang="en-US" dirty="0"/>
              <a:t> to a climax community. </a:t>
            </a:r>
          </a:p>
          <a:p>
            <a:pPr marL="0" indent="0" eaLnBrk="1" hangingPunct="1">
              <a:buNone/>
            </a:pPr>
            <a:endParaRPr lang="en-GB" altLang="en-US" dirty="0" smtClean="0"/>
          </a:p>
        </p:txBody>
      </p:sp>
    </p:spTree>
    <p:extLst>
      <p:ext uri="{BB962C8B-B14F-4D97-AF65-F5344CB8AC3E}">
        <p14:creationId xmlns:p14="http://schemas.microsoft.com/office/powerpoint/2010/main" val="22353033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1"/>
          </p:nvPr>
        </p:nvSpPr>
        <p:spPr>
          <a:xfrm>
            <a:off x="1847851" y="765175"/>
            <a:ext cx="8353425" cy="5545138"/>
          </a:xfrm>
        </p:spPr>
        <p:txBody>
          <a:bodyPr/>
          <a:lstStyle/>
          <a:p>
            <a:pPr marL="609600" indent="-609600" algn="l">
              <a:buFontTx/>
              <a:buAutoNum type="arabicPeriod"/>
            </a:pPr>
            <a:r>
              <a:rPr lang="en-GB" altLang="en-US" sz="2800">
                <a:latin typeface="Comic Sans MS" panose="030F0702030302020204" pitchFamily="66" charset="0"/>
              </a:rPr>
              <a:t>What does it mean?</a:t>
            </a:r>
          </a:p>
          <a:p>
            <a:pPr marL="609600" indent="-609600" algn="l">
              <a:buFontTx/>
              <a:buAutoNum type="arabicPeriod"/>
            </a:pPr>
            <a:r>
              <a:rPr lang="en-GB" altLang="en-US" sz="2800">
                <a:latin typeface="Comic Sans MS" panose="030F0702030302020204" pitchFamily="66" charset="0"/>
              </a:rPr>
              <a:t>How many can you list?</a:t>
            </a:r>
          </a:p>
          <a:p>
            <a:pPr marL="609600" indent="-609600" algn="l"/>
            <a:endParaRPr lang="en-GB" altLang="en-US" sz="2800">
              <a:latin typeface="Comic Sans MS" panose="030F0702030302020204" pitchFamily="66" charset="0"/>
            </a:endParaRPr>
          </a:p>
          <a:p>
            <a:pPr marL="609600" indent="-609600" algn="l"/>
            <a:endParaRPr lang="en-GB" altLang="en-US" sz="2800">
              <a:latin typeface="Comic Sans MS" panose="030F0702030302020204" pitchFamily="66" charset="0"/>
            </a:endParaRPr>
          </a:p>
          <a:p>
            <a:pPr marL="609600" indent="-609600" algn="l"/>
            <a:endParaRPr lang="en-GB" altLang="en-US" sz="2800">
              <a:latin typeface="Comic Sans MS" panose="030F0702030302020204" pitchFamily="66" charset="0"/>
            </a:endParaRPr>
          </a:p>
          <a:p>
            <a:pPr marL="609600" indent="-609600" algn="l"/>
            <a:endParaRPr lang="en-GB" altLang="en-US" sz="2800">
              <a:latin typeface="Comic Sans MS" panose="030F0702030302020204" pitchFamily="66" charset="0"/>
            </a:endParaRPr>
          </a:p>
          <a:p>
            <a:pPr marL="609600" indent="-609600" algn="l"/>
            <a:endParaRPr lang="en-GB" altLang="en-US" sz="2800">
              <a:latin typeface="Comic Sans MS" panose="030F0702030302020204" pitchFamily="66" charset="0"/>
            </a:endParaRPr>
          </a:p>
          <a:p>
            <a:pPr marL="609600" indent="-609600" algn="l"/>
            <a:endParaRPr lang="en-GB" altLang="en-US" sz="2800">
              <a:latin typeface="Comic Sans MS" panose="030F0702030302020204" pitchFamily="66" charset="0"/>
            </a:endParaRPr>
          </a:p>
          <a:p>
            <a:pPr marL="609600" indent="-609600" algn="l"/>
            <a:endParaRPr lang="en-GB" altLang="en-US" sz="2800">
              <a:latin typeface="Comic Sans MS" panose="030F0702030302020204" pitchFamily="66" charset="0"/>
            </a:endParaRPr>
          </a:p>
          <a:p>
            <a:pPr marL="609600" indent="-609600" algn="l"/>
            <a:r>
              <a:rPr lang="en-GB" altLang="en-US" sz="2800">
                <a:latin typeface="Comic Sans MS" panose="030F0702030302020204" pitchFamily="66" charset="0"/>
              </a:rPr>
              <a:t>Now do the same for </a:t>
            </a:r>
            <a:r>
              <a:rPr lang="en-GB" altLang="en-US" sz="2800" b="1" u="sng">
                <a:latin typeface="Comic Sans MS" panose="030F0702030302020204" pitchFamily="66" charset="0"/>
              </a:rPr>
              <a:t>ABIOTIC FACTORS</a:t>
            </a:r>
            <a:endParaRPr lang="en-US" altLang="en-US" sz="2800" b="1" u="sng">
              <a:latin typeface="Comic Sans MS" panose="030F0702030302020204" pitchFamily="66" charset="0"/>
            </a:endParaRPr>
          </a:p>
        </p:txBody>
      </p:sp>
      <p:pic>
        <p:nvPicPr>
          <p:cNvPr id="6147" name="Picture 1"/>
          <p:cNvPicPr>
            <a:picLocks noChangeAspect="1"/>
          </p:cNvPicPr>
          <p:nvPr/>
        </p:nvPicPr>
        <p:blipFill>
          <a:blip r:embed="rId2">
            <a:extLst>
              <a:ext uri="{28A0092B-C50C-407E-A947-70E740481C1C}">
                <a14:useLocalDpi xmlns:a14="http://schemas.microsoft.com/office/drawing/2010/main" val="0"/>
              </a:ext>
            </a:extLst>
          </a:blip>
          <a:srcRect t="21477" r="51060"/>
          <a:stretch>
            <a:fillRect/>
          </a:stretch>
        </p:blipFill>
        <p:spPr bwMode="auto">
          <a:xfrm>
            <a:off x="4360864" y="1846263"/>
            <a:ext cx="3324225"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524000" y="1"/>
            <a:ext cx="9144000" cy="620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2800" b="1" u="sng" kern="0" dirty="0">
                <a:latin typeface="Comic Sans MS" panose="030F0702030302020204" pitchFamily="66" charset="0"/>
              </a:rPr>
              <a:t>Biotic Factors</a:t>
            </a:r>
            <a:endParaRPr lang="en-GB" sz="2000" kern="0" dirty="0">
              <a:latin typeface="Comic Sans MS" panose="030F0702030302020204" pitchFamily="66" charset="0"/>
            </a:endParaRPr>
          </a:p>
        </p:txBody>
      </p:sp>
      <p:sp>
        <p:nvSpPr>
          <p:cNvPr id="7" name="TextBox 6"/>
          <p:cNvSpPr txBox="1">
            <a:spLocks noChangeArrowheads="1"/>
          </p:cNvSpPr>
          <p:nvPr/>
        </p:nvSpPr>
        <p:spPr bwMode="auto">
          <a:xfrm>
            <a:off x="6672264" y="1446213"/>
            <a:ext cx="3259137"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Interspecific competition</a:t>
            </a:r>
          </a:p>
        </p:txBody>
      </p:sp>
      <p:sp>
        <p:nvSpPr>
          <p:cNvPr id="8" name="TextBox 7"/>
          <p:cNvSpPr txBox="1">
            <a:spLocks noChangeArrowheads="1"/>
          </p:cNvSpPr>
          <p:nvPr/>
        </p:nvSpPr>
        <p:spPr bwMode="auto">
          <a:xfrm>
            <a:off x="1852613" y="3536950"/>
            <a:ext cx="3249612"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Intraspecific competition</a:t>
            </a:r>
          </a:p>
        </p:txBody>
      </p:sp>
      <p:sp>
        <p:nvSpPr>
          <p:cNvPr id="9" name="TextBox 8"/>
          <p:cNvSpPr txBox="1">
            <a:spLocks noChangeArrowheads="1"/>
          </p:cNvSpPr>
          <p:nvPr/>
        </p:nvSpPr>
        <p:spPr bwMode="auto">
          <a:xfrm>
            <a:off x="2009776" y="1911350"/>
            <a:ext cx="1095375"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Grazing</a:t>
            </a:r>
          </a:p>
        </p:txBody>
      </p:sp>
      <p:sp>
        <p:nvSpPr>
          <p:cNvPr id="10" name="TextBox 9"/>
          <p:cNvSpPr txBox="1">
            <a:spLocks noChangeArrowheads="1"/>
          </p:cNvSpPr>
          <p:nvPr/>
        </p:nvSpPr>
        <p:spPr bwMode="auto">
          <a:xfrm>
            <a:off x="2411413" y="2649538"/>
            <a:ext cx="1327150"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Predation</a:t>
            </a:r>
          </a:p>
        </p:txBody>
      </p:sp>
      <p:sp>
        <p:nvSpPr>
          <p:cNvPr id="11" name="TextBox 10"/>
          <p:cNvSpPr txBox="1">
            <a:spLocks noChangeArrowheads="1"/>
          </p:cNvSpPr>
          <p:nvPr/>
        </p:nvSpPr>
        <p:spPr bwMode="auto">
          <a:xfrm>
            <a:off x="7861300" y="2327275"/>
            <a:ext cx="1104900"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Disease</a:t>
            </a:r>
          </a:p>
        </p:txBody>
      </p:sp>
      <p:sp>
        <p:nvSpPr>
          <p:cNvPr id="12" name="TextBox 11"/>
          <p:cNvSpPr txBox="1">
            <a:spLocks noChangeArrowheads="1"/>
          </p:cNvSpPr>
          <p:nvPr/>
        </p:nvSpPr>
        <p:spPr bwMode="auto">
          <a:xfrm>
            <a:off x="8329614" y="3336925"/>
            <a:ext cx="1417637"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Parasitism</a:t>
            </a:r>
          </a:p>
        </p:txBody>
      </p:sp>
    </p:spTree>
    <p:extLst>
      <p:ext uri="{BB962C8B-B14F-4D97-AF65-F5344CB8AC3E}">
        <p14:creationId xmlns:p14="http://schemas.microsoft.com/office/powerpoint/2010/main" val="2171894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051">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3465" y="0"/>
            <a:ext cx="12191996" cy="1143000"/>
          </a:xfrm>
          <a:solidFill>
            <a:srgbClr val="FFFF00"/>
          </a:solidFill>
        </p:spPr>
        <p:txBody>
          <a:bodyPr/>
          <a:lstStyle/>
          <a:p>
            <a:pPr lvl="0"/>
            <a:r>
              <a:rPr lang="en-GB" b="1" u="sng"/>
              <a:t>How Does Succession Work?</a:t>
            </a:r>
          </a:p>
        </p:txBody>
      </p:sp>
      <p:sp>
        <p:nvSpPr>
          <p:cNvPr id="3" name="Text Box 3"/>
          <p:cNvSpPr txBox="1"/>
          <p:nvPr/>
        </p:nvSpPr>
        <p:spPr>
          <a:xfrm>
            <a:off x="0" y="1408715"/>
            <a:ext cx="10439403" cy="15593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ED7D31"/>
                </a:solidFill>
                <a:uFillTx/>
                <a:latin typeface="Calibri Light"/>
                <a:cs typeface="Times New Roman" pitchFamily="18"/>
              </a:rPr>
              <a:t>PRIMARY</a:t>
            </a:r>
            <a:r>
              <a:rPr lang="en-GB" sz="2400" b="0" i="0" u="none" strike="noStrike" kern="1200" cap="none" spc="0" baseline="0">
                <a:solidFill>
                  <a:srgbClr val="000000"/>
                </a:solidFill>
                <a:uFillTx/>
                <a:latin typeface="Calibri Light"/>
                <a:cs typeface="Times New Roman" pitchFamily="18"/>
              </a:rPr>
              <a:t>- Plants grow where NO PLANTS HAVE GROWN BEFORE</a:t>
            </a:r>
            <a:r>
              <a:rPr lang="en-GB" sz="2400" b="0" i="0" u="none" strike="noStrike" kern="1200" cap="none" spc="0" baseline="0">
                <a:solidFill>
                  <a:srgbClr val="000000"/>
                </a:solidFill>
                <a:uFillTx/>
                <a:latin typeface="Comic Sans MS" pitchFamily="66"/>
                <a:cs typeface="Times New Roman" pitchFamily="18"/>
              </a:rPr>
              <a:t>.</a:t>
            </a:r>
            <a:endParaRPr lang="en-GB" sz="2400" b="0" i="0" u="none" strike="noStrike" kern="1200" cap="none" spc="0" baseline="0">
              <a:solidFill>
                <a:srgbClr val="000000"/>
              </a:solidFill>
              <a:uFillTx/>
              <a:latin typeface="Times New Roman" pitchFamily="18"/>
              <a:cs typeface="Times New Roman" pitchFamily="18"/>
            </a:endParaRPr>
          </a:p>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omic Sans MS" pitchFamily="66"/>
              <a:cs typeface="Times New Roman" pitchFamily="18"/>
            </a:endParaRPr>
          </a:p>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omic Sans MS" pitchFamily="66"/>
              <a:cs typeface="Times New Roman" pitchFamily="18"/>
            </a:endParaRPr>
          </a:p>
        </p:txBody>
      </p:sp>
      <p:pic>
        <p:nvPicPr>
          <p:cNvPr id="4" name="Picture 5" descr="Primary Succession | BioNinja">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208211" y="2509835"/>
            <a:ext cx="8077196" cy="3124203"/>
          </a:xfrm>
          <a:prstGeom prst="rect">
            <a:avLst/>
          </a:prstGeom>
          <a:noFill/>
          <a:ln cap="flat">
            <a:noFill/>
          </a:ln>
        </p:spPr>
      </p:pic>
      <p:sp>
        <p:nvSpPr>
          <p:cNvPr id="5" name="TextBox 4"/>
          <p:cNvSpPr txBox="1"/>
          <p:nvPr/>
        </p:nvSpPr>
        <p:spPr>
          <a:xfrm>
            <a:off x="3366656" y="3629893"/>
            <a:ext cx="1413159" cy="200414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TextBox 5"/>
          <p:cNvSpPr txBox="1"/>
          <p:nvPr/>
        </p:nvSpPr>
        <p:spPr>
          <a:xfrm>
            <a:off x="4833646" y="3629893"/>
            <a:ext cx="1413159" cy="200414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TextBox 6"/>
          <p:cNvSpPr txBox="1"/>
          <p:nvPr/>
        </p:nvSpPr>
        <p:spPr>
          <a:xfrm>
            <a:off x="6092537" y="3651537"/>
            <a:ext cx="1413159" cy="200414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TextBox 7"/>
          <p:cNvSpPr txBox="1"/>
          <p:nvPr/>
        </p:nvSpPr>
        <p:spPr>
          <a:xfrm>
            <a:off x="7405250" y="3640711"/>
            <a:ext cx="1413159" cy="2004145"/>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9" name="TextBox 8"/>
          <p:cNvSpPr txBox="1"/>
          <p:nvPr/>
        </p:nvSpPr>
        <p:spPr>
          <a:xfrm>
            <a:off x="8818418" y="2509835"/>
            <a:ext cx="1416771" cy="3145846"/>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4042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0" y="0"/>
            <a:ext cx="12191996" cy="900117"/>
          </a:xfrm>
          <a:solidFill>
            <a:srgbClr val="FFFF00"/>
          </a:solidFill>
        </p:spPr>
        <p:txBody>
          <a:bodyPr/>
          <a:lstStyle/>
          <a:p>
            <a:pPr lvl="0"/>
            <a:r>
              <a:rPr lang="en-GB" b="1" u="sng"/>
              <a:t>How Does Succession Work?</a:t>
            </a:r>
          </a:p>
        </p:txBody>
      </p:sp>
      <p:sp>
        <p:nvSpPr>
          <p:cNvPr id="3" name="Text Box 3"/>
          <p:cNvSpPr txBox="1"/>
          <p:nvPr/>
        </p:nvSpPr>
        <p:spPr>
          <a:xfrm>
            <a:off x="166256" y="1066803"/>
            <a:ext cx="11748650" cy="1938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ED7D31"/>
                </a:solidFill>
                <a:uFillTx/>
                <a:latin typeface="Calibri Light"/>
                <a:cs typeface="Times New Roman" pitchFamily="18"/>
              </a:rPr>
              <a:t>SECONDARY</a:t>
            </a:r>
            <a:r>
              <a:rPr lang="en-GB" sz="2400" b="0" i="0" u="none" strike="noStrike" kern="1200" cap="none" spc="0" baseline="0">
                <a:solidFill>
                  <a:srgbClr val="000000"/>
                </a:solidFill>
                <a:uFillTx/>
                <a:latin typeface="Calibri Light"/>
                <a:cs typeface="Times New Roman" pitchFamily="18"/>
              </a:rPr>
              <a:t>- Plants grow where there has been a previous population. These will have been destroyed, eg: by fire</a:t>
            </a:r>
          </a:p>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omic Sans MS" pitchFamily="66"/>
              <a:cs typeface="Times New Roman" pitchFamily="18"/>
            </a:endParaRPr>
          </a:p>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omic Sans MS" pitchFamily="66"/>
              <a:cs typeface="Times New Roman" pitchFamily="18"/>
            </a:endParaRPr>
          </a:p>
        </p:txBody>
      </p:sp>
      <p:pic>
        <p:nvPicPr>
          <p:cNvPr id="4" name="Picture 2" descr="Ecological Disturbance | BioNinja">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2143125" y="2738435"/>
            <a:ext cx="7905746" cy="3124203"/>
          </a:xfrm>
          <a:prstGeom prst="rect">
            <a:avLst/>
          </a:prstGeom>
          <a:noFill/>
          <a:ln cap="flat">
            <a:noFill/>
          </a:ln>
        </p:spPr>
      </p:pic>
      <p:sp>
        <p:nvSpPr>
          <p:cNvPr id="5" name="TextBox 4"/>
          <p:cNvSpPr txBox="1"/>
          <p:nvPr/>
        </p:nvSpPr>
        <p:spPr>
          <a:xfrm>
            <a:off x="3823856" y="3005139"/>
            <a:ext cx="1316178" cy="2857500"/>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TextBox 5"/>
          <p:cNvSpPr txBox="1"/>
          <p:nvPr/>
        </p:nvSpPr>
        <p:spPr>
          <a:xfrm>
            <a:off x="5437909" y="3171825"/>
            <a:ext cx="1316178" cy="2857500"/>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7" name="TextBox 6"/>
          <p:cNvSpPr txBox="1"/>
          <p:nvPr/>
        </p:nvSpPr>
        <p:spPr>
          <a:xfrm>
            <a:off x="6936364" y="3171825"/>
            <a:ext cx="1316178" cy="2857500"/>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8" name="TextBox 7"/>
          <p:cNvSpPr txBox="1"/>
          <p:nvPr/>
        </p:nvSpPr>
        <p:spPr>
          <a:xfrm>
            <a:off x="8481142" y="2632365"/>
            <a:ext cx="1478100" cy="3291318"/>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78972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0" y="0"/>
            <a:ext cx="12191996" cy="1143000"/>
          </a:xfrm>
          <a:solidFill>
            <a:srgbClr val="FFFF00"/>
          </a:solidFill>
        </p:spPr>
        <p:txBody>
          <a:bodyPr/>
          <a:lstStyle/>
          <a:p>
            <a:pPr lvl="0"/>
            <a:r>
              <a:rPr lang="en-GB" b="1" u="sng"/>
              <a:t>How Does Succession Work?</a:t>
            </a:r>
          </a:p>
        </p:txBody>
      </p:sp>
      <p:sp>
        <p:nvSpPr>
          <p:cNvPr id="3" name="Text Box 3"/>
          <p:cNvSpPr txBox="1"/>
          <p:nvPr/>
        </p:nvSpPr>
        <p:spPr>
          <a:xfrm>
            <a:off x="0" y="1214588"/>
            <a:ext cx="12191996" cy="137986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ED7D31"/>
                </a:solidFill>
                <a:uFillTx/>
                <a:latin typeface="Calibri Light"/>
                <a:cs typeface="Times New Roman" pitchFamily="18"/>
              </a:rPr>
              <a:t>DEFLECTED</a:t>
            </a:r>
            <a:r>
              <a:rPr lang="en-GB" sz="2400" b="0" i="0" u="none" strike="noStrike" kern="1200" cap="none" spc="0" baseline="0">
                <a:solidFill>
                  <a:srgbClr val="000000"/>
                </a:solidFill>
                <a:uFillTx/>
                <a:latin typeface="Calibri Light"/>
                <a:cs typeface="Times New Roman" pitchFamily="18"/>
              </a:rPr>
              <a:t>- Where a community remains stable only because human activity prevents succession from running its course.</a:t>
            </a:r>
          </a:p>
          <a:p>
            <a:pPr marL="0" marR="0" lvl="0" indent="0" algn="l" defTabSz="914400" rtl="0" fontAlgn="auto" hangingPunct="1">
              <a:lnSpc>
                <a:spcPct val="100000"/>
              </a:lnSpc>
              <a:spcBef>
                <a:spcPts val="140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omic Sans MS" pitchFamily="66"/>
              <a:cs typeface="Times New Roman" pitchFamily="18"/>
            </a:endParaRPr>
          </a:p>
        </p:txBody>
      </p:sp>
      <p:pic>
        <p:nvPicPr>
          <p:cNvPr id="4" name="Picture 2" descr="Sheep Take Over Golf Course in England, Act As Greenskeepers – TMZ ...">
            <a:extLst>
              <a:ext uri="{FF2B5EF4-FFF2-40B4-BE49-F238E27FC236}">
                <a16:creationId xmlns:a16="http://schemas.microsoft.com/office/drawing/2014/main" id="{00000000-0000-0000-0000-000000000000}"/>
              </a:ext>
            </a:extLst>
          </p:cNvPr>
          <p:cNvPicPr>
            <a:picLocks noChangeAspect="1"/>
          </p:cNvPicPr>
          <p:nvPr/>
        </p:nvPicPr>
        <p:blipFill>
          <a:blip r:embed="rId3"/>
          <a:srcRect/>
          <a:stretch>
            <a:fillRect/>
          </a:stretch>
        </p:blipFill>
        <p:spPr>
          <a:xfrm>
            <a:off x="3143250" y="2565404"/>
            <a:ext cx="6186492" cy="3463920"/>
          </a:xfrm>
          <a:prstGeom prst="rect">
            <a:avLst/>
          </a:prstGeom>
          <a:noFill/>
          <a:ln cap="flat">
            <a:noFill/>
          </a:ln>
        </p:spPr>
      </p:pic>
    </p:spTree>
    <p:extLst>
      <p:ext uri="{BB962C8B-B14F-4D97-AF65-F5344CB8AC3E}">
        <p14:creationId xmlns:p14="http://schemas.microsoft.com/office/powerpoint/2010/main" val="15192253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325559"/>
          </a:xfrm>
          <a:solidFill>
            <a:schemeClr val="accent1">
              <a:lumMod val="20000"/>
              <a:lumOff val="80000"/>
            </a:schemeClr>
          </a:solidFill>
        </p:spPr>
        <p:txBody>
          <a:bodyPr/>
          <a:lstStyle/>
          <a:p>
            <a:r>
              <a:rPr lang="en-GB" b="1" u="sng" dirty="0" smtClean="0"/>
              <a:t>Think Pair Share</a:t>
            </a:r>
            <a:endParaRPr lang="en-GB" b="1" u="sng" dirty="0"/>
          </a:p>
        </p:txBody>
      </p:sp>
      <p:sp>
        <p:nvSpPr>
          <p:cNvPr id="4" name="Content Placeholder 3"/>
          <p:cNvSpPr>
            <a:spLocks noGrp="1"/>
          </p:cNvSpPr>
          <p:nvPr>
            <p:ph idx="1"/>
          </p:nvPr>
        </p:nvSpPr>
        <p:spPr>
          <a:xfrm>
            <a:off x="193964" y="1634836"/>
            <a:ext cx="11159839" cy="4542127"/>
          </a:xfrm>
        </p:spPr>
        <p:txBody>
          <a:bodyPr/>
          <a:lstStyle/>
          <a:p>
            <a:pPr marL="0" indent="0">
              <a:buNone/>
            </a:pPr>
            <a:r>
              <a:rPr lang="en-GB" b="1" dirty="0" smtClean="0"/>
              <a:t>What:</a:t>
            </a:r>
          </a:p>
          <a:p>
            <a:pPr marL="0" indent="0">
              <a:buNone/>
            </a:pPr>
            <a:r>
              <a:rPr lang="en-GB" dirty="0" smtClean="0"/>
              <a:t>Discuss what the difference is between primary, secondary and deflected session. </a:t>
            </a:r>
          </a:p>
          <a:p>
            <a:pPr marL="0" indent="0">
              <a:buNone/>
            </a:pPr>
            <a:endParaRPr lang="en-GB" dirty="0"/>
          </a:p>
          <a:p>
            <a:pPr marL="0" indent="0">
              <a:buNone/>
            </a:pPr>
            <a:r>
              <a:rPr lang="en-GB" b="1" dirty="0" smtClean="0"/>
              <a:t>How: </a:t>
            </a:r>
          </a:p>
          <a:p>
            <a:pPr marL="0" indent="0">
              <a:buNone/>
            </a:pPr>
            <a:r>
              <a:rPr lang="en-GB" dirty="0" smtClean="0"/>
              <a:t>In pairs</a:t>
            </a:r>
          </a:p>
          <a:p>
            <a:pPr marL="0" indent="0">
              <a:buNone/>
            </a:pPr>
            <a:endParaRPr lang="en-GB" dirty="0"/>
          </a:p>
          <a:p>
            <a:pPr marL="0" indent="0">
              <a:buNone/>
            </a:pPr>
            <a:r>
              <a:rPr lang="en-GB" b="1" dirty="0" smtClean="0"/>
              <a:t>How long: </a:t>
            </a:r>
          </a:p>
          <a:p>
            <a:pPr marL="0" indent="0">
              <a:buNone/>
            </a:pPr>
            <a:r>
              <a:rPr lang="en-GB" dirty="0" smtClean="0"/>
              <a:t>1 minute</a:t>
            </a:r>
            <a:endParaRPr lang="en-GB" dirty="0"/>
          </a:p>
        </p:txBody>
      </p:sp>
    </p:spTree>
    <p:extLst>
      <p:ext uri="{BB962C8B-B14F-4D97-AF65-F5344CB8AC3E}">
        <p14:creationId xmlns:p14="http://schemas.microsoft.com/office/powerpoint/2010/main" val="4747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0" y="0"/>
            <a:ext cx="12191996" cy="838203"/>
          </a:xfrm>
          <a:solidFill>
            <a:srgbClr val="FFC000"/>
          </a:solidFill>
        </p:spPr>
        <p:txBody>
          <a:bodyPr/>
          <a:lstStyle/>
          <a:p>
            <a:pPr lvl="0"/>
            <a:r>
              <a:rPr lang="en-GB" u="sng"/>
              <a:t>Questions</a:t>
            </a:r>
          </a:p>
        </p:txBody>
      </p:sp>
      <p:sp>
        <p:nvSpPr>
          <p:cNvPr id="3" name="Text Box 3"/>
          <p:cNvSpPr txBox="1"/>
          <p:nvPr/>
        </p:nvSpPr>
        <p:spPr>
          <a:xfrm>
            <a:off x="290943" y="990596"/>
            <a:ext cx="11693237" cy="5236494"/>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50000"/>
              </a:lnSpc>
              <a:spcBef>
                <a:spcPts val="1200"/>
              </a:spcBef>
              <a:spcAft>
                <a:spcPts val="0"/>
              </a:spcAft>
              <a:buClrTx/>
              <a:buSzPct val="100000"/>
              <a:buFontTx/>
              <a:buAutoNum type="arabicPeriod"/>
              <a:tabLst/>
              <a:defRPr sz="1800" b="0" i="0" u="none" strike="noStrike" kern="0" cap="none" spc="0" baseline="0">
                <a:solidFill>
                  <a:srgbClr val="000000"/>
                </a:solidFill>
                <a:uFillTx/>
              </a:defRPr>
            </a:pPr>
            <a:r>
              <a:rPr kumimoji="0" lang="en-GB" sz="2000" b="0" i="0" u="none" strike="noStrike" kern="1200" cap="none" spc="0" normalizeH="0" baseline="0" noProof="0" smtClean="0">
                <a:ln>
                  <a:noFill/>
                </a:ln>
                <a:solidFill>
                  <a:srgbClr val="000000"/>
                </a:solidFill>
                <a:effectLst/>
                <a:uLnTx/>
                <a:uFillTx/>
                <a:latin typeface="Calibri Light"/>
                <a:ea typeface="+mn-ea"/>
                <a:cs typeface="+mn-cs"/>
              </a:rPr>
              <a:t>What kind of problems would a pioneer species encounter? </a:t>
            </a:r>
          </a:p>
          <a:p>
            <a:pPr marL="457200" marR="0" lvl="0" indent="-457200" algn="l" defTabSz="914400" rtl="0" eaLnBrk="1" fontAlgn="auto" latinLnBrk="0" hangingPunct="1">
              <a:lnSpc>
                <a:spcPct val="150000"/>
              </a:lnSpc>
              <a:spcBef>
                <a:spcPts val="1200"/>
              </a:spcBef>
              <a:spcAft>
                <a:spcPts val="0"/>
              </a:spcAft>
              <a:buClrTx/>
              <a:buSzPct val="100000"/>
              <a:buFontTx/>
              <a:buAutoNum type="arabicPeriod"/>
              <a:tabLst/>
              <a:defRPr sz="1800" b="0" i="0" u="none" strike="noStrike" kern="0" cap="none" spc="0" baseline="0">
                <a:solidFill>
                  <a:srgbClr val="000000"/>
                </a:solidFill>
                <a:uFillTx/>
              </a:defRPr>
            </a:pPr>
            <a:r>
              <a:rPr kumimoji="0" lang="en-GB" sz="2000" b="0" i="0" u="none" strike="noStrike" kern="1200" cap="none" spc="0" normalizeH="0" baseline="0" noProof="0" smtClean="0">
                <a:ln>
                  <a:noFill/>
                </a:ln>
                <a:solidFill>
                  <a:srgbClr val="000000"/>
                </a:solidFill>
                <a:effectLst/>
                <a:uLnTx/>
                <a:uFillTx/>
                <a:latin typeface="Calibri Light"/>
                <a:ea typeface="+mn-ea"/>
                <a:cs typeface="+mn-cs"/>
              </a:rPr>
              <a:t>Describe the kind of </a:t>
            </a:r>
            <a:r>
              <a:rPr kumimoji="0" lang="en-GB" sz="2000" b="1" i="1" u="none" strike="noStrike" kern="1200" cap="none" spc="0" normalizeH="0" baseline="0" noProof="0" smtClean="0">
                <a:ln>
                  <a:noFill/>
                </a:ln>
                <a:solidFill>
                  <a:srgbClr val="000000"/>
                </a:solidFill>
                <a:effectLst/>
                <a:uLnTx/>
                <a:uFillTx/>
                <a:latin typeface="Calibri Light"/>
                <a:ea typeface="+mn-ea"/>
                <a:cs typeface="+mn-cs"/>
              </a:rPr>
              <a:t>adaptations</a:t>
            </a:r>
            <a:r>
              <a:rPr kumimoji="0" lang="en-GB" sz="2000" b="0" i="0" u="none" strike="noStrike" kern="1200" cap="none" spc="0" normalizeH="0" baseline="0" noProof="0" smtClean="0">
                <a:ln>
                  <a:noFill/>
                </a:ln>
                <a:solidFill>
                  <a:srgbClr val="000000"/>
                </a:solidFill>
                <a:effectLst/>
                <a:uLnTx/>
                <a:uFillTx/>
                <a:latin typeface="Calibri Light"/>
                <a:ea typeface="+mn-ea"/>
                <a:cs typeface="+mn-cs"/>
              </a:rPr>
              <a:t> you might expect to see in a pioneer species in order to overcome these challenges.</a:t>
            </a:r>
          </a:p>
          <a:p>
            <a:pPr marL="457200" marR="0" lvl="0" indent="-457200" algn="l" defTabSz="914400" rtl="0" eaLnBrk="1" fontAlgn="auto" latinLnBrk="0" hangingPunct="1">
              <a:lnSpc>
                <a:spcPct val="150000"/>
              </a:lnSpc>
              <a:spcBef>
                <a:spcPts val="1200"/>
              </a:spcBef>
              <a:spcAft>
                <a:spcPts val="0"/>
              </a:spcAft>
              <a:buClrTx/>
              <a:buSzPct val="100000"/>
              <a:buFontTx/>
              <a:buAutoNum type="arabicPeriod"/>
              <a:tabLst/>
              <a:defRPr sz="1800" b="0" i="0" u="none" strike="noStrike" kern="0" cap="none" spc="0" baseline="0">
                <a:solidFill>
                  <a:srgbClr val="000000"/>
                </a:solidFill>
                <a:uFillTx/>
              </a:defRPr>
            </a:pPr>
            <a:r>
              <a:rPr kumimoji="0" lang="en-GB" sz="2000" b="0" i="0" u="none" strike="noStrike" kern="1200" cap="none" spc="0" normalizeH="0" baseline="0" noProof="0" smtClean="0">
                <a:ln>
                  <a:noFill/>
                </a:ln>
                <a:solidFill>
                  <a:srgbClr val="000000"/>
                </a:solidFill>
                <a:effectLst/>
                <a:uLnTx/>
                <a:uFillTx/>
                <a:latin typeface="Calibri Light"/>
                <a:ea typeface="+mn-ea"/>
                <a:cs typeface="+mn-cs"/>
              </a:rPr>
              <a:t>How do the pioneer species create an environment for other plants to live in? </a:t>
            </a:r>
          </a:p>
          <a:p>
            <a:pPr marL="457200" marR="0" lvl="0" indent="-457200" algn="l" defTabSz="914400" rtl="0" eaLnBrk="1" fontAlgn="auto" latinLnBrk="0" hangingPunct="1">
              <a:lnSpc>
                <a:spcPct val="150000"/>
              </a:lnSpc>
              <a:spcBef>
                <a:spcPts val="1200"/>
              </a:spcBef>
              <a:spcAft>
                <a:spcPts val="0"/>
              </a:spcAft>
              <a:buClrTx/>
              <a:buSzPct val="100000"/>
              <a:buFontTx/>
              <a:buAutoNum type="arabicPeriod"/>
              <a:tabLst/>
              <a:defRPr sz="1800" b="0" i="0" u="none" strike="noStrike" kern="0" cap="none" spc="0" baseline="0">
                <a:solidFill>
                  <a:srgbClr val="000000"/>
                </a:solidFill>
                <a:uFillTx/>
              </a:defRPr>
            </a:pPr>
            <a:r>
              <a:rPr kumimoji="0" lang="en-GB" sz="2000" b="0" i="0" u="none" strike="noStrike" kern="1200" cap="none" spc="0" normalizeH="0" baseline="0" noProof="0" smtClean="0">
                <a:ln>
                  <a:noFill/>
                </a:ln>
                <a:solidFill>
                  <a:srgbClr val="000000"/>
                </a:solidFill>
                <a:effectLst/>
                <a:uLnTx/>
                <a:uFillTx/>
                <a:latin typeface="Calibri Light"/>
                <a:ea typeface="+mn-ea"/>
                <a:cs typeface="+mn-cs"/>
              </a:rPr>
              <a:t>What is a climax community?</a:t>
            </a:r>
          </a:p>
          <a:p>
            <a:pPr marL="457200" marR="0" lvl="0" indent="-457200" algn="l" defTabSz="914400" rtl="0" eaLnBrk="1" fontAlgn="auto" latinLnBrk="0" hangingPunct="1">
              <a:lnSpc>
                <a:spcPct val="150000"/>
              </a:lnSpc>
              <a:spcBef>
                <a:spcPts val="1200"/>
              </a:spcBef>
              <a:spcAft>
                <a:spcPts val="0"/>
              </a:spcAft>
              <a:buClrTx/>
              <a:buSzPct val="100000"/>
              <a:buFontTx/>
              <a:buAutoNum type="arabicPeriod"/>
              <a:tabLst/>
              <a:defRPr sz="1800" b="0" i="0" u="none" strike="noStrike" kern="0" cap="none" spc="0" baseline="0">
                <a:solidFill>
                  <a:srgbClr val="000000"/>
                </a:solidFill>
                <a:uFillTx/>
              </a:defRPr>
            </a:pPr>
            <a:r>
              <a:rPr kumimoji="0" lang="en-GB" sz="2000" b="0" i="0" u="none" strike="noStrike" kern="1200" cap="none" spc="0" normalizeH="0" baseline="0" noProof="0" smtClean="0">
                <a:ln>
                  <a:noFill/>
                </a:ln>
                <a:solidFill>
                  <a:srgbClr val="000000"/>
                </a:solidFill>
                <a:effectLst/>
                <a:uLnTx/>
                <a:uFillTx/>
                <a:latin typeface="Calibri Light"/>
                <a:ea typeface="+mn-ea"/>
                <a:cs typeface="+mn-cs"/>
              </a:rPr>
              <a:t>Explain the difference between primary and secondary succession.</a:t>
            </a:r>
          </a:p>
          <a:p>
            <a:pPr marL="457200" marR="0" lvl="0" indent="-457200" algn="l" defTabSz="914400" rtl="0" eaLnBrk="1" fontAlgn="auto" latinLnBrk="0" hangingPunct="1">
              <a:lnSpc>
                <a:spcPct val="150000"/>
              </a:lnSpc>
              <a:spcBef>
                <a:spcPts val="1200"/>
              </a:spcBef>
              <a:spcAft>
                <a:spcPts val="0"/>
              </a:spcAft>
              <a:buClrTx/>
              <a:buSzPct val="100000"/>
              <a:buFontTx/>
              <a:buAutoNum type="arabicPeriod"/>
              <a:tabLst/>
              <a:defRPr sz="1800" b="0" i="0" u="none" strike="noStrike" kern="0" cap="none" spc="0" baseline="0">
                <a:solidFill>
                  <a:srgbClr val="000000"/>
                </a:solidFill>
                <a:uFillTx/>
              </a:defRPr>
            </a:pPr>
            <a:r>
              <a:rPr kumimoji="0" lang="en-GB" sz="2000" b="0" i="0" u="none" strike="noStrike" kern="1200" cap="none" spc="0" normalizeH="0" baseline="0" noProof="0" smtClean="0">
                <a:ln>
                  <a:noFill/>
                </a:ln>
                <a:solidFill>
                  <a:srgbClr val="000000"/>
                </a:solidFill>
                <a:effectLst/>
                <a:uLnTx/>
                <a:uFillTx/>
                <a:latin typeface="Calibri Light"/>
                <a:ea typeface="+mn-ea"/>
                <a:cs typeface="+mn-cs"/>
              </a:rPr>
              <a:t>Early stages of ecological succession contain short-lived plants which devote enormous amounts of energy producing seeds. More mature communities do not need to do this. Why?</a:t>
            </a:r>
          </a:p>
          <a:p>
            <a:pPr marL="457200" marR="0" lvl="0" indent="-457200" algn="l" defTabSz="914400" rtl="0" eaLnBrk="1" fontAlgn="auto" latinLnBrk="0" hangingPunct="1">
              <a:lnSpc>
                <a:spcPct val="150000"/>
              </a:lnSpc>
              <a:spcBef>
                <a:spcPts val="1400"/>
              </a:spcBef>
              <a:spcAft>
                <a:spcPts val="0"/>
              </a:spcAft>
              <a:buClrTx/>
              <a:buSzPct val="100000"/>
              <a:buFontTx/>
              <a:buAutoNum type="arabicPeriod"/>
              <a:tabLst/>
              <a:defRPr sz="1800" b="0" i="0" u="none" strike="noStrike" kern="0" cap="none" spc="0" baseline="0">
                <a:solidFill>
                  <a:srgbClr val="000000"/>
                </a:solidFill>
                <a:uFillTx/>
              </a:defRPr>
            </a:pPr>
            <a:r>
              <a:rPr kumimoji="0" lang="en-US" sz="2000" b="0" i="0" u="none" strike="noStrike" kern="1200" cap="none" spc="0" normalizeH="0" baseline="0" noProof="0" smtClean="0">
                <a:ln>
                  <a:noFill/>
                </a:ln>
                <a:solidFill>
                  <a:srgbClr val="000000"/>
                </a:solidFill>
                <a:effectLst/>
                <a:uLnTx/>
                <a:uFillTx/>
                <a:latin typeface="Calibri Light"/>
                <a:ea typeface="+mn-ea"/>
                <a:cs typeface="Times New Roman" pitchFamily="18"/>
              </a:rPr>
              <a:t>Describe how ploughing fields each year in farming practices influences the process of succession</a:t>
            </a:r>
            <a:r>
              <a:rPr kumimoji="0" lang="en-US" sz="2400" b="0" i="0" u="none" strike="noStrike" kern="1200" cap="none" spc="0" normalizeH="0" baseline="0" noProof="0" smtClean="0">
                <a:ln>
                  <a:noFill/>
                </a:ln>
                <a:solidFill>
                  <a:srgbClr val="000000"/>
                </a:solidFill>
                <a:effectLst/>
                <a:uLnTx/>
                <a:uFillTx/>
                <a:latin typeface="Calibri Light"/>
                <a:ea typeface="+mn-ea"/>
                <a:cs typeface="Times New Roman" pitchFamily="18"/>
              </a:rPr>
              <a:t>.</a:t>
            </a:r>
            <a:endParaRPr kumimoji="0" lang="en-GB" sz="2400" b="0" i="0" u="none" strike="noStrike" kern="1200" cap="none" spc="0" normalizeH="0" baseline="0" noProof="0" smtClean="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326232972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p:nvPr/>
        </p:nvSpPr>
        <p:spPr>
          <a:xfrm>
            <a:off x="0" y="0"/>
            <a:ext cx="12191996" cy="461662"/>
          </a:xfrm>
          <a:prstGeom prst="rect">
            <a:avLst/>
          </a:prstGeom>
          <a:solidFill>
            <a:srgbClr val="92D050"/>
          </a:solidFill>
          <a:ln cap="flat">
            <a:noFill/>
          </a:ln>
        </p:spPr>
        <p:txBody>
          <a:bodyPr vert="horz" wrap="square" lIns="91440" tIns="45720" rIns="91440" bIns="45720" anchor="t" anchorCtr="0" compatLnSpc="1">
            <a:spAutoFit/>
          </a:bodyPr>
          <a:lstStyle/>
          <a:p>
            <a:pPr marL="495303" marR="0" lvl="0" indent="-495303" algn="l" defTabSz="914400" rtl="0" eaLnBrk="1" fontAlgn="auto" latinLnBrk="0" hangingPunct="1">
              <a:lnSpc>
                <a:spcPct val="100000"/>
              </a:lnSpc>
              <a:spcBef>
                <a:spcPts val="1400"/>
              </a:spcBef>
              <a:spcAft>
                <a:spcPts val="0"/>
              </a:spcAft>
              <a:buClrTx/>
              <a:buSzTx/>
              <a:buFontTx/>
              <a:buNone/>
              <a:tabLst/>
              <a:defRPr sz="1800" b="0" i="0" u="none" strike="noStrike" kern="0" cap="none" spc="0" baseline="0">
                <a:solidFill>
                  <a:srgbClr val="000000"/>
                </a:solidFill>
                <a:uFillTx/>
              </a:defRPr>
            </a:pPr>
            <a:r>
              <a:rPr kumimoji="0" lang="en-GB" sz="2400" b="0" i="0" u="sng" strike="noStrike" kern="1200" cap="none" spc="0" normalizeH="0" baseline="0" noProof="0" smtClean="0">
                <a:ln>
                  <a:noFill/>
                </a:ln>
                <a:solidFill>
                  <a:srgbClr val="000000"/>
                </a:solidFill>
                <a:effectLst/>
                <a:uLnTx/>
                <a:uFillTx/>
                <a:latin typeface="Calibri Light"/>
                <a:ea typeface="+mn-ea"/>
                <a:cs typeface="Times New Roman" pitchFamily="18"/>
              </a:rPr>
              <a:t>Answers</a:t>
            </a:r>
          </a:p>
        </p:txBody>
      </p:sp>
      <p:sp>
        <p:nvSpPr>
          <p:cNvPr id="3" name="Text Box 3"/>
          <p:cNvSpPr txBox="1"/>
          <p:nvPr/>
        </p:nvSpPr>
        <p:spPr>
          <a:xfrm>
            <a:off x="200893" y="588818"/>
            <a:ext cx="11790218" cy="5224762"/>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eaLnBrk="1" fontAlgn="auto" latinLnBrk="0" hangingPunct="1">
              <a:lnSpc>
                <a:spcPct val="15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GB" sz="1600" b="0" i="0" u="none" strike="noStrike" kern="1200" cap="none" spc="0" normalizeH="0" baseline="0" noProof="0" smtClean="0">
                <a:ln>
                  <a:noFill/>
                </a:ln>
                <a:solidFill>
                  <a:srgbClr val="000000"/>
                </a:solidFill>
                <a:effectLst/>
                <a:uLnTx/>
                <a:uFillTx/>
                <a:latin typeface="Calibri Light"/>
                <a:ea typeface="+mn-ea"/>
                <a:cs typeface="+mn-cs"/>
              </a:rPr>
              <a:t>Exposed to extreme abiotic factors such as wind, light intensity, high desiccation and salinity.  </a:t>
            </a:r>
          </a:p>
          <a:p>
            <a:pPr marL="457200" marR="0" lvl="0" indent="-457200" algn="l" defTabSz="914400" rtl="0" eaLnBrk="1" fontAlgn="auto" latinLnBrk="0" hangingPunct="1">
              <a:lnSpc>
                <a:spcPct val="15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GB" sz="1600" b="0" i="0" u="none" strike="noStrike" kern="1200" cap="none" spc="0" normalizeH="0" baseline="0" noProof="0" smtClean="0">
                <a:ln>
                  <a:noFill/>
                </a:ln>
                <a:solidFill>
                  <a:srgbClr val="000000"/>
                </a:solidFill>
                <a:effectLst/>
                <a:uLnTx/>
                <a:uFillTx/>
                <a:latin typeface="Calibri Light"/>
                <a:ea typeface="+mn-ea"/>
                <a:cs typeface="+mn-cs"/>
              </a:rPr>
              <a:t>They would have to be able to absorb water quickly and retain it, they would be low on the ground to reduce desiccation, potentially not absorb salt.</a:t>
            </a:r>
          </a:p>
          <a:p>
            <a:pPr marL="457200" marR="0" lvl="0" indent="-457200" algn="l" defTabSz="914400" rtl="0" eaLnBrk="1" fontAlgn="auto" latinLnBrk="0" hangingPunct="1">
              <a:lnSpc>
                <a:spcPct val="15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GB" sz="1600" b="0" i="0" u="none" strike="noStrike" kern="1200" cap="none" spc="0" normalizeH="0" baseline="0" noProof="0" smtClean="0">
                <a:ln>
                  <a:noFill/>
                </a:ln>
                <a:solidFill>
                  <a:srgbClr val="000000"/>
                </a:solidFill>
                <a:effectLst/>
                <a:uLnTx/>
                <a:uFillTx/>
                <a:latin typeface="Calibri Light"/>
                <a:ea typeface="+mn-ea"/>
                <a:cs typeface="+mn-cs"/>
              </a:rPr>
              <a:t>When the pioneer species die, as they decay the nutrients from them begins to build a layer of hummus that slowly turns into soil.  </a:t>
            </a:r>
          </a:p>
          <a:p>
            <a:pPr marL="457200" marR="0" lvl="0" indent="-457200" algn="l" defTabSz="914400" rtl="0" eaLnBrk="1" fontAlgn="auto" latinLnBrk="0" hangingPunct="1">
              <a:lnSpc>
                <a:spcPct val="15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GB" sz="1600" b="0" i="0" u="none" strike="noStrike" kern="1200" cap="none" spc="0" normalizeH="0" baseline="0" noProof="0" smtClean="0">
                <a:ln>
                  <a:noFill/>
                </a:ln>
                <a:solidFill>
                  <a:srgbClr val="000000"/>
                </a:solidFill>
                <a:effectLst/>
                <a:uLnTx/>
                <a:uFillTx/>
                <a:latin typeface="Calibri Light"/>
                <a:ea typeface="+mn-ea"/>
                <a:cs typeface="+mn-cs"/>
              </a:rPr>
              <a:t>This is the last stable community, usually dominated by large plants such as trees like oak. </a:t>
            </a:r>
          </a:p>
          <a:p>
            <a:pPr marL="457200" marR="0" lvl="0" indent="-457200" algn="l" defTabSz="914400" rtl="0" eaLnBrk="1" fontAlgn="auto" latinLnBrk="0" hangingPunct="1">
              <a:lnSpc>
                <a:spcPct val="15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GB" sz="1600" b="0" i="0" u="none" strike="noStrike" kern="1200" cap="none" spc="0" normalizeH="0" baseline="0" noProof="0" smtClean="0">
                <a:ln>
                  <a:noFill/>
                </a:ln>
                <a:solidFill>
                  <a:srgbClr val="000000"/>
                </a:solidFill>
                <a:effectLst/>
                <a:uLnTx/>
                <a:uFillTx/>
                <a:latin typeface="Calibri Light"/>
                <a:ea typeface="+mn-ea"/>
                <a:cs typeface="+mn-cs"/>
              </a:rPr>
              <a:t>Primary succession is when the pioneer species lands on virgin soil that has not been colonised before. Secondary succession is when the pioneer species lands on soil that has once had a climax community on that was destroyed through a fire or deforestation for example. </a:t>
            </a:r>
          </a:p>
          <a:p>
            <a:pPr marL="457200" marR="0" lvl="0" indent="-457200" algn="l" defTabSz="914400" rtl="0" eaLnBrk="1" fontAlgn="auto" latinLnBrk="0" hangingPunct="1">
              <a:lnSpc>
                <a:spcPct val="15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GB" sz="1600" b="0" i="0" u="none" strike="noStrike" kern="1200" cap="none" spc="0" normalizeH="0" baseline="0" noProof="0" smtClean="0">
                <a:ln>
                  <a:noFill/>
                </a:ln>
                <a:solidFill>
                  <a:srgbClr val="000000"/>
                </a:solidFill>
                <a:effectLst/>
                <a:uLnTx/>
                <a:uFillTx/>
                <a:latin typeface="Calibri Light"/>
                <a:ea typeface="+mn-ea"/>
                <a:cs typeface="+mn-cs"/>
              </a:rPr>
              <a:t>There will be a low success rate of the seeds from the pioneer species surviving, whereas later communities will have soil that is rich in nutrients and conditions that give a higher success rate of seed survival and therefore do not need to produce so many. </a:t>
            </a:r>
          </a:p>
          <a:p>
            <a:pPr marL="457200" marR="0" lvl="0" indent="-457200" algn="l" defTabSz="914400" rtl="0" eaLnBrk="1" fontAlgn="auto" latinLnBrk="0" hangingPunct="1">
              <a:lnSpc>
                <a:spcPct val="150000"/>
              </a:lnSpc>
              <a:spcBef>
                <a:spcPts val="1000"/>
              </a:spcBef>
              <a:spcAft>
                <a:spcPts val="0"/>
              </a:spcAft>
              <a:buClrTx/>
              <a:buSzPct val="100000"/>
              <a:buFontTx/>
              <a:buAutoNum type="arabicPeriod"/>
              <a:tabLst/>
              <a:defRPr sz="1800" b="0" i="0" u="none" strike="noStrike" kern="0" cap="none" spc="0" baseline="0">
                <a:solidFill>
                  <a:srgbClr val="000000"/>
                </a:solidFill>
                <a:uFillTx/>
              </a:defRPr>
            </a:pPr>
            <a:r>
              <a:rPr kumimoji="0" lang="en-US" sz="1600" b="0" i="0" u="none" strike="noStrike" kern="1200" cap="none" spc="0" normalizeH="0" baseline="0" noProof="0" smtClean="0">
                <a:ln>
                  <a:noFill/>
                </a:ln>
                <a:solidFill>
                  <a:srgbClr val="000000"/>
                </a:solidFill>
                <a:effectLst/>
                <a:uLnTx/>
                <a:uFillTx/>
                <a:latin typeface="Calibri Light"/>
                <a:ea typeface="+mn-ea"/>
                <a:cs typeface="Times New Roman" pitchFamily="18"/>
              </a:rPr>
              <a:t>Regularly ploughing the fields means that pioneer species will rarely be able to establish themselves to decay and build up a rich soil with nutrients for larger plants to establish themselves on. </a:t>
            </a:r>
            <a:endParaRPr kumimoji="0" lang="en-GB" sz="1600" b="0" i="0" u="none" strike="noStrike" kern="1200" cap="none" spc="0" normalizeH="0" baseline="0" noProof="0" smtClean="0">
              <a:ln>
                <a:noFill/>
              </a:ln>
              <a:solidFill>
                <a:srgbClr val="000000"/>
              </a:solidFill>
              <a:effectLst/>
              <a:uLnTx/>
              <a:uFillTx/>
              <a:latin typeface="Calibri Light"/>
              <a:ea typeface="+mn-ea"/>
              <a:cs typeface="+mn-cs"/>
            </a:endParaRPr>
          </a:p>
        </p:txBody>
      </p:sp>
    </p:spTree>
    <p:extLst>
      <p:ext uri="{BB962C8B-B14F-4D97-AF65-F5344CB8AC3E}">
        <p14:creationId xmlns:p14="http://schemas.microsoft.com/office/powerpoint/2010/main" val="24716993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nodeType="clickEffect">
                      <p:stCondLst>
                        <p:cond delay="indefinite"/>
                      </p:stCondLst>
                      <p:childTnLst>
                        <p:par>
                          <p:cTn id="4" fill="hold" nodeType="withEffect">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Effect">
                      <p:stCondLst>
                        <p:cond delay="indefinite"/>
                      </p:stCondLst>
                      <p:childTnLst>
                        <p:par>
                          <p:cTn id="8" fill="hold" nodeType="withEffect">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Effect">
                      <p:stCondLst>
                        <p:cond delay="indefinite"/>
                      </p:stCondLst>
                      <p:childTnLst>
                        <p:par>
                          <p:cTn id="12" fill="hold" nodeType="withEffect">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Effect">
                      <p:stCondLst>
                        <p:cond delay="indefinite"/>
                      </p:stCondLst>
                      <p:childTnLst>
                        <p:par>
                          <p:cTn id="16" fill="hold" nodeType="withEffect">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Effect">
                      <p:stCondLst>
                        <p:cond delay="indefinite"/>
                      </p:stCondLst>
                      <p:childTnLst>
                        <p:par>
                          <p:cTn id="20" fill="hold" nodeType="withEffect">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Effect">
                      <p:stCondLst>
                        <p:cond delay="indefinite"/>
                      </p:stCondLst>
                      <p:childTnLst>
                        <p:par>
                          <p:cTn id="24" fill="hold" nodeType="withEffect">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nodeType="clickEffect">
                      <p:stCondLst>
                        <p:cond delay="indefinite"/>
                      </p:stCondLst>
                      <p:childTnLst>
                        <p:par>
                          <p:cTn id="28" fill="hold" nodeType="withEffect">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3175"/>
            <a:ext cx="12192000" cy="1325563"/>
          </a:xfrm>
          <a:solidFill>
            <a:srgbClr val="FFC000"/>
          </a:solidFill>
        </p:spPr>
        <p:txBody>
          <a:bodyPr/>
          <a:lstStyle/>
          <a:p>
            <a:pPr eaLnBrk="1" hangingPunct="1"/>
            <a:r>
              <a:rPr lang="en-GB" altLang="en-US" b="1" u="sng" smtClean="0"/>
              <a:t>Exam Skill Focus:</a:t>
            </a:r>
          </a:p>
        </p:txBody>
      </p:sp>
      <p:sp>
        <p:nvSpPr>
          <p:cNvPr id="53251" name="Content Placeholder 2"/>
          <p:cNvSpPr>
            <a:spLocks noGrp="1"/>
          </p:cNvSpPr>
          <p:nvPr>
            <p:ph idx="1"/>
          </p:nvPr>
        </p:nvSpPr>
        <p:spPr>
          <a:xfrm>
            <a:off x="334963" y="1844675"/>
            <a:ext cx="11018837" cy="4332288"/>
          </a:xfrm>
        </p:spPr>
        <p:txBody>
          <a:bodyPr/>
          <a:lstStyle/>
          <a:p>
            <a:pPr eaLnBrk="1" hangingPunct="1"/>
            <a:r>
              <a:rPr lang="en-GB" altLang="en-US" smtClean="0"/>
              <a:t>Complete the exam questions in the booklet provided by your teacher.</a:t>
            </a:r>
          </a:p>
          <a:p>
            <a:pPr eaLnBrk="1" hangingPunct="1"/>
            <a:r>
              <a:rPr lang="en-GB" altLang="en-US" smtClean="0"/>
              <a:t>The teacher will project some of the questions on the visualiser to help you to answer them.</a:t>
            </a:r>
          </a:p>
          <a:p>
            <a:pPr eaLnBrk="1" hangingPunct="1"/>
            <a:r>
              <a:rPr lang="en-GB" altLang="en-US" smtClean="0"/>
              <a:t>Then mark using the mark scheme and add in improvements in </a:t>
            </a:r>
            <a:r>
              <a:rPr lang="en-GB" altLang="en-US" smtClean="0">
                <a:solidFill>
                  <a:srgbClr val="00B050"/>
                </a:solidFill>
              </a:rPr>
              <a:t>green pen</a:t>
            </a:r>
            <a:r>
              <a:rPr lang="en-GB" altLang="en-US" smtClean="0"/>
              <a:t>.</a:t>
            </a:r>
          </a:p>
        </p:txBody>
      </p:sp>
      <p:sp>
        <p:nvSpPr>
          <p:cNvPr id="53252" name="TextBox 3"/>
          <p:cNvSpPr txBox="1">
            <a:spLocks noChangeArrowheads="1"/>
          </p:cNvSpPr>
          <p:nvPr/>
        </p:nvSpPr>
        <p:spPr bwMode="auto">
          <a:xfrm>
            <a:off x="550863" y="5157788"/>
            <a:ext cx="918051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GB" altLang="en-US" sz="2200" b="1">
                <a:solidFill>
                  <a:srgbClr val="FF0000"/>
                </a:solidFill>
              </a:rPr>
              <a:t>Teacher note: </a:t>
            </a:r>
            <a:r>
              <a:rPr lang="en-GB" altLang="en-US" sz="2200">
                <a:solidFill>
                  <a:srgbClr val="FF0000"/>
                </a:solidFill>
              </a:rPr>
              <a:t>At least 25 minutes of the lesson should be spent doing this</a:t>
            </a:r>
          </a:p>
        </p:txBody>
      </p:sp>
    </p:spTree>
    <p:extLst>
      <p:ext uri="{BB962C8B-B14F-4D97-AF65-F5344CB8AC3E}">
        <p14:creationId xmlns:p14="http://schemas.microsoft.com/office/powerpoint/2010/main" val="137905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25563"/>
          </a:xfrm>
          <a:solidFill>
            <a:schemeClr val="accent1">
              <a:lumMod val="20000"/>
              <a:lumOff val="80000"/>
            </a:schemeClr>
          </a:solidFill>
        </p:spPr>
        <p:txBody>
          <a:bodyPr rtlCol="0">
            <a:normAutofit/>
          </a:bodyPr>
          <a:lstStyle/>
          <a:p>
            <a:pPr eaLnBrk="1" fontAlgn="auto" hangingPunct="1">
              <a:spcAft>
                <a:spcPts val="0"/>
              </a:spcAft>
              <a:defRPr/>
            </a:pPr>
            <a:r>
              <a:rPr lang="en-GB" b="1" u="sng" dirty="0" smtClean="0"/>
              <a:t>Exit Ticket</a:t>
            </a:r>
            <a:endParaRPr lang="en-GB" b="1" u="sng" dirty="0"/>
          </a:p>
        </p:txBody>
      </p:sp>
      <p:sp>
        <p:nvSpPr>
          <p:cNvPr id="54275" name="Content Placeholder 2"/>
          <p:cNvSpPr>
            <a:spLocks noGrp="1"/>
          </p:cNvSpPr>
          <p:nvPr>
            <p:ph idx="1"/>
          </p:nvPr>
        </p:nvSpPr>
        <p:spPr>
          <a:xfrm>
            <a:off x="119063" y="1412875"/>
            <a:ext cx="11953875" cy="5256213"/>
          </a:xfrm>
        </p:spPr>
        <p:txBody>
          <a:bodyPr>
            <a:normAutofit lnSpcReduction="10000"/>
          </a:bodyPr>
          <a:lstStyle/>
          <a:p>
            <a:pPr marL="0" indent="0" eaLnBrk="1" hangingPunct="1">
              <a:buFont typeface="Arial" panose="020B0604020202020204" pitchFamily="34" charset="0"/>
              <a:buNone/>
            </a:pPr>
            <a:r>
              <a:rPr lang="en-GB" altLang="en-US" b="1" dirty="0" smtClean="0"/>
              <a:t>Traffic light your PLC for:  </a:t>
            </a:r>
          </a:p>
          <a:p>
            <a:pPr fontAlgn="t"/>
            <a:r>
              <a:rPr lang="en-GB" dirty="0"/>
              <a:t>5.1 Understand the terms ecosystem, community, population and habitat.</a:t>
            </a:r>
          </a:p>
          <a:p>
            <a:pPr fontAlgn="t"/>
            <a:r>
              <a:rPr lang="en-GB" dirty="0"/>
              <a:t>5.2 Understand that the numbers and distribution of organisms in a habitat are controlled by biotic and abiotic factors.</a:t>
            </a:r>
          </a:p>
          <a:p>
            <a:pPr fontAlgn="t"/>
            <a:r>
              <a:rPr lang="en-GB" dirty="0"/>
              <a:t>5.3 Understand how the concept of niche accounts for distribution and abundance of organisms in a habitat. </a:t>
            </a:r>
          </a:p>
          <a:p>
            <a:pPr fontAlgn="t"/>
            <a:r>
              <a:rPr lang="en-GB" dirty="0"/>
              <a:t>CORE PRACTICAL 10:</a:t>
            </a:r>
          </a:p>
          <a:p>
            <a:pPr marL="0" indent="0" fontAlgn="t">
              <a:buNone/>
            </a:pPr>
            <a:r>
              <a:rPr lang="en-GB" dirty="0"/>
              <a:t>Carry out a study on the ecology of a habitat, such as using quadrats </a:t>
            </a:r>
            <a:r>
              <a:rPr lang="en-GB" dirty="0" smtClean="0"/>
              <a:t>and transects </a:t>
            </a:r>
            <a:r>
              <a:rPr lang="en-GB" dirty="0"/>
              <a:t>to determine distribution and abundance of organisms, </a:t>
            </a:r>
            <a:r>
              <a:rPr lang="en-GB" dirty="0" smtClean="0"/>
              <a:t>and measuring </a:t>
            </a:r>
            <a:r>
              <a:rPr lang="en-GB" dirty="0"/>
              <a:t>abiotic factors appropriate to the habitat. </a:t>
            </a:r>
          </a:p>
          <a:p>
            <a:pPr fontAlgn="t"/>
            <a:r>
              <a:rPr lang="en-GB" dirty="0"/>
              <a:t>5.4 Understand the stages of succession from colonisation to a climax community. </a:t>
            </a:r>
          </a:p>
          <a:p>
            <a:pPr marL="0" indent="0" eaLnBrk="1" hangingPunct="1">
              <a:buFont typeface="Arial" panose="020B0604020202020204" pitchFamily="34" charset="0"/>
              <a:buNone/>
            </a:pPr>
            <a:endParaRPr lang="en-US" altLang="en-US" dirty="0" smtClean="0"/>
          </a:p>
          <a:p>
            <a:pPr marL="0" indent="0" eaLnBrk="1" hangingPunct="1">
              <a:buFont typeface="Arial" panose="020B0604020202020204" pitchFamily="34" charset="0"/>
              <a:buNone/>
            </a:pPr>
            <a:endParaRPr lang="en-GB" altLang="en-US" dirty="0" smtClean="0"/>
          </a:p>
        </p:txBody>
      </p:sp>
    </p:spTree>
    <p:extLst>
      <p:ext uri="{BB962C8B-B14F-4D97-AF65-F5344CB8AC3E}">
        <p14:creationId xmlns:p14="http://schemas.microsoft.com/office/powerpoint/2010/main" val="58140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3"/>
          <p:cNvSpPr>
            <a:spLocks noGrp="1" noChangeArrowheads="1"/>
          </p:cNvSpPr>
          <p:nvPr>
            <p:ph type="body" idx="1"/>
          </p:nvPr>
        </p:nvSpPr>
        <p:spPr>
          <a:xfrm>
            <a:off x="1978025" y="836613"/>
            <a:ext cx="8229600" cy="2089150"/>
          </a:xfrm>
        </p:spPr>
        <p:txBody>
          <a:bodyPr/>
          <a:lstStyle/>
          <a:p>
            <a:pPr eaLnBrk="1" hangingPunct="1"/>
            <a:r>
              <a:rPr lang="en-GB" altLang="en-US">
                <a:latin typeface="Comic Sans MS" panose="030F0702030302020204" pitchFamily="66" charset="0"/>
              </a:rPr>
              <a:t>What does it mean?</a:t>
            </a:r>
          </a:p>
          <a:p>
            <a:pPr eaLnBrk="1" hangingPunct="1"/>
            <a:r>
              <a:rPr lang="en-GB" altLang="en-US">
                <a:latin typeface="Comic Sans MS" panose="030F0702030302020204" pitchFamily="66" charset="0"/>
              </a:rPr>
              <a:t>How many can you list?</a:t>
            </a:r>
          </a:p>
        </p:txBody>
      </p:sp>
      <p:pic>
        <p:nvPicPr>
          <p:cNvPr id="7171" name="Picture 1"/>
          <p:cNvPicPr>
            <a:picLocks noChangeAspect="1"/>
          </p:cNvPicPr>
          <p:nvPr/>
        </p:nvPicPr>
        <p:blipFill>
          <a:blip r:embed="rId2">
            <a:extLst>
              <a:ext uri="{28A0092B-C50C-407E-A947-70E740481C1C}">
                <a14:useLocalDpi xmlns:a14="http://schemas.microsoft.com/office/drawing/2010/main" val="0"/>
              </a:ext>
            </a:extLst>
          </a:blip>
          <a:srcRect l="52119" t="18307" b="7010"/>
          <a:stretch>
            <a:fillRect/>
          </a:stretch>
        </p:blipFill>
        <p:spPr bwMode="auto">
          <a:xfrm>
            <a:off x="4224338" y="2133600"/>
            <a:ext cx="3251200" cy="339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txBox="1">
            <a:spLocks/>
          </p:cNvSpPr>
          <p:nvPr/>
        </p:nvSpPr>
        <p:spPr bwMode="auto">
          <a:xfrm>
            <a:off x="1524000" y="1"/>
            <a:ext cx="9144000" cy="620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2800" b="1" u="sng" kern="0" dirty="0">
                <a:latin typeface="Comic Sans MS" panose="030F0702030302020204" pitchFamily="66" charset="0"/>
              </a:rPr>
              <a:t>Abiotic Factors</a:t>
            </a:r>
            <a:endParaRPr lang="en-GB" sz="2000" kern="0" dirty="0">
              <a:latin typeface="Comic Sans MS" panose="030F0702030302020204" pitchFamily="66" charset="0"/>
            </a:endParaRPr>
          </a:p>
        </p:txBody>
      </p:sp>
      <p:sp>
        <p:nvSpPr>
          <p:cNvPr id="3" name="TextBox 2"/>
          <p:cNvSpPr txBox="1">
            <a:spLocks noChangeArrowheads="1"/>
          </p:cNvSpPr>
          <p:nvPr/>
        </p:nvSpPr>
        <p:spPr bwMode="auto">
          <a:xfrm>
            <a:off x="1703389" y="2349500"/>
            <a:ext cx="2384425"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Solar energy input</a:t>
            </a:r>
          </a:p>
        </p:txBody>
      </p:sp>
      <p:sp>
        <p:nvSpPr>
          <p:cNvPr id="8" name="TextBox 7"/>
          <p:cNvSpPr txBox="1">
            <a:spLocks noChangeArrowheads="1"/>
          </p:cNvSpPr>
          <p:nvPr/>
        </p:nvSpPr>
        <p:spPr bwMode="auto">
          <a:xfrm>
            <a:off x="2322513" y="3592513"/>
            <a:ext cx="1765300"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Soil moisture</a:t>
            </a:r>
          </a:p>
        </p:txBody>
      </p:sp>
      <p:sp>
        <p:nvSpPr>
          <p:cNvPr id="9" name="TextBox 8"/>
          <p:cNvSpPr txBox="1">
            <a:spLocks noChangeArrowheads="1"/>
          </p:cNvSpPr>
          <p:nvPr/>
        </p:nvSpPr>
        <p:spPr bwMode="auto">
          <a:xfrm>
            <a:off x="1703389" y="4868863"/>
            <a:ext cx="1971675"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Wind exposure</a:t>
            </a:r>
          </a:p>
        </p:txBody>
      </p:sp>
      <p:sp>
        <p:nvSpPr>
          <p:cNvPr id="10" name="TextBox 9"/>
          <p:cNvSpPr txBox="1">
            <a:spLocks noChangeArrowheads="1"/>
          </p:cNvSpPr>
          <p:nvPr/>
        </p:nvSpPr>
        <p:spPr bwMode="auto">
          <a:xfrm>
            <a:off x="2782888" y="5821363"/>
            <a:ext cx="1751012"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Temperature</a:t>
            </a:r>
          </a:p>
        </p:txBody>
      </p:sp>
      <p:sp>
        <p:nvSpPr>
          <p:cNvPr id="11" name="TextBox 10"/>
          <p:cNvSpPr txBox="1">
            <a:spLocks noChangeArrowheads="1"/>
          </p:cNvSpPr>
          <p:nvPr/>
        </p:nvSpPr>
        <p:spPr bwMode="auto">
          <a:xfrm>
            <a:off x="5519738" y="5999163"/>
            <a:ext cx="1181100"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Altitude</a:t>
            </a:r>
          </a:p>
        </p:txBody>
      </p:sp>
      <p:sp>
        <p:nvSpPr>
          <p:cNvPr id="12" name="TextBox 11"/>
          <p:cNvSpPr txBox="1">
            <a:spLocks noChangeArrowheads="1"/>
          </p:cNvSpPr>
          <p:nvPr/>
        </p:nvSpPr>
        <p:spPr bwMode="auto">
          <a:xfrm>
            <a:off x="6772276" y="5159375"/>
            <a:ext cx="1050925"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Soil pH</a:t>
            </a:r>
          </a:p>
        </p:txBody>
      </p:sp>
      <p:sp>
        <p:nvSpPr>
          <p:cNvPr id="13" name="TextBox 12"/>
          <p:cNvSpPr txBox="1">
            <a:spLocks noChangeArrowheads="1"/>
          </p:cNvSpPr>
          <p:nvPr/>
        </p:nvSpPr>
        <p:spPr bwMode="auto">
          <a:xfrm>
            <a:off x="8040688" y="5840413"/>
            <a:ext cx="1955800"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Slope &amp; aspect</a:t>
            </a:r>
          </a:p>
        </p:txBody>
      </p:sp>
      <p:sp>
        <p:nvSpPr>
          <p:cNvPr id="14" name="TextBox 13"/>
          <p:cNvSpPr txBox="1">
            <a:spLocks noChangeArrowheads="1"/>
          </p:cNvSpPr>
          <p:nvPr/>
        </p:nvSpPr>
        <p:spPr bwMode="auto">
          <a:xfrm>
            <a:off x="7505700" y="4194175"/>
            <a:ext cx="2806700"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Oxygen concentration</a:t>
            </a:r>
          </a:p>
        </p:txBody>
      </p:sp>
      <p:sp>
        <p:nvSpPr>
          <p:cNvPr id="15" name="TextBox 14"/>
          <p:cNvSpPr txBox="1">
            <a:spLocks noChangeArrowheads="1"/>
          </p:cNvSpPr>
          <p:nvPr/>
        </p:nvSpPr>
        <p:spPr bwMode="auto">
          <a:xfrm>
            <a:off x="6626226" y="927100"/>
            <a:ext cx="3686175"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Carbon dioxide concentration</a:t>
            </a:r>
          </a:p>
        </p:txBody>
      </p:sp>
      <p:sp>
        <p:nvSpPr>
          <p:cNvPr id="16" name="TextBox 15"/>
          <p:cNvSpPr txBox="1">
            <a:spLocks noChangeArrowheads="1"/>
          </p:cNvSpPr>
          <p:nvPr/>
        </p:nvSpPr>
        <p:spPr bwMode="auto">
          <a:xfrm>
            <a:off x="6267450" y="2008188"/>
            <a:ext cx="3729038"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Soil mineral ion concentration</a:t>
            </a:r>
          </a:p>
        </p:txBody>
      </p:sp>
      <p:sp>
        <p:nvSpPr>
          <p:cNvPr id="17" name="TextBox 16"/>
          <p:cNvSpPr txBox="1">
            <a:spLocks noChangeArrowheads="1"/>
          </p:cNvSpPr>
          <p:nvPr/>
        </p:nvSpPr>
        <p:spPr bwMode="auto">
          <a:xfrm>
            <a:off x="8305801" y="3016250"/>
            <a:ext cx="1095375" cy="400050"/>
          </a:xfrm>
          <a:prstGeom prst="rect">
            <a:avLst/>
          </a:prstGeom>
          <a:solidFill>
            <a:srgbClr val="CEFAA2"/>
          </a:solidFill>
          <a:ln w="9525">
            <a:solidFill>
              <a:schemeClr val="accent1"/>
            </a:solidFill>
            <a:miter lim="800000"/>
            <a:headEnd/>
            <a:tailEnd/>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en-US" sz="2000">
                <a:latin typeface="Comic Sans MS" panose="030F0702030302020204" pitchFamily="66" charset="0"/>
              </a:rPr>
              <a:t>Salinity</a:t>
            </a:r>
          </a:p>
        </p:txBody>
      </p:sp>
    </p:spTree>
    <p:extLst>
      <p:ext uri="{BB962C8B-B14F-4D97-AF65-F5344CB8AC3E}">
        <p14:creationId xmlns:p14="http://schemas.microsoft.com/office/powerpoint/2010/main" val="3173473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body" idx="1"/>
          </p:nvPr>
        </p:nvSpPr>
        <p:spPr>
          <a:xfrm>
            <a:off x="1774826" y="908051"/>
            <a:ext cx="3660775" cy="3795713"/>
          </a:xfrm>
        </p:spPr>
        <p:txBody>
          <a:bodyPr vert="horz" wrap="square" lIns="32146" tIns="0" rIns="32146" bIns="0" numCol="1" anchor="t" anchorCtr="0" compatLnSpc="1">
            <a:prstTxWarp prst="textNoShape">
              <a:avLst/>
            </a:prstTxWarp>
          </a:bodyPr>
          <a:lstStyle/>
          <a:p>
            <a:pPr marL="647700" indent="-469900" eaLnBrk="1" hangingPunct="1">
              <a:lnSpc>
                <a:spcPts val="3200"/>
              </a:lnSpc>
              <a:spcBef>
                <a:spcPct val="0"/>
              </a:spcBef>
              <a:spcAft>
                <a:spcPts val="2000"/>
              </a:spcAft>
              <a:buSzPct val="130000"/>
              <a:buBlip>
                <a:blip r:embed="rId3"/>
              </a:buBlip>
              <a:tabLst>
                <a:tab pos="533400" algn="l"/>
              </a:tabLst>
            </a:pPr>
            <a:r>
              <a:rPr lang="en-US" altLang="en-US" sz="1800"/>
              <a:t>The </a:t>
            </a:r>
            <a:r>
              <a:rPr lang="en-US" altLang="en-US" sz="1800" b="1"/>
              <a:t>ecological niche</a:t>
            </a:r>
            <a:r>
              <a:rPr lang="en-US" altLang="en-US" sz="1800"/>
              <a:t> describes the functional position of an organism in its environment. </a:t>
            </a:r>
          </a:p>
          <a:p>
            <a:pPr marL="647700" indent="-469900" eaLnBrk="1" hangingPunct="1">
              <a:lnSpc>
                <a:spcPts val="3200"/>
              </a:lnSpc>
              <a:spcBef>
                <a:spcPct val="0"/>
              </a:spcBef>
              <a:spcAft>
                <a:spcPts val="1000"/>
              </a:spcAft>
              <a:buSzPct val="130000"/>
              <a:buBlip>
                <a:blip r:embed="rId3"/>
              </a:buBlip>
              <a:tabLst>
                <a:tab pos="533400" algn="l"/>
              </a:tabLst>
            </a:pPr>
            <a:r>
              <a:rPr lang="en-US" altLang="en-US" sz="1800"/>
              <a:t>A niche comprises:</a:t>
            </a:r>
          </a:p>
          <a:p>
            <a:pPr marL="1028700" lvl="1" indent="-469900" eaLnBrk="1" hangingPunct="1">
              <a:lnSpc>
                <a:spcPts val="2800"/>
              </a:lnSpc>
              <a:spcBef>
                <a:spcPct val="0"/>
              </a:spcBef>
              <a:spcAft>
                <a:spcPts val="2000"/>
              </a:spcAft>
              <a:buSzPct val="120000"/>
              <a:buBlip>
                <a:blip r:embed="rId4"/>
              </a:buBlip>
              <a:tabLst>
                <a:tab pos="533400" algn="l"/>
              </a:tabLst>
            </a:pPr>
            <a:r>
              <a:rPr lang="en-US" altLang="en-US" sz="1800"/>
              <a:t>the </a:t>
            </a:r>
            <a:r>
              <a:rPr lang="en-US" altLang="en-US" sz="1800" b="1"/>
              <a:t>habitat</a:t>
            </a:r>
            <a:r>
              <a:rPr lang="en-US" altLang="en-US" sz="1800"/>
              <a:t> in which the organism lives.</a:t>
            </a:r>
          </a:p>
          <a:p>
            <a:pPr marL="1028700" lvl="1" indent="-469900" eaLnBrk="1" hangingPunct="1">
              <a:lnSpc>
                <a:spcPts val="2800"/>
              </a:lnSpc>
              <a:spcBef>
                <a:spcPct val="0"/>
              </a:spcBef>
              <a:spcAft>
                <a:spcPts val="2000"/>
              </a:spcAft>
              <a:buSzPct val="120000"/>
              <a:buBlip>
                <a:blip r:embed="rId4"/>
              </a:buBlip>
              <a:tabLst>
                <a:tab pos="533400" algn="l"/>
              </a:tabLst>
            </a:pPr>
            <a:r>
              <a:rPr lang="en-US" altLang="en-US" sz="1800"/>
              <a:t>the organism’s </a:t>
            </a:r>
            <a:r>
              <a:rPr lang="en-US" altLang="en-US" sz="1800" b="1"/>
              <a:t>activity pattern</a:t>
            </a:r>
            <a:r>
              <a:rPr lang="en-US" altLang="en-US" sz="1800"/>
              <a:t>: the periods of time during which it is active.</a:t>
            </a:r>
          </a:p>
          <a:p>
            <a:pPr marL="1028700" lvl="1" indent="-469900" eaLnBrk="1" hangingPunct="1">
              <a:lnSpc>
                <a:spcPts val="2800"/>
              </a:lnSpc>
              <a:spcBef>
                <a:spcPct val="0"/>
              </a:spcBef>
              <a:spcAft>
                <a:spcPts val="2000"/>
              </a:spcAft>
              <a:buSzPct val="120000"/>
              <a:buBlip>
                <a:blip r:embed="rId4"/>
              </a:buBlip>
              <a:tabLst>
                <a:tab pos="533400" algn="l"/>
              </a:tabLst>
            </a:pPr>
            <a:r>
              <a:rPr lang="en-US" altLang="en-US" sz="1800"/>
              <a:t>the</a:t>
            </a:r>
            <a:r>
              <a:rPr lang="en-US" altLang="en-US" sz="1800" b="1"/>
              <a:t> resources</a:t>
            </a:r>
            <a:r>
              <a:rPr lang="en-US" altLang="en-US" sz="1800"/>
              <a:t> it obtains</a:t>
            </a:r>
            <a:br>
              <a:rPr lang="en-US" altLang="en-US" sz="1800"/>
            </a:br>
            <a:r>
              <a:rPr lang="en-US" altLang="en-US" sz="1800"/>
              <a:t>from the habitat.</a:t>
            </a:r>
          </a:p>
        </p:txBody>
      </p:sp>
      <p:grpSp>
        <p:nvGrpSpPr>
          <p:cNvPr id="10243" name="Group 4"/>
          <p:cNvGrpSpPr>
            <a:grpSpLocks/>
          </p:cNvGrpSpPr>
          <p:nvPr/>
        </p:nvGrpSpPr>
        <p:grpSpPr bwMode="auto">
          <a:xfrm>
            <a:off x="8729664" y="1339851"/>
            <a:ext cx="1519237" cy="1344613"/>
            <a:chOff x="6456" y="1200"/>
            <a:chExt cx="1360" cy="1205"/>
          </a:xfrm>
        </p:grpSpPr>
        <p:sp>
          <p:nvSpPr>
            <p:cNvPr id="10258" name="Rectangle 5"/>
            <p:cNvSpPr>
              <a:spLocks noChangeArrowheads="1"/>
            </p:cNvSpPr>
            <p:nvPr/>
          </p:nvSpPr>
          <p:spPr bwMode="auto">
            <a:xfrm>
              <a:off x="6456" y="1200"/>
              <a:ext cx="136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88900" defTabSz="642938">
                <a:spcBef>
                  <a:spcPct val="20000"/>
                </a:spcBef>
                <a:buChar char="•"/>
                <a:tabLst>
                  <a:tab pos="374650" algn="l"/>
                </a:tabLst>
                <a:defRPr sz="3200">
                  <a:solidFill>
                    <a:schemeClr val="tx1"/>
                  </a:solidFill>
                  <a:latin typeface="Arial" panose="020B0604020202020204" pitchFamily="34" charset="0"/>
                </a:defRPr>
              </a:lvl1pPr>
              <a:lvl2pPr marL="742950" indent="-285750" defTabSz="642938">
                <a:spcBef>
                  <a:spcPct val="20000"/>
                </a:spcBef>
                <a:buChar char="–"/>
                <a:tabLst>
                  <a:tab pos="374650" algn="l"/>
                </a:tabLst>
                <a:defRPr sz="2800">
                  <a:solidFill>
                    <a:schemeClr val="tx1"/>
                  </a:solidFill>
                  <a:latin typeface="Arial" panose="020B0604020202020204" pitchFamily="34" charset="0"/>
                </a:defRPr>
              </a:lvl2pPr>
              <a:lvl3pPr marL="1143000" indent="-228600" defTabSz="642938">
                <a:spcBef>
                  <a:spcPct val="20000"/>
                </a:spcBef>
                <a:buChar char="•"/>
                <a:tabLst>
                  <a:tab pos="374650" algn="l"/>
                </a:tabLst>
                <a:defRPr sz="2400">
                  <a:solidFill>
                    <a:schemeClr val="tx1"/>
                  </a:solidFill>
                  <a:latin typeface="Arial" panose="020B0604020202020204" pitchFamily="34" charset="0"/>
                </a:defRPr>
              </a:lvl3pPr>
              <a:lvl4pPr marL="1600200" indent="-228600" defTabSz="642938">
                <a:spcBef>
                  <a:spcPct val="20000"/>
                </a:spcBef>
                <a:buChar char="–"/>
                <a:tabLst>
                  <a:tab pos="374650" algn="l"/>
                </a:tabLst>
                <a:defRPr sz="2000">
                  <a:solidFill>
                    <a:schemeClr val="tx1"/>
                  </a:solidFill>
                  <a:latin typeface="Arial" panose="020B0604020202020204" pitchFamily="34" charset="0"/>
                </a:defRPr>
              </a:lvl4pPr>
              <a:lvl5pPr marL="2057400" indent="-228600" defTabSz="642938">
                <a:spcBef>
                  <a:spcPct val="20000"/>
                </a:spcBef>
                <a:buChar char="»"/>
                <a:tabLst>
                  <a:tab pos="374650"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9pPr>
            </a:lstStyle>
            <a:p>
              <a:pPr algn="ctr" fontAlgn="base">
                <a:lnSpc>
                  <a:spcPct val="117000"/>
                </a:lnSpc>
                <a:spcBef>
                  <a:spcPct val="0"/>
                </a:spcBef>
                <a:spcAft>
                  <a:spcPct val="0"/>
                </a:spcAft>
                <a:buNone/>
              </a:pPr>
              <a:r>
                <a:rPr lang="en-US" altLang="en-US" sz="1700" b="1">
                  <a:solidFill>
                    <a:srgbClr val="84007E"/>
                  </a:solidFill>
                  <a:cs typeface="Arial" panose="020B0604020202020204" pitchFamily="34" charset="0"/>
                  <a:sym typeface="Arial" panose="020B0604020202020204" pitchFamily="34" charset="0"/>
                </a:rPr>
                <a:t>Adaptations</a:t>
              </a:r>
            </a:p>
          </p:txBody>
        </p:sp>
        <p:sp>
          <p:nvSpPr>
            <p:cNvPr id="10259" name="Line 6"/>
            <p:cNvSpPr>
              <a:spLocks noChangeShapeType="1"/>
            </p:cNvSpPr>
            <p:nvPr/>
          </p:nvSpPr>
          <p:spPr bwMode="auto">
            <a:xfrm rot="10800000" flipH="1">
              <a:off x="6810" y="1877"/>
              <a:ext cx="357" cy="528"/>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699" dir="5400000" algn="ctr" rotWithShape="0">
                      <a:schemeClr val="bg2">
                        <a:alpha val="20000"/>
                      </a:schemeClr>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grpSp>
      <p:grpSp>
        <p:nvGrpSpPr>
          <p:cNvPr id="10244" name="Group 7"/>
          <p:cNvGrpSpPr>
            <a:grpSpLocks/>
          </p:cNvGrpSpPr>
          <p:nvPr/>
        </p:nvGrpSpPr>
        <p:grpSpPr bwMode="auto">
          <a:xfrm>
            <a:off x="9113838" y="4776789"/>
            <a:ext cx="1339850" cy="1563687"/>
            <a:chOff x="6800" y="4279"/>
            <a:chExt cx="1200" cy="1401"/>
          </a:xfrm>
        </p:grpSpPr>
        <p:sp>
          <p:nvSpPr>
            <p:cNvPr id="10256" name="Rectangle 8"/>
            <p:cNvSpPr>
              <a:spLocks noChangeArrowheads="1"/>
            </p:cNvSpPr>
            <p:nvPr/>
          </p:nvSpPr>
          <p:spPr bwMode="auto">
            <a:xfrm>
              <a:off x="6800" y="5000"/>
              <a:ext cx="120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88900" defTabSz="642938">
                <a:spcBef>
                  <a:spcPct val="20000"/>
                </a:spcBef>
                <a:buChar char="•"/>
                <a:tabLst>
                  <a:tab pos="374650" algn="l"/>
                </a:tabLst>
                <a:defRPr sz="3200">
                  <a:solidFill>
                    <a:schemeClr val="tx1"/>
                  </a:solidFill>
                  <a:latin typeface="Arial" panose="020B0604020202020204" pitchFamily="34" charset="0"/>
                </a:defRPr>
              </a:lvl1pPr>
              <a:lvl2pPr marL="742950" indent="-285750" defTabSz="642938">
                <a:spcBef>
                  <a:spcPct val="20000"/>
                </a:spcBef>
                <a:buChar char="–"/>
                <a:tabLst>
                  <a:tab pos="374650" algn="l"/>
                </a:tabLst>
                <a:defRPr sz="2800">
                  <a:solidFill>
                    <a:schemeClr val="tx1"/>
                  </a:solidFill>
                  <a:latin typeface="Arial" panose="020B0604020202020204" pitchFamily="34" charset="0"/>
                </a:defRPr>
              </a:lvl2pPr>
              <a:lvl3pPr marL="1143000" indent="-228600" defTabSz="642938">
                <a:spcBef>
                  <a:spcPct val="20000"/>
                </a:spcBef>
                <a:buChar char="•"/>
                <a:tabLst>
                  <a:tab pos="374650" algn="l"/>
                </a:tabLst>
                <a:defRPr sz="2400">
                  <a:solidFill>
                    <a:schemeClr val="tx1"/>
                  </a:solidFill>
                  <a:latin typeface="Arial" panose="020B0604020202020204" pitchFamily="34" charset="0"/>
                </a:defRPr>
              </a:lvl3pPr>
              <a:lvl4pPr marL="1600200" indent="-228600" defTabSz="642938">
                <a:spcBef>
                  <a:spcPct val="20000"/>
                </a:spcBef>
                <a:buChar char="–"/>
                <a:tabLst>
                  <a:tab pos="374650" algn="l"/>
                </a:tabLst>
                <a:defRPr sz="2000">
                  <a:solidFill>
                    <a:schemeClr val="tx1"/>
                  </a:solidFill>
                  <a:latin typeface="Arial" panose="020B0604020202020204" pitchFamily="34" charset="0"/>
                </a:defRPr>
              </a:lvl4pPr>
              <a:lvl5pPr marL="2057400" indent="-228600" defTabSz="642938">
                <a:spcBef>
                  <a:spcPct val="20000"/>
                </a:spcBef>
                <a:buChar char="»"/>
                <a:tabLst>
                  <a:tab pos="374650"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9pPr>
            </a:lstStyle>
            <a:p>
              <a:pPr algn="ctr" fontAlgn="base">
                <a:lnSpc>
                  <a:spcPct val="117000"/>
                </a:lnSpc>
                <a:spcBef>
                  <a:spcPct val="0"/>
                </a:spcBef>
                <a:spcAft>
                  <a:spcPct val="0"/>
                </a:spcAft>
                <a:buNone/>
              </a:pPr>
              <a:r>
                <a:rPr lang="en-US" altLang="en-US" sz="1700" b="1">
                  <a:solidFill>
                    <a:srgbClr val="84007E"/>
                  </a:solidFill>
                  <a:cs typeface="Arial" panose="020B0604020202020204" pitchFamily="34" charset="0"/>
                  <a:sym typeface="Arial" panose="020B0604020202020204" pitchFamily="34" charset="0"/>
                </a:rPr>
                <a:t>Physical conditions</a:t>
              </a:r>
            </a:p>
          </p:txBody>
        </p:sp>
        <p:sp>
          <p:nvSpPr>
            <p:cNvPr id="10257" name="Line 9"/>
            <p:cNvSpPr>
              <a:spLocks noChangeShapeType="1"/>
            </p:cNvSpPr>
            <p:nvPr/>
          </p:nvSpPr>
          <p:spPr bwMode="auto">
            <a:xfrm>
              <a:off x="7376" y="4279"/>
              <a:ext cx="0" cy="710"/>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699" dir="5400000" algn="ctr" rotWithShape="0">
                      <a:schemeClr val="bg2">
                        <a:alpha val="20000"/>
                      </a:schemeClr>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grpSp>
      <p:grpSp>
        <p:nvGrpSpPr>
          <p:cNvPr id="10245" name="Group 10"/>
          <p:cNvGrpSpPr>
            <a:grpSpLocks/>
          </p:cNvGrpSpPr>
          <p:nvPr/>
        </p:nvGrpSpPr>
        <p:grpSpPr bwMode="auto">
          <a:xfrm>
            <a:off x="5443538" y="4972051"/>
            <a:ext cx="1339850" cy="1368425"/>
            <a:chOff x="3512" y="4455"/>
            <a:chExt cx="1200" cy="1225"/>
          </a:xfrm>
        </p:grpSpPr>
        <p:sp>
          <p:nvSpPr>
            <p:cNvPr id="10254" name="Rectangle 11"/>
            <p:cNvSpPr>
              <a:spLocks noChangeArrowheads="1"/>
            </p:cNvSpPr>
            <p:nvPr/>
          </p:nvSpPr>
          <p:spPr bwMode="auto">
            <a:xfrm>
              <a:off x="3512" y="5000"/>
              <a:ext cx="120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88900" defTabSz="642938">
                <a:spcBef>
                  <a:spcPct val="20000"/>
                </a:spcBef>
                <a:buChar char="•"/>
                <a:tabLst>
                  <a:tab pos="374650" algn="l"/>
                </a:tabLst>
                <a:defRPr sz="3200">
                  <a:solidFill>
                    <a:schemeClr val="tx1"/>
                  </a:solidFill>
                  <a:latin typeface="Arial" panose="020B0604020202020204" pitchFamily="34" charset="0"/>
                </a:defRPr>
              </a:lvl1pPr>
              <a:lvl2pPr marL="742950" indent="-285750" defTabSz="642938">
                <a:spcBef>
                  <a:spcPct val="20000"/>
                </a:spcBef>
                <a:buChar char="–"/>
                <a:tabLst>
                  <a:tab pos="374650" algn="l"/>
                </a:tabLst>
                <a:defRPr sz="2800">
                  <a:solidFill>
                    <a:schemeClr val="tx1"/>
                  </a:solidFill>
                  <a:latin typeface="Arial" panose="020B0604020202020204" pitchFamily="34" charset="0"/>
                </a:defRPr>
              </a:lvl2pPr>
              <a:lvl3pPr marL="1143000" indent="-228600" defTabSz="642938">
                <a:spcBef>
                  <a:spcPct val="20000"/>
                </a:spcBef>
                <a:buChar char="•"/>
                <a:tabLst>
                  <a:tab pos="374650" algn="l"/>
                </a:tabLst>
                <a:defRPr sz="2400">
                  <a:solidFill>
                    <a:schemeClr val="tx1"/>
                  </a:solidFill>
                  <a:latin typeface="Arial" panose="020B0604020202020204" pitchFamily="34" charset="0"/>
                </a:defRPr>
              </a:lvl3pPr>
              <a:lvl4pPr marL="1600200" indent="-228600" defTabSz="642938">
                <a:spcBef>
                  <a:spcPct val="20000"/>
                </a:spcBef>
                <a:buChar char="–"/>
                <a:tabLst>
                  <a:tab pos="374650" algn="l"/>
                </a:tabLst>
                <a:defRPr sz="2000">
                  <a:solidFill>
                    <a:schemeClr val="tx1"/>
                  </a:solidFill>
                  <a:latin typeface="Arial" panose="020B0604020202020204" pitchFamily="34" charset="0"/>
                </a:defRPr>
              </a:lvl4pPr>
              <a:lvl5pPr marL="2057400" indent="-228600" defTabSz="642938">
                <a:spcBef>
                  <a:spcPct val="20000"/>
                </a:spcBef>
                <a:buChar char="»"/>
                <a:tabLst>
                  <a:tab pos="374650"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9pPr>
            </a:lstStyle>
            <a:p>
              <a:pPr algn="ctr" fontAlgn="base">
                <a:lnSpc>
                  <a:spcPct val="117000"/>
                </a:lnSpc>
                <a:spcBef>
                  <a:spcPct val="0"/>
                </a:spcBef>
                <a:spcAft>
                  <a:spcPct val="0"/>
                </a:spcAft>
                <a:buNone/>
              </a:pPr>
              <a:r>
                <a:rPr lang="en-US" altLang="en-US" sz="1700" b="1">
                  <a:solidFill>
                    <a:srgbClr val="84007E"/>
                  </a:solidFill>
                  <a:cs typeface="Arial" panose="020B0604020202020204" pitchFamily="34" charset="0"/>
                  <a:sym typeface="Arial" panose="020B0604020202020204" pitchFamily="34" charset="0"/>
                </a:rPr>
                <a:t>Activity patterns</a:t>
              </a:r>
            </a:p>
          </p:txBody>
        </p:sp>
        <p:sp>
          <p:nvSpPr>
            <p:cNvPr id="10255" name="Line 12"/>
            <p:cNvSpPr>
              <a:spLocks noChangeShapeType="1"/>
            </p:cNvSpPr>
            <p:nvPr/>
          </p:nvSpPr>
          <p:spPr bwMode="auto">
            <a:xfrm>
              <a:off x="4144" y="4455"/>
              <a:ext cx="0" cy="545"/>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699" dir="5400000" algn="ctr" rotWithShape="0">
                      <a:schemeClr val="bg2">
                        <a:alpha val="20000"/>
                      </a:schemeClr>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grpSp>
      <p:grpSp>
        <p:nvGrpSpPr>
          <p:cNvPr id="10246" name="Group 13"/>
          <p:cNvGrpSpPr>
            <a:grpSpLocks/>
          </p:cNvGrpSpPr>
          <p:nvPr/>
        </p:nvGrpSpPr>
        <p:grpSpPr bwMode="auto">
          <a:xfrm>
            <a:off x="6970714" y="4375151"/>
            <a:ext cx="1965325" cy="1965325"/>
            <a:chOff x="4880" y="3919"/>
            <a:chExt cx="1760" cy="1761"/>
          </a:xfrm>
        </p:grpSpPr>
        <p:sp>
          <p:nvSpPr>
            <p:cNvPr id="10252" name="Rectangle 14"/>
            <p:cNvSpPr>
              <a:spLocks noChangeArrowheads="1"/>
            </p:cNvSpPr>
            <p:nvPr/>
          </p:nvSpPr>
          <p:spPr bwMode="auto">
            <a:xfrm>
              <a:off x="4880" y="5000"/>
              <a:ext cx="176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7859" tIns="17859" rIns="17859" bIns="17859" anchor="ctr"/>
            <a:lstStyle>
              <a:lvl1pPr marL="88900" defTabSz="642938">
                <a:spcBef>
                  <a:spcPct val="20000"/>
                </a:spcBef>
                <a:buChar char="•"/>
                <a:tabLst>
                  <a:tab pos="374650" algn="l"/>
                </a:tabLst>
                <a:defRPr sz="3200">
                  <a:solidFill>
                    <a:schemeClr val="tx1"/>
                  </a:solidFill>
                  <a:latin typeface="Arial" panose="020B0604020202020204" pitchFamily="34" charset="0"/>
                </a:defRPr>
              </a:lvl1pPr>
              <a:lvl2pPr marL="742950" indent="-285750" defTabSz="642938">
                <a:spcBef>
                  <a:spcPct val="20000"/>
                </a:spcBef>
                <a:buChar char="–"/>
                <a:tabLst>
                  <a:tab pos="374650" algn="l"/>
                </a:tabLst>
                <a:defRPr sz="2800">
                  <a:solidFill>
                    <a:schemeClr val="tx1"/>
                  </a:solidFill>
                  <a:latin typeface="Arial" panose="020B0604020202020204" pitchFamily="34" charset="0"/>
                </a:defRPr>
              </a:lvl2pPr>
              <a:lvl3pPr marL="1143000" indent="-228600" defTabSz="642938">
                <a:spcBef>
                  <a:spcPct val="20000"/>
                </a:spcBef>
                <a:buChar char="•"/>
                <a:tabLst>
                  <a:tab pos="374650" algn="l"/>
                </a:tabLst>
                <a:defRPr sz="2400">
                  <a:solidFill>
                    <a:schemeClr val="tx1"/>
                  </a:solidFill>
                  <a:latin typeface="Arial" panose="020B0604020202020204" pitchFamily="34" charset="0"/>
                </a:defRPr>
              </a:lvl3pPr>
              <a:lvl4pPr marL="1600200" indent="-228600" defTabSz="642938">
                <a:spcBef>
                  <a:spcPct val="20000"/>
                </a:spcBef>
                <a:buChar char="–"/>
                <a:tabLst>
                  <a:tab pos="374650" algn="l"/>
                </a:tabLst>
                <a:defRPr sz="2000">
                  <a:solidFill>
                    <a:schemeClr val="tx1"/>
                  </a:solidFill>
                  <a:latin typeface="Arial" panose="020B0604020202020204" pitchFamily="34" charset="0"/>
                </a:defRPr>
              </a:lvl4pPr>
              <a:lvl5pPr marL="2057400" indent="-228600" defTabSz="642938">
                <a:spcBef>
                  <a:spcPct val="20000"/>
                </a:spcBef>
                <a:buChar char="»"/>
                <a:tabLst>
                  <a:tab pos="374650"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9pPr>
            </a:lstStyle>
            <a:p>
              <a:pPr algn="ctr" fontAlgn="base">
                <a:lnSpc>
                  <a:spcPct val="117000"/>
                </a:lnSpc>
                <a:spcBef>
                  <a:spcPct val="0"/>
                </a:spcBef>
                <a:spcAft>
                  <a:spcPct val="0"/>
                </a:spcAft>
                <a:buNone/>
              </a:pPr>
              <a:r>
                <a:rPr lang="en-US" altLang="en-US" sz="1700" b="1">
                  <a:solidFill>
                    <a:srgbClr val="84007E"/>
                  </a:solidFill>
                  <a:cs typeface="Arial" panose="020B0604020202020204" pitchFamily="34" charset="0"/>
                  <a:sym typeface="Arial" panose="020B0604020202020204" pitchFamily="34" charset="0"/>
                </a:rPr>
                <a:t>Presence of other organisms</a:t>
              </a:r>
            </a:p>
          </p:txBody>
        </p:sp>
        <p:sp>
          <p:nvSpPr>
            <p:cNvPr id="10253" name="Line 15"/>
            <p:cNvSpPr>
              <a:spLocks noChangeShapeType="1"/>
            </p:cNvSpPr>
            <p:nvPr/>
          </p:nvSpPr>
          <p:spPr bwMode="auto">
            <a:xfrm>
              <a:off x="5770" y="3919"/>
              <a:ext cx="0" cy="1083"/>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699" dir="5400000" algn="ctr" rotWithShape="0">
                      <a:schemeClr val="bg2">
                        <a:alpha val="20000"/>
                      </a:schemeClr>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grpSp>
      <p:pic>
        <p:nvPicPr>
          <p:cNvPr id="8208" name="Picture 16"/>
          <p:cNvPicPr>
            <a:picLocks noChangeAspect="1" noChangeArrowheads="1"/>
          </p:cNvPicPr>
          <p:nvPr/>
        </p:nvPicPr>
        <p:blipFill>
          <a:blip r:embed="rId5"/>
          <a:srcRect/>
          <a:stretch>
            <a:fillRect/>
          </a:stretch>
        </p:blipFill>
        <p:spPr bwMode="auto">
          <a:xfrm>
            <a:off x="5591176" y="1989139"/>
            <a:ext cx="4778375" cy="3197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grpSp>
        <p:nvGrpSpPr>
          <p:cNvPr id="10248" name="Group 17"/>
          <p:cNvGrpSpPr>
            <a:grpSpLocks/>
          </p:cNvGrpSpPr>
          <p:nvPr/>
        </p:nvGrpSpPr>
        <p:grpSpPr bwMode="auto">
          <a:xfrm>
            <a:off x="6042025" y="1339851"/>
            <a:ext cx="1339850" cy="1344613"/>
            <a:chOff x="4048" y="1200"/>
            <a:chExt cx="1200" cy="1205"/>
          </a:xfrm>
        </p:grpSpPr>
        <p:sp>
          <p:nvSpPr>
            <p:cNvPr id="10250" name="Rectangle 18"/>
            <p:cNvSpPr>
              <a:spLocks noChangeArrowheads="1"/>
            </p:cNvSpPr>
            <p:nvPr/>
          </p:nvSpPr>
          <p:spPr bwMode="auto">
            <a:xfrm>
              <a:off x="4048" y="1200"/>
              <a:ext cx="1200" cy="680"/>
            </a:xfrm>
            <a:prstGeom prst="rect">
              <a:avLst/>
            </a:prstGeom>
            <a:solidFill>
              <a:srgbClr val="84007E">
                <a:alpha val="9804"/>
              </a:srgbClr>
            </a:solidFill>
            <a:ln w="38100">
              <a:solidFill>
                <a:srgbClr val="84007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marL="88900" defTabSz="642938">
                <a:spcBef>
                  <a:spcPct val="20000"/>
                </a:spcBef>
                <a:buChar char="•"/>
                <a:tabLst>
                  <a:tab pos="374650" algn="l"/>
                </a:tabLst>
                <a:defRPr sz="3200">
                  <a:solidFill>
                    <a:schemeClr val="tx1"/>
                  </a:solidFill>
                  <a:latin typeface="Arial" panose="020B0604020202020204" pitchFamily="34" charset="0"/>
                </a:defRPr>
              </a:lvl1pPr>
              <a:lvl2pPr marL="742950" indent="-285750" defTabSz="642938">
                <a:spcBef>
                  <a:spcPct val="20000"/>
                </a:spcBef>
                <a:buChar char="–"/>
                <a:tabLst>
                  <a:tab pos="374650" algn="l"/>
                </a:tabLst>
                <a:defRPr sz="2800">
                  <a:solidFill>
                    <a:schemeClr val="tx1"/>
                  </a:solidFill>
                  <a:latin typeface="Arial" panose="020B0604020202020204" pitchFamily="34" charset="0"/>
                </a:defRPr>
              </a:lvl2pPr>
              <a:lvl3pPr marL="1143000" indent="-228600" defTabSz="642938">
                <a:spcBef>
                  <a:spcPct val="20000"/>
                </a:spcBef>
                <a:buChar char="•"/>
                <a:tabLst>
                  <a:tab pos="374650" algn="l"/>
                </a:tabLst>
                <a:defRPr sz="2400">
                  <a:solidFill>
                    <a:schemeClr val="tx1"/>
                  </a:solidFill>
                  <a:latin typeface="Arial" panose="020B0604020202020204" pitchFamily="34" charset="0"/>
                </a:defRPr>
              </a:lvl3pPr>
              <a:lvl4pPr marL="1600200" indent="-228600" defTabSz="642938">
                <a:spcBef>
                  <a:spcPct val="20000"/>
                </a:spcBef>
                <a:buChar char="–"/>
                <a:tabLst>
                  <a:tab pos="374650" algn="l"/>
                </a:tabLst>
                <a:defRPr sz="2000">
                  <a:solidFill>
                    <a:schemeClr val="tx1"/>
                  </a:solidFill>
                  <a:latin typeface="Arial" panose="020B0604020202020204" pitchFamily="34" charset="0"/>
                </a:defRPr>
              </a:lvl4pPr>
              <a:lvl5pPr marL="2057400" indent="-228600" defTabSz="642938">
                <a:spcBef>
                  <a:spcPct val="20000"/>
                </a:spcBef>
                <a:buChar char="»"/>
                <a:tabLst>
                  <a:tab pos="374650"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har char="»"/>
                <a:tabLst>
                  <a:tab pos="374650" algn="l"/>
                </a:tabLst>
                <a:defRPr sz="2000">
                  <a:solidFill>
                    <a:schemeClr val="tx1"/>
                  </a:solidFill>
                  <a:latin typeface="Arial" panose="020B0604020202020204" pitchFamily="34" charset="0"/>
                </a:defRPr>
              </a:lvl9pPr>
            </a:lstStyle>
            <a:p>
              <a:pPr algn="ctr" fontAlgn="base">
                <a:lnSpc>
                  <a:spcPct val="117000"/>
                </a:lnSpc>
                <a:spcBef>
                  <a:spcPct val="0"/>
                </a:spcBef>
                <a:spcAft>
                  <a:spcPct val="0"/>
                </a:spcAft>
                <a:buNone/>
              </a:pPr>
              <a:r>
                <a:rPr lang="en-US" altLang="en-US" sz="1700" b="1">
                  <a:solidFill>
                    <a:srgbClr val="84007E"/>
                  </a:solidFill>
                  <a:cs typeface="Arial" panose="020B0604020202020204" pitchFamily="34" charset="0"/>
                  <a:sym typeface="Arial" panose="020B0604020202020204" pitchFamily="34" charset="0"/>
                </a:rPr>
                <a:t>Habitat</a:t>
              </a:r>
            </a:p>
          </p:txBody>
        </p:sp>
        <p:sp>
          <p:nvSpPr>
            <p:cNvPr id="10251" name="Line 19"/>
            <p:cNvSpPr>
              <a:spLocks noChangeShapeType="1"/>
            </p:cNvSpPr>
            <p:nvPr/>
          </p:nvSpPr>
          <p:spPr bwMode="auto">
            <a:xfrm rot="10800000">
              <a:off x="4674" y="1877"/>
              <a:ext cx="357" cy="528"/>
            </a:xfrm>
            <a:prstGeom prst="line">
              <a:avLst/>
            </a:prstGeom>
            <a:noFill/>
            <a:ln w="76200">
              <a:solidFill>
                <a:srgbClr val="84007E"/>
              </a:solidFill>
              <a:round/>
              <a:headEnd type="stealth"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12699" dir="5400000" algn="ctr" rotWithShape="0">
                      <a:schemeClr val="bg2">
                        <a:alpha val="20000"/>
                      </a:schemeClr>
                    </a:outerShdw>
                  </a:effectLst>
                </a14:hiddenEffects>
              </a:ext>
            </a:extLst>
          </p:spPr>
          <p:txBody>
            <a:bodyPr/>
            <a:lstStyle/>
            <a:p>
              <a:pPr eaLnBrk="0" fontAlgn="base" hangingPunct="0">
                <a:spcBef>
                  <a:spcPct val="0"/>
                </a:spcBef>
                <a:spcAft>
                  <a:spcPct val="0"/>
                </a:spcAft>
              </a:pPr>
              <a:endParaRPr lang="en-GB">
                <a:solidFill>
                  <a:srgbClr val="000000"/>
                </a:solidFill>
                <a:latin typeface="Arial" panose="020B0604020202020204" pitchFamily="34" charset="0"/>
              </a:endParaRPr>
            </a:p>
          </p:txBody>
        </p:sp>
      </p:grpSp>
      <p:sp>
        <p:nvSpPr>
          <p:cNvPr id="20" name="Title 1"/>
          <p:cNvSpPr txBox="1">
            <a:spLocks/>
          </p:cNvSpPr>
          <p:nvPr/>
        </p:nvSpPr>
        <p:spPr bwMode="auto">
          <a:xfrm>
            <a:off x="1524000" y="1"/>
            <a:ext cx="9144000" cy="620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2800" b="1" u="sng" kern="0" dirty="0">
                <a:solidFill>
                  <a:srgbClr val="000000"/>
                </a:solidFill>
                <a:latin typeface="Comic Sans MS" panose="030F0702030302020204" pitchFamily="66" charset="0"/>
              </a:rPr>
              <a:t>Ecological Niche</a:t>
            </a:r>
            <a:endParaRPr lang="en-GB" sz="2000"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540498906"/>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body" idx="1"/>
          </p:nvPr>
        </p:nvSpPr>
        <p:spPr>
          <a:xfrm>
            <a:off x="1703389" y="692151"/>
            <a:ext cx="8785225" cy="1554163"/>
          </a:xfrm>
        </p:spPr>
        <p:txBody>
          <a:bodyPr vert="horz" wrap="square" lIns="32146" tIns="0" rIns="32146" bIns="0" numCol="1" anchor="t" anchorCtr="0" compatLnSpc="1">
            <a:prstTxWarp prst="textNoShape">
              <a:avLst/>
            </a:prstTxWarp>
          </a:bodyPr>
          <a:lstStyle/>
          <a:p>
            <a:pPr marL="647700" indent="-469900" eaLnBrk="1" hangingPunct="1">
              <a:lnSpc>
                <a:spcPts val="3200"/>
              </a:lnSpc>
              <a:spcBef>
                <a:spcPct val="0"/>
              </a:spcBef>
              <a:spcAft>
                <a:spcPts val="2000"/>
              </a:spcAft>
              <a:buSzPct val="130000"/>
              <a:buBlip>
                <a:blip r:embed="rId3"/>
              </a:buBlip>
              <a:tabLst>
                <a:tab pos="533400" algn="l"/>
              </a:tabLst>
            </a:pPr>
            <a:r>
              <a:rPr lang="en-US" altLang="en-US" sz="2000"/>
              <a:t>An organism’s </a:t>
            </a:r>
            <a:r>
              <a:rPr lang="en-US" altLang="en-US" sz="2000" b="1"/>
              <a:t>habitat</a:t>
            </a:r>
            <a:r>
              <a:rPr lang="en-US" altLang="en-US" sz="2000"/>
              <a:t> is the physical place or environment in which it lives.</a:t>
            </a:r>
          </a:p>
          <a:p>
            <a:pPr marL="647700" indent="-469900" eaLnBrk="1" hangingPunct="1">
              <a:lnSpc>
                <a:spcPts val="3200"/>
              </a:lnSpc>
              <a:spcBef>
                <a:spcPct val="0"/>
              </a:spcBef>
              <a:spcAft>
                <a:spcPts val="2000"/>
              </a:spcAft>
              <a:buSzPct val="130000"/>
              <a:buBlip>
                <a:blip r:embed="rId3"/>
              </a:buBlip>
              <a:tabLst>
                <a:tab pos="533400" algn="l"/>
              </a:tabLst>
            </a:pPr>
            <a:r>
              <a:rPr lang="en-US" altLang="en-US" sz="2000"/>
              <a:t>Organisms show a preference for a particular habitat type, but some are more specific in their requirements than others.</a:t>
            </a:r>
          </a:p>
        </p:txBody>
      </p:sp>
      <p:sp>
        <p:nvSpPr>
          <p:cNvPr id="12291" name="Rectangle 4"/>
          <p:cNvSpPr>
            <a:spLocks noChangeArrowheads="1"/>
          </p:cNvSpPr>
          <p:nvPr/>
        </p:nvSpPr>
        <p:spPr bwMode="auto">
          <a:xfrm>
            <a:off x="2640014" y="5875338"/>
            <a:ext cx="2687637"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0963" defTabSz="642938">
              <a:spcBef>
                <a:spcPct val="20000"/>
              </a:spcBef>
              <a:buChar char="•"/>
              <a:tabLst>
                <a:tab pos="366713" algn="l"/>
                <a:tab pos="3549650" algn="l"/>
              </a:tabLst>
              <a:defRPr sz="3200">
                <a:solidFill>
                  <a:schemeClr val="tx1"/>
                </a:solidFill>
                <a:latin typeface="Arial" panose="020B0604020202020204" pitchFamily="34" charset="0"/>
              </a:defRPr>
            </a:lvl1pPr>
            <a:lvl2pPr marL="742950" indent="-285750" defTabSz="642938">
              <a:spcBef>
                <a:spcPct val="20000"/>
              </a:spcBef>
              <a:buChar char="–"/>
              <a:tabLst>
                <a:tab pos="366713" algn="l"/>
                <a:tab pos="3549650" algn="l"/>
              </a:tabLst>
              <a:defRPr sz="2800">
                <a:solidFill>
                  <a:schemeClr val="tx1"/>
                </a:solidFill>
                <a:latin typeface="Arial" panose="020B0604020202020204" pitchFamily="34" charset="0"/>
              </a:defRPr>
            </a:lvl2pPr>
            <a:lvl3pPr marL="1143000" indent="-228600" defTabSz="642938">
              <a:spcBef>
                <a:spcPct val="20000"/>
              </a:spcBef>
              <a:buChar char="•"/>
              <a:tabLst>
                <a:tab pos="366713" algn="l"/>
                <a:tab pos="3549650" algn="l"/>
              </a:tabLst>
              <a:defRPr sz="2400">
                <a:solidFill>
                  <a:schemeClr val="tx1"/>
                </a:solidFill>
                <a:latin typeface="Arial" panose="020B0604020202020204" pitchFamily="34" charset="0"/>
              </a:defRPr>
            </a:lvl3pPr>
            <a:lvl4pPr marL="1600200" indent="-228600" defTabSz="642938">
              <a:spcBef>
                <a:spcPct val="20000"/>
              </a:spcBef>
              <a:buChar char="–"/>
              <a:tabLst>
                <a:tab pos="366713" algn="l"/>
                <a:tab pos="3549650" algn="l"/>
              </a:tabLst>
              <a:defRPr sz="2000">
                <a:solidFill>
                  <a:schemeClr val="tx1"/>
                </a:solidFill>
                <a:latin typeface="Arial" panose="020B0604020202020204" pitchFamily="34" charset="0"/>
              </a:defRPr>
            </a:lvl4pPr>
            <a:lvl5pPr marL="2057400" indent="-228600" defTabSz="642938">
              <a:spcBef>
                <a:spcPct val="20000"/>
              </a:spcBef>
              <a:buChar char="»"/>
              <a:tabLst>
                <a:tab pos="366713" algn="l"/>
                <a:tab pos="3549650"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har char="»"/>
              <a:tabLst>
                <a:tab pos="366713" algn="l"/>
                <a:tab pos="3549650"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har char="»"/>
              <a:tabLst>
                <a:tab pos="366713" algn="l"/>
                <a:tab pos="3549650"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har char="»"/>
              <a:tabLst>
                <a:tab pos="366713" algn="l"/>
                <a:tab pos="3549650"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har char="»"/>
              <a:tabLst>
                <a:tab pos="366713" algn="l"/>
                <a:tab pos="3549650" algn="l"/>
              </a:tabLst>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1500">
                <a:solidFill>
                  <a:srgbClr val="84007E"/>
                </a:solidFill>
                <a:cs typeface="Arial" panose="020B0604020202020204" pitchFamily="34" charset="0"/>
                <a:sym typeface="Arial" panose="020B0604020202020204" pitchFamily="34" charset="0"/>
              </a:rPr>
              <a:t>Lichens are found on rocks, trees, and bare ground.</a:t>
            </a:r>
          </a:p>
        </p:txBody>
      </p:sp>
      <p:sp>
        <p:nvSpPr>
          <p:cNvPr id="12292" name="Rectangle 5"/>
          <p:cNvSpPr>
            <a:spLocks noChangeArrowheads="1"/>
          </p:cNvSpPr>
          <p:nvPr/>
        </p:nvSpPr>
        <p:spPr bwMode="auto">
          <a:xfrm>
            <a:off x="6024563" y="5875338"/>
            <a:ext cx="4419600" cy="455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80963" defTabSz="642938">
              <a:spcBef>
                <a:spcPct val="20000"/>
              </a:spcBef>
              <a:buChar char="•"/>
              <a:tabLst>
                <a:tab pos="366713" algn="l"/>
                <a:tab pos="4160838" algn="l"/>
              </a:tabLst>
              <a:defRPr sz="3200">
                <a:solidFill>
                  <a:schemeClr val="tx1"/>
                </a:solidFill>
                <a:latin typeface="Arial" panose="020B0604020202020204" pitchFamily="34" charset="0"/>
              </a:defRPr>
            </a:lvl1pPr>
            <a:lvl2pPr marL="742950" indent="-285750" defTabSz="642938">
              <a:spcBef>
                <a:spcPct val="20000"/>
              </a:spcBef>
              <a:buChar char="–"/>
              <a:tabLst>
                <a:tab pos="366713" algn="l"/>
                <a:tab pos="4160838" algn="l"/>
              </a:tabLst>
              <a:defRPr sz="2800">
                <a:solidFill>
                  <a:schemeClr val="tx1"/>
                </a:solidFill>
                <a:latin typeface="Arial" panose="020B0604020202020204" pitchFamily="34" charset="0"/>
              </a:defRPr>
            </a:lvl2pPr>
            <a:lvl3pPr marL="1143000" indent="-228600" defTabSz="642938">
              <a:spcBef>
                <a:spcPct val="20000"/>
              </a:spcBef>
              <a:buChar char="•"/>
              <a:tabLst>
                <a:tab pos="366713" algn="l"/>
                <a:tab pos="4160838" algn="l"/>
              </a:tabLst>
              <a:defRPr sz="2400">
                <a:solidFill>
                  <a:schemeClr val="tx1"/>
                </a:solidFill>
                <a:latin typeface="Arial" panose="020B0604020202020204" pitchFamily="34" charset="0"/>
              </a:defRPr>
            </a:lvl3pPr>
            <a:lvl4pPr marL="1600200" indent="-228600" defTabSz="642938">
              <a:spcBef>
                <a:spcPct val="20000"/>
              </a:spcBef>
              <a:buChar char="–"/>
              <a:tabLst>
                <a:tab pos="366713" algn="l"/>
                <a:tab pos="4160838" algn="l"/>
              </a:tabLst>
              <a:defRPr sz="2000">
                <a:solidFill>
                  <a:schemeClr val="tx1"/>
                </a:solidFill>
                <a:latin typeface="Arial" panose="020B0604020202020204" pitchFamily="34" charset="0"/>
              </a:defRPr>
            </a:lvl4pPr>
            <a:lvl5pPr marL="2057400" indent="-228600" defTabSz="642938">
              <a:spcBef>
                <a:spcPct val="20000"/>
              </a:spcBef>
              <a:buChar char="»"/>
              <a:tabLst>
                <a:tab pos="366713" algn="l"/>
                <a:tab pos="4160838" algn="l"/>
              </a:tabLst>
              <a:defRPr sz="2000">
                <a:solidFill>
                  <a:schemeClr val="tx1"/>
                </a:solidFill>
                <a:latin typeface="Arial" panose="020B0604020202020204" pitchFamily="34" charset="0"/>
              </a:defRPr>
            </a:lvl5pPr>
            <a:lvl6pPr marL="2514600" indent="-228600" defTabSz="642938" eaLnBrk="0" fontAlgn="base" hangingPunct="0">
              <a:spcBef>
                <a:spcPct val="20000"/>
              </a:spcBef>
              <a:spcAft>
                <a:spcPct val="0"/>
              </a:spcAft>
              <a:buChar char="»"/>
              <a:tabLst>
                <a:tab pos="366713" algn="l"/>
                <a:tab pos="4160838" algn="l"/>
              </a:tabLst>
              <a:defRPr sz="2000">
                <a:solidFill>
                  <a:schemeClr val="tx1"/>
                </a:solidFill>
                <a:latin typeface="Arial" panose="020B0604020202020204" pitchFamily="34" charset="0"/>
              </a:defRPr>
            </a:lvl6pPr>
            <a:lvl7pPr marL="2971800" indent="-228600" defTabSz="642938" eaLnBrk="0" fontAlgn="base" hangingPunct="0">
              <a:spcBef>
                <a:spcPct val="20000"/>
              </a:spcBef>
              <a:spcAft>
                <a:spcPct val="0"/>
              </a:spcAft>
              <a:buChar char="»"/>
              <a:tabLst>
                <a:tab pos="366713" algn="l"/>
                <a:tab pos="4160838" algn="l"/>
              </a:tabLst>
              <a:defRPr sz="2000">
                <a:solidFill>
                  <a:schemeClr val="tx1"/>
                </a:solidFill>
                <a:latin typeface="Arial" panose="020B0604020202020204" pitchFamily="34" charset="0"/>
              </a:defRPr>
            </a:lvl7pPr>
            <a:lvl8pPr marL="3429000" indent="-228600" defTabSz="642938" eaLnBrk="0" fontAlgn="base" hangingPunct="0">
              <a:spcBef>
                <a:spcPct val="20000"/>
              </a:spcBef>
              <a:spcAft>
                <a:spcPct val="0"/>
              </a:spcAft>
              <a:buChar char="»"/>
              <a:tabLst>
                <a:tab pos="366713" algn="l"/>
                <a:tab pos="4160838" algn="l"/>
              </a:tabLst>
              <a:defRPr sz="2000">
                <a:solidFill>
                  <a:schemeClr val="tx1"/>
                </a:solidFill>
                <a:latin typeface="Arial" panose="020B0604020202020204" pitchFamily="34" charset="0"/>
              </a:defRPr>
            </a:lvl8pPr>
            <a:lvl9pPr marL="3886200" indent="-228600" defTabSz="642938" eaLnBrk="0" fontAlgn="base" hangingPunct="0">
              <a:spcBef>
                <a:spcPct val="20000"/>
              </a:spcBef>
              <a:spcAft>
                <a:spcPct val="0"/>
              </a:spcAft>
              <a:buChar char="»"/>
              <a:tabLst>
                <a:tab pos="366713" algn="l"/>
                <a:tab pos="4160838" algn="l"/>
              </a:tabLst>
              <a:defRPr sz="2000">
                <a:solidFill>
                  <a:schemeClr val="tx1"/>
                </a:solidFill>
                <a:latin typeface="Arial" panose="020B0604020202020204" pitchFamily="34" charset="0"/>
              </a:defRPr>
            </a:lvl9pPr>
          </a:lstStyle>
          <a:p>
            <a:pPr algn="ctr" fontAlgn="base">
              <a:spcBef>
                <a:spcPct val="0"/>
              </a:spcBef>
              <a:spcAft>
                <a:spcPct val="0"/>
              </a:spcAft>
              <a:buNone/>
            </a:pPr>
            <a:r>
              <a:rPr lang="en-US" altLang="en-US" sz="1500">
                <a:solidFill>
                  <a:srgbClr val="84007E"/>
                </a:solidFill>
                <a:cs typeface="Arial" panose="020B0604020202020204" pitchFamily="34" charset="0"/>
                <a:sym typeface="Arial" panose="020B0604020202020204" pitchFamily="34" charset="0"/>
              </a:rPr>
              <a:t>Most frogs, like this leopard frog, live in or near fresh water, but a few can survive in arid habitats.</a:t>
            </a:r>
          </a:p>
        </p:txBody>
      </p:sp>
      <p:pic>
        <p:nvPicPr>
          <p:cNvPr id="11270" name="Picture 6"/>
          <p:cNvPicPr>
            <a:picLocks noChangeAspect="1" noChangeArrowheads="1"/>
          </p:cNvPicPr>
          <p:nvPr/>
        </p:nvPicPr>
        <p:blipFill>
          <a:blip r:embed="rId4"/>
          <a:srcRect/>
          <a:stretch>
            <a:fillRect/>
          </a:stretch>
        </p:blipFill>
        <p:spPr bwMode="auto">
          <a:xfrm>
            <a:off x="2063751" y="2706688"/>
            <a:ext cx="3889375" cy="296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pic>
        <p:nvPicPr>
          <p:cNvPr id="11271" name="Picture 7"/>
          <p:cNvPicPr>
            <a:picLocks noChangeAspect="1" noChangeArrowheads="1"/>
          </p:cNvPicPr>
          <p:nvPr/>
        </p:nvPicPr>
        <p:blipFill>
          <a:blip r:embed="rId5"/>
          <a:srcRect/>
          <a:stretch>
            <a:fillRect/>
          </a:stretch>
        </p:blipFill>
        <p:spPr bwMode="auto">
          <a:xfrm>
            <a:off x="6383338" y="2778126"/>
            <a:ext cx="3687762" cy="2963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FFFFFF"/>
                </a:solidFill>
                <a:miter lim="800000"/>
                <a:headEnd/>
                <a:tailEnd/>
              </a14:hiddenLine>
            </a:ext>
            <a:ext uri="{AF507438-7753-43E0-B8FC-AC1667EBCBE1}">
              <a14:hiddenEffects xmlns:a14="http://schemas.microsoft.com/office/drawing/2010/main">
                <a:effectLst>
                  <a:outerShdw blurRad="377190" dist="190499" dir="2700000" algn="ctr" rotWithShape="0">
                    <a:schemeClr val="bg2">
                      <a:alpha val="50000"/>
                    </a:schemeClr>
                  </a:outerShdw>
                </a:effectLst>
              </a14:hiddenEffects>
            </a:ext>
          </a:extLst>
        </p:spPr>
      </p:pic>
      <p:sp>
        <p:nvSpPr>
          <p:cNvPr id="8" name="Title 1"/>
          <p:cNvSpPr txBox="1">
            <a:spLocks/>
          </p:cNvSpPr>
          <p:nvPr/>
        </p:nvSpPr>
        <p:spPr bwMode="auto">
          <a:xfrm>
            <a:off x="1524000" y="1"/>
            <a:ext cx="9144000" cy="620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2800" b="1" u="sng" kern="0" dirty="0">
                <a:solidFill>
                  <a:srgbClr val="000000"/>
                </a:solidFill>
                <a:latin typeface="Comic Sans MS" panose="030F0702030302020204" pitchFamily="66" charset="0"/>
              </a:rPr>
              <a:t>Habitat</a:t>
            </a:r>
            <a:endParaRPr lang="en-GB" sz="2000"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4263735582"/>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592263" y="4702176"/>
            <a:ext cx="8964612" cy="2036763"/>
          </a:xfrm>
        </p:spPr>
        <p:txBody>
          <a:bodyPr/>
          <a:lstStyle/>
          <a:p>
            <a:pPr eaLnBrk="1" hangingPunct="1">
              <a:lnSpc>
                <a:spcPct val="150000"/>
              </a:lnSpc>
            </a:pPr>
            <a:r>
              <a:rPr lang="en-GB" altLang="en-US" sz="2000">
                <a:latin typeface="Comic Sans MS" panose="030F0702030302020204" pitchFamily="66" charset="0"/>
              </a:rPr>
              <a:t>A </a:t>
            </a:r>
            <a:r>
              <a:rPr lang="en-GB" altLang="en-US" sz="2000" b="1" i="1">
                <a:latin typeface="Comic Sans MS" panose="030F0702030302020204" pitchFamily="66" charset="0"/>
              </a:rPr>
              <a:t>POPULATION </a:t>
            </a:r>
            <a:r>
              <a:rPr lang="en-GB" altLang="en-US" sz="2000">
                <a:latin typeface="Comic Sans MS" panose="030F0702030302020204" pitchFamily="66" charset="0"/>
              </a:rPr>
              <a:t>is a group of individuals of the SAME SPECIES in an area.</a:t>
            </a:r>
          </a:p>
          <a:p>
            <a:pPr eaLnBrk="1" hangingPunct="1">
              <a:lnSpc>
                <a:spcPct val="150000"/>
              </a:lnSpc>
            </a:pPr>
            <a:r>
              <a:rPr lang="en-GB" altLang="en-US" sz="2000">
                <a:latin typeface="Comic Sans MS" panose="030F0702030302020204" pitchFamily="66" charset="0"/>
              </a:rPr>
              <a:t>A </a:t>
            </a:r>
            <a:r>
              <a:rPr lang="en-GB" altLang="en-US" sz="2000" b="1" i="1">
                <a:latin typeface="Comic Sans MS" panose="030F0702030302020204" pitchFamily="66" charset="0"/>
              </a:rPr>
              <a:t>COMMUNITY</a:t>
            </a:r>
            <a:r>
              <a:rPr lang="en-GB" altLang="en-US" sz="2000">
                <a:latin typeface="Comic Sans MS" panose="030F0702030302020204" pitchFamily="66" charset="0"/>
              </a:rPr>
              <a:t> consists of all the populations that live in a habitat or ecosystem.</a:t>
            </a:r>
            <a:endParaRPr lang="en-US" altLang="en-US" sz="2000">
              <a:latin typeface="Comic Sans MS" panose="030F0702030302020204" pitchFamily="66" charset="0"/>
            </a:endParaRPr>
          </a:p>
        </p:txBody>
      </p:sp>
      <p:pic>
        <p:nvPicPr>
          <p:cNvPr id="14339" name="Picture 1"/>
          <p:cNvPicPr>
            <a:picLocks noChangeAspect="1"/>
          </p:cNvPicPr>
          <p:nvPr/>
        </p:nvPicPr>
        <p:blipFill>
          <a:blip r:embed="rId2">
            <a:extLst>
              <a:ext uri="{28A0092B-C50C-407E-A947-70E740481C1C}">
                <a14:useLocalDpi xmlns:a14="http://schemas.microsoft.com/office/drawing/2010/main" val="0"/>
              </a:ext>
            </a:extLst>
          </a:blip>
          <a:srcRect t="10953" b="11156"/>
          <a:stretch>
            <a:fillRect/>
          </a:stretch>
        </p:blipFill>
        <p:spPr bwMode="auto">
          <a:xfrm>
            <a:off x="2424113" y="765175"/>
            <a:ext cx="7300912" cy="379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1524000" y="1"/>
            <a:ext cx="9144000" cy="6207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defRPr/>
            </a:pPr>
            <a:r>
              <a:rPr lang="en-GB" sz="2800" b="1" u="sng" kern="0" dirty="0">
                <a:solidFill>
                  <a:srgbClr val="000000"/>
                </a:solidFill>
                <a:latin typeface="Comic Sans MS" panose="030F0702030302020204" pitchFamily="66" charset="0"/>
              </a:rPr>
              <a:t>Population vs Community</a:t>
            </a:r>
            <a:endParaRPr lang="en-GB" sz="2000" kern="0" dirty="0">
              <a:solidFill>
                <a:srgbClr val="000000"/>
              </a:solidFill>
              <a:latin typeface="Comic Sans MS" panose="030F0702030302020204" pitchFamily="66" charset="0"/>
            </a:endParaRPr>
          </a:p>
        </p:txBody>
      </p:sp>
    </p:spTree>
    <p:extLst>
      <p:ext uri="{BB962C8B-B14F-4D97-AF65-F5344CB8AC3E}">
        <p14:creationId xmlns:p14="http://schemas.microsoft.com/office/powerpoint/2010/main" val="188087811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ak National Academy v2">
  <a:themeElements>
    <a:clrScheme name="Simple Light">
      <a:dk1>
        <a:srgbClr val="65BE4B"/>
      </a:dk1>
      <a:lt1>
        <a:srgbClr val="FFFFFF"/>
      </a:lt1>
      <a:dk2>
        <a:srgbClr val="434343"/>
      </a:dk2>
      <a:lt2>
        <a:srgbClr val="D2D2D7"/>
      </a:lt2>
      <a:accent1>
        <a:srgbClr val="008237"/>
      </a:accent1>
      <a:accent2>
        <a:srgbClr val="46C7E1"/>
      </a:accent2>
      <a:accent3>
        <a:srgbClr val="00468C"/>
      </a:accent3>
      <a:accent4>
        <a:srgbClr val="786EC8"/>
      </a:accent4>
      <a:accent5>
        <a:srgbClr val="F03C78"/>
      </a:accent5>
      <a:accent6>
        <a:srgbClr val="00968C"/>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336</TotalTime>
  <Words>2512</Words>
  <Application>Microsoft Office PowerPoint</Application>
  <PresentationFormat>Widescreen</PresentationFormat>
  <Paragraphs>335</Paragraphs>
  <Slides>57</Slides>
  <Notes>32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57</vt:i4>
      </vt:variant>
    </vt:vector>
  </HeadingPairs>
  <TitlesOfParts>
    <vt:vector size="70" baseType="lpstr">
      <vt:lpstr>MS PGothic</vt:lpstr>
      <vt:lpstr>Arial</vt:lpstr>
      <vt:lpstr>Calibri</vt:lpstr>
      <vt:lpstr>Calibri Light</vt:lpstr>
      <vt:lpstr>Comic Sans MS</vt:lpstr>
      <vt:lpstr>Montserrat</vt:lpstr>
      <vt:lpstr>Montserrat Medium</vt:lpstr>
      <vt:lpstr>Montserrat SemiBold</vt:lpstr>
      <vt:lpstr>Times New Roman</vt:lpstr>
      <vt:lpstr>Office Theme</vt:lpstr>
      <vt:lpstr>Default Design</vt:lpstr>
      <vt:lpstr>Oak National Academy v2</vt:lpstr>
      <vt:lpstr>1_Office Theme</vt:lpstr>
      <vt:lpstr>Topic 5 Review                                                25 April 2022</vt:lpstr>
      <vt:lpstr>Review                                                          25 April 2022</vt:lpstr>
      <vt:lpstr>Thumbs Up/Down. How much do you think you know about:</vt:lpstr>
      <vt:lpstr>Focus Area 1 from Do 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Area 2 from Do Now: </vt:lpstr>
      <vt:lpstr>Ways of sampling abundance</vt:lpstr>
      <vt:lpstr>Sample Size</vt:lpstr>
      <vt:lpstr>Estimating populations</vt:lpstr>
      <vt:lpstr>Percentage cover</vt:lpstr>
      <vt:lpstr>Percentage cover - model</vt:lpstr>
      <vt:lpstr>Percentage cover</vt:lpstr>
      <vt:lpstr>What is the first step when calculating percentage cover?</vt:lpstr>
      <vt:lpstr>What is the second step when calculating percentage cover?</vt:lpstr>
      <vt:lpstr>What is the third step when calculating percentage cover?</vt:lpstr>
      <vt:lpstr>What is the last step when calculating percentage cover?</vt:lpstr>
      <vt:lpstr>Independent practice</vt:lpstr>
      <vt:lpstr>Independent practice - answers</vt:lpstr>
      <vt:lpstr>Independent practice - answers</vt:lpstr>
      <vt:lpstr>Testing a hypothesis</vt:lpstr>
      <vt:lpstr>Testing a hypothesis</vt:lpstr>
      <vt:lpstr>Testing a hypothesis</vt:lpstr>
      <vt:lpstr>Independent practice</vt:lpstr>
      <vt:lpstr>Independent practice - answers</vt:lpstr>
      <vt:lpstr>Independent practice - answers</vt:lpstr>
      <vt:lpstr>PowerPoint Presentation</vt:lpstr>
      <vt:lpstr>Sampling along a transect line</vt:lpstr>
      <vt:lpstr>Sampling along a transect line</vt:lpstr>
      <vt:lpstr>Mini whiteboards – which sampling method would you use to …..</vt:lpstr>
      <vt:lpstr>Mini whiteboards – which sampling method would you use to …..</vt:lpstr>
      <vt:lpstr>Mini whiteboards – which sampling method would you use to …..</vt:lpstr>
      <vt:lpstr>Mini whiteboards – which sampling method would you use to …..</vt:lpstr>
      <vt:lpstr>Mini whiteboards – describe how you would use a quadrat to estimate the percentage of organisms in an area</vt:lpstr>
      <vt:lpstr>Mini whiteboards – describe how you would use a quadrat to estimate the  number of organisms in an area</vt:lpstr>
      <vt:lpstr>Mini whiteboards – what is a good number of quadrats to take to get repeatable results?</vt:lpstr>
      <vt:lpstr>PowerPoint Presentation</vt:lpstr>
      <vt:lpstr>PowerPoint Presentation</vt:lpstr>
      <vt:lpstr>Focus Area 3 from Do Now: </vt:lpstr>
      <vt:lpstr>How Does Succession Work?</vt:lpstr>
      <vt:lpstr>How Does Succession Work?</vt:lpstr>
      <vt:lpstr>How Does Succession Work?</vt:lpstr>
      <vt:lpstr>Think Pair Share</vt:lpstr>
      <vt:lpstr>Questions</vt:lpstr>
      <vt:lpstr>PowerPoint Presentation</vt:lpstr>
      <vt:lpstr>Exam Skill Focus:</vt:lpstr>
      <vt:lpstr>Exit Ticket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Topic 4 Weak Areas Recap      18 August 2020</dc:title>
  <dc:creator>Jess Fenn</dc:creator>
  <cp:lastModifiedBy>Ms J Fenn</cp:lastModifiedBy>
  <cp:revision>23</cp:revision>
  <dcterms:created xsi:type="dcterms:W3CDTF">2020-08-18T11:01:48Z</dcterms:created>
  <dcterms:modified xsi:type="dcterms:W3CDTF">2022-04-25T09:10:09Z</dcterms:modified>
</cp:coreProperties>
</file>