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1"/>
  </p:notesMasterIdLst>
  <p:sldIdLst>
    <p:sldId id="257" r:id="rId5"/>
    <p:sldId id="260" r:id="rId6"/>
    <p:sldId id="261" r:id="rId7"/>
    <p:sldId id="259" r:id="rId8"/>
    <p:sldId id="262" r:id="rId9"/>
    <p:sldId id="263" r:id="rId10"/>
    <p:sldId id="272" r:id="rId11"/>
    <p:sldId id="264" r:id="rId12"/>
    <p:sldId id="265" r:id="rId13"/>
    <p:sldId id="266" r:id="rId14"/>
    <p:sldId id="267" r:id="rId15"/>
    <p:sldId id="268" r:id="rId16"/>
    <p:sldId id="269" r:id="rId17"/>
    <p:sldId id="270" r:id="rId18"/>
    <p:sldId id="271" r:id="rId19"/>
    <p:sldId id="273" r:id="rId20"/>
    <p:sldId id="291" r:id="rId21"/>
    <p:sldId id="274" r:id="rId22"/>
    <p:sldId id="275" r:id="rId23"/>
    <p:sldId id="276" r:id="rId24"/>
    <p:sldId id="278" r:id="rId25"/>
    <p:sldId id="287" r:id="rId26"/>
    <p:sldId id="288" r:id="rId27"/>
    <p:sldId id="289" r:id="rId28"/>
    <p:sldId id="290" r:id="rId29"/>
    <p:sldId id="279" r:id="rId30"/>
    <p:sldId id="280" r:id="rId31"/>
    <p:sldId id="281" r:id="rId32"/>
    <p:sldId id="282" r:id="rId33"/>
    <p:sldId id="283" r:id="rId34"/>
    <p:sldId id="284" r:id="rId35"/>
    <p:sldId id="285" r:id="rId36"/>
    <p:sldId id="286" r:id="rId37"/>
    <p:sldId id="292" r:id="rId38"/>
    <p:sldId id="293" r:id="rId39"/>
    <p:sldId id="294" r:id="rId40"/>
    <p:sldId id="295" r:id="rId41"/>
    <p:sldId id="296" r:id="rId42"/>
    <p:sldId id="297" r:id="rId43"/>
    <p:sldId id="298" r:id="rId44"/>
    <p:sldId id="303" r:id="rId45"/>
    <p:sldId id="304" r:id="rId46"/>
    <p:sldId id="305" r:id="rId47"/>
    <p:sldId id="299" r:id="rId48"/>
    <p:sldId id="300" r:id="rId49"/>
    <p:sldId id="301" r:id="rId50"/>
    <p:sldId id="302" r:id="rId51"/>
    <p:sldId id="315" r:id="rId52"/>
    <p:sldId id="316" r:id="rId53"/>
    <p:sldId id="306" r:id="rId54"/>
    <p:sldId id="308" r:id="rId55"/>
    <p:sldId id="309" r:id="rId56"/>
    <p:sldId id="311" r:id="rId57"/>
    <p:sldId id="312" r:id="rId58"/>
    <p:sldId id="313" r:id="rId59"/>
    <p:sldId id="31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4EB06-5981-4C4C-9ADA-89EB7EF21DA5}"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7A58F-36BB-4AA0-AFFC-C4F368DE6F62}" type="slidenum">
              <a:rPr lang="en-GB" smtClean="0"/>
              <a:t>‹#›</a:t>
            </a:fld>
            <a:endParaRPr lang="en-GB"/>
          </a:p>
        </p:txBody>
      </p:sp>
    </p:spTree>
    <p:extLst>
      <p:ext uri="{BB962C8B-B14F-4D97-AF65-F5344CB8AC3E}">
        <p14:creationId xmlns:p14="http://schemas.microsoft.com/office/powerpoint/2010/main" val="238021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800">
                <a:solidFill>
                  <a:srgbClr val="373029"/>
                </a:solidFill>
                <a:latin typeface="Hoefler Text" pitchFamily="1" charset="0"/>
                <a:cs typeface="Hoefler Text" pitchFamily="1" charset="0"/>
                <a:sym typeface="Hoefler Text" pitchFamily="1" charset="0"/>
              </a:defRPr>
            </a:lvl1pPr>
            <a:lvl2pPr marL="742950" indent="-285750">
              <a:defRPr sz="2800">
                <a:solidFill>
                  <a:srgbClr val="373029"/>
                </a:solidFill>
                <a:latin typeface="Hoefler Text" pitchFamily="1" charset="0"/>
                <a:cs typeface="Hoefler Text" pitchFamily="1" charset="0"/>
                <a:sym typeface="Hoefler Text" pitchFamily="1" charset="0"/>
              </a:defRPr>
            </a:lvl2pPr>
            <a:lvl3pPr marL="1143000" indent="-228600">
              <a:defRPr sz="2800">
                <a:solidFill>
                  <a:srgbClr val="373029"/>
                </a:solidFill>
                <a:latin typeface="Hoefler Text" pitchFamily="1" charset="0"/>
                <a:cs typeface="Hoefler Text" pitchFamily="1" charset="0"/>
                <a:sym typeface="Hoefler Text" pitchFamily="1" charset="0"/>
              </a:defRPr>
            </a:lvl3pPr>
            <a:lvl4pPr marL="1600200" indent="-228600">
              <a:defRPr sz="2800">
                <a:solidFill>
                  <a:srgbClr val="373029"/>
                </a:solidFill>
                <a:latin typeface="Hoefler Text" pitchFamily="1" charset="0"/>
                <a:cs typeface="Hoefler Text" pitchFamily="1" charset="0"/>
                <a:sym typeface="Hoefler Text" pitchFamily="1" charset="0"/>
              </a:defRPr>
            </a:lvl4pPr>
            <a:lvl5pPr marL="2057400" indent="-228600">
              <a:defRPr sz="2800">
                <a:solidFill>
                  <a:srgbClr val="373029"/>
                </a:solidFill>
                <a:latin typeface="Hoefler Text" pitchFamily="1" charset="0"/>
                <a:cs typeface="Hoefler Text" pitchFamily="1" charset="0"/>
                <a:sym typeface="Hoefler Text" pitchFamily="1" charset="0"/>
              </a:defRPr>
            </a:lvl5pPr>
            <a:lvl6pPr marL="2514600" indent="-228600" eaLnBrk="0" fontAlgn="base" hangingPunct="0">
              <a:spcBef>
                <a:spcPct val="0"/>
              </a:spcBef>
              <a:spcAft>
                <a:spcPct val="0"/>
              </a:spcAft>
              <a:defRPr sz="2800">
                <a:solidFill>
                  <a:srgbClr val="373029"/>
                </a:solidFill>
                <a:latin typeface="Hoefler Text" pitchFamily="1" charset="0"/>
                <a:cs typeface="Hoefler Text" pitchFamily="1" charset="0"/>
                <a:sym typeface="Hoefler Text" pitchFamily="1" charset="0"/>
              </a:defRPr>
            </a:lvl6pPr>
            <a:lvl7pPr marL="2971800" indent="-228600" eaLnBrk="0" fontAlgn="base" hangingPunct="0">
              <a:spcBef>
                <a:spcPct val="0"/>
              </a:spcBef>
              <a:spcAft>
                <a:spcPct val="0"/>
              </a:spcAft>
              <a:defRPr sz="2800">
                <a:solidFill>
                  <a:srgbClr val="373029"/>
                </a:solidFill>
                <a:latin typeface="Hoefler Text" pitchFamily="1" charset="0"/>
                <a:cs typeface="Hoefler Text" pitchFamily="1" charset="0"/>
                <a:sym typeface="Hoefler Text" pitchFamily="1" charset="0"/>
              </a:defRPr>
            </a:lvl7pPr>
            <a:lvl8pPr marL="3429000" indent="-228600" eaLnBrk="0" fontAlgn="base" hangingPunct="0">
              <a:spcBef>
                <a:spcPct val="0"/>
              </a:spcBef>
              <a:spcAft>
                <a:spcPct val="0"/>
              </a:spcAft>
              <a:defRPr sz="2800">
                <a:solidFill>
                  <a:srgbClr val="373029"/>
                </a:solidFill>
                <a:latin typeface="Hoefler Text" pitchFamily="1" charset="0"/>
                <a:cs typeface="Hoefler Text" pitchFamily="1" charset="0"/>
                <a:sym typeface="Hoefler Text" pitchFamily="1" charset="0"/>
              </a:defRPr>
            </a:lvl8pPr>
            <a:lvl9pPr marL="3886200" indent="-228600" eaLnBrk="0" fontAlgn="base" hangingPunct="0">
              <a:spcBef>
                <a:spcPct val="0"/>
              </a:spcBef>
              <a:spcAft>
                <a:spcPct val="0"/>
              </a:spcAft>
              <a:defRPr sz="2800">
                <a:solidFill>
                  <a:srgbClr val="373029"/>
                </a:solidFill>
                <a:latin typeface="Hoefler Text" pitchFamily="1" charset="0"/>
                <a:cs typeface="Hoefler Text" pitchFamily="1" charset="0"/>
                <a:sym typeface="Hoefler Text" pitchFamily="1"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077E90-B29D-4C1E-9BEF-267D8D2DAE9C}" type="slidenum">
              <a:rPr kumimoji="0" lang="en-US" altLang="en-US" sz="1200" b="0" i="0" u="none" strike="noStrike" kern="1200" cap="none" spc="0" normalizeH="0" baseline="0" noProof="0" smtClean="0">
                <a:ln>
                  <a:noFill/>
                </a:ln>
                <a:solidFill>
                  <a:srgbClr val="373029"/>
                </a:solidFill>
                <a:effectLst/>
                <a:uLnTx/>
                <a:uFillTx/>
                <a:latin typeface="Hoefler Text" pitchFamily="1" charset="0"/>
                <a:ea typeface="+mn-ea"/>
                <a:sym typeface="Hoefler Text" pitchFamily="1"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373029"/>
              </a:solidFill>
              <a:effectLst/>
              <a:uLnTx/>
              <a:uFillTx/>
              <a:latin typeface="Hoefler Text" pitchFamily="1" charset="0"/>
              <a:ea typeface="+mn-ea"/>
              <a:sym typeface="Hoefler Text" pitchFamily="1" charset="0"/>
            </a:endParaRPr>
          </a:p>
        </p:txBody>
      </p:sp>
      <p:sp>
        <p:nvSpPr>
          <p:cNvPr id="26627" name="Rectangle 1026"/>
          <p:cNvSpPr>
            <a:spLocks noGrp="1" noRot="1" noChangeAspect="1" noChangeArrowheads="1" noTextEdit="1"/>
          </p:cNvSpPr>
          <p:nvPr>
            <p:ph type="sldImg"/>
          </p:nvPr>
        </p:nvSpPr>
        <p:spPr>
          <a:ln/>
        </p:spPr>
      </p:sp>
      <p:sp>
        <p:nvSpPr>
          <p:cNvPr id="26628" name="Rectangle 1027"/>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081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8E8734-4848-491C-A960-DFAFCF63C717}"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040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Might be better to do this after</a:t>
            </a:r>
            <a:r>
              <a:rPr lang="en-GB" baseline="0" dirty="0" smtClean="0"/>
              <a:t> the </a:t>
            </a:r>
            <a:r>
              <a:rPr lang="en-GB" baseline="0" smtClean="0"/>
              <a:t>assessed task?</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162B2-FFE6-491B-B745-EDD94E0A78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18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Write </a:t>
            </a:r>
            <a:r>
              <a:rPr lang="en-GB" baseline="0" dirty="0" smtClean="0"/>
              <a:t>then share (thinking time)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7A9F2C-0220-48D7-A1E1-7CE714F6BF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9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857DA9-087A-41C9-834B-700D2BBAF03F}"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253825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57DA9-087A-41C9-834B-700D2BBAF03F}"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27331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57DA9-087A-41C9-834B-700D2BBAF03F}"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305224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C8744C-359A-40B2-90A2-6D03460057A7}"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693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DBB87D62-7A81-48B5-8D75-60A963901063}"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2432896-5A91-42A0-9F9C-3D5F121A3C5D}" type="slidenum">
              <a:t>‹#›</a:t>
            </a:fld>
            <a:endParaRPr lang="en-GB"/>
          </a:p>
        </p:txBody>
      </p:sp>
    </p:spTree>
    <p:extLst>
      <p:ext uri="{BB962C8B-B14F-4D97-AF65-F5344CB8AC3E}">
        <p14:creationId xmlns:p14="http://schemas.microsoft.com/office/powerpoint/2010/main" val="422199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3DAB26DD-9843-4D0A-9391-D338A375783F}"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1F78B53-34F5-41F6-941D-031A7A01AF10}" type="slidenum">
              <a:t>‹#›</a:t>
            </a:fld>
            <a:endParaRPr lang="en-GB"/>
          </a:p>
        </p:txBody>
      </p:sp>
    </p:spTree>
    <p:extLst>
      <p:ext uri="{BB962C8B-B14F-4D97-AF65-F5344CB8AC3E}">
        <p14:creationId xmlns:p14="http://schemas.microsoft.com/office/powerpoint/2010/main" val="310180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00886E8-8E68-47E9-A990-819C47C2F273}"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9D24B29-38F7-4500-ADC3-C1A53053F166}" type="slidenum">
              <a:t>‹#›</a:t>
            </a:fld>
            <a:endParaRPr lang="en-GB"/>
          </a:p>
        </p:txBody>
      </p:sp>
    </p:spTree>
    <p:extLst>
      <p:ext uri="{BB962C8B-B14F-4D97-AF65-F5344CB8AC3E}">
        <p14:creationId xmlns:p14="http://schemas.microsoft.com/office/powerpoint/2010/main" val="85838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C1FB6CCF-B78A-43B7-B8B9-52DBCF293112}"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BCC775A-ECE9-4F27-9EC5-93508E92F861}" type="slidenum">
              <a:t>‹#›</a:t>
            </a:fld>
            <a:endParaRPr lang="en-GB"/>
          </a:p>
        </p:txBody>
      </p:sp>
    </p:spTree>
    <p:extLst>
      <p:ext uri="{BB962C8B-B14F-4D97-AF65-F5344CB8AC3E}">
        <p14:creationId xmlns:p14="http://schemas.microsoft.com/office/powerpoint/2010/main" val="203578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6FEA9DC2-EEFE-4543-8D7E-47251C67E25F}" type="datetime1">
              <a:rPr lang="en-GB"/>
              <a:pPr lvl="0"/>
              <a:t>03/05/2022</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041972E1-BE2D-46E7-9A0C-D816C665657B}" type="slidenum">
              <a:t>‹#›</a:t>
            </a:fld>
            <a:endParaRPr lang="en-GB"/>
          </a:p>
        </p:txBody>
      </p:sp>
    </p:spTree>
    <p:extLst>
      <p:ext uri="{BB962C8B-B14F-4D97-AF65-F5344CB8AC3E}">
        <p14:creationId xmlns:p14="http://schemas.microsoft.com/office/powerpoint/2010/main" val="176569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A17B883E-C557-4B94-9627-28965AE4D329}" type="datetime1">
              <a:rPr lang="en-GB"/>
              <a:pPr lvl="0"/>
              <a:t>03/05/2022</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A45DB75E-AC44-4100-930C-A9FE880BE162}" type="slidenum">
              <a:t>‹#›</a:t>
            </a:fld>
            <a:endParaRPr lang="en-GB"/>
          </a:p>
        </p:txBody>
      </p:sp>
    </p:spTree>
    <p:extLst>
      <p:ext uri="{BB962C8B-B14F-4D97-AF65-F5344CB8AC3E}">
        <p14:creationId xmlns:p14="http://schemas.microsoft.com/office/powerpoint/2010/main" val="4262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9C24F2F0-CAD6-434C-840F-BB0E2371AD7B}" type="datetime1">
              <a:rPr lang="en-GB"/>
              <a:pPr lvl="0"/>
              <a:t>03/05/2022</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A0894DB1-21FE-43C8-90D4-5BDBC08643C7}" type="slidenum">
              <a:t>‹#›</a:t>
            </a:fld>
            <a:endParaRPr lang="en-GB"/>
          </a:p>
        </p:txBody>
      </p:sp>
    </p:spTree>
    <p:extLst>
      <p:ext uri="{BB962C8B-B14F-4D97-AF65-F5344CB8AC3E}">
        <p14:creationId xmlns:p14="http://schemas.microsoft.com/office/powerpoint/2010/main" val="23330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57DA9-087A-41C9-834B-700D2BBAF03F}"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1170144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CA60A1E-E9DC-4D02-A9AD-9A5A6C85E36F}"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A86A8C1-D545-48FB-84FF-A20DC0460CB5}" type="slidenum">
              <a:t>‹#›</a:t>
            </a:fld>
            <a:endParaRPr lang="en-GB"/>
          </a:p>
        </p:txBody>
      </p:sp>
    </p:spTree>
    <p:extLst>
      <p:ext uri="{BB962C8B-B14F-4D97-AF65-F5344CB8AC3E}">
        <p14:creationId xmlns:p14="http://schemas.microsoft.com/office/powerpoint/2010/main" val="20508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2D2C009-731E-4693-A733-485F4B0F5446}"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40DDDBC-AB76-4939-8269-FB681AD0AFDA}" type="slidenum">
              <a:t>‹#›</a:t>
            </a:fld>
            <a:endParaRPr lang="en-GB"/>
          </a:p>
        </p:txBody>
      </p:sp>
    </p:spTree>
    <p:extLst>
      <p:ext uri="{BB962C8B-B14F-4D97-AF65-F5344CB8AC3E}">
        <p14:creationId xmlns:p14="http://schemas.microsoft.com/office/powerpoint/2010/main" val="216206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73F670A-2071-4E2A-A1D5-2F6B22B239E7}"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3529F01-B205-4CE1-848C-17C24B64E9C1}" type="slidenum">
              <a:t>‹#›</a:t>
            </a:fld>
            <a:endParaRPr lang="en-GB"/>
          </a:p>
        </p:txBody>
      </p:sp>
    </p:spTree>
    <p:extLst>
      <p:ext uri="{BB962C8B-B14F-4D97-AF65-F5344CB8AC3E}">
        <p14:creationId xmlns:p14="http://schemas.microsoft.com/office/powerpoint/2010/main" val="351330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B0395BE-EA79-4727-AE4A-63E95C02C5AC}"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9690385-4231-4C6A-A738-42305D2DE260}" type="slidenum">
              <a:t>‹#›</a:t>
            </a:fld>
            <a:endParaRPr lang="en-GB"/>
          </a:p>
        </p:txBody>
      </p:sp>
    </p:spTree>
    <p:extLst>
      <p:ext uri="{BB962C8B-B14F-4D97-AF65-F5344CB8AC3E}">
        <p14:creationId xmlns:p14="http://schemas.microsoft.com/office/powerpoint/2010/main" val="373868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9098" y="3886647"/>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66738122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53958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p:spPr>
        <p:txBody>
          <a:bodyPr/>
          <a:lstStyle>
            <a:lvl1pPr algn="l">
              <a:defRPr sz="2812" b="1" cap="all"/>
            </a:lvl1pPr>
          </a:lstStyle>
          <a:p>
            <a:r>
              <a:rPr lang="en-US" smtClean="0"/>
              <a:t>Click to edit Master title style</a:t>
            </a:r>
            <a:endParaRPr lang="en-GB"/>
          </a:p>
        </p:txBody>
      </p:sp>
      <p:sp>
        <p:nvSpPr>
          <p:cNvPr id="3" name="Text Placeholder 2"/>
          <p:cNvSpPr>
            <a:spLocks noGrp="1"/>
          </p:cNvSpPr>
          <p:nvPr>
            <p:ph type="body" idx="1"/>
          </p:nvPr>
        </p:nvSpPr>
        <p:spPr>
          <a:xfrm>
            <a:off x="962918" y="2906613"/>
            <a:ext cx="10362902"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smtClean="0"/>
              <a:t>Click to edit Master text styles</a:t>
            </a:r>
          </a:p>
        </p:txBody>
      </p:sp>
    </p:spTree>
    <p:extLst>
      <p:ext uri="{BB962C8B-B14F-4D97-AF65-F5344CB8AC3E}">
        <p14:creationId xmlns:p14="http://schemas.microsoft.com/office/powerpoint/2010/main" val="5078286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6344" y="1455539"/>
            <a:ext cx="4881563" cy="4411266"/>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50781" y="1455539"/>
            <a:ext cx="4881563" cy="4411266"/>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57790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0196" y="1534791"/>
            <a:ext cx="5386090"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10196" y="2174379"/>
            <a:ext cx="5386090"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739" y="1534791"/>
            <a:ext cx="5389066"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92739" y="2174379"/>
            <a:ext cx="5389066"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788377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456472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57DA9-087A-41C9-834B-700D2BBAF03F}"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2652168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8608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p:spPr>
        <p:txBody>
          <a:bodyPr anchor="b"/>
          <a:lstStyle>
            <a:lvl1pPr algn="l">
              <a:defRPr sz="1406" b="1"/>
            </a:lvl1pPr>
          </a:lstStyle>
          <a:p>
            <a:r>
              <a:rPr lang="en-US" smtClean="0"/>
              <a:t>Click to edit Master title style</a:t>
            </a:r>
            <a:endParaRPr lang="en-GB"/>
          </a:p>
        </p:txBody>
      </p:sp>
      <p:sp>
        <p:nvSpPr>
          <p:cNvPr id="3" name="Content Placeholder 2"/>
          <p:cNvSpPr>
            <a:spLocks noGrp="1"/>
          </p:cNvSpPr>
          <p:nvPr>
            <p:ph idx="1"/>
          </p:nvPr>
        </p:nvSpPr>
        <p:spPr>
          <a:xfrm>
            <a:off x="4766965" y="273472"/>
            <a:ext cx="6814839"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0196" y="1435448"/>
            <a:ext cx="4010918"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ext uri="{BB962C8B-B14F-4D97-AF65-F5344CB8AC3E}">
        <p14:creationId xmlns:p14="http://schemas.microsoft.com/office/powerpoint/2010/main" val="317926833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p:spPr>
        <p:txBody>
          <a:bodyPr anchor="b"/>
          <a:lstStyle>
            <a:lvl1pPr algn="l">
              <a:defRPr sz="1406" b="1"/>
            </a:lvl1pPr>
          </a:lstStyle>
          <a:p>
            <a:r>
              <a:rPr lang="en-US" smtClean="0"/>
              <a:t>Click to edit Master title style</a:t>
            </a:r>
            <a:endParaRPr lang="en-GB"/>
          </a:p>
        </p:txBody>
      </p:sp>
      <p:sp>
        <p:nvSpPr>
          <p:cNvPr id="3" name="Picture Placeholder 2"/>
          <p:cNvSpPr>
            <a:spLocks noGrp="1"/>
          </p:cNvSpPr>
          <p:nvPr>
            <p:ph type="pic" idx="1"/>
          </p:nvPr>
        </p:nvSpPr>
        <p:spPr>
          <a:xfrm>
            <a:off x="2390180"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GB" noProof="0" smtClean="0">
              <a:sym typeface="Arial" charset="0"/>
            </a:endParaRPr>
          </a:p>
        </p:txBody>
      </p:sp>
      <p:sp>
        <p:nvSpPr>
          <p:cNvPr id="4" name="Text Placeholder 3"/>
          <p:cNvSpPr>
            <a:spLocks noGrp="1"/>
          </p:cNvSpPr>
          <p:nvPr>
            <p:ph type="body" sz="half" idx="2"/>
          </p:nvPr>
        </p:nvSpPr>
        <p:spPr>
          <a:xfrm>
            <a:off x="2390180"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ext uri="{BB962C8B-B14F-4D97-AF65-F5344CB8AC3E}">
        <p14:creationId xmlns:p14="http://schemas.microsoft.com/office/powerpoint/2010/main" val="359205815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944874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711" y="107156"/>
            <a:ext cx="2860477" cy="575964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5282" y="107156"/>
            <a:ext cx="8438555" cy="5759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844226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89C1A3-D5C9-4FD9-9616-43144C37BFF1}"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80967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C1A3-D5C9-4FD9-9616-43144C37BFF1}"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96005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9C1A3-D5C9-4FD9-9616-43144C37BFF1}"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4035512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89C1A3-D5C9-4FD9-9616-43144C37BFF1}"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3077142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89C1A3-D5C9-4FD9-9616-43144C37BFF1}"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379866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857DA9-087A-41C9-834B-700D2BBAF03F}"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2099648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89C1A3-D5C9-4FD9-9616-43144C37BFF1}"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1833933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9C1A3-D5C9-4FD9-9616-43144C37BFF1}"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2346559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C1A3-D5C9-4FD9-9616-43144C37BFF1}"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1752180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9C1A3-D5C9-4FD9-9616-43144C37BFF1}"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2674248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C1A3-D5C9-4FD9-9616-43144C37BFF1}"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3688663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89C1A3-D5C9-4FD9-9616-43144C37BFF1}"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16910C-D9F0-41B3-AE70-1217018F8FA4}" type="slidenum">
              <a:rPr lang="en-GB" smtClean="0"/>
              <a:t>‹#›</a:t>
            </a:fld>
            <a:endParaRPr lang="en-GB"/>
          </a:p>
        </p:txBody>
      </p:sp>
    </p:spTree>
    <p:extLst>
      <p:ext uri="{BB962C8B-B14F-4D97-AF65-F5344CB8AC3E}">
        <p14:creationId xmlns:p14="http://schemas.microsoft.com/office/powerpoint/2010/main" val="119679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857DA9-087A-41C9-834B-700D2BBAF03F}"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414172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857DA9-087A-41C9-834B-700D2BBAF03F}"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311506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57DA9-087A-41C9-834B-700D2BBAF03F}"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314199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57DA9-087A-41C9-834B-700D2BBAF03F}"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11039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57DA9-087A-41C9-834B-700D2BBAF03F}"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18358F-A355-473D-AA00-5DE87273214F}" type="slidenum">
              <a:rPr lang="en-GB" smtClean="0"/>
              <a:t>‹#›</a:t>
            </a:fld>
            <a:endParaRPr lang="en-GB"/>
          </a:p>
        </p:txBody>
      </p:sp>
    </p:spTree>
    <p:extLst>
      <p:ext uri="{BB962C8B-B14F-4D97-AF65-F5344CB8AC3E}">
        <p14:creationId xmlns:p14="http://schemas.microsoft.com/office/powerpoint/2010/main" val="951010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57DA9-087A-41C9-834B-700D2BBAF03F}" type="datetimeFigureOut">
              <a:rPr lang="en-GB" smtClean="0"/>
              <a:t>03/05/2022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8358F-A355-473D-AA00-5DE87273214F}" type="slidenum">
              <a:rPr lang="en-GB" smtClean="0"/>
              <a:t>‹#›</a:t>
            </a:fld>
            <a:endParaRPr lang="en-GB"/>
          </a:p>
        </p:txBody>
      </p:sp>
    </p:spTree>
    <p:extLst>
      <p:ext uri="{BB962C8B-B14F-4D97-AF65-F5344CB8AC3E}">
        <p14:creationId xmlns:p14="http://schemas.microsoft.com/office/powerpoint/2010/main" val="377844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34D9610-B368-4DFA-8B0C-3975A2FE16FE}" type="datetime1">
              <a:rPr lang="en-GB"/>
              <a:pPr lvl="0"/>
              <a:t>03/05/2022</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B9018BA-75DA-4A42-8F6B-066678C61EA5}" type="slidenum">
              <a:t>‹#›</a:t>
            </a:fld>
            <a:endParaRPr lang="en-GB"/>
          </a:p>
        </p:txBody>
      </p:sp>
    </p:spTree>
    <p:extLst>
      <p:ext uri="{BB962C8B-B14F-4D97-AF65-F5344CB8AC3E}">
        <p14:creationId xmlns:p14="http://schemas.microsoft.com/office/powerpoint/2010/main" val="319227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45281" y="107156"/>
            <a:ext cx="11441906"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37160" tIns="0" rIns="164592" bIns="0" numCol="1" anchor="t" anchorCtr="0" compatLnSpc="1">
            <a:prstTxWarp prst="textNoShape">
              <a:avLst/>
            </a:prstTxWarp>
          </a:bodyPr>
          <a:lstStyle/>
          <a:p>
            <a:pPr lvl="0"/>
            <a:r>
              <a:rPr lang="en-US" altLang="en-US" smtClean="0">
                <a:sym typeface="Arial Black" panose="020B0A04020102020204" pitchFamily="34" charset="0"/>
              </a:rPr>
              <a:t>Click to edit Master title style</a:t>
            </a:r>
          </a:p>
        </p:txBody>
      </p:sp>
      <p:sp>
        <p:nvSpPr>
          <p:cNvPr id="1027" name="Rectangle 2"/>
          <p:cNvSpPr>
            <a:spLocks noGrp="1" noChangeArrowheads="1"/>
          </p:cNvSpPr>
          <p:nvPr>
            <p:ph type="body" idx="1"/>
          </p:nvPr>
        </p:nvSpPr>
        <p:spPr bwMode="auto">
          <a:xfrm>
            <a:off x="1226344" y="1455539"/>
            <a:ext cx="9906000" cy="4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45720" tIns="0" rIns="45720" bIns="0" numCol="1" anchor="t" anchorCtr="0" compatLnSpc="1">
            <a:prstTxWarp prst="textNoShape">
              <a:avLst/>
            </a:prstTxWarp>
          </a:bodyPr>
          <a:lstStyle/>
          <a:p>
            <a:pPr lvl="0"/>
            <a:r>
              <a:rPr lang="en-US" altLang="en-US" smtClean="0">
                <a:sym typeface="Arial" panose="020B0604020202020204" pitchFamily="34" charset="0"/>
              </a:rPr>
              <a:t>Click to 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Tree>
    <p:extLst>
      <p:ext uri="{BB962C8B-B14F-4D97-AF65-F5344CB8AC3E}">
        <p14:creationId xmlns:p14="http://schemas.microsoft.com/office/powerpoint/2010/main" val="2007899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xStyles>
    <p:titleStyle>
      <a:lvl1pPr marL="17859" algn="ctr" rtl="0" eaLnBrk="0" fontAlgn="base" hangingPunct="0">
        <a:spcBef>
          <a:spcPts val="141"/>
        </a:spcBef>
        <a:spcAft>
          <a:spcPct val="0"/>
        </a:spcAft>
        <a:defRPr sz="4500">
          <a:solidFill>
            <a:schemeClr val="tx1"/>
          </a:solidFill>
          <a:latin typeface="+mj-lt"/>
          <a:ea typeface="+mj-ea"/>
          <a:cs typeface="+mj-cs"/>
          <a:sym typeface="Arial Black" panose="020B0A04020102020204" pitchFamily="34" charset="0"/>
        </a:defRPr>
      </a:lvl1pPr>
      <a:lvl2pPr marL="17859" algn="ctr" rtl="0" eaLnBrk="0" fontAlgn="base" hangingPunct="0">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anose="020B0A04020102020204" pitchFamily="34" charset="0"/>
        </a:defRPr>
      </a:lvl2pPr>
      <a:lvl3pPr marL="17859" algn="ctr" rtl="0" eaLnBrk="0" fontAlgn="base" hangingPunct="0">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anose="020B0A04020102020204" pitchFamily="34" charset="0"/>
        </a:defRPr>
      </a:lvl3pPr>
      <a:lvl4pPr marL="17859" algn="ctr" rtl="0" eaLnBrk="0" fontAlgn="base" hangingPunct="0">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anose="020B0A04020102020204" pitchFamily="34" charset="0"/>
        </a:defRPr>
      </a:lvl4pPr>
      <a:lvl5pPr marL="17859" algn="ctr" rtl="0" eaLnBrk="0" fontAlgn="base" hangingPunct="0">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anose="020B0A04020102020204" pitchFamily="34" charset="0"/>
        </a:defRPr>
      </a:lvl5pPr>
      <a:lvl6pPr marL="339316" algn="ctr" rtl="0" fontAlgn="base">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itchFamily="1" charset="0"/>
        </a:defRPr>
      </a:lvl6pPr>
      <a:lvl7pPr marL="660773" algn="ctr" rtl="0" fontAlgn="base">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itchFamily="1" charset="0"/>
        </a:defRPr>
      </a:lvl7pPr>
      <a:lvl8pPr marL="982231" algn="ctr" rtl="0" fontAlgn="base">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itchFamily="1" charset="0"/>
        </a:defRPr>
      </a:lvl8pPr>
      <a:lvl9pPr marL="1303688" algn="ctr" rtl="0" fontAlgn="base">
        <a:spcBef>
          <a:spcPts val="141"/>
        </a:spcBef>
        <a:spcAft>
          <a:spcPct val="0"/>
        </a:spcAft>
        <a:defRPr sz="4500">
          <a:solidFill>
            <a:schemeClr val="tx1"/>
          </a:solidFill>
          <a:latin typeface="Arial Black" pitchFamily="1" charset="0"/>
          <a:ea typeface="Arial Black" pitchFamily="1" charset="0"/>
          <a:cs typeface="Arial Black" pitchFamily="1" charset="0"/>
          <a:sym typeface="Arial Black" pitchFamily="1" charset="0"/>
        </a:defRPr>
      </a:lvl9pPr>
    </p:titleStyle>
    <p:bodyStyle>
      <a:lvl1pPr marL="423029" indent="-330387" algn="l" rtl="0" eaLnBrk="0" fontAlgn="base" hangingPunct="0">
        <a:lnSpc>
          <a:spcPct val="136000"/>
        </a:lnSpc>
        <a:spcBef>
          <a:spcPts val="2250"/>
        </a:spcBef>
        <a:spcAft>
          <a:spcPct val="0"/>
        </a:spcAft>
        <a:buSzPct val="181000"/>
        <a:buChar char="•"/>
        <a:defRPr sz="1969">
          <a:solidFill>
            <a:schemeClr val="tx1"/>
          </a:solidFill>
          <a:latin typeface="+mn-lt"/>
          <a:ea typeface="+mn-ea"/>
          <a:cs typeface="+mn-cs"/>
          <a:sym typeface="Arial" panose="020B0604020202020204" pitchFamily="34" charset="0"/>
        </a:defRPr>
      </a:lvl1pPr>
      <a:lvl2pPr marL="690910" indent="-330387" algn="l" rtl="0" eaLnBrk="0" fontAlgn="base" hangingPunct="0">
        <a:lnSpc>
          <a:spcPct val="136000"/>
        </a:lnSpc>
        <a:spcBef>
          <a:spcPts val="2250"/>
        </a:spcBef>
        <a:spcAft>
          <a:spcPct val="0"/>
        </a:spcAft>
        <a:buSzPct val="177000"/>
        <a:buChar char="•"/>
        <a:defRPr sz="1969">
          <a:solidFill>
            <a:schemeClr val="tx1"/>
          </a:solidFill>
          <a:latin typeface="+mn-lt"/>
          <a:cs typeface="+mn-cs"/>
          <a:sym typeface="Arial" panose="020B0604020202020204" pitchFamily="34" charset="0"/>
        </a:defRPr>
      </a:lvl2pPr>
      <a:lvl3pPr marL="958791" indent="-339316" algn="l" rtl="0" eaLnBrk="0" fontAlgn="base" hangingPunct="0">
        <a:lnSpc>
          <a:spcPct val="136000"/>
        </a:lnSpc>
        <a:spcBef>
          <a:spcPts val="2250"/>
        </a:spcBef>
        <a:spcAft>
          <a:spcPct val="0"/>
        </a:spcAft>
        <a:buSzPct val="79000"/>
        <a:buChar char="•"/>
        <a:defRPr sz="1969">
          <a:solidFill>
            <a:schemeClr val="tx1"/>
          </a:solidFill>
          <a:latin typeface="+mn-lt"/>
          <a:cs typeface="+mn-cs"/>
          <a:sym typeface="Arial" panose="020B0604020202020204" pitchFamily="34" charset="0"/>
        </a:defRPr>
      </a:lvl3pPr>
      <a:lvl4pPr marL="1226673" indent="-339316" algn="l" rtl="0" eaLnBrk="0" fontAlgn="base" hangingPunct="0">
        <a:lnSpc>
          <a:spcPct val="136000"/>
        </a:lnSpc>
        <a:spcBef>
          <a:spcPts val="2250"/>
        </a:spcBef>
        <a:spcAft>
          <a:spcPct val="0"/>
        </a:spcAft>
        <a:buSzPct val="177000"/>
        <a:buChar char="•"/>
        <a:defRPr sz="1969">
          <a:solidFill>
            <a:schemeClr val="tx1"/>
          </a:solidFill>
          <a:latin typeface="+mn-lt"/>
          <a:cs typeface="+mn-cs"/>
          <a:sym typeface="Arial" panose="020B0604020202020204" pitchFamily="34" charset="0"/>
        </a:defRPr>
      </a:lvl4pPr>
      <a:lvl5pPr marL="1485624" indent="-330387" algn="l" rtl="0" eaLnBrk="0" fontAlgn="base" hangingPunct="0">
        <a:lnSpc>
          <a:spcPct val="136000"/>
        </a:lnSpc>
        <a:spcBef>
          <a:spcPts val="2250"/>
        </a:spcBef>
        <a:spcAft>
          <a:spcPct val="0"/>
        </a:spcAft>
        <a:buSzPct val="177000"/>
        <a:buChar char="•"/>
        <a:defRPr sz="1969">
          <a:solidFill>
            <a:schemeClr val="tx1"/>
          </a:solidFill>
          <a:latin typeface="+mn-lt"/>
          <a:cs typeface="+mn-cs"/>
          <a:sym typeface="Arial" panose="020B0604020202020204" pitchFamily="34" charset="0"/>
        </a:defRPr>
      </a:lvl5pPr>
      <a:lvl6pPr marL="1807082" indent="-330387" algn="l" rtl="0" fontAlgn="base">
        <a:lnSpc>
          <a:spcPct val="136000"/>
        </a:lnSpc>
        <a:spcBef>
          <a:spcPts val="2250"/>
        </a:spcBef>
        <a:spcAft>
          <a:spcPct val="0"/>
        </a:spcAft>
        <a:buSzPct val="177000"/>
        <a:buChar char="•"/>
        <a:defRPr sz="1969">
          <a:solidFill>
            <a:schemeClr val="tx1"/>
          </a:solidFill>
          <a:latin typeface="+mn-lt"/>
          <a:cs typeface="+mn-cs"/>
          <a:sym typeface="Arial" charset="0"/>
        </a:defRPr>
      </a:lvl6pPr>
      <a:lvl7pPr marL="2128539" indent="-330387" algn="l" rtl="0" fontAlgn="base">
        <a:lnSpc>
          <a:spcPct val="136000"/>
        </a:lnSpc>
        <a:spcBef>
          <a:spcPts val="2250"/>
        </a:spcBef>
        <a:spcAft>
          <a:spcPct val="0"/>
        </a:spcAft>
        <a:buSzPct val="177000"/>
        <a:buChar char="•"/>
        <a:defRPr sz="1969">
          <a:solidFill>
            <a:schemeClr val="tx1"/>
          </a:solidFill>
          <a:latin typeface="+mn-lt"/>
          <a:cs typeface="+mn-cs"/>
          <a:sym typeface="Arial" charset="0"/>
        </a:defRPr>
      </a:lvl7pPr>
      <a:lvl8pPr marL="2449996" indent="-330387" algn="l" rtl="0" fontAlgn="base">
        <a:lnSpc>
          <a:spcPct val="136000"/>
        </a:lnSpc>
        <a:spcBef>
          <a:spcPts val="2250"/>
        </a:spcBef>
        <a:spcAft>
          <a:spcPct val="0"/>
        </a:spcAft>
        <a:buSzPct val="177000"/>
        <a:buChar char="•"/>
        <a:defRPr sz="1969">
          <a:solidFill>
            <a:schemeClr val="tx1"/>
          </a:solidFill>
          <a:latin typeface="+mn-lt"/>
          <a:cs typeface="+mn-cs"/>
          <a:sym typeface="Arial" charset="0"/>
        </a:defRPr>
      </a:lvl8pPr>
      <a:lvl9pPr marL="2771454" indent="-330387" algn="l" rtl="0" fontAlgn="base">
        <a:lnSpc>
          <a:spcPct val="136000"/>
        </a:lnSpc>
        <a:spcBef>
          <a:spcPts val="2250"/>
        </a:spcBef>
        <a:spcAft>
          <a:spcPct val="0"/>
        </a:spcAft>
        <a:buSzPct val="177000"/>
        <a:buChar char="•"/>
        <a:defRPr sz="1969">
          <a:solidFill>
            <a:schemeClr val="tx1"/>
          </a:solidFill>
          <a:latin typeface="+mn-lt"/>
          <a:cs typeface="+mn-cs"/>
          <a:sym typeface="Arial" charset="0"/>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9C1A3-D5C9-4FD9-9616-43144C37BFF1}" type="datetimeFigureOut">
              <a:rPr lang="en-GB" smtClean="0"/>
              <a:t>03/05/2022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6910C-D9F0-41B3-AE70-1217018F8FA4}" type="slidenum">
              <a:rPr lang="en-GB" smtClean="0"/>
              <a:t>‹#›</a:t>
            </a:fld>
            <a:endParaRPr lang="en-GB"/>
          </a:p>
        </p:txBody>
      </p:sp>
    </p:spTree>
    <p:extLst>
      <p:ext uri="{BB962C8B-B14F-4D97-AF65-F5344CB8AC3E}">
        <p14:creationId xmlns:p14="http://schemas.microsoft.com/office/powerpoint/2010/main" val="1357892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FFFF00"/>
          </a:solidFill>
        </p:spPr>
        <p:txBody>
          <a:bodyPr>
            <a:normAutofit/>
          </a:bodyPr>
          <a:lstStyle/>
          <a:p>
            <a:pPr lvl="0"/>
            <a:r>
              <a:rPr lang="en-US" sz="3500" b="1" u="sng" dirty="0" smtClean="0"/>
              <a:t>T5.10 – 5.16 Energy Transfer and Climate Change</a:t>
            </a:r>
            <a:r>
              <a:rPr lang="en-US" sz="3500" b="1" dirty="0" smtClean="0">
                <a:solidFill>
                  <a:schemeClr val="tx1"/>
                </a:solidFill>
              </a:rPr>
              <a:t>             </a:t>
            </a:r>
            <a:fld id="{F5043FC3-C82A-4B5D-A0B8-38A38D428220}" type="datetime3">
              <a:rPr lang="en-US" sz="3500" b="1" u="sng" smtClean="0"/>
              <a:pPr lvl="0"/>
              <a:t>3 May 2022</a:t>
            </a:fld>
            <a:endParaRPr lang="en-GB" sz="3500" b="1" u="sng" dirty="0"/>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a:normAutofit fontScale="92500" lnSpcReduction="10000"/>
          </a:bodyPr>
          <a:lstStyle/>
          <a:p>
            <a:pPr marL="514350" indent="-514350">
              <a:lnSpc>
                <a:spcPct val="100000"/>
              </a:lnSpc>
              <a:buFont typeface="+mj-lt"/>
              <a:buAutoNum type="arabicPeriod"/>
            </a:pPr>
            <a:r>
              <a:rPr lang="en-GB" dirty="0" smtClean="0"/>
              <a:t>What is primary productivity?</a:t>
            </a:r>
          </a:p>
          <a:p>
            <a:pPr marL="514350" indent="-514350">
              <a:lnSpc>
                <a:spcPct val="100000"/>
              </a:lnSpc>
              <a:buFont typeface="+mj-lt"/>
              <a:buAutoNum type="arabicPeriod"/>
            </a:pPr>
            <a:r>
              <a:rPr lang="en-US" dirty="0" smtClean="0"/>
              <a:t>Why isn't the transfer of energy from producers to primary consumers very efficient ?</a:t>
            </a:r>
          </a:p>
          <a:p>
            <a:pPr marL="514350" indent="-514350">
              <a:lnSpc>
                <a:spcPct val="100000"/>
              </a:lnSpc>
              <a:buFont typeface="+mj-lt"/>
              <a:buAutoNum type="arabicPeriod"/>
            </a:pPr>
            <a:r>
              <a:rPr lang="en-US" dirty="0" smtClean="0"/>
              <a:t>What is the equation for energy efficiency?</a:t>
            </a:r>
          </a:p>
          <a:p>
            <a:pPr marL="514350" indent="-514350">
              <a:lnSpc>
                <a:spcPct val="100000"/>
              </a:lnSpc>
              <a:buFont typeface="+mj-lt"/>
              <a:buAutoNum type="arabicPeriod"/>
            </a:pPr>
            <a:r>
              <a:rPr lang="en-US" dirty="0" smtClean="0"/>
              <a:t>How can pollen analysis provide evidence for global warming?</a:t>
            </a:r>
          </a:p>
          <a:p>
            <a:pPr marL="514350" indent="-514350">
              <a:lnSpc>
                <a:spcPct val="100000"/>
              </a:lnSpc>
              <a:buFont typeface="+mj-lt"/>
              <a:buAutoNum type="arabicPeriod"/>
            </a:pPr>
            <a:r>
              <a:rPr lang="en-US" dirty="0" smtClean="0"/>
              <a:t>How </a:t>
            </a:r>
            <a:r>
              <a:rPr lang="en-US" dirty="0"/>
              <a:t>is dendrochronology used as evidence for climate change ? </a:t>
            </a:r>
            <a:endParaRPr lang="en-US" dirty="0" smtClean="0"/>
          </a:p>
          <a:p>
            <a:pPr marL="514350" indent="-514350">
              <a:lnSpc>
                <a:spcPct val="100000"/>
              </a:lnSpc>
              <a:buFont typeface="+mj-lt"/>
              <a:buAutoNum type="arabicPeriod"/>
            </a:pPr>
            <a:r>
              <a:rPr lang="en-US" dirty="0" smtClean="0"/>
              <a:t>What is the role of CO2 and methane in the greenhouse effect ?</a:t>
            </a:r>
          </a:p>
          <a:p>
            <a:pPr marL="514350" indent="-514350">
              <a:lnSpc>
                <a:spcPct val="100000"/>
              </a:lnSpc>
              <a:buFont typeface="+mj-lt"/>
              <a:buAutoNum type="arabicPeriod"/>
            </a:pPr>
            <a:r>
              <a:rPr lang="en-US" dirty="0" smtClean="0"/>
              <a:t>What assumptions are made when data is extrapolated?</a:t>
            </a:r>
          </a:p>
          <a:p>
            <a:pPr marL="514350" indent="-514350">
              <a:lnSpc>
                <a:spcPct val="100000"/>
              </a:lnSpc>
              <a:buFont typeface="+mj-lt"/>
              <a:buAutoNum type="arabicPeriod"/>
            </a:pPr>
            <a:r>
              <a:rPr lang="en-US" dirty="0" smtClean="0"/>
              <a:t>How </a:t>
            </a:r>
            <a:r>
              <a:rPr lang="en-US" dirty="0"/>
              <a:t>do changing rainfall patterns affect the distribution of animals and plants </a:t>
            </a:r>
            <a:r>
              <a:rPr lang="en-US" dirty="0" smtClean="0"/>
              <a:t>?</a:t>
            </a:r>
          </a:p>
          <a:p>
            <a:pPr marL="514350" indent="-514350">
              <a:lnSpc>
                <a:spcPct val="100000"/>
              </a:lnSpc>
              <a:buFont typeface="+mj-lt"/>
              <a:buAutoNum type="arabicPeriod"/>
            </a:pPr>
            <a:r>
              <a:rPr lang="en-US" dirty="0" smtClean="0"/>
              <a:t>What </a:t>
            </a:r>
            <a:r>
              <a:rPr lang="en-US" dirty="0"/>
              <a:t>is the effect of increasing temperature on the rate of enzyme activity</a:t>
            </a:r>
            <a:r>
              <a:rPr lang="en-US" dirty="0" smtClean="0"/>
              <a:t>?</a:t>
            </a:r>
          </a:p>
        </p:txBody>
      </p:sp>
    </p:spTree>
    <p:extLst>
      <p:ext uri="{BB962C8B-B14F-4D97-AF65-F5344CB8AC3E}">
        <p14:creationId xmlns:p14="http://schemas.microsoft.com/office/powerpoint/2010/main" val="265009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0"/>
            <a:ext cx="12182475" cy="1325563"/>
          </a:xfrm>
          <a:solidFill>
            <a:srgbClr val="FFFF00"/>
          </a:solidFill>
          <a:extLst>
            <a:ext uri="{FAA26D3D-D897-4be2-8F04-BA451C77F1D7}">
              <ma14:placeholderFlag xmlns:ma14="http://schemas.microsoft.com/office/mac/drawingml/2011/main" xmlns="" val="1"/>
            </a:ext>
          </a:extLst>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en-GB" sz="4000" b="1" u="sng" dirty="0">
                <a:solidFill>
                  <a:srgbClr val="000000"/>
                </a:solidFill>
                <a:latin typeface="Comic Sans MS" panose="030F0702030302020204" pitchFamily="66" charset="0"/>
              </a:rPr>
              <a:t>Calculating the efficiency of energy transfers </a:t>
            </a:r>
          </a:p>
        </p:txBody>
      </p:sp>
      <p:sp>
        <p:nvSpPr>
          <p:cNvPr id="3" name="Content Placeholder 2"/>
          <p:cNvSpPr>
            <a:spLocks noGrp="1"/>
          </p:cNvSpPr>
          <p:nvPr>
            <p:ph idx="1"/>
          </p:nvPr>
        </p:nvSpPr>
        <p:spPr>
          <a:xfrm>
            <a:off x="838200" y="1600201"/>
            <a:ext cx="9036050" cy="4525963"/>
          </a:xfrm>
          <a:ln>
            <a:noFill/>
          </a:ln>
        </p:spPr>
        <p:txBody>
          <a:bodyPr/>
          <a:lstStyle/>
          <a:p>
            <a:pPr marL="0" indent="0">
              <a:buNone/>
              <a:defRPr/>
            </a:pPr>
            <a:endParaRPr lang="en-GB" sz="2400" dirty="0">
              <a:latin typeface="Comic Sans MS"/>
            </a:endParaRPr>
          </a:p>
          <a:p>
            <a:pPr marL="0" indent="0">
              <a:buNone/>
              <a:defRPr/>
            </a:pPr>
            <a:endParaRPr lang="en-GB" sz="2400" dirty="0">
              <a:latin typeface="Comic Sans MS"/>
            </a:endParaRPr>
          </a:p>
          <a:p>
            <a:pPr marL="0" indent="0">
              <a:buNone/>
              <a:defRPr/>
            </a:pPr>
            <a:r>
              <a:rPr lang="en-GB" sz="2400" dirty="0">
                <a:solidFill>
                  <a:srgbClr val="FF0000"/>
                </a:solidFill>
                <a:latin typeface="Comic Sans MS"/>
              </a:rPr>
              <a:t>Energy transfer = </a:t>
            </a:r>
            <a:r>
              <a:rPr lang="en-GB" sz="2400" u="sng" dirty="0">
                <a:solidFill>
                  <a:srgbClr val="FF0000"/>
                </a:solidFill>
                <a:latin typeface="Comic Sans MS"/>
              </a:rPr>
              <a:t>energy available after the transfer</a:t>
            </a:r>
            <a:r>
              <a:rPr lang="en-GB" sz="2400" dirty="0">
                <a:solidFill>
                  <a:srgbClr val="FF0000"/>
                </a:solidFill>
                <a:latin typeface="Comic Sans MS"/>
              </a:rPr>
              <a:t>    x 100                                                                                                                       		        energy available before the transfer   </a:t>
            </a:r>
          </a:p>
          <a:p>
            <a:pPr>
              <a:defRPr/>
            </a:pPr>
            <a:endParaRPr lang="en-GB" dirty="0">
              <a:latin typeface="Comic Sans MS"/>
            </a:endParaRPr>
          </a:p>
        </p:txBody>
      </p:sp>
      <p:pic>
        <p:nvPicPr>
          <p:cNvPr id="26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45" y="3605190"/>
            <a:ext cx="6541768" cy="25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611100" y="5043488"/>
            <a:ext cx="2005413" cy="829622"/>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383587" y="3742292"/>
            <a:ext cx="298132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For example, the ecological efficiency of primary consumers would be: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1,500 ÷ 9,000 x 100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17%</a:t>
            </a: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009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1">
              <a:lumMod val="20000"/>
              <a:lumOff val="80000"/>
            </a:schemeClr>
          </a:solidFill>
          <a:extLst>
            <a:ext uri="{FAA26D3D-D897-4be2-8F04-BA451C77F1D7}">
              <ma14:placeholderFlag xmlns:ma14="http://schemas.microsoft.com/office/mac/drawingml/2011/main" xmlns="" val="1"/>
            </a:ext>
          </a:extLst>
        </p:spPr>
        <p:style>
          <a:lnRef idx="0">
            <a:schemeClr val="accent3"/>
          </a:lnRef>
          <a:fillRef idx="3">
            <a:schemeClr val="accent3"/>
          </a:fillRef>
          <a:effectRef idx="3">
            <a:schemeClr val="accent3"/>
          </a:effectRef>
          <a:fontRef idx="minor">
            <a:schemeClr val="lt1"/>
          </a:fontRef>
        </p:style>
        <p:txBody>
          <a:bodyPr>
            <a:normAutofit fontScale="90000"/>
          </a:bodyPr>
          <a:lstStyle/>
          <a:p>
            <a:pPr>
              <a:defRPr/>
            </a:pPr>
            <a:r>
              <a:rPr lang="en-GB" sz="4000" b="1" u="sng" dirty="0" smtClean="0">
                <a:solidFill>
                  <a:srgbClr val="000000"/>
                </a:solidFill>
                <a:latin typeface="Comic Sans MS" panose="030F0702030302020204" pitchFamily="66" charset="0"/>
              </a:rPr>
              <a:t>Mini whiteboards:</a:t>
            </a:r>
            <a:r>
              <a:rPr lang="en-GB" sz="4000" b="1" dirty="0" smtClean="0">
                <a:solidFill>
                  <a:srgbClr val="000000"/>
                </a:solidFill>
                <a:latin typeface="Comic Sans MS" panose="030F0702030302020204" pitchFamily="66" charset="0"/>
              </a:rPr>
              <a:t> </a:t>
            </a:r>
            <a:r>
              <a:rPr lang="en-GB" sz="4000" dirty="0" smtClean="0">
                <a:solidFill>
                  <a:srgbClr val="000000"/>
                </a:solidFill>
                <a:latin typeface="Comic Sans MS" panose="030F0702030302020204" pitchFamily="66" charset="0"/>
              </a:rPr>
              <a:t>w</a:t>
            </a:r>
            <a:r>
              <a:rPr lang="en-US" sz="4000" dirty="0" err="1" smtClean="0">
                <a:solidFill>
                  <a:srgbClr val="000000"/>
                </a:solidFill>
                <a:latin typeface="Comic Sans MS" panose="030F0702030302020204" pitchFamily="66" charset="0"/>
              </a:rPr>
              <a:t>ork</a:t>
            </a:r>
            <a:r>
              <a:rPr lang="en-US" sz="4000" dirty="0" smtClean="0">
                <a:solidFill>
                  <a:srgbClr val="000000"/>
                </a:solidFill>
                <a:latin typeface="Comic Sans MS" panose="030F0702030302020204" pitchFamily="66" charset="0"/>
              </a:rPr>
              <a:t> </a:t>
            </a:r>
            <a:r>
              <a:rPr lang="en-US" sz="4000" dirty="0">
                <a:solidFill>
                  <a:srgbClr val="000000"/>
                </a:solidFill>
                <a:latin typeface="Comic Sans MS" panose="030F0702030302020204" pitchFamily="66" charset="0"/>
              </a:rPr>
              <a:t>out the ecological efficiency for secondary </a:t>
            </a:r>
            <a:r>
              <a:rPr lang="en-US" sz="4000" dirty="0" smtClean="0">
                <a:solidFill>
                  <a:srgbClr val="000000"/>
                </a:solidFill>
                <a:latin typeface="Comic Sans MS" panose="030F0702030302020204" pitchFamily="66" charset="0"/>
              </a:rPr>
              <a:t>consumers</a:t>
            </a:r>
            <a:r>
              <a:rPr lang="en-US" sz="4000" dirty="0">
                <a:solidFill>
                  <a:srgbClr val="000000"/>
                </a:solidFill>
                <a:latin typeface="Comic Sans MS" panose="030F0702030302020204" pitchFamily="66" charset="0"/>
              </a:rPr>
              <a:t/>
            </a:r>
            <a:br>
              <a:rPr lang="en-US" sz="4000" dirty="0">
                <a:solidFill>
                  <a:srgbClr val="000000"/>
                </a:solidFill>
                <a:latin typeface="Comic Sans MS" panose="030F0702030302020204" pitchFamily="66" charset="0"/>
              </a:rPr>
            </a:br>
            <a:endParaRPr lang="en-GB" sz="4000" dirty="0">
              <a:solidFill>
                <a:srgbClr val="000000"/>
              </a:solidFill>
              <a:latin typeface="Comic Sans MS" panose="030F0702030302020204" pitchFamily="66" charset="0"/>
            </a:endParaRPr>
          </a:p>
        </p:txBody>
      </p:sp>
      <p:sp>
        <p:nvSpPr>
          <p:cNvPr id="3" name="Content Placeholder 2"/>
          <p:cNvSpPr>
            <a:spLocks noGrp="1"/>
          </p:cNvSpPr>
          <p:nvPr>
            <p:ph idx="1"/>
          </p:nvPr>
        </p:nvSpPr>
        <p:spPr>
          <a:xfrm>
            <a:off x="285750" y="1600200"/>
            <a:ext cx="11601450" cy="4525963"/>
          </a:xfrm>
        </p:spPr>
        <p:txBody>
          <a:bodyPr/>
          <a:lstStyle/>
          <a:p>
            <a:pPr marL="0" indent="0">
              <a:buNone/>
              <a:defRPr/>
            </a:pPr>
            <a:endParaRPr lang="en-GB" sz="2400" dirty="0">
              <a:latin typeface="Comic Sans MS"/>
            </a:endParaRPr>
          </a:p>
          <a:p>
            <a:pPr marL="0" indent="0">
              <a:buNone/>
              <a:defRPr/>
            </a:pPr>
            <a:endParaRPr lang="en-GB" sz="2400" dirty="0">
              <a:latin typeface="Comic Sans MS"/>
            </a:endParaRPr>
          </a:p>
          <a:p>
            <a:pPr marL="0" indent="0">
              <a:buNone/>
              <a:defRPr/>
            </a:pPr>
            <a:r>
              <a:rPr lang="en-GB" sz="2400" dirty="0">
                <a:solidFill>
                  <a:srgbClr val="FF0000"/>
                </a:solidFill>
                <a:latin typeface="Comic Sans MS"/>
              </a:rPr>
              <a:t>Energy transfer = </a:t>
            </a:r>
            <a:r>
              <a:rPr lang="en-GB" sz="2400" u="sng" dirty="0">
                <a:solidFill>
                  <a:srgbClr val="FF0000"/>
                </a:solidFill>
                <a:latin typeface="Comic Sans MS"/>
              </a:rPr>
              <a:t>energy available after the transfer</a:t>
            </a:r>
            <a:r>
              <a:rPr lang="en-GB" sz="2400" dirty="0">
                <a:solidFill>
                  <a:srgbClr val="FF0000"/>
                </a:solidFill>
                <a:latin typeface="Comic Sans MS"/>
              </a:rPr>
              <a:t>    x 100                                                                                                                       		        energy available before the transfer   </a:t>
            </a:r>
          </a:p>
          <a:p>
            <a:pPr>
              <a:defRPr/>
            </a:pPr>
            <a:endParaRPr lang="en-GB" dirty="0">
              <a:latin typeface="Comic Sans MS"/>
            </a:endParaRPr>
          </a:p>
        </p:txBody>
      </p:sp>
      <p:pic>
        <p:nvPicPr>
          <p:cNvPr id="26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45" y="3863181"/>
            <a:ext cx="6541768" cy="25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653970" y="5686425"/>
            <a:ext cx="2005413" cy="439738"/>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a:spLocks noChangeArrowheads="1"/>
          </p:cNvSpPr>
          <p:nvPr/>
        </p:nvSpPr>
        <p:spPr bwMode="auto">
          <a:xfrm>
            <a:off x="5611100" y="5246687"/>
            <a:ext cx="2005413" cy="439738"/>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6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1">
              <a:lumMod val="20000"/>
              <a:lumOff val="80000"/>
            </a:schemeClr>
          </a:solidFill>
          <a:extLst>
            <a:ext uri="{FAA26D3D-D897-4be2-8F04-BA451C77F1D7}">
              <ma14:placeholderFlag xmlns:ma14="http://schemas.microsoft.com/office/mac/drawingml/2011/main" xmlns="" val="1"/>
            </a:ext>
          </a:extLst>
        </p:spPr>
        <p:style>
          <a:lnRef idx="0">
            <a:schemeClr val="accent3"/>
          </a:lnRef>
          <a:fillRef idx="3">
            <a:schemeClr val="accent3"/>
          </a:fillRef>
          <a:effectRef idx="3">
            <a:schemeClr val="accent3"/>
          </a:effectRef>
          <a:fontRef idx="minor">
            <a:schemeClr val="lt1"/>
          </a:fontRef>
        </p:style>
        <p:txBody>
          <a:bodyPr>
            <a:normAutofit fontScale="90000"/>
          </a:bodyPr>
          <a:lstStyle/>
          <a:p>
            <a:pPr>
              <a:defRPr/>
            </a:pPr>
            <a:r>
              <a:rPr lang="en-GB" sz="4000" b="1" u="sng" dirty="0" smtClean="0">
                <a:solidFill>
                  <a:srgbClr val="000000"/>
                </a:solidFill>
                <a:latin typeface="Comic Sans MS" panose="030F0702030302020204" pitchFamily="66" charset="0"/>
              </a:rPr>
              <a:t>Mini whiteboards:</a:t>
            </a:r>
            <a:r>
              <a:rPr lang="en-GB" sz="4000" b="1" dirty="0" smtClean="0">
                <a:solidFill>
                  <a:srgbClr val="000000"/>
                </a:solidFill>
                <a:latin typeface="Comic Sans MS" panose="030F0702030302020204" pitchFamily="66" charset="0"/>
              </a:rPr>
              <a:t> </a:t>
            </a:r>
            <a:r>
              <a:rPr lang="en-GB" sz="4000" dirty="0" smtClean="0">
                <a:solidFill>
                  <a:srgbClr val="000000"/>
                </a:solidFill>
                <a:latin typeface="Comic Sans MS" panose="030F0702030302020204" pitchFamily="66" charset="0"/>
              </a:rPr>
              <a:t>w</a:t>
            </a:r>
            <a:r>
              <a:rPr lang="en-US" sz="4000" dirty="0" err="1" smtClean="0">
                <a:solidFill>
                  <a:srgbClr val="000000"/>
                </a:solidFill>
                <a:latin typeface="Comic Sans MS" panose="030F0702030302020204" pitchFamily="66" charset="0"/>
              </a:rPr>
              <a:t>ork</a:t>
            </a:r>
            <a:r>
              <a:rPr lang="en-US" sz="4000" dirty="0" smtClean="0">
                <a:solidFill>
                  <a:srgbClr val="000000"/>
                </a:solidFill>
                <a:latin typeface="Comic Sans MS" panose="030F0702030302020204" pitchFamily="66" charset="0"/>
              </a:rPr>
              <a:t> </a:t>
            </a:r>
            <a:r>
              <a:rPr lang="en-US" sz="4000" dirty="0">
                <a:solidFill>
                  <a:srgbClr val="000000"/>
                </a:solidFill>
                <a:latin typeface="Comic Sans MS" panose="030F0702030302020204" pitchFamily="66" charset="0"/>
              </a:rPr>
              <a:t>out the ecological efficiency for </a:t>
            </a:r>
            <a:r>
              <a:rPr lang="en-US" sz="4000" dirty="0" smtClean="0">
                <a:solidFill>
                  <a:srgbClr val="000000"/>
                </a:solidFill>
                <a:latin typeface="Comic Sans MS" panose="030F0702030302020204" pitchFamily="66" charset="0"/>
              </a:rPr>
              <a:t>tertiary consumers</a:t>
            </a:r>
            <a:r>
              <a:rPr lang="en-US" sz="4000" dirty="0">
                <a:solidFill>
                  <a:srgbClr val="000000"/>
                </a:solidFill>
                <a:latin typeface="Comic Sans MS" panose="030F0702030302020204" pitchFamily="66" charset="0"/>
              </a:rPr>
              <a:t/>
            </a:r>
            <a:br>
              <a:rPr lang="en-US" sz="4000" dirty="0">
                <a:solidFill>
                  <a:srgbClr val="000000"/>
                </a:solidFill>
                <a:latin typeface="Comic Sans MS" panose="030F0702030302020204" pitchFamily="66" charset="0"/>
              </a:rPr>
            </a:br>
            <a:endParaRPr lang="en-GB" sz="4000" dirty="0">
              <a:solidFill>
                <a:srgbClr val="000000"/>
              </a:solidFill>
              <a:latin typeface="Comic Sans MS" panose="030F0702030302020204" pitchFamily="66" charset="0"/>
            </a:endParaRPr>
          </a:p>
        </p:txBody>
      </p:sp>
      <p:sp>
        <p:nvSpPr>
          <p:cNvPr id="3" name="Content Placeholder 2"/>
          <p:cNvSpPr>
            <a:spLocks noGrp="1"/>
          </p:cNvSpPr>
          <p:nvPr>
            <p:ph idx="1"/>
          </p:nvPr>
        </p:nvSpPr>
        <p:spPr>
          <a:xfrm>
            <a:off x="285750" y="1600200"/>
            <a:ext cx="11601450" cy="4525963"/>
          </a:xfrm>
        </p:spPr>
        <p:txBody>
          <a:bodyPr/>
          <a:lstStyle/>
          <a:p>
            <a:pPr marL="0" indent="0">
              <a:buNone/>
              <a:defRPr/>
            </a:pPr>
            <a:endParaRPr lang="en-GB" sz="2400" dirty="0">
              <a:latin typeface="Comic Sans MS"/>
            </a:endParaRPr>
          </a:p>
          <a:p>
            <a:pPr marL="0" indent="0">
              <a:buNone/>
              <a:defRPr/>
            </a:pPr>
            <a:endParaRPr lang="en-GB" sz="2400" dirty="0">
              <a:latin typeface="Comic Sans MS"/>
            </a:endParaRPr>
          </a:p>
          <a:p>
            <a:pPr marL="0" indent="0">
              <a:buNone/>
              <a:defRPr/>
            </a:pPr>
            <a:r>
              <a:rPr lang="en-GB" sz="2400" dirty="0">
                <a:solidFill>
                  <a:srgbClr val="FF0000"/>
                </a:solidFill>
                <a:latin typeface="Comic Sans MS"/>
              </a:rPr>
              <a:t>Energy transfer = </a:t>
            </a:r>
            <a:r>
              <a:rPr lang="en-GB" sz="2400" u="sng" dirty="0">
                <a:solidFill>
                  <a:srgbClr val="FF0000"/>
                </a:solidFill>
                <a:latin typeface="Comic Sans MS"/>
              </a:rPr>
              <a:t>energy available after the transfer</a:t>
            </a:r>
            <a:r>
              <a:rPr lang="en-GB" sz="2400" dirty="0">
                <a:solidFill>
                  <a:srgbClr val="FF0000"/>
                </a:solidFill>
                <a:latin typeface="Comic Sans MS"/>
              </a:rPr>
              <a:t>    x 100                                                                                                                       		        energy available before the transfer   </a:t>
            </a:r>
          </a:p>
          <a:p>
            <a:pPr>
              <a:defRPr/>
            </a:pPr>
            <a:endParaRPr lang="en-GB" dirty="0">
              <a:latin typeface="Comic Sans MS"/>
            </a:endParaRPr>
          </a:p>
        </p:txBody>
      </p:sp>
      <p:pic>
        <p:nvPicPr>
          <p:cNvPr id="266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4745" y="3863181"/>
            <a:ext cx="6541768" cy="25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653970" y="5714999"/>
            <a:ext cx="2005413" cy="411163"/>
          </a:xfrm>
          <a:prstGeom prst="rect">
            <a:avLst/>
          </a:prstGeom>
          <a:solidFill>
            <a:schemeClr val="bg1"/>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8629665" y="4006056"/>
            <a:ext cx="2705069" cy="2111375"/>
          </a:xfrm>
          <a:prstGeom prst="rect">
            <a:avLst/>
          </a:prstGeom>
          <a:solidFill>
            <a:schemeClr val="accent1">
              <a:lumMod val="20000"/>
              <a:lumOff val="80000"/>
            </a:schemeClr>
          </a:solidFill>
          <a:ln>
            <a:solidFill>
              <a:schemeClr val="bg1"/>
            </a:solidFill>
          </a:ln>
        </p:spPr>
        <p:txBody>
          <a:bodyPr lIns="54864" tIns="91440">
            <a:normAutofit/>
          </a:bodyPr>
          <a:lstStyle/>
          <a:p>
            <a:pPr marL="438890" marR="0" lvl="0" indent="-320024" algn="ctr" defTabSz="914400" rtl="0" eaLnBrk="1" fontAlgn="auto" latinLnBrk="0" hangingPunct="1">
              <a:lnSpc>
                <a:spcPct val="100000"/>
              </a:lnSpc>
              <a:spcBef>
                <a:spcPts val="0"/>
              </a:spcBef>
              <a:spcAft>
                <a:spcPts val="0"/>
              </a:spcAft>
              <a:buClr>
                <a:srgbClr val="5B9BD5"/>
              </a:buClr>
              <a:buSzPct val="80000"/>
              <a:buFontTx/>
              <a:buNone/>
              <a:tabLst/>
              <a:defRPr/>
            </a:pPr>
            <a:r>
              <a:rPr kumimoji="0" lang="en-GB" sz="2000" b="0" i="0" u="sng" strike="noStrike" kern="1200" cap="none" spc="0" normalizeH="0" baseline="0" noProof="0" dirty="0" smtClean="0">
                <a:ln>
                  <a:noFill/>
                </a:ln>
                <a:solidFill>
                  <a:prstClr val="black"/>
                </a:solidFill>
                <a:effectLst/>
                <a:uLnTx/>
                <a:uFillTx/>
                <a:latin typeface="Comic Sans MS"/>
                <a:ea typeface="+mn-ea"/>
                <a:cs typeface="Comic Sans MS"/>
              </a:rPr>
              <a:t>Extra challenge</a:t>
            </a:r>
            <a:r>
              <a:rPr kumimoji="0" lang="en-GB" sz="2000" b="0" i="0" u="none" strike="noStrike" kern="1200" cap="none" spc="0" normalizeH="0" baseline="0" noProof="0" dirty="0" smtClean="0">
                <a:ln>
                  <a:noFill/>
                </a:ln>
                <a:solidFill>
                  <a:prstClr val="black"/>
                </a:solidFill>
                <a:effectLst/>
                <a:uLnTx/>
                <a:uFillTx/>
                <a:latin typeface="Comic Sans MS"/>
                <a:ea typeface="+mn-ea"/>
                <a:cs typeface="Comic Sans MS"/>
              </a:rPr>
              <a:t>: </a:t>
            </a:r>
          </a:p>
          <a:p>
            <a:pPr marL="438890" marR="0" lvl="0" indent="-320024" algn="ctr" defTabSz="914400" rtl="0" eaLnBrk="1" fontAlgn="auto" latinLnBrk="0" hangingPunct="1">
              <a:lnSpc>
                <a:spcPct val="100000"/>
              </a:lnSpc>
              <a:spcBef>
                <a:spcPts val="0"/>
              </a:spcBef>
              <a:spcAft>
                <a:spcPts val="0"/>
              </a:spcAft>
              <a:buClr>
                <a:srgbClr val="5B9BD5"/>
              </a:buClr>
              <a:buSzPct val="80000"/>
              <a:buFontTx/>
              <a:buNone/>
              <a:tabLst/>
              <a:defRPr/>
            </a:pPr>
            <a:r>
              <a:rPr kumimoji="0" lang="en-GB" sz="2000" b="0" i="0" u="none" strike="noStrike" kern="1200" cap="none" spc="0" normalizeH="0" baseline="0" noProof="0" dirty="0" smtClean="0">
                <a:ln>
                  <a:noFill/>
                </a:ln>
                <a:solidFill>
                  <a:prstClr val="black"/>
                </a:solidFill>
                <a:effectLst/>
                <a:uLnTx/>
                <a:uFillTx/>
                <a:latin typeface="Comic Sans MS"/>
                <a:ea typeface="+mn-ea"/>
                <a:cs typeface="Comic Sans MS"/>
              </a:rPr>
              <a:t>Can you explain why the efficiency of secondary and tertiary consumers is low?</a:t>
            </a:r>
            <a:endParaRPr kumimoji="0" lang="en-GB" sz="2000" b="0" i="0" u="none" strike="noStrike" kern="1200" cap="none" spc="0" normalizeH="0" baseline="0" noProof="0" dirty="0">
              <a:ln>
                <a:noFill/>
              </a:ln>
              <a:solidFill>
                <a:prstClr val="black"/>
              </a:solidFill>
              <a:effectLst/>
              <a:uLnTx/>
              <a:uFillTx/>
              <a:latin typeface="Comic Sans MS"/>
              <a:ea typeface="+mn-ea"/>
              <a:cs typeface="Comic Sans MS"/>
            </a:endParaRPr>
          </a:p>
        </p:txBody>
      </p:sp>
    </p:spTree>
    <p:extLst>
      <p:ext uri="{BB962C8B-B14F-4D97-AF65-F5344CB8AC3E}">
        <p14:creationId xmlns:p14="http://schemas.microsoft.com/office/powerpoint/2010/main" val="14658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9" name="Picture 8"/>
          <p:cNvPicPr>
            <a:picLocks noChangeAspect="1"/>
          </p:cNvPicPr>
          <p:nvPr/>
        </p:nvPicPr>
        <p:blipFill rotWithShape="1">
          <a:blip r:embed="rId2"/>
          <a:srcRect l="3467" t="20170" r="5597" b="10322"/>
          <a:stretch/>
        </p:blipFill>
        <p:spPr>
          <a:xfrm>
            <a:off x="180109" y="734290"/>
            <a:ext cx="11831782" cy="5084619"/>
          </a:xfrm>
          <a:prstGeom prst="rect">
            <a:avLst/>
          </a:prstGeom>
        </p:spPr>
      </p:pic>
      <p:sp>
        <p:nvSpPr>
          <p:cNvPr id="10" name="TextBox 9"/>
          <p:cNvSpPr txBox="1"/>
          <p:nvPr/>
        </p:nvSpPr>
        <p:spPr>
          <a:xfrm>
            <a:off x="6567055" y="5694218"/>
            <a:ext cx="51400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GPP 14092 – NPP 4615 = 9477</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603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9111" t="21117" r="52023" b="11648"/>
          <a:stretch/>
        </p:blipFill>
        <p:spPr>
          <a:xfrm>
            <a:off x="3422072" y="0"/>
            <a:ext cx="6691745" cy="6508408"/>
          </a:xfrm>
          <a:prstGeom prst="rect">
            <a:avLst/>
          </a:prstGeom>
        </p:spPr>
      </p:pic>
      <p:sp>
        <p:nvSpPr>
          <p:cNvPr id="5" name="TextBox 4"/>
          <p:cNvSpPr txBox="1"/>
          <p:nvPr/>
        </p:nvSpPr>
        <p:spPr>
          <a:xfrm>
            <a:off x="4225636" y="2840182"/>
            <a:ext cx="5223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464  ÷  4615) x 100 = 10.1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(same number of </a:t>
            </a:r>
            <a:r>
              <a:rPr kumimoji="0" lang="en-GB" sz="1800" b="0" i="0" u="none" strike="noStrike" kern="1200" cap="none" spc="0" normalizeH="0" baseline="0" noProof="0" dirty="0" err="1" smtClean="0">
                <a:ln>
                  <a:noFill/>
                </a:ln>
                <a:solidFill>
                  <a:srgbClr val="FF0000"/>
                </a:solidFill>
                <a:effectLst/>
                <a:uLnTx/>
                <a:uFillTx/>
                <a:latin typeface="Comic Sans MS" panose="030F0702030302020204" pitchFamily="66" charset="0"/>
                <a:ea typeface="+mn-ea"/>
                <a:cs typeface="+mn-cs"/>
              </a:rPr>
              <a:t>d.p</a:t>
            </a: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 as in table)</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7" name="Multiply 6"/>
          <p:cNvSpPr/>
          <p:nvPr/>
        </p:nvSpPr>
        <p:spPr>
          <a:xfrm>
            <a:off x="3768436" y="5192784"/>
            <a:ext cx="457200" cy="27709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0640" t="28126" r="21888" b="39299"/>
          <a:stretch/>
        </p:blipFill>
        <p:spPr>
          <a:xfrm>
            <a:off x="1953925" y="365125"/>
            <a:ext cx="9115858" cy="6077239"/>
          </a:xfrm>
          <a:prstGeom prst="rect">
            <a:avLst/>
          </a:prstGeom>
        </p:spPr>
      </p:pic>
      <p:sp>
        <p:nvSpPr>
          <p:cNvPr id="5" name="TextBox 4"/>
          <p:cNvSpPr txBox="1"/>
          <p:nvPr/>
        </p:nvSpPr>
        <p:spPr>
          <a:xfrm>
            <a:off x="2452255" y="1524000"/>
            <a:ext cx="6373090" cy="25393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Not all of the light falls on the leaves or producer.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Some of the light is reflected from the surface of the leaf.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Some of the light misses the chloroplasts.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Some of the light is the wrong wavelength to be absorbed by the chloroplast. </a:t>
            </a:r>
            <a:endParaRPr kumimoji="0" lang="en-GB" sz="18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102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2 from Do Now: </a:t>
            </a:r>
          </a:p>
        </p:txBody>
      </p:sp>
      <p:sp>
        <p:nvSpPr>
          <p:cNvPr id="10243" name="Content Placeholder 2"/>
          <p:cNvSpPr>
            <a:spLocks noGrp="1"/>
          </p:cNvSpPr>
          <p:nvPr>
            <p:ph idx="1"/>
          </p:nvPr>
        </p:nvSpPr>
        <p:spPr>
          <a:xfrm>
            <a:off x="334963" y="1825625"/>
            <a:ext cx="11460797" cy="4351338"/>
          </a:xfrm>
        </p:spPr>
        <p:txBody>
          <a:bodyPr/>
          <a:lstStyle/>
          <a:p>
            <a:r>
              <a:rPr lang="en-US" altLang="en-US" dirty="0" smtClean="0"/>
              <a:t>5.12 Understand the different types of evidence for climate change and its causes (including records of carbon dioxide levels, temperature records, pollen in peat bogs and dendrochronology), </a:t>
            </a:r>
            <a:r>
              <a:rPr lang="en-US" altLang="en-US" dirty="0" err="1" smtClean="0"/>
              <a:t>recognising</a:t>
            </a:r>
            <a:r>
              <a:rPr lang="en-US" altLang="en-US" dirty="0" smtClean="0"/>
              <a:t> correlations and causal relationships. </a:t>
            </a:r>
          </a:p>
          <a:p>
            <a:r>
              <a:rPr lang="en-US" altLang="en-US" dirty="0" smtClean="0"/>
              <a:t>5.13 Understand the causes of anthropogenic climate change, including the role of greenhouse gases (carbon dioxide and methane) in the greenhouse effect. </a:t>
            </a:r>
          </a:p>
          <a:p>
            <a:r>
              <a:rPr lang="en-US" altLang="en-US" dirty="0" smtClean="0"/>
              <a:t>5.14 i) Understand that data can be extrapolated to make predictions and that these are used in models of future climate change.</a:t>
            </a:r>
          </a:p>
          <a:p>
            <a:r>
              <a:rPr lang="en-US" altLang="en-US" dirty="0" smtClean="0"/>
              <a:t>ii) Understand that models for climate change have limitations. </a:t>
            </a:r>
          </a:p>
          <a:p>
            <a:pPr eaLnBrk="1" hangingPunct="1"/>
            <a:endParaRPr lang="en-GB" altLang="en-US" dirty="0" smtClean="0"/>
          </a:p>
        </p:txBody>
      </p:sp>
    </p:spTree>
    <p:extLst>
      <p:ext uri="{BB962C8B-B14F-4D97-AF65-F5344CB8AC3E}">
        <p14:creationId xmlns:p14="http://schemas.microsoft.com/office/powerpoint/2010/main" val="268084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whiteboard&#10;&#10;Description automatically generated">
            <a:extLst>
              <a:ext uri="{FF2B5EF4-FFF2-40B4-BE49-F238E27FC236}">
                <a16:creationId xmlns:a16="http://schemas.microsoft.com/office/drawing/2014/main" id="{C390ED46-35D7-4681-8D16-4F4A9F6BBA56}"/>
              </a:ext>
            </a:extLst>
          </p:cNvPr>
          <p:cNvPicPr>
            <a:picLocks noChangeAspect="1"/>
          </p:cNvPicPr>
          <p:nvPr/>
        </p:nvPicPr>
        <p:blipFill rotWithShape="1">
          <a:blip r:embed="rId2"/>
          <a:srcRect l="-163" t="11301" r="-977" b="8529"/>
          <a:stretch/>
        </p:blipFill>
        <p:spPr>
          <a:xfrm>
            <a:off x="425570" y="1691"/>
            <a:ext cx="11369583" cy="6852446"/>
          </a:xfrm>
          <a:prstGeom prst="rect">
            <a:avLst/>
          </a:prstGeom>
          <a:ln>
            <a:noFill/>
          </a:ln>
          <a:effectLst>
            <a:softEdge rad="112500"/>
          </a:effectLst>
        </p:spPr>
      </p:pic>
      <p:sp>
        <p:nvSpPr>
          <p:cNvPr id="5" name="TextBox 4">
            <a:extLst>
              <a:ext uri="{FF2B5EF4-FFF2-40B4-BE49-F238E27FC236}">
                <a16:creationId xmlns:a16="http://schemas.microsoft.com/office/drawing/2014/main" id="{E2726952-3609-4444-8159-F1E5A5D24BD6}"/>
              </a:ext>
            </a:extLst>
          </p:cNvPr>
          <p:cNvSpPr txBox="1"/>
          <p:nvPr/>
        </p:nvSpPr>
        <p:spPr>
          <a:xfrm>
            <a:off x="44569" y="0"/>
            <a:ext cx="12023783" cy="707886"/>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prstClr val="black"/>
                </a:solidFill>
                <a:effectLst/>
                <a:uLnTx/>
                <a:uFillTx/>
                <a:latin typeface="Calibri Light"/>
                <a:ea typeface="+mn-ea"/>
                <a:cs typeface="Calibri Light"/>
              </a:rPr>
              <a:t>Temperature Records</a:t>
            </a:r>
            <a:r>
              <a:rPr kumimoji="0" lang="en-US" sz="4000" b="1" i="0" u="none" strike="noStrike" kern="1200" cap="none" spc="0" normalizeH="0" baseline="0" noProof="0" dirty="0" smtClean="0">
                <a:ln>
                  <a:noFill/>
                </a:ln>
                <a:solidFill>
                  <a:prstClr val="black"/>
                </a:solidFill>
                <a:effectLst/>
                <a:uLnTx/>
                <a:uFillTx/>
                <a:latin typeface="Calibri Light"/>
                <a:ea typeface="+mn-ea"/>
                <a:cs typeface="Calibri Light"/>
              </a:rPr>
              <a:t>                                               </a:t>
            </a:r>
            <a:fld id="{94126F77-0197-4FF9-ACA1-8C7A7A368CC8}" type="datetime5">
              <a:rPr kumimoji="0" lang="en-US" sz="4000" b="1" i="0" u="sng" strike="noStrike" kern="1200" cap="none" spc="0" normalizeH="0" baseline="0" noProof="0" smtClean="0">
                <a:ln>
                  <a:noFill/>
                </a:ln>
                <a:solidFill>
                  <a:prstClr val="black"/>
                </a:solidFill>
                <a:effectLst/>
                <a:uLnTx/>
                <a:uFillTx/>
                <a:latin typeface="Calibri Light"/>
                <a:ea typeface="+mn-ea"/>
                <a:cs typeface="Calibri Light"/>
              </a:rPr>
              <a:pPr marL="0" marR="0" lvl="0" indent="0" algn="l" defTabSz="914400" rtl="0" eaLnBrk="1" fontAlgn="auto" latinLnBrk="0" hangingPunct="1">
                <a:lnSpc>
                  <a:spcPct val="100000"/>
                </a:lnSpc>
                <a:spcBef>
                  <a:spcPts val="0"/>
                </a:spcBef>
                <a:spcAft>
                  <a:spcPts val="0"/>
                </a:spcAft>
                <a:buClrTx/>
                <a:buSzTx/>
                <a:buFontTx/>
                <a:buNone/>
                <a:tabLst/>
                <a:defRPr/>
              </a:pPr>
              <a:t>3-May-22</a:t>
            </a:fld>
            <a:r>
              <a:rPr kumimoji="0" lang="en-US" sz="4000" b="1" i="0" u="sng" strike="noStrike" kern="1200" cap="none" spc="0" normalizeH="0" baseline="0" noProof="0" dirty="0" smtClean="0">
                <a:ln>
                  <a:noFill/>
                </a:ln>
                <a:solidFill>
                  <a:prstClr val="black"/>
                </a:solidFill>
                <a:effectLst/>
                <a:uLnTx/>
                <a:uFillTx/>
                <a:latin typeface="Calibri Light"/>
                <a:ea typeface="+mn-ea"/>
                <a:cs typeface="Calibri Light"/>
              </a:rPr>
              <a:t> </a:t>
            </a:r>
            <a:endParaRPr kumimoji="0" lang="en-US" sz="4000" b="1" i="0" u="sng" strike="noStrike" kern="1200" cap="none" spc="0" normalizeH="0" baseline="0" noProof="0" dirty="0">
              <a:ln>
                <a:noFill/>
              </a:ln>
              <a:solidFill>
                <a:prstClr val="black"/>
              </a:solidFill>
              <a:effectLst/>
              <a:uLnTx/>
              <a:uFillTx/>
              <a:latin typeface="Calibri Light"/>
              <a:ea typeface="+mn-ea"/>
              <a:cs typeface="Calibri Light"/>
            </a:endParaRPr>
          </a:p>
        </p:txBody>
      </p:sp>
      <p:sp>
        <p:nvSpPr>
          <p:cNvPr id="6" name="TextBox 5">
            <a:extLst>
              <a:ext uri="{FF2B5EF4-FFF2-40B4-BE49-F238E27FC236}">
                <a16:creationId xmlns:a16="http://schemas.microsoft.com/office/drawing/2014/main" id="{36F6F67A-C573-46AA-BF2E-95FB498BEE57}"/>
              </a:ext>
            </a:extLst>
          </p:cNvPr>
          <p:cNvSpPr txBox="1"/>
          <p:nvPr/>
        </p:nvSpPr>
        <p:spPr>
          <a:xfrm>
            <a:off x="1561381" y="1130060"/>
            <a:ext cx="889670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a:ea typeface="+mn-ea"/>
                <a:cs typeface="Calibri Light"/>
              </a:rPr>
              <a:t>Q1) What do we call frequent rises and falls in a graph?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Fluctuations</a:t>
            </a:r>
            <a:endParaRPr kumimoji="0" lang="en-US" sz="2800" b="0" i="0" u="none" strike="noStrike" kern="1200" cap="none" spc="0" normalizeH="0" baseline="0" noProof="0" dirty="0">
              <a:ln>
                <a:noFill/>
              </a:ln>
              <a:solidFill>
                <a:prstClr val="black"/>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a:ea typeface="+mn-ea"/>
                <a:cs typeface="Calibri Light"/>
              </a:rPr>
              <a:t>Q2) Extending a line graph using the trend is known as...?</a:t>
            </a:r>
            <a:endParaRPr kumimoji="0" lang="en-US" sz="2800" b="0" i="0" u="none" strike="noStrike" kern="1200" cap="none" spc="0" normalizeH="0" baseline="0" noProof="0" dirty="0">
              <a:ln>
                <a:noFill/>
              </a:ln>
              <a:solidFill>
                <a:srgbClr val="FF0000"/>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Extrapolating</a:t>
            </a:r>
            <a:endParaRPr kumimoji="0" lang="en-US" sz="2800" b="0" i="0" u="none" strike="noStrike" kern="1200" cap="none" spc="0" normalizeH="0" baseline="0" noProof="0" dirty="0">
              <a:ln>
                <a:noFill/>
              </a:ln>
              <a:solidFill>
                <a:prstClr val="black"/>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a:ea typeface="+mn-ea"/>
                <a:cs typeface="Calibri Light"/>
              </a:rPr>
              <a:t>Q3) Describe this graph (3)</a:t>
            </a:r>
            <a:endParaRPr kumimoji="0" lang="en-US" sz="2800" b="0" i="0" u="none" strike="noStrike" kern="1200" cap="none" spc="0" normalizeH="0" baseline="0" noProof="0" dirty="0">
              <a:ln>
                <a:noFill/>
              </a:ln>
              <a:solidFill>
                <a:srgbClr val="FF0000"/>
              </a:solidFill>
              <a:effectLst/>
              <a:uLnTx/>
              <a:uFillTx/>
              <a:latin typeface="Calibri Light"/>
              <a:ea typeface="+mn-ea"/>
              <a:cs typeface="Calibri Light"/>
            </a:endParaRPr>
          </a:p>
        </p:txBody>
      </p:sp>
      <p:pic>
        <p:nvPicPr>
          <p:cNvPr id="7" name="Picture 7" descr="Chart, line chart&#10;&#10;Description automatically generated">
            <a:extLst>
              <a:ext uri="{FF2B5EF4-FFF2-40B4-BE49-F238E27FC236}">
                <a16:creationId xmlns:a16="http://schemas.microsoft.com/office/drawing/2014/main" id="{BA3B4656-5CA2-4420-ACCB-86A1AFC00AAD}"/>
              </a:ext>
            </a:extLst>
          </p:cNvPr>
          <p:cNvPicPr>
            <a:picLocks noChangeAspect="1"/>
          </p:cNvPicPr>
          <p:nvPr/>
        </p:nvPicPr>
        <p:blipFill>
          <a:blip r:embed="rId3"/>
          <a:stretch>
            <a:fillRect/>
          </a:stretch>
        </p:blipFill>
        <p:spPr>
          <a:xfrm>
            <a:off x="253041" y="3378032"/>
            <a:ext cx="6696974" cy="2862388"/>
          </a:xfrm>
          <a:prstGeom prst="rect">
            <a:avLst/>
          </a:prstGeom>
        </p:spPr>
      </p:pic>
      <p:sp>
        <p:nvSpPr>
          <p:cNvPr id="8" name="TextBox 7">
            <a:extLst>
              <a:ext uri="{FF2B5EF4-FFF2-40B4-BE49-F238E27FC236}">
                <a16:creationId xmlns:a16="http://schemas.microsoft.com/office/drawing/2014/main" id="{45F74D02-855E-437B-BE1A-802F538332F8}"/>
              </a:ext>
            </a:extLst>
          </p:cNvPr>
          <p:cNvSpPr txBox="1"/>
          <p:nvPr/>
        </p:nvSpPr>
        <p:spPr>
          <a:xfrm>
            <a:off x="7312324" y="3257909"/>
            <a:ext cx="475602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-overall trend described</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-steady increase from 1880-1980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-more rapid increase in temperature from 1980-2000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Light"/>
                <a:ea typeface="+mn-ea"/>
                <a:cs typeface="Calibri Light"/>
              </a:rPr>
              <a:t>-manipulated data e.g. increase of 0.9°C from 1890-2000</a:t>
            </a:r>
          </a:p>
        </p:txBody>
      </p:sp>
    </p:spTree>
    <p:extLst>
      <p:ext uri="{BB962C8B-B14F-4D97-AF65-F5344CB8AC3E}">
        <p14:creationId xmlns:p14="http://schemas.microsoft.com/office/powerpoint/2010/main" val="31827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1143000"/>
          </a:xfrm>
          <a:solidFill>
            <a:srgbClr val="FFFF00"/>
          </a:solidFill>
          <a:ln>
            <a:noFill/>
          </a:ln>
        </p:spPr>
        <p:txBody>
          <a:bodyPr>
            <a:normAutofit/>
          </a:bodyPr>
          <a:lstStyle/>
          <a:p>
            <a:pPr algn="l"/>
            <a:r>
              <a:rPr lang="en-GB" altLang="en-US" sz="4000" b="1" u="sng" dirty="0">
                <a:latin typeface="Comic Sans MS" panose="030F0702030302020204" pitchFamily="66" charset="0"/>
              </a:rPr>
              <a:t>Dating evidence</a:t>
            </a:r>
          </a:p>
        </p:txBody>
      </p:sp>
      <p:sp>
        <p:nvSpPr>
          <p:cNvPr id="12291" name="Rectangle 3"/>
          <p:cNvSpPr>
            <a:spLocks noGrp="1" noChangeArrowheads="1"/>
          </p:cNvSpPr>
          <p:nvPr>
            <p:ph type="body" idx="1"/>
          </p:nvPr>
        </p:nvSpPr>
        <p:spPr>
          <a:xfrm>
            <a:off x="295422" y="1412776"/>
            <a:ext cx="10121058" cy="5184576"/>
          </a:xfrm>
        </p:spPr>
        <p:txBody>
          <a:bodyPr>
            <a:normAutofit/>
          </a:bodyPr>
          <a:lstStyle/>
          <a:p>
            <a:r>
              <a:rPr lang="en-GB" altLang="en-US" dirty="0" smtClean="0">
                <a:latin typeface="Comic Sans MS" panose="030F0702030302020204" pitchFamily="66" charset="0"/>
              </a:rPr>
              <a:t>Temperature records go back </a:t>
            </a:r>
            <a:r>
              <a:rPr lang="en-GB" altLang="en-US" dirty="0">
                <a:latin typeface="Comic Sans MS" panose="030F0702030302020204" pitchFamily="66" charset="0"/>
              </a:rPr>
              <a:t>to around 1650 in Europe</a:t>
            </a:r>
          </a:p>
          <a:p>
            <a:r>
              <a:rPr lang="en-GB" altLang="en-US" dirty="0">
                <a:latin typeface="Comic Sans MS" panose="030F0702030302020204" pitchFamily="66" charset="0"/>
              </a:rPr>
              <a:t>Tree </a:t>
            </a:r>
            <a:r>
              <a:rPr lang="en-GB" altLang="en-US" dirty="0" smtClean="0">
                <a:latin typeface="Comic Sans MS" panose="030F0702030302020204" pitchFamily="66" charset="0"/>
              </a:rPr>
              <a:t>rings can provide evidence to </a:t>
            </a:r>
            <a:r>
              <a:rPr lang="en-GB" altLang="en-US" dirty="0">
                <a:latin typeface="Comic Sans MS" panose="030F0702030302020204" pitchFamily="66" charset="0"/>
              </a:rPr>
              <a:t>a maximum of 3000 years </a:t>
            </a:r>
            <a:r>
              <a:rPr lang="en-GB" altLang="en-US" dirty="0" smtClean="0">
                <a:latin typeface="Comic Sans MS" panose="030F0702030302020204" pitchFamily="66" charset="0"/>
              </a:rPr>
              <a:t>ago.</a:t>
            </a:r>
          </a:p>
          <a:p>
            <a:pPr marL="0" indent="0">
              <a:buNone/>
            </a:pPr>
            <a:endParaRPr lang="en-GB" altLang="en-US" dirty="0">
              <a:latin typeface="Comic Sans MS" panose="030F0702030302020204" pitchFamily="66" charset="0"/>
            </a:endParaRPr>
          </a:p>
          <a:p>
            <a:pPr marL="0" indent="0">
              <a:buNone/>
            </a:pPr>
            <a:r>
              <a:rPr lang="en-GB" altLang="en-US" dirty="0" smtClean="0">
                <a:solidFill>
                  <a:srgbClr val="FF0000"/>
                </a:solidFill>
                <a:latin typeface="Comic Sans MS" panose="030F0702030302020204" pitchFamily="66" charset="0"/>
              </a:rPr>
              <a:t>Pollen data and ice cores go back even further!</a:t>
            </a:r>
            <a:endParaRPr lang="en-GB" altLang="en-US" dirty="0">
              <a:solidFill>
                <a:srgbClr val="FF0000"/>
              </a:solidFill>
              <a:latin typeface="Comic Sans MS" panose="030F0702030302020204" pitchFamily="66" charset="0"/>
            </a:endParaRPr>
          </a:p>
          <a:p>
            <a:r>
              <a:rPr lang="en-GB" altLang="en-US" dirty="0" smtClean="0">
                <a:latin typeface="Comic Sans MS" panose="030F0702030302020204" pitchFamily="66" charset="0"/>
              </a:rPr>
              <a:t>Pollen- Back </a:t>
            </a:r>
            <a:r>
              <a:rPr lang="en-GB" altLang="en-US" dirty="0">
                <a:latin typeface="Comic Sans MS" panose="030F0702030302020204" pitchFamily="66" charset="0"/>
              </a:rPr>
              <a:t>about </a:t>
            </a:r>
            <a:r>
              <a:rPr lang="en-GB" altLang="en-US" dirty="0" smtClean="0">
                <a:latin typeface="Comic Sans MS" panose="030F0702030302020204" pitchFamily="66" charset="0"/>
              </a:rPr>
              <a:t>20,000 years </a:t>
            </a:r>
            <a:r>
              <a:rPr lang="en-GB" altLang="en-US" dirty="0">
                <a:latin typeface="Comic Sans MS" panose="030F0702030302020204" pitchFamily="66" charset="0"/>
              </a:rPr>
              <a:t>(two ice ages ago)</a:t>
            </a:r>
          </a:p>
          <a:p>
            <a:r>
              <a:rPr lang="en-GB" altLang="en-US" dirty="0" smtClean="0">
                <a:latin typeface="Comic Sans MS" panose="030F0702030302020204" pitchFamily="66" charset="0"/>
              </a:rPr>
              <a:t>Ice cores (the proportion of Oxygen 18) gives us data back around 100,000 years.</a:t>
            </a:r>
          </a:p>
          <a:p>
            <a:pPr marL="0" indent="0">
              <a:buNone/>
            </a:pPr>
            <a:endParaRPr lang="en-GB" altLang="en-US" dirty="0">
              <a:latin typeface="Comic Sans MS" panose="030F0702030302020204" pitchFamily="66" charset="0"/>
            </a:endParaRPr>
          </a:p>
        </p:txBody>
      </p:sp>
    </p:spTree>
    <p:extLst>
      <p:ext uri="{BB962C8B-B14F-4D97-AF65-F5344CB8AC3E}">
        <p14:creationId xmlns:p14="http://schemas.microsoft.com/office/powerpoint/2010/main" val="50695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12192000" cy="1143000"/>
          </a:xfrm>
          <a:solidFill>
            <a:srgbClr val="FFFF00"/>
          </a:solidFill>
          <a:ln>
            <a:noFill/>
          </a:ln>
        </p:spPr>
        <p:txBody>
          <a:bodyPr>
            <a:normAutofit/>
          </a:bodyPr>
          <a:lstStyle/>
          <a:p>
            <a:pPr algn="l"/>
            <a:r>
              <a:rPr lang="en-GB" altLang="en-US" sz="4000" b="1" u="sng" dirty="0">
                <a:latin typeface="Comic Sans MS" panose="030F0702030302020204" pitchFamily="66" charset="0"/>
              </a:rPr>
              <a:t>What is a peat bog core sample?</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1556792"/>
            <a:ext cx="31369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66196" y="3080023"/>
            <a:ext cx="3111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332" y="2060848"/>
            <a:ext cx="29241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34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058091"/>
          </a:xfrm>
          <a:solidFill>
            <a:srgbClr val="92D050"/>
          </a:solidFill>
        </p:spPr>
        <p:txBody>
          <a:bodyPr>
            <a:normAutofit/>
          </a:bodyPr>
          <a:lstStyle/>
          <a:p>
            <a:pPr lvl="0"/>
            <a:r>
              <a:rPr lang="en-GB" sz="3500" b="1" u="sng" dirty="0" smtClean="0"/>
              <a:t>Review</a:t>
            </a:r>
            <a:endParaRPr lang="en-GB" sz="3500" b="1" u="sng" dirty="0"/>
          </a:p>
        </p:txBody>
      </p:sp>
      <p:sp>
        <p:nvSpPr>
          <p:cNvPr id="8" name="Content Placeholder 7"/>
          <p:cNvSpPr>
            <a:spLocks noGrp="1"/>
          </p:cNvSpPr>
          <p:nvPr>
            <p:ph idx="1"/>
          </p:nvPr>
        </p:nvSpPr>
        <p:spPr>
          <a:xfrm>
            <a:off x="195942" y="1332411"/>
            <a:ext cx="11732821" cy="5179729"/>
          </a:xfrm>
        </p:spPr>
        <p:txBody>
          <a:bodyPr>
            <a:normAutofit fontScale="70000" lnSpcReduction="20000"/>
          </a:bodyPr>
          <a:lstStyle/>
          <a:p>
            <a:pPr marL="514350" indent="-514350">
              <a:lnSpc>
                <a:spcPct val="100000"/>
              </a:lnSpc>
              <a:buFont typeface="+mj-lt"/>
              <a:buAutoNum type="arabicPeriod"/>
            </a:pPr>
            <a:r>
              <a:rPr lang="en-GB" dirty="0" smtClean="0"/>
              <a:t>What is primary productivity?</a:t>
            </a:r>
          </a:p>
          <a:p>
            <a:pPr>
              <a:lnSpc>
                <a:spcPct val="100000"/>
              </a:lnSpc>
            </a:pPr>
            <a:r>
              <a:rPr lang="en-US" dirty="0" smtClean="0">
                <a:solidFill>
                  <a:srgbClr val="00B050"/>
                </a:solidFill>
              </a:rPr>
              <a:t>The rate at which energy is incorporated into organic molecules</a:t>
            </a:r>
          </a:p>
          <a:p>
            <a:pPr marL="514350" indent="-514350">
              <a:lnSpc>
                <a:spcPct val="100000"/>
              </a:lnSpc>
              <a:buFont typeface="+mj-lt"/>
              <a:buAutoNum type="arabicPeriod" startAt="2"/>
            </a:pPr>
            <a:r>
              <a:rPr lang="en-US" dirty="0" smtClean="0"/>
              <a:t>Why isn't the transfer of energy from producers to primary consumers very efficient ?</a:t>
            </a:r>
          </a:p>
          <a:p>
            <a:pPr>
              <a:lnSpc>
                <a:spcPct val="100000"/>
              </a:lnSpc>
            </a:pPr>
            <a:r>
              <a:rPr lang="en-US" dirty="0" smtClean="0">
                <a:solidFill>
                  <a:srgbClr val="00B050"/>
                </a:solidFill>
              </a:rPr>
              <a:t>Not all of the available food is eaten (roots, bones twigs),some undigested food remains in faces (cellulose in cell walls), much of the food absorbed by the consumers is used in respiration</a:t>
            </a:r>
          </a:p>
          <a:p>
            <a:pPr marL="514350" indent="-514350">
              <a:lnSpc>
                <a:spcPct val="100000"/>
              </a:lnSpc>
              <a:buFont typeface="+mj-lt"/>
              <a:buAutoNum type="arabicPeriod" startAt="3"/>
            </a:pPr>
            <a:r>
              <a:rPr lang="en-US" dirty="0" smtClean="0"/>
              <a:t>What is the equation for energy efficiency?</a:t>
            </a:r>
          </a:p>
          <a:p>
            <a:pPr>
              <a:lnSpc>
                <a:spcPct val="100000"/>
              </a:lnSpc>
            </a:pPr>
            <a:r>
              <a:rPr lang="en-US" dirty="0" smtClean="0">
                <a:solidFill>
                  <a:srgbClr val="00B050"/>
                </a:solidFill>
              </a:rPr>
              <a:t>Energy available after transfer/energy available before transfer) x 100</a:t>
            </a:r>
          </a:p>
          <a:p>
            <a:pPr marL="514350" indent="-514350">
              <a:lnSpc>
                <a:spcPct val="100000"/>
              </a:lnSpc>
              <a:buFont typeface="+mj-lt"/>
              <a:buAutoNum type="arabicPeriod" startAt="4"/>
            </a:pPr>
            <a:r>
              <a:rPr lang="en-US" dirty="0" smtClean="0"/>
              <a:t>How can pollen analysis provide evidence for global warming?</a:t>
            </a:r>
          </a:p>
          <a:p>
            <a:pPr>
              <a:lnSpc>
                <a:spcPct val="100000"/>
              </a:lnSpc>
            </a:pPr>
            <a:r>
              <a:rPr lang="en-US" dirty="0" smtClean="0">
                <a:solidFill>
                  <a:srgbClr val="00B050"/>
                </a:solidFill>
              </a:rPr>
              <a:t>Pollen grains have a tough outer layer that is very resistant to decay. each species has a distinctive type of pollen, allowing use to identify the plant species. peat forms in layers, the deeper the layer the older the peat. carbon 14 dating to establish age of peat layer. each plant species has a particular set of ecological conditions in which it flourishes best. if find pollen from a species </a:t>
            </a:r>
            <a:r>
              <a:rPr lang="en-US" dirty="0" err="1" smtClean="0">
                <a:solidFill>
                  <a:srgbClr val="00B050"/>
                </a:solidFill>
              </a:rPr>
              <a:t>favouring</a:t>
            </a:r>
            <a:r>
              <a:rPr lang="en-US" dirty="0" smtClean="0">
                <a:solidFill>
                  <a:srgbClr val="00B050"/>
                </a:solidFill>
              </a:rPr>
              <a:t> warmer condition, then the peat was laid down when the climate was warmer</a:t>
            </a:r>
          </a:p>
          <a:p>
            <a:pPr marL="514350" indent="-514350">
              <a:lnSpc>
                <a:spcPct val="100000"/>
              </a:lnSpc>
              <a:buFont typeface="+mj-lt"/>
              <a:buAutoNum type="arabicPeriod" startAt="5"/>
            </a:pPr>
            <a:r>
              <a:rPr lang="en-US" dirty="0"/>
              <a:t>How is dendrochronology used as evidence for climate change ? </a:t>
            </a:r>
            <a:endParaRPr lang="en-US" dirty="0" smtClean="0"/>
          </a:p>
          <a:p>
            <a:pPr>
              <a:lnSpc>
                <a:spcPct val="100000"/>
              </a:lnSpc>
            </a:pPr>
            <a:r>
              <a:rPr lang="en-US" dirty="0" smtClean="0">
                <a:solidFill>
                  <a:srgbClr val="00B050"/>
                </a:solidFill>
              </a:rPr>
              <a:t>The diameter of the new xylem vessels varies according to the season when they are produced. when it is warmer the rings are thicker. a core sample is taken and examined</a:t>
            </a:r>
          </a:p>
        </p:txBody>
      </p:sp>
    </p:spTree>
    <p:extLst>
      <p:ext uri="{BB962C8B-B14F-4D97-AF65-F5344CB8AC3E}">
        <p14:creationId xmlns:p14="http://schemas.microsoft.com/office/powerpoint/2010/main" val="35606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011222"/>
          </a:xfrm>
          <a:solidFill>
            <a:srgbClr val="FFFF00"/>
          </a:solidFill>
          <a:ln>
            <a:noFill/>
          </a:ln>
        </p:spPr>
        <p:txBody>
          <a:bodyPr>
            <a:normAutofit/>
          </a:bodyPr>
          <a:lstStyle/>
          <a:p>
            <a:pPr algn="l"/>
            <a:r>
              <a:rPr lang="en-GB" sz="4000" b="1" u="sng" dirty="0">
                <a:latin typeface="Comic Sans MS" panose="030F0702030302020204" pitchFamily="66" charset="0"/>
              </a:rPr>
              <a:t>Pollen Samples</a:t>
            </a:r>
          </a:p>
        </p:txBody>
      </p:sp>
      <p:sp>
        <p:nvSpPr>
          <p:cNvPr id="3" name="Content Placeholder 2"/>
          <p:cNvSpPr>
            <a:spLocks noGrp="1"/>
          </p:cNvSpPr>
          <p:nvPr>
            <p:ph idx="1"/>
          </p:nvPr>
        </p:nvSpPr>
        <p:spPr>
          <a:xfrm>
            <a:off x="309489" y="1196752"/>
            <a:ext cx="10178999" cy="5518396"/>
          </a:xfrm>
        </p:spPr>
        <p:txBody>
          <a:bodyPr>
            <a:normAutofit fontScale="62500" lnSpcReduction="20000"/>
          </a:bodyPr>
          <a:lstStyle/>
          <a:p>
            <a:pPr>
              <a:lnSpc>
                <a:spcPct val="170000"/>
              </a:lnSpc>
            </a:pPr>
            <a:r>
              <a:rPr lang="en-GB" dirty="0" smtClean="0">
                <a:latin typeface="Comic Sans MS" panose="030F0702030302020204" pitchFamily="66" charset="0"/>
              </a:rPr>
              <a:t>Plants produce pollen in vast amounts.</a:t>
            </a:r>
          </a:p>
          <a:p>
            <a:pPr>
              <a:lnSpc>
                <a:spcPct val="170000"/>
              </a:lnSpc>
            </a:pPr>
            <a:r>
              <a:rPr lang="en-GB" dirty="0" smtClean="0">
                <a:latin typeface="Comic Sans MS" panose="030F0702030302020204" pitchFamily="66" charset="0"/>
              </a:rPr>
              <a:t>Pollen grains have a tough outer layer that is very resistant to decay.</a:t>
            </a:r>
          </a:p>
          <a:p>
            <a:pPr>
              <a:lnSpc>
                <a:spcPct val="170000"/>
              </a:lnSpc>
            </a:pPr>
            <a:r>
              <a:rPr lang="en-GB" dirty="0" smtClean="0">
                <a:latin typeface="Comic Sans MS" panose="030F0702030302020204" pitchFamily="66" charset="0"/>
              </a:rPr>
              <a:t>Each species of plant has a distinctive type of pollen, allowing us to identify the plant species from which it came.</a:t>
            </a:r>
          </a:p>
          <a:p>
            <a:pPr>
              <a:lnSpc>
                <a:spcPct val="170000"/>
              </a:lnSpc>
            </a:pPr>
            <a:r>
              <a:rPr lang="en-GB" dirty="0" smtClean="0">
                <a:latin typeface="Comic Sans MS" panose="030F0702030302020204" pitchFamily="66" charset="0"/>
              </a:rPr>
              <a:t>Peat forms in layers:  the deeper the layer, the older the peat.  Carbon-14 dating allows the age of a particular peat layer to be established.</a:t>
            </a:r>
          </a:p>
          <a:p>
            <a:pPr>
              <a:lnSpc>
                <a:spcPct val="170000"/>
              </a:lnSpc>
            </a:pPr>
            <a:r>
              <a:rPr lang="en-GB" dirty="0" smtClean="0">
                <a:latin typeface="Comic Sans MS" panose="030F0702030302020204" pitchFamily="66" charset="0"/>
              </a:rPr>
              <a:t>Each species of plant has a particular set of ecological conditions in which it flourishes best.</a:t>
            </a:r>
          </a:p>
          <a:p>
            <a:pPr>
              <a:lnSpc>
                <a:spcPct val="170000"/>
              </a:lnSpc>
            </a:pPr>
            <a:r>
              <a:rPr lang="en-US" dirty="0">
                <a:latin typeface="Comic Sans MS" panose="030F0702030302020204" pitchFamily="66" charset="0"/>
              </a:rPr>
              <a:t>A picture of the conditions present when the pollen was deposited can be deduced from the conditions </a:t>
            </a:r>
            <a:r>
              <a:rPr lang="en-US" dirty="0" err="1">
                <a:latin typeface="Comic Sans MS" panose="030F0702030302020204" pitchFamily="66" charset="0"/>
              </a:rPr>
              <a:t>favoured</a:t>
            </a:r>
            <a:r>
              <a:rPr lang="en-US" dirty="0">
                <a:latin typeface="Comic Sans MS" panose="030F0702030302020204" pitchFamily="66" charset="0"/>
              </a:rPr>
              <a:t> by the plants present in the community. </a:t>
            </a:r>
          </a:p>
          <a:p>
            <a:pPr>
              <a:lnSpc>
                <a:spcPct val="170000"/>
              </a:lnSpc>
            </a:pPr>
            <a:endParaRPr lang="en-GB" dirty="0">
              <a:latin typeface="Comic Sans MS" panose="030F0702030302020204" pitchFamily="66" charset="0"/>
            </a:endParaRPr>
          </a:p>
        </p:txBody>
      </p:sp>
    </p:spTree>
    <p:extLst>
      <p:ext uri="{BB962C8B-B14F-4D97-AF65-F5344CB8AC3E}">
        <p14:creationId xmlns:p14="http://schemas.microsoft.com/office/powerpoint/2010/main" val="28676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43000"/>
          </a:xfrm>
          <a:solidFill>
            <a:schemeClr val="accent1">
              <a:lumMod val="20000"/>
              <a:lumOff val="80000"/>
            </a:schemeClr>
          </a:solidFill>
          <a:ln>
            <a:noFill/>
          </a:ln>
        </p:spPr>
        <p:txBody>
          <a:bodyPr>
            <a:normAutofit/>
          </a:bodyPr>
          <a:lstStyle/>
          <a:p>
            <a:pPr algn="l"/>
            <a:r>
              <a:rPr lang="en-GB" sz="4000" u="sng" dirty="0"/>
              <a:t>True or False?</a:t>
            </a:r>
          </a:p>
        </p:txBody>
      </p:sp>
      <p:sp>
        <p:nvSpPr>
          <p:cNvPr id="3" name="Content Placeholder 2"/>
          <p:cNvSpPr>
            <a:spLocks noGrp="1"/>
          </p:cNvSpPr>
          <p:nvPr>
            <p:ph idx="1"/>
          </p:nvPr>
        </p:nvSpPr>
        <p:spPr>
          <a:xfrm>
            <a:off x="1775520" y="1450549"/>
            <a:ext cx="8435280" cy="4675615"/>
          </a:xfrm>
        </p:spPr>
        <p:txBody>
          <a:bodyPr>
            <a:normAutofit fontScale="85000" lnSpcReduction="10000"/>
          </a:bodyPr>
          <a:lstStyle/>
          <a:p>
            <a:pPr marL="514350" indent="-514350">
              <a:buFont typeface="+mj-lt"/>
              <a:buAutoNum type="arabicPeriod"/>
            </a:pPr>
            <a:r>
              <a:rPr lang="en-GB" dirty="0" smtClean="0"/>
              <a:t>Peat is the accumulation of dead animals.</a:t>
            </a:r>
          </a:p>
          <a:p>
            <a:pPr marL="514350" indent="-514350">
              <a:buFont typeface="+mj-lt"/>
              <a:buAutoNum type="arabicPeriod"/>
            </a:pPr>
            <a:r>
              <a:rPr lang="en-GB" dirty="0" smtClean="0"/>
              <a:t>The deeper the layer of peat the more recent the layer.</a:t>
            </a:r>
          </a:p>
          <a:p>
            <a:pPr marL="514350" indent="-514350">
              <a:buFont typeface="+mj-lt"/>
              <a:buAutoNum type="arabicPeriod"/>
            </a:pPr>
            <a:r>
              <a:rPr lang="en-GB" dirty="0" smtClean="0"/>
              <a:t>Peat bogs are good sources of pollen because low oxygen levels mean that plant material decays very slowly.</a:t>
            </a:r>
          </a:p>
          <a:p>
            <a:pPr marL="514350" indent="-514350">
              <a:buFont typeface="+mj-lt"/>
              <a:buAutoNum type="arabicPeriod"/>
            </a:pPr>
            <a:r>
              <a:rPr lang="en-GB" dirty="0" smtClean="0"/>
              <a:t>Changes in pollen over time indicate changes in species abundance and therefore climate. </a:t>
            </a:r>
          </a:p>
          <a:p>
            <a:pPr marL="514350" indent="-514350">
              <a:buFont typeface="+mj-lt"/>
              <a:buAutoNum type="arabicPeriod"/>
            </a:pPr>
            <a:r>
              <a:rPr lang="en-GB" dirty="0" smtClean="0"/>
              <a:t>Oxygen dating can be used to date the layers of peat.</a:t>
            </a:r>
          </a:p>
          <a:p>
            <a:pPr marL="514350" indent="-514350">
              <a:buFont typeface="+mj-lt"/>
              <a:buAutoNum type="arabicPeriod"/>
            </a:pPr>
            <a:r>
              <a:rPr lang="en-GB" dirty="0" smtClean="0"/>
              <a:t>Ice cores trap nitrogen gas which gives us an indication of the past climate.  </a:t>
            </a:r>
          </a:p>
          <a:p>
            <a:pPr marL="4057650" lvl="8" indent="-514350">
              <a:buFont typeface="+mj-lt"/>
              <a:buAutoNum type="arabicPeriod"/>
            </a:pPr>
            <a:endParaRPr lang="en-GB" dirty="0" smtClean="0"/>
          </a:p>
          <a:p>
            <a:pPr marL="514350" indent="-514350">
              <a:buFont typeface="+mj-lt"/>
              <a:buAutoNum type="arabicPeriod"/>
            </a:pPr>
            <a:endParaRPr lang="en-GB" dirty="0"/>
          </a:p>
        </p:txBody>
      </p:sp>
      <p:sp>
        <p:nvSpPr>
          <p:cNvPr id="4" name="TextBox 3"/>
          <p:cNvSpPr txBox="1"/>
          <p:nvPr/>
        </p:nvSpPr>
        <p:spPr>
          <a:xfrm>
            <a:off x="2135560" y="6054810"/>
            <a:ext cx="6264696" cy="507831"/>
          </a:xfrm>
          <a:prstGeom prst="rect">
            <a:avLst/>
          </a:prstGeom>
          <a:solidFill>
            <a:schemeClr val="accent6">
              <a:lumMod val="20000"/>
              <a:lumOff val="80000"/>
            </a:schemeClr>
          </a:solidFill>
          <a:ln>
            <a:solidFill>
              <a:schemeClr val="tx1"/>
            </a:solidFill>
          </a:ln>
        </p:spPr>
        <p:txBody>
          <a:bodyPr wrap="square" rtlCol="0">
            <a:spAutoFit/>
          </a:bodyPr>
          <a:lstStyle/>
          <a:p>
            <a:r>
              <a:rPr lang="en-GB" sz="2700" dirty="0">
                <a:solidFill>
                  <a:prstClr val="black"/>
                </a:solidFill>
                <a:latin typeface="Calibri"/>
              </a:rPr>
              <a:t>Challenge: correct the false statements.</a:t>
            </a:r>
          </a:p>
        </p:txBody>
      </p:sp>
      <p:sp>
        <p:nvSpPr>
          <p:cNvPr id="5" name="TextBox 4"/>
          <p:cNvSpPr txBox="1"/>
          <p:nvPr/>
        </p:nvSpPr>
        <p:spPr>
          <a:xfrm>
            <a:off x="8385154" y="1392877"/>
            <a:ext cx="1296144" cy="492443"/>
          </a:xfrm>
          <a:prstGeom prst="rect">
            <a:avLst/>
          </a:prstGeom>
          <a:noFill/>
        </p:spPr>
        <p:txBody>
          <a:bodyPr wrap="square" rtlCol="0">
            <a:spAutoFit/>
          </a:bodyPr>
          <a:lstStyle/>
          <a:p>
            <a:r>
              <a:rPr lang="en-GB" sz="2600" dirty="0">
                <a:solidFill>
                  <a:srgbClr val="FF0000"/>
                </a:solidFill>
                <a:latin typeface="Calibri"/>
              </a:rPr>
              <a:t>F</a:t>
            </a:r>
          </a:p>
        </p:txBody>
      </p:sp>
      <p:sp>
        <p:nvSpPr>
          <p:cNvPr id="6" name="TextBox 5"/>
          <p:cNvSpPr txBox="1"/>
          <p:nvPr/>
        </p:nvSpPr>
        <p:spPr>
          <a:xfrm>
            <a:off x="10029381" y="1800020"/>
            <a:ext cx="1296144" cy="492443"/>
          </a:xfrm>
          <a:prstGeom prst="rect">
            <a:avLst/>
          </a:prstGeom>
          <a:noFill/>
        </p:spPr>
        <p:txBody>
          <a:bodyPr wrap="square" rtlCol="0">
            <a:spAutoFit/>
          </a:bodyPr>
          <a:lstStyle/>
          <a:p>
            <a:r>
              <a:rPr lang="en-GB" sz="2600" dirty="0">
                <a:solidFill>
                  <a:srgbClr val="FF0000"/>
                </a:solidFill>
                <a:latin typeface="Calibri"/>
              </a:rPr>
              <a:t>F</a:t>
            </a:r>
          </a:p>
        </p:txBody>
      </p:sp>
      <p:sp>
        <p:nvSpPr>
          <p:cNvPr id="7" name="TextBox 6"/>
          <p:cNvSpPr txBox="1"/>
          <p:nvPr/>
        </p:nvSpPr>
        <p:spPr>
          <a:xfrm>
            <a:off x="3431704" y="3045916"/>
            <a:ext cx="1296144" cy="492443"/>
          </a:xfrm>
          <a:prstGeom prst="rect">
            <a:avLst/>
          </a:prstGeom>
          <a:noFill/>
        </p:spPr>
        <p:txBody>
          <a:bodyPr wrap="square" rtlCol="0">
            <a:spAutoFit/>
          </a:bodyPr>
          <a:lstStyle/>
          <a:p>
            <a:r>
              <a:rPr lang="en-GB" sz="2600" dirty="0">
                <a:solidFill>
                  <a:srgbClr val="FF0000"/>
                </a:solidFill>
                <a:latin typeface="Calibri"/>
              </a:rPr>
              <a:t>T</a:t>
            </a:r>
          </a:p>
        </p:txBody>
      </p:sp>
      <p:sp>
        <p:nvSpPr>
          <p:cNvPr id="8" name="TextBox 7"/>
          <p:cNvSpPr txBox="1"/>
          <p:nvPr/>
        </p:nvSpPr>
        <p:spPr>
          <a:xfrm>
            <a:off x="7104112" y="3909328"/>
            <a:ext cx="1296144" cy="492443"/>
          </a:xfrm>
          <a:prstGeom prst="rect">
            <a:avLst/>
          </a:prstGeom>
          <a:noFill/>
        </p:spPr>
        <p:txBody>
          <a:bodyPr wrap="square" rtlCol="0">
            <a:spAutoFit/>
          </a:bodyPr>
          <a:lstStyle/>
          <a:p>
            <a:r>
              <a:rPr lang="en-GB" sz="2600" dirty="0">
                <a:solidFill>
                  <a:srgbClr val="FF0000"/>
                </a:solidFill>
                <a:latin typeface="Calibri"/>
              </a:rPr>
              <a:t>T</a:t>
            </a:r>
          </a:p>
        </p:txBody>
      </p:sp>
      <p:sp>
        <p:nvSpPr>
          <p:cNvPr id="9" name="TextBox 8"/>
          <p:cNvSpPr txBox="1"/>
          <p:nvPr/>
        </p:nvSpPr>
        <p:spPr>
          <a:xfrm>
            <a:off x="9819928" y="4293097"/>
            <a:ext cx="1296144" cy="492443"/>
          </a:xfrm>
          <a:prstGeom prst="rect">
            <a:avLst/>
          </a:prstGeom>
          <a:noFill/>
        </p:spPr>
        <p:txBody>
          <a:bodyPr wrap="square" rtlCol="0">
            <a:spAutoFit/>
          </a:bodyPr>
          <a:lstStyle/>
          <a:p>
            <a:r>
              <a:rPr lang="en-GB" sz="2600" dirty="0">
                <a:solidFill>
                  <a:srgbClr val="FF0000"/>
                </a:solidFill>
                <a:latin typeface="Calibri"/>
              </a:rPr>
              <a:t>F</a:t>
            </a:r>
          </a:p>
        </p:txBody>
      </p:sp>
      <p:sp>
        <p:nvSpPr>
          <p:cNvPr id="10" name="TextBox 9"/>
          <p:cNvSpPr txBox="1"/>
          <p:nvPr/>
        </p:nvSpPr>
        <p:spPr>
          <a:xfrm>
            <a:off x="5087888" y="5168408"/>
            <a:ext cx="1296144" cy="492443"/>
          </a:xfrm>
          <a:prstGeom prst="rect">
            <a:avLst/>
          </a:prstGeom>
          <a:noFill/>
        </p:spPr>
        <p:txBody>
          <a:bodyPr wrap="square" rtlCol="0">
            <a:spAutoFit/>
          </a:bodyPr>
          <a:lstStyle/>
          <a:p>
            <a:r>
              <a:rPr lang="en-GB" sz="2600" dirty="0">
                <a:solidFill>
                  <a:srgbClr val="FF0000"/>
                </a:solidFill>
                <a:latin typeface="Calibri"/>
              </a:rPr>
              <a:t>F</a:t>
            </a:r>
          </a:p>
        </p:txBody>
      </p:sp>
    </p:spTree>
    <p:extLst>
      <p:ext uri="{BB962C8B-B14F-4D97-AF65-F5344CB8AC3E}">
        <p14:creationId xmlns:p14="http://schemas.microsoft.com/office/powerpoint/2010/main" val="32281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8"/>
            <a:ext cx="12192000" cy="850106"/>
          </a:xfrm>
          <a:solidFill>
            <a:srgbClr val="FFC000"/>
          </a:solidFill>
          <a:ln>
            <a:noFill/>
          </a:ln>
        </p:spPr>
        <p:txBody>
          <a:bodyPr>
            <a:normAutofit/>
          </a:bodyPr>
          <a:lstStyle/>
          <a:p>
            <a:pPr algn="l"/>
            <a:r>
              <a:rPr lang="en-GB" b="1" u="sng" dirty="0" smtClean="0"/>
              <a:t>Task: </a:t>
            </a:r>
            <a:r>
              <a:rPr lang="en-GB" dirty="0" smtClean="0"/>
              <a:t>answer </a:t>
            </a:r>
            <a:r>
              <a:rPr lang="en-GB" dirty="0"/>
              <a:t>t</a:t>
            </a:r>
            <a:r>
              <a:rPr lang="en-GB" dirty="0" smtClean="0"/>
              <a:t>he </a:t>
            </a:r>
            <a:r>
              <a:rPr lang="en-GB" dirty="0"/>
              <a:t>e</a:t>
            </a:r>
            <a:r>
              <a:rPr lang="en-GB" dirty="0" smtClean="0"/>
              <a:t>xam </a:t>
            </a:r>
            <a:r>
              <a:rPr lang="en-GB" dirty="0"/>
              <a:t>q</a:t>
            </a:r>
            <a:r>
              <a:rPr lang="en-GB" dirty="0" smtClean="0"/>
              <a:t>uestion (4 marks)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44" t="24406" r="54981" b="23422"/>
          <a:stretch/>
        </p:blipFill>
        <p:spPr>
          <a:xfrm>
            <a:off x="1960031" y="1434480"/>
            <a:ext cx="8201460" cy="5090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3884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293220"/>
            <a:ext cx="667385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03512" y="404665"/>
            <a:ext cx="1368152" cy="830997"/>
          </a:xfrm>
          <a:prstGeom prst="rect">
            <a:avLst/>
          </a:prstGeom>
          <a:solidFill>
            <a:srgbClr val="92D050"/>
          </a:solidFill>
          <a:ln>
            <a:noFill/>
          </a:ln>
        </p:spPr>
        <p:txBody>
          <a:bodyPr wrap="square" rtlCol="0">
            <a:spAutoFit/>
          </a:bodyPr>
          <a:lstStyle/>
          <a:p>
            <a:pPr algn="ctr"/>
            <a:r>
              <a:rPr lang="en-GB" sz="2400" dirty="0">
                <a:solidFill>
                  <a:prstClr val="black"/>
                </a:solidFill>
                <a:latin typeface="Comic Sans MS" panose="030F0702030302020204" pitchFamily="66" charset="0"/>
              </a:rPr>
              <a:t>Model Answer</a:t>
            </a:r>
          </a:p>
        </p:txBody>
      </p:sp>
    </p:spTree>
    <p:extLst>
      <p:ext uri="{BB962C8B-B14F-4D97-AF65-F5344CB8AC3E}">
        <p14:creationId xmlns:p14="http://schemas.microsoft.com/office/powerpoint/2010/main" val="3851759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700809"/>
            <a:ext cx="8598718" cy="381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03512" y="404665"/>
            <a:ext cx="1368152" cy="830997"/>
          </a:xfrm>
          <a:prstGeom prst="rect">
            <a:avLst/>
          </a:prstGeom>
          <a:solidFill>
            <a:srgbClr val="92D050"/>
          </a:solidFill>
          <a:ln>
            <a:noFill/>
          </a:ln>
        </p:spPr>
        <p:txBody>
          <a:bodyPr wrap="square" rtlCol="0">
            <a:spAutoFit/>
          </a:bodyPr>
          <a:lstStyle/>
          <a:p>
            <a:pPr algn="ctr"/>
            <a:r>
              <a:rPr lang="en-GB" sz="2400" dirty="0">
                <a:solidFill>
                  <a:prstClr val="black"/>
                </a:solidFill>
                <a:latin typeface="Comic Sans MS" panose="030F0702030302020204" pitchFamily="66" charset="0"/>
              </a:rPr>
              <a:t>Model Answer</a:t>
            </a:r>
          </a:p>
        </p:txBody>
      </p:sp>
    </p:spTree>
    <p:extLst>
      <p:ext uri="{BB962C8B-B14F-4D97-AF65-F5344CB8AC3E}">
        <p14:creationId xmlns:p14="http://schemas.microsoft.com/office/powerpoint/2010/main" val="915033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348" y="1124745"/>
            <a:ext cx="8140783" cy="43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931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0" y="0"/>
            <a:ext cx="12192000" cy="1325563"/>
          </a:xfrm>
          <a:solidFill>
            <a:srgbClr val="FFFF00"/>
          </a:solidFill>
          <a:ln>
            <a:noFill/>
          </a:ln>
        </p:spPr>
        <p:txBody>
          <a:bodyPr/>
          <a:lstStyle/>
          <a:p>
            <a:pPr eaLnBrk="1" hangingPunct="1"/>
            <a:r>
              <a:rPr lang="en-GB" altLang="en-US" sz="4000" b="1" u="sng" dirty="0">
                <a:latin typeface="Comic Sans MS" pitchFamily="66" charset="0"/>
              </a:rPr>
              <a:t>Tree rings</a:t>
            </a:r>
            <a:endParaRPr lang="en-US" altLang="en-US" sz="4000" b="1" u="sng" dirty="0">
              <a:latin typeface="Comic Sans MS" pitchFamily="66" charset="0"/>
            </a:endParaRPr>
          </a:p>
        </p:txBody>
      </p:sp>
      <p:sp>
        <p:nvSpPr>
          <p:cNvPr id="55301" name="Rectangle 5"/>
          <p:cNvSpPr>
            <a:spLocks noGrp="1" noChangeArrowheads="1"/>
          </p:cNvSpPr>
          <p:nvPr>
            <p:ph type="body" idx="1"/>
          </p:nvPr>
        </p:nvSpPr>
        <p:spPr>
          <a:xfrm>
            <a:off x="156754" y="1580606"/>
            <a:ext cx="11197046" cy="4596357"/>
          </a:xfrm>
        </p:spPr>
        <p:txBody>
          <a:bodyPr/>
          <a:lstStyle/>
          <a:p>
            <a:pPr eaLnBrk="1" hangingPunct="1"/>
            <a:r>
              <a:rPr lang="en-GB" altLang="en-US" dirty="0" smtClean="0">
                <a:latin typeface="Comic Sans MS" pitchFamily="66" charset="0"/>
              </a:rPr>
              <a:t>Growth of the </a:t>
            </a:r>
            <a:r>
              <a:rPr lang="en-GB" altLang="en-US" b="1" dirty="0" smtClean="0">
                <a:solidFill>
                  <a:srgbClr val="0070C0"/>
                </a:solidFill>
                <a:latin typeface="Comic Sans MS" pitchFamily="66" charset="0"/>
              </a:rPr>
              <a:t>Xylem vessels </a:t>
            </a:r>
            <a:r>
              <a:rPr lang="en-GB" altLang="en-US" dirty="0" smtClean="0">
                <a:latin typeface="Comic Sans MS" pitchFamily="66" charset="0"/>
              </a:rPr>
              <a:t>– varies throughout year in our climate</a:t>
            </a:r>
          </a:p>
          <a:p>
            <a:pPr eaLnBrk="1" hangingPunct="1"/>
            <a:r>
              <a:rPr lang="en-GB" altLang="en-US" dirty="0" smtClean="0">
                <a:latin typeface="Comic Sans MS" pitchFamily="66" charset="0"/>
              </a:rPr>
              <a:t>Late Spring/Summer – wide light coloured ring (lots of growth)</a:t>
            </a:r>
          </a:p>
          <a:p>
            <a:pPr eaLnBrk="1" hangingPunct="1"/>
            <a:r>
              <a:rPr lang="en-GB" altLang="en-US" dirty="0" smtClean="0">
                <a:latin typeface="Comic Sans MS" pitchFamily="66" charset="0"/>
              </a:rPr>
              <a:t>Late summer/autumn – narrow darker ring (little growth)</a:t>
            </a:r>
          </a:p>
          <a:p>
            <a:pPr eaLnBrk="1" hangingPunct="1"/>
            <a:r>
              <a:rPr lang="en-GB" altLang="en-US" dirty="0" smtClean="0">
                <a:latin typeface="Comic Sans MS" pitchFamily="66" charset="0"/>
              </a:rPr>
              <a:t>Winter – dormant (no growth)</a:t>
            </a:r>
            <a:endParaRPr lang="en-US" altLang="en-US" dirty="0" smtClean="0">
              <a:latin typeface="Comic Sans MS" pitchFamily="66" charset="0"/>
            </a:endParaRPr>
          </a:p>
        </p:txBody>
      </p:sp>
    </p:spTree>
    <p:extLst>
      <p:ext uri="{BB962C8B-B14F-4D97-AF65-F5344CB8AC3E}">
        <p14:creationId xmlns:p14="http://schemas.microsoft.com/office/powerpoint/2010/main" val="2604227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conifer ring var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2278018"/>
            <a:ext cx="69850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p:cNvSpPr>
            <a:spLocks noChangeArrowheads="1"/>
          </p:cNvSpPr>
          <p:nvPr/>
        </p:nvSpPr>
        <p:spPr bwMode="auto">
          <a:xfrm>
            <a:off x="8401051" y="3429000"/>
            <a:ext cx="111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44546A"/>
                </a:solidFill>
                <a:effectLst/>
                <a:uLnTx/>
                <a:uFillTx/>
                <a:latin typeface="Arial" charset="0"/>
                <a:ea typeface="+mn-ea"/>
                <a:cs typeface="Arial" charset="0"/>
              </a:rPr>
              <a:t>From LTTR, Arizona</a:t>
            </a:r>
            <a:endParaRPr kumimoji="0" lang="en-US" altLang="en-US" sz="800" b="0" i="0" u="none" strike="noStrike" kern="1200" cap="none" spc="0" normalizeH="0" baseline="0" noProof="0">
              <a:ln>
                <a:noFill/>
              </a:ln>
              <a:solidFill>
                <a:srgbClr val="44546A"/>
              </a:solidFill>
              <a:effectLst/>
              <a:uLnTx/>
              <a:uFillTx/>
              <a:latin typeface="Arial" charset="0"/>
              <a:ea typeface="+mn-ea"/>
              <a:cs typeface="Arial" charset="0"/>
            </a:endParaRPr>
          </a:p>
        </p:txBody>
      </p:sp>
      <p:sp>
        <p:nvSpPr>
          <p:cNvPr id="7172" name="Rectangle 9"/>
          <p:cNvSpPr>
            <a:spLocks noGrp="1" noChangeArrowheads="1"/>
          </p:cNvSpPr>
          <p:nvPr>
            <p:ph type="body" sz="half" idx="2"/>
          </p:nvPr>
        </p:nvSpPr>
        <p:spPr>
          <a:xfrm>
            <a:off x="609600" y="5192623"/>
            <a:ext cx="10972800" cy="2187575"/>
          </a:xfrm>
        </p:spPr>
        <p:txBody>
          <a:bodyPr/>
          <a:lstStyle/>
          <a:p>
            <a:pPr eaLnBrk="1" hangingPunct="1"/>
            <a:r>
              <a:rPr lang="en-GB" altLang="en-US" dirty="0" smtClean="0">
                <a:latin typeface="Comic Sans MS" pitchFamily="66" charset="0"/>
              </a:rPr>
              <a:t>So one year’s growth is a dark and light ring together = annual growth ring = </a:t>
            </a:r>
            <a:r>
              <a:rPr lang="en-GB" altLang="en-US" dirty="0" smtClean="0">
                <a:solidFill>
                  <a:srgbClr val="FF0000"/>
                </a:solidFill>
                <a:latin typeface="Comic Sans MS" pitchFamily="66" charset="0"/>
              </a:rPr>
              <a:t>X</a:t>
            </a:r>
            <a:endParaRPr lang="en-US" altLang="en-US" dirty="0" smtClean="0">
              <a:solidFill>
                <a:srgbClr val="FF0000"/>
              </a:solidFill>
              <a:latin typeface="Comic Sans MS" pitchFamily="66" charset="0"/>
            </a:endParaRPr>
          </a:p>
        </p:txBody>
      </p:sp>
      <p:sp>
        <p:nvSpPr>
          <p:cNvPr id="7174" name="Line 12"/>
          <p:cNvSpPr>
            <a:spLocks noChangeShapeType="1"/>
          </p:cNvSpPr>
          <p:nvPr/>
        </p:nvSpPr>
        <p:spPr bwMode="auto">
          <a:xfrm>
            <a:off x="4358006" y="4040732"/>
            <a:ext cx="647700"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5" name="Line 13"/>
          <p:cNvSpPr>
            <a:spLocks noChangeShapeType="1"/>
          </p:cNvSpPr>
          <p:nvPr/>
        </p:nvSpPr>
        <p:spPr bwMode="auto">
          <a:xfrm flipH="1">
            <a:off x="5735637" y="4040732"/>
            <a:ext cx="720725"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6" name="Text Box 14"/>
          <p:cNvSpPr txBox="1">
            <a:spLocks noChangeArrowheads="1"/>
          </p:cNvSpPr>
          <p:nvPr/>
        </p:nvSpPr>
        <p:spPr bwMode="auto">
          <a:xfrm>
            <a:off x="5232401" y="20605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177" name="Text Box 15"/>
          <p:cNvSpPr txBox="1">
            <a:spLocks noChangeArrowheads="1"/>
          </p:cNvSpPr>
          <p:nvPr/>
        </p:nvSpPr>
        <p:spPr bwMode="auto">
          <a:xfrm>
            <a:off x="5105592" y="3644444"/>
            <a:ext cx="458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rgbClr val="FF0000"/>
                </a:solidFill>
                <a:effectLst/>
                <a:uLnTx/>
                <a:uFillTx/>
                <a:latin typeface="Arial" charset="0"/>
                <a:ea typeface="+mn-ea"/>
                <a:cs typeface="Arial" charset="0"/>
              </a:rPr>
              <a:t>X</a:t>
            </a:r>
            <a:endParaRPr kumimoji="0" lang="en-US" altLang="en-US" sz="3200" b="0"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10" name="Rectangle 4"/>
          <p:cNvSpPr>
            <a:spLocks noGrp="1" noChangeArrowheads="1"/>
          </p:cNvSpPr>
          <p:nvPr>
            <p:ph type="title"/>
          </p:nvPr>
        </p:nvSpPr>
        <p:spPr>
          <a:xfrm>
            <a:off x="0" y="0"/>
            <a:ext cx="12192000" cy="1325563"/>
          </a:xfrm>
          <a:solidFill>
            <a:srgbClr val="FFFF00"/>
          </a:solidFill>
          <a:ln>
            <a:noFill/>
          </a:ln>
        </p:spPr>
        <p:txBody>
          <a:bodyPr/>
          <a:lstStyle/>
          <a:p>
            <a:pPr eaLnBrk="1" hangingPunct="1"/>
            <a:r>
              <a:rPr lang="en-GB" altLang="en-US" sz="4000" b="1" u="sng" dirty="0">
                <a:latin typeface="Comic Sans MS" pitchFamily="66" charset="0"/>
              </a:rPr>
              <a:t>Tree rings</a:t>
            </a:r>
            <a:endParaRPr lang="en-US" altLang="en-US" sz="4000" b="1" u="sng" dirty="0">
              <a:latin typeface="Comic Sans MS" pitchFamily="66" charset="0"/>
            </a:endParaRPr>
          </a:p>
        </p:txBody>
      </p:sp>
    </p:spTree>
    <p:extLst>
      <p:ext uri="{BB962C8B-B14F-4D97-AF65-F5344CB8AC3E}">
        <p14:creationId xmlns:p14="http://schemas.microsoft.com/office/powerpoint/2010/main" val="3659096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6469"/>
          </a:xfrm>
          <a:solidFill>
            <a:schemeClr val="accent1">
              <a:lumMod val="20000"/>
              <a:lumOff val="80000"/>
            </a:schemeClr>
          </a:solidFill>
        </p:spPr>
        <p:txBody>
          <a:bodyPr/>
          <a:lstStyle/>
          <a:p>
            <a:r>
              <a:rPr lang="en-GB" b="1" u="sng" dirty="0" smtClean="0"/>
              <a:t>Show me! </a:t>
            </a:r>
            <a:r>
              <a:rPr lang="en-GB" b="1" dirty="0" smtClean="0"/>
              <a:t>Tree rings are made up of …..</a:t>
            </a:r>
            <a:endParaRPr lang="en-GB" b="1" dirty="0"/>
          </a:p>
        </p:txBody>
      </p:sp>
      <p:sp>
        <p:nvSpPr>
          <p:cNvPr id="3" name="Content Placeholder 2"/>
          <p:cNvSpPr>
            <a:spLocks noGrp="1"/>
          </p:cNvSpPr>
          <p:nvPr>
            <p:ph idx="1"/>
          </p:nvPr>
        </p:nvSpPr>
        <p:spPr>
          <a:xfrm>
            <a:off x="169818" y="1358538"/>
            <a:ext cx="11353800" cy="4766174"/>
          </a:xfrm>
        </p:spPr>
        <p:txBody>
          <a:bodyPr/>
          <a:lstStyle/>
          <a:p>
            <a:pPr marL="514350" indent="-514350">
              <a:buFont typeface="+mj-lt"/>
              <a:buAutoNum type="arabicPeriod"/>
            </a:pPr>
            <a:r>
              <a:rPr lang="en-GB" dirty="0" smtClean="0"/>
              <a:t>Xylem vessels</a:t>
            </a:r>
          </a:p>
          <a:p>
            <a:pPr marL="514350" indent="-514350">
              <a:buFont typeface="+mj-lt"/>
              <a:buAutoNum type="arabicPeriod"/>
            </a:pPr>
            <a:r>
              <a:rPr lang="en-GB" dirty="0" smtClean="0"/>
              <a:t>Phloem vessels</a:t>
            </a:r>
          </a:p>
          <a:p>
            <a:pPr marL="514350" indent="-514350">
              <a:buFont typeface="+mj-lt"/>
              <a:buAutoNum type="arabicPeriod"/>
            </a:pPr>
            <a:r>
              <a:rPr lang="en-GB" dirty="0" smtClean="0"/>
              <a:t>Sclerenchyma</a:t>
            </a:r>
          </a:p>
          <a:p>
            <a:pPr marL="0" indent="0">
              <a:buNone/>
            </a:pPr>
            <a:endParaRPr lang="en-GB" dirty="0"/>
          </a:p>
        </p:txBody>
      </p:sp>
    </p:spTree>
    <p:extLst>
      <p:ext uri="{BB962C8B-B14F-4D97-AF65-F5344CB8AC3E}">
        <p14:creationId xmlns:p14="http://schemas.microsoft.com/office/powerpoint/2010/main" val="252280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6469"/>
          </a:xfrm>
          <a:solidFill>
            <a:schemeClr val="accent1">
              <a:lumMod val="20000"/>
              <a:lumOff val="80000"/>
            </a:schemeClr>
          </a:solidFill>
        </p:spPr>
        <p:txBody>
          <a:bodyPr/>
          <a:lstStyle/>
          <a:p>
            <a:r>
              <a:rPr lang="en-GB" b="1" u="sng" dirty="0" smtClean="0"/>
              <a:t>Show me! </a:t>
            </a:r>
            <a:r>
              <a:rPr lang="en-GB" b="1" dirty="0" smtClean="0"/>
              <a:t>Tree rings are wider when….</a:t>
            </a:r>
            <a:endParaRPr lang="en-GB" b="1" dirty="0"/>
          </a:p>
        </p:txBody>
      </p:sp>
      <p:sp>
        <p:nvSpPr>
          <p:cNvPr id="3" name="Content Placeholder 2"/>
          <p:cNvSpPr>
            <a:spLocks noGrp="1"/>
          </p:cNvSpPr>
          <p:nvPr>
            <p:ph idx="1"/>
          </p:nvPr>
        </p:nvSpPr>
        <p:spPr>
          <a:xfrm>
            <a:off x="169818" y="1358538"/>
            <a:ext cx="11353800" cy="4766174"/>
          </a:xfrm>
        </p:spPr>
        <p:txBody>
          <a:bodyPr/>
          <a:lstStyle/>
          <a:p>
            <a:pPr marL="514350" indent="-514350">
              <a:buFont typeface="+mj-lt"/>
              <a:buAutoNum type="arabicPeriod"/>
            </a:pPr>
            <a:r>
              <a:rPr lang="en-GB" dirty="0" smtClean="0"/>
              <a:t>It is cold and dry</a:t>
            </a:r>
          </a:p>
          <a:p>
            <a:pPr marL="514350" indent="-514350">
              <a:buFont typeface="+mj-lt"/>
              <a:buAutoNum type="arabicPeriod"/>
            </a:pPr>
            <a:r>
              <a:rPr lang="en-GB" dirty="0" smtClean="0"/>
              <a:t>It is warm and wet</a:t>
            </a:r>
          </a:p>
          <a:p>
            <a:pPr marL="514350" indent="-514350">
              <a:buFont typeface="+mj-lt"/>
              <a:buAutoNum type="arabicPeriod"/>
            </a:pPr>
            <a:r>
              <a:rPr lang="en-GB" dirty="0" smtClean="0"/>
              <a:t>It is warm and dry</a:t>
            </a:r>
          </a:p>
          <a:p>
            <a:pPr marL="0" indent="0">
              <a:buNone/>
            </a:pPr>
            <a:endParaRPr lang="en-GB" dirty="0"/>
          </a:p>
        </p:txBody>
      </p:sp>
    </p:spTree>
    <p:extLst>
      <p:ext uri="{BB962C8B-B14F-4D97-AF65-F5344CB8AC3E}">
        <p14:creationId xmlns:p14="http://schemas.microsoft.com/office/powerpoint/2010/main" val="1711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058091"/>
          </a:xfrm>
          <a:solidFill>
            <a:srgbClr val="92D050"/>
          </a:solidFill>
        </p:spPr>
        <p:txBody>
          <a:bodyPr>
            <a:normAutofit/>
          </a:bodyPr>
          <a:lstStyle/>
          <a:p>
            <a:pPr lvl="0"/>
            <a:r>
              <a:rPr lang="en-GB" sz="3500" b="1" u="sng" dirty="0" smtClean="0"/>
              <a:t>Review</a:t>
            </a:r>
            <a:endParaRPr lang="en-GB" sz="3500" b="1" u="sng" dirty="0"/>
          </a:p>
        </p:txBody>
      </p:sp>
      <p:sp>
        <p:nvSpPr>
          <p:cNvPr id="8" name="Content Placeholder 7"/>
          <p:cNvSpPr>
            <a:spLocks noGrp="1"/>
          </p:cNvSpPr>
          <p:nvPr>
            <p:ph idx="1"/>
          </p:nvPr>
        </p:nvSpPr>
        <p:spPr>
          <a:xfrm>
            <a:off x="195942" y="1332411"/>
            <a:ext cx="11732821" cy="5179729"/>
          </a:xfrm>
        </p:spPr>
        <p:txBody>
          <a:bodyPr>
            <a:normAutofit fontScale="92500" lnSpcReduction="20000"/>
          </a:bodyPr>
          <a:lstStyle/>
          <a:p>
            <a:pPr marL="514350" indent="-514350">
              <a:lnSpc>
                <a:spcPct val="100000"/>
              </a:lnSpc>
              <a:buFont typeface="+mj-lt"/>
              <a:buAutoNum type="arabicPeriod" startAt="6"/>
            </a:pPr>
            <a:r>
              <a:rPr lang="en-US" dirty="0" smtClean="0"/>
              <a:t>What is the role of CO2 and methane in the greenhouse effect ?</a:t>
            </a:r>
          </a:p>
          <a:p>
            <a:pPr>
              <a:lnSpc>
                <a:spcPct val="100000"/>
              </a:lnSpc>
            </a:pPr>
            <a:r>
              <a:rPr lang="en-US" dirty="0">
                <a:solidFill>
                  <a:srgbClr val="00B050"/>
                </a:solidFill>
              </a:rPr>
              <a:t>They absorb infrared radiation and reradiate some of it back to the earth, warming it </a:t>
            </a:r>
            <a:r>
              <a:rPr lang="en-US" dirty="0" smtClean="0">
                <a:solidFill>
                  <a:srgbClr val="00B050"/>
                </a:solidFill>
              </a:rPr>
              <a:t>up</a:t>
            </a:r>
          </a:p>
          <a:p>
            <a:pPr marL="514350" indent="-514350">
              <a:lnSpc>
                <a:spcPct val="100000"/>
              </a:lnSpc>
              <a:buFont typeface="+mj-lt"/>
              <a:buAutoNum type="arabicPeriod" startAt="7"/>
            </a:pPr>
            <a:r>
              <a:rPr lang="en-US" dirty="0" smtClean="0"/>
              <a:t>What assumptions are made when data is extrapolated?</a:t>
            </a:r>
          </a:p>
          <a:p>
            <a:pPr>
              <a:lnSpc>
                <a:spcPct val="100000"/>
              </a:lnSpc>
            </a:pPr>
            <a:r>
              <a:rPr lang="en-US" dirty="0" smtClean="0">
                <a:solidFill>
                  <a:srgbClr val="00B050"/>
                </a:solidFill>
              </a:rPr>
              <a:t>There is enough data to establish a trend accurately. the present trends will continue.</a:t>
            </a:r>
          </a:p>
          <a:p>
            <a:pPr marL="514350" indent="-514350">
              <a:lnSpc>
                <a:spcPct val="100000"/>
              </a:lnSpc>
              <a:buFont typeface="+mj-lt"/>
              <a:buAutoNum type="arabicPeriod" startAt="8"/>
            </a:pPr>
            <a:r>
              <a:rPr lang="en-US" dirty="0"/>
              <a:t>How do changing rainfall patterns affect the distribution of animals and </a:t>
            </a:r>
            <a:r>
              <a:rPr lang="en-US" dirty="0" smtClean="0"/>
              <a:t>plants?</a:t>
            </a:r>
          </a:p>
          <a:p>
            <a:pPr>
              <a:lnSpc>
                <a:spcPct val="100000"/>
              </a:lnSpc>
            </a:pPr>
            <a:r>
              <a:rPr lang="en-US" dirty="0">
                <a:solidFill>
                  <a:srgbClr val="00B050"/>
                </a:solidFill>
              </a:rPr>
              <a:t>species migrate to other areas where they can survive better because the conditions are more </a:t>
            </a:r>
            <a:r>
              <a:rPr lang="en-US" dirty="0" err="1">
                <a:solidFill>
                  <a:srgbClr val="00B050"/>
                </a:solidFill>
              </a:rPr>
              <a:t>favourable</a:t>
            </a:r>
            <a:r>
              <a:rPr lang="en-US" dirty="0">
                <a:solidFill>
                  <a:srgbClr val="00B050"/>
                </a:solidFill>
              </a:rPr>
              <a:t>. alien species move to new areas and prey on native species/their food source. diseases may </a:t>
            </a:r>
            <a:r>
              <a:rPr lang="en-US" dirty="0" smtClean="0">
                <a:solidFill>
                  <a:srgbClr val="00B050"/>
                </a:solidFill>
              </a:rPr>
              <a:t>spread</a:t>
            </a:r>
          </a:p>
          <a:p>
            <a:pPr marL="514350" indent="-514350">
              <a:lnSpc>
                <a:spcPct val="100000"/>
              </a:lnSpc>
              <a:buFont typeface="+mj-lt"/>
              <a:buAutoNum type="arabicPeriod" startAt="9"/>
            </a:pPr>
            <a:r>
              <a:rPr lang="en-US" dirty="0"/>
              <a:t>What is the effect of increasing temperature on the rate of enzyme activity</a:t>
            </a:r>
            <a:r>
              <a:rPr lang="en-US" dirty="0" smtClean="0"/>
              <a:t>?</a:t>
            </a:r>
          </a:p>
          <a:p>
            <a:pPr>
              <a:lnSpc>
                <a:spcPct val="100000"/>
              </a:lnSpc>
            </a:pPr>
            <a:r>
              <a:rPr lang="en-US" dirty="0">
                <a:solidFill>
                  <a:srgbClr val="00B050"/>
                </a:solidFill>
              </a:rPr>
              <a:t>rate of photosynthesis increases so plants grow faster, but when temperature is too high the rate of growth decreases</a:t>
            </a:r>
            <a:endParaRPr lang="en-GB" dirty="0">
              <a:solidFill>
                <a:srgbClr val="00B050"/>
              </a:solidFill>
            </a:endParaRPr>
          </a:p>
        </p:txBody>
      </p:sp>
    </p:spTree>
    <p:extLst>
      <p:ext uri="{BB962C8B-B14F-4D97-AF65-F5344CB8AC3E}">
        <p14:creationId xmlns:p14="http://schemas.microsoft.com/office/powerpoint/2010/main" val="377277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6469"/>
          </a:xfrm>
          <a:solidFill>
            <a:schemeClr val="accent1">
              <a:lumMod val="20000"/>
              <a:lumOff val="80000"/>
            </a:schemeClr>
          </a:solidFill>
        </p:spPr>
        <p:txBody>
          <a:bodyPr/>
          <a:lstStyle/>
          <a:p>
            <a:r>
              <a:rPr lang="en-GB" b="1" u="sng" dirty="0" smtClean="0"/>
              <a:t>Show me! </a:t>
            </a:r>
            <a:r>
              <a:rPr lang="en-GB" b="1" dirty="0" smtClean="0"/>
              <a:t>The youngest rings will be </a:t>
            </a:r>
            <a:endParaRPr lang="en-GB" b="1" dirty="0"/>
          </a:p>
        </p:txBody>
      </p:sp>
      <p:sp>
        <p:nvSpPr>
          <p:cNvPr id="3" name="Content Placeholder 2"/>
          <p:cNvSpPr>
            <a:spLocks noGrp="1"/>
          </p:cNvSpPr>
          <p:nvPr>
            <p:ph idx="1"/>
          </p:nvPr>
        </p:nvSpPr>
        <p:spPr>
          <a:xfrm>
            <a:off x="169818" y="1358538"/>
            <a:ext cx="11353800" cy="4766174"/>
          </a:xfrm>
        </p:spPr>
        <p:txBody>
          <a:bodyPr/>
          <a:lstStyle/>
          <a:p>
            <a:pPr marL="514350" indent="-514350">
              <a:buFont typeface="+mj-lt"/>
              <a:buAutoNum type="arabicPeriod"/>
            </a:pPr>
            <a:r>
              <a:rPr lang="en-GB" dirty="0" smtClean="0"/>
              <a:t>In the middle of the trunk</a:t>
            </a:r>
          </a:p>
          <a:p>
            <a:pPr marL="514350" indent="-514350">
              <a:buFont typeface="+mj-lt"/>
              <a:buAutoNum type="arabicPeriod"/>
            </a:pPr>
            <a:r>
              <a:rPr lang="en-GB" dirty="0" smtClean="0"/>
              <a:t>On the outside of the trunk</a:t>
            </a:r>
          </a:p>
          <a:p>
            <a:pPr marL="0" indent="0">
              <a:buNone/>
            </a:pPr>
            <a:endParaRPr lang="en-GB" dirty="0"/>
          </a:p>
        </p:txBody>
      </p:sp>
    </p:spTree>
    <p:extLst>
      <p:ext uri="{BB962C8B-B14F-4D97-AF65-F5344CB8AC3E}">
        <p14:creationId xmlns:p14="http://schemas.microsoft.com/office/powerpoint/2010/main" val="34448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36469"/>
          </a:xfrm>
          <a:solidFill>
            <a:schemeClr val="accent1">
              <a:lumMod val="20000"/>
              <a:lumOff val="80000"/>
            </a:schemeClr>
          </a:solidFill>
        </p:spPr>
        <p:txBody>
          <a:bodyPr>
            <a:normAutofit fontScale="90000"/>
          </a:bodyPr>
          <a:lstStyle/>
          <a:p>
            <a:r>
              <a:rPr lang="en-GB" b="1" u="sng" dirty="0" smtClean="0"/>
              <a:t>Show me! </a:t>
            </a:r>
            <a:r>
              <a:rPr lang="en-GB" b="1" dirty="0" smtClean="0"/>
              <a:t>A disadvantage of using tree rings to study climate change is ….</a:t>
            </a:r>
            <a:endParaRPr lang="en-GB" b="1" dirty="0"/>
          </a:p>
        </p:txBody>
      </p:sp>
      <p:sp>
        <p:nvSpPr>
          <p:cNvPr id="3" name="Content Placeholder 2"/>
          <p:cNvSpPr>
            <a:spLocks noGrp="1"/>
          </p:cNvSpPr>
          <p:nvPr>
            <p:ph idx="1"/>
          </p:nvPr>
        </p:nvSpPr>
        <p:spPr>
          <a:xfrm>
            <a:off x="169818" y="1358538"/>
            <a:ext cx="11353800" cy="4766174"/>
          </a:xfrm>
        </p:spPr>
        <p:txBody>
          <a:bodyPr/>
          <a:lstStyle/>
          <a:p>
            <a:pPr marL="514350" indent="-514350">
              <a:buFont typeface="+mj-lt"/>
              <a:buAutoNum type="alphaLcParenR"/>
            </a:pPr>
            <a:r>
              <a:rPr lang="en-GB" dirty="0" smtClean="0"/>
              <a:t>Trees only live for a few decades </a:t>
            </a:r>
          </a:p>
          <a:p>
            <a:pPr marL="514350" indent="-514350">
              <a:buFont typeface="+mj-lt"/>
              <a:buAutoNum type="alphaLcParenR"/>
            </a:pPr>
            <a:r>
              <a:rPr lang="en-GB" dirty="0" smtClean="0"/>
              <a:t>Trees only live for a few hundred years </a:t>
            </a:r>
          </a:p>
          <a:p>
            <a:pPr marL="514350" indent="-514350">
              <a:buFont typeface="+mj-lt"/>
              <a:buAutoNum type="alphaLcParenR"/>
            </a:pPr>
            <a:r>
              <a:rPr lang="en-GB" dirty="0" smtClean="0"/>
              <a:t>Trees only live for a few 1000 years</a:t>
            </a:r>
          </a:p>
          <a:p>
            <a:pPr marL="0" indent="0">
              <a:buNone/>
            </a:pPr>
            <a:endParaRPr lang="en-GB" dirty="0"/>
          </a:p>
        </p:txBody>
      </p:sp>
    </p:spTree>
    <p:extLst>
      <p:ext uri="{BB962C8B-B14F-4D97-AF65-F5344CB8AC3E}">
        <p14:creationId xmlns:p14="http://schemas.microsoft.com/office/powerpoint/2010/main" val="35175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149273"/>
            <a:ext cx="5616624" cy="673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35977" y="4532811"/>
            <a:ext cx="289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Dendrochronology</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p:cNvSpPr txBox="1"/>
          <p:nvPr/>
        </p:nvSpPr>
        <p:spPr>
          <a:xfrm>
            <a:off x="3958046" y="5355771"/>
            <a:ext cx="46634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After the fertiliser is added the growth increases by approximately double over the next 3 years.</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7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94848"/>
            <a:ext cx="5832648" cy="658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36248" y="640080"/>
            <a:ext cx="52120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You could use pollen analysis of peat at different depths. The depths could be dated by using a radiocarbon method. You should then look at the species present in the different layers. </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p:cNvSpPr txBox="1"/>
          <p:nvPr/>
        </p:nvSpPr>
        <p:spPr>
          <a:xfrm>
            <a:off x="3836248" y="2625634"/>
            <a:ext cx="49681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More carbon dioxide turned into wood with photosynthesis.  Therefore, more carbon dioxide is removed from the atmosphere and so reduces the concentration of greenhouse gases in the atmosphere. </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Box 3"/>
          <p:cNvSpPr txBox="1"/>
          <p:nvPr/>
        </p:nvSpPr>
        <p:spPr>
          <a:xfrm>
            <a:off x="3944983" y="4872446"/>
            <a:ext cx="45850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This would increase the rate of decay, due to an increase in microbial activity and enzyme activity.</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4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3 from Do Now: </a:t>
            </a:r>
          </a:p>
        </p:txBody>
      </p:sp>
      <p:sp>
        <p:nvSpPr>
          <p:cNvPr id="10243" name="Content Placeholder 2"/>
          <p:cNvSpPr>
            <a:spLocks noGrp="1"/>
          </p:cNvSpPr>
          <p:nvPr>
            <p:ph idx="1"/>
          </p:nvPr>
        </p:nvSpPr>
        <p:spPr>
          <a:xfrm>
            <a:off x="334963" y="1825625"/>
            <a:ext cx="11460797" cy="4351338"/>
          </a:xfrm>
        </p:spPr>
        <p:txBody>
          <a:bodyPr/>
          <a:lstStyle/>
          <a:p>
            <a:r>
              <a:rPr lang="en-US" altLang="en-US" dirty="0" smtClean="0"/>
              <a:t>5.15 Understand the effects of climate change (changing rainfall patterns and changes in seasonal cycles) on plants and animals (distribution of species, development and life cycles).</a:t>
            </a:r>
          </a:p>
          <a:p>
            <a:r>
              <a:rPr lang="en-US" altLang="en-US" dirty="0" smtClean="0"/>
              <a:t>5.16 Understand the effect of temperature on the rate of enzyme activity and its impact on plants, animals and microorganisms. </a:t>
            </a:r>
          </a:p>
          <a:p>
            <a:pPr eaLnBrk="1" hangingPunct="1"/>
            <a:endParaRPr lang="en-GB" altLang="en-US" dirty="0" smtClean="0"/>
          </a:p>
        </p:txBody>
      </p:sp>
    </p:spTree>
    <p:extLst>
      <p:ext uri="{BB962C8B-B14F-4D97-AF65-F5344CB8AC3E}">
        <p14:creationId xmlns:p14="http://schemas.microsoft.com/office/powerpoint/2010/main" val="339235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945"/>
            <a:ext cx="12192000" cy="839657"/>
          </a:xfrm>
          <a:prstGeom prst="rect">
            <a:avLst/>
          </a:prstGeom>
          <a:solidFill>
            <a:srgbClr val="FFFF00"/>
          </a:solidFill>
          <a:ln>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u="sng" dirty="0">
                <a:solidFill>
                  <a:prstClr val="black"/>
                </a:solidFill>
                <a:latin typeface="Calibri"/>
              </a:rPr>
              <a:t>The Greenhouse Effect</a:t>
            </a:r>
          </a:p>
        </p:txBody>
      </p:sp>
      <p:sp>
        <p:nvSpPr>
          <p:cNvPr id="6" name="Title 1"/>
          <p:cNvSpPr txBox="1">
            <a:spLocks/>
          </p:cNvSpPr>
          <p:nvPr/>
        </p:nvSpPr>
        <p:spPr>
          <a:xfrm>
            <a:off x="1546176" y="1171459"/>
            <a:ext cx="8784976" cy="459621"/>
          </a:xfrm>
          <a:prstGeom prst="rect">
            <a:avLst/>
          </a:prstGeom>
          <a:ln>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800" dirty="0">
                <a:solidFill>
                  <a:prstClr val="black"/>
                </a:solidFill>
                <a:latin typeface="Calibri"/>
              </a:rPr>
              <a:t>In a moment, an image will appear on the board. You have 1 minute to memorise it…</a:t>
            </a:r>
          </a:p>
        </p:txBody>
      </p:sp>
      <p:pic>
        <p:nvPicPr>
          <p:cNvPr id="2" name="Picture 1"/>
          <p:cNvPicPr>
            <a:picLocks noChangeAspect="1"/>
          </p:cNvPicPr>
          <p:nvPr/>
        </p:nvPicPr>
        <p:blipFill rotWithShape="1">
          <a:blip r:embed="rId2"/>
          <a:srcRect l="12459" t="27475" r="8632" b="15420"/>
          <a:stretch/>
        </p:blipFill>
        <p:spPr>
          <a:xfrm>
            <a:off x="3508394" y="1844824"/>
            <a:ext cx="4860540" cy="4689996"/>
          </a:xfrm>
          <a:prstGeom prst="rect">
            <a:avLst/>
          </a:prstGeom>
        </p:spPr>
      </p:pic>
    </p:spTree>
    <p:extLst>
      <p:ext uri="{BB962C8B-B14F-4D97-AF65-F5344CB8AC3E}">
        <p14:creationId xmlns:p14="http://schemas.microsoft.com/office/powerpoint/2010/main" val="35709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5797"/>
            <a:ext cx="9144000" cy="459621"/>
          </a:xfrm>
          <a:prstGeom prst="rect">
            <a:avLst/>
          </a:prstGeom>
          <a:solidFill>
            <a:schemeClr val="accent1">
              <a:lumMod val="20000"/>
              <a:lumOff val="80000"/>
            </a:schemeClr>
          </a:solidFill>
          <a:ln>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400" b="1" u="sng" dirty="0">
                <a:solidFill>
                  <a:prstClr val="black"/>
                </a:solidFill>
                <a:latin typeface="Calibri"/>
              </a:rPr>
              <a:t>Mini whiteboards: </a:t>
            </a:r>
            <a:r>
              <a:rPr lang="en-GB" altLang="en-US" sz="2400" dirty="0">
                <a:solidFill>
                  <a:prstClr val="black"/>
                </a:solidFill>
                <a:latin typeface="Calibri"/>
              </a:rPr>
              <a:t>Now scribble down everything you can recall…</a:t>
            </a:r>
          </a:p>
        </p:txBody>
      </p:sp>
      <p:pic>
        <p:nvPicPr>
          <p:cNvPr id="6" name="Picture 5"/>
          <p:cNvPicPr>
            <a:picLocks noChangeAspect="1"/>
          </p:cNvPicPr>
          <p:nvPr/>
        </p:nvPicPr>
        <p:blipFill rotWithShape="1">
          <a:blip r:embed="rId2"/>
          <a:srcRect l="12459" t="27475" r="8632" b="15420"/>
          <a:stretch/>
        </p:blipFill>
        <p:spPr>
          <a:xfrm>
            <a:off x="2945650" y="589185"/>
            <a:ext cx="6156684" cy="5940662"/>
          </a:xfrm>
          <a:prstGeom prst="rect">
            <a:avLst/>
          </a:prstGeom>
        </p:spPr>
      </p:pic>
      <p:sp>
        <p:nvSpPr>
          <p:cNvPr id="5" name="Title 1"/>
          <p:cNvSpPr txBox="1">
            <a:spLocks/>
          </p:cNvSpPr>
          <p:nvPr/>
        </p:nvSpPr>
        <p:spPr>
          <a:xfrm>
            <a:off x="1847528" y="692696"/>
            <a:ext cx="1944216" cy="504056"/>
          </a:xfrm>
          <a:prstGeom prst="rect">
            <a:avLst/>
          </a:prstGeom>
          <a:ln>
            <a:noFill/>
            <a:miter lim="800000"/>
            <a:headEnd/>
            <a:tailEnd/>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1800" dirty="0">
                <a:solidFill>
                  <a:prstClr val="black"/>
                </a:solidFill>
                <a:latin typeface="Calibri"/>
              </a:rPr>
              <a:t>How did you do…</a:t>
            </a:r>
          </a:p>
        </p:txBody>
      </p:sp>
    </p:spTree>
    <p:extLst>
      <p:ext uri="{BB962C8B-B14F-4D97-AF65-F5344CB8AC3E}">
        <p14:creationId xmlns:p14="http://schemas.microsoft.com/office/powerpoint/2010/main" val="30687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892552"/>
          </a:xfrm>
          <a:prstGeom prst="rect">
            <a:avLst/>
          </a:prstGeom>
          <a:solidFill>
            <a:schemeClr val="accent1">
              <a:lumMod val="20000"/>
              <a:lumOff val="80000"/>
            </a:schemeClr>
          </a:solidFill>
        </p:spPr>
        <p:txBody>
          <a:bodyPr wrap="square" rtlCol="0">
            <a:spAutoFit/>
          </a:bodyPr>
          <a:lstStyle/>
          <a:p>
            <a:r>
              <a:rPr lang="en-GB" sz="2600" b="1" u="sng" dirty="0">
                <a:solidFill>
                  <a:prstClr val="black"/>
                </a:solidFill>
                <a:latin typeface="Calibri"/>
              </a:rPr>
              <a:t>Carbon dioxide or methane?</a:t>
            </a:r>
          </a:p>
          <a:p>
            <a:endParaRPr lang="en-GB" sz="2600" b="1" u="sng" dirty="0">
              <a:solidFill>
                <a:prstClr val="black"/>
              </a:solidFill>
              <a:latin typeface="Calibri"/>
            </a:endParaRPr>
          </a:p>
        </p:txBody>
      </p:sp>
      <p:sp>
        <p:nvSpPr>
          <p:cNvPr id="3" name="Rectangle 2"/>
          <p:cNvSpPr/>
          <p:nvPr/>
        </p:nvSpPr>
        <p:spPr>
          <a:xfrm>
            <a:off x="4727848" y="3140968"/>
            <a:ext cx="3116494" cy="553998"/>
          </a:xfrm>
          <a:prstGeom prst="rect">
            <a:avLst/>
          </a:prstGeom>
        </p:spPr>
        <p:txBody>
          <a:bodyPr wrap="none">
            <a:spAutoFit/>
          </a:bodyPr>
          <a:lstStyle/>
          <a:p>
            <a:r>
              <a:rPr lang="en-GB" sz="3000" dirty="0">
                <a:solidFill>
                  <a:prstClr val="black"/>
                </a:solidFill>
                <a:latin typeface="Calibri"/>
              </a:rPr>
              <a:t>Burning fossil fuels</a:t>
            </a:r>
          </a:p>
        </p:txBody>
      </p:sp>
      <p:sp>
        <p:nvSpPr>
          <p:cNvPr id="4" name="Rectangle 3"/>
          <p:cNvSpPr/>
          <p:nvPr/>
        </p:nvSpPr>
        <p:spPr>
          <a:xfrm>
            <a:off x="4974422" y="4077072"/>
            <a:ext cx="2623347" cy="553998"/>
          </a:xfrm>
          <a:prstGeom prst="rect">
            <a:avLst/>
          </a:prstGeom>
        </p:spPr>
        <p:txBody>
          <a:bodyPr wrap="none">
            <a:spAutoFit/>
          </a:bodyPr>
          <a:lstStyle/>
          <a:p>
            <a:r>
              <a:rPr lang="en-GB" sz="3000" dirty="0">
                <a:solidFill>
                  <a:srgbClr val="FF0000"/>
                </a:solidFill>
                <a:latin typeface="Calibri"/>
              </a:rPr>
              <a:t>Carbon dioxide </a:t>
            </a:r>
          </a:p>
        </p:txBody>
      </p:sp>
    </p:spTree>
    <p:extLst>
      <p:ext uri="{BB962C8B-B14F-4D97-AF65-F5344CB8AC3E}">
        <p14:creationId xmlns:p14="http://schemas.microsoft.com/office/powerpoint/2010/main" val="22363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892552"/>
          </a:xfrm>
          <a:prstGeom prst="rect">
            <a:avLst/>
          </a:prstGeom>
          <a:solidFill>
            <a:schemeClr val="accent1">
              <a:lumMod val="20000"/>
              <a:lumOff val="80000"/>
            </a:schemeClr>
          </a:solidFill>
        </p:spPr>
        <p:txBody>
          <a:bodyPr wrap="square" rtlCol="0">
            <a:spAutoFit/>
          </a:bodyPr>
          <a:lstStyle/>
          <a:p>
            <a:r>
              <a:rPr lang="en-GB" sz="2600" b="1" u="sng" dirty="0">
                <a:solidFill>
                  <a:prstClr val="black"/>
                </a:solidFill>
                <a:latin typeface="Calibri"/>
              </a:rPr>
              <a:t>Carbon dioxide or methane?</a:t>
            </a:r>
          </a:p>
          <a:p>
            <a:endParaRPr lang="en-GB" sz="2600" b="1" u="sng" dirty="0">
              <a:solidFill>
                <a:prstClr val="black"/>
              </a:solidFill>
              <a:latin typeface="Calibri"/>
            </a:endParaRPr>
          </a:p>
        </p:txBody>
      </p:sp>
      <p:sp>
        <p:nvSpPr>
          <p:cNvPr id="3" name="Rectangle 2"/>
          <p:cNvSpPr/>
          <p:nvPr/>
        </p:nvSpPr>
        <p:spPr>
          <a:xfrm>
            <a:off x="3431704" y="2996953"/>
            <a:ext cx="5904656" cy="1015663"/>
          </a:xfrm>
          <a:prstGeom prst="rect">
            <a:avLst/>
          </a:prstGeom>
        </p:spPr>
        <p:txBody>
          <a:bodyPr wrap="square">
            <a:spAutoFit/>
          </a:bodyPr>
          <a:lstStyle/>
          <a:p>
            <a:r>
              <a:rPr lang="en-GB" sz="3000" dirty="0">
                <a:solidFill>
                  <a:prstClr val="black"/>
                </a:solidFill>
                <a:latin typeface="Calibri"/>
              </a:rPr>
              <a:t>Medium global warming potential</a:t>
            </a:r>
          </a:p>
          <a:p>
            <a:endParaRPr lang="en-GB" sz="3000" dirty="0">
              <a:solidFill>
                <a:prstClr val="black"/>
              </a:solidFill>
              <a:latin typeface="Calibri"/>
            </a:endParaRPr>
          </a:p>
        </p:txBody>
      </p:sp>
      <p:sp>
        <p:nvSpPr>
          <p:cNvPr id="4" name="Rectangle 3"/>
          <p:cNvSpPr/>
          <p:nvPr/>
        </p:nvSpPr>
        <p:spPr>
          <a:xfrm>
            <a:off x="4974422" y="4077072"/>
            <a:ext cx="2623347" cy="553998"/>
          </a:xfrm>
          <a:prstGeom prst="rect">
            <a:avLst/>
          </a:prstGeom>
        </p:spPr>
        <p:txBody>
          <a:bodyPr wrap="none">
            <a:spAutoFit/>
          </a:bodyPr>
          <a:lstStyle/>
          <a:p>
            <a:r>
              <a:rPr lang="en-GB" sz="3000" dirty="0">
                <a:solidFill>
                  <a:srgbClr val="FF0000"/>
                </a:solidFill>
                <a:latin typeface="Calibri"/>
              </a:rPr>
              <a:t>Carbon dioxide </a:t>
            </a:r>
          </a:p>
        </p:txBody>
      </p:sp>
    </p:spTree>
    <p:extLst>
      <p:ext uri="{BB962C8B-B14F-4D97-AF65-F5344CB8AC3E}">
        <p14:creationId xmlns:p14="http://schemas.microsoft.com/office/powerpoint/2010/main" val="33719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892552"/>
          </a:xfrm>
          <a:prstGeom prst="rect">
            <a:avLst/>
          </a:prstGeom>
          <a:solidFill>
            <a:schemeClr val="accent1">
              <a:lumMod val="20000"/>
              <a:lumOff val="80000"/>
            </a:schemeClr>
          </a:solidFill>
        </p:spPr>
        <p:txBody>
          <a:bodyPr wrap="square" rtlCol="0">
            <a:spAutoFit/>
          </a:bodyPr>
          <a:lstStyle/>
          <a:p>
            <a:r>
              <a:rPr lang="en-GB" sz="2600" b="1" u="sng" dirty="0">
                <a:solidFill>
                  <a:prstClr val="black"/>
                </a:solidFill>
                <a:latin typeface="Calibri"/>
              </a:rPr>
              <a:t>Carbon dioxide or methane?</a:t>
            </a:r>
          </a:p>
          <a:p>
            <a:endParaRPr lang="en-GB" sz="2600" b="1" u="sng" dirty="0">
              <a:solidFill>
                <a:prstClr val="black"/>
              </a:solidFill>
              <a:latin typeface="Calibri"/>
            </a:endParaRPr>
          </a:p>
        </p:txBody>
      </p:sp>
      <p:sp>
        <p:nvSpPr>
          <p:cNvPr id="3" name="Rectangle 2"/>
          <p:cNvSpPr/>
          <p:nvPr/>
        </p:nvSpPr>
        <p:spPr>
          <a:xfrm>
            <a:off x="3431704" y="2996953"/>
            <a:ext cx="5904656" cy="1015663"/>
          </a:xfrm>
          <a:prstGeom prst="rect">
            <a:avLst/>
          </a:prstGeom>
        </p:spPr>
        <p:txBody>
          <a:bodyPr wrap="square">
            <a:spAutoFit/>
          </a:bodyPr>
          <a:lstStyle/>
          <a:p>
            <a:endParaRPr lang="en-GB" sz="3000" dirty="0">
              <a:solidFill>
                <a:prstClr val="black"/>
              </a:solidFill>
              <a:latin typeface="Calibri"/>
            </a:endParaRPr>
          </a:p>
          <a:p>
            <a:endParaRPr lang="en-GB" sz="3000" dirty="0">
              <a:solidFill>
                <a:prstClr val="black"/>
              </a:solidFill>
              <a:latin typeface="Calibri"/>
            </a:endParaRPr>
          </a:p>
        </p:txBody>
      </p:sp>
      <p:sp>
        <p:nvSpPr>
          <p:cNvPr id="4" name="Rectangle 3"/>
          <p:cNvSpPr/>
          <p:nvPr/>
        </p:nvSpPr>
        <p:spPr>
          <a:xfrm>
            <a:off x="3620852" y="3227784"/>
            <a:ext cx="5526360" cy="553998"/>
          </a:xfrm>
          <a:prstGeom prst="rect">
            <a:avLst/>
          </a:prstGeom>
        </p:spPr>
        <p:txBody>
          <a:bodyPr wrap="square">
            <a:spAutoFit/>
          </a:bodyPr>
          <a:lstStyle/>
          <a:p>
            <a:r>
              <a:rPr lang="en-GB" sz="3000" dirty="0">
                <a:solidFill>
                  <a:prstClr val="black"/>
                </a:solidFill>
                <a:latin typeface="Calibri"/>
              </a:rPr>
              <a:t>Cattle and rice paddies produce it</a:t>
            </a:r>
          </a:p>
        </p:txBody>
      </p:sp>
      <p:sp>
        <p:nvSpPr>
          <p:cNvPr id="5" name="Rectangle 4"/>
          <p:cNvSpPr/>
          <p:nvPr/>
        </p:nvSpPr>
        <p:spPr>
          <a:xfrm>
            <a:off x="5579389" y="4210535"/>
            <a:ext cx="1609287" cy="553998"/>
          </a:xfrm>
          <a:prstGeom prst="rect">
            <a:avLst/>
          </a:prstGeom>
        </p:spPr>
        <p:txBody>
          <a:bodyPr wrap="none">
            <a:spAutoFit/>
          </a:bodyPr>
          <a:lstStyle/>
          <a:p>
            <a:r>
              <a:rPr lang="en-GB" sz="3000" dirty="0">
                <a:solidFill>
                  <a:srgbClr val="FF0000"/>
                </a:solidFill>
                <a:latin typeface="Calibri"/>
              </a:rPr>
              <a:t>Methane</a:t>
            </a:r>
          </a:p>
        </p:txBody>
      </p:sp>
    </p:spTree>
    <p:extLst>
      <p:ext uri="{BB962C8B-B14F-4D97-AF65-F5344CB8AC3E}">
        <p14:creationId xmlns:p14="http://schemas.microsoft.com/office/powerpoint/2010/main" val="128030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sz="3800" b="1" u="sng" dirty="0" smtClean="0"/>
              <a:t>Thumbs Up/Down.</a:t>
            </a:r>
            <a:r>
              <a:rPr lang="en-GB" sz="3800" b="1" dirty="0" smtClean="0"/>
              <a:t> How much do you think you know about:</a:t>
            </a:r>
            <a:endParaRPr lang="en-GB" sz="3800" b="1" dirty="0"/>
          </a:p>
        </p:txBody>
      </p:sp>
      <p:pic>
        <p:nvPicPr>
          <p:cNvPr id="9243"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850" y="284163"/>
            <a:ext cx="21002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713188971"/>
              </p:ext>
            </p:extLst>
          </p:nvPr>
        </p:nvGraphicFramePr>
        <p:xfrm>
          <a:off x="69768" y="1818731"/>
          <a:ext cx="12052464" cy="7678244"/>
        </p:xfrm>
        <a:graphic>
          <a:graphicData uri="http://schemas.openxmlformats.org/drawingml/2006/table">
            <a:tbl>
              <a:tblPr firstRow="1" firstCol="1" bandRow="1">
                <a:tableStyleId>{5C22544A-7EE6-4342-B048-85BDC9FD1C3A}</a:tableStyleId>
              </a:tblPr>
              <a:tblGrid>
                <a:gridCol w="12052464">
                  <a:extLst>
                    <a:ext uri="{9D8B030D-6E8A-4147-A177-3AD203B41FA5}">
                      <a16:colId xmlns:a16="http://schemas.microsoft.com/office/drawing/2014/main" val="4274784780"/>
                    </a:ext>
                  </a:extLst>
                </a:gridCol>
              </a:tblGrid>
              <a:tr h="1466997">
                <a:tc>
                  <a:txBody>
                    <a:bodyPr/>
                    <a:lstStyle/>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5.10 i) Be able to calculate net primary productivity.</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Understand the relationship between gross primary productivity, net primary productivity and plant respiration. </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5.11 Know how to calculate the efficiency of biomass and energy transfers between trophic levels.</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5.12 Understand the different types of evidence for climate change and its causes (including records of carbon dioxide levels, temperature records, pollen in peat bogs and dendrochronology), </a:t>
                      </a:r>
                      <a:r>
                        <a:rPr lang="en-US" sz="17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recognising</a:t>
                      </a: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correlations and causal relationships. </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5.13 Understand the causes of anthropogenic climate change, including the role of greenhouse gases (carbon dioxide and methane) in the greenhouse effect. </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5.14 i) Understand that data can be extrapolated to make predictions and that these are used in models of future climate change.</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ii) Understand that models for climate change have limitations. </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5.15 Understand the effects of climate change (changing rainfall patterns and changes in seasonal cycles) on plants and animals (distribution of species, development and life cycles).</a:t>
                      </a:r>
                    </a:p>
                    <a:p>
                      <a:pPr>
                        <a:lnSpc>
                          <a:spcPct val="150000"/>
                        </a:lnSpc>
                        <a:spcAft>
                          <a:spcPts val="0"/>
                        </a:spcAft>
                      </a:pPr>
                      <a:r>
                        <a:rPr lang="en-US" sz="17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5.16 Understand the effect of temperature on the rate of enzyme activity and its impact on plants, animals and microorganisms.</a:t>
                      </a: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3820749"/>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3513708"/>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8490074"/>
                  </a:ext>
                </a:extLst>
              </a:tr>
              <a:tr h="1743122">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604455"/>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352795"/>
                  </a:ext>
                </a:extLst>
              </a:tr>
            </a:tbl>
          </a:graphicData>
        </a:graphic>
      </p:graphicFrame>
    </p:spTree>
    <p:extLst>
      <p:ext uri="{BB962C8B-B14F-4D97-AF65-F5344CB8AC3E}">
        <p14:creationId xmlns:p14="http://schemas.microsoft.com/office/powerpoint/2010/main" val="300819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892552"/>
          </a:xfrm>
          <a:prstGeom prst="rect">
            <a:avLst/>
          </a:prstGeom>
          <a:solidFill>
            <a:schemeClr val="accent1">
              <a:lumMod val="20000"/>
              <a:lumOff val="80000"/>
            </a:schemeClr>
          </a:solidFill>
        </p:spPr>
        <p:txBody>
          <a:bodyPr wrap="square" rtlCol="0">
            <a:spAutoFit/>
          </a:bodyPr>
          <a:lstStyle/>
          <a:p>
            <a:r>
              <a:rPr lang="en-GB" sz="2600" b="1" u="sng" dirty="0">
                <a:solidFill>
                  <a:prstClr val="black"/>
                </a:solidFill>
                <a:latin typeface="Calibri"/>
              </a:rPr>
              <a:t>Carbon dioxide or methane?</a:t>
            </a:r>
          </a:p>
          <a:p>
            <a:endParaRPr lang="en-GB" sz="2600" b="1" u="sng" dirty="0">
              <a:solidFill>
                <a:prstClr val="black"/>
              </a:solidFill>
              <a:latin typeface="Calibri"/>
            </a:endParaRPr>
          </a:p>
        </p:txBody>
      </p:sp>
      <p:sp>
        <p:nvSpPr>
          <p:cNvPr id="3" name="Rectangle 2"/>
          <p:cNvSpPr/>
          <p:nvPr/>
        </p:nvSpPr>
        <p:spPr>
          <a:xfrm>
            <a:off x="3431704" y="2996953"/>
            <a:ext cx="5904656" cy="1015663"/>
          </a:xfrm>
          <a:prstGeom prst="rect">
            <a:avLst/>
          </a:prstGeom>
        </p:spPr>
        <p:txBody>
          <a:bodyPr wrap="square">
            <a:spAutoFit/>
          </a:bodyPr>
          <a:lstStyle/>
          <a:p>
            <a:endParaRPr lang="en-GB" sz="3000" dirty="0">
              <a:solidFill>
                <a:prstClr val="black"/>
              </a:solidFill>
              <a:latin typeface="Calibri"/>
            </a:endParaRPr>
          </a:p>
          <a:p>
            <a:endParaRPr lang="en-GB" sz="3000" dirty="0">
              <a:solidFill>
                <a:prstClr val="black"/>
              </a:solidFill>
              <a:latin typeface="Calibri"/>
            </a:endParaRPr>
          </a:p>
        </p:txBody>
      </p:sp>
      <p:sp>
        <p:nvSpPr>
          <p:cNvPr id="5" name="Rectangle 4"/>
          <p:cNvSpPr/>
          <p:nvPr/>
        </p:nvSpPr>
        <p:spPr>
          <a:xfrm>
            <a:off x="2891644" y="2780929"/>
            <a:ext cx="6984776" cy="1015663"/>
          </a:xfrm>
          <a:prstGeom prst="rect">
            <a:avLst/>
          </a:prstGeom>
        </p:spPr>
        <p:txBody>
          <a:bodyPr wrap="square">
            <a:spAutoFit/>
          </a:bodyPr>
          <a:lstStyle/>
          <a:p>
            <a:r>
              <a:rPr lang="en-US" sz="3000" dirty="0">
                <a:solidFill>
                  <a:prstClr val="black"/>
                </a:solidFill>
                <a:latin typeface="Calibri"/>
              </a:rPr>
              <a:t>Higher use of fossil fuels for electricity generation has caused a increase in this gas</a:t>
            </a:r>
          </a:p>
        </p:txBody>
      </p:sp>
      <p:sp>
        <p:nvSpPr>
          <p:cNvPr id="6" name="Rectangle 5"/>
          <p:cNvSpPr/>
          <p:nvPr/>
        </p:nvSpPr>
        <p:spPr>
          <a:xfrm>
            <a:off x="4974422" y="4077072"/>
            <a:ext cx="2623347" cy="553998"/>
          </a:xfrm>
          <a:prstGeom prst="rect">
            <a:avLst/>
          </a:prstGeom>
        </p:spPr>
        <p:txBody>
          <a:bodyPr wrap="none">
            <a:spAutoFit/>
          </a:bodyPr>
          <a:lstStyle/>
          <a:p>
            <a:r>
              <a:rPr lang="en-GB" sz="3000" dirty="0">
                <a:solidFill>
                  <a:srgbClr val="FF0000"/>
                </a:solidFill>
                <a:latin typeface="Calibri"/>
              </a:rPr>
              <a:t>Carbon dioxide </a:t>
            </a:r>
          </a:p>
        </p:txBody>
      </p:sp>
    </p:spTree>
    <p:extLst>
      <p:ext uri="{BB962C8B-B14F-4D97-AF65-F5344CB8AC3E}">
        <p14:creationId xmlns:p14="http://schemas.microsoft.com/office/powerpoint/2010/main" val="33142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48"/>
            <a:ext cx="9119844" cy="492443"/>
          </a:xfrm>
          <a:prstGeom prst="rect">
            <a:avLst/>
          </a:prstGeom>
          <a:solidFill>
            <a:srgbClr val="FFC000"/>
          </a:solidFill>
        </p:spPr>
        <p:txBody>
          <a:bodyPr wrap="square" rtlCol="0">
            <a:spAutoFit/>
          </a:bodyPr>
          <a:lstStyle/>
          <a:p>
            <a:r>
              <a:rPr lang="en-GB" sz="2600" b="1" u="sng" dirty="0">
                <a:solidFill>
                  <a:prstClr val="black"/>
                </a:solidFill>
                <a:latin typeface="Calibri"/>
              </a:rPr>
              <a:t>Task</a:t>
            </a:r>
            <a:r>
              <a:rPr lang="en-GB" sz="2600" b="1" dirty="0">
                <a:solidFill>
                  <a:prstClr val="black"/>
                </a:solidFill>
                <a:latin typeface="Calibri"/>
              </a:rPr>
              <a:t>: answer the exam questions</a:t>
            </a:r>
          </a:p>
        </p:txBody>
      </p:sp>
      <p:sp>
        <p:nvSpPr>
          <p:cNvPr id="2" name="Rectangle 1"/>
          <p:cNvSpPr/>
          <p:nvPr/>
        </p:nvSpPr>
        <p:spPr>
          <a:xfrm>
            <a:off x="1524000" y="620689"/>
            <a:ext cx="8940332" cy="4039567"/>
          </a:xfrm>
          <a:prstGeom prst="rect">
            <a:avLst/>
          </a:prstGeom>
        </p:spPr>
        <p:txBody>
          <a:bodyPr wrap="square">
            <a:spAutoFit/>
          </a:bodyPr>
          <a:lstStyle/>
          <a:p>
            <a:pPr>
              <a:lnSpc>
                <a:spcPct val="150000"/>
              </a:lnSpc>
            </a:pPr>
            <a:r>
              <a:rPr lang="en-US" sz="1900" dirty="0">
                <a:solidFill>
                  <a:prstClr val="black"/>
                </a:solidFill>
                <a:latin typeface="Calibri"/>
              </a:rPr>
              <a:t>1. The Intergovernmental Panel on Climate Change (IPCC) has issued the following statement:</a:t>
            </a:r>
          </a:p>
          <a:p>
            <a:pPr>
              <a:lnSpc>
                <a:spcPct val="150000"/>
              </a:lnSpc>
            </a:pPr>
            <a:endParaRPr lang="en-US" sz="1900" dirty="0">
              <a:solidFill>
                <a:prstClr val="black"/>
              </a:solidFill>
              <a:latin typeface="Calibri"/>
            </a:endParaRPr>
          </a:p>
          <a:p>
            <a:pPr>
              <a:lnSpc>
                <a:spcPct val="150000"/>
              </a:lnSpc>
            </a:pPr>
            <a:r>
              <a:rPr lang="en-US" sz="1900" dirty="0">
                <a:solidFill>
                  <a:prstClr val="black"/>
                </a:solidFill>
                <a:latin typeface="Calibri"/>
              </a:rPr>
              <a:t>"Human influence on the climate system is clear, and recent anthropogenic emissions </a:t>
            </a:r>
          </a:p>
          <a:p>
            <a:pPr>
              <a:lnSpc>
                <a:spcPct val="150000"/>
              </a:lnSpc>
            </a:pPr>
            <a:r>
              <a:rPr lang="en-US" sz="1900" dirty="0">
                <a:solidFill>
                  <a:prstClr val="black"/>
                </a:solidFill>
                <a:latin typeface="Calibri"/>
              </a:rPr>
              <a:t>of greenhouse gases are the highest in history. Recent climate changes have had </a:t>
            </a:r>
          </a:p>
          <a:p>
            <a:pPr>
              <a:lnSpc>
                <a:spcPct val="150000"/>
              </a:lnSpc>
            </a:pPr>
            <a:r>
              <a:rPr lang="en-US" sz="1900" dirty="0">
                <a:solidFill>
                  <a:prstClr val="black"/>
                </a:solidFill>
                <a:latin typeface="Calibri"/>
              </a:rPr>
              <a:t>widespread impacts on human and natural systems."</a:t>
            </a:r>
          </a:p>
          <a:p>
            <a:pPr>
              <a:lnSpc>
                <a:spcPct val="150000"/>
              </a:lnSpc>
            </a:pPr>
            <a:endParaRPr lang="en-US" sz="1900" dirty="0">
              <a:solidFill>
                <a:prstClr val="black"/>
              </a:solidFill>
              <a:latin typeface="Calibri"/>
            </a:endParaRPr>
          </a:p>
          <a:p>
            <a:pPr>
              <a:lnSpc>
                <a:spcPct val="150000"/>
              </a:lnSpc>
            </a:pPr>
            <a:r>
              <a:rPr lang="en-US" sz="1900" dirty="0">
                <a:solidFill>
                  <a:prstClr val="black"/>
                </a:solidFill>
                <a:latin typeface="Calibri"/>
              </a:rPr>
              <a:t>(a)  Explain why anthropogenic emissions of greenhouse gases are affecting the climate. (3)</a:t>
            </a:r>
          </a:p>
        </p:txBody>
      </p:sp>
    </p:spTree>
    <p:extLst>
      <p:ext uri="{BB962C8B-B14F-4D97-AF65-F5344CB8AC3E}">
        <p14:creationId xmlns:p14="http://schemas.microsoft.com/office/powerpoint/2010/main" val="403542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a:solidFill>
            <a:srgbClr val="92D050"/>
          </a:solidFill>
        </p:spPr>
        <p:txBody>
          <a:bodyPr/>
          <a:lstStyle/>
          <a:p>
            <a:pPr algn="l"/>
            <a:r>
              <a:rPr lang="en-GB" u="sng" dirty="0" smtClean="0"/>
              <a:t>Model Answer</a:t>
            </a:r>
            <a:endParaRPr lang="en-GB" u="sng"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997"/>
          <a:stretch/>
        </p:blipFill>
        <p:spPr bwMode="auto">
          <a:xfrm>
            <a:off x="2350355" y="1412776"/>
            <a:ext cx="7491291"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101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268760"/>
            <a:ext cx="8114205" cy="417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270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556" t="17516" r="28147" b="33300"/>
          <a:stretch/>
        </p:blipFill>
        <p:spPr>
          <a:xfrm>
            <a:off x="1515795" y="0"/>
            <a:ext cx="6211261" cy="5517232"/>
          </a:xfrm>
          <a:prstGeom prst="rect">
            <a:avLst/>
          </a:prstGeom>
        </p:spPr>
      </p:pic>
      <p:pic>
        <p:nvPicPr>
          <p:cNvPr id="6" name="Picture 5"/>
          <p:cNvPicPr>
            <a:picLocks noChangeAspect="1"/>
          </p:cNvPicPr>
          <p:nvPr/>
        </p:nvPicPr>
        <p:blipFill rotWithShape="1">
          <a:blip r:embed="rId2"/>
          <a:srcRect l="27556" t="67719" r="28147" b="13086"/>
          <a:stretch/>
        </p:blipFill>
        <p:spPr>
          <a:xfrm>
            <a:off x="4554378" y="4725145"/>
            <a:ext cx="6113622" cy="2119389"/>
          </a:xfrm>
          <a:prstGeom prst="rect">
            <a:avLst/>
          </a:prstGeom>
        </p:spPr>
      </p:pic>
      <p:sp>
        <p:nvSpPr>
          <p:cNvPr id="5" name="TextBox 4"/>
          <p:cNvSpPr txBox="1"/>
          <p:nvPr/>
        </p:nvSpPr>
        <p:spPr>
          <a:xfrm>
            <a:off x="7032104" y="1007123"/>
            <a:ext cx="3528392" cy="892552"/>
          </a:xfrm>
          <a:prstGeom prst="rect">
            <a:avLst/>
          </a:prstGeom>
          <a:solidFill>
            <a:srgbClr val="FFC000"/>
          </a:solidFill>
        </p:spPr>
        <p:txBody>
          <a:bodyPr wrap="square" rtlCol="0">
            <a:spAutoFit/>
          </a:bodyPr>
          <a:lstStyle/>
          <a:p>
            <a:r>
              <a:rPr lang="en-GB" sz="2600" b="1" u="sng" dirty="0">
                <a:solidFill>
                  <a:prstClr val="black"/>
                </a:solidFill>
                <a:latin typeface="Calibri"/>
              </a:rPr>
              <a:t>Task</a:t>
            </a:r>
            <a:r>
              <a:rPr lang="en-GB" sz="2600" b="1" dirty="0">
                <a:solidFill>
                  <a:prstClr val="black"/>
                </a:solidFill>
                <a:latin typeface="Calibri"/>
              </a:rPr>
              <a:t>: answer the exam questions</a:t>
            </a:r>
          </a:p>
        </p:txBody>
      </p:sp>
    </p:spTree>
    <p:extLst>
      <p:ext uri="{BB962C8B-B14F-4D97-AF65-F5344CB8AC3E}">
        <p14:creationId xmlns:p14="http://schemas.microsoft.com/office/powerpoint/2010/main" val="2504561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556" t="17516" r="28147" b="33300"/>
          <a:stretch/>
        </p:blipFill>
        <p:spPr>
          <a:xfrm>
            <a:off x="1991544" y="131603"/>
            <a:ext cx="7532534" cy="6690870"/>
          </a:xfrm>
          <a:prstGeom prst="rect">
            <a:avLst/>
          </a:prstGeom>
        </p:spPr>
      </p:pic>
      <p:sp>
        <p:nvSpPr>
          <p:cNvPr id="2" name="TextBox 1"/>
          <p:cNvSpPr txBox="1"/>
          <p:nvPr/>
        </p:nvSpPr>
        <p:spPr>
          <a:xfrm>
            <a:off x="3143673" y="6002124"/>
            <a:ext cx="5511445" cy="523220"/>
          </a:xfrm>
          <a:prstGeom prst="rect">
            <a:avLst/>
          </a:prstGeom>
          <a:noFill/>
        </p:spPr>
        <p:txBody>
          <a:bodyPr wrap="none" rtlCol="0">
            <a:spAutoFit/>
          </a:bodyPr>
          <a:lstStyle/>
          <a:p>
            <a:r>
              <a:rPr lang="en-GB" sz="2800" dirty="0">
                <a:solidFill>
                  <a:srgbClr val="FF0000"/>
                </a:solidFill>
                <a:latin typeface="Comic Sans MS" panose="030F0702030302020204" pitchFamily="66" charset="0"/>
              </a:rPr>
              <a:t>A data logger and a heat source</a:t>
            </a:r>
          </a:p>
        </p:txBody>
      </p:sp>
    </p:spTree>
    <p:extLst>
      <p:ext uri="{BB962C8B-B14F-4D97-AF65-F5344CB8AC3E}">
        <p14:creationId xmlns:p14="http://schemas.microsoft.com/office/powerpoint/2010/main" val="3221125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7556" t="67719" r="28147" b="13086"/>
          <a:stretch/>
        </p:blipFill>
        <p:spPr>
          <a:xfrm>
            <a:off x="1646364" y="229492"/>
            <a:ext cx="9021637" cy="3127501"/>
          </a:xfrm>
          <a:prstGeom prst="rect">
            <a:avLst/>
          </a:prstGeom>
        </p:spPr>
      </p:pic>
      <p:sp>
        <p:nvSpPr>
          <p:cNvPr id="5" name="TextBox 4"/>
          <p:cNvSpPr txBox="1"/>
          <p:nvPr/>
        </p:nvSpPr>
        <p:spPr>
          <a:xfrm>
            <a:off x="3143672" y="1684218"/>
            <a:ext cx="4620176" cy="523220"/>
          </a:xfrm>
          <a:prstGeom prst="rect">
            <a:avLst/>
          </a:prstGeom>
          <a:noFill/>
        </p:spPr>
        <p:txBody>
          <a:bodyPr wrap="none" rtlCol="0">
            <a:spAutoFit/>
          </a:bodyPr>
          <a:lstStyle/>
          <a:p>
            <a:r>
              <a:rPr lang="en-GB" sz="2800" dirty="0">
                <a:solidFill>
                  <a:srgbClr val="FF0000"/>
                </a:solidFill>
                <a:latin typeface="Comic Sans MS" panose="030F0702030302020204" pitchFamily="66" charset="0"/>
              </a:rPr>
              <a:t>Increased enzyme activity</a:t>
            </a:r>
          </a:p>
        </p:txBody>
      </p:sp>
      <p:sp>
        <p:nvSpPr>
          <p:cNvPr id="7" name="TextBox 6"/>
          <p:cNvSpPr txBox="1"/>
          <p:nvPr/>
        </p:nvSpPr>
        <p:spPr>
          <a:xfrm>
            <a:off x="2351585" y="3356992"/>
            <a:ext cx="8136905" cy="1815882"/>
          </a:xfrm>
          <a:prstGeom prst="rect">
            <a:avLst/>
          </a:prstGeom>
          <a:noFill/>
        </p:spPr>
        <p:txBody>
          <a:bodyPr wrap="square" rtlCol="0">
            <a:spAutoFit/>
          </a:bodyPr>
          <a:lstStyle/>
          <a:p>
            <a:r>
              <a:rPr lang="en-GB" sz="2800" dirty="0">
                <a:solidFill>
                  <a:srgbClr val="FF0000"/>
                </a:solidFill>
                <a:latin typeface="Comic Sans MS" panose="030F0702030302020204" pitchFamily="66" charset="0"/>
              </a:rPr>
              <a:t>If the rate of decay increases, then more carbon dioxide is released into the atmosphere. Carbon dioxide is a greenhouse gas, and thus would increase the greenhouse effect.</a:t>
            </a:r>
          </a:p>
        </p:txBody>
      </p:sp>
    </p:spTree>
    <p:extLst>
      <p:ext uri="{BB962C8B-B14F-4D97-AF65-F5344CB8AC3E}">
        <p14:creationId xmlns:p14="http://schemas.microsoft.com/office/powerpoint/2010/main" val="1288783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 y="0"/>
            <a:ext cx="12198927" cy="786715"/>
          </a:xfrm>
          <a:solidFill>
            <a:schemeClr val="accent1">
              <a:lumMod val="20000"/>
              <a:lumOff val="80000"/>
            </a:schemeClr>
          </a:solidFill>
          <a:ln>
            <a:noFill/>
          </a:ln>
        </p:spPr>
        <p:txBody>
          <a:bodyPr>
            <a:normAutofit fontScale="90000"/>
          </a:bodyPr>
          <a:lstStyle/>
          <a:p>
            <a:pPr lvl="0"/>
            <a:r>
              <a:rPr lang="en-GB" sz="3900" b="1" dirty="0" smtClean="0"/>
              <a:t/>
            </a:r>
            <a:br>
              <a:rPr lang="en-GB" sz="3900" b="1" dirty="0" smtClean="0"/>
            </a:br>
            <a:r>
              <a:rPr lang="en-GB" sz="3900" b="1" u="sng" dirty="0" smtClean="0"/>
              <a:t>Think Pair Share</a:t>
            </a:r>
            <a:r>
              <a:rPr lang="en-GB" u="sng" dirty="0"/>
              <a:t/>
            </a:r>
            <a:br>
              <a:rPr lang="en-GB" u="sng" dirty="0"/>
            </a:br>
            <a:endParaRPr lang="en-GB" u="sng" dirty="0"/>
          </a:p>
        </p:txBody>
      </p:sp>
      <p:sp>
        <p:nvSpPr>
          <p:cNvPr id="3" name="Content Placeholder 2"/>
          <p:cNvSpPr>
            <a:spLocks noGrp="1"/>
          </p:cNvSpPr>
          <p:nvPr>
            <p:ph idx="1"/>
          </p:nvPr>
        </p:nvSpPr>
        <p:spPr>
          <a:xfrm>
            <a:off x="207817" y="1191491"/>
            <a:ext cx="6580909" cy="4985472"/>
          </a:xfrm>
        </p:spPr>
        <p:txBody>
          <a:bodyPr/>
          <a:lstStyle/>
          <a:p>
            <a:r>
              <a:rPr lang="en-US" dirty="0" smtClean="0"/>
              <a:t>Where is the temperature change highest over </a:t>
            </a:r>
            <a:r>
              <a:rPr lang="en-US" dirty="0"/>
              <a:t>the months? </a:t>
            </a:r>
            <a:endParaRPr lang="en-US" dirty="0" smtClean="0"/>
          </a:p>
          <a:p>
            <a:r>
              <a:rPr lang="en-US" dirty="0" smtClean="0"/>
              <a:t>What impact does this have on coral?</a:t>
            </a:r>
          </a:p>
          <a:p>
            <a:r>
              <a:rPr lang="en-US" dirty="0" smtClean="0"/>
              <a:t>What impact could this have on the ecosystem?</a:t>
            </a:r>
            <a:endParaRPr lang="en-GB" dirty="0"/>
          </a:p>
        </p:txBody>
      </p:sp>
      <p:pic>
        <p:nvPicPr>
          <p:cNvPr id="4" name="Picture 3"/>
          <p:cNvPicPr>
            <a:picLocks noChangeAspect="1"/>
          </p:cNvPicPr>
          <p:nvPr/>
        </p:nvPicPr>
        <p:blipFill rotWithShape="1">
          <a:blip r:embed="rId3"/>
          <a:srcRect l="53069" t="38923" r="25586" b="17051"/>
          <a:stretch/>
        </p:blipFill>
        <p:spPr>
          <a:xfrm>
            <a:off x="7121236" y="1047804"/>
            <a:ext cx="4544291" cy="5269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9199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27906"/>
          </a:xfrm>
          <a:solidFill>
            <a:srgbClr val="FFC000"/>
          </a:solidFill>
        </p:spPr>
        <p:txBody>
          <a:bodyPr/>
          <a:lstStyle/>
          <a:p>
            <a:r>
              <a:rPr lang="en-GB" b="1" u="sng" dirty="0" smtClean="0"/>
              <a:t>Exam Question</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7405" t="17232" r="36011" b="16339"/>
          <a:stretch/>
        </p:blipFill>
        <p:spPr>
          <a:xfrm>
            <a:off x="3722913" y="1100326"/>
            <a:ext cx="7236823" cy="5801936"/>
          </a:xfrm>
          <a:prstGeom prst="rect">
            <a:avLst/>
          </a:prstGeom>
        </p:spPr>
      </p:pic>
      <p:sp>
        <p:nvSpPr>
          <p:cNvPr id="5" name="TextBox 4"/>
          <p:cNvSpPr txBox="1"/>
          <p:nvPr/>
        </p:nvSpPr>
        <p:spPr>
          <a:xfrm>
            <a:off x="483326" y="5342709"/>
            <a:ext cx="2717074" cy="369332"/>
          </a:xfrm>
          <a:prstGeom prst="rect">
            <a:avLst/>
          </a:prstGeom>
          <a:noFill/>
        </p:spPr>
        <p:txBody>
          <a:bodyPr wrap="square" rtlCol="0">
            <a:spAutoFit/>
          </a:bodyPr>
          <a:lstStyle/>
          <a:p>
            <a:r>
              <a:rPr lang="en-GB" dirty="0" smtClean="0">
                <a:solidFill>
                  <a:srgbClr val="FF0000"/>
                </a:solidFill>
              </a:rPr>
              <a:t>Hint: correlation or cause?</a:t>
            </a:r>
            <a:endParaRPr lang="en-GB" dirty="0">
              <a:solidFill>
                <a:srgbClr val="FF0000"/>
              </a:solidFill>
            </a:endParaRPr>
          </a:p>
        </p:txBody>
      </p:sp>
    </p:spTree>
    <p:extLst>
      <p:ext uri="{BB962C8B-B14F-4D97-AF65-F5344CB8AC3E}">
        <p14:creationId xmlns:p14="http://schemas.microsoft.com/office/powerpoint/2010/main" val="3621180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3589"/>
          </a:xfrm>
          <a:solidFill>
            <a:srgbClr val="92D050"/>
          </a:solidFill>
        </p:spPr>
        <p:txBody>
          <a:bodyPr/>
          <a:lstStyle/>
          <a:p>
            <a:r>
              <a:rPr lang="en-GB" b="1" u="sng" dirty="0" smtClean="0"/>
              <a:t>Answers</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8007" t="42589" r="36312" b="24554"/>
          <a:stretch/>
        </p:blipFill>
        <p:spPr>
          <a:xfrm>
            <a:off x="600891" y="1690687"/>
            <a:ext cx="10554789" cy="4268311"/>
          </a:xfrm>
          <a:prstGeom prst="rect">
            <a:avLst/>
          </a:prstGeom>
        </p:spPr>
      </p:pic>
    </p:spTree>
    <p:extLst>
      <p:ext uri="{BB962C8B-B14F-4D97-AF65-F5344CB8AC3E}">
        <p14:creationId xmlns:p14="http://schemas.microsoft.com/office/powerpoint/2010/main" val="383722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smtClean="0"/>
              <a:t>Focus Area 1 from Do Now: </a:t>
            </a:r>
          </a:p>
        </p:txBody>
      </p:sp>
      <p:sp>
        <p:nvSpPr>
          <p:cNvPr id="10243" name="Content Placeholder 2"/>
          <p:cNvSpPr>
            <a:spLocks noGrp="1"/>
          </p:cNvSpPr>
          <p:nvPr>
            <p:ph idx="1"/>
          </p:nvPr>
        </p:nvSpPr>
        <p:spPr>
          <a:xfrm>
            <a:off x="334963" y="1825625"/>
            <a:ext cx="11460797" cy="4351338"/>
          </a:xfrm>
        </p:spPr>
        <p:txBody>
          <a:bodyPr/>
          <a:lstStyle/>
          <a:p>
            <a:r>
              <a:rPr lang="en-US" altLang="en-US" dirty="0"/>
              <a:t>5.10 i) Be able to calculate net primary productivity.</a:t>
            </a:r>
          </a:p>
          <a:p>
            <a:r>
              <a:rPr lang="en-US" altLang="en-US" dirty="0"/>
              <a:t>ii) Understand the relationship between gross primary productivity, net primary productivity and plant respiration. </a:t>
            </a:r>
          </a:p>
          <a:p>
            <a:r>
              <a:rPr lang="en-US" altLang="en-US" dirty="0"/>
              <a:t>5.11 Know how to calculate the efficiency of biomass and energy transfers between trophic levels.</a:t>
            </a:r>
          </a:p>
          <a:p>
            <a:pPr eaLnBrk="1" hangingPunct="1"/>
            <a:endParaRPr lang="en-GB" altLang="en-US" dirty="0" smtClean="0"/>
          </a:p>
        </p:txBody>
      </p:sp>
    </p:spTree>
    <p:extLst>
      <p:ext uri="{BB962C8B-B14F-4D97-AF65-F5344CB8AC3E}">
        <p14:creationId xmlns:p14="http://schemas.microsoft.com/office/powerpoint/2010/main" val="402396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t1.gstatic.com/images?q=tbn:ANd9GcSvA6TbfcwugdKYwRrG_4mOkoOrB3eztLNjLAfAE-nTXHTCa_Nq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424" y="3260883"/>
            <a:ext cx="2016224" cy="1341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ehowcdn.com/article-new/ehow/images/a08/a2/k2/do-salmon-swim-upstream-spawn-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5" y="0"/>
            <a:ext cx="2836919" cy="1049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07568" y="2060849"/>
            <a:ext cx="7772400" cy="1470025"/>
          </a:xfrm>
        </p:spPr>
        <p:txBody>
          <a:bodyPr>
            <a:normAutofit fontScale="90000"/>
          </a:bodyPr>
          <a:lstStyle/>
          <a:p>
            <a:r>
              <a:rPr lang="en-GB" dirty="0" smtClean="0">
                <a:solidFill>
                  <a:schemeClr val="accent1">
                    <a:lumMod val="75000"/>
                  </a:schemeClr>
                </a:solidFill>
              </a:rPr>
              <a:t>How would a rise in average temperature affect the development of the following?</a:t>
            </a:r>
            <a:endParaRPr lang="en-GB" dirty="0">
              <a:solidFill>
                <a:schemeClr val="accent1">
                  <a:lumMod val="75000"/>
                </a:schemeClr>
              </a:solidFill>
            </a:endParaRPr>
          </a:p>
        </p:txBody>
      </p:sp>
      <p:sp>
        <p:nvSpPr>
          <p:cNvPr id="4" name="TextBox 3"/>
          <p:cNvSpPr txBox="1"/>
          <p:nvPr/>
        </p:nvSpPr>
        <p:spPr>
          <a:xfrm>
            <a:off x="2207568" y="620689"/>
            <a:ext cx="2376264" cy="1200329"/>
          </a:xfrm>
          <a:prstGeom prst="rect">
            <a:avLst/>
          </a:prstGeom>
          <a:noFill/>
        </p:spPr>
        <p:txBody>
          <a:bodyPr wrap="square" rtlCol="0">
            <a:spAutoFit/>
          </a:bodyPr>
          <a:lstStyle/>
          <a:p>
            <a:r>
              <a:rPr lang="en-GB" dirty="0">
                <a:solidFill>
                  <a:prstClr val="black"/>
                </a:solidFill>
                <a:latin typeface="Calibri"/>
              </a:rPr>
              <a:t>Salmon spawn over winter when temperatures start to drop</a:t>
            </a:r>
          </a:p>
        </p:txBody>
      </p:sp>
      <p:sp>
        <p:nvSpPr>
          <p:cNvPr id="5" name="TextBox 4"/>
          <p:cNvSpPr txBox="1"/>
          <p:nvPr/>
        </p:nvSpPr>
        <p:spPr>
          <a:xfrm>
            <a:off x="1847528" y="3429000"/>
            <a:ext cx="1800200" cy="1477328"/>
          </a:xfrm>
          <a:prstGeom prst="rect">
            <a:avLst/>
          </a:prstGeom>
          <a:noFill/>
        </p:spPr>
        <p:txBody>
          <a:bodyPr wrap="square" rtlCol="0">
            <a:spAutoFit/>
          </a:bodyPr>
          <a:lstStyle/>
          <a:p>
            <a:r>
              <a:rPr lang="en-GB" dirty="0">
                <a:solidFill>
                  <a:prstClr val="black"/>
                </a:solidFill>
                <a:latin typeface="Calibri"/>
              </a:rPr>
              <a:t>Brown trout stop growing in late summer when the temperature warms up</a:t>
            </a:r>
          </a:p>
        </p:txBody>
      </p:sp>
      <p:pic>
        <p:nvPicPr>
          <p:cNvPr id="1028" name="Picture 4" descr="http://1.bp.blogspot.com/_AXSVuwozGFM/S-w_uhmUXWI/AAAAAAAABI8/XPErDgmA7b8/s400/Brown_Farmoor_17l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4951866"/>
            <a:ext cx="2369840" cy="1777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85216" y="260649"/>
            <a:ext cx="2016224" cy="1200329"/>
          </a:xfrm>
          <a:prstGeom prst="rect">
            <a:avLst/>
          </a:prstGeom>
          <a:noFill/>
        </p:spPr>
        <p:txBody>
          <a:bodyPr wrap="square" rtlCol="0">
            <a:spAutoFit/>
          </a:bodyPr>
          <a:lstStyle/>
          <a:p>
            <a:r>
              <a:rPr lang="en-GB" dirty="0">
                <a:solidFill>
                  <a:prstClr val="black"/>
                </a:solidFill>
                <a:latin typeface="Calibri"/>
              </a:rPr>
              <a:t>The temperatures of egg incubation affects the sex of reptiles born </a:t>
            </a:r>
          </a:p>
        </p:txBody>
      </p:sp>
      <p:pic>
        <p:nvPicPr>
          <p:cNvPr id="1030" name="Picture 6" descr="http://dnr.wi.gov/org/caer/ce/eek/critter/reptile/images/turtleHatch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8256" y="724055"/>
            <a:ext cx="1428750" cy="1138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84232" y="4725144"/>
            <a:ext cx="2160240" cy="1754326"/>
          </a:xfrm>
          <a:prstGeom prst="rect">
            <a:avLst/>
          </a:prstGeom>
          <a:noFill/>
        </p:spPr>
        <p:txBody>
          <a:bodyPr wrap="square" rtlCol="0">
            <a:spAutoFit/>
          </a:bodyPr>
          <a:lstStyle/>
          <a:p>
            <a:r>
              <a:rPr lang="en-GB" dirty="0">
                <a:solidFill>
                  <a:prstClr val="black"/>
                </a:solidFill>
                <a:latin typeface="Calibri"/>
              </a:rPr>
              <a:t>Swallows migrate back to the UK in spring when the temperature is warmer to allow them to breed </a:t>
            </a:r>
          </a:p>
        </p:txBody>
      </p:sp>
      <p:sp>
        <p:nvSpPr>
          <p:cNvPr id="8" name="TextBox 7"/>
          <p:cNvSpPr txBox="1"/>
          <p:nvPr/>
        </p:nvSpPr>
        <p:spPr>
          <a:xfrm>
            <a:off x="5243665" y="3769642"/>
            <a:ext cx="1960247" cy="1200329"/>
          </a:xfrm>
          <a:prstGeom prst="rect">
            <a:avLst/>
          </a:prstGeom>
          <a:noFill/>
        </p:spPr>
        <p:txBody>
          <a:bodyPr wrap="square" rtlCol="0">
            <a:spAutoFit/>
          </a:bodyPr>
          <a:lstStyle/>
          <a:p>
            <a:r>
              <a:rPr lang="en-GB" dirty="0">
                <a:solidFill>
                  <a:prstClr val="black"/>
                </a:solidFill>
                <a:latin typeface="Calibri"/>
              </a:rPr>
              <a:t>It is taking longer for ice to form around Canada’s Hudson Bay</a:t>
            </a:r>
          </a:p>
        </p:txBody>
      </p:sp>
      <p:pic>
        <p:nvPicPr>
          <p:cNvPr id="1034" name="Picture 10" descr="http://www.learner.org/courses/envsci/visual/img_lrg/polar_be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9856" y="5119016"/>
            <a:ext cx="2847864" cy="162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59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53874" t="22438" r="10706" b="13579"/>
          <a:stretch/>
        </p:blipFill>
        <p:spPr>
          <a:xfrm>
            <a:off x="2783632" y="276451"/>
            <a:ext cx="7128792" cy="7240178"/>
          </a:xfrm>
          <a:prstGeom prst="rect">
            <a:avLst/>
          </a:prstGeom>
        </p:spPr>
      </p:pic>
    </p:spTree>
    <p:extLst>
      <p:ext uri="{BB962C8B-B14F-4D97-AF65-F5344CB8AC3E}">
        <p14:creationId xmlns:p14="http://schemas.microsoft.com/office/powerpoint/2010/main" val="25313026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0153" t="20469" r="54427" b="14563"/>
          <a:stretch/>
        </p:blipFill>
        <p:spPr>
          <a:xfrm>
            <a:off x="2927649" y="0"/>
            <a:ext cx="6458839" cy="6660676"/>
          </a:xfrm>
          <a:prstGeom prst="rect">
            <a:avLst/>
          </a:prstGeom>
        </p:spPr>
      </p:pic>
    </p:spTree>
    <p:extLst>
      <p:ext uri="{BB962C8B-B14F-4D97-AF65-F5344CB8AC3E}">
        <p14:creationId xmlns:p14="http://schemas.microsoft.com/office/powerpoint/2010/main" val="1821749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14576" y="318245"/>
            <a:ext cx="7896225" cy="5807918"/>
          </a:xfrm>
          <a:prstGeom prst="rect">
            <a:avLst/>
          </a:prstGeom>
          <a:noFill/>
          <a:ln>
            <a:noFill/>
          </a:ln>
        </p:spPr>
      </p:pic>
    </p:spTree>
    <p:extLst>
      <p:ext uri="{BB962C8B-B14F-4D97-AF65-F5344CB8AC3E}">
        <p14:creationId xmlns:p14="http://schemas.microsoft.com/office/powerpoint/2010/main" val="1913093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48680"/>
            <a:ext cx="8435280" cy="4671020"/>
          </a:xfrm>
          <a:prstGeom prst="rect">
            <a:avLst/>
          </a:prstGeom>
          <a:noFill/>
          <a:ln>
            <a:noFill/>
          </a:ln>
        </p:spPr>
      </p:pic>
    </p:spTree>
    <p:extLst>
      <p:ext uri="{BB962C8B-B14F-4D97-AF65-F5344CB8AC3E}">
        <p14:creationId xmlns:p14="http://schemas.microsoft.com/office/powerpoint/2010/main" val="3233495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3175"/>
            <a:ext cx="12192000" cy="1325563"/>
          </a:xfrm>
          <a:solidFill>
            <a:srgbClr val="FFC000"/>
          </a:solidFill>
        </p:spPr>
        <p:txBody>
          <a:bodyPr/>
          <a:lstStyle/>
          <a:p>
            <a:pPr eaLnBrk="1" hangingPunct="1"/>
            <a:r>
              <a:rPr lang="en-GB" altLang="en-US" b="1" u="sng" smtClean="0"/>
              <a:t>Exam Skill Focus:</a:t>
            </a:r>
          </a:p>
        </p:txBody>
      </p:sp>
      <p:sp>
        <p:nvSpPr>
          <p:cNvPr id="53251" name="Content Placeholder 2"/>
          <p:cNvSpPr>
            <a:spLocks noGrp="1"/>
          </p:cNvSpPr>
          <p:nvPr>
            <p:ph idx="1"/>
          </p:nvPr>
        </p:nvSpPr>
        <p:spPr>
          <a:xfrm>
            <a:off x="334963" y="1844675"/>
            <a:ext cx="11018837" cy="4332288"/>
          </a:xfrm>
        </p:spPr>
        <p:txBody>
          <a:bodyPr/>
          <a:lstStyle/>
          <a:p>
            <a:pPr eaLnBrk="1" hangingPunct="1"/>
            <a:r>
              <a:rPr lang="en-GB" altLang="en-US" smtClean="0"/>
              <a:t>Complete the exam questions in the booklet provided by your teacher.</a:t>
            </a:r>
          </a:p>
          <a:p>
            <a:pPr eaLnBrk="1" hangingPunct="1"/>
            <a:r>
              <a:rPr lang="en-GB" altLang="en-US" smtClean="0"/>
              <a:t>The teacher will project some of the questions on the visualiser to help you to answer them.</a:t>
            </a:r>
          </a:p>
          <a:p>
            <a:pPr eaLnBrk="1" hangingPunct="1"/>
            <a:r>
              <a:rPr lang="en-GB" altLang="en-US" smtClean="0"/>
              <a:t>Then mark using the mark scheme and add in improvements in </a:t>
            </a:r>
            <a:r>
              <a:rPr lang="en-GB" altLang="en-US" smtClean="0">
                <a:solidFill>
                  <a:srgbClr val="00B050"/>
                </a:solidFill>
              </a:rPr>
              <a:t>green pen</a:t>
            </a:r>
            <a:r>
              <a:rPr lang="en-GB" altLang="en-US" smtClean="0"/>
              <a:t>.</a:t>
            </a:r>
          </a:p>
        </p:txBody>
      </p:sp>
      <p:sp>
        <p:nvSpPr>
          <p:cNvPr id="53252" name="TextBox 3"/>
          <p:cNvSpPr txBox="1">
            <a:spLocks noChangeArrowheads="1"/>
          </p:cNvSpPr>
          <p:nvPr/>
        </p:nvSpPr>
        <p:spPr bwMode="auto">
          <a:xfrm>
            <a:off x="550863" y="5157788"/>
            <a:ext cx="91805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Teacher note: </a:t>
            </a:r>
            <a:r>
              <a:rPr kumimoji="0" lang="en-GB" altLang="en-US" sz="22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At least 25 minutes of the lesson should be spent doing this</a:t>
            </a:r>
          </a:p>
        </p:txBody>
      </p:sp>
    </p:spTree>
    <p:extLst>
      <p:ext uri="{BB962C8B-B14F-4D97-AF65-F5344CB8AC3E}">
        <p14:creationId xmlns:p14="http://schemas.microsoft.com/office/powerpoint/2010/main" val="41937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b="1" u="sng" dirty="0" smtClean="0"/>
              <a:t>Exit Ticket</a:t>
            </a:r>
            <a:endParaRPr lang="en-GB" b="1" u="sng" dirty="0"/>
          </a:p>
        </p:txBody>
      </p:sp>
      <p:sp>
        <p:nvSpPr>
          <p:cNvPr id="54275" name="Content Placeholder 2"/>
          <p:cNvSpPr>
            <a:spLocks noGrp="1"/>
          </p:cNvSpPr>
          <p:nvPr>
            <p:ph idx="1"/>
          </p:nvPr>
        </p:nvSpPr>
        <p:spPr>
          <a:xfrm>
            <a:off x="119063" y="1412875"/>
            <a:ext cx="11953875" cy="5256213"/>
          </a:xfrm>
        </p:spPr>
        <p:txBody>
          <a:bodyPr>
            <a:normAutofit fontScale="77500" lnSpcReduction="20000"/>
          </a:bodyPr>
          <a:lstStyle/>
          <a:p>
            <a:pPr marL="0" indent="0" eaLnBrk="1" hangingPunct="1">
              <a:buFont typeface="Arial" panose="020B0604020202020204" pitchFamily="34" charset="0"/>
              <a:buNone/>
            </a:pPr>
            <a:r>
              <a:rPr lang="en-GB" altLang="en-US" b="1" dirty="0" smtClean="0"/>
              <a:t>Traffic light your PLC for:  </a:t>
            </a:r>
          </a:p>
          <a:p>
            <a:pPr marL="0" indent="0">
              <a:buNone/>
            </a:pPr>
            <a:r>
              <a:rPr lang="en-US" altLang="en-US" dirty="0"/>
              <a:t>5.10 i) Be able to calculate net primary productivity.</a:t>
            </a:r>
          </a:p>
          <a:p>
            <a:pPr marL="0" indent="0">
              <a:buNone/>
            </a:pPr>
            <a:r>
              <a:rPr lang="en-US" altLang="en-US" dirty="0"/>
              <a:t>ii) Understand the relationship between gross primary productivity, net primary productivity and plant respiration. </a:t>
            </a:r>
          </a:p>
          <a:p>
            <a:pPr marL="0" indent="0">
              <a:buNone/>
            </a:pPr>
            <a:r>
              <a:rPr lang="en-US" altLang="en-US" dirty="0"/>
              <a:t>5.11 Know how to calculate the efficiency of biomass and energy transfers between trophic levels.</a:t>
            </a:r>
          </a:p>
          <a:p>
            <a:pPr marL="0" indent="0">
              <a:buNone/>
            </a:pPr>
            <a:r>
              <a:rPr lang="en-US" altLang="en-US" dirty="0"/>
              <a:t>5.12 Understand the different types of evidence for climate change and its causes (including records of carbon dioxide levels, temperature records, pollen in peat bogs and dendrochronology), </a:t>
            </a:r>
            <a:r>
              <a:rPr lang="en-US" altLang="en-US" dirty="0" err="1"/>
              <a:t>recognising</a:t>
            </a:r>
            <a:r>
              <a:rPr lang="en-US" altLang="en-US" dirty="0"/>
              <a:t> correlations and causal relationships. </a:t>
            </a:r>
          </a:p>
          <a:p>
            <a:pPr marL="0" indent="0">
              <a:buNone/>
            </a:pPr>
            <a:r>
              <a:rPr lang="en-US" altLang="en-US" dirty="0"/>
              <a:t>5.13 Understand the causes of anthropogenic climate change, including the role of greenhouse gases (carbon dioxide and methane) in the greenhouse effect. </a:t>
            </a:r>
          </a:p>
          <a:p>
            <a:pPr marL="0" indent="0">
              <a:buNone/>
            </a:pPr>
            <a:r>
              <a:rPr lang="en-US" altLang="en-US" dirty="0"/>
              <a:t>5.14 i) Understand that data can be extrapolated to make predictions and that these are used in models of future climate change.</a:t>
            </a:r>
          </a:p>
          <a:p>
            <a:pPr marL="0" indent="0">
              <a:buNone/>
            </a:pPr>
            <a:r>
              <a:rPr lang="en-US" altLang="en-US" dirty="0"/>
              <a:t>ii) Understand that models for climate change have limitations. </a:t>
            </a:r>
          </a:p>
          <a:p>
            <a:pPr marL="0" indent="0">
              <a:buNone/>
            </a:pPr>
            <a:r>
              <a:rPr lang="en-US" altLang="en-US" dirty="0"/>
              <a:t>5.15 Understand the effects of climate change (changing rainfall patterns and changes in seasonal cycles) on plants and animals (distribution of species, development and life cycles).</a:t>
            </a:r>
          </a:p>
          <a:p>
            <a:pPr marL="0" indent="0">
              <a:buNone/>
            </a:pPr>
            <a:r>
              <a:rPr lang="en-US" altLang="en-US"/>
              <a:t>5.16 Understand the effect of temperature on the rate of enzyme activity and its impact on plants, animals and microorganisms. </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3378984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Rectangle 1"/>
          <p:cNvSpPr>
            <a:spLocks noGrp="1" noChangeArrowheads="1"/>
          </p:cNvSpPr>
          <p:nvPr>
            <p:ph type="body" idx="1"/>
          </p:nvPr>
        </p:nvSpPr>
        <p:spPr>
          <a:xfrm>
            <a:off x="235131" y="1601764"/>
            <a:ext cx="6092887" cy="4991695"/>
          </a:xfrm>
        </p:spPr>
        <p:txBody>
          <a:bodyPr/>
          <a:lstStyle/>
          <a:p>
            <a:pPr eaLnBrk="1" hangingPunct="1">
              <a:lnSpc>
                <a:spcPts val="2250"/>
              </a:lnSpc>
              <a:spcBef>
                <a:spcPct val="0"/>
              </a:spcBef>
              <a:spcAft>
                <a:spcPts val="1406"/>
              </a:spcAft>
              <a:buSzPct val="130000"/>
              <a:buBlip>
                <a:blip r:embed="rId3"/>
              </a:buBlip>
              <a:tabLst>
                <a:tab pos="375034" algn="l"/>
              </a:tabLst>
            </a:pPr>
            <a:r>
              <a:rPr lang="en-US" altLang="en-US" dirty="0" smtClean="0">
                <a:latin typeface="Comic Sans MS" panose="030F0702030302020204" pitchFamily="66" charset="0"/>
              </a:rPr>
              <a:t>The energy entering ecosystems is fixed by </a:t>
            </a:r>
            <a:r>
              <a:rPr lang="en-US" altLang="en-US" b="1" dirty="0" smtClean="0">
                <a:solidFill>
                  <a:srgbClr val="00B050"/>
                </a:solidFill>
                <a:latin typeface="Comic Sans MS" panose="030F0702030302020204" pitchFamily="66" charset="0"/>
              </a:rPr>
              <a:t>producers in photosynthesis</a:t>
            </a:r>
            <a:r>
              <a:rPr lang="en-US" altLang="en-US" dirty="0" smtClean="0">
                <a:latin typeface="Comic Sans MS" panose="030F0702030302020204" pitchFamily="66" charset="0"/>
              </a:rPr>
              <a:t>.</a:t>
            </a:r>
            <a:endParaRPr lang="en-US" altLang="en-US" sz="1828" dirty="0">
              <a:latin typeface="Comic Sans MS" panose="030F0702030302020204" pitchFamily="66" charset="0"/>
            </a:endParaRPr>
          </a:p>
          <a:p>
            <a:pPr lvl="1" eaLnBrk="1" hangingPunct="1">
              <a:lnSpc>
                <a:spcPts val="2250"/>
              </a:lnSpc>
              <a:spcBef>
                <a:spcPct val="0"/>
              </a:spcBef>
              <a:spcAft>
                <a:spcPts val="1406"/>
              </a:spcAft>
              <a:buSzPct val="120000"/>
              <a:buBlip>
                <a:blip r:embed="rId4"/>
              </a:buBlip>
              <a:tabLst>
                <a:tab pos="375034" algn="l"/>
              </a:tabLst>
            </a:pPr>
            <a:r>
              <a:rPr lang="en-US" altLang="en-US" sz="1687" b="1" dirty="0">
                <a:latin typeface="Comic Sans MS" panose="030F0702030302020204" pitchFamily="66" charset="0"/>
              </a:rPr>
              <a:t>Gross primary production</a:t>
            </a:r>
            <a:r>
              <a:rPr lang="en-US" altLang="en-US" sz="1687" dirty="0">
                <a:latin typeface="Comic Sans MS" panose="030F0702030302020204" pitchFamily="66" charset="0"/>
              </a:rPr>
              <a:t> (</a:t>
            </a:r>
            <a:r>
              <a:rPr lang="en-US" altLang="en-US" sz="1687" b="1" dirty="0">
                <a:latin typeface="Comic Sans MS" panose="030F0702030302020204" pitchFamily="66" charset="0"/>
              </a:rPr>
              <a:t>GPP</a:t>
            </a:r>
            <a:r>
              <a:rPr lang="en-US" altLang="en-US" sz="1687" dirty="0">
                <a:latin typeface="Comic Sans MS" panose="030F0702030302020204" pitchFamily="66" charset="0"/>
              </a:rPr>
              <a:t>) is the total energy fixed by a plant through photosynthesis.</a:t>
            </a:r>
          </a:p>
          <a:p>
            <a:pPr lvl="1" eaLnBrk="1" hangingPunct="1">
              <a:lnSpc>
                <a:spcPts val="2250"/>
              </a:lnSpc>
              <a:spcBef>
                <a:spcPct val="0"/>
              </a:spcBef>
              <a:spcAft>
                <a:spcPts val="1406"/>
              </a:spcAft>
              <a:buSzPct val="120000"/>
              <a:buBlip>
                <a:blip r:embed="rId4"/>
              </a:buBlip>
              <a:tabLst>
                <a:tab pos="375034" algn="l"/>
              </a:tabLst>
            </a:pPr>
            <a:r>
              <a:rPr lang="en-US" altLang="en-US" sz="1687" b="1" dirty="0">
                <a:latin typeface="Comic Sans MS" panose="030F0702030302020204" pitchFamily="66" charset="0"/>
              </a:rPr>
              <a:t>Net primary production</a:t>
            </a:r>
            <a:r>
              <a:rPr lang="en-US" altLang="en-US" sz="1687" dirty="0">
                <a:latin typeface="Comic Sans MS" panose="030F0702030302020204" pitchFamily="66" charset="0"/>
              </a:rPr>
              <a:t> (</a:t>
            </a:r>
            <a:r>
              <a:rPr lang="en-US" altLang="en-US" sz="1687" b="1" dirty="0">
                <a:latin typeface="Comic Sans MS" panose="030F0702030302020204" pitchFamily="66" charset="0"/>
              </a:rPr>
              <a:t>NPP</a:t>
            </a:r>
            <a:r>
              <a:rPr lang="en-US" altLang="en-US" sz="1687" dirty="0">
                <a:latin typeface="Comic Sans MS" panose="030F0702030302020204" pitchFamily="66" charset="0"/>
              </a:rPr>
              <a:t>) is the</a:t>
            </a:r>
            <a:br>
              <a:rPr lang="en-US" altLang="en-US" sz="1687" dirty="0">
                <a:latin typeface="Comic Sans MS" panose="030F0702030302020204" pitchFamily="66" charset="0"/>
              </a:rPr>
            </a:br>
            <a:r>
              <a:rPr lang="en-US" altLang="en-US" sz="1687" b="1" dirty="0">
                <a:latin typeface="Comic Sans MS" panose="030F0702030302020204" pitchFamily="66" charset="0"/>
              </a:rPr>
              <a:t>GPP</a:t>
            </a:r>
            <a:r>
              <a:rPr lang="en-US" altLang="en-US" sz="1687" dirty="0">
                <a:latin typeface="Comic Sans MS" panose="030F0702030302020204" pitchFamily="66" charset="0"/>
              </a:rPr>
              <a:t> minus the energy required by the plant for </a:t>
            </a:r>
            <a:r>
              <a:rPr lang="en-US" altLang="en-US" sz="1687" dirty="0">
                <a:solidFill>
                  <a:srgbClr val="FF0000"/>
                </a:solidFill>
                <a:latin typeface="Comic Sans MS" panose="030F0702030302020204" pitchFamily="66" charset="0"/>
              </a:rPr>
              <a:t>respiration</a:t>
            </a:r>
            <a:r>
              <a:rPr lang="en-US" altLang="en-US" sz="1687" dirty="0">
                <a:latin typeface="Comic Sans MS" panose="030F0702030302020204" pitchFamily="66" charset="0"/>
              </a:rPr>
              <a:t>. It represents the amount of </a:t>
            </a:r>
            <a:r>
              <a:rPr lang="en-US" altLang="en-US" sz="1687" b="1" dirty="0">
                <a:solidFill>
                  <a:srgbClr val="0070C0"/>
                </a:solidFill>
                <a:latin typeface="Comic Sans MS" panose="030F0702030302020204" pitchFamily="66" charset="0"/>
              </a:rPr>
              <a:t>stored chemical energy </a:t>
            </a:r>
            <a:r>
              <a:rPr lang="en-US" altLang="en-US" sz="1687" dirty="0">
                <a:latin typeface="Comic Sans MS" panose="030F0702030302020204" pitchFamily="66" charset="0"/>
              </a:rPr>
              <a:t>that </a:t>
            </a:r>
            <a:br>
              <a:rPr lang="en-US" altLang="en-US" sz="1687" dirty="0">
                <a:latin typeface="Comic Sans MS" panose="030F0702030302020204" pitchFamily="66" charset="0"/>
              </a:rPr>
            </a:br>
            <a:r>
              <a:rPr lang="en-US" altLang="en-US" sz="1687" dirty="0">
                <a:latin typeface="Comic Sans MS" panose="030F0702030302020204" pitchFamily="66" charset="0"/>
              </a:rPr>
              <a:t>will be available to consumers in an ecosystem.</a:t>
            </a:r>
          </a:p>
          <a:p>
            <a:pPr lvl="1" eaLnBrk="1" hangingPunct="1">
              <a:lnSpc>
                <a:spcPts val="2250"/>
              </a:lnSpc>
              <a:spcBef>
                <a:spcPct val="0"/>
              </a:spcBef>
              <a:spcAft>
                <a:spcPts val="1406"/>
              </a:spcAft>
              <a:buSzPct val="120000"/>
              <a:buBlip>
                <a:blip r:embed="rId4"/>
              </a:buBlip>
              <a:tabLst>
                <a:tab pos="375034" algn="l"/>
              </a:tabLst>
            </a:pPr>
            <a:r>
              <a:rPr lang="en-US" altLang="en-US" sz="1687" b="1" dirty="0">
                <a:latin typeface="Comic Sans MS" panose="030F0702030302020204" pitchFamily="66" charset="0"/>
              </a:rPr>
              <a:t>Net primary</a:t>
            </a:r>
            <a:r>
              <a:rPr lang="en-US" altLang="en-US" sz="1687" dirty="0">
                <a:latin typeface="Comic Sans MS" panose="030F0702030302020204" pitchFamily="66" charset="0"/>
              </a:rPr>
              <a:t> </a:t>
            </a:r>
            <a:r>
              <a:rPr lang="en-US" altLang="en-US" sz="1687" b="1" dirty="0">
                <a:latin typeface="Comic Sans MS" panose="030F0702030302020204" pitchFamily="66" charset="0"/>
              </a:rPr>
              <a:t>productivity</a:t>
            </a:r>
            <a:r>
              <a:rPr lang="en-US" altLang="en-US" sz="1687" dirty="0">
                <a:latin typeface="Comic Sans MS" panose="030F0702030302020204" pitchFamily="66" charset="0"/>
              </a:rPr>
              <a:t> </a:t>
            </a:r>
            <a:br>
              <a:rPr lang="en-US" altLang="en-US" sz="1687" dirty="0">
                <a:latin typeface="Comic Sans MS" panose="030F0702030302020204" pitchFamily="66" charset="0"/>
              </a:rPr>
            </a:br>
            <a:r>
              <a:rPr lang="en-US" altLang="en-US" sz="1687" dirty="0">
                <a:latin typeface="Comic Sans MS" panose="030F0702030302020204" pitchFamily="66" charset="0"/>
              </a:rPr>
              <a:t>is the biomass produced per unit area</a:t>
            </a:r>
            <a:br>
              <a:rPr lang="en-US" altLang="en-US" sz="1687" dirty="0">
                <a:latin typeface="Comic Sans MS" panose="030F0702030302020204" pitchFamily="66" charset="0"/>
              </a:rPr>
            </a:br>
            <a:r>
              <a:rPr lang="en-US" altLang="en-US" sz="1687" dirty="0">
                <a:latin typeface="Comic Sans MS" panose="030F0702030302020204" pitchFamily="66" charset="0"/>
              </a:rPr>
              <a:t>per unit time, e.g. g m</a:t>
            </a:r>
            <a:r>
              <a:rPr lang="en-US" altLang="en-US" sz="1687" baseline="32000" dirty="0">
                <a:latin typeface="Comic Sans MS" panose="030F0702030302020204" pitchFamily="66" charset="0"/>
              </a:rPr>
              <a:t>-2</a:t>
            </a:r>
            <a:r>
              <a:rPr lang="en-US" altLang="en-US" sz="1687" dirty="0">
                <a:latin typeface="Comic Sans MS" panose="030F0702030302020204" pitchFamily="66" charset="0"/>
              </a:rPr>
              <a:t>y</a:t>
            </a:r>
            <a:r>
              <a:rPr lang="en-US" altLang="en-US" sz="1687" baseline="32000" dirty="0">
                <a:latin typeface="Comic Sans MS" panose="030F0702030302020204" pitchFamily="66" charset="0"/>
              </a:rPr>
              <a:t>-1</a:t>
            </a:r>
          </a:p>
        </p:txBody>
      </p:sp>
      <p:sp>
        <p:nvSpPr>
          <p:cNvPr id="25603" name="Rectangle 2"/>
          <p:cNvSpPr>
            <a:spLocks noGrp="1" noChangeArrowheads="1"/>
          </p:cNvSpPr>
          <p:nvPr>
            <p:ph type="title"/>
          </p:nvPr>
        </p:nvSpPr>
        <p:spPr>
          <a:xfrm>
            <a:off x="0" y="-8929"/>
            <a:ext cx="12192000" cy="949896"/>
          </a:xfrm>
          <a:solidFill>
            <a:srgbClr val="FFFF00"/>
          </a:solidFill>
        </p:spPr>
        <p:txBody>
          <a:bodyPr anchor="b"/>
          <a:lstStyle/>
          <a:p>
            <a:pPr marL="0" algn="l" eaLnBrk="1" hangingPunct="1">
              <a:spcBef>
                <a:spcPct val="0"/>
              </a:spcBef>
              <a:tabLst>
                <a:tab pos="669703" algn="l"/>
              </a:tabLst>
            </a:pPr>
            <a:r>
              <a:rPr lang="en-US" altLang="en-US" sz="4219" b="1" u="sng" dirty="0">
                <a:latin typeface="Comic Sans MS" panose="030F0702030302020204" pitchFamily="66" charset="0"/>
              </a:rPr>
              <a:t>Primary Production</a:t>
            </a:r>
          </a:p>
        </p:txBody>
      </p:sp>
      <p:pic>
        <p:nvPicPr>
          <p:cNvPr id="256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75" y="1300386"/>
            <a:ext cx="3571875" cy="255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5605" name="Rectangle 4"/>
          <p:cNvSpPr>
            <a:spLocks noChangeArrowheads="1"/>
          </p:cNvSpPr>
          <p:nvPr/>
        </p:nvSpPr>
        <p:spPr bwMode="auto">
          <a:xfrm>
            <a:off x="6828234" y="3295055"/>
            <a:ext cx="2857500"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lnSpc>
                <a:spcPct val="136000"/>
              </a:lnSpc>
              <a:spcBef>
                <a:spcPts val="3200"/>
              </a:spcBef>
              <a:buSzPct val="181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lnSpc>
                <a:spcPct val="136000"/>
              </a:lnSpc>
              <a:spcBef>
                <a:spcPts val="3200"/>
              </a:spcBef>
              <a:buSzPct val="79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80364" defTabSz="642915" fontAlgn="base">
              <a:lnSpc>
                <a:spcPct val="100000"/>
              </a:lnSpc>
              <a:spcBef>
                <a:spcPct val="0"/>
              </a:spcBef>
              <a:spcAft>
                <a:spcPct val="0"/>
              </a:spcAft>
              <a:buSzTx/>
              <a:buNone/>
              <a:tabLst>
                <a:tab pos="366104" algn="l"/>
              </a:tabLst>
            </a:pPr>
            <a:r>
              <a:rPr lang="en-US" altLang="en-US" sz="1406" b="1">
                <a:solidFill>
                  <a:srgbClr val="FCFE17"/>
                </a:solidFill>
              </a:rPr>
              <a:t>Grassland: high productivity</a:t>
            </a:r>
          </a:p>
        </p:txBody>
      </p:sp>
      <p:pic>
        <p:nvPicPr>
          <p:cNvPr id="256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8234" y="4378896"/>
            <a:ext cx="35718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5607" name="Rectangle 6"/>
          <p:cNvSpPr>
            <a:spLocks noChangeArrowheads="1"/>
          </p:cNvSpPr>
          <p:nvPr/>
        </p:nvSpPr>
        <p:spPr bwMode="auto">
          <a:xfrm>
            <a:off x="6810375" y="5956102"/>
            <a:ext cx="3491508"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lnSpc>
                <a:spcPct val="136000"/>
              </a:lnSpc>
              <a:spcBef>
                <a:spcPts val="3200"/>
              </a:spcBef>
              <a:buSzPct val="181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lnSpc>
                <a:spcPct val="136000"/>
              </a:lnSpc>
              <a:spcBef>
                <a:spcPts val="3200"/>
              </a:spcBef>
              <a:buSzPct val="79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lnSpc>
                <a:spcPct val="136000"/>
              </a:lnSpc>
              <a:spcBef>
                <a:spcPts val="3200"/>
              </a:spcBef>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lnSpc>
                <a:spcPct val="136000"/>
              </a:lnSpc>
              <a:spcBef>
                <a:spcPts val="3200"/>
              </a:spcBef>
              <a:spcAft>
                <a:spcPct val="0"/>
              </a:spcAft>
              <a:buSzPct val="177000"/>
              <a:buChar char="•"/>
              <a:tabLst>
                <a:tab pos="520700" algn="l"/>
              </a:tabLst>
              <a:defRPr sz="28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80364" defTabSz="642915" fontAlgn="base">
              <a:lnSpc>
                <a:spcPct val="100000"/>
              </a:lnSpc>
              <a:spcBef>
                <a:spcPct val="0"/>
              </a:spcBef>
              <a:spcAft>
                <a:spcPct val="0"/>
              </a:spcAft>
              <a:buSzTx/>
              <a:buNone/>
              <a:tabLst>
                <a:tab pos="366104" algn="l"/>
              </a:tabLst>
            </a:pPr>
            <a:r>
              <a:rPr lang="en-US" altLang="en-US" sz="1406" b="1">
                <a:solidFill>
                  <a:srgbClr val="FCFE17"/>
                </a:solidFill>
              </a:rPr>
              <a:t>Grass biomass available to consumers</a:t>
            </a:r>
          </a:p>
        </p:txBody>
      </p:sp>
    </p:spTree>
    <p:extLst>
      <p:ext uri="{BB962C8B-B14F-4D97-AF65-F5344CB8AC3E}">
        <p14:creationId xmlns:p14="http://schemas.microsoft.com/office/powerpoint/2010/main" val="28498878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9145"/>
          </a:xfrm>
          <a:solidFill>
            <a:srgbClr val="FFFF00"/>
          </a:solidFill>
        </p:spPr>
        <p:txBody>
          <a:bodyPr/>
          <a:lstStyle/>
          <a:p>
            <a:pPr algn="l">
              <a:defRPr/>
            </a:pPr>
            <a:r>
              <a:rPr lang="en-GB" sz="3200" b="1" u="sng" dirty="0">
                <a:latin typeface="Comic Sans MS"/>
                <a:cs typeface="Comic Sans MS"/>
              </a:rPr>
              <a:t>Energy Losses In Producers</a:t>
            </a:r>
            <a:endParaRPr lang="en-US" sz="3200" b="1" u="sng" dirty="0">
              <a:latin typeface="Comic Sans MS"/>
              <a:cs typeface="Comic Sans MS"/>
            </a:endParaRPr>
          </a:p>
        </p:txBody>
      </p:sp>
      <p:sp>
        <p:nvSpPr>
          <p:cNvPr id="3" name="Content Placeholder 2"/>
          <p:cNvSpPr>
            <a:spLocks noGrp="1"/>
          </p:cNvSpPr>
          <p:nvPr>
            <p:ph idx="1"/>
          </p:nvPr>
        </p:nvSpPr>
        <p:spPr>
          <a:xfrm>
            <a:off x="0" y="1442609"/>
            <a:ext cx="12070080" cy="3052837"/>
          </a:xfrm>
        </p:spPr>
        <p:txBody>
          <a:bodyPr>
            <a:normAutofit/>
          </a:bodyPr>
          <a:lstStyle/>
          <a:p>
            <a:pPr>
              <a:lnSpc>
                <a:spcPct val="80000"/>
              </a:lnSpc>
              <a:defRPr/>
            </a:pPr>
            <a:r>
              <a:rPr lang="en-US" altLang="en-US" sz="2600" dirty="0">
                <a:latin typeface="Comic Sans MS" panose="030F0702030302020204" pitchFamily="66" charset="0"/>
                <a:ea typeface="ＭＳ Ｐゴシック" panose="020B0600070205080204" pitchFamily="34" charset="-128"/>
              </a:rPr>
              <a:t>Over 90% of the sun’s energy is reflected back into space by clouds and dust or absorbed by the atmosphere.</a:t>
            </a:r>
          </a:p>
          <a:p>
            <a:pPr>
              <a:lnSpc>
                <a:spcPct val="80000"/>
              </a:lnSpc>
              <a:defRPr/>
            </a:pPr>
            <a:r>
              <a:rPr lang="en-US" altLang="en-US" sz="2600" dirty="0">
                <a:latin typeface="Comic Sans MS" panose="030F0702030302020204" pitchFamily="66" charset="0"/>
                <a:ea typeface="ＭＳ Ｐゴシック" panose="020B0600070205080204" pitchFamily="34" charset="-128"/>
              </a:rPr>
              <a:t>Not all wavelengths of light can be absorbed and used for photosynthesis</a:t>
            </a:r>
          </a:p>
          <a:p>
            <a:pPr>
              <a:lnSpc>
                <a:spcPct val="80000"/>
              </a:lnSpc>
              <a:defRPr/>
            </a:pPr>
            <a:r>
              <a:rPr lang="en-US" altLang="en-US" sz="2600" dirty="0">
                <a:latin typeface="Comic Sans MS" panose="030F0702030302020204" pitchFamily="66" charset="0"/>
                <a:ea typeface="ＭＳ Ｐゴシック" panose="020B0600070205080204" pitchFamily="34" charset="-128"/>
              </a:rPr>
              <a:t>Light may not fall on a chlorophyll molecule</a:t>
            </a:r>
          </a:p>
          <a:p>
            <a:pPr>
              <a:lnSpc>
                <a:spcPct val="80000"/>
              </a:lnSpc>
              <a:defRPr/>
            </a:pPr>
            <a:r>
              <a:rPr lang="en-US" altLang="en-US" sz="2600" dirty="0">
                <a:latin typeface="Comic Sans MS" panose="030F0702030302020204" pitchFamily="66" charset="0"/>
                <a:ea typeface="ＭＳ Ｐゴシック" panose="020B0600070205080204" pitchFamily="34" charset="-128"/>
              </a:rPr>
              <a:t>A factor, such as low carbon dioxide levels, may limit the rate of photosynthesis</a:t>
            </a:r>
          </a:p>
          <a:p>
            <a:pPr>
              <a:lnSpc>
                <a:spcPct val="80000"/>
              </a:lnSpc>
              <a:defRPr/>
            </a:pPr>
            <a:endParaRPr lang="en-US" altLang="en-US" sz="2600" dirty="0">
              <a:latin typeface="Comic Sans MS" panose="030F0702030302020204" pitchFamily="66" charset="0"/>
              <a:ea typeface="ＭＳ Ｐゴシック" panose="020B0600070205080204" pitchFamily="34" charset="-128"/>
            </a:endParaRPr>
          </a:p>
          <a:p>
            <a:pPr>
              <a:lnSpc>
                <a:spcPct val="80000"/>
              </a:lnSpc>
              <a:defRPr/>
            </a:pPr>
            <a:endParaRPr lang="en-US" altLang="en-US" sz="2600" dirty="0">
              <a:latin typeface="Comic Sans MS" panose="030F0702030302020204" pitchFamily="66" charset="0"/>
              <a:ea typeface="ＭＳ Ｐゴシック" panose="020B0600070205080204" pitchFamily="34" charset="-128"/>
            </a:endParaRPr>
          </a:p>
        </p:txBody>
      </p:sp>
      <p:pic>
        <p:nvPicPr>
          <p:cNvPr id="2458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080" y="4868912"/>
            <a:ext cx="2773784"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3985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83"/>
            <a:ext cx="12192000" cy="1146907"/>
          </a:xfrm>
          <a:solidFill>
            <a:srgbClr val="FFFF00"/>
          </a:solidFill>
        </p:spPr>
        <p:txBody>
          <a:bodyPr/>
          <a:lstStyle/>
          <a:p>
            <a:pPr algn="l">
              <a:defRPr/>
            </a:pPr>
            <a:r>
              <a:rPr lang="en-GB" sz="3200" b="1" u="sng" dirty="0">
                <a:latin typeface="Comic Sans MS"/>
                <a:cs typeface="Comic Sans MS"/>
              </a:rPr>
              <a:t>Energy Losses In Producers (Primary Productivity)</a:t>
            </a:r>
            <a:endParaRPr lang="en-US" sz="3200" b="1" u="sng" dirty="0">
              <a:latin typeface="Comic Sans MS"/>
              <a:cs typeface="Comic Sans MS"/>
            </a:endParaRPr>
          </a:p>
        </p:txBody>
      </p:sp>
      <p:sp>
        <p:nvSpPr>
          <p:cNvPr id="3" name="Content Placeholder 2"/>
          <p:cNvSpPr>
            <a:spLocks noGrp="1"/>
          </p:cNvSpPr>
          <p:nvPr>
            <p:ph idx="1"/>
          </p:nvPr>
        </p:nvSpPr>
        <p:spPr>
          <a:xfrm>
            <a:off x="1992809" y="1268015"/>
            <a:ext cx="8371582" cy="3456906"/>
          </a:xfrm>
        </p:spPr>
        <p:txBody>
          <a:bodyPr>
            <a:normAutofit/>
          </a:bodyPr>
          <a:lstStyle/>
          <a:p>
            <a:pPr marL="92643" indent="0">
              <a:lnSpc>
                <a:spcPct val="90000"/>
              </a:lnSpc>
              <a:buNone/>
              <a:defRPr/>
            </a:pPr>
            <a:endParaRPr lang="en-US" altLang="en-US" sz="2400" dirty="0">
              <a:latin typeface="Comic Sans MS" panose="030F0702030302020204" pitchFamily="66" charset="0"/>
              <a:ea typeface="ＭＳ Ｐゴシック" panose="020B0600070205080204" pitchFamily="34" charset="-128"/>
            </a:endParaRPr>
          </a:p>
          <a:p>
            <a:pPr marL="92643" indent="0">
              <a:lnSpc>
                <a:spcPct val="90000"/>
              </a:lnSpc>
              <a:buNone/>
              <a:defRPr/>
            </a:pPr>
            <a:r>
              <a:rPr lang="en-US" altLang="en-US" sz="2400" dirty="0">
                <a:solidFill>
                  <a:srgbClr val="008000"/>
                </a:solidFill>
                <a:latin typeface="Comic Sans MS" panose="030F0702030302020204" pitchFamily="66" charset="0"/>
                <a:ea typeface="ＭＳ Ｐゴシック" panose="020B0600070205080204" pitchFamily="34" charset="-128"/>
              </a:rPr>
              <a:t>Net primary production (NPP) = </a:t>
            </a:r>
          </a:p>
          <a:p>
            <a:pPr marL="92643" indent="0">
              <a:lnSpc>
                <a:spcPct val="90000"/>
              </a:lnSpc>
              <a:buNone/>
              <a:defRPr/>
            </a:pPr>
            <a:r>
              <a:rPr lang="en-US" altLang="en-US" sz="2400" dirty="0">
                <a:solidFill>
                  <a:srgbClr val="008000"/>
                </a:solidFill>
                <a:latin typeface="Comic Sans MS" panose="030F0702030302020204" pitchFamily="66" charset="0"/>
                <a:ea typeface="ＭＳ Ｐゴシック" panose="020B0600070205080204" pitchFamily="34" charset="-128"/>
              </a:rPr>
              <a:t>gross primary production (GPP) – respiratory loses (R)</a:t>
            </a:r>
          </a:p>
          <a:p>
            <a:pPr>
              <a:lnSpc>
                <a:spcPct val="90000"/>
              </a:lnSpc>
              <a:defRPr/>
            </a:pPr>
            <a:endParaRPr lang="en-US" altLang="en-US" sz="2400" dirty="0">
              <a:latin typeface="Comic Sans MS" panose="030F0702030302020204" pitchFamily="66" charset="0"/>
              <a:ea typeface="ＭＳ Ｐゴシック" panose="020B0600070205080204" pitchFamily="34" charset="-128"/>
            </a:endParaRPr>
          </a:p>
        </p:txBody>
      </p:sp>
      <p:pic>
        <p:nvPicPr>
          <p:cNvPr id="2765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080" y="4868912"/>
            <a:ext cx="2773784"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7574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 y="0"/>
            <a:ext cx="12198927" cy="1325563"/>
          </a:xfrm>
          <a:solidFill>
            <a:srgbClr val="FFFF00"/>
          </a:solidFill>
          <a:extLst>
            <a:ext uri="{91240B29-F687-4f45-9708-019B960494DF}"/>
            <a:ext uri="{FAA26D3D-D897-4be2-8F04-BA451C77F1D7}"/>
          </a:extLst>
        </p:spPr>
        <p:style>
          <a:lnRef idx="0">
            <a:schemeClr val="accent3"/>
          </a:lnRef>
          <a:fillRef idx="3">
            <a:schemeClr val="accent3"/>
          </a:fillRef>
          <a:effectRef idx="3">
            <a:schemeClr val="accent3"/>
          </a:effectRef>
          <a:fontRef idx="minor">
            <a:schemeClr val="lt1"/>
          </a:fontRef>
        </p:style>
        <p:txBody>
          <a:bodyPr/>
          <a:lstStyle/>
          <a:p>
            <a:pPr>
              <a:defRPr/>
            </a:pPr>
            <a:r>
              <a:rPr lang="en-GB" sz="4000" b="1" u="sng" dirty="0">
                <a:solidFill>
                  <a:srgbClr val="000000"/>
                </a:solidFill>
                <a:latin typeface="Comic Sans MS" panose="030F0702030302020204" pitchFamily="66" charset="0"/>
              </a:rPr>
              <a:t>Calculating the efficiency of energy transfers </a:t>
            </a:r>
          </a:p>
        </p:txBody>
      </p:sp>
      <p:sp>
        <p:nvSpPr>
          <p:cNvPr id="51205" name="Content Placeholder 2"/>
          <p:cNvSpPr>
            <a:spLocks noGrp="1"/>
          </p:cNvSpPr>
          <p:nvPr>
            <p:ph idx="1"/>
          </p:nvPr>
        </p:nvSpPr>
        <p:spPr>
          <a:xfrm>
            <a:off x="678873" y="1814945"/>
            <a:ext cx="10674927" cy="4362018"/>
          </a:xfrm>
        </p:spPr>
        <p:txBody>
          <a:bodyPr/>
          <a:lstStyle/>
          <a:p>
            <a:r>
              <a:rPr lang="en-GB" altLang="en-US" dirty="0" smtClean="0">
                <a:latin typeface="Comic Sans MS" panose="030F0702030302020204" pitchFamily="66" charset="0"/>
              </a:rPr>
              <a:t>The amount of energy available is usually measured in kilojoules per square metre per year (kJ m</a:t>
            </a:r>
            <a:r>
              <a:rPr lang="en-GB" altLang="en-US" baseline="30000" dirty="0" smtClean="0">
                <a:latin typeface="Comic Sans MS" panose="030F0702030302020204" pitchFamily="66" charset="0"/>
              </a:rPr>
              <a:t>-2</a:t>
            </a:r>
            <a:r>
              <a:rPr lang="en-GB" altLang="en-US" dirty="0" smtClean="0">
                <a:latin typeface="Comic Sans MS" panose="030F0702030302020204" pitchFamily="66" charset="0"/>
              </a:rPr>
              <a:t>year</a:t>
            </a:r>
            <a:r>
              <a:rPr lang="en-GB" altLang="en-US" baseline="30000" dirty="0" smtClean="0">
                <a:latin typeface="Comic Sans MS" panose="030F0702030302020204" pitchFamily="66" charset="0"/>
              </a:rPr>
              <a:t>-1</a:t>
            </a:r>
            <a:r>
              <a:rPr lang="en-GB" altLang="en-US" dirty="0" smtClean="0">
                <a:latin typeface="Comic Sans MS" panose="030F0702030302020204" pitchFamily="66" charset="0"/>
              </a:rPr>
              <a:t>)</a:t>
            </a:r>
          </a:p>
          <a:p>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It is useful to calculate the efficiency of the energy transfer between each trophic level.</a:t>
            </a:r>
          </a:p>
        </p:txBody>
      </p:sp>
    </p:spTree>
    <p:extLst>
      <p:ext uri="{BB962C8B-B14F-4D97-AF65-F5344CB8AC3E}">
        <p14:creationId xmlns:p14="http://schemas.microsoft.com/office/powerpoint/2010/main" val="1677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a:themeElements>
    <a:clrScheme name="">
      <a:dk1>
        <a:srgbClr val="373029"/>
      </a:dk1>
      <a:lt1>
        <a:srgbClr val="C8CFD6"/>
      </a:lt1>
      <a:dk2>
        <a:srgbClr val="000000"/>
      </a:dk2>
      <a:lt2>
        <a:srgbClr val="000000"/>
      </a:lt2>
      <a:accent1>
        <a:srgbClr val="D4A654"/>
      </a:accent1>
      <a:accent2>
        <a:srgbClr val="333399"/>
      </a:accent2>
      <a:accent3>
        <a:srgbClr val="E0E4E8"/>
      </a:accent3>
      <a:accent4>
        <a:srgbClr val="2D2721"/>
      </a:accent4>
      <a:accent5>
        <a:srgbClr val="E6D0B3"/>
      </a:accent5>
      <a:accent6>
        <a:srgbClr val="2D2D8A"/>
      </a:accent6>
      <a:hlink>
        <a:srgbClr val="009999"/>
      </a:hlink>
      <a:folHlink>
        <a:srgbClr val="99CC00"/>
      </a:folHlink>
    </a:clrScheme>
    <a:fontScheme name="Title &amp; Bullets">
      <a:majorFont>
        <a:latin typeface="Arial Black"/>
        <a:ea typeface="Arial Black"/>
        <a:cs typeface="Arial Black"/>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4A654">
            <a:alpha val="14902"/>
          </a:srgbClr>
        </a:solidFill>
        <a:ln w="25400" cap="flat" cmpd="sng" algn="ctr">
          <a:solidFill>
            <a:srgbClr val="6C371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520700" algn="l"/>
          </a:tabLst>
          <a:defRPr kumimoji="0" lang="en-US" sz="2800" b="0" i="0" u="none" strike="noStrike" cap="none" normalizeH="0" baseline="0" smtClean="0">
            <a:ln>
              <a:noFill/>
            </a:ln>
            <a:solidFill>
              <a:srgbClr val="373029"/>
            </a:solidFill>
            <a:effectLst/>
            <a:latin typeface="Hoefler Text" pitchFamily="1" charset="0"/>
            <a:ea typeface="Hoefler Text" pitchFamily="1" charset="0"/>
            <a:cs typeface="Hoefler Text" pitchFamily="1" charset="0"/>
            <a:sym typeface="Hoefler Text" pitchFamily="1" charset="0"/>
          </a:defRPr>
        </a:defPPr>
      </a:lstStyle>
    </a:spDef>
    <a:lnDef>
      <a:spPr bwMode="auto">
        <a:xfrm>
          <a:off x="0" y="0"/>
          <a:ext cx="1" cy="1"/>
        </a:xfrm>
        <a:custGeom>
          <a:avLst/>
          <a:gdLst/>
          <a:ahLst/>
          <a:cxnLst/>
          <a:rect l="0" t="0" r="0" b="0"/>
          <a:pathLst/>
        </a:custGeom>
        <a:solidFill>
          <a:srgbClr val="D4A654">
            <a:alpha val="14902"/>
          </a:srgbClr>
        </a:solidFill>
        <a:ln w="25400" cap="flat" cmpd="sng" algn="ctr">
          <a:solidFill>
            <a:srgbClr val="6C371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tab pos="520700" algn="l"/>
          </a:tabLst>
          <a:defRPr kumimoji="0" lang="en-US" sz="2800" b="0" i="0" u="none" strike="noStrike" cap="none" normalizeH="0" baseline="0" smtClean="0">
            <a:ln>
              <a:noFill/>
            </a:ln>
            <a:solidFill>
              <a:srgbClr val="373029"/>
            </a:solidFill>
            <a:effectLst/>
            <a:latin typeface="Hoefler Text" pitchFamily="1" charset="0"/>
            <a:ea typeface="Hoefler Text" pitchFamily="1" charset="0"/>
            <a:cs typeface="Hoefler Text" pitchFamily="1" charset="0"/>
            <a:sym typeface="Hoefler Text"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2581</Words>
  <Application>Microsoft Office PowerPoint</Application>
  <PresentationFormat>Widescreen</PresentationFormat>
  <Paragraphs>233</Paragraphs>
  <Slides>56</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56</vt:i4>
      </vt:variant>
    </vt:vector>
  </HeadingPairs>
  <TitlesOfParts>
    <vt:vector size="68" baseType="lpstr">
      <vt:lpstr>ＭＳ Ｐゴシック</vt:lpstr>
      <vt:lpstr>Arial</vt:lpstr>
      <vt:lpstr>Arial Black</vt:lpstr>
      <vt:lpstr>Calibri</vt:lpstr>
      <vt:lpstr>Calibri Light</vt:lpstr>
      <vt:lpstr>Comic Sans MS</vt:lpstr>
      <vt:lpstr>Hoefler Text</vt:lpstr>
      <vt:lpstr>Times New Roman</vt:lpstr>
      <vt:lpstr>Office Theme</vt:lpstr>
      <vt:lpstr>1_Office Theme</vt:lpstr>
      <vt:lpstr>Title &amp; Bullets</vt:lpstr>
      <vt:lpstr>2_Office Theme</vt:lpstr>
      <vt:lpstr>T5.10 – 5.16 Energy Transfer and Climate Change             3 May 2022</vt:lpstr>
      <vt:lpstr>Review</vt:lpstr>
      <vt:lpstr>Review</vt:lpstr>
      <vt:lpstr>Thumbs Up/Down. How much do you think you know about:</vt:lpstr>
      <vt:lpstr>Focus Area 1 from Do Now: </vt:lpstr>
      <vt:lpstr>Primary Production</vt:lpstr>
      <vt:lpstr>Energy Losses In Producers</vt:lpstr>
      <vt:lpstr>Energy Losses In Producers (Primary Productivity)</vt:lpstr>
      <vt:lpstr>Calculating the efficiency of energy transfers </vt:lpstr>
      <vt:lpstr>Calculating the efficiency of energy transfers </vt:lpstr>
      <vt:lpstr>Mini whiteboards: work out the ecological efficiency for secondary consumers </vt:lpstr>
      <vt:lpstr>Mini whiteboards: work out the ecological efficiency for tertiary consumers </vt:lpstr>
      <vt:lpstr>PowerPoint Presentation</vt:lpstr>
      <vt:lpstr>PowerPoint Presentation</vt:lpstr>
      <vt:lpstr>PowerPoint Presentation</vt:lpstr>
      <vt:lpstr>Focus Area 2 from Do Now: </vt:lpstr>
      <vt:lpstr>PowerPoint Presentation</vt:lpstr>
      <vt:lpstr>Dating evidence</vt:lpstr>
      <vt:lpstr>What is a peat bog core sample?</vt:lpstr>
      <vt:lpstr>Pollen Samples</vt:lpstr>
      <vt:lpstr>True or False?</vt:lpstr>
      <vt:lpstr>Task: answer the exam question (4 marks)</vt:lpstr>
      <vt:lpstr>PowerPoint Presentation</vt:lpstr>
      <vt:lpstr>PowerPoint Presentation</vt:lpstr>
      <vt:lpstr>PowerPoint Presentation</vt:lpstr>
      <vt:lpstr>Tree rings</vt:lpstr>
      <vt:lpstr>Tree rings</vt:lpstr>
      <vt:lpstr>Show me! Tree rings are made up of …..</vt:lpstr>
      <vt:lpstr>Show me! Tree rings are wider when….</vt:lpstr>
      <vt:lpstr>Show me! The youngest rings will be </vt:lpstr>
      <vt:lpstr>Show me! A disadvantage of using tree rings to study climate change is ….</vt:lpstr>
      <vt:lpstr>PowerPoint Presentation</vt:lpstr>
      <vt:lpstr>PowerPoint Presentation</vt:lpstr>
      <vt:lpstr>Focus Area 3 from Do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Answer</vt:lpstr>
      <vt:lpstr>PowerPoint Presentation</vt:lpstr>
      <vt:lpstr>PowerPoint Presentation</vt:lpstr>
      <vt:lpstr>PowerPoint Presentation</vt:lpstr>
      <vt:lpstr>PowerPoint Presentation</vt:lpstr>
      <vt:lpstr> Think Pair Share </vt:lpstr>
      <vt:lpstr>Exam Question</vt:lpstr>
      <vt:lpstr>Answers</vt:lpstr>
      <vt:lpstr>How would a rise in average temperature affect the development of the following?</vt:lpstr>
      <vt:lpstr>PowerPoint Presentation</vt:lpstr>
      <vt:lpstr>PowerPoint Presentation</vt:lpstr>
      <vt:lpstr>PowerPoint Presentation</vt:lpstr>
      <vt:lpstr>PowerPoint Presentation</vt:lpstr>
      <vt:lpstr>Exam Skill Focus:</vt:lpstr>
      <vt:lpstr>Exit Ticket</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T5.10 – 5.16 Energy Transfer and Climate Change             3 May 2022</dc:title>
  <dc:creator>Ms J Fenn</dc:creator>
  <cp:lastModifiedBy>Ms J Fenn</cp:lastModifiedBy>
  <cp:revision>12</cp:revision>
  <dcterms:created xsi:type="dcterms:W3CDTF">2022-05-03T09:48:44Z</dcterms:created>
  <dcterms:modified xsi:type="dcterms:W3CDTF">2022-05-03T14:05:26Z</dcterms:modified>
</cp:coreProperties>
</file>