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20"/>
  </p:notesMasterIdLst>
  <p:sldIdLst>
    <p:sldId id="282" r:id="rId7"/>
    <p:sldId id="283" r:id="rId8"/>
    <p:sldId id="261" r:id="rId9"/>
    <p:sldId id="263" r:id="rId10"/>
    <p:sldId id="287" r:id="rId11"/>
    <p:sldId id="284" r:id="rId12"/>
    <p:sldId id="271" r:id="rId13"/>
    <p:sldId id="285" r:id="rId14"/>
    <p:sldId id="288" r:id="rId15"/>
    <p:sldId id="275" r:id="rId16"/>
    <p:sldId id="286" r:id="rId17"/>
    <p:sldId id="257" r:id="rId18"/>
    <p:sldId id="2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D5736-182D-46EB-927D-7C69F03A0CFF}" type="datetimeFigureOut">
              <a:rPr lang="en-GB" smtClean="0"/>
              <a:t>22/05/2025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B3CA6-011D-493D-A961-9117679DC0BF}" type="slidenum">
              <a:rPr lang="en-GB" smtClean="0"/>
              <a:t>‹#›</a:t>
            </a:fld>
            <a:endParaRPr lang="en-GB"/>
          </a:p>
        </p:txBody>
      </p:sp>
    </p:spTree>
    <p:extLst>
      <p:ext uri="{BB962C8B-B14F-4D97-AF65-F5344CB8AC3E}">
        <p14:creationId xmlns:p14="http://schemas.microsoft.com/office/powerpoint/2010/main" val="4030576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Thermoreceptors at the hypothalamus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C59864-3306-409B-8886-09E91ECF661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9767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D3437-8EF9-BBA8-AD1D-94382316C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12F177-A24D-2576-94CC-0F0FA891B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1D20A-345D-F217-9947-7B9F1BC64634}"/>
              </a:ext>
            </a:extLst>
          </p:cNvPr>
          <p:cNvSpPr>
            <a:spLocks noGrp="1"/>
          </p:cNvSpPr>
          <p:nvPr>
            <p:ph type="body" idx="1"/>
          </p:nvPr>
        </p:nvSpPr>
        <p:spPr/>
        <p:txBody>
          <a:bodyPr/>
          <a:lstStyle/>
          <a:p>
            <a:r>
              <a:rPr lang="en-GB" dirty="0"/>
              <a:t>Thermoreceptors at the hypothalamus</a:t>
            </a:r>
          </a:p>
        </p:txBody>
      </p:sp>
      <p:sp>
        <p:nvSpPr>
          <p:cNvPr id="4" name="Slide Number Placeholder 3">
            <a:extLst>
              <a:ext uri="{FF2B5EF4-FFF2-40B4-BE49-F238E27FC236}">
                <a16:creationId xmlns:a16="http://schemas.microsoft.com/office/drawing/2014/main" id="{2808E2E7-259D-94B0-9E15-1CBBDB69CA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C59864-3306-409B-8886-09E91ECF661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44626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934B4A3-C3D0-4F20-8EC6-F3BA8BFB61BA}"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98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0DB7BF1-684D-45CD-BB22-6EA96283DC21}"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929626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18FB4-8C8F-DB9F-844C-2DCADDE2381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2E329FE-873B-AE8B-7AC4-B279865B13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57D7414-A47E-A4EB-AE77-BA556DC6533C}"/>
              </a:ext>
            </a:extLst>
          </p:cNvPr>
          <p:cNvSpPr>
            <a:spLocks noGrp="1"/>
          </p:cNvSpPr>
          <p:nvPr>
            <p:ph type="dt" sz="half" idx="10"/>
          </p:nvPr>
        </p:nvSpPr>
        <p:spPr/>
        <p:txBody>
          <a:bodyPr/>
          <a:lstStyle/>
          <a:p>
            <a:fld id="{332855B6-717E-4C39-828B-7B392F7314F6}" type="datetimeFigureOut">
              <a:rPr lang="en-GB" smtClean="0"/>
              <a:t>22/05/2025</a:t>
            </a:fld>
            <a:endParaRPr lang="en-GB"/>
          </a:p>
        </p:txBody>
      </p:sp>
      <p:sp>
        <p:nvSpPr>
          <p:cNvPr id="5" name="Footer Placeholder 4">
            <a:extLst>
              <a:ext uri="{FF2B5EF4-FFF2-40B4-BE49-F238E27FC236}">
                <a16:creationId xmlns:a16="http://schemas.microsoft.com/office/drawing/2014/main" id="{FF16F44A-7064-38FE-3017-72C8857D99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6E1069-2CBB-73F4-8744-4EEA69A6EBA5}"/>
              </a:ext>
            </a:extLst>
          </p:cNvPr>
          <p:cNvSpPr>
            <a:spLocks noGrp="1"/>
          </p:cNvSpPr>
          <p:nvPr>
            <p:ph type="sldNum" sz="quarter" idx="12"/>
          </p:nvPr>
        </p:nvSpPr>
        <p:spPr/>
        <p:txBody>
          <a:bodyPr/>
          <a:lstStyle/>
          <a:p>
            <a:fld id="{B4C1885F-C566-469D-8DC1-28F1AC4FC3CD}" type="slidenum">
              <a:rPr lang="en-GB" smtClean="0"/>
              <a:t>‹#›</a:t>
            </a:fld>
            <a:endParaRPr lang="en-GB"/>
          </a:p>
        </p:txBody>
      </p:sp>
    </p:spTree>
    <p:extLst>
      <p:ext uri="{BB962C8B-B14F-4D97-AF65-F5344CB8AC3E}">
        <p14:creationId xmlns:p14="http://schemas.microsoft.com/office/powerpoint/2010/main" val="88011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A9356-E5D7-DBC3-119D-7D8EAA49454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7D5B07A-4E48-E2CD-5BB3-D30169BC01B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BBC9BBE-AD2C-DEC5-E2CF-705E922AE057}"/>
              </a:ext>
            </a:extLst>
          </p:cNvPr>
          <p:cNvSpPr>
            <a:spLocks noGrp="1"/>
          </p:cNvSpPr>
          <p:nvPr>
            <p:ph type="dt" sz="half" idx="10"/>
          </p:nvPr>
        </p:nvSpPr>
        <p:spPr/>
        <p:txBody>
          <a:bodyPr/>
          <a:lstStyle/>
          <a:p>
            <a:fld id="{332855B6-717E-4C39-828B-7B392F7314F6}" type="datetimeFigureOut">
              <a:rPr lang="en-GB" smtClean="0"/>
              <a:t>22/05/2025</a:t>
            </a:fld>
            <a:endParaRPr lang="en-GB"/>
          </a:p>
        </p:txBody>
      </p:sp>
      <p:sp>
        <p:nvSpPr>
          <p:cNvPr id="5" name="Footer Placeholder 4">
            <a:extLst>
              <a:ext uri="{FF2B5EF4-FFF2-40B4-BE49-F238E27FC236}">
                <a16:creationId xmlns:a16="http://schemas.microsoft.com/office/drawing/2014/main" id="{7358A7A3-2E4F-E669-0976-BA90A4AC3B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ABC6C7-2078-8216-9E5B-55A558EE1FC1}"/>
              </a:ext>
            </a:extLst>
          </p:cNvPr>
          <p:cNvSpPr>
            <a:spLocks noGrp="1"/>
          </p:cNvSpPr>
          <p:nvPr>
            <p:ph type="sldNum" sz="quarter" idx="12"/>
          </p:nvPr>
        </p:nvSpPr>
        <p:spPr/>
        <p:txBody>
          <a:bodyPr/>
          <a:lstStyle/>
          <a:p>
            <a:fld id="{B4C1885F-C566-469D-8DC1-28F1AC4FC3CD}" type="slidenum">
              <a:rPr lang="en-GB" smtClean="0"/>
              <a:t>‹#›</a:t>
            </a:fld>
            <a:endParaRPr lang="en-GB"/>
          </a:p>
        </p:txBody>
      </p:sp>
    </p:spTree>
    <p:extLst>
      <p:ext uri="{BB962C8B-B14F-4D97-AF65-F5344CB8AC3E}">
        <p14:creationId xmlns:p14="http://schemas.microsoft.com/office/powerpoint/2010/main" val="3978882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302FEC-5EE9-DFCA-471F-B79515C4BCC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E350AA2-FC9D-175E-5C72-BB496BF470B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FDB16BC-DB91-F9C5-5964-BB76BAA40A93}"/>
              </a:ext>
            </a:extLst>
          </p:cNvPr>
          <p:cNvSpPr>
            <a:spLocks noGrp="1"/>
          </p:cNvSpPr>
          <p:nvPr>
            <p:ph type="dt" sz="half" idx="10"/>
          </p:nvPr>
        </p:nvSpPr>
        <p:spPr/>
        <p:txBody>
          <a:bodyPr/>
          <a:lstStyle/>
          <a:p>
            <a:fld id="{332855B6-717E-4C39-828B-7B392F7314F6}" type="datetimeFigureOut">
              <a:rPr lang="en-GB" smtClean="0"/>
              <a:t>22/05/2025</a:t>
            </a:fld>
            <a:endParaRPr lang="en-GB"/>
          </a:p>
        </p:txBody>
      </p:sp>
      <p:sp>
        <p:nvSpPr>
          <p:cNvPr id="5" name="Footer Placeholder 4">
            <a:extLst>
              <a:ext uri="{FF2B5EF4-FFF2-40B4-BE49-F238E27FC236}">
                <a16:creationId xmlns:a16="http://schemas.microsoft.com/office/drawing/2014/main" id="{3F483701-8D63-D2DF-AD51-E98B75CEFF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D1FA9F-6EE2-6646-39A3-FFA2B6DCCBE4}"/>
              </a:ext>
            </a:extLst>
          </p:cNvPr>
          <p:cNvSpPr>
            <a:spLocks noGrp="1"/>
          </p:cNvSpPr>
          <p:nvPr>
            <p:ph type="sldNum" sz="quarter" idx="12"/>
          </p:nvPr>
        </p:nvSpPr>
        <p:spPr/>
        <p:txBody>
          <a:bodyPr/>
          <a:lstStyle/>
          <a:p>
            <a:fld id="{B4C1885F-C566-469D-8DC1-28F1AC4FC3CD}" type="slidenum">
              <a:rPr lang="en-GB" smtClean="0"/>
              <a:t>‹#›</a:t>
            </a:fld>
            <a:endParaRPr lang="en-GB"/>
          </a:p>
        </p:txBody>
      </p:sp>
    </p:spTree>
    <p:extLst>
      <p:ext uri="{BB962C8B-B14F-4D97-AF65-F5344CB8AC3E}">
        <p14:creationId xmlns:p14="http://schemas.microsoft.com/office/powerpoint/2010/main" val="289813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C32082B-CD5F-4F8E-9BD7-89487E9BF00B}"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099AD-FA2A-4D3A-8494-D30AFCFBAF86}" type="slidenum">
              <a:rPr lang="en-GB" smtClean="0"/>
              <a:t>‹#›</a:t>
            </a:fld>
            <a:endParaRPr lang="en-GB"/>
          </a:p>
        </p:txBody>
      </p:sp>
    </p:spTree>
    <p:extLst>
      <p:ext uri="{BB962C8B-B14F-4D97-AF65-F5344CB8AC3E}">
        <p14:creationId xmlns:p14="http://schemas.microsoft.com/office/powerpoint/2010/main" val="4245310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C32082B-CD5F-4F8E-9BD7-89487E9BF00B}"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099AD-FA2A-4D3A-8494-D30AFCFBAF86}" type="slidenum">
              <a:rPr lang="en-GB" smtClean="0"/>
              <a:t>‹#›</a:t>
            </a:fld>
            <a:endParaRPr lang="en-GB"/>
          </a:p>
        </p:txBody>
      </p:sp>
    </p:spTree>
    <p:extLst>
      <p:ext uri="{BB962C8B-B14F-4D97-AF65-F5344CB8AC3E}">
        <p14:creationId xmlns:p14="http://schemas.microsoft.com/office/powerpoint/2010/main" val="3354194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32082B-CD5F-4F8E-9BD7-89487E9BF00B}"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099AD-FA2A-4D3A-8494-D30AFCFBAF86}" type="slidenum">
              <a:rPr lang="en-GB" smtClean="0"/>
              <a:t>‹#›</a:t>
            </a:fld>
            <a:endParaRPr lang="en-GB"/>
          </a:p>
        </p:txBody>
      </p:sp>
    </p:spTree>
    <p:extLst>
      <p:ext uri="{BB962C8B-B14F-4D97-AF65-F5344CB8AC3E}">
        <p14:creationId xmlns:p14="http://schemas.microsoft.com/office/powerpoint/2010/main" val="3531666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C32082B-CD5F-4F8E-9BD7-89487E9BF00B}" type="datetimeFigureOut">
              <a:rPr lang="en-GB" smtClean="0"/>
              <a:t>22/05/2025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0099AD-FA2A-4D3A-8494-D30AFCFBAF86}" type="slidenum">
              <a:rPr lang="en-GB" smtClean="0"/>
              <a:t>‹#›</a:t>
            </a:fld>
            <a:endParaRPr lang="en-GB"/>
          </a:p>
        </p:txBody>
      </p:sp>
    </p:spTree>
    <p:extLst>
      <p:ext uri="{BB962C8B-B14F-4D97-AF65-F5344CB8AC3E}">
        <p14:creationId xmlns:p14="http://schemas.microsoft.com/office/powerpoint/2010/main" val="1420008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C32082B-CD5F-4F8E-9BD7-89487E9BF00B}" type="datetimeFigureOut">
              <a:rPr lang="en-GB" smtClean="0"/>
              <a:t>22/05/2025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0099AD-FA2A-4D3A-8494-D30AFCFBAF86}" type="slidenum">
              <a:rPr lang="en-GB" smtClean="0"/>
              <a:t>‹#›</a:t>
            </a:fld>
            <a:endParaRPr lang="en-GB"/>
          </a:p>
        </p:txBody>
      </p:sp>
    </p:spTree>
    <p:extLst>
      <p:ext uri="{BB962C8B-B14F-4D97-AF65-F5344CB8AC3E}">
        <p14:creationId xmlns:p14="http://schemas.microsoft.com/office/powerpoint/2010/main" val="3860962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C32082B-CD5F-4F8E-9BD7-89487E9BF00B}" type="datetimeFigureOut">
              <a:rPr lang="en-GB" smtClean="0"/>
              <a:t>22/05/2025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0099AD-FA2A-4D3A-8494-D30AFCFBAF86}" type="slidenum">
              <a:rPr lang="en-GB" smtClean="0"/>
              <a:t>‹#›</a:t>
            </a:fld>
            <a:endParaRPr lang="en-GB"/>
          </a:p>
        </p:txBody>
      </p:sp>
    </p:spTree>
    <p:extLst>
      <p:ext uri="{BB962C8B-B14F-4D97-AF65-F5344CB8AC3E}">
        <p14:creationId xmlns:p14="http://schemas.microsoft.com/office/powerpoint/2010/main" val="2331897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32082B-CD5F-4F8E-9BD7-89487E9BF00B}" type="datetimeFigureOut">
              <a:rPr lang="en-GB" smtClean="0"/>
              <a:t>22/05/2025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0099AD-FA2A-4D3A-8494-D30AFCFBAF86}" type="slidenum">
              <a:rPr lang="en-GB" smtClean="0"/>
              <a:t>‹#›</a:t>
            </a:fld>
            <a:endParaRPr lang="en-GB"/>
          </a:p>
        </p:txBody>
      </p:sp>
    </p:spTree>
    <p:extLst>
      <p:ext uri="{BB962C8B-B14F-4D97-AF65-F5344CB8AC3E}">
        <p14:creationId xmlns:p14="http://schemas.microsoft.com/office/powerpoint/2010/main" val="2838354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32082B-CD5F-4F8E-9BD7-89487E9BF00B}" type="datetimeFigureOut">
              <a:rPr lang="en-GB" smtClean="0"/>
              <a:t>22/05/2025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0099AD-FA2A-4D3A-8494-D30AFCFBAF86}" type="slidenum">
              <a:rPr lang="en-GB" smtClean="0"/>
              <a:t>‹#›</a:t>
            </a:fld>
            <a:endParaRPr lang="en-GB"/>
          </a:p>
        </p:txBody>
      </p:sp>
    </p:spTree>
    <p:extLst>
      <p:ext uri="{BB962C8B-B14F-4D97-AF65-F5344CB8AC3E}">
        <p14:creationId xmlns:p14="http://schemas.microsoft.com/office/powerpoint/2010/main" val="3848698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94E34-780C-CABC-11B4-D00D3455F2F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0CFB3AF-4073-7826-9F98-FDF7852E741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10F4836-13FF-97AF-9BF9-ADDCA42766D1}"/>
              </a:ext>
            </a:extLst>
          </p:cNvPr>
          <p:cNvSpPr>
            <a:spLocks noGrp="1"/>
          </p:cNvSpPr>
          <p:nvPr>
            <p:ph type="dt" sz="half" idx="10"/>
          </p:nvPr>
        </p:nvSpPr>
        <p:spPr/>
        <p:txBody>
          <a:bodyPr/>
          <a:lstStyle/>
          <a:p>
            <a:fld id="{332855B6-717E-4C39-828B-7B392F7314F6}" type="datetimeFigureOut">
              <a:rPr lang="en-GB" smtClean="0"/>
              <a:t>22/05/2025</a:t>
            </a:fld>
            <a:endParaRPr lang="en-GB"/>
          </a:p>
        </p:txBody>
      </p:sp>
      <p:sp>
        <p:nvSpPr>
          <p:cNvPr id="5" name="Footer Placeholder 4">
            <a:extLst>
              <a:ext uri="{FF2B5EF4-FFF2-40B4-BE49-F238E27FC236}">
                <a16:creationId xmlns:a16="http://schemas.microsoft.com/office/drawing/2014/main" id="{14B5A0A4-9C86-4F8E-C542-901B5B15C7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2AD90F-611E-D45E-B7D8-F2BA6C420336}"/>
              </a:ext>
            </a:extLst>
          </p:cNvPr>
          <p:cNvSpPr>
            <a:spLocks noGrp="1"/>
          </p:cNvSpPr>
          <p:nvPr>
            <p:ph type="sldNum" sz="quarter" idx="12"/>
          </p:nvPr>
        </p:nvSpPr>
        <p:spPr/>
        <p:txBody>
          <a:bodyPr/>
          <a:lstStyle/>
          <a:p>
            <a:fld id="{B4C1885F-C566-469D-8DC1-28F1AC4FC3CD}" type="slidenum">
              <a:rPr lang="en-GB" smtClean="0"/>
              <a:t>‹#›</a:t>
            </a:fld>
            <a:endParaRPr lang="en-GB"/>
          </a:p>
        </p:txBody>
      </p:sp>
    </p:spTree>
    <p:extLst>
      <p:ext uri="{BB962C8B-B14F-4D97-AF65-F5344CB8AC3E}">
        <p14:creationId xmlns:p14="http://schemas.microsoft.com/office/powerpoint/2010/main" val="855343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32082B-CD5F-4F8E-9BD7-89487E9BF00B}" type="datetimeFigureOut">
              <a:rPr lang="en-GB" smtClean="0"/>
              <a:t>22/05/2025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0099AD-FA2A-4D3A-8494-D30AFCFBAF86}" type="slidenum">
              <a:rPr lang="en-GB" smtClean="0"/>
              <a:t>‹#›</a:t>
            </a:fld>
            <a:endParaRPr lang="en-GB"/>
          </a:p>
        </p:txBody>
      </p:sp>
    </p:spTree>
    <p:extLst>
      <p:ext uri="{BB962C8B-B14F-4D97-AF65-F5344CB8AC3E}">
        <p14:creationId xmlns:p14="http://schemas.microsoft.com/office/powerpoint/2010/main" val="716037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C32082B-CD5F-4F8E-9BD7-89487E9BF00B}"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099AD-FA2A-4D3A-8494-D30AFCFBAF86}" type="slidenum">
              <a:rPr lang="en-GB" smtClean="0"/>
              <a:t>‹#›</a:t>
            </a:fld>
            <a:endParaRPr lang="en-GB"/>
          </a:p>
        </p:txBody>
      </p:sp>
    </p:spTree>
    <p:extLst>
      <p:ext uri="{BB962C8B-B14F-4D97-AF65-F5344CB8AC3E}">
        <p14:creationId xmlns:p14="http://schemas.microsoft.com/office/powerpoint/2010/main" val="2464167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C32082B-CD5F-4F8E-9BD7-89487E9BF00B}"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099AD-FA2A-4D3A-8494-D30AFCFBAF86}" type="slidenum">
              <a:rPr lang="en-GB" smtClean="0"/>
              <a:t>‹#›</a:t>
            </a:fld>
            <a:endParaRPr lang="en-GB"/>
          </a:p>
        </p:txBody>
      </p:sp>
    </p:spTree>
    <p:extLst>
      <p:ext uri="{BB962C8B-B14F-4D97-AF65-F5344CB8AC3E}">
        <p14:creationId xmlns:p14="http://schemas.microsoft.com/office/powerpoint/2010/main" val="1945281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08B9144-F44A-4432-BF93-895C3F1CB04D}" type="slidenum">
              <a:rPr lang="en-GB" altLang="en-US"/>
              <a:pPr>
                <a:defRPr/>
              </a:pPr>
              <a:t>‹#›</a:t>
            </a:fld>
            <a:endParaRPr lang="en-GB" altLang="en-US"/>
          </a:p>
        </p:txBody>
      </p:sp>
    </p:spTree>
    <p:extLst>
      <p:ext uri="{BB962C8B-B14F-4D97-AF65-F5344CB8AC3E}">
        <p14:creationId xmlns:p14="http://schemas.microsoft.com/office/powerpoint/2010/main" val="3016017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E7C15FE-45DD-4D5C-9199-77F81E378303}" type="slidenum">
              <a:rPr lang="en-GB" altLang="en-US"/>
              <a:pPr>
                <a:defRPr/>
              </a:pPr>
              <a:t>‹#›</a:t>
            </a:fld>
            <a:endParaRPr lang="en-GB" altLang="en-US"/>
          </a:p>
        </p:txBody>
      </p:sp>
    </p:spTree>
    <p:extLst>
      <p:ext uri="{BB962C8B-B14F-4D97-AF65-F5344CB8AC3E}">
        <p14:creationId xmlns:p14="http://schemas.microsoft.com/office/powerpoint/2010/main" val="3211403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4782E85-0477-4F6F-93C8-6544185E294E}" type="slidenum">
              <a:rPr lang="en-GB" altLang="en-US"/>
              <a:pPr>
                <a:defRPr/>
              </a:pPr>
              <a:t>‹#›</a:t>
            </a:fld>
            <a:endParaRPr lang="en-GB" altLang="en-US"/>
          </a:p>
        </p:txBody>
      </p:sp>
    </p:spTree>
    <p:extLst>
      <p:ext uri="{BB962C8B-B14F-4D97-AF65-F5344CB8AC3E}">
        <p14:creationId xmlns:p14="http://schemas.microsoft.com/office/powerpoint/2010/main" val="2674594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30D4FD3-2033-46A4-9D6B-E979CDE33B16}" type="slidenum">
              <a:rPr lang="en-GB" altLang="en-US"/>
              <a:pPr>
                <a:defRPr/>
              </a:pPr>
              <a:t>‹#›</a:t>
            </a:fld>
            <a:endParaRPr lang="en-GB" altLang="en-US"/>
          </a:p>
        </p:txBody>
      </p:sp>
    </p:spTree>
    <p:extLst>
      <p:ext uri="{BB962C8B-B14F-4D97-AF65-F5344CB8AC3E}">
        <p14:creationId xmlns:p14="http://schemas.microsoft.com/office/powerpoint/2010/main" val="4198360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BEA18FF5-FE1D-4A5F-88E6-8761715D7509}" type="slidenum">
              <a:rPr lang="en-GB" altLang="en-US"/>
              <a:pPr>
                <a:defRPr/>
              </a:pPr>
              <a:t>‹#›</a:t>
            </a:fld>
            <a:endParaRPr lang="en-GB" altLang="en-US"/>
          </a:p>
        </p:txBody>
      </p:sp>
    </p:spTree>
    <p:extLst>
      <p:ext uri="{BB962C8B-B14F-4D97-AF65-F5344CB8AC3E}">
        <p14:creationId xmlns:p14="http://schemas.microsoft.com/office/powerpoint/2010/main" val="3778203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59107C0-0F95-470A-B747-9D2C0F096E37}" type="slidenum">
              <a:rPr lang="en-GB" altLang="en-US"/>
              <a:pPr>
                <a:defRPr/>
              </a:pPr>
              <a:t>‹#›</a:t>
            </a:fld>
            <a:endParaRPr lang="en-GB" altLang="en-US"/>
          </a:p>
        </p:txBody>
      </p:sp>
    </p:spTree>
    <p:extLst>
      <p:ext uri="{BB962C8B-B14F-4D97-AF65-F5344CB8AC3E}">
        <p14:creationId xmlns:p14="http://schemas.microsoft.com/office/powerpoint/2010/main" val="3874939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7A9293A9-55DB-4FC6-A92C-BD37A7CA5908}" type="slidenum">
              <a:rPr lang="en-GB" altLang="en-US"/>
              <a:pPr>
                <a:defRPr/>
              </a:pPr>
              <a:t>‹#›</a:t>
            </a:fld>
            <a:endParaRPr lang="en-GB" altLang="en-US"/>
          </a:p>
        </p:txBody>
      </p:sp>
    </p:spTree>
    <p:extLst>
      <p:ext uri="{BB962C8B-B14F-4D97-AF65-F5344CB8AC3E}">
        <p14:creationId xmlns:p14="http://schemas.microsoft.com/office/powerpoint/2010/main" val="722366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CC59F-F56E-6695-CBA2-BD64EEA2D4A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BDC16ED-4AFC-A602-B164-2D0CA7A675F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5799AC1-9AC4-708D-AB52-EB168D6658D4}"/>
              </a:ext>
            </a:extLst>
          </p:cNvPr>
          <p:cNvSpPr>
            <a:spLocks noGrp="1"/>
          </p:cNvSpPr>
          <p:nvPr>
            <p:ph type="dt" sz="half" idx="10"/>
          </p:nvPr>
        </p:nvSpPr>
        <p:spPr/>
        <p:txBody>
          <a:bodyPr/>
          <a:lstStyle/>
          <a:p>
            <a:fld id="{332855B6-717E-4C39-828B-7B392F7314F6}" type="datetimeFigureOut">
              <a:rPr lang="en-GB" smtClean="0"/>
              <a:t>22/05/2025</a:t>
            </a:fld>
            <a:endParaRPr lang="en-GB"/>
          </a:p>
        </p:txBody>
      </p:sp>
      <p:sp>
        <p:nvSpPr>
          <p:cNvPr id="5" name="Footer Placeholder 4">
            <a:extLst>
              <a:ext uri="{FF2B5EF4-FFF2-40B4-BE49-F238E27FC236}">
                <a16:creationId xmlns:a16="http://schemas.microsoft.com/office/drawing/2014/main" id="{B297A272-21C9-71BA-5631-1A6110B1AA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4C8D67-398C-3E79-3211-A0774A927C86}"/>
              </a:ext>
            </a:extLst>
          </p:cNvPr>
          <p:cNvSpPr>
            <a:spLocks noGrp="1"/>
          </p:cNvSpPr>
          <p:nvPr>
            <p:ph type="sldNum" sz="quarter" idx="12"/>
          </p:nvPr>
        </p:nvSpPr>
        <p:spPr/>
        <p:txBody>
          <a:bodyPr/>
          <a:lstStyle/>
          <a:p>
            <a:fld id="{B4C1885F-C566-469D-8DC1-28F1AC4FC3CD}" type="slidenum">
              <a:rPr lang="en-GB" smtClean="0"/>
              <a:t>‹#›</a:t>
            </a:fld>
            <a:endParaRPr lang="en-GB"/>
          </a:p>
        </p:txBody>
      </p:sp>
    </p:spTree>
    <p:extLst>
      <p:ext uri="{BB962C8B-B14F-4D97-AF65-F5344CB8AC3E}">
        <p14:creationId xmlns:p14="http://schemas.microsoft.com/office/powerpoint/2010/main" val="685262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C45C174-8347-43F9-B1BB-0E6393D232AA}" type="slidenum">
              <a:rPr lang="en-GB" altLang="en-US"/>
              <a:pPr>
                <a:defRPr/>
              </a:pPr>
              <a:t>‹#›</a:t>
            </a:fld>
            <a:endParaRPr lang="en-GB" altLang="en-US"/>
          </a:p>
        </p:txBody>
      </p:sp>
    </p:spTree>
    <p:extLst>
      <p:ext uri="{BB962C8B-B14F-4D97-AF65-F5344CB8AC3E}">
        <p14:creationId xmlns:p14="http://schemas.microsoft.com/office/powerpoint/2010/main" val="3315768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B6F539B-CCAF-4F24-A927-23C2F23012CA}" type="slidenum">
              <a:rPr lang="en-GB" altLang="en-US"/>
              <a:pPr>
                <a:defRPr/>
              </a:pPr>
              <a:t>‹#›</a:t>
            </a:fld>
            <a:endParaRPr lang="en-GB" altLang="en-US"/>
          </a:p>
        </p:txBody>
      </p:sp>
    </p:spTree>
    <p:extLst>
      <p:ext uri="{BB962C8B-B14F-4D97-AF65-F5344CB8AC3E}">
        <p14:creationId xmlns:p14="http://schemas.microsoft.com/office/powerpoint/2010/main" val="3091249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5468CB8-D9F3-475A-9B44-BA6C6384BFFE}" type="slidenum">
              <a:rPr lang="en-GB" altLang="en-US"/>
              <a:pPr>
                <a:defRPr/>
              </a:pPr>
              <a:t>‹#›</a:t>
            </a:fld>
            <a:endParaRPr lang="en-GB" altLang="en-US"/>
          </a:p>
        </p:txBody>
      </p:sp>
    </p:spTree>
    <p:extLst>
      <p:ext uri="{BB962C8B-B14F-4D97-AF65-F5344CB8AC3E}">
        <p14:creationId xmlns:p14="http://schemas.microsoft.com/office/powerpoint/2010/main" val="15364299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9A7E142-F739-4F59-B5EC-CA3B00AE6C98}" type="slidenum">
              <a:rPr lang="en-GB" altLang="en-US"/>
              <a:pPr>
                <a:defRPr/>
              </a:pPr>
              <a:t>‹#›</a:t>
            </a:fld>
            <a:endParaRPr lang="en-GB" altLang="en-US"/>
          </a:p>
        </p:txBody>
      </p:sp>
    </p:spTree>
    <p:extLst>
      <p:ext uri="{BB962C8B-B14F-4D97-AF65-F5344CB8AC3E}">
        <p14:creationId xmlns:p14="http://schemas.microsoft.com/office/powerpoint/2010/main" val="7032255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0"/>
            <a:ext cx="106680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219200" y="2362200"/>
            <a:ext cx="10668000" cy="179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219200" y="4305300"/>
            <a:ext cx="10668000" cy="179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F6F761F-FA03-4551-A84A-E6BFEB391518}" type="slidenum">
              <a:rPr lang="en-GB" altLang="en-US"/>
              <a:pPr>
                <a:defRPr/>
              </a:pPr>
              <a:t>‹#›</a:t>
            </a:fld>
            <a:endParaRPr lang="en-GB" altLang="en-US"/>
          </a:p>
        </p:txBody>
      </p:sp>
    </p:spTree>
    <p:extLst>
      <p:ext uri="{BB962C8B-B14F-4D97-AF65-F5344CB8AC3E}">
        <p14:creationId xmlns:p14="http://schemas.microsoft.com/office/powerpoint/2010/main" val="3291961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B7A63-AF18-E764-B0D1-5BD822E41B8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8BE6FD5-D794-1B40-4497-6EC3B202E33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ECAF3EE-00C9-5975-FA8E-90DBE1B6952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F98D0FF-A005-56C7-213E-A370DC1B6644}"/>
              </a:ext>
            </a:extLst>
          </p:cNvPr>
          <p:cNvSpPr>
            <a:spLocks noGrp="1"/>
          </p:cNvSpPr>
          <p:nvPr>
            <p:ph type="dt" sz="half" idx="10"/>
          </p:nvPr>
        </p:nvSpPr>
        <p:spPr/>
        <p:txBody>
          <a:bodyPr/>
          <a:lstStyle/>
          <a:p>
            <a:fld id="{332855B6-717E-4C39-828B-7B392F7314F6}" type="datetimeFigureOut">
              <a:rPr lang="en-GB" smtClean="0"/>
              <a:t>22/05/2025</a:t>
            </a:fld>
            <a:endParaRPr lang="en-GB"/>
          </a:p>
        </p:txBody>
      </p:sp>
      <p:sp>
        <p:nvSpPr>
          <p:cNvPr id="6" name="Footer Placeholder 5">
            <a:extLst>
              <a:ext uri="{FF2B5EF4-FFF2-40B4-BE49-F238E27FC236}">
                <a16:creationId xmlns:a16="http://schemas.microsoft.com/office/drawing/2014/main" id="{97612B52-E8A3-AB61-0677-CF7FB3357D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A67A41-AE78-52E9-5773-B34E6D757D4E}"/>
              </a:ext>
            </a:extLst>
          </p:cNvPr>
          <p:cNvSpPr>
            <a:spLocks noGrp="1"/>
          </p:cNvSpPr>
          <p:nvPr>
            <p:ph type="sldNum" sz="quarter" idx="12"/>
          </p:nvPr>
        </p:nvSpPr>
        <p:spPr/>
        <p:txBody>
          <a:bodyPr/>
          <a:lstStyle/>
          <a:p>
            <a:fld id="{B4C1885F-C566-469D-8DC1-28F1AC4FC3CD}" type="slidenum">
              <a:rPr lang="en-GB" smtClean="0"/>
              <a:t>‹#›</a:t>
            </a:fld>
            <a:endParaRPr lang="en-GB"/>
          </a:p>
        </p:txBody>
      </p:sp>
    </p:spTree>
    <p:extLst>
      <p:ext uri="{BB962C8B-B14F-4D97-AF65-F5344CB8AC3E}">
        <p14:creationId xmlns:p14="http://schemas.microsoft.com/office/powerpoint/2010/main" val="3503685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F4F13-F2C5-5EE0-09B5-EFD4385CE8F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66F85A3-151E-5D6F-9981-371838FBE2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7D4816E-08A6-90EE-6D51-1737151EA67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D4536FD-828E-D418-6E8D-2FC0F80196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61D212C-08B2-2CC6-E8AE-3956FC50D97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2B077A9-A3B0-73B1-481F-D1BCC29E170A}"/>
              </a:ext>
            </a:extLst>
          </p:cNvPr>
          <p:cNvSpPr>
            <a:spLocks noGrp="1"/>
          </p:cNvSpPr>
          <p:nvPr>
            <p:ph type="dt" sz="half" idx="10"/>
          </p:nvPr>
        </p:nvSpPr>
        <p:spPr/>
        <p:txBody>
          <a:bodyPr/>
          <a:lstStyle/>
          <a:p>
            <a:fld id="{332855B6-717E-4C39-828B-7B392F7314F6}" type="datetimeFigureOut">
              <a:rPr lang="en-GB" smtClean="0"/>
              <a:t>22/05/2025</a:t>
            </a:fld>
            <a:endParaRPr lang="en-GB"/>
          </a:p>
        </p:txBody>
      </p:sp>
      <p:sp>
        <p:nvSpPr>
          <p:cNvPr id="8" name="Footer Placeholder 7">
            <a:extLst>
              <a:ext uri="{FF2B5EF4-FFF2-40B4-BE49-F238E27FC236}">
                <a16:creationId xmlns:a16="http://schemas.microsoft.com/office/drawing/2014/main" id="{F2403714-EC14-BD37-C2C7-19FC173F87B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D6FBDD-1E13-1C2E-D6D9-15B474CF565C}"/>
              </a:ext>
            </a:extLst>
          </p:cNvPr>
          <p:cNvSpPr>
            <a:spLocks noGrp="1"/>
          </p:cNvSpPr>
          <p:nvPr>
            <p:ph type="sldNum" sz="quarter" idx="12"/>
          </p:nvPr>
        </p:nvSpPr>
        <p:spPr/>
        <p:txBody>
          <a:bodyPr/>
          <a:lstStyle/>
          <a:p>
            <a:fld id="{B4C1885F-C566-469D-8DC1-28F1AC4FC3CD}" type="slidenum">
              <a:rPr lang="en-GB" smtClean="0"/>
              <a:t>‹#›</a:t>
            </a:fld>
            <a:endParaRPr lang="en-GB"/>
          </a:p>
        </p:txBody>
      </p:sp>
    </p:spTree>
    <p:extLst>
      <p:ext uri="{BB962C8B-B14F-4D97-AF65-F5344CB8AC3E}">
        <p14:creationId xmlns:p14="http://schemas.microsoft.com/office/powerpoint/2010/main" val="4236025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8EE6C-FC44-3316-E287-5BB20E0DFB4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E6911F7-23F5-158E-67E9-4DBC340C08D6}"/>
              </a:ext>
            </a:extLst>
          </p:cNvPr>
          <p:cNvSpPr>
            <a:spLocks noGrp="1"/>
          </p:cNvSpPr>
          <p:nvPr>
            <p:ph type="dt" sz="half" idx="10"/>
          </p:nvPr>
        </p:nvSpPr>
        <p:spPr/>
        <p:txBody>
          <a:bodyPr/>
          <a:lstStyle/>
          <a:p>
            <a:fld id="{332855B6-717E-4C39-828B-7B392F7314F6}" type="datetimeFigureOut">
              <a:rPr lang="en-GB" smtClean="0"/>
              <a:t>22/05/2025</a:t>
            </a:fld>
            <a:endParaRPr lang="en-GB"/>
          </a:p>
        </p:txBody>
      </p:sp>
      <p:sp>
        <p:nvSpPr>
          <p:cNvPr id="4" name="Footer Placeholder 3">
            <a:extLst>
              <a:ext uri="{FF2B5EF4-FFF2-40B4-BE49-F238E27FC236}">
                <a16:creationId xmlns:a16="http://schemas.microsoft.com/office/drawing/2014/main" id="{6360A50A-75E6-F285-E925-6FC87A076CD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705AAF-3E6F-3309-548B-EB906DF2E14E}"/>
              </a:ext>
            </a:extLst>
          </p:cNvPr>
          <p:cNvSpPr>
            <a:spLocks noGrp="1"/>
          </p:cNvSpPr>
          <p:nvPr>
            <p:ph type="sldNum" sz="quarter" idx="12"/>
          </p:nvPr>
        </p:nvSpPr>
        <p:spPr/>
        <p:txBody>
          <a:bodyPr/>
          <a:lstStyle/>
          <a:p>
            <a:fld id="{B4C1885F-C566-469D-8DC1-28F1AC4FC3CD}" type="slidenum">
              <a:rPr lang="en-GB" smtClean="0"/>
              <a:t>‹#›</a:t>
            </a:fld>
            <a:endParaRPr lang="en-GB"/>
          </a:p>
        </p:txBody>
      </p:sp>
    </p:spTree>
    <p:extLst>
      <p:ext uri="{BB962C8B-B14F-4D97-AF65-F5344CB8AC3E}">
        <p14:creationId xmlns:p14="http://schemas.microsoft.com/office/powerpoint/2010/main" val="345118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BCAD23-8661-CC16-CF70-79225BB69DE3}"/>
              </a:ext>
            </a:extLst>
          </p:cNvPr>
          <p:cNvSpPr>
            <a:spLocks noGrp="1"/>
          </p:cNvSpPr>
          <p:nvPr>
            <p:ph type="dt" sz="half" idx="10"/>
          </p:nvPr>
        </p:nvSpPr>
        <p:spPr/>
        <p:txBody>
          <a:bodyPr/>
          <a:lstStyle/>
          <a:p>
            <a:fld id="{332855B6-717E-4C39-828B-7B392F7314F6}" type="datetimeFigureOut">
              <a:rPr lang="en-GB" smtClean="0"/>
              <a:t>22/05/2025</a:t>
            </a:fld>
            <a:endParaRPr lang="en-GB"/>
          </a:p>
        </p:txBody>
      </p:sp>
      <p:sp>
        <p:nvSpPr>
          <p:cNvPr id="3" name="Footer Placeholder 2">
            <a:extLst>
              <a:ext uri="{FF2B5EF4-FFF2-40B4-BE49-F238E27FC236}">
                <a16:creationId xmlns:a16="http://schemas.microsoft.com/office/drawing/2014/main" id="{6795B124-B849-AA8E-30E5-05E31C32EB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68F540F-6B50-4BCD-3793-9C4C81ABBFB6}"/>
              </a:ext>
            </a:extLst>
          </p:cNvPr>
          <p:cNvSpPr>
            <a:spLocks noGrp="1"/>
          </p:cNvSpPr>
          <p:nvPr>
            <p:ph type="sldNum" sz="quarter" idx="12"/>
          </p:nvPr>
        </p:nvSpPr>
        <p:spPr/>
        <p:txBody>
          <a:bodyPr/>
          <a:lstStyle/>
          <a:p>
            <a:fld id="{B4C1885F-C566-469D-8DC1-28F1AC4FC3CD}" type="slidenum">
              <a:rPr lang="en-GB" smtClean="0"/>
              <a:t>‹#›</a:t>
            </a:fld>
            <a:endParaRPr lang="en-GB"/>
          </a:p>
        </p:txBody>
      </p:sp>
    </p:spTree>
    <p:extLst>
      <p:ext uri="{BB962C8B-B14F-4D97-AF65-F5344CB8AC3E}">
        <p14:creationId xmlns:p14="http://schemas.microsoft.com/office/powerpoint/2010/main" val="156165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AC67B-9671-4716-86BB-660016B18D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C3E7B3C-AA3B-1A9A-4570-9EA3D9CF39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5F13EDB-5942-180E-75E7-7E185E764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F8B5033-3CE9-C832-AAD4-98D2E7CD9D6D}"/>
              </a:ext>
            </a:extLst>
          </p:cNvPr>
          <p:cNvSpPr>
            <a:spLocks noGrp="1"/>
          </p:cNvSpPr>
          <p:nvPr>
            <p:ph type="dt" sz="half" idx="10"/>
          </p:nvPr>
        </p:nvSpPr>
        <p:spPr/>
        <p:txBody>
          <a:bodyPr/>
          <a:lstStyle/>
          <a:p>
            <a:fld id="{332855B6-717E-4C39-828B-7B392F7314F6}" type="datetimeFigureOut">
              <a:rPr lang="en-GB" smtClean="0"/>
              <a:t>22/05/2025</a:t>
            </a:fld>
            <a:endParaRPr lang="en-GB"/>
          </a:p>
        </p:txBody>
      </p:sp>
      <p:sp>
        <p:nvSpPr>
          <p:cNvPr id="6" name="Footer Placeholder 5">
            <a:extLst>
              <a:ext uri="{FF2B5EF4-FFF2-40B4-BE49-F238E27FC236}">
                <a16:creationId xmlns:a16="http://schemas.microsoft.com/office/drawing/2014/main" id="{5CA5771D-3E61-13EF-1F53-8486D960D5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5F35D5-8180-B926-50E6-516912A0CD7D}"/>
              </a:ext>
            </a:extLst>
          </p:cNvPr>
          <p:cNvSpPr>
            <a:spLocks noGrp="1"/>
          </p:cNvSpPr>
          <p:nvPr>
            <p:ph type="sldNum" sz="quarter" idx="12"/>
          </p:nvPr>
        </p:nvSpPr>
        <p:spPr/>
        <p:txBody>
          <a:bodyPr/>
          <a:lstStyle/>
          <a:p>
            <a:fld id="{B4C1885F-C566-469D-8DC1-28F1AC4FC3CD}" type="slidenum">
              <a:rPr lang="en-GB" smtClean="0"/>
              <a:t>‹#›</a:t>
            </a:fld>
            <a:endParaRPr lang="en-GB"/>
          </a:p>
        </p:txBody>
      </p:sp>
    </p:spTree>
    <p:extLst>
      <p:ext uri="{BB962C8B-B14F-4D97-AF65-F5344CB8AC3E}">
        <p14:creationId xmlns:p14="http://schemas.microsoft.com/office/powerpoint/2010/main" val="3069213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62A6-CB63-F0D6-EE1F-19C24FC334A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3A20018-DDD1-4DAE-0728-41EE04B7B4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9E5A09-C948-9368-2C1A-0E740E1D1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8BE4BD2-0A17-BE7B-1F31-CCC941EFCC7B}"/>
              </a:ext>
            </a:extLst>
          </p:cNvPr>
          <p:cNvSpPr>
            <a:spLocks noGrp="1"/>
          </p:cNvSpPr>
          <p:nvPr>
            <p:ph type="dt" sz="half" idx="10"/>
          </p:nvPr>
        </p:nvSpPr>
        <p:spPr/>
        <p:txBody>
          <a:bodyPr/>
          <a:lstStyle/>
          <a:p>
            <a:fld id="{332855B6-717E-4C39-828B-7B392F7314F6}" type="datetimeFigureOut">
              <a:rPr lang="en-GB" smtClean="0"/>
              <a:t>22/05/2025</a:t>
            </a:fld>
            <a:endParaRPr lang="en-GB"/>
          </a:p>
        </p:txBody>
      </p:sp>
      <p:sp>
        <p:nvSpPr>
          <p:cNvPr id="6" name="Footer Placeholder 5">
            <a:extLst>
              <a:ext uri="{FF2B5EF4-FFF2-40B4-BE49-F238E27FC236}">
                <a16:creationId xmlns:a16="http://schemas.microsoft.com/office/drawing/2014/main" id="{1FA57AEA-3C42-B9B1-0D1D-F18DCEBE97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ABC647-55C4-96E0-F695-59E9640F1C10}"/>
              </a:ext>
            </a:extLst>
          </p:cNvPr>
          <p:cNvSpPr>
            <a:spLocks noGrp="1"/>
          </p:cNvSpPr>
          <p:nvPr>
            <p:ph type="sldNum" sz="quarter" idx="12"/>
          </p:nvPr>
        </p:nvSpPr>
        <p:spPr/>
        <p:txBody>
          <a:bodyPr/>
          <a:lstStyle/>
          <a:p>
            <a:fld id="{B4C1885F-C566-469D-8DC1-28F1AC4FC3CD}" type="slidenum">
              <a:rPr lang="en-GB" smtClean="0"/>
              <a:t>‹#›</a:t>
            </a:fld>
            <a:endParaRPr lang="en-GB"/>
          </a:p>
        </p:txBody>
      </p:sp>
    </p:spTree>
    <p:extLst>
      <p:ext uri="{BB962C8B-B14F-4D97-AF65-F5344CB8AC3E}">
        <p14:creationId xmlns:p14="http://schemas.microsoft.com/office/powerpoint/2010/main" val="865402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596AFC-0FBF-CD76-B1EC-3C68AAF44E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F917C49-EB8C-2977-A30F-C1EE5EB27B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7EDA1D5-C931-F524-770F-3393C7D816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32855B6-717E-4C39-828B-7B392F7314F6}" type="datetimeFigureOut">
              <a:rPr lang="en-GB" smtClean="0"/>
              <a:t>22/05/2025</a:t>
            </a:fld>
            <a:endParaRPr lang="en-GB"/>
          </a:p>
        </p:txBody>
      </p:sp>
      <p:sp>
        <p:nvSpPr>
          <p:cNvPr id="5" name="Footer Placeholder 4">
            <a:extLst>
              <a:ext uri="{FF2B5EF4-FFF2-40B4-BE49-F238E27FC236}">
                <a16:creationId xmlns:a16="http://schemas.microsoft.com/office/drawing/2014/main" id="{D1CE04C7-1245-48F2-E1AF-D9E56F28DC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C4FF202-3BC7-5F7A-9D6B-E554E38E54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4C1885F-C566-469D-8DC1-28F1AC4FC3CD}" type="slidenum">
              <a:rPr lang="en-GB" smtClean="0"/>
              <a:t>‹#›</a:t>
            </a:fld>
            <a:endParaRPr lang="en-GB"/>
          </a:p>
        </p:txBody>
      </p:sp>
    </p:spTree>
    <p:extLst>
      <p:ext uri="{BB962C8B-B14F-4D97-AF65-F5344CB8AC3E}">
        <p14:creationId xmlns:p14="http://schemas.microsoft.com/office/powerpoint/2010/main" val="1978939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32082B-CD5F-4F8E-9BD7-89487E9BF00B}" type="datetimeFigureOut">
              <a:rPr lang="en-GB" smtClean="0"/>
              <a:t>22/05/2025</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099AD-FA2A-4D3A-8494-D30AFCFBAF86}" type="slidenum">
              <a:rPr lang="en-GB" smtClean="0"/>
              <a:t>‹#›</a:t>
            </a:fld>
            <a:endParaRPr lang="en-GB"/>
          </a:p>
        </p:txBody>
      </p:sp>
    </p:spTree>
    <p:extLst>
      <p:ext uri="{BB962C8B-B14F-4D97-AF65-F5344CB8AC3E}">
        <p14:creationId xmlns:p14="http://schemas.microsoft.com/office/powerpoint/2010/main" val="1724521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463E5628-8F1B-43A8-8DC7-9138B7579020}" type="slidenum">
              <a:rPr lang="en-GB" altLang="en-US"/>
              <a:pPr>
                <a:defRPr/>
              </a:pPr>
              <a:t>‹#›</a:t>
            </a:fld>
            <a:endParaRPr lang="en-GB" altLang="en-US"/>
          </a:p>
        </p:txBody>
      </p:sp>
    </p:spTree>
    <p:extLst>
      <p:ext uri="{BB962C8B-B14F-4D97-AF65-F5344CB8AC3E}">
        <p14:creationId xmlns:p14="http://schemas.microsoft.com/office/powerpoint/2010/main" val="8382711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b="1" dirty="0">
                <a:solidFill>
                  <a:srgbClr val="7030A0"/>
                </a:solidFill>
              </a:rPr>
              <a:t>Fast and slow twitch muscles revision</a:t>
            </a:r>
            <a:br>
              <a:rPr lang="en-GB" b="1" dirty="0"/>
            </a:br>
            <a:fld id="{BDBCF4A5-0289-4894-AE62-27F4BCF47343}" type="datetime3">
              <a:rPr lang="en-GB" sz="1500" b="1">
                <a:solidFill>
                  <a:srgbClr val="FF0000"/>
                </a:solidFill>
              </a:rPr>
              <a:pPr>
                <a:defRPr/>
              </a:pPr>
              <a:t>22 May, 2025</a:t>
            </a:fld>
            <a:endParaRPr lang="en-GB" sz="1500" b="1" dirty="0">
              <a:solidFill>
                <a:srgbClr val="FF0000"/>
              </a:solidFill>
            </a:endParaRPr>
          </a:p>
        </p:txBody>
      </p:sp>
      <p:sp>
        <p:nvSpPr>
          <p:cNvPr id="5" name="Content Placeholder 4"/>
          <p:cNvSpPr>
            <a:spLocks noGrp="1"/>
          </p:cNvSpPr>
          <p:nvPr>
            <p:ph idx="1"/>
          </p:nvPr>
        </p:nvSpPr>
        <p:spPr>
          <a:ln>
            <a:solidFill>
              <a:schemeClr val="tx1"/>
            </a:solidFill>
          </a:ln>
        </p:spPr>
        <p:txBody>
          <a:bodyPr>
            <a:normAutofit/>
          </a:bodyPr>
          <a:lstStyle/>
          <a:p>
            <a:pPr marL="0" indent="0">
              <a:buNone/>
              <a:defRPr/>
            </a:pPr>
            <a:r>
              <a:rPr lang="en-GB" b="1" dirty="0"/>
              <a:t>DO NOW</a:t>
            </a:r>
          </a:p>
          <a:p>
            <a:pPr marL="385763" indent="-385763">
              <a:buFont typeface="+mj-lt"/>
              <a:buAutoNum type="arabicPeriod"/>
              <a:defRPr/>
            </a:pPr>
            <a:r>
              <a:rPr lang="en-US" dirty="0"/>
              <a:t>What does the cardiovascular </a:t>
            </a:r>
            <a:r>
              <a:rPr lang="en-US" dirty="0" err="1"/>
              <a:t>centre</a:t>
            </a:r>
            <a:r>
              <a:rPr lang="en-US" dirty="0"/>
              <a:t> do to increase heart rate? </a:t>
            </a:r>
          </a:p>
          <a:p>
            <a:pPr marL="385763" indent="-385763">
              <a:buFont typeface="+mj-lt"/>
              <a:buAutoNum type="arabicPeriod"/>
              <a:defRPr/>
            </a:pPr>
            <a:r>
              <a:rPr lang="en-US" dirty="0"/>
              <a:t>How does HIV invade T helper cells?</a:t>
            </a:r>
          </a:p>
          <a:p>
            <a:pPr marL="385763" indent="-385763">
              <a:buFont typeface="+mj-lt"/>
              <a:buAutoNum type="arabicPeriod"/>
              <a:defRPr/>
            </a:pPr>
            <a:r>
              <a:rPr lang="en-US" dirty="0"/>
              <a:t>What are two ethical issues raised by the use embryonic stem cells? </a:t>
            </a:r>
          </a:p>
          <a:p>
            <a:pPr marL="385763" indent="-385763">
              <a:buFont typeface="+mj-lt"/>
              <a:buAutoNum type="arabicPeriod"/>
              <a:defRPr/>
            </a:pPr>
            <a:r>
              <a:rPr lang="en-US" dirty="0"/>
              <a:t>Why is water a polar molecule?</a:t>
            </a:r>
            <a:endParaRPr lang="en-GB" dirty="0"/>
          </a:p>
        </p:txBody>
      </p:sp>
    </p:spTree>
    <p:extLst>
      <p:ext uri="{BB962C8B-B14F-4D97-AF65-F5344CB8AC3E}">
        <p14:creationId xmlns:p14="http://schemas.microsoft.com/office/powerpoint/2010/main" val="971499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61589-016A-C761-3E51-AADCA891C90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7120A54-D8A8-C5A6-4CC6-3C57087E2499}"/>
              </a:ext>
            </a:extLst>
          </p:cNvPr>
          <p:cNvPicPr>
            <a:picLocks noChangeAspect="1"/>
          </p:cNvPicPr>
          <p:nvPr/>
        </p:nvPicPr>
        <p:blipFill>
          <a:blip r:embed="rId2"/>
          <a:stretch>
            <a:fillRect/>
          </a:stretch>
        </p:blipFill>
        <p:spPr>
          <a:xfrm>
            <a:off x="1703512" y="188641"/>
            <a:ext cx="8712968" cy="6459429"/>
          </a:xfrm>
          <a:prstGeom prst="rect">
            <a:avLst/>
          </a:prstGeom>
        </p:spPr>
      </p:pic>
    </p:spTree>
    <p:extLst>
      <p:ext uri="{BB962C8B-B14F-4D97-AF65-F5344CB8AC3E}">
        <p14:creationId xmlns:p14="http://schemas.microsoft.com/office/powerpoint/2010/main" val="824632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23A99-498B-8B3E-6FCE-C9F196CC01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D0C11D-8029-896D-AAE2-8E295A1BB65B}"/>
              </a:ext>
            </a:extLst>
          </p:cNvPr>
          <p:cNvSpPr>
            <a:spLocks noGrp="1"/>
          </p:cNvSpPr>
          <p:nvPr>
            <p:ph type="title"/>
          </p:nvPr>
        </p:nvSpPr>
        <p:spPr/>
        <p:txBody>
          <a:bodyPr/>
          <a:lstStyle/>
          <a:p>
            <a:r>
              <a:rPr lang="es-ES" dirty="0" err="1">
                <a:latin typeface="Comic Sans MS" panose="030F0702030302020204" pitchFamily="66" charset="0"/>
              </a:rPr>
              <a:t>Exam</a:t>
            </a:r>
            <a:r>
              <a:rPr lang="es-ES" dirty="0">
                <a:latin typeface="Comic Sans MS" panose="030F0702030302020204" pitchFamily="66" charset="0"/>
              </a:rPr>
              <a:t> </a:t>
            </a:r>
            <a:r>
              <a:rPr lang="es-ES" dirty="0" err="1">
                <a:latin typeface="Comic Sans MS" panose="030F0702030302020204" pitchFamily="66" charset="0"/>
              </a:rPr>
              <a:t>Question</a:t>
            </a:r>
            <a:r>
              <a:rPr lang="es-ES" dirty="0">
                <a:latin typeface="Comic Sans MS" panose="030F0702030302020204" pitchFamily="66" charset="0"/>
              </a:rPr>
              <a:t> - </a:t>
            </a:r>
            <a:r>
              <a:rPr lang="es-ES" dirty="0" err="1">
                <a:latin typeface="Comic Sans MS" panose="030F0702030302020204" pitchFamily="66" charset="0"/>
              </a:rPr>
              <a:t>visualiser</a:t>
            </a:r>
            <a:endParaRPr lang="es-ES"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9B0838B2-9052-A4AE-40DA-574531F8EA00}"/>
              </a:ext>
            </a:extLst>
          </p:cNvPr>
          <p:cNvSpPr>
            <a:spLocks noGrp="1"/>
          </p:cNvSpPr>
          <p:nvPr>
            <p:ph idx="1"/>
          </p:nvPr>
        </p:nvSpPr>
        <p:spPr/>
        <p:txBody>
          <a:bodyPr/>
          <a:lstStyle/>
          <a:p>
            <a:endParaRPr lang="es-ES" dirty="0"/>
          </a:p>
        </p:txBody>
      </p:sp>
    </p:spTree>
    <p:extLst>
      <p:ext uri="{BB962C8B-B14F-4D97-AF65-F5344CB8AC3E}">
        <p14:creationId xmlns:p14="http://schemas.microsoft.com/office/powerpoint/2010/main" val="506358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88" y="-15875"/>
            <a:ext cx="12190412" cy="852488"/>
          </a:xfrm>
          <a:solidFill>
            <a:srgbClr val="FFFF00"/>
          </a:solidFill>
        </p:spPr>
        <p:txBody>
          <a:bodyPr/>
          <a:lstStyle/>
          <a:p>
            <a:pPr eaLnBrk="1" hangingPunct="1"/>
            <a:r>
              <a:rPr lang="en-GB" altLang="en-US" b="1" u="sng"/>
              <a:t>What is the role of the epigenome?</a:t>
            </a:r>
          </a:p>
        </p:txBody>
      </p:sp>
      <p:sp>
        <p:nvSpPr>
          <p:cNvPr id="3" name="Content Placeholder 2"/>
          <p:cNvSpPr>
            <a:spLocks noGrp="1"/>
          </p:cNvSpPr>
          <p:nvPr>
            <p:ph idx="1"/>
          </p:nvPr>
        </p:nvSpPr>
        <p:spPr>
          <a:xfrm>
            <a:off x="407988" y="1052513"/>
            <a:ext cx="11377612" cy="4351337"/>
          </a:xfrm>
        </p:spPr>
        <p:txBody>
          <a:bodyPr/>
          <a:lstStyle/>
          <a:p>
            <a:pPr eaLnBrk="1" hangingPunct="1"/>
            <a:r>
              <a:rPr lang="en-GB" altLang="en-US" dirty="0"/>
              <a:t>DNA is wrapped around histone proteins which both have chemical markers on them. </a:t>
            </a:r>
          </a:p>
          <a:p>
            <a:pPr eaLnBrk="1" hangingPunct="1"/>
            <a:r>
              <a:rPr lang="en-GB" altLang="en-US" dirty="0"/>
              <a:t>These chemical markers make up the epigenome</a:t>
            </a:r>
          </a:p>
          <a:p>
            <a:pPr eaLnBrk="1" hangingPunct="1"/>
            <a:r>
              <a:rPr lang="en-GB" altLang="en-US" dirty="0"/>
              <a:t>This influences which genes can be transcribed in a particular cell</a:t>
            </a:r>
          </a:p>
          <a:p>
            <a:pPr eaLnBrk="1" hangingPunct="1"/>
            <a:r>
              <a:rPr lang="en-GB" altLang="en-US" dirty="0"/>
              <a:t>The epigenome can be affected by the environment.</a:t>
            </a:r>
          </a:p>
        </p:txBody>
      </p:sp>
      <p:pic>
        <p:nvPicPr>
          <p:cNvPr id="143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3573463"/>
            <a:ext cx="5819775"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3081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 y="-913"/>
            <a:ext cx="12192001" cy="648702"/>
          </a:xfrm>
          <a:solidFill>
            <a:schemeClr val="tx2">
              <a:lumMod val="20000"/>
              <a:lumOff val="80000"/>
            </a:schemeClr>
          </a:solidFill>
        </p:spPr>
        <p:txBody>
          <a:bodyPr>
            <a:normAutofit/>
          </a:bodyPr>
          <a:lstStyle/>
          <a:p>
            <a:pPr algn="l" eaLnBrk="1" hangingPunct="1">
              <a:defRPr/>
            </a:pPr>
            <a:r>
              <a:rPr lang="en-GB" sz="3200" dirty="0"/>
              <a:t>Paired task: Answer the question</a:t>
            </a:r>
          </a:p>
        </p:txBody>
      </p:sp>
      <p:sp>
        <p:nvSpPr>
          <p:cNvPr id="48131" name="Rectangle 3"/>
          <p:cNvSpPr>
            <a:spLocks noGrp="1" noChangeArrowheads="1"/>
          </p:cNvSpPr>
          <p:nvPr>
            <p:ph type="body" idx="4294967295"/>
          </p:nvPr>
        </p:nvSpPr>
        <p:spPr>
          <a:xfrm>
            <a:off x="1" y="745333"/>
            <a:ext cx="12192000" cy="1871404"/>
          </a:xfrm>
        </p:spPr>
        <p:txBody>
          <a:bodyPr>
            <a:noAutofit/>
          </a:bodyPr>
          <a:lstStyle/>
          <a:p>
            <a:pPr eaLnBrk="1" hangingPunct="1">
              <a:defRPr/>
            </a:pPr>
            <a:r>
              <a:rPr lang="en-GB" sz="2800" dirty="0"/>
              <a:t>Himalayan rabbits have an allele of the tyrosinase gene which produces an enzyme which is inactivated at normal body temperature</a:t>
            </a:r>
          </a:p>
          <a:p>
            <a:pPr eaLnBrk="1" hangingPunct="1">
              <a:defRPr/>
            </a:pPr>
            <a:r>
              <a:rPr lang="en-GB" sz="2800" dirty="0"/>
              <a:t>Extremities – tips of ears, nose, paws – are much darker than the rest of the animal .   How?</a:t>
            </a:r>
          </a:p>
        </p:txBody>
      </p:sp>
      <p:pic>
        <p:nvPicPr>
          <p:cNvPr id="48133" name="Picture 5" descr="himala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4632" y="2322663"/>
            <a:ext cx="40005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6"/>
          <p:cNvSpPr>
            <a:spLocks noChangeArrowheads="1"/>
          </p:cNvSpPr>
          <p:nvPr/>
        </p:nvSpPr>
        <p:spPr bwMode="auto">
          <a:xfrm>
            <a:off x="276045" y="2714281"/>
            <a:ext cx="7263441" cy="4031873"/>
          </a:xfrm>
          <a:prstGeom prst="rect">
            <a:avLst/>
          </a:prstGeom>
          <a:solidFill>
            <a:srgbClr val="66FF33"/>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200" b="0" i="0" u="none" strike="noStrike" kern="1200" cap="none" spc="0" normalizeH="0" baseline="0" noProof="0" dirty="0">
                <a:ln>
                  <a:noFill/>
                </a:ln>
                <a:solidFill>
                  <a:prstClr val="black"/>
                </a:solidFill>
                <a:effectLst/>
                <a:uLnTx/>
                <a:uFillTx/>
                <a:latin typeface="Calibri"/>
                <a:ea typeface="+mn-ea"/>
                <a:cs typeface="+mn-cs"/>
              </a:rPr>
              <a:t>In the warmer parts of the body tyrosinase is denatured so no melanin is produced and the hair is white.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200" b="0" i="0" u="none" strike="noStrike" kern="1200" cap="none" spc="0" normalizeH="0" baseline="0" noProof="0" dirty="0">
                <a:ln>
                  <a:noFill/>
                </a:ln>
                <a:solidFill>
                  <a:prstClr val="black"/>
                </a:solidFill>
                <a:effectLst/>
                <a:uLnTx/>
                <a:uFillTx/>
                <a:latin typeface="Calibri"/>
                <a:ea typeface="+mn-ea"/>
                <a:cs typeface="+mn-cs"/>
              </a:rPr>
              <a:t>The extremities of the body are slightly cooler so the tyrosinase enzyme remains active so melanin is made so the tips are darker.</a:t>
            </a:r>
          </a:p>
        </p:txBody>
      </p:sp>
      <p:sp>
        <p:nvSpPr>
          <p:cNvPr id="112646" name="Rectangle 7"/>
          <p:cNvSpPr>
            <a:spLocks noChangeArrowheads="1"/>
          </p:cNvSpPr>
          <p:nvPr/>
        </p:nvSpPr>
        <p:spPr bwMode="auto">
          <a:xfrm>
            <a:off x="7811757" y="5382758"/>
            <a:ext cx="4143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So coat colour is the result of </a:t>
            </a:r>
            <a:r>
              <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genotype + environment</a:t>
            </a:r>
          </a:p>
        </p:txBody>
      </p:sp>
    </p:spTree>
    <p:extLst>
      <p:ext uri="{BB962C8B-B14F-4D97-AF65-F5344CB8AC3E}">
        <p14:creationId xmlns:p14="http://schemas.microsoft.com/office/powerpoint/2010/main" val="1854899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12192000" cy="625550"/>
          </a:xfrm>
          <a:solidFill>
            <a:srgbClr val="92D050"/>
          </a:solidFill>
        </p:spPr>
        <p:txBody>
          <a:bodyPr>
            <a:normAutofit fontScale="90000"/>
          </a:bodyPr>
          <a:lstStyle/>
          <a:p>
            <a:pPr algn="ctr"/>
            <a:r>
              <a:rPr lang="en-GB" altLang="en-US" b="1" dirty="0"/>
              <a:t>Answers</a:t>
            </a:r>
          </a:p>
        </p:txBody>
      </p:sp>
      <p:sp>
        <p:nvSpPr>
          <p:cNvPr id="3" name="Content Placeholder 2"/>
          <p:cNvSpPr>
            <a:spLocks noGrp="1"/>
          </p:cNvSpPr>
          <p:nvPr>
            <p:ph idx="1"/>
          </p:nvPr>
        </p:nvSpPr>
        <p:spPr>
          <a:xfrm>
            <a:off x="659567" y="764704"/>
            <a:ext cx="11122702" cy="5845958"/>
          </a:xfrm>
        </p:spPr>
        <p:txBody>
          <a:bodyPr>
            <a:normAutofit/>
          </a:bodyPr>
          <a:lstStyle/>
          <a:p>
            <a:pPr marL="216992" indent="-216992">
              <a:lnSpc>
                <a:spcPct val="170000"/>
              </a:lnSpc>
              <a:buFont typeface="+mj-lt"/>
              <a:buAutoNum type="arabicPeriod"/>
              <a:defRPr/>
            </a:pPr>
            <a:r>
              <a:rPr lang="en-US" sz="2000" dirty="0"/>
              <a:t> Sends nerve impulses via the sympathetic nerve to cause more frequent </a:t>
            </a:r>
            <a:r>
              <a:rPr lang="en-US" sz="2000" dirty="0" err="1"/>
              <a:t>depolarisation</a:t>
            </a:r>
            <a:r>
              <a:rPr lang="en-US" sz="2000" dirty="0"/>
              <a:t> at the SAN</a:t>
            </a:r>
          </a:p>
          <a:p>
            <a:pPr marL="216992" indent="-216992">
              <a:lnSpc>
                <a:spcPct val="170000"/>
              </a:lnSpc>
              <a:buFont typeface="+mj-lt"/>
              <a:buAutoNum type="arabicPeriod"/>
              <a:defRPr/>
            </a:pPr>
            <a:r>
              <a:rPr lang="en-US" sz="2000" dirty="0"/>
              <a:t>(gp120) glycoprotein molecules on the virus surface bind to CD4 receptors on the surface of t helper cells. they then combine with a second receptor. this allows the envelope surrounding the virus to fuse with the T helper cell membrane, enabling the viral RNA to enter the cell.</a:t>
            </a:r>
          </a:p>
          <a:p>
            <a:pPr marL="216992" indent="-216992">
              <a:lnSpc>
                <a:spcPct val="170000"/>
              </a:lnSpc>
              <a:buFont typeface="+mj-lt"/>
              <a:buAutoNum type="arabicPeriod"/>
              <a:defRPr/>
            </a:pPr>
            <a:r>
              <a:rPr lang="en-US" sz="2000" dirty="0"/>
              <a:t>Embryos have the right to life as they are a genetically unique individual, cannot consent. some people have fewer objections to stem cells that have been artificially activated as the cells couldn't survive past a few days anyway.</a:t>
            </a:r>
          </a:p>
          <a:p>
            <a:pPr marL="216992" indent="-216992">
              <a:lnSpc>
                <a:spcPct val="170000"/>
              </a:lnSpc>
              <a:buFont typeface="+mj-lt"/>
              <a:buAutoNum type="arabicPeriod"/>
              <a:defRPr/>
            </a:pPr>
            <a:r>
              <a:rPr lang="en-US" sz="2000" dirty="0"/>
              <a:t>Oxygen is more electronegative than Hydrogen so there is a slight difference in charge between the atoms. </a:t>
            </a:r>
            <a:endParaRPr lang="en-GB" sz="2000" dirty="0"/>
          </a:p>
        </p:txBody>
      </p:sp>
    </p:spTree>
    <p:extLst>
      <p:ext uri="{BB962C8B-B14F-4D97-AF65-F5344CB8AC3E}">
        <p14:creationId xmlns:p14="http://schemas.microsoft.com/office/powerpoint/2010/main" val="1106810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s-ES" dirty="0" err="1">
                <a:latin typeface="Comic Sans MS" panose="030F0702030302020204" pitchFamily="66" charset="0"/>
              </a:rPr>
              <a:t>Types</a:t>
            </a:r>
            <a:r>
              <a:rPr lang="es-ES" dirty="0">
                <a:latin typeface="Comic Sans MS" panose="030F0702030302020204" pitchFamily="66" charset="0"/>
              </a:rPr>
              <a:t> of </a:t>
            </a:r>
            <a:r>
              <a:rPr lang="es-ES" dirty="0" err="1">
                <a:latin typeface="Comic Sans MS" panose="030F0702030302020204" pitchFamily="66" charset="0"/>
              </a:rPr>
              <a:t>fibres</a:t>
            </a:r>
            <a:endParaRPr lang="es-ES" dirty="0">
              <a:latin typeface="Comic Sans MS" panose="030F0702030302020204" pitchFamily="66" charset="0"/>
            </a:endParaRPr>
          </a:p>
        </p:txBody>
      </p:sp>
      <p:sp>
        <p:nvSpPr>
          <p:cNvPr id="3" name="Content Placeholder 2"/>
          <p:cNvSpPr>
            <a:spLocks noGrp="1"/>
          </p:cNvSpPr>
          <p:nvPr>
            <p:ph idx="1"/>
          </p:nvPr>
        </p:nvSpPr>
        <p:spPr>
          <a:xfrm>
            <a:off x="1919536" y="1844824"/>
            <a:ext cx="8323110" cy="3024336"/>
          </a:xfrm>
        </p:spPr>
        <p:txBody>
          <a:bodyPr>
            <a:normAutofit lnSpcReduction="10000"/>
          </a:bodyPr>
          <a:lstStyle/>
          <a:p>
            <a:r>
              <a:rPr lang="es-ES" dirty="0">
                <a:latin typeface="Comic Sans MS" panose="030F0702030302020204" pitchFamily="66" charset="0"/>
              </a:rPr>
              <a:t>Skeletal </a:t>
            </a:r>
            <a:r>
              <a:rPr lang="es-ES" dirty="0" err="1">
                <a:latin typeface="Comic Sans MS" panose="030F0702030302020204" pitchFamily="66" charset="0"/>
              </a:rPr>
              <a:t>muscles</a:t>
            </a:r>
            <a:r>
              <a:rPr lang="es-ES" dirty="0">
                <a:latin typeface="Comic Sans MS" panose="030F0702030302020204" pitchFamily="66" charset="0"/>
              </a:rPr>
              <a:t> are </a:t>
            </a:r>
            <a:r>
              <a:rPr lang="es-ES" dirty="0" err="1">
                <a:latin typeface="Comic Sans MS" panose="030F0702030302020204" pitchFamily="66" charset="0"/>
              </a:rPr>
              <a:t>made</a:t>
            </a:r>
            <a:r>
              <a:rPr lang="es-ES" dirty="0">
                <a:latin typeface="Comic Sans MS" panose="030F0702030302020204" pitchFamily="66" charset="0"/>
              </a:rPr>
              <a:t> up of </a:t>
            </a:r>
            <a:r>
              <a:rPr lang="es-ES" u="sng" dirty="0" err="1">
                <a:latin typeface="Comic Sans MS" panose="030F0702030302020204" pitchFamily="66" charset="0"/>
              </a:rPr>
              <a:t>two</a:t>
            </a:r>
            <a:r>
              <a:rPr lang="es-ES" dirty="0">
                <a:latin typeface="Comic Sans MS" panose="030F0702030302020204" pitchFamily="66" charset="0"/>
              </a:rPr>
              <a:t> </a:t>
            </a:r>
            <a:r>
              <a:rPr lang="es-ES" dirty="0" err="1">
                <a:latin typeface="Comic Sans MS" panose="030F0702030302020204" pitchFamily="66" charset="0"/>
              </a:rPr>
              <a:t>types</a:t>
            </a:r>
            <a:r>
              <a:rPr lang="es-ES" dirty="0">
                <a:latin typeface="Comic Sans MS" panose="030F0702030302020204" pitchFamily="66" charset="0"/>
              </a:rPr>
              <a:t> of </a:t>
            </a:r>
            <a:r>
              <a:rPr lang="es-ES" dirty="0" err="1">
                <a:latin typeface="Comic Sans MS" panose="030F0702030302020204" pitchFamily="66" charset="0"/>
              </a:rPr>
              <a:t>muscle</a:t>
            </a:r>
            <a:r>
              <a:rPr lang="es-ES" dirty="0">
                <a:latin typeface="Comic Sans MS" panose="030F0702030302020204" pitchFamily="66" charset="0"/>
              </a:rPr>
              <a:t> </a:t>
            </a:r>
            <a:r>
              <a:rPr lang="es-ES" dirty="0" err="1">
                <a:latin typeface="Comic Sans MS" panose="030F0702030302020204" pitchFamily="66" charset="0"/>
              </a:rPr>
              <a:t>fibres</a:t>
            </a:r>
            <a:r>
              <a:rPr lang="es-ES" dirty="0">
                <a:latin typeface="Comic Sans MS" panose="030F0702030302020204" pitchFamily="66" charset="0"/>
              </a:rPr>
              <a:t> – </a:t>
            </a:r>
            <a:r>
              <a:rPr lang="es-ES" dirty="0" err="1">
                <a:latin typeface="Comic Sans MS" panose="030F0702030302020204" pitchFamily="66" charset="0"/>
              </a:rPr>
              <a:t>slow</a:t>
            </a:r>
            <a:r>
              <a:rPr lang="es-ES" dirty="0">
                <a:latin typeface="Comic Sans MS" panose="030F0702030302020204" pitchFamily="66" charset="0"/>
              </a:rPr>
              <a:t> </a:t>
            </a:r>
            <a:r>
              <a:rPr lang="es-ES" dirty="0" err="1">
                <a:latin typeface="Comic Sans MS" panose="030F0702030302020204" pitchFamily="66" charset="0"/>
              </a:rPr>
              <a:t>twitch</a:t>
            </a:r>
            <a:r>
              <a:rPr lang="es-ES" dirty="0">
                <a:latin typeface="Comic Sans MS" panose="030F0702030302020204" pitchFamily="66" charset="0"/>
              </a:rPr>
              <a:t> and </a:t>
            </a:r>
            <a:r>
              <a:rPr lang="es-ES" dirty="0" err="1">
                <a:latin typeface="Comic Sans MS" panose="030F0702030302020204" pitchFamily="66" charset="0"/>
              </a:rPr>
              <a:t>fast</a:t>
            </a:r>
            <a:r>
              <a:rPr lang="es-ES" dirty="0">
                <a:latin typeface="Comic Sans MS" panose="030F0702030302020204" pitchFamily="66" charset="0"/>
              </a:rPr>
              <a:t> </a:t>
            </a:r>
            <a:r>
              <a:rPr lang="es-ES" dirty="0" err="1">
                <a:latin typeface="Comic Sans MS" panose="030F0702030302020204" pitchFamily="66" charset="0"/>
              </a:rPr>
              <a:t>twitch</a:t>
            </a:r>
            <a:r>
              <a:rPr lang="es-ES" dirty="0">
                <a:latin typeface="Comic Sans MS" panose="030F0702030302020204" pitchFamily="66" charset="0"/>
              </a:rPr>
              <a:t>.</a:t>
            </a:r>
          </a:p>
          <a:p>
            <a:endParaRPr lang="es-ES" dirty="0">
              <a:latin typeface="Comic Sans MS" panose="030F0702030302020204" pitchFamily="66" charset="0"/>
            </a:endParaRPr>
          </a:p>
          <a:p>
            <a:r>
              <a:rPr lang="es-ES" dirty="0" err="1">
                <a:latin typeface="Comic Sans MS" panose="030F0702030302020204" pitchFamily="66" charset="0"/>
              </a:rPr>
              <a:t>Different</a:t>
            </a:r>
            <a:r>
              <a:rPr lang="es-ES" dirty="0">
                <a:latin typeface="Comic Sans MS" panose="030F0702030302020204" pitchFamily="66" charset="0"/>
              </a:rPr>
              <a:t> </a:t>
            </a:r>
            <a:r>
              <a:rPr lang="es-ES" dirty="0" err="1">
                <a:latin typeface="Comic Sans MS" panose="030F0702030302020204" pitchFamily="66" charset="0"/>
              </a:rPr>
              <a:t>muscles</a:t>
            </a:r>
            <a:r>
              <a:rPr lang="es-ES" dirty="0">
                <a:latin typeface="Comic Sans MS" panose="030F0702030302020204" pitchFamily="66" charset="0"/>
              </a:rPr>
              <a:t> </a:t>
            </a:r>
            <a:r>
              <a:rPr lang="es-ES" dirty="0" err="1">
                <a:latin typeface="Comic Sans MS" panose="030F0702030302020204" pitchFamily="66" charset="0"/>
              </a:rPr>
              <a:t>have</a:t>
            </a:r>
            <a:r>
              <a:rPr lang="es-ES" dirty="0">
                <a:latin typeface="Comic Sans MS" panose="030F0702030302020204" pitchFamily="66" charset="0"/>
              </a:rPr>
              <a:t> </a:t>
            </a:r>
            <a:r>
              <a:rPr lang="es-ES" dirty="0" err="1">
                <a:latin typeface="Comic Sans MS" panose="030F0702030302020204" pitchFamily="66" charset="0"/>
              </a:rPr>
              <a:t>different</a:t>
            </a:r>
            <a:r>
              <a:rPr lang="es-ES" dirty="0">
                <a:latin typeface="Comic Sans MS" panose="030F0702030302020204" pitchFamily="66" charset="0"/>
              </a:rPr>
              <a:t> </a:t>
            </a:r>
            <a:r>
              <a:rPr lang="es-ES" dirty="0" err="1">
                <a:latin typeface="Comic Sans MS" panose="030F0702030302020204" pitchFamily="66" charset="0"/>
              </a:rPr>
              <a:t>proportions</a:t>
            </a:r>
            <a:r>
              <a:rPr lang="es-ES" dirty="0">
                <a:latin typeface="Comic Sans MS" panose="030F0702030302020204" pitchFamily="66" charset="0"/>
              </a:rPr>
              <a:t> of </a:t>
            </a:r>
            <a:r>
              <a:rPr lang="es-ES" dirty="0" err="1">
                <a:latin typeface="Comic Sans MS" panose="030F0702030302020204" pitchFamily="66" charset="0"/>
              </a:rPr>
              <a:t>these</a:t>
            </a:r>
            <a:r>
              <a:rPr lang="es-ES" dirty="0">
                <a:latin typeface="Comic Sans MS" panose="030F0702030302020204" pitchFamily="66" charset="0"/>
              </a:rPr>
              <a:t> </a:t>
            </a:r>
            <a:r>
              <a:rPr lang="es-ES" dirty="0" err="1">
                <a:latin typeface="Comic Sans MS" panose="030F0702030302020204" pitchFamily="66" charset="0"/>
              </a:rPr>
              <a:t>fibres</a:t>
            </a:r>
            <a:r>
              <a:rPr lang="es-ES" dirty="0">
                <a:latin typeface="Comic Sans MS" panose="030F0702030302020204" pitchFamily="66" charset="0"/>
              </a:rPr>
              <a:t>.</a:t>
            </a:r>
          </a:p>
        </p:txBody>
      </p:sp>
    </p:spTree>
    <p:extLst>
      <p:ext uri="{BB962C8B-B14F-4D97-AF65-F5344CB8AC3E}">
        <p14:creationId xmlns:p14="http://schemas.microsoft.com/office/powerpoint/2010/main" val="1693985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
          </a:p>
        </p:txBody>
      </p:sp>
      <p:graphicFrame>
        <p:nvGraphicFramePr>
          <p:cNvPr id="4" name="Content Placeholder 3"/>
          <p:cNvGraphicFramePr>
            <a:graphicFrameLocks noGrp="1"/>
          </p:cNvGraphicFramePr>
          <p:nvPr>
            <p:ph idx="1"/>
          </p:nvPr>
        </p:nvGraphicFramePr>
        <p:xfrm>
          <a:off x="1775522" y="260648"/>
          <a:ext cx="8640959" cy="6120680"/>
        </p:xfrm>
        <a:graphic>
          <a:graphicData uri="http://schemas.openxmlformats.org/drawingml/2006/table">
            <a:tbl>
              <a:tblPr firstRow="1" bandRow="1">
                <a:tableStyleId>{5C22544A-7EE6-4342-B048-85BDC9FD1C3A}</a:tableStyleId>
              </a:tblPr>
              <a:tblGrid>
                <a:gridCol w="2160239">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3312368">
                  <a:extLst>
                    <a:ext uri="{9D8B030D-6E8A-4147-A177-3AD203B41FA5}">
                      <a16:colId xmlns:a16="http://schemas.microsoft.com/office/drawing/2014/main" val="20002"/>
                    </a:ext>
                  </a:extLst>
                </a:gridCol>
              </a:tblGrid>
              <a:tr h="561820">
                <a:tc>
                  <a:txBody>
                    <a:bodyPr/>
                    <a:lstStyle/>
                    <a:p>
                      <a:r>
                        <a:rPr lang="es-ES" b="0" dirty="0" err="1">
                          <a:solidFill>
                            <a:schemeClr val="tx1"/>
                          </a:solidFill>
                          <a:latin typeface="Comic Sans MS" panose="030F0702030302020204" pitchFamily="66" charset="0"/>
                        </a:rPr>
                        <a:t>Characteristic</a:t>
                      </a:r>
                      <a:r>
                        <a:rPr lang="es-ES" b="0" baseline="0" dirty="0">
                          <a:solidFill>
                            <a:schemeClr val="tx1"/>
                          </a:solidFill>
                          <a:latin typeface="Comic Sans MS" panose="030F0702030302020204" pitchFamily="66" charset="0"/>
                        </a:rPr>
                        <a:t> </a:t>
                      </a:r>
                      <a:endParaRPr lang="es-ES"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s-ES" b="0" dirty="0" err="1">
                          <a:solidFill>
                            <a:schemeClr val="tx1"/>
                          </a:solidFill>
                          <a:latin typeface="Comic Sans MS" panose="030F0702030302020204" pitchFamily="66" charset="0"/>
                        </a:rPr>
                        <a:t>Fast</a:t>
                      </a:r>
                      <a:r>
                        <a:rPr lang="es-ES" b="0" dirty="0">
                          <a:solidFill>
                            <a:schemeClr val="tx1"/>
                          </a:solidFill>
                          <a:latin typeface="Comic Sans MS" panose="030F0702030302020204" pitchFamily="66" charset="0"/>
                        </a:rPr>
                        <a:t> </a:t>
                      </a:r>
                      <a:r>
                        <a:rPr lang="es-ES" b="0" dirty="0" err="1">
                          <a:solidFill>
                            <a:schemeClr val="tx1"/>
                          </a:solidFill>
                          <a:latin typeface="Comic Sans MS" panose="030F0702030302020204" pitchFamily="66" charset="0"/>
                        </a:rPr>
                        <a:t>twitch</a:t>
                      </a:r>
                      <a:endParaRPr lang="es-ES"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s-ES" b="0" dirty="0" err="1">
                          <a:solidFill>
                            <a:schemeClr val="tx1"/>
                          </a:solidFill>
                          <a:latin typeface="Comic Sans MS" panose="030F0702030302020204" pitchFamily="66" charset="0"/>
                        </a:rPr>
                        <a:t>Slow</a:t>
                      </a:r>
                      <a:r>
                        <a:rPr lang="es-ES" b="0" dirty="0">
                          <a:solidFill>
                            <a:schemeClr val="tx1"/>
                          </a:solidFill>
                          <a:latin typeface="Comic Sans MS" panose="030F0702030302020204" pitchFamily="66" charset="0"/>
                        </a:rPr>
                        <a:t> </a:t>
                      </a:r>
                      <a:r>
                        <a:rPr lang="es-ES" b="0" dirty="0" err="1">
                          <a:solidFill>
                            <a:schemeClr val="tx1"/>
                          </a:solidFill>
                          <a:latin typeface="Comic Sans MS" panose="030F0702030302020204" pitchFamily="66" charset="0"/>
                        </a:rPr>
                        <a:t>twitch</a:t>
                      </a:r>
                      <a:endParaRPr lang="es-ES"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903779">
                <a:tc>
                  <a:txBody>
                    <a:bodyPr/>
                    <a:lstStyle/>
                    <a:p>
                      <a:r>
                        <a:rPr lang="es-ES" b="0" dirty="0" err="1">
                          <a:solidFill>
                            <a:schemeClr val="tx1"/>
                          </a:solidFill>
                          <a:latin typeface="Comic Sans MS" panose="030F0702030302020204" pitchFamily="66" charset="0"/>
                        </a:rPr>
                        <a:t>Speed</a:t>
                      </a:r>
                      <a:r>
                        <a:rPr lang="es-ES" b="0" dirty="0">
                          <a:solidFill>
                            <a:schemeClr val="tx1"/>
                          </a:solidFill>
                          <a:latin typeface="Comic Sans MS" panose="030F0702030302020204" pitchFamily="66"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ES"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ES"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03779">
                <a:tc>
                  <a:txBody>
                    <a:bodyPr/>
                    <a:lstStyle/>
                    <a:p>
                      <a:r>
                        <a:rPr lang="es-ES" b="0" dirty="0" err="1">
                          <a:solidFill>
                            <a:schemeClr val="tx1"/>
                          </a:solidFill>
                          <a:latin typeface="Comic Sans MS" panose="030F0702030302020204" pitchFamily="66" charset="0"/>
                        </a:rPr>
                        <a:t>Energy</a:t>
                      </a:r>
                      <a:r>
                        <a:rPr lang="es-ES" b="0" dirty="0">
                          <a:solidFill>
                            <a:schemeClr val="tx1"/>
                          </a:solidFill>
                          <a:latin typeface="Comic Sans MS" panose="030F0702030302020204" pitchFamily="66"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ES" b="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ES"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03779">
                <a:tc>
                  <a:txBody>
                    <a:bodyPr/>
                    <a:lstStyle/>
                    <a:p>
                      <a:r>
                        <a:rPr lang="es-ES" b="0" dirty="0" err="1">
                          <a:solidFill>
                            <a:schemeClr val="tx1"/>
                          </a:solidFill>
                          <a:latin typeface="Comic Sans MS" panose="030F0702030302020204" pitchFamily="66" charset="0"/>
                        </a:rPr>
                        <a:t>Colour</a:t>
                      </a:r>
                      <a:r>
                        <a:rPr lang="es-ES" b="0" dirty="0">
                          <a:solidFill>
                            <a:schemeClr val="tx1"/>
                          </a:solidFill>
                          <a:latin typeface="Comic Sans MS" panose="030F0702030302020204" pitchFamily="66"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ES"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ES"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03779">
                <a:tc>
                  <a:txBody>
                    <a:bodyPr/>
                    <a:lstStyle/>
                    <a:p>
                      <a:r>
                        <a:rPr lang="es-ES" b="0" dirty="0" err="1">
                          <a:solidFill>
                            <a:schemeClr val="tx1"/>
                          </a:solidFill>
                          <a:latin typeface="Comic Sans MS" panose="030F0702030302020204" pitchFamily="66" charset="0"/>
                        </a:rPr>
                        <a:t>Energy</a:t>
                      </a:r>
                      <a:r>
                        <a:rPr lang="es-ES" b="0" dirty="0">
                          <a:solidFill>
                            <a:schemeClr val="tx1"/>
                          </a:solidFill>
                          <a:latin typeface="Comic Sans MS" panose="030F0702030302020204" pitchFamily="66" charset="0"/>
                        </a:rPr>
                        <a:t> </a:t>
                      </a:r>
                      <a:r>
                        <a:rPr lang="es-ES" b="0" dirty="0" err="1">
                          <a:solidFill>
                            <a:schemeClr val="tx1"/>
                          </a:solidFill>
                          <a:latin typeface="Comic Sans MS" panose="030F0702030302020204" pitchFamily="66" charset="0"/>
                        </a:rPr>
                        <a:t>source</a:t>
                      </a:r>
                      <a:endParaRPr lang="es-ES"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ES"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ES"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039965">
                <a:tc>
                  <a:txBody>
                    <a:bodyPr/>
                    <a:lstStyle/>
                    <a:p>
                      <a:r>
                        <a:rPr lang="es-ES" b="0" dirty="0" err="1">
                          <a:solidFill>
                            <a:schemeClr val="tx1"/>
                          </a:solidFill>
                          <a:latin typeface="Comic Sans MS" panose="030F0702030302020204" pitchFamily="66" charset="0"/>
                        </a:rPr>
                        <a:t>Type</a:t>
                      </a:r>
                      <a:r>
                        <a:rPr lang="es-ES" b="0" dirty="0">
                          <a:solidFill>
                            <a:schemeClr val="tx1"/>
                          </a:solidFill>
                          <a:latin typeface="Comic Sans MS" panose="030F0702030302020204" pitchFamily="66" charset="0"/>
                        </a:rPr>
                        <a:t> of </a:t>
                      </a:r>
                      <a:r>
                        <a:rPr lang="es-ES" b="0" dirty="0" err="1">
                          <a:solidFill>
                            <a:schemeClr val="tx1"/>
                          </a:solidFill>
                          <a:latin typeface="Comic Sans MS" panose="030F0702030302020204" pitchFamily="66" charset="0"/>
                        </a:rPr>
                        <a:t>activity</a:t>
                      </a:r>
                      <a:r>
                        <a:rPr lang="es-ES" b="0" dirty="0">
                          <a:solidFill>
                            <a:schemeClr val="tx1"/>
                          </a:solidFill>
                          <a:latin typeface="Comic Sans MS" panose="030F0702030302020204" pitchFamily="66" charset="0"/>
                        </a:rPr>
                        <a:t> </a:t>
                      </a:r>
                      <a:r>
                        <a:rPr lang="es-ES" b="0" dirty="0" err="1">
                          <a:solidFill>
                            <a:schemeClr val="tx1"/>
                          </a:solidFill>
                          <a:latin typeface="Comic Sans MS" panose="030F0702030302020204" pitchFamily="66" charset="0"/>
                        </a:rPr>
                        <a:t>suited</a:t>
                      </a:r>
                      <a:r>
                        <a:rPr lang="es-ES" b="0" dirty="0">
                          <a:solidFill>
                            <a:schemeClr val="tx1"/>
                          </a:solidFill>
                          <a:latin typeface="Comic Sans MS" panose="030F0702030302020204" pitchFamily="66" charset="0"/>
                        </a:rPr>
                        <a:t> </a:t>
                      </a:r>
                      <a:r>
                        <a:rPr lang="es-ES" b="0" dirty="0" err="1">
                          <a:solidFill>
                            <a:schemeClr val="tx1"/>
                          </a:solidFill>
                          <a:latin typeface="Comic Sans MS" panose="030F0702030302020204" pitchFamily="66" charset="0"/>
                        </a:rPr>
                        <a:t>to</a:t>
                      </a:r>
                      <a:endParaRPr lang="es-ES"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ES" b="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ES"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903779">
                <a:tc>
                  <a:txBody>
                    <a:bodyPr/>
                    <a:lstStyle/>
                    <a:p>
                      <a:r>
                        <a:rPr lang="es-ES" b="0" dirty="0" err="1">
                          <a:solidFill>
                            <a:schemeClr val="tx1"/>
                          </a:solidFill>
                          <a:latin typeface="Comic Sans MS" panose="030F0702030302020204" pitchFamily="66" charset="0"/>
                        </a:rPr>
                        <a:t>Found</a:t>
                      </a:r>
                      <a:r>
                        <a:rPr lang="es-ES" b="0" dirty="0">
                          <a:solidFill>
                            <a:schemeClr val="tx1"/>
                          </a:solidFill>
                          <a:latin typeface="Comic Sans MS" panose="030F0702030302020204" pitchFamily="66" charset="0"/>
                        </a:rPr>
                        <a:t> 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ES" b="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ES"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2026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41E16-9E0D-FF90-9082-0006114D5D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E19465-752C-44E0-EB07-23E2B360D924}"/>
              </a:ext>
            </a:extLst>
          </p:cNvPr>
          <p:cNvSpPr>
            <a:spLocks noGrp="1"/>
          </p:cNvSpPr>
          <p:nvPr>
            <p:ph type="title"/>
          </p:nvPr>
        </p:nvSpPr>
        <p:spPr>
          <a:xfrm>
            <a:off x="1524000" y="1"/>
            <a:ext cx="9144000" cy="731837"/>
          </a:xfrm>
          <a:solidFill>
            <a:srgbClr val="FFFF00"/>
          </a:solidFill>
        </p:spPr>
        <p:txBody>
          <a:bodyPr>
            <a:normAutofit fontScale="90000"/>
          </a:bodyPr>
          <a:lstStyle/>
          <a:p>
            <a:r>
              <a:rPr lang="en-GB" dirty="0"/>
              <a:t>Fast-twitching muscles </a:t>
            </a:r>
          </a:p>
        </p:txBody>
      </p:sp>
      <p:sp>
        <p:nvSpPr>
          <p:cNvPr id="3" name="Content Placeholder 2">
            <a:extLst>
              <a:ext uri="{FF2B5EF4-FFF2-40B4-BE49-F238E27FC236}">
                <a16:creationId xmlns:a16="http://schemas.microsoft.com/office/drawing/2014/main" id="{12C03909-A9C8-7FDF-84F4-FC5723C97401}"/>
              </a:ext>
            </a:extLst>
          </p:cNvPr>
          <p:cNvSpPr>
            <a:spLocks noGrp="1"/>
          </p:cNvSpPr>
          <p:nvPr>
            <p:ph idx="1"/>
          </p:nvPr>
        </p:nvSpPr>
        <p:spPr>
          <a:xfrm>
            <a:off x="1525072" y="731837"/>
            <a:ext cx="6912768" cy="6264696"/>
          </a:xfrm>
        </p:spPr>
        <p:txBody>
          <a:bodyPr>
            <a:normAutofit fontScale="85000" lnSpcReduction="10000"/>
          </a:bodyPr>
          <a:lstStyle/>
          <a:p>
            <a:r>
              <a:rPr lang="es-ES" dirty="0"/>
              <a:t>Fast twitch muscles contract very quickly, producing rapid, intense contractions.</a:t>
            </a:r>
          </a:p>
          <a:p>
            <a:r>
              <a:rPr lang="en-GB" dirty="0"/>
              <a:t>for fast movement such as in the eyes and legs.</a:t>
            </a:r>
          </a:p>
          <a:p>
            <a:r>
              <a:rPr lang="en-GB" dirty="0"/>
              <a:t>good for short bursts of speed and power e.g. sprinting and weight lifting. They tire quickly</a:t>
            </a:r>
          </a:p>
          <a:p>
            <a:r>
              <a:rPr lang="en-GB" dirty="0"/>
              <a:t>Fast twitch rely on anaerobic respiration using glycogen. There are few mitochondria and blood vessels.</a:t>
            </a:r>
          </a:p>
          <a:p>
            <a:r>
              <a:rPr lang="en-GB" dirty="0"/>
              <a:t>whitish in colour because they don´t have much myoglobin. They respire anaerobically.</a:t>
            </a:r>
          </a:p>
          <a:p>
            <a:r>
              <a:rPr lang="en-GB" dirty="0"/>
              <a:t>High glycogen content and high levels of creatine phosphate, (an organic compound that provides a quick source of energy for muscle </a:t>
            </a:r>
            <a:r>
              <a:rPr lang="en-GB" dirty="0" err="1"/>
              <a:t>fibers</a:t>
            </a:r>
            <a:r>
              <a:rPr lang="en-GB" dirty="0"/>
              <a:t> to contract).</a:t>
            </a:r>
            <a:endParaRPr lang="es-ES" dirty="0"/>
          </a:p>
          <a:p>
            <a:endParaRPr lang="en-GB" dirty="0"/>
          </a:p>
        </p:txBody>
      </p:sp>
      <p:pic>
        <p:nvPicPr>
          <p:cNvPr id="4" name="Picture 2" descr="C:\Users\laura.roberts\AppData\Local\Microsoft\Windows\Temporary Internet Files\Content.IE5\FG6ZCGLY\Iris_-_right_eye_of_a_girl[1].jpg">
            <a:extLst>
              <a:ext uri="{FF2B5EF4-FFF2-40B4-BE49-F238E27FC236}">
                <a16:creationId xmlns:a16="http://schemas.microsoft.com/office/drawing/2014/main" id="{48F52779-3BA5-ADA0-7142-11F5FF754F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6118" y="936225"/>
            <a:ext cx="2506494" cy="14903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laura.roberts\AppData\Local\Microsoft\Windows\Temporary Internet Files\Content.IE5\LOR9MF4M\Legs-With-Swimshorts[1].png">
            <a:extLst>
              <a:ext uri="{FF2B5EF4-FFF2-40B4-BE49-F238E27FC236}">
                <a16:creationId xmlns:a16="http://schemas.microsoft.com/office/drawing/2014/main" id="{6695867A-2F4A-7B08-6C0D-A70FD1C428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2030" y="2792527"/>
            <a:ext cx="1814670"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37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6D947-C5D3-92B4-2D2D-347A14CF6CC4}"/>
              </a:ext>
            </a:extLst>
          </p:cNvPr>
          <p:cNvSpPr>
            <a:spLocks noGrp="1"/>
          </p:cNvSpPr>
          <p:nvPr>
            <p:ph type="title"/>
          </p:nvPr>
        </p:nvSpPr>
        <p:spPr>
          <a:xfrm>
            <a:off x="1524000" y="1"/>
            <a:ext cx="9144000" cy="731837"/>
          </a:xfrm>
          <a:solidFill>
            <a:srgbClr val="FFFF00"/>
          </a:solidFill>
        </p:spPr>
        <p:txBody>
          <a:bodyPr>
            <a:normAutofit fontScale="90000"/>
          </a:bodyPr>
          <a:lstStyle/>
          <a:p>
            <a:r>
              <a:rPr lang="en-GB" dirty="0"/>
              <a:t>Slow-twitching muscles </a:t>
            </a:r>
          </a:p>
        </p:txBody>
      </p:sp>
      <p:sp>
        <p:nvSpPr>
          <p:cNvPr id="3" name="Content Placeholder 2">
            <a:extLst>
              <a:ext uri="{FF2B5EF4-FFF2-40B4-BE49-F238E27FC236}">
                <a16:creationId xmlns:a16="http://schemas.microsoft.com/office/drawing/2014/main" id="{95536E28-8278-BCD8-7B98-4D25BCEB4AE2}"/>
              </a:ext>
            </a:extLst>
          </p:cNvPr>
          <p:cNvSpPr>
            <a:spLocks noGrp="1"/>
          </p:cNvSpPr>
          <p:nvPr>
            <p:ph idx="1"/>
          </p:nvPr>
        </p:nvSpPr>
        <p:spPr>
          <a:xfrm>
            <a:off x="1703512" y="980728"/>
            <a:ext cx="6408712" cy="5877272"/>
          </a:xfrm>
        </p:spPr>
        <p:txBody>
          <a:bodyPr>
            <a:normAutofit fontScale="92500" lnSpcReduction="20000"/>
          </a:bodyPr>
          <a:lstStyle/>
          <a:p>
            <a:r>
              <a:rPr lang="es-ES" dirty="0"/>
              <a:t>Slow twitch muscles are specialised for a slower, sustained contraction.</a:t>
            </a:r>
          </a:p>
          <a:p>
            <a:r>
              <a:rPr lang="en-GB" dirty="0"/>
              <a:t>used for posture e.g. in the back</a:t>
            </a:r>
          </a:p>
          <a:p>
            <a:r>
              <a:rPr lang="en-GB" dirty="0"/>
              <a:t>Good for endurance sports such as running long distances. They are slow to tire.</a:t>
            </a:r>
          </a:p>
          <a:p>
            <a:r>
              <a:rPr lang="en-GB" dirty="0"/>
              <a:t>Energy is released slowly through aerobic respiration in slow twitch. They have many mitochondria and blood vessels supplying oxygen</a:t>
            </a:r>
          </a:p>
          <a:p>
            <a:r>
              <a:rPr lang="es-ES" dirty="0"/>
              <a:t>Slow twitch fibres are reddish in colour because they are rich in myoglobin ( a red coloured protein that stores oxygen).</a:t>
            </a:r>
          </a:p>
          <a:p>
            <a:endParaRPr lang="en-GB" dirty="0"/>
          </a:p>
          <a:p>
            <a:endParaRPr lang="en-GB" dirty="0"/>
          </a:p>
          <a:p>
            <a:endParaRPr lang="es-ES" dirty="0"/>
          </a:p>
          <a:p>
            <a:endParaRPr lang="en-GB" dirty="0"/>
          </a:p>
        </p:txBody>
      </p:sp>
      <p:pic>
        <p:nvPicPr>
          <p:cNvPr id="1026" name="Picture 2" descr="Back muscles anatomy hi-res stock photography and images - Alamy">
            <a:extLst>
              <a:ext uri="{FF2B5EF4-FFF2-40B4-BE49-F238E27FC236}">
                <a16:creationId xmlns:a16="http://schemas.microsoft.com/office/drawing/2014/main" id="{AA25300E-89A8-E446-85F8-1BA7949E5D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6201" y="1700808"/>
            <a:ext cx="2466001" cy="263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25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C3C7A-FDBE-9CDB-5DAF-2B645E8793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C2DA70-C5A9-3A6E-1B97-52FC508DF3D2}"/>
              </a:ext>
            </a:extLst>
          </p:cNvPr>
          <p:cNvSpPr>
            <a:spLocks noGrp="1"/>
          </p:cNvSpPr>
          <p:nvPr>
            <p:ph type="title"/>
          </p:nvPr>
        </p:nvSpPr>
        <p:spPr/>
        <p:txBody>
          <a:bodyPr/>
          <a:lstStyle/>
          <a:p>
            <a:r>
              <a:rPr lang="es-ES" dirty="0" err="1">
                <a:latin typeface="Comic Sans MS" panose="030F0702030302020204" pitchFamily="66" charset="0"/>
              </a:rPr>
              <a:t>Exam</a:t>
            </a:r>
            <a:r>
              <a:rPr lang="es-ES" dirty="0">
                <a:latin typeface="Comic Sans MS" panose="030F0702030302020204" pitchFamily="66" charset="0"/>
              </a:rPr>
              <a:t> </a:t>
            </a:r>
            <a:r>
              <a:rPr lang="es-ES" dirty="0" err="1">
                <a:latin typeface="Comic Sans MS" panose="030F0702030302020204" pitchFamily="66" charset="0"/>
              </a:rPr>
              <a:t>Question</a:t>
            </a:r>
            <a:r>
              <a:rPr lang="es-ES" dirty="0">
                <a:latin typeface="Comic Sans MS" panose="030F0702030302020204" pitchFamily="66" charset="0"/>
              </a:rPr>
              <a:t> - </a:t>
            </a:r>
            <a:r>
              <a:rPr lang="es-ES" dirty="0" err="1">
                <a:latin typeface="Comic Sans MS" panose="030F0702030302020204" pitchFamily="66" charset="0"/>
              </a:rPr>
              <a:t>visualiser</a:t>
            </a:r>
            <a:endParaRPr lang="es-ES"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FD41E80F-C050-CB53-8B2D-383F7EB16084}"/>
              </a:ext>
            </a:extLst>
          </p:cNvPr>
          <p:cNvSpPr>
            <a:spLocks noGrp="1"/>
          </p:cNvSpPr>
          <p:nvPr>
            <p:ph idx="1"/>
          </p:nvPr>
        </p:nvSpPr>
        <p:spPr/>
        <p:txBody>
          <a:bodyPr/>
          <a:lstStyle/>
          <a:p>
            <a:endParaRPr lang="es-ES" dirty="0"/>
          </a:p>
        </p:txBody>
      </p:sp>
    </p:spTree>
    <p:extLst>
      <p:ext uri="{BB962C8B-B14F-4D97-AF65-F5344CB8AC3E}">
        <p14:creationId xmlns:p14="http://schemas.microsoft.com/office/powerpoint/2010/main" val="487468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A396E-5C7C-77B0-80E7-270335D30D46}"/>
              </a:ext>
            </a:extLst>
          </p:cNvPr>
          <p:cNvSpPr>
            <a:spLocks noGrp="1"/>
          </p:cNvSpPr>
          <p:nvPr>
            <p:ph type="title"/>
          </p:nvPr>
        </p:nvSpPr>
        <p:spPr>
          <a:xfrm>
            <a:off x="0" y="0"/>
            <a:ext cx="12192000" cy="599607"/>
          </a:xfrm>
          <a:solidFill>
            <a:schemeClr val="accent1">
              <a:lumMod val="20000"/>
              <a:lumOff val="80000"/>
            </a:schemeClr>
          </a:solidFill>
        </p:spPr>
        <p:txBody>
          <a:bodyPr>
            <a:normAutofit fontScale="90000"/>
          </a:bodyPr>
          <a:lstStyle/>
          <a:p>
            <a:r>
              <a:rPr lang="en-GB" dirty="0"/>
              <a:t>TPS: MWB</a:t>
            </a:r>
          </a:p>
        </p:txBody>
      </p:sp>
      <p:sp>
        <p:nvSpPr>
          <p:cNvPr id="3" name="Content Placeholder 2">
            <a:extLst>
              <a:ext uri="{FF2B5EF4-FFF2-40B4-BE49-F238E27FC236}">
                <a16:creationId xmlns:a16="http://schemas.microsoft.com/office/drawing/2014/main" id="{0BB0C033-CC03-FB69-37D2-4EB84A51198A}"/>
              </a:ext>
            </a:extLst>
          </p:cNvPr>
          <p:cNvSpPr>
            <a:spLocks noGrp="1"/>
          </p:cNvSpPr>
          <p:nvPr>
            <p:ph idx="1"/>
          </p:nvPr>
        </p:nvSpPr>
        <p:spPr>
          <a:xfrm>
            <a:off x="228600" y="737943"/>
            <a:ext cx="11718562" cy="5677847"/>
          </a:xfrm>
        </p:spPr>
        <p:txBody>
          <a:bodyPr>
            <a:normAutofit/>
          </a:bodyPr>
          <a:lstStyle/>
          <a:p>
            <a:r>
              <a:rPr lang="en-GB" dirty="0"/>
              <a:t>What: Improve this KS4 answer to A level standard. ‘How does your body increase heat loss?’ Explain your improvement.</a:t>
            </a:r>
          </a:p>
          <a:p>
            <a:endParaRPr lang="en-GB" dirty="0"/>
          </a:p>
          <a:p>
            <a:r>
              <a:rPr lang="en-GB" dirty="0"/>
              <a:t>How: independently for 1 min, in pairs for one min</a:t>
            </a:r>
          </a:p>
          <a:p>
            <a:endParaRPr lang="en-GB" dirty="0"/>
          </a:p>
          <a:p>
            <a:r>
              <a:rPr lang="en-GB" dirty="0"/>
              <a:t>Sweat is released by sweat glands onto the surface of the skin, which cools you down. Another way the body increases heat loss is when the blood vessels near the surface of the skin widen, allowing more blood to flow close to the surface. This helps heat transfer from the blood to the surroundings.</a:t>
            </a:r>
          </a:p>
        </p:txBody>
      </p:sp>
    </p:spTree>
    <p:extLst>
      <p:ext uri="{BB962C8B-B14F-4D97-AF65-F5344CB8AC3E}">
        <p14:creationId xmlns:p14="http://schemas.microsoft.com/office/powerpoint/2010/main" val="794145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0CCB-10F2-54E2-20D5-EAFED1D589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4806D2-F0F7-6B49-01C2-1555046E5B88}"/>
              </a:ext>
            </a:extLst>
          </p:cNvPr>
          <p:cNvSpPr>
            <a:spLocks noGrp="1"/>
          </p:cNvSpPr>
          <p:nvPr>
            <p:ph type="title"/>
          </p:nvPr>
        </p:nvSpPr>
        <p:spPr>
          <a:xfrm>
            <a:off x="0" y="0"/>
            <a:ext cx="12192000" cy="599607"/>
          </a:xfrm>
          <a:solidFill>
            <a:srgbClr val="92D050"/>
          </a:solidFill>
        </p:spPr>
        <p:txBody>
          <a:bodyPr>
            <a:normAutofit fontScale="90000"/>
          </a:bodyPr>
          <a:lstStyle/>
          <a:p>
            <a:r>
              <a:rPr lang="en-GB" dirty="0"/>
              <a:t>Answers</a:t>
            </a:r>
          </a:p>
        </p:txBody>
      </p:sp>
      <p:sp>
        <p:nvSpPr>
          <p:cNvPr id="3" name="Content Placeholder 2">
            <a:extLst>
              <a:ext uri="{FF2B5EF4-FFF2-40B4-BE49-F238E27FC236}">
                <a16:creationId xmlns:a16="http://schemas.microsoft.com/office/drawing/2014/main" id="{38B6C8E7-433F-D367-4AA5-1D4B15041FA6}"/>
              </a:ext>
            </a:extLst>
          </p:cNvPr>
          <p:cNvSpPr>
            <a:spLocks noGrp="1"/>
          </p:cNvSpPr>
          <p:nvPr>
            <p:ph idx="1"/>
          </p:nvPr>
        </p:nvSpPr>
        <p:spPr>
          <a:xfrm>
            <a:off x="236719" y="737943"/>
            <a:ext cx="11718562" cy="5677847"/>
          </a:xfrm>
        </p:spPr>
        <p:txBody>
          <a:bodyPr>
            <a:normAutofit/>
          </a:bodyPr>
          <a:lstStyle/>
          <a:p>
            <a:pPr marL="0" indent="0">
              <a:buNone/>
            </a:pPr>
            <a:endParaRPr lang="en-GB" dirty="0"/>
          </a:p>
          <a:p>
            <a:r>
              <a:rPr lang="en-GB" dirty="0"/>
              <a:t>Sweat is released by sweat glands onto the surface of the skin. </a:t>
            </a:r>
            <a:r>
              <a:rPr lang="en-GB" dirty="0">
                <a:solidFill>
                  <a:srgbClr val="FF0000"/>
                </a:solidFill>
              </a:rPr>
              <a:t>When the sweat evaporates</a:t>
            </a:r>
            <a:r>
              <a:rPr lang="en-GB" dirty="0"/>
              <a:t>, it takes heat away from the body, which cools you down. Another way the body increases heat loss is </a:t>
            </a:r>
            <a:r>
              <a:rPr lang="en-GB" dirty="0">
                <a:solidFill>
                  <a:srgbClr val="FF0000"/>
                </a:solidFill>
              </a:rPr>
              <a:t>through vasodilation</a:t>
            </a:r>
            <a:r>
              <a:rPr lang="en-GB" dirty="0"/>
              <a:t>. This is when the </a:t>
            </a:r>
            <a:r>
              <a:rPr lang="en-GB" dirty="0">
                <a:solidFill>
                  <a:srgbClr val="FF0000"/>
                </a:solidFill>
              </a:rPr>
              <a:t>blood vessels (capillaries) </a:t>
            </a:r>
            <a:r>
              <a:rPr lang="en-GB" dirty="0"/>
              <a:t>near the surface of the skin widen, allowing more blood to flow close to the surface. This helps </a:t>
            </a:r>
            <a:r>
              <a:rPr lang="en-GB" dirty="0">
                <a:solidFill>
                  <a:srgbClr val="FF0000"/>
                </a:solidFill>
              </a:rPr>
              <a:t>heat transfer (radiation)</a:t>
            </a:r>
            <a:r>
              <a:rPr lang="en-GB" dirty="0"/>
              <a:t> from the blood to the surroundings.</a:t>
            </a:r>
          </a:p>
        </p:txBody>
      </p:sp>
    </p:spTree>
    <p:extLst>
      <p:ext uri="{BB962C8B-B14F-4D97-AF65-F5344CB8AC3E}">
        <p14:creationId xmlns:p14="http://schemas.microsoft.com/office/powerpoint/2010/main" val="3096223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96474B38BBC64AB914CD490E237088" ma:contentTypeVersion="9" ma:contentTypeDescription="Create a new document." ma:contentTypeScope="" ma:versionID="c28ca52b43ea7138f0c706e159cbc439">
  <xsd:schema xmlns:xsd="http://www.w3.org/2001/XMLSchema" xmlns:xs="http://www.w3.org/2001/XMLSchema" xmlns:p="http://schemas.microsoft.com/office/2006/metadata/properties" xmlns:ns3="733d7849-0fd5-4f53-8e94-3f22b6cb91f7" xmlns:ns4="98de4470-2b9a-4cb1-a6dc-9cfd04bc057e" targetNamespace="http://schemas.microsoft.com/office/2006/metadata/properties" ma:root="true" ma:fieldsID="8225a33b73551186911b4d4aafb35fcc" ns3:_="" ns4:_="">
    <xsd:import namespace="733d7849-0fd5-4f53-8e94-3f22b6cb91f7"/>
    <xsd:import namespace="98de4470-2b9a-4cb1-a6dc-9cfd04bc057e"/>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SearchPropertie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3d7849-0fd5-4f53-8e94-3f22b6cb91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de4470-2b9a-4cb1-a6dc-9cfd04bc057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33d7849-0fd5-4f53-8e94-3f22b6cb91f7" xsi:nil="true"/>
  </documentManagement>
</p:properties>
</file>

<file path=customXml/itemProps1.xml><?xml version="1.0" encoding="utf-8"?>
<ds:datastoreItem xmlns:ds="http://schemas.openxmlformats.org/officeDocument/2006/customXml" ds:itemID="{7ECC5FD8-1161-44E5-8A11-E17B8738D5AF}">
  <ds:schemaRefs>
    <ds:schemaRef ds:uri="http://schemas.microsoft.com/sharepoint/v3/contenttype/forms"/>
  </ds:schemaRefs>
</ds:datastoreItem>
</file>

<file path=customXml/itemProps2.xml><?xml version="1.0" encoding="utf-8"?>
<ds:datastoreItem xmlns:ds="http://schemas.openxmlformats.org/officeDocument/2006/customXml" ds:itemID="{51C755B2-922A-43DA-BE2C-DE81563B6A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3d7849-0fd5-4f53-8e94-3f22b6cb91f7"/>
    <ds:schemaRef ds:uri="98de4470-2b9a-4cb1-a6dc-9cfd04bc0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C00541-DF3B-4199-9E8D-7D5237F7E586}">
  <ds:schemaRefs>
    <ds:schemaRef ds:uri="98de4470-2b9a-4cb1-a6dc-9cfd04bc057e"/>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purl.org/dc/dcmitype/"/>
    <ds:schemaRef ds:uri="http://www.w3.org/XML/1998/namespace"/>
    <ds:schemaRef ds:uri="733d7849-0fd5-4f53-8e94-3f22b6cb91f7"/>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99</TotalTime>
  <Words>768</Words>
  <Application>Microsoft Office PowerPoint</Application>
  <PresentationFormat>Widescreen</PresentationFormat>
  <Paragraphs>68</Paragraphs>
  <Slides>13</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Aptos</vt:lpstr>
      <vt:lpstr>Aptos Display</vt:lpstr>
      <vt:lpstr>Arial</vt:lpstr>
      <vt:lpstr>Calibri</vt:lpstr>
      <vt:lpstr>Calibri Light</vt:lpstr>
      <vt:lpstr>Comic Sans MS</vt:lpstr>
      <vt:lpstr>Office Theme</vt:lpstr>
      <vt:lpstr>1_Office Theme</vt:lpstr>
      <vt:lpstr>2_Office Theme</vt:lpstr>
      <vt:lpstr>Fast and slow twitch muscles revision 22 May, 2025</vt:lpstr>
      <vt:lpstr>Answers</vt:lpstr>
      <vt:lpstr>Types of fibres</vt:lpstr>
      <vt:lpstr>PowerPoint Presentation</vt:lpstr>
      <vt:lpstr>Fast-twitching muscles </vt:lpstr>
      <vt:lpstr>Slow-twitching muscles </vt:lpstr>
      <vt:lpstr>Exam Question - visualiser</vt:lpstr>
      <vt:lpstr>TPS: MWB</vt:lpstr>
      <vt:lpstr>Answers</vt:lpstr>
      <vt:lpstr>PowerPoint Presentation</vt:lpstr>
      <vt:lpstr>Exam Question - visualiser</vt:lpstr>
      <vt:lpstr>What is the role of the epigenome?</vt:lpstr>
      <vt:lpstr>Paired task: Answer the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Ms V Cheong</dc:creator>
  <cp:lastModifiedBy>Ms V Cheong</cp:lastModifiedBy>
  <cp:revision>5</cp:revision>
  <dcterms:created xsi:type="dcterms:W3CDTF">2025-05-13T10:11:48Z</dcterms:created>
  <dcterms:modified xsi:type="dcterms:W3CDTF">2025-05-22T11:17:32Z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0x010100E896474B38BBC64AB914CD490E237088</vt:lpwstr>
  </property>
</Properties>
</file>