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57" r:id="rId4"/>
    <p:sldId id="259" r:id="rId5"/>
    <p:sldId id="260" r:id="rId6"/>
    <p:sldId id="270" r:id="rId7"/>
    <p:sldId id="268" r:id="rId8"/>
    <p:sldId id="262" r:id="rId9"/>
    <p:sldId id="264" r:id="rId10"/>
    <p:sldId id="265" r:id="rId11"/>
    <p:sldId id="269" r:id="rId12"/>
    <p:sldId id="266" r:id="rId13"/>
    <p:sldId id="267" r:id="rId14"/>
    <p:sldId id="27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7" autoAdjust="0"/>
    <p:restoredTop sz="94660"/>
  </p:normalViewPr>
  <p:slideViewPr>
    <p:cSldViewPr snapToGrid="0">
      <p:cViewPr varScale="1">
        <p:scale>
          <a:sx n="73" d="100"/>
          <a:sy n="73"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E7584B-6695-4C5C-B046-3AB4B2C3BA1A}"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1C7B5-176F-4CBE-BC11-ED3389FB5908}" type="slidenum">
              <a:rPr lang="en-GB" smtClean="0"/>
              <a:t>‹#›</a:t>
            </a:fld>
            <a:endParaRPr lang="en-GB"/>
          </a:p>
        </p:txBody>
      </p:sp>
    </p:spTree>
    <p:extLst>
      <p:ext uri="{BB962C8B-B14F-4D97-AF65-F5344CB8AC3E}">
        <p14:creationId xmlns:p14="http://schemas.microsoft.com/office/powerpoint/2010/main" val="157639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E7584B-6695-4C5C-B046-3AB4B2C3BA1A}"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1C7B5-176F-4CBE-BC11-ED3389FB5908}" type="slidenum">
              <a:rPr lang="en-GB" smtClean="0"/>
              <a:t>‹#›</a:t>
            </a:fld>
            <a:endParaRPr lang="en-GB"/>
          </a:p>
        </p:txBody>
      </p:sp>
    </p:spTree>
    <p:extLst>
      <p:ext uri="{BB962C8B-B14F-4D97-AF65-F5344CB8AC3E}">
        <p14:creationId xmlns:p14="http://schemas.microsoft.com/office/powerpoint/2010/main" val="207535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E7584B-6695-4C5C-B046-3AB4B2C3BA1A}"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1C7B5-176F-4CBE-BC11-ED3389FB5908}" type="slidenum">
              <a:rPr lang="en-GB" smtClean="0"/>
              <a:t>‹#›</a:t>
            </a:fld>
            <a:endParaRPr lang="en-GB"/>
          </a:p>
        </p:txBody>
      </p:sp>
    </p:spTree>
    <p:extLst>
      <p:ext uri="{BB962C8B-B14F-4D97-AF65-F5344CB8AC3E}">
        <p14:creationId xmlns:p14="http://schemas.microsoft.com/office/powerpoint/2010/main" val="1579540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F5EEE-1FA3-47A6-AAB7-280EAF5CAA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5E525C-4C35-414D-BEDF-2E094EE57B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EF68E9-0D52-41DF-844A-BD59C65A1430}"/>
              </a:ext>
            </a:extLst>
          </p:cNvPr>
          <p:cNvSpPr>
            <a:spLocks noGrp="1"/>
          </p:cNvSpPr>
          <p:nvPr>
            <p:ph type="dt" sz="half" idx="10"/>
          </p:nvPr>
        </p:nvSpPr>
        <p:spPr/>
        <p:txBody>
          <a:bodyPr/>
          <a:lstStyle/>
          <a:p>
            <a:fld id="{C2136425-ADAB-433E-91A8-0420BB765A9F}" type="datetimeFigureOut">
              <a:rPr lang="en-GB" smtClean="0"/>
              <a:t>12/05/2022</a:t>
            </a:fld>
            <a:endParaRPr lang="en-GB"/>
          </a:p>
        </p:txBody>
      </p:sp>
      <p:sp>
        <p:nvSpPr>
          <p:cNvPr id="5" name="Footer Placeholder 4">
            <a:extLst>
              <a:ext uri="{FF2B5EF4-FFF2-40B4-BE49-F238E27FC236}">
                <a16:creationId xmlns:a16="http://schemas.microsoft.com/office/drawing/2014/main" id="{F680DF3E-A587-4426-AEDF-15B02F8880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BD5845-DBE2-4C9F-95B1-12DC215DC534}"/>
              </a:ext>
            </a:extLst>
          </p:cNvPr>
          <p:cNvSpPr>
            <a:spLocks noGrp="1"/>
          </p:cNvSpPr>
          <p:nvPr>
            <p:ph type="sldNum" sz="quarter" idx="12"/>
          </p:nvPr>
        </p:nvSpPr>
        <p:spPr/>
        <p:txBody>
          <a:bodyPr/>
          <a:lstStyle/>
          <a:p>
            <a:fld id="{BFE4DD59-961F-44B7-BC2A-8A7181AD0CEF}" type="slidenum">
              <a:rPr lang="en-GB" smtClean="0"/>
              <a:t>‹#›</a:t>
            </a:fld>
            <a:endParaRPr lang="en-GB"/>
          </a:p>
        </p:txBody>
      </p:sp>
    </p:spTree>
    <p:extLst>
      <p:ext uri="{BB962C8B-B14F-4D97-AF65-F5344CB8AC3E}">
        <p14:creationId xmlns:p14="http://schemas.microsoft.com/office/powerpoint/2010/main" val="324319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81E1-86F0-4E90-B349-A4F936BD57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B7A914-1F0D-4075-B6C0-9FFD725FB9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532E55-9BB0-4122-9D38-77BD00904797}"/>
              </a:ext>
            </a:extLst>
          </p:cNvPr>
          <p:cNvSpPr>
            <a:spLocks noGrp="1"/>
          </p:cNvSpPr>
          <p:nvPr>
            <p:ph type="dt" sz="half" idx="10"/>
          </p:nvPr>
        </p:nvSpPr>
        <p:spPr/>
        <p:txBody>
          <a:bodyPr/>
          <a:lstStyle/>
          <a:p>
            <a:fld id="{C2136425-ADAB-433E-91A8-0420BB765A9F}" type="datetimeFigureOut">
              <a:rPr lang="en-GB" smtClean="0"/>
              <a:t>12/05/2022</a:t>
            </a:fld>
            <a:endParaRPr lang="en-GB"/>
          </a:p>
        </p:txBody>
      </p:sp>
      <p:sp>
        <p:nvSpPr>
          <p:cNvPr id="5" name="Footer Placeholder 4">
            <a:extLst>
              <a:ext uri="{FF2B5EF4-FFF2-40B4-BE49-F238E27FC236}">
                <a16:creationId xmlns:a16="http://schemas.microsoft.com/office/drawing/2014/main" id="{7AF0E2DE-C927-4CAE-A817-60080461E2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B2C0DD-A628-4A4E-B16A-A7DBE324556C}"/>
              </a:ext>
            </a:extLst>
          </p:cNvPr>
          <p:cNvSpPr>
            <a:spLocks noGrp="1"/>
          </p:cNvSpPr>
          <p:nvPr>
            <p:ph type="sldNum" sz="quarter" idx="12"/>
          </p:nvPr>
        </p:nvSpPr>
        <p:spPr/>
        <p:txBody>
          <a:bodyPr/>
          <a:lstStyle/>
          <a:p>
            <a:fld id="{BFE4DD59-961F-44B7-BC2A-8A7181AD0CEF}" type="slidenum">
              <a:rPr lang="en-GB" smtClean="0"/>
              <a:t>‹#›</a:t>
            </a:fld>
            <a:endParaRPr lang="en-GB"/>
          </a:p>
        </p:txBody>
      </p:sp>
    </p:spTree>
    <p:extLst>
      <p:ext uri="{BB962C8B-B14F-4D97-AF65-F5344CB8AC3E}">
        <p14:creationId xmlns:p14="http://schemas.microsoft.com/office/powerpoint/2010/main" val="1428556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5ECDA-FD10-4D84-9B50-B9EE8DB4AD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90E269-49F1-49D5-9D59-7384A83140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C4657F-2528-4070-9A02-DCCFDC5A29C2}"/>
              </a:ext>
            </a:extLst>
          </p:cNvPr>
          <p:cNvSpPr>
            <a:spLocks noGrp="1"/>
          </p:cNvSpPr>
          <p:nvPr>
            <p:ph type="dt" sz="half" idx="10"/>
          </p:nvPr>
        </p:nvSpPr>
        <p:spPr/>
        <p:txBody>
          <a:bodyPr/>
          <a:lstStyle/>
          <a:p>
            <a:fld id="{C2136425-ADAB-433E-91A8-0420BB765A9F}" type="datetimeFigureOut">
              <a:rPr lang="en-GB" smtClean="0"/>
              <a:t>12/05/2022</a:t>
            </a:fld>
            <a:endParaRPr lang="en-GB"/>
          </a:p>
        </p:txBody>
      </p:sp>
      <p:sp>
        <p:nvSpPr>
          <p:cNvPr id="5" name="Footer Placeholder 4">
            <a:extLst>
              <a:ext uri="{FF2B5EF4-FFF2-40B4-BE49-F238E27FC236}">
                <a16:creationId xmlns:a16="http://schemas.microsoft.com/office/drawing/2014/main" id="{7500A9BF-635B-4EA7-8186-9AADA00C97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043F4-41F0-4D7A-BA00-26EC3DFD01B8}"/>
              </a:ext>
            </a:extLst>
          </p:cNvPr>
          <p:cNvSpPr>
            <a:spLocks noGrp="1"/>
          </p:cNvSpPr>
          <p:nvPr>
            <p:ph type="sldNum" sz="quarter" idx="12"/>
          </p:nvPr>
        </p:nvSpPr>
        <p:spPr/>
        <p:txBody>
          <a:bodyPr/>
          <a:lstStyle/>
          <a:p>
            <a:fld id="{BFE4DD59-961F-44B7-BC2A-8A7181AD0CEF}" type="slidenum">
              <a:rPr lang="en-GB" smtClean="0"/>
              <a:t>‹#›</a:t>
            </a:fld>
            <a:endParaRPr lang="en-GB"/>
          </a:p>
        </p:txBody>
      </p:sp>
    </p:spTree>
    <p:extLst>
      <p:ext uri="{BB962C8B-B14F-4D97-AF65-F5344CB8AC3E}">
        <p14:creationId xmlns:p14="http://schemas.microsoft.com/office/powerpoint/2010/main" val="2402891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CA2D-6EB3-44C9-A6DF-59B67A83E8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A8343B-38E4-4B98-99FC-08A5533A68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255B42-4C44-424D-871C-495A2CDA52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A21769-F39A-46A8-BCD2-EF53DBCAD36F}"/>
              </a:ext>
            </a:extLst>
          </p:cNvPr>
          <p:cNvSpPr>
            <a:spLocks noGrp="1"/>
          </p:cNvSpPr>
          <p:nvPr>
            <p:ph type="dt" sz="half" idx="10"/>
          </p:nvPr>
        </p:nvSpPr>
        <p:spPr/>
        <p:txBody>
          <a:bodyPr/>
          <a:lstStyle/>
          <a:p>
            <a:fld id="{C2136425-ADAB-433E-91A8-0420BB765A9F}" type="datetimeFigureOut">
              <a:rPr lang="en-GB" smtClean="0"/>
              <a:t>12/05/2022</a:t>
            </a:fld>
            <a:endParaRPr lang="en-GB"/>
          </a:p>
        </p:txBody>
      </p:sp>
      <p:sp>
        <p:nvSpPr>
          <p:cNvPr id="6" name="Footer Placeholder 5">
            <a:extLst>
              <a:ext uri="{FF2B5EF4-FFF2-40B4-BE49-F238E27FC236}">
                <a16:creationId xmlns:a16="http://schemas.microsoft.com/office/drawing/2014/main" id="{51FA52F3-9E43-4A70-A9FD-2C7BBF2CE5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3B50E2-FDF8-4B4A-B242-5C9226DB2D7A}"/>
              </a:ext>
            </a:extLst>
          </p:cNvPr>
          <p:cNvSpPr>
            <a:spLocks noGrp="1"/>
          </p:cNvSpPr>
          <p:nvPr>
            <p:ph type="sldNum" sz="quarter" idx="12"/>
          </p:nvPr>
        </p:nvSpPr>
        <p:spPr/>
        <p:txBody>
          <a:bodyPr/>
          <a:lstStyle/>
          <a:p>
            <a:fld id="{BFE4DD59-961F-44B7-BC2A-8A7181AD0CEF}" type="slidenum">
              <a:rPr lang="en-GB" smtClean="0"/>
              <a:t>‹#›</a:t>
            </a:fld>
            <a:endParaRPr lang="en-GB"/>
          </a:p>
        </p:txBody>
      </p:sp>
    </p:spTree>
    <p:extLst>
      <p:ext uri="{BB962C8B-B14F-4D97-AF65-F5344CB8AC3E}">
        <p14:creationId xmlns:p14="http://schemas.microsoft.com/office/powerpoint/2010/main" val="2152630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5C4F1-1441-4784-A8F0-0513397EB3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7DEFB9-5ED9-4452-8B90-5EB6FEFCC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D7F0F-967E-4D67-894F-5DD0F989C9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40AEC8-7F69-4BAC-A16B-73B94B1315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112972-F072-44ED-B89F-1A8915C43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7FDCCB-B17C-4525-8702-E0EE3F10FA2B}"/>
              </a:ext>
            </a:extLst>
          </p:cNvPr>
          <p:cNvSpPr>
            <a:spLocks noGrp="1"/>
          </p:cNvSpPr>
          <p:nvPr>
            <p:ph type="dt" sz="half" idx="10"/>
          </p:nvPr>
        </p:nvSpPr>
        <p:spPr/>
        <p:txBody>
          <a:bodyPr/>
          <a:lstStyle/>
          <a:p>
            <a:fld id="{C2136425-ADAB-433E-91A8-0420BB765A9F}" type="datetimeFigureOut">
              <a:rPr lang="en-GB" smtClean="0"/>
              <a:t>12/05/2022</a:t>
            </a:fld>
            <a:endParaRPr lang="en-GB"/>
          </a:p>
        </p:txBody>
      </p:sp>
      <p:sp>
        <p:nvSpPr>
          <p:cNvPr id="8" name="Footer Placeholder 7">
            <a:extLst>
              <a:ext uri="{FF2B5EF4-FFF2-40B4-BE49-F238E27FC236}">
                <a16:creationId xmlns:a16="http://schemas.microsoft.com/office/drawing/2014/main" id="{F4F83011-A474-44DA-8841-62C507DB2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74DDFB-1B44-4C96-9BDF-CE6B364E7B19}"/>
              </a:ext>
            </a:extLst>
          </p:cNvPr>
          <p:cNvSpPr>
            <a:spLocks noGrp="1"/>
          </p:cNvSpPr>
          <p:nvPr>
            <p:ph type="sldNum" sz="quarter" idx="12"/>
          </p:nvPr>
        </p:nvSpPr>
        <p:spPr/>
        <p:txBody>
          <a:bodyPr/>
          <a:lstStyle/>
          <a:p>
            <a:fld id="{BFE4DD59-961F-44B7-BC2A-8A7181AD0CEF}" type="slidenum">
              <a:rPr lang="en-GB" smtClean="0"/>
              <a:t>‹#›</a:t>
            </a:fld>
            <a:endParaRPr lang="en-GB"/>
          </a:p>
        </p:txBody>
      </p:sp>
    </p:spTree>
    <p:extLst>
      <p:ext uri="{BB962C8B-B14F-4D97-AF65-F5344CB8AC3E}">
        <p14:creationId xmlns:p14="http://schemas.microsoft.com/office/powerpoint/2010/main" val="4174545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8059-D5AD-4DAD-9CBE-E6EF89D5BF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C1E0D2-24FE-427C-90B5-AAC266F682FE}"/>
              </a:ext>
            </a:extLst>
          </p:cNvPr>
          <p:cNvSpPr>
            <a:spLocks noGrp="1"/>
          </p:cNvSpPr>
          <p:nvPr>
            <p:ph type="dt" sz="half" idx="10"/>
          </p:nvPr>
        </p:nvSpPr>
        <p:spPr/>
        <p:txBody>
          <a:bodyPr/>
          <a:lstStyle/>
          <a:p>
            <a:fld id="{C2136425-ADAB-433E-91A8-0420BB765A9F}" type="datetimeFigureOut">
              <a:rPr lang="en-GB" smtClean="0"/>
              <a:t>12/05/2022</a:t>
            </a:fld>
            <a:endParaRPr lang="en-GB"/>
          </a:p>
        </p:txBody>
      </p:sp>
      <p:sp>
        <p:nvSpPr>
          <p:cNvPr id="4" name="Footer Placeholder 3">
            <a:extLst>
              <a:ext uri="{FF2B5EF4-FFF2-40B4-BE49-F238E27FC236}">
                <a16:creationId xmlns:a16="http://schemas.microsoft.com/office/drawing/2014/main" id="{A1FADCA5-A364-45C1-A599-A5315D9BA6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97E493-E8D1-4B02-9291-547016EF6863}"/>
              </a:ext>
            </a:extLst>
          </p:cNvPr>
          <p:cNvSpPr>
            <a:spLocks noGrp="1"/>
          </p:cNvSpPr>
          <p:nvPr>
            <p:ph type="sldNum" sz="quarter" idx="12"/>
          </p:nvPr>
        </p:nvSpPr>
        <p:spPr/>
        <p:txBody>
          <a:bodyPr/>
          <a:lstStyle/>
          <a:p>
            <a:fld id="{BFE4DD59-961F-44B7-BC2A-8A7181AD0CEF}" type="slidenum">
              <a:rPr lang="en-GB" smtClean="0"/>
              <a:t>‹#›</a:t>
            </a:fld>
            <a:endParaRPr lang="en-GB"/>
          </a:p>
        </p:txBody>
      </p:sp>
    </p:spTree>
    <p:extLst>
      <p:ext uri="{BB962C8B-B14F-4D97-AF65-F5344CB8AC3E}">
        <p14:creationId xmlns:p14="http://schemas.microsoft.com/office/powerpoint/2010/main" val="2199924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70314-D44D-4D5F-B2FE-55611AF10311}"/>
              </a:ext>
            </a:extLst>
          </p:cNvPr>
          <p:cNvSpPr>
            <a:spLocks noGrp="1"/>
          </p:cNvSpPr>
          <p:nvPr>
            <p:ph type="dt" sz="half" idx="10"/>
          </p:nvPr>
        </p:nvSpPr>
        <p:spPr/>
        <p:txBody>
          <a:bodyPr/>
          <a:lstStyle/>
          <a:p>
            <a:fld id="{C2136425-ADAB-433E-91A8-0420BB765A9F}" type="datetimeFigureOut">
              <a:rPr lang="en-GB" smtClean="0"/>
              <a:t>12/05/2022</a:t>
            </a:fld>
            <a:endParaRPr lang="en-GB"/>
          </a:p>
        </p:txBody>
      </p:sp>
      <p:sp>
        <p:nvSpPr>
          <p:cNvPr id="3" name="Footer Placeholder 2">
            <a:extLst>
              <a:ext uri="{FF2B5EF4-FFF2-40B4-BE49-F238E27FC236}">
                <a16:creationId xmlns:a16="http://schemas.microsoft.com/office/drawing/2014/main" id="{31C65E21-44CA-4110-B890-AE15DE369B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F6FC22-994F-42E5-B840-C5CD3EB1F0A7}"/>
              </a:ext>
            </a:extLst>
          </p:cNvPr>
          <p:cNvSpPr>
            <a:spLocks noGrp="1"/>
          </p:cNvSpPr>
          <p:nvPr>
            <p:ph type="sldNum" sz="quarter" idx="12"/>
          </p:nvPr>
        </p:nvSpPr>
        <p:spPr/>
        <p:txBody>
          <a:bodyPr/>
          <a:lstStyle/>
          <a:p>
            <a:fld id="{BFE4DD59-961F-44B7-BC2A-8A7181AD0CEF}" type="slidenum">
              <a:rPr lang="en-GB" smtClean="0"/>
              <a:t>‹#›</a:t>
            </a:fld>
            <a:endParaRPr lang="en-GB"/>
          </a:p>
        </p:txBody>
      </p:sp>
    </p:spTree>
    <p:extLst>
      <p:ext uri="{BB962C8B-B14F-4D97-AF65-F5344CB8AC3E}">
        <p14:creationId xmlns:p14="http://schemas.microsoft.com/office/powerpoint/2010/main" val="3770758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D979-2862-4D68-8B8A-C6D44FB6F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E0143F-6EB9-4CFA-9755-DF4896C08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7718D9-7C8D-4460-83E1-8371CC4BF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98ED6B-2D8A-435F-B42A-27A827F52221}"/>
              </a:ext>
            </a:extLst>
          </p:cNvPr>
          <p:cNvSpPr>
            <a:spLocks noGrp="1"/>
          </p:cNvSpPr>
          <p:nvPr>
            <p:ph type="dt" sz="half" idx="10"/>
          </p:nvPr>
        </p:nvSpPr>
        <p:spPr/>
        <p:txBody>
          <a:bodyPr/>
          <a:lstStyle/>
          <a:p>
            <a:fld id="{C2136425-ADAB-433E-91A8-0420BB765A9F}" type="datetimeFigureOut">
              <a:rPr lang="en-GB" smtClean="0"/>
              <a:t>12/05/2022</a:t>
            </a:fld>
            <a:endParaRPr lang="en-GB"/>
          </a:p>
        </p:txBody>
      </p:sp>
      <p:sp>
        <p:nvSpPr>
          <p:cNvPr id="6" name="Footer Placeholder 5">
            <a:extLst>
              <a:ext uri="{FF2B5EF4-FFF2-40B4-BE49-F238E27FC236}">
                <a16:creationId xmlns:a16="http://schemas.microsoft.com/office/drawing/2014/main" id="{E76DD28F-0484-4246-A0BD-434392033D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965293-9C6D-4146-AD08-7B867A8C56AC}"/>
              </a:ext>
            </a:extLst>
          </p:cNvPr>
          <p:cNvSpPr>
            <a:spLocks noGrp="1"/>
          </p:cNvSpPr>
          <p:nvPr>
            <p:ph type="sldNum" sz="quarter" idx="12"/>
          </p:nvPr>
        </p:nvSpPr>
        <p:spPr/>
        <p:txBody>
          <a:bodyPr/>
          <a:lstStyle/>
          <a:p>
            <a:fld id="{BFE4DD59-961F-44B7-BC2A-8A7181AD0CEF}" type="slidenum">
              <a:rPr lang="en-GB" smtClean="0"/>
              <a:t>‹#›</a:t>
            </a:fld>
            <a:endParaRPr lang="en-GB"/>
          </a:p>
        </p:txBody>
      </p:sp>
    </p:spTree>
    <p:extLst>
      <p:ext uri="{BB962C8B-B14F-4D97-AF65-F5344CB8AC3E}">
        <p14:creationId xmlns:p14="http://schemas.microsoft.com/office/powerpoint/2010/main" val="306877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E7584B-6695-4C5C-B046-3AB4B2C3BA1A}"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1C7B5-176F-4CBE-BC11-ED3389FB5908}" type="slidenum">
              <a:rPr lang="en-GB" smtClean="0"/>
              <a:t>‹#›</a:t>
            </a:fld>
            <a:endParaRPr lang="en-GB"/>
          </a:p>
        </p:txBody>
      </p:sp>
    </p:spTree>
    <p:extLst>
      <p:ext uri="{BB962C8B-B14F-4D97-AF65-F5344CB8AC3E}">
        <p14:creationId xmlns:p14="http://schemas.microsoft.com/office/powerpoint/2010/main" val="1095451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B201F-6811-4591-B575-B74AA0292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C39F95-4663-4F02-AD51-BFF3D79D5E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7400E-EAC3-43F4-B978-AF055A1D0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369CF-BD31-4C6B-8CA8-F8F805F89A02}"/>
              </a:ext>
            </a:extLst>
          </p:cNvPr>
          <p:cNvSpPr>
            <a:spLocks noGrp="1"/>
          </p:cNvSpPr>
          <p:nvPr>
            <p:ph type="dt" sz="half" idx="10"/>
          </p:nvPr>
        </p:nvSpPr>
        <p:spPr/>
        <p:txBody>
          <a:bodyPr/>
          <a:lstStyle/>
          <a:p>
            <a:fld id="{C2136425-ADAB-433E-91A8-0420BB765A9F}" type="datetimeFigureOut">
              <a:rPr lang="en-GB" smtClean="0"/>
              <a:t>12/05/2022</a:t>
            </a:fld>
            <a:endParaRPr lang="en-GB"/>
          </a:p>
        </p:txBody>
      </p:sp>
      <p:sp>
        <p:nvSpPr>
          <p:cNvPr id="6" name="Footer Placeholder 5">
            <a:extLst>
              <a:ext uri="{FF2B5EF4-FFF2-40B4-BE49-F238E27FC236}">
                <a16:creationId xmlns:a16="http://schemas.microsoft.com/office/drawing/2014/main" id="{BB887A37-5C13-4663-8884-1B1479D815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2A0D8C-E955-4405-945D-4F24EFFEB857}"/>
              </a:ext>
            </a:extLst>
          </p:cNvPr>
          <p:cNvSpPr>
            <a:spLocks noGrp="1"/>
          </p:cNvSpPr>
          <p:nvPr>
            <p:ph type="sldNum" sz="quarter" idx="12"/>
          </p:nvPr>
        </p:nvSpPr>
        <p:spPr/>
        <p:txBody>
          <a:bodyPr/>
          <a:lstStyle/>
          <a:p>
            <a:fld id="{BFE4DD59-961F-44B7-BC2A-8A7181AD0CEF}" type="slidenum">
              <a:rPr lang="en-GB" smtClean="0"/>
              <a:t>‹#›</a:t>
            </a:fld>
            <a:endParaRPr lang="en-GB"/>
          </a:p>
        </p:txBody>
      </p:sp>
    </p:spTree>
    <p:extLst>
      <p:ext uri="{BB962C8B-B14F-4D97-AF65-F5344CB8AC3E}">
        <p14:creationId xmlns:p14="http://schemas.microsoft.com/office/powerpoint/2010/main" val="1467906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9892-82E0-4D48-9A42-1F773EAD8E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41A68C-6912-4D8C-9B27-A661497A84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1355E9-6FD7-4794-8226-18B31D087608}"/>
              </a:ext>
            </a:extLst>
          </p:cNvPr>
          <p:cNvSpPr>
            <a:spLocks noGrp="1"/>
          </p:cNvSpPr>
          <p:nvPr>
            <p:ph type="dt" sz="half" idx="10"/>
          </p:nvPr>
        </p:nvSpPr>
        <p:spPr/>
        <p:txBody>
          <a:bodyPr/>
          <a:lstStyle/>
          <a:p>
            <a:fld id="{C2136425-ADAB-433E-91A8-0420BB765A9F}" type="datetimeFigureOut">
              <a:rPr lang="en-GB" smtClean="0"/>
              <a:t>12/05/2022</a:t>
            </a:fld>
            <a:endParaRPr lang="en-GB"/>
          </a:p>
        </p:txBody>
      </p:sp>
      <p:sp>
        <p:nvSpPr>
          <p:cNvPr id="5" name="Footer Placeholder 4">
            <a:extLst>
              <a:ext uri="{FF2B5EF4-FFF2-40B4-BE49-F238E27FC236}">
                <a16:creationId xmlns:a16="http://schemas.microsoft.com/office/drawing/2014/main" id="{1476B176-A6D0-4B35-A439-5562DB028A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E739C3-669E-4862-924B-BC955FC47A2D}"/>
              </a:ext>
            </a:extLst>
          </p:cNvPr>
          <p:cNvSpPr>
            <a:spLocks noGrp="1"/>
          </p:cNvSpPr>
          <p:nvPr>
            <p:ph type="sldNum" sz="quarter" idx="12"/>
          </p:nvPr>
        </p:nvSpPr>
        <p:spPr/>
        <p:txBody>
          <a:bodyPr/>
          <a:lstStyle/>
          <a:p>
            <a:fld id="{BFE4DD59-961F-44B7-BC2A-8A7181AD0CEF}" type="slidenum">
              <a:rPr lang="en-GB" smtClean="0"/>
              <a:t>‹#›</a:t>
            </a:fld>
            <a:endParaRPr lang="en-GB"/>
          </a:p>
        </p:txBody>
      </p:sp>
    </p:spTree>
    <p:extLst>
      <p:ext uri="{BB962C8B-B14F-4D97-AF65-F5344CB8AC3E}">
        <p14:creationId xmlns:p14="http://schemas.microsoft.com/office/powerpoint/2010/main" val="816206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C330A-63C1-445B-83D3-F9ED8D2391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AAF5F8-3C4A-44A1-BA42-9E760285EA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B00E12-BA74-444A-A803-DD1CE672E368}"/>
              </a:ext>
            </a:extLst>
          </p:cNvPr>
          <p:cNvSpPr>
            <a:spLocks noGrp="1"/>
          </p:cNvSpPr>
          <p:nvPr>
            <p:ph type="dt" sz="half" idx="10"/>
          </p:nvPr>
        </p:nvSpPr>
        <p:spPr/>
        <p:txBody>
          <a:bodyPr/>
          <a:lstStyle/>
          <a:p>
            <a:fld id="{C2136425-ADAB-433E-91A8-0420BB765A9F}" type="datetimeFigureOut">
              <a:rPr lang="en-GB" smtClean="0"/>
              <a:t>12/05/2022</a:t>
            </a:fld>
            <a:endParaRPr lang="en-GB"/>
          </a:p>
        </p:txBody>
      </p:sp>
      <p:sp>
        <p:nvSpPr>
          <p:cNvPr id="5" name="Footer Placeholder 4">
            <a:extLst>
              <a:ext uri="{FF2B5EF4-FFF2-40B4-BE49-F238E27FC236}">
                <a16:creationId xmlns:a16="http://schemas.microsoft.com/office/drawing/2014/main" id="{97EA0F6C-A6B5-4F65-9B96-80FEA93D43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57F3AD-7807-40A0-80D9-5A675550E937}"/>
              </a:ext>
            </a:extLst>
          </p:cNvPr>
          <p:cNvSpPr>
            <a:spLocks noGrp="1"/>
          </p:cNvSpPr>
          <p:nvPr>
            <p:ph type="sldNum" sz="quarter" idx="12"/>
          </p:nvPr>
        </p:nvSpPr>
        <p:spPr/>
        <p:txBody>
          <a:bodyPr/>
          <a:lstStyle/>
          <a:p>
            <a:fld id="{BFE4DD59-961F-44B7-BC2A-8A7181AD0CEF}" type="slidenum">
              <a:rPr lang="en-GB" smtClean="0"/>
              <a:t>‹#›</a:t>
            </a:fld>
            <a:endParaRPr lang="en-GB"/>
          </a:p>
        </p:txBody>
      </p:sp>
    </p:spTree>
    <p:extLst>
      <p:ext uri="{BB962C8B-B14F-4D97-AF65-F5344CB8AC3E}">
        <p14:creationId xmlns:p14="http://schemas.microsoft.com/office/powerpoint/2010/main" val="179520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E7584B-6695-4C5C-B046-3AB4B2C3BA1A}"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1C7B5-176F-4CBE-BC11-ED3389FB5908}" type="slidenum">
              <a:rPr lang="en-GB" smtClean="0"/>
              <a:t>‹#›</a:t>
            </a:fld>
            <a:endParaRPr lang="en-GB"/>
          </a:p>
        </p:txBody>
      </p:sp>
    </p:spTree>
    <p:extLst>
      <p:ext uri="{BB962C8B-B14F-4D97-AF65-F5344CB8AC3E}">
        <p14:creationId xmlns:p14="http://schemas.microsoft.com/office/powerpoint/2010/main" val="278344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E7584B-6695-4C5C-B046-3AB4B2C3BA1A}"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1C7B5-176F-4CBE-BC11-ED3389FB5908}" type="slidenum">
              <a:rPr lang="en-GB" smtClean="0"/>
              <a:t>‹#›</a:t>
            </a:fld>
            <a:endParaRPr lang="en-GB"/>
          </a:p>
        </p:txBody>
      </p:sp>
    </p:spTree>
    <p:extLst>
      <p:ext uri="{BB962C8B-B14F-4D97-AF65-F5344CB8AC3E}">
        <p14:creationId xmlns:p14="http://schemas.microsoft.com/office/powerpoint/2010/main" val="423202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E7584B-6695-4C5C-B046-3AB4B2C3BA1A}" type="datetimeFigureOut">
              <a:rPr lang="en-GB" smtClean="0"/>
              <a:t>12/05/2022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A1C7B5-176F-4CBE-BC11-ED3389FB5908}" type="slidenum">
              <a:rPr lang="en-GB" smtClean="0"/>
              <a:t>‹#›</a:t>
            </a:fld>
            <a:endParaRPr lang="en-GB"/>
          </a:p>
        </p:txBody>
      </p:sp>
    </p:spTree>
    <p:extLst>
      <p:ext uri="{BB962C8B-B14F-4D97-AF65-F5344CB8AC3E}">
        <p14:creationId xmlns:p14="http://schemas.microsoft.com/office/powerpoint/2010/main" val="1848757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E7584B-6695-4C5C-B046-3AB4B2C3BA1A}" type="datetimeFigureOut">
              <a:rPr lang="en-GB" smtClean="0"/>
              <a:t>12/05/2022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A1C7B5-176F-4CBE-BC11-ED3389FB5908}" type="slidenum">
              <a:rPr lang="en-GB" smtClean="0"/>
              <a:t>‹#›</a:t>
            </a:fld>
            <a:endParaRPr lang="en-GB"/>
          </a:p>
        </p:txBody>
      </p:sp>
    </p:spTree>
    <p:extLst>
      <p:ext uri="{BB962C8B-B14F-4D97-AF65-F5344CB8AC3E}">
        <p14:creationId xmlns:p14="http://schemas.microsoft.com/office/powerpoint/2010/main" val="33056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7584B-6695-4C5C-B046-3AB4B2C3BA1A}" type="datetimeFigureOut">
              <a:rPr lang="en-GB" smtClean="0"/>
              <a:t>12/05/2022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A1C7B5-176F-4CBE-BC11-ED3389FB5908}" type="slidenum">
              <a:rPr lang="en-GB" smtClean="0"/>
              <a:t>‹#›</a:t>
            </a:fld>
            <a:endParaRPr lang="en-GB"/>
          </a:p>
        </p:txBody>
      </p:sp>
    </p:spTree>
    <p:extLst>
      <p:ext uri="{BB962C8B-B14F-4D97-AF65-F5344CB8AC3E}">
        <p14:creationId xmlns:p14="http://schemas.microsoft.com/office/powerpoint/2010/main" val="428720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E7584B-6695-4C5C-B046-3AB4B2C3BA1A}"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1C7B5-176F-4CBE-BC11-ED3389FB5908}" type="slidenum">
              <a:rPr lang="en-GB" smtClean="0"/>
              <a:t>‹#›</a:t>
            </a:fld>
            <a:endParaRPr lang="en-GB"/>
          </a:p>
        </p:txBody>
      </p:sp>
    </p:spTree>
    <p:extLst>
      <p:ext uri="{BB962C8B-B14F-4D97-AF65-F5344CB8AC3E}">
        <p14:creationId xmlns:p14="http://schemas.microsoft.com/office/powerpoint/2010/main" val="403324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E7584B-6695-4C5C-B046-3AB4B2C3BA1A}"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1C7B5-176F-4CBE-BC11-ED3389FB5908}" type="slidenum">
              <a:rPr lang="en-GB" smtClean="0"/>
              <a:t>‹#›</a:t>
            </a:fld>
            <a:endParaRPr lang="en-GB"/>
          </a:p>
        </p:txBody>
      </p:sp>
    </p:spTree>
    <p:extLst>
      <p:ext uri="{BB962C8B-B14F-4D97-AF65-F5344CB8AC3E}">
        <p14:creationId xmlns:p14="http://schemas.microsoft.com/office/powerpoint/2010/main" val="127758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7584B-6695-4C5C-B046-3AB4B2C3BA1A}" type="datetimeFigureOut">
              <a:rPr lang="en-GB" smtClean="0"/>
              <a:t>12/05/2022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1C7B5-176F-4CBE-BC11-ED3389FB5908}" type="slidenum">
              <a:rPr lang="en-GB" smtClean="0"/>
              <a:t>‹#›</a:t>
            </a:fld>
            <a:endParaRPr lang="en-GB"/>
          </a:p>
        </p:txBody>
      </p:sp>
    </p:spTree>
    <p:extLst>
      <p:ext uri="{BB962C8B-B14F-4D97-AF65-F5344CB8AC3E}">
        <p14:creationId xmlns:p14="http://schemas.microsoft.com/office/powerpoint/2010/main" val="2328821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04AC21-FD6F-4FC9-A1F5-134542C944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7EBC01-08F0-4137-A328-AACBD633D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8F1FCF-4DC1-4C00-9009-5E201D46E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36425-ADAB-433E-91A8-0420BB765A9F}" type="datetimeFigureOut">
              <a:rPr lang="en-GB" smtClean="0"/>
              <a:t>12/05/2022</a:t>
            </a:fld>
            <a:endParaRPr lang="en-GB"/>
          </a:p>
        </p:txBody>
      </p:sp>
      <p:sp>
        <p:nvSpPr>
          <p:cNvPr id="5" name="Footer Placeholder 4">
            <a:extLst>
              <a:ext uri="{FF2B5EF4-FFF2-40B4-BE49-F238E27FC236}">
                <a16:creationId xmlns:a16="http://schemas.microsoft.com/office/drawing/2014/main" id="{990F6A7D-E3E9-4576-9625-510F00515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EC30474-2727-495E-B5EE-D0BF044560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4DD59-961F-44B7-BC2A-8A7181AD0CEF}" type="slidenum">
              <a:rPr lang="en-GB" smtClean="0"/>
              <a:t>‹#›</a:t>
            </a:fld>
            <a:endParaRPr lang="en-GB"/>
          </a:p>
        </p:txBody>
      </p:sp>
    </p:spTree>
    <p:extLst>
      <p:ext uri="{BB962C8B-B14F-4D97-AF65-F5344CB8AC3E}">
        <p14:creationId xmlns:p14="http://schemas.microsoft.com/office/powerpoint/2010/main" val="3306458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0" y="0"/>
            <a:ext cx="12192000" cy="1325559"/>
          </a:xfrm>
          <a:solidFill>
            <a:srgbClr val="FFFF00"/>
          </a:solidFill>
        </p:spPr>
        <p:txBody>
          <a:bodyPr>
            <a:normAutofit/>
          </a:bodyPr>
          <a:lstStyle/>
          <a:p>
            <a:pPr lvl="0"/>
            <a:r>
              <a:rPr lang="en-US" sz="3500" b="1" u="sng" dirty="0" smtClean="0"/>
              <a:t>T8 animals in research, habituation</a:t>
            </a:r>
            <a:r>
              <a:rPr lang="en-US" sz="3500" b="1" dirty="0" smtClean="0"/>
              <a:t>                                  </a:t>
            </a:r>
            <a:fld id="{F5043FC3-C82A-4B5D-A0B8-38A38D428220}" type="datetime3">
              <a:rPr lang="en-US" sz="3500" b="1" u="sng" smtClean="0"/>
              <a:pPr lvl="0"/>
              <a:t>12 May 2022</a:t>
            </a:fld>
            <a:endParaRPr lang="en-GB" sz="3500" b="1" u="sng" dirty="0"/>
          </a:p>
        </p:txBody>
      </p:sp>
      <p:sp>
        <p:nvSpPr>
          <p:cNvPr id="3" name="TextBox 6"/>
          <p:cNvSpPr txBox="1"/>
          <p:nvPr/>
        </p:nvSpPr>
        <p:spPr>
          <a:xfrm>
            <a:off x="0" y="1325559"/>
            <a:ext cx="2155670"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sng" strike="noStrike" kern="1200" cap="none" spc="0" baseline="0" dirty="0">
                <a:solidFill>
                  <a:srgbClr val="000000"/>
                </a:solidFill>
                <a:uFillTx/>
                <a:latin typeface="Calibri"/>
              </a:rPr>
              <a:t>Do Now</a:t>
            </a:r>
            <a:endParaRPr lang="en-GB" sz="3200" b="1" i="0" u="sng" strike="noStrike" kern="1200" cap="none" spc="0" baseline="0" dirty="0">
              <a:solidFill>
                <a:srgbClr val="000000"/>
              </a:solidFill>
              <a:uFillTx/>
              <a:latin typeface="Calibri"/>
            </a:endParaRPr>
          </a:p>
        </p:txBody>
      </p:sp>
      <p:sp>
        <p:nvSpPr>
          <p:cNvPr id="8" name="Content Placeholder 7"/>
          <p:cNvSpPr>
            <a:spLocks noGrp="1"/>
          </p:cNvSpPr>
          <p:nvPr>
            <p:ph idx="1"/>
          </p:nvPr>
        </p:nvSpPr>
        <p:spPr>
          <a:xfrm>
            <a:off x="0" y="1952683"/>
            <a:ext cx="12192000" cy="4601804"/>
          </a:xfrm>
        </p:spPr>
        <p:txBody>
          <a:bodyPr>
            <a:normAutofit/>
          </a:bodyPr>
          <a:lstStyle/>
          <a:p>
            <a:pPr marL="514350" indent="-514350">
              <a:lnSpc>
                <a:spcPct val="100000"/>
              </a:lnSpc>
              <a:buFont typeface="+mj-lt"/>
              <a:buAutoNum type="arabicPeriod"/>
            </a:pPr>
            <a:r>
              <a:rPr lang="en-US" b="1" dirty="0" smtClean="0"/>
              <a:t>What </a:t>
            </a:r>
            <a:r>
              <a:rPr lang="en-US" b="1" dirty="0"/>
              <a:t>is the visual cortex </a:t>
            </a:r>
            <a:r>
              <a:rPr lang="en-US" b="1" dirty="0" smtClean="0"/>
              <a:t>?</a:t>
            </a:r>
          </a:p>
          <a:p>
            <a:pPr marL="514350" indent="-514350">
              <a:lnSpc>
                <a:spcPct val="100000"/>
              </a:lnSpc>
              <a:buFont typeface="+mj-lt"/>
              <a:buAutoNum type="arabicPeriod"/>
            </a:pPr>
            <a:r>
              <a:rPr lang="en-US" b="1" dirty="0" smtClean="0"/>
              <a:t>What </a:t>
            </a:r>
            <a:r>
              <a:rPr lang="en-US" b="1" dirty="0"/>
              <a:t>are ocular </a:t>
            </a:r>
            <a:r>
              <a:rPr lang="en-US" b="1" dirty="0" err="1"/>
              <a:t>dominace</a:t>
            </a:r>
            <a:r>
              <a:rPr lang="en-US" b="1" dirty="0"/>
              <a:t> columns </a:t>
            </a:r>
            <a:r>
              <a:rPr lang="en-US" b="1" dirty="0" smtClean="0"/>
              <a:t>?</a:t>
            </a:r>
          </a:p>
          <a:p>
            <a:pPr marL="514350" indent="-514350">
              <a:lnSpc>
                <a:spcPct val="100000"/>
              </a:lnSpc>
              <a:buFont typeface="+mj-lt"/>
              <a:buAutoNum type="arabicPeriod"/>
            </a:pPr>
            <a:r>
              <a:rPr lang="en-US" b="1" dirty="0" smtClean="0"/>
              <a:t>What happens during the critical period of visual development ?</a:t>
            </a:r>
          </a:p>
          <a:p>
            <a:pPr marL="514350" indent="-514350">
              <a:lnSpc>
                <a:spcPct val="100000"/>
              </a:lnSpc>
              <a:buFont typeface="+mj-lt"/>
              <a:buAutoNum type="arabicPeriod"/>
            </a:pPr>
            <a:r>
              <a:rPr lang="en-US" b="1" dirty="0" smtClean="0"/>
              <a:t>How </a:t>
            </a:r>
            <a:r>
              <a:rPr lang="en-US" b="1" dirty="0"/>
              <a:t>are animal experiments used to </a:t>
            </a:r>
            <a:r>
              <a:rPr lang="en-US" b="1" dirty="0" err="1"/>
              <a:t>invesitigate</a:t>
            </a:r>
            <a:r>
              <a:rPr lang="en-US" b="1" dirty="0"/>
              <a:t> the effects of nature on brain development ? </a:t>
            </a:r>
            <a:endParaRPr lang="en-US" b="1" dirty="0" smtClean="0"/>
          </a:p>
          <a:p>
            <a:pPr marL="514350" indent="-514350">
              <a:lnSpc>
                <a:spcPct val="100000"/>
              </a:lnSpc>
              <a:buFont typeface="+mj-lt"/>
              <a:buAutoNum type="arabicPeriod"/>
            </a:pPr>
            <a:r>
              <a:rPr lang="en-US" b="1" dirty="0" smtClean="0"/>
              <a:t>What </a:t>
            </a:r>
            <a:r>
              <a:rPr lang="en-US" b="1" dirty="0"/>
              <a:t>are </a:t>
            </a:r>
            <a:r>
              <a:rPr lang="en-US" b="1" dirty="0" smtClean="0"/>
              <a:t>the </a:t>
            </a:r>
            <a:r>
              <a:rPr lang="en-US" b="1" dirty="0"/>
              <a:t>reasons against animal research</a:t>
            </a:r>
            <a:r>
              <a:rPr lang="en-US" b="1" dirty="0" smtClean="0"/>
              <a:t>?</a:t>
            </a:r>
          </a:p>
          <a:p>
            <a:pPr marL="514350" indent="-514350">
              <a:lnSpc>
                <a:spcPct val="100000"/>
              </a:lnSpc>
              <a:buFont typeface="+mj-lt"/>
              <a:buAutoNum type="arabicPeriod"/>
            </a:pPr>
            <a:r>
              <a:rPr lang="en-US" b="1" dirty="0" smtClean="0"/>
              <a:t>Why </a:t>
            </a:r>
            <a:r>
              <a:rPr lang="en-US" b="1" dirty="0"/>
              <a:t>does habituation to a stimulus mean fewer electrical impulses are sent to effectors</a:t>
            </a:r>
            <a:r>
              <a:rPr lang="en-US" b="1" dirty="0" smtClean="0"/>
              <a:t>?</a:t>
            </a:r>
          </a:p>
          <a:p>
            <a:pPr marL="0" indent="0">
              <a:lnSpc>
                <a:spcPct val="100000"/>
              </a:lnSpc>
              <a:buNone/>
            </a:pPr>
            <a:endParaRPr lang="en-US" b="1" dirty="0" smtClean="0"/>
          </a:p>
          <a:p>
            <a:pPr marL="0" indent="0">
              <a:lnSpc>
                <a:spcPct val="100000"/>
              </a:lnSpc>
              <a:buNone/>
            </a:pPr>
            <a:endParaRPr lang="en-US" b="1" dirty="0" smtClean="0"/>
          </a:p>
          <a:p>
            <a:pPr marL="0" indent="0">
              <a:lnSpc>
                <a:spcPct val="100000"/>
              </a:lnSpc>
              <a:buNone/>
            </a:pPr>
            <a:endParaRPr lang="en-US" dirty="0" smtClean="0"/>
          </a:p>
          <a:p>
            <a:pPr>
              <a:lnSpc>
                <a:spcPct val="100000"/>
              </a:lnSpc>
            </a:pPr>
            <a:endParaRPr lang="en-US" dirty="0" smtClean="0"/>
          </a:p>
        </p:txBody>
      </p:sp>
    </p:spTree>
    <p:extLst>
      <p:ext uri="{BB962C8B-B14F-4D97-AF65-F5344CB8AC3E}">
        <p14:creationId xmlns:p14="http://schemas.microsoft.com/office/powerpoint/2010/main" val="328972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1886" y="3383279"/>
            <a:ext cx="10961914" cy="2793683"/>
          </a:xfrm>
        </p:spPr>
        <p:txBody>
          <a:bodyPr/>
          <a:lstStyle/>
          <a:p>
            <a:pPr marL="514350" indent="-514350">
              <a:buFont typeface="+mj-lt"/>
              <a:buAutoNum type="alphaLcParenR"/>
            </a:pPr>
            <a:r>
              <a:rPr lang="en-US" dirty="0" err="1" smtClean="0"/>
              <a:t>Analyse</a:t>
            </a:r>
            <a:r>
              <a:rPr lang="en-US" dirty="0" smtClean="0"/>
              <a:t> </a:t>
            </a:r>
            <a:r>
              <a:rPr lang="en-US" dirty="0"/>
              <a:t>the data to</a:t>
            </a:r>
            <a:r>
              <a:rPr lang="en-US" b="1" dirty="0"/>
              <a:t> </a:t>
            </a:r>
            <a:r>
              <a:rPr lang="en-US" dirty="0"/>
              <a:t>explain the </a:t>
            </a:r>
            <a:r>
              <a:rPr lang="en-US" b="1" dirty="0"/>
              <a:t>difference</a:t>
            </a:r>
            <a:r>
              <a:rPr lang="en-US" dirty="0"/>
              <a:t> in the withdrawal response of the worms to the different </a:t>
            </a:r>
            <a:r>
              <a:rPr lang="en-US" dirty="0" smtClean="0"/>
              <a:t>stimuli (3)</a:t>
            </a:r>
          </a:p>
          <a:p>
            <a:pPr marL="0" indent="0">
              <a:buNone/>
            </a:pPr>
            <a:endParaRPr lang="en-US" dirty="0" smtClean="0"/>
          </a:p>
          <a:p>
            <a:pPr marL="514350" indent="-514350">
              <a:buFont typeface="+mj-lt"/>
              <a:buAutoNum type="alphaLcParenR" startAt="2"/>
            </a:pPr>
            <a:r>
              <a:rPr lang="en-US" dirty="0"/>
              <a:t>Explain how </a:t>
            </a:r>
            <a:r>
              <a:rPr lang="en-US" b="1" dirty="0"/>
              <a:t>repeated</a:t>
            </a:r>
            <a:r>
              <a:rPr lang="en-US" dirty="0"/>
              <a:t> touch stimulation reduces the withdrawal </a:t>
            </a:r>
            <a:r>
              <a:rPr lang="en-US" dirty="0" smtClean="0"/>
              <a:t>response (5)</a:t>
            </a:r>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97726" y="457199"/>
            <a:ext cx="7929153" cy="2586447"/>
          </a:xfrm>
          <a:prstGeom prst="rect">
            <a:avLst/>
          </a:prstGeom>
          <a:noFill/>
          <a:ln>
            <a:noFill/>
          </a:ln>
        </p:spPr>
      </p:pic>
      <p:sp>
        <p:nvSpPr>
          <p:cNvPr id="5" name="Oval 4"/>
          <p:cNvSpPr/>
          <p:nvPr/>
        </p:nvSpPr>
        <p:spPr>
          <a:xfrm>
            <a:off x="3735978" y="3383279"/>
            <a:ext cx="1280159" cy="4049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842554" y="4637315"/>
            <a:ext cx="1286692" cy="5869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993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rotWithShape="1">
          <a:blip r:embed="rId2">
            <a:extLst>
              <a:ext uri="{28A0092B-C50C-407E-A947-70E740481C1C}">
                <a14:useLocalDpi xmlns:a14="http://schemas.microsoft.com/office/drawing/2010/main" val="0"/>
              </a:ext>
            </a:extLst>
          </a:blip>
          <a:srcRect t="24355"/>
          <a:stretch/>
        </p:blipFill>
        <p:spPr bwMode="auto">
          <a:xfrm>
            <a:off x="953589" y="365125"/>
            <a:ext cx="9888582" cy="5994083"/>
          </a:xfrm>
          <a:prstGeom prst="rect">
            <a:avLst/>
          </a:prstGeom>
          <a:noFill/>
          <a:ln>
            <a:noFill/>
          </a:ln>
        </p:spPr>
      </p:pic>
    </p:spTree>
    <p:extLst>
      <p:ext uri="{BB962C8B-B14F-4D97-AF65-F5344CB8AC3E}">
        <p14:creationId xmlns:p14="http://schemas.microsoft.com/office/powerpoint/2010/main" val="4074260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40525" y="365125"/>
            <a:ext cx="10019212" cy="6087927"/>
          </a:xfrm>
          <a:prstGeom prst="rect">
            <a:avLst/>
          </a:prstGeom>
          <a:noFill/>
          <a:ln>
            <a:noFill/>
          </a:ln>
        </p:spPr>
      </p:pic>
    </p:spTree>
    <p:extLst>
      <p:ext uri="{BB962C8B-B14F-4D97-AF65-F5344CB8AC3E}">
        <p14:creationId xmlns:p14="http://schemas.microsoft.com/office/powerpoint/2010/main" val="3272682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3175"/>
            <a:ext cx="12192000" cy="1325563"/>
          </a:xfrm>
          <a:solidFill>
            <a:srgbClr val="FFC000"/>
          </a:solidFill>
        </p:spPr>
        <p:txBody>
          <a:bodyPr/>
          <a:lstStyle/>
          <a:p>
            <a:pPr eaLnBrk="1" hangingPunct="1"/>
            <a:r>
              <a:rPr lang="en-GB" altLang="en-US" b="1" u="sng" smtClean="0"/>
              <a:t>Exam Skill Focus:</a:t>
            </a:r>
          </a:p>
        </p:txBody>
      </p:sp>
      <p:sp>
        <p:nvSpPr>
          <p:cNvPr id="53251" name="Content Placeholder 2"/>
          <p:cNvSpPr>
            <a:spLocks noGrp="1"/>
          </p:cNvSpPr>
          <p:nvPr>
            <p:ph idx="1"/>
          </p:nvPr>
        </p:nvSpPr>
        <p:spPr>
          <a:xfrm>
            <a:off x="334963" y="1844675"/>
            <a:ext cx="11018837" cy="4332288"/>
          </a:xfrm>
        </p:spPr>
        <p:txBody>
          <a:bodyPr/>
          <a:lstStyle/>
          <a:p>
            <a:pPr eaLnBrk="1" hangingPunct="1"/>
            <a:r>
              <a:rPr lang="en-GB" altLang="en-US" smtClean="0"/>
              <a:t>Complete the exam questions in the booklet provided by your teacher.</a:t>
            </a:r>
          </a:p>
          <a:p>
            <a:pPr eaLnBrk="1" hangingPunct="1"/>
            <a:r>
              <a:rPr lang="en-GB" altLang="en-US" smtClean="0"/>
              <a:t>The teacher will project some of the questions on the visualiser to help you to answer them.</a:t>
            </a:r>
          </a:p>
          <a:p>
            <a:pPr eaLnBrk="1" hangingPunct="1"/>
            <a:r>
              <a:rPr lang="en-GB" altLang="en-US" smtClean="0"/>
              <a:t>Then mark using the mark scheme and add in improvements in </a:t>
            </a:r>
            <a:r>
              <a:rPr lang="en-GB" altLang="en-US" smtClean="0">
                <a:solidFill>
                  <a:srgbClr val="00B050"/>
                </a:solidFill>
              </a:rPr>
              <a:t>green pen</a:t>
            </a:r>
            <a:r>
              <a:rPr lang="en-GB" altLang="en-US" smtClean="0"/>
              <a:t>.</a:t>
            </a:r>
          </a:p>
        </p:txBody>
      </p:sp>
      <p:sp>
        <p:nvSpPr>
          <p:cNvPr id="53252" name="TextBox 3"/>
          <p:cNvSpPr txBox="1">
            <a:spLocks noChangeArrowheads="1"/>
          </p:cNvSpPr>
          <p:nvPr/>
        </p:nvSpPr>
        <p:spPr bwMode="auto">
          <a:xfrm>
            <a:off x="550863" y="5157788"/>
            <a:ext cx="91805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Teacher note: </a:t>
            </a:r>
            <a:r>
              <a:rPr kumimoji="0" lang="en-GB" altLang="en-US" sz="22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At least 25 minutes of the lesson should be spent doing this</a:t>
            </a:r>
          </a:p>
        </p:txBody>
      </p:sp>
    </p:spTree>
    <p:extLst>
      <p:ext uri="{BB962C8B-B14F-4D97-AF65-F5344CB8AC3E}">
        <p14:creationId xmlns:p14="http://schemas.microsoft.com/office/powerpoint/2010/main" val="345720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20000"/>
              <a:lumOff val="80000"/>
            </a:schemeClr>
          </a:solidFill>
        </p:spPr>
        <p:txBody>
          <a:bodyPr/>
          <a:lstStyle/>
          <a:p>
            <a:r>
              <a:rPr lang="en-GB" u="sng" dirty="0" smtClean="0"/>
              <a:t>Exit Ticket</a:t>
            </a:r>
            <a:endParaRPr lang="en-GB" u="sng" dirty="0"/>
          </a:p>
        </p:txBody>
      </p:sp>
      <p:sp>
        <p:nvSpPr>
          <p:cNvPr id="3" name="Content Placeholder 2"/>
          <p:cNvSpPr>
            <a:spLocks noGrp="1"/>
          </p:cNvSpPr>
          <p:nvPr>
            <p:ph idx="1"/>
          </p:nvPr>
        </p:nvSpPr>
        <p:spPr>
          <a:xfrm>
            <a:off x="152400" y="1565564"/>
            <a:ext cx="11845636" cy="5098472"/>
          </a:xfrm>
        </p:spPr>
        <p:txBody>
          <a:bodyPr>
            <a:normAutofit fontScale="85000" lnSpcReduction="20000"/>
          </a:bodyPr>
          <a:lstStyle/>
          <a:p>
            <a:pPr marL="0" indent="0">
              <a:buNone/>
            </a:pPr>
            <a:r>
              <a:rPr lang="en-GB" dirty="0" smtClean="0"/>
              <a:t>What rules would you give yourself when answering an ‘analyse’ question?</a:t>
            </a:r>
          </a:p>
          <a:p>
            <a:pPr marL="0" indent="0">
              <a:buNone/>
            </a:pPr>
            <a:endParaRPr lang="en-GB" dirty="0"/>
          </a:p>
          <a:p>
            <a:pPr marL="0" indent="0">
              <a:buNone/>
            </a:pPr>
            <a:r>
              <a:rPr lang="en-GB" b="1" u="sng" dirty="0" smtClean="0">
                <a:solidFill>
                  <a:srgbClr val="00B050"/>
                </a:solidFill>
              </a:rPr>
              <a:t>Suggestions:</a:t>
            </a:r>
          </a:p>
          <a:p>
            <a:r>
              <a:rPr lang="en-GB" dirty="0" smtClean="0">
                <a:solidFill>
                  <a:srgbClr val="00B050"/>
                </a:solidFill>
              </a:rPr>
              <a:t>Check what the command word is after this.</a:t>
            </a:r>
          </a:p>
          <a:p>
            <a:r>
              <a:rPr lang="en-GB" dirty="0" smtClean="0">
                <a:solidFill>
                  <a:srgbClr val="00B050"/>
                </a:solidFill>
              </a:rPr>
              <a:t>Describe trends in the data that show what is being asked for. </a:t>
            </a:r>
          </a:p>
          <a:p>
            <a:r>
              <a:rPr lang="en-GB" dirty="0" smtClean="0">
                <a:solidFill>
                  <a:srgbClr val="00B050"/>
                </a:solidFill>
              </a:rPr>
              <a:t>Look out for any SD overlaps</a:t>
            </a:r>
          </a:p>
          <a:p>
            <a:r>
              <a:rPr lang="en-GB" dirty="0" smtClean="0">
                <a:solidFill>
                  <a:srgbClr val="00B050"/>
                </a:solidFill>
              </a:rPr>
              <a:t>Add in data manipulation to demonstrate the trend being described/asked for. </a:t>
            </a:r>
          </a:p>
          <a:p>
            <a:r>
              <a:rPr lang="en-GB" dirty="0" smtClean="0">
                <a:solidFill>
                  <a:srgbClr val="00B050"/>
                </a:solidFill>
              </a:rPr>
              <a:t>Identify any biological knowledge that you might need to apply. </a:t>
            </a:r>
          </a:p>
          <a:p>
            <a:endParaRPr lang="en-GB" dirty="0" smtClean="0">
              <a:solidFill>
                <a:srgbClr val="00B050"/>
              </a:solidFill>
            </a:endParaRPr>
          </a:p>
          <a:p>
            <a:endParaRPr lang="en-GB" dirty="0" smtClean="0">
              <a:solidFill>
                <a:srgbClr val="00B050"/>
              </a:solidFill>
            </a:endParaRPr>
          </a:p>
          <a:p>
            <a:endParaRPr lang="en-GB" dirty="0" smtClean="0">
              <a:solidFill>
                <a:srgbClr val="00B050"/>
              </a:solidFill>
            </a:endParaRPr>
          </a:p>
          <a:p>
            <a:pPr marL="0" indent="0">
              <a:buNone/>
            </a:pPr>
            <a:endParaRPr lang="en-GB" dirty="0"/>
          </a:p>
          <a:p>
            <a:pPr marL="0" indent="0">
              <a:buNone/>
            </a:pPr>
            <a:r>
              <a:rPr lang="en-GB" dirty="0" smtClean="0"/>
              <a:t> </a:t>
            </a:r>
            <a:endParaRPr lang="en-GB" dirty="0"/>
          </a:p>
        </p:txBody>
      </p:sp>
    </p:spTree>
    <p:extLst>
      <p:ext uri="{BB962C8B-B14F-4D97-AF65-F5344CB8AC3E}">
        <p14:creationId xmlns:p14="http://schemas.microsoft.com/office/powerpoint/2010/main" val="40921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0" y="0"/>
            <a:ext cx="12192000" cy="1325559"/>
          </a:xfrm>
          <a:solidFill>
            <a:srgbClr val="92D050"/>
          </a:solidFill>
        </p:spPr>
        <p:txBody>
          <a:bodyPr>
            <a:normAutofit/>
          </a:bodyPr>
          <a:lstStyle/>
          <a:p>
            <a:pPr lvl="0"/>
            <a:r>
              <a:rPr lang="en-US" sz="3500" b="1" u="sng" dirty="0" smtClean="0"/>
              <a:t>Review</a:t>
            </a:r>
            <a:endParaRPr lang="en-GB" sz="3500" b="1" u="sng" dirty="0"/>
          </a:p>
        </p:txBody>
      </p:sp>
      <p:sp>
        <p:nvSpPr>
          <p:cNvPr id="8" name="Content Placeholder 7"/>
          <p:cNvSpPr>
            <a:spLocks noGrp="1"/>
          </p:cNvSpPr>
          <p:nvPr>
            <p:ph idx="1"/>
          </p:nvPr>
        </p:nvSpPr>
        <p:spPr>
          <a:xfrm>
            <a:off x="0" y="1534671"/>
            <a:ext cx="12192000" cy="4601804"/>
          </a:xfrm>
        </p:spPr>
        <p:txBody>
          <a:bodyPr>
            <a:normAutofit fontScale="92500" lnSpcReduction="20000"/>
          </a:bodyPr>
          <a:lstStyle/>
          <a:p>
            <a:pPr marL="514350" indent="-514350">
              <a:lnSpc>
                <a:spcPct val="100000"/>
              </a:lnSpc>
              <a:buFont typeface="+mj-lt"/>
              <a:buAutoNum type="arabicPeriod"/>
            </a:pPr>
            <a:r>
              <a:rPr lang="en-US" b="1" dirty="0" smtClean="0"/>
              <a:t>What </a:t>
            </a:r>
            <a:r>
              <a:rPr lang="en-US" b="1" dirty="0"/>
              <a:t>is the visual cortex </a:t>
            </a:r>
            <a:r>
              <a:rPr lang="en-US" b="1" dirty="0" smtClean="0"/>
              <a:t>?</a:t>
            </a:r>
          </a:p>
          <a:p>
            <a:pPr>
              <a:lnSpc>
                <a:spcPct val="100000"/>
              </a:lnSpc>
            </a:pPr>
            <a:r>
              <a:rPr lang="en-US" dirty="0">
                <a:solidFill>
                  <a:srgbClr val="00B050"/>
                </a:solidFill>
              </a:rPr>
              <a:t>An area of the cerebral cortex at the back of the brain. Its role is to receive and process visual information</a:t>
            </a:r>
            <a:r>
              <a:rPr lang="en-US" dirty="0" smtClean="0">
                <a:solidFill>
                  <a:srgbClr val="00B050"/>
                </a:solidFill>
              </a:rPr>
              <a:t>.</a:t>
            </a:r>
          </a:p>
          <a:p>
            <a:pPr marL="514350" indent="-514350">
              <a:lnSpc>
                <a:spcPct val="100000"/>
              </a:lnSpc>
              <a:buFont typeface="+mj-lt"/>
              <a:buAutoNum type="arabicPeriod" startAt="2"/>
            </a:pPr>
            <a:r>
              <a:rPr lang="en-US" b="1" dirty="0"/>
              <a:t>What are ocular </a:t>
            </a:r>
            <a:r>
              <a:rPr lang="en-US" b="1" dirty="0" err="1"/>
              <a:t>dominace</a:t>
            </a:r>
            <a:r>
              <a:rPr lang="en-US" b="1" dirty="0"/>
              <a:t> columns </a:t>
            </a:r>
            <a:r>
              <a:rPr lang="en-US" b="1" dirty="0" smtClean="0"/>
              <a:t>?</a:t>
            </a:r>
          </a:p>
          <a:p>
            <a:pPr>
              <a:lnSpc>
                <a:spcPct val="100000"/>
              </a:lnSpc>
            </a:pPr>
            <a:r>
              <a:rPr lang="en-US" dirty="0" err="1">
                <a:solidFill>
                  <a:srgbClr val="00B050"/>
                </a:solidFill>
              </a:rPr>
              <a:t>Neurones</a:t>
            </a:r>
            <a:r>
              <a:rPr lang="en-US" dirty="0">
                <a:solidFill>
                  <a:srgbClr val="00B050"/>
                </a:solidFill>
              </a:rPr>
              <a:t> in the visual cortex that receive information from either the left or right eye. These </a:t>
            </a:r>
            <a:r>
              <a:rPr lang="en-US" dirty="0" err="1">
                <a:solidFill>
                  <a:srgbClr val="00B050"/>
                </a:solidFill>
              </a:rPr>
              <a:t>neurones</a:t>
            </a:r>
            <a:r>
              <a:rPr lang="en-US" dirty="0">
                <a:solidFill>
                  <a:srgbClr val="00B050"/>
                </a:solidFill>
              </a:rPr>
              <a:t> are grouped together into these columns. The columns are the same size and are arranged in an alternating pattern</a:t>
            </a:r>
            <a:r>
              <a:rPr lang="en-US" dirty="0" smtClean="0">
                <a:solidFill>
                  <a:srgbClr val="00B050"/>
                </a:solidFill>
              </a:rPr>
              <a:t>.</a:t>
            </a:r>
          </a:p>
          <a:p>
            <a:pPr marL="514350" indent="-514350">
              <a:lnSpc>
                <a:spcPct val="100000"/>
              </a:lnSpc>
              <a:buFont typeface="+mj-lt"/>
              <a:buAutoNum type="arabicPeriod" startAt="3"/>
            </a:pPr>
            <a:r>
              <a:rPr lang="en-US" b="1" dirty="0" smtClean="0"/>
              <a:t>What happens during the critical period of visual development ?</a:t>
            </a:r>
          </a:p>
          <a:p>
            <a:pPr>
              <a:lnSpc>
                <a:spcPct val="100000"/>
              </a:lnSpc>
            </a:pPr>
            <a:r>
              <a:rPr lang="en-US" dirty="0" smtClean="0">
                <a:solidFill>
                  <a:srgbClr val="00B050"/>
                </a:solidFill>
              </a:rPr>
              <a:t>Synapses that receive visual stimulation and pass nerve impulses into the visual cortex are retained. Synapses that don't receive any visual stimulation and do not pass on any nerve impulses to the visual cortex are eliminated.</a:t>
            </a:r>
          </a:p>
          <a:p>
            <a:pPr marL="0" indent="0">
              <a:lnSpc>
                <a:spcPct val="100000"/>
              </a:lnSpc>
              <a:buNone/>
            </a:pPr>
            <a:endParaRPr lang="en-US" b="1" dirty="0" smtClean="0"/>
          </a:p>
          <a:p>
            <a:pPr marL="0" indent="0">
              <a:lnSpc>
                <a:spcPct val="100000"/>
              </a:lnSpc>
              <a:buNone/>
            </a:pPr>
            <a:endParaRPr lang="en-US" b="1" dirty="0" smtClean="0"/>
          </a:p>
          <a:p>
            <a:pPr marL="0" indent="0">
              <a:lnSpc>
                <a:spcPct val="100000"/>
              </a:lnSpc>
              <a:buNone/>
            </a:pPr>
            <a:endParaRPr lang="en-US" dirty="0" smtClean="0"/>
          </a:p>
          <a:p>
            <a:pPr>
              <a:lnSpc>
                <a:spcPct val="100000"/>
              </a:lnSpc>
            </a:pPr>
            <a:endParaRPr lang="en-US" dirty="0" smtClean="0"/>
          </a:p>
        </p:txBody>
      </p:sp>
    </p:spTree>
    <p:extLst>
      <p:ext uri="{BB962C8B-B14F-4D97-AF65-F5344CB8AC3E}">
        <p14:creationId xmlns:p14="http://schemas.microsoft.com/office/powerpoint/2010/main" val="240109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0" y="0"/>
            <a:ext cx="12192000" cy="1325559"/>
          </a:xfrm>
          <a:solidFill>
            <a:srgbClr val="92D050"/>
          </a:solidFill>
        </p:spPr>
        <p:txBody>
          <a:bodyPr>
            <a:normAutofit/>
          </a:bodyPr>
          <a:lstStyle/>
          <a:p>
            <a:pPr lvl="0"/>
            <a:r>
              <a:rPr lang="en-US" sz="3500" b="1" u="sng" dirty="0" smtClean="0"/>
              <a:t>Review</a:t>
            </a:r>
            <a:endParaRPr lang="en-GB" sz="3500" b="1" u="sng" dirty="0"/>
          </a:p>
        </p:txBody>
      </p:sp>
      <p:sp>
        <p:nvSpPr>
          <p:cNvPr id="8" name="Content Placeholder 7"/>
          <p:cNvSpPr>
            <a:spLocks noGrp="1"/>
          </p:cNvSpPr>
          <p:nvPr>
            <p:ph idx="1"/>
          </p:nvPr>
        </p:nvSpPr>
        <p:spPr>
          <a:xfrm>
            <a:off x="0" y="1534671"/>
            <a:ext cx="12192000" cy="4601804"/>
          </a:xfrm>
        </p:spPr>
        <p:txBody>
          <a:bodyPr>
            <a:normAutofit fontScale="70000" lnSpcReduction="20000"/>
          </a:bodyPr>
          <a:lstStyle/>
          <a:p>
            <a:pPr marL="514350" indent="-514350">
              <a:lnSpc>
                <a:spcPct val="100000"/>
              </a:lnSpc>
              <a:buFont typeface="+mj-lt"/>
              <a:buAutoNum type="arabicPeriod" startAt="4"/>
            </a:pPr>
            <a:r>
              <a:rPr lang="en-US" b="1" dirty="0" smtClean="0"/>
              <a:t>How </a:t>
            </a:r>
            <a:r>
              <a:rPr lang="en-US" b="1" dirty="0"/>
              <a:t>are animal experiments used to </a:t>
            </a:r>
            <a:r>
              <a:rPr lang="en-US" b="1" dirty="0" err="1"/>
              <a:t>invesitigate</a:t>
            </a:r>
            <a:r>
              <a:rPr lang="en-US" b="1" dirty="0"/>
              <a:t> the effects of nature on brain development ? </a:t>
            </a:r>
            <a:endParaRPr lang="en-US" b="1" dirty="0" smtClean="0"/>
          </a:p>
          <a:p>
            <a:pPr>
              <a:lnSpc>
                <a:spcPct val="100000"/>
              </a:lnSpc>
            </a:pPr>
            <a:r>
              <a:rPr lang="en-US" dirty="0">
                <a:solidFill>
                  <a:srgbClr val="00B050"/>
                </a:solidFill>
              </a:rPr>
              <a:t>To study the effects of different genes, scientists genetically engineer mice to lack a particular gene and then raise mice with and without the gene in similar environments. Differences between the brain development of the genetically engineered mice and normal mice are more likely to be due to </a:t>
            </a:r>
            <a:r>
              <a:rPr lang="en-US" dirty="0" smtClean="0">
                <a:solidFill>
                  <a:srgbClr val="00B050"/>
                </a:solidFill>
              </a:rPr>
              <a:t>nature</a:t>
            </a:r>
          </a:p>
          <a:p>
            <a:pPr marL="514350" indent="-514350">
              <a:lnSpc>
                <a:spcPct val="100000"/>
              </a:lnSpc>
              <a:buFont typeface="+mj-lt"/>
              <a:buAutoNum type="arabicPeriod" startAt="5"/>
            </a:pPr>
            <a:r>
              <a:rPr lang="en-US" b="1" dirty="0"/>
              <a:t>What are </a:t>
            </a:r>
            <a:r>
              <a:rPr lang="en-US" b="1" dirty="0" err="1"/>
              <a:t>thre</a:t>
            </a:r>
            <a:r>
              <a:rPr lang="en-US" b="1" dirty="0"/>
              <a:t> reasons against animal research</a:t>
            </a:r>
            <a:r>
              <a:rPr lang="en-US" b="1" dirty="0" smtClean="0"/>
              <a:t>?</a:t>
            </a:r>
          </a:p>
          <a:p>
            <a:pPr>
              <a:lnSpc>
                <a:spcPct val="100000"/>
              </a:lnSpc>
            </a:pPr>
            <a:r>
              <a:rPr lang="en-US" dirty="0" smtClean="0">
                <a:solidFill>
                  <a:srgbClr val="00B050"/>
                </a:solidFill>
              </a:rPr>
              <a:t>Animals are different from humans so drugs may have different effect in humans. pain and distress caused to animals. alternatives exist - computer models. animals have rights to not be experimented on	Animals are different from humans so drugs may have different effect in humans. pain and distress caused to animals. alternatives exist - computer models. animals have rights to not be experimented on</a:t>
            </a:r>
          </a:p>
          <a:p>
            <a:pPr marL="514350" indent="-514350">
              <a:lnSpc>
                <a:spcPct val="100000"/>
              </a:lnSpc>
              <a:buFont typeface="+mj-lt"/>
              <a:buAutoNum type="arabicPeriod" startAt="6"/>
            </a:pPr>
            <a:r>
              <a:rPr lang="en-US" b="1" dirty="0"/>
              <a:t>Why does habituation to a stimulus mean fewer electrical impulses are sent to effectors</a:t>
            </a:r>
            <a:r>
              <a:rPr lang="en-US" b="1" dirty="0" smtClean="0"/>
              <a:t>?</a:t>
            </a:r>
          </a:p>
          <a:p>
            <a:pPr>
              <a:lnSpc>
                <a:spcPct val="100000"/>
              </a:lnSpc>
            </a:pPr>
            <a:r>
              <a:rPr lang="en-US" dirty="0">
                <a:solidFill>
                  <a:srgbClr val="00B050"/>
                </a:solidFill>
              </a:rPr>
              <a:t>Repeated exposure to stimulus decreases Ca2+ entering the presynaptic </a:t>
            </a:r>
            <a:r>
              <a:rPr lang="en-US" dirty="0" err="1">
                <a:solidFill>
                  <a:srgbClr val="00B050"/>
                </a:solidFill>
              </a:rPr>
              <a:t>neurone</a:t>
            </a:r>
            <a:r>
              <a:rPr lang="en-US" dirty="0">
                <a:solidFill>
                  <a:srgbClr val="00B050"/>
                </a:solidFill>
              </a:rPr>
              <a:t>. This decrease in influx of Ca2+ means less neurotransmitter is released from vesicles into the synaptic cleft, so fewer neurotransmitters can bind to receptors in the post synaptic membrane. Fewer Na+ channels on the post synaptic membrane open, so </a:t>
            </a:r>
            <a:r>
              <a:rPr lang="en-US" dirty="0" err="1">
                <a:solidFill>
                  <a:srgbClr val="00B050"/>
                </a:solidFill>
              </a:rPr>
              <a:t>theres</a:t>
            </a:r>
            <a:r>
              <a:rPr lang="en-US" dirty="0">
                <a:solidFill>
                  <a:srgbClr val="00B050"/>
                </a:solidFill>
              </a:rPr>
              <a:t> a lower chance of AP threshold being reached. Few signals are sent to the effector to carry out response</a:t>
            </a:r>
            <a:endParaRPr lang="en-US" b="1" dirty="0" smtClean="0">
              <a:solidFill>
                <a:srgbClr val="00B050"/>
              </a:solidFill>
            </a:endParaRPr>
          </a:p>
          <a:p>
            <a:pPr marL="0" indent="0">
              <a:lnSpc>
                <a:spcPct val="100000"/>
              </a:lnSpc>
              <a:buNone/>
            </a:pPr>
            <a:endParaRPr lang="en-US" b="1" dirty="0" smtClean="0"/>
          </a:p>
          <a:p>
            <a:pPr marL="0" indent="0">
              <a:lnSpc>
                <a:spcPct val="100000"/>
              </a:lnSpc>
              <a:buNone/>
            </a:pPr>
            <a:endParaRPr lang="en-US" b="1" dirty="0" smtClean="0"/>
          </a:p>
          <a:p>
            <a:pPr marL="0" indent="0">
              <a:lnSpc>
                <a:spcPct val="100000"/>
              </a:lnSpc>
              <a:buNone/>
            </a:pPr>
            <a:endParaRPr lang="en-US" dirty="0" smtClean="0"/>
          </a:p>
          <a:p>
            <a:pPr>
              <a:lnSpc>
                <a:spcPct val="100000"/>
              </a:lnSpc>
            </a:pPr>
            <a:endParaRPr lang="en-US" dirty="0" smtClean="0"/>
          </a:p>
        </p:txBody>
      </p:sp>
    </p:spTree>
    <p:extLst>
      <p:ext uri="{BB962C8B-B14F-4D97-AF65-F5344CB8AC3E}">
        <p14:creationId xmlns:p14="http://schemas.microsoft.com/office/powerpoint/2010/main" val="4085920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r>
              <a:rPr lang="en-GB" u="sng" dirty="0" smtClean="0"/>
              <a:t>Lesson objectives</a:t>
            </a:r>
            <a:endParaRPr lang="en-GB" u="sng" dirty="0"/>
          </a:p>
        </p:txBody>
      </p:sp>
      <p:sp>
        <p:nvSpPr>
          <p:cNvPr id="3" name="Content Placeholder 2"/>
          <p:cNvSpPr>
            <a:spLocks noGrp="1"/>
          </p:cNvSpPr>
          <p:nvPr>
            <p:ph idx="1"/>
          </p:nvPr>
        </p:nvSpPr>
        <p:spPr>
          <a:xfrm>
            <a:off x="1" y="1551709"/>
            <a:ext cx="11353800" cy="4625254"/>
          </a:xfrm>
        </p:spPr>
        <p:txBody>
          <a:bodyPr>
            <a:normAutofit/>
          </a:bodyPr>
          <a:lstStyle/>
          <a:p>
            <a:r>
              <a:rPr lang="en-GB" dirty="0" smtClean="0"/>
              <a:t>To review A03 skills required for your A-level Biology exams.</a:t>
            </a:r>
          </a:p>
          <a:p>
            <a:pPr marL="0" indent="0">
              <a:buNone/>
            </a:pPr>
            <a:endParaRPr lang="en-GB" dirty="0"/>
          </a:p>
          <a:p>
            <a:pPr marL="0" indent="0">
              <a:buNone/>
            </a:pPr>
            <a:r>
              <a:rPr lang="en-GB" b="1" u="sng" smtClean="0">
                <a:solidFill>
                  <a:srgbClr val="FF0000"/>
                </a:solidFill>
              </a:rPr>
              <a:t>The Bigger </a:t>
            </a:r>
            <a:r>
              <a:rPr lang="en-GB" b="1" u="sng" dirty="0" smtClean="0">
                <a:solidFill>
                  <a:srgbClr val="FF0000"/>
                </a:solidFill>
              </a:rPr>
              <a:t>Picture</a:t>
            </a:r>
          </a:p>
          <a:p>
            <a:r>
              <a:rPr lang="en-GB" dirty="0" smtClean="0"/>
              <a:t>A03 questions are roughly 25-27% of your marks</a:t>
            </a:r>
          </a:p>
          <a:p>
            <a:r>
              <a:rPr lang="en-GB" dirty="0" smtClean="0"/>
              <a:t>They are usually based on experiment skills</a:t>
            </a:r>
          </a:p>
          <a:p>
            <a:r>
              <a:rPr lang="en-GB" dirty="0" smtClean="0"/>
              <a:t>They require you to </a:t>
            </a:r>
            <a:r>
              <a:rPr lang="en-US" dirty="0" err="1" smtClean="0"/>
              <a:t>analyse</a:t>
            </a:r>
            <a:r>
              <a:rPr lang="en-US" dirty="0"/>
              <a:t>, interpret and evaluate scientific </a:t>
            </a:r>
            <a:r>
              <a:rPr lang="en-US" dirty="0" smtClean="0"/>
              <a:t>information, ideas </a:t>
            </a:r>
            <a:r>
              <a:rPr lang="en-US" dirty="0"/>
              <a:t>and evidence, including in relation to issues, to:</a:t>
            </a:r>
          </a:p>
          <a:p>
            <a:r>
              <a:rPr lang="en-US" dirty="0" smtClean="0"/>
              <a:t>make </a:t>
            </a:r>
            <a:r>
              <a:rPr lang="en-US" dirty="0"/>
              <a:t>judgements and reach conclusions</a:t>
            </a:r>
          </a:p>
          <a:p>
            <a:r>
              <a:rPr lang="en-US" dirty="0" smtClean="0"/>
              <a:t>develop </a:t>
            </a:r>
            <a:r>
              <a:rPr lang="en-US" dirty="0"/>
              <a:t>and refine practical design and procedures</a:t>
            </a:r>
            <a:endParaRPr lang="en-GB" dirty="0"/>
          </a:p>
        </p:txBody>
      </p:sp>
    </p:spTree>
    <p:extLst>
      <p:ext uri="{BB962C8B-B14F-4D97-AF65-F5344CB8AC3E}">
        <p14:creationId xmlns:p14="http://schemas.microsoft.com/office/powerpoint/2010/main" val="151170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b="1" u="sng" noProof="0" dirty="0" smtClean="0">
                <a:solidFill>
                  <a:prstClr val="black"/>
                </a:solidFill>
                <a:latin typeface="Calibri Light" panose="020F0302020204030204"/>
              </a:rPr>
              <a:t>Partner Talk</a:t>
            </a:r>
            <a:endParaRPr kumimoji="0" lang="en-GB" sz="4400" b="1" i="0" u="sng" strike="noStrike" kern="1200" cap="none" spc="0" normalizeH="0" baseline="0" noProof="0" dirty="0">
              <a:ln>
                <a:noFill/>
              </a:ln>
              <a:solidFill>
                <a:prstClr val="black"/>
              </a:solidFill>
              <a:effectLst/>
              <a:uLnTx/>
              <a:uFillTx/>
              <a:latin typeface="Calibri Light" panose="020F0302020204030204"/>
            </a:endParaRPr>
          </a:p>
        </p:txBody>
      </p:sp>
      <p:sp>
        <p:nvSpPr>
          <p:cNvPr id="3" name="Content Placeholder 2"/>
          <p:cNvSpPr>
            <a:spLocks noGrp="1"/>
          </p:cNvSpPr>
          <p:nvPr>
            <p:ph idx="1"/>
          </p:nvPr>
        </p:nvSpPr>
        <p:spPr>
          <a:xfrm>
            <a:off x="105888" y="1825624"/>
            <a:ext cx="4618513" cy="4351338"/>
          </a:xfrm>
        </p:spPr>
        <p:txBody>
          <a:bodyPr>
            <a:normAutofit fontScale="85000" lnSpcReduction="20000"/>
          </a:bodyPr>
          <a:lstStyle/>
          <a:p>
            <a:pPr marL="514350" indent="-514350">
              <a:buFont typeface="+mj-lt"/>
              <a:buAutoNum type="arabicPeriod"/>
            </a:pPr>
            <a:r>
              <a:rPr lang="en-GB" dirty="0" smtClean="0"/>
              <a:t>What does the command word compare mean that you have to do?</a:t>
            </a:r>
          </a:p>
          <a:p>
            <a:r>
              <a:rPr lang="en-GB" dirty="0" smtClean="0">
                <a:solidFill>
                  <a:srgbClr val="00B050"/>
                </a:solidFill>
              </a:rPr>
              <a:t>Similarities and differences</a:t>
            </a:r>
          </a:p>
          <a:p>
            <a:pPr marL="514350" indent="-514350">
              <a:buFont typeface="+mj-lt"/>
              <a:buAutoNum type="arabicPeriod" startAt="2"/>
            </a:pPr>
            <a:r>
              <a:rPr lang="en-GB" dirty="0" smtClean="0"/>
              <a:t>What are you expecting to see if these treatments are effective?</a:t>
            </a:r>
          </a:p>
          <a:p>
            <a:r>
              <a:rPr lang="en-GB" dirty="0" smtClean="0">
                <a:solidFill>
                  <a:srgbClr val="00B050"/>
                </a:solidFill>
              </a:rPr>
              <a:t>Low HRSD score</a:t>
            </a:r>
          </a:p>
          <a:p>
            <a:pPr marL="514350" indent="-514350">
              <a:buFont typeface="+mj-lt"/>
              <a:buAutoNum type="arabicPeriod" startAt="3"/>
            </a:pPr>
            <a:r>
              <a:rPr lang="en-GB" dirty="0" smtClean="0"/>
              <a:t>Which treatment is the most effective? How can you tell from the data?</a:t>
            </a:r>
          </a:p>
          <a:p>
            <a:r>
              <a:rPr lang="en-GB" dirty="0" smtClean="0">
                <a:solidFill>
                  <a:srgbClr val="00B050"/>
                </a:solidFill>
              </a:rPr>
              <a:t>SSRI because its HRSD score reduces the quickest and to the lowest value</a:t>
            </a:r>
            <a:endParaRPr lang="en-GB" dirty="0">
              <a:solidFill>
                <a:srgbClr val="00B050"/>
              </a:solidFill>
            </a:endParaRPr>
          </a:p>
        </p:txBody>
      </p:sp>
      <p:pic>
        <p:nvPicPr>
          <p:cNvPr id="4" name="Picture 3"/>
          <p:cNvPicPr>
            <a:picLocks noChangeAspect="1"/>
          </p:cNvPicPr>
          <p:nvPr/>
        </p:nvPicPr>
        <p:blipFill rotWithShape="1">
          <a:blip r:embed="rId2"/>
          <a:srcRect l="5064" t="29450" r="56389" b="10700"/>
          <a:stretch/>
        </p:blipFill>
        <p:spPr>
          <a:xfrm>
            <a:off x="5056909" y="-51460"/>
            <a:ext cx="7135091" cy="6228422"/>
          </a:xfrm>
          <a:prstGeom prst="rect">
            <a:avLst/>
          </a:prstGeom>
        </p:spPr>
      </p:pic>
      <p:pic>
        <p:nvPicPr>
          <p:cNvPr id="5" name="Picture 4"/>
          <p:cNvPicPr>
            <a:picLocks noChangeAspect="1"/>
          </p:cNvPicPr>
          <p:nvPr/>
        </p:nvPicPr>
        <p:blipFill rotWithShape="1">
          <a:blip r:embed="rId3"/>
          <a:srcRect l="5384" t="74148" r="53514" b="18087"/>
          <a:stretch/>
        </p:blipFill>
        <p:spPr>
          <a:xfrm>
            <a:off x="4558145" y="6047152"/>
            <a:ext cx="7633855" cy="810848"/>
          </a:xfrm>
          <a:prstGeom prst="rect">
            <a:avLst/>
          </a:prstGeom>
        </p:spPr>
      </p:pic>
      <p:sp>
        <p:nvSpPr>
          <p:cNvPr id="6" name="Oval 5"/>
          <p:cNvSpPr/>
          <p:nvPr/>
        </p:nvSpPr>
        <p:spPr>
          <a:xfrm>
            <a:off x="7356764" y="6014749"/>
            <a:ext cx="623454" cy="4593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8312726" y="6047151"/>
            <a:ext cx="988027" cy="42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54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sng" strike="noStrike" kern="1200" cap="none" spc="0" normalizeH="0" baseline="0" noProof="0" smtClean="0">
                <a:ln>
                  <a:noFill/>
                </a:ln>
                <a:solidFill>
                  <a:prstClr val="black"/>
                </a:solidFill>
                <a:effectLst/>
                <a:uLnTx/>
                <a:uFillTx/>
                <a:latin typeface="Calibri Light" panose="020F0302020204030204"/>
                <a:ea typeface="+mj-ea"/>
                <a:cs typeface="+mj-cs"/>
              </a:rPr>
              <a:t>Independent task</a:t>
            </a:r>
            <a:endParaRPr kumimoji="0" lang="en-GB" sz="4400" b="0" i="0" u="sng"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5064" t="29450" r="56389" b="10700"/>
          <a:stretch/>
        </p:blipFill>
        <p:spPr>
          <a:xfrm>
            <a:off x="5056909" y="-51460"/>
            <a:ext cx="7135091" cy="6228422"/>
          </a:xfrm>
          <a:prstGeom prst="rect">
            <a:avLst/>
          </a:prstGeom>
        </p:spPr>
      </p:pic>
      <p:pic>
        <p:nvPicPr>
          <p:cNvPr id="5" name="Picture 4"/>
          <p:cNvPicPr>
            <a:picLocks noChangeAspect="1"/>
          </p:cNvPicPr>
          <p:nvPr/>
        </p:nvPicPr>
        <p:blipFill rotWithShape="1">
          <a:blip r:embed="rId3"/>
          <a:srcRect l="5384" t="74148" r="53514" b="18087"/>
          <a:stretch/>
        </p:blipFill>
        <p:spPr>
          <a:xfrm>
            <a:off x="4558145" y="6047152"/>
            <a:ext cx="7633855" cy="810848"/>
          </a:xfrm>
          <a:prstGeom prst="rect">
            <a:avLst/>
          </a:prstGeom>
        </p:spPr>
      </p:pic>
      <p:sp>
        <p:nvSpPr>
          <p:cNvPr id="6" name="Oval 5"/>
          <p:cNvSpPr/>
          <p:nvPr/>
        </p:nvSpPr>
        <p:spPr>
          <a:xfrm>
            <a:off x="7356764" y="6014749"/>
            <a:ext cx="623454" cy="4593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8312726" y="6047151"/>
            <a:ext cx="988027" cy="42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909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itle 1"/>
          <p:cNvSpPr txBox="1">
            <a:spLocks/>
          </p:cNvSpPr>
          <p:nvPr/>
        </p:nvSpPr>
        <p:spPr>
          <a:xfrm>
            <a:off x="0" y="0"/>
            <a:ext cx="12192000" cy="132556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sng" strike="noStrike" kern="1200" cap="none" spc="0" normalizeH="0" baseline="0" noProof="0" smtClean="0">
                <a:ln>
                  <a:noFill/>
                </a:ln>
                <a:solidFill>
                  <a:prstClr val="black"/>
                </a:solidFill>
                <a:effectLst/>
                <a:uLnTx/>
                <a:uFillTx/>
                <a:latin typeface="Calibri Light" panose="020F0302020204030204"/>
                <a:ea typeface="+mj-ea"/>
                <a:cs typeface="+mj-cs"/>
              </a:rPr>
              <a:t>Review</a:t>
            </a:r>
            <a:endParaRPr kumimoji="0" lang="en-GB" sz="4400" b="0" i="0" u="sng"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0499"/>
          <a:stretch/>
        </p:blipFill>
        <p:spPr bwMode="auto">
          <a:xfrm>
            <a:off x="1126481" y="2295417"/>
            <a:ext cx="10227319" cy="34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462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2525" t="23661" r="25168" b="14554"/>
          <a:stretch/>
        </p:blipFill>
        <p:spPr>
          <a:xfrm>
            <a:off x="1110343" y="195943"/>
            <a:ext cx="9535886" cy="6332854"/>
          </a:xfrm>
          <a:prstGeom prst="rect">
            <a:avLst/>
          </a:prstGeom>
        </p:spPr>
      </p:pic>
    </p:spTree>
    <p:extLst>
      <p:ext uri="{BB962C8B-B14F-4D97-AF65-F5344CB8AC3E}">
        <p14:creationId xmlns:p14="http://schemas.microsoft.com/office/powerpoint/2010/main" val="390042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7462" y="384907"/>
            <a:ext cx="3474721" cy="2586447"/>
          </a:xfrm>
          <a:solidFill>
            <a:schemeClr val="accent1">
              <a:lumMod val="20000"/>
              <a:lumOff val="80000"/>
            </a:schemeClr>
          </a:solidFill>
        </p:spPr>
        <p:txBody>
          <a:bodyPr>
            <a:normAutofit fontScale="90000"/>
          </a:bodyPr>
          <a:lstStyle/>
          <a:p>
            <a:r>
              <a:rPr lang="en-GB" sz="3800" b="1" u="sng" dirty="0" smtClean="0"/>
              <a:t>Partner Talk</a:t>
            </a:r>
            <a:br>
              <a:rPr lang="en-GB" sz="3800" b="1" u="sng" dirty="0" smtClean="0"/>
            </a:br>
            <a:r>
              <a:rPr lang="en-GB" sz="2700" dirty="0" smtClean="0"/>
              <a:t>Discuss </a:t>
            </a:r>
            <a:br>
              <a:rPr lang="en-GB" sz="2700" dirty="0" smtClean="0"/>
            </a:br>
            <a:r>
              <a:rPr lang="en-GB" sz="2700" dirty="0" smtClean="0"/>
              <a:t>a) what the data shows the worm responds to most</a:t>
            </a:r>
            <a:br>
              <a:rPr lang="en-GB" sz="2700" dirty="0" smtClean="0"/>
            </a:br>
            <a:r>
              <a:rPr lang="en-GB" sz="2700" dirty="0"/>
              <a:t/>
            </a:r>
            <a:br>
              <a:rPr lang="en-GB" sz="2700" dirty="0"/>
            </a:br>
            <a:r>
              <a:rPr lang="en-GB" sz="2700" dirty="0" smtClean="0"/>
              <a:t>b) why you think this might be</a:t>
            </a:r>
            <a:endParaRPr lang="en-GB" sz="2700" b="1" u="sng" dirty="0"/>
          </a:p>
        </p:txBody>
      </p:sp>
      <p:sp>
        <p:nvSpPr>
          <p:cNvPr id="3" name="Content Placeholder 2"/>
          <p:cNvSpPr>
            <a:spLocks noGrp="1"/>
          </p:cNvSpPr>
          <p:nvPr>
            <p:ph idx="1"/>
          </p:nvPr>
        </p:nvSpPr>
        <p:spPr>
          <a:xfrm>
            <a:off x="391886" y="3383279"/>
            <a:ext cx="10961914" cy="2793683"/>
          </a:xfrm>
        </p:spPr>
        <p:txBody>
          <a:bodyPr/>
          <a:lstStyle/>
          <a:p>
            <a:pPr marL="514350" indent="-514350">
              <a:buFont typeface="+mj-lt"/>
              <a:buAutoNum type="alphaLcParenR"/>
            </a:pPr>
            <a:r>
              <a:rPr lang="en-US" dirty="0" err="1" smtClean="0"/>
              <a:t>Analyse</a:t>
            </a:r>
            <a:r>
              <a:rPr lang="en-US" dirty="0" smtClean="0"/>
              <a:t> </a:t>
            </a:r>
            <a:r>
              <a:rPr lang="en-US" dirty="0"/>
              <a:t>the data to</a:t>
            </a:r>
            <a:r>
              <a:rPr lang="en-US" b="1" dirty="0"/>
              <a:t> </a:t>
            </a:r>
            <a:r>
              <a:rPr lang="en-US" dirty="0"/>
              <a:t>explain the </a:t>
            </a:r>
            <a:r>
              <a:rPr lang="en-US" b="1" dirty="0"/>
              <a:t>difference</a:t>
            </a:r>
            <a:r>
              <a:rPr lang="en-US" dirty="0"/>
              <a:t> in the withdrawal response of the worms to the different </a:t>
            </a:r>
            <a:r>
              <a:rPr lang="en-US" dirty="0" smtClean="0"/>
              <a:t>stimuli (3)</a:t>
            </a:r>
          </a:p>
          <a:p>
            <a:pPr marL="0" indent="0">
              <a:buNone/>
            </a:pPr>
            <a:endParaRPr lang="en-US" dirty="0" smtClean="0"/>
          </a:p>
          <a:p>
            <a:pPr marL="514350" indent="-514350">
              <a:buFont typeface="+mj-lt"/>
              <a:buAutoNum type="alphaLcParenR" startAt="2"/>
            </a:pPr>
            <a:r>
              <a:rPr lang="en-US" dirty="0"/>
              <a:t>Explain how </a:t>
            </a:r>
            <a:r>
              <a:rPr lang="en-US" b="1" dirty="0"/>
              <a:t>repeated</a:t>
            </a:r>
            <a:r>
              <a:rPr lang="en-US" dirty="0"/>
              <a:t> touch stimulation reduces the withdrawal </a:t>
            </a:r>
            <a:r>
              <a:rPr lang="en-US" dirty="0" smtClean="0"/>
              <a:t>response (5)</a:t>
            </a:r>
          </a:p>
          <a:p>
            <a:pPr marL="514350" indent="-514350">
              <a:buFont typeface="+mj-lt"/>
              <a:buAutoNum type="alphaLcParenR" startAt="2"/>
            </a:pPr>
            <a:endParaRPr lang="en-US" dirty="0"/>
          </a:p>
          <a:p>
            <a:pPr marL="0" indent="0">
              <a:buNone/>
            </a:pPr>
            <a:endParaRPr lang="en-US" dirty="0" smtClean="0"/>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91886" y="384908"/>
            <a:ext cx="7929153" cy="2586447"/>
          </a:xfrm>
          <a:prstGeom prst="rect">
            <a:avLst/>
          </a:prstGeom>
          <a:noFill/>
          <a:ln>
            <a:noFill/>
          </a:ln>
        </p:spPr>
      </p:pic>
      <p:sp>
        <p:nvSpPr>
          <p:cNvPr id="5" name="Oval 4"/>
          <p:cNvSpPr/>
          <p:nvPr/>
        </p:nvSpPr>
        <p:spPr>
          <a:xfrm>
            <a:off x="3735978" y="3383279"/>
            <a:ext cx="1280159" cy="4049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842554" y="4637315"/>
            <a:ext cx="1286692" cy="5869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865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787</Words>
  <Application>Microsoft Office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1_Office Theme</vt:lpstr>
      <vt:lpstr>T8 animals in research, habituation                                  12 May 2022</vt:lpstr>
      <vt:lpstr>Review</vt:lpstr>
      <vt:lpstr>Review</vt:lpstr>
      <vt:lpstr>Lesson objectives</vt:lpstr>
      <vt:lpstr>PowerPoint Presentation</vt:lpstr>
      <vt:lpstr>PowerPoint Presentation</vt:lpstr>
      <vt:lpstr>PowerPoint Presentation</vt:lpstr>
      <vt:lpstr>PowerPoint Presentation</vt:lpstr>
      <vt:lpstr>Partner Talk Discuss  a) what the data shows the worm responds to most  b) why you think this might be</vt:lpstr>
      <vt:lpstr>PowerPoint Presentation</vt:lpstr>
      <vt:lpstr>PowerPoint Presentation</vt:lpstr>
      <vt:lpstr>PowerPoint Presentation</vt:lpstr>
      <vt:lpstr>Exam Skill Focus:</vt:lpstr>
      <vt:lpstr>Exit Ticket</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T8 animals in research, habituation                                  10 May 2022</dc:title>
  <dc:creator>Ms J Fenn</dc:creator>
  <cp:lastModifiedBy>Ms J Fenn</cp:lastModifiedBy>
  <cp:revision>9</cp:revision>
  <dcterms:created xsi:type="dcterms:W3CDTF">2022-05-10T11:03:11Z</dcterms:created>
  <dcterms:modified xsi:type="dcterms:W3CDTF">2022-05-12T11:08:53Z</dcterms:modified>
</cp:coreProperties>
</file>