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8" r:id="rId3"/>
    <p:sldMasterId id="2147483710" r:id="rId4"/>
  </p:sldMasterIdLst>
  <p:notesMasterIdLst>
    <p:notesMasterId r:id="rId67"/>
  </p:notesMasterIdLst>
  <p:sldIdLst>
    <p:sldId id="259" r:id="rId5"/>
    <p:sldId id="260" r:id="rId6"/>
    <p:sldId id="257" r:id="rId7"/>
    <p:sldId id="258" r:id="rId8"/>
    <p:sldId id="346" r:id="rId9"/>
    <p:sldId id="262"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28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08" r:id="rId40"/>
    <p:sldId id="386" r:id="rId41"/>
    <p:sldId id="387" r:id="rId42"/>
    <p:sldId id="388" r:id="rId43"/>
    <p:sldId id="389" r:id="rId44"/>
    <p:sldId id="390" r:id="rId45"/>
    <p:sldId id="391" r:id="rId46"/>
    <p:sldId id="392" r:id="rId47"/>
    <p:sldId id="393" r:id="rId48"/>
    <p:sldId id="394" r:id="rId49"/>
    <p:sldId id="395" r:id="rId50"/>
    <p:sldId id="399" r:id="rId51"/>
    <p:sldId id="400" r:id="rId52"/>
    <p:sldId id="318" r:id="rId53"/>
    <p:sldId id="396" r:id="rId54"/>
    <p:sldId id="397" r:id="rId55"/>
    <p:sldId id="398" r:id="rId56"/>
    <p:sldId id="401" r:id="rId57"/>
    <p:sldId id="402" r:id="rId58"/>
    <p:sldId id="350" r:id="rId59"/>
    <p:sldId id="353" r:id="rId60"/>
    <p:sldId id="348" r:id="rId61"/>
    <p:sldId id="403" r:id="rId62"/>
    <p:sldId id="355" r:id="rId63"/>
    <p:sldId id="344" r:id="rId64"/>
    <p:sldId id="357" r:id="rId65"/>
    <p:sldId id="34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F1F9C-0016-5633-8ACE-B636CEC19AE4}" v="5" dt="2022-05-23T20:18:43.333"/>
    <p1510:client id="{DD38E281-0780-A0C4-17C8-926D89FC69C1}" v="1" dt="2022-05-23T18:08:08.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D Murphy" userId="S::dmu@draytonmanorhighschool.co.uk::5397b229-e393-4c16-9215-a3911a9769f8" providerId="AD" clId="Web-{CC3F1F9C-0016-5633-8ACE-B636CEC19AE4}"/>
    <pc:docChg chg="modSld">
      <pc:chgData name="Mr D Murphy" userId="S::dmu@draytonmanorhighschool.co.uk::5397b229-e393-4c16-9215-a3911a9769f8" providerId="AD" clId="Web-{CC3F1F9C-0016-5633-8ACE-B636CEC19AE4}" dt="2022-05-23T20:18:41.536" v="3" actId="20577"/>
      <pc:docMkLst>
        <pc:docMk/>
      </pc:docMkLst>
      <pc:sldChg chg="modSp">
        <pc:chgData name="Mr D Murphy" userId="S::dmu@draytonmanorhighschool.co.uk::5397b229-e393-4c16-9215-a3911a9769f8" providerId="AD" clId="Web-{CC3F1F9C-0016-5633-8ACE-B636CEC19AE4}" dt="2022-05-23T20:18:41.536" v="3" actId="20577"/>
        <pc:sldMkLst>
          <pc:docMk/>
          <pc:sldMk cId="3633895554" sldId="346"/>
        </pc:sldMkLst>
        <pc:spChg chg="mod">
          <ac:chgData name="Mr D Murphy" userId="S::dmu@draytonmanorhighschool.co.uk::5397b229-e393-4c16-9215-a3911a9769f8" providerId="AD" clId="Web-{CC3F1F9C-0016-5633-8ACE-B636CEC19AE4}" dt="2022-05-23T20:18:41.536" v="3" actId="20577"/>
          <ac:spMkLst>
            <pc:docMk/>
            <pc:sldMk cId="3633895554" sldId="346"/>
            <ac:spMk id="3" creationId="{00000000-0000-0000-0000-000000000000}"/>
          </ac:spMkLst>
        </pc:spChg>
      </pc:sldChg>
    </pc:docChg>
  </pc:docChgLst>
  <pc:docChgLst>
    <pc:chgData name="Mr D Murphy" userId="S::dmu@draytonmanorhighschool.co.uk::5397b229-e393-4c16-9215-a3911a9769f8" providerId="AD" clId="Web-{DD38E281-0780-A0C4-17C8-926D89FC69C1}"/>
    <pc:docChg chg="modSld">
      <pc:chgData name="Mr D Murphy" userId="S::dmu@draytonmanorhighschool.co.uk::5397b229-e393-4c16-9215-a3911a9769f8" providerId="AD" clId="Web-{DD38E281-0780-A0C4-17C8-926D89FC69C1}" dt="2022-05-23T18:08:08.203" v="1" actId="20577"/>
      <pc:docMkLst>
        <pc:docMk/>
      </pc:docMkLst>
      <pc:sldChg chg="modSp">
        <pc:chgData name="Mr D Murphy" userId="S::dmu@draytonmanorhighschool.co.uk::5397b229-e393-4c16-9215-a3911a9769f8" providerId="AD" clId="Web-{DD38E281-0780-A0C4-17C8-926D89FC69C1}" dt="2022-05-23T18:08:08.203" v="1" actId="20577"/>
        <pc:sldMkLst>
          <pc:docMk/>
          <pc:sldMk cId="1951916673" sldId="257"/>
        </pc:sldMkLst>
        <pc:spChg chg="mod">
          <ac:chgData name="Mr D Murphy" userId="S::dmu@draytonmanorhighschool.co.uk::5397b229-e393-4c16-9215-a3911a9769f8" providerId="AD" clId="Web-{DD38E281-0780-A0C4-17C8-926D89FC69C1}" dt="2022-05-23T18:08:08.203" v="1" actId="20577"/>
          <ac:spMkLst>
            <pc:docMk/>
            <pc:sldMk cId="1951916673" sldId="257"/>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531B1-2F5E-4EC4-ADE8-BDA6CC4203D1}" type="datetimeFigureOut">
              <a:rPr lang="en-GB" smtClean="0"/>
              <a:t>24/05/2022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ACDC2-4093-4861-912F-4864699A1961}" type="slidenum">
              <a:rPr lang="en-GB" smtClean="0"/>
              <a:t>‹#›</a:t>
            </a:fld>
            <a:endParaRPr lang="en-GB"/>
          </a:p>
        </p:txBody>
      </p:sp>
    </p:spTree>
    <p:extLst>
      <p:ext uri="{BB962C8B-B14F-4D97-AF65-F5344CB8AC3E}">
        <p14:creationId xmlns:p14="http://schemas.microsoft.com/office/powerpoint/2010/main" val="165121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058D07C-4B87-4695-9E26-C0DD480AF641}"/>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A4FB6ED-E3C1-411C-B3CB-91F23689BB68}"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DC798E23-F50B-4E18-8C8F-6623CFA6C91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A5E67E7F-D0F8-471B-BAF5-CEB2B1AED3ED}"/>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73952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https://forms.office.com/Pages/ShareFormPage.aspx?id=iYn3rziWp0eNI4TyuLlMi8B-BXJHprdNq73bu_EMIc5UQUxPODVCN1pRTVIxMTBSQVU5VEpSM00wOS4u&amp;sharetoken=ToBKkaRXGJ7Qt1VQeZoy</a:t>
            </a:r>
          </a:p>
          <a:p>
            <a:endParaRPr lang="en-GB"/>
          </a:p>
        </p:txBody>
      </p:sp>
      <p:sp>
        <p:nvSpPr>
          <p:cNvPr id="4" name="Slide Number Placeholder 3"/>
          <p:cNvSpPr>
            <a:spLocks noGrp="1"/>
          </p:cNvSpPr>
          <p:nvPr>
            <p:ph type="sldNum" sz="quarter" idx="10"/>
          </p:nvPr>
        </p:nvSpPr>
        <p:spPr/>
        <p:txBody>
          <a:bodyPr/>
          <a:lstStyle/>
          <a:p>
            <a:fld id="{250BBE2D-86EA-40FD-A3F7-5695947187FB}" type="slidenum">
              <a:rPr lang="en-GB" smtClean="0"/>
              <a:t>34</a:t>
            </a:fld>
            <a:endParaRPr lang="en-GB"/>
          </a:p>
        </p:txBody>
      </p:sp>
    </p:spTree>
    <p:extLst>
      <p:ext uri="{BB962C8B-B14F-4D97-AF65-F5344CB8AC3E}">
        <p14:creationId xmlns:p14="http://schemas.microsoft.com/office/powerpoint/2010/main" val="377815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6442D63-0FB2-457E-8A15-A56A3D6D5BD0}"/>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9D7CC0F0-3226-4AE1-B260-A6488967D2D0}"/>
              </a:ext>
            </a:extLst>
          </p:cNvPr>
          <p:cNvSpPr>
            <a:spLocks noGrp="1"/>
          </p:cNvSpPr>
          <p:nvPr>
            <p:ph type="body" idx="1"/>
          </p:nvPr>
        </p:nvSpPr>
        <p:spPr>
          <a:noFill/>
        </p:spPr>
        <p:txBody>
          <a:bodyPr/>
          <a:lstStyle/>
          <a:p>
            <a:endParaRPr lang="en-GB" altLang="en-US"/>
          </a:p>
        </p:txBody>
      </p:sp>
      <p:sp>
        <p:nvSpPr>
          <p:cNvPr id="16388" name="Slide Number Placeholder 3">
            <a:extLst>
              <a:ext uri="{FF2B5EF4-FFF2-40B4-BE49-F238E27FC236}">
                <a16:creationId xmlns:a16="http://schemas.microsoft.com/office/drawing/2014/main" id="{5CFF3E7E-A460-4139-9CA8-AF1F11589E2E}"/>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DEFD63-9156-48E3-A4FB-3B8D11378818}" type="slidenum">
              <a:rPr lang="en-US" altLang="en-US"/>
              <a:pPr/>
              <a:t>11</a:t>
            </a:fld>
            <a:endParaRPr lang="en-US" altLang="en-US"/>
          </a:p>
        </p:txBody>
      </p:sp>
    </p:spTree>
    <p:extLst>
      <p:ext uri="{BB962C8B-B14F-4D97-AF65-F5344CB8AC3E}">
        <p14:creationId xmlns:p14="http://schemas.microsoft.com/office/powerpoint/2010/main" val="340009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8F4F6A2-0A42-4BB1-B4F4-CF7C17FEACF3}"/>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E1011673-67E6-4D75-B969-F774015378FF}"/>
              </a:ext>
            </a:extLst>
          </p:cNvPr>
          <p:cNvSpPr>
            <a:spLocks noGrp="1"/>
          </p:cNvSpPr>
          <p:nvPr>
            <p:ph type="body" idx="1"/>
          </p:nvPr>
        </p:nvSpPr>
        <p:spPr>
          <a:noFill/>
        </p:spPr>
        <p:txBody>
          <a:bodyPr/>
          <a:lstStyle/>
          <a:p>
            <a:endParaRPr lang="en-GB" altLang="en-US"/>
          </a:p>
        </p:txBody>
      </p:sp>
      <p:sp>
        <p:nvSpPr>
          <p:cNvPr id="22532" name="Slide Number Placeholder 3">
            <a:extLst>
              <a:ext uri="{FF2B5EF4-FFF2-40B4-BE49-F238E27FC236}">
                <a16:creationId xmlns:a16="http://schemas.microsoft.com/office/drawing/2014/main" id="{18A75885-F180-4639-843A-84266ABAD897}"/>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800466BD-38D5-46B9-A7C3-2A107DEC98FE}" type="slidenum">
              <a:rPr lang="en-GB" altLang="en-US">
                <a:solidFill>
                  <a:srgbClr val="000000"/>
                </a:solidFill>
              </a:rPr>
              <a:pPr defTabSz="914400"/>
              <a:t>13</a:t>
            </a:fld>
            <a:endParaRPr lang="en-GB" altLang="en-US">
              <a:solidFill>
                <a:srgbClr val="000000"/>
              </a:solidFill>
            </a:endParaRPr>
          </a:p>
        </p:txBody>
      </p:sp>
    </p:spTree>
    <p:extLst>
      <p:ext uri="{BB962C8B-B14F-4D97-AF65-F5344CB8AC3E}">
        <p14:creationId xmlns:p14="http://schemas.microsoft.com/office/powerpoint/2010/main" val="383108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F22E4FF-5D14-4C06-B6F6-BBB99F96250B}"/>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33E2CBB3-B9FC-445A-AE2F-47ECEDF6962B}"/>
              </a:ext>
            </a:extLst>
          </p:cNvPr>
          <p:cNvSpPr>
            <a:spLocks noGrp="1"/>
          </p:cNvSpPr>
          <p:nvPr>
            <p:ph type="body" idx="1"/>
          </p:nvPr>
        </p:nvSpPr>
        <p:spPr>
          <a:noFill/>
        </p:spPr>
        <p:txBody>
          <a:bodyPr/>
          <a:lstStyle/>
          <a:p>
            <a:endParaRPr lang="en-GB" altLang="en-US"/>
          </a:p>
        </p:txBody>
      </p:sp>
      <p:sp>
        <p:nvSpPr>
          <p:cNvPr id="24580" name="Slide Number Placeholder 3">
            <a:extLst>
              <a:ext uri="{FF2B5EF4-FFF2-40B4-BE49-F238E27FC236}">
                <a16:creationId xmlns:a16="http://schemas.microsoft.com/office/drawing/2014/main" id="{F8AD68D3-B9E0-4E49-A047-F498549C3528}"/>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EBDE4513-EDF0-4327-93EF-86963B606260}" type="slidenum">
              <a:rPr lang="en-GB" altLang="en-US">
                <a:solidFill>
                  <a:srgbClr val="000000"/>
                </a:solidFill>
              </a:rPr>
              <a:pPr defTabSz="914400"/>
              <a:t>14</a:t>
            </a:fld>
            <a:endParaRPr lang="en-GB" altLang="en-US">
              <a:solidFill>
                <a:srgbClr val="000000"/>
              </a:solidFill>
            </a:endParaRPr>
          </a:p>
        </p:txBody>
      </p:sp>
    </p:spTree>
    <p:extLst>
      <p:ext uri="{BB962C8B-B14F-4D97-AF65-F5344CB8AC3E}">
        <p14:creationId xmlns:p14="http://schemas.microsoft.com/office/powerpoint/2010/main" val="197334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E5B5606-E338-4D7F-BEB8-34DAC603A292}"/>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F4CA556D-D21C-4943-B81A-0C2E9FF35864}"/>
              </a:ext>
            </a:extLst>
          </p:cNvPr>
          <p:cNvSpPr>
            <a:spLocks noGrp="1"/>
          </p:cNvSpPr>
          <p:nvPr>
            <p:ph type="body" idx="1"/>
          </p:nvPr>
        </p:nvSpPr>
        <p:spPr>
          <a:noFill/>
        </p:spPr>
        <p:txBody>
          <a:bodyPr/>
          <a:lstStyle/>
          <a:p>
            <a:endParaRPr lang="en-GB" altLang="en-US"/>
          </a:p>
        </p:txBody>
      </p:sp>
      <p:sp>
        <p:nvSpPr>
          <p:cNvPr id="26628" name="Slide Number Placeholder 3">
            <a:extLst>
              <a:ext uri="{FF2B5EF4-FFF2-40B4-BE49-F238E27FC236}">
                <a16:creationId xmlns:a16="http://schemas.microsoft.com/office/drawing/2014/main" id="{5E98CDAD-0473-4D0D-AF03-F0CB7F06CD40}"/>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5096265A-082E-4203-B46A-C5B6C357C4AD}" type="slidenum">
              <a:rPr lang="en-GB" altLang="en-US">
                <a:solidFill>
                  <a:srgbClr val="000000"/>
                </a:solidFill>
              </a:rPr>
              <a:pPr defTabSz="914400"/>
              <a:t>15</a:t>
            </a:fld>
            <a:endParaRPr lang="en-GB" altLang="en-US">
              <a:solidFill>
                <a:srgbClr val="000000"/>
              </a:solidFill>
            </a:endParaRPr>
          </a:p>
        </p:txBody>
      </p:sp>
    </p:spTree>
    <p:extLst>
      <p:ext uri="{BB962C8B-B14F-4D97-AF65-F5344CB8AC3E}">
        <p14:creationId xmlns:p14="http://schemas.microsoft.com/office/powerpoint/2010/main" val="221358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1698DB5-F2CA-439D-9312-3E7E415B942A}"/>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A32ED0DE-9422-4906-A4FC-3E83E6FA0343}"/>
              </a:ext>
            </a:extLst>
          </p:cNvPr>
          <p:cNvSpPr>
            <a:spLocks noGrp="1"/>
          </p:cNvSpPr>
          <p:nvPr>
            <p:ph type="body" idx="1"/>
          </p:nvPr>
        </p:nvSpPr>
        <p:spPr>
          <a:noFill/>
        </p:spPr>
        <p:txBody>
          <a:bodyPr/>
          <a:lstStyle/>
          <a:p>
            <a:endParaRPr lang="en-GB" altLang="en-US"/>
          </a:p>
        </p:txBody>
      </p:sp>
      <p:sp>
        <p:nvSpPr>
          <p:cNvPr id="28676" name="Slide Number Placeholder 3">
            <a:extLst>
              <a:ext uri="{FF2B5EF4-FFF2-40B4-BE49-F238E27FC236}">
                <a16:creationId xmlns:a16="http://schemas.microsoft.com/office/drawing/2014/main" id="{8EE01DFB-2C9A-4A3A-BB5F-4F64D705194C}"/>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7978B783-9403-453C-9406-54204896F364}" type="slidenum">
              <a:rPr lang="en-GB" altLang="en-US">
                <a:solidFill>
                  <a:srgbClr val="000000"/>
                </a:solidFill>
              </a:rPr>
              <a:pPr defTabSz="914400"/>
              <a:t>16</a:t>
            </a:fld>
            <a:endParaRPr lang="en-GB" altLang="en-US">
              <a:solidFill>
                <a:srgbClr val="000000"/>
              </a:solidFill>
            </a:endParaRPr>
          </a:p>
        </p:txBody>
      </p:sp>
    </p:spTree>
    <p:extLst>
      <p:ext uri="{BB962C8B-B14F-4D97-AF65-F5344CB8AC3E}">
        <p14:creationId xmlns:p14="http://schemas.microsoft.com/office/powerpoint/2010/main" val="322199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C1BF69B-2A53-4578-9DCF-0EF4733EC158}"/>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CBAD7631-A1C8-47D6-852C-ABAA10E10036}"/>
              </a:ext>
            </a:extLst>
          </p:cNvPr>
          <p:cNvSpPr>
            <a:spLocks noGrp="1"/>
          </p:cNvSpPr>
          <p:nvPr>
            <p:ph type="body" idx="1"/>
          </p:nvPr>
        </p:nvSpPr>
        <p:spPr>
          <a:noFill/>
        </p:spPr>
        <p:txBody>
          <a:bodyPr/>
          <a:lstStyle/>
          <a:p>
            <a:endParaRPr lang="en-GB" altLang="en-US"/>
          </a:p>
        </p:txBody>
      </p:sp>
      <p:sp>
        <p:nvSpPr>
          <p:cNvPr id="30724" name="Slide Number Placeholder 3">
            <a:extLst>
              <a:ext uri="{FF2B5EF4-FFF2-40B4-BE49-F238E27FC236}">
                <a16:creationId xmlns:a16="http://schemas.microsoft.com/office/drawing/2014/main" id="{B1D8D141-1499-46A7-8A46-0B25C84CEC89}"/>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B4B1382D-5AD3-48C9-B066-A058026FC522}" type="slidenum">
              <a:rPr lang="en-GB" altLang="en-US">
                <a:solidFill>
                  <a:srgbClr val="000000"/>
                </a:solidFill>
              </a:rPr>
              <a:pPr defTabSz="914400"/>
              <a:t>17</a:t>
            </a:fld>
            <a:endParaRPr lang="en-GB" altLang="en-US">
              <a:solidFill>
                <a:srgbClr val="000000"/>
              </a:solidFill>
            </a:endParaRPr>
          </a:p>
        </p:txBody>
      </p:sp>
    </p:spTree>
    <p:extLst>
      <p:ext uri="{BB962C8B-B14F-4D97-AF65-F5344CB8AC3E}">
        <p14:creationId xmlns:p14="http://schemas.microsoft.com/office/powerpoint/2010/main" val="104353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06B0D84-4505-4F7C-AC8B-EAE793761FFA}"/>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AA1F7C81-B0E1-4DF1-901A-EA2BE3AA530C}"/>
              </a:ext>
            </a:extLst>
          </p:cNvPr>
          <p:cNvSpPr>
            <a:spLocks noGrp="1"/>
          </p:cNvSpPr>
          <p:nvPr>
            <p:ph type="body" idx="1"/>
          </p:nvPr>
        </p:nvSpPr>
        <p:spPr>
          <a:noFill/>
        </p:spPr>
        <p:txBody>
          <a:bodyPr/>
          <a:lstStyle/>
          <a:p>
            <a:endParaRPr lang="en-GB" altLang="en-US"/>
          </a:p>
        </p:txBody>
      </p:sp>
      <p:sp>
        <p:nvSpPr>
          <p:cNvPr id="32772" name="Slide Number Placeholder 3">
            <a:extLst>
              <a:ext uri="{FF2B5EF4-FFF2-40B4-BE49-F238E27FC236}">
                <a16:creationId xmlns:a16="http://schemas.microsoft.com/office/drawing/2014/main" id="{7063C2E4-3461-4DE8-8249-982D4F2D0E7B}"/>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8DBDF6DA-2094-4068-83B1-CFFA8318B384}" type="slidenum">
              <a:rPr lang="en-GB" altLang="en-US">
                <a:solidFill>
                  <a:srgbClr val="000000"/>
                </a:solidFill>
              </a:rPr>
              <a:pPr defTabSz="914400"/>
              <a:t>18</a:t>
            </a:fld>
            <a:endParaRPr lang="en-GB" altLang="en-US">
              <a:solidFill>
                <a:srgbClr val="000000"/>
              </a:solidFill>
            </a:endParaRPr>
          </a:p>
        </p:txBody>
      </p:sp>
    </p:spTree>
    <p:extLst>
      <p:ext uri="{BB962C8B-B14F-4D97-AF65-F5344CB8AC3E}">
        <p14:creationId xmlns:p14="http://schemas.microsoft.com/office/powerpoint/2010/main" val="105534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9511D66-796B-41CD-9035-3F56B50366B4}"/>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6F689044-2B66-4B2C-8286-B4D0651A6995}"/>
              </a:ext>
            </a:extLst>
          </p:cNvPr>
          <p:cNvSpPr>
            <a:spLocks noGrp="1"/>
          </p:cNvSpPr>
          <p:nvPr>
            <p:ph type="body" idx="1"/>
          </p:nvPr>
        </p:nvSpPr>
        <p:spPr>
          <a:noFill/>
        </p:spPr>
        <p:txBody>
          <a:bodyPr/>
          <a:lstStyle/>
          <a:p>
            <a:endParaRPr lang="en-GB" altLang="en-US"/>
          </a:p>
        </p:txBody>
      </p:sp>
      <p:sp>
        <p:nvSpPr>
          <p:cNvPr id="34820" name="Slide Number Placeholder 3">
            <a:extLst>
              <a:ext uri="{FF2B5EF4-FFF2-40B4-BE49-F238E27FC236}">
                <a16:creationId xmlns:a16="http://schemas.microsoft.com/office/drawing/2014/main" id="{82810B29-8356-428E-9102-CC50FA00E28F}"/>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CFA4615C-1163-46D8-9294-9C747CBE2DB2}" type="slidenum">
              <a:rPr lang="en-GB" altLang="en-US">
                <a:solidFill>
                  <a:srgbClr val="000000"/>
                </a:solidFill>
              </a:rPr>
              <a:pPr defTabSz="914400"/>
              <a:t>19</a:t>
            </a:fld>
            <a:endParaRPr lang="en-GB" altLang="en-US">
              <a:solidFill>
                <a:srgbClr val="000000"/>
              </a:solidFill>
            </a:endParaRPr>
          </a:p>
        </p:txBody>
      </p:sp>
    </p:spTree>
    <p:extLst>
      <p:ext uri="{BB962C8B-B14F-4D97-AF65-F5344CB8AC3E}">
        <p14:creationId xmlns:p14="http://schemas.microsoft.com/office/powerpoint/2010/main" val="306731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8DFF96E-C17F-4A01-B1AA-4FDDE00DF119}"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247151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DFF96E-C17F-4A01-B1AA-4FDDE00DF119}"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25412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DFF96E-C17F-4A01-B1AA-4FDDE00DF119}"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38252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DE32471-08DF-4F6D-A07D-1E46157EDA64}" type="datetimeFigureOut">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AD1558-E6BE-4E36-8E2A-6B7A299A2E82}" type="slidenum">
              <a:rPr lang="en-GB"/>
              <a:pPr>
                <a:defRPr/>
              </a:pPr>
              <a:t>‹#›</a:t>
            </a:fld>
            <a:endParaRPr lang="en-GB"/>
          </a:p>
        </p:txBody>
      </p:sp>
    </p:spTree>
    <p:extLst>
      <p:ext uri="{BB962C8B-B14F-4D97-AF65-F5344CB8AC3E}">
        <p14:creationId xmlns:p14="http://schemas.microsoft.com/office/powerpoint/2010/main" val="205890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DF89E69-F523-4742-BC25-D8EE586308C1}" type="datetimeFigureOut">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8781B2-CA48-465B-9C4D-F920649ED883}" type="slidenum">
              <a:rPr lang="en-GB"/>
              <a:pPr>
                <a:defRPr/>
              </a:pPr>
              <a:t>‹#›</a:t>
            </a:fld>
            <a:endParaRPr lang="en-GB"/>
          </a:p>
        </p:txBody>
      </p:sp>
    </p:spTree>
    <p:extLst>
      <p:ext uri="{BB962C8B-B14F-4D97-AF65-F5344CB8AC3E}">
        <p14:creationId xmlns:p14="http://schemas.microsoft.com/office/powerpoint/2010/main" val="138699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770F54C6-4FB3-4838-BB3B-2B735633EA83}" type="datetimeFigureOut">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DA6A3C-A206-4582-B076-8DCE8BB29F64}" type="slidenum">
              <a:rPr lang="en-GB"/>
              <a:pPr>
                <a:defRPr/>
              </a:pPr>
              <a:t>‹#›</a:t>
            </a:fld>
            <a:endParaRPr lang="en-GB"/>
          </a:p>
        </p:txBody>
      </p:sp>
    </p:spTree>
    <p:extLst>
      <p:ext uri="{BB962C8B-B14F-4D97-AF65-F5344CB8AC3E}">
        <p14:creationId xmlns:p14="http://schemas.microsoft.com/office/powerpoint/2010/main" val="309095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CD49277-E5E2-49DE-AB50-B654BC89AAC4}" type="datetimeFigureOut">
              <a:rPr lang="en-GB"/>
              <a:pPr>
                <a:defRPr/>
              </a:pPr>
              <a:t>24/05/2022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8B22624-3BBA-450B-BDD0-191A6DA7A146}" type="slidenum">
              <a:rPr lang="en-GB"/>
              <a:pPr>
                <a:defRPr/>
              </a:pPr>
              <a:t>‹#›</a:t>
            </a:fld>
            <a:endParaRPr lang="en-GB"/>
          </a:p>
        </p:txBody>
      </p:sp>
    </p:spTree>
    <p:extLst>
      <p:ext uri="{BB962C8B-B14F-4D97-AF65-F5344CB8AC3E}">
        <p14:creationId xmlns:p14="http://schemas.microsoft.com/office/powerpoint/2010/main" val="1813952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1BAD132-160A-4EA9-968C-E8C49EB459F4}" type="datetimeFigureOut">
              <a:rPr lang="en-GB"/>
              <a:pPr>
                <a:defRPr/>
              </a:pPr>
              <a:t>24/05/2022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846946B-D041-4708-802F-16280E6389A2}" type="slidenum">
              <a:rPr lang="en-GB"/>
              <a:pPr>
                <a:defRPr/>
              </a:pPr>
              <a:t>‹#›</a:t>
            </a:fld>
            <a:endParaRPr lang="en-GB"/>
          </a:p>
        </p:txBody>
      </p:sp>
    </p:spTree>
    <p:extLst>
      <p:ext uri="{BB962C8B-B14F-4D97-AF65-F5344CB8AC3E}">
        <p14:creationId xmlns:p14="http://schemas.microsoft.com/office/powerpoint/2010/main" val="3254805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90330C1-6436-42A2-9568-53BEE2167C89}" type="datetimeFigureOut">
              <a:rPr lang="en-GB"/>
              <a:pPr>
                <a:defRPr/>
              </a:pPr>
              <a:t>24/05/2022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FC74D7B8-67F4-4174-9F33-BCEAE09F28E3}" type="slidenum">
              <a:rPr lang="en-GB"/>
              <a:pPr>
                <a:defRPr/>
              </a:pPr>
              <a:t>‹#›</a:t>
            </a:fld>
            <a:endParaRPr lang="en-GB"/>
          </a:p>
        </p:txBody>
      </p:sp>
    </p:spTree>
    <p:extLst>
      <p:ext uri="{BB962C8B-B14F-4D97-AF65-F5344CB8AC3E}">
        <p14:creationId xmlns:p14="http://schemas.microsoft.com/office/powerpoint/2010/main" val="3903679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19009C-3B7B-4D05-83BB-852523466F1A}" type="datetimeFigureOut">
              <a:rPr lang="en-GB"/>
              <a:pPr>
                <a:defRPr/>
              </a:pPr>
              <a:t>24/05/2022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5F605DB-DA21-4554-82D7-9543A6F85EE8}" type="slidenum">
              <a:rPr lang="en-GB"/>
              <a:pPr>
                <a:defRPr/>
              </a:pPr>
              <a:t>‹#›</a:t>
            </a:fld>
            <a:endParaRPr lang="en-GB"/>
          </a:p>
        </p:txBody>
      </p:sp>
    </p:spTree>
    <p:extLst>
      <p:ext uri="{BB962C8B-B14F-4D97-AF65-F5344CB8AC3E}">
        <p14:creationId xmlns:p14="http://schemas.microsoft.com/office/powerpoint/2010/main" val="423245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3A676A6-18A8-4EEF-9FFC-C577705B45BF}" type="datetimeFigureOut">
              <a:rPr lang="en-GB"/>
              <a:pPr>
                <a:defRPr/>
              </a:pPr>
              <a:t>24/05/2022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48B5123-F661-4C7F-8D34-CAC1EC72BD8D}" type="slidenum">
              <a:rPr lang="en-GB"/>
              <a:pPr>
                <a:defRPr/>
              </a:pPr>
              <a:t>‹#›</a:t>
            </a:fld>
            <a:endParaRPr lang="en-GB"/>
          </a:p>
        </p:txBody>
      </p:sp>
    </p:spTree>
    <p:extLst>
      <p:ext uri="{BB962C8B-B14F-4D97-AF65-F5344CB8AC3E}">
        <p14:creationId xmlns:p14="http://schemas.microsoft.com/office/powerpoint/2010/main" val="209564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DFF96E-C17F-4A01-B1AA-4FDDE00DF119}"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3652358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E0442E1-2BAA-455B-A182-5142B51A871C}" type="datetimeFigureOut">
              <a:rPr lang="en-GB"/>
              <a:pPr>
                <a:defRPr/>
              </a:pPr>
              <a:t>24/05/2022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4C29E0F-F923-44EC-B927-4AB1B9801D8E}" type="slidenum">
              <a:rPr lang="en-GB"/>
              <a:pPr>
                <a:defRPr/>
              </a:pPr>
              <a:t>‹#›</a:t>
            </a:fld>
            <a:endParaRPr lang="en-GB"/>
          </a:p>
        </p:txBody>
      </p:sp>
    </p:spTree>
    <p:extLst>
      <p:ext uri="{BB962C8B-B14F-4D97-AF65-F5344CB8AC3E}">
        <p14:creationId xmlns:p14="http://schemas.microsoft.com/office/powerpoint/2010/main" val="3317001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B27C767-0783-47BE-A2EF-898EC2EDB96B}" type="datetimeFigureOut">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28459B-465D-4AD1-9C71-836683322556}" type="slidenum">
              <a:rPr lang="en-GB"/>
              <a:pPr>
                <a:defRPr/>
              </a:pPr>
              <a:t>‹#›</a:t>
            </a:fld>
            <a:endParaRPr lang="en-GB"/>
          </a:p>
        </p:txBody>
      </p:sp>
    </p:spTree>
    <p:extLst>
      <p:ext uri="{BB962C8B-B14F-4D97-AF65-F5344CB8AC3E}">
        <p14:creationId xmlns:p14="http://schemas.microsoft.com/office/powerpoint/2010/main" val="395700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E1017CF-7ED8-43BE-96FF-CF879FE17884}" type="datetimeFigureOut">
              <a:rPr lang="en-GB"/>
              <a:pPr>
                <a:defRPr/>
              </a:pPr>
              <a:t>24/05/2022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9B3B73-C20B-4A0F-80EB-9C5C231C110F}" type="slidenum">
              <a:rPr lang="en-GB"/>
              <a:pPr>
                <a:defRPr/>
              </a:pPr>
              <a:t>‹#›</a:t>
            </a:fld>
            <a:endParaRPr lang="en-GB"/>
          </a:p>
        </p:txBody>
      </p:sp>
    </p:spTree>
    <p:extLst>
      <p:ext uri="{BB962C8B-B14F-4D97-AF65-F5344CB8AC3E}">
        <p14:creationId xmlns:p14="http://schemas.microsoft.com/office/powerpoint/2010/main" val="90907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600201"/>
            <a:ext cx="5384800" cy="4525963"/>
          </a:xfrm>
        </p:spPr>
        <p:txBody>
          <a:bodyPr/>
          <a:lstStyle/>
          <a:p>
            <a:pPr lvl="0"/>
            <a:endParaRPr lang="en-GB"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EB7AB15-F43C-4A22-85A9-442310F3936E}" type="slidenum">
              <a:rPr lang="en-GB"/>
              <a:pPr>
                <a:defRPr/>
              </a:pPr>
              <a:t>‹#›</a:t>
            </a:fld>
            <a:endParaRPr lang="en-GB"/>
          </a:p>
        </p:txBody>
      </p:sp>
    </p:spTree>
    <p:extLst>
      <p:ext uri="{BB962C8B-B14F-4D97-AF65-F5344CB8AC3E}">
        <p14:creationId xmlns:p14="http://schemas.microsoft.com/office/powerpoint/2010/main" val="236388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E33DD6-E4BC-47D4-AB8B-C3A05C76FBE7}"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1125806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33DD6-E4BC-47D4-AB8B-C3A05C76FBE7}"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1199833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E33DD6-E4BC-47D4-AB8B-C3A05C76FBE7}"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3110321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E33DD6-E4BC-47D4-AB8B-C3A05C76FBE7}"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1843856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E33DD6-E4BC-47D4-AB8B-C3A05C76FBE7}" type="datetimeFigureOut">
              <a:rPr lang="en-GB" smtClean="0"/>
              <a:t>24/05/2022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384093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E33DD6-E4BC-47D4-AB8B-C3A05C76FBE7}" type="datetimeFigureOut">
              <a:rPr lang="en-GB" smtClean="0"/>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7999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FF96E-C17F-4A01-B1AA-4FDDE00DF119}"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3436369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33DD6-E4BC-47D4-AB8B-C3A05C76FBE7}" type="datetimeFigureOut">
              <a:rPr lang="en-GB" smtClean="0"/>
              <a:t>24/05/2022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470453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E33DD6-E4BC-47D4-AB8B-C3A05C76FBE7}"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2899528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E33DD6-E4BC-47D4-AB8B-C3A05C76FBE7}"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758131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33DD6-E4BC-47D4-AB8B-C3A05C76FBE7}"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363567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E33DD6-E4BC-47D4-AB8B-C3A05C76FBE7}" type="datetimeFigureOut">
              <a:rPr lang="en-GB" smtClean="0"/>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F98BA-98A3-45BB-967C-E6DA1A345137}" type="slidenum">
              <a:rPr lang="en-GB" smtClean="0"/>
              <a:t>‹#›</a:t>
            </a:fld>
            <a:endParaRPr lang="en-GB"/>
          </a:p>
        </p:txBody>
      </p:sp>
    </p:spTree>
    <p:extLst>
      <p:ext uri="{BB962C8B-B14F-4D97-AF65-F5344CB8AC3E}">
        <p14:creationId xmlns:p14="http://schemas.microsoft.com/office/powerpoint/2010/main" val="574535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DBB87D62-7A81-48B5-8D75-60A963901063}" type="datetime1">
              <a:rPr lang="en-GB"/>
              <a:pPr lvl="0"/>
              <a:t>24/05/2022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12432896-5A91-42A0-9F9C-3D5F121A3C5D}" type="slidenum">
              <a:t>‹#›</a:t>
            </a:fld>
            <a:endParaRPr lang="en-GB"/>
          </a:p>
        </p:txBody>
      </p:sp>
    </p:spTree>
    <p:extLst>
      <p:ext uri="{BB962C8B-B14F-4D97-AF65-F5344CB8AC3E}">
        <p14:creationId xmlns:p14="http://schemas.microsoft.com/office/powerpoint/2010/main" val="1519454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3DAB26DD-9843-4D0A-9391-D338A375783F}" type="datetime1">
              <a:rPr lang="en-GB"/>
              <a:pPr lvl="0"/>
              <a:t>24/05/2022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1F78B53-34F5-41F6-941D-031A7A01AF10}" type="slidenum">
              <a:t>‹#›</a:t>
            </a:fld>
            <a:endParaRPr lang="en-GB"/>
          </a:p>
        </p:txBody>
      </p:sp>
    </p:spTree>
    <p:extLst>
      <p:ext uri="{BB962C8B-B14F-4D97-AF65-F5344CB8AC3E}">
        <p14:creationId xmlns:p14="http://schemas.microsoft.com/office/powerpoint/2010/main" val="120559318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D00886E8-8E68-47E9-A990-819C47C2F273}" type="datetime1">
              <a:rPr lang="en-GB"/>
              <a:pPr lvl="0"/>
              <a:t>24/05/2022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9D24B29-38F7-4500-ADC3-C1A53053F166}" type="slidenum">
              <a:t>‹#›</a:t>
            </a:fld>
            <a:endParaRPr lang="en-GB"/>
          </a:p>
        </p:txBody>
      </p:sp>
    </p:spTree>
    <p:extLst>
      <p:ext uri="{BB962C8B-B14F-4D97-AF65-F5344CB8AC3E}">
        <p14:creationId xmlns:p14="http://schemas.microsoft.com/office/powerpoint/2010/main" val="3853643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C1FB6CCF-B78A-43B7-B8B9-52DBCF293112}" type="datetime1">
              <a:rPr lang="en-GB"/>
              <a:pPr lvl="0"/>
              <a:t>24/05/2022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9BCC775A-ECE9-4F27-9EC5-93508E92F861}" type="slidenum">
              <a:t>‹#›</a:t>
            </a:fld>
            <a:endParaRPr lang="en-GB"/>
          </a:p>
        </p:txBody>
      </p:sp>
    </p:spTree>
    <p:extLst>
      <p:ext uri="{BB962C8B-B14F-4D97-AF65-F5344CB8AC3E}">
        <p14:creationId xmlns:p14="http://schemas.microsoft.com/office/powerpoint/2010/main" val="2638907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6FEA9DC2-EEFE-4543-8D7E-47251C67E25F}" type="datetime1">
              <a:rPr lang="en-GB"/>
              <a:pPr lvl="0"/>
              <a:t>24/05/2022</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041972E1-BE2D-46E7-9A0C-D816C665657B}" type="slidenum">
              <a:t>‹#›</a:t>
            </a:fld>
            <a:endParaRPr lang="en-GB"/>
          </a:p>
        </p:txBody>
      </p:sp>
    </p:spTree>
    <p:extLst>
      <p:ext uri="{BB962C8B-B14F-4D97-AF65-F5344CB8AC3E}">
        <p14:creationId xmlns:p14="http://schemas.microsoft.com/office/powerpoint/2010/main" val="419307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DFF96E-C17F-4A01-B1AA-4FDDE00DF119}"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3018250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A17B883E-C557-4B94-9627-28965AE4D329}" type="datetime1">
              <a:rPr lang="en-GB"/>
              <a:pPr lvl="0"/>
              <a:t>24/05/2022</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A45DB75E-AC44-4100-930C-A9FE880BE162}" type="slidenum">
              <a:t>‹#›</a:t>
            </a:fld>
            <a:endParaRPr lang="en-GB"/>
          </a:p>
        </p:txBody>
      </p:sp>
    </p:spTree>
    <p:extLst>
      <p:ext uri="{BB962C8B-B14F-4D97-AF65-F5344CB8AC3E}">
        <p14:creationId xmlns:p14="http://schemas.microsoft.com/office/powerpoint/2010/main" val="263207052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9C24F2F0-CAD6-434C-840F-BB0E2371AD7B}" type="datetime1">
              <a:rPr lang="en-GB"/>
              <a:pPr lvl="0"/>
              <a:t>24/05/2022</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A0894DB1-21FE-43C8-90D4-5BDBC08643C7}" type="slidenum">
              <a:t>‹#›</a:t>
            </a:fld>
            <a:endParaRPr lang="en-GB"/>
          </a:p>
        </p:txBody>
      </p:sp>
    </p:spTree>
    <p:extLst>
      <p:ext uri="{BB962C8B-B14F-4D97-AF65-F5344CB8AC3E}">
        <p14:creationId xmlns:p14="http://schemas.microsoft.com/office/powerpoint/2010/main" val="2328213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CA60A1E-E9DC-4D02-A9AD-9A5A6C85E36F}" type="datetime1">
              <a:rPr lang="en-GB"/>
              <a:pPr lvl="0"/>
              <a:t>24/05/2022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0A86A8C1-D545-48FB-84FF-A20DC0460CB5}" type="slidenum">
              <a:t>‹#›</a:t>
            </a:fld>
            <a:endParaRPr lang="en-GB"/>
          </a:p>
        </p:txBody>
      </p:sp>
    </p:spTree>
    <p:extLst>
      <p:ext uri="{BB962C8B-B14F-4D97-AF65-F5344CB8AC3E}">
        <p14:creationId xmlns:p14="http://schemas.microsoft.com/office/powerpoint/2010/main" val="3106772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2D2C009-731E-4693-A733-485F4B0F5446}" type="datetime1">
              <a:rPr lang="en-GB"/>
              <a:pPr lvl="0"/>
              <a:t>24/05/2022</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F40DDDBC-AB76-4939-8269-FB681AD0AFDA}" type="slidenum">
              <a:t>‹#›</a:t>
            </a:fld>
            <a:endParaRPr lang="en-GB"/>
          </a:p>
        </p:txBody>
      </p:sp>
    </p:spTree>
    <p:extLst>
      <p:ext uri="{BB962C8B-B14F-4D97-AF65-F5344CB8AC3E}">
        <p14:creationId xmlns:p14="http://schemas.microsoft.com/office/powerpoint/2010/main" val="792657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73F670A-2071-4E2A-A1D5-2F6B22B239E7}" type="datetime1">
              <a:rPr lang="en-GB"/>
              <a:pPr lvl="0"/>
              <a:t>24/05/2022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3529F01-B205-4CE1-848C-17C24B64E9C1}" type="slidenum">
              <a:t>‹#›</a:t>
            </a:fld>
            <a:endParaRPr lang="en-GB"/>
          </a:p>
        </p:txBody>
      </p:sp>
    </p:spTree>
    <p:extLst>
      <p:ext uri="{BB962C8B-B14F-4D97-AF65-F5344CB8AC3E}">
        <p14:creationId xmlns:p14="http://schemas.microsoft.com/office/powerpoint/2010/main" val="4039571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1B0395BE-EA79-4727-AE4A-63E95C02C5AC}" type="datetime1">
              <a:rPr lang="en-GB"/>
              <a:pPr lvl="0"/>
              <a:t>24/05/2022</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9690385-4231-4C6A-A738-42305D2DE260}" type="slidenum">
              <a:t>‹#›</a:t>
            </a:fld>
            <a:endParaRPr lang="en-GB"/>
          </a:p>
        </p:txBody>
      </p:sp>
    </p:spTree>
    <p:extLst>
      <p:ext uri="{BB962C8B-B14F-4D97-AF65-F5344CB8AC3E}">
        <p14:creationId xmlns:p14="http://schemas.microsoft.com/office/powerpoint/2010/main" val="601849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DFF96E-C17F-4A01-B1AA-4FDDE00DF119}" type="datetimeFigureOut">
              <a:rPr lang="en-GB" smtClean="0"/>
              <a:t>24/05/2022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50890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DFF96E-C17F-4A01-B1AA-4FDDE00DF119}" type="datetimeFigureOut">
              <a:rPr lang="en-GB" smtClean="0"/>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426510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FF96E-C17F-4A01-B1AA-4FDDE00DF119}" type="datetimeFigureOut">
              <a:rPr lang="en-GB" smtClean="0"/>
              <a:t>24/05/2022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25127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FF96E-C17F-4A01-B1AA-4FDDE00DF119}"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158959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FF96E-C17F-4A01-B1AA-4FDDE00DF119}" type="datetimeFigureOut">
              <a:rPr lang="en-GB" smtClean="0"/>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6C8DA3-240C-4003-994D-B5C8D9749893}" type="slidenum">
              <a:rPr lang="en-GB" smtClean="0"/>
              <a:t>‹#›</a:t>
            </a:fld>
            <a:endParaRPr lang="en-GB"/>
          </a:p>
        </p:txBody>
      </p:sp>
    </p:spTree>
    <p:extLst>
      <p:ext uri="{BB962C8B-B14F-4D97-AF65-F5344CB8AC3E}">
        <p14:creationId xmlns:p14="http://schemas.microsoft.com/office/powerpoint/2010/main" val="24045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FF96E-C17F-4A01-B1AA-4FDDE00DF119}" type="datetimeFigureOut">
              <a:rPr lang="en-GB" smtClean="0"/>
              <a:t>24/05/2022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C8DA3-240C-4003-994D-B5C8D9749893}" type="slidenum">
              <a:rPr lang="en-GB" smtClean="0"/>
              <a:t>‹#›</a:t>
            </a:fld>
            <a:endParaRPr lang="en-GB"/>
          </a:p>
        </p:txBody>
      </p:sp>
    </p:spTree>
    <p:extLst>
      <p:ext uri="{BB962C8B-B14F-4D97-AF65-F5344CB8AC3E}">
        <p14:creationId xmlns:p14="http://schemas.microsoft.com/office/powerpoint/2010/main" val="1457527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E9079A5-55B8-473F-A4D7-4748A781EE71}" type="datetimeFigureOut">
              <a:rPr lang="en-GB"/>
              <a:pPr>
                <a:defRPr/>
              </a:pPr>
              <a:t>24/05/2022</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9E758CE-2939-40C7-A057-1430EFAB74F7}" type="slidenum">
              <a:rPr lang="en-GB"/>
              <a:pPr>
                <a:defRPr/>
              </a:pPr>
              <a:t>‹#›</a:t>
            </a:fld>
            <a:endParaRPr lang="en-GB"/>
          </a:p>
        </p:txBody>
      </p:sp>
    </p:spTree>
    <p:extLst>
      <p:ext uri="{BB962C8B-B14F-4D97-AF65-F5344CB8AC3E}">
        <p14:creationId xmlns:p14="http://schemas.microsoft.com/office/powerpoint/2010/main" val="343228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22"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vertical)">
                                      <p:cBhvr>
                                        <p:cTn id="15" dur="500"/>
                                        <p:tgtEl>
                                          <p:spTgt spid="3">
                                            <p:txEl>
                                              <p:pRg st="2" end="2"/>
                                            </p:txEl>
                                          </p:spTgt>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vertical)">
                                      <p:cBhvr>
                                        <p:cTn id="18" dur="500"/>
                                        <p:tgtEl>
                                          <p:spTgt spid="3">
                                            <p:txEl>
                                              <p:pRg st="3" end="3"/>
                                            </p:txEl>
                                          </p:spTgt>
                                        </p:tgtEl>
                                      </p:cBhvr>
                                    </p:animEffect>
                                  </p:childTnLst>
                                </p:cTn>
                              </p:par>
                              <p:par>
                                <p:cTn id="19" presetID="3" presetClass="entr" presetSubtype="5"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tmplLst>
          <p:tmpl lvl="1">
            <p:tnLst>
              <p:par>
                <p:cTn presetID="3" presetClass="entr" presetSubtype="5"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vertical)">
                      <p:cBhvr>
                        <p:cTn dur="500"/>
                        <p:tgtEl>
                          <p:spTgt spid="3"/>
                        </p:tgtEl>
                      </p:cBhvr>
                    </p:animEffect>
                  </p:childTnLst>
                </p:cTn>
              </p:par>
            </p:tnLst>
          </p:tmpl>
          <p:tmpl lvl="2">
            <p:tnLst>
              <p:par>
                <p:cTn presetID="3" presetClass="entr" presetSubtype="5"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vertical)">
                      <p:cBhvr>
                        <p:cTn dur="500"/>
                        <p:tgtEl>
                          <p:spTgt spid="3"/>
                        </p:tgtEl>
                      </p:cBhvr>
                    </p:animEffect>
                  </p:childTnLst>
                </p:cTn>
              </p:par>
            </p:tnLst>
          </p:tmpl>
          <p:tmpl lvl="3">
            <p:tnLst>
              <p:par>
                <p:cTn presetID="3" presetClass="entr" presetSubtype="5"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vertical)">
                      <p:cBhvr>
                        <p:cTn dur="500"/>
                        <p:tgtEl>
                          <p:spTgt spid="3"/>
                        </p:tgtEl>
                      </p:cBhvr>
                    </p:animEffect>
                  </p:childTnLst>
                </p:cTn>
              </p:par>
            </p:tnLst>
          </p:tmpl>
          <p:tmpl lvl="4">
            <p:tnLst>
              <p:par>
                <p:cTn presetID="3" presetClass="entr" presetSubtype="5"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vertical)">
                      <p:cBhvr>
                        <p:cTn dur="500"/>
                        <p:tgtEl>
                          <p:spTgt spid="3"/>
                        </p:tgtEl>
                      </p:cBhvr>
                    </p:animEffect>
                  </p:childTnLst>
                </p:cTn>
              </p:par>
            </p:tnLst>
          </p:tmpl>
          <p:tmpl lvl="5">
            <p:tnLst>
              <p:par>
                <p:cTn presetID="3" presetClass="entr" presetSubtype="5"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linds(vertical)">
                      <p:cBhvr>
                        <p:cTn dur="500"/>
                        <p:tgtEl>
                          <p:spTgt spid="3"/>
                        </p:tgtEl>
                      </p:cBhvr>
                    </p:animEffect>
                  </p:childTnLst>
                </p:cTn>
              </p:par>
            </p:tnLst>
          </p:tmpl>
        </p:tmplLst>
      </p:bldP>
    </p:bld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33DD6-E4BC-47D4-AB8B-C3A05C76FBE7}" type="datetimeFigureOut">
              <a:rPr lang="en-GB" smtClean="0"/>
              <a:t>24/05/2022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F98BA-98A3-45BB-967C-E6DA1A345137}" type="slidenum">
              <a:rPr lang="en-GB" smtClean="0"/>
              <a:t>‹#›</a:t>
            </a:fld>
            <a:endParaRPr lang="en-GB"/>
          </a:p>
        </p:txBody>
      </p:sp>
    </p:spTree>
    <p:extLst>
      <p:ext uri="{BB962C8B-B14F-4D97-AF65-F5344CB8AC3E}">
        <p14:creationId xmlns:p14="http://schemas.microsoft.com/office/powerpoint/2010/main" val="100133012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934D9610-B368-4DFA-8B0C-3975A2FE16FE}" type="datetime1">
              <a:rPr lang="en-GB"/>
              <a:pPr lvl="0"/>
              <a:t>24/05/2022</a:t>
            </a:fld>
            <a:endParaRPr lang="en-GB"/>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B9018BA-75DA-4A42-8F6B-066678C61EA5}" type="slidenum">
              <a:t>‹#›</a:t>
            </a:fld>
            <a:endParaRPr lang="en-GB"/>
          </a:p>
        </p:txBody>
      </p:sp>
    </p:spTree>
    <p:extLst>
      <p:ext uri="{BB962C8B-B14F-4D97-AF65-F5344CB8AC3E}">
        <p14:creationId xmlns:p14="http://schemas.microsoft.com/office/powerpoint/2010/main" val="42688007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FFFF00"/>
          </a:solidFill>
        </p:spPr>
        <p:txBody>
          <a:bodyPr>
            <a:normAutofit/>
          </a:bodyPr>
          <a:lstStyle/>
          <a:p>
            <a:pPr lvl="0" algn="ctr"/>
            <a:r>
              <a:rPr lang="en-US" sz="3200" b="1" u="sng" dirty="0"/>
              <a:t>T8 the brain, imaging, Parkinson’s and ecstasy</a:t>
            </a:r>
            <a:r>
              <a:rPr lang="en-US" sz="3200" b="1" dirty="0"/>
              <a:t>   </a:t>
            </a:r>
            <a:fld id="{F5043FC3-C82A-4B5D-A0B8-38A38D428220}" type="datetime3">
              <a:rPr lang="en-US" sz="3200" b="1" u="sng" smtClean="0"/>
              <a:pPr lvl="0" algn="ctr"/>
              <a:t>24 May 2022</a:t>
            </a:fld>
            <a:endParaRPr lang="en-GB" sz="3200" b="1" u="sng" dirty="0"/>
          </a:p>
        </p:txBody>
      </p:sp>
      <p:sp>
        <p:nvSpPr>
          <p:cNvPr id="3" name="TextBox 6"/>
          <p:cNvSpPr txBox="1"/>
          <p:nvPr/>
        </p:nvSpPr>
        <p:spPr>
          <a:xfrm>
            <a:off x="0" y="1325559"/>
            <a:ext cx="215567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dirty="0">
                <a:solidFill>
                  <a:srgbClr val="000000"/>
                </a:solidFill>
                <a:uFillTx/>
                <a:latin typeface="Calibri"/>
              </a:rPr>
              <a:t>Do Now</a:t>
            </a:r>
            <a:endParaRPr lang="en-GB" sz="3200" b="1" i="0" u="sng" strike="noStrike" kern="1200" cap="none" spc="0" baseline="0" dirty="0">
              <a:solidFill>
                <a:srgbClr val="000000"/>
              </a:solidFill>
              <a:uFillTx/>
              <a:latin typeface="Calibri"/>
            </a:endParaRPr>
          </a:p>
        </p:txBody>
      </p:sp>
      <p:sp>
        <p:nvSpPr>
          <p:cNvPr id="8" name="Content Placeholder 7"/>
          <p:cNvSpPr>
            <a:spLocks noGrp="1"/>
          </p:cNvSpPr>
          <p:nvPr>
            <p:ph idx="1"/>
          </p:nvPr>
        </p:nvSpPr>
        <p:spPr>
          <a:xfrm>
            <a:off x="0" y="1952683"/>
            <a:ext cx="12192000" cy="4601804"/>
          </a:xfrm>
        </p:spPr>
        <p:txBody>
          <a:bodyPr>
            <a:normAutofit fontScale="92500"/>
          </a:bodyPr>
          <a:lstStyle/>
          <a:p>
            <a:pPr marL="514350" indent="-514350">
              <a:lnSpc>
                <a:spcPct val="100000"/>
              </a:lnSpc>
              <a:buFont typeface="+mj-lt"/>
              <a:buAutoNum type="arabicPeriod"/>
            </a:pPr>
            <a:r>
              <a:rPr lang="en-US" dirty="0"/>
              <a:t>Which lobe of the cerebral hemisphere processes visual information?</a:t>
            </a:r>
          </a:p>
          <a:p>
            <a:pPr marL="514350" indent="-514350">
              <a:lnSpc>
                <a:spcPct val="100000"/>
              </a:lnSpc>
              <a:buFont typeface="+mj-lt"/>
              <a:buAutoNum type="arabicPeriod"/>
            </a:pPr>
            <a:r>
              <a:rPr lang="en-US" dirty="0"/>
              <a:t>What is the function of the cerebellum?</a:t>
            </a:r>
          </a:p>
          <a:p>
            <a:pPr marL="514350" indent="-514350">
              <a:lnSpc>
                <a:spcPct val="100000"/>
              </a:lnSpc>
              <a:buFont typeface="+mj-lt"/>
              <a:buAutoNum type="arabicPeriod"/>
            </a:pPr>
            <a:r>
              <a:rPr lang="en-US" dirty="0"/>
              <a:t>What can fMRI show us that MRI cannot?</a:t>
            </a:r>
          </a:p>
          <a:p>
            <a:pPr marL="514350" indent="-514350">
              <a:lnSpc>
                <a:spcPct val="100000"/>
              </a:lnSpc>
              <a:buFont typeface="+mj-lt"/>
              <a:buAutoNum type="arabicPeriod"/>
            </a:pPr>
            <a:r>
              <a:rPr lang="en-US" dirty="0"/>
              <a:t>What do we call the technology that uses radioactive isotopes with short half lives? </a:t>
            </a:r>
          </a:p>
          <a:p>
            <a:pPr marL="514350" indent="-514350">
              <a:lnSpc>
                <a:spcPct val="100000"/>
              </a:lnSpc>
              <a:buFont typeface="+mj-lt"/>
              <a:buAutoNum type="arabicPeriod"/>
            </a:pPr>
            <a:r>
              <a:rPr lang="en-US" dirty="0"/>
              <a:t>Name the neurotransmitters that are responsible for Parkinson’s and depression?</a:t>
            </a:r>
          </a:p>
          <a:p>
            <a:pPr marL="514350" indent="-514350">
              <a:lnSpc>
                <a:spcPct val="100000"/>
              </a:lnSpc>
              <a:buFont typeface="+mj-lt"/>
              <a:buAutoNum type="arabicPeriod"/>
            </a:pPr>
            <a:r>
              <a:rPr lang="en-US" dirty="0"/>
              <a:t>Why is L-dopa used as a treatment for Parkinson’s, rather than dopamine itself? </a:t>
            </a:r>
          </a:p>
          <a:p>
            <a:pPr marL="514350" indent="-514350">
              <a:lnSpc>
                <a:spcPct val="100000"/>
              </a:lnSpc>
              <a:buFont typeface="+mj-lt"/>
              <a:buAutoNum type="arabicPeriod"/>
            </a:pPr>
            <a:r>
              <a:rPr lang="en-US" dirty="0"/>
              <a:t>Depression is probably “multifactorial”. What does this mean?</a:t>
            </a:r>
          </a:p>
          <a:p>
            <a:pPr marL="514350" indent="-514350">
              <a:lnSpc>
                <a:spcPct val="100000"/>
              </a:lnSpc>
              <a:buFont typeface="+mj-lt"/>
              <a:buAutoNum type="arabicPeriod"/>
            </a:pPr>
            <a:r>
              <a:rPr lang="en-US" dirty="0"/>
              <a:t>What is an SSRI?</a:t>
            </a:r>
          </a:p>
          <a:p>
            <a:pPr marL="0" indent="0">
              <a:lnSpc>
                <a:spcPct val="100000"/>
              </a:lnSpc>
              <a:buNone/>
            </a:pPr>
            <a:endParaRPr lang="en-US" dirty="0"/>
          </a:p>
          <a:p>
            <a:pPr>
              <a:lnSpc>
                <a:spcPct val="100000"/>
              </a:lnSpc>
            </a:pPr>
            <a:endParaRPr lang="en-US" dirty="0"/>
          </a:p>
        </p:txBody>
      </p:sp>
    </p:spTree>
    <p:extLst>
      <p:ext uri="{BB962C8B-B14F-4D97-AF65-F5344CB8AC3E}">
        <p14:creationId xmlns:p14="http://schemas.microsoft.com/office/powerpoint/2010/main" val="263813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18B444FE-2F60-433E-AB6E-A0F4724557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27200"/>
            <a:ext cx="39497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a:extLst>
              <a:ext uri="{FF2B5EF4-FFF2-40B4-BE49-F238E27FC236}">
                <a16:creationId xmlns:a16="http://schemas.microsoft.com/office/drawing/2014/main" id="{C67D42DB-E5C2-44C8-A521-437F78C2660A}"/>
              </a:ext>
            </a:extLst>
          </p:cNvPr>
          <p:cNvSpPr txBox="1">
            <a:spLocks noChangeArrowheads="1"/>
          </p:cNvSpPr>
          <p:nvPr/>
        </p:nvSpPr>
        <p:spPr bwMode="auto">
          <a:xfrm>
            <a:off x="4000500" y="1057275"/>
            <a:ext cx="6480175"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lnSpc>
                <a:spcPct val="150000"/>
              </a:lnSpc>
              <a:spcBef>
                <a:spcPct val="0"/>
              </a:spcBef>
              <a:spcAft>
                <a:spcPts val="0"/>
              </a:spcAft>
              <a:buFontTx/>
              <a:buNone/>
              <a:defRPr/>
            </a:pPr>
            <a:r>
              <a:rPr lang="en-GB" altLang="en-US" sz="2600" b="1" u="sng" dirty="0">
                <a:latin typeface="Comic Sans MS" panose="030F0702030302020204" pitchFamily="66" charset="0"/>
              </a:rPr>
              <a:t>Which lobe?</a:t>
            </a:r>
          </a:p>
          <a:p>
            <a:pPr marL="342900" indent="-342900" eaLnBrk="1" fontAlgn="auto" hangingPunct="1">
              <a:lnSpc>
                <a:spcPct val="150000"/>
              </a:lnSpc>
              <a:spcBef>
                <a:spcPct val="0"/>
              </a:spcBef>
              <a:spcAft>
                <a:spcPts val="0"/>
              </a:spcAft>
              <a:buFont typeface="+mj-lt"/>
              <a:buAutoNum type="arabicPeriod"/>
              <a:defRPr/>
            </a:pPr>
            <a:r>
              <a:rPr lang="en-GB" altLang="en-US" sz="2000" dirty="0">
                <a:latin typeface="Comic Sans MS" panose="030F0702030302020204" pitchFamily="66" charset="0"/>
              </a:rPr>
              <a:t>Is where you think and make decisions?</a:t>
            </a:r>
          </a:p>
          <a:p>
            <a:pPr marL="342900" indent="-342900" eaLnBrk="1" fontAlgn="auto" hangingPunct="1">
              <a:lnSpc>
                <a:spcPct val="150000"/>
              </a:lnSpc>
              <a:spcBef>
                <a:spcPct val="0"/>
              </a:spcBef>
              <a:spcAft>
                <a:spcPts val="0"/>
              </a:spcAft>
              <a:buFont typeface="+mj-lt"/>
              <a:buAutoNum type="arabicPeriod"/>
              <a:defRPr/>
            </a:pPr>
            <a:r>
              <a:rPr lang="en-GB" altLang="en-US" sz="2000" dirty="0">
                <a:latin typeface="Comic Sans MS" panose="030F0702030302020204" pitchFamily="66" charset="0"/>
              </a:rPr>
              <a:t>Would process pain from touching something sharp?</a:t>
            </a:r>
          </a:p>
          <a:p>
            <a:pPr marL="342900" indent="-342900" eaLnBrk="1" fontAlgn="auto" hangingPunct="1">
              <a:lnSpc>
                <a:spcPct val="150000"/>
              </a:lnSpc>
              <a:spcBef>
                <a:spcPct val="0"/>
              </a:spcBef>
              <a:spcAft>
                <a:spcPts val="0"/>
              </a:spcAft>
              <a:buFont typeface="+mj-lt"/>
              <a:buAutoNum type="arabicPeriod"/>
              <a:defRPr/>
            </a:pPr>
            <a:r>
              <a:rPr lang="en-GB" altLang="en-US" sz="2000" dirty="0">
                <a:latin typeface="Comic Sans MS" panose="030F0702030302020204" pitchFamily="66" charset="0"/>
              </a:rPr>
              <a:t>Where on your head are your ears found?! In music what word describes the pace?</a:t>
            </a:r>
          </a:p>
          <a:p>
            <a:pPr marL="342900" indent="-342900" eaLnBrk="1" fontAlgn="auto" hangingPunct="1">
              <a:lnSpc>
                <a:spcPct val="150000"/>
              </a:lnSpc>
              <a:spcBef>
                <a:spcPct val="0"/>
              </a:spcBef>
              <a:spcAft>
                <a:spcPts val="0"/>
              </a:spcAft>
              <a:buFont typeface="+mj-lt"/>
              <a:buAutoNum type="arabicPeriod"/>
              <a:defRPr/>
            </a:pPr>
            <a:r>
              <a:rPr lang="en-GB" altLang="en-US" sz="2000" dirty="0">
                <a:latin typeface="Comic Sans MS" panose="030F0702030302020204" pitchFamily="66" charset="0"/>
              </a:rPr>
              <a:t>Is involved in storing your memories?</a:t>
            </a:r>
          </a:p>
          <a:p>
            <a:pPr marL="342900" indent="-342900" eaLnBrk="1" fontAlgn="auto" hangingPunct="1">
              <a:lnSpc>
                <a:spcPct val="150000"/>
              </a:lnSpc>
              <a:spcBef>
                <a:spcPct val="0"/>
              </a:spcBef>
              <a:spcAft>
                <a:spcPts val="0"/>
              </a:spcAft>
              <a:buFont typeface="+mj-lt"/>
              <a:buAutoNum type="arabicPeriod"/>
              <a:defRPr/>
            </a:pPr>
            <a:r>
              <a:rPr lang="en-GB" altLang="en-US" sz="2000" dirty="0">
                <a:latin typeface="Comic Sans MS" panose="030F0702030302020204" pitchFamily="66" charset="0"/>
              </a:rPr>
              <a:t>Is involved in your eye sight? </a:t>
            </a:r>
          </a:p>
          <a:p>
            <a:pPr marL="342900" indent="-342900" eaLnBrk="1" fontAlgn="auto" hangingPunct="1">
              <a:lnSpc>
                <a:spcPct val="150000"/>
              </a:lnSpc>
              <a:spcBef>
                <a:spcPct val="0"/>
              </a:spcBef>
              <a:spcAft>
                <a:spcPts val="0"/>
              </a:spcAft>
              <a:buFont typeface="+mj-lt"/>
              <a:buAutoNum type="arabicPeriod"/>
              <a:defRPr/>
            </a:pPr>
            <a:r>
              <a:rPr lang="en-GB" altLang="en-US" sz="2000" dirty="0">
                <a:latin typeface="Comic Sans MS" panose="030F0702030302020204" pitchFamily="66" charset="0"/>
              </a:rPr>
              <a:t>Is involved in processing how good your food tastes?</a:t>
            </a:r>
          </a:p>
        </p:txBody>
      </p:sp>
      <p:sp>
        <p:nvSpPr>
          <p:cNvPr id="6" name="Title 1">
            <a:extLst>
              <a:ext uri="{FF2B5EF4-FFF2-40B4-BE49-F238E27FC236}">
                <a16:creationId xmlns:a16="http://schemas.microsoft.com/office/drawing/2014/main" id="{A1E35B67-59A6-4275-AF97-8E9B1CDEEC82}"/>
              </a:ext>
            </a:extLst>
          </p:cNvPr>
          <p:cNvSpPr txBox="1">
            <a:spLocks/>
          </p:cNvSpPr>
          <p:nvPr/>
        </p:nvSpPr>
        <p:spPr>
          <a:xfrm>
            <a:off x="0" y="0"/>
            <a:ext cx="12192000" cy="800100"/>
          </a:xfrm>
          <a:prstGeom prst="rect">
            <a:avLst/>
          </a:prstGeom>
          <a:solidFill>
            <a:schemeClr val="accent1">
              <a:lumMod val="20000"/>
              <a:lumOff val="80000"/>
            </a:schemeClr>
          </a:solidFill>
          <a:ln>
            <a:noFill/>
          </a:ln>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en-GB" sz="2700" u="sng">
                <a:latin typeface="Comic Sans MS" panose="030F0702030302020204" pitchFamily="66" charset="0"/>
              </a:rPr>
              <a:t>Regions of the Brain: the cerebral cortex</a:t>
            </a:r>
            <a:endParaRPr lang="en-GB" sz="2700" u="sng" dirty="0">
              <a:latin typeface="Comic Sans MS" panose="030F0702030302020204" pitchFamily="66" charset="0"/>
            </a:endParaRPr>
          </a:p>
        </p:txBody>
      </p:sp>
      <p:sp>
        <p:nvSpPr>
          <p:cNvPr id="4" name="TextBox 3">
            <a:extLst>
              <a:ext uri="{FF2B5EF4-FFF2-40B4-BE49-F238E27FC236}">
                <a16:creationId xmlns:a16="http://schemas.microsoft.com/office/drawing/2014/main" id="{3F0C5DFD-58BB-4CB5-9489-99CA6886E1F7}"/>
              </a:ext>
            </a:extLst>
          </p:cNvPr>
          <p:cNvSpPr txBox="1">
            <a:spLocks noChangeArrowheads="1"/>
          </p:cNvSpPr>
          <p:nvPr/>
        </p:nvSpPr>
        <p:spPr bwMode="auto">
          <a:xfrm>
            <a:off x="9798050" y="1812925"/>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a:solidFill>
                  <a:srgbClr val="00B050"/>
                </a:solidFill>
                <a:latin typeface="Comic Sans MS" panose="030F0702030302020204" pitchFamily="66" charset="0"/>
              </a:rPr>
              <a:t>Frontal lobe</a:t>
            </a:r>
          </a:p>
        </p:txBody>
      </p:sp>
      <p:sp>
        <p:nvSpPr>
          <p:cNvPr id="9" name="TextBox 8">
            <a:extLst>
              <a:ext uri="{FF2B5EF4-FFF2-40B4-BE49-F238E27FC236}">
                <a16:creationId xmlns:a16="http://schemas.microsoft.com/office/drawing/2014/main" id="{D23C6D78-7005-435E-9DE9-1C83224B13A7}"/>
              </a:ext>
            </a:extLst>
          </p:cNvPr>
          <p:cNvSpPr txBox="1">
            <a:spLocks noChangeArrowheads="1"/>
          </p:cNvSpPr>
          <p:nvPr/>
        </p:nvSpPr>
        <p:spPr bwMode="auto">
          <a:xfrm>
            <a:off x="9798050" y="3544888"/>
            <a:ext cx="22399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a:solidFill>
                  <a:srgbClr val="00B050"/>
                </a:solidFill>
                <a:latin typeface="Comic Sans MS" panose="030F0702030302020204" pitchFamily="66" charset="0"/>
              </a:rPr>
              <a:t>Temporal lobe</a:t>
            </a:r>
          </a:p>
        </p:txBody>
      </p:sp>
      <p:sp>
        <p:nvSpPr>
          <p:cNvPr id="10" name="TextBox 9">
            <a:extLst>
              <a:ext uri="{FF2B5EF4-FFF2-40B4-BE49-F238E27FC236}">
                <a16:creationId xmlns:a16="http://schemas.microsoft.com/office/drawing/2014/main" id="{767E5339-1A03-4A23-AB62-8CBD1C567892}"/>
              </a:ext>
            </a:extLst>
          </p:cNvPr>
          <p:cNvSpPr txBox="1">
            <a:spLocks noChangeArrowheads="1"/>
          </p:cNvSpPr>
          <p:nvPr/>
        </p:nvSpPr>
        <p:spPr bwMode="auto">
          <a:xfrm>
            <a:off x="9798050" y="4605338"/>
            <a:ext cx="223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a:solidFill>
                  <a:srgbClr val="00B050"/>
                </a:solidFill>
                <a:latin typeface="Comic Sans MS" panose="030F0702030302020204" pitchFamily="66" charset="0"/>
              </a:rPr>
              <a:t>Occipital lobe</a:t>
            </a:r>
          </a:p>
        </p:txBody>
      </p:sp>
      <p:sp>
        <p:nvSpPr>
          <p:cNvPr id="11" name="TextBox 10">
            <a:extLst>
              <a:ext uri="{FF2B5EF4-FFF2-40B4-BE49-F238E27FC236}">
                <a16:creationId xmlns:a16="http://schemas.microsoft.com/office/drawing/2014/main" id="{BD8CC7B6-5DBE-4845-BDE3-8532A2E511B3}"/>
              </a:ext>
            </a:extLst>
          </p:cNvPr>
          <p:cNvSpPr txBox="1">
            <a:spLocks noChangeArrowheads="1"/>
          </p:cNvSpPr>
          <p:nvPr/>
        </p:nvSpPr>
        <p:spPr bwMode="auto">
          <a:xfrm>
            <a:off x="9772650" y="2686050"/>
            <a:ext cx="223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a:solidFill>
                  <a:srgbClr val="00B050"/>
                </a:solidFill>
                <a:latin typeface="Comic Sans MS" panose="030F0702030302020204" pitchFamily="66" charset="0"/>
              </a:rPr>
              <a:t>Parietal lobe</a:t>
            </a:r>
          </a:p>
        </p:txBody>
      </p:sp>
      <p:sp>
        <p:nvSpPr>
          <p:cNvPr id="12" name="TextBox 11">
            <a:extLst>
              <a:ext uri="{FF2B5EF4-FFF2-40B4-BE49-F238E27FC236}">
                <a16:creationId xmlns:a16="http://schemas.microsoft.com/office/drawing/2014/main" id="{98452BFA-3964-4AFD-B694-80635CEFC625}"/>
              </a:ext>
            </a:extLst>
          </p:cNvPr>
          <p:cNvSpPr txBox="1">
            <a:spLocks noChangeArrowheads="1"/>
          </p:cNvSpPr>
          <p:nvPr/>
        </p:nvSpPr>
        <p:spPr bwMode="auto">
          <a:xfrm>
            <a:off x="9813925" y="4054475"/>
            <a:ext cx="167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a:solidFill>
                  <a:srgbClr val="00B050"/>
                </a:solidFill>
                <a:latin typeface="Comic Sans MS" panose="030F0702030302020204" pitchFamily="66" charset="0"/>
              </a:rPr>
              <a:t>Frontal lobe</a:t>
            </a:r>
          </a:p>
        </p:txBody>
      </p:sp>
      <p:sp>
        <p:nvSpPr>
          <p:cNvPr id="13" name="TextBox 12">
            <a:extLst>
              <a:ext uri="{FF2B5EF4-FFF2-40B4-BE49-F238E27FC236}">
                <a16:creationId xmlns:a16="http://schemas.microsoft.com/office/drawing/2014/main" id="{77066E27-E030-4FBA-94C8-2322E46EDE3B}"/>
              </a:ext>
            </a:extLst>
          </p:cNvPr>
          <p:cNvSpPr txBox="1">
            <a:spLocks noChangeArrowheads="1"/>
          </p:cNvSpPr>
          <p:nvPr/>
        </p:nvSpPr>
        <p:spPr bwMode="auto">
          <a:xfrm>
            <a:off x="9869488" y="5357813"/>
            <a:ext cx="223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a:solidFill>
                  <a:srgbClr val="00B050"/>
                </a:solidFill>
                <a:latin typeface="Comic Sans MS" panose="030F0702030302020204" pitchFamily="66" charset="0"/>
              </a:rPr>
              <a:t>Parietal lobe</a:t>
            </a:r>
          </a:p>
        </p:txBody>
      </p:sp>
    </p:spTree>
    <p:extLst>
      <p:ext uri="{BB962C8B-B14F-4D97-AF65-F5344CB8AC3E}">
        <p14:creationId xmlns:p14="http://schemas.microsoft.com/office/powerpoint/2010/main" val="3623760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C2F7248-43FF-4CAA-9B37-A0625AA23D54}"/>
              </a:ext>
            </a:extLst>
          </p:cNvPr>
          <p:cNvSpPr>
            <a:spLocks noGrp="1"/>
          </p:cNvSpPr>
          <p:nvPr>
            <p:ph type="ctrTitle"/>
          </p:nvPr>
        </p:nvSpPr>
        <p:spPr>
          <a:xfrm>
            <a:off x="0" y="0"/>
            <a:ext cx="12192000" cy="723900"/>
          </a:xfrm>
          <a:solidFill>
            <a:srgbClr val="FFFF00"/>
          </a:solidFill>
        </p:spPr>
        <p:txBody>
          <a:bodyPr>
            <a:normAutofit fontScale="90000"/>
          </a:bodyPr>
          <a:lstStyle/>
          <a:p>
            <a:pPr algn="l" eaLnBrk="1" hangingPunct="1"/>
            <a:r>
              <a:rPr lang="en-GB" altLang="en-US" sz="4800" u="sng"/>
              <a:t>The forebrain continued</a:t>
            </a:r>
          </a:p>
        </p:txBody>
      </p:sp>
      <p:sp>
        <p:nvSpPr>
          <p:cNvPr id="3" name="Subtitle 2">
            <a:extLst>
              <a:ext uri="{FF2B5EF4-FFF2-40B4-BE49-F238E27FC236}">
                <a16:creationId xmlns:a16="http://schemas.microsoft.com/office/drawing/2014/main" id="{166AC84B-0DB3-40AA-A4DE-56B1990ABA0D}"/>
              </a:ext>
            </a:extLst>
          </p:cNvPr>
          <p:cNvSpPr>
            <a:spLocks noGrp="1"/>
          </p:cNvSpPr>
          <p:nvPr>
            <p:ph type="subTitle" idx="1"/>
          </p:nvPr>
        </p:nvSpPr>
        <p:spPr>
          <a:xfrm>
            <a:off x="0" y="844550"/>
            <a:ext cx="12192000" cy="1003300"/>
          </a:xfrm>
        </p:spPr>
        <p:txBody>
          <a:bodyPr/>
          <a:lstStyle/>
          <a:p>
            <a:pPr marL="342900" indent="-342900" algn="l" eaLnBrk="1" hangingPunct="1">
              <a:buFont typeface="Arial" panose="020B0604020202020204" pitchFamily="34" charset="0"/>
              <a:buChar char="•"/>
            </a:pPr>
            <a:r>
              <a:rPr lang="en-GB" altLang="en-US"/>
              <a:t>There are different regions of the brain that control different behaviours and responses: </a:t>
            </a:r>
          </a:p>
        </p:txBody>
      </p:sp>
      <p:sp>
        <p:nvSpPr>
          <p:cNvPr id="30" name="Subtitle 2">
            <a:extLst>
              <a:ext uri="{FF2B5EF4-FFF2-40B4-BE49-F238E27FC236}">
                <a16:creationId xmlns:a16="http://schemas.microsoft.com/office/drawing/2014/main" id="{BBFFDBE1-EB27-4043-A3E6-1BBD6BF6830C}"/>
              </a:ext>
            </a:extLst>
          </p:cNvPr>
          <p:cNvSpPr txBox="1">
            <a:spLocks/>
          </p:cNvSpPr>
          <p:nvPr/>
        </p:nvSpPr>
        <p:spPr bwMode="auto">
          <a:xfrm>
            <a:off x="396875" y="1495425"/>
            <a:ext cx="4762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r>
              <a:rPr lang="en-GB" altLang="en-US" sz="2200"/>
              <a:t>Hypothalamus – controls body temperature and secretes hormones such as ADH </a:t>
            </a:r>
          </a:p>
          <a:p>
            <a:pPr defTabSz="914400" eaLnBrk="1" hangingPunct="1"/>
            <a:r>
              <a:rPr lang="en-GB" altLang="en-US" sz="2200"/>
              <a:t>Pituitary gland – produces hormones which are involved in the co-ordination and control of body systems</a:t>
            </a:r>
          </a:p>
          <a:p>
            <a:pPr defTabSz="914400" eaLnBrk="1" hangingPunct="1"/>
            <a:endParaRPr lang="en-GB" altLang="en-US" sz="2400"/>
          </a:p>
        </p:txBody>
      </p:sp>
      <p:pic>
        <p:nvPicPr>
          <p:cNvPr id="15365" name="Picture 5">
            <a:extLst>
              <a:ext uri="{FF2B5EF4-FFF2-40B4-BE49-F238E27FC236}">
                <a16:creationId xmlns:a16="http://schemas.microsoft.com/office/drawing/2014/main" id="{4683DA8A-ECC1-4824-8DFA-5EC20D743D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1452563"/>
            <a:ext cx="6416675" cy="4797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Box 10">
            <a:extLst>
              <a:ext uri="{FF2B5EF4-FFF2-40B4-BE49-F238E27FC236}">
                <a16:creationId xmlns:a16="http://schemas.microsoft.com/office/drawing/2014/main" id="{E184DCBA-6E1D-4A7B-B57B-24A22D5DA583}"/>
              </a:ext>
            </a:extLst>
          </p:cNvPr>
          <p:cNvSpPr txBox="1">
            <a:spLocks noChangeArrowheads="1"/>
          </p:cNvSpPr>
          <p:nvPr/>
        </p:nvSpPr>
        <p:spPr bwMode="auto">
          <a:xfrm>
            <a:off x="5375275" y="1460500"/>
            <a:ext cx="3960813" cy="153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67" name="TextBox 16">
            <a:extLst>
              <a:ext uri="{FF2B5EF4-FFF2-40B4-BE49-F238E27FC236}">
                <a16:creationId xmlns:a16="http://schemas.microsoft.com/office/drawing/2014/main" id="{5202545C-0416-469C-81F2-2C728FE2770B}"/>
              </a:ext>
            </a:extLst>
          </p:cNvPr>
          <p:cNvSpPr txBox="1">
            <a:spLocks noChangeArrowheads="1"/>
          </p:cNvSpPr>
          <p:nvPr/>
        </p:nvSpPr>
        <p:spPr bwMode="auto">
          <a:xfrm>
            <a:off x="6243638" y="5534025"/>
            <a:ext cx="1111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68" name="TextBox 17">
            <a:extLst>
              <a:ext uri="{FF2B5EF4-FFF2-40B4-BE49-F238E27FC236}">
                <a16:creationId xmlns:a16="http://schemas.microsoft.com/office/drawing/2014/main" id="{A0380BC2-3FA8-4747-A3E8-7D90FD58B527}"/>
              </a:ext>
            </a:extLst>
          </p:cNvPr>
          <p:cNvSpPr txBox="1">
            <a:spLocks noChangeArrowheads="1"/>
          </p:cNvSpPr>
          <p:nvPr/>
        </p:nvSpPr>
        <p:spPr bwMode="auto">
          <a:xfrm>
            <a:off x="6764338" y="5861050"/>
            <a:ext cx="10080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69" name="TextBox 18">
            <a:extLst>
              <a:ext uri="{FF2B5EF4-FFF2-40B4-BE49-F238E27FC236}">
                <a16:creationId xmlns:a16="http://schemas.microsoft.com/office/drawing/2014/main" id="{F54651A6-5B70-4BD0-8619-DD245D18F9A2}"/>
              </a:ext>
            </a:extLst>
          </p:cNvPr>
          <p:cNvSpPr txBox="1">
            <a:spLocks noChangeArrowheads="1"/>
          </p:cNvSpPr>
          <p:nvPr/>
        </p:nvSpPr>
        <p:spPr bwMode="auto">
          <a:xfrm>
            <a:off x="7680325" y="6121400"/>
            <a:ext cx="10080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70" name="TextBox 19">
            <a:extLst>
              <a:ext uri="{FF2B5EF4-FFF2-40B4-BE49-F238E27FC236}">
                <a16:creationId xmlns:a16="http://schemas.microsoft.com/office/drawing/2014/main" id="{EDF1E814-82CD-4D9C-8F3D-9A5BE72FE6ED}"/>
              </a:ext>
            </a:extLst>
          </p:cNvPr>
          <p:cNvSpPr txBox="1">
            <a:spLocks noChangeArrowheads="1"/>
          </p:cNvSpPr>
          <p:nvPr/>
        </p:nvSpPr>
        <p:spPr bwMode="auto">
          <a:xfrm>
            <a:off x="10488613" y="5837238"/>
            <a:ext cx="10080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71" name="TextBox 20">
            <a:extLst>
              <a:ext uri="{FF2B5EF4-FFF2-40B4-BE49-F238E27FC236}">
                <a16:creationId xmlns:a16="http://schemas.microsoft.com/office/drawing/2014/main" id="{9D6291B8-977C-43DC-8337-14549C8AE6C9}"/>
              </a:ext>
            </a:extLst>
          </p:cNvPr>
          <p:cNvSpPr txBox="1">
            <a:spLocks noChangeArrowheads="1"/>
          </p:cNvSpPr>
          <p:nvPr/>
        </p:nvSpPr>
        <p:spPr bwMode="auto">
          <a:xfrm>
            <a:off x="10479088" y="5349875"/>
            <a:ext cx="13128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72" name="TextBox 21">
            <a:extLst>
              <a:ext uri="{FF2B5EF4-FFF2-40B4-BE49-F238E27FC236}">
                <a16:creationId xmlns:a16="http://schemas.microsoft.com/office/drawing/2014/main" id="{9EDA4800-DB69-4480-B124-9FFD94C8FFEC}"/>
              </a:ext>
            </a:extLst>
          </p:cNvPr>
          <p:cNvSpPr txBox="1">
            <a:spLocks noChangeArrowheads="1"/>
          </p:cNvSpPr>
          <p:nvPr/>
        </p:nvSpPr>
        <p:spPr bwMode="auto">
          <a:xfrm>
            <a:off x="10761663" y="4991100"/>
            <a:ext cx="10080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73" name="TextBox 16">
            <a:extLst>
              <a:ext uri="{FF2B5EF4-FFF2-40B4-BE49-F238E27FC236}">
                <a16:creationId xmlns:a16="http://schemas.microsoft.com/office/drawing/2014/main" id="{D1B6B9AC-2E36-447F-BCFB-369D9E46DB50}"/>
              </a:ext>
            </a:extLst>
          </p:cNvPr>
          <p:cNvSpPr txBox="1">
            <a:spLocks noChangeArrowheads="1"/>
          </p:cNvSpPr>
          <p:nvPr/>
        </p:nvSpPr>
        <p:spPr bwMode="auto">
          <a:xfrm>
            <a:off x="5951538" y="4394200"/>
            <a:ext cx="1111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5374" name="TextBox 16">
            <a:extLst>
              <a:ext uri="{FF2B5EF4-FFF2-40B4-BE49-F238E27FC236}">
                <a16:creationId xmlns:a16="http://schemas.microsoft.com/office/drawing/2014/main" id="{CB4218CC-CCB2-4837-A245-32A07ED22288}"/>
              </a:ext>
            </a:extLst>
          </p:cNvPr>
          <p:cNvSpPr txBox="1">
            <a:spLocks noChangeArrowheads="1"/>
          </p:cNvSpPr>
          <p:nvPr/>
        </p:nvSpPr>
        <p:spPr bwMode="auto">
          <a:xfrm>
            <a:off x="10658475" y="3321050"/>
            <a:ext cx="1111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Tree>
    <p:extLst>
      <p:ext uri="{BB962C8B-B14F-4D97-AF65-F5344CB8AC3E}">
        <p14:creationId xmlns:p14="http://schemas.microsoft.com/office/powerpoint/2010/main" val="576657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anim calcmode="lin" valueType="num">
                                      <p:cBhvr additive="base">
                                        <p:cTn id="25"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4AC1D41-9952-44BD-9909-5F73EA8CFEBA}"/>
              </a:ext>
            </a:extLst>
          </p:cNvPr>
          <p:cNvSpPr>
            <a:spLocks noGrp="1"/>
          </p:cNvSpPr>
          <p:nvPr>
            <p:ph type="ctrTitle"/>
          </p:nvPr>
        </p:nvSpPr>
        <p:spPr>
          <a:xfrm>
            <a:off x="0" y="0"/>
            <a:ext cx="12192000" cy="723900"/>
          </a:xfrm>
          <a:solidFill>
            <a:srgbClr val="FFFF00"/>
          </a:solidFill>
        </p:spPr>
        <p:txBody>
          <a:bodyPr>
            <a:normAutofit fontScale="90000"/>
          </a:bodyPr>
          <a:lstStyle/>
          <a:p>
            <a:pPr algn="l" eaLnBrk="1" hangingPunct="1"/>
            <a:r>
              <a:rPr lang="en-GB" altLang="en-US" sz="4800" u="sng"/>
              <a:t>The hind brain</a:t>
            </a:r>
          </a:p>
        </p:txBody>
      </p:sp>
      <p:sp>
        <p:nvSpPr>
          <p:cNvPr id="3" name="Subtitle 2">
            <a:extLst>
              <a:ext uri="{FF2B5EF4-FFF2-40B4-BE49-F238E27FC236}">
                <a16:creationId xmlns:a16="http://schemas.microsoft.com/office/drawing/2014/main" id="{685A300F-1EEE-47AB-85CD-425971FB28D1}"/>
              </a:ext>
            </a:extLst>
          </p:cNvPr>
          <p:cNvSpPr>
            <a:spLocks noGrp="1"/>
          </p:cNvSpPr>
          <p:nvPr>
            <p:ph type="subTitle" idx="1"/>
          </p:nvPr>
        </p:nvSpPr>
        <p:spPr>
          <a:xfrm>
            <a:off x="0" y="844550"/>
            <a:ext cx="12192000" cy="1003300"/>
          </a:xfrm>
        </p:spPr>
        <p:txBody>
          <a:bodyPr/>
          <a:lstStyle/>
          <a:p>
            <a:pPr marL="342900" indent="-342900" algn="l" eaLnBrk="1" hangingPunct="1">
              <a:buFont typeface="Arial" panose="020B0604020202020204" pitchFamily="34" charset="0"/>
              <a:buChar char="•"/>
            </a:pPr>
            <a:r>
              <a:rPr lang="en-GB" altLang="en-US"/>
              <a:t>There are different regions of the brain that control different behaviours and responses: </a:t>
            </a:r>
          </a:p>
        </p:txBody>
      </p:sp>
      <p:sp>
        <p:nvSpPr>
          <p:cNvPr id="30" name="Subtitle 2">
            <a:extLst>
              <a:ext uri="{FF2B5EF4-FFF2-40B4-BE49-F238E27FC236}">
                <a16:creationId xmlns:a16="http://schemas.microsoft.com/office/drawing/2014/main" id="{15A1ED7B-7307-4DA6-8760-D13AAF20CA40}"/>
              </a:ext>
            </a:extLst>
          </p:cNvPr>
          <p:cNvSpPr txBox="1">
            <a:spLocks/>
          </p:cNvSpPr>
          <p:nvPr/>
        </p:nvSpPr>
        <p:spPr bwMode="auto">
          <a:xfrm>
            <a:off x="396875" y="1495425"/>
            <a:ext cx="54578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r>
              <a:rPr lang="en-GB" altLang="en-US" sz="2400"/>
              <a:t>Cerebellum – concerned with coordinating muscular activity and balance.</a:t>
            </a:r>
          </a:p>
          <a:p>
            <a:pPr defTabSz="914400" eaLnBrk="1" hangingPunct="1"/>
            <a:r>
              <a:rPr lang="en-GB" altLang="en-US" sz="2400"/>
              <a:t>Medulla oblongata – concerned with unconscious activities such as controlling heartbeat, movements of gut and breathing.</a:t>
            </a:r>
          </a:p>
        </p:txBody>
      </p:sp>
      <p:sp>
        <p:nvSpPr>
          <p:cNvPr id="7" name="Rectangle 6">
            <a:extLst>
              <a:ext uri="{FF2B5EF4-FFF2-40B4-BE49-F238E27FC236}">
                <a16:creationId xmlns:a16="http://schemas.microsoft.com/office/drawing/2014/main" id="{17D1C156-72ED-497F-AA38-CDB7A1E7F575}"/>
              </a:ext>
            </a:extLst>
          </p:cNvPr>
          <p:cNvSpPr/>
          <p:nvPr/>
        </p:nvSpPr>
        <p:spPr>
          <a:xfrm>
            <a:off x="6016625" y="3622675"/>
            <a:ext cx="1377950" cy="311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ectangle 7">
            <a:extLst>
              <a:ext uri="{FF2B5EF4-FFF2-40B4-BE49-F238E27FC236}">
                <a16:creationId xmlns:a16="http://schemas.microsoft.com/office/drawing/2014/main" id="{AEC94B61-46D2-443F-A5E6-83F5FA5CD7A7}"/>
              </a:ext>
            </a:extLst>
          </p:cNvPr>
          <p:cNvSpPr/>
          <p:nvPr/>
        </p:nvSpPr>
        <p:spPr>
          <a:xfrm>
            <a:off x="6016625" y="4141788"/>
            <a:ext cx="1377950" cy="320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a:extLst>
              <a:ext uri="{FF2B5EF4-FFF2-40B4-BE49-F238E27FC236}">
                <a16:creationId xmlns:a16="http://schemas.microsoft.com/office/drawing/2014/main" id="{3C033CFD-EDBD-4511-82C1-001769EA89CD}"/>
              </a:ext>
            </a:extLst>
          </p:cNvPr>
          <p:cNvSpPr/>
          <p:nvPr/>
        </p:nvSpPr>
        <p:spPr>
          <a:xfrm>
            <a:off x="6461125" y="4749800"/>
            <a:ext cx="933450" cy="557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9">
            <a:extLst>
              <a:ext uri="{FF2B5EF4-FFF2-40B4-BE49-F238E27FC236}">
                <a16:creationId xmlns:a16="http://schemas.microsoft.com/office/drawing/2014/main" id="{759E5378-94E3-43B1-A8EB-FE9B07F20C02}"/>
              </a:ext>
            </a:extLst>
          </p:cNvPr>
          <p:cNvSpPr/>
          <p:nvPr/>
        </p:nvSpPr>
        <p:spPr>
          <a:xfrm>
            <a:off x="5854700" y="2252663"/>
            <a:ext cx="933450" cy="593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465" name="Picture 5">
            <a:extLst>
              <a:ext uri="{FF2B5EF4-FFF2-40B4-BE49-F238E27FC236}">
                <a16:creationId xmlns:a16="http://schemas.microsoft.com/office/drawing/2014/main" id="{92F1A623-DFCD-40E5-BB10-B2639345E6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1358900"/>
            <a:ext cx="6054725" cy="452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6" name="TextBox 11">
            <a:extLst>
              <a:ext uri="{FF2B5EF4-FFF2-40B4-BE49-F238E27FC236}">
                <a16:creationId xmlns:a16="http://schemas.microsoft.com/office/drawing/2014/main" id="{505561B7-2668-4076-B9E5-F3297A7206A7}"/>
              </a:ext>
            </a:extLst>
          </p:cNvPr>
          <p:cNvSpPr txBox="1">
            <a:spLocks noChangeArrowheads="1"/>
          </p:cNvSpPr>
          <p:nvPr/>
        </p:nvSpPr>
        <p:spPr bwMode="auto">
          <a:xfrm>
            <a:off x="5854700" y="1320800"/>
            <a:ext cx="3960813" cy="153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9467" name="TextBox 12">
            <a:extLst>
              <a:ext uri="{FF2B5EF4-FFF2-40B4-BE49-F238E27FC236}">
                <a16:creationId xmlns:a16="http://schemas.microsoft.com/office/drawing/2014/main" id="{EEC5D805-B8E6-4521-A0E3-36D3C7BB9189}"/>
              </a:ext>
            </a:extLst>
          </p:cNvPr>
          <p:cNvSpPr txBox="1">
            <a:spLocks noChangeArrowheads="1"/>
          </p:cNvSpPr>
          <p:nvPr/>
        </p:nvSpPr>
        <p:spPr bwMode="auto">
          <a:xfrm>
            <a:off x="6478588" y="4141788"/>
            <a:ext cx="10080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9468" name="TextBox 13">
            <a:extLst>
              <a:ext uri="{FF2B5EF4-FFF2-40B4-BE49-F238E27FC236}">
                <a16:creationId xmlns:a16="http://schemas.microsoft.com/office/drawing/2014/main" id="{9114E925-6965-4DEB-84FD-7A8553E035EB}"/>
              </a:ext>
            </a:extLst>
          </p:cNvPr>
          <p:cNvSpPr txBox="1">
            <a:spLocks noChangeArrowheads="1"/>
          </p:cNvSpPr>
          <p:nvPr/>
        </p:nvSpPr>
        <p:spPr bwMode="auto">
          <a:xfrm>
            <a:off x="10901363" y="3565525"/>
            <a:ext cx="10080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9469" name="TextBox 14">
            <a:extLst>
              <a:ext uri="{FF2B5EF4-FFF2-40B4-BE49-F238E27FC236}">
                <a16:creationId xmlns:a16="http://schemas.microsoft.com/office/drawing/2014/main" id="{66DEC407-9FB5-451A-A65F-06E4811A2638}"/>
              </a:ext>
            </a:extLst>
          </p:cNvPr>
          <p:cNvSpPr txBox="1">
            <a:spLocks noChangeArrowheads="1"/>
          </p:cNvSpPr>
          <p:nvPr/>
        </p:nvSpPr>
        <p:spPr bwMode="auto">
          <a:xfrm>
            <a:off x="10807700" y="3195638"/>
            <a:ext cx="10080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9470" name="TextBox 15">
            <a:extLst>
              <a:ext uri="{FF2B5EF4-FFF2-40B4-BE49-F238E27FC236}">
                <a16:creationId xmlns:a16="http://schemas.microsoft.com/office/drawing/2014/main" id="{FF6A5BD5-2806-4E2A-AEF2-43E29D070915}"/>
              </a:ext>
            </a:extLst>
          </p:cNvPr>
          <p:cNvSpPr txBox="1">
            <a:spLocks noChangeArrowheads="1"/>
          </p:cNvSpPr>
          <p:nvPr/>
        </p:nvSpPr>
        <p:spPr bwMode="auto">
          <a:xfrm>
            <a:off x="7175500" y="5494338"/>
            <a:ext cx="100806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9471" name="TextBox 12">
            <a:extLst>
              <a:ext uri="{FF2B5EF4-FFF2-40B4-BE49-F238E27FC236}">
                <a16:creationId xmlns:a16="http://schemas.microsoft.com/office/drawing/2014/main" id="{9FBE0F3B-7364-4E4A-BC28-3C0D8481B212}"/>
              </a:ext>
            </a:extLst>
          </p:cNvPr>
          <p:cNvSpPr txBox="1">
            <a:spLocks noChangeArrowheads="1"/>
          </p:cNvSpPr>
          <p:nvPr/>
        </p:nvSpPr>
        <p:spPr bwMode="auto">
          <a:xfrm>
            <a:off x="6073775" y="4624388"/>
            <a:ext cx="11017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9472" name="TextBox 12">
            <a:extLst>
              <a:ext uri="{FF2B5EF4-FFF2-40B4-BE49-F238E27FC236}">
                <a16:creationId xmlns:a16="http://schemas.microsoft.com/office/drawing/2014/main" id="{6D55998C-0ABA-4737-A0EF-377A0EA28F36}"/>
              </a:ext>
            </a:extLst>
          </p:cNvPr>
          <p:cNvSpPr txBox="1">
            <a:spLocks noChangeArrowheads="1"/>
          </p:cNvSpPr>
          <p:nvPr/>
        </p:nvSpPr>
        <p:spPr bwMode="auto">
          <a:xfrm>
            <a:off x="6624638" y="5356225"/>
            <a:ext cx="11017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9473" name="TextBox 12">
            <a:extLst>
              <a:ext uri="{FF2B5EF4-FFF2-40B4-BE49-F238E27FC236}">
                <a16:creationId xmlns:a16="http://schemas.microsoft.com/office/drawing/2014/main" id="{2736CCBA-51EC-4586-9205-7C305B1079BB}"/>
              </a:ext>
            </a:extLst>
          </p:cNvPr>
          <p:cNvSpPr txBox="1">
            <a:spLocks noChangeArrowheads="1"/>
          </p:cNvSpPr>
          <p:nvPr/>
        </p:nvSpPr>
        <p:spPr bwMode="auto">
          <a:xfrm>
            <a:off x="7562850" y="5703888"/>
            <a:ext cx="11017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Tree>
    <p:extLst>
      <p:ext uri="{BB962C8B-B14F-4D97-AF65-F5344CB8AC3E}">
        <p14:creationId xmlns:p14="http://schemas.microsoft.com/office/powerpoint/2010/main" val="619250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xit" presetSubtype="4" fill="hold" grpId="0" nodeType="with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1+ppt_h/2"/>
                                          </p:val>
                                        </p:tav>
                                      </p:tavLst>
                                    </p:anim>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 calcmode="lin" valueType="num">
                                      <p:cBhvr additive="base">
                                        <p:cTn id="2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0">
                                            <p:txEl>
                                              <p:pRg st="1" end="1"/>
                                            </p:txEl>
                                          </p:spTgt>
                                        </p:tgtEl>
                                        <p:attrNameLst>
                                          <p:attrName>style.visibility</p:attrName>
                                        </p:attrNameLst>
                                      </p:cBhvr>
                                      <p:to>
                                        <p:strVal val="visible"/>
                                      </p:to>
                                    </p:set>
                                    <p:anim calcmode="lin" valueType="num">
                                      <p:cBhvr additive="base">
                                        <p:cTn id="29"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31" presetID="2" presetClass="exit" presetSubtype="4" fill="hold" grpId="0" nodeType="with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9"/>
                                        </p:tgtEl>
                                        <p:attrNameLst>
                                          <p:attrName>ppt_x</p:attrName>
                                        </p:attrNameLst>
                                      </p:cBhvr>
                                      <p:tavLst>
                                        <p:tav tm="0">
                                          <p:val>
                                            <p:strVal val="ppt_x"/>
                                          </p:val>
                                        </p:tav>
                                        <p:tav tm="100000">
                                          <p:val>
                                            <p:strVal val="ppt_x"/>
                                          </p:val>
                                        </p:tav>
                                      </p:tavLst>
                                    </p:anim>
                                    <p:anim calcmode="lin" valueType="num">
                                      <p:cBhvr additive="base">
                                        <p:cTn id="41" dur="500"/>
                                        <p:tgtEl>
                                          <p:spTgt spid="9"/>
                                        </p:tgtEl>
                                        <p:attrNameLst>
                                          <p:attrName>ppt_y</p:attrName>
                                        </p:attrNameLst>
                                      </p:cBhvr>
                                      <p:tavLst>
                                        <p:tav tm="0">
                                          <p:val>
                                            <p:strVal val="ppt_y"/>
                                          </p:val>
                                        </p:tav>
                                        <p:tav tm="100000">
                                          <p:val>
                                            <p:strVal val="1+ppt_h/2"/>
                                          </p:val>
                                        </p:tav>
                                      </p:tavLst>
                                    </p:anim>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F50C-B572-444B-AC0C-AE637301BCE9}"/>
              </a:ext>
            </a:extLst>
          </p:cNvPr>
          <p:cNvSpPr>
            <a:spLocks noGrp="1"/>
          </p:cNvSpPr>
          <p:nvPr>
            <p:ph type="title"/>
          </p:nvPr>
        </p:nvSpPr>
        <p:spPr>
          <a:xfrm>
            <a:off x="0" y="-31750"/>
            <a:ext cx="12192000" cy="973138"/>
          </a:xfrm>
          <a:solidFill>
            <a:schemeClr val="accent1">
              <a:lumMod val="20000"/>
              <a:lumOff val="80000"/>
            </a:schemeClr>
          </a:solidFill>
        </p:spPr>
        <p:txBody>
          <a:bodyPr rtlCol="0">
            <a:noAutofit/>
          </a:bodyPr>
          <a:lstStyle/>
          <a:p>
            <a:pPr eaLnBrk="1" fontAlgn="auto" hangingPunct="1">
              <a:spcAft>
                <a:spcPts val="0"/>
              </a:spcAft>
              <a:defRPr/>
            </a:pPr>
            <a:r>
              <a:rPr lang="en-GB" sz="3200" dirty="0"/>
              <a:t>Which part of the brain has been damaged? </a:t>
            </a:r>
          </a:p>
        </p:txBody>
      </p:sp>
      <p:sp>
        <p:nvSpPr>
          <p:cNvPr id="3" name="TextBox 2">
            <a:extLst>
              <a:ext uri="{FF2B5EF4-FFF2-40B4-BE49-F238E27FC236}">
                <a16:creationId xmlns:a16="http://schemas.microsoft.com/office/drawing/2014/main" id="{1F274F53-51A1-44BE-A324-15EE77ED7B69}"/>
              </a:ext>
            </a:extLst>
          </p:cNvPr>
          <p:cNvSpPr txBox="1"/>
          <p:nvPr/>
        </p:nvSpPr>
        <p:spPr>
          <a:xfrm>
            <a:off x="0" y="1231900"/>
            <a:ext cx="11988800" cy="769938"/>
          </a:xfrm>
          <a:prstGeom prst="rect">
            <a:avLst/>
          </a:prstGeom>
          <a:noFill/>
        </p:spPr>
        <p:txBody>
          <a:bodyPr>
            <a:spAutoFit/>
          </a:bodyPr>
          <a:lstStyle/>
          <a:p>
            <a:pPr defTabSz="685800" eaLnBrk="1" fontAlgn="auto" hangingPunct="1">
              <a:spcBef>
                <a:spcPts val="0"/>
              </a:spcBef>
              <a:spcAft>
                <a:spcPts val="0"/>
              </a:spcAft>
              <a:defRPr/>
            </a:pPr>
            <a:r>
              <a:rPr lang="en-GB" sz="2800" dirty="0">
                <a:solidFill>
                  <a:prstClr val="black"/>
                </a:solidFill>
                <a:latin typeface="Calibri" panose="020F0502020204030204"/>
              </a:rPr>
              <a:t>A patient has great difficulty moving down stairs. </a:t>
            </a:r>
          </a:p>
          <a:p>
            <a:pPr marL="214313" indent="-214313" defTabSz="685800" eaLnBrk="1" fontAlgn="auto" hangingPunct="1">
              <a:spcBef>
                <a:spcPts val="0"/>
              </a:spcBef>
              <a:spcAft>
                <a:spcPts val="0"/>
              </a:spcAft>
              <a:buFontTx/>
              <a:buChar char="-"/>
              <a:defRPr/>
            </a:pPr>
            <a:endParaRPr lang="en-GB" sz="1600" dirty="0">
              <a:solidFill>
                <a:prstClr val="black"/>
              </a:solidFill>
              <a:latin typeface="Calibri" panose="020F0502020204030204"/>
            </a:endParaRPr>
          </a:p>
        </p:txBody>
      </p:sp>
      <p:sp>
        <p:nvSpPr>
          <p:cNvPr id="14" name="Subtitle 2">
            <a:extLst>
              <a:ext uri="{FF2B5EF4-FFF2-40B4-BE49-F238E27FC236}">
                <a16:creationId xmlns:a16="http://schemas.microsoft.com/office/drawing/2014/main" id="{1BE44ECD-3EEE-4878-86F4-9E40C32F62AA}"/>
              </a:ext>
            </a:extLst>
          </p:cNvPr>
          <p:cNvSpPr txBox="1">
            <a:spLocks/>
          </p:cNvSpPr>
          <p:nvPr/>
        </p:nvSpPr>
        <p:spPr bwMode="auto">
          <a:xfrm>
            <a:off x="149225" y="2293938"/>
            <a:ext cx="5618163"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GB" altLang="en-US" sz="2400"/>
              <a:t>Cerebral cortex </a:t>
            </a:r>
          </a:p>
          <a:p>
            <a:pPr defTabSz="914400" eaLnBrk="1" hangingPunct="1">
              <a:buFont typeface="Calibri Light" panose="020F0302020204030204" pitchFamily="34" charset="0"/>
              <a:buAutoNum type="arabicPeriod"/>
            </a:pPr>
            <a:r>
              <a:rPr lang="en-GB" altLang="en-US" sz="2400"/>
              <a:t>Hypothalamus</a:t>
            </a:r>
          </a:p>
          <a:p>
            <a:pPr defTabSz="914400" eaLnBrk="1" hangingPunct="1">
              <a:buFont typeface="Calibri Light" panose="020F0302020204030204" pitchFamily="34" charset="0"/>
              <a:buAutoNum type="arabicPeriod"/>
            </a:pPr>
            <a:r>
              <a:rPr lang="en-GB" altLang="en-US" sz="2400"/>
              <a:t>Pituitary</a:t>
            </a:r>
          </a:p>
          <a:p>
            <a:pPr defTabSz="914400" eaLnBrk="1" hangingPunct="1">
              <a:buFont typeface="Calibri Light" panose="020F0302020204030204" pitchFamily="34" charset="0"/>
              <a:buAutoNum type="arabicPeriod"/>
            </a:pPr>
            <a:r>
              <a:rPr lang="en-GB" altLang="en-US" sz="2400"/>
              <a:t>Cerebellum </a:t>
            </a:r>
          </a:p>
          <a:p>
            <a:pPr defTabSz="914400" eaLnBrk="1" hangingPunct="1">
              <a:buFont typeface="Calibri Light" panose="020F0302020204030204" pitchFamily="34" charset="0"/>
              <a:buAutoNum type="arabicPeriod"/>
            </a:pPr>
            <a:r>
              <a:rPr lang="en-GB" altLang="en-US" sz="2400"/>
              <a:t>Medulla</a:t>
            </a:r>
          </a:p>
        </p:txBody>
      </p:sp>
    </p:spTree>
    <p:extLst>
      <p:ext uri="{BB962C8B-B14F-4D97-AF65-F5344CB8AC3E}">
        <p14:creationId xmlns:p14="http://schemas.microsoft.com/office/powerpoint/2010/main" val="274655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4">
                                            <p:txEl>
                                              <p:pRg st="3" end="3"/>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C2EC-7E17-43EE-B89F-D27FD7768A82}"/>
              </a:ext>
            </a:extLst>
          </p:cNvPr>
          <p:cNvSpPr>
            <a:spLocks noGrp="1"/>
          </p:cNvSpPr>
          <p:nvPr>
            <p:ph type="title"/>
          </p:nvPr>
        </p:nvSpPr>
        <p:spPr>
          <a:xfrm>
            <a:off x="0" y="-31750"/>
            <a:ext cx="12192000" cy="973138"/>
          </a:xfrm>
          <a:solidFill>
            <a:schemeClr val="accent1">
              <a:lumMod val="20000"/>
              <a:lumOff val="80000"/>
            </a:schemeClr>
          </a:solidFill>
        </p:spPr>
        <p:txBody>
          <a:bodyPr rtlCol="0">
            <a:noAutofit/>
          </a:bodyPr>
          <a:lstStyle/>
          <a:p>
            <a:pPr eaLnBrk="1" fontAlgn="auto" hangingPunct="1">
              <a:spcAft>
                <a:spcPts val="0"/>
              </a:spcAft>
              <a:defRPr/>
            </a:pPr>
            <a:r>
              <a:rPr lang="en-GB" sz="3200" dirty="0"/>
              <a:t>Which part of the brain has been damaged? </a:t>
            </a:r>
          </a:p>
        </p:txBody>
      </p:sp>
      <p:sp>
        <p:nvSpPr>
          <p:cNvPr id="23555" name="TextBox 2">
            <a:extLst>
              <a:ext uri="{FF2B5EF4-FFF2-40B4-BE49-F238E27FC236}">
                <a16:creationId xmlns:a16="http://schemas.microsoft.com/office/drawing/2014/main" id="{C7AF21D6-AE0E-425F-8C4B-8186ACD3A1E8}"/>
              </a:ext>
            </a:extLst>
          </p:cNvPr>
          <p:cNvSpPr txBox="1">
            <a:spLocks noChangeArrowheads="1"/>
          </p:cNvSpPr>
          <p:nvPr/>
        </p:nvSpPr>
        <p:spPr bwMode="auto">
          <a:xfrm>
            <a:off x="0" y="1231900"/>
            <a:ext cx="1198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a:solidFill>
                  <a:srgbClr val="000000"/>
                </a:solidFill>
              </a:rPr>
              <a:t>A patient is slurring and has broken speech.</a:t>
            </a:r>
            <a:endParaRPr lang="en-GB" altLang="en-US" sz="1600">
              <a:solidFill>
                <a:srgbClr val="000000"/>
              </a:solidFill>
            </a:endParaRPr>
          </a:p>
        </p:txBody>
      </p:sp>
      <p:sp>
        <p:nvSpPr>
          <p:cNvPr id="14" name="Subtitle 2">
            <a:extLst>
              <a:ext uri="{FF2B5EF4-FFF2-40B4-BE49-F238E27FC236}">
                <a16:creationId xmlns:a16="http://schemas.microsoft.com/office/drawing/2014/main" id="{DCB5AD2A-755A-40B4-B4DF-0EB9BD610D7B}"/>
              </a:ext>
            </a:extLst>
          </p:cNvPr>
          <p:cNvSpPr txBox="1">
            <a:spLocks/>
          </p:cNvSpPr>
          <p:nvPr/>
        </p:nvSpPr>
        <p:spPr bwMode="auto">
          <a:xfrm>
            <a:off x="149225" y="2293938"/>
            <a:ext cx="5618163"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GB" altLang="en-US" sz="2400"/>
              <a:t>Cerebral cortex </a:t>
            </a:r>
          </a:p>
          <a:p>
            <a:pPr defTabSz="914400" eaLnBrk="1" hangingPunct="1">
              <a:buFont typeface="Calibri Light" panose="020F0302020204030204" pitchFamily="34" charset="0"/>
              <a:buAutoNum type="arabicPeriod"/>
            </a:pPr>
            <a:r>
              <a:rPr lang="en-GB" altLang="en-US" sz="2400"/>
              <a:t>Hypothalamus</a:t>
            </a:r>
          </a:p>
          <a:p>
            <a:pPr defTabSz="914400" eaLnBrk="1" hangingPunct="1">
              <a:buFont typeface="Calibri Light" panose="020F0302020204030204" pitchFamily="34" charset="0"/>
              <a:buAutoNum type="arabicPeriod"/>
            </a:pPr>
            <a:r>
              <a:rPr lang="en-GB" altLang="en-US" sz="2400"/>
              <a:t>Pituitary</a:t>
            </a:r>
          </a:p>
          <a:p>
            <a:pPr defTabSz="914400" eaLnBrk="1" hangingPunct="1">
              <a:buFont typeface="Calibri Light" panose="020F0302020204030204" pitchFamily="34" charset="0"/>
              <a:buAutoNum type="arabicPeriod"/>
            </a:pPr>
            <a:r>
              <a:rPr lang="en-GB" altLang="en-US" sz="2400"/>
              <a:t>Cerebellum </a:t>
            </a:r>
          </a:p>
          <a:p>
            <a:pPr defTabSz="914400" eaLnBrk="1" hangingPunct="1">
              <a:buFont typeface="Calibri Light" panose="020F0302020204030204" pitchFamily="34" charset="0"/>
              <a:buAutoNum type="arabicPeriod"/>
            </a:pPr>
            <a:r>
              <a:rPr lang="en-GB" altLang="en-US" sz="2400"/>
              <a:t>Medulla</a:t>
            </a:r>
          </a:p>
        </p:txBody>
      </p:sp>
      <p:sp>
        <p:nvSpPr>
          <p:cNvPr id="3" name="TextBox 2">
            <a:extLst>
              <a:ext uri="{FF2B5EF4-FFF2-40B4-BE49-F238E27FC236}">
                <a16:creationId xmlns:a16="http://schemas.microsoft.com/office/drawing/2014/main" id="{DD7EE6E7-087C-4E3F-86D9-8039719B0520}"/>
              </a:ext>
            </a:extLst>
          </p:cNvPr>
          <p:cNvSpPr txBox="1">
            <a:spLocks noChangeArrowheads="1"/>
          </p:cNvSpPr>
          <p:nvPr/>
        </p:nvSpPr>
        <p:spPr bwMode="auto">
          <a:xfrm>
            <a:off x="5591175" y="3213100"/>
            <a:ext cx="482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a:t>Can you give the name of the lobe?</a:t>
            </a:r>
          </a:p>
        </p:txBody>
      </p:sp>
      <p:sp>
        <p:nvSpPr>
          <p:cNvPr id="6" name="TextBox 5">
            <a:extLst>
              <a:ext uri="{FF2B5EF4-FFF2-40B4-BE49-F238E27FC236}">
                <a16:creationId xmlns:a16="http://schemas.microsoft.com/office/drawing/2014/main" id="{3D419B22-F037-4EF1-B5D0-1883B5E5565E}"/>
              </a:ext>
            </a:extLst>
          </p:cNvPr>
          <p:cNvSpPr txBox="1">
            <a:spLocks noChangeArrowheads="1"/>
          </p:cNvSpPr>
          <p:nvPr/>
        </p:nvSpPr>
        <p:spPr bwMode="auto">
          <a:xfrm>
            <a:off x="5680075" y="3981450"/>
            <a:ext cx="4824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a:solidFill>
                  <a:srgbClr val="00B050"/>
                </a:solidFill>
              </a:rPr>
              <a:t>Frontal</a:t>
            </a:r>
          </a:p>
        </p:txBody>
      </p:sp>
    </p:spTree>
    <p:extLst>
      <p:ext uri="{BB962C8B-B14F-4D97-AF65-F5344CB8AC3E}">
        <p14:creationId xmlns:p14="http://schemas.microsoft.com/office/powerpoint/2010/main" val="3668263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4">
                                            <p:txEl>
                                              <p:pRg st="0" end="0"/>
                                            </p:txEl>
                                          </p:spTgt>
                                        </p:tgtEl>
                                        <p:attrNameLst>
                                          <p:attrName>style.color</p:attrName>
                                        </p:attrNameLst>
                                      </p:cBhvr>
                                      <p:to>
                                        <a:srgbClr val="00B05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F84E-1436-4743-AA42-BD9E69AEB789}"/>
              </a:ext>
            </a:extLst>
          </p:cNvPr>
          <p:cNvSpPr>
            <a:spLocks noGrp="1"/>
          </p:cNvSpPr>
          <p:nvPr>
            <p:ph type="title"/>
          </p:nvPr>
        </p:nvSpPr>
        <p:spPr>
          <a:xfrm>
            <a:off x="0" y="-31750"/>
            <a:ext cx="12192000" cy="973138"/>
          </a:xfrm>
          <a:solidFill>
            <a:schemeClr val="accent1">
              <a:lumMod val="20000"/>
              <a:lumOff val="80000"/>
            </a:schemeClr>
          </a:solidFill>
        </p:spPr>
        <p:txBody>
          <a:bodyPr rtlCol="0">
            <a:noAutofit/>
          </a:bodyPr>
          <a:lstStyle/>
          <a:p>
            <a:pPr eaLnBrk="1" fontAlgn="auto" hangingPunct="1">
              <a:spcAft>
                <a:spcPts val="0"/>
              </a:spcAft>
              <a:defRPr/>
            </a:pPr>
            <a:r>
              <a:rPr lang="en-GB" sz="3200" dirty="0"/>
              <a:t>Which part of the brain has been damaged? </a:t>
            </a:r>
          </a:p>
        </p:txBody>
      </p:sp>
      <p:sp>
        <p:nvSpPr>
          <p:cNvPr id="3" name="TextBox 2">
            <a:extLst>
              <a:ext uri="{FF2B5EF4-FFF2-40B4-BE49-F238E27FC236}">
                <a16:creationId xmlns:a16="http://schemas.microsoft.com/office/drawing/2014/main" id="{71CB8A4A-C1C4-4A8A-B7BA-07846FA044FA}"/>
              </a:ext>
            </a:extLst>
          </p:cNvPr>
          <p:cNvSpPr txBox="1"/>
          <p:nvPr/>
        </p:nvSpPr>
        <p:spPr>
          <a:xfrm>
            <a:off x="0" y="1231900"/>
            <a:ext cx="11988800" cy="769938"/>
          </a:xfrm>
          <a:prstGeom prst="rect">
            <a:avLst/>
          </a:prstGeom>
          <a:noFill/>
        </p:spPr>
        <p:txBody>
          <a:bodyPr>
            <a:spAutoFit/>
          </a:bodyPr>
          <a:lstStyle/>
          <a:p>
            <a:pPr defTabSz="685800" eaLnBrk="1" fontAlgn="auto" hangingPunct="1">
              <a:spcBef>
                <a:spcPts val="0"/>
              </a:spcBef>
              <a:spcAft>
                <a:spcPts val="0"/>
              </a:spcAft>
              <a:defRPr/>
            </a:pPr>
            <a:r>
              <a:rPr lang="en-GB" sz="2800" dirty="0">
                <a:solidFill>
                  <a:prstClr val="black"/>
                </a:solidFill>
                <a:latin typeface="Calibri" panose="020F0502020204030204"/>
              </a:rPr>
              <a:t>A patient struggles with their short term memory.</a:t>
            </a:r>
          </a:p>
          <a:p>
            <a:pPr marL="214313" indent="-214313" defTabSz="685800" eaLnBrk="1" fontAlgn="auto" hangingPunct="1">
              <a:spcBef>
                <a:spcPts val="0"/>
              </a:spcBef>
              <a:spcAft>
                <a:spcPts val="0"/>
              </a:spcAft>
              <a:buFontTx/>
              <a:buChar char="-"/>
              <a:defRPr/>
            </a:pPr>
            <a:endParaRPr lang="en-GB" sz="1600" dirty="0">
              <a:solidFill>
                <a:prstClr val="black"/>
              </a:solidFill>
              <a:latin typeface="Calibri" panose="020F0502020204030204"/>
            </a:endParaRPr>
          </a:p>
        </p:txBody>
      </p:sp>
      <p:sp>
        <p:nvSpPr>
          <p:cNvPr id="14" name="Subtitle 2">
            <a:extLst>
              <a:ext uri="{FF2B5EF4-FFF2-40B4-BE49-F238E27FC236}">
                <a16:creationId xmlns:a16="http://schemas.microsoft.com/office/drawing/2014/main" id="{BF6724D1-F3C0-4641-A295-5A5A5B0EDA03}"/>
              </a:ext>
            </a:extLst>
          </p:cNvPr>
          <p:cNvSpPr txBox="1">
            <a:spLocks/>
          </p:cNvSpPr>
          <p:nvPr/>
        </p:nvSpPr>
        <p:spPr bwMode="auto">
          <a:xfrm>
            <a:off x="149225" y="2293938"/>
            <a:ext cx="5618163"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GB" altLang="en-US" sz="2400"/>
              <a:t>Cerebral cortex </a:t>
            </a:r>
          </a:p>
          <a:p>
            <a:pPr defTabSz="914400" eaLnBrk="1" hangingPunct="1">
              <a:buFont typeface="Calibri Light" panose="020F0302020204030204" pitchFamily="34" charset="0"/>
              <a:buAutoNum type="arabicPeriod"/>
            </a:pPr>
            <a:r>
              <a:rPr lang="en-GB" altLang="en-US" sz="2400"/>
              <a:t>Hypothalamus</a:t>
            </a:r>
          </a:p>
          <a:p>
            <a:pPr defTabSz="914400" eaLnBrk="1" hangingPunct="1">
              <a:buFont typeface="Calibri Light" panose="020F0302020204030204" pitchFamily="34" charset="0"/>
              <a:buAutoNum type="arabicPeriod"/>
            </a:pPr>
            <a:r>
              <a:rPr lang="en-GB" altLang="en-US" sz="2400"/>
              <a:t>Pituitary</a:t>
            </a:r>
          </a:p>
          <a:p>
            <a:pPr defTabSz="914400" eaLnBrk="1" hangingPunct="1">
              <a:buFont typeface="Calibri Light" panose="020F0302020204030204" pitchFamily="34" charset="0"/>
              <a:buAutoNum type="arabicPeriod"/>
            </a:pPr>
            <a:r>
              <a:rPr lang="en-GB" altLang="en-US" sz="2400"/>
              <a:t>Cerebellum </a:t>
            </a:r>
          </a:p>
          <a:p>
            <a:pPr defTabSz="914400" eaLnBrk="1" hangingPunct="1">
              <a:buFont typeface="Calibri Light" panose="020F0302020204030204" pitchFamily="34" charset="0"/>
              <a:buAutoNum type="arabicPeriod"/>
            </a:pPr>
            <a:r>
              <a:rPr lang="en-GB" altLang="en-US" sz="2400"/>
              <a:t>Medulla</a:t>
            </a:r>
          </a:p>
        </p:txBody>
      </p:sp>
      <p:sp>
        <p:nvSpPr>
          <p:cNvPr id="5" name="TextBox 4">
            <a:extLst>
              <a:ext uri="{FF2B5EF4-FFF2-40B4-BE49-F238E27FC236}">
                <a16:creationId xmlns:a16="http://schemas.microsoft.com/office/drawing/2014/main" id="{B4561007-7132-4C3B-9D1B-907CABA3F197}"/>
              </a:ext>
            </a:extLst>
          </p:cNvPr>
          <p:cNvSpPr txBox="1">
            <a:spLocks noChangeArrowheads="1"/>
          </p:cNvSpPr>
          <p:nvPr/>
        </p:nvSpPr>
        <p:spPr bwMode="auto">
          <a:xfrm>
            <a:off x="5591175" y="3213100"/>
            <a:ext cx="482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a:t>Can you give the name of the lobe?</a:t>
            </a:r>
          </a:p>
        </p:txBody>
      </p:sp>
      <p:sp>
        <p:nvSpPr>
          <p:cNvPr id="6" name="TextBox 5">
            <a:extLst>
              <a:ext uri="{FF2B5EF4-FFF2-40B4-BE49-F238E27FC236}">
                <a16:creationId xmlns:a16="http://schemas.microsoft.com/office/drawing/2014/main" id="{24319EB3-EF90-467D-8AE4-704FD87D2139}"/>
              </a:ext>
            </a:extLst>
          </p:cNvPr>
          <p:cNvSpPr txBox="1">
            <a:spLocks noChangeArrowheads="1"/>
          </p:cNvSpPr>
          <p:nvPr/>
        </p:nvSpPr>
        <p:spPr bwMode="auto">
          <a:xfrm>
            <a:off x="5680075" y="3981450"/>
            <a:ext cx="4824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a:solidFill>
                  <a:srgbClr val="00B050"/>
                </a:solidFill>
              </a:rPr>
              <a:t>Frontal</a:t>
            </a:r>
          </a:p>
        </p:txBody>
      </p:sp>
    </p:spTree>
    <p:extLst>
      <p:ext uri="{BB962C8B-B14F-4D97-AF65-F5344CB8AC3E}">
        <p14:creationId xmlns:p14="http://schemas.microsoft.com/office/powerpoint/2010/main" val="227690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4">
                                            <p:txEl>
                                              <p:pRg st="0" end="0"/>
                                            </p:txEl>
                                          </p:spTgt>
                                        </p:tgtEl>
                                        <p:attrNameLst>
                                          <p:attrName>style.color</p:attrName>
                                        </p:attrNameLst>
                                      </p:cBhvr>
                                      <p:to>
                                        <a:srgbClr val="00B05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5C62-599A-41E9-891F-8D10CD9B2887}"/>
              </a:ext>
            </a:extLst>
          </p:cNvPr>
          <p:cNvSpPr>
            <a:spLocks noGrp="1"/>
          </p:cNvSpPr>
          <p:nvPr>
            <p:ph type="title"/>
          </p:nvPr>
        </p:nvSpPr>
        <p:spPr>
          <a:xfrm>
            <a:off x="0" y="-31750"/>
            <a:ext cx="12192000" cy="973138"/>
          </a:xfrm>
          <a:solidFill>
            <a:schemeClr val="accent1">
              <a:lumMod val="20000"/>
              <a:lumOff val="80000"/>
            </a:schemeClr>
          </a:solidFill>
        </p:spPr>
        <p:txBody>
          <a:bodyPr rtlCol="0">
            <a:noAutofit/>
          </a:bodyPr>
          <a:lstStyle/>
          <a:p>
            <a:pPr eaLnBrk="1" fontAlgn="auto" hangingPunct="1">
              <a:spcAft>
                <a:spcPts val="0"/>
              </a:spcAft>
              <a:defRPr/>
            </a:pPr>
            <a:r>
              <a:rPr lang="en-GB" sz="3200" dirty="0"/>
              <a:t>Which part of the brain has been damaged? </a:t>
            </a:r>
          </a:p>
        </p:txBody>
      </p:sp>
      <p:sp>
        <p:nvSpPr>
          <p:cNvPr id="27651" name="TextBox 2">
            <a:extLst>
              <a:ext uri="{FF2B5EF4-FFF2-40B4-BE49-F238E27FC236}">
                <a16:creationId xmlns:a16="http://schemas.microsoft.com/office/drawing/2014/main" id="{673834C3-F9BF-4470-B799-1D6F5120E41D}"/>
              </a:ext>
            </a:extLst>
          </p:cNvPr>
          <p:cNvSpPr txBox="1">
            <a:spLocks noChangeArrowheads="1"/>
          </p:cNvSpPr>
          <p:nvPr/>
        </p:nvSpPr>
        <p:spPr bwMode="auto">
          <a:xfrm>
            <a:off x="0" y="1231900"/>
            <a:ext cx="1198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a:solidFill>
                  <a:srgbClr val="000000"/>
                </a:solidFill>
              </a:rPr>
              <a:t>A patient falls frequently.</a:t>
            </a:r>
            <a:endParaRPr lang="en-GB" altLang="en-US" sz="1600">
              <a:solidFill>
                <a:srgbClr val="000000"/>
              </a:solidFill>
            </a:endParaRPr>
          </a:p>
        </p:txBody>
      </p:sp>
      <p:sp>
        <p:nvSpPr>
          <p:cNvPr id="14" name="Subtitle 2">
            <a:extLst>
              <a:ext uri="{FF2B5EF4-FFF2-40B4-BE49-F238E27FC236}">
                <a16:creationId xmlns:a16="http://schemas.microsoft.com/office/drawing/2014/main" id="{51B6D756-F5AB-49AE-A94A-BA0C6C89D892}"/>
              </a:ext>
            </a:extLst>
          </p:cNvPr>
          <p:cNvSpPr txBox="1">
            <a:spLocks/>
          </p:cNvSpPr>
          <p:nvPr/>
        </p:nvSpPr>
        <p:spPr bwMode="auto">
          <a:xfrm>
            <a:off x="149225" y="2293938"/>
            <a:ext cx="5618163"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GB" altLang="en-US" sz="2400"/>
              <a:t>Cerebral cortex </a:t>
            </a:r>
          </a:p>
          <a:p>
            <a:pPr defTabSz="914400" eaLnBrk="1" hangingPunct="1">
              <a:buFont typeface="Calibri Light" panose="020F0302020204030204" pitchFamily="34" charset="0"/>
              <a:buAutoNum type="arabicPeriod"/>
            </a:pPr>
            <a:r>
              <a:rPr lang="en-GB" altLang="en-US" sz="2400"/>
              <a:t>Hypothalamus</a:t>
            </a:r>
          </a:p>
          <a:p>
            <a:pPr defTabSz="914400" eaLnBrk="1" hangingPunct="1">
              <a:buFont typeface="Calibri Light" panose="020F0302020204030204" pitchFamily="34" charset="0"/>
              <a:buAutoNum type="arabicPeriod"/>
            </a:pPr>
            <a:r>
              <a:rPr lang="en-GB" altLang="en-US" sz="2400"/>
              <a:t>Pituitary</a:t>
            </a:r>
          </a:p>
          <a:p>
            <a:pPr defTabSz="914400" eaLnBrk="1" hangingPunct="1">
              <a:buFont typeface="Calibri Light" panose="020F0302020204030204" pitchFamily="34" charset="0"/>
              <a:buAutoNum type="arabicPeriod"/>
            </a:pPr>
            <a:r>
              <a:rPr lang="en-GB" altLang="en-US" sz="2400"/>
              <a:t>Cerebellum </a:t>
            </a:r>
          </a:p>
          <a:p>
            <a:pPr defTabSz="914400" eaLnBrk="1" hangingPunct="1">
              <a:buFont typeface="Calibri Light" panose="020F0302020204030204" pitchFamily="34" charset="0"/>
              <a:buAutoNum type="arabicPeriod"/>
            </a:pPr>
            <a:r>
              <a:rPr lang="en-GB" altLang="en-US" sz="2400"/>
              <a:t>Medulla</a:t>
            </a:r>
          </a:p>
        </p:txBody>
      </p:sp>
    </p:spTree>
    <p:extLst>
      <p:ext uri="{BB962C8B-B14F-4D97-AF65-F5344CB8AC3E}">
        <p14:creationId xmlns:p14="http://schemas.microsoft.com/office/powerpoint/2010/main" val="3502402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4">
                                            <p:txEl>
                                              <p:pRg st="3" end="3"/>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708F-92BE-4731-A993-B99E8B246CAE}"/>
              </a:ext>
            </a:extLst>
          </p:cNvPr>
          <p:cNvSpPr>
            <a:spLocks noGrp="1"/>
          </p:cNvSpPr>
          <p:nvPr>
            <p:ph type="title"/>
          </p:nvPr>
        </p:nvSpPr>
        <p:spPr>
          <a:xfrm>
            <a:off x="0" y="-31750"/>
            <a:ext cx="12192000" cy="973138"/>
          </a:xfrm>
          <a:solidFill>
            <a:schemeClr val="accent1">
              <a:lumMod val="20000"/>
              <a:lumOff val="80000"/>
            </a:schemeClr>
          </a:solidFill>
        </p:spPr>
        <p:txBody>
          <a:bodyPr rtlCol="0">
            <a:noAutofit/>
          </a:bodyPr>
          <a:lstStyle/>
          <a:p>
            <a:pPr eaLnBrk="1" fontAlgn="auto" hangingPunct="1">
              <a:spcAft>
                <a:spcPts val="0"/>
              </a:spcAft>
              <a:defRPr/>
            </a:pPr>
            <a:r>
              <a:rPr lang="en-GB" sz="3200" dirty="0"/>
              <a:t>Which part of the brain has been damaged? </a:t>
            </a:r>
          </a:p>
        </p:txBody>
      </p:sp>
      <p:sp>
        <p:nvSpPr>
          <p:cNvPr id="3" name="TextBox 2">
            <a:extLst>
              <a:ext uri="{FF2B5EF4-FFF2-40B4-BE49-F238E27FC236}">
                <a16:creationId xmlns:a16="http://schemas.microsoft.com/office/drawing/2014/main" id="{E164C9A0-5CC8-433B-BB96-790B3D850C00}"/>
              </a:ext>
            </a:extLst>
          </p:cNvPr>
          <p:cNvSpPr txBox="1"/>
          <p:nvPr/>
        </p:nvSpPr>
        <p:spPr>
          <a:xfrm>
            <a:off x="0" y="1231900"/>
            <a:ext cx="11988800" cy="769938"/>
          </a:xfrm>
          <a:prstGeom prst="rect">
            <a:avLst/>
          </a:prstGeom>
          <a:noFill/>
        </p:spPr>
        <p:txBody>
          <a:bodyPr>
            <a:spAutoFit/>
          </a:bodyPr>
          <a:lstStyle/>
          <a:p>
            <a:pPr defTabSz="685800" eaLnBrk="1" fontAlgn="auto" hangingPunct="1">
              <a:spcBef>
                <a:spcPts val="0"/>
              </a:spcBef>
              <a:spcAft>
                <a:spcPts val="0"/>
              </a:spcAft>
              <a:defRPr/>
            </a:pPr>
            <a:r>
              <a:rPr lang="en-GB" sz="2800" dirty="0">
                <a:solidFill>
                  <a:prstClr val="black"/>
                </a:solidFill>
                <a:latin typeface="Calibri" panose="020F0502020204030204"/>
              </a:rPr>
              <a:t>A patient has developed arrhythmia (irregular heart beat)</a:t>
            </a:r>
          </a:p>
          <a:p>
            <a:pPr marL="214313" indent="-214313" defTabSz="685800" eaLnBrk="1" fontAlgn="auto" hangingPunct="1">
              <a:spcBef>
                <a:spcPts val="0"/>
              </a:spcBef>
              <a:spcAft>
                <a:spcPts val="0"/>
              </a:spcAft>
              <a:buFontTx/>
              <a:buChar char="-"/>
              <a:defRPr/>
            </a:pPr>
            <a:endParaRPr lang="en-GB" sz="1600" dirty="0">
              <a:solidFill>
                <a:prstClr val="black"/>
              </a:solidFill>
              <a:latin typeface="Calibri" panose="020F0502020204030204"/>
            </a:endParaRPr>
          </a:p>
        </p:txBody>
      </p:sp>
      <p:sp>
        <p:nvSpPr>
          <p:cNvPr id="14" name="Subtitle 2">
            <a:extLst>
              <a:ext uri="{FF2B5EF4-FFF2-40B4-BE49-F238E27FC236}">
                <a16:creationId xmlns:a16="http://schemas.microsoft.com/office/drawing/2014/main" id="{8F5F00B2-64EA-45CC-9771-A793BF23BC3A}"/>
              </a:ext>
            </a:extLst>
          </p:cNvPr>
          <p:cNvSpPr txBox="1">
            <a:spLocks/>
          </p:cNvSpPr>
          <p:nvPr/>
        </p:nvSpPr>
        <p:spPr bwMode="auto">
          <a:xfrm>
            <a:off x="149225" y="2293938"/>
            <a:ext cx="5618163"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GB" altLang="en-US" sz="2400"/>
              <a:t>Cerebral cortex </a:t>
            </a:r>
          </a:p>
          <a:p>
            <a:pPr defTabSz="914400" eaLnBrk="1" hangingPunct="1">
              <a:buFont typeface="Calibri Light" panose="020F0302020204030204" pitchFamily="34" charset="0"/>
              <a:buAutoNum type="arabicPeriod"/>
            </a:pPr>
            <a:r>
              <a:rPr lang="en-GB" altLang="en-US" sz="2400"/>
              <a:t>Hypothalamus</a:t>
            </a:r>
          </a:p>
          <a:p>
            <a:pPr defTabSz="914400" eaLnBrk="1" hangingPunct="1">
              <a:buFont typeface="Calibri Light" panose="020F0302020204030204" pitchFamily="34" charset="0"/>
              <a:buAutoNum type="arabicPeriod"/>
            </a:pPr>
            <a:r>
              <a:rPr lang="en-GB" altLang="en-US" sz="2400"/>
              <a:t>Pituitary</a:t>
            </a:r>
          </a:p>
          <a:p>
            <a:pPr defTabSz="914400" eaLnBrk="1" hangingPunct="1">
              <a:buFont typeface="Calibri Light" panose="020F0302020204030204" pitchFamily="34" charset="0"/>
              <a:buAutoNum type="arabicPeriod"/>
            </a:pPr>
            <a:r>
              <a:rPr lang="en-GB" altLang="en-US" sz="2400"/>
              <a:t>Cerebellum </a:t>
            </a:r>
          </a:p>
          <a:p>
            <a:pPr defTabSz="914400" eaLnBrk="1" hangingPunct="1">
              <a:buFont typeface="Calibri Light" panose="020F0302020204030204" pitchFamily="34" charset="0"/>
              <a:buAutoNum type="arabicPeriod"/>
            </a:pPr>
            <a:r>
              <a:rPr lang="en-GB" altLang="en-US" sz="2400"/>
              <a:t>Medulla</a:t>
            </a:r>
          </a:p>
        </p:txBody>
      </p:sp>
    </p:spTree>
    <p:extLst>
      <p:ext uri="{BB962C8B-B14F-4D97-AF65-F5344CB8AC3E}">
        <p14:creationId xmlns:p14="http://schemas.microsoft.com/office/powerpoint/2010/main" val="2716197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4">
                                            <p:txEl>
                                              <p:pRg st="4" end="4"/>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0293-C914-4380-ACAC-52C18D0EFB32}"/>
              </a:ext>
            </a:extLst>
          </p:cNvPr>
          <p:cNvSpPr>
            <a:spLocks noGrp="1"/>
          </p:cNvSpPr>
          <p:nvPr>
            <p:ph type="title"/>
          </p:nvPr>
        </p:nvSpPr>
        <p:spPr>
          <a:xfrm>
            <a:off x="0" y="-31750"/>
            <a:ext cx="12192000" cy="973138"/>
          </a:xfrm>
          <a:solidFill>
            <a:schemeClr val="accent1">
              <a:lumMod val="20000"/>
              <a:lumOff val="80000"/>
            </a:schemeClr>
          </a:solidFill>
        </p:spPr>
        <p:txBody>
          <a:bodyPr rtlCol="0">
            <a:noAutofit/>
          </a:bodyPr>
          <a:lstStyle/>
          <a:p>
            <a:pPr eaLnBrk="1" fontAlgn="auto" hangingPunct="1">
              <a:spcAft>
                <a:spcPts val="0"/>
              </a:spcAft>
              <a:defRPr/>
            </a:pPr>
            <a:r>
              <a:rPr lang="en-GB" sz="3200" dirty="0"/>
              <a:t>Which part of the brain has been damaged? </a:t>
            </a:r>
          </a:p>
        </p:txBody>
      </p:sp>
      <p:sp>
        <p:nvSpPr>
          <p:cNvPr id="3" name="TextBox 2">
            <a:extLst>
              <a:ext uri="{FF2B5EF4-FFF2-40B4-BE49-F238E27FC236}">
                <a16:creationId xmlns:a16="http://schemas.microsoft.com/office/drawing/2014/main" id="{93EDCF51-4878-44B4-8A9C-A169355F0B91}"/>
              </a:ext>
            </a:extLst>
          </p:cNvPr>
          <p:cNvSpPr txBox="1"/>
          <p:nvPr/>
        </p:nvSpPr>
        <p:spPr>
          <a:xfrm>
            <a:off x="0" y="1231900"/>
            <a:ext cx="11988800" cy="769938"/>
          </a:xfrm>
          <a:prstGeom prst="rect">
            <a:avLst/>
          </a:prstGeom>
          <a:noFill/>
        </p:spPr>
        <p:txBody>
          <a:bodyPr>
            <a:spAutoFit/>
          </a:bodyPr>
          <a:lstStyle/>
          <a:p>
            <a:pPr defTabSz="685800" eaLnBrk="1" fontAlgn="auto" hangingPunct="1">
              <a:spcBef>
                <a:spcPts val="0"/>
              </a:spcBef>
              <a:spcAft>
                <a:spcPts val="0"/>
              </a:spcAft>
              <a:defRPr/>
            </a:pPr>
            <a:r>
              <a:rPr lang="en-GB" sz="2800" dirty="0">
                <a:solidFill>
                  <a:prstClr val="black"/>
                </a:solidFill>
                <a:latin typeface="Calibri" panose="020F0502020204030204"/>
              </a:rPr>
              <a:t>A patient struggles with their long term memory.</a:t>
            </a:r>
          </a:p>
          <a:p>
            <a:pPr marL="214313" indent="-214313" defTabSz="685800" eaLnBrk="1" fontAlgn="auto" hangingPunct="1">
              <a:spcBef>
                <a:spcPts val="0"/>
              </a:spcBef>
              <a:spcAft>
                <a:spcPts val="0"/>
              </a:spcAft>
              <a:buFontTx/>
              <a:buChar char="-"/>
              <a:defRPr/>
            </a:pPr>
            <a:endParaRPr lang="en-GB" sz="1600" dirty="0">
              <a:solidFill>
                <a:prstClr val="black"/>
              </a:solidFill>
              <a:latin typeface="Calibri" panose="020F0502020204030204"/>
            </a:endParaRPr>
          </a:p>
        </p:txBody>
      </p:sp>
      <p:sp>
        <p:nvSpPr>
          <p:cNvPr id="31748" name="Subtitle 2">
            <a:extLst>
              <a:ext uri="{FF2B5EF4-FFF2-40B4-BE49-F238E27FC236}">
                <a16:creationId xmlns:a16="http://schemas.microsoft.com/office/drawing/2014/main" id="{E83323C6-83E9-42BC-8876-D1B0F0DA0143}"/>
              </a:ext>
            </a:extLst>
          </p:cNvPr>
          <p:cNvSpPr txBox="1">
            <a:spLocks/>
          </p:cNvSpPr>
          <p:nvPr/>
        </p:nvSpPr>
        <p:spPr bwMode="auto">
          <a:xfrm>
            <a:off x="495300" y="2327275"/>
            <a:ext cx="561816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GB" altLang="en-US" sz="2400"/>
              <a:t>Cerebral cortex </a:t>
            </a:r>
          </a:p>
          <a:p>
            <a:pPr defTabSz="914400" eaLnBrk="1" hangingPunct="1">
              <a:buFont typeface="Calibri Light" panose="020F0302020204030204" pitchFamily="34" charset="0"/>
              <a:buAutoNum type="arabicPeriod"/>
            </a:pPr>
            <a:r>
              <a:rPr lang="en-GB" altLang="en-US" sz="2400"/>
              <a:t>Hypothalamus</a:t>
            </a:r>
          </a:p>
          <a:p>
            <a:pPr defTabSz="914400" eaLnBrk="1" hangingPunct="1">
              <a:buFont typeface="Calibri Light" panose="020F0302020204030204" pitchFamily="34" charset="0"/>
              <a:buAutoNum type="arabicPeriod"/>
            </a:pPr>
            <a:r>
              <a:rPr lang="en-GB" altLang="en-US" sz="2400"/>
              <a:t>Pituitary</a:t>
            </a:r>
          </a:p>
          <a:p>
            <a:pPr defTabSz="914400" eaLnBrk="1" hangingPunct="1">
              <a:buFont typeface="Calibri Light" panose="020F0302020204030204" pitchFamily="34" charset="0"/>
              <a:buAutoNum type="arabicPeriod"/>
            </a:pPr>
            <a:r>
              <a:rPr lang="en-GB" altLang="en-US" sz="2400"/>
              <a:t>Cerebellum </a:t>
            </a:r>
          </a:p>
          <a:p>
            <a:pPr defTabSz="914400" eaLnBrk="1" hangingPunct="1">
              <a:buFont typeface="Calibri Light" panose="020F0302020204030204" pitchFamily="34" charset="0"/>
              <a:buAutoNum type="arabicPeriod"/>
            </a:pPr>
            <a:r>
              <a:rPr lang="en-GB" altLang="en-US" sz="2400"/>
              <a:t>Medulla</a:t>
            </a:r>
          </a:p>
        </p:txBody>
      </p:sp>
    </p:spTree>
    <p:extLst>
      <p:ext uri="{BB962C8B-B14F-4D97-AF65-F5344CB8AC3E}">
        <p14:creationId xmlns:p14="http://schemas.microsoft.com/office/powerpoint/2010/main" val="197574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A313-5433-47E3-95EB-C2DD75F3EF69}"/>
              </a:ext>
            </a:extLst>
          </p:cNvPr>
          <p:cNvSpPr>
            <a:spLocks noGrp="1"/>
          </p:cNvSpPr>
          <p:nvPr>
            <p:ph type="title"/>
          </p:nvPr>
        </p:nvSpPr>
        <p:spPr>
          <a:xfrm>
            <a:off x="0" y="-31750"/>
            <a:ext cx="12192000" cy="973138"/>
          </a:xfrm>
          <a:solidFill>
            <a:schemeClr val="accent1">
              <a:lumMod val="20000"/>
              <a:lumOff val="80000"/>
            </a:schemeClr>
          </a:solidFill>
        </p:spPr>
        <p:txBody>
          <a:bodyPr rtlCol="0">
            <a:noAutofit/>
          </a:bodyPr>
          <a:lstStyle/>
          <a:p>
            <a:pPr eaLnBrk="1" fontAlgn="auto" hangingPunct="1">
              <a:spcAft>
                <a:spcPts val="0"/>
              </a:spcAft>
              <a:defRPr/>
            </a:pPr>
            <a:r>
              <a:rPr lang="en-GB" sz="3200" dirty="0"/>
              <a:t>Which part of the brain has been damaged? </a:t>
            </a:r>
          </a:p>
        </p:txBody>
      </p:sp>
      <p:sp>
        <p:nvSpPr>
          <p:cNvPr id="33795" name="TextBox 2">
            <a:extLst>
              <a:ext uri="{FF2B5EF4-FFF2-40B4-BE49-F238E27FC236}">
                <a16:creationId xmlns:a16="http://schemas.microsoft.com/office/drawing/2014/main" id="{048AC205-011F-4ED5-9FB7-00164354E830}"/>
              </a:ext>
            </a:extLst>
          </p:cNvPr>
          <p:cNvSpPr txBox="1">
            <a:spLocks noChangeArrowheads="1"/>
          </p:cNvSpPr>
          <p:nvPr/>
        </p:nvSpPr>
        <p:spPr bwMode="auto">
          <a:xfrm>
            <a:off x="0" y="1231900"/>
            <a:ext cx="1198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a:solidFill>
                  <a:srgbClr val="000000"/>
                </a:solidFill>
              </a:rPr>
              <a:t>A patient has struggles to breathe at a steady rate. </a:t>
            </a:r>
            <a:endParaRPr lang="en-GB" altLang="en-US" sz="1600">
              <a:solidFill>
                <a:srgbClr val="000000"/>
              </a:solidFill>
            </a:endParaRPr>
          </a:p>
        </p:txBody>
      </p:sp>
      <p:sp>
        <p:nvSpPr>
          <p:cNvPr id="14" name="Subtitle 2">
            <a:extLst>
              <a:ext uri="{FF2B5EF4-FFF2-40B4-BE49-F238E27FC236}">
                <a16:creationId xmlns:a16="http://schemas.microsoft.com/office/drawing/2014/main" id="{C2CE9E01-760B-4A2E-A6C9-9E7AB3D400D4}"/>
              </a:ext>
            </a:extLst>
          </p:cNvPr>
          <p:cNvSpPr txBox="1">
            <a:spLocks/>
          </p:cNvSpPr>
          <p:nvPr/>
        </p:nvSpPr>
        <p:spPr bwMode="auto">
          <a:xfrm>
            <a:off x="149225" y="2293938"/>
            <a:ext cx="5618163"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GB" altLang="en-US" sz="2400"/>
              <a:t>Cerebral cortex </a:t>
            </a:r>
          </a:p>
          <a:p>
            <a:pPr defTabSz="914400" eaLnBrk="1" hangingPunct="1">
              <a:buFont typeface="Calibri Light" panose="020F0302020204030204" pitchFamily="34" charset="0"/>
              <a:buAutoNum type="arabicPeriod"/>
            </a:pPr>
            <a:r>
              <a:rPr lang="en-GB" altLang="en-US" sz="2400"/>
              <a:t>Hypothalamus</a:t>
            </a:r>
          </a:p>
          <a:p>
            <a:pPr defTabSz="914400" eaLnBrk="1" hangingPunct="1">
              <a:buFont typeface="Calibri Light" panose="020F0302020204030204" pitchFamily="34" charset="0"/>
              <a:buAutoNum type="arabicPeriod"/>
            </a:pPr>
            <a:r>
              <a:rPr lang="en-GB" altLang="en-US" sz="2400"/>
              <a:t>Pituitary</a:t>
            </a:r>
          </a:p>
          <a:p>
            <a:pPr defTabSz="914400" eaLnBrk="1" hangingPunct="1">
              <a:buFont typeface="Calibri Light" panose="020F0302020204030204" pitchFamily="34" charset="0"/>
              <a:buAutoNum type="arabicPeriod"/>
            </a:pPr>
            <a:r>
              <a:rPr lang="en-GB" altLang="en-US" sz="2400"/>
              <a:t>Cerebellum </a:t>
            </a:r>
          </a:p>
          <a:p>
            <a:pPr defTabSz="914400" eaLnBrk="1" hangingPunct="1">
              <a:buFont typeface="Calibri Light" panose="020F0302020204030204" pitchFamily="34" charset="0"/>
              <a:buAutoNum type="arabicPeriod"/>
            </a:pPr>
            <a:r>
              <a:rPr lang="en-GB" altLang="en-US" sz="2400"/>
              <a:t>Medulla</a:t>
            </a:r>
          </a:p>
        </p:txBody>
      </p:sp>
    </p:spTree>
    <p:extLst>
      <p:ext uri="{BB962C8B-B14F-4D97-AF65-F5344CB8AC3E}">
        <p14:creationId xmlns:p14="http://schemas.microsoft.com/office/powerpoint/2010/main" val="2724259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4">
                                            <p:txEl>
                                              <p:pRg st="4" end="4"/>
                                            </p:txEl>
                                          </p:spTgt>
                                        </p:tgtEl>
                                        <p:attrNameLst>
                                          <p:attrName>style.color</p:attrName>
                                        </p:attrNameLst>
                                      </p:cBhvr>
                                      <p:to>
                                        <a:srgbClr val="00B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92D050"/>
          </a:solidFill>
        </p:spPr>
        <p:txBody>
          <a:bodyPr>
            <a:normAutofit/>
          </a:bodyPr>
          <a:lstStyle/>
          <a:p>
            <a:pPr lvl="0"/>
            <a:r>
              <a:rPr lang="en-GB" sz="3500" b="1" u="sng" dirty="0"/>
              <a:t>Answers</a:t>
            </a:r>
          </a:p>
        </p:txBody>
      </p:sp>
      <p:sp>
        <p:nvSpPr>
          <p:cNvPr id="3" name="TextBox 6"/>
          <p:cNvSpPr txBox="1"/>
          <p:nvPr/>
        </p:nvSpPr>
        <p:spPr>
          <a:xfrm>
            <a:off x="0" y="1325559"/>
            <a:ext cx="215567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dirty="0">
                <a:solidFill>
                  <a:srgbClr val="000000"/>
                </a:solidFill>
                <a:uFillTx/>
                <a:latin typeface="Calibri"/>
              </a:rPr>
              <a:t>Do Now</a:t>
            </a:r>
            <a:endParaRPr lang="en-GB" sz="3200" b="1" i="0" u="sng" strike="noStrike" kern="1200" cap="none" spc="0" baseline="0" dirty="0">
              <a:solidFill>
                <a:srgbClr val="000000"/>
              </a:solidFill>
              <a:uFillTx/>
              <a:latin typeface="Calibri"/>
            </a:endParaRPr>
          </a:p>
        </p:txBody>
      </p:sp>
      <p:sp>
        <p:nvSpPr>
          <p:cNvPr id="8" name="Content Placeholder 7"/>
          <p:cNvSpPr>
            <a:spLocks noGrp="1"/>
          </p:cNvSpPr>
          <p:nvPr>
            <p:ph idx="1"/>
          </p:nvPr>
        </p:nvSpPr>
        <p:spPr>
          <a:xfrm>
            <a:off x="0" y="1952683"/>
            <a:ext cx="12192000" cy="4601804"/>
          </a:xfrm>
        </p:spPr>
        <p:txBody>
          <a:bodyPr>
            <a:normAutofit fontScale="92500"/>
          </a:bodyPr>
          <a:lstStyle/>
          <a:p>
            <a:pPr marL="514350" indent="-514350">
              <a:lnSpc>
                <a:spcPct val="100000"/>
              </a:lnSpc>
              <a:buFont typeface="+mj-lt"/>
              <a:buAutoNum type="arabicPeriod"/>
            </a:pPr>
            <a:r>
              <a:rPr lang="en-US" dirty="0"/>
              <a:t>Which lobe of the cerebral hemisphere processes visual information?</a:t>
            </a:r>
          </a:p>
          <a:p>
            <a:pPr>
              <a:lnSpc>
                <a:spcPct val="100000"/>
              </a:lnSpc>
            </a:pPr>
            <a:r>
              <a:rPr lang="en-US" dirty="0">
                <a:solidFill>
                  <a:srgbClr val="00B050"/>
                </a:solidFill>
              </a:rPr>
              <a:t>Occipital</a:t>
            </a:r>
          </a:p>
          <a:p>
            <a:pPr marL="514350" indent="-514350">
              <a:lnSpc>
                <a:spcPct val="100000"/>
              </a:lnSpc>
              <a:buFont typeface="+mj-lt"/>
              <a:buAutoNum type="arabicPeriod" startAt="2"/>
            </a:pPr>
            <a:r>
              <a:rPr lang="en-US" dirty="0"/>
              <a:t>What is the function of the cerebellum?</a:t>
            </a:r>
          </a:p>
          <a:p>
            <a:pPr>
              <a:lnSpc>
                <a:spcPct val="100000"/>
              </a:lnSpc>
            </a:pPr>
            <a:r>
              <a:rPr lang="en-US" dirty="0">
                <a:solidFill>
                  <a:srgbClr val="00B050"/>
                </a:solidFill>
              </a:rPr>
              <a:t>Coordinates balance, real time movement (receiving information and deciding on best </a:t>
            </a:r>
            <a:r>
              <a:rPr lang="en-US" dirty="0" err="1">
                <a:solidFill>
                  <a:srgbClr val="00B050"/>
                </a:solidFill>
              </a:rPr>
              <a:t>programmes</a:t>
            </a:r>
            <a:r>
              <a:rPr lang="en-US" dirty="0">
                <a:solidFill>
                  <a:srgbClr val="00B050"/>
                </a:solidFill>
              </a:rPr>
              <a:t>)</a:t>
            </a:r>
          </a:p>
          <a:p>
            <a:pPr marL="514350" indent="-514350">
              <a:lnSpc>
                <a:spcPct val="100000"/>
              </a:lnSpc>
              <a:buFont typeface="+mj-lt"/>
              <a:buAutoNum type="arabicPeriod" startAt="3"/>
            </a:pPr>
            <a:r>
              <a:rPr lang="en-US" dirty="0"/>
              <a:t>What can fMRI show us that MRI cannot?</a:t>
            </a:r>
          </a:p>
          <a:p>
            <a:pPr>
              <a:lnSpc>
                <a:spcPct val="100000"/>
              </a:lnSpc>
            </a:pPr>
            <a:r>
              <a:rPr lang="en-US" dirty="0">
                <a:solidFill>
                  <a:srgbClr val="00B050"/>
                </a:solidFill>
              </a:rPr>
              <a:t>Changes in the brain due to activity, rather than just structure alone</a:t>
            </a:r>
          </a:p>
          <a:p>
            <a:pPr marL="514350" indent="-514350">
              <a:lnSpc>
                <a:spcPct val="100000"/>
              </a:lnSpc>
              <a:buFont typeface="+mj-lt"/>
              <a:buAutoNum type="arabicPeriod" startAt="4"/>
            </a:pPr>
            <a:r>
              <a:rPr lang="en-US" dirty="0"/>
              <a:t>What do we call the technology that uses radioactive isotopes with short half lives? </a:t>
            </a:r>
          </a:p>
          <a:p>
            <a:pPr>
              <a:lnSpc>
                <a:spcPct val="100000"/>
              </a:lnSpc>
            </a:pPr>
            <a:r>
              <a:rPr lang="en-US" dirty="0">
                <a:solidFill>
                  <a:srgbClr val="00B050"/>
                </a:solidFill>
              </a:rPr>
              <a:t>Positron Emissions Tomography (PET)</a:t>
            </a:r>
          </a:p>
        </p:txBody>
      </p:sp>
    </p:spTree>
    <p:extLst>
      <p:ext uri="{BB962C8B-B14F-4D97-AF65-F5344CB8AC3E}">
        <p14:creationId xmlns:p14="http://schemas.microsoft.com/office/powerpoint/2010/main" val="393610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a:t>Focus Area 2 from Do Now: </a:t>
            </a:r>
          </a:p>
        </p:txBody>
      </p:sp>
      <p:sp>
        <p:nvSpPr>
          <p:cNvPr id="10243" name="Content Placeholder 2"/>
          <p:cNvSpPr>
            <a:spLocks noGrp="1"/>
          </p:cNvSpPr>
          <p:nvPr>
            <p:ph idx="1"/>
          </p:nvPr>
        </p:nvSpPr>
        <p:spPr>
          <a:xfrm>
            <a:off x="334963" y="1825625"/>
            <a:ext cx="11460797" cy="4351338"/>
          </a:xfrm>
        </p:spPr>
        <p:txBody>
          <a:bodyPr/>
          <a:lstStyle/>
          <a:p>
            <a:pPr>
              <a:lnSpc>
                <a:spcPct val="115000"/>
              </a:lnSpc>
              <a:spcAft>
                <a:spcPts val="0"/>
              </a:spcAft>
            </a:pPr>
            <a:r>
              <a:rPr lang="en-GB" dirty="0">
                <a:latin typeface="Bliss 2 Regular" panose="02000506030000020004" pitchFamily="50" charset="0"/>
                <a:ea typeface="Calibri" panose="020F0502020204030204" pitchFamily="34" charset="0"/>
                <a:cs typeface="Times New Roman" panose="02020603050405020304" pitchFamily="18" charset="0"/>
              </a:rPr>
              <a:t>8.9 Understand how magnetic resonance imaging (MRI), functional magnetic resonance imaging (fMRI), positron emission tomography (PET) and computed tomography (CT) scans are used in medical diagnosis and the investigation of brain structure and function.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734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561474" y="1052513"/>
            <a:ext cx="11097126" cy="5472112"/>
          </a:xfrm>
        </p:spPr>
        <p:txBody>
          <a:bodyPr>
            <a:normAutofit/>
          </a:bodyPr>
          <a:lstStyle/>
          <a:p>
            <a:pPr eaLnBrk="1" hangingPunct="1">
              <a:buFontTx/>
              <a:buNone/>
            </a:pPr>
            <a:r>
              <a:rPr lang="en-US" altLang="en-US" dirty="0">
                <a:latin typeface="+mj-lt"/>
              </a:rPr>
              <a:t>Until fairly recently there were main three ways of studying the brain:</a:t>
            </a:r>
          </a:p>
          <a:p>
            <a:pPr eaLnBrk="1" hangingPunct="1">
              <a:buFontTx/>
              <a:buNone/>
            </a:pPr>
            <a:endParaRPr lang="en-US" altLang="en-US" dirty="0">
              <a:latin typeface="+mj-lt"/>
            </a:endParaRPr>
          </a:p>
          <a:p>
            <a:pPr eaLnBrk="1" hangingPunct="1">
              <a:buFontTx/>
              <a:buNone/>
            </a:pPr>
            <a:r>
              <a:rPr lang="en-US" altLang="en-US" b="1" dirty="0">
                <a:latin typeface="+mj-lt"/>
              </a:rPr>
              <a:t>1. Anatomical study from dead bodies</a:t>
            </a:r>
          </a:p>
          <a:p>
            <a:r>
              <a:rPr lang="en-US" altLang="en-US" dirty="0">
                <a:latin typeface="+mj-lt"/>
              </a:rPr>
              <a:t>A cadaver or corpse is a dead human body that is used by medical students, physicians and other scientists to study anatomy.</a:t>
            </a:r>
          </a:p>
          <a:p>
            <a:pPr>
              <a:buNone/>
            </a:pPr>
            <a:endParaRPr lang="en-US" altLang="en-US" b="1" dirty="0">
              <a:latin typeface="+mj-lt"/>
            </a:endParaRPr>
          </a:p>
          <a:p>
            <a:pPr>
              <a:buNone/>
            </a:pPr>
            <a:endParaRPr lang="en-US" altLang="en-US" b="1" dirty="0">
              <a:latin typeface="Comic Sans MS" panose="030F0702030302020204" pitchFamily="66" charset="0"/>
            </a:endParaRPr>
          </a:p>
          <a:p>
            <a:pPr eaLnBrk="1" hangingPunct="1">
              <a:buFontTx/>
              <a:buNone/>
            </a:pPr>
            <a:endParaRPr lang="en-US" altLang="en-US" i="1" dirty="0">
              <a:latin typeface="Comic Sans MS" panose="030F0702030302020204" pitchFamily="66" charset="0"/>
            </a:endParaRPr>
          </a:p>
        </p:txBody>
      </p:sp>
      <p:pic>
        <p:nvPicPr>
          <p:cNvPr id="1030" name="Picture 6" descr="Image result for anatomical studies of dead bodies 1800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920" y="3605604"/>
            <a:ext cx="4157675" cy="27717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8" name="Title 1"/>
          <p:cNvSpPr txBox="1">
            <a:spLocks/>
          </p:cNvSpPr>
          <p:nvPr/>
        </p:nvSpPr>
        <p:spPr>
          <a:xfrm>
            <a:off x="0" y="0"/>
            <a:ext cx="12192000" cy="723331"/>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800" b="1" u="sng"/>
              <a:t>Investigating Brain Structure</a:t>
            </a:r>
            <a:endParaRPr lang="en-GB" sz="4800" dirty="0"/>
          </a:p>
        </p:txBody>
      </p:sp>
    </p:spTree>
    <p:extLst>
      <p:ext uri="{BB962C8B-B14F-4D97-AF65-F5344CB8AC3E}">
        <p14:creationId xmlns:p14="http://schemas.microsoft.com/office/powerpoint/2010/main" val="3559575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 calcmode="lin" valueType="num">
                                      <p:cBhvr>
                                        <p:cTn id="7"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584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5843">
                                            <p:txEl>
                                              <p:pRg st="3" end="3"/>
                                            </p:txEl>
                                          </p:spTgt>
                                        </p:tgtEl>
                                        <p:attrNameLst>
                                          <p:attrName>style.visibility</p:attrName>
                                        </p:attrNameLst>
                                      </p:cBhvr>
                                      <p:to>
                                        <p:strVal val="visible"/>
                                      </p:to>
                                    </p:set>
                                    <p:anim calcmode="lin" valueType="num">
                                      <p:cBhvr>
                                        <p:cTn id="14"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584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23331"/>
          </a:xfrm>
          <a:solidFill>
            <a:srgbClr val="FFFF00"/>
          </a:solidFill>
        </p:spPr>
        <p:txBody>
          <a:bodyPr>
            <a:noAutofit/>
          </a:bodyPr>
          <a:lstStyle/>
          <a:p>
            <a:pPr algn="l"/>
            <a:r>
              <a:rPr lang="en-GB" altLang="en-US" sz="4800" b="1" u="sng" dirty="0"/>
              <a:t>Investigating Brain Structure</a:t>
            </a:r>
            <a:endParaRPr lang="en-GB" sz="4800" dirty="0"/>
          </a:p>
        </p:txBody>
      </p:sp>
      <p:sp>
        <p:nvSpPr>
          <p:cNvPr id="3" name="Subtitle 2"/>
          <p:cNvSpPr>
            <a:spLocks noGrp="1"/>
          </p:cNvSpPr>
          <p:nvPr>
            <p:ph type="subTitle" idx="1"/>
          </p:nvPr>
        </p:nvSpPr>
        <p:spPr>
          <a:xfrm>
            <a:off x="0" y="845190"/>
            <a:ext cx="7329714" cy="5468524"/>
          </a:xfrm>
        </p:spPr>
        <p:txBody>
          <a:bodyPr>
            <a:normAutofit lnSpcReduction="10000"/>
          </a:bodyPr>
          <a:lstStyle/>
          <a:p>
            <a:pPr algn="l"/>
            <a:r>
              <a:rPr lang="en-GB" sz="3200" b="1" dirty="0"/>
              <a:t>2. Studying people with brain damage</a:t>
            </a:r>
          </a:p>
          <a:p>
            <a:pPr marL="342900" indent="-342900" algn="l">
              <a:buFont typeface="Arial" panose="020B0604020202020204" pitchFamily="34" charset="0"/>
              <a:buChar char="•"/>
            </a:pPr>
            <a:r>
              <a:rPr lang="en-GB" sz="3200" dirty="0"/>
              <a:t>By matching damaged areas of the brain to changes in behaviour or memory have helped elucidate the functions of some parts of the brain. </a:t>
            </a:r>
          </a:p>
          <a:p>
            <a:pPr marL="342900" indent="-342900" algn="l">
              <a:buFont typeface="Arial" panose="020B0604020202020204" pitchFamily="34" charset="0"/>
              <a:buChar char="•"/>
            </a:pPr>
            <a:r>
              <a:rPr lang="en-GB" sz="3200" dirty="0"/>
              <a:t>In 1848, Phineas Gage suffered an accident. </a:t>
            </a:r>
          </a:p>
          <a:p>
            <a:pPr marL="342900" indent="-342900" algn="l">
              <a:buFont typeface="Arial" panose="020B0604020202020204" pitchFamily="34" charset="0"/>
              <a:buChar char="•"/>
            </a:pPr>
            <a:r>
              <a:rPr lang="en-GB" sz="3200" dirty="0"/>
              <a:t>He was polite and hardworking, became rude and unreliable. </a:t>
            </a:r>
          </a:p>
          <a:p>
            <a:pPr marL="342900" indent="-342900" algn="l">
              <a:buFont typeface="Arial" panose="020B0604020202020204" pitchFamily="34" charset="0"/>
              <a:buChar char="•"/>
            </a:pPr>
            <a:r>
              <a:rPr lang="en-GB" sz="3200" dirty="0"/>
              <a:t>Today we know an area of his cerebral cortex was damaged which controlled social inhibitions. </a:t>
            </a:r>
          </a:p>
        </p:txBody>
      </p:sp>
      <p:pic>
        <p:nvPicPr>
          <p:cNvPr id="4" name="Picture 3"/>
          <p:cNvPicPr>
            <a:picLocks noChangeAspect="1"/>
          </p:cNvPicPr>
          <p:nvPr/>
        </p:nvPicPr>
        <p:blipFill>
          <a:blip r:embed="rId2"/>
          <a:stretch>
            <a:fillRect/>
          </a:stretch>
        </p:blipFill>
        <p:spPr>
          <a:xfrm>
            <a:off x="7329714" y="1689402"/>
            <a:ext cx="4553029" cy="3048000"/>
          </a:xfrm>
          <a:prstGeom prst="rect">
            <a:avLst/>
          </a:prstGeom>
          <a:ln>
            <a:solidFill>
              <a:schemeClr val="tx1"/>
            </a:solidFill>
          </a:ln>
        </p:spPr>
      </p:pic>
    </p:spTree>
    <p:extLst>
      <p:ext uri="{BB962C8B-B14F-4D97-AF65-F5344CB8AC3E}">
        <p14:creationId xmlns:p14="http://schemas.microsoft.com/office/powerpoint/2010/main" val="12800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67640" y="1203960"/>
            <a:ext cx="11186160" cy="4973003"/>
          </a:xfrm>
        </p:spPr>
        <p:txBody>
          <a:bodyPr/>
          <a:lstStyle/>
          <a:p>
            <a:pPr>
              <a:buNone/>
            </a:pPr>
            <a:r>
              <a:rPr lang="en-US" altLang="en-US" b="1" dirty="0"/>
              <a:t>3. Studies using animals</a:t>
            </a:r>
          </a:p>
          <a:p>
            <a:pPr>
              <a:buNone/>
            </a:pPr>
            <a:r>
              <a:rPr lang="en-US" altLang="en-US" dirty="0"/>
              <a:t>Animals are used because it is possible to control the extent of a lesion or area of stimulation under laboratory conditions. </a:t>
            </a:r>
          </a:p>
          <a:p>
            <a:endParaRPr lang="en-GB" dirty="0"/>
          </a:p>
        </p:txBody>
      </p:sp>
      <p:pic>
        <p:nvPicPr>
          <p:cNvPr id="4" name="Picture 8" descr="Image result for animal research brain funct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4742" y="3002280"/>
            <a:ext cx="4575704" cy="30499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12192000" cy="723331"/>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800" b="1" u="sng"/>
              <a:t>Investigating Brain Structure</a:t>
            </a:r>
            <a:endParaRPr lang="en-GB" sz="4800" dirty="0"/>
          </a:p>
        </p:txBody>
      </p:sp>
    </p:spTree>
    <p:extLst>
      <p:ext uri="{BB962C8B-B14F-4D97-AF65-F5344CB8AC3E}">
        <p14:creationId xmlns:p14="http://schemas.microsoft.com/office/powerpoint/2010/main" val="373362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70560" y="1248727"/>
            <a:ext cx="10515600" cy="4486275"/>
          </a:xfrm>
        </p:spPr>
        <p:txBody>
          <a:bodyPr/>
          <a:lstStyle/>
          <a:p>
            <a:pPr eaLnBrk="1" hangingPunct="1">
              <a:lnSpc>
                <a:spcPct val="80000"/>
              </a:lnSpc>
              <a:buFontTx/>
              <a:buNone/>
            </a:pPr>
            <a:endParaRPr lang="en-US" altLang="en-US" sz="2000" b="1" dirty="0">
              <a:latin typeface="Comic Sans MS" panose="030F0702030302020204" pitchFamily="66" charset="0"/>
            </a:endParaRPr>
          </a:p>
          <a:p>
            <a:pPr>
              <a:lnSpc>
                <a:spcPct val="80000"/>
              </a:lnSpc>
            </a:pPr>
            <a:r>
              <a:rPr lang="en-US" altLang="en-US" sz="2400" dirty="0">
                <a:latin typeface="+mj-lt"/>
              </a:rPr>
              <a:t>The problem with these studies is that the activity of the brain is not measured directly: it is either inferred from </a:t>
            </a:r>
            <a:r>
              <a:rPr lang="en-US" altLang="en-US" sz="2400" dirty="0" err="1">
                <a:latin typeface="+mj-lt"/>
              </a:rPr>
              <a:t>behaviour</a:t>
            </a:r>
            <a:r>
              <a:rPr lang="en-US" altLang="en-US" sz="2400" dirty="0">
                <a:latin typeface="+mj-lt"/>
              </a:rPr>
              <a:t>, or by identifying links between tissue damage and brain function. </a:t>
            </a:r>
          </a:p>
          <a:p>
            <a:pPr>
              <a:lnSpc>
                <a:spcPct val="80000"/>
              </a:lnSpc>
            </a:pPr>
            <a:endParaRPr lang="en-US" altLang="en-US" sz="2400" dirty="0">
              <a:latin typeface="+mj-lt"/>
            </a:endParaRPr>
          </a:p>
          <a:p>
            <a:pPr>
              <a:lnSpc>
                <a:spcPct val="80000"/>
              </a:lnSpc>
            </a:pPr>
            <a:r>
              <a:rPr lang="en-US" altLang="en-US" sz="2400" dirty="0">
                <a:latin typeface="+mj-lt"/>
              </a:rPr>
              <a:t>So how can we measure the activity of the brain directly, </a:t>
            </a:r>
            <a:r>
              <a:rPr lang="en-US" altLang="en-US" sz="2400" u="sng" dirty="0">
                <a:latin typeface="+mj-lt"/>
              </a:rPr>
              <a:t>without having to operate?</a:t>
            </a:r>
          </a:p>
          <a:p>
            <a:pPr eaLnBrk="1" hangingPunct="1">
              <a:lnSpc>
                <a:spcPct val="80000"/>
              </a:lnSpc>
            </a:pPr>
            <a:endParaRPr lang="en-US" altLang="en-US" sz="2400" dirty="0">
              <a:latin typeface="+mj-lt"/>
            </a:endParaRPr>
          </a:p>
        </p:txBody>
      </p:sp>
      <p:sp>
        <p:nvSpPr>
          <p:cNvPr id="2" name="Title 1"/>
          <p:cNvSpPr>
            <a:spLocks noGrp="1"/>
          </p:cNvSpPr>
          <p:nvPr>
            <p:ph type="title"/>
          </p:nvPr>
        </p:nvSpPr>
        <p:spPr/>
        <p:txBody>
          <a:bodyPr/>
          <a:lstStyle/>
          <a:p>
            <a:endParaRPr lang="en-GB"/>
          </a:p>
        </p:txBody>
      </p:sp>
      <p:sp>
        <p:nvSpPr>
          <p:cNvPr id="5" name="Title 1"/>
          <p:cNvSpPr txBox="1">
            <a:spLocks/>
          </p:cNvSpPr>
          <p:nvPr/>
        </p:nvSpPr>
        <p:spPr>
          <a:xfrm>
            <a:off x="0" y="0"/>
            <a:ext cx="12192000" cy="723331"/>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800" b="1" u="sng"/>
              <a:t>Investigating Brain Structure</a:t>
            </a:r>
            <a:endParaRPr lang="en-GB" sz="4800" dirty="0"/>
          </a:p>
        </p:txBody>
      </p:sp>
    </p:spTree>
    <p:extLst>
      <p:ext uri="{BB962C8B-B14F-4D97-AF65-F5344CB8AC3E}">
        <p14:creationId xmlns:p14="http://schemas.microsoft.com/office/powerpoint/2010/main" val="643835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 calcmode="lin" valueType="num">
                                      <p:cBhvr>
                                        <p:cTn id="7"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710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7107">
                                            <p:txEl>
                                              <p:pRg st="3" end="3"/>
                                            </p:txEl>
                                          </p:spTgt>
                                        </p:tgtEl>
                                        <p:attrNameLst>
                                          <p:attrName>style.visibility</p:attrName>
                                        </p:attrNameLst>
                                      </p:cBhvr>
                                      <p:to>
                                        <p:strVal val="visible"/>
                                      </p:to>
                                    </p:set>
                                    <p:anim calcmode="lin" valueType="num">
                                      <p:cBhvr>
                                        <p:cTn id="14"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710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0781"/>
            <a:ext cx="12192000" cy="832660"/>
          </a:xfrm>
          <a:solidFill>
            <a:srgbClr val="FFFF00"/>
          </a:solidFill>
        </p:spPr>
        <p:txBody>
          <a:bodyPr/>
          <a:lstStyle/>
          <a:p>
            <a:pPr eaLnBrk="1" hangingPunct="1"/>
            <a:r>
              <a:rPr lang="en-US" altLang="en-US" b="1" u="sng" dirty="0"/>
              <a:t>CT/CAT Scan </a:t>
            </a:r>
            <a:r>
              <a:rPr lang="en-US" altLang="en-US" dirty="0"/>
              <a:t>– </a:t>
            </a:r>
            <a:r>
              <a:rPr lang="en-US" altLang="en-US" sz="3500" dirty="0"/>
              <a:t>allows 3D scan of soft tissue using x-rays</a:t>
            </a:r>
          </a:p>
        </p:txBody>
      </p:sp>
      <p:sp>
        <p:nvSpPr>
          <p:cNvPr id="22531" name="Content Placeholder 2"/>
          <p:cNvSpPr>
            <a:spLocks noGrp="1"/>
          </p:cNvSpPr>
          <p:nvPr>
            <p:ph idx="1"/>
          </p:nvPr>
        </p:nvSpPr>
        <p:spPr/>
        <p:txBody>
          <a:bodyPr/>
          <a:lstStyle/>
          <a:p>
            <a:pPr eaLnBrk="1" hangingPunct="1"/>
            <a:endParaRPr lang="en-US" altLang="en-US"/>
          </a:p>
        </p:txBody>
      </p:sp>
      <p:sp>
        <p:nvSpPr>
          <p:cNvPr id="22532" name="AutoShape 2" descr="data:image/jpeg;base64,/9j/4AAQSkZJRgABAQAAAQABAAD/2wCEAAkGBhQSERUUEhQWFBQUFhcaFxgYFxwYGxgYGxkYFxscHxcYHCYgHBwlHRgYIDAgIycpLCwsGB4xNTAqNSYrLCkBCQoKBQUFDQUFDSkYEhgpKSkpKSkpKSkpKSkpKSkpKSkpKSkpKSkpKSkpKSkpKSkpKSkpKSkpKSkpKSkpKSkpKf/AABEIAK4BIgMBIgACEQEDEQH/xAAcAAAABwEBAAAAAAAAAAAAAAAAAQMEBQYHAgj/xABEEAABAgQDBQYDBwMDAwIHAAABAhEAAwQhEjFBBQZRYXEHEyKBkaEysfAUI0JSYsHRcoLhJDPxFZKiQ7IIFjRFU2Nz/8QAFAEBAAAAAAAAAAAAAAAAAAAAAP/EABQRAQAAAAAAAAAAAAAAAAAAAAD/2gAMAwEAAhEDEQA/AMYaA0dQ6Rs1ZkqnAfdoWlBL5KUFEWzbw58SOMBzXCXiHd5NfPNz+bXDhfR3aG7QcHAE0G0dypRUQEgkmwAuSekaNuj2UqmpTNqFYUm+EDT68usBRNn7GnT/APZlLmf0i3rlEsezyuwhX2dTHmH9AXjXpc7Z2zB3ZmSpKjchSsUxXMgOr2A4RTNudsi+8KaSUjuwWC5gUSvmEgpwjq56ZQFLVudWAt9nmkjggn3AaJWX2X1pU2ACwuSwc6ZRat1+06bMRVLqu5CZMrGgDwFSySEoAKjidtLxWJfaxXhZUVS1A/gMoYR0IZX/AJQCtR2TVSEYiuXYOR4j7pB+UU6so1S1lKmcFrEEeoi97I7YahMz/UoRMlk3wJwKSOKbseh9RGkIpqPaEoTUplzkrDYsIxdC4cEcDAedSIIiNF367NPs6DPpySgfEg/h5g8OR8uEZ2RAOKWagAhYJONBBCUkgDFiDq4uLMRa8N5ygVEgMCSwZmD8HLesFAgOGhOoGULQlUZCAQgoESW7mzU1FTLlLJCVkglLAixOobSAjYESm3NkiT3JSSUzpKZgdixJUlSQtPhUxTpk7G4MRkAUCBAgBBwUCANonqTdYqS6lYTwhnu/JxTgTcJSpXmBb3ibpFrWJxSbiUhhzPjPm5gKzXUZlLKFZjXjDeLBt7DMlJmp/Coj+1XjS/QkiK/ACBAgQAgQIEAIECBACBAgQD6Jam27glqld2DLXJ7spxfjxiYJmLC7hSQW4BniJg4ANCtNTKmKCEAqUosANTCYjTuxXYoXOmzlB8CWDj8xYt1b0DawEl2edmSUoTPq0nGq6UPknTE3HNvWNIqZyJSFLmKShCA6lEsEgfIQ9CIz7tskTDQIKHwCckzG4YVYSeQU3m0BmW0dkTa+uqVUn+pCpilgghJKFFx4ZpSpk/CbMGGjRctm9h4MkGfPUicQ5CEpUlJ4Em6iNSCOXGKV2eSSradKEqwnvQXHAAqI/uAKfONY3v3+l06iiVMHeyiApLOCbEg+Vn4wEHS9jtNIlzFVk8qS6cKx91gze6ioEqyblaO1dj9FNlvIqJoJyUVIWOhThSfcQdDtQV9DtCaoqTMSgqAd8ISCpJCeqSIp2yN8ZiFJEwKIGrNd87fOAhd6N1p1BO7ucAXBKFp+FaXZxwPEG48wS97PNszpFdJTKJKZ0xCJiNFJUWduKXcHlweNO3v2hTTqKk+1SlzJdRMTL7xJAXIWQQF5XLi41AOdhHG5PZX9hqVT5s1M0pCkyglJDPYqU+SmcMHzN4C6zacKSUqAUkhiCHBB0IOkYj2jbhGkmGdJH+nXo7lCtU9MyDwcaX3goiG3tkE0c/DLE1QQSlByJF/WxMB5ngodV6RixIDIW5SPy3un+026NDaAKEajIQtCNTlAN4Xoq1claZktWFacja2msJQUAtVVy5mHGokIThSMglLksALAOSepJhCDgoAQcK0tIqYtKJaStaiyUgOSTo0XmV2cLkIEyaO8XqnCcKTldRso9LQFGlUi1/ChSugJ+UczJCk2UkjqCPnFwVUFKsLlxYgWAi+9nmzBULCFkccnfkx/4gMx2bSmXLxN4lEX0aH+wV/ezzYC3llGidp+4KaaWiqk+Bpgxo/CdbaJy0EZts1Tme9ioYm/SohjAN1IdC5dgDiItzxD5xWyLxoe5dCmoq0BfiQAvwJ+KYb2cXtn0iW3p3dlU8wkSJSLnw/GU6XexOsBkzQUXrvUFnShuDAH1EQ+2djJKDMlZj4k524wFdgQcCAKDgCDwwHMCDaBAPoOCg4DuUhyBk8br2LyFfZJiiAEqmAI/pSkZ+ZJ84yvdHYIn94tfwISQBxJufb5x6C3Q2X3FHKThCSU4lAaFV28gw8oCR75OLBiGJnwvdukcVtUiUgrmKCUDMn6v0jON656k7TVNSohUvClDHUJD/MjneIvezfBdYgSywlhTgAEFZTa98ngJhNZslE9dXTy3qkoWtKQFJRjwkfC+FJL3tqTnGQzNoTFTlTJrKWpRUpxYklz5XtFjpaQpxrLZZ8i75aiI9NIlRA/K7njwz9B0gJOl3smSwpAQAFpZYSGcO5HpCE6qRMBxIY4eHCGU+nMtSSBxf8AloWRVYiA3EZcv8wFl3G3rlSCZdUpKqZRBTiTjwTUkEKYvZmuMiEtGtbJ2vKqZfeSFhaHIccR1jBFU3epIDEDLmDkPW/lFh3H2+rZ4XLwhSZigT+kgNAbMUwhVSMSFJOSgR6hoquz99zOny5ZIQlfwqGSidCPbqYuhTAebt4t3e7qp0pJcKCpkkv8RHiUjqRibonjFWjWt+t11JmTEoPifvpLu4IzT+3pGW1splOAyVjEnodPIuPKAbQjU5CF4Qqch1gE8OV84PA8EFR13lmgEzAQgkgAXNhCiZl4t/Z9u2uqnDCPiPdJJ0JHiV/ahz5wDjczZiEze7+1IpZqgR3qj+IiyElJ8ILh1WjddiUCqzY8pCyBNVKwlWf3iSUKL8yDcRnvaJufS09SO7Sgd4kYgbkFKUpdtAQMxq8TvZbttVJTplz1I+yTJy0yZhWxlrLHAoGxSonwqBzJBzgKyvsmq++KRL8ILBT2OevDnGrbnboJopYKmVNIDkZDiBFkRMBDi8Unf7fJVJSKWkfeCalIBy1N/SApnblvOiZNl0iFf7b94QR8SwlIS3IE+sZlPTimTBhZkoQA5y75vcAxxXbQmzzNUEYpq1KVMJUFKv4ioJ0HO8cLWQAAS6kpViN7MVnmzwFv7JilO2JBDYVGcAzWPdKDtpw840TtQ3UNTTGdIvMlKUFpSlytOJtNU/J4w3ZO1zJqZM0J8SJiFJIsTfMl2U41j05uRtT7RTmYzBcxagOSjibyciA8urQpJZQY5XiwUGx1/Zu+UMKX8JOrEh+YcN6x6G25sOhYz6mRKUU/iUgEngP1HrGZdqW9cpNOmmRLxTqoy1qlC3dSEF0JZPw4wHYNZSjwgMd27QISrHKUFS1cA2FWobS7tEU0X+ZRT6zvZ66eVKly5ctMzuyyWUtMuWMLnxDN+A5RRaqUULUg5oJSeotAIwHgGA0B1i+mgRy8FASEdypRUQkBySABxJsI4EWDcjZZnVaAHZHiJA4ZX08+EBpWxN3xIppMhLqVNWlKiPxKUXJHJteAjSN4NropKaZOVkhJwj8ym8I+tHhlsHZAKxMItLHhDuyiGJ6gOP7oova1UTZlQJRJ7mXhASNZig5fjYiAr82tVMV3iy6lDEpWVjb5RDVymUm+G1kganP1hudpzElUpBBcsSQ5sPlD5dMEsVuSRrnkGfUa+kB3TLISoHP/AIs/7wJVMHBBuMw56Dp1haTLxANYO1+OnuBHRllIGb6njd4BrVSsSwkPZ768/d8obGlDtrd2PL+RDmsqVJmy8ilT6ZEhn5tC/d+IYuXrlwgIlKykC13b0OcODNCPjVyIEOptLbhYeuvygGS7hQs+G4Z8vXU+sBzL2vKl/Cpykgp/TfiNco0ndztIQtSZNQkpUWAmaEmwxNk51y4tGPbR2Z48KAx0HHoYl9mFa5Dg3BALZ2/4gNg302epUpE5F1SFYmzdBsr0F/WMQ332EZMxTJZBV3iTpgmXYcgoH1jaOzjbnf06pSv9ymVgPNBukjlmn+2I7f7d8TBgwDCoKSCLYcVx6EQHn2EanIQ4mSykkKsQSCOBFj7w2qchAIGA8CBAGHJaPUHZjutLo6OXPWQFJkkqJZk5qWfTM8o847tU+OqlJZ/GI9C9oW1e62WiRKLrmIluQWARYB9TiIZtWVAZ1t7b8ypqZ0yUGC1KIUtyUEthCQ+YQEkvZzFo7O9iYVCZOlLmynQhjL7z4nSlRBFgHc8BeKCmtTTCWMPfLN2xEdSW4kvxiYG9G0lICRUmWnRMsYQALsGvAbB9j/6avGlRNIsgFJJ+5JsL6odgHuH1EVHtOXI7hRMwOiYkoBGJ3RiDtdsRa4zBiho25XSyqYmpXMceNMw40LGoUlRINunKI+vnVFZTKJY4cTsDkPEBm9rAPeAqqCtawkgKuzhN1c3FzE1PSSlKmJUcYAGYwIADdAkj1iM2XWqlomApZvx/iS9iBzIdnyudI4k7fUiZiSGSCChL/CUhk+2fFzAOqPa6lzEy/AylJAKkBTFwHBFw+rWuS0b3uTXd3JRLSsJlykgzVcS5AT1ISotwvGBbPV308LSjCed04tC55tFrqNoVEoIkpwg3U7PiUbuUnOzC9hAaVX01RtOcqaJgkU0qyVquhOQLAkBanzOQyvFN3pk/Zp8+UtalpVMKscw4iCC2J2e7FJGTEWtEYdtbQUP/AK2c/wCXEAhhkMKQw9Icz96zVJEmsIM8MBOOEJXckYwBY5JxC2TwF+7MpMqdS1VIpAClJGMuDjSsKSFcyCM+YyjFO0PdxdJU+O5XmcnKbO2jhix5xc9x9qKotpyMZaXNJlqY2GIYSHybFgVbIpPGJrt12QldOJ6ACQsFxcnEyS5yZ3AzygMJgQIEAGgQUCAkBGudj2xvuytv9xYv+lOnvGSCPRHZNRo+zS8BcB3PN29maA0KVICQAAwEYnvBtDv6ubMbw94oJ4EAsDfNwB6xr+8lf3VOsgspQISebG/pGMzpBY/pDDTIwFfTTiXObLEVHpdrNC8+V4y+eT8LtrDmbKCZqbPiC2PAln6QipyCS5V/l8v3gHcuV4XHTh7ZZx2UYsT2f3L+1vlHFIggDJ+fPrrYwDOGTs/0H5G/tARu0ppEyS1wCRwJLtb64RJy0sQfcnJ2LdLxC7eS65av1ANwsPe8SiDpoGHNtXbl+0A4Mt8y4A1tzztfKGqgQ9xY66vclvJoUKnvkR76J/nzjmel3LEsGsMwODHmfUwEftSnxJExDgoVZuD3+USGzJWFna4c6C55czHEtDhdi2fVtX4aNDuUl1F2DC3QAH/EBKbiVfc1oWScMxOBV3cEi/kQD6xqG26NK5eFWRIHrGPUqyhaVJZw7Hkzft7RrFBtD7TSk5rQA/MpZQPm3zgPOW/dH3ddODMFEKFmzDH3BitVOQjR+2DZ5FSic1piWJ4kEn94ziqyHWAKosw/SPlCSfeApfyEEIC3boTf9QiWEhKggnFriwsm7WYkZc3i+b7VX36kqQqX3RCTiI+BCEpSWBsGBLfqim9mdLiqDPV8EopKi7MkeItxVYADnCu9O0TUY1AYe9mMA5OFL3DnNh63gG2zZKlq79XwrIZOuHS4vwidL3t/yQXF7+QjmRKThw2yHTJofU8gcM/2gGNVIITlc8Yh0EpVMlsrAouzlJGbG3XocmifmTg176RF10t8LZgwEDUbHUoKcAMXAfCluLNb/MMpO7ilGykkC5Ys3qIulLvJ3cldOtEuZKVdTghaVcUqF35GFdm7fpqYYpUoGcAwXOJKEA6iU3iVfM215QFf2LMVInLSCpARqhXiuMgQ7WN7XvpEpSzO9JmG6llzbJg2FtGAFuvGI+UVrmLUpeJU1RUtTMWOQbRxpwiapaYBsNm+vowAkDxqfRmfgz5a3hhV7NTMQVEquCM7Bixe2VjzzielS7uBZuHrnDarQpTA2u59j+0BV6CcQkyCXUhlIPEPx9b840nfibi2LSl/jlTGPEghQPoT7xQtso7tUuYB8K2J1ZVvnFgqa0nZkyWTZC8SXJOctYLDRLN53gMtmg/Fx6ftCMHicNHJgFsJ4CBCTwIB+I9K9klGkUcpQL+AHzJL/vHm6mS60g5Ej5x6a7KZOGglf/zRbmp1H5iAQ7Qq37xMu/hlqPD4y2fFk5c4oU2eAOrc/o6xYd/dop+1LIJJGFPQpF281RVl1qRcsTwLkCx9/wCIBOZVNxcH1fzhBBxKd9PRuvVvKGNTMJWSnhzF9beUOdmItYOXz8gB+0A5nEnLTMHXUWzHOOEJvlkenHT36mFZ6BYi2vI2/kRzMlsQPzEEhtGvr09YBpXU2II0BViL2y0hzIDhzq9uDv78xHU0OElmva2oLX0zYwWEqSAwa1jb58yTANlTCCXJsebYePMQf2spWMyktfqB6f8AMLTEpuo8RkOHhtyf1g0AMnEAwsWsQRdiP4gG5LZO3E5EfvD+mWHVbM2fPpnyMNKmQAQNMTF7ecJheYGZ1vdjbmxygJHvU5K1f5i9ywzjQezya6piQGGEE9Q1rW1MZoukJTliOl9eg0yjQOzF+9mDTuxqT4nST84CF7akJRTYQkXWGPAjT0jCqrIdY2LtlKlTpyS+FCpSh/dL/ke8Y7VZDrAJy1gaOeeUcqU/KOImdkbIdSFzLJJBA4/4gLNQ0pp6YSwACs4it8ywFhwDtzI5w2kbOExYK7ol+FI4nUn5RJbZq/EtSskBmOmFIHzjvYqPu08cLnzv+8AcuSAQL2H1aHmJ1AOwOcOaHZqlqIZiOMM1SyF9Rb0gF04QlSW4Ne/v0iK2lVhLFieWr5fvD+VNBd8xEdL8VUBmAknpfOAbq2dMwlWByofClTHlmNI4l0MxSf8AbKSC9ziy9OftFjSix0gwm0BX9lz0NhIIIOoYl/3iS74AFgeLv+0NdtSwhUqZqSUq5jSHSJRzgFqSco2UQeBFnELVimHy/eEJSfEBl9PCtYh+g/xAV7bEpa5Kr2IyZ8iD5Q52NMxowuwUkaO7PbzDh9HMK1ivCRyyy9oi9nTlJCVJOEpJvoLu594CoLQyiMmJHu0Kd8nCQR/Tyh3vLICKmYA1yCWydQCiz6OYjIAQIKBASSCxj012VVoVs5JF8CUg9QgWjzII9A//AA/rehnDhPPuhMBVdrS5ippOZWrFd8yb5aWg5eysPxpV4gTiybrfmIndr0mFakuxQ+nD/mLFsKmTNkpOFrAOQxJbOAzWjlvOKVDCQSxzuztbrByqIoWoGxIcNfjfo8W/bGxkIJWLEEYdLnPlnFXrwpM5Ad1MAoOxyACeevpAJzmJ8Vxl6H69YhdpVUynWglyjX1ux4xOpkOoqAyBGFtOI+tIVnpCpWGYAU4g7cW566QDBakqQyFc8uLaQntmuCE4UXWXYZ52Hpcw2G7wcJxnC2Jn56tkLj0hbZuyRLGJRCitYSk3OEPx4a+UBzTUcwpQqY6Q1s7lufO8PpCwFOQCxL2bSH9WjwpD5BPqOWQhkUBaRrYhxpc5m1zANKpeQIdyLuW4HX6aElFgWGQA5Ea2Hl0h7MleAuGY2fpb+fKEFSrAi1gWtazfX04LyalJYKIxMP3Nou/ZrMAnC3xoUP8A2qHlYxSaemAJ/N0sXv1JaL32cUZM4rv4EG/9XhA9jAVvtzkhMwKAuvuk+hUfkIxKsHzjZ+3raAM6VLDFSCFdAEvf/uEYxV5DrAIIUxDh20iyUck4EVE9YSgq8CBdSmPolL/8Q02Vu+uYlMxCpZ4hRuPI5xztZYXOlykfCjCgNk73aAmt5qt5cwj8SyB5l/kI0PcTYqUUomqGJKEIDkt4iHLWuwjNN4qdTol3czSL5uBGobHTNVspISXElfjANr5Wzya5gLDSVNKVDFLc5Ok3HV84q+9GxkyZ4CT4SMSHzbh1EN6GpKVhQOUSe/qlKmSlFhjlIZtWsel4CmTPASQ9yB6wwCzKmd6zpBII5Hn9ZRMVYBe3K0NpQBzyNjAP0TsQBGRD+UGkxGd3MR4UMU5Mc0jyu0D7w+A2Tlie5fha0A02nMM5WIAhEtwDxVqWyiXlTx3Y9vrzhlXMEMBZrMMh/nKCkTQpCbWaAfUeZLaGOpqnQ4PLP/EJ0rgK0DQcoOjz+rekA3mU4a93+s4gtnBlTEZlKj6EcIsE4cT/AB6RXSQmrmjRSQfNmgIreZH3oVcuhDnoG+QiGi0TkJmTSkfEhKS35gEh26ZtEVteiCQFpyNj1gI1oEB4EBICNz/+HitBk1Mp7haFtyKcPzEYZF/7Gtt9xtGWFFkTwZR/qN0P5wGkb+bEaoxuQmZ4uNwz28veO939qqQlMtVwCcJys/wtwzi3717J7+nUB8aXUn0uH+soypdUqQwJs/tn9HlAW7bSu9ZQYoQ5Z2uH5acIz7as8qngksVFyD1GnN3i0Da9OJQUVlTJJYcc/SzRS62r7yaVBwXGEZsHsICUBKWL/wAaufeAZQUhQL34cWF/cQXeOE3s5cA5c76sPaBIXkbFnc8WI9/5gG8uccDrS9rKAcPwsb2YR3jDOEkJS+EG18ntkLix4mFag4cOF8BKSpgSRxBDdYQkLVMUoq8KEqcnX4SRZvWAWqFtLctcOq+v7PpCUxWF7/lPINZ+WsOJ6vGwDp/C3Rxd2ziPr5rApCQcTern3ZjAFVmzl8xr73+soFFTk6NmPlBT5oCPF5tewd8/OFqQnBcgkO4A5u7A9NRAPESlYmzOH00/zGj9mVEE08xYJJXMIvl4LW5OTGebPlFSkoSPGrCGYXU4Ay0cxtFFTJp5CU2CZaLtyDqPmXMB537YKjHtWov8CEgeiEt7xnVXkOsWTenbP2mpqZzEd9Ncckh7f+2K3V5DrAN0zCMiR5w62QPv5b/mB9LwzhSnmMoHgRAaJv7LbaMwgfDNWoBgP/TQvTl84tO5+3u5WmakYpUwBM1GikHUjim5frEJvhLARQ1d2nS5YW+pR9yo+Yw25Q02AooK0H8CiOYa4z8jwgL9vhsPuZ5XLS0pZBSRkHGQ84Z7zzXpqQO6vvDzAKgB8o6o98pqE4GQtIuELAUgH9ILFPQFs7RC7T2uuom412wiwAYDRgkWEAxqMs9TEb3wEwJVkpPoReJGoV4W+r6wyq6V0pILEMR1y93gHQVoQ6hnp5iCDDl5uQNb6QwRtFvCrNNjHf24EFhYZ6QHdWsYTo/sMo5p0MHAzhFKStQJcPdmyA+hElg8MB3SLJ8J/wAefrCMssSOfrrmIWplMk/v1hBSi5a4f6vAJTSxJ5cYrskd5VKKfxJYdfhicr5n3an4QnuPT/66WCLS2KrPklUw9btAQO8Svs+0Vt+BSQf+0Awe3NpyjJ7uXcqViJ+UR+8tV3lXOX+aYo/TRGQAgQcFASMPNn1ikHwllApWk8FoLj2KvaD2zsiZSz5kicnDMlKKVD5EcQQxB4EQzBgPWO4m8wr6GVOcY2wzBwmJsr1z6GKf2gbuFMwFHwTFPkLG5KdLaxSOx3fUUdT3C27mqUkFWqJmSeWEkt5jhG9bX2aJ8pSCBcWfQ6QGLjZCQgjR8jb1PnEVPoVIVewz+j6iLdtGgUhagQxBYhnCmzuMr36REbQoyW0OR1vo3J3gGQyfM5EZh8tdeXMwEowpJCh4muA7eT8R7iGUypUgkEByRicaXGXG4vEp3X3d7mwCQLDXPpAdpUQMTOSzg5NbP0MO9oqBIAFiQScJw39soaliwuzjPINqTxv7wrXF0oI1GZyB8QsNRYQEdUVqhZrZEu9g2mcMkLN13OQy1Nv2zh1XsFXci3FwToBrk78oRo1M74gFE+TjK+cAjVJJSFMRhGT6ccr6wrs2Wr4k5WJcMcmPTg3OF6qUsgLwhhZmyHI+fDWJfYkpSglIBKywDakfD529YCZ3EoSqrQopPhCiXBcMLcs2ib7YN5xSbPWhJabUvLQ2bH4z6W/uEWXYOxhTy+K1XUefAchHnftK3t+3Vy5qT9zI+7kjixPibmXV0CRAU2dw4fPX65Q0q8h1heFKrZkz7P3+H7rvRLxcV4SsgdAz/wBQgIqDIgoEBqm7Cv8AqGx59JnNkDvpT8EhpiRwdLGISmr3ly5w+JLSpocNiAZKuMMOzjeb7FXS5hcouFJ/MDYjzH7RMbybK+zVy5alJMmtR3spaRhR4iSkhLlmNiOMA+lrJL/QheUXPWxb6sIjqGpGEBdlJBCuqbG+kO0TBZsjAOTK8RLfXDnBqlAsISXPz/b/ADHJqwhsy8Aw2rSgB815ADNXKGez5GOYXLJGnPhwiY75Dvdzx/iEZc0FNwWdTEDmbhoBeXQsX045wqoZAQMfgDe/8QJYJygOFgAAPx8/4NoSxNp15R3NUL2YgdfrWGc+sCCMWR/5gGW0Jg70JUod2AVq6J49S0S+66jIoaquUCMYMtBbIrsS/JEV2bINRUJkobFOKRf8KB4iT1+Qi2dqtSmlpJGz0ZykgrL2xqZRtlYQGUTVuSeJjmCgQAgQIEBqspI23ShP/wB0pZbJe32qQn8L/wD5U6HXzLZ6pBBIIIILEGxBFiCNDC1DXLkzEzJSihaCClQsQRGg1NDJ25LVOkBEnaaEvNkhgmqYOVofKZx9/wAwDPJE1j1bqGyI6R6X7M9+010hMuaoCqlp8SfzpFhMHEHXgXjzPPkKQpSFpKVJJCkqBBSRmCDcHlD3ZO2ZkhaFy1lC5ZdCgfhve2qTqPoh6h3m3eVPZUssofEPzD+ba6RRdo0C0LYjJTkEN0JH1nFm7Ou0NG0ZWBbJqZYGNOix+dHEHUaRO7f2CmoRZhMA8JI9v8taAxuspMSnYFtANBlc+cN6etUA0wEsS3J2H7geUWTa2xJskELTh1JZ0+Ry8iYjJdKMIBT4hmANQOD8+loBKUrFkSGJAGfOFElSkXLYCtIH6cwq/QwDSgL+E4dGd3wj9mN9YmpOzT9nNizgl82BY3LceMBWaiQleIZEPcAsVAvc+cNZdK0wA5DhoQ+oteJr7OBodFMdbMPQcYltj7mTJ4HhIS7lahhGhDC72taAjhS4mShGJwAnDc3a3y9Y0XdbdFNMAtbGY1sjgtoeNyPOHmxd15NMxSMSwPiOmlhpERv/ANoEvZ8ohOGZUK+GW9kj862+FI99ICN7Vt/BSyTTyFJ+0TQx8X+yggus8LZdekec5012A+EO3nmTzP7CHW1NqKnTFrUoqVMUVLUTdZd9ckjQch5Od2d159fOEqQnmtZsiWnVS1aDlmdIAbq7sTa+oTJlWHxTJh+GVLHxLUeWg1LDo+7Rt4pMwSqSiGGjpXCDrNmH45quJVpyc6sJLeTeSRTSFbP2aXlE/wCpqfx1KhoCMpQuG16OVUCryHWAbQUG0AwABaNR2TK/6vsz7MCPtVI65BOqB8ct/wDyEZbEvuvtxVLUImJJDEZFoCTpK0qBSs4ZyWCgo/GBZ/6tDE9TTwtIJsMmdy8SW3tzk7UxVVCsCpJKl06sKSqz+Ag+I2dz8RVpFR3YQRPMuYcEwYgULBBcZga4v0nhrAWSzubBtf5g1S8Ya/lnBzKNQdS8nYDTOEkTGJEAggFCiCSRo/8AMc7MV4M7hSh/5Ew5qUu3K5MROwqsrK2BYLLXtflATMy4gFWFN+Iyv1jidPII4ERxJBUfDd7W5wHKl4dXBe94jNoTgkd9MunKWjLEdS/D+IYTdugTVYknCgkNxOV4mtjbLOJNfXWlJvJkqBBmNZOdgjUq1wwE7uZRpoJB2pVsqbNCu4l8c04jZsIH7axmu8G2VVM9UxZJJMOt5d411S3+GWmyUiyUp0AGg/e8QUAcFAjtaGA5wHECBAgJ3aWyJtOQJyMBUHAcHg4LEsQ4cG4eEaSrXKWlctRQtBBSpJYgjIgx1W7SmTiDNWpZSGBUXIFrPwt8+JhvAaRTbdo9sAS9okU1YAAisSAEzGsEzU5eduRTrV96NyarZ6gJ6PAr4JqPFLXwZehPAsYgAYte7PaLU0qe6VhqKU2VInDGgp4B3w/LlAV2jrVylBSFFKkl0qBIKSNQRkY2rcjtvQoJlV9jkJwGf9aRkf1JseAiNpOzyh2zINRs8LoZgLKlq8conkApwOYYfpjM94dgzKKeqRNKCtOqCSPVQB9oD1lQ7RlVEsLlLRNQrVJCh9cojKvc2nWsrAKFF3wmxd9CC2ejR5h2bvHPkKCpc1aSOCil+pSQT5xb9m9s9bLbHNKx+pKF/sk+8Bsh7P5FvHMcauOnCJyn2RKQjAEDDzu/O+sZFSduVQr/ANKUpv0qS9+UwtErtvtiWiUhUuWEqUHViTjHCwxp94DRJO79OlWJMlDszs9s9YLa+8FPSIx1E5EpP6jc9E5noBGE7V7bKuanCglHEpZHyBUPJUUas2xMmKKiWJdzcqL8VqJUfMwGvb4dt4KFIoXQ9u9UPH/ZLOX9S25AxkG09rrnKJUTcuolRUpZ/MtZuo+w0ESe5u5k3aU7upS0Ia6lLewzsEi55OIvm2thUGwEyyuQqvqlvgM1hKSRrgv7hR5iAqG6/ZzNqJf2mpWKSiTdU6ZYqH/60H4n0OXDFlCm82+8vuTRbNQaej/GT/u1B1VMVmx/Lwzt4RDbz741NfMx1EwkD4UDwoR/Sj9y55xBvAAwhVZDrC0IVWQ6wDcwUCBACBAgQEhs7bcySRhUWGjm3Qi4i0VG3afaCEipBRUpyqE3WU6CYkkd62igQrrFHgQF/wD9bIBwkV1OgfEl1FIzuk+OXzcN1hr/APNUhb94mZLJzZj1y/iKvR7Xmyi6VH1L+RFxFipu0CYWE5CJwyImy0TAepICvd4CaRtGgWnx1ExmZgkgnK9hYe/KG0ifQSf9uoYHMd2oseN4Y1E2lnpcUiJanzlqWkaWwlRELpm0SEgGhQsgXUqbNc3fIKA5QBT95qVORmTLvZIS19MR/aDXXVdUlpEo08ku81RKUgavMV0ZkwgnfgSfDIp5MptUyklX/fMKjEFtHeSdOJKlqPVRJ98vJoCwyRR0KSovVVFmUoNKSf0yzdZz8RYPdor23N4ZtUsqWokcPJtLNyFoi1KfO8FAHAgoEAIOCgQAgQIEB//Z"/>
          <p:cNvSpPr>
            <a:spLocks noChangeAspect="1" noChangeArrowheads="1"/>
          </p:cNvSpPr>
          <p:nvPr/>
        </p:nvSpPr>
        <p:spPr bwMode="auto">
          <a:xfrm>
            <a:off x="1679575" y="-1989138"/>
            <a:ext cx="6915150" cy="41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3" name="AutoShape 4" descr="data:image/jpeg;base64,/9j/4AAQSkZJRgABAQAAAQABAAD/2wCEAAkGBhQSERUUEhQWFBQUFhcaFxgYFxwYGxgYGxkYFxscHxcYHCYgHBwlHRgYIDAgIycpLCwsGB4xNTAqNSYrLCkBCQoKBQUFDQUFDSkYEhgpKSkpKSkpKSkpKSkpKSkpKSkpKSkpKSkpKSkpKSkpKSkpKSkpKSkpKSkpKSkpKSkpKf/AABEIAK4BIgMBIgACEQEDEQH/xAAcAAAABwEBAAAAAAAAAAAAAAAAAQMEBQYHAgj/xABEEAABAgQDBQYDBwMDAwIHAAABAhEAAwQhEjFBBQZRYXEHEyKBkaEysfAUI0JSYsHRcoLhJDPxFZKiQ7IIFjRFU2Nz/8QAFAEBAAAAAAAAAAAAAAAAAAAAAP/EABQRAQAAAAAAAAAAAAAAAAAAAAD/2gAMAwEAAhEDEQA/AMYaA0dQ6Rs1ZkqnAfdoWlBL5KUFEWzbw58SOMBzXCXiHd5NfPNz+bXDhfR3aG7QcHAE0G0dypRUQEgkmwAuSekaNuj2UqmpTNqFYUm+EDT68usBRNn7GnT/APZlLmf0i3rlEsezyuwhX2dTHmH9AXjXpc7Z2zB3ZmSpKjchSsUxXMgOr2A4RTNudsi+8KaSUjuwWC5gUSvmEgpwjq56ZQFLVudWAt9nmkjggn3AaJWX2X1pU2ACwuSwc6ZRat1+06bMRVLqu5CZMrGgDwFSySEoAKjidtLxWJfaxXhZUVS1A/gMoYR0IZX/AJQCtR2TVSEYiuXYOR4j7pB+UU6so1S1lKmcFrEEeoi97I7YahMz/UoRMlk3wJwKSOKbseh9RGkIpqPaEoTUplzkrDYsIxdC4cEcDAedSIIiNF367NPs6DPpySgfEg/h5g8OR8uEZ2RAOKWagAhYJONBBCUkgDFiDq4uLMRa8N5ygVEgMCSwZmD8HLesFAgOGhOoGULQlUZCAQgoESW7mzU1FTLlLJCVkglLAixOobSAjYESm3NkiT3JSSUzpKZgdixJUlSQtPhUxTpk7G4MRkAUCBAgBBwUCANonqTdYqS6lYTwhnu/JxTgTcJSpXmBb3ibpFrWJxSbiUhhzPjPm5gKzXUZlLKFZjXjDeLBt7DMlJmp/Coj+1XjS/QkiK/ACBAgQAgQIEAIECBACBAgQD6Jam27glqld2DLXJ7spxfjxiYJmLC7hSQW4BniJg4ANCtNTKmKCEAqUosANTCYjTuxXYoXOmzlB8CWDj8xYt1b0DawEl2edmSUoTPq0nGq6UPknTE3HNvWNIqZyJSFLmKShCA6lEsEgfIQ9CIz7tskTDQIKHwCckzG4YVYSeQU3m0BmW0dkTa+uqVUn+pCpilgghJKFFx4ZpSpk/CbMGGjRctm9h4MkGfPUicQ5CEpUlJ4Em6iNSCOXGKV2eSSradKEqwnvQXHAAqI/uAKfONY3v3+l06iiVMHeyiApLOCbEg+Vn4wEHS9jtNIlzFVk8qS6cKx91gze6ioEqyblaO1dj9FNlvIqJoJyUVIWOhThSfcQdDtQV9DtCaoqTMSgqAd8ISCpJCeqSIp2yN8ZiFJEwKIGrNd87fOAhd6N1p1BO7ucAXBKFp+FaXZxwPEG48wS97PNszpFdJTKJKZ0xCJiNFJUWduKXcHlweNO3v2hTTqKk+1SlzJdRMTL7xJAXIWQQF5XLi41AOdhHG5PZX9hqVT5s1M0pCkyglJDPYqU+SmcMHzN4C6zacKSUqAUkhiCHBB0IOkYj2jbhGkmGdJH+nXo7lCtU9MyDwcaX3goiG3tkE0c/DLE1QQSlByJF/WxMB5ngodV6RixIDIW5SPy3un+026NDaAKEajIQtCNTlAN4Xoq1claZktWFacja2msJQUAtVVy5mHGokIThSMglLksALAOSepJhCDgoAQcK0tIqYtKJaStaiyUgOSTo0XmV2cLkIEyaO8XqnCcKTldRso9LQFGlUi1/ChSugJ+UczJCk2UkjqCPnFwVUFKsLlxYgWAi+9nmzBULCFkccnfkx/4gMx2bSmXLxN4lEX0aH+wV/ezzYC3llGidp+4KaaWiqk+Bpgxo/CdbaJy0EZts1Tme9ioYm/SohjAN1IdC5dgDiItzxD5xWyLxoe5dCmoq0BfiQAvwJ+KYb2cXtn0iW3p3dlU8wkSJSLnw/GU6XexOsBkzQUXrvUFnShuDAH1EQ+2djJKDMlZj4k524wFdgQcCAKDgCDwwHMCDaBAPoOCg4DuUhyBk8br2LyFfZJiiAEqmAI/pSkZ+ZJ84yvdHYIn94tfwISQBxJufb5x6C3Q2X3FHKThCSU4lAaFV28gw8oCR75OLBiGJnwvdukcVtUiUgrmKCUDMn6v0jON656k7TVNSohUvClDHUJD/MjneIvezfBdYgSywlhTgAEFZTa98ngJhNZslE9dXTy3qkoWtKQFJRjwkfC+FJL3tqTnGQzNoTFTlTJrKWpRUpxYklz5XtFjpaQpxrLZZ8i75aiI9NIlRA/K7njwz9B0gJOl3smSwpAQAFpZYSGcO5HpCE6qRMBxIY4eHCGU+nMtSSBxf8AloWRVYiA3EZcv8wFl3G3rlSCZdUpKqZRBTiTjwTUkEKYvZmuMiEtGtbJ2vKqZfeSFhaHIccR1jBFU3epIDEDLmDkPW/lFh3H2+rZ4XLwhSZigT+kgNAbMUwhVSMSFJOSgR6hoquz99zOny5ZIQlfwqGSidCPbqYuhTAebt4t3e7qp0pJcKCpkkv8RHiUjqRibonjFWjWt+t11JmTEoPifvpLu4IzT+3pGW1splOAyVjEnodPIuPKAbQjU5CF4Qqch1gE8OV84PA8EFR13lmgEzAQgkgAXNhCiZl4t/Z9u2uqnDCPiPdJJ0JHiV/ahz5wDjczZiEze7+1IpZqgR3qj+IiyElJ8ILh1WjddiUCqzY8pCyBNVKwlWf3iSUKL8yDcRnvaJufS09SO7Sgd4kYgbkFKUpdtAQMxq8TvZbttVJTplz1I+yTJy0yZhWxlrLHAoGxSonwqBzJBzgKyvsmq++KRL8ILBT2OevDnGrbnboJopYKmVNIDkZDiBFkRMBDi8Unf7fJVJSKWkfeCalIBy1N/SApnblvOiZNl0iFf7b94QR8SwlIS3IE+sZlPTimTBhZkoQA5y75vcAxxXbQmzzNUEYpq1KVMJUFKv4ioJ0HO8cLWQAAS6kpViN7MVnmzwFv7JilO2JBDYVGcAzWPdKDtpw840TtQ3UNTTGdIvMlKUFpSlytOJtNU/J4w3ZO1zJqZM0J8SJiFJIsTfMl2U41j05uRtT7RTmYzBcxagOSjibyciA8urQpJZQY5XiwUGx1/Zu+UMKX8JOrEh+YcN6x6G25sOhYz6mRKUU/iUgEngP1HrGZdqW9cpNOmmRLxTqoy1qlC3dSEF0JZPw4wHYNZSjwgMd27QISrHKUFS1cA2FWobS7tEU0X+ZRT6zvZ66eVKly5ctMzuyyWUtMuWMLnxDN+A5RRaqUULUg5oJSeotAIwHgGA0B1i+mgRy8FASEdypRUQkBySABxJsI4EWDcjZZnVaAHZHiJA4ZX08+EBpWxN3xIppMhLqVNWlKiPxKUXJHJteAjSN4NropKaZOVkhJwj8ym8I+tHhlsHZAKxMItLHhDuyiGJ6gOP7oova1UTZlQJRJ7mXhASNZig5fjYiAr82tVMV3iy6lDEpWVjb5RDVymUm+G1kganP1hudpzElUpBBcsSQ5sPlD5dMEsVuSRrnkGfUa+kB3TLISoHP/AIs/7wJVMHBBuMw56Dp1haTLxANYO1+OnuBHRllIGb6njd4BrVSsSwkPZ768/d8obGlDtrd2PL+RDmsqVJmy8ilT6ZEhn5tC/d+IYuXrlwgIlKykC13b0OcODNCPjVyIEOptLbhYeuvygGS7hQs+G4Z8vXU+sBzL2vKl/Cpykgp/TfiNco0ndztIQtSZNQkpUWAmaEmwxNk51y4tGPbR2Z48KAx0HHoYl9mFa5Dg3BALZ2/4gNg302epUpE5F1SFYmzdBsr0F/WMQ332EZMxTJZBV3iTpgmXYcgoH1jaOzjbnf06pSv9ymVgPNBukjlmn+2I7f7d8TBgwDCoKSCLYcVx6EQHn2EanIQ4mSykkKsQSCOBFj7w2qchAIGA8CBAGHJaPUHZjutLo6OXPWQFJkkqJZk5qWfTM8o847tU+OqlJZ/GI9C9oW1e62WiRKLrmIluQWARYB9TiIZtWVAZ1t7b8ypqZ0yUGC1KIUtyUEthCQ+YQEkvZzFo7O9iYVCZOlLmynQhjL7z4nSlRBFgHc8BeKCmtTTCWMPfLN2xEdSW4kvxiYG9G0lICRUmWnRMsYQALsGvAbB9j/6avGlRNIsgFJJ+5JsL6odgHuH1EVHtOXI7hRMwOiYkoBGJ3RiDtdsRa4zBiho25XSyqYmpXMceNMw40LGoUlRINunKI+vnVFZTKJY4cTsDkPEBm9rAPeAqqCtawkgKuzhN1c3FzE1PSSlKmJUcYAGYwIADdAkj1iM2XWqlomApZvx/iS9iBzIdnyudI4k7fUiZiSGSCChL/CUhk+2fFzAOqPa6lzEy/AylJAKkBTFwHBFw+rWuS0b3uTXd3JRLSsJlykgzVcS5AT1ISotwvGBbPV308LSjCed04tC55tFrqNoVEoIkpwg3U7PiUbuUnOzC9hAaVX01RtOcqaJgkU0qyVquhOQLAkBanzOQyvFN3pk/Zp8+UtalpVMKscw4iCC2J2e7FJGTEWtEYdtbQUP/AK2c/wCXEAhhkMKQw9Icz96zVJEmsIM8MBOOEJXckYwBY5JxC2TwF+7MpMqdS1VIpAClJGMuDjSsKSFcyCM+YyjFO0PdxdJU+O5XmcnKbO2jhix5xc9x9qKotpyMZaXNJlqY2GIYSHybFgVbIpPGJrt12QldOJ6ACQsFxcnEyS5yZ3AzygMJgQIEAGgQUCAkBGudj2xvuytv9xYv+lOnvGSCPRHZNRo+zS8BcB3PN29maA0KVICQAAwEYnvBtDv6ubMbw94oJ4EAsDfNwB6xr+8lf3VOsgspQISebG/pGMzpBY/pDDTIwFfTTiXObLEVHpdrNC8+V4y+eT8LtrDmbKCZqbPiC2PAln6QipyCS5V/l8v3gHcuV4XHTh7ZZx2UYsT2f3L+1vlHFIggDJ+fPrrYwDOGTs/0H5G/tARu0ppEyS1wCRwJLtb64RJy0sQfcnJ2LdLxC7eS65av1ANwsPe8SiDpoGHNtXbl+0A4Mt8y4A1tzztfKGqgQ9xY66vclvJoUKnvkR76J/nzjmel3LEsGsMwODHmfUwEftSnxJExDgoVZuD3+USGzJWFna4c6C55czHEtDhdi2fVtX4aNDuUl1F2DC3QAH/EBKbiVfc1oWScMxOBV3cEi/kQD6xqG26NK5eFWRIHrGPUqyhaVJZw7Hkzft7RrFBtD7TSk5rQA/MpZQPm3zgPOW/dH3ddODMFEKFmzDH3BitVOQjR+2DZ5FSic1piWJ4kEn94ziqyHWAKosw/SPlCSfeApfyEEIC3boTf9QiWEhKggnFriwsm7WYkZc3i+b7VX36kqQqX3RCTiI+BCEpSWBsGBLfqim9mdLiqDPV8EopKi7MkeItxVYADnCu9O0TUY1AYe9mMA5OFL3DnNh63gG2zZKlq79XwrIZOuHS4vwidL3t/yQXF7+QjmRKThw2yHTJofU8gcM/2gGNVIITlc8Yh0EpVMlsrAouzlJGbG3XocmifmTg176RF10t8LZgwEDUbHUoKcAMXAfCluLNb/MMpO7ilGykkC5Ys3qIulLvJ3cldOtEuZKVdTghaVcUqF35GFdm7fpqYYpUoGcAwXOJKEA6iU3iVfM215QFf2LMVInLSCpARqhXiuMgQ7WN7XvpEpSzO9JmG6llzbJg2FtGAFuvGI+UVrmLUpeJU1RUtTMWOQbRxpwiapaYBsNm+vowAkDxqfRmfgz5a3hhV7NTMQVEquCM7Bixe2VjzzielS7uBZuHrnDarQpTA2u59j+0BV6CcQkyCXUhlIPEPx9b840nfibi2LSl/jlTGPEghQPoT7xQtso7tUuYB8K2J1ZVvnFgqa0nZkyWTZC8SXJOctYLDRLN53gMtmg/Fx6ftCMHicNHJgFsJ4CBCTwIB+I9K9klGkUcpQL+AHzJL/vHm6mS60g5Ej5x6a7KZOGglf/zRbmp1H5iAQ7Qq37xMu/hlqPD4y2fFk5c4oU2eAOrc/o6xYd/dop+1LIJJGFPQpF281RVl1qRcsTwLkCx9/wCIBOZVNxcH1fzhBBxKd9PRuvVvKGNTMJWSnhzF9beUOdmItYOXz8gB+0A5nEnLTMHXUWzHOOEJvlkenHT36mFZ6BYi2vI2/kRzMlsQPzEEhtGvr09YBpXU2II0BViL2y0hzIDhzq9uDv78xHU0OElmva2oLX0zYwWEqSAwa1jb58yTANlTCCXJsebYePMQf2spWMyktfqB6f8AMLTEpuo8RkOHhtyf1g0AMnEAwsWsQRdiP4gG5LZO3E5EfvD+mWHVbM2fPpnyMNKmQAQNMTF7ecJheYGZ1vdjbmxygJHvU5K1f5i9ywzjQezya6piQGGEE9Q1rW1MZoukJTliOl9eg0yjQOzF+9mDTuxqT4nST84CF7akJRTYQkXWGPAjT0jCqrIdY2LtlKlTpyS+FCpSh/dL/ke8Y7VZDrAJy1gaOeeUcqU/KOImdkbIdSFzLJJBA4/4gLNQ0pp6YSwACs4it8ywFhwDtzI5w2kbOExYK7ol+FI4nUn5RJbZq/EtSskBmOmFIHzjvYqPu08cLnzv+8AcuSAQL2H1aHmJ1AOwOcOaHZqlqIZiOMM1SyF9Rb0gF04QlSW4Ne/v0iK2lVhLFieWr5fvD+VNBd8xEdL8VUBmAknpfOAbq2dMwlWByofClTHlmNI4l0MxSf8AbKSC9ziy9OftFjSix0gwm0BX9lz0NhIIIOoYl/3iS74AFgeLv+0NdtSwhUqZqSUq5jSHSJRzgFqSco2UQeBFnELVimHy/eEJSfEBl9PCtYh+g/xAV7bEpa5Kr2IyZ8iD5Q52NMxowuwUkaO7PbzDh9HMK1ivCRyyy9oi9nTlJCVJOEpJvoLu594CoLQyiMmJHu0Kd8nCQR/Tyh3vLICKmYA1yCWydQCiz6OYjIAQIKBASSCxj012VVoVs5JF8CUg9QgWjzII9A//AA/rehnDhPPuhMBVdrS5ippOZWrFd8yb5aWg5eysPxpV4gTiybrfmIndr0mFakuxQ+nD/mLFsKmTNkpOFrAOQxJbOAzWjlvOKVDCQSxzuztbrByqIoWoGxIcNfjfo8W/bGxkIJWLEEYdLnPlnFXrwpM5Ad1MAoOxyACeevpAJzmJ8Vxl6H69YhdpVUynWglyjX1ux4xOpkOoqAyBGFtOI+tIVnpCpWGYAU4g7cW566QDBakqQyFc8uLaQntmuCE4UXWXYZ52Hpcw2G7wcJxnC2Jn56tkLj0hbZuyRLGJRCitYSk3OEPx4a+UBzTUcwpQqY6Q1s7lufO8PpCwFOQCxL2bSH9WjwpD5BPqOWQhkUBaRrYhxpc5m1zANKpeQIdyLuW4HX6aElFgWGQA5Ea2Hl0h7MleAuGY2fpb+fKEFSrAi1gWtazfX04LyalJYKIxMP3Nou/ZrMAnC3xoUP8A2qHlYxSaemAJ/N0sXv1JaL32cUZM4rv4EG/9XhA9jAVvtzkhMwKAuvuk+hUfkIxKsHzjZ+3raAM6VLDFSCFdAEvf/uEYxV5DrAIIUxDh20iyUck4EVE9YSgq8CBdSmPolL/8Q02Vu+uYlMxCpZ4hRuPI5xztZYXOlykfCjCgNk73aAmt5qt5cwj8SyB5l/kI0PcTYqUUomqGJKEIDkt4iHLWuwjNN4qdTol3czSL5uBGobHTNVspISXElfjANr5Wzya5gLDSVNKVDFLc5Ok3HV84q+9GxkyZ4CT4SMSHzbh1EN6GpKVhQOUSe/qlKmSlFhjlIZtWsel4CmTPASQ9yB6wwCzKmd6zpBII5Hn9ZRMVYBe3K0NpQBzyNjAP0TsQBGRD+UGkxGd3MR4UMU5Mc0jyu0D7w+A2Tlie5fha0A02nMM5WIAhEtwDxVqWyiXlTx3Y9vrzhlXMEMBZrMMh/nKCkTQpCbWaAfUeZLaGOpqnQ4PLP/EJ0rgK0DQcoOjz+rekA3mU4a93+s4gtnBlTEZlKj6EcIsE4cT/AB6RXSQmrmjRSQfNmgIreZH3oVcuhDnoG+QiGi0TkJmTSkfEhKS35gEh26ZtEVteiCQFpyNj1gI1oEB4EBICNz/+HitBk1Mp7haFtyKcPzEYZF/7Gtt9xtGWFFkTwZR/qN0P5wGkb+bEaoxuQmZ4uNwz28veO939qqQlMtVwCcJys/wtwzi3717J7+nUB8aXUn0uH+soypdUqQwJs/tn9HlAW7bSu9ZQYoQ5Z2uH5acIz7as8qngksVFyD1GnN3i0Da9OJQUVlTJJYcc/SzRS62r7yaVBwXGEZsHsICUBKWL/wAaufeAZQUhQL34cWF/cQXeOE3s5cA5c76sPaBIXkbFnc8WI9/5gG8uccDrS9rKAcPwsb2YR3jDOEkJS+EG18ntkLix4mFag4cOF8BKSpgSRxBDdYQkLVMUoq8KEqcnX4SRZvWAWqFtLctcOq+v7PpCUxWF7/lPINZ+WsOJ6vGwDp/C3Rxd2ziPr5rApCQcTern3ZjAFVmzl8xr73+soFFTk6NmPlBT5oCPF5tewd8/OFqQnBcgkO4A5u7A9NRAPESlYmzOH00/zGj9mVEE08xYJJXMIvl4LW5OTGebPlFSkoSPGrCGYXU4Ay0cxtFFTJp5CU2CZaLtyDqPmXMB537YKjHtWov8CEgeiEt7xnVXkOsWTenbP2mpqZzEd9Ncckh7f+2K3V5DrAN0zCMiR5w62QPv5b/mB9LwzhSnmMoHgRAaJv7LbaMwgfDNWoBgP/TQvTl84tO5+3u5WmakYpUwBM1GikHUjim5frEJvhLARQ1d2nS5YW+pR9yo+Yw25Q02AooK0H8CiOYa4z8jwgL9vhsPuZ5XLS0pZBSRkHGQ84Z7zzXpqQO6vvDzAKgB8o6o98pqE4GQtIuELAUgH9ILFPQFs7RC7T2uuom412wiwAYDRgkWEAxqMs9TEb3wEwJVkpPoReJGoV4W+r6wyq6V0pILEMR1y93gHQVoQ6hnp5iCDDl5uQNb6QwRtFvCrNNjHf24EFhYZ6QHdWsYTo/sMo5p0MHAzhFKStQJcPdmyA+hElg8MB3SLJ8J/wAefrCMssSOfrrmIWplMk/v1hBSi5a4f6vAJTSxJ5cYrskd5VKKfxJYdfhicr5n3an4QnuPT/66WCLS2KrPklUw9btAQO8Svs+0Vt+BSQf+0Awe3NpyjJ7uXcqViJ+UR+8tV3lXOX+aYo/TRGQAgQcFASMPNn1ikHwllApWk8FoLj2KvaD2zsiZSz5kicnDMlKKVD5EcQQxB4EQzBgPWO4m8wr6GVOcY2wzBwmJsr1z6GKf2gbuFMwFHwTFPkLG5KdLaxSOx3fUUdT3C27mqUkFWqJmSeWEkt5jhG9bX2aJ8pSCBcWfQ6QGLjZCQgjR8jb1PnEVPoVIVewz+j6iLdtGgUhagQxBYhnCmzuMr36REbQoyW0OR1vo3J3gGQyfM5EZh8tdeXMwEowpJCh4muA7eT8R7iGUypUgkEByRicaXGXG4vEp3X3d7mwCQLDXPpAdpUQMTOSzg5NbP0MO9oqBIAFiQScJw39soaliwuzjPINqTxv7wrXF0oI1GZyB8QsNRYQEdUVqhZrZEu9g2mcMkLN13OQy1Nv2zh1XsFXci3FwToBrk78oRo1M74gFE+TjK+cAjVJJSFMRhGT6ccr6wrs2Wr4k5WJcMcmPTg3OF6qUsgLwhhZmyHI+fDWJfYkpSglIBKywDakfD529YCZ3EoSqrQopPhCiXBcMLcs2ib7YN5xSbPWhJabUvLQ2bH4z6W/uEWXYOxhTy+K1XUefAchHnftK3t+3Vy5qT9zI+7kjixPibmXV0CRAU2dw4fPX65Q0q8h1heFKrZkz7P3+H7rvRLxcV4SsgdAz/wBQgIqDIgoEBqm7Cv8AqGx59JnNkDvpT8EhpiRwdLGISmr3ly5w+JLSpocNiAZKuMMOzjeb7FXS5hcouFJ/MDYjzH7RMbybK+zVy5alJMmtR3spaRhR4iSkhLlmNiOMA+lrJL/QheUXPWxb6sIjqGpGEBdlJBCuqbG+kO0TBZsjAOTK8RLfXDnBqlAsISXPz/b/ADHJqwhsy8Aw2rSgB815ADNXKGez5GOYXLJGnPhwiY75Dvdzx/iEZc0FNwWdTEDmbhoBeXQsX045wqoZAQMfgDe/8QJYJygOFgAAPx8/4NoSxNp15R3NUL2YgdfrWGc+sCCMWR/5gGW0Jg70JUod2AVq6J49S0S+66jIoaquUCMYMtBbIrsS/JEV2bINRUJkobFOKRf8KB4iT1+Qi2dqtSmlpJGz0ZykgrL2xqZRtlYQGUTVuSeJjmCgQAgQIEBqspI23ShP/wB0pZbJe32qQn8L/wD5U6HXzLZ6pBBIIIILEGxBFiCNDC1DXLkzEzJSihaCClQsQRGg1NDJ25LVOkBEnaaEvNkhgmqYOVofKZx9/wAwDPJE1j1bqGyI6R6X7M9+010hMuaoCqlp8SfzpFhMHEHXgXjzPPkKQpSFpKVJJCkqBBSRmCDcHlD3ZO2ZkhaFy1lC5ZdCgfhve2qTqPoh6h3m3eVPZUssofEPzD+ba6RRdo0C0LYjJTkEN0JH1nFm7Ou0NG0ZWBbJqZYGNOix+dHEHUaRO7f2CmoRZhMA8JI9v8taAxuspMSnYFtANBlc+cN6etUA0wEsS3J2H7geUWTa2xJskELTh1JZ0+Ry8iYjJdKMIBT4hmANQOD8+loBKUrFkSGJAGfOFElSkXLYCtIH6cwq/QwDSgL+E4dGd3wj9mN9YmpOzT9nNizgl82BY3LceMBWaiQleIZEPcAsVAvc+cNZdK0wA5DhoQ+oteJr7OBodFMdbMPQcYltj7mTJ4HhIS7lahhGhDC72taAjhS4mShGJwAnDc3a3y9Y0XdbdFNMAtbGY1sjgtoeNyPOHmxd15NMxSMSwPiOmlhpERv/ANoEvZ8ohOGZUK+GW9kj862+FI99ICN7Vt/BSyTTyFJ+0TQx8X+yggus8LZdekec5012A+EO3nmTzP7CHW1NqKnTFrUoqVMUVLUTdZd9ckjQch5Od2d159fOEqQnmtZsiWnVS1aDlmdIAbq7sTa+oTJlWHxTJh+GVLHxLUeWg1LDo+7Rt4pMwSqSiGGjpXCDrNmH45quJVpyc6sJLeTeSRTSFbP2aXlE/wCpqfx1KhoCMpQuG16OVUCryHWAbQUG0AwABaNR2TK/6vsz7MCPtVI65BOqB8ct/wDyEZbEvuvtxVLUImJJDEZFoCTpK0qBSs4ZyWCgo/GBZ/6tDE9TTwtIJsMmdy8SW3tzk7UxVVCsCpJKl06sKSqz+Ag+I2dz8RVpFR3YQRPMuYcEwYgULBBcZga4v0nhrAWSzubBtf5g1S8Ya/lnBzKNQdS8nYDTOEkTGJEAggFCiCSRo/8AMc7MV4M7hSh/5Ew5qUu3K5MROwqsrK2BYLLXtflATMy4gFWFN+Iyv1jidPII4ERxJBUfDd7W5wHKl4dXBe94jNoTgkd9MunKWjLEdS/D+IYTdugTVYknCgkNxOV4mtjbLOJNfXWlJvJkqBBmNZOdgjUq1wwE7uZRpoJB2pVsqbNCu4l8c04jZsIH7axmu8G2VVM9UxZJJMOt5d411S3+GWmyUiyUp0AGg/e8QUAcFAjtaGA5wHECBAgJ3aWyJtOQJyMBUHAcHg4LEsQ4cG4eEaSrXKWlctRQtBBSpJYgjIgx1W7SmTiDNWpZSGBUXIFrPwt8+JhvAaRTbdo9sAS9okU1YAAisSAEzGsEzU5eduRTrV96NyarZ6gJ6PAr4JqPFLXwZehPAsYgAYte7PaLU0qe6VhqKU2VInDGgp4B3w/LlAV2jrVylBSFFKkl0qBIKSNQRkY2rcjtvQoJlV9jkJwGf9aRkf1JseAiNpOzyh2zINRs8LoZgLKlq8conkApwOYYfpjM94dgzKKeqRNKCtOqCSPVQB9oD1lQ7RlVEsLlLRNQrVJCh9cojKvc2nWsrAKFF3wmxd9CC2ejR5h2bvHPkKCpc1aSOCil+pSQT5xb9m9s9bLbHNKx+pKF/sk+8Bsh7P5FvHMcauOnCJyn2RKQjAEDDzu/O+sZFSduVQr/ANKUpv0qS9+UwtErtvtiWiUhUuWEqUHViTjHCwxp94DRJO79OlWJMlDszs9s9YLa+8FPSIx1E5EpP6jc9E5noBGE7V7bKuanCglHEpZHyBUPJUUas2xMmKKiWJdzcqL8VqJUfMwGvb4dt4KFIoXQ9u9UPH/ZLOX9S25AxkG09rrnKJUTcuolRUpZ/MtZuo+w0ESe5u5k3aU7upS0Ia6lLewzsEi55OIvm2thUGwEyyuQqvqlvgM1hKSRrgv7hR5iAqG6/ZzNqJf2mpWKSiTdU6ZYqH/60H4n0OXDFlCm82+8vuTRbNQaej/GT/u1B1VMVmx/Lwzt4RDbz741NfMx1EwkD4UDwoR/Sj9y55xBvAAwhVZDrC0IVWQ6wDcwUCBACBAgQEhs7bcySRhUWGjm3Qi4i0VG3afaCEipBRUpyqE3WU6CYkkd62igQrrFHgQF/wD9bIBwkV1OgfEl1FIzuk+OXzcN1hr/APNUhb94mZLJzZj1y/iKvR7Xmyi6VH1L+RFxFipu0CYWE5CJwyImy0TAepICvd4CaRtGgWnx1ExmZgkgnK9hYe/KG0ifQSf9uoYHMd2oseN4Y1E2lnpcUiJanzlqWkaWwlRELpm0SEgGhQsgXUqbNc3fIKA5QBT95qVORmTLvZIS19MR/aDXXVdUlpEo08ku81RKUgavMV0ZkwgnfgSfDIp5MptUyklX/fMKjEFtHeSdOJKlqPVRJ98vJoCwyRR0KSovVVFmUoNKSf0yzdZz8RYPdor23N4ZtUsqWokcPJtLNyFoi1KfO8FAHAgoEAIOCgQAgQIEB//Z"/>
          <p:cNvSpPr>
            <a:spLocks noChangeAspect="1" noChangeArrowheads="1"/>
          </p:cNvSpPr>
          <p:nvPr/>
        </p:nvSpPr>
        <p:spPr bwMode="auto">
          <a:xfrm>
            <a:off x="1679575" y="-1989138"/>
            <a:ext cx="6915150" cy="41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4" name="AutoShape 6" descr="data:image/jpeg;base64,/9j/4AAQSkZJRgABAQAAAQABAAD/2wCEAAkGBhQSERUUEhQWFBQUFhcaFxgYFxwYGxgYGxkYFxscHxcYHCYgHBwlHRgYIDAgIycpLCwsGB4xNTAqNSYrLCkBCQoKBQUFDQUFDSkYEhgpKSkpKSkpKSkpKSkpKSkpKSkpKSkpKSkpKSkpKSkpKSkpKSkpKSkpKSkpKSkpKSkpKf/AABEIAK4BIgMBIgACEQEDEQH/xAAcAAAABwEBAAAAAAAAAAAAAAAAAQMEBQYHAgj/xABEEAABAgQDBQYDBwMDAwIHAAABAhEAAwQhEjFBBQZRYXEHEyKBkaEysfAUI0JSYsHRcoLhJDPxFZKiQ7IIFjRFU2Nz/8QAFAEBAAAAAAAAAAAAAAAAAAAAAP/EABQRAQAAAAAAAAAAAAAAAAAAAAD/2gAMAwEAAhEDEQA/AMYaA0dQ6Rs1ZkqnAfdoWlBL5KUFEWzbw58SOMBzXCXiHd5NfPNz+bXDhfR3aG7QcHAE0G0dypRUQEgkmwAuSekaNuj2UqmpTNqFYUm+EDT68usBRNn7GnT/APZlLmf0i3rlEsezyuwhX2dTHmH9AXjXpc7Z2zB3ZmSpKjchSsUxXMgOr2A4RTNudsi+8KaSUjuwWC5gUSvmEgpwjq56ZQFLVudWAt9nmkjggn3AaJWX2X1pU2ACwuSwc6ZRat1+06bMRVLqu5CZMrGgDwFSySEoAKjidtLxWJfaxXhZUVS1A/gMoYR0IZX/AJQCtR2TVSEYiuXYOR4j7pB+UU6so1S1lKmcFrEEeoi97I7YahMz/UoRMlk3wJwKSOKbseh9RGkIpqPaEoTUplzkrDYsIxdC4cEcDAedSIIiNF367NPs6DPpySgfEg/h5g8OR8uEZ2RAOKWagAhYJONBBCUkgDFiDq4uLMRa8N5ygVEgMCSwZmD8HLesFAgOGhOoGULQlUZCAQgoESW7mzU1FTLlLJCVkglLAixOobSAjYESm3NkiT3JSSUzpKZgdixJUlSQtPhUxTpk7G4MRkAUCBAgBBwUCANonqTdYqS6lYTwhnu/JxTgTcJSpXmBb3ibpFrWJxSbiUhhzPjPm5gKzXUZlLKFZjXjDeLBt7DMlJmp/Coj+1XjS/QkiK/ACBAgQAgQIEAIECBACBAgQD6Jam27glqld2DLXJ7spxfjxiYJmLC7hSQW4BniJg4ANCtNTKmKCEAqUosANTCYjTuxXYoXOmzlB8CWDj8xYt1b0DawEl2edmSUoTPq0nGq6UPknTE3HNvWNIqZyJSFLmKShCA6lEsEgfIQ9CIz7tskTDQIKHwCckzG4YVYSeQU3m0BmW0dkTa+uqVUn+pCpilgghJKFFx4ZpSpk/CbMGGjRctm9h4MkGfPUicQ5CEpUlJ4Em6iNSCOXGKV2eSSradKEqwnvQXHAAqI/uAKfONY3v3+l06iiVMHeyiApLOCbEg+Vn4wEHS9jtNIlzFVk8qS6cKx91gze6ioEqyblaO1dj9FNlvIqJoJyUVIWOhThSfcQdDtQV9DtCaoqTMSgqAd8ISCpJCeqSIp2yN8ZiFJEwKIGrNd87fOAhd6N1p1BO7ucAXBKFp+FaXZxwPEG48wS97PNszpFdJTKJKZ0xCJiNFJUWduKXcHlweNO3v2hTTqKk+1SlzJdRMTL7xJAXIWQQF5XLi41AOdhHG5PZX9hqVT5s1M0pCkyglJDPYqU+SmcMHzN4C6zacKSUqAUkhiCHBB0IOkYj2jbhGkmGdJH+nXo7lCtU9MyDwcaX3goiG3tkE0c/DLE1QQSlByJF/WxMB5ngodV6RixIDIW5SPy3un+026NDaAKEajIQtCNTlAN4Xoq1claZktWFacja2msJQUAtVVy5mHGokIThSMglLksALAOSepJhCDgoAQcK0tIqYtKJaStaiyUgOSTo0XmV2cLkIEyaO8XqnCcKTldRso9LQFGlUi1/ChSugJ+UczJCk2UkjqCPnFwVUFKsLlxYgWAi+9nmzBULCFkccnfkx/4gMx2bSmXLxN4lEX0aH+wV/ezzYC3llGidp+4KaaWiqk+Bpgxo/CdbaJy0EZts1Tme9ioYm/SohjAN1IdC5dgDiItzxD5xWyLxoe5dCmoq0BfiQAvwJ+KYb2cXtn0iW3p3dlU8wkSJSLnw/GU6XexOsBkzQUXrvUFnShuDAH1EQ+2djJKDMlZj4k524wFdgQcCAKDgCDwwHMCDaBAPoOCg4DuUhyBk8br2LyFfZJiiAEqmAI/pSkZ+ZJ84yvdHYIn94tfwISQBxJufb5x6C3Q2X3FHKThCSU4lAaFV28gw8oCR75OLBiGJnwvdukcVtUiUgrmKCUDMn6v0jON656k7TVNSohUvClDHUJD/MjneIvezfBdYgSywlhTgAEFZTa98ngJhNZslE9dXTy3qkoWtKQFJRjwkfC+FJL3tqTnGQzNoTFTlTJrKWpRUpxYklz5XtFjpaQpxrLZZ8i75aiI9NIlRA/K7njwz9B0gJOl3smSwpAQAFpZYSGcO5HpCE6qRMBxIY4eHCGU+nMtSSBxf8AloWRVYiA3EZcv8wFl3G3rlSCZdUpKqZRBTiTjwTUkEKYvZmuMiEtGtbJ2vKqZfeSFhaHIccR1jBFU3epIDEDLmDkPW/lFh3H2+rZ4XLwhSZigT+kgNAbMUwhVSMSFJOSgR6hoquz99zOny5ZIQlfwqGSidCPbqYuhTAebt4t3e7qp0pJcKCpkkv8RHiUjqRibonjFWjWt+t11JmTEoPifvpLu4IzT+3pGW1splOAyVjEnodPIuPKAbQjU5CF4Qqch1gE8OV84PA8EFR13lmgEzAQgkgAXNhCiZl4t/Z9u2uqnDCPiPdJJ0JHiV/ahz5wDjczZiEze7+1IpZqgR3qj+IiyElJ8ILh1WjddiUCqzY8pCyBNVKwlWf3iSUKL8yDcRnvaJufS09SO7Sgd4kYgbkFKUpdtAQMxq8TvZbttVJTplz1I+yTJy0yZhWxlrLHAoGxSonwqBzJBzgKyvsmq++KRL8ILBT2OevDnGrbnboJopYKmVNIDkZDiBFkRMBDi8Unf7fJVJSKWkfeCalIBy1N/SApnblvOiZNl0iFf7b94QR8SwlIS3IE+sZlPTimTBhZkoQA5y75vcAxxXbQmzzNUEYpq1KVMJUFKv4ioJ0HO8cLWQAAS6kpViN7MVnmzwFv7JilO2JBDYVGcAzWPdKDtpw840TtQ3UNTTGdIvMlKUFpSlytOJtNU/J4w3ZO1zJqZM0J8SJiFJIsTfMl2U41j05uRtT7RTmYzBcxagOSjibyciA8urQpJZQY5XiwUGx1/Zu+UMKX8JOrEh+YcN6x6G25sOhYz6mRKUU/iUgEngP1HrGZdqW9cpNOmmRLxTqoy1qlC3dSEF0JZPw4wHYNZSjwgMd27QISrHKUFS1cA2FWobS7tEU0X+ZRT6zvZ66eVKly5ctMzuyyWUtMuWMLnxDN+A5RRaqUULUg5oJSeotAIwHgGA0B1i+mgRy8FASEdypRUQkBySABxJsI4EWDcjZZnVaAHZHiJA4ZX08+EBpWxN3xIppMhLqVNWlKiPxKUXJHJteAjSN4NropKaZOVkhJwj8ym8I+tHhlsHZAKxMItLHhDuyiGJ6gOP7oova1UTZlQJRJ7mXhASNZig5fjYiAr82tVMV3iy6lDEpWVjb5RDVymUm+G1kganP1hudpzElUpBBcsSQ5sPlD5dMEsVuSRrnkGfUa+kB3TLISoHP/AIs/7wJVMHBBuMw56Dp1haTLxANYO1+OnuBHRllIGb6njd4BrVSsSwkPZ768/d8obGlDtrd2PL+RDmsqVJmy8ilT6ZEhn5tC/d+IYuXrlwgIlKykC13b0OcODNCPjVyIEOptLbhYeuvygGS7hQs+G4Z8vXU+sBzL2vKl/Cpykgp/TfiNco0ndztIQtSZNQkpUWAmaEmwxNk51y4tGPbR2Z48KAx0HHoYl9mFa5Dg3BALZ2/4gNg302epUpE5F1SFYmzdBsr0F/WMQ332EZMxTJZBV3iTpgmXYcgoH1jaOzjbnf06pSv9ymVgPNBukjlmn+2I7f7d8TBgwDCoKSCLYcVx6EQHn2EanIQ4mSykkKsQSCOBFj7w2qchAIGA8CBAGHJaPUHZjutLo6OXPWQFJkkqJZk5qWfTM8o847tU+OqlJZ/GI9C9oW1e62WiRKLrmIluQWARYB9TiIZtWVAZ1t7b8ypqZ0yUGC1KIUtyUEthCQ+YQEkvZzFo7O9iYVCZOlLmynQhjL7z4nSlRBFgHc8BeKCmtTTCWMPfLN2xEdSW4kvxiYG9G0lICRUmWnRMsYQALsGvAbB9j/6avGlRNIsgFJJ+5JsL6odgHuH1EVHtOXI7hRMwOiYkoBGJ3RiDtdsRa4zBiho25XSyqYmpXMceNMw40LGoUlRINunKI+vnVFZTKJY4cTsDkPEBm9rAPeAqqCtawkgKuzhN1c3FzE1PSSlKmJUcYAGYwIADdAkj1iM2XWqlomApZvx/iS9iBzIdnyudI4k7fUiZiSGSCChL/CUhk+2fFzAOqPa6lzEy/AylJAKkBTFwHBFw+rWuS0b3uTXd3JRLSsJlykgzVcS5AT1ISotwvGBbPV308LSjCed04tC55tFrqNoVEoIkpwg3U7PiUbuUnOzC9hAaVX01RtOcqaJgkU0qyVquhOQLAkBanzOQyvFN3pk/Zp8+UtalpVMKscw4iCC2J2e7FJGTEWtEYdtbQUP/AK2c/wCXEAhhkMKQw9Icz96zVJEmsIM8MBOOEJXckYwBY5JxC2TwF+7MpMqdS1VIpAClJGMuDjSsKSFcyCM+YyjFO0PdxdJU+O5XmcnKbO2jhix5xc9x9qKotpyMZaXNJlqY2GIYSHybFgVbIpPGJrt12QldOJ6ACQsFxcnEyS5yZ3AzygMJgQIEAGgQUCAkBGudj2xvuytv9xYv+lOnvGSCPRHZNRo+zS8BcB3PN29maA0KVICQAAwEYnvBtDv6ubMbw94oJ4EAsDfNwB6xr+8lf3VOsgspQISebG/pGMzpBY/pDDTIwFfTTiXObLEVHpdrNC8+V4y+eT8LtrDmbKCZqbPiC2PAln6QipyCS5V/l8v3gHcuV4XHTh7ZZx2UYsT2f3L+1vlHFIggDJ+fPrrYwDOGTs/0H5G/tARu0ppEyS1wCRwJLtb64RJy0sQfcnJ2LdLxC7eS65av1ANwsPe8SiDpoGHNtXbl+0A4Mt8y4A1tzztfKGqgQ9xY66vclvJoUKnvkR76J/nzjmel3LEsGsMwODHmfUwEftSnxJExDgoVZuD3+USGzJWFna4c6C55czHEtDhdi2fVtX4aNDuUl1F2DC3QAH/EBKbiVfc1oWScMxOBV3cEi/kQD6xqG26NK5eFWRIHrGPUqyhaVJZw7Hkzft7RrFBtD7TSk5rQA/MpZQPm3zgPOW/dH3ddODMFEKFmzDH3BitVOQjR+2DZ5FSic1piWJ4kEn94ziqyHWAKosw/SPlCSfeApfyEEIC3boTf9QiWEhKggnFriwsm7WYkZc3i+b7VX36kqQqX3RCTiI+BCEpSWBsGBLfqim9mdLiqDPV8EopKi7MkeItxVYADnCu9O0TUY1AYe9mMA5OFL3DnNh63gG2zZKlq79XwrIZOuHS4vwidL3t/yQXF7+QjmRKThw2yHTJofU8gcM/2gGNVIITlc8Yh0EpVMlsrAouzlJGbG3XocmifmTg176RF10t8LZgwEDUbHUoKcAMXAfCluLNb/MMpO7ilGykkC5Ys3qIulLvJ3cldOtEuZKVdTghaVcUqF35GFdm7fpqYYpUoGcAwXOJKEA6iU3iVfM215QFf2LMVInLSCpARqhXiuMgQ7WN7XvpEpSzO9JmG6llzbJg2FtGAFuvGI+UVrmLUpeJU1RUtTMWOQbRxpwiapaYBsNm+vowAkDxqfRmfgz5a3hhV7NTMQVEquCM7Bixe2VjzzielS7uBZuHrnDarQpTA2u59j+0BV6CcQkyCXUhlIPEPx9b840nfibi2LSl/jlTGPEghQPoT7xQtso7tUuYB8K2J1ZVvnFgqa0nZkyWTZC8SXJOctYLDRLN53gMtmg/Fx6ftCMHicNHJgFsJ4CBCTwIB+I9K9klGkUcpQL+AHzJL/vHm6mS60g5Ej5x6a7KZOGglf/zRbmp1H5iAQ7Qq37xMu/hlqPD4y2fFk5c4oU2eAOrc/o6xYd/dop+1LIJJGFPQpF281RVl1qRcsTwLkCx9/wCIBOZVNxcH1fzhBBxKd9PRuvVvKGNTMJWSnhzF9beUOdmItYOXz8gB+0A5nEnLTMHXUWzHOOEJvlkenHT36mFZ6BYi2vI2/kRzMlsQPzEEhtGvr09YBpXU2II0BViL2y0hzIDhzq9uDv78xHU0OElmva2oLX0zYwWEqSAwa1jb58yTANlTCCXJsebYePMQf2spWMyktfqB6f8AMLTEpuo8RkOHhtyf1g0AMnEAwsWsQRdiP4gG5LZO3E5EfvD+mWHVbM2fPpnyMNKmQAQNMTF7ecJheYGZ1vdjbmxygJHvU5K1f5i9ywzjQezya6piQGGEE9Q1rW1MZoukJTliOl9eg0yjQOzF+9mDTuxqT4nST84CF7akJRTYQkXWGPAjT0jCqrIdY2LtlKlTpyS+FCpSh/dL/ke8Y7VZDrAJy1gaOeeUcqU/KOImdkbIdSFzLJJBA4/4gLNQ0pp6YSwACs4it8ywFhwDtzI5w2kbOExYK7ol+FI4nUn5RJbZq/EtSskBmOmFIHzjvYqPu08cLnzv+8AcuSAQL2H1aHmJ1AOwOcOaHZqlqIZiOMM1SyF9Rb0gF04QlSW4Ne/v0iK2lVhLFieWr5fvD+VNBd8xEdL8VUBmAknpfOAbq2dMwlWByofClTHlmNI4l0MxSf8AbKSC9ziy9OftFjSix0gwm0BX9lz0NhIIIOoYl/3iS74AFgeLv+0NdtSwhUqZqSUq5jSHSJRzgFqSco2UQeBFnELVimHy/eEJSfEBl9PCtYh+g/xAV7bEpa5Kr2IyZ8iD5Q52NMxowuwUkaO7PbzDh9HMK1ivCRyyy9oi9nTlJCVJOEpJvoLu594CoLQyiMmJHu0Kd8nCQR/Tyh3vLICKmYA1yCWydQCiz6OYjIAQIKBASSCxj012VVoVs5JF8CUg9QgWjzII9A//AA/rehnDhPPuhMBVdrS5ippOZWrFd8yb5aWg5eysPxpV4gTiybrfmIndr0mFakuxQ+nD/mLFsKmTNkpOFrAOQxJbOAzWjlvOKVDCQSxzuztbrByqIoWoGxIcNfjfo8W/bGxkIJWLEEYdLnPlnFXrwpM5Ad1MAoOxyACeevpAJzmJ8Vxl6H69YhdpVUynWglyjX1ux4xOpkOoqAyBGFtOI+tIVnpCpWGYAU4g7cW566QDBakqQyFc8uLaQntmuCE4UXWXYZ52Hpcw2G7wcJxnC2Jn56tkLj0hbZuyRLGJRCitYSk3OEPx4a+UBzTUcwpQqY6Q1s7lufO8PpCwFOQCxL2bSH9WjwpD5BPqOWQhkUBaRrYhxpc5m1zANKpeQIdyLuW4HX6aElFgWGQA5Ea2Hl0h7MleAuGY2fpb+fKEFSrAi1gWtazfX04LyalJYKIxMP3Nou/ZrMAnC3xoUP8A2qHlYxSaemAJ/N0sXv1JaL32cUZM4rv4EG/9XhA9jAVvtzkhMwKAuvuk+hUfkIxKsHzjZ+3raAM6VLDFSCFdAEvf/uEYxV5DrAIIUxDh20iyUck4EVE9YSgq8CBdSmPolL/8Q02Vu+uYlMxCpZ4hRuPI5xztZYXOlykfCjCgNk73aAmt5qt5cwj8SyB5l/kI0PcTYqUUomqGJKEIDkt4iHLWuwjNN4qdTol3czSL5uBGobHTNVspISXElfjANr5Wzya5gLDSVNKVDFLc5Ok3HV84q+9GxkyZ4CT4SMSHzbh1EN6GpKVhQOUSe/qlKmSlFhjlIZtWsel4CmTPASQ9yB6wwCzKmd6zpBII5Hn9ZRMVYBe3K0NpQBzyNjAP0TsQBGRD+UGkxGd3MR4UMU5Mc0jyu0D7w+A2Tlie5fha0A02nMM5WIAhEtwDxVqWyiXlTx3Y9vrzhlXMEMBZrMMh/nKCkTQpCbWaAfUeZLaGOpqnQ4PLP/EJ0rgK0DQcoOjz+rekA3mU4a93+s4gtnBlTEZlKj6EcIsE4cT/AB6RXSQmrmjRSQfNmgIreZH3oVcuhDnoG+QiGi0TkJmTSkfEhKS35gEh26ZtEVteiCQFpyNj1gI1oEB4EBICNz/+HitBk1Mp7haFtyKcPzEYZF/7Gtt9xtGWFFkTwZR/qN0P5wGkb+bEaoxuQmZ4uNwz28veO939qqQlMtVwCcJys/wtwzi3717J7+nUB8aXUn0uH+soypdUqQwJs/tn9HlAW7bSu9ZQYoQ5Z2uH5acIz7as8qngksVFyD1GnN3i0Da9OJQUVlTJJYcc/SzRS62r7yaVBwXGEZsHsICUBKWL/wAaufeAZQUhQL34cWF/cQXeOE3s5cA5c76sPaBIXkbFnc8WI9/5gG8uccDrS9rKAcPwsb2YR3jDOEkJS+EG18ntkLix4mFag4cOF8BKSpgSRxBDdYQkLVMUoq8KEqcnX4SRZvWAWqFtLctcOq+v7PpCUxWF7/lPINZ+WsOJ6vGwDp/C3Rxd2ziPr5rApCQcTern3ZjAFVmzl8xr73+soFFTk6NmPlBT5oCPF5tewd8/OFqQnBcgkO4A5u7A9NRAPESlYmzOH00/zGj9mVEE08xYJJXMIvl4LW5OTGebPlFSkoSPGrCGYXU4Ay0cxtFFTJp5CU2CZaLtyDqPmXMB537YKjHtWov8CEgeiEt7xnVXkOsWTenbP2mpqZzEd9Ncckh7f+2K3V5DrAN0zCMiR5w62QPv5b/mB9LwzhSnmMoHgRAaJv7LbaMwgfDNWoBgP/TQvTl84tO5+3u5WmakYpUwBM1GikHUjim5frEJvhLARQ1d2nS5YW+pR9yo+Yw25Q02AooK0H8CiOYa4z8jwgL9vhsPuZ5XLS0pZBSRkHGQ84Z7zzXpqQO6vvDzAKgB8o6o98pqE4GQtIuELAUgH9ILFPQFs7RC7T2uuom412wiwAYDRgkWEAxqMs9TEb3wEwJVkpPoReJGoV4W+r6wyq6V0pILEMR1y93gHQVoQ6hnp5iCDDl5uQNb6QwRtFvCrNNjHf24EFhYZ6QHdWsYTo/sMo5p0MHAzhFKStQJcPdmyA+hElg8MB3SLJ8J/wAefrCMssSOfrrmIWplMk/v1hBSi5a4f6vAJTSxJ5cYrskd5VKKfxJYdfhicr5n3an4QnuPT/66WCLS2KrPklUw9btAQO8Svs+0Vt+BSQf+0Awe3NpyjJ7uXcqViJ+UR+8tV3lXOX+aYo/TRGQAgQcFASMPNn1ikHwllApWk8FoLj2KvaD2zsiZSz5kicnDMlKKVD5EcQQxB4EQzBgPWO4m8wr6GVOcY2wzBwmJsr1z6GKf2gbuFMwFHwTFPkLG5KdLaxSOx3fUUdT3C27mqUkFWqJmSeWEkt5jhG9bX2aJ8pSCBcWfQ6QGLjZCQgjR8jb1PnEVPoVIVewz+j6iLdtGgUhagQxBYhnCmzuMr36REbQoyW0OR1vo3J3gGQyfM5EZh8tdeXMwEowpJCh4muA7eT8R7iGUypUgkEByRicaXGXG4vEp3X3d7mwCQLDXPpAdpUQMTOSzg5NbP0MO9oqBIAFiQScJw39soaliwuzjPINqTxv7wrXF0oI1GZyB8QsNRYQEdUVqhZrZEu9g2mcMkLN13OQy1Nv2zh1XsFXci3FwToBrk78oRo1M74gFE+TjK+cAjVJJSFMRhGT6ccr6wrs2Wr4k5WJcMcmPTg3OF6qUsgLwhhZmyHI+fDWJfYkpSglIBKywDakfD529YCZ3EoSqrQopPhCiXBcMLcs2ib7YN5xSbPWhJabUvLQ2bH4z6W/uEWXYOxhTy+K1XUefAchHnftK3t+3Vy5qT9zI+7kjixPibmXV0CRAU2dw4fPX65Q0q8h1heFKrZkz7P3+H7rvRLxcV4SsgdAz/wBQgIqDIgoEBqm7Cv8AqGx59JnNkDvpT8EhpiRwdLGISmr3ly5w+JLSpocNiAZKuMMOzjeb7FXS5hcouFJ/MDYjzH7RMbybK+zVy5alJMmtR3spaRhR4iSkhLlmNiOMA+lrJL/QheUXPWxb6sIjqGpGEBdlJBCuqbG+kO0TBZsjAOTK8RLfXDnBqlAsISXPz/b/ADHJqwhsy8Aw2rSgB815ADNXKGez5GOYXLJGnPhwiY75Dvdzx/iEZc0FNwWdTEDmbhoBeXQsX045wqoZAQMfgDe/8QJYJygOFgAAPx8/4NoSxNp15R3NUL2YgdfrWGc+sCCMWR/5gGW0Jg70JUod2AVq6J49S0S+66jIoaquUCMYMtBbIrsS/JEV2bINRUJkobFOKRf8KB4iT1+Qi2dqtSmlpJGz0ZykgrL2xqZRtlYQGUTVuSeJjmCgQAgQIEBqspI23ShP/wB0pZbJe32qQn8L/wD5U6HXzLZ6pBBIIIILEGxBFiCNDC1DXLkzEzJSihaCClQsQRGg1NDJ25LVOkBEnaaEvNkhgmqYOVofKZx9/wAwDPJE1j1bqGyI6R6X7M9+010hMuaoCqlp8SfzpFhMHEHXgXjzPPkKQpSFpKVJJCkqBBSRmCDcHlD3ZO2ZkhaFy1lC5ZdCgfhve2qTqPoh6h3m3eVPZUssofEPzD+ba6RRdo0C0LYjJTkEN0JH1nFm7Ou0NG0ZWBbJqZYGNOix+dHEHUaRO7f2CmoRZhMA8JI9v8taAxuspMSnYFtANBlc+cN6etUA0wEsS3J2H7geUWTa2xJskELTh1JZ0+Ry8iYjJdKMIBT4hmANQOD8+loBKUrFkSGJAGfOFElSkXLYCtIH6cwq/QwDSgL+E4dGd3wj9mN9YmpOzT9nNizgl82BY3LceMBWaiQleIZEPcAsVAvc+cNZdK0wA5DhoQ+oteJr7OBodFMdbMPQcYltj7mTJ4HhIS7lahhGhDC72taAjhS4mShGJwAnDc3a3y9Y0XdbdFNMAtbGY1sjgtoeNyPOHmxd15NMxSMSwPiOmlhpERv/ANoEvZ8ohOGZUK+GW9kj862+FI99ICN7Vt/BSyTTyFJ+0TQx8X+yggus8LZdekec5012A+EO3nmTzP7CHW1NqKnTFrUoqVMUVLUTdZd9ckjQch5Od2d159fOEqQnmtZsiWnVS1aDlmdIAbq7sTa+oTJlWHxTJh+GVLHxLUeWg1LDo+7Rt4pMwSqSiGGjpXCDrNmH45quJVpyc6sJLeTeSRTSFbP2aXlE/wCpqfx1KhoCMpQuG16OVUCryHWAbQUG0AwABaNR2TK/6vsz7MCPtVI65BOqB8ct/wDyEZbEvuvtxVLUImJJDEZFoCTpK0qBSs4ZyWCgo/GBZ/6tDE9TTwtIJsMmdy8SW3tzk7UxVVCsCpJKl06sKSqz+Ag+I2dz8RVpFR3YQRPMuYcEwYgULBBcZga4v0nhrAWSzubBtf5g1S8Ya/lnBzKNQdS8nYDTOEkTGJEAggFCiCSRo/8AMc7MV4M7hSh/5Ew5qUu3K5MROwqsrK2BYLLXtflATMy4gFWFN+Iyv1jidPII4ERxJBUfDd7W5wHKl4dXBe94jNoTgkd9MunKWjLEdS/D+IYTdugTVYknCgkNxOV4mtjbLOJNfXWlJvJkqBBmNZOdgjUq1wwE7uZRpoJB2pVsqbNCu4l8c04jZsIH7axmu8G2VVM9UxZJJMOt5d411S3+GWmyUiyUp0AGg/e8QUAcFAjtaGA5wHECBAgJ3aWyJtOQJyMBUHAcHg4LEsQ4cG4eEaSrXKWlctRQtBBSpJYgjIgx1W7SmTiDNWpZSGBUXIFrPwt8+JhvAaRTbdo9sAS9okU1YAAisSAEzGsEzU5eduRTrV96NyarZ6gJ6PAr4JqPFLXwZehPAsYgAYte7PaLU0qe6VhqKU2VInDGgp4B3w/LlAV2jrVylBSFFKkl0qBIKSNQRkY2rcjtvQoJlV9jkJwGf9aRkf1JseAiNpOzyh2zINRs8LoZgLKlq8conkApwOYYfpjM94dgzKKeqRNKCtOqCSPVQB9oD1lQ7RlVEsLlLRNQrVJCh9cojKvc2nWsrAKFF3wmxd9CC2ejR5h2bvHPkKCpc1aSOCil+pSQT5xb9m9s9bLbHNKx+pKF/sk+8Bsh7P5FvHMcauOnCJyn2RKQjAEDDzu/O+sZFSduVQr/ANKUpv0qS9+UwtErtvtiWiUhUuWEqUHViTjHCwxp94DRJO79OlWJMlDszs9s9YLa+8FPSIx1E5EpP6jc9E5noBGE7V7bKuanCglHEpZHyBUPJUUas2xMmKKiWJdzcqL8VqJUfMwGvb4dt4KFIoXQ9u9UPH/ZLOX9S25AxkG09rrnKJUTcuolRUpZ/MtZuo+w0ESe5u5k3aU7upS0Ia6lLewzsEi55OIvm2thUGwEyyuQqvqlvgM1hKSRrgv7hR5iAqG6/ZzNqJf2mpWKSiTdU6ZYqH/60H4n0OXDFlCm82+8vuTRbNQaej/GT/u1B1VMVmx/Lwzt4RDbz741NfMx1EwkD4UDwoR/Sj9y55xBvAAwhVZDrC0IVWQ6wDcwUCBACBAgQEhs7bcySRhUWGjm3Qi4i0VG3afaCEipBRUpyqE3WU6CYkkd62igQrrFHgQF/wD9bIBwkV1OgfEl1FIzuk+OXzcN1hr/APNUhb94mZLJzZj1y/iKvR7Xmyi6VH1L+RFxFipu0CYWE5CJwyImy0TAepICvd4CaRtGgWnx1ExmZgkgnK9hYe/KG0ifQSf9uoYHMd2oseN4Y1E2lnpcUiJanzlqWkaWwlRELpm0SEgGhQsgXUqbNc3fIKA5QBT95qVORmTLvZIS19MR/aDXXVdUlpEo08ku81RKUgavMV0ZkwgnfgSfDIp5MptUyklX/fMKjEFtHeSdOJKlqPVRJ98vJoCwyRR0KSovVVFmUoNKSf0yzdZz8RYPdor23N4ZtUsqWokcPJtLNyFoi1KfO8FAHAgoEAIOCgQAgQIEB//Z"/>
          <p:cNvSpPr>
            <a:spLocks noChangeAspect="1" noChangeArrowheads="1"/>
          </p:cNvSpPr>
          <p:nvPr/>
        </p:nvSpPr>
        <p:spPr bwMode="auto">
          <a:xfrm>
            <a:off x="1679575" y="-1989138"/>
            <a:ext cx="6915150" cy="41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5" name="AutoShape 8" descr="data:image/jpeg;base64,/9j/4AAQSkZJRgABAQAAAQABAAD/2wCEAAkGBhQSERUUEhQWFBQUFhcaFxgYFxwYGxgYGxkYFxscHxcYHCYgHBwlHRgYIDAgIycpLCwsGB4xNTAqNSYrLCkBCQoKBQUFDQUFDSkYEhgpKSkpKSkpKSkpKSkpKSkpKSkpKSkpKSkpKSkpKSkpKSkpKSkpKSkpKSkpKSkpKSkpKf/AABEIAK4BIgMBIgACEQEDEQH/xAAcAAAABwEBAAAAAAAAAAAAAAAAAQMEBQYHAgj/xABEEAABAgQDBQYDBwMDAwIHAAABAhEAAwQhEjFBBQZRYXEHEyKBkaEysfAUI0JSYsHRcoLhJDPxFZKiQ7IIFjRFU2Nz/8QAFAEBAAAAAAAAAAAAAAAAAAAAAP/EABQRAQAAAAAAAAAAAAAAAAAAAAD/2gAMAwEAAhEDEQA/AMYaA0dQ6Rs1ZkqnAfdoWlBL5KUFEWzbw58SOMBzXCXiHd5NfPNz+bXDhfR3aG7QcHAE0G0dypRUQEgkmwAuSekaNuj2UqmpTNqFYUm+EDT68usBRNn7GnT/APZlLmf0i3rlEsezyuwhX2dTHmH9AXjXpc7Z2zB3ZmSpKjchSsUxXMgOr2A4RTNudsi+8KaSUjuwWC5gUSvmEgpwjq56ZQFLVudWAt9nmkjggn3AaJWX2X1pU2ACwuSwc6ZRat1+06bMRVLqu5CZMrGgDwFSySEoAKjidtLxWJfaxXhZUVS1A/gMoYR0IZX/AJQCtR2TVSEYiuXYOR4j7pB+UU6so1S1lKmcFrEEeoi97I7YahMz/UoRMlk3wJwKSOKbseh9RGkIpqPaEoTUplzkrDYsIxdC4cEcDAedSIIiNF367NPs6DPpySgfEg/h5g8OR8uEZ2RAOKWagAhYJONBBCUkgDFiDq4uLMRa8N5ygVEgMCSwZmD8HLesFAgOGhOoGULQlUZCAQgoESW7mzU1FTLlLJCVkglLAixOobSAjYESm3NkiT3JSSUzpKZgdixJUlSQtPhUxTpk7G4MRkAUCBAgBBwUCANonqTdYqS6lYTwhnu/JxTgTcJSpXmBb3ibpFrWJxSbiUhhzPjPm5gKzXUZlLKFZjXjDeLBt7DMlJmp/Coj+1XjS/QkiK/ACBAgQAgQIEAIECBACBAgQD6Jam27glqld2DLXJ7spxfjxiYJmLC7hSQW4BniJg4ANCtNTKmKCEAqUosANTCYjTuxXYoXOmzlB8CWDj8xYt1b0DawEl2edmSUoTPq0nGq6UPknTE3HNvWNIqZyJSFLmKShCA6lEsEgfIQ9CIz7tskTDQIKHwCckzG4YVYSeQU3m0BmW0dkTa+uqVUn+pCpilgghJKFFx4ZpSpk/CbMGGjRctm9h4MkGfPUicQ5CEpUlJ4Em6iNSCOXGKV2eSSradKEqwnvQXHAAqI/uAKfONY3v3+l06iiVMHeyiApLOCbEg+Vn4wEHS9jtNIlzFVk8qS6cKx91gze6ioEqyblaO1dj9FNlvIqJoJyUVIWOhThSfcQdDtQV9DtCaoqTMSgqAd8ISCpJCeqSIp2yN8ZiFJEwKIGrNd87fOAhd6N1p1BO7ucAXBKFp+FaXZxwPEG48wS97PNszpFdJTKJKZ0xCJiNFJUWduKXcHlweNO3v2hTTqKk+1SlzJdRMTL7xJAXIWQQF5XLi41AOdhHG5PZX9hqVT5s1M0pCkyglJDPYqU+SmcMHzN4C6zacKSUqAUkhiCHBB0IOkYj2jbhGkmGdJH+nXo7lCtU9MyDwcaX3goiG3tkE0c/DLE1QQSlByJF/WxMB5ngodV6RixIDIW5SPy3un+026NDaAKEajIQtCNTlAN4Xoq1claZktWFacja2msJQUAtVVy5mHGokIThSMglLksALAOSepJhCDgoAQcK0tIqYtKJaStaiyUgOSTo0XmV2cLkIEyaO8XqnCcKTldRso9LQFGlUi1/ChSugJ+UczJCk2UkjqCPnFwVUFKsLlxYgWAi+9nmzBULCFkccnfkx/4gMx2bSmXLxN4lEX0aH+wV/ezzYC3llGidp+4KaaWiqk+Bpgxo/CdbaJy0EZts1Tme9ioYm/SohjAN1IdC5dgDiItzxD5xWyLxoe5dCmoq0BfiQAvwJ+KYb2cXtn0iW3p3dlU8wkSJSLnw/GU6XexOsBkzQUXrvUFnShuDAH1EQ+2djJKDMlZj4k524wFdgQcCAKDgCDwwHMCDaBAPoOCg4DuUhyBk8br2LyFfZJiiAEqmAI/pSkZ+ZJ84yvdHYIn94tfwISQBxJufb5x6C3Q2X3FHKThCSU4lAaFV28gw8oCR75OLBiGJnwvdukcVtUiUgrmKCUDMn6v0jON656k7TVNSohUvClDHUJD/MjneIvezfBdYgSywlhTgAEFZTa98ngJhNZslE9dXTy3qkoWtKQFJRjwkfC+FJL3tqTnGQzNoTFTlTJrKWpRUpxYklz5XtFjpaQpxrLZZ8i75aiI9NIlRA/K7njwz9B0gJOl3smSwpAQAFpZYSGcO5HpCE6qRMBxIY4eHCGU+nMtSSBxf8AloWRVYiA3EZcv8wFl3G3rlSCZdUpKqZRBTiTjwTUkEKYvZmuMiEtGtbJ2vKqZfeSFhaHIccR1jBFU3epIDEDLmDkPW/lFh3H2+rZ4XLwhSZigT+kgNAbMUwhVSMSFJOSgR6hoquz99zOny5ZIQlfwqGSidCPbqYuhTAebt4t3e7qp0pJcKCpkkv8RHiUjqRibonjFWjWt+t11JmTEoPifvpLu4IzT+3pGW1splOAyVjEnodPIuPKAbQjU5CF4Qqch1gE8OV84PA8EFR13lmgEzAQgkgAXNhCiZl4t/Z9u2uqnDCPiPdJJ0JHiV/ahz5wDjczZiEze7+1IpZqgR3qj+IiyElJ8ILh1WjddiUCqzY8pCyBNVKwlWf3iSUKL8yDcRnvaJufS09SO7Sgd4kYgbkFKUpdtAQMxq8TvZbttVJTplz1I+yTJy0yZhWxlrLHAoGxSonwqBzJBzgKyvsmq++KRL8ILBT2OevDnGrbnboJopYKmVNIDkZDiBFkRMBDi8Unf7fJVJSKWkfeCalIBy1N/SApnblvOiZNl0iFf7b94QR8SwlIS3IE+sZlPTimTBhZkoQA5y75vcAxxXbQmzzNUEYpq1KVMJUFKv4ioJ0HO8cLWQAAS6kpViN7MVnmzwFv7JilO2JBDYVGcAzWPdKDtpw840TtQ3UNTTGdIvMlKUFpSlytOJtNU/J4w3ZO1zJqZM0J8SJiFJIsTfMl2U41j05uRtT7RTmYzBcxagOSjibyciA8urQpJZQY5XiwUGx1/Zu+UMKX8JOrEh+YcN6x6G25sOhYz6mRKUU/iUgEngP1HrGZdqW9cpNOmmRLxTqoy1qlC3dSEF0JZPw4wHYNZSjwgMd27QISrHKUFS1cA2FWobS7tEU0X+ZRT6zvZ66eVKly5ctMzuyyWUtMuWMLnxDN+A5RRaqUULUg5oJSeotAIwHgGA0B1i+mgRy8FASEdypRUQkBySABxJsI4EWDcjZZnVaAHZHiJA4ZX08+EBpWxN3xIppMhLqVNWlKiPxKUXJHJteAjSN4NropKaZOVkhJwj8ym8I+tHhlsHZAKxMItLHhDuyiGJ6gOP7oova1UTZlQJRJ7mXhASNZig5fjYiAr82tVMV3iy6lDEpWVjb5RDVymUm+G1kganP1hudpzElUpBBcsSQ5sPlD5dMEsVuSRrnkGfUa+kB3TLISoHP/AIs/7wJVMHBBuMw56Dp1haTLxANYO1+OnuBHRllIGb6njd4BrVSsSwkPZ768/d8obGlDtrd2PL+RDmsqVJmy8ilT6ZEhn5tC/d+IYuXrlwgIlKykC13b0OcODNCPjVyIEOptLbhYeuvygGS7hQs+G4Z8vXU+sBzL2vKl/Cpykgp/TfiNco0ndztIQtSZNQkpUWAmaEmwxNk51y4tGPbR2Z48KAx0HHoYl9mFa5Dg3BALZ2/4gNg302epUpE5F1SFYmzdBsr0F/WMQ332EZMxTJZBV3iTpgmXYcgoH1jaOzjbnf06pSv9ymVgPNBukjlmn+2I7f7d8TBgwDCoKSCLYcVx6EQHn2EanIQ4mSykkKsQSCOBFj7w2qchAIGA8CBAGHJaPUHZjutLo6OXPWQFJkkqJZk5qWfTM8o847tU+OqlJZ/GI9C9oW1e62WiRKLrmIluQWARYB9TiIZtWVAZ1t7b8ypqZ0yUGC1KIUtyUEthCQ+YQEkvZzFo7O9iYVCZOlLmynQhjL7z4nSlRBFgHc8BeKCmtTTCWMPfLN2xEdSW4kvxiYG9G0lICRUmWnRMsYQALsGvAbB9j/6avGlRNIsgFJJ+5JsL6odgHuH1EVHtOXI7hRMwOiYkoBGJ3RiDtdsRa4zBiho25XSyqYmpXMceNMw40LGoUlRINunKI+vnVFZTKJY4cTsDkPEBm9rAPeAqqCtawkgKuzhN1c3FzE1PSSlKmJUcYAGYwIADdAkj1iM2XWqlomApZvx/iS9iBzIdnyudI4k7fUiZiSGSCChL/CUhk+2fFzAOqPa6lzEy/AylJAKkBTFwHBFw+rWuS0b3uTXd3JRLSsJlykgzVcS5AT1ISotwvGBbPV308LSjCed04tC55tFrqNoVEoIkpwg3U7PiUbuUnOzC9hAaVX01RtOcqaJgkU0qyVquhOQLAkBanzOQyvFN3pk/Zp8+UtalpVMKscw4iCC2J2e7FJGTEWtEYdtbQUP/AK2c/wCXEAhhkMKQw9Icz96zVJEmsIM8MBOOEJXckYwBY5JxC2TwF+7MpMqdS1VIpAClJGMuDjSsKSFcyCM+YyjFO0PdxdJU+O5XmcnKbO2jhix5xc9x9qKotpyMZaXNJlqY2GIYSHybFgVbIpPGJrt12QldOJ6ACQsFxcnEyS5yZ3AzygMJgQIEAGgQUCAkBGudj2xvuytv9xYv+lOnvGSCPRHZNRo+zS8BcB3PN29maA0KVICQAAwEYnvBtDv6ubMbw94oJ4EAsDfNwB6xr+8lf3VOsgspQISebG/pGMzpBY/pDDTIwFfTTiXObLEVHpdrNC8+V4y+eT8LtrDmbKCZqbPiC2PAln6QipyCS5V/l8v3gHcuV4XHTh7ZZx2UYsT2f3L+1vlHFIggDJ+fPrrYwDOGTs/0H5G/tARu0ppEyS1wCRwJLtb64RJy0sQfcnJ2LdLxC7eS65av1ANwsPe8SiDpoGHNtXbl+0A4Mt8y4A1tzztfKGqgQ9xY66vclvJoUKnvkR76J/nzjmel3LEsGsMwODHmfUwEftSnxJExDgoVZuD3+USGzJWFna4c6C55czHEtDhdi2fVtX4aNDuUl1F2DC3QAH/EBKbiVfc1oWScMxOBV3cEi/kQD6xqG26NK5eFWRIHrGPUqyhaVJZw7Hkzft7RrFBtD7TSk5rQA/MpZQPm3zgPOW/dH3ddODMFEKFmzDH3BitVOQjR+2DZ5FSic1piWJ4kEn94ziqyHWAKosw/SPlCSfeApfyEEIC3boTf9QiWEhKggnFriwsm7WYkZc3i+b7VX36kqQqX3RCTiI+BCEpSWBsGBLfqim9mdLiqDPV8EopKi7MkeItxVYADnCu9O0TUY1AYe9mMA5OFL3DnNh63gG2zZKlq79XwrIZOuHS4vwidL3t/yQXF7+QjmRKThw2yHTJofU8gcM/2gGNVIITlc8Yh0EpVMlsrAouzlJGbG3XocmifmTg176RF10t8LZgwEDUbHUoKcAMXAfCluLNb/MMpO7ilGykkC5Ys3qIulLvJ3cldOtEuZKVdTghaVcUqF35GFdm7fpqYYpUoGcAwXOJKEA6iU3iVfM215QFf2LMVInLSCpARqhXiuMgQ7WN7XvpEpSzO9JmG6llzbJg2FtGAFuvGI+UVrmLUpeJU1RUtTMWOQbRxpwiapaYBsNm+vowAkDxqfRmfgz5a3hhV7NTMQVEquCM7Bixe2VjzzielS7uBZuHrnDarQpTA2u59j+0BV6CcQkyCXUhlIPEPx9b840nfibi2LSl/jlTGPEghQPoT7xQtso7tUuYB8K2J1ZVvnFgqa0nZkyWTZC8SXJOctYLDRLN53gMtmg/Fx6ftCMHicNHJgFsJ4CBCTwIB+I9K9klGkUcpQL+AHzJL/vHm6mS60g5Ej5x6a7KZOGglf/zRbmp1H5iAQ7Qq37xMu/hlqPD4y2fFk5c4oU2eAOrc/o6xYd/dop+1LIJJGFPQpF281RVl1qRcsTwLkCx9/wCIBOZVNxcH1fzhBBxKd9PRuvVvKGNTMJWSnhzF9beUOdmItYOXz8gB+0A5nEnLTMHXUWzHOOEJvlkenHT36mFZ6BYi2vI2/kRzMlsQPzEEhtGvr09YBpXU2II0BViL2y0hzIDhzq9uDv78xHU0OElmva2oLX0zYwWEqSAwa1jb58yTANlTCCXJsebYePMQf2spWMyktfqB6f8AMLTEpuo8RkOHhtyf1g0AMnEAwsWsQRdiP4gG5LZO3E5EfvD+mWHVbM2fPpnyMNKmQAQNMTF7ecJheYGZ1vdjbmxygJHvU5K1f5i9ywzjQezya6piQGGEE9Q1rW1MZoukJTliOl9eg0yjQOzF+9mDTuxqT4nST84CF7akJRTYQkXWGPAjT0jCqrIdY2LtlKlTpyS+FCpSh/dL/ke8Y7VZDrAJy1gaOeeUcqU/KOImdkbIdSFzLJJBA4/4gLNQ0pp6YSwACs4it8ywFhwDtzI5w2kbOExYK7ol+FI4nUn5RJbZq/EtSskBmOmFIHzjvYqPu08cLnzv+8AcuSAQL2H1aHmJ1AOwOcOaHZqlqIZiOMM1SyF9Rb0gF04QlSW4Ne/v0iK2lVhLFieWr5fvD+VNBd8xEdL8VUBmAknpfOAbq2dMwlWByofClTHlmNI4l0MxSf8AbKSC9ziy9OftFjSix0gwm0BX9lz0NhIIIOoYl/3iS74AFgeLv+0NdtSwhUqZqSUq5jSHSJRzgFqSco2UQeBFnELVimHy/eEJSfEBl9PCtYh+g/xAV7bEpa5Kr2IyZ8iD5Q52NMxowuwUkaO7PbzDh9HMK1ivCRyyy9oi9nTlJCVJOEpJvoLu594CoLQyiMmJHu0Kd8nCQR/Tyh3vLICKmYA1yCWydQCiz6OYjIAQIKBASSCxj012VVoVs5JF8CUg9QgWjzII9A//AA/rehnDhPPuhMBVdrS5ippOZWrFd8yb5aWg5eysPxpV4gTiybrfmIndr0mFakuxQ+nD/mLFsKmTNkpOFrAOQxJbOAzWjlvOKVDCQSxzuztbrByqIoWoGxIcNfjfo8W/bGxkIJWLEEYdLnPlnFXrwpM5Ad1MAoOxyACeevpAJzmJ8Vxl6H69YhdpVUynWglyjX1ux4xOpkOoqAyBGFtOI+tIVnpCpWGYAU4g7cW566QDBakqQyFc8uLaQntmuCE4UXWXYZ52Hpcw2G7wcJxnC2Jn56tkLj0hbZuyRLGJRCitYSk3OEPx4a+UBzTUcwpQqY6Q1s7lufO8PpCwFOQCxL2bSH9WjwpD5BPqOWQhkUBaRrYhxpc5m1zANKpeQIdyLuW4HX6aElFgWGQA5Ea2Hl0h7MleAuGY2fpb+fKEFSrAi1gWtazfX04LyalJYKIxMP3Nou/ZrMAnC3xoUP8A2qHlYxSaemAJ/N0sXv1JaL32cUZM4rv4EG/9XhA9jAVvtzkhMwKAuvuk+hUfkIxKsHzjZ+3raAM6VLDFSCFdAEvf/uEYxV5DrAIIUxDh20iyUck4EVE9YSgq8CBdSmPolL/8Q02Vu+uYlMxCpZ4hRuPI5xztZYXOlykfCjCgNk73aAmt5qt5cwj8SyB5l/kI0PcTYqUUomqGJKEIDkt4iHLWuwjNN4qdTol3czSL5uBGobHTNVspISXElfjANr5Wzya5gLDSVNKVDFLc5Ok3HV84q+9GxkyZ4CT4SMSHzbh1EN6GpKVhQOUSe/qlKmSlFhjlIZtWsel4CmTPASQ9yB6wwCzKmd6zpBII5Hn9ZRMVYBe3K0NpQBzyNjAP0TsQBGRD+UGkxGd3MR4UMU5Mc0jyu0D7w+A2Tlie5fha0A02nMM5WIAhEtwDxVqWyiXlTx3Y9vrzhlXMEMBZrMMh/nKCkTQpCbWaAfUeZLaGOpqnQ4PLP/EJ0rgK0DQcoOjz+rekA3mU4a93+s4gtnBlTEZlKj6EcIsE4cT/AB6RXSQmrmjRSQfNmgIreZH3oVcuhDnoG+QiGi0TkJmTSkfEhKS35gEh26ZtEVteiCQFpyNj1gI1oEB4EBICNz/+HitBk1Mp7haFtyKcPzEYZF/7Gtt9xtGWFFkTwZR/qN0P5wGkb+bEaoxuQmZ4uNwz28veO939qqQlMtVwCcJys/wtwzi3717J7+nUB8aXUn0uH+soypdUqQwJs/tn9HlAW7bSu9ZQYoQ5Z2uH5acIz7as8qngksVFyD1GnN3i0Da9OJQUVlTJJYcc/SzRS62r7yaVBwXGEZsHsICUBKWL/wAaufeAZQUhQL34cWF/cQXeOE3s5cA5c76sPaBIXkbFnc8WI9/5gG8uccDrS9rKAcPwsb2YR3jDOEkJS+EG18ntkLix4mFag4cOF8BKSpgSRxBDdYQkLVMUoq8KEqcnX4SRZvWAWqFtLctcOq+v7PpCUxWF7/lPINZ+WsOJ6vGwDp/C3Rxd2ziPr5rApCQcTern3ZjAFVmzl8xr73+soFFTk6NmPlBT5oCPF5tewd8/OFqQnBcgkO4A5u7A9NRAPESlYmzOH00/zGj9mVEE08xYJJXMIvl4LW5OTGebPlFSkoSPGrCGYXU4Ay0cxtFFTJp5CU2CZaLtyDqPmXMB537YKjHtWov8CEgeiEt7xnVXkOsWTenbP2mpqZzEd9Ncckh7f+2K3V5DrAN0zCMiR5w62QPv5b/mB9LwzhSnmMoHgRAaJv7LbaMwgfDNWoBgP/TQvTl84tO5+3u5WmakYpUwBM1GikHUjim5frEJvhLARQ1d2nS5YW+pR9yo+Yw25Q02AooK0H8CiOYa4z8jwgL9vhsPuZ5XLS0pZBSRkHGQ84Z7zzXpqQO6vvDzAKgB8o6o98pqE4GQtIuELAUgH9ILFPQFs7RC7T2uuom412wiwAYDRgkWEAxqMs9TEb3wEwJVkpPoReJGoV4W+r6wyq6V0pILEMR1y93gHQVoQ6hnp5iCDDl5uQNb6QwRtFvCrNNjHf24EFhYZ6QHdWsYTo/sMo5p0MHAzhFKStQJcPdmyA+hElg8MB3SLJ8J/wAefrCMssSOfrrmIWplMk/v1hBSi5a4f6vAJTSxJ5cYrskd5VKKfxJYdfhicr5n3an4QnuPT/66WCLS2KrPklUw9btAQO8Svs+0Vt+BSQf+0Awe3NpyjJ7uXcqViJ+UR+8tV3lXOX+aYo/TRGQAgQcFASMPNn1ikHwllApWk8FoLj2KvaD2zsiZSz5kicnDMlKKVD5EcQQxB4EQzBgPWO4m8wr6GVOcY2wzBwmJsr1z6GKf2gbuFMwFHwTFPkLG5KdLaxSOx3fUUdT3C27mqUkFWqJmSeWEkt5jhG9bX2aJ8pSCBcWfQ6QGLjZCQgjR8jb1PnEVPoVIVewz+j6iLdtGgUhagQxBYhnCmzuMr36REbQoyW0OR1vo3J3gGQyfM5EZh8tdeXMwEowpJCh4muA7eT8R7iGUypUgkEByRicaXGXG4vEp3X3d7mwCQLDXPpAdpUQMTOSzg5NbP0MO9oqBIAFiQScJw39soaliwuzjPINqTxv7wrXF0oI1GZyB8QsNRYQEdUVqhZrZEu9g2mcMkLN13OQy1Nv2zh1XsFXci3FwToBrk78oRo1M74gFE+TjK+cAjVJJSFMRhGT6ccr6wrs2Wr4k5WJcMcmPTg3OF6qUsgLwhhZmyHI+fDWJfYkpSglIBKywDakfD529YCZ3EoSqrQopPhCiXBcMLcs2ib7YN5xSbPWhJabUvLQ2bH4z6W/uEWXYOxhTy+K1XUefAchHnftK3t+3Vy5qT9zI+7kjixPibmXV0CRAU2dw4fPX65Q0q8h1heFKrZkz7P3+H7rvRLxcV4SsgdAz/wBQgIqDIgoEBqm7Cv8AqGx59JnNkDvpT8EhpiRwdLGISmr3ly5w+JLSpocNiAZKuMMOzjeb7FXS5hcouFJ/MDYjzH7RMbybK+zVy5alJMmtR3spaRhR4iSkhLlmNiOMA+lrJL/QheUXPWxb6sIjqGpGEBdlJBCuqbG+kO0TBZsjAOTK8RLfXDnBqlAsISXPz/b/ADHJqwhsy8Aw2rSgB815ADNXKGez5GOYXLJGnPhwiY75Dvdzx/iEZc0FNwWdTEDmbhoBeXQsX045wqoZAQMfgDe/8QJYJygOFgAAPx8/4NoSxNp15R3NUL2YgdfrWGc+sCCMWR/5gGW0Jg70JUod2AVq6J49S0S+66jIoaquUCMYMtBbIrsS/JEV2bINRUJkobFOKRf8KB4iT1+Qi2dqtSmlpJGz0ZykgrL2xqZRtlYQGUTVuSeJjmCgQAgQIEBqspI23ShP/wB0pZbJe32qQn8L/wD5U6HXzLZ6pBBIIIILEGxBFiCNDC1DXLkzEzJSihaCClQsQRGg1NDJ25LVOkBEnaaEvNkhgmqYOVofKZx9/wAwDPJE1j1bqGyI6R6X7M9+010hMuaoCqlp8SfzpFhMHEHXgXjzPPkKQpSFpKVJJCkqBBSRmCDcHlD3ZO2ZkhaFy1lC5ZdCgfhve2qTqPoh6h3m3eVPZUssofEPzD+ba6RRdo0C0LYjJTkEN0JH1nFm7Ou0NG0ZWBbJqZYGNOix+dHEHUaRO7f2CmoRZhMA8JI9v8taAxuspMSnYFtANBlc+cN6etUA0wEsS3J2H7geUWTa2xJskELTh1JZ0+Ry8iYjJdKMIBT4hmANQOD8+loBKUrFkSGJAGfOFElSkXLYCtIH6cwq/QwDSgL+E4dGd3wj9mN9YmpOzT9nNizgl82BY3LceMBWaiQleIZEPcAsVAvc+cNZdK0wA5DhoQ+oteJr7OBodFMdbMPQcYltj7mTJ4HhIS7lahhGhDC72taAjhS4mShGJwAnDc3a3y9Y0XdbdFNMAtbGY1sjgtoeNyPOHmxd15NMxSMSwPiOmlhpERv/ANoEvZ8ohOGZUK+GW9kj862+FI99ICN7Vt/BSyTTyFJ+0TQx8X+yggus8LZdekec5012A+EO3nmTzP7CHW1NqKnTFrUoqVMUVLUTdZd9ckjQch5Od2d159fOEqQnmtZsiWnVS1aDlmdIAbq7sTa+oTJlWHxTJh+GVLHxLUeWg1LDo+7Rt4pMwSqSiGGjpXCDrNmH45quJVpyc6sJLeTeSRTSFbP2aXlE/wCpqfx1KhoCMpQuG16OVUCryHWAbQUG0AwABaNR2TK/6vsz7MCPtVI65BOqB8ct/wDyEZbEvuvtxVLUImJJDEZFoCTpK0qBSs4ZyWCgo/GBZ/6tDE9TTwtIJsMmdy8SW3tzk7UxVVCsCpJKl06sKSqz+Ag+I2dz8RVpFR3YQRPMuYcEwYgULBBcZga4v0nhrAWSzubBtf5g1S8Ya/lnBzKNQdS8nYDTOEkTGJEAggFCiCSRo/8AMc7MV4M7hSh/5Ew5qUu3K5MROwqsrK2BYLLXtflATMy4gFWFN+Iyv1jidPII4ERxJBUfDd7W5wHKl4dXBe94jNoTgkd9MunKWjLEdS/D+IYTdugTVYknCgkNxOV4mtjbLOJNfXWlJvJkqBBmNZOdgjUq1wwE7uZRpoJB2pVsqbNCu4l8c04jZsIH7axmu8G2VVM9UxZJJMOt5d411S3+GWmyUiyUp0AGg/e8QUAcFAjtaGA5wHECBAgJ3aWyJtOQJyMBUHAcHg4LEsQ4cG4eEaSrXKWlctRQtBBSpJYgjIgx1W7SmTiDNWpZSGBUXIFrPwt8+JhvAaRTbdo9sAS9okU1YAAisSAEzGsEzU5eduRTrV96NyarZ6gJ6PAr4JqPFLXwZehPAsYgAYte7PaLU0qe6VhqKU2VInDGgp4B3w/LlAV2jrVylBSFFKkl0qBIKSNQRkY2rcjtvQoJlV9jkJwGf9aRkf1JseAiNpOzyh2zINRs8LoZgLKlq8conkApwOYYfpjM94dgzKKeqRNKCtOqCSPVQB9oD1lQ7RlVEsLlLRNQrVJCh9cojKvc2nWsrAKFF3wmxd9CC2ejR5h2bvHPkKCpc1aSOCil+pSQT5xb9m9s9bLbHNKx+pKF/sk+8Bsh7P5FvHMcauOnCJyn2RKQjAEDDzu/O+sZFSduVQr/ANKUpv0qS9+UwtErtvtiWiUhUuWEqUHViTjHCwxp94DRJO79OlWJMlDszs9s9YLa+8FPSIx1E5EpP6jc9E5noBGE7V7bKuanCglHEpZHyBUPJUUas2xMmKKiWJdzcqL8VqJUfMwGvb4dt4KFIoXQ9u9UPH/ZLOX9S25AxkG09rrnKJUTcuolRUpZ/MtZuo+w0ESe5u5k3aU7upS0Ia6lLewzsEi55OIvm2thUGwEyyuQqvqlvgM1hKSRrgv7hR5iAqG6/ZzNqJf2mpWKSiTdU6ZYqH/60H4n0OXDFlCm82+8vuTRbNQaej/GT/u1B1VMVmx/Lwzt4RDbz741NfMx1EwkD4UDwoR/Sj9y55xBvAAwhVZDrC0IVWQ6wDcwUCBACBAgQEhs7bcySRhUWGjm3Qi4i0VG3afaCEipBRUpyqE3WU6CYkkd62igQrrFHgQF/wD9bIBwkV1OgfEl1FIzuk+OXzcN1hr/APNUhb94mZLJzZj1y/iKvR7Xmyi6VH1L+RFxFipu0CYWE5CJwyImy0TAepICvd4CaRtGgWnx1ExmZgkgnK9hYe/KG0ifQSf9uoYHMd2oseN4Y1E2lnpcUiJanzlqWkaWwlRELpm0SEgGhQsgXUqbNc3fIKA5QBT95qVORmTLvZIS19MR/aDXXVdUlpEo08ku81RKUgavMV0ZkwgnfgSfDIp5MptUyklX/fMKjEFtHeSdOJKlqPVRJ98vJoCwyRR0KSovVVFmUoNKSf0yzdZz8RYPdor23N4ZtUsqWokcPJtLNyFoi1KfO8FAHAgoEAIOCgQAgQIEB//Z"/>
          <p:cNvSpPr>
            <a:spLocks noChangeAspect="1" noChangeArrowheads="1"/>
          </p:cNvSpPr>
          <p:nvPr/>
        </p:nvSpPr>
        <p:spPr bwMode="auto">
          <a:xfrm>
            <a:off x="1679575" y="-1989138"/>
            <a:ext cx="6915150" cy="41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2536" name="Picture 10" descr="Brain Ct Sc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34" y="2247611"/>
            <a:ext cx="5637766" cy="392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wired.com/images/article/full/2008/04/toshiba_ct_scanner_63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06" y="2342283"/>
            <a:ext cx="5364230" cy="373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rain haemorrhage, CT sc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518" y="4239490"/>
            <a:ext cx="3656170" cy="312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91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7821"/>
            <a:ext cx="12192000" cy="1325563"/>
          </a:xfrm>
          <a:solidFill>
            <a:srgbClr val="FFFF00"/>
          </a:solidFill>
        </p:spPr>
        <p:txBody>
          <a:bodyPr>
            <a:normAutofit/>
          </a:bodyPr>
          <a:lstStyle/>
          <a:p>
            <a:pPr eaLnBrk="1" hangingPunct="1"/>
            <a:r>
              <a:rPr lang="en-US" altLang="en-US" sz="3500" b="1" u="sng" dirty="0"/>
              <a:t>MRI Scan </a:t>
            </a:r>
            <a:r>
              <a:rPr lang="en-US" altLang="en-US" sz="3500" dirty="0"/>
              <a:t>– uses a magnetic field and </a:t>
            </a:r>
            <a:r>
              <a:rPr lang="en-US" altLang="en-US" sz="3500" dirty="0" err="1"/>
              <a:t>radiowaves</a:t>
            </a:r>
            <a:r>
              <a:rPr lang="en-US" altLang="en-US" sz="3500" dirty="0"/>
              <a:t> to gain </a:t>
            </a:r>
            <a:r>
              <a:rPr lang="en-US" altLang="en-US" sz="3500" u="sng" dirty="0"/>
              <a:t>high resolution </a:t>
            </a:r>
            <a:r>
              <a:rPr lang="en-US" altLang="en-US" sz="3500" dirty="0"/>
              <a:t>image of soft tissue</a:t>
            </a:r>
          </a:p>
        </p:txBody>
      </p:sp>
      <p:sp>
        <p:nvSpPr>
          <p:cNvPr id="23555" name="Content Placeholder 2"/>
          <p:cNvSpPr>
            <a:spLocks noGrp="1"/>
          </p:cNvSpPr>
          <p:nvPr>
            <p:ph idx="1"/>
          </p:nvPr>
        </p:nvSpPr>
        <p:spPr/>
        <p:txBody>
          <a:bodyPr/>
          <a:lstStyle/>
          <a:p>
            <a:pPr eaLnBrk="1" hangingPunct="1"/>
            <a:endParaRPr lang="en-US" altLang="en-US" dirty="0"/>
          </a:p>
        </p:txBody>
      </p:sp>
      <p:pic>
        <p:nvPicPr>
          <p:cNvPr id="23556" name="Picture 2" descr="http://topnews.in/health/files/MRI-scans-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5034409" cy="443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ementia, MRI sc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963" y="1964170"/>
            <a:ext cx="44481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70963" y="6012873"/>
            <a:ext cx="4682837" cy="646331"/>
          </a:xfrm>
          <a:prstGeom prst="rect">
            <a:avLst/>
          </a:prstGeom>
          <a:solidFill>
            <a:schemeClr val="accent1">
              <a:lumMod val="20000"/>
              <a:lumOff val="80000"/>
            </a:schemeClr>
          </a:solidFill>
        </p:spPr>
        <p:txBody>
          <a:bodyPr wrap="square" rtlCol="0">
            <a:spAutoFit/>
          </a:bodyPr>
          <a:lstStyle/>
          <a:p>
            <a:r>
              <a:rPr lang="en-US" dirty="0"/>
              <a:t>This is an MRI of someone with </a:t>
            </a:r>
            <a:r>
              <a:rPr lang="en-US" dirty="0" err="1"/>
              <a:t>alzheimers</a:t>
            </a:r>
            <a:r>
              <a:rPr lang="en-US" dirty="0"/>
              <a:t>. What do you notice about the images?</a:t>
            </a:r>
            <a:endParaRPr lang="en-GB" dirty="0"/>
          </a:p>
        </p:txBody>
      </p:sp>
      <p:pic>
        <p:nvPicPr>
          <p:cNvPr id="7" name="Picture 4" descr="http://www.u.arizona.edu/%7Eascheres/images/fMRI.JPE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474" y="2468204"/>
            <a:ext cx="39671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3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
            <a:ext cx="12192000" cy="929640"/>
          </a:xfrm>
          <a:solidFill>
            <a:srgbClr val="FFFF00"/>
          </a:solidFill>
        </p:spPr>
        <p:txBody>
          <a:bodyPr/>
          <a:lstStyle/>
          <a:p>
            <a:pPr eaLnBrk="1" hangingPunct="1"/>
            <a:r>
              <a:rPr lang="en-US" altLang="en-US" b="1" u="sng" dirty="0"/>
              <a:t>fMRI</a:t>
            </a:r>
            <a:r>
              <a:rPr lang="en-US" altLang="en-US" dirty="0"/>
              <a:t> –</a:t>
            </a:r>
            <a:r>
              <a:rPr lang="en-US" altLang="en-US" sz="3500" dirty="0"/>
              <a:t>looks at oxygen uptake so can see brain </a:t>
            </a:r>
            <a:r>
              <a:rPr lang="en-US" altLang="en-US" sz="3500" u="sng" dirty="0"/>
              <a:t>activity</a:t>
            </a:r>
            <a:r>
              <a:rPr lang="en-US" altLang="en-US" sz="3500" dirty="0"/>
              <a:t> </a:t>
            </a:r>
          </a:p>
        </p:txBody>
      </p:sp>
      <p:sp>
        <p:nvSpPr>
          <p:cNvPr id="25603" name="Content Placeholder 2"/>
          <p:cNvSpPr>
            <a:spLocks noGrp="1"/>
          </p:cNvSpPr>
          <p:nvPr>
            <p:ph idx="1"/>
          </p:nvPr>
        </p:nvSpPr>
        <p:spPr/>
        <p:txBody>
          <a:bodyPr/>
          <a:lstStyle/>
          <a:p>
            <a:pPr eaLnBrk="1" hangingPunct="1"/>
            <a:endParaRPr lang="en-US" altLang="en-US" dirty="0"/>
          </a:p>
        </p:txBody>
      </p:sp>
      <p:pic>
        <p:nvPicPr>
          <p:cNvPr id="25604" name="Picture 2" descr="fMRI 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455" y="1690688"/>
            <a:ext cx="37338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csulb.edu/%7Ecwallis/482/fmri/fmri.h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527" y="1717675"/>
            <a:ext cx="57150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050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2192000" cy="808355"/>
          </a:xfrm>
          <a:solidFill>
            <a:schemeClr val="accent1">
              <a:lumMod val="20000"/>
              <a:lumOff val="80000"/>
            </a:schemeClr>
          </a:solidFill>
        </p:spPr>
        <p:txBody>
          <a:bodyPr/>
          <a:lstStyle/>
          <a:p>
            <a:pPr eaLnBrk="1" hangingPunct="1"/>
            <a:r>
              <a:rPr lang="en-US" altLang="en-US" b="1" u="sng" dirty="0"/>
              <a:t>Task: </a:t>
            </a:r>
            <a:r>
              <a:rPr lang="en-US" altLang="en-US" b="1" dirty="0"/>
              <a:t>copy the table </a:t>
            </a:r>
          </a:p>
        </p:txBody>
      </p:sp>
      <p:sp>
        <p:nvSpPr>
          <p:cNvPr id="116739" name="Rectangle 3"/>
          <p:cNvSpPr>
            <a:spLocks noGrp="1" noChangeArrowheads="1"/>
          </p:cNvSpPr>
          <p:nvPr>
            <p:ph type="body" idx="1"/>
          </p:nvPr>
        </p:nvSpPr>
        <p:spPr>
          <a:xfrm>
            <a:off x="30480" y="972185"/>
            <a:ext cx="12161520" cy="4351338"/>
          </a:xfrm>
        </p:spPr>
        <p:txBody>
          <a:bodyPr/>
          <a:lstStyle/>
          <a:p>
            <a:pPr eaLnBrk="1" hangingPunct="1">
              <a:defRPr/>
            </a:pPr>
            <a:r>
              <a:rPr lang="en-US" altLang="en-US" dirty="0"/>
              <a:t>Use the textbooks, revision guides and following slide to fill this table in:</a:t>
            </a:r>
          </a:p>
          <a:p>
            <a:pPr eaLnBrk="1" hangingPunct="1">
              <a:defRPr/>
            </a:pPr>
            <a:endParaRPr lang="en-US" altLang="en-US" dirty="0"/>
          </a:p>
          <a:p>
            <a:pPr marL="0" indent="0">
              <a:buNone/>
              <a:defRPr/>
            </a:pPr>
            <a:endParaRPr lang="en-US" altLang="en-US" dirty="0"/>
          </a:p>
        </p:txBody>
      </p:sp>
      <p:graphicFrame>
        <p:nvGraphicFramePr>
          <p:cNvPr id="2" name="Table 1"/>
          <p:cNvGraphicFramePr>
            <a:graphicFrameLocks noGrp="1"/>
          </p:cNvGraphicFramePr>
          <p:nvPr/>
        </p:nvGraphicFramePr>
        <p:xfrm>
          <a:off x="1079271" y="2126518"/>
          <a:ext cx="9504215" cy="3834075"/>
        </p:xfrm>
        <a:graphic>
          <a:graphicData uri="http://schemas.openxmlformats.org/drawingml/2006/table">
            <a:tbl>
              <a:tblPr firstRow="1" bandRow="1">
                <a:tableStyleId>{5940675A-B579-460E-94D1-54222C63F5DA}</a:tableStyleId>
              </a:tblPr>
              <a:tblGrid>
                <a:gridCol w="1900843">
                  <a:extLst>
                    <a:ext uri="{9D8B030D-6E8A-4147-A177-3AD203B41FA5}">
                      <a16:colId xmlns:a16="http://schemas.microsoft.com/office/drawing/2014/main" val="2779702088"/>
                    </a:ext>
                  </a:extLst>
                </a:gridCol>
                <a:gridCol w="1900843">
                  <a:extLst>
                    <a:ext uri="{9D8B030D-6E8A-4147-A177-3AD203B41FA5}">
                      <a16:colId xmlns:a16="http://schemas.microsoft.com/office/drawing/2014/main" val="2931308699"/>
                    </a:ext>
                  </a:extLst>
                </a:gridCol>
                <a:gridCol w="1900843">
                  <a:extLst>
                    <a:ext uri="{9D8B030D-6E8A-4147-A177-3AD203B41FA5}">
                      <a16:colId xmlns:a16="http://schemas.microsoft.com/office/drawing/2014/main" val="3385603859"/>
                    </a:ext>
                  </a:extLst>
                </a:gridCol>
                <a:gridCol w="1900843">
                  <a:extLst>
                    <a:ext uri="{9D8B030D-6E8A-4147-A177-3AD203B41FA5}">
                      <a16:colId xmlns:a16="http://schemas.microsoft.com/office/drawing/2014/main" val="3737605277"/>
                    </a:ext>
                  </a:extLst>
                </a:gridCol>
                <a:gridCol w="1900843">
                  <a:extLst>
                    <a:ext uri="{9D8B030D-6E8A-4147-A177-3AD203B41FA5}">
                      <a16:colId xmlns:a16="http://schemas.microsoft.com/office/drawing/2014/main" val="2522900961"/>
                    </a:ext>
                  </a:extLst>
                </a:gridCol>
              </a:tblGrid>
              <a:tr h="1008735">
                <a:tc>
                  <a:txBody>
                    <a:bodyPr/>
                    <a:lstStyle/>
                    <a:p>
                      <a:endParaRPr lang="en-GB" sz="1800" dirty="0"/>
                    </a:p>
                  </a:txBody>
                  <a:tcPr marT="45703" marB="45703"/>
                </a:tc>
                <a:tc>
                  <a:txBody>
                    <a:bodyPr/>
                    <a:lstStyle/>
                    <a:p>
                      <a:pPr algn="ctr"/>
                      <a:r>
                        <a:rPr lang="en-GB" sz="1800" b="1" dirty="0"/>
                        <a:t>How it works</a:t>
                      </a:r>
                    </a:p>
                  </a:txBody>
                  <a:tcPr marT="45703" marB="45703"/>
                </a:tc>
                <a:tc>
                  <a:txBody>
                    <a:bodyPr/>
                    <a:lstStyle/>
                    <a:p>
                      <a:pPr algn="ctr"/>
                      <a:r>
                        <a:rPr lang="en-GB" sz="1800" b="1" dirty="0"/>
                        <a:t>What it can show?</a:t>
                      </a:r>
                    </a:p>
                  </a:txBody>
                  <a:tcPr marT="45703" marB="45703"/>
                </a:tc>
                <a:tc>
                  <a:txBody>
                    <a:bodyPr/>
                    <a:lstStyle/>
                    <a:p>
                      <a:pPr algn="ctr"/>
                      <a:r>
                        <a:rPr lang="en-GB" sz="1800" b="1" dirty="0"/>
                        <a:t>Pros</a:t>
                      </a:r>
                    </a:p>
                  </a:txBody>
                  <a:tcPr marT="45703" marB="45703"/>
                </a:tc>
                <a:tc>
                  <a:txBody>
                    <a:bodyPr/>
                    <a:lstStyle/>
                    <a:p>
                      <a:pPr algn="ctr"/>
                      <a:r>
                        <a:rPr lang="en-GB" sz="1800" b="1" dirty="0"/>
                        <a:t>Cons</a:t>
                      </a:r>
                    </a:p>
                  </a:txBody>
                  <a:tcPr marT="45703" marB="45703"/>
                </a:tc>
                <a:extLst>
                  <a:ext uri="{0D108BD9-81ED-4DB2-BD59-A6C34878D82A}">
                    <a16:rowId xmlns:a16="http://schemas.microsoft.com/office/drawing/2014/main" val="1703370569"/>
                  </a:ext>
                </a:extLst>
              </a:tr>
              <a:tr h="706335">
                <a:tc>
                  <a:txBody>
                    <a:bodyPr/>
                    <a:lstStyle/>
                    <a:p>
                      <a:pPr algn="ctr"/>
                      <a:r>
                        <a:rPr lang="en-GB" sz="1800" b="1" dirty="0"/>
                        <a:t>CT scan</a:t>
                      </a:r>
                    </a:p>
                  </a:txBody>
                  <a:tcPr marT="45703" marB="45703"/>
                </a:tc>
                <a:tc>
                  <a:txBody>
                    <a:bodyPr/>
                    <a:lstStyle/>
                    <a:p>
                      <a:endParaRPr lang="en-GB" sz="1800" dirty="0"/>
                    </a:p>
                    <a:p>
                      <a:endParaRPr lang="en-GB" sz="1800" dirty="0"/>
                    </a:p>
                  </a:txBody>
                  <a:tcPr marT="45703" marB="45703"/>
                </a:tc>
                <a:tc>
                  <a:txBody>
                    <a:bodyPr/>
                    <a:lstStyle/>
                    <a:p>
                      <a:endParaRPr lang="en-GB" sz="1800"/>
                    </a:p>
                  </a:txBody>
                  <a:tcPr marT="45703" marB="45703"/>
                </a:tc>
                <a:tc>
                  <a:txBody>
                    <a:bodyPr/>
                    <a:lstStyle/>
                    <a:p>
                      <a:endParaRPr lang="en-GB" sz="1800"/>
                    </a:p>
                  </a:txBody>
                  <a:tcPr marT="45703" marB="45703"/>
                </a:tc>
                <a:tc>
                  <a:txBody>
                    <a:bodyPr/>
                    <a:lstStyle/>
                    <a:p>
                      <a:endParaRPr lang="en-GB" sz="1800"/>
                    </a:p>
                  </a:txBody>
                  <a:tcPr marT="45703" marB="45703"/>
                </a:tc>
                <a:extLst>
                  <a:ext uri="{0D108BD9-81ED-4DB2-BD59-A6C34878D82A}">
                    <a16:rowId xmlns:a16="http://schemas.microsoft.com/office/drawing/2014/main" val="2732889262"/>
                  </a:ext>
                </a:extLst>
              </a:tr>
              <a:tr h="706335">
                <a:tc>
                  <a:txBody>
                    <a:bodyPr/>
                    <a:lstStyle/>
                    <a:p>
                      <a:pPr algn="ctr"/>
                      <a:r>
                        <a:rPr lang="en-GB" sz="1800" b="1" dirty="0"/>
                        <a:t>MRI scan</a:t>
                      </a:r>
                    </a:p>
                  </a:txBody>
                  <a:tcPr marT="45703" marB="45703"/>
                </a:tc>
                <a:tc>
                  <a:txBody>
                    <a:bodyPr/>
                    <a:lstStyle/>
                    <a:p>
                      <a:endParaRPr lang="en-GB" sz="1800" dirty="0"/>
                    </a:p>
                    <a:p>
                      <a:endParaRPr lang="en-GB" sz="1800" dirty="0"/>
                    </a:p>
                  </a:txBody>
                  <a:tcPr marT="45703" marB="45703"/>
                </a:tc>
                <a:tc>
                  <a:txBody>
                    <a:bodyPr/>
                    <a:lstStyle/>
                    <a:p>
                      <a:endParaRPr lang="en-GB" sz="1800"/>
                    </a:p>
                  </a:txBody>
                  <a:tcPr marT="45703" marB="45703"/>
                </a:tc>
                <a:tc>
                  <a:txBody>
                    <a:bodyPr/>
                    <a:lstStyle/>
                    <a:p>
                      <a:endParaRPr lang="en-GB" sz="1800"/>
                    </a:p>
                  </a:txBody>
                  <a:tcPr marT="45703" marB="45703"/>
                </a:tc>
                <a:tc>
                  <a:txBody>
                    <a:bodyPr/>
                    <a:lstStyle/>
                    <a:p>
                      <a:endParaRPr lang="en-GB" sz="1800"/>
                    </a:p>
                  </a:txBody>
                  <a:tcPr marT="45703" marB="45703"/>
                </a:tc>
                <a:extLst>
                  <a:ext uri="{0D108BD9-81ED-4DB2-BD59-A6C34878D82A}">
                    <a16:rowId xmlns:a16="http://schemas.microsoft.com/office/drawing/2014/main" val="2102270096"/>
                  </a:ext>
                </a:extLst>
              </a:tr>
              <a:tr h="706335">
                <a:tc>
                  <a:txBody>
                    <a:bodyPr/>
                    <a:lstStyle/>
                    <a:p>
                      <a:pPr algn="ctr"/>
                      <a:r>
                        <a:rPr lang="en-GB" sz="1800" b="1" dirty="0"/>
                        <a:t>fMRI scan</a:t>
                      </a:r>
                    </a:p>
                  </a:txBody>
                  <a:tcPr marT="45703" marB="45703"/>
                </a:tc>
                <a:tc>
                  <a:txBody>
                    <a:bodyPr/>
                    <a:lstStyle/>
                    <a:p>
                      <a:endParaRPr lang="en-GB" sz="1800" dirty="0"/>
                    </a:p>
                    <a:p>
                      <a:endParaRPr lang="en-GB" sz="1800" dirty="0"/>
                    </a:p>
                  </a:txBody>
                  <a:tcPr marT="45703" marB="45703"/>
                </a:tc>
                <a:tc>
                  <a:txBody>
                    <a:bodyPr/>
                    <a:lstStyle/>
                    <a:p>
                      <a:endParaRPr lang="en-GB" sz="1800"/>
                    </a:p>
                  </a:txBody>
                  <a:tcPr marT="45703" marB="45703"/>
                </a:tc>
                <a:tc>
                  <a:txBody>
                    <a:bodyPr/>
                    <a:lstStyle/>
                    <a:p>
                      <a:endParaRPr lang="en-GB" sz="1800"/>
                    </a:p>
                  </a:txBody>
                  <a:tcPr marT="45703" marB="45703"/>
                </a:tc>
                <a:tc>
                  <a:txBody>
                    <a:bodyPr/>
                    <a:lstStyle/>
                    <a:p>
                      <a:endParaRPr lang="en-GB" sz="1800"/>
                    </a:p>
                  </a:txBody>
                  <a:tcPr marT="45703" marB="45703"/>
                </a:tc>
                <a:extLst>
                  <a:ext uri="{0D108BD9-81ED-4DB2-BD59-A6C34878D82A}">
                    <a16:rowId xmlns:a16="http://schemas.microsoft.com/office/drawing/2014/main" val="816056312"/>
                  </a:ext>
                </a:extLst>
              </a:tr>
              <a:tr h="706335">
                <a:tc>
                  <a:txBody>
                    <a:bodyPr/>
                    <a:lstStyle/>
                    <a:p>
                      <a:pPr algn="ctr"/>
                      <a:r>
                        <a:rPr lang="en-GB" sz="1800" b="1" dirty="0"/>
                        <a:t>PET scan</a:t>
                      </a:r>
                    </a:p>
                  </a:txBody>
                  <a:tcPr marT="45703" marB="45703"/>
                </a:tc>
                <a:tc>
                  <a:txBody>
                    <a:bodyPr/>
                    <a:lstStyle/>
                    <a:p>
                      <a:endParaRPr lang="en-GB" sz="1800" dirty="0"/>
                    </a:p>
                    <a:p>
                      <a:endParaRPr lang="en-GB" sz="1800" dirty="0"/>
                    </a:p>
                  </a:txBody>
                  <a:tcPr marT="45703" marB="45703"/>
                </a:tc>
                <a:tc>
                  <a:txBody>
                    <a:bodyPr/>
                    <a:lstStyle/>
                    <a:p>
                      <a:endParaRPr lang="en-GB" sz="1800" dirty="0"/>
                    </a:p>
                  </a:txBody>
                  <a:tcPr marT="45703" marB="45703"/>
                </a:tc>
                <a:tc>
                  <a:txBody>
                    <a:bodyPr/>
                    <a:lstStyle/>
                    <a:p>
                      <a:endParaRPr lang="en-GB" sz="1800" dirty="0"/>
                    </a:p>
                  </a:txBody>
                  <a:tcPr marT="45703" marB="45703"/>
                </a:tc>
                <a:tc>
                  <a:txBody>
                    <a:bodyPr/>
                    <a:lstStyle/>
                    <a:p>
                      <a:endParaRPr lang="en-GB" sz="1800" dirty="0"/>
                    </a:p>
                  </a:txBody>
                  <a:tcPr marT="45703" marB="45703"/>
                </a:tc>
                <a:extLst>
                  <a:ext uri="{0D108BD9-81ED-4DB2-BD59-A6C34878D82A}">
                    <a16:rowId xmlns:a16="http://schemas.microsoft.com/office/drawing/2014/main" val="3781551298"/>
                  </a:ext>
                </a:extLst>
              </a:tr>
            </a:tbl>
          </a:graphicData>
        </a:graphic>
      </p:graphicFrame>
    </p:spTree>
    <p:extLst>
      <p:ext uri="{BB962C8B-B14F-4D97-AF65-F5344CB8AC3E}">
        <p14:creationId xmlns:p14="http://schemas.microsoft.com/office/powerpoint/2010/main" val="1778241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5079" t="16918" r="44265" b="7651"/>
          <a:stretch/>
        </p:blipFill>
        <p:spPr>
          <a:xfrm rot="16200000">
            <a:off x="2699577" y="-1123993"/>
            <a:ext cx="6598406" cy="9128233"/>
          </a:xfrm>
          <a:prstGeom prst="rect">
            <a:avLst/>
          </a:prstGeom>
          <a:ln>
            <a:solidFill>
              <a:schemeClr val="tx1"/>
            </a:solidFill>
          </a:ln>
        </p:spPr>
      </p:pic>
    </p:spTree>
    <p:extLst>
      <p:ext uri="{BB962C8B-B14F-4D97-AF65-F5344CB8AC3E}">
        <p14:creationId xmlns:p14="http://schemas.microsoft.com/office/powerpoint/2010/main" val="120089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noGrp="1"/>
          </p:cNvSpPr>
          <p:nvPr>
            <p:ph type="title"/>
          </p:nvPr>
        </p:nvSpPr>
        <p:spPr>
          <a:xfrm>
            <a:off x="0" y="0"/>
            <a:ext cx="12192000" cy="1325559"/>
          </a:xfrm>
          <a:solidFill>
            <a:srgbClr val="92D050"/>
          </a:solidFill>
        </p:spPr>
        <p:txBody>
          <a:bodyPr>
            <a:normAutofit/>
          </a:bodyPr>
          <a:lstStyle/>
          <a:p>
            <a:pPr lvl="0"/>
            <a:r>
              <a:rPr lang="en-GB" sz="3500" b="1" u="sng" dirty="0"/>
              <a:t>Answers</a:t>
            </a:r>
          </a:p>
        </p:txBody>
      </p:sp>
      <p:sp>
        <p:nvSpPr>
          <p:cNvPr id="3" name="TextBox 6"/>
          <p:cNvSpPr txBox="1"/>
          <p:nvPr/>
        </p:nvSpPr>
        <p:spPr>
          <a:xfrm>
            <a:off x="0" y="1325559"/>
            <a:ext cx="215567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sng" strike="noStrike" kern="1200" cap="none" spc="0" baseline="0" dirty="0">
                <a:solidFill>
                  <a:srgbClr val="000000"/>
                </a:solidFill>
                <a:uFillTx/>
                <a:latin typeface="Calibri"/>
              </a:rPr>
              <a:t>Do Now</a:t>
            </a:r>
            <a:endParaRPr lang="en-GB" sz="3200" b="1" i="0" u="sng" strike="noStrike" kern="1200" cap="none" spc="0" baseline="0" dirty="0">
              <a:solidFill>
                <a:srgbClr val="000000"/>
              </a:solidFill>
              <a:uFillTx/>
              <a:latin typeface="Calibri"/>
            </a:endParaRPr>
          </a:p>
        </p:txBody>
      </p:sp>
      <p:sp>
        <p:nvSpPr>
          <p:cNvPr id="8" name="Content Placeholder 7"/>
          <p:cNvSpPr>
            <a:spLocks noGrp="1"/>
          </p:cNvSpPr>
          <p:nvPr>
            <p:ph idx="1"/>
          </p:nvPr>
        </p:nvSpPr>
        <p:spPr>
          <a:xfrm>
            <a:off x="0" y="1952683"/>
            <a:ext cx="12192000" cy="4601804"/>
          </a:xfrm>
        </p:spPr>
        <p:txBody>
          <a:bodyPr vert="horz" lIns="91440" tIns="45720" rIns="91440" bIns="45720" rtlCol="0" anchor="t">
            <a:normAutofit fontScale="92500" lnSpcReduction="20000"/>
          </a:bodyPr>
          <a:lstStyle/>
          <a:p>
            <a:pPr marL="514350" indent="-514350">
              <a:lnSpc>
                <a:spcPct val="100000"/>
              </a:lnSpc>
              <a:buFont typeface="+mj-lt"/>
              <a:buAutoNum type="arabicPeriod" startAt="5"/>
            </a:pPr>
            <a:r>
              <a:rPr lang="en-US" dirty="0"/>
              <a:t>Name the neurotransmitters that are responsible for Parkinson’s and depression?</a:t>
            </a:r>
          </a:p>
          <a:p>
            <a:pPr>
              <a:lnSpc>
                <a:spcPct val="100000"/>
              </a:lnSpc>
            </a:pPr>
            <a:r>
              <a:rPr lang="en-US" dirty="0">
                <a:solidFill>
                  <a:srgbClr val="00B050"/>
                </a:solidFill>
              </a:rPr>
              <a:t>Lack of dopamine in Parkinson’s and a lack of serotonin in depression </a:t>
            </a:r>
            <a:endParaRPr lang="en-US" dirty="0"/>
          </a:p>
          <a:p>
            <a:pPr marL="514350" indent="-514350">
              <a:lnSpc>
                <a:spcPct val="100000"/>
              </a:lnSpc>
              <a:buAutoNum type="arabicPeriod" startAt="6"/>
            </a:pPr>
            <a:r>
              <a:rPr lang="en-US" dirty="0">
                <a:ea typeface="+mn-lt"/>
                <a:cs typeface="+mn-lt"/>
              </a:rPr>
              <a:t>Why is L-dopa used as a treatment for Parkinson’s, rather than dopamine itself</a:t>
            </a:r>
            <a:r>
              <a:rPr lang="en-US" dirty="0"/>
              <a:t>? </a:t>
            </a:r>
          </a:p>
          <a:p>
            <a:pPr>
              <a:lnSpc>
                <a:spcPct val="100000"/>
              </a:lnSpc>
            </a:pPr>
            <a:r>
              <a:rPr lang="en-US" dirty="0">
                <a:solidFill>
                  <a:srgbClr val="00B050"/>
                </a:solidFill>
              </a:rPr>
              <a:t>L-dopa can cross the blood-brain barrier, whereas dopamine cannot</a:t>
            </a:r>
          </a:p>
          <a:p>
            <a:pPr marL="514350" indent="-514350">
              <a:lnSpc>
                <a:spcPct val="100000"/>
              </a:lnSpc>
              <a:buFont typeface="+mj-lt"/>
              <a:buAutoNum type="arabicPeriod" startAt="7"/>
            </a:pPr>
            <a:r>
              <a:rPr lang="en-US" dirty="0"/>
              <a:t>Depression is probably “multifactorial”. What does this mean?</a:t>
            </a:r>
          </a:p>
          <a:p>
            <a:pPr>
              <a:lnSpc>
                <a:spcPct val="100000"/>
              </a:lnSpc>
            </a:pPr>
            <a:r>
              <a:rPr lang="en-US" dirty="0">
                <a:solidFill>
                  <a:srgbClr val="00B050"/>
                </a:solidFill>
              </a:rPr>
              <a:t>Depression is probably caused by a combination of several alleles, combined with environmental experiences such as trauma</a:t>
            </a:r>
          </a:p>
          <a:p>
            <a:pPr marL="514350" indent="-514350">
              <a:lnSpc>
                <a:spcPct val="100000"/>
              </a:lnSpc>
              <a:buFont typeface="+mj-lt"/>
              <a:buAutoNum type="arabicPeriod" startAt="8"/>
            </a:pPr>
            <a:r>
              <a:rPr lang="en-US" dirty="0"/>
              <a:t>What is an SSRI?</a:t>
            </a:r>
          </a:p>
          <a:p>
            <a:pPr>
              <a:lnSpc>
                <a:spcPct val="100000"/>
              </a:lnSpc>
            </a:pPr>
            <a:r>
              <a:rPr lang="en-US" dirty="0">
                <a:solidFill>
                  <a:srgbClr val="00B050"/>
                </a:solidFill>
              </a:rPr>
              <a:t>Selective Serotonin Re-uptake Inhibitor – prevents the reuptake of serotonin into the pre-synaptic membrane, increasing the concentration in the synapse, increasing the level of depolarization in the post-synaptic membrane</a:t>
            </a:r>
          </a:p>
          <a:p>
            <a:pPr>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19519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p:txBody>
          <a:bodyPr/>
          <a:lstStyle/>
          <a:p>
            <a:pPr marL="0" indent="0" eaLnBrk="1" hangingPunct="1">
              <a:buNone/>
              <a:defRPr/>
            </a:pPr>
            <a:endParaRPr lang="en-US" altLang="en-US" dirty="0"/>
          </a:p>
          <a:p>
            <a:pPr marL="0" indent="0">
              <a:buNone/>
              <a:defRPr/>
            </a:pPr>
            <a:endParaRPr lang="en-US" altLang="en-US" dirty="0"/>
          </a:p>
        </p:txBody>
      </p:sp>
      <p:graphicFrame>
        <p:nvGraphicFramePr>
          <p:cNvPr id="2" name="Table 1"/>
          <p:cNvGraphicFramePr>
            <a:graphicFrameLocks noGrp="1"/>
          </p:cNvGraphicFramePr>
          <p:nvPr/>
        </p:nvGraphicFramePr>
        <p:xfrm>
          <a:off x="838200" y="365125"/>
          <a:ext cx="10515600" cy="5580667"/>
        </p:xfrm>
        <a:graphic>
          <a:graphicData uri="http://schemas.openxmlformats.org/drawingml/2006/table">
            <a:tbl>
              <a:tblPr firstRow="1" bandRow="1">
                <a:tableStyleId>{5940675A-B579-460E-94D1-54222C63F5DA}</a:tableStyleId>
              </a:tblPr>
              <a:tblGrid>
                <a:gridCol w="1425465">
                  <a:extLst>
                    <a:ext uri="{9D8B030D-6E8A-4147-A177-3AD203B41FA5}">
                      <a16:colId xmlns:a16="http://schemas.microsoft.com/office/drawing/2014/main" val="2779702088"/>
                    </a:ext>
                  </a:extLst>
                </a:gridCol>
                <a:gridCol w="2780775">
                  <a:extLst>
                    <a:ext uri="{9D8B030D-6E8A-4147-A177-3AD203B41FA5}">
                      <a16:colId xmlns:a16="http://schemas.microsoft.com/office/drawing/2014/main" val="2931308699"/>
                    </a:ext>
                  </a:extLst>
                </a:gridCol>
                <a:gridCol w="2103120">
                  <a:extLst>
                    <a:ext uri="{9D8B030D-6E8A-4147-A177-3AD203B41FA5}">
                      <a16:colId xmlns:a16="http://schemas.microsoft.com/office/drawing/2014/main" val="3385603859"/>
                    </a:ext>
                  </a:extLst>
                </a:gridCol>
                <a:gridCol w="2103120">
                  <a:extLst>
                    <a:ext uri="{9D8B030D-6E8A-4147-A177-3AD203B41FA5}">
                      <a16:colId xmlns:a16="http://schemas.microsoft.com/office/drawing/2014/main" val="3737605277"/>
                    </a:ext>
                  </a:extLst>
                </a:gridCol>
                <a:gridCol w="2103120">
                  <a:extLst>
                    <a:ext uri="{9D8B030D-6E8A-4147-A177-3AD203B41FA5}">
                      <a16:colId xmlns:a16="http://schemas.microsoft.com/office/drawing/2014/main" val="2522900961"/>
                    </a:ext>
                  </a:extLst>
                </a:gridCol>
              </a:tblGrid>
              <a:tr h="1008735">
                <a:tc>
                  <a:txBody>
                    <a:bodyPr/>
                    <a:lstStyle/>
                    <a:p>
                      <a:endParaRPr lang="en-GB" sz="1800" dirty="0"/>
                    </a:p>
                  </a:txBody>
                  <a:tcPr marT="45703" marB="45703"/>
                </a:tc>
                <a:tc>
                  <a:txBody>
                    <a:bodyPr/>
                    <a:lstStyle/>
                    <a:p>
                      <a:pPr algn="ctr"/>
                      <a:r>
                        <a:rPr lang="en-GB" sz="1800" b="1" dirty="0"/>
                        <a:t>How it works</a:t>
                      </a:r>
                    </a:p>
                  </a:txBody>
                  <a:tcPr marT="45703" marB="45703"/>
                </a:tc>
                <a:tc>
                  <a:txBody>
                    <a:bodyPr/>
                    <a:lstStyle/>
                    <a:p>
                      <a:pPr algn="ctr"/>
                      <a:r>
                        <a:rPr lang="en-GB" sz="1800" b="1" dirty="0"/>
                        <a:t>What it can show?</a:t>
                      </a:r>
                    </a:p>
                  </a:txBody>
                  <a:tcPr marT="45703" marB="45703"/>
                </a:tc>
                <a:tc>
                  <a:txBody>
                    <a:bodyPr/>
                    <a:lstStyle/>
                    <a:p>
                      <a:pPr algn="ctr"/>
                      <a:r>
                        <a:rPr lang="en-GB" sz="1800" b="1" dirty="0"/>
                        <a:t>Pros</a:t>
                      </a:r>
                    </a:p>
                  </a:txBody>
                  <a:tcPr marT="45703" marB="45703"/>
                </a:tc>
                <a:tc>
                  <a:txBody>
                    <a:bodyPr/>
                    <a:lstStyle/>
                    <a:p>
                      <a:pPr algn="ctr"/>
                      <a:r>
                        <a:rPr lang="en-GB" sz="1800" b="1" dirty="0"/>
                        <a:t>Cons</a:t>
                      </a:r>
                    </a:p>
                  </a:txBody>
                  <a:tcPr marT="45703" marB="45703"/>
                </a:tc>
                <a:extLst>
                  <a:ext uri="{0D108BD9-81ED-4DB2-BD59-A6C34878D82A}">
                    <a16:rowId xmlns:a16="http://schemas.microsoft.com/office/drawing/2014/main" val="1703370569"/>
                  </a:ext>
                </a:extLst>
              </a:tr>
              <a:tr h="706335">
                <a:tc>
                  <a:txBody>
                    <a:bodyPr/>
                    <a:lstStyle/>
                    <a:p>
                      <a:pPr algn="ctr"/>
                      <a:r>
                        <a:rPr lang="en-GB" sz="1800" b="1" dirty="0"/>
                        <a:t>CT scan</a:t>
                      </a:r>
                    </a:p>
                  </a:txBody>
                  <a:tcPr marT="45703" marB="45703"/>
                </a:tc>
                <a:tc>
                  <a:txBody>
                    <a:bodyPr/>
                    <a:lstStyle/>
                    <a:p>
                      <a:r>
                        <a:rPr lang="en-US" sz="1800" dirty="0"/>
                        <a:t>Narrow beam x-rays are attenuated according</a:t>
                      </a:r>
                      <a:r>
                        <a:rPr lang="en-US" sz="1800" baseline="0" dirty="0"/>
                        <a:t> to the density of the tissue.</a:t>
                      </a:r>
                      <a:endParaRPr lang="en-GB" sz="1800" dirty="0"/>
                    </a:p>
                    <a:p>
                      <a:endParaRPr lang="en-GB" sz="1800" dirty="0"/>
                    </a:p>
                  </a:txBody>
                  <a:tcPr marT="45703" marB="45703"/>
                </a:tc>
                <a:tc>
                  <a:txBody>
                    <a:bodyPr/>
                    <a:lstStyle/>
                    <a:p>
                      <a:r>
                        <a:rPr lang="en-US" sz="1800" dirty="0"/>
                        <a:t>Soft tissues</a:t>
                      </a:r>
                      <a:r>
                        <a:rPr lang="en-US" sz="1800" baseline="0" dirty="0"/>
                        <a:t> within the brain can be distinguished.</a:t>
                      </a:r>
                      <a:endParaRPr lang="en-GB" sz="1800" dirty="0"/>
                    </a:p>
                  </a:txBody>
                  <a:tcPr marT="45703" marB="45703"/>
                </a:tc>
                <a:tc>
                  <a:txBody>
                    <a:bodyPr/>
                    <a:lstStyle/>
                    <a:p>
                      <a:r>
                        <a:rPr lang="en-US" sz="1800" dirty="0"/>
                        <a:t>They give detailed</a:t>
                      </a:r>
                      <a:r>
                        <a:rPr lang="en-US" sz="1800" baseline="0" dirty="0"/>
                        <a:t> structures and can detect brain disease. </a:t>
                      </a:r>
                      <a:endParaRPr lang="en-GB" sz="1800" dirty="0"/>
                    </a:p>
                  </a:txBody>
                  <a:tcPr marT="45703" marB="45703"/>
                </a:tc>
                <a:tc>
                  <a:txBody>
                    <a:bodyPr/>
                    <a:lstStyle/>
                    <a:p>
                      <a:r>
                        <a:rPr lang="en-US" sz="1800" dirty="0"/>
                        <a:t>Only give</a:t>
                      </a:r>
                      <a:r>
                        <a:rPr lang="en-US" sz="1800" baseline="0" dirty="0"/>
                        <a:t> a ‘frozen moment’, so look at structures and not brain function. Limited resolution.</a:t>
                      </a:r>
                    </a:p>
                    <a:p>
                      <a:r>
                        <a:rPr lang="en-US" sz="1800" baseline="0" dirty="0"/>
                        <a:t>X-rays can be harmful.</a:t>
                      </a:r>
                      <a:endParaRPr lang="en-GB" sz="1800" dirty="0"/>
                    </a:p>
                  </a:txBody>
                  <a:tcPr marT="45703" marB="45703"/>
                </a:tc>
                <a:extLst>
                  <a:ext uri="{0D108BD9-81ED-4DB2-BD59-A6C34878D82A}">
                    <a16:rowId xmlns:a16="http://schemas.microsoft.com/office/drawing/2014/main" val="2732889262"/>
                  </a:ext>
                </a:extLst>
              </a:tr>
              <a:tr h="706335">
                <a:tc>
                  <a:txBody>
                    <a:bodyPr/>
                    <a:lstStyle/>
                    <a:p>
                      <a:pPr algn="ctr"/>
                      <a:r>
                        <a:rPr lang="en-GB" sz="1800" b="1" dirty="0"/>
                        <a:t>MRI scan</a:t>
                      </a:r>
                    </a:p>
                  </a:txBody>
                  <a:tcPr marT="45703" marB="45703"/>
                </a:tc>
                <a:tc>
                  <a:txBody>
                    <a:bodyPr/>
                    <a:lstStyle/>
                    <a:p>
                      <a:r>
                        <a:rPr lang="en-US" sz="1800" dirty="0"/>
                        <a:t>Uses a magnetic field and </a:t>
                      </a:r>
                      <a:r>
                        <a:rPr lang="en-US" sz="1800" dirty="0" err="1"/>
                        <a:t>radiowaves</a:t>
                      </a:r>
                      <a:r>
                        <a:rPr lang="en-US" sz="1800" dirty="0"/>
                        <a:t> to monitor</a:t>
                      </a:r>
                      <a:r>
                        <a:rPr lang="en-US" sz="1800" baseline="0" dirty="0"/>
                        <a:t> H nuclei in water in the tissues. Energy from </a:t>
                      </a:r>
                      <a:r>
                        <a:rPr lang="en-US" sz="1800" baseline="0" dirty="0" err="1"/>
                        <a:t>radiowaves</a:t>
                      </a:r>
                      <a:r>
                        <a:rPr lang="en-US" sz="1800" baseline="0" dirty="0"/>
                        <a:t> is released from the H  nuclei when switched off, detected and sent to the computer.</a:t>
                      </a:r>
                      <a:endParaRPr lang="en-GB" sz="1800" dirty="0"/>
                    </a:p>
                    <a:p>
                      <a:endParaRPr lang="en-GB" sz="1800" dirty="0"/>
                    </a:p>
                  </a:txBody>
                  <a:tcPr marT="45703" marB="45703"/>
                </a:tc>
                <a:tc>
                  <a:txBody>
                    <a:bodyPr/>
                    <a:lstStyle/>
                    <a:p>
                      <a:r>
                        <a:rPr lang="en-US" sz="1800" dirty="0"/>
                        <a:t>It gives a 3D</a:t>
                      </a:r>
                      <a:r>
                        <a:rPr lang="en-US" sz="1800" baseline="0" dirty="0"/>
                        <a:t> image to detect </a:t>
                      </a:r>
                      <a:r>
                        <a:rPr lang="en-US" sz="1800" baseline="0" dirty="0" err="1"/>
                        <a:t>tumours</a:t>
                      </a:r>
                      <a:r>
                        <a:rPr lang="en-US" sz="1800" baseline="0" dirty="0"/>
                        <a:t>, strokes, brain injuries </a:t>
                      </a:r>
                      <a:r>
                        <a:rPr lang="en-US" sz="1800" baseline="0" dirty="0" err="1"/>
                        <a:t>etc</a:t>
                      </a:r>
                      <a:r>
                        <a:rPr lang="en-US" sz="1800" baseline="0" dirty="0"/>
                        <a:t> by comparing images over time. </a:t>
                      </a:r>
                      <a:endParaRPr lang="en-GB" sz="1800" dirty="0"/>
                    </a:p>
                  </a:txBody>
                  <a:tcPr marT="45703" marB="45703"/>
                </a:tc>
                <a:tc>
                  <a:txBody>
                    <a:bodyPr/>
                    <a:lstStyle/>
                    <a:p>
                      <a:r>
                        <a:rPr lang="en-US" sz="1800" dirty="0"/>
                        <a:t>The images have a higher resolution than CT scans. </a:t>
                      </a:r>
                      <a:endParaRPr lang="en-GB" sz="1800" dirty="0"/>
                    </a:p>
                  </a:txBody>
                  <a:tcPr marT="45703" marB="45703"/>
                </a:tc>
                <a:tc>
                  <a:txBody>
                    <a:bodyPr/>
                    <a:lstStyle/>
                    <a:p>
                      <a:r>
                        <a:rPr lang="en-US" sz="1800" dirty="0"/>
                        <a:t>Time it</a:t>
                      </a:r>
                      <a:r>
                        <a:rPr lang="en-US" sz="1800" baseline="0" dirty="0"/>
                        <a:t> takes and cost.</a:t>
                      </a:r>
                      <a:endParaRPr lang="en-GB" sz="1800" dirty="0"/>
                    </a:p>
                  </a:txBody>
                  <a:tcPr marT="45703" marB="45703"/>
                </a:tc>
                <a:extLst>
                  <a:ext uri="{0D108BD9-81ED-4DB2-BD59-A6C34878D82A}">
                    <a16:rowId xmlns:a16="http://schemas.microsoft.com/office/drawing/2014/main" val="2102270096"/>
                  </a:ext>
                </a:extLst>
              </a:tr>
            </a:tbl>
          </a:graphicData>
        </a:graphic>
      </p:graphicFrame>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82169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p:txBody>
          <a:bodyPr/>
          <a:lstStyle/>
          <a:p>
            <a:pPr marL="0" indent="0" eaLnBrk="1" hangingPunct="1">
              <a:buNone/>
              <a:defRPr/>
            </a:pPr>
            <a:endParaRPr lang="en-US" altLang="en-US" dirty="0"/>
          </a:p>
          <a:p>
            <a:pPr marL="0" indent="0">
              <a:buNone/>
              <a:defRPr/>
            </a:pPr>
            <a:endParaRPr lang="en-US" altLang="en-US" dirty="0"/>
          </a:p>
        </p:txBody>
      </p:sp>
      <p:graphicFrame>
        <p:nvGraphicFramePr>
          <p:cNvPr id="2" name="Table 1"/>
          <p:cNvGraphicFramePr>
            <a:graphicFrameLocks noGrp="1"/>
          </p:cNvGraphicFramePr>
          <p:nvPr/>
        </p:nvGraphicFramePr>
        <p:xfrm>
          <a:off x="381000" y="365125"/>
          <a:ext cx="11643360" cy="6066087"/>
        </p:xfrm>
        <a:graphic>
          <a:graphicData uri="http://schemas.openxmlformats.org/drawingml/2006/table">
            <a:tbl>
              <a:tblPr firstRow="1" bandRow="1">
                <a:tableStyleId>{5940675A-B579-460E-94D1-54222C63F5DA}</a:tableStyleId>
              </a:tblPr>
              <a:tblGrid>
                <a:gridCol w="1578341">
                  <a:extLst>
                    <a:ext uri="{9D8B030D-6E8A-4147-A177-3AD203B41FA5}">
                      <a16:colId xmlns:a16="http://schemas.microsoft.com/office/drawing/2014/main" val="2779702088"/>
                    </a:ext>
                  </a:extLst>
                </a:gridCol>
                <a:gridCol w="3079003">
                  <a:extLst>
                    <a:ext uri="{9D8B030D-6E8A-4147-A177-3AD203B41FA5}">
                      <a16:colId xmlns:a16="http://schemas.microsoft.com/office/drawing/2014/main" val="2931308699"/>
                    </a:ext>
                  </a:extLst>
                </a:gridCol>
                <a:gridCol w="2328672">
                  <a:extLst>
                    <a:ext uri="{9D8B030D-6E8A-4147-A177-3AD203B41FA5}">
                      <a16:colId xmlns:a16="http://schemas.microsoft.com/office/drawing/2014/main" val="3385603859"/>
                    </a:ext>
                  </a:extLst>
                </a:gridCol>
                <a:gridCol w="2328672">
                  <a:extLst>
                    <a:ext uri="{9D8B030D-6E8A-4147-A177-3AD203B41FA5}">
                      <a16:colId xmlns:a16="http://schemas.microsoft.com/office/drawing/2014/main" val="3737605277"/>
                    </a:ext>
                  </a:extLst>
                </a:gridCol>
                <a:gridCol w="2328672">
                  <a:extLst>
                    <a:ext uri="{9D8B030D-6E8A-4147-A177-3AD203B41FA5}">
                      <a16:colId xmlns:a16="http://schemas.microsoft.com/office/drawing/2014/main" val="2522900961"/>
                    </a:ext>
                  </a:extLst>
                </a:gridCol>
              </a:tblGrid>
              <a:tr h="518795">
                <a:tc>
                  <a:txBody>
                    <a:bodyPr/>
                    <a:lstStyle/>
                    <a:p>
                      <a:endParaRPr lang="en-GB" sz="1800" dirty="0"/>
                    </a:p>
                  </a:txBody>
                  <a:tcPr marT="45703" marB="45703"/>
                </a:tc>
                <a:tc>
                  <a:txBody>
                    <a:bodyPr/>
                    <a:lstStyle/>
                    <a:p>
                      <a:pPr algn="ctr"/>
                      <a:r>
                        <a:rPr lang="en-GB" sz="1800" b="1" dirty="0"/>
                        <a:t>How it works</a:t>
                      </a:r>
                    </a:p>
                  </a:txBody>
                  <a:tcPr marT="45703" marB="45703"/>
                </a:tc>
                <a:tc>
                  <a:txBody>
                    <a:bodyPr/>
                    <a:lstStyle/>
                    <a:p>
                      <a:pPr algn="ctr"/>
                      <a:r>
                        <a:rPr lang="en-GB" sz="1800" b="1" dirty="0"/>
                        <a:t>What it can show?</a:t>
                      </a:r>
                    </a:p>
                  </a:txBody>
                  <a:tcPr marT="45703" marB="45703"/>
                </a:tc>
                <a:tc>
                  <a:txBody>
                    <a:bodyPr/>
                    <a:lstStyle/>
                    <a:p>
                      <a:pPr algn="ctr"/>
                      <a:r>
                        <a:rPr lang="en-GB" sz="1800" b="1" dirty="0"/>
                        <a:t>Pros</a:t>
                      </a:r>
                    </a:p>
                  </a:txBody>
                  <a:tcPr marT="45703" marB="45703"/>
                </a:tc>
                <a:tc>
                  <a:txBody>
                    <a:bodyPr/>
                    <a:lstStyle/>
                    <a:p>
                      <a:pPr algn="ctr"/>
                      <a:r>
                        <a:rPr lang="en-GB" sz="1800" b="1" dirty="0"/>
                        <a:t>Cons</a:t>
                      </a:r>
                    </a:p>
                  </a:txBody>
                  <a:tcPr marT="45703" marB="45703"/>
                </a:tc>
                <a:extLst>
                  <a:ext uri="{0D108BD9-81ED-4DB2-BD59-A6C34878D82A}">
                    <a16:rowId xmlns:a16="http://schemas.microsoft.com/office/drawing/2014/main" val="1703370569"/>
                  </a:ext>
                </a:extLst>
              </a:tr>
              <a:tr h="706335">
                <a:tc>
                  <a:txBody>
                    <a:bodyPr/>
                    <a:lstStyle/>
                    <a:p>
                      <a:pPr algn="ctr"/>
                      <a:r>
                        <a:rPr lang="en-GB" sz="1600" b="1" dirty="0"/>
                        <a:t>fMRI scan</a:t>
                      </a:r>
                    </a:p>
                  </a:txBody>
                  <a:tcPr marT="45703" marB="45703"/>
                </a:tc>
                <a:tc>
                  <a:txBody>
                    <a:bodyPr/>
                    <a:lstStyle/>
                    <a:p>
                      <a:r>
                        <a:rPr lang="en-US" sz="1600" dirty="0" err="1"/>
                        <a:t>Radiowaves</a:t>
                      </a:r>
                      <a:r>
                        <a:rPr lang="en-US" sz="1600" dirty="0"/>
                        <a:t> are absorbed by </a:t>
                      </a:r>
                      <a:r>
                        <a:rPr lang="en-US" sz="1600" dirty="0" err="1"/>
                        <a:t>deoxyheamoglobin</a:t>
                      </a:r>
                      <a:r>
                        <a:rPr lang="en-US" sz="1600" dirty="0"/>
                        <a:t>, where as</a:t>
                      </a:r>
                      <a:r>
                        <a:rPr lang="en-US" sz="1600" baseline="0" dirty="0"/>
                        <a:t> </a:t>
                      </a:r>
                      <a:r>
                        <a:rPr lang="en-US" sz="1600" baseline="0" dirty="0" err="1"/>
                        <a:t>oxyheamoglobin</a:t>
                      </a:r>
                      <a:r>
                        <a:rPr lang="en-US" sz="1600" baseline="0" dirty="0"/>
                        <a:t> does not. This shows where neural activity is happening since neural activity results in an increase demand for oxygen and therefore blood flow. Here there will be an increase in </a:t>
                      </a:r>
                      <a:r>
                        <a:rPr lang="en-US" sz="1600" baseline="0" dirty="0" err="1"/>
                        <a:t>oxyheamoglobin</a:t>
                      </a:r>
                      <a:r>
                        <a:rPr lang="en-US" sz="1600" baseline="0" dirty="0"/>
                        <a:t> with blood flow and therefore less radio signal is absorbed. </a:t>
                      </a:r>
                      <a:endParaRPr lang="en-GB" sz="1600" dirty="0"/>
                    </a:p>
                    <a:p>
                      <a:endParaRPr lang="en-GB" sz="1600" dirty="0"/>
                    </a:p>
                  </a:txBody>
                  <a:tcPr marT="45703" marB="45703"/>
                </a:tc>
                <a:tc>
                  <a:txBody>
                    <a:bodyPr/>
                    <a:lstStyle/>
                    <a:p>
                      <a:r>
                        <a:rPr lang="en-US" sz="1600" dirty="0"/>
                        <a:t>This can show brain</a:t>
                      </a:r>
                      <a:r>
                        <a:rPr lang="en-US" sz="1600" baseline="0" dirty="0"/>
                        <a:t> action such as memory, emotions, language and consciousness. Can follow a sequence of events over time. </a:t>
                      </a:r>
                      <a:endParaRPr lang="en-GB" sz="1600" dirty="0"/>
                    </a:p>
                  </a:txBody>
                  <a:tcPr marT="45703" marB="45703"/>
                </a:tc>
                <a:tc>
                  <a:txBody>
                    <a:bodyPr/>
                    <a:lstStyle/>
                    <a:p>
                      <a:r>
                        <a:rPr lang="en-US" sz="1600" dirty="0"/>
                        <a:t>This shows the functioning and activity</a:t>
                      </a:r>
                      <a:r>
                        <a:rPr lang="en-US" sz="1600" baseline="0" dirty="0"/>
                        <a:t> of the brain. </a:t>
                      </a:r>
                      <a:endParaRPr lang="en-GB" sz="1600" dirty="0"/>
                    </a:p>
                  </a:txBody>
                  <a:tcPr marT="45703" marB="45703"/>
                </a:tc>
                <a:tc>
                  <a:txBody>
                    <a:bodyPr/>
                    <a:lstStyle/>
                    <a:p>
                      <a:r>
                        <a:rPr lang="en-US" sz="1600" dirty="0"/>
                        <a:t>Can</a:t>
                      </a:r>
                      <a:r>
                        <a:rPr lang="en-US" sz="1600" baseline="0" dirty="0"/>
                        <a:t> only capture images if the patient is very still, is expensive and has low temporal resolution because of a 5 second time lag. </a:t>
                      </a:r>
                      <a:endParaRPr lang="en-GB" sz="1600" dirty="0"/>
                    </a:p>
                  </a:txBody>
                  <a:tcPr marT="45703" marB="45703"/>
                </a:tc>
                <a:extLst>
                  <a:ext uri="{0D108BD9-81ED-4DB2-BD59-A6C34878D82A}">
                    <a16:rowId xmlns:a16="http://schemas.microsoft.com/office/drawing/2014/main" val="816056312"/>
                  </a:ext>
                </a:extLst>
              </a:tr>
              <a:tr h="706335">
                <a:tc>
                  <a:txBody>
                    <a:bodyPr/>
                    <a:lstStyle/>
                    <a:p>
                      <a:pPr algn="ctr"/>
                      <a:r>
                        <a:rPr lang="en-GB" sz="1600" b="1" dirty="0"/>
                        <a:t>PET scan</a:t>
                      </a:r>
                    </a:p>
                  </a:txBody>
                  <a:tcPr marT="45703" marB="45703"/>
                </a:tc>
                <a:tc>
                  <a:txBody>
                    <a:bodyPr/>
                    <a:lstStyle/>
                    <a:p>
                      <a:r>
                        <a:rPr lang="en-US" sz="1600" dirty="0"/>
                        <a:t>PET uses isotopes</a:t>
                      </a:r>
                      <a:r>
                        <a:rPr lang="en-US" sz="1600" baseline="0" dirty="0"/>
                        <a:t> with short half lives, such as carbon 11 that are incorporated into  compounds such as glucose or water. They use labelled radiotracers which show up with an increased blood flow to an area of neural activity. </a:t>
                      </a:r>
                      <a:endParaRPr lang="en-GB" sz="1600" dirty="0"/>
                    </a:p>
                    <a:p>
                      <a:endParaRPr lang="en-GB" sz="1600" dirty="0"/>
                    </a:p>
                  </a:txBody>
                  <a:tcPr marT="45703" marB="45703"/>
                </a:tc>
                <a:tc>
                  <a:txBody>
                    <a:bodyPr/>
                    <a:lstStyle/>
                    <a:p>
                      <a:r>
                        <a:rPr lang="en-US" sz="1600" dirty="0"/>
                        <a:t>Used to</a:t>
                      </a:r>
                      <a:r>
                        <a:rPr lang="en-US" sz="1600" baseline="0" dirty="0"/>
                        <a:t> produce detailed images that allow the structure and functioning of tissues and organs to be evaluated. Helps to diagnose cancers, heart disease and brain disorders. </a:t>
                      </a:r>
                      <a:endParaRPr lang="en-GB" sz="1600" dirty="0"/>
                    </a:p>
                  </a:txBody>
                  <a:tcPr marT="45703" marB="45703"/>
                </a:tc>
                <a:tc>
                  <a:txBody>
                    <a:bodyPr/>
                    <a:lstStyle/>
                    <a:p>
                      <a:r>
                        <a:rPr lang="en-US" sz="1600" dirty="0"/>
                        <a:t>They can be used to monitor </a:t>
                      </a:r>
                      <a:r>
                        <a:rPr lang="en-US" sz="1600" dirty="0" err="1"/>
                        <a:t>Alzheimers</a:t>
                      </a:r>
                      <a:r>
                        <a:rPr lang="en-US" sz="1600" dirty="0"/>
                        <a:t> to look at the accumulation of plaques. PET is good at </a:t>
                      </a:r>
                      <a:r>
                        <a:rPr lang="en-US" sz="1600" b="0" i="0" kern="1200" dirty="0">
                          <a:solidFill>
                            <a:schemeClr val="tx1"/>
                          </a:solidFill>
                          <a:effectLst/>
                          <a:latin typeface="+mn-lt"/>
                          <a:ea typeface="+mn-ea"/>
                          <a:cs typeface="+mn-cs"/>
                        </a:rPr>
                        <a:t>determining whether lesions in the body are benign or malignant, eliminating the need for surgical biopsies if </a:t>
                      </a:r>
                      <a:r>
                        <a:rPr lang="en-US" sz="1600" b="1" i="0" kern="1200" dirty="0">
                          <a:solidFill>
                            <a:schemeClr val="tx1"/>
                          </a:solidFill>
                          <a:effectLst/>
                          <a:latin typeface="+mn-lt"/>
                          <a:ea typeface="+mn-ea"/>
                          <a:cs typeface="+mn-cs"/>
                        </a:rPr>
                        <a:t>PET scans</a:t>
                      </a:r>
                      <a:r>
                        <a:rPr lang="en-US" sz="1600" b="0" i="0" kern="1200" dirty="0">
                          <a:solidFill>
                            <a:schemeClr val="tx1"/>
                          </a:solidFill>
                          <a:effectLst/>
                          <a:latin typeface="+mn-lt"/>
                          <a:ea typeface="+mn-ea"/>
                          <a:cs typeface="+mn-cs"/>
                        </a:rPr>
                        <a:t> are negative.</a:t>
                      </a:r>
                      <a:endParaRPr lang="en-GB" sz="1600" dirty="0"/>
                    </a:p>
                  </a:txBody>
                  <a:tcPr marT="45703" marB="45703"/>
                </a:tc>
                <a:tc>
                  <a:txBody>
                    <a:bodyPr/>
                    <a:lstStyle/>
                    <a:p>
                      <a:r>
                        <a:rPr lang="en-US" sz="1600" dirty="0"/>
                        <a:t>A PET</a:t>
                      </a:r>
                      <a:r>
                        <a:rPr lang="en-US" sz="1600" baseline="0" dirty="0"/>
                        <a:t> scan can only be done once or twice a year for safety reasons. </a:t>
                      </a:r>
                      <a:endParaRPr lang="en-GB" sz="1600" dirty="0"/>
                    </a:p>
                  </a:txBody>
                  <a:tcPr marT="45703" marB="45703"/>
                </a:tc>
                <a:extLst>
                  <a:ext uri="{0D108BD9-81ED-4DB2-BD59-A6C34878D82A}">
                    <a16:rowId xmlns:a16="http://schemas.microsoft.com/office/drawing/2014/main" val="3781551298"/>
                  </a:ext>
                </a:extLst>
              </a:tr>
            </a:tbl>
          </a:graphicData>
        </a:graphic>
      </p:graphicFrame>
    </p:spTree>
    <p:extLst>
      <p:ext uri="{BB962C8B-B14F-4D97-AF65-F5344CB8AC3E}">
        <p14:creationId xmlns:p14="http://schemas.microsoft.com/office/powerpoint/2010/main" val="344042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2"/>
            <a:ext cx="12192000" cy="871807"/>
          </a:xfrm>
          <a:solidFill>
            <a:schemeClr val="accent1">
              <a:lumMod val="20000"/>
              <a:lumOff val="80000"/>
            </a:schemeClr>
          </a:solidFill>
        </p:spPr>
        <p:txBody>
          <a:bodyPr/>
          <a:lstStyle/>
          <a:p>
            <a:r>
              <a:rPr lang="en-US" b="1" u="sng" dirty="0"/>
              <a:t>True or False?</a:t>
            </a:r>
            <a:endParaRPr lang="en-GB" b="1" u="sng" dirty="0"/>
          </a:p>
        </p:txBody>
      </p:sp>
      <p:sp>
        <p:nvSpPr>
          <p:cNvPr id="3" name="Content Placeholder 2"/>
          <p:cNvSpPr>
            <a:spLocks noGrp="1"/>
          </p:cNvSpPr>
          <p:nvPr>
            <p:ph idx="1"/>
          </p:nvPr>
        </p:nvSpPr>
        <p:spPr>
          <a:xfrm>
            <a:off x="289560" y="1371600"/>
            <a:ext cx="11551920" cy="4805363"/>
          </a:xfrm>
        </p:spPr>
        <p:txBody>
          <a:bodyPr/>
          <a:lstStyle/>
          <a:p>
            <a:pPr marL="514350" indent="-514350">
              <a:buFont typeface="+mj-lt"/>
              <a:buAutoNum type="arabicPeriod"/>
            </a:pPr>
            <a:r>
              <a:rPr lang="en-US" dirty="0"/>
              <a:t>fMRI and MRI scans can give you details about brain activity.</a:t>
            </a:r>
          </a:p>
          <a:p>
            <a:pPr marL="514350" indent="-514350">
              <a:buFont typeface="+mj-lt"/>
              <a:buAutoNum type="arabicPeriod"/>
            </a:pPr>
            <a:r>
              <a:rPr lang="en-US" dirty="0"/>
              <a:t>fMRI scans use isotopes with short half lives.</a:t>
            </a:r>
          </a:p>
          <a:p>
            <a:pPr marL="514350" indent="-514350">
              <a:buFont typeface="+mj-lt"/>
              <a:buAutoNum type="arabicPeriod"/>
            </a:pPr>
            <a:r>
              <a:rPr lang="en-US" dirty="0"/>
              <a:t>CT scans are lower resolution than MRI scans.</a:t>
            </a:r>
          </a:p>
          <a:p>
            <a:pPr marL="514350" indent="-514350">
              <a:buFont typeface="+mj-lt"/>
              <a:buAutoNum type="arabicPeriod"/>
            </a:pPr>
            <a:r>
              <a:rPr lang="en-US" dirty="0"/>
              <a:t>MRI uses a magnetic field and </a:t>
            </a:r>
            <a:r>
              <a:rPr lang="en-US" dirty="0" err="1"/>
              <a:t>radiowaves</a:t>
            </a:r>
            <a:r>
              <a:rPr lang="en-US" dirty="0"/>
              <a:t> to monitor H nuclei in water in the tissues. </a:t>
            </a:r>
          </a:p>
          <a:p>
            <a:pPr marL="514350" indent="-514350">
              <a:buFont typeface="+mj-lt"/>
              <a:buAutoNum type="arabicPeriod"/>
            </a:pPr>
            <a:r>
              <a:rPr lang="en-US" dirty="0"/>
              <a:t>PET scans can tell you whether a </a:t>
            </a:r>
            <a:r>
              <a:rPr lang="en-US" dirty="0" err="1"/>
              <a:t>tumour</a:t>
            </a:r>
            <a:r>
              <a:rPr lang="en-US" dirty="0"/>
              <a:t> is benign or malignant.</a:t>
            </a:r>
          </a:p>
          <a:p>
            <a:pPr marL="514350" indent="-514350">
              <a:buFont typeface="+mj-lt"/>
              <a:buAutoNum type="arabicPeriod"/>
            </a:pPr>
            <a:r>
              <a:rPr lang="en-US" dirty="0"/>
              <a:t>CT scans use </a:t>
            </a:r>
            <a:r>
              <a:rPr lang="en-US" dirty="0" err="1"/>
              <a:t>radiowaves</a:t>
            </a:r>
            <a:r>
              <a:rPr lang="en-US" dirty="0"/>
              <a:t> and a magnetic field. </a:t>
            </a:r>
          </a:p>
          <a:p>
            <a:pPr marL="514350" indent="-514350">
              <a:buFont typeface="+mj-lt"/>
              <a:buAutoNum type="arabicPeriod"/>
            </a:pPr>
            <a:r>
              <a:rPr lang="en-US" dirty="0"/>
              <a:t>PET uses isotopes with short half lives, such as oxygen 14 that are incorporated into compounds such as glucose or water. These act as radiotracers.</a:t>
            </a:r>
          </a:p>
          <a:p>
            <a:pPr marL="514350" indent="-514350">
              <a:buFont typeface="+mj-lt"/>
              <a:buAutoNum type="arabicPeriod"/>
            </a:pPr>
            <a:endParaRPr lang="en-US" dirty="0"/>
          </a:p>
          <a:p>
            <a:pPr marL="0" indent="0">
              <a:buNone/>
            </a:pPr>
            <a:endParaRPr lang="en-GB" dirty="0"/>
          </a:p>
        </p:txBody>
      </p:sp>
      <p:sp>
        <p:nvSpPr>
          <p:cNvPr id="4" name="TextBox 3"/>
          <p:cNvSpPr txBox="1"/>
          <p:nvPr/>
        </p:nvSpPr>
        <p:spPr>
          <a:xfrm>
            <a:off x="9936480" y="1371600"/>
            <a:ext cx="594360" cy="400110"/>
          </a:xfrm>
          <a:prstGeom prst="rect">
            <a:avLst/>
          </a:prstGeom>
          <a:noFill/>
        </p:spPr>
        <p:txBody>
          <a:bodyPr wrap="square" rtlCol="0">
            <a:spAutoFit/>
          </a:bodyPr>
          <a:lstStyle/>
          <a:p>
            <a:r>
              <a:rPr lang="en-US" sz="2000" dirty="0">
                <a:solidFill>
                  <a:srgbClr val="FF0000"/>
                </a:solidFill>
              </a:rPr>
              <a:t>F</a:t>
            </a:r>
            <a:endParaRPr lang="en-GB" sz="2000" dirty="0">
              <a:solidFill>
                <a:srgbClr val="FF0000"/>
              </a:solidFill>
            </a:endParaRPr>
          </a:p>
        </p:txBody>
      </p:sp>
      <p:sp>
        <p:nvSpPr>
          <p:cNvPr id="5" name="TextBox 4"/>
          <p:cNvSpPr txBox="1"/>
          <p:nvPr/>
        </p:nvSpPr>
        <p:spPr>
          <a:xfrm>
            <a:off x="7574280" y="1958915"/>
            <a:ext cx="594360" cy="400110"/>
          </a:xfrm>
          <a:prstGeom prst="rect">
            <a:avLst/>
          </a:prstGeom>
          <a:noFill/>
        </p:spPr>
        <p:txBody>
          <a:bodyPr wrap="square" rtlCol="0">
            <a:spAutoFit/>
          </a:bodyPr>
          <a:lstStyle/>
          <a:p>
            <a:r>
              <a:rPr lang="en-US" sz="2000" dirty="0">
                <a:solidFill>
                  <a:srgbClr val="FF0000"/>
                </a:solidFill>
              </a:rPr>
              <a:t>F</a:t>
            </a:r>
            <a:endParaRPr lang="en-GB" sz="2000" dirty="0">
              <a:solidFill>
                <a:srgbClr val="FF0000"/>
              </a:solidFill>
            </a:endParaRPr>
          </a:p>
        </p:txBody>
      </p:sp>
      <p:sp>
        <p:nvSpPr>
          <p:cNvPr id="6" name="TextBox 5"/>
          <p:cNvSpPr txBox="1"/>
          <p:nvPr/>
        </p:nvSpPr>
        <p:spPr>
          <a:xfrm>
            <a:off x="7711440" y="2392998"/>
            <a:ext cx="594360" cy="400110"/>
          </a:xfrm>
          <a:prstGeom prst="rect">
            <a:avLst/>
          </a:prstGeom>
          <a:noFill/>
        </p:spPr>
        <p:txBody>
          <a:bodyPr wrap="square" rtlCol="0">
            <a:spAutoFit/>
          </a:bodyPr>
          <a:lstStyle/>
          <a:p>
            <a:r>
              <a:rPr lang="en-US" sz="2000" dirty="0">
                <a:solidFill>
                  <a:srgbClr val="FF0000"/>
                </a:solidFill>
              </a:rPr>
              <a:t>T</a:t>
            </a:r>
            <a:endParaRPr lang="en-GB" sz="2000" dirty="0">
              <a:solidFill>
                <a:srgbClr val="FF0000"/>
              </a:solidFill>
            </a:endParaRPr>
          </a:p>
        </p:txBody>
      </p:sp>
      <p:sp>
        <p:nvSpPr>
          <p:cNvPr id="7" name="TextBox 6"/>
          <p:cNvSpPr txBox="1"/>
          <p:nvPr/>
        </p:nvSpPr>
        <p:spPr>
          <a:xfrm>
            <a:off x="2659380" y="3320554"/>
            <a:ext cx="594360" cy="400110"/>
          </a:xfrm>
          <a:prstGeom prst="rect">
            <a:avLst/>
          </a:prstGeom>
          <a:noFill/>
        </p:spPr>
        <p:txBody>
          <a:bodyPr wrap="square" rtlCol="0">
            <a:spAutoFit/>
          </a:bodyPr>
          <a:lstStyle/>
          <a:p>
            <a:r>
              <a:rPr lang="en-US" sz="2000" dirty="0">
                <a:solidFill>
                  <a:srgbClr val="FF0000"/>
                </a:solidFill>
              </a:rPr>
              <a:t>T</a:t>
            </a:r>
            <a:endParaRPr lang="en-GB" sz="2000" dirty="0">
              <a:solidFill>
                <a:srgbClr val="FF0000"/>
              </a:solidFill>
            </a:endParaRPr>
          </a:p>
        </p:txBody>
      </p:sp>
      <p:sp>
        <p:nvSpPr>
          <p:cNvPr id="8" name="TextBox 7"/>
          <p:cNvSpPr txBox="1"/>
          <p:nvPr/>
        </p:nvSpPr>
        <p:spPr>
          <a:xfrm>
            <a:off x="7711440" y="4326613"/>
            <a:ext cx="594360" cy="400110"/>
          </a:xfrm>
          <a:prstGeom prst="rect">
            <a:avLst/>
          </a:prstGeom>
          <a:noFill/>
        </p:spPr>
        <p:txBody>
          <a:bodyPr wrap="square" rtlCol="0">
            <a:spAutoFit/>
          </a:bodyPr>
          <a:lstStyle/>
          <a:p>
            <a:r>
              <a:rPr lang="en-US" sz="2000" dirty="0">
                <a:solidFill>
                  <a:srgbClr val="FF0000"/>
                </a:solidFill>
              </a:rPr>
              <a:t>F</a:t>
            </a:r>
            <a:endParaRPr lang="en-GB" sz="2000" dirty="0">
              <a:solidFill>
                <a:srgbClr val="FF0000"/>
              </a:solidFill>
            </a:endParaRPr>
          </a:p>
        </p:txBody>
      </p:sp>
      <p:sp>
        <p:nvSpPr>
          <p:cNvPr id="9" name="Title 1"/>
          <p:cNvSpPr txBox="1">
            <a:spLocks/>
          </p:cNvSpPr>
          <p:nvPr/>
        </p:nvSpPr>
        <p:spPr>
          <a:xfrm>
            <a:off x="0" y="6026178"/>
            <a:ext cx="12192000" cy="831822"/>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Correct the false statements</a:t>
            </a:r>
          </a:p>
        </p:txBody>
      </p:sp>
      <p:sp>
        <p:nvSpPr>
          <p:cNvPr id="10" name="TextBox 9"/>
          <p:cNvSpPr txBox="1"/>
          <p:nvPr/>
        </p:nvSpPr>
        <p:spPr>
          <a:xfrm>
            <a:off x="10233660" y="3857547"/>
            <a:ext cx="594360" cy="400110"/>
          </a:xfrm>
          <a:prstGeom prst="rect">
            <a:avLst/>
          </a:prstGeom>
          <a:noFill/>
        </p:spPr>
        <p:txBody>
          <a:bodyPr wrap="square" rtlCol="0">
            <a:spAutoFit/>
          </a:bodyPr>
          <a:lstStyle/>
          <a:p>
            <a:r>
              <a:rPr lang="en-US" sz="2000" dirty="0">
                <a:solidFill>
                  <a:srgbClr val="FF0000"/>
                </a:solidFill>
              </a:rPr>
              <a:t>T</a:t>
            </a:r>
            <a:endParaRPr lang="en-GB" sz="2000" dirty="0">
              <a:solidFill>
                <a:srgbClr val="FF0000"/>
              </a:solidFill>
            </a:endParaRPr>
          </a:p>
        </p:txBody>
      </p:sp>
      <p:sp>
        <p:nvSpPr>
          <p:cNvPr id="11" name="TextBox 10"/>
          <p:cNvSpPr txBox="1"/>
          <p:nvPr/>
        </p:nvSpPr>
        <p:spPr>
          <a:xfrm>
            <a:off x="2918460" y="5582393"/>
            <a:ext cx="594360" cy="400110"/>
          </a:xfrm>
          <a:prstGeom prst="rect">
            <a:avLst/>
          </a:prstGeom>
          <a:noFill/>
        </p:spPr>
        <p:txBody>
          <a:bodyPr wrap="square" rtlCol="0">
            <a:spAutoFit/>
          </a:bodyPr>
          <a:lstStyle/>
          <a:p>
            <a:r>
              <a:rPr lang="en-US" sz="2000" dirty="0">
                <a:solidFill>
                  <a:srgbClr val="FF0000"/>
                </a:solidFill>
              </a:rPr>
              <a:t>F</a:t>
            </a:r>
            <a:endParaRPr lang="en-GB" sz="2000" dirty="0">
              <a:solidFill>
                <a:srgbClr val="FF0000"/>
              </a:solidFill>
            </a:endParaRPr>
          </a:p>
        </p:txBody>
      </p:sp>
    </p:spTree>
    <p:extLst>
      <p:ext uri="{BB962C8B-B14F-4D97-AF65-F5344CB8AC3E}">
        <p14:creationId xmlns:p14="http://schemas.microsoft.com/office/powerpoint/2010/main" val="3752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32"/>
            <a:ext cx="12192000" cy="871807"/>
          </a:xfrm>
          <a:solidFill>
            <a:srgbClr val="92D050"/>
          </a:solidFill>
        </p:spPr>
        <p:txBody>
          <a:bodyPr/>
          <a:lstStyle/>
          <a:p>
            <a:r>
              <a:rPr lang="en-US" b="1" u="sng" dirty="0"/>
              <a:t>True or False?</a:t>
            </a:r>
            <a:endParaRPr lang="en-GB" b="1" u="sng" dirty="0"/>
          </a:p>
        </p:txBody>
      </p:sp>
      <p:sp>
        <p:nvSpPr>
          <p:cNvPr id="3" name="Content Placeholder 2"/>
          <p:cNvSpPr>
            <a:spLocks noGrp="1"/>
          </p:cNvSpPr>
          <p:nvPr>
            <p:ph idx="1"/>
          </p:nvPr>
        </p:nvSpPr>
        <p:spPr>
          <a:xfrm>
            <a:off x="289560" y="1371600"/>
            <a:ext cx="11551920" cy="4805363"/>
          </a:xfrm>
        </p:spPr>
        <p:txBody>
          <a:bodyPr>
            <a:normAutofit fontScale="92500" lnSpcReduction="20000"/>
          </a:bodyPr>
          <a:lstStyle/>
          <a:p>
            <a:pPr marL="514350" indent="-514350">
              <a:buFont typeface="+mj-lt"/>
              <a:buAutoNum type="arabicPeriod"/>
            </a:pPr>
            <a:r>
              <a:rPr lang="en-US" dirty="0"/>
              <a:t>fMRI </a:t>
            </a:r>
            <a:r>
              <a:rPr lang="en-US" strike="sngStrike" dirty="0"/>
              <a:t>and MRI </a:t>
            </a:r>
            <a:r>
              <a:rPr lang="en-US" dirty="0"/>
              <a:t>scans can give you details about brain activity </a:t>
            </a:r>
            <a:r>
              <a:rPr lang="en-US" dirty="0">
                <a:solidFill>
                  <a:srgbClr val="00B050"/>
                </a:solidFill>
              </a:rPr>
              <a:t>and MRI shows you brain image</a:t>
            </a:r>
            <a:r>
              <a:rPr lang="en-US" dirty="0"/>
              <a:t>.</a:t>
            </a:r>
          </a:p>
          <a:p>
            <a:pPr marL="514350" indent="-514350">
              <a:buFont typeface="+mj-lt"/>
              <a:buAutoNum type="arabicPeriod"/>
            </a:pPr>
            <a:r>
              <a:rPr lang="en-US" dirty="0"/>
              <a:t>fMRI scans use </a:t>
            </a:r>
            <a:r>
              <a:rPr lang="en-US" strike="sngStrike" dirty="0"/>
              <a:t>isotopes with short half lives</a:t>
            </a:r>
            <a:r>
              <a:rPr lang="en-US" dirty="0"/>
              <a:t> </a:t>
            </a:r>
            <a:r>
              <a:rPr lang="en-US" dirty="0" err="1">
                <a:solidFill>
                  <a:srgbClr val="00B050"/>
                </a:solidFill>
              </a:rPr>
              <a:t>radiowaves</a:t>
            </a:r>
            <a:r>
              <a:rPr lang="en-US" dirty="0">
                <a:solidFill>
                  <a:srgbClr val="00B050"/>
                </a:solidFill>
              </a:rPr>
              <a:t> that are absorbed by </a:t>
            </a:r>
            <a:r>
              <a:rPr lang="en-US" dirty="0" err="1">
                <a:solidFill>
                  <a:srgbClr val="00B050"/>
                </a:solidFill>
              </a:rPr>
              <a:t>deoxyheamoglobin</a:t>
            </a:r>
            <a:r>
              <a:rPr lang="en-US" dirty="0">
                <a:solidFill>
                  <a:srgbClr val="00B050"/>
                </a:solidFill>
              </a:rPr>
              <a:t>, where as </a:t>
            </a:r>
            <a:r>
              <a:rPr lang="en-US" dirty="0" err="1">
                <a:solidFill>
                  <a:srgbClr val="00B050"/>
                </a:solidFill>
              </a:rPr>
              <a:t>oxyheamoglobin</a:t>
            </a:r>
            <a:r>
              <a:rPr lang="en-US" dirty="0">
                <a:solidFill>
                  <a:srgbClr val="00B050"/>
                </a:solidFill>
              </a:rPr>
              <a:t> does not.</a:t>
            </a:r>
          </a:p>
          <a:p>
            <a:pPr marL="514350" indent="-514350">
              <a:buFont typeface="+mj-lt"/>
              <a:buAutoNum type="arabicPeriod"/>
            </a:pPr>
            <a:r>
              <a:rPr lang="en-US" dirty="0"/>
              <a:t>CT scans are lower resolution than MRI scans.</a:t>
            </a:r>
          </a:p>
          <a:p>
            <a:pPr marL="514350" indent="-514350">
              <a:buFont typeface="+mj-lt"/>
              <a:buAutoNum type="arabicPeriod"/>
            </a:pPr>
            <a:r>
              <a:rPr lang="en-US" dirty="0"/>
              <a:t>MRI uses a magnetic field and </a:t>
            </a:r>
            <a:r>
              <a:rPr lang="en-US" dirty="0" err="1"/>
              <a:t>radiowaves</a:t>
            </a:r>
            <a:r>
              <a:rPr lang="en-US" dirty="0"/>
              <a:t> to monitor H nuclei in water in the tissues. </a:t>
            </a:r>
          </a:p>
          <a:p>
            <a:pPr marL="514350" indent="-514350">
              <a:buFont typeface="+mj-lt"/>
              <a:buAutoNum type="arabicPeriod"/>
            </a:pPr>
            <a:r>
              <a:rPr lang="en-US" dirty="0"/>
              <a:t>PET scans can tell you whether a </a:t>
            </a:r>
            <a:r>
              <a:rPr lang="en-US" dirty="0" err="1"/>
              <a:t>tumour</a:t>
            </a:r>
            <a:r>
              <a:rPr lang="en-US" dirty="0"/>
              <a:t> is benign or malignant.</a:t>
            </a:r>
          </a:p>
          <a:p>
            <a:pPr marL="514350" indent="-514350">
              <a:buFont typeface="+mj-lt"/>
              <a:buAutoNum type="arabicPeriod"/>
            </a:pPr>
            <a:r>
              <a:rPr lang="en-US" dirty="0"/>
              <a:t>CT scans use </a:t>
            </a:r>
            <a:r>
              <a:rPr lang="en-US" strike="sngStrike" dirty="0" err="1"/>
              <a:t>radiowaves</a:t>
            </a:r>
            <a:r>
              <a:rPr lang="en-US" strike="sngStrike" dirty="0"/>
              <a:t> and a magnetic field</a:t>
            </a:r>
            <a:r>
              <a:rPr lang="en-US" dirty="0"/>
              <a:t> </a:t>
            </a:r>
            <a:r>
              <a:rPr lang="en-US" dirty="0">
                <a:solidFill>
                  <a:srgbClr val="00B050"/>
                </a:solidFill>
              </a:rPr>
              <a:t>narrow beam x-rays are attenuated according to the density of the tissue.</a:t>
            </a:r>
            <a:endParaRPr lang="en-GB" dirty="0">
              <a:solidFill>
                <a:srgbClr val="00B050"/>
              </a:solidFill>
            </a:endParaRPr>
          </a:p>
          <a:p>
            <a:pPr marL="514350" indent="-514350">
              <a:buFont typeface="+mj-lt"/>
              <a:buAutoNum type="arabicPeriod"/>
            </a:pPr>
            <a:r>
              <a:rPr lang="en-US" dirty="0"/>
              <a:t>PET uses isotopes with short half lives, such as </a:t>
            </a:r>
            <a:r>
              <a:rPr lang="en-US" strike="sngStrike" dirty="0"/>
              <a:t>oxygen 14</a:t>
            </a:r>
            <a:r>
              <a:rPr lang="en-US" dirty="0"/>
              <a:t> </a:t>
            </a:r>
            <a:r>
              <a:rPr lang="en-US" dirty="0">
                <a:solidFill>
                  <a:srgbClr val="00B050"/>
                </a:solidFill>
              </a:rPr>
              <a:t>carbon 11 </a:t>
            </a:r>
            <a:r>
              <a:rPr lang="en-US" dirty="0"/>
              <a:t>that are incorporated into compounds such as glucose or water. These act as radiotracers.</a:t>
            </a:r>
          </a:p>
          <a:p>
            <a:pPr marL="514350" indent="-514350">
              <a:buFont typeface="+mj-lt"/>
              <a:buAutoNum type="arabicPeriod"/>
            </a:pPr>
            <a:endParaRPr lang="en-US" dirty="0"/>
          </a:p>
          <a:p>
            <a:pPr marL="0" indent="0">
              <a:buNone/>
            </a:pPr>
            <a:endParaRPr lang="en-GB" dirty="0"/>
          </a:p>
        </p:txBody>
      </p:sp>
      <p:sp>
        <p:nvSpPr>
          <p:cNvPr id="6" name="TextBox 5"/>
          <p:cNvSpPr txBox="1"/>
          <p:nvPr/>
        </p:nvSpPr>
        <p:spPr>
          <a:xfrm>
            <a:off x="7101840" y="2696918"/>
            <a:ext cx="594360" cy="400110"/>
          </a:xfrm>
          <a:prstGeom prst="rect">
            <a:avLst/>
          </a:prstGeom>
          <a:noFill/>
        </p:spPr>
        <p:txBody>
          <a:bodyPr wrap="square" rtlCol="0">
            <a:spAutoFit/>
          </a:bodyPr>
          <a:lstStyle/>
          <a:p>
            <a:r>
              <a:rPr lang="en-US" sz="2000" dirty="0">
                <a:solidFill>
                  <a:srgbClr val="FF0000"/>
                </a:solidFill>
              </a:rPr>
              <a:t>T</a:t>
            </a:r>
            <a:endParaRPr lang="en-GB" sz="2000" dirty="0">
              <a:solidFill>
                <a:srgbClr val="FF0000"/>
              </a:solidFill>
            </a:endParaRPr>
          </a:p>
        </p:txBody>
      </p:sp>
      <p:sp>
        <p:nvSpPr>
          <p:cNvPr id="7" name="TextBox 6"/>
          <p:cNvSpPr txBox="1"/>
          <p:nvPr/>
        </p:nvSpPr>
        <p:spPr>
          <a:xfrm>
            <a:off x="1985010" y="3346204"/>
            <a:ext cx="594360" cy="400110"/>
          </a:xfrm>
          <a:prstGeom prst="rect">
            <a:avLst/>
          </a:prstGeom>
          <a:noFill/>
        </p:spPr>
        <p:txBody>
          <a:bodyPr wrap="square" rtlCol="0">
            <a:spAutoFit/>
          </a:bodyPr>
          <a:lstStyle/>
          <a:p>
            <a:r>
              <a:rPr lang="en-US" sz="2000" dirty="0">
                <a:solidFill>
                  <a:srgbClr val="FF0000"/>
                </a:solidFill>
              </a:rPr>
              <a:t>T</a:t>
            </a:r>
            <a:endParaRPr lang="en-GB" sz="2000" dirty="0">
              <a:solidFill>
                <a:srgbClr val="FF0000"/>
              </a:solidFill>
            </a:endParaRPr>
          </a:p>
        </p:txBody>
      </p:sp>
      <p:sp>
        <p:nvSpPr>
          <p:cNvPr id="9" name="Title 1"/>
          <p:cNvSpPr txBox="1">
            <a:spLocks/>
          </p:cNvSpPr>
          <p:nvPr/>
        </p:nvSpPr>
        <p:spPr>
          <a:xfrm>
            <a:off x="-30480" y="5907226"/>
            <a:ext cx="12192000" cy="831822"/>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Correct the false statements</a:t>
            </a:r>
          </a:p>
        </p:txBody>
      </p:sp>
      <p:sp>
        <p:nvSpPr>
          <p:cNvPr id="10" name="TextBox 9"/>
          <p:cNvSpPr txBox="1"/>
          <p:nvPr/>
        </p:nvSpPr>
        <p:spPr>
          <a:xfrm>
            <a:off x="9502140" y="3774281"/>
            <a:ext cx="594360" cy="400110"/>
          </a:xfrm>
          <a:prstGeom prst="rect">
            <a:avLst/>
          </a:prstGeom>
          <a:noFill/>
        </p:spPr>
        <p:txBody>
          <a:bodyPr wrap="square" rtlCol="0">
            <a:spAutoFit/>
          </a:bodyPr>
          <a:lstStyle/>
          <a:p>
            <a:r>
              <a:rPr lang="en-US" sz="2000" dirty="0">
                <a:solidFill>
                  <a:srgbClr val="FF0000"/>
                </a:solidFill>
              </a:rPr>
              <a:t>T</a:t>
            </a:r>
            <a:endParaRPr lang="en-GB" sz="2000" dirty="0">
              <a:solidFill>
                <a:srgbClr val="FF0000"/>
              </a:solidFill>
            </a:endParaRPr>
          </a:p>
        </p:txBody>
      </p:sp>
    </p:spTree>
    <p:extLst>
      <p:ext uri="{BB962C8B-B14F-4D97-AF65-F5344CB8AC3E}">
        <p14:creationId xmlns:p14="http://schemas.microsoft.com/office/powerpoint/2010/main" val="153473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7916"/>
          </a:xfrm>
          <a:solidFill>
            <a:schemeClr val="accent2"/>
          </a:solidFill>
        </p:spPr>
        <p:txBody>
          <a:bodyPr>
            <a:normAutofit/>
          </a:bodyPr>
          <a:lstStyle/>
          <a:p>
            <a:r>
              <a:rPr lang="en-GB" u="sng" dirty="0"/>
              <a:t>Exam Practice</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25685" t="22952" r="26090" b="8513"/>
          <a:stretch/>
        </p:blipFill>
        <p:spPr>
          <a:xfrm>
            <a:off x="3250504" y="0"/>
            <a:ext cx="8597507" cy="6869362"/>
          </a:xfrm>
          <a:prstGeom prst="rect">
            <a:avLst/>
          </a:prstGeom>
          <a:ln>
            <a:solidFill>
              <a:schemeClr val="tx1"/>
            </a:solidFill>
          </a:ln>
        </p:spPr>
      </p:pic>
    </p:spTree>
    <p:extLst>
      <p:ext uri="{BB962C8B-B14F-4D97-AF65-F5344CB8AC3E}">
        <p14:creationId xmlns:p14="http://schemas.microsoft.com/office/powerpoint/2010/main" val="1503328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b="30000"/>
          <a:stretch>
            <a:fillRect/>
          </a:stretch>
        </p:blipFill>
        <p:spPr bwMode="auto">
          <a:xfrm>
            <a:off x="927465" y="107003"/>
            <a:ext cx="10373379" cy="249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9311"/>
          <a:stretch>
            <a:fillRect/>
          </a:stretch>
        </p:blipFill>
        <p:spPr bwMode="auto">
          <a:xfrm>
            <a:off x="981187" y="2909885"/>
            <a:ext cx="10319657" cy="379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837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a:t>Focus Area 3 from Do Now: </a:t>
            </a:r>
          </a:p>
        </p:txBody>
      </p:sp>
      <p:sp>
        <p:nvSpPr>
          <p:cNvPr id="10243" name="Content Placeholder 2"/>
          <p:cNvSpPr>
            <a:spLocks noGrp="1"/>
          </p:cNvSpPr>
          <p:nvPr>
            <p:ph idx="1"/>
          </p:nvPr>
        </p:nvSpPr>
        <p:spPr>
          <a:xfrm>
            <a:off x="334963" y="1825625"/>
            <a:ext cx="11460797" cy="4351338"/>
          </a:xfrm>
        </p:spPr>
        <p:txBody>
          <a:bodyPr/>
          <a:lstStyle/>
          <a:p>
            <a:pPr>
              <a:lnSpc>
                <a:spcPct val="115000"/>
              </a:lnSpc>
              <a:spcAft>
                <a:spcPts val="0"/>
              </a:spcAft>
            </a:pPr>
            <a:r>
              <a:rPr lang="en-GB" sz="2400" dirty="0">
                <a:latin typeface="Bliss 2 Regular" panose="02000506030000020004" pitchFamily="50" charset="0"/>
                <a:ea typeface="Calibri" panose="020F0502020204030204" pitchFamily="34" charset="0"/>
                <a:cs typeface="Times New Roman" panose="02020603050405020304" pitchFamily="18" charset="0"/>
              </a:rPr>
              <a:t>8.14 Understand how imbalances in certain, naturally occurring brain chemicals can contribute to ill health, including dopamine in Parkinson’s disease and serotonin in depression, and to the development of new drugs.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724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447928" y="188640"/>
            <a:ext cx="4762872" cy="778098"/>
          </a:xfrm>
        </p:spPr>
        <p:txBody>
          <a:bodyPr>
            <a:normAutofit/>
          </a:bodyPr>
          <a:lstStyle/>
          <a:p>
            <a:pPr algn="r" eaLnBrk="1" hangingPunct="1"/>
            <a:r>
              <a:rPr lang="en-GB" altLang="en-US" sz="3200" dirty="0">
                <a:latin typeface="Comic Sans MS" pitchFamily="66" charset="0"/>
              </a:rPr>
              <a:t>The Blood-Brain Barrier</a:t>
            </a:r>
          </a:p>
        </p:txBody>
      </p:sp>
      <p:sp>
        <p:nvSpPr>
          <p:cNvPr id="4099" name="Rectangle 6"/>
          <p:cNvSpPr>
            <a:spLocks noGrp="1" noChangeArrowheads="1"/>
          </p:cNvSpPr>
          <p:nvPr>
            <p:ph type="body" sz="half" idx="2"/>
          </p:nvPr>
        </p:nvSpPr>
        <p:spPr>
          <a:xfrm>
            <a:off x="5201072" y="988411"/>
            <a:ext cx="5256584" cy="5752957"/>
          </a:xfrm>
        </p:spPr>
        <p:txBody>
          <a:bodyPr>
            <a:normAutofit fontScale="70000" lnSpcReduction="20000"/>
          </a:bodyPr>
          <a:lstStyle/>
          <a:p>
            <a:pPr eaLnBrk="1" hangingPunct="1">
              <a:lnSpc>
                <a:spcPct val="150000"/>
              </a:lnSpc>
            </a:pPr>
            <a:r>
              <a:rPr lang="en-GB" altLang="en-US" sz="1900" dirty="0">
                <a:latin typeface="Comic Sans MS" pitchFamily="66" charset="0"/>
              </a:rPr>
              <a:t>The </a:t>
            </a:r>
            <a:r>
              <a:rPr lang="en-GB" altLang="en-US" sz="1900" b="1" dirty="0">
                <a:latin typeface="Comic Sans MS" pitchFamily="66" charset="0"/>
              </a:rPr>
              <a:t>blood–brain barrier</a:t>
            </a:r>
            <a:r>
              <a:rPr lang="en-GB" altLang="en-US" sz="1900" dirty="0">
                <a:latin typeface="Comic Sans MS" pitchFamily="66" charset="0"/>
              </a:rPr>
              <a:t> is the separation of circulating blood and the brain extracellular fluid in the central nervous system (CNS)</a:t>
            </a:r>
          </a:p>
          <a:p>
            <a:pPr eaLnBrk="1" hangingPunct="1">
              <a:lnSpc>
                <a:spcPct val="150000"/>
              </a:lnSpc>
            </a:pPr>
            <a:endParaRPr lang="en-GB" altLang="en-US" sz="1900" dirty="0">
              <a:latin typeface="Comic Sans MS" pitchFamily="66" charset="0"/>
            </a:endParaRPr>
          </a:p>
          <a:p>
            <a:pPr eaLnBrk="1" hangingPunct="1">
              <a:lnSpc>
                <a:spcPct val="150000"/>
              </a:lnSpc>
            </a:pPr>
            <a:r>
              <a:rPr lang="en-GB" altLang="en-US" sz="1900" dirty="0">
                <a:latin typeface="Comic Sans MS" pitchFamily="66" charset="0"/>
              </a:rPr>
              <a:t>Prevents infection of the brain</a:t>
            </a:r>
          </a:p>
          <a:p>
            <a:pPr eaLnBrk="1" hangingPunct="1">
              <a:lnSpc>
                <a:spcPct val="150000"/>
              </a:lnSpc>
            </a:pPr>
            <a:endParaRPr lang="en-GB" altLang="en-US" sz="1900" dirty="0">
              <a:latin typeface="Comic Sans MS" pitchFamily="66" charset="0"/>
            </a:endParaRPr>
          </a:p>
          <a:p>
            <a:pPr eaLnBrk="1" hangingPunct="1">
              <a:lnSpc>
                <a:spcPct val="150000"/>
              </a:lnSpc>
            </a:pPr>
            <a:r>
              <a:rPr lang="en-GB" altLang="en-US" sz="1900" dirty="0">
                <a:latin typeface="Comic Sans MS" pitchFamily="66" charset="0"/>
              </a:rPr>
              <a:t>It does this by having endothelial cells which restrict the diffusion of microscopic objects which are large and hydrophilic</a:t>
            </a:r>
          </a:p>
          <a:p>
            <a:pPr eaLnBrk="1" hangingPunct="1">
              <a:lnSpc>
                <a:spcPct val="150000"/>
              </a:lnSpc>
            </a:pPr>
            <a:endParaRPr lang="en-GB" altLang="en-US" sz="1900" dirty="0">
              <a:latin typeface="Comic Sans MS" pitchFamily="66" charset="0"/>
            </a:endParaRPr>
          </a:p>
          <a:p>
            <a:pPr eaLnBrk="1" hangingPunct="1">
              <a:lnSpc>
                <a:spcPct val="150000"/>
              </a:lnSpc>
            </a:pPr>
            <a:r>
              <a:rPr lang="en-GB" altLang="en-US" sz="1900" dirty="0">
                <a:latin typeface="Comic Sans MS" pitchFamily="66" charset="0"/>
              </a:rPr>
              <a:t>Small hydrophobic molecules, such as oxygen, CO</a:t>
            </a:r>
            <a:r>
              <a:rPr lang="en-GB" altLang="en-US" sz="1900" baseline="-25000" dirty="0">
                <a:latin typeface="Comic Sans MS" pitchFamily="66" charset="0"/>
              </a:rPr>
              <a:t>2</a:t>
            </a:r>
            <a:r>
              <a:rPr lang="en-GB" altLang="en-US" sz="1900" dirty="0">
                <a:latin typeface="Comic Sans MS" pitchFamily="66" charset="0"/>
              </a:rPr>
              <a:t> or hormones can diffuse through easily </a:t>
            </a:r>
          </a:p>
          <a:p>
            <a:pPr eaLnBrk="1" hangingPunct="1">
              <a:lnSpc>
                <a:spcPct val="150000"/>
              </a:lnSpc>
            </a:pPr>
            <a:endParaRPr lang="en-GB" altLang="en-US" sz="1900" dirty="0">
              <a:latin typeface="Comic Sans MS" pitchFamily="66" charset="0"/>
            </a:endParaRPr>
          </a:p>
          <a:p>
            <a:pPr>
              <a:lnSpc>
                <a:spcPct val="150000"/>
              </a:lnSpc>
            </a:pPr>
            <a:r>
              <a:rPr lang="en-GB" altLang="en-US" sz="1900" dirty="0">
                <a:latin typeface="Comic Sans MS" pitchFamily="66" charset="0"/>
              </a:rPr>
              <a:t>Unfortunately, because antibodies and antibiotics are too large to cross the blood–brain barrier, infections of the brain that do occur are often very serious and difficult to treat.</a:t>
            </a:r>
            <a:endParaRPr lang="en-GB" altLang="en-US" sz="1600" dirty="0">
              <a:latin typeface="Comic Sans MS" pitchFamily="66" charset="0"/>
            </a:endParaRPr>
          </a:p>
        </p:txBody>
      </p:sp>
      <p:pic>
        <p:nvPicPr>
          <p:cNvPr id="4100" name="Picture 8" descr="blood-brain-barrier-picture"/>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919537" y="228641"/>
            <a:ext cx="3216275" cy="6597650"/>
          </a:xfrm>
        </p:spPr>
      </p:pic>
    </p:spTree>
    <p:extLst>
      <p:ext uri="{BB962C8B-B14F-4D97-AF65-F5344CB8AC3E}">
        <p14:creationId xmlns:p14="http://schemas.microsoft.com/office/powerpoint/2010/main" val="717126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3744524"/>
            <a:ext cx="3573476" cy="283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3734326"/>
            <a:ext cx="3561619" cy="284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981200" y="274638"/>
            <a:ext cx="8229600" cy="63408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a:solidFill>
                  <a:srgbClr val="7030A0"/>
                </a:solidFill>
                <a:latin typeface="Comic Sans MS" panose="030F0702030302020204" pitchFamily="66" charset="0"/>
              </a:rPr>
              <a:t>Depression and Parkinson’s disease</a:t>
            </a:r>
            <a:endParaRPr lang="en-GB" sz="3600" dirty="0">
              <a:solidFill>
                <a:srgbClr val="7030A0"/>
              </a:solidFill>
              <a:latin typeface="Comic Sans MS" panose="030F0702030302020204" pitchFamily="66" charset="0"/>
            </a:endParaRPr>
          </a:p>
        </p:txBody>
      </p:sp>
      <p:sp>
        <p:nvSpPr>
          <p:cNvPr id="5" name="Content Placeholder 2"/>
          <p:cNvSpPr txBox="1">
            <a:spLocks/>
          </p:cNvSpPr>
          <p:nvPr/>
        </p:nvSpPr>
        <p:spPr>
          <a:xfrm>
            <a:off x="2182373" y="1196753"/>
            <a:ext cx="8229600" cy="23042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a:latin typeface="Comic Sans MS" panose="030F0702030302020204" pitchFamily="66" charset="0"/>
              </a:rPr>
              <a:t>Both are caused by chemical imbalances in the brain.</a:t>
            </a:r>
          </a:p>
          <a:p>
            <a:r>
              <a:rPr lang="en-GB" sz="2000">
                <a:latin typeface="Comic Sans MS" panose="030F0702030302020204" pitchFamily="66" charset="0"/>
              </a:rPr>
              <a:t>Depression involves the neurotransmitter serotonin.</a:t>
            </a:r>
          </a:p>
          <a:p>
            <a:r>
              <a:rPr lang="en-GB" sz="2000">
                <a:latin typeface="Comic Sans MS" panose="030F0702030302020204" pitchFamily="66" charset="0"/>
              </a:rPr>
              <a:t>Parkinson’s involves the neurotransmitter dopamine.</a:t>
            </a:r>
          </a:p>
          <a:p>
            <a:r>
              <a:rPr lang="en-GB" sz="2000">
                <a:latin typeface="Comic Sans MS" panose="030F0702030302020204" pitchFamily="66" charset="0"/>
              </a:rPr>
              <a:t>Both can have a genetic link:  In Parkinson’s this is often due to mutations in one of several identified genes. </a:t>
            </a:r>
          </a:p>
          <a:p>
            <a:r>
              <a:rPr lang="en-GB" sz="2000">
                <a:latin typeface="Comic Sans MS" panose="030F0702030302020204" pitchFamily="66" charset="0"/>
              </a:rPr>
              <a:t>More often the depression and Parkinson’s are multifactorial. </a:t>
            </a:r>
            <a:endParaRPr lang="en-GB" sz="2000"/>
          </a:p>
          <a:p>
            <a:pPr marL="0" indent="0">
              <a:buNone/>
            </a:pPr>
            <a:endParaRPr lang="en-GB" sz="2000" dirty="0"/>
          </a:p>
        </p:txBody>
      </p:sp>
    </p:spTree>
    <p:extLst>
      <p:ext uri="{BB962C8B-B14F-4D97-AF65-F5344CB8AC3E}">
        <p14:creationId xmlns:p14="http://schemas.microsoft.com/office/powerpoint/2010/main" val="165325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9" y="332656"/>
            <a:ext cx="8907677" cy="2377574"/>
          </a:xfrm>
          <a:prstGeom prst="rect">
            <a:avLst/>
          </a:prstGeom>
          <a:noFill/>
        </p:spPr>
        <p:txBody>
          <a:bodyPr wrap="square" rtlCol="0">
            <a:spAutoFit/>
          </a:bodyPr>
          <a:lstStyle/>
          <a:p>
            <a:r>
              <a:rPr lang="en-GB" sz="1350" dirty="0">
                <a:latin typeface="Comic Sans MS" panose="030F0702030302020204" pitchFamily="66" charset="0"/>
              </a:rPr>
              <a:t>Study Parkinson’s (P248) and Depression (P250) on the subsequent slides. Read and then answer these questions:</a:t>
            </a:r>
          </a:p>
          <a:p>
            <a:endParaRPr lang="en-GB" sz="1350" dirty="0">
              <a:latin typeface="Comic Sans MS" panose="030F0702030302020204" pitchFamily="66" charset="0"/>
            </a:endParaRPr>
          </a:p>
          <a:p>
            <a:pPr marL="257175" indent="-257175">
              <a:buAutoNum type="arabicParenR"/>
            </a:pPr>
            <a:r>
              <a:rPr lang="en-GB" sz="1350" dirty="0">
                <a:latin typeface="Comic Sans MS" panose="030F0702030302020204" pitchFamily="66" charset="0"/>
              </a:rPr>
              <a:t>How is the neurotransmitter involved (diagram of mechanism)?</a:t>
            </a:r>
          </a:p>
          <a:p>
            <a:pPr marL="257175" indent="-257175">
              <a:buAutoNum type="arabicParenR"/>
            </a:pPr>
            <a:endParaRPr lang="en-GB" sz="1350" dirty="0">
              <a:latin typeface="Comic Sans MS" panose="030F0702030302020204" pitchFamily="66" charset="0"/>
            </a:endParaRPr>
          </a:p>
          <a:p>
            <a:pPr marL="257175" indent="-257175">
              <a:buAutoNum type="arabicParenR"/>
            </a:pPr>
            <a:r>
              <a:rPr lang="en-GB" sz="1350" dirty="0">
                <a:latin typeface="Comic Sans MS" panose="030F0702030302020204" pitchFamily="66" charset="0"/>
              </a:rPr>
              <a:t>What are the symptoms?</a:t>
            </a:r>
          </a:p>
          <a:p>
            <a:pPr marL="257175" indent="-257175">
              <a:buAutoNum type="arabicParenR"/>
            </a:pPr>
            <a:endParaRPr lang="en-GB" sz="1350" dirty="0">
              <a:latin typeface="Comic Sans MS" panose="030F0702030302020204" pitchFamily="66" charset="0"/>
            </a:endParaRPr>
          </a:p>
          <a:p>
            <a:pPr marL="257175" indent="-257175">
              <a:buAutoNum type="arabicParenR"/>
            </a:pPr>
            <a:r>
              <a:rPr lang="en-GB" sz="1350" dirty="0">
                <a:latin typeface="Comic Sans MS" panose="030F0702030302020204" pitchFamily="66" charset="0"/>
              </a:rPr>
              <a:t>What are the treatments (diagram of mechanisms)?</a:t>
            </a:r>
          </a:p>
          <a:p>
            <a:pPr marL="257175" indent="-257175">
              <a:buAutoNum type="arabicParenR"/>
            </a:pPr>
            <a:endParaRPr lang="en-GB" sz="1350" dirty="0">
              <a:latin typeface="Comic Sans MS" panose="030F0702030302020204" pitchFamily="66" charset="0"/>
            </a:endParaRPr>
          </a:p>
          <a:p>
            <a:r>
              <a:rPr lang="en-GB" sz="1350" dirty="0">
                <a:latin typeface="Comic Sans MS" panose="030F0702030302020204" pitchFamily="66" charset="0"/>
              </a:rPr>
              <a:t>Any other important info</a:t>
            </a:r>
          </a:p>
          <a:p>
            <a:pPr marL="257175" indent="-257175">
              <a:buAutoNum type="arabicParenR"/>
            </a:pPr>
            <a:endParaRPr lang="en-GB" sz="1350" dirty="0">
              <a:latin typeface="Comic Sans MS" panose="030F0702030302020204" pitchFamily="66"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684" t="21121"/>
          <a:stretch/>
        </p:blipFill>
        <p:spPr>
          <a:xfrm>
            <a:off x="1617712" y="2947348"/>
            <a:ext cx="4623521" cy="22458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3" y="1772817"/>
            <a:ext cx="3489239" cy="3420373"/>
          </a:xfrm>
          <a:prstGeom prst="rect">
            <a:avLst/>
          </a:prstGeom>
        </p:spPr>
      </p:pic>
    </p:spTree>
    <p:extLst>
      <p:ext uri="{BB962C8B-B14F-4D97-AF65-F5344CB8AC3E}">
        <p14:creationId xmlns:p14="http://schemas.microsoft.com/office/powerpoint/2010/main" val="419637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p:spPr>
        <p:txBody>
          <a:bodyPr rtlCol="0">
            <a:normAutofit/>
          </a:bodyPr>
          <a:lstStyle/>
          <a:p>
            <a:pPr eaLnBrk="1" fontAlgn="auto" hangingPunct="1">
              <a:spcAft>
                <a:spcPts val="0"/>
              </a:spcAft>
              <a:defRPr/>
            </a:pPr>
            <a:r>
              <a:rPr lang="en-GB" sz="3800" b="1" u="sng" dirty="0"/>
              <a:t>Thumbs Up/Down.</a:t>
            </a:r>
            <a:r>
              <a:rPr lang="en-GB" sz="3800" b="1" dirty="0"/>
              <a:t> How much do you think you know about:</a:t>
            </a:r>
          </a:p>
        </p:txBody>
      </p:sp>
      <p:pic>
        <p:nvPicPr>
          <p:cNvPr id="9243"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850" y="284163"/>
            <a:ext cx="21002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629039754"/>
              </p:ext>
            </p:extLst>
          </p:nvPr>
        </p:nvGraphicFramePr>
        <p:xfrm>
          <a:off x="771697" y="1915974"/>
          <a:ext cx="9462746" cy="3811495"/>
        </p:xfrm>
        <a:graphic>
          <a:graphicData uri="http://schemas.openxmlformats.org/drawingml/2006/table">
            <a:tbl>
              <a:tblPr firstRow="1" firstCol="1" bandRow="1"/>
              <a:tblGrid>
                <a:gridCol w="9462746">
                  <a:extLst>
                    <a:ext uri="{9D8B030D-6E8A-4147-A177-3AD203B41FA5}">
                      <a16:colId xmlns:a16="http://schemas.microsoft.com/office/drawing/2014/main" val="2843996103"/>
                    </a:ext>
                  </a:extLst>
                </a:gridCol>
              </a:tblGrid>
              <a:tr h="877102">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8.8 Know the location and functions of the cerebral hemispheres, hypothalamus, cerebellum and medulla oblongata in the human brain.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429422"/>
                  </a:ext>
                </a:extLst>
              </a:tr>
              <a:tr h="1097280">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8.9 Understand how magnetic resonance imaging (MRI), functional magnetic resonance imaging (fMRI), positron emission tomography (PET) and computed tomography (CT) scans are used in medical diagnosis and the investigation of brain structure and function.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350221"/>
                  </a:ext>
                </a:extLst>
              </a:tr>
              <a:tr h="1080655">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8.14 Understand how imbalances in certain, naturally occurring brain chemicals can contribute to ill health, including dopamine in Parkinson’s disease and serotonin in depression, and to the development of new drugs.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305627"/>
                  </a:ext>
                </a:extLst>
              </a:tr>
              <a:tr h="756458">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8.15 Understand the effects of drugs on synaptic transmissions, including the use of L-Dopa in the treatment of Parkinson’s disease and the action of MDMA in Ecstasy.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729399"/>
                  </a:ext>
                </a:extLst>
              </a:tr>
            </a:tbl>
          </a:graphicData>
        </a:graphic>
      </p:graphicFrame>
    </p:spTree>
    <p:extLst>
      <p:ext uri="{BB962C8B-B14F-4D97-AF65-F5344CB8AC3E}">
        <p14:creationId xmlns:p14="http://schemas.microsoft.com/office/powerpoint/2010/main" val="679254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061" t="22088" r="32286" b="40349"/>
          <a:stretch/>
        </p:blipFill>
        <p:spPr>
          <a:xfrm>
            <a:off x="1631504" y="116632"/>
            <a:ext cx="8856984" cy="5105791"/>
          </a:xfrm>
          <a:prstGeom prst="rect">
            <a:avLst/>
          </a:prstGeom>
        </p:spPr>
      </p:pic>
    </p:spTree>
    <p:extLst>
      <p:ext uri="{BB962C8B-B14F-4D97-AF65-F5344CB8AC3E}">
        <p14:creationId xmlns:p14="http://schemas.microsoft.com/office/powerpoint/2010/main" val="545875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061" t="60417" r="32286" b="7230"/>
          <a:stretch/>
        </p:blipFill>
        <p:spPr>
          <a:xfrm>
            <a:off x="1631504" y="0"/>
            <a:ext cx="8928992" cy="4433338"/>
          </a:xfrm>
          <a:prstGeom prst="rect">
            <a:avLst/>
          </a:prstGeom>
        </p:spPr>
      </p:pic>
    </p:spTree>
    <p:extLst>
      <p:ext uri="{BB962C8B-B14F-4D97-AF65-F5344CB8AC3E}">
        <p14:creationId xmlns:p14="http://schemas.microsoft.com/office/powerpoint/2010/main" val="1847493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0902" t="50958" r="24609" b="9287"/>
          <a:stretch/>
        </p:blipFill>
        <p:spPr>
          <a:xfrm>
            <a:off x="8438796" y="3501008"/>
            <a:ext cx="2121700" cy="3274788"/>
          </a:xfrm>
          <a:prstGeom prst="rect">
            <a:avLst/>
          </a:prstGeom>
        </p:spPr>
      </p:pic>
      <p:pic>
        <p:nvPicPr>
          <p:cNvPr id="4" name="Picture 3"/>
          <p:cNvPicPr>
            <a:picLocks noChangeAspect="1"/>
          </p:cNvPicPr>
          <p:nvPr/>
        </p:nvPicPr>
        <p:blipFill rotWithShape="1">
          <a:blip r:embed="rId2"/>
          <a:srcRect l="50675" t="23017" r="13530" b="49711"/>
          <a:stretch/>
        </p:blipFill>
        <p:spPr>
          <a:xfrm rot="21435461">
            <a:off x="1609970" y="-24642"/>
            <a:ext cx="8881516" cy="3806364"/>
          </a:xfrm>
          <a:prstGeom prst="rect">
            <a:avLst/>
          </a:prstGeom>
        </p:spPr>
      </p:pic>
    </p:spTree>
    <p:extLst>
      <p:ext uri="{BB962C8B-B14F-4D97-AF65-F5344CB8AC3E}">
        <p14:creationId xmlns:p14="http://schemas.microsoft.com/office/powerpoint/2010/main" val="2523573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772" t="15756" r="38944" b="31515"/>
          <a:stretch/>
        </p:blipFill>
        <p:spPr>
          <a:xfrm>
            <a:off x="1556274" y="-1"/>
            <a:ext cx="7276030" cy="6684610"/>
          </a:xfrm>
          <a:prstGeom prst="rect">
            <a:avLst/>
          </a:prstGeom>
        </p:spPr>
      </p:pic>
    </p:spTree>
    <p:extLst>
      <p:ext uri="{BB962C8B-B14F-4D97-AF65-F5344CB8AC3E}">
        <p14:creationId xmlns:p14="http://schemas.microsoft.com/office/powerpoint/2010/main" val="1429092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772" t="69210" r="38944" b="16547"/>
          <a:stretch/>
        </p:blipFill>
        <p:spPr>
          <a:xfrm>
            <a:off x="1539946" y="369156"/>
            <a:ext cx="8124685" cy="2016224"/>
          </a:xfrm>
          <a:prstGeom prst="rect">
            <a:avLst/>
          </a:prstGeom>
        </p:spPr>
      </p:pic>
      <p:pic>
        <p:nvPicPr>
          <p:cNvPr id="3" name="Picture 2"/>
          <p:cNvPicPr>
            <a:picLocks noChangeAspect="1"/>
          </p:cNvPicPr>
          <p:nvPr/>
        </p:nvPicPr>
        <p:blipFill rotWithShape="1">
          <a:blip r:embed="rId3"/>
          <a:srcRect l="40226" t="23616" r="16014" b="61040"/>
          <a:stretch/>
        </p:blipFill>
        <p:spPr>
          <a:xfrm rot="21438451">
            <a:off x="1451016" y="3992638"/>
            <a:ext cx="8708582" cy="1717625"/>
          </a:xfrm>
          <a:prstGeom prst="rect">
            <a:avLst/>
          </a:prstGeom>
        </p:spPr>
      </p:pic>
      <p:pic>
        <p:nvPicPr>
          <p:cNvPr id="5" name="Picture 4"/>
          <p:cNvPicPr>
            <a:picLocks noChangeAspect="1"/>
          </p:cNvPicPr>
          <p:nvPr/>
        </p:nvPicPr>
        <p:blipFill rotWithShape="1">
          <a:blip r:embed="rId2"/>
          <a:srcRect l="28772" t="84273" r="38944" b="6593"/>
          <a:stretch/>
        </p:blipFill>
        <p:spPr>
          <a:xfrm>
            <a:off x="1533762" y="2534460"/>
            <a:ext cx="8738702" cy="1390647"/>
          </a:xfrm>
          <a:prstGeom prst="rect">
            <a:avLst/>
          </a:prstGeom>
        </p:spPr>
      </p:pic>
    </p:spTree>
    <p:extLst>
      <p:ext uri="{BB962C8B-B14F-4D97-AF65-F5344CB8AC3E}">
        <p14:creationId xmlns:p14="http://schemas.microsoft.com/office/powerpoint/2010/main" val="3872487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0226" t="37817" r="16014" b="16648"/>
          <a:stretch/>
        </p:blipFill>
        <p:spPr>
          <a:xfrm rot="21438451">
            <a:off x="1605145" y="91942"/>
            <a:ext cx="8916079" cy="5218753"/>
          </a:xfrm>
          <a:prstGeom prst="rect">
            <a:avLst/>
          </a:prstGeom>
        </p:spPr>
      </p:pic>
    </p:spTree>
    <p:extLst>
      <p:ext uri="{BB962C8B-B14F-4D97-AF65-F5344CB8AC3E}">
        <p14:creationId xmlns:p14="http://schemas.microsoft.com/office/powerpoint/2010/main" val="2576508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anose="030F0702030302020204" pitchFamily="66" charset="0"/>
              </a:rPr>
              <a:t>Depression or </a:t>
            </a:r>
            <a:r>
              <a:rPr lang="en-US" b="1" dirty="0" err="1">
                <a:latin typeface="Comic Sans MS" panose="030F0702030302020204" pitchFamily="66" charset="0"/>
              </a:rPr>
              <a:t>Parkinsons</a:t>
            </a:r>
            <a:r>
              <a:rPr lang="en-US" b="1" dirty="0">
                <a:latin typeface="Comic Sans MS" panose="030F0702030302020204" pitchFamily="66" charset="0"/>
              </a:rPr>
              <a:t>? </a:t>
            </a:r>
            <a:endParaRPr lang="en-GB"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latin typeface="Comic Sans MS" panose="030F0702030302020204" pitchFamily="66" charset="0"/>
              </a:rPr>
              <a:t>Is caused by a lack of dopamine.</a:t>
            </a:r>
          </a:p>
          <a:p>
            <a:pPr marL="514350" indent="-514350">
              <a:buFont typeface="+mj-lt"/>
              <a:buAutoNum type="arabicPeriod"/>
            </a:pPr>
            <a:r>
              <a:rPr lang="en-US" dirty="0">
                <a:latin typeface="Comic Sans MS" panose="030F0702030302020204" pitchFamily="66" charset="0"/>
              </a:rPr>
              <a:t>A symptom is stiffness of muscles.</a:t>
            </a:r>
          </a:p>
          <a:p>
            <a:pPr marL="514350" indent="-514350">
              <a:buFont typeface="+mj-lt"/>
              <a:buAutoNum type="arabicPeriod"/>
            </a:pPr>
            <a:r>
              <a:rPr lang="en-US" dirty="0">
                <a:latin typeface="Comic Sans MS" panose="030F0702030302020204" pitchFamily="66" charset="0"/>
              </a:rPr>
              <a:t>Is caused by a lack of serotonin.</a:t>
            </a:r>
          </a:p>
          <a:p>
            <a:pPr marL="514350" indent="-514350">
              <a:buFont typeface="+mj-lt"/>
              <a:buAutoNum type="arabicPeriod"/>
            </a:pPr>
            <a:r>
              <a:rPr lang="en-US" dirty="0">
                <a:latin typeface="Comic Sans MS" panose="030F0702030302020204" pitchFamily="66" charset="0"/>
              </a:rPr>
              <a:t>It can be treated by using MAOB inhibitors to prevent the enzymes responsible for breaking down dopamine.</a:t>
            </a:r>
          </a:p>
          <a:p>
            <a:pPr marL="514350" indent="-514350">
              <a:buFont typeface="+mj-lt"/>
              <a:buAutoNum type="arabicPeriod"/>
            </a:pPr>
            <a:r>
              <a:rPr lang="en-US" dirty="0">
                <a:latin typeface="Comic Sans MS" panose="030F0702030302020204" pitchFamily="66" charset="0"/>
              </a:rPr>
              <a:t>The causes are multifactorial, including genes such as the 5-HTT gene and lifestyle factors such as stress.</a:t>
            </a:r>
          </a:p>
          <a:p>
            <a:pPr marL="514350" indent="-514350">
              <a:buFont typeface="+mj-lt"/>
              <a:buAutoNum type="arabicPeriod"/>
            </a:pPr>
            <a:r>
              <a:rPr lang="en-US" dirty="0">
                <a:latin typeface="Comic Sans MS" panose="030F0702030302020204" pitchFamily="66" charset="0"/>
              </a:rPr>
              <a:t>Selective Serotonin Reuptake Inhibitor (SSRI) drugs that block the re-uptake of serotonin can help with the symptoms.      </a:t>
            </a:r>
            <a:endParaRPr lang="en-GB" dirty="0">
              <a:latin typeface="Comic Sans MS" panose="030F0702030302020204" pitchFamily="66" charset="0"/>
            </a:endParaRPr>
          </a:p>
        </p:txBody>
      </p:sp>
      <p:sp>
        <p:nvSpPr>
          <p:cNvPr id="4" name="TextBox 3"/>
          <p:cNvSpPr txBox="1"/>
          <p:nvPr/>
        </p:nvSpPr>
        <p:spPr>
          <a:xfrm>
            <a:off x="5483932" y="1812643"/>
            <a:ext cx="792088" cy="430887"/>
          </a:xfrm>
          <a:prstGeom prst="rect">
            <a:avLst/>
          </a:prstGeom>
          <a:noFill/>
        </p:spPr>
        <p:txBody>
          <a:bodyPr wrap="square" rtlCol="0">
            <a:spAutoFit/>
          </a:bodyPr>
          <a:lstStyle/>
          <a:p>
            <a:r>
              <a:rPr lang="en-US" sz="2200" dirty="0">
                <a:solidFill>
                  <a:srgbClr val="FF0000"/>
                </a:solidFill>
                <a:latin typeface="Comic Sans MS" panose="030F0702030302020204" pitchFamily="66" charset="0"/>
              </a:rPr>
              <a:t>P</a:t>
            </a:r>
            <a:endParaRPr lang="en-GB" sz="2200" dirty="0">
              <a:solidFill>
                <a:srgbClr val="FF0000"/>
              </a:solidFill>
              <a:latin typeface="Comic Sans MS" panose="030F0702030302020204" pitchFamily="66" charset="0"/>
            </a:endParaRPr>
          </a:p>
        </p:txBody>
      </p:sp>
      <p:sp>
        <p:nvSpPr>
          <p:cNvPr id="5" name="TextBox 4"/>
          <p:cNvSpPr txBox="1"/>
          <p:nvPr/>
        </p:nvSpPr>
        <p:spPr>
          <a:xfrm>
            <a:off x="5879976" y="2156910"/>
            <a:ext cx="792088" cy="430887"/>
          </a:xfrm>
          <a:prstGeom prst="rect">
            <a:avLst/>
          </a:prstGeom>
          <a:noFill/>
        </p:spPr>
        <p:txBody>
          <a:bodyPr wrap="square" rtlCol="0">
            <a:spAutoFit/>
          </a:bodyPr>
          <a:lstStyle/>
          <a:p>
            <a:r>
              <a:rPr lang="en-US" sz="2200" dirty="0">
                <a:solidFill>
                  <a:srgbClr val="FF0000"/>
                </a:solidFill>
                <a:latin typeface="Comic Sans MS" panose="030F0702030302020204" pitchFamily="66" charset="0"/>
              </a:rPr>
              <a:t>P</a:t>
            </a:r>
            <a:endParaRPr lang="en-GB" sz="2200" dirty="0">
              <a:solidFill>
                <a:srgbClr val="FF0000"/>
              </a:solidFill>
              <a:latin typeface="Comic Sans MS" panose="030F0702030302020204" pitchFamily="66" charset="0"/>
            </a:endParaRPr>
          </a:p>
        </p:txBody>
      </p:sp>
      <p:sp>
        <p:nvSpPr>
          <p:cNvPr id="6" name="TextBox 5"/>
          <p:cNvSpPr txBox="1"/>
          <p:nvPr/>
        </p:nvSpPr>
        <p:spPr>
          <a:xfrm>
            <a:off x="5587409" y="2572747"/>
            <a:ext cx="792088" cy="430887"/>
          </a:xfrm>
          <a:prstGeom prst="rect">
            <a:avLst/>
          </a:prstGeom>
          <a:noFill/>
        </p:spPr>
        <p:txBody>
          <a:bodyPr wrap="square" rtlCol="0">
            <a:spAutoFit/>
          </a:bodyPr>
          <a:lstStyle/>
          <a:p>
            <a:r>
              <a:rPr lang="en-US" sz="2200" dirty="0">
                <a:solidFill>
                  <a:srgbClr val="FF0000"/>
                </a:solidFill>
                <a:latin typeface="Comic Sans MS" panose="030F0702030302020204" pitchFamily="66" charset="0"/>
              </a:rPr>
              <a:t>D</a:t>
            </a:r>
            <a:endParaRPr lang="en-GB" sz="2200" dirty="0">
              <a:solidFill>
                <a:srgbClr val="FF0000"/>
              </a:solidFill>
              <a:latin typeface="Comic Sans MS" panose="030F0702030302020204" pitchFamily="66" charset="0"/>
            </a:endParaRPr>
          </a:p>
        </p:txBody>
      </p:sp>
      <p:sp>
        <p:nvSpPr>
          <p:cNvPr id="7" name="TextBox 6"/>
          <p:cNvSpPr txBox="1"/>
          <p:nvPr/>
        </p:nvSpPr>
        <p:spPr>
          <a:xfrm>
            <a:off x="6549315" y="3300482"/>
            <a:ext cx="792088" cy="430887"/>
          </a:xfrm>
          <a:prstGeom prst="rect">
            <a:avLst/>
          </a:prstGeom>
          <a:noFill/>
        </p:spPr>
        <p:txBody>
          <a:bodyPr wrap="square" rtlCol="0">
            <a:spAutoFit/>
          </a:bodyPr>
          <a:lstStyle/>
          <a:p>
            <a:r>
              <a:rPr lang="en-US" sz="2200" dirty="0">
                <a:solidFill>
                  <a:srgbClr val="FF0000"/>
                </a:solidFill>
                <a:latin typeface="Comic Sans MS" panose="030F0702030302020204" pitchFamily="66" charset="0"/>
              </a:rPr>
              <a:t>P</a:t>
            </a:r>
            <a:endParaRPr lang="en-GB" sz="2200" dirty="0">
              <a:solidFill>
                <a:srgbClr val="FF0000"/>
              </a:solidFill>
              <a:latin typeface="Comic Sans MS" panose="030F0702030302020204" pitchFamily="66" charset="0"/>
            </a:endParaRPr>
          </a:p>
        </p:txBody>
      </p:sp>
      <p:sp>
        <p:nvSpPr>
          <p:cNvPr id="8" name="TextBox 7"/>
          <p:cNvSpPr txBox="1"/>
          <p:nvPr/>
        </p:nvSpPr>
        <p:spPr>
          <a:xfrm>
            <a:off x="5483932" y="3998118"/>
            <a:ext cx="792088" cy="430887"/>
          </a:xfrm>
          <a:prstGeom prst="rect">
            <a:avLst/>
          </a:prstGeom>
          <a:noFill/>
        </p:spPr>
        <p:txBody>
          <a:bodyPr wrap="square" rtlCol="0">
            <a:spAutoFit/>
          </a:bodyPr>
          <a:lstStyle/>
          <a:p>
            <a:r>
              <a:rPr lang="en-US" sz="2200" dirty="0">
                <a:solidFill>
                  <a:srgbClr val="FF0000"/>
                </a:solidFill>
                <a:latin typeface="Comic Sans MS" panose="030F0702030302020204" pitchFamily="66" charset="0"/>
              </a:rPr>
              <a:t>D</a:t>
            </a:r>
            <a:endParaRPr lang="en-GB" sz="2200" dirty="0">
              <a:solidFill>
                <a:srgbClr val="FF0000"/>
              </a:solidFill>
              <a:latin typeface="Comic Sans MS" panose="030F0702030302020204" pitchFamily="66" charset="0"/>
            </a:endParaRPr>
          </a:p>
        </p:txBody>
      </p:sp>
      <p:sp>
        <p:nvSpPr>
          <p:cNvPr id="9" name="TextBox 8"/>
          <p:cNvSpPr txBox="1"/>
          <p:nvPr/>
        </p:nvSpPr>
        <p:spPr>
          <a:xfrm>
            <a:off x="6549315" y="4631001"/>
            <a:ext cx="792088" cy="430887"/>
          </a:xfrm>
          <a:prstGeom prst="rect">
            <a:avLst/>
          </a:prstGeom>
          <a:noFill/>
        </p:spPr>
        <p:txBody>
          <a:bodyPr wrap="square" rtlCol="0">
            <a:spAutoFit/>
          </a:bodyPr>
          <a:lstStyle/>
          <a:p>
            <a:r>
              <a:rPr lang="en-US" sz="2200" dirty="0">
                <a:solidFill>
                  <a:srgbClr val="FF0000"/>
                </a:solidFill>
                <a:latin typeface="Comic Sans MS" panose="030F0702030302020204" pitchFamily="66" charset="0"/>
              </a:rPr>
              <a:t>D</a:t>
            </a:r>
            <a:endParaRPr lang="en-GB" sz="2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988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524" t="15650" r="44762" b="34788"/>
          <a:stretch/>
        </p:blipFill>
        <p:spPr>
          <a:xfrm>
            <a:off x="1505540" y="942059"/>
            <a:ext cx="8866369" cy="5527960"/>
          </a:xfrm>
          <a:prstGeom prst="rect">
            <a:avLst/>
          </a:prstGeom>
        </p:spPr>
      </p:pic>
      <p:sp>
        <p:nvSpPr>
          <p:cNvPr id="3" name="Title 1"/>
          <p:cNvSpPr>
            <a:spLocks noGrp="1"/>
          </p:cNvSpPr>
          <p:nvPr>
            <p:ph type="title"/>
          </p:nvPr>
        </p:nvSpPr>
        <p:spPr>
          <a:xfrm>
            <a:off x="0" y="-1"/>
            <a:ext cx="12192000" cy="770709"/>
          </a:xfrm>
          <a:solidFill>
            <a:schemeClr val="accent2"/>
          </a:solidFill>
        </p:spPr>
        <p:txBody>
          <a:bodyPr>
            <a:normAutofit/>
          </a:bodyPr>
          <a:lstStyle/>
          <a:p>
            <a:r>
              <a:rPr lang="en-GB" sz="2800" dirty="0">
                <a:latin typeface="Comic Sans MS" panose="030F0702030302020204" pitchFamily="66" charset="0"/>
              </a:rPr>
              <a:t>Exam Practice:</a:t>
            </a:r>
          </a:p>
        </p:txBody>
      </p:sp>
    </p:spTree>
    <p:extLst>
      <p:ext uri="{BB962C8B-B14F-4D97-AF65-F5344CB8AC3E}">
        <p14:creationId xmlns:p14="http://schemas.microsoft.com/office/powerpoint/2010/main" val="2315748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096" t="17936" r="44762" b="52185"/>
          <a:stretch/>
        </p:blipFill>
        <p:spPr>
          <a:xfrm>
            <a:off x="1383633" y="919286"/>
            <a:ext cx="9662541" cy="3678840"/>
          </a:xfrm>
          <a:prstGeom prst="rect">
            <a:avLst/>
          </a:prstGeom>
        </p:spPr>
      </p:pic>
      <p:sp>
        <p:nvSpPr>
          <p:cNvPr id="3" name="Title 1"/>
          <p:cNvSpPr>
            <a:spLocks noGrp="1"/>
          </p:cNvSpPr>
          <p:nvPr>
            <p:ph type="title"/>
          </p:nvPr>
        </p:nvSpPr>
        <p:spPr>
          <a:xfrm>
            <a:off x="0" y="-1"/>
            <a:ext cx="12192000" cy="770709"/>
          </a:xfrm>
          <a:solidFill>
            <a:schemeClr val="accent2"/>
          </a:solidFill>
        </p:spPr>
        <p:txBody>
          <a:bodyPr>
            <a:normAutofit/>
          </a:bodyPr>
          <a:lstStyle/>
          <a:p>
            <a:r>
              <a:rPr lang="en-GB" sz="2800" dirty="0">
                <a:latin typeface="Comic Sans MS" panose="030F0702030302020204" pitchFamily="66" charset="0"/>
              </a:rPr>
              <a:t>Exam Practice:</a:t>
            </a:r>
          </a:p>
        </p:txBody>
      </p:sp>
    </p:spTree>
    <p:extLst>
      <p:ext uri="{BB962C8B-B14F-4D97-AF65-F5344CB8AC3E}">
        <p14:creationId xmlns:p14="http://schemas.microsoft.com/office/powerpoint/2010/main" val="933147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dirty="0"/>
              <a:t>Focus Area 4 from Do Now: </a:t>
            </a:r>
          </a:p>
        </p:txBody>
      </p:sp>
      <p:sp>
        <p:nvSpPr>
          <p:cNvPr id="10243" name="Content Placeholder 2"/>
          <p:cNvSpPr>
            <a:spLocks noGrp="1"/>
          </p:cNvSpPr>
          <p:nvPr>
            <p:ph idx="1"/>
          </p:nvPr>
        </p:nvSpPr>
        <p:spPr>
          <a:xfrm>
            <a:off x="334963" y="1825625"/>
            <a:ext cx="11460797" cy="4351338"/>
          </a:xfrm>
        </p:spPr>
        <p:txBody>
          <a:bodyPr/>
          <a:lstStyle/>
          <a:p>
            <a:pPr>
              <a:lnSpc>
                <a:spcPct val="115000"/>
              </a:lnSpc>
              <a:spcAft>
                <a:spcPts val="0"/>
              </a:spcAft>
            </a:pPr>
            <a:r>
              <a:rPr lang="en-GB" sz="2400" dirty="0">
                <a:latin typeface="Bliss 2 Regular" panose="02000506030000020004" pitchFamily="50" charset="0"/>
                <a:ea typeface="Calibri" panose="020F0502020204030204" pitchFamily="34" charset="0"/>
                <a:cs typeface="Times New Roman" panose="02020603050405020304" pitchFamily="18" charset="0"/>
              </a:rPr>
              <a:t>8.15 Understand the effects of drugs on synaptic transmissions, including the use of L-Dopa in the treatment of Parkinson’s disease and the action of MDMA in Ecstasy.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9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Teacher note</a:t>
            </a:r>
            <a:endParaRPr lang="en-GB" b="1" dirty="0"/>
          </a:p>
        </p:txBody>
      </p:sp>
      <p:sp>
        <p:nvSpPr>
          <p:cNvPr id="3" name="Content Placeholder 2"/>
          <p:cNvSpPr>
            <a:spLocks noGrp="1"/>
          </p:cNvSpPr>
          <p:nvPr>
            <p:ph idx="1"/>
          </p:nvPr>
        </p:nvSpPr>
        <p:spPr/>
        <p:txBody>
          <a:bodyPr vert="horz" lIns="91440" tIns="45720" rIns="91440" bIns="45720" rtlCol="0" anchor="t">
            <a:normAutofit/>
          </a:bodyPr>
          <a:lstStyle/>
          <a:p>
            <a:r>
              <a:rPr lang="en-GB" dirty="0">
                <a:solidFill>
                  <a:srgbClr val="FF0000"/>
                </a:solidFill>
              </a:rPr>
              <a:t>only recap one of these areas if the majority of the class highlight it as an area of development</a:t>
            </a:r>
          </a:p>
          <a:p>
            <a:r>
              <a:rPr lang="en-GB" dirty="0">
                <a:solidFill>
                  <a:srgbClr val="FF0000"/>
                </a:solidFill>
              </a:rPr>
              <a:t>Then go to slide 55 for exam skill focus  </a:t>
            </a:r>
            <a:endParaRPr lang="en-GB" dirty="0">
              <a:solidFill>
                <a:srgbClr val="FF0000"/>
              </a:solidFill>
              <a:cs typeface="Calibri"/>
            </a:endParaRPr>
          </a:p>
        </p:txBody>
      </p:sp>
    </p:spTree>
    <p:extLst>
      <p:ext uri="{BB962C8B-B14F-4D97-AF65-F5344CB8AC3E}">
        <p14:creationId xmlns:p14="http://schemas.microsoft.com/office/powerpoint/2010/main" val="3633895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9621" y="629980"/>
            <a:ext cx="5005952" cy="4248472"/>
          </a:xfrm>
        </p:spPr>
      </p:pic>
      <p:sp>
        <p:nvSpPr>
          <p:cNvPr id="2" name="Title 1"/>
          <p:cNvSpPr>
            <a:spLocks noGrp="1"/>
          </p:cNvSpPr>
          <p:nvPr>
            <p:ph type="title"/>
          </p:nvPr>
        </p:nvSpPr>
        <p:spPr>
          <a:xfrm>
            <a:off x="8040217" y="445314"/>
            <a:ext cx="2496811" cy="5472608"/>
          </a:xfrm>
        </p:spPr>
        <p:txBody>
          <a:bodyPr>
            <a:normAutofit/>
          </a:bodyPr>
          <a:lstStyle/>
          <a:p>
            <a:pPr>
              <a:lnSpc>
                <a:spcPct val="150000"/>
              </a:lnSpc>
            </a:pPr>
            <a:r>
              <a:rPr lang="en-GB" sz="1800" dirty="0">
                <a:latin typeface="Comic Sans MS" panose="030F0702030302020204" pitchFamily="66" charset="0"/>
              </a:rPr>
              <a:t>The diagram shows the variety of ways drugs can effect the synapse.</a:t>
            </a:r>
            <a:br>
              <a:rPr lang="en-GB" sz="1800" dirty="0">
                <a:latin typeface="Comic Sans MS" panose="030F0702030302020204" pitchFamily="66" charset="0"/>
              </a:rPr>
            </a:br>
            <a:r>
              <a:rPr lang="en-GB" sz="1800" dirty="0">
                <a:latin typeface="Comic Sans MS" panose="030F0702030302020204" pitchFamily="66" charset="0"/>
              </a:rPr>
              <a:t/>
            </a:r>
            <a:br>
              <a:rPr lang="en-GB" sz="1800" dirty="0">
                <a:latin typeface="Comic Sans MS" panose="030F0702030302020204" pitchFamily="66" charset="0"/>
              </a:rPr>
            </a:br>
            <a:r>
              <a:rPr lang="en-GB" sz="1800" dirty="0">
                <a:latin typeface="Comic Sans MS" panose="030F0702030302020204" pitchFamily="66" charset="0"/>
              </a:rPr>
              <a:t>Prozac is an SSRI- which number represents the way that Prozac works?</a:t>
            </a:r>
          </a:p>
        </p:txBody>
      </p:sp>
      <p:sp>
        <p:nvSpPr>
          <p:cNvPr id="7" name="Rectangle 6"/>
          <p:cNvSpPr/>
          <p:nvPr/>
        </p:nvSpPr>
        <p:spPr>
          <a:xfrm>
            <a:off x="3935760" y="260648"/>
            <a:ext cx="4915128" cy="369332"/>
          </a:xfrm>
          <a:prstGeom prst="rect">
            <a:avLst/>
          </a:prstGeom>
        </p:spPr>
        <p:txBody>
          <a:bodyPr wrap="none">
            <a:spAutoFit/>
          </a:bodyPr>
          <a:lstStyle/>
          <a:p>
            <a:r>
              <a:rPr lang="en-GB" u="sng" dirty="0">
                <a:latin typeface="Comic Sans MS" panose="030F0702030302020204" pitchFamily="66" charset="0"/>
              </a:rPr>
              <a:t>What effects can Drugs have on Synapses…</a:t>
            </a:r>
            <a:endParaRPr lang="en-GB" dirty="0"/>
          </a:p>
        </p:txBody>
      </p:sp>
      <p:sp>
        <p:nvSpPr>
          <p:cNvPr id="8" name="Oval 7"/>
          <p:cNvSpPr/>
          <p:nvPr/>
        </p:nvSpPr>
        <p:spPr>
          <a:xfrm>
            <a:off x="5133419" y="3179850"/>
            <a:ext cx="1656184" cy="86409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91480" y="5363924"/>
            <a:ext cx="8876521" cy="1338828"/>
          </a:xfrm>
          <a:prstGeom prst="rect">
            <a:avLst/>
          </a:prstGeom>
        </p:spPr>
        <p:txBody>
          <a:bodyPr wrap="square">
            <a:spAutoFit/>
          </a:bodyPr>
          <a:lstStyle/>
          <a:p>
            <a:pPr>
              <a:lnSpc>
                <a:spcPct val="150000"/>
              </a:lnSpc>
            </a:pPr>
            <a:r>
              <a:rPr lang="en-GB" dirty="0">
                <a:latin typeface="Comic Sans MS" panose="030F0702030302020204" pitchFamily="66" charset="0"/>
              </a:rPr>
              <a:t>Ecstasy works in the same way, increasing the serotonin concentration in the synapse by binding to transporter molecules in the presynaptic membrane that are responsible for transporting serotonin back into the cytoplasm and vesicles.</a:t>
            </a:r>
            <a:endParaRPr lang="en-GB" dirty="0"/>
          </a:p>
        </p:txBody>
      </p:sp>
    </p:spTree>
    <p:extLst>
      <p:ext uri="{BB962C8B-B14F-4D97-AF65-F5344CB8AC3E}">
        <p14:creationId xmlns:p14="http://schemas.microsoft.com/office/powerpoint/2010/main" val="89915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037" t="17551" r="14631" b="9146"/>
          <a:stretch/>
        </p:blipFill>
        <p:spPr>
          <a:xfrm>
            <a:off x="1775520" y="188641"/>
            <a:ext cx="8712968" cy="6377533"/>
          </a:xfrm>
          <a:prstGeom prst="rect">
            <a:avLst/>
          </a:prstGeom>
        </p:spPr>
      </p:pic>
    </p:spTree>
    <p:extLst>
      <p:ext uri="{BB962C8B-B14F-4D97-AF65-F5344CB8AC3E}">
        <p14:creationId xmlns:p14="http://schemas.microsoft.com/office/powerpoint/2010/main" val="2750599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287" t="13599" r="27765" b="10667"/>
          <a:stretch/>
        </p:blipFill>
        <p:spPr>
          <a:xfrm>
            <a:off x="1847528" y="188641"/>
            <a:ext cx="8424936" cy="6531693"/>
          </a:xfrm>
          <a:prstGeom prst="rect">
            <a:avLst/>
          </a:prstGeom>
        </p:spPr>
      </p:pic>
    </p:spTree>
    <p:extLst>
      <p:ext uri="{BB962C8B-B14F-4D97-AF65-F5344CB8AC3E}">
        <p14:creationId xmlns:p14="http://schemas.microsoft.com/office/powerpoint/2010/main" val="2741736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12192000" cy="770709"/>
          </a:xfrm>
          <a:solidFill>
            <a:schemeClr val="accent2"/>
          </a:solidFill>
        </p:spPr>
        <p:txBody>
          <a:bodyPr>
            <a:normAutofit/>
          </a:bodyPr>
          <a:lstStyle/>
          <a:p>
            <a:r>
              <a:rPr lang="en-GB" sz="2800" dirty="0">
                <a:latin typeface="Comic Sans MS" panose="030F0702030302020204" pitchFamily="66" charset="0"/>
              </a:rPr>
              <a:t>Exam Practice:</a:t>
            </a:r>
          </a:p>
        </p:txBody>
      </p:sp>
      <p:pic>
        <p:nvPicPr>
          <p:cNvPr id="4" name="Picture 3"/>
          <p:cNvPicPr>
            <a:picLocks noChangeAspect="1"/>
          </p:cNvPicPr>
          <p:nvPr/>
        </p:nvPicPr>
        <p:blipFill rotWithShape="1">
          <a:blip r:embed="rId2"/>
          <a:srcRect l="10524" t="15650" r="44762" b="7905"/>
          <a:stretch/>
        </p:blipFill>
        <p:spPr>
          <a:xfrm>
            <a:off x="3359697" y="89900"/>
            <a:ext cx="7037925" cy="6768101"/>
          </a:xfrm>
          <a:prstGeom prst="rect">
            <a:avLst/>
          </a:prstGeom>
        </p:spPr>
      </p:pic>
    </p:spTree>
    <p:extLst>
      <p:ext uri="{BB962C8B-B14F-4D97-AF65-F5344CB8AC3E}">
        <p14:creationId xmlns:p14="http://schemas.microsoft.com/office/powerpoint/2010/main" val="1384686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12192000" cy="770709"/>
          </a:xfrm>
          <a:solidFill>
            <a:schemeClr val="accent2"/>
          </a:solidFill>
        </p:spPr>
        <p:txBody>
          <a:bodyPr>
            <a:normAutofit/>
          </a:bodyPr>
          <a:lstStyle/>
          <a:p>
            <a:r>
              <a:rPr lang="en-GB" sz="2800" dirty="0">
                <a:latin typeface="Comic Sans MS" panose="030F0702030302020204" pitchFamily="66" charset="0"/>
              </a:rPr>
              <a:t>Exam Practice:</a:t>
            </a:r>
          </a:p>
        </p:txBody>
      </p:sp>
      <p:pic>
        <p:nvPicPr>
          <p:cNvPr id="4" name="Picture 3"/>
          <p:cNvPicPr>
            <a:picLocks noChangeAspect="1"/>
          </p:cNvPicPr>
          <p:nvPr/>
        </p:nvPicPr>
        <p:blipFill rotWithShape="1">
          <a:blip r:embed="rId2"/>
          <a:srcRect l="11096" t="17936" r="44762" b="22127"/>
          <a:stretch/>
        </p:blipFill>
        <p:spPr>
          <a:xfrm>
            <a:off x="2716046" y="31011"/>
            <a:ext cx="8712968" cy="6654563"/>
          </a:xfrm>
          <a:prstGeom prst="rect">
            <a:avLst/>
          </a:prstGeom>
        </p:spPr>
      </p:pic>
    </p:spTree>
    <p:extLst>
      <p:ext uri="{BB962C8B-B14F-4D97-AF65-F5344CB8AC3E}">
        <p14:creationId xmlns:p14="http://schemas.microsoft.com/office/powerpoint/2010/main" val="354958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 y="841598"/>
            <a:ext cx="4558938" cy="451625"/>
          </a:xfrm>
        </p:spPr>
        <p:txBody>
          <a:bodyPr>
            <a:normAutofit/>
          </a:bodyPr>
          <a:lstStyle/>
          <a:p>
            <a:pPr marL="0" indent="0">
              <a:buNone/>
            </a:pPr>
            <a:r>
              <a:rPr lang="en-GB" sz="2400" dirty="0">
                <a:solidFill>
                  <a:srgbClr val="FF0000"/>
                </a:solidFill>
              </a:rPr>
              <a:t>A02/3 data analysis questions</a:t>
            </a:r>
          </a:p>
        </p:txBody>
      </p:sp>
      <p:sp>
        <p:nvSpPr>
          <p:cNvPr id="5" name="Title 1"/>
          <p:cNvSpPr txBox="1">
            <a:spLocks/>
          </p:cNvSpPr>
          <p:nvPr/>
        </p:nvSpPr>
        <p:spPr>
          <a:xfrm>
            <a:off x="0" y="-22949"/>
            <a:ext cx="12192000" cy="819784"/>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u="sng" dirty="0"/>
              <a:t>Exam Skill Focus:</a:t>
            </a:r>
          </a:p>
        </p:txBody>
      </p:sp>
      <p:pic>
        <p:nvPicPr>
          <p:cNvPr id="7" name="Picture 6"/>
          <p:cNvPicPr>
            <a:picLocks noChangeAspect="1"/>
          </p:cNvPicPr>
          <p:nvPr/>
        </p:nvPicPr>
        <p:blipFill rotWithShape="1">
          <a:blip r:embed="rId2"/>
          <a:srcRect l="27545" t="22768" r="27779" b="9196"/>
          <a:stretch/>
        </p:blipFill>
        <p:spPr>
          <a:xfrm>
            <a:off x="4219315" y="39189"/>
            <a:ext cx="7916091" cy="6777596"/>
          </a:xfrm>
          <a:prstGeom prst="rect">
            <a:avLst/>
          </a:prstGeom>
        </p:spPr>
      </p:pic>
      <p:sp>
        <p:nvSpPr>
          <p:cNvPr id="8" name="Content Placeholder 2"/>
          <p:cNvSpPr txBox="1">
            <a:spLocks/>
          </p:cNvSpPr>
          <p:nvPr/>
        </p:nvSpPr>
        <p:spPr>
          <a:xfrm>
            <a:off x="104509" y="1960648"/>
            <a:ext cx="4010298" cy="464915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000" dirty="0">
                <a:solidFill>
                  <a:srgbClr val="00B050"/>
                </a:solidFill>
                <a:latin typeface="Comic Sans MS" panose="030F0702030302020204" pitchFamily="66" charset="0"/>
              </a:rPr>
              <a:t>Hints-</a:t>
            </a:r>
          </a:p>
          <a:p>
            <a:pPr marL="0" indent="0">
              <a:lnSpc>
                <a:spcPct val="150000"/>
              </a:lnSpc>
              <a:buFont typeface="Arial" panose="020B0604020202020204" pitchFamily="34" charset="0"/>
              <a:buNone/>
            </a:pPr>
            <a:r>
              <a:rPr lang="en-GB" sz="2000" dirty="0">
                <a:solidFill>
                  <a:srgbClr val="00B050"/>
                </a:solidFill>
                <a:latin typeface="Comic Sans MS" panose="030F0702030302020204" pitchFamily="66" charset="0"/>
              </a:rPr>
              <a:t>i) How do tumours compare to normal tissue?</a:t>
            </a:r>
          </a:p>
          <a:p>
            <a:pPr marL="0" indent="0">
              <a:lnSpc>
                <a:spcPct val="150000"/>
              </a:lnSpc>
              <a:buFont typeface="Arial" panose="020B0604020202020204" pitchFamily="34" charset="0"/>
              <a:buNone/>
            </a:pPr>
            <a:r>
              <a:rPr lang="en-GB" sz="2000" dirty="0">
                <a:solidFill>
                  <a:srgbClr val="00B050"/>
                </a:solidFill>
                <a:latin typeface="Comic Sans MS" panose="030F0702030302020204" pitchFamily="66" charset="0"/>
              </a:rPr>
              <a:t>How do MRI scans work?</a:t>
            </a:r>
          </a:p>
          <a:p>
            <a:pPr marL="0" indent="0">
              <a:lnSpc>
                <a:spcPct val="150000"/>
              </a:lnSpc>
              <a:buNone/>
            </a:pPr>
            <a:r>
              <a:rPr lang="en-GB" sz="2000" dirty="0">
                <a:solidFill>
                  <a:srgbClr val="00B050"/>
                </a:solidFill>
                <a:latin typeface="Comic Sans MS" panose="030F0702030302020204" pitchFamily="66" charset="0"/>
              </a:rPr>
              <a:t>ii) “using information…” similar to a data question, can you “quote” the image, or “manipulate the data”?</a:t>
            </a:r>
          </a:p>
          <a:p>
            <a:pPr marL="0" indent="0">
              <a:lnSpc>
                <a:spcPct val="150000"/>
              </a:lnSpc>
              <a:buNone/>
            </a:pPr>
            <a:r>
              <a:rPr lang="en-GB" sz="2000" dirty="0">
                <a:solidFill>
                  <a:srgbClr val="00B050"/>
                </a:solidFill>
                <a:latin typeface="Comic Sans MS" panose="030F0702030302020204" pitchFamily="66" charset="0"/>
              </a:rPr>
              <a:t>iii) What do you know about location and function?</a:t>
            </a:r>
          </a:p>
        </p:txBody>
      </p:sp>
    </p:spTree>
    <p:extLst>
      <p:ext uri="{BB962C8B-B14F-4D97-AF65-F5344CB8AC3E}">
        <p14:creationId xmlns:p14="http://schemas.microsoft.com/office/powerpoint/2010/main" val="3832732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53989" cy="1325563"/>
          </a:xfrm>
          <a:solidFill>
            <a:srgbClr val="92D050"/>
          </a:solidFill>
        </p:spPr>
        <p:txBody>
          <a:bodyPr>
            <a:normAutofit/>
          </a:bodyPr>
          <a:lstStyle/>
          <a:p>
            <a:r>
              <a:rPr lang="en-GB" sz="4000" u="sng" dirty="0"/>
              <a:t>Mark your answers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293" y="2220686"/>
            <a:ext cx="7998707" cy="37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2923"/>
          <a:stretch/>
        </p:blipFill>
        <p:spPr bwMode="auto">
          <a:xfrm>
            <a:off x="4193292" y="14748"/>
            <a:ext cx="7998707" cy="213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615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22949"/>
            <a:ext cx="12192000" cy="819784"/>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u="sng" dirty="0"/>
              <a:t>Exam Skill Focus:</a:t>
            </a:r>
          </a:p>
        </p:txBody>
      </p:sp>
      <p:pic>
        <p:nvPicPr>
          <p:cNvPr id="10" name="Picture 9"/>
          <p:cNvPicPr>
            <a:picLocks noChangeAspect="1"/>
          </p:cNvPicPr>
          <p:nvPr/>
        </p:nvPicPr>
        <p:blipFill rotWithShape="1">
          <a:blip r:embed="rId2"/>
          <a:srcRect l="26842" t="21161" r="28481" b="8483"/>
          <a:stretch/>
        </p:blipFill>
        <p:spPr>
          <a:xfrm>
            <a:off x="0" y="796835"/>
            <a:ext cx="6844937" cy="6060460"/>
          </a:xfrm>
          <a:prstGeom prst="rect">
            <a:avLst/>
          </a:prstGeom>
        </p:spPr>
      </p:pic>
      <p:sp>
        <p:nvSpPr>
          <p:cNvPr id="11" name="Rectangle 10"/>
          <p:cNvSpPr/>
          <p:nvPr/>
        </p:nvSpPr>
        <p:spPr>
          <a:xfrm>
            <a:off x="6844937" y="0"/>
            <a:ext cx="5159830" cy="5592172"/>
          </a:xfrm>
          <a:prstGeom prst="rect">
            <a:avLst/>
          </a:prstGeom>
          <a:solidFill>
            <a:schemeClr val="bg1"/>
          </a:solidFill>
          <a:ln>
            <a:solidFill>
              <a:schemeClr val="tx1"/>
            </a:solidFill>
          </a:ln>
        </p:spPr>
        <p:txBody>
          <a:bodyPr wrap="square">
            <a:spAutoFit/>
          </a:bodyPr>
          <a:lstStyle/>
          <a:p>
            <a:pPr>
              <a:lnSpc>
                <a:spcPct val="107000"/>
              </a:lnSpc>
              <a:spcBef>
                <a:spcPts val="600"/>
              </a:spcBef>
              <a:spcAft>
                <a:spcPts val="600"/>
              </a:spcAft>
            </a:pPr>
            <a:r>
              <a:rPr lang="en-GB" dirty="0">
                <a:latin typeface="Arial" panose="020B0604020202020204" pitchFamily="34" charset="0"/>
                <a:ea typeface="Times New Roman" panose="02020603050405020304" pitchFamily="18" charset="0"/>
                <a:cs typeface="Times New Roman" panose="02020603050405020304" pitchFamily="18" charset="0"/>
              </a:rPr>
              <a:t>(a)  Explain the difference between the percentage risks of developing schizophrenia in identical twins and non-identical twins of the same gender.</a:t>
            </a:r>
            <a:r>
              <a:rPr lang="en-GB" dirty="0">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A8AAAD"/>
                </a:solidFill>
                <a:latin typeface="Arial" panose="020B0604020202020204" pitchFamily="34" charset="0"/>
                <a:ea typeface="Times New Roman" panose="02020603050405020304" pitchFamily="18" charset="0"/>
                <a:cs typeface="Times New Roman" panose="02020603050405020304" pitchFamily="18" charset="0"/>
              </a:rPr>
              <a:t>(2)</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r>
              <a:rPr lang="en-GB"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Hint: notice how it says “the difference” rather than saying “higher” or “lower” – therefore, you can be confident that one mark will be for saying which is higher/lower. Then say why.</a:t>
            </a:r>
          </a:p>
          <a:p>
            <a:pPr>
              <a:lnSpc>
                <a:spcPct val="107000"/>
              </a:lnSpc>
              <a:spcBef>
                <a:spcPts val="600"/>
              </a:spcBef>
              <a:spcAft>
                <a:spcPts val="600"/>
              </a:spcAft>
            </a:pPr>
            <a:r>
              <a:rPr lang="en-GB" dirty="0">
                <a:latin typeface="Arial" panose="020B0604020202020204" pitchFamily="34" charset="0"/>
                <a:ea typeface="Times New Roman" panose="02020603050405020304" pitchFamily="18" charset="0"/>
                <a:cs typeface="Times New Roman" panose="02020603050405020304" pitchFamily="18" charset="0"/>
              </a:rPr>
              <a:t/>
            </a:r>
            <a:br>
              <a:rPr lang="en-GB" dirty="0">
                <a:latin typeface="Arial" panose="020B0604020202020204" pitchFamily="34" charset="0"/>
                <a:ea typeface="Times New Roman" panose="02020603050405020304" pitchFamily="18" charset="0"/>
                <a:cs typeface="Times New Roman" panose="02020603050405020304" pitchFamily="18" charset="0"/>
              </a:rPr>
            </a:br>
            <a:r>
              <a:rPr lang="en-GB" dirty="0">
                <a:latin typeface="Arial" panose="020B0604020202020204" pitchFamily="34" charset="0"/>
                <a:ea typeface="Times New Roman" panose="02020603050405020304" pitchFamily="18" charset="0"/>
                <a:cs typeface="Times New Roman" panose="02020603050405020304" pitchFamily="18" charset="0"/>
              </a:rPr>
              <a:t>(b)  Some early studies of schizophrenia included identical twins raised in separate families.</a:t>
            </a:r>
            <a:br>
              <a:rPr lang="en-GB" dirty="0">
                <a:latin typeface="Arial" panose="020B0604020202020204" pitchFamily="34" charset="0"/>
                <a:ea typeface="Times New Roman" panose="02020603050405020304" pitchFamily="18" charset="0"/>
                <a:cs typeface="Times New Roman" panose="02020603050405020304" pitchFamily="18" charset="0"/>
              </a:rPr>
            </a:br>
            <a:r>
              <a:rPr lang="en-GB" dirty="0">
                <a:latin typeface="Arial" panose="020B0604020202020204" pitchFamily="34" charset="0"/>
                <a:ea typeface="Times New Roman" panose="02020603050405020304" pitchFamily="18" charset="0"/>
                <a:cs typeface="Times New Roman" panose="02020603050405020304" pitchFamily="18" charset="0"/>
              </a:rPr>
              <a:t>(i)  Explain how the design of these studies allows the influence of environmental factors on the development of schizophrenia to be investigated. </a:t>
            </a:r>
            <a:r>
              <a:rPr lang="en-GB" b="1" dirty="0">
                <a:solidFill>
                  <a:srgbClr val="A8AAAD"/>
                </a:solidFill>
                <a:latin typeface="Arial" panose="020B0604020202020204" pitchFamily="34" charset="0"/>
                <a:ea typeface="Times New Roman" panose="02020603050405020304" pitchFamily="18" charset="0"/>
                <a:cs typeface="Times New Roman" panose="02020603050405020304" pitchFamily="18" charset="0"/>
              </a:rPr>
              <a:t>(2)</a:t>
            </a:r>
            <a:endParaRPr lang="en-GB"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600"/>
              </a:spcBef>
              <a:spcAft>
                <a:spcPts val="60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483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22949"/>
            <a:ext cx="12192000" cy="819784"/>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u="sng" dirty="0"/>
              <a:t>Exam Skill Focus:</a:t>
            </a:r>
          </a:p>
        </p:txBody>
      </p:sp>
      <p:pic>
        <p:nvPicPr>
          <p:cNvPr id="10" name="Picture 9"/>
          <p:cNvPicPr>
            <a:picLocks noChangeAspect="1"/>
          </p:cNvPicPr>
          <p:nvPr/>
        </p:nvPicPr>
        <p:blipFill rotWithShape="1">
          <a:blip r:embed="rId2"/>
          <a:srcRect l="26842" t="21161" r="28481" b="8483"/>
          <a:stretch/>
        </p:blipFill>
        <p:spPr>
          <a:xfrm>
            <a:off x="0" y="796835"/>
            <a:ext cx="6844937" cy="6060460"/>
          </a:xfrm>
          <a:prstGeom prst="rect">
            <a:avLst/>
          </a:prstGeom>
        </p:spPr>
      </p:pic>
      <p:sp>
        <p:nvSpPr>
          <p:cNvPr id="11" name="Rectangle 10"/>
          <p:cNvSpPr/>
          <p:nvPr/>
        </p:nvSpPr>
        <p:spPr>
          <a:xfrm>
            <a:off x="6844937" y="0"/>
            <a:ext cx="5159830" cy="5367239"/>
          </a:xfrm>
          <a:prstGeom prst="rect">
            <a:avLst/>
          </a:prstGeom>
          <a:solidFill>
            <a:schemeClr val="bg1"/>
          </a:solidFill>
          <a:ln>
            <a:solidFill>
              <a:schemeClr val="tx1"/>
            </a:solidFill>
          </a:ln>
        </p:spPr>
        <p:txBody>
          <a:bodyPr wrap="square">
            <a:spAutoFit/>
          </a:bodyPr>
          <a:lstStyle/>
          <a:p>
            <a:r>
              <a:rPr lang="en-GB" dirty="0"/>
              <a:t>(ii)  The conclusions based on these early studies of identical twins raised in separate families are said to lack validity.</a:t>
            </a:r>
          </a:p>
          <a:p>
            <a:r>
              <a:rPr lang="en-GB" dirty="0"/>
              <a:t>Give </a:t>
            </a:r>
            <a:r>
              <a:rPr lang="en-GB" b="1" dirty="0"/>
              <a:t>two</a:t>
            </a:r>
            <a:r>
              <a:rPr lang="en-GB" dirty="0"/>
              <a:t> reasons why these studies may lack validity.</a:t>
            </a:r>
          </a:p>
          <a:p>
            <a:r>
              <a:rPr lang="en-GB" b="1" dirty="0"/>
              <a:t>(2)</a:t>
            </a:r>
            <a:endParaRPr lang="en-GB" dirty="0"/>
          </a:p>
          <a:p>
            <a:r>
              <a:rPr lang="en-GB" dirty="0">
                <a:solidFill>
                  <a:srgbClr val="00B050"/>
                </a:solidFill>
              </a:rPr>
              <a:t>Validity – controlling every other factor apart from the one being investigated. So has it been completely controlled?</a:t>
            </a:r>
          </a:p>
          <a:p>
            <a:r>
              <a:rPr lang="en-GB" dirty="0"/>
              <a:t/>
            </a:r>
            <a:br>
              <a:rPr lang="en-GB" dirty="0"/>
            </a:br>
            <a:r>
              <a:rPr lang="en-GB" dirty="0"/>
              <a:t>(c)  Schizophrenia has been linked to abnormally high levels of a neurotransmitter in the brain.</a:t>
            </a:r>
          </a:p>
          <a:p>
            <a:r>
              <a:rPr lang="en-GB" dirty="0"/>
              <a:t>Explain how the action of the drugs used to treat schizophrenia may lead some patients to experience symptoms similar to those of Parkinson's disease.</a:t>
            </a:r>
          </a:p>
          <a:p>
            <a:r>
              <a:rPr lang="en-GB" b="1" dirty="0"/>
              <a:t>(5)</a:t>
            </a:r>
            <a:endParaRPr lang="en-GB" dirty="0"/>
          </a:p>
          <a:p>
            <a:pPr>
              <a:lnSpc>
                <a:spcPct val="107000"/>
              </a:lnSpc>
              <a:spcBef>
                <a:spcPts val="600"/>
              </a:spcBef>
              <a:spcAft>
                <a:spcPts val="600"/>
              </a:spcAft>
            </a:pPr>
            <a:r>
              <a:rPr lang="en-GB"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“a neurotransmitter” – again, they haven’t mentioned which one, so which is it in Parkinson’s?</a:t>
            </a:r>
          </a:p>
          <a:p>
            <a:pPr>
              <a:lnSpc>
                <a:spcPct val="107000"/>
              </a:lnSpc>
              <a:spcBef>
                <a:spcPts val="600"/>
              </a:spcBef>
              <a:spcAft>
                <a:spcPts val="60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344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2251"/>
            <a:ext cx="12192000" cy="757645"/>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u="sng"/>
              <a:t>Mark your answers</a:t>
            </a:r>
            <a:endParaRPr lang="en-GB" sz="4000"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05394"/>
            <a:ext cx="6322423" cy="47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2038350"/>
            <a:ext cx="67024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06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12192000" cy="1325563"/>
          </a:xfrm>
          <a:solidFill>
            <a:srgbClr val="FFFF00"/>
          </a:solidFill>
        </p:spPr>
        <p:txBody>
          <a:bodyPr/>
          <a:lstStyle/>
          <a:p>
            <a:pPr eaLnBrk="1" hangingPunct="1"/>
            <a:r>
              <a:rPr lang="en-GB" altLang="en-US" b="1" u="sng"/>
              <a:t>Focus Area 1 from Do Now: </a:t>
            </a:r>
          </a:p>
        </p:txBody>
      </p:sp>
      <p:sp>
        <p:nvSpPr>
          <p:cNvPr id="10243" name="Content Placeholder 2"/>
          <p:cNvSpPr>
            <a:spLocks noGrp="1"/>
          </p:cNvSpPr>
          <p:nvPr>
            <p:ph idx="1"/>
          </p:nvPr>
        </p:nvSpPr>
        <p:spPr>
          <a:xfrm>
            <a:off x="334963" y="1825625"/>
            <a:ext cx="11460797" cy="4351338"/>
          </a:xfrm>
        </p:spPr>
        <p:txBody>
          <a:bodyPr/>
          <a:lstStyle/>
          <a:p>
            <a:pPr>
              <a:lnSpc>
                <a:spcPct val="115000"/>
              </a:lnSpc>
              <a:spcAft>
                <a:spcPts val="0"/>
              </a:spcAft>
            </a:pPr>
            <a:r>
              <a:rPr lang="en-GB" dirty="0">
                <a:latin typeface="Bliss 2 Regular" panose="02000506030000020004" pitchFamily="50" charset="0"/>
                <a:ea typeface="Calibri" panose="020F0502020204030204" pitchFamily="34" charset="0"/>
                <a:cs typeface="Times New Roman" panose="02020603050405020304" pitchFamily="18" charset="0"/>
              </a:rPr>
              <a:t>8.8 Know the location and functions of the cerebral hemispheres, hypothalamus, cerebellum and medulla oblongata in the human brain.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GB" altLang="en-US" dirty="0"/>
          </a:p>
        </p:txBody>
      </p:sp>
    </p:spTree>
    <p:extLst>
      <p:ext uri="{BB962C8B-B14F-4D97-AF65-F5344CB8AC3E}">
        <p14:creationId xmlns:p14="http://schemas.microsoft.com/office/powerpoint/2010/main" val="2484993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3175"/>
            <a:ext cx="12192000" cy="1325563"/>
          </a:xfrm>
          <a:solidFill>
            <a:srgbClr val="FFC000"/>
          </a:solidFill>
        </p:spPr>
        <p:txBody>
          <a:bodyPr/>
          <a:lstStyle/>
          <a:p>
            <a:pPr eaLnBrk="1" hangingPunct="1"/>
            <a:r>
              <a:rPr lang="en-GB" altLang="en-US" b="1" u="sng" dirty="0"/>
              <a:t>Exam Question Booklet: </a:t>
            </a:r>
          </a:p>
        </p:txBody>
      </p:sp>
      <p:sp>
        <p:nvSpPr>
          <p:cNvPr id="53251" name="Content Placeholder 2"/>
          <p:cNvSpPr>
            <a:spLocks noGrp="1"/>
          </p:cNvSpPr>
          <p:nvPr>
            <p:ph idx="1"/>
          </p:nvPr>
        </p:nvSpPr>
        <p:spPr>
          <a:xfrm>
            <a:off x="334963" y="1844675"/>
            <a:ext cx="11018837" cy="4332288"/>
          </a:xfrm>
        </p:spPr>
        <p:txBody>
          <a:bodyPr/>
          <a:lstStyle/>
          <a:p>
            <a:pPr eaLnBrk="1" hangingPunct="1"/>
            <a:r>
              <a:rPr lang="en-GB" altLang="en-US" dirty="0"/>
              <a:t>Complete the exam questions in the booklet provided by your teacher now and </a:t>
            </a:r>
            <a:r>
              <a:rPr lang="en-GB" altLang="en-US" b="1" dirty="0"/>
              <a:t>finish for homework</a:t>
            </a:r>
            <a:r>
              <a:rPr lang="en-GB" altLang="en-US" dirty="0"/>
              <a:t>.</a:t>
            </a:r>
          </a:p>
          <a:p>
            <a:pPr eaLnBrk="1" hangingPunct="1"/>
            <a:endParaRPr lang="en-GB" altLang="en-US" dirty="0"/>
          </a:p>
          <a:p>
            <a:pPr eaLnBrk="1" hangingPunct="1"/>
            <a:r>
              <a:rPr lang="en-GB" altLang="en-US" dirty="0"/>
              <a:t>The teacher will project some of the questions on the </a:t>
            </a:r>
            <a:r>
              <a:rPr lang="en-GB" altLang="en-US" dirty="0" err="1"/>
              <a:t>visualiser</a:t>
            </a:r>
            <a:r>
              <a:rPr lang="en-GB" altLang="en-US" dirty="0"/>
              <a:t> to help you to answer them.</a:t>
            </a:r>
          </a:p>
        </p:txBody>
      </p:sp>
    </p:spTree>
    <p:extLst>
      <p:ext uri="{BB962C8B-B14F-4D97-AF65-F5344CB8AC3E}">
        <p14:creationId xmlns:p14="http://schemas.microsoft.com/office/powerpoint/2010/main" val="971027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59"/>
          </a:xfrm>
          <a:solidFill>
            <a:schemeClr val="accent1">
              <a:lumMod val="20000"/>
              <a:lumOff val="80000"/>
            </a:schemeClr>
          </a:solidFill>
        </p:spPr>
        <p:txBody>
          <a:bodyPr/>
          <a:lstStyle/>
          <a:p>
            <a:r>
              <a:rPr lang="en-GB" b="1" u="sng" dirty="0"/>
              <a:t>Key word definitions testing</a:t>
            </a:r>
          </a:p>
        </p:txBody>
      </p:sp>
      <p:sp>
        <p:nvSpPr>
          <p:cNvPr id="3" name="Content Placeholder 2"/>
          <p:cNvSpPr>
            <a:spLocks noGrp="1"/>
          </p:cNvSpPr>
          <p:nvPr>
            <p:ph idx="1"/>
          </p:nvPr>
        </p:nvSpPr>
        <p:spPr>
          <a:xfrm>
            <a:off x="156754" y="1554480"/>
            <a:ext cx="11197049" cy="4622483"/>
          </a:xfrm>
        </p:spPr>
        <p:txBody>
          <a:bodyPr/>
          <a:lstStyle/>
          <a:p>
            <a:pPr marL="0" indent="0">
              <a:buNone/>
            </a:pPr>
            <a:r>
              <a:rPr lang="en-GB" b="1" dirty="0"/>
              <a:t>What: </a:t>
            </a:r>
            <a:r>
              <a:rPr lang="en-GB" dirty="0"/>
              <a:t>quiz your partner to see which words they can give you the definitions for </a:t>
            </a:r>
          </a:p>
          <a:p>
            <a:pPr marL="0" indent="0">
              <a:buNone/>
            </a:pPr>
            <a:endParaRPr lang="en-GB" dirty="0"/>
          </a:p>
          <a:p>
            <a:pPr marL="0" indent="0">
              <a:buNone/>
            </a:pPr>
            <a:r>
              <a:rPr lang="en-GB" b="1" dirty="0"/>
              <a:t>How: </a:t>
            </a:r>
            <a:r>
              <a:rPr lang="en-GB" dirty="0"/>
              <a:t>in pairs using the glossaries </a:t>
            </a:r>
          </a:p>
          <a:p>
            <a:pPr marL="0" indent="0">
              <a:buNone/>
            </a:pPr>
            <a:endParaRPr lang="en-GB" dirty="0"/>
          </a:p>
          <a:p>
            <a:pPr marL="0" indent="0">
              <a:buNone/>
            </a:pPr>
            <a:r>
              <a:rPr lang="en-GB" b="1" dirty="0"/>
              <a:t>How long: </a:t>
            </a:r>
            <a:r>
              <a:rPr lang="en-GB" dirty="0"/>
              <a:t>5 minutes </a:t>
            </a:r>
          </a:p>
        </p:txBody>
      </p:sp>
    </p:spTree>
    <p:extLst>
      <p:ext uri="{BB962C8B-B14F-4D97-AF65-F5344CB8AC3E}">
        <p14:creationId xmlns:p14="http://schemas.microsoft.com/office/powerpoint/2010/main" val="2660117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p:spPr>
        <p:txBody>
          <a:bodyPr rtlCol="0">
            <a:normAutofit/>
          </a:bodyPr>
          <a:lstStyle/>
          <a:p>
            <a:pPr eaLnBrk="1" fontAlgn="auto" hangingPunct="1">
              <a:spcAft>
                <a:spcPts val="0"/>
              </a:spcAft>
              <a:defRPr/>
            </a:pPr>
            <a:r>
              <a:rPr lang="en-GB" b="1" u="sng" dirty="0"/>
              <a:t>Exit Ticket</a:t>
            </a:r>
          </a:p>
        </p:txBody>
      </p:sp>
      <p:sp>
        <p:nvSpPr>
          <p:cNvPr id="54275" name="Content Placeholder 2"/>
          <p:cNvSpPr>
            <a:spLocks noGrp="1"/>
          </p:cNvSpPr>
          <p:nvPr>
            <p:ph idx="1"/>
          </p:nvPr>
        </p:nvSpPr>
        <p:spPr>
          <a:xfrm>
            <a:off x="119063" y="1412875"/>
            <a:ext cx="11953875" cy="5256213"/>
          </a:xfrm>
        </p:spPr>
        <p:txBody>
          <a:bodyPr>
            <a:normAutofit/>
          </a:bodyPr>
          <a:lstStyle/>
          <a:p>
            <a:pPr marL="0" indent="0" eaLnBrk="1" hangingPunct="1">
              <a:buFont typeface="Arial" panose="020B0604020202020204" pitchFamily="34" charset="0"/>
              <a:buNone/>
            </a:pPr>
            <a:r>
              <a:rPr lang="en-GB" altLang="en-US" b="1" dirty="0"/>
              <a:t>Traffic light your PLC for: </a:t>
            </a:r>
          </a:p>
          <a:p>
            <a:pPr marL="0" indent="0" eaLnBrk="1" hangingPunct="1">
              <a:buFont typeface="Arial" panose="020B0604020202020204" pitchFamily="34" charset="0"/>
              <a:buNone/>
            </a:pPr>
            <a:endParaRPr lang="en-GB" altLang="en-US" b="1" dirty="0"/>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val="3043428113"/>
              </p:ext>
            </p:extLst>
          </p:nvPr>
        </p:nvGraphicFramePr>
        <p:xfrm>
          <a:off x="1372586" y="1968226"/>
          <a:ext cx="9462746" cy="3811495"/>
        </p:xfrm>
        <a:graphic>
          <a:graphicData uri="http://schemas.openxmlformats.org/drawingml/2006/table">
            <a:tbl>
              <a:tblPr firstRow="1" firstCol="1" bandRow="1"/>
              <a:tblGrid>
                <a:gridCol w="9462746">
                  <a:extLst>
                    <a:ext uri="{9D8B030D-6E8A-4147-A177-3AD203B41FA5}">
                      <a16:colId xmlns:a16="http://schemas.microsoft.com/office/drawing/2014/main" val="2843996103"/>
                    </a:ext>
                  </a:extLst>
                </a:gridCol>
              </a:tblGrid>
              <a:tr h="877102">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8.8 Know the location and functions of the cerebral hemispheres, hypothalamus, cerebellum and medulla oblongata in the human brain.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429422"/>
                  </a:ext>
                </a:extLst>
              </a:tr>
              <a:tr h="1097280">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8.9 Understand how magnetic resonance imaging (MRI), functional magnetic resonance imaging (fMRI), positron emission tomography (PET) and computed tomography (CT) scans are used in medical diagnosis and the investigation of brain structure and function.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350221"/>
                  </a:ext>
                </a:extLst>
              </a:tr>
              <a:tr h="1080655">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8.14 Understand how imbalances in certain, naturally occurring brain chemicals can contribute to ill health, including dopamine in Parkinson’s disease and serotonin in depression, and to the development of new drugs.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305627"/>
                  </a:ext>
                </a:extLst>
              </a:tr>
              <a:tr h="756458">
                <a:tc>
                  <a:txBody>
                    <a:bodyPr/>
                    <a:lstStyle/>
                    <a:p>
                      <a:pPr>
                        <a:lnSpc>
                          <a:spcPct val="115000"/>
                        </a:lnSpc>
                        <a:spcAft>
                          <a:spcPts val="0"/>
                        </a:spcAft>
                      </a:pPr>
                      <a:r>
                        <a:rPr lang="en-GB" sz="1800" dirty="0">
                          <a:effectLst/>
                          <a:latin typeface="Bliss 2 Regular" panose="02000506030000020004" pitchFamily="50" charset="0"/>
                          <a:ea typeface="Calibri" panose="020F0502020204030204" pitchFamily="34" charset="0"/>
                          <a:cs typeface="Times New Roman" panose="02020603050405020304" pitchFamily="18" charset="0"/>
                        </a:rPr>
                        <a:t>8.15 Understand the effects of drugs on synaptic transmissions, including the use of L-Dopa in the treatment of Parkinson’s disease and the action of MDMA in Ecstasy.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729399"/>
                  </a:ext>
                </a:extLst>
              </a:tr>
            </a:tbl>
          </a:graphicData>
        </a:graphic>
      </p:graphicFrame>
    </p:spTree>
    <p:extLst>
      <p:ext uri="{BB962C8B-B14F-4D97-AF65-F5344CB8AC3E}">
        <p14:creationId xmlns:p14="http://schemas.microsoft.com/office/powerpoint/2010/main" val="249044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2DBF2A9-D8AC-404A-93A0-8089F40A1D99}"/>
              </a:ext>
            </a:extLst>
          </p:cNvPr>
          <p:cNvSpPr>
            <a:spLocks noGrp="1" noChangeArrowheads="1"/>
          </p:cNvSpPr>
          <p:nvPr>
            <p:ph type="title"/>
          </p:nvPr>
        </p:nvSpPr>
        <p:spPr>
          <a:xfrm>
            <a:off x="0" y="0"/>
            <a:ext cx="12192000" cy="993775"/>
          </a:xfrm>
          <a:solidFill>
            <a:srgbClr val="FFFF00"/>
          </a:solidFill>
        </p:spPr>
        <p:txBody>
          <a:bodyPr/>
          <a:lstStyle/>
          <a:p>
            <a:pPr eaLnBrk="1" hangingPunct="1"/>
            <a:r>
              <a:rPr lang="en-GB" altLang="en-US" sz="3600" u="sng">
                <a:latin typeface="Comic Sans MS" panose="030F0702030302020204" pitchFamily="66" charset="0"/>
              </a:rPr>
              <a:t>Parts Of The Brain</a:t>
            </a:r>
            <a:endParaRPr lang="en-US" altLang="en-US" sz="3600" u="sng">
              <a:latin typeface="Comic Sans MS" panose="030F0702030302020204" pitchFamily="66" charset="0"/>
            </a:endParaRPr>
          </a:p>
        </p:txBody>
      </p:sp>
      <p:sp>
        <p:nvSpPr>
          <p:cNvPr id="31747" name="Rectangle 3">
            <a:extLst>
              <a:ext uri="{FF2B5EF4-FFF2-40B4-BE49-F238E27FC236}">
                <a16:creationId xmlns:a16="http://schemas.microsoft.com/office/drawing/2014/main" id="{CE8267B6-BE24-48AD-A249-19A9921C82FE}"/>
              </a:ext>
            </a:extLst>
          </p:cNvPr>
          <p:cNvSpPr>
            <a:spLocks noGrp="1" noChangeArrowheads="1"/>
          </p:cNvSpPr>
          <p:nvPr>
            <p:ph idx="1"/>
          </p:nvPr>
        </p:nvSpPr>
        <p:spPr>
          <a:xfrm>
            <a:off x="271463" y="1192213"/>
            <a:ext cx="7488237" cy="5327650"/>
          </a:xfrm>
        </p:spPr>
        <p:txBody>
          <a:bodyPr/>
          <a:lstStyle/>
          <a:p>
            <a:pPr marL="660400" indent="-660400" eaLnBrk="1" hangingPunct="1">
              <a:lnSpc>
                <a:spcPct val="80000"/>
              </a:lnSpc>
              <a:buFont typeface="Arial" panose="020B0604020202020204" pitchFamily="34" charset="0"/>
              <a:buNone/>
            </a:pPr>
            <a:r>
              <a:rPr lang="en-GB" altLang="en-US" sz="1600">
                <a:latin typeface="Comic Sans MS" panose="030F0702030302020204" pitchFamily="66" charset="0"/>
              </a:rPr>
              <a:t>There are 3 parts to the brain</a:t>
            </a:r>
          </a:p>
          <a:p>
            <a:pPr marL="660400" indent="-660400" eaLnBrk="1" hangingPunct="1">
              <a:lnSpc>
                <a:spcPct val="80000"/>
              </a:lnSpc>
              <a:buFont typeface="Arial" panose="020B0604020202020204" pitchFamily="34" charset="0"/>
              <a:buNone/>
            </a:pPr>
            <a:endParaRPr lang="en-GB" altLang="en-US" sz="1600">
              <a:latin typeface="Comic Sans MS" panose="030F0702030302020204" pitchFamily="66" charset="0"/>
            </a:endParaRPr>
          </a:p>
          <a:p>
            <a:pPr marL="660400" indent="-660400" eaLnBrk="1" hangingPunct="1">
              <a:lnSpc>
                <a:spcPct val="80000"/>
              </a:lnSpc>
              <a:buFont typeface="Arial" panose="020B0604020202020204" pitchFamily="34" charset="0"/>
              <a:buNone/>
            </a:pPr>
            <a:r>
              <a:rPr lang="en-GB" altLang="en-US" sz="1600" b="1" u="sng">
                <a:latin typeface="Comic Sans MS" panose="030F0702030302020204" pitchFamily="66" charset="0"/>
              </a:rPr>
              <a:t>The</a:t>
            </a:r>
            <a:r>
              <a:rPr lang="en-GB" altLang="en-US" sz="1600" u="sng">
                <a:latin typeface="Comic Sans MS" panose="030F0702030302020204" pitchFamily="66" charset="0"/>
              </a:rPr>
              <a:t> </a:t>
            </a:r>
            <a:r>
              <a:rPr lang="en-GB" altLang="en-US" sz="1600" b="1" u="sng">
                <a:latin typeface="Comic Sans MS" panose="030F0702030302020204" pitchFamily="66" charset="0"/>
              </a:rPr>
              <a:t>hindbrain</a:t>
            </a:r>
            <a:endParaRPr lang="en-GB" altLang="en-US" sz="1600" u="sng">
              <a:latin typeface="Comic Sans MS" panose="030F0702030302020204" pitchFamily="66" charset="0"/>
            </a:endParaRPr>
          </a:p>
          <a:p>
            <a:pPr marL="660400" indent="-660400" eaLnBrk="1" hangingPunct="1">
              <a:lnSpc>
                <a:spcPct val="80000"/>
              </a:lnSpc>
            </a:pPr>
            <a:r>
              <a:rPr lang="en-GB" altLang="en-US" sz="1600" b="1">
                <a:latin typeface="Comic Sans MS" panose="030F0702030302020204" pitchFamily="66" charset="0"/>
              </a:rPr>
              <a:t>Brainstem</a:t>
            </a:r>
            <a:r>
              <a:rPr lang="en-GB" altLang="en-US" sz="1600">
                <a:latin typeface="Comic Sans MS" panose="030F0702030302020204" pitchFamily="66" charset="0"/>
              </a:rPr>
              <a:t> – Uppermost part of the spine, where the spine joins the brain</a:t>
            </a:r>
            <a:endParaRPr lang="en-GB" altLang="en-US" sz="1600" b="1">
              <a:latin typeface="Comic Sans MS" panose="030F0702030302020204" pitchFamily="66" charset="0"/>
            </a:endParaRPr>
          </a:p>
          <a:p>
            <a:pPr marL="660400" indent="-660400" eaLnBrk="1" hangingPunct="1">
              <a:lnSpc>
                <a:spcPct val="80000"/>
              </a:lnSpc>
            </a:pPr>
            <a:r>
              <a:rPr lang="en-GB" altLang="en-US" sz="1600" b="1">
                <a:latin typeface="Comic Sans MS" panose="030F0702030302020204" pitchFamily="66" charset="0"/>
              </a:rPr>
              <a:t>Medulla</a:t>
            </a:r>
            <a:r>
              <a:rPr lang="en-GB" altLang="en-US" sz="1600">
                <a:latin typeface="Comic Sans MS" panose="030F0702030302020204" pitchFamily="66" charset="0"/>
              </a:rPr>
              <a:t> - controls vital ‘housekeeping’ functions, such as heartbeat, blood pressure and peristalsis.</a:t>
            </a:r>
            <a:endParaRPr lang="en-GB" altLang="en-US" sz="1600" b="1">
              <a:latin typeface="Comic Sans MS" panose="030F0702030302020204" pitchFamily="66" charset="0"/>
            </a:endParaRPr>
          </a:p>
          <a:p>
            <a:pPr marL="660400" indent="-660400" eaLnBrk="1" hangingPunct="1">
              <a:lnSpc>
                <a:spcPct val="80000"/>
              </a:lnSpc>
            </a:pPr>
            <a:r>
              <a:rPr lang="en-GB" altLang="en-US" sz="1600" b="1">
                <a:latin typeface="Comic Sans MS" panose="030F0702030302020204" pitchFamily="66" charset="0"/>
              </a:rPr>
              <a:t>Cerebellum</a:t>
            </a:r>
            <a:r>
              <a:rPr lang="en-GB" altLang="en-US" sz="1600">
                <a:latin typeface="Comic Sans MS" panose="030F0702030302020204" pitchFamily="66" charset="0"/>
              </a:rPr>
              <a:t> - controls muscle co-ordination &amp; learns motor programmes (e.g. like how to ride a bike, or write).</a:t>
            </a:r>
            <a:endParaRPr lang="en-GB" altLang="en-US" sz="1600" b="1" u="sng">
              <a:latin typeface="Comic Sans MS" panose="030F0702030302020204" pitchFamily="66" charset="0"/>
            </a:endParaRPr>
          </a:p>
          <a:p>
            <a:pPr marL="660400" indent="-660400" eaLnBrk="1" hangingPunct="1">
              <a:lnSpc>
                <a:spcPct val="80000"/>
              </a:lnSpc>
            </a:pPr>
            <a:endParaRPr lang="en-GB" altLang="en-US" sz="1600">
              <a:latin typeface="Comic Sans MS" panose="030F0702030302020204" pitchFamily="66" charset="0"/>
            </a:endParaRPr>
          </a:p>
          <a:p>
            <a:pPr marL="660400" indent="-660400" eaLnBrk="1" hangingPunct="1">
              <a:lnSpc>
                <a:spcPct val="80000"/>
              </a:lnSpc>
              <a:buFont typeface="Arial" panose="020B0604020202020204" pitchFamily="34" charset="0"/>
              <a:buNone/>
            </a:pPr>
            <a:r>
              <a:rPr lang="en-GB" altLang="en-US" sz="1600" b="1" u="sng">
                <a:latin typeface="Comic Sans MS" panose="030F0702030302020204" pitchFamily="66" charset="0"/>
              </a:rPr>
              <a:t>The midbrain</a:t>
            </a:r>
            <a:r>
              <a:rPr lang="en-GB" altLang="en-US" sz="1600" u="sng">
                <a:latin typeface="Comic Sans MS" panose="030F0702030302020204" pitchFamily="66" charset="0"/>
              </a:rPr>
              <a:t> </a:t>
            </a:r>
            <a:r>
              <a:rPr lang="en-GB" altLang="en-US" sz="1600">
                <a:latin typeface="Comic Sans MS" panose="030F0702030302020204" pitchFamily="66" charset="0"/>
              </a:rPr>
              <a:t>is small and connects the forebrain to the hindbrain</a:t>
            </a:r>
          </a:p>
          <a:p>
            <a:pPr marL="660400" indent="-660400" eaLnBrk="1" hangingPunct="1">
              <a:lnSpc>
                <a:spcPct val="80000"/>
              </a:lnSpc>
              <a:buFont typeface="Arial" panose="020B0604020202020204" pitchFamily="34" charset="0"/>
              <a:buNone/>
            </a:pPr>
            <a:endParaRPr lang="en-GB" altLang="en-US" sz="1600">
              <a:latin typeface="Comic Sans MS" panose="030F0702030302020204" pitchFamily="66" charset="0"/>
            </a:endParaRPr>
          </a:p>
          <a:p>
            <a:pPr marL="660400" indent="-660400" eaLnBrk="1" hangingPunct="1">
              <a:lnSpc>
                <a:spcPct val="80000"/>
              </a:lnSpc>
              <a:buFont typeface="Arial" panose="020B0604020202020204" pitchFamily="34" charset="0"/>
              <a:buNone/>
            </a:pPr>
            <a:r>
              <a:rPr lang="en-GB" altLang="en-US" sz="1600" b="1" u="sng">
                <a:latin typeface="Comic Sans MS" panose="030F0702030302020204" pitchFamily="66" charset="0"/>
              </a:rPr>
              <a:t>The forebrain </a:t>
            </a:r>
          </a:p>
          <a:p>
            <a:pPr marL="660400" indent="-660400" eaLnBrk="1" hangingPunct="1">
              <a:lnSpc>
                <a:spcPct val="80000"/>
              </a:lnSpc>
            </a:pPr>
            <a:r>
              <a:rPr lang="en-GB" altLang="en-US" sz="1600" b="1">
                <a:latin typeface="Comic Sans MS" panose="030F0702030302020204" pitchFamily="66" charset="0"/>
              </a:rPr>
              <a:t>Pituitary gland</a:t>
            </a:r>
          </a:p>
          <a:p>
            <a:pPr marL="660400" indent="-660400" eaLnBrk="1" hangingPunct="1">
              <a:lnSpc>
                <a:spcPct val="80000"/>
              </a:lnSpc>
            </a:pPr>
            <a:r>
              <a:rPr lang="en-GB" altLang="en-US" sz="1600" b="1">
                <a:latin typeface="Comic Sans MS" panose="030F0702030302020204" pitchFamily="66" charset="0"/>
              </a:rPr>
              <a:t>Hypothalamus</a:t>
            </a:r>
            <a:r>
              <a:rPr lang="en-GB" altLang="en-US" sz="1600">
                <a:latin typeface="Comic Sans MS" panose="030F0702030302020204" pitchFamily="66" charset="0"/>
              </a:rPr>
              <a:t> – contains homeostatic centres, which control processes such as body temperature </a:t>
            </a:r>
            <a:endParaRPr lang="en-US" altLang="en-US" sz="1600">
              <a:latin typeface="Comic Sans MS" panose="030F0702030302020204" pitchFamily="66" charset="0"/>
            </a:endParaRPr>
          </a:p>
          <a:p>
            <a:pPr marL="660400" indent="-660400" eaLnBrk="1" hangingPunct="1">
              <a:lnSpc>
                <a:spcPct val="80000"/>
              </a:lnSpc>
            </a:pPr>
            <a:r>
              <a:rPr lang="en-GB" altLang="en-US" sz="1600" b="1">
                <a:latin typeface="Comic Sans MS" panose="030F0702030302020204" pitchFamily="66" charset="0"/>
              </a:rPr>
              <a:t>Cerebral cortex</a:t>
            </a:r>
          </a:p>
          <a:p>
            <a:pPr marL="660400" indent="-660400" eaLnBrk="1" hangingPunct="1">
              <a:lnSpc>
                <a:spcPct val="80000"/>
              </a:lnSpc>
            </a:pPr>
            <a:endParaRPr lang="en-US" altLang="en-US" sz="1600">
              <a:latin typeface="Comic Sans MS" panose="030F0702030302020204" pitchFamily="66" charset="0"/>
            </a:endParaRPr>
          </a:p>
        </p:txBody>
      </p:sp>
      <p:pic>
        <p:nvPicPr>
          <p:cNvPr id="9220" name="Picture 5" descr="brain">
            <a:extLst>
              <a:ext uri="{FF2B5EF4-FFF2-40B4-BE49-F238E27FC236}">
                <a16:creationId xmlns:a16="http://schemas.microsoft.com/office/drawing/2014/main" id="{2EA22F1B-898E-4C0C-B209-218B46FEC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738" y="2195513"/>
            <a:ext cx="448786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CEDB4285-B012-4025-8F8C-3BDC20BBD43D}"/>
              </a:ext>
            </a:extLst>
          </p:cNvPr>
          <p:cNvSpPr/>
          <p:nvPr/>
        </p:nvSpPr>
        <p:spPr>
          <a:xfrm>
            <a:off x="7967663" y="3644900"/>
            <a:ext cx="3744912" cy="22320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a:ext uri="{FF2B5EF4-FFF2-40B4-BE49-F238E27FC236}">
                <a16:creationId xmlns:a16="http://schemas.microsoft.com/office/drawing/2014/main" id="{0C9B02C5-7973-420D-9CD1-2EC5B9A0D2E2}"/>
              </a:ext>
            </a:extLst>
          </p:cNvPr>
          <p:cNvSpPr/>
          <p:nvPr/>
        </p:nvSpPr>
        <p:spPr>
          <a:xfrm>
            <a:off x="9625013" y="3122613"/>
            <a:ext cx="727075" cy="511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a:ext uri="{FF2B5EF4-FFF2-40B4-BE49-F238E27FC236}">
                <a16:creationId xmlns:a16="http://schemas.microsoft.com/office/drawing/2014/main" id="{DDCBFB72-6A84-4A16-9777-8A5164A6C930}"/>
              </a:ext>
            </a:extLst>
          </p:cNvPr>
          <p:cNvSpPr/>
          <p:nvPr/>
        </p:nvSpPr>
        <p:spPr>
          <a:xfrm>
            <a:off x="7967663" y="2195513"/>
            <a:ext cx="4071937" cy="1809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39411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 calcmode="lin" valueType="num">
                                      <p:cBhvr additive="base">
                                        <p:cTn id="7"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anim calcmode="lin" valueType="num">
                                      <p:cBhvr additive="base">
                                        <p:cTn id="11"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anim calcmode="lin" valueType="num">
                                      <p:cBhvr additive="base">
                                        <p:cTn id="15"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anim calcmode="lin" valueType="num">
                                      <p:cBhvr additive="base">
                                        <p:cTn id="19"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1747">
                                            <p:txEl>
                                              <p:pRg st="7" end="7"/>
                                            </p:txEl>
                                          </p:spTgt>
                                        </p:tgtEl>
                                        <p:attrNameLst>
                                          <p:attrName>style.visibility</p:attrName>
                                        </p:attrNameLst>
                                      </p:cBhvr>
                                      <p:to>
                                        <p:strVal val="visible"/>
                                      </p:to>
                                    </p:set>
                                    <p:anim calcmode="lin" valueType="num">
                                      <p:cBhvr additive="base">
                                        <p:cTn id="29"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1747">
                                            <p:txEl>
                                              <p:pRg st="9" end="9"/>
                                            </p:txEl>
                                          </p:spTgt>
                                        </p:tgtEl>
                                        <p:attrNameLst>
                                          <p:attrName>style.visibility</p:attrName>
                                        </p:attrNameLst>
                                      </p:cBhvr>
                                      <p:to>
                                        <p:strVal val="visible"/>
                                      </p:to>
                                    </p:set>
                                    <p:anim calcmode="lin" valueType="num">
                                      <p:cBhvr additive="base">
                                        <p:cTn id="39" dur="500" fill="hold"/>
                                        <p:tgtEl>
                                          <p:spTgt spid="31747">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7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1747">
                                            <p:txEl>
                                              <p:pRg st="10" end="10"/>
                                            </p:txEl>
                                          </p:spTgt>
                                        </p:tgtEl>
                                        <p:attrNameLst>
                                          <p:attrName>style.visibility</p:attrName>
                                        </p:attrNameLst>
                                      </p:cBhvr>
                                      <p:to>
                                        <p:strVal val="visible"/>
                                      </p:to>
                                    </p:set>
                                    <p:anim calcmode="lin" valueType="num">
                                      <p:cBhvr additive="base">
                                        <p:cTn id="45" dur="500" fill="hold"/>
                                        <p:tgtEl>
                                          <p:spTgt spid="31747">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1747">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1747">
                                            <p:txEl>
                                              <p:pRg st="11" end="11"/>
                                            </p:txEl>
                                          </p:spTgt>
                                        </p:tgtEl>
                                        <p:attrNameLst>
                                          <p:attrName>style.visibility</p:attrName>
                                        </p:attrNameLst>
                                      </p:cBhvr>
                                      <p:to>
                                        <p:strVal val="visible"/>
                                      </p:to>
                                    </p:set>
                                    <p:anim calcmode="lin" valueType="num">
                                      <p:cBhvr additive="base">
                                        <p:cTn id="49" dur="500" fill="hold"/>
                                        <p:tgtEl>
                                          <p:spTgt spid="31747">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747">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1747">
                                            <p:txEl>
                                              <p:pRg st="12" end="12"/>
                                            </p:txEl>
                                          </p:spTgt>
                                        </p:tgtEl>
                                        <p:attrNameLst>
                                          <p:attrName>style.visibility</p:attrName>
                                        </p:attrNameLst>
                                      </p:cBhvr>
                                      <p:to>
                                        <p:strVal val="visible"/>
                                      </p:to>
                                    </p:set>
                                    <p:anim calcmode="lin" valueType="num">
                                      <p:cBhvr additive="base">
                                        <p:cTn id="53" dur="500" fill="hold"/>
                                        <p:tgtEl>
                                          <p:spTgt spid="31747">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174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uman_Brain01">
            <a:extLst>
              <a:ext uri="{FF2B5EF4-FFF2-40B4-BE49-F238E27FC236}">
                <a16:creationId xmlns:a16="http://schemas.microsoft.com/office/drawing/2014/main" id="{1556B039-6B86-47AB-BA7D-5973E4888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0" b="16554"/>
          <a:stretch>
            <a:fillRect/>
          </a:stretch>
        </p:blipFill>
        <p:spPr bwMode="auto">
          <a:xfrm>
            <a:off x="2940050" y="2214563"/>
            <a:ext cx="6418263"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a:extLst>
              <a:ext uri="{FF2B5EF4-FFF2-40B4-BE49-F238E27FC236}">
                <a16:creationId xmlns:a16="http://schemas.microsoft.com/office/drawing/2014/main" id="{463FA966-8811-4518-BDE9-09BFAC83E718}"/>
              </a:ext>
            </a:extLst>
          </p:cNvPr>
          <p:cNvSpPr>
            <a:spLocks noChangeArrowheads="1"/>
          </p:cNvSpPr>
          <p:nvPr/>
        </p:nvSpPr>
        <p:spPr bwMode="auto">
          <a:xfrm>
            <a:off x="9120188" y="5156200"/>
            <a:ext cx="16049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GB" altLang="en-US" sz="1800" i="1">
                <a:latin typeface="Arial" panose="020B0604020202020204" pitchFamily="34" charset="0"/>
              </a:rPr>
              <a:t>co-ordination of movement and balance</a:t>
            </a:r>
            <a:endParaRPr lang="en-US" altLang="en-US" sz="1800" i="1">
              <a:latin typeface="Arial" panose="020B0604020202020204" pitchFamily="34" charset="0"/>
            </a:endParaRPr>
          </a:p>
        </p:txBody>
      </p:sp>
      <p:sp>
        <p:nvSpPr>
          <p:cNvPr id="10244" name="Rectangle 9">
            <a:extLst>
              <a:ext uri="{FF2B5EF4-FFF2-40B4-BE49-F238E27FC236}">
                <a16:creationId xmlns:a16="http://schemas.microsoft.com/office/drawing/2014/main" id="{E457D98D-244C-482C-BBE9-61A93FD625FF}"/>
              </a:ext>
            </a:extLst>
          </p:cNvPr>
          <p:cNvSpPr>
            <a:spLocks noChangeArrowheads="1"/>
          </p:cNvSpPr>
          <p:nvPr/>
        </p:nvSpPr>
        <p:spPr bwMode="auto">
          <a:xfrm>
            <a:off x="5033963" y="5738813"/>
            <a:ext cx="223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30000"/>
              </a:spcBef>
              <a:buFontTx/>
              <a:buNone/>
            </a:pPr>
            <a:r>
              <a:rPr lang="en-GB" altLang="en-US" sz="1800" i="1">
                <a:latin typeface="Arial" panose="020B0604020202020204" pitchFamily="34" charset="0"/>
              </a:rPr>
              <a:t>medulla – control of heartbeat, breathing</a:t>
            </a:r>
            <a:endParaRPr lang="en-US" altLang="en-US" sz="1800" i="1">
              <a:latin typeface="Arial" panose="020B0604020202020204" pitchFamily="34" charset="0"/>
            </a:endParaRPr>
          </a:p>
        </p:txBody>
      </p:sp>
      <p:sp>
        <p:nvSpPr>
          <p:cNvPr id="10245" name="Rectangle 10">
            <a:extLst>
              <a:ext uri="{FF2B5EF4-FFF2-40B4-BE49-F238E27FC236}">
                <a16:creationId xmlns:a16="http://schemas.microsoft.com/office/drawing/2014/main" id="{8339C9EA-2B64-43D9-AAD9-A4242AA8F878}"/>
              </a:ext>
            </a:extLst>
          </p:cNvPr>
          <p:cNvSpPr>
            <a:spLocks noChangeArrowheads="1"/>
          </p:cNvSpPr>
          <p:nvPr/>
        </p:nvSpPr>
        <p:spPr bwMode="auto">
          <a:xfrm>
            <a:off x="1524000" y="63087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Arial" panose="020B0604020202020204" pitchFamily="34" charset="0"/>
            </a:endParaRPr>
          </a:p>
        </p:txBody>
      </p:sp>
      <p:sp>
        <p:nvSpPr>
          <p:cNvPr id="11275" name="Rectangle 11">
            <a:extLst>
              <a:ext uri="{FF2B5EF4-FFF2-40B4-BE49-F238E27FC236}">
                <a16:creationId xmlns:a16="http://schemas.microsoft.com/office/drawing/2014/main" id="{B4364218-A099-48B6-B805-F909ADAA05CB}"/>
              </a:ext>
            </a:extLst>
          </p:cNvPr>
          <p:cNvSpPr>
            <a:spLocks noChangeArrowheads="1"/>
          </p:cNvSpPr>
          <p:nvPr/>
        </p:nvSpPr>
        <p:spPr bwMode="auto">
          <a:xfrm>
            <a:off x="9845675" y="2540000"/>
            <a:ext cx="1584325"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r>
              <a:rPr lang="en-GB" altLang="en-US" sz="1800">
                <a:latin typeface="Comic Sans MS" panose="030F0702030302020204" pitchFamily="66" charset="0"/>
              </a:rPr>
              <a:t>processes &amp; interprets information from the eyes </a:t>
            </a:r>
            <a:r>
              <a:rPr lang="en-GB" altLang="en-US" sz="1800">
                <a:latin typeface="Comic Sans MS" panose="030F0702030302020204" pitchFamily="66" charset="0"/>
                <a:sym typeface="Wingdings" panose="05000000000000000000" pitchFamily="2" charset="2"/>
              </a:rPr>
              <a:t></a:t>
            </a:r>
            <a:r>
              <a:rPr lang="en-GB" altLang="en-US" sz="1800">
                <a:latin typeface="Comic Sans MS" panose="030F0702030302020204" pitchFamily="66" charset="0"/>
              </a:rPr>
              <a:t> vision</a:t>
            </a:r>
          </a:p>
        </p:txBody>
      </p:sp>
      <p:sp>
        <p:nvSpPr>
          <p:cNvPr id="11276" name="Rectangle 12">
            <a:extLst>
              <a:ext uri="{FF2B5EF4-FFF2-40B4-BE49-F238E27FC236}">
                <a16:creationId xmlns:a16="http://schemas.microsoft.com/office/drawing/2014/main" id="{84B1556B-09CD-4BD0-BB37-5404A62C59FD}"/>
              </a:ext>
            </a:extLst>
          </p:cNvPr>
          <p:cNvSpPr>
            <a:spLocks noChangeArrowheads="1"/>
          </p:cNvSpPr>
          <p:nvPr/>
        </p:nvSpPr>
        <p:spPr bwMode="auto">
          <a:xfrm>
            <a:off x="692150" y="5049838"/>
            <a:ext cx="32035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GB" altLang="en-US" sz="1800">
                <a:latin typeface="Comic Sans MS" panose="030F0702030302020204" pitchFamily="66" charset="0"/>
              </a:rPr>
              <a:t>processes &amp; interprets information from the ears </a:t>
            </a:r>
            <a:r>
              <a:rPr lang="en-GB" altLang="en-US" sz="1800">
                <a:latin typeface="Comic Sans MS" panose="030F0702030302020204" pitchFamily="66" charset="0"/>
                <a:sym typeface="Wingdings" panose="05000000000000000000" pitchFamily="2" charset="2"/>
              </a:rPr>
              <a:t></a:t>
            </a:r>
            <a:r>
              <a:rPr lang="en-GB" altLang="en-US" sz="1800">
                <a:latin typeface="Comic Sans MS" panose="030F0702030302020204" pitchFamily="66" charset="0"/>
              </a:rPr>
              <a:t> hearing</a:t>
            </a:r>
            <a:endParaRPr lang="en-US" altLang="en-US" sz="1800">
              <a:latin typeface="Comic Sans MS" panose="030F0702030302020204" pitchFamily="66" charset="0"/>
            </a:endParaRPr>
          </a:p>
          <a:p>
            <a:pPr eaLnBrk="1" hangingPunct="1">
              <a:lnSpc>
                <a:spcPct val="100000"/>
              </a:lnSpc>
              <a:spcBef>
                <a:spcPct val="0"/>
              </a:spcBef>
              <a:buFontTx/>
              <a:buChar char="•"/>
            </a:pPr>
            <a:r>
              <a:rPr lang="en-GB" altLang="en-US" sz="1800">
                <a:latin typeface="Comic Sans MS" panose="030F0702030302020204" pitchFamily="66" charset="0"/>
              </a:rPr>
              <a:t>processes sound recognition and speech</a:t>
            </a:r>
          </a:p>
        </p:txBody>
      </p:sp>
      <p:sp>
        <p:nvSpPr>
          <p:cNvPr id="11277" name="Rectangle 13">
            <a:extLst>
              <a:ext uri="{FF2B5EF4-FFF2-40B4-BE49-F238E27FC236}">
                <a16:creationId xmlns:a16="http://schemas.microsoft.com/office/drawing/2014/main" id="{4A6056F5-6F22-48C3-AF1F-7F2524AB0801}"/>
              </a:ext>
            </a:extLst>
          </p:cNvPr>
          <p:cNvSpPr>
            <a:spLocks noChangeArrowheads="1"/>
          </p:cNvSpPr>
          <p:nvPr/>
        </p:nvSpPr>
        <p:spPr bwMode="auto">
          <a:xfrm>
            <a:off x="6280150" y="720725"/>
            <a:ext cx="51768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00000"/>
              </a:lnSpc>
              <a:spcBef>
                <a:spcPct val="0"/>
              </a:spcBef>
              <a:buFont typeface="Courier New" panose="02070309020205020404" pitchFamily="49" charset="0"/>
              <a:buNone/>
            </a:pPr>
            <a:r>
              <a:rPr lang="en-GB" altLang="en-US" sz="1800">
                <a:latin typeface="Comic Sans MS" panose="030F0702030302020204" pitchFamily="66" charset="0"/>
              </a:rPr>
              <a:t>sensory cortex processes and interprets information about touch, taste, pressure, pain, heat and cold --&gt; sensation</a:t>
            </a:r>
          </a:p>
        </p:txBody>
      </p:sp>
      <p:sp>
        <p:nvSpPr>
          <p:cNvPr id="11278" name="Rectangle 14">
            <a:extLst>
              <a:ext uri="{FF2B5EF4-FFF2-40B4-BE49-F238E27FC236}">
                <a16:creationId xmlns:a16="http://schemas.microsoft.com/office/drawing/2014/main" id="{41A19443-73CF-40CA-B480-E510B30FF94D}"/>
              </a:ext>
            </a:extLst>
          </p:cNvPr>
          <p:cNvSpPr>
            <a:spLocks noChangeArrowheads="1"/>
          </p:cNvSpPr>
          <p:nvPr/>
        </p:nvSpPr>
        <p:spPr bwMode="auto">
          <a:xfrm>
            <a:off x="347663" y="939800"/>
            <a:ext cx="24511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GB" altLang="en-US" sz="1800">
                <a:latin typeface="Comic Sans MS" panose="030F0702030302020204" pitchFamily="66" charset="0"/>
              </a:rPr>
              <a:t>motor cortex involved in control of concious movement</a:t>
            </a:r>
            <a:endParaRPr lang="en-US" altLang="en-US" sz="1800">
              <a:latin typeface="Comic Sans MS" panose="030F0702030302020204" pitchFamily="66" charset="0"/>
            </a:endParaRPr>
          </a:p>
          <a:p>
            <a:pPr eaLnBrk="1" hangingPunct="1">
              <a:lnSpc>
                <a:spcPct val="100000"/>
              </a:lnSpc>
              <a:spcBef>
                <a:spcPct val="0"/>
              </a:spcBef>
              <a:buFontTx/>
              <a:buChar char="•"/>
            </a:pPr>
            <a:r>
              <a:rPr lang="en-GB" altLang="en-US" sz="1800">
                <a:latin typeface="Comic Sans MS" panose="030F0702030302020204" pitchFamily="66" charset="0"/>
              </a:rPr>
              <a:t>association area associated with decision making, learning, ‘thinking’.  memory, conciousness of emotions, speech</a:t>
            </a:r>
          </a:p>
        </p:txBody>
      </p:sp>
      <p:sp>
        <p:nvSpPr>
          <p:cNvPr id="11280" name="AutoShape 16">
            <a:extLst>
              <a:ext uri="{FF2B5EF4-FFF2-40B4-BE49-F238E27FC236}">
                <a16:creationId xmlns:a16="http://schemas.microsoft.com/office/drawing/2014/main" id="{87588F0E-AA9E-423B-BB5D-8E22E1F7196E}"/>
              </a:ext>
            </a:extLst>
          </p:cNvPr>
          <p:cNvSpPr>
            <a:spLocks noChangeArrowheads="1"/>
          </p:cNvSpPr>
          <p:nvPr/>
        </p:nvSpPr>
        <p:spPr bwMode="auto">
          <a:xfrm>
            <a:off x="7608888" y="1628775"/>
            <a:ext cx="358775" cy="576263"/>
          </a:xfrm>
          <a:prstGeom prst="upArrow">
            <a:avLst>
              <a:gd name="adj1" fmla="val 50000"/>
              <a:gd name="adj2" fmla="val 401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Arial" panose="020B0604020202020204" pitchFamily="34" charset="0"/>
            </a:endParaRPr>
          </a:p>
        </p:txBody>
      </p:sp>
      <p:sp>
        <p:nvSpPr>
          <p:cNvPr id="11281" name="AutoShape 17">
            <a:extLst>
              <a:ext uri="{FF2B5EF4-FFF2-40B4-BE49-F238E27FC236}">
                <a16:creationId xmlns:a16="http://schemas.microsoft.com/office/drawing/2014/main" id="{D47F5188-FFCB-41D6-93E5-C660C7FCD3E9}"/>
              </a:ext>
            </a:extLst>
          </p:cNvPr>
          <p:cNvSpPr>
            <a:spLocks noChangeArrowheads="1"/>
          </p:cNvSpPr>
          <p:nvPr/>
        </p:nvSpPr>
        <p:spPr bwMode="auto">
          <a:xfrm rot="-5400000">
            <a:off x="3941763" y="1624013"/>
            <a:ext cx="636587" cy="5032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AutoShape 18">
            <a:extLst>
              <a:ext uri="{FF2B5EF4-FFF2-40B4-BE49-F238E27FC236}">
                <a16:creationId xmlns:a16="http://schemas.microsoft.com/office/drawing/2014/main" id="{B6D9DBC7-AB41-461E-A727-F6347A42F65C}"/>
              </a:ext>
            </a:extLst>
          </p:cNvPr>
          <p:cNvSpPr>
            <a:spLocks noChangeArrowheads="1"/>
          </p:cNvSpPr>
          <p:nvPr/>
        </p:nvSpPr>
        <p:spPr bwMode="auto">
          <a:xfrm rot="16200000" flipV="1">
            <a:off x="9236075" y="2957513"/>
            <a:ext cx="576263" cy="5032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AutoShape 19">
            <a:extLst>
              <a:ext uri="{FF2B5EF4-FFF2-40B4-BE49-F238E27FC236}">
                <a16:creationId xmlns:a16="http://schemas.microsoft.com/office/drawing/2014/main" id="{609C5D7E-FF01-4744-B246-9B0287203F6B}"/>
              </a:ext>
            </a:extLst>
          </p:cNvPr>
          <p:cNvSpPr>
            <a:spLocks noChangeArrowheads="1"/>
          </p:cNvSpPr>
          <p:nvPr/>
        </p:nvSpPr>
        <p:spPr bwMode="auto">
          <a:xfrm rot="10800000">
            <a:off x="3629025" y="3914775"/>
            <a:ext cx="576263" cy="6477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AutoShape 20">
            <a:extLst>
              <a:ext uri="{FF2B5EF4-FFF2-40B4-BE49-F238E27FC236}">
                <a16:creationId xmlns:a16="http://schemas.microsoft.com/office/drawing/2014/main" id="{2F81B165-5638-4B9F-9071-97233122AD1F}"/>
              </a:ext>
            </a:extLst>
          </p:cNvPr>
          <p:cNvSpPr>
            <a:spLocks noChangeArrowheads="1"/>
          </p:cNvSpPr>
          <p:nvPr/>
        </p:nvSpPr>
        <p:spPr bwMode="auto">
          <a:xfrm flipV="1">
            <a:off x="9407525" y="4238625"/>
            <a:ext cx="503238"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Title 1">
            <a:extLst>
              <a:ext uri="{FF2B5EF4-FFF2-40B4-BE49-F238E27FC236}">
                <a16:creationId xmlns:a16="http://schemas.microsoft.com/office/drawing/2014/main" id="{F0A8349D-3C36-4F2D-A7F6-AA346C55DD39}"/>
              </a:ext>
            </a:extLst>
          </p:cNvPr>
          <p:cNvSpPr txBox="1">
            <a:spLocks/>
          </p:cNvSpPr>
          <p:nvPr/>
        </p:nvSpPr>
        <p:spPr bwMode="auto">
          <a:xfrm>
            <a:off x="0" y="14288"/>
            <a:ext cx="12192000" cy="7223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GB" altLang="en-US" sz="2400" b="1" u="sng">
                <a:latin typeface="Comic Sans MS" panose="030F0702030302020204" pitchFamily="66" charset="0"/>
              </a:rPr>
              <a:t>The forebrain (cerebral cortex):</a:t>
            </a:r>
            <a:r>
              <a:rPr lang="en-GB" altLang="en-US" sz="2400">
                <a:latin typeface="Comic Sans MS" panose="030F0702030302020204" pitchFamily="66" charset="0"/>
              </a:rPr>
              <a:t>study the image and information carefully for 1 minute</a:t>
            </a:r>
            <a:r>
              <a:rPr lang="en-GB" altLang="en-US" sz="2400" b="1">
                <a:latin typeface="Comic Sans MS" panose="030F0702030302020204" pitchFamily="66" charset="0"/>
              </a:rPr>
              <a:t> </a:t>
            </a:r>
            <a:endParaRPr lang="en-GB" altLang="en-US" sz="2400">
              <a:latin typeface="Comic Sans MS" panose="030F0702030302020204" pitchFamily="66" charset="0"/>
            </a:endParaRPr>
          </a:p>
        </p:txBody>
      </p:sp>
    </p:spTree>
    <p:extLst>
      <p:ext uri="{BB962C8B-B14F-4D97-AF65-F5344CB8AC3E}">
        <p14:creationId xmlns:p14="http://schemas.microsoft.com/office/powerpoint/2010/main" val="50275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275">
                                            <p:txEl>
                                              <p:pRg st="0" end="0"/>
                                            </p:txEl>
                                          </p:spTgt>
                                        </p:tgtEl>
                                        <p:attrNameLst>
                                          <p:attrName>style.visibility</p:attrName>
                                        </p:attrNameLst>
                                      </p:cBhvr>
                                      <p:to>
                                        <p:strVal val="visible"/>
                                      </p:to>
                                    </p:set>
                                    <p:anim calcmode="lin" valueType="num">
                                      <p:cBhvr>
                                        <p:cTn id="7" dur="500" fill="hold"/>
                                        <p:tgtEl>
                                          <p:spTgt spid="11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75">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1128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11276">
                                            <p:txEl>
                                              <p:pRg st="0" end="0"/>
                                            </p:txEl>
                                          </p:spTgt>
                                        </p:tgtEl>
                                        <p:attrNameLst>
                                          <p:attrName>style.visibility</p:attrName>
                                        </p:attrNameLst>
                                      </p:cBhvr>
                                      <p:to>
                                        <p:strVal val="visible"/>
                                      </p:to>
                                    </p:set>
                                    <p:anim calcmode="lin" valueType="num">
                                      <p:cBhvr>
                                        <p:cTn id="16" dur="500" fill="hold"/>
                                        <p:tgtEl>
                                          <p:spTgt spid="11276">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1276">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11276">
                                            <p:txEl>
                                              <p:pRg st="0" end="0"/>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12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1276">
                                            <p:txEl>
                                              <p:pRg st="1" end="1"/>
                                            </p:txEl>
                                          </p:spTgt>
                                        </p:tgtEl>
                                        <p:attrNameLst>
                                          <p:attrName>style.visibility</p:attrName>
                                        </p:attrNameLst>
                                      </p:cBhvr>
                                      <p:to>
                                        <p:strVal val="visible"/>
                                      </p:to>
                                    </p:set>
                                    <p:anim calcmode="lin" valueType="num">
                                      <p:cBhvr>
                                        <p:cTn id="25" dur="500" fill="hold"/>
                                        <p:tgtEl>
                                          <p:spTgt spid="1127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1276">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1276">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1277">
                                            <p:txEl>
                                              <p:pRg st="0" end="0"/>
                                            </p:txEl>
                                          </p:spTgt>
                                        </p:tgtEl>
                                        <p:attrNameLst>
                                          <p:attrName>style.visibility</p:attrName>
                                        </p:attrNameLst>
                                      </p:cBhvr>
                                      <p:to>
                                        <p:strVal val="visible"/>
                                      </p:to>
                                    </p:set>
                                    <p:anim calcmode="lin" valueType="num">
                                      <p:cBhvr>
                                        <p:cTn id="32" dur="500" fill="hold"/>
                                        <p:tgtEl>
                                          <p:spTgt spid="11277">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1277">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1277">
                                            <p:txEl>
                                              <p:pRg st="0" end="0"/>
                                            </p:txEl>
                                          </p:spTgt>
                                        </p:tgtEl>
                                      </p:cBhvr>
                                    </p:animEffect>
                                  </p:childTnLst>
                                </p:cTn>
                              </p:par>
                              <p:par>
                                <p:cTn id="35" presetID="1" presetClass="entr" presetSubtype="0" fill="hold" nodeType="withEffect">
                                  <p:stCondLst>
                                    <p:cond delay="0"/>
                                  </p:stCondLst>
                                  <p:childTnLst>
                                    <p:set>
                                      <p:cBhvr>
                                        <p:cTn id="36" dur="1" fill="hold">
                                          <p:stCondLst>
                                            <p:cond delay="0"/>
                                          </p:stCondLst>
                                        </p:cTn>
                                        <p:tgtEl>
                                          <p:spTgt spid="1128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11278">
                                            <p:txEl>
                                              <p:pRg st="0" end="0"/>
                                            </p:txEl>
                                          </p:spTgt>
                                        </p:tgtEl>
                                        <p:attrNameLst>
                                          <p:attrName>style.visibility</p:attrName>
                                        </p:attrNameLst>
                                      </p:cBhvr>
                                      <p:to>
                                        <p:strVal val="visible"/>
                                      </p:to>
                                    </p:set>
                                    <p:anim calcmode="lin" valueType="num">
                                      <p:cBhvr>
                                        <p:cTn id="41" dur="500" fill="hold"/>
                                        <p:tgtEl>
                                          <p:spTgt spid="1127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1278">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1278">
                                            <p:txEl>
                                              <p:pRg st="0" end="0"/>
                                            </p:txEl>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11281"/>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11278">
                                            <p:txEl>
                                              <p:pRg st="1" end="1"/>
                                            </p:txEl>
                                          </p:spTgt>
                                        </p:tgtEl>
                                        <p:attrNameLst>
                                          <p:attrName>style.visibility</p:attrName>
                                        </p:attrNameLst>
                                      </p:cBhvr>
                                      <p:to>
                                        <p:strVal val="visible"/>
                                      </p:to>
                                    </p:set>
                                    <p:anim calcmode="lin" valueType="num">
                                      <p:cBhvr>
                                        <p:cTn id="50" dur="500" fill="hold"/>
                                        <p:tgtEl>
                                          <p:spTgt spid="11278">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1278">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112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8F15-CA27-416B-937C-0C5FDAE77D50}"/>
              </a:ext>
            </a:extLst>
          </p:cNvPr>
          <p:cNvSpPr>
            <a:spLocks noGrp="1"/>
          </p:cNvSpPr>
          <p:nvPr>
            <p:ph type="ctrTitle"/>
          </p:nvPr>
        </p:nvSpPr>
        <p:spPr>
          <a:xfrm>
            <a:off x="0" y="0"/>
            <a:ext cx="12192000" cy="800100"/>
          </a:xfrm>
          <a:solidFill>
            <a:schemeClr val="accent1">
              <a:lumMod val="20000"/>
              <a:lumOff val="80000"/>
            </a:schemeClr>
          </a:solidFill>
        </p:spPr>
        <p:txBody>
          <a:bodyPr rtlCol="0">
            <a:normAutofit/>
          </a:bodyPr>
          <a:lstStyle/>
          <a:p>
            <a:pPr eaLnBrk="1" fontAlgn="auto" hangingPunct="1">
              <a:spcAft>
                <a:spcPts val="0"/>
              </a:spcAft>
              <a:defRPr/>
            </a:pPr>
            <a:r>
              <a:rPr lang="en-GB" sz="2700" u="sng" dirty="0">
                <a:latin typeface="Comic Sans MS" panose="030F0702030302020204" pitchFamily="66" charset="0"/>
              </a:rPr>
              <a:t>Regions of the Brain: the cerebral cortex</a:t>
            </a:r>
          </a:p>
        </p:txBody>
      </p:sp>
      <p:sp>
        <p:nvSpPr>
          <p:cNvPr id="12291" name="Subtitle 2">
            <a:extLst>
              <a:ext uri="{FF2B5EF4-FFF2-40B4-BE49-F238E27FC236}">
                <a16:creationId xmlns:a16="http://schemas.microsoft.com/office/drawing/2014/main" id="{C953A1DC-9C5D-4F0E-AB69-AC5D8D850166}"/>
              </a:ext>
            </a:extLst>
          </p:cNvPr>
          <p:cNvSpPr>
            <a:spLocks noGrp="1"/>
          </p:cNvSpPr>
          <p:nvPr>
            <p:ph type="subTitle" idx="1"/>
          </p:nvPr>
        </p:nvSpPr>
        <p:spPr>
          <a:xfrm>
            <a:off x="1654175" y="1243013"/>
            <a:ext cx="9139238" cy="4549775"/>
          </a:xfrm>
        </p:spPr>
        <p:txBody>
          <a:bodyPr/>
          <a:lstStyle/>
          <a:p>
            <a:pPr algn="l" eaLnBrk="1" hangingPunct="1">
              <a:lnSpc>
                <a:spcPct val="170000"/>
              </a:lnSpc>
            </a:pPr>
            <a:r>
              <a:rPr lang="en-GB" altLang="en-US" sz="2600">
                <a:latin typeface="Comic Sans MS" panose="030F0702030302020204" pitchFamily="66" charset="0"/>
              </a:rPr>
              <a:t>What are the names of each lobe?</a:t>
            </a:r>
          </a:p>
        </p:txBody>
      </p:sp>
      <p:pic>
        <p:nvPicPr>
          <p:cNvPr id="12292" name="Picture 3">
            <a:extLst>
              <a:ext uri="{FF2B5EF4-FFF2-40B4-BE49-F238E27FC236}">
                <a16:creationId xmlns:a16="http://schemas.microsoft.com/office/drawing/2014/main" id="{2CBC61CC-8A49-4609-A7C9-93F0FD10BF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9713" y="2301875"/>
            <a:ext cx="364013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FB8116F6-664D-4B86-AE64-BE462315A02B}"/>
              </a:ext>
            </a:extLst>
          </p:cNvPr>
          <p:cNvSpPr/>
          <p:nvPr/>
        </p:nvSpPr>
        <p:spPr>
          <a:xfrm>
            <a:off x="9793288" y="2716213"/>
            <a:ext cx="1152525"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1</a:t>
            </a:r>
            <a:endParaRPr lang="en-GB" b="1" dirty="0"/>
          </a:p>
        </p:txBody>
      </p:sp>
      <p:sp>
        <p:nvSpPr>
          <p:cNvPr id="6" name="Rounded Rectangle 5">
            <a:extLst>
              <a:ext uri="{FF2B5EF4-FFF2-40B4-BE49-F238E27FC236}">
                <a16:creationId xmlns:a16="http://schemas.microsoft.com/office/drawing/2014/main" id="{8F210366-848E-4646-94E2-18B47624B530}"/>
              </a:ext>
            </a:extLst>
          </p:cNvPr>
          <p:cNvSpPr/>
          <p:nvPr/>
        </p:nvSpPr>
        <p:spPr>
          <a:xfrm>
            <a:off x="8228013" y="2976563"/>
            <a:ext cx="1154112"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2</a:t>
            </a:r>
            <a:endParaRPr lang="en-GB" b="1" dirty="0"/>
          </a:p>
        </p:txBody>
      </p:sp>
      <p:sp>
        <p:nvSpPr>
          <p:cNvPr id="7" name="Rounded Rectangle 6">
            <a:extLst>
              <a:ext uri="{FF2B5EF4-FFF2-40B4-BE49-F238E27FC236}">
                <a16:creationId xmlns:a16="http://schemas.microsoft.com/office/drawing/2014/main" id="{F4F6D7E6-44C3-453A-8434-658CA2898598}"/>
              </a:ext>
            </a:extLst>
          </p:cNvPr>
          <p:cNvSpPr/>
          <p:nvPr/>
        </p:nvSpPr>
        <p:spPr>
          <a:xfrm>
            <a:off x="7496175" y="3783013"/>
            <a:ext cx="1154113" cy="519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4</a:t>
            </a:r>
          </a:p>
        </p:txBody>
      </p:sp>
      <p:sp>
        <p:nvSpPr>
          <p:cNvPr id="8" name="Rounded Rectangle 7">
            <a:extLst>
              <a:ext uri="{FF2B5EF4-FFF2-40B4-BE49-F238E27FC236}">
                <a16:creationId xmlns:a16="http://schemas.microsoft.com/office/drawing/2014/main" id="{1B4620A0-9D37-4838-9F97-D34A9877D38B}"/>
              </a:ext>
            </a:extLst>
          </p:cNvPr>
          <p:cNvSpPr/>
          <p:nvPr/>
        </p:nvSpPr>
        <p:spPr>
          <a:xfrm>
            <a:off x="8966200" y="3879850"/>
            <a:ext cx="1377950" cy="48895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3</a:t>
            </a:r>
          </a:p>
        </p:txBody>
      </p:sp>
      <p:pic>
        <p:nvPicPr>
          <p:cNvPr id="12297" name="Picture 2" descr="Human_Brain01">
            <a:extLst>
              <a:ext uri="{FF2B5EF4-FFF2-40B4-BE49-F238E27FC236}">
                <a16:creationId xmlns:a16="http://schemas.microsoft.com/office/drawing/2014/main" id="{12E94AAB-5AF9-407C-9433-D3191220A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0" b="16554"/>
          <a:stretch>
            <a:fillRect/>
          </a:stretch>
        </p:blipFill>
        <p:spPr bwMode="auto">
          <a:xfrm>
            <a:off x="36513" y="2301875"/>
            <a:ext cx="6418262"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extLst>
              <a:ext uri="{FF2B5EF4-FFF2-40B4-BE49-F238E27FC236}">
                <a16:creationId xmlns:a16="http://schemas.microsoft.com/office/drawing/2014/main" id="{299E0EAB-148A-4771-AE3A-94A1C55F956C}"/>
              </a:ext>
            </a:extLst>
          </p:cNvPr>
          <p:cNvSpPr/>
          <p:nvPr/>
        </p:nvSpPr>
        <p:spPr>
          <a:xfrm>
            <a:off x="249238" y="2457450"/>
            <a:ext cx="1670050" cy="519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1</a:t>
            </a:r>
            <a:endParaRPr lang="en-GB" b="1" dirty="0"/>
          </a:p>
        </p:txBody>
      </p:sp>
      <p:sp>
        <p:nvSpPr>
          <p:cNvPr id="11" name="Rounded Rectangle 10">
            <a:extLst>
              <a:ext uri="{FF2B5EF4-FFF2-40B4-BE49-F238E27FC236}">
                <a16:creationId xmlns:a16="http://schemas.microsoft.com/office/drawing/2014/main" id="{4C327922-F91D-4138-849B-8263B9E4BCC1}"/>
              </a:ext>
            </a:extLst>
          </p:cNvPr>
          <p:cNvSpPr/>
          <p:nvPr/>
        </p:nvSpPr>
        <p:spPr>
          <a:xfrm>
            <a:off x="4179888" y="2457450"/>
            <a:ext cx="1916112" cy="519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2</a:t>
            </a:r>
            <a:endParaRPr lang="en-GB" b="1" dirty="0"/>
          </a:p>
        </p:txBody>
      </p:sp>
      <p:sp>
        <p:nvSpPr>
          <p:cNvPr id="12" name="Rounded Rectangle 11">
            <a:extLst>
              <a:ext uri="{FF2B5EF4-FFF2-40B4-BE49-F238E27FC236}">
                <a16:creationId xmlns:a16="http://schemas.microsoft.com/office/drawing/2014/main" id="{078A2323-D190-42CC-91BB-42E757A7848E}"/>
              </a:ext>
            </a:extLst>
          </p:cNvPr>
          <p:cNvSpPr/>
          <p:nvPr/>
        </p:nvSpPr>
        <p:spPr>
          <a:xfrm>
            <a:off x="395288" y="4859338"/>
            <a:ext cx="2028825" cy="48895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3</a:t>
            </a:r>
          </a:p>
        </p:txBody>
      </p:sp>
      <p:sp>
        <p:nvSpPr>
          <p:cNvPr id="13" name="Rounded Rectangle 12">
            <a:extLst>
              <a:ext uri="{FF2B5EF4-FFF2-40B4-BE49-F238E27FC236}">
                <a16:creationId xmlns:a16="http://schemas.microsoft.com/office/drawing/2014/main" id="{784D81ED-CA62-471B-B22F-E0E6F91849B6}"/>
              </a:ext>
            </a:extLst>
          </p:cNvPr>
          <p:cNvSpPr/>
          <p:nvPr/>
        </p:nvSpPr>
        <p:spPr>
          <a:xfrm>
            <a:off x="4656138" y="3940175"/>
            <a:ext cx="1798637" cy="538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4</a:t>
            </a:r>
          </a:p>
        </p:txBody>
      </p:sp>
      <p:sp>
        <p:nvSpPr>
          <p:cNvPr id="14" name="Rounded Rectangle 13">
            <a:extLst>
              <a:ext uri="{FF2B5EF4-FFF2-40B4-BE49-F238E27FC236}">
                <a16:creationId xmlns:a16="http://schemas.microsoft.com/office/drawing/2014/main" id="{35CFD459-0B9F-4D2E-9A67-97935744518B}"/>
              </a:ext>
            </a:extLst>
          </p:cNvPr>
          <p:cNvSpPr/>
          <p:nvPr/>
        </p:nvSpPr>
        <p:spPr>
          <a:xfrm>
            <a:off x="8388350" y="4464050"/>
            <a:ext cx="1154113" cy="519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5</a:t>
            </a:r>
          </a:p>
        </p:txBody>
      </p:sp>
      <p:sp>
        <p:nvSpPr>
          <p:cNvPr id="15" name="Rounded Rectangle 14">
            <a:extLst>
              <a:ext uri="{FF2B5EF4-FFF2-40B4-BE49-F238E27FC236}">
                <a16:creationId xmlns:a16="http://schemas.microsoft.com/office/drawing/2014/main" id="{6253E59A-FFB1-4C32-9253-62894001DC25}"/>
              </a:ext>
            </a:extLst>
          </p:cNvPr>
          <p:cNvSpPr/>
          <p:nvPr/>
        </p:nvSpPr>
        <p:spPr>
          <a:xfrm>
            <a:off x="4214813" y="4859338"/>
            <a:ext cx="1809750" cy="598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000" b="1" dirty="0"/>
              <a:t>5</a:t>
            </a:r>
          </a:p>
        </p:txBody>
      </p:sp>
    </p:spTree>
    <p:extLst>
      <p:ext uri="{BB962C8B-B14F-4D97-AF65-F5344CB8AC3E}">
        <p14:creationId xmlns:p14="http://schemas.microsoft.com/office/powerpoint/2010/main" val="319364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3067</Words>
  <Application>Microsoft Office PowerPoint</Application>
  <PresentationFormat>Widescreen</PresentationFormat>
  <Paragraphs>344</Paragraphs>
  <Slides>62</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62</vt:i4>
      </vt:variant>
    </vt:vector>
  </HeadingPairs>
  <TitlesOfParts>
    <vt:vector size="74" baseType="lpstr">
      <vt:lpstr>Arial</vt:lpstr>
      <vt:lpstr>Bliss 2 Regular</vt:lpstr>
      <vt:lpstr>Calibri</vt:lpstr>
      <vt:lpstr>Calibri Light</vt:lpstr>
      <vt:lpstr>Comic Sans MS</vt:lpstr>
      <vt:lpstr>Courier New</vt:lpstr>
      <vt:lpstr>Times New Roman</vt:lpstr>
      <vt:lpstr>Wingdings</vt:lpstr>
      <vt:lpstr>Office Theme</vt:lpstr>
      <vt:lpstr>1_Office Theme</vt:lpstr>
      <vt:lpstr>3_Office Theme</vt:lpstr>
      <vt:lpstr>4_Office Theme</vt:lpstr>
      <vt:lpstr>T8 the brain, imaging, Parkinson’s and ecstasy   24 May 2022</vt:lpstr>
      <vt:lpstr>Answers</vt:lpstr>
      <vt:lpstr>Answers</vt:lpstr>
      <vt:lpstr>Thumbs Up/Down. How much do you think you know about:</vt:lpstr>
      <vt:lpstr>Teacher note</vt:lpstr>
      <vt:lpstr>Focus Area 1 from Do Now: </vt:lpstr>
      <vt:lpstr>Parts Of The Brain</vt:lpstr>
      <vt:lpstr>PowerPoint Presentation</vt:lpstr>
      <vt:lpstr>Regions of the Brain: the cerebral cortex</vt:lpstr>
      <vt:lpstr>PowerPoint Presentation</vt:lpstr>
      <vt:lpstr>The forebrain continued</vt:lpstr>
      <vt:lpstr>The hind brain</vt:lpstr>
      <vt:lpstr>Which part of the brain has been damaged? </vt:lpstr>
      <vt:lpstr>Which part of the brain has been damaged? </vt:lpstr>
      <vt:lpstr>Which part of the brain has been damaged? </vt:lpstr>
      <vt:lpstr>Which part of the brain has been damaged? </vt:lpstr>
      <vt:lpstr>Which part of the brain has been damaged? </vt:lpstr>
      <vt:lpstr>Which part of the brain has been damaged? </vt:lpstr>
      <vt:lpstr>Which part of the brain has been damaged? </vt:lpstr>
      <vt:lpstr>Focus Area 2 from Do Now: </vt:lpstr>
      <vt:lpstr>PowerPoint Presentation</vt:lpstr>
      <vt:lpstr>Investigating Brain Structure</vt:lpstr>
      <vt:lpstr>PowerPoint Presentation</vt:lpstr>
      <vt:lpstr>PowerPoint Presentation</vt:lpstr>
      <vt:lpstr>CT/CAT Scan – allows 3D scan of soft tissue using x-rays</vt:lpstr>
      <vt:lpstr>MRI Scan – uses a magnetic field and radiowaves to gain high resolution image of soft tissue</vt:lpstr>
      <vt:lpstr>fMRI –looks at oxygen uptake so can see brain activity </vt:lpstr>
      <vt:lpstr>Task: copy the table </vt:lpstr>
      <vt:lpstr>PowerPoint Presentation</vt:lpstr>
      <vt:lpstr>PowerPoint Presentation</vt:lpstr>
      <vt:lpstr>PowerPoint Presentation</vt:lpstr>
      <vt:lpstr>True or False?</vt:lpstr>
      <vt:lpstr>True or False?</vt:lpstr>
      <vt:lpstr>Exam Practice</vt:lpstr>
      <vt:lpstr>PowerPoint Presentation</vt:lpstr>
      <vt:lpstr>Focus Area 3 from Do Now: </vt:lpstr>
      <vt:lpstr>The Blood-Brain Barrier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Depression or Parkinsons? </vt:lpstr>
      <vt:lpstr>Exam Practice:</vt:lpstr>
      <vt:lpstr>Exam Practice:</vt:lpstr>
      <vt:lpstr>Focus Area 4 from Do Now: </vt:lpstr>
      <vt:lpstr>The diagram shows the variety of ways drugs can effect the synapse.  Prozac is an SSRI- which number represents the way that Prozac works?</vt:lpstr>
      <vt:lpstr>PowerPoint Presentation</vt:lpstr>
      <vt:lpstr>PowerPoint Presentation</vt:lpstr>
      <vt:lpstr>Exam Practice:</vt:lpstr>
      <vt:lpstr>Exam Practice:</vt:lpstr>
      <vt:lpstr>PowerPoint Presentation</vt:lpstr>
      <vt:lpstr>Mark your answers</vt:lpstr>
      <vt:lpstr>PowerPoint Presentation</vt:lpstr>
      <vt:lpstr>PowerPoint Presentation</vt:lpstr>
      <vt:lpstr>PowerPoint Presentation</vt:lpstr>
      <vt:lpstr>Exam Question Booklet: </vt:lpstr>
      <vt:lpstr>Key word definitions testing</vt:lpstr>
      <vt:lpstr>Exit Ticket</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T8 nerve impulses, rods and synapses                               5 May 2022</dc:title>
  <dc:creator>Ms J Fenn</dc:creator>
  <cp:lastModifiedBy>Ms J Fenn</cp:lastModifiedBy>
  <cp:revision>39</cp:revision>
  <dcterms:created xsi:type="dcterms:W3CDTF">2022-05-05T10:46:35Z</dcterms:created>
  <dcterms:modified xsi:type="dcterms:W3CDTF">2022-05-24T06:56:47Z</dcterms:modified>
</cp:coreProperties>
</file>