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6" r:id="rId4"/>
    <p:sldMasterId id="2147483698" r:id="rId5"/>
    <p:sldMasterId id="2147483710" r:id="rId6"/>
  </p:sldMasterIdLst>
  <p:notesMasterIdLst>
    <p:notesMasterId r:id="rId105"/>
  </p:notesMasterIdLst>
  <p:sldIdLst>
    <p:sldId id="259" r:id="rId7"/>
    <p:sldId id="260" r:id="rId8"/>
    <p:sldId id="257" r:id="rId9"/>
    <p:sldId id="261" r:id="rId10"/>
    <p:sldId id="258" r:id="rId11"/>
    <p:sldId id="346"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2" r:id="rId32"/>
    <p:sldId id="283" r:id="rId33"/>
    <p:sldId id="284" r:id="rId34"/>
    <p:sldId id="285" r:id="rId35"/>
    <p:sldId id="286" r:id="rId36"/>
    <p:sldId id="287"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50" r:id="rId93"/>
    <p:sldId id="347" r:id="rId94"/>
    <p:sldId id="351" r:id="rId95"/>
    <p:sldId id="352" r:id="rId96"/>
    <p:sldId id="353" r:id="rId97"/>
    <p:sldId id="354" r:id="rId98"/>
    <p:sldId id="348" r:id="rId99"/>
    <p:sldId id="356" r:id="rId100"/>
    <p:sldId id="355" r:id="rId101"/>
    <p:sldId id="344" r:id="rId102"/>
    <p:sldId id="357" r:id="rId103"/>
    <p:sldId id="345"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07" Type="http://schemas.openxmlformats.org/officeDocument/2006/relationships/viewProps" Target="viewProps.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theme" Target="theme/theme1.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tableStyles" Target="tableStyle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3531B1-2F5E-4EC4-ADE8-BDA6CC4203D1}" type="datetimeFigureOut">
              <a:rPr lang="en-GB" smtClean="0"/>
              <a:t>19/05/2022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2ACDC2-4093-4861-912F-4864699A1961}" type="slidenum">
              <a:rPr lang="en-GB" smtClean="0"/>
              <a:t>‹#›</a:t>
            </a:fld>
            <a:endParaRPr lang="en-GB"/>
          </a:p>
        </p:txBody>
      </p:sp>
    </p:spTree>
    <p:extLst>
      <p:ext uri="{BB962C8B-B14F-4D97-AF65-F5344CB8AC3E}">
        <p14:creationId xmlns:p14="http://schemas.microsoft.com/office/powerpoint/2010/main" val="1651215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AutoNum type="arabicParenR"/>
            </a:pPr>
            <a:endParaRPr lang="en-GB" altLang="en-US"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9C707B0-75EF-4F3D-9EE5-C8D0F1415C76}" type="slidenum">
              <a:rPr lang="en-GB" altLang="en-US" smtClean="0">
                <a:solidFill>
                  <a:srgbClr val="000000"/>
                </a:solidFill>
                <a:latin typeface="Calibri" panose="020F0502020204030204" pitchFamily="34" charset="0"/>
              </a:rPr>
              <a:pPr eaLnBrk="1" hangingPunct="1"/>
              <a:t>8</a:t>
            </a:fld>
            <a:endParaRPr lang="en-GB"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092867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AutoNum type="arabicParenR"/>
            </a:pPr>
            <a:endParaRPr lang="en-GB" altLang="en-US"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46B300D-6102-4E06-8D8D-713A6A5EDE83}" type="slidenum">
              <a:rPr lang="en-GB" altLang="en-US" smtClean="0">
                <a:solidFill>
                  <a:srgbClr val="000000"/>
                </a:solidFill>
                <a:latin typeface="Calibri" panose="020F0502020204030204" pitchFamily="34" charset="0"/>
              </a:rPr>
              <a:pPr eaLnBrk="1" hangingPunct="1"/>
              <a:t>9</a:t>
            </a:fld>
            <a:endParaRPr lang="en-GB"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608060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AutoNum type="arabicParenR"/>
            </a:pPr>
            <a:endParaRPr lang="en-GB" alt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42E2C64-0568-468A-A6B8-94BF0204B9EC}" type="slidenum">
              <a:rPr lang="en-GB" altLang="en-US" smtClean="0">
                <a:solidFill>
                  <a:srgbClr val="000000"/>
                </a:solidFill>
                <a:latin typeface="Calibri" panose="020F0502020204030204" pitchFamily="34" charset="0"/>
              </a:rPr>
              <a:pPr eaLnBrk="1" hangingPunct="1"/>
              <a:t>10</a:t>
            </a:fld>
            <a:endParaRPr lang="en-GB"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162382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 2. radial contract, circular relax 3. circular contract, radial relax 4. midbrain 5. parasympathetic 6. sympathetic </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7AF0A4-DEE3-4A42-9E4D-DAA05EFCAF5C}" type="slidenum">
              <a:rPr lang="en-GB" altLang="en-US" smtClean="0"/>
              <a:pPr/>
              <a:t>21</a:t>
            </a:fld>
            <a:endParaRPr lang="en-GB" altLang="en-US" smtClean="0"/>
          </a:p>
        </p:txBody>
      </p:sp>
    </p:spTree>
    <p:extLst>
      <p:ext uri="{BB962C8B-B14F-4D97-AF65-F5344CB8AC3E}">
        <p14:creationId xmlns:p14="http://schemas.microsoft.com/office/powerpoint/2010/main" val="217048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Partner</a:t>
            </a:r>
            <a:r>
              <a:rPr lang="en-GB" baseline="0" dirty="0" smtClean="0"/>
              <a:t> Talk then cold call? </a:t>
            </a:r>
            <a:endParaRPr lang="en-GB" dirty="0"/>
          </a:p>
        </p:txBody>
      </p:sp>
      <p:sp>
        <p:nvSpPr>
          <p:cNvPr id="4" name="Slide Number Placeholder 3"/>
          <p:cNvSpPr>
            <a:spLocks noGrp="1"/>
          </p:cNvSpPr>
          <p:nvPr>
            <p:ph type="sldNum" sz="quarter" idx="10"/>
          </p:nvPr>
        </p:nvSpPr>
        <p:spPr/>
        <p:txBody>
          <a:bodyPr/>
          <a:lstStyle/>
          <a:p>
            <a:fld id="{72009948-AA7A-41E2-B58A-4AA2C0463C91}" type="slidenum">
              <a:rPr lang="en-GB" smtClean="0"/>
              <a:t>26</a:t>
            </a:fld>
            <a:endParaRPr lang="en-GB"/>
          </a:p>
        </p:txBody>
      </p:sp>
    </p:spTree>
    <p:extLst>
      <p:ext uri="{BB962C8B-B14F-4D97-AF65-F5344CB8AC3E}">
        <p14:creationId xmlns:p14="http://schemas.microsoft.com/office/powerpoint/2010/main" val="2825815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13DB1 https://forms.office.com/Pages/ShareFormPage.aspx?id=iYn3rziWp0eNI4TyuLlMi8B-BXJHprdNq73bu_EMIc5UMFIwTkVWQVpLTVVDVFgzMldTM09CWjY2SC4u&amp;sharetoken=AFIeQEQRNJbLGdg7MOJK</a:t>
            </a:r>
          </a:p>
          <a:p>
            <a:endParaRPr lang="en-GB" dirty="0" smtClean="0"/>
          </a:p>
          <a:p>
            <a:r>
              <a:rPr lang="en-GB" dirty="0" smtClean="0"/>
              <a:t>13BB1 https://forms.office.com/Pages/ResponsePage.aspx?id=iYn3rziWp0eNI4TyuLlMi8B-BXJHprdNq73bu_EMIc5UMVhNTkhWUkpJVTNXWEE4ODIzU1FTTkZUOC4u</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785351A-FCEE-469B-8E5B-41EAF8DB0D10}" type="slidenum">
              <a:rPr lang="en-GB" smtClean="0"/>
              <a:t>28</a:t>
            </a:fld>
            <a:endParaRPr lang="en-GB"/>
          </a:p>
        </p:txBody>
      </p:sp>
    </p:spTree>
    <p:extLst>
      <p:ext uri="{BB962C8B-B14F-4D97-AF65-F5344CB8AC3E}">
        <p14:creationId xmlns:p14="http://schemas.microsoft.com/office/powerpoint/2010/main" val="1685267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Model</a:t>
            </a:r>
            <a:r>
              <a:rPr lang="en-GB" baseline="0" dirty="0" smtClean="0"/>
              <a:t> with </a:t>
            </a:r>
            <a:r>
              <a:rPr lang="en-GB" baseline="0" dirty="0" err="1" smtClean="0"/>
              <a:t>plasticine</a:t>
            </a:r>
            <a:r>
              <a:rPr lang="en-GB" baseline="0" dirty="0" smtClean="0"/>
              <a:t> and mini </a:t>
            </a:r>
            <a:r>
              <a:rPr lang="en-GB" baseline="0" dirty="0" err="1" smtClean="0"/>
              <a:t>wbs</a:t>
            </a:r>
            <a:r>
              <a:rPr lang="en-GB" baseline="0" dirty="0" smtClean="0"/>
              <a:t> at the same time </a:t>
            </a:r>
            <a:endParaRPr lang="en-GB" dirty="0"/>
          </a:p>
        </p:txBody>
      </p:sp>
      <p:sp>
        <p:nvSpPr>
          <p:cNvPr id="4" name="Slide Number Placeholder 3"/>
          <p:cNvSpPr>
            <a:spLocks noGrp="1"/>
          </p:cNvSpPr>
          <p:nvPr>
            <p:ph type="sldNum" sz="quarter" idx="10"/>
          </p:nvPr>
        </p:nvSpPr>
        <p:spPr/>
        <p:txBody>
          <a:bodyPr/>
          <a:lstStyle/>
          <a:p>
            <a:fld id="{72009948-AA7A-41E2-B58A-4AA2C0463C91}" type="slidenum">
              <a:rPr lang="en-GB" smtClean="0"/>
              <a:t>31</a:t>
            </a:fld>
            <a:endParaRPr lang="en-GB"/>
          </a:p>
        </p:txBody>
      </p:sp>
    </p:spTree>
    <p:extLst>
      <p:ext uri="{BB962C8B-B14F-4D97-AF65-F5344CB8AC3E}">
        <p14:creationId xmlns:p14="http://schemas.microsoft.com/office/powerpoint/2010/main" val="3511626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13 DB1 https://forms.office.com/Pages/ResponsePage.aspx?id=iYn3rziWp0eNI4TyuLlMi8B-BXJHprdNq73bu_EMIc5URFczNVhYVUQ3NDg5MlRRV04xMktFMFpHRy4u</a:t>
            </a:r>
          </a:p>
          <a:p>
            <a:endParaRPr lang="en-GB" dirty="0" smtClean="0"/>
          </a:p>
          <a:p>
            <a:r>
              <a:rPr lang="en-GB" dirty="0" smtClean="0"/>
              <a:t>13BB1 https://forms.office.com/Pages/ResponsePage.aspx?id=iYn3rziWp0eNI4TyuLlMi8B-BXJHprdNq73bu_EMIc5UMERIRUVZTjlMQlQ0WlpSUzZCQVVXWjNSUi4u</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A5E59-231C-4491-8E21-C36E75D8687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707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8DFF96E-C17F-4A01-B1AA-4FDDE00DF119}" type="datetimeFigureOut">
              <a:rPr lang="en-GB" smtClean="0"/>
              <a:t>19/05/2022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6C8DA3-240C-4003-994D-B5C8D9749893}" type="slidenum">
              <a:rPr lang="en-GB" smtClean="0"/>
              <a:t>‹#›</a:t>
            </a:fld>
            <a:endParaRPr lang="en-GB"/>
          </a:p>
        </p:txBody>
      </p:sp>
    </p:spTree>
    <p:extLst>
      <p:ext uri="{BB962C8B-B14F-4D97-AF65-F5344CB8AC3E}">
        <p14:creationId xmlns:p14="http://schemas.microsoft.com/office/powerpoint/2010/main" val="2471513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8DFF96E-C17F-4A01-B1AA-4FDDE00DF119}" type="datetimeFigureOut">
              <a:rPr lang="en-GB" smtClean="0"/>
              <a:t>19/05/2022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6C8DA3-240C-4003-994D-B5C8D9749893}" type="slidenum">
              <a:rPr lang="en-GB" smtClean="0"/>
              <a:t>‹#›</a:t>
            </a:fld>
            <a:endParaRPr lang="en-GB"/>
          </a:p>
        </p:txBody>
      </p:sp>
    </p:spTree>
    <p:extLst>
      <p:ext uri="{BB962C8B-B14F-4D97-AF65-F5344CB8AC3E}">
        <p14:creationId xmlns:p14="http://schemas.microsoft.com/office/powerpoint/2010/main" val="2541213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8DFF96E-C17F-4A01-B1AA-4FDDE00DF119}" type="datetimeFigureOut">
              <a:rPr lang="en-GB" smtClean="0"/>
              <a:t>19/05/2022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6C8DA3-240C-4003-994D-B5C8D9749893}" type="slidenum">
              <a:rPr lang="en-GB" smtClean="0"/>
              <a:t>‹#›</a:t>
            </a:fld>
            <a:endParaRPr lang="en-GB"/>
          </a:p>
        </p:txBody>
      </p:sp>
    </p:spTree>
    <p:extLst>
      <p:ext uri="{BB962C8B-B14F-4D97-AF65-F5344CB8AC3E}">
        <p14:creationId xmlns:p14="http://schemas.microsoft.com/office/powerpoint/2010/main" val="382526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2"/>
          <p:cNvSpPr>
            <a:spLocks noGrp="1" noChangeArrowheads="1"/>
          </p:cNvSpPr>
          <p:nvPr>
            <p:ph type="dt" sz="half" idx="10"/>
          </p:nvPr>
        </p:nvSpPr>
        <p:spPr/>
        <p:txBody>
          <a:bodyPr/>
          <a:lstStyle>
            <a:lvl1pPr>
              <a:defRPr/>
            </a:lvl1pPr>
          </a:lstStyle>
          <a:p>
            <a:pPr>
              <a:defRPr/>
            </a:pPr>
            <a:endParaRPr lang="en-GB"/>
          </a:p>
        </p:txBody>
      </p:sp>
      <p:sp>
        <p:nvSpPr>
          <p:cNvPr id="6" name="Rectangle 13"/>
          <p:cNvSpPr>
            <a:spLocks noGrp="1" noChangeArrowheads="1"/>
          </p:cNvSpPr>
          <p:nvPr>
            <p:ph type="ftr" sz="quarter" idx="11"/>
          </p:nvPr>
        </p:nvSpPr>
        <p:spPr/>
        <p:txBody>
          <a:bodyPr/>
          <a:lstStyle>
            <a:lvl1pPr>
              <a:defRPr/>
            </a:lvl1pPr>
          </a:lstStyle>
          <a:p>
            <a:pPr>
              <a:defRPr/>
            </a:pPr>
            <a:endParaRPr lang="en-GB"/>
          </a:p>
        </p:txBody>
      </p:sp>
      <p:sp>
        <p:nvSpPr>
          <p:cNvPr id="7" name="Rectangle 14"/>
          <p:cNvSpPr>
            <a:spLocks noGrp="1" noChangeArrowheads="1"/>
          </p:cNvSpPr>
          <p:nvPr>
            <p:ph type="sldNum" sz="quarter" idx="12"/>
          </p:nvPr>
        </p:nvSpPr>
        <p:spPr/>
        <p:txBody>
          <a:bodyPr/>
          <a:lstStyle>
            <a:lvl1pPr>
              <a:defRPr/>
            </a:lvl1pPr>
          </a:lstStyle>
          <a:p>
            <a:pPr>
              <a:defRPr/>
            </a:pPr>
            <a:fld id="{D2FF5976-57A5-4C81-9B8B-14C3CECD0130}" type="slidenum">
              <a:rPr lang="en-GB" altLang="en-US"/>
              <a:pPr>
                <a:defRPr/>
              </a:pPr>
              <a:t>‹#›</a:t>
            </a:fld>
            <a:endParaRPr lang="en-GB" altLang="en-US"/>
          </a:p>
        </p:txBody>
      </p:sp>
    </p:spTree>
    <p:extLst>
      <p:ext uri="{BB962C8B-B14F-4D97-AF65-F5344CB8AC3E}">
        <p14:creationId xmlns:p14="http://schemas.microsoft.com/office/powerpoint/2010/main" val="3544662819"/>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ADE32471-08DF-4F6D-A07D-1E46157EDA64}" type="datetimeFigureOut">
              <a:rPr lang="en-GB"/>
              <a:pPr>
                <a:defRPr/>
              </a:pPr>
              <a:t>19/05/2022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4AD1558-E6BE-4E36-8E2A-6B7A299A2E82}" type="slidenum">
              <a:rPr lang="en-GB"/>
              <a:pPr>
                <a:defRPr/>
              </a:pPr>
              <a:t>‹#›</a:t>
            </a:fld>
            <a:endParaRPr lang="en-GB"/>
          </a:p>
        </p:txBody>
      </p:sp>
    </p:spTree>
    <p:extLst>
      <p:ext uri="{BB962C8B-B14F-4D97-AF65-F5344CB8AC3E}">
        <p14:creationId xmlns:p14="http://schemas.microsoft.com/office/powerpoint/2010/main" val="2058904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8DF89E69-F523-4742-BC25-D8EE586308C1}" type="datetimeFigureOut">
              <a:rPr lang="en-GB"/>
              <a:pPr>
                <a:defRPr/>
              </a:pPr>
              <a:t>19/05/2022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78781B2-CA48-465B-9C4D-F920649ED883}" type="slidenum">
              <a:rPr lang="en-GB"/>
              <a:pPr>
                <a:defRPr/>
              </a:pPr>
              <a:t>‹#›</a:t>
            </a:fld>
            <a:endParaRPr lang="en-GB"/>
          </a:p>
        </p:txBody>
      </p:sp>
    </p:spTree>
    <p:extLst>
      <p:ext uri="{BB962C8B-B14F-4D97-AF65-F5344CB8AC3E}">
        <p14:creationId xmlns:p14="http://schemas.microsoft.com/office/powerpoint/2010/main" val="1386996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770F54C6-4FB3-4838-BB3B-2B735633EA83}" type="datetimeFigureOut">
              <a:rPr lang="en-GB"/>
              <a:pPr>
                <a:defRPr/>
              </a:pPr>
              <a:t>19/05/2022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9DA6A3C-A206-4582-B076-8DCE8BB29F64}" type="slidenum">
              <a:rPr lang="en-GB"/>
              <a:pPr>
                <a:defRPr/>
              </a:pPr>
              <a:t>‹#›</a:t>
            </a:fld>
            <a:endParaRPr lang="en-GB"/>
          </a:p>
        </p:txBody>
      </p:sp>
    </p:spTree>
    <p:extLst>
      <p:ext uri="{BB962C8B-B14F-4D97-AF65-F5344CB8AC3E}">
        <p14:creationId xmlns:p14="http://schemas.microsoft.com/office/powerpoint/2010/main" val="3090959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9CD49277-E5E2-49DE-AB50-B654BC89AAC4}" type="datetimeFigureOut">
              <a:rPr lang="en-GB"/>
              <a:pPr>
                <a:defRPr/>
              </a:pPr>
              <a:t>19/05/2022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F8B22624-3BBA-450B-BDD0-191A6DA7A146}" type="slidenum">
              <a:rPr lang="en-GB"/>
              <a:pPr>
                <a:defRPr/>
              </a:pPr>
              <a:t>‹#›</a:t>
            </a:fld>
            <a:endParaRPr lang="en-GB"/>
          </a:p>
        </p:txBody>
      </p:sp>
    </p:spTree>
    <p:extLst>
      <p:ext uri="{BB962C8B-B14F-4D97-AF65-F5344CB8AC3E}">
        <p14:creationId xmlns:p14="http://schemas.microsoft.com/office/powerpoint/2010/main" val="1813952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11BAD132-160A-4EA9-968C-E8C49EB459F4}" type="datetimeFigureOut">
              <a:rPr lang="en-GB"/>
              <a:pPr>
                <a:defRPr/>
              </a:pPr>
              <a:t>19/05/2022</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7846946B-D041-4708-802F-16280E6389A2}" type="slidenum">
              <a:rPr lang="en-GB"/>
              <a:pPr>
                <a:defRPr/>
              </a:pPr>
              <a:t>‹#›</a:t>
            </a:fld>
            <a:endParaRPr lang="en-GB"/>
          </a:p>
        </p:txBody>
      </p:sp>
    </p:spTree>
    <p:extLst>
      <p:ext uri="{BB962C8B-B14F-4D97-AF65-F5344CB8AC3E}">
        <p14:creationId xmlns:p14="http://schemas.microsoft.com/office/powerpoint/2010/main" val="3254805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D90330C1-6436-42A2-9568-53BEE2167C89}" type="datetimeFigureOut">
              <a:rPr lang="en-GB"/>
              <a:pPr>
                <a:defRPr/>
              </a:pPr>
              <a:t>19/05/2022</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FC74D7B8-67F4-4174-9F33-BCEAE09F28E3}" type="slidenum">
              <a:rPr lang="en-GB"/>
              <a:pPr>
                <a:defRPr/>
              </a:pPr>
              <a:t>‹#›</a:t>
            </a:fld>
            <a:endParaRPr lang="en-GB"/>
          </a:p>
        </p:txBody>
      </p:sp>
    </p:spTree>
    <p:extLst>
      <p:ext uri="{BB962C8B-B14F-4D97-AF65-F5344CB8AC3E}">
        <p14:creationId xmlns:p14="http://schemas.microsoft.com/office/powerpoint/2010/main" val="3903679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B19009C-3B7B-4D05-83BB-852523466F1A}" type="datetimeFigureOut">
              <a:rPr lang="en-GB"/>
              <a:pPr>
                <a:defRPr/>
              </a:pPr>
              <a:t>19/05/2022</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55F605DB-DA21-4554-82D7-9543A6F85EE8}" type="slidenum">
              <a:rPr lang="en-GB"/>
              <a:pPr>
                <a:defRPr/>
              </a:pPr>
              <a:t>‹#›</a:t>
            </a:fld>
            <a:endParaRPr lang="en-GB"/>
          </a:p>
        </p:txBody>
      </p:sp>
    </p:spTree>
    <p:extLst>
      <p:ext uri="{BB962C8B-B14F-4D97-AF65-F5344CB8AC3E}">
        <p14:creationId xmlns:p14="http://schemas.microsoft.com/office/powerpoint/2010/main" val="4232456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8DFF96E-C17F-4A01-B1AA-4FDDE00DF119}" type="datetimeFigureOut">
              <a:rPr lang="en-GB" smtClean="0"/>
              <a:t>19/05/2022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6C8DA3-240C-4003-994D-B5C8D9749893}" type="slidenum">
              <a:rPr lang="en-GB" smtClean="0"/>
              <a:t>‹#›</a:t>
            </a:fld>
            <a:endParaRPr lang="en-GB"/>
          </a:p>
        </p:txBody>
      </p:sp>
    </p:spTree>
    <p:extLst>
      <p:ext uri="{BB962C8B-B14F-4D97-AF65-F5344CB8AC3E}">
        <p14:creationId xmlns:p14="http://schemas.microsoft.com/office/powerpoint/2010/main" val="3652358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73A676A6-18A8-4EEF-9FFC-C577705B45BF}" type="datetimeFigureOut">
              <a:rPr lang="en-GB"/>
              <a:pPr>
                <a:defRPr/>
              </a:pPr>
              <a:t>19/05/2022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48B5123-F661-4C7F-8D34-CAC1EC72BD8D}" type="slidenum">
              <a:rPr lang="en-GB"/>
              <a:pPr>
                <a:defRPr/>
              </a:pPr>
              <a:t>‹#›</a:t>
            </a:fld>
            <a:endParaRPr lang="en-GB"/>
          </a:p>
        </p:txBody>
      </p:sp>
    </p:spTree>
    <p:extLst>
      <p:ext uri="{BB962C8B-B14F-4D97-AF65-F5344CB8AC3E}">
        <p14:creationId xmlns:p14="http://schemas.microsoft.com/office/powerpoint/2010/main" val="2095644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smtClean="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9E0442E1-2BAA-455B-A182-5142B51A871C}" type="datetimeFigureOut">
              <a:rPr lang="en-GB"/>
              <a:pPr>
                <a:defRPr/>
              </a:pPr>
              <a:t>19/05/2022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4C29E0F-F923-44EC-B927-4AB1B9801D8E}" type="slidenum">
              <a:rPr lang="en-GB"/>
              <a:pPr>
                <a:defRPr/>
              </a:pPr>
              <a:t>‹#›</a:t>
            </a:fld>
            <a:endParaRPr lang="en-GB"/>
          </a:p>
        </p:txBody>
      </p:sp>
    </p:spTree>
    <p:extLst>
      <p:ext uri="{BB962C8B-B14F-4D97-AF65-F5344CB8AC3E}">
        <p14:creationId xmlns:p14="http://schemas.microsoft.com/office/powerpoint/2010/main" val="3317001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EB27C767-0783-47BE-A2EF-898EC2EDB96B}" type="datetimeFigureOut">
              <a:rPr lang="en-GB"/>
              <a:pPr>
                <a:defRPr/>
              </a:pPr>
              <a:t>19/05/2022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128459B-465D-4AD1-9C71-836683322556}" type="slidenum">
              <a:rPr lang="en-GB"/>
              <a:pPr>
                <a:defRPr/>
              </a:pPr>
              <a:t>‹#›</a:t>
            </a:fld>
            <a:endParaRPr lang="en-GB"/>
          </a:p>
        </p:txBody>
      </p:sp>
    </p:spTree>
    <p:extLst>
      <p:ext uri="{BB962C8B-B14F-4D97-AF65-F5344CB8AC3E}">
        <p14:creationId xmlns:p14="http://schemas.microsoft.com/office/powerpoint/2010/main" val="3957007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FE1017CF-7ED8-43BE-96FF-CF879FE17884}" type="datetimeFigureOut">
              <a:rPr lang="en-GB"/>
              <a:pPr>
                <a:defRPr/>
              </a:pPr>
              <a:t>19/05/2022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59B3B73-C20B-4A0F-80EB-9C5C231C110F}" type="slidenum">
              <a:rPr lang="en-GB"/>
              <a:pPr>
                <a:defRPr/>
              </a:pPr>
              <a:t>‹#›</a:t>
            </a:fld>
            <a:endParaRPr lang="en-GB"/>
          </a:p>
        </p:txBody>
      </p:sp>
    </p:spTree>
    <p:extLst>
      <p:ext uri="{BB962C8B-B14F-4D97-AF65-F5344CB8AC3E}">
        <p14:creationId xmlns:p14="http://schemas.microsoft.com/office/powerpoint/2010/main" val="9090793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A78754F9-123E-49A5-AFE4-7859F88147A7}" type="datetimeFigureOut">
              <a:rPr lang="en-GB"/>
              <a:pPr>
                <a:defRPr/>
              </a:pPr>
              <a:t>19/05/2022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9CB1FAE-A20E-4E3A-8930-306747A7366D}" type="slidenum">
              <a:rPr lang="en-GB"/>
              <a:pPr>
                <a:defRPr/>
              </a:pPr>
              <a:t>‹#›</a:t>
            </a:fld>
            <a:endParaRPr lang="en-GB"/>
          </a:p>
        </p:txBody>
      </p:sp>
    </p:spTree>
    <p:extLst>
      <p:ext uri="{BB962C8B-B14F-4D97-AF65-F5344CB8AC3E}">
        <p14:creationId xmlns:p14="http://schemas.microsoft.com/office/powerpoint/2010/main" val="3557568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E4A7AAC-468B-48BC-9CD8-9DB30F522D79}" type="datetimeFigureOut">
              <a:rPr lang="en-GB"/>
              <a:pPr>
                <a:defRPr/>
              </a:pPr>
              <a:t>19/05/2022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61D36E6-CEB7-4E84-A18F-574332DBFB7D}" type="slidenum">
              <a:rPr lang="en-GB"/>
              <a:pPr>
                <a:defRPr/>
              </a:pPr>
              <a:t>‹#›</a:t>
            </a:fld>
            <a:endParaRPr lang="en-GB"/>
          </a:p>
        </p:txBody>
      </p:sp>
    </p:spTree>
    <p:extLst>
      <p:ext uri="{BB962C8B-B14F-4D97-AF65-F5344CB8AC3E}">
        <p14:creationId xmlns:p14="http://schemas.microsoft.com/office/powerpoint/2010/main" val="828815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46CE3124-C3A0-4EB0-A4A5-FDA26EE41AE0}" type="datetimeFigureOut">
              <a:rPr lang="en-GB"/>
              <a:pPr>
                <a:defRPr/>
              </a:pPr>
              <a:t>19/05/2022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24E2E33-4781-4322-9697-DDF99E62D7A7}" type="slidenum">
              <a:rPr lang="en-GB"/>
              <a:pPr>
                <a:defRPr/>
              </a:pPr>
              <a:t>‹#›</a:t>
            </a:fld>
            <a:endParaRPr lang="en-GB"/>
          </a:p>
        </p:txBody>
      </p:sp>
    </p:spTree>
    <p:extLst>
      <p:ext uri="{BB962C8B-B14F-4D97-AF65-F5344CB8AC3E}">
        <p14:creationId xmlns:p14="http://schemas.microsoft.com/office/powerpoint/2010/main" val="40325370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28C6373-7C22-4832-9985-4E7617A8D7B5}" type="datetimeFigureOut">
              <a:rPr lang="en-GB"/>
              <a:pPr>
                <a:defRPr/>
              </a:pPr>
              <a:t>19/05/2022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E2DF81A-8C83-4E88-97DC-67F1EF6F9F72}" type="slidenum">
              <a:rPr lang="en-GB"/>
              <a:pPr>
                <a:defRPr/>
              </a:pPr>
              <a:t>‹#›</a:t>
            </a:fld>
            <a:endParaRPr lang="en-GB"/>
          </a:p>
        </p:txBody>
      </p:sp>
    </p:spTree>
    <p:extLst>
      <p:ext uri="{BB962C8B-B14F-4D97-AF65-F5344CB8AC3E}">
        <p14:creationId xmlns:p14="http://schemas.microsoft.com/office/powerpoint/2010/main" val="2593281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43F5C0A1-0F47-4200-9CAA-25359E05739C}" type="datetimeFigureOut">
              <a:rPr lang="en-GB"/>
              <a:pPr>
                <a:defRPr/>
              </a:pPr>
              <a:t>19/05/2022</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CA660B67-864D-43E0-A53C-67EDFC4AAFDA}" type="slidenum">
              <a:rPr lang="en-GB"/>
              <a:pPr>
                <a:defRPr/>
              </a:pPr>
              <a:t>‹#›</a:t>
            </a:fld>
            <a:endParaRPr lang="en-GB"/>
          </a:p>
        </p:txBody>
      </p:sp>
    </p:spTree>
    <p:extLst>
      <p:ext uri="{BB962C8B-B14F-4D97-AF65-F5344CB8AC3E}">
        <p14:creationId xmlns:p14="http://schemas.microsoft.com/office/powerpoint/2010/main" val="3891432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E3AC84CB-0117-4C86-BC67-AE3AB3C12AFE}" type="datetimeFigureOut">
              <a:rPr lang="en-GB"/>
              <a:pPr>
                <a:defRPr/>
              </a:pPr>
              <a:t>19/05/2022</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6B9CB70F-0084-4326-92DD-AB2585D109F0}" type="slidenum">
              <a:rPr lang="en-GB"/>
              <a:pPr>
                <a:defRPr/>
              </a:pPr>
              <a:t>‹#›</a:t>
            </a:fld>
            <a:endParaRPr lang="en-GB"/>
          </a:p>
        </p:txBody>
      </p:sp>
    </p:spTree>
    <p:extLst>
      <p:ext uri="{BB962C8B-B14F-4D97-AF65-F5344CB8AC3E}">
        <p14:creationId xmlns:p14="http://schemas.microsoft.com/office/powerpoint/2010/main" val="3522249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8DFF96E-C17F-4A01-B1AA-4FDDE00DF119}" type="datetimeFigureOut">
              <a:rPr lang="en-GB" smtClean="0"/>
              <a:t>19/05/2022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6C8DA3-240C-4003-994D-B5C8D9749893}" type="slidenum">
              <a:rPr lang="en-GB" smtClean="0"/>
              <a:t>‹#›</a:t>
            </a:fld>
            <a:endParaRPr lang="en-GB"/>
          </a:p>
        </p:txBody>
      </p:sp>
    </p:spTree>
    <p:extLst>
      <p:ext uri="{BB962C8B-B14F-4D97-AF65-F5344CB8AC3E}">
        <p14:creationId xmlns:p14="http://schemas.microsoft.com/office/powerpoint/2010/main" val="3436369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0489F4-35CF-4CE6-B416-E938F9952F4E}" type="datetimeFigureOut">
              <a:rPr lang="en-GB"/>
              <a:pPr>
                <a:defRPr/>
              </a:pPr>
              <a:t>19/05/2022</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CB70F193-EA45-4F43-8170-A3A2C00BFC8B}" type="slidenum">
              <a:rPr lang="en-GB"/>
              <a:pPr>
                <a:defRPr/>
              </a:pPr>
              <a:t>‹#›</a:t>
            </a:fld>
            <a:endParaRPr lang="en-GB"/>
          </a:p>
        </p:txBody>
      </p:sp>
    </p:spTree>
    <p:extLst>
      <p:ext uri="{BB962C8B-B14F-4D97-AF65-F5344CB8AC3E}">
        <p14:creationId xmlns:p14="http://schemas.microsoft.com/office/powerpoint/2010/main" val="2685018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CC1E0679-FBDB-4B95-ADA4-468C2E5D722F}" type="datetimeFigureOut">
              <a:rPr lang="en-GB"/>
              <a:pPr>
                <a:defRPr/>
              </a:pPr>
              <a:t>19/05/2022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EEBCA3A-BCB1-4C93-B476-007D94293525}" type="slidenum">
              <a:rPr lang="en-GB"/>
              <a:pPr>
                <a:defRPr/>
              </a:pPr>
              <a:t>‹#›</a:t>
            </a:fld>
            <a:endParaRPr lang="en-GB"/>
          </a:p>
        </p:txBody>
      </p:sp>
    </p:spTree>
    <p:extLst>
      <p:ext uri="{BB962C8B-B14F-4D97-AF65-F5344CB8AC3E}">
        <p14:creationId xmlns:p14="http://schemas.microsoft.com/office/powerpoint/2010/main" val="1118854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8624F21D-9E03-43D4-96B2-1F10FD357A1E}" type="datetimeFigureOut">
              <a:rPr lang="en-GB"/>
              <a:pPr>
                <a:defRPr/>
              </a:pPr>
              <a:t>19/05/2022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792AC2B-7D7A-46AD-93E4-5190D867DE11}" type="slidenum">
              <a:rPr lang="en-GB"/>
              <a:pPr>
                <a:defRPr/>
              </a:pPr>
              <a:t>‹#›</a:t>
            </a:fld>
            <a:endParaRPr lang="en-GB"/>
          </a:p>
        </p:txBody>
      </p:sp>
    </p:spTree>
    <p:extLst>
      <p:ext uri="{BB962C8B-B14F-4D97-AF65-F5344CB8AC3E}">
        <p14:creationId xmlns:p14="http://schemas.microsoft.com/office/powerpoint/2010/main" val="13713420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2DC121A-1A8D-464D-A086-E85ED2FA4F84}" type="datetimeFigureOut">
              <a:rPr lang="en-GB"/>
              <a:pPr>
                <a:defRPr/>
              </a:pPr>
              <a:t>19/05/2022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2F8EB66-F0CB-485E-918E-A581D26F0C64}" type="slidenum">
              <a:rPr lang="en-GB"/>
              <a:pPr>
                <a:defRPr/>
              </a:pPr>
              <a:t>‹#›</a:t>
            </a:fld>
            <a:endParaRPr lang="en-GB"/>
          </a:p>
        </p:txBody>
      </p:sp>
    </p:spTree>
    <p:extLst>
      <p:ext uri="{BB962C8B-B14F-4D97-AF65-F5344CB8AC3E}">
        <p14:creationId xmlns:p14="http://schemas.microsoft.com/office/powerpoint/2010/main" val="32422158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799B46B-0D5E-4F9C-8820-BB2EEDB55954}" type="datetimeFigureOut">
              <a:rPr lang="en-GB"/>
              <a:pPr>
                <a:defRPr/>
              </a:pPr>
              <a:t>19/05/2022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ECEE600-D78F-4B5C-90A4-65A7C1332260}" type="slidenum">
              <a:rPr lang="en-GB"/>
              <a:pPr>
                <a:defRPr/>
              </a:pPr>
              <a:t>‹#›</a:t>
            </a:fld>
            <a:endParaRPr lang="en-GB"/>
          </a:p>
        </p:txBody>
      </p:sp>
    </p:spTree>
    <p:extLst>
      <p:ext uri="{BB962C8B-B14F-4D97-AF65-F5344CB8AC3E}">
        <p14:creationId xmlns:p14="http://schemas.microsoft.com/office/powerpoint/2010/main" val="1087811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3"/>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3"/>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2"/>
          <p:cNvSpPr>
            <a:spLocks noGrp="1" noChangeArrowheads="1"/>
          </p:cNvSpPr>
          <p:nvPr>
            <p:ph type="dt" sz="half" idx="10"/>
          </p:nvPr>
        </p:nvSpPr>
        <p:spPr/>
        <p:txBody>
          <a:bodyPr/>
          <a:lstStyle>
            <a:lvl1pPr>
              <a:defRPr/>
            </a:lvl1pPr>
          </a:lstStyle>
          <a:p>
            <a:pPr>
              <a:defRPr/>
            </a:pPr>
            <a:endParaRPr lang="en-GB"/>
          </a:p>
        </p:txBody>
      </p:sp>
      <p:sp>
        <p:nvSpPr>
          <p:cNvPr id="6" name="Rectangle 13"/>
          <p:cNvSpPr>
            <a:spLocks noGrp="1" noChangeArrowheads="1"/>
          </p:cNvSpPr>
          <p:nvPr>
            <p:ph type="ftr" sz="quarter" idx="11"/>
          </p:nvPr>
        </p:nvSpPr>
        <p:spPr/>
        <p:txBody>
          <a:bodyPr/>
          <a:lstStyle>
            <a:lvl1pPr>
              <a:defRPr/>
            </a:lvl1pPr>
          </a:lstStyle>
          <a:p>
            <a:pPr>
              <a:defRPr/>
            </a:pPr>
            <a:endParaRPr lang="en-GB"/>
          </a:p>
        </p:txBody>
      </p:sp>
      <p:sp>
        <p:nvSpPr>
          <p:cNvPr id="7" name="Rectangle 14"/>
          <p:cNvSpPr>
            <a:spLocks noGrp="1" noChangeArrowheads="1"/>
          </p:cNvSpPr>
          <p:nvPr>
            <p:ph type="sldNum" sz="quarter" idx="12"/>
          </p:nvPr>
        </p:nvSpPr>
        <p:spPr/>
        <p:txBody>
          <a:bodyPr/>
          <a:lstStyle>
            <a:lvl1pPr>
              <a:defRPr/>
            </a:lvl1pPr>
          </a:lstStyle>
          <a:p>
            <a:pPr>
              <a:defRPr/>
            </a:pPr>
            <a:fld id="{95C8934D-67FE-4BC9-A7EE-8456CFEF51F6}" type="slidenum">
              <a:rPr lang="en-GB" altLang="en-US"/>
              <a:pPr>
                <a:defRPr/>
              </a:pPr>
              <a:t>‹#›</a:t>
            </a:fld>
            <a:endParaRPr lang="en-GB" altLang="en-US"/>
          </a:p>
        </p:txBody>
      </p:sp>
    </p:spTree>
    <p:extLst>
      <p:ext uri="{BB962C8B-B14F-4D97-AF65-F5344CB8AC3E}">
        <p14:creationId xmlns:p14="http://schemas.microsoft.com/office/powerpoint/2010/main" val="279046634"/>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AF7025B-6E29-46F3-B77D-57F7F58F5D4E}" type="slidenum">
              <a:rPr lang="en-US" altLang="en-US"/>
              <a:pPr>
                <a:defRPr/>
              </a:pPr>
              <a:t>‹#›</a:t>
            </a:fld>
            <a:endParaRPr lang="en-US" altLang="en-US"/>
          </a:p>
        </p:txBody>
      </p:sp>
    </p:spTree>
    <p:extLst>
      <p:ext uri="{BB962C8B-B14F-4D97-AF65-F5344CB8AC3E}">
        <p14:creationId xmlns:p14="http://schemas.microsoft.com/office/powerpoint/2010/main" val="2236322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8393D83-182A-4950-9D70-05B41FE0CDCE}" type="slidenum">
              <a:rPr lang="en-US" altLang="en-US"/>
              <a:pPr>
                <a:defRPr/>
              </a:pPr>
              <a:t>‹#›</a:t>
            </a:fld>
            <a:endParaRPr lang="en-US" altLang="en-US"/>
          </a:p>
        </p:txBody>
      </p:sp>
    </p:spTree>
    <p:extLst>
      <p:ext uri="{BB962C8B-B14F-4D97-AF65-F5344CB8AC3E}">
        <p14:creationId xmlns:p14="http://schemas.microsoft.com/office/powerpoint/2010/main" val="1382768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02CD545-F08F-4B22-A37D-637E49315A69}" type="slidenum">
              <a:rPr lang="en-US" altLang="en-US"/>
              <a:pPr>
                <a:defRPr/>
              </a:pPr>
              <a:t>‹#›</a:t>
            </a:fld>
            <a:endParaRPr lang="en-US" altLang="en-US"/>
          </a:p>
        </p:txBody>
      </p:sp>
    </p:spTree>
    <p:extLst>
      <p:ext uri="{BB962C8B-B14F-4D97-AF65-F5344CB8AC3E}">
        <p14:creationId xmlns:p14="http://schemas.microsoft.com/office/powerpoint/2010/main" val="695320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069904F-DF82-4DAC-A9B3-299C771E4CD2}" type="slidenum">
              <a:rPr lang="en-US" altLang="en-US"/>
              <a:pPr>
                <a:defRPr/>
              </a:pPr>
              <a:t>‹#›</a:t>
            </a:fld>
            <a:endParaRPr lang="en-US" altLang="en-US"/>
          </a:p>
        </p:txBody>
      </p:sp>
    </p:spTree>
    <p:extLst>
      <p:ext uri="{BB962C8B-B14F-4D97-AF65-F5344CB8AC3E}">
        <p14:creationId xmlns:p14="http://schemas.microsoft.com/office/powerpoint/2010/main" val="2467445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8DFF96E-C17F-4A01-B1AA-4FDDE00DF119}" type="datetimeFigureOut">
              <a:rPr lang="en-GB" smtClean="0"/>
              <a:t>19/05/2022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6C8DA3-240C-4003-994D-B5C8D9749893}" type="slidenum">
              <a:rPr lang="en-GB" smtClean="0"/>
              <a:t>‹#›</a:t>
            </a:fld>
            <a:endParaRPr lang="en-GB"/>
          </a:p>
        </p:txBody>
      </p:sp>
    </p:spTree>
    <p:extLst>
      <p:ext uri="{BB962C8B-B14F-4D97-AF65-F5344CB8AC3E}">
        <p14:creationId xmlns:p14="http://schemas.microsoft.com/office/powerpoint/2010/main" val="30182502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DE614161-85BC-498A-983D-A68D8725D457}" type="slidenum">
              <a:rPr lang="en-US" altLang="en-US"/>
              <a:pPr>
                <a:defRPr/>
              </a:pPr>
              <a:t>‹#›</a:t>
            </a:fld>
            <a:endParaRPr lang="en-US" altLang="en-US"/>
          </a:p>
        </p:txBody>
      </p:sp>
    </p:spTree>
    <p:extLst>
      <p:ext uri="{BB962C8B-B14F-4D97-AF65-F5344CB8AC3E}">
        <p14:creationId xmlns:p14="http://schemas.microsoft.com/office/powerpoint/2010/main" val="4143664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BCBBCCB6-5A0C-402B-B0FE-84F77BC43EE6}" type="slidenum">
              <a:rPr lang="en-US" altLang="en-US"/>
              <a:pPr>
                <a:defRPr/>
              </a:pPr>
              <a:t>‹#›</a:t>
            </a:fld>
            <a:endParaRPr lang="en-US" altLang="en-US"/>
          </a:p>
        </p:txBody>
      </p:sp>
    </p:spTree>
    <p:extLst>
      <p:ext uri="{BB962C8B-B14F-4D97-AF65-F5344CB8AC3E}">
        <p14:creationId xmlns:p14="http://schemas.microsoft.com/office/powerpoint/2010/main" val="24602213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73B6A324-FEB0-4AEF-8F1F-068FC6036F41}" type="slidenum">
              <a:rPr lang="en-US" altLang="en-US"/>
              <a:pPr>
                <a:defRPr/>
              </a:pPr>
              <a:t>‹#›</a:t>
            </a:fld>
            <a:endParaRPr lang="en-US" altLang="en-US"/>
          </a:p>
        </p:txBody>
      </p:sp>
    </p:spTree>
    <p:extLst>
      <p:ext uri="{BB962C8B-B14F-4D97-AF65-F5344CB8AC3E}">
        <p14:creationId xmlns:p14="http://schemas.microsoft.com/office/powerpoint/2010/main" val="31474553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074BDAA-78AB-4DF8-AABD-A7F8F1D6E026}" type="slidenum">
              <a:rPr lang="en-US" altLang="en-US"/>
              <a:pPr>
                <a:defRPr/>
              </a:pPr>
              <a:t>‹#›</a:t>
            </a:fld>
            <a:endParaRPr lang="en-US" altLang="en-US"/>
          </a:p>
        </p:txBody>
      </p:sp>
    </p:spTree>
    <p:extLst>
      <p:ext uri="{BB962C8B-B14F-4D97-AF65-F5344CB8AC3E}">
        <p14:creationId xmlns:p14="http://schemas.microsoft.com/office/powerpoint/2010/main" val="12928530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8A81765-1B8B-48ED-A76E-CA6757F043FC}" type="slidenum">
              <a:rPr lang="en-US" altLang="en-US"/>
              <a:pPr>
                <a:defRPr/>
              </a:pPr>
              <a:t>‹#›</a:t>
            </a:fld>
            <a:endParaRPr lang="en-US" altLang="en-US"/>
          </a:p>
        </p:txBody>
      </p:sp>
    </p:spTree>
    <p:extLst>
      <p:ext uri="{BB962C8B-B14F-4D97-AF65-F5344CB8AC3E}">
        <p14:creationId xmlns:p14="http://schemas.microsoft.com/office/powerpoint/2010/main" val="24099433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F434043-C757-472A-8C6C-19BE96FB9A99}" type="slidenum">
              <a:rPr lang="en-US" altLang="en-US"/>
              <a:pPr>
                <a:defRPr/>
              </a:pPr>
              <a:t>‹#›</a:t>
            </a:fld>
            <a:endParaRPr lang="en-US" altLang="en-US"/>
          </a:p>
        </p:txBody>
      </p:sp>
    </p:spTree>
    <p:extLst>
      <p:ext uri="{BB962C8B-B14F-4D97-AF65-F5344CB8AC3E}">
        <p14:creationId xmlns:p14="http://schemas.microsoft.com/office/powerpoint/2010/main" val="4919046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D6051A1-C1E9-4CD1-A787-C3BD6ED3D45D}" type="slidenum">
              <a:rPr lang="en-US" altLang="en-US"/>
              <a:pPr>
                <a:defRPr/>
              </a:pPr>
              <a:t>‹#›</a:t>
            </a:fld>
            <a:endParaRPr lang="en-US" altLang="en-US"/>
          </a:p>
        </p:txBody>
      </p:sp>
    </p:spTree>
    <p:extLst>
      <p:ext uri="{BB962C8B-B14F-4D97-AF65-F5344CB8AC3E}">
        <p14:creationId xmlns:p14="http://schemas.microsoft.com/office/powerpoint/2010/main" val="16876203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FE33DD6-E4BC-47D4-AB8B-C3A05C76FBE7}" type="datetimeFigureOut">
              <a:rPr lang="en-GB" smtClean="0"/>
              <a:t>19/05/2022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1F98BA-98A3-45BB-967C-E6DA1A345137}" type="slidenum">
              <a:rPr lang="en-GB" smtClean="0"/>
              <a:t>‹#›</a:t>
            </a:fld>
            <a:endParaRPr lang="en-GB"/>
          </a:p>
        </p:txBody>
      </p:sp>
    </p:spTree>
    <p:extLst>
      <p:ext uri="{BB962C8B-B14F-4D97-AF65-F5344CB8AC3E}">
        <p14:creationId xmlns:p14="http://schemas.microsoft.com/office/powerpoint/2010/main" val="11258068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FE33DD6-E4BC-47D4-AB8B-C3A05C76FBE7}" type="datetimeFigureOut">
              <a:rPr lang="en-GB" smtClean="0"/>
              <a:t>19/05/2022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1F98BA-98A3-45BB-967C-E6DA1A345137}" type="slidenum">
              <a:rPr lang="en-GB" smtClean="0"/>
              <a:t>‹#›</a:t>
            </a:fld>
            <a:endParaRPr lang="en-GB"/>
          </a:p>
        </p:txBody>
      </p:sp>
    </p:spTree>
    <p:extLst>
      <p:ext uri="{BB962C8B-B14F-4D97-AF65-F5344CB8AC3E}">
        <p14:creationId xmlns:p14="http://schemas.microsoft.com/office/powerpoint/2010/main" val="11998331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E33DD6-E4BC-47D4-AB8B-C3A05C76FBE7}" type="datetimeFigureOut">
              <a:rPr lang="en-GB" smtClean="0"/>
              <a:t>19/05/2022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1F98BA-98A3-45BB-967C-E6DA1A345137}" type="slidenum">
              <a:rPr lang="en-GB" smtClean="0"/>
              <a:t>‹#›</a:t>
            </a:fld>
            <a:endParaRPr lang="en-GB"/>
          </a:p>
        </p:txBody>
      </p:sp>
    </p:spTree>
    <p:extLst>
      <p:ext uri="{BB962C8B-B14F-4D97-AF65-F5344CB8AC3E}">
        <p14:creationId xmlns:p14="http://schemas.microsoft.com/office/powerpoint/2010/main" val="3110321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8DFF96E-C17F-4A01-B1AA-4FDDE00DF119}" type="datetimeFigureOut">
              <a:rPr lang="en-GB" smtClean="0"/>
              <a:t>19/05/2022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A6C8DA3-240C-4003-994D-B5C8D9749893}" type="slidenum">
              <a:rPr lang="en-GB" smtClean="0"/>
              <a:t>‹#›</a:t>
            </a:fld>
            <a:endParaRPr lang="en-GB"/>
          </a:p>
        </p:txBody>
      </p:sp>
    </p:spTree>
    <p:extLst>
      <p:ext uri="{BB962C8B-B14F-4D97-AF65-F5344CB8AC3E}">
        <p14:creationId xmlns:p14="http://schemas.microsoft.com/office/powerpoint/2010/main" val="5089073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FE33DD6-E4BC-47D4-AB8B-C3A05C76FBE7}" type="datetimeFigureOut">
              <a:rPr lang="en-GB" smtClean="0"/>
              <a:t>19/05/2022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1F98BA-98A3-45BB-967C-E6DA1A345137}" type="slidenum">
              <a:rPr lang="en-GB" smtClean="0"/>
              <a:t>‹#›</a:t>
            </a:fld>
            <a:endParaRPr lang="en-GB"/>
          </a:p>
        </p:txBody>
      </p:sp>
    </p:spTree>
    <p:extLst>
      <p:ext uri="{BB962C8B-B14F-4D97-AF65-F5344CB8AC3E}">
        <p14:creationId xmlns:p14="http://schemas.microsoft.com/office/powerpoint/2010/main" val="18438564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FE33DD6-E4BC-47D4-AB8B-C3A05C76FBE7}" type="datetimeFigureOut">
              <a:rPr lang="en-GB" smtClean="0"/>
              <a:t>19/05/2022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B1F98BA-98A3-45BB-967C-E6DA1A345137}" type="slidenum">
              <a:rPr lang="en-GB" smtClean="0"/>
              <a:t>‹#›</a:t>
            </a:fld>
            <a:endParaRPr lang="en-GB"/>
          </a:p>
        </p:txBody>
      </p:sp>
    </p:spTree>
    <p:extLst>
      <p:ext uri="{BB962C8B-B14F-4D97-AF65-F5344CB8AC3E}">
        <p14:creationId xmlns:p14="http://schemas.microsoft.com/office/powerpoint/2010/main" val="3840935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FE33DD6-E4BC-47D4-AB8B-C3A05C76FBE7}" type="datetimeFigureOut">
              <a:rPr lang="en-GB" smtClean="0"/>
              <a:t>19/05/2022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B1F98BA-98A3-45BB-967C-E6DA1A345137}" type="slidenum">
              <a:rPr lang="en-GB" smtClean="0"/>
              <a:t>‹#›</a:t>
            </a:fld>
            <a:endParaRPr lang="en-GB"/>
          </a:p>
        </p:txBody>
      </p:sp>
    </p:spTree>
    <p:extLst>
      <p:ext uri="{BB962C8B-B14F-4D97-AF65-F5344CB8AC3E}">
        <p14:creationId xmlns:p14="http://schemas.microsoft.com/office/powerpoint/2010/main" val="7999375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E33DD6-E4BC-47D4-AB8B-C3A05C76FBE7}" type="datetimeFigureOut">
              <a:rPr lang="en-GB" smtClean="0"/>
              <a:t>19/05/2022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B1F98BA-98A3-45BB-967C-E6DA1A345137}" type="slidenum">
              <a:rPr lang="en-GB" smtClean="0"/>
              <a:t>‹#›</a:t>
            </a:fld>
            <a:endParaRPr lang="en-GB"/>
          </a:p>
        </p:txBody>
      </p:sp>
    </p:spTree>
    <p:extLst>
      <p:ext uri="{BB962C8B-B14F-4D97-AF65-F5344CB8AC3E}">
        <p14:creationId xmlns:p14="http://schemas.microsoft.com/office/powerpoint/2010/main" val="4704532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E33DD6-E4BC-47D4-AB8B-C3A05C76FBE7}" type="datetimeFigureOut">
              <a:rPr lang="en-GB" smtClean="0"/>
              <a:t>19/05/2022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1F98BA-98A3-45BB-967C-E6DA1A345137}" type="slidenum">
              <a:rPr lang="en-GB" smtClean="0"/>
              <a:t>‹#›</a:t>
            </a:fld>
            <a:endParaRPr lang="en-GB"/>
          </a:p>
        </p:txBody>
      </p:sp>
    </p:spTree>
    <p:extLst>
      <p:ext uri="{BB962C8B-B14F-4D97-AF65-F5344CB8AC3E}">
        <p14:creationId xmlns:p14="http://schemas.microsoft.com/office/powerpoint/2010/main" val="28995287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E33DD6-E4BC-47D4-AB8B-C3A05C76FBE7}" type="datetimeFigureOut">
              <a:rPr lang="en-GB" smtClean="0"/>
              <a:t>19/05/2022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1F98BA-98A3-45BB-967C-E6DA1A345137}" type="slidenum">
              <a:rPr lang="en-GB" smtClean="0"/>
              <a:t>‹#›</a:t>
            </a:fld>
            <a:endParaRPr lang="en-GB"/>
          </a:p>
        </p:txBody>
      </p:sp>
    </p:spTree>
    <p:extLst>
      <p:ext uri="{BB962C8B-B14F-4D97-AF65-F5344CB8AC3E}">
        <p14:creationId xmlns:p14="http://schemas.microsoft.com/office/powerpoint/2010/main" val="7581314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FE33DD6-E4BC-47D4-AB8B-C3A05C76FBE7}" type="datetimeFigureOut">
              <a:rPr lang="en-GB" smtClean="0"/>
              <a:t>19/05/2022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1F98BA-98A3-45BB-967C-E6DA1A345137}" type="slidenum">
              <a:rPr lang="en-GB" smtClean="0"/>
              <a:t>‹#›</a:t>
            </a:fld>
            <a:endParaRPr lang="en-GB"/>
          </a:p>
        </p:txBody>
      </p:sp>
    </p:spTree>
    <p:extLst>
      <p:ext uri="{BB962C8B-B14F-4D97-AF65-F5344CB8AC3E}">
        <p14:creationId xmlns:p14="http://schemas.microsoft.com/office/powerpoint/2010/main" val="3635672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FE33DD6-E4BC-47D4-AB8B-C3A05C76FBE7}" type="datetimeFigureOut">
              <a:rPr lang="en-GB" smtClean="0"/>
              <a:t>19/05/2022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1F98BA-98A3-45BB-967C-E6DA1A345137}" type="slidenum">
              <a:rPr lang="en-GB" smtClean="0"/>
              <a:t>‹#›</a:t>
            </a:fld>
            <a:endParaRPr lang="en-GB"/>
          </a:p>
        </p:txBody>
      </p:sp>
    </p:spTree>
    <p:extLst>
      <p:ext uri="{BB962C8B-B14F-4D97-AF65-F5344CB8AC3E}">
        <p14:creationId xmlns:p14="http://schemas.microsoft.com/office/powerpoint/2010/main" val="5745356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p:cNvSpPr txBox="1">
            <a:spLocks noGrp="1"/>
          </p:cNvSpPr>
          <p:nvPr>
            <p:ph type="dt" sz="half" idx="7"/>
          </p:nvPr>
        </p:nvSpPr>
        <p:spPr/>
        <p:txBody>
          <a:bodyPr/>
          <a:lstStyle>
            <a:lvl1pPr>
              <a:defRPr/>
            </a:lvl1pPr>
          </a:lstStyle>
          <a:p>
            <a:pPr lvl="0"/>
            <a:fld id="{DBB87D62-7A81-48B5-8D75-60A963901063}" type="datetime1">
              <a:rPr lang="en-GB"/>
              <a:pPr lvl="0"/>
              <a:t>19/05/2022</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12432896-5A91-42A0-9F9C-3D5F121A3C5D}" type="slidenum">
              <a:t>‹#›</a:t>
            </a:fld>
            <a:endParaRPr lang="en-GB"/>
          </a:p>
        </p:txBody>
      </p:sp>
    </p:spTree>
    <p:extLst>
      <p:ext uri="{BB962C8B-B14F-4D97-AF65-F5344CB8AC3E}">
        <p14:creationId xmlns:p14="http://schemas.microsoft.com/office/powerpoint/2010/main" val="1519454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7"/>
          </p:nvPr>
        </p:nvSpPr>
        <p:spPr/>
        <p:txBody>
          <a:bodyPr/>
          <a:lstStyle>
            <a:lvl1pPr>
              <a:defRPr/>
            </a:lvl1pPr>
          </a:lstStyle>
          <a:p>
            <a:pPr lvl="0"/>
            <a:fld id="{3DAB26DD-9843-4D0A-9391-D338A375783F}" type="datetime1">
              <a:rPr lang="en-GB"/>
              <a:pPr lvl="0"/>
              <a:t>19/05/2022</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F1F78B53-34F5-41F6-941D-031A7A01AF10}" type="slidenum">
              <a:t>‹#›</a:t>
            </a:fld>
            <a:endParaRPr lang="en-GB"/>
          </a:p>
        </p:txBody>
      </p:sp>
    </p:spTree>
    <p:extLst>
      <p:ext uri="{BB962C8B-B14F-4D97-AF65-F5344CB8AC3E}">
        <p14:creationId xmlns:p14="http://schemas.microsoft.com/office/powerpoint/2010/main" val="1205593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8DFF96E-C17F-4A01-B1AA-4FDDE00DF119}" type="datetimeFigureOut">
              <a:rPr lang="en-GB" smtClean="0"/>
              <a:t>19/05/2022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A6C8DA3-240C-4003-994D-B5C8D9749893}" type="slidenum">
              <a:rPr lang="en-GB" smtClean="0"/>
              <a:t>‹#›</a:t>
            </a:fld>
            <a:endParaRPr lang="en-GB"/>
          </a:p>
        </p:txBody>
      </p:sp>
    </p:spTree>
    <p:extLst>
      <p:ext uri="{BB962C8B-B14F-4D97-AF65-F5344CB8AC3E}">
        <p14:creationId xmlns:p14="http://schemas.microsoft.com/office/powerpoint/2010/main" val="42651058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p:cNvSpPr txBox="1">
            <a:spLocks noGrp="1"/>
          </p:cNvSpPr>
          <p:nvPr>
            <p:ph type="dt" sz="half" idx="7"/>
          </p:nvPr>
        </p:nvSpPr>
        <p:spPr/>
        <p:txBody>
          <a:bodyPr/>
          <a:lstStyle>
            <a:lvl1pPr>
              <a:defRPr/>
            </a:lvl1pPr>
          </a:lstStyle>
          <a:p>
            <a:pPr lvl="0"/>
            <a:fld id="{D00886E8-8E68-47E9-A990-819C47C2F273}" type="datetime1">
              <a:rPr lang="en-GB"/>
              <a:pPr lvl="0"/>
              <a:t>19/05/2022</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C9D24B29-38F7-4500-ADC3-C1A53053F166}" type="slidenum">
              <a:t>‹#›</a:t>
            </a:fld>
            <a:endParaRPr lang="en-GB"/>
          </a:p>
        </p:txBody>
      </p:sp>
    </p:spTree>
    <p:extLst>
      <p:ext uri="{BB962C8B-B14F-4D97-AF65-F5344CB8AC3E}">
        <p14:creationId xmlns:p14="http://schemas.microsoft.com/office/powerpoint/2010/main" val="3853643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txBox="1">
            <a:spLocks noGrp="1"/>
          </p:cNvSpPr>
          <p:nvPr>
            <p:ph type="dt" sz="half" idx="7"/>
          </p:nvPr>
        </p:nvSpPr>
        <p:spPr/>
        <p:txBody>
          <a:bodyPr/>
          <a:lstStyle>
            <a:lvl1pPr>
              <a:defRPr/>
            </a:lvl1pPr>
          </a:lstStyle>
          <a:p>
            <a:pPr lvl="0"/>
            <a:fld id="{C1FB6CCF-B78A-43B7-B8B9-52DBCF293112}" type="datetime1">
              <a:rPr lang="en-GB"/>
              <a:pPr lvl="0"/>
              <a:t>19/05/2022</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9BCC775A-ECE9-4F27-9EC5-93508E92F861}" type="slidenum">
              <a:t>‹#›</a:t>
            </a:fld>
            <a:endParaRPr lang="en-GB"/>
          </a:p>
        </p:txBody>
      </p:sp>
    </p:spTree>
    <p:extLst>
      <p:ext uri="{BB962C8B-B14F-4D97-AF65-F5344CB8AC3E}">
        <p14:creationId xmlns:p14="http://schemas.microsoft.com/office/powerpoint/2010/main" val="2638907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txBox="1">
            <a:spLocks noGrp="1"/>
          </p:cNvSpPr>
          <p:nvPr>
            <p:ph type="dt" sz="half" idx="7"/>
          </p:nvPr>
        </p:nvSpPr>
        <p:spPr/>
        <p:txBody>
          <a:bodyPr/>
          <a:lstStyle>
            <a:lvl1pPr>
              <a:defRPr/>
            </a:lvl1pPr>
          </a:lstStyle>
          <a:p>
            <a:pPr lvl="0"/>
            <a:fld id="{6FEA9DC2-EEFE-4543-8D7E-47251C67E25F}" type="datetime1">
              <a:rPr lang="en-GB"/>
              <a:pPr lvl="0"/>
              <a:t>19/05/2022</a:t>
            </a:fld>
            <a:endParaRPr lang="en-GB"/>
          </a:p>
        </p:txBody>
      </p:sp>
      <p:sp>
        <p:nvSpPr>
          <p:cNvPr id="8" name="Footer Placeholder 7"/>
          <p:cNvSpPr txBox="1">
            <a:spLocks noGrp="1"/>
          </p:cNvSpPr>
          <p:nvPr>
            <p:ph type="ftr" sz="quarter" idx="9"/>
          </p:nvPr>
        </p:nvSpPr>
        <p:spPr/>
        <p:txBody>
          <a:bodyPr/>
          <a:lstStyle>
            <a:lvl1pPr>
              <a:defRPr/>
            </a:lvl1pPr>
          </a:lstStyle>
          <a:p>
            <a:pPr lvl="0"/>
            <a:endParaRPr lang="en-GB"/>
          </a:p>
        </p:txBody>
      </p:sp>
      <p:sp>
        <p:nvSpPr>
          <p:cNvPr id="9" name="Slide Number Placeholder 8"/>
          <p:cNvSpPr txBox="1">
            <a:spLocks noGrp="1"/>
          </p:cNvSpPr>
          <p:nvPr>
            <p:ph type="sldNum" sz="quarter" idx="8"/>
          </p:nvPr>
        </p:nvSpPr>
        <p:spPr/>
        <p:txBody>
          <a:bodyPr/>
          <a:lstStyle>
            <a:lvl1pPr>
              <a:defRPr/>
            </a:lvl1pPr>
          </a:lstStyle>
          <a:p>
            <a:pPr lvl="0"/>
            <a:fld id="{041972E1-BE2D-46E7-9A0C-D816C665657B}" type="slidenum">
              <a:t>‹#›</a:t>
            </a:fld>
            <a:endParaRPr lang="en-GB"/>
          </a:p>
        </p:txBody>
      </p:sp>
    </p:spTree>
    <p:extLst>
      <p:ext uri="{BB962C8B-B14F-4D97-AF65-F5344CB8AC3E}">
        <p14:creationId xmlns:p14="http://schemas.microsoft.com/office/powerpoint/2010/main" val="4193079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p:cNvSpPr txBox="1">
            <a:spLocks noGrp="1"/>
          </p:cNvSpPr>
          <p:nvPr>
            <p:ph type="dt" sz="half" idx="7"/>
          </p:nvPr>
        </p:nvSpPr>
        <p:spPr/>
        <p:txBody>
          <a:bodyPr/>
          <a:lstStyle>
            <a:lvl1pPr>
              <a:defRPr/>
            </a:lvl1pPr>
          </a:lstStyle>
          <a:p>
            <a:pPr lvl="0"/>
            <a:fld id="{A17B883E-C557-4B94-9627-28965AE4D329}" type="datetime1">
              <a:rPr lang="en-GB"/>
              <a:pPr lvl="0"/>
              <a:t>19/05/2022</a:t>
            </a:fld>
            <a:endParaRPr lang="en-GB"/>
          </a:p>
        </p:txBody>
      </p:sp>
      <p:sp>
        <p:nvSpPr>
          <p:cNvPr id="4" name="Footer Placeholder 3"/>
          <p:cNvSpPr txBox="1">
            <a:spLocks noGrp="1"/>
          </p:cNvSpPr>
          <p:nvPr>
            <p:ph type="ftr" sz="quarter" idx="9"/>
          </p:nvPr>
        </p:nvSpPr>
        <p:spPr/>
        <p:txBody>
          <a:bodyPr/>
          <a:lstStyle>
            <a:lvl1pPr>
              <a:defRPr/>
            </a:lvl1pPr>
          </a:lstStyle>
          <a:p>
            <a:pPr lvl="0"/>
            <a:endParaRPr lang="en-GB"/>
          </a:p>
        </p:txBody>
      </p:sp>
      <p:sp>
        <p:nvSpPr>
          <p:cNvPr id="5" name="Slide Number Placeholder 4"/>
          <p:cNvSpPr txBox="1">
            <a:spLocks noGrp="1"/>
          </p:cNvSpPr>
          <p:nvPr>
            <p:ph type="sldNum" sz="quarter" idx="8"/>
          </p:nvPr>
        </p:nvSpPr>
        <p:spPr/>
        <p:txBody>
          <a:bodyPr/>
          <a:lstStyle>
            <a:lvl1pPr>
              <a:defRPr/>
            </a:lvl1pPr>
          </a:lstStyle>
          <a:p>
            <a:pPr lvl="0"/>
            <a:fld id="{A45DB75E-AC44-4100-930C-A9FE880BE162}" type="slidenum">
              <a:t>‹#›</a:t>
            </a:fld>
            <a:endParaRPr lang="en-GB"/>
          </a:p>
        </p:txBody>
      </p:sp>
    </p:spTree>
    <p:extLst>
      <p:ext uri="{BB962C8B-B14F-4D97-AF65-F5344CB8AC3E}">
        <p14:creationId xmlns:p14="http://schemas.microsoft.com/office/powerpoint/2010/main" val="2632070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9C24F2F0-CAD6-434C-840F-BB0E2371AD7B}" type="datetime1">
              <a:rPr lang="en-GB"/>
              <a:pPr lvl="0"/>
              <a:t>19/05/2022</a:t>
            </a:fld>
            <a:endParaRPr lang="en-GB"/>
          </a:p>
        </p:txBody>
      </p:sp>
      <p:sp>
        <p:nvSpPr>
          <p:cNvPr id="3" name="Footer Placeholder 2"/>
          <p:cNvSpPr txBox="1">
            <a:spLocks noGrp="1"/>
          </p:cNvSpPr>
          <p:nvPr>
            <p:ph type="ftr" sz="quarter" idx="9"/>
          </p:nvPr>
        </p:nvSpPr>
        <p:spPr/>
        <p:txBody>
          <a:bodyPr/>
          <a:lstStyle>
            <a:lvl1pPr>
              <a:defRPr/>
            </a:lvl1pPr>
          </a:lstStyle>
          <a:p>
            <a:pPr lvl="0"/>
            <a:endParaRPr lang="en-GB"/>
          </a:p>
        </p:txBody>
      </p:sp>
      <p:sp>
        <p:nvSpPr>
          <p:cNvPr id="4" name="Slide Number Placeholder 3"/>
          <p:cNvSpPr txBox="1">
            <a:spLocks noGrp="1"/>
          </p:cNvSpPr>
          <p:nvPr>
            <p:ph type="sldNum" sz="quarter" idx="8"/>
          </p:nvPr>
        </p:nvSpPr>
        <p:spPr/>
        <p:txBody>
          <a:bodyPr/>
          <a:lstStyle>
            <a:lvl1pPr>
              <a:defRPr/>
            </a:lvl1pPr>
          </a:lstStyle>
          <a:p>
            <a:pPr lvl="0"/>
            <a:fld id="{A0894DB1-21FE-43C8-90D4-5BDBC08643C7}" type="slidenum">
              <a:t>‹#›</a:t>
            </a:fld>
            <a:endParaRPr lang="en-GB"/>
          </a:p>
        </p:txBody>
      </p:sp>
    </p:spTree>
    <p:extLst>
      <p:ext uri="{BB962C8B-B14F-4D97-AF65-F5344CB8AC3E}">
        <p14:creationId xmlns:p14="http://schemas.microsoft.com/office/powerpoint/2010/main" val="2328213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fld id="{8CA60A1E-E9DC-4D02-A9AD-9A5A6C85E36F}" type="datetime1">
              <a:rPr lang="en-GB"/>
              <a:pPr lvl="0"/>
              <a:t>19/05/2022</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0A86A8C1-D545-48FB-84FF-A20DC0460CB5}" type="slidenum">
              <a:t>‹#›</a:t>
            </a:fld>
            <a:endParaRPr lang="en-GB"/>
          </a:p>
        </p:txBody>
      </p:sp>
    </p:spTree>
    <p:extLst>
      <p:ext uri="{BB962C8B-B14F-4D97-AF65-F5344CB8AC3E}">
        <p14:creationId xmlns:p14="http://schemas.microsoft.com/office/powerpoint/2010/main" val="3106772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fld id="{F2D2C009-731E-4693-A733-485F4B0F5446}" type="datetime1">
              <a:rPr lang="en-GB"/>
              <a:pPr lvl="0"/>
              <a:t>19/05/2022</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F40DDDBC-AB76-4939-8269-FB681AD0AFDA}" type="slidenum">
              <a:t>‹#›</a:t>
            </a:fld>
            <a:endParaRPr lang="en-GB"/>
          </a:p>
        </p:txBody>
      </p:sp>
    </p:spTree>
    <p:extLst>
      <p:ext uri="{BB962C8B-B14F-4D97-AF65-F5344CB8AC3E}">
        <p14:creationId xmlns:p14="http://schemas.microsoft.com/office/powerpoint/2010/main" val="792657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7"/>
          </p:nvPr>
        </p:nvSpPr>
        <p:spPr/>
        <p:txBody>
          <a:bodyPr/>
          <a:lstStyle>
            <a:lvl1pPr>
              <a:defRPr/>
            </a:lvl1pPr>
          </a:lstStyle>
          <a:p>
            <a:pPr lvl="0"/>
            <a:fld id="{973F670A-2071-4E2A-A1D5-2F6B22B239E7}" type="datetime1">
              <a:rPr lang="en-GB"/>
              <a:pPr lvl="0"/>
              <a:t>19/05/2022</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B3529F01-B205-4CE1-848C-17C24B64E9C1}" type="slidenum">
              <a:t>‹#›</a:t>
            </a:fld>
            <a:endParaRPr lang="en-GB"/>
          </a:p>
        </p:txBody>
      </p:sp>
    </p:spTree>
    <p:extLst>
      <p:ext uri="{BB962C8B-B14F-4D97-AF65-F5344CB8AC3E}">
        <p14:creationId xmlns:p14="http://schemas.microsoft.com/office/powerpoint/2010/main" val="4039571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7"/>
          </p:nvPr>
        </p:nvSpPr>
        <p:spPr/>
        <p:txBody>
          <a:bodyPr/>
          <a:lstStyle>
            <a:lvl1pPr>
              <a:defRPr/>
            </a:lvl1pPr>
          </a:lstStyle>
          <a:p>
            <a:pPr lvl="0"/>
            <a:fld id="{1B0395BE-EA79-4727-AE4A-63E95C02C5AC}" type="datetime1">
              <a:rPr lang="en-GB"/>
              <a:pPr lvl="0"/>
              <a:t>19/05/2022</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D9690385-4231-4C6A-A738-42305D2DE260}" type="slidenum">
              <a:t>‹#›</a:t>
            </a:fld>
            <a:endParaRPr lang="en-GB"/>
          </a:p>
        </p:txBody>
      </p:sp>
    </p:spTree>
    <p:extLst>
      <p:ext uri="{BB962C8B-B14F-4D97-AF65-F5344CB8AC3E}">
        <p14:creationId xmlns:p14="http://schemas.microsoft.com/office/powerpoint/2010/main" val="601849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DFF96E-C17F-4A01-B1AA-4FDDE00DF119}" type="datetimeFigureOut">
              <a:rPr lang="en-GB" smtClean="0"/>
              <a:t>19/05/2022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A6C8DA3-240C-4003-994D-B5C8D9749893}" type="slidenum">
              <a:rPr lang="en-GB" smtClean="0"/>
              <a:t>‹#›</a:t>
            </a:fld>
            <a:endParaRPr lang="en-GB"/>
          </a:p>
        </p:txBody>
      </p:sp>
    </p:spTree>
    <p:extLst>
      <p:ext uri="{BB962C8B-B14F-4D97-AF65-F5344CB8AC3E}">
        <p14:creationId xmlns:p14="http://schemas.microsoft.com/office/powerpoint/2010/main" val="251278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8DFF96E-C17F-4A01-B1AA-4FDDE00DF119}" type="datetimeFigureOut">
              <a:rPr lang="en-GB" smtClean="0"/>
              <a:t>19/05/2022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6C8DA3-240C-4003-994D-B5C8D9749893}" type="slidenum">
              <a:rPr lang="en-GB" smtClean="0"/>
              <a:t>‹#›</a:t>
            </a:fld>
            <a:endParaRPr lang="en-GB"/>
          </a:p>
        </p:txBody>
      </p:sp>
    </p:spTree>
    <p:extLst>
      <p:ext uri="{BB962C8B-B14F-4D97-AF65-F5344CB8AC3E}">
        <p14:creationId xmlns:p14="http://schemas.microsoft.com/office/powerpoint/2010/main" val="158959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8DFF96E-C17F-4A01-B1AA-4FDDE00DF119}" type="datetimeFigureOut">
              <a:rPr lang="en-GB" smtClean="0"/>
              <a:t>19/05/2022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6C8DA3-240C-4003-994D-B5C8D9749893}" type="slidenum">
              <a:rPr lang="en-GB" smtClean="0"/>
              <a:t>‹#›</a:t>
            </a:fld>
            <a:endParaRPr lang="en-GB"/>
          </a:p>
        </p:txBody>
      </p:sp>
    </p:spTree>
    <p:extLst>
      <p:ext uri="{BB962C8B-B14F-4D97-AF65-F5344CB8AC3E}">
        <p14:creationId xmlns:p14="http://schemas.microsoft.com/office/powerpoint/2010/main" val="240456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DFF96E-C17F-4A01-B1AA-4FDDE00DF119}" type="datetimeFigureOut">
              <a:rPr lang="en-GB" smtClean="0"/>
              <a:t>19/05/2022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6C8DA3-240C-4003-994D-B5C8D9749893}" type="slidenum">
              <a:rPr lang="en-GB" smtClean="0"/>
              <a:t>‹#›</a:t>
            </a:fld>
            <a:endParaRPr lang="en-GB"/>
          </a:p>
        </p:txBody>
      </p:sp>
    </p:spTree>
    <p:extLst>
      <p:ext uri="{BB962C8B-B14F-4D97-AF65-F5344CB8AC3E}">
        <p14:creationId xmlns:p14="http://schemas.microsoft.com/office/powerpoint/2010/main" val="1457527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3"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FE9079A5-55B8-473F-A4D7-4748A781EE71}" type="datetimeFigureOut">
              <a:rPr lang="en-GB"/>
              <a:pPr>
                <a:defRPr/>
              </a:pPr>
              <a:t>19/05/2022</a:t>
            </a:fld>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D9E758CE-2939-40C7-A057-1430EFAB74F7}" type="slidenum">
              <a:rPr lang="en-GB"/>
              <a:pPr>
                <a:defRPr/>
              </a:pPr>
              <a:t>‹#›</a:t>
            </a:fld>
            <a:endParaRPr lang="en-GB"/>
          </a:p>
        </p:txBody>
      </p:sp>
    </p:spTree>
    <p:extLst>
      <p:ext uri="{BB962C8B-B14F-4D97-AF65-F5344CB8AC3E}">
        <p14:creationId xmlns:p14="http://schemas.microsoft.com/office/powerpoint/2010/main" val="34322862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vertic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vertical)">
                                      <p:cBhvr>
                                        <p:cTn id="12" dur="500"/>
                                        <p:tgtEl>
                                          <p:spTgt spid="3">
                                            <p:txEl>
                                              <p:pRg st="1" end="1"/>
                                            </p:txEl>
                                          </p:spTgt>
                                        </p:tgtEl>
                                      </p:cBhvr>
                                    </p:animEffect>
                                  </p:childTnLst>
                                </p:cTn>
                              </p:par>
                              <p:par>
                                <p:cTn id="13" presetID="3" presetClass="entr" presetSubtype="5"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vertical)">
                                      <p:cBhvr>
                                        <p:cTn id="15" dur="500"/>
                                        <p:tgtEl>
                                          <p:spTgt spid="3">
                                            <p:txEl>
                                              <p:pRg st="2" end="2"/>
                                            </p:txEl>
                                          </p:spTgt>
                                        </p:tgtEl>
                                      </p:cBhvr>
                                    </p:animEffect>
                                  </p:childTnLst>
                                </p:cTn>
                              </p:par>
                              <p:par>
                                <p:cTn id="16" presetID="3" presetClass="entr" presetSubtype="5"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vertical)">
                                      <p:cBhvr>
                                        <p:cTn id="18" dur="500"/>
                                        <p:tgtEl>
                                          <p:spTgt spid="3">
                                            <p:txEl>
                                              <p:pRg st="3" end="3"/>
                                            </p:txEl>
                                          </p:spTgt>
                                        </p:tgtEl>
                                      </p:cBhvr>
                                    </p:animEffect>
                                  </p:childTnLst>
                                </p:cTn>
                              </p:par>
                              <p:par>
                                <p:cTn id="19" presetID="3" presetClass="entr" presetSubtype="5"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vertical)">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autoUpdateAnimBg="0">
        <p:tmplLst>
          <p:tmpl lvl="1">
            <p:tnLst>
              <p:par>
                <p:cTn presetID="3" presetClass="entr" presetSubtype="5"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blinds(vertical)">
                      <p:cBhvr>
                        <p:cTn dur="500"/>
                        <p:tgtEl>
                          <p:spTgt spid="3"/>
                        </p:tgtEl>
                      </p:cBhvr>
                    </p:animEffect>
                  </p:childTnLst>
                </p:cTn>
              </p:par>
            </p:tnLst>
          </p:tmpl>
          <p:tmpl lvl="2">
            <p:tnLst>
              <p:par>
                <p:cTn presetID="3" presetClass="entr" presetSubtype="5"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blinds(vertical)">
                      <p:cBhvr>
                        <p:cTn dur="500"/>
                        <p:tgtEl>
                          <p:spTgt spid="3"/>
                        </p:tgtEl>
                      </p:cBhvr>
                    </p:animEffect>
                  </p:childTnLst>
                </p:cTn>
              </p:par>
            </p:tnLst>
          </p:tmpl>
          <p:tmpl lvl="3">
            <p:tnLst>
              <p:par>
                <p:cTn presetID="3" presetClass="entr" presetSubtype="5"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blinds(vertical)">
                      <p:cBhvr>
                        <p:cTn dur="500"/>
                        <p:tgtEl>
                          <p:spTgt spid="3"/>
                        </p:tgtEl>
                      </p:cBhvr>
                    </p:animEffect>
                  </p:childTnLst>
                </p:cTn>
              </p:par>
            </p:tnLst>
          </p:tmpl>
          <p:tmpl lvl="4">
            <p:tnLst>
              <p:par>
                <p:cTn presetID="3" presetClass="entr" presetSubtype="5"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blinds(vertical)">
                      <p:cBhvr>
                        <p:cTn dur="500"/>
                        <p:tgtEl>
                          <p:spTgt spid="3"/>
                        </p:tgtEl>
                      </p:cBhvr>
                    </p:animEffect>
                  </p:childTnLst>
                </p:cTn>
              </p:par>
            </p:tnLst>
          </p:tmpl>
          <p:tmpl lvl="5">
            <p:tnLst>
              <p:par>
                <p:cTn presetID="3" presetClass="entr" presetSubtype="5"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blinds(vertical)">
                      <p:cBhvr>
                        <p:cTn dur="500"/>
                        <p:tgtEl>
                          <p:spTgt spid="3"/>
                        </p:tgtEl>
                      </p:cBhvr>
                    </p:animEffect>
                  </p:childTnLst>
                </p:cTn>
              </p:par>
            </p:tnLst>
          </p:tmpl>
        </p:tmplLst>
      </p:bldP>
    </p:bldLst>
  </p:timing>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C5A88A40-065E-4D74-8533-468DEE5FF17D}" type="datetimeFigureOut">
              <a:rPr lang="en-GB"/>
              <a:pPr>
                <a:defRPr/>
              </a:pPr>
              <a:t>19/05/2022</a:t>
            </a:fld>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EE7FA79A-2D8D-44CD-A387-80FA33751757}" type="slidenum">
              <a:rPr lang="en-GB"/>
              <a:pPr>
                <a:defRPr/>
              </a:pPr>
              <a:t>‹#›</a:t>
            </a:fld>
            <a:endParaRPr lang="en-GB"/>
          </a:p>
        </p:txBody>
      </p:sp>
    </p:spTree>
    <p:extLst>
      <p:ext uri="{BB962C8B-B14F-4D97-AF65-F5344CB8AC3E}">
        <p14:creationId xmlns:p14="http://schemas.microsoft.com/office/powerpoint/2010/main" val="11268963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824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3824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3824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A31E65D-2F4F-46F9-9F48-E9E562884641}" type="slidenum">
              <a:rPr lang="en-US" altLang="en-US"/>
              <a:pPr>
                <a:defRPr/>
              </a:pPr>
              <a:t>‹#›</a:t>
            </a:fld>
            <a:endParaRPr lang="en-US" altLang="en-US"/>
          </a:p>
        </p:txBody>
      </p:sp>
    </p:spTree>
    <p:extLst>
      <p:ext uri="{BB962C8B-B14F-4D97-AF65-F5344CB8AC3E}">
        <p14:creationId xmlns:p14="http://schemas.microsoft.com/office/powerpoint/2010/main" val="28550170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E33DD6-E4BC-47D4-AB8B-C3A05C76FBE7}" type="datetimeFigureOut">
              <a:rPr lang="en-GB" smtClean="0"/>
              <a:t>19/05/2022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1F98BA-98A3-45BB-967C-E6DA1A345137}" type="slidenum">
              <a:rPr lang="en-GB" smtClean="0"/>
              <a:t>‹#›</a:t>
            </a:fld>
            <a:endParaRPr lang="en-GB"/>
          </a:p>
        </p:txBody>
      </p:sp>
    </p:spTree>
    <p:extLst>
      <p:ext uri="{BB962C8B-B14F-4D97-AF65-F5344CB8AC3E}">
        <p14:creationId xmlns:p14="http://schemas.microsoft.com/office/powerpoint/2010/main" val="100133012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934D9610-B368-4DFA-8B0C-3975A2FE16FE}" type="datetime1">
              <a:rPr lang="en-GB"/>
              <a:pPr lvl="0"/>
              <a:t>19/05/2022</a:t>
            </a:fld>
            <a:endParaRPr lang="en-GB"/>
          </a:p>
        </p:txBody>
      </p:sp>
      <p:sp>
        <p:nvSpPr>
          <p:cNvPr id="5" name="Footer Placeholder 4"/>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7B9018BA-75DA-4A42-8F6B-066678C61EA5}" type="slidenum">
              <a:t>‹#›</a:t>
            </a:fld>
            <a:endParaRPr lang="en-GB"/>
          </a:p>
        </p:txBody>
      </p:sp>
    </p:spTree>
    <p:extLst>
      <p:ext uri="{BB962C8B-B14F-4D97-AF65-F5344CB8AC3E}">
        <p14:creationId xmlns:p14="http://schemas.microsoft.com/office/powerpoint/2010/main" val="426880073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4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8.xml"/></Relationships>
</file>

<file path=ppt/slides/_rels/slide8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8.xml"/></Relationships>
</file>

<file path=ppt/slides/_rels/slide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48.xml"/></Relationships>
</file>

<file path=ppt/slides/_rels/slide8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8.xml"/></Relationships>
</file>

<file path=ppt/slides/_rels/slide8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8.xml"/></Relationships>
</file>

<file path=ppt/slides/_rels/slide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8.xml"/></Relationships>
</file>

<file path=ppt/slides/_rels/slide8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8.xml"/></Relationships>
</file>

<file path=ppt/slides/_rels/slide9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8.xml"/></Relationships>
</file>

<file path=ppt/slides/_rels/slide9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8.xml"/></Relationships>
</file>

<file path=ppt/slides/_rels/slide9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8.xml"/></Relationships>
</file>

<file path=ppt/slides/_rels/slide9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8.xml"/></Relationships>
</file>

<file path=ppt/slides/_rels/slide9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noGrp="1"/>
          </p:cNvSpPr>
          <p:nvPr>
            <p:ph type="title"/>
          </p:nvPr>
        </p:nvSpPr>
        <p:spPr>
          <a:xfrm>
            <a:off x="0" y="0"/>
            <a:ext cx="12192000" cy="1325559"/>
          </a:xfrm>
          <a:solidFill>
            <a:srgbClr val="FFFF00"/>
          </a:solidFill>
        </p:spPr>
        <p:txBody>
          <a:bodyPr>
            <a:normAutofit/>
          </a:bodyPr>
          <a:lstStyle/>
          <a:p>
            <a:pPr lvl="0"/>
            <a:r>
              <a:rPr lang="en-US" sz="3500" b="1" u="sng" dirty="0" smtClean="0"/>
              <a:t>T8 nerve impulses, rods, synapses and plant responses</a:t>
            </a:r>
            <a:r>
              <a:rPr lang="en-US" sz="3500" b="1" dirty="0" smtClean="0"/>
              <a:t>   </a:t>
            </a:r>
            <a:fld id="{F5043FC3-C82A-4B5D-A0B8-38A38D428220}" type="datetime3">
              <a:rPr lang="en-US" sz="3500" b="1" u="sng" smtClean="0"/>
              <a:pPr lvl="0"/>
              <a:t>19 May 2022</a:t>
            </a:fld>
            <a:endParaRPr lang="en-GB" sz="3500" b="1" u="sng" dirty="0"/>
          </a:p>
        </p:txBody>
      </p:sp>
      <p:sp>
        <p:nvSpPr>
          <p:cNvPr id="3" name="TextBox 6"/>
          <p:cNvSpPr txBox="1"/>
          <p:nvPr/>
        </p:nvSpPr>
        <p:spPr>
          <a:xfrm>
            <a:off x="0" y="1325559"/>
            <a:ext cx="2155670"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sng" strike="noStrike" kern="1200" cap="none" spc="0" baseline="0" dirty="0">
                <a:solidFill>
                  <a:srgbClr val="000000"/>
                </a:solidFill>
                <a:uFillTx/>
                <a:latin typeface="Calibri"/>
              </a:rPr>
              <a:t>Do Now</a:t>
            </a:r>
            <a:endParaRPr lang="en-GB" sz="3200" b="1" i="0" u="sng" strike="noStrike" kern="1200" cap="none" spc="0" baseline="0" dirty="0">
              <a:solidFill>
                <a:srgbClr val="000000"/>
              </a:solidFill>
              <a:uFillTx/>
              <a:latin typeface="Calibri"/>
            </a:endParaRPr>
          </a:p>
        </p:txBody>
      </p:sp>
      <p:sp>
        <p:nvSpPr>
          <p:cNvPr id="8" name="Content Placeholder 7"/>
          <p:cNvSpPr>
            <a:spLocks noGrp="1"/>
          </p:cNvSpPr>
          <p:nvPr>
            <p:ph idx="1"/>
          </p:nvPr>
        </p:nvSpPr>
        <p:spPr>
          <a:xfrm>
            <a:off x="0" y="1952683"/>
            <a:ext cx="12192000" cy="4601804"/>
          </a:xfrm>
        </p:spPr>
        <p:txBody>
          <a:bodyPr>
            <a:normAutofit fontScale="92500" lnSpcReduction="20000"/>
          </a:bodyPr>
          <a:lstStyle/>
          <a:p>
            <a:pPr marL="514350" indent="-514350">
              <a:lnSpc>
                <a:spcPct val="100000"/>
              </a:lnSpc>
              <a:buFont typeface="+mj-lt"/>
              <a:buAutoNum type="arabicPeriod"/>
            </a:pPr>
            <a:r>
              <a:rPr lang="en-US" dirty="0" smtClean="0"/>
              <a:t>What is the role of the Na/K pump and the K+ channel in the resting potential ?</a:t>
            </a:r>
          </a:p>
          <a:p>
            <a:pPr marL="514350" indent="-514350">
              <a:lnSpc>
                <a:spcPct val="100000"/>
              </a:lnSpc>
              <a:buFont typeface="+mj-lt"/>
              <a:buAutoNum type="arabicPeriod"/>
            </a:pPr>
            <a:r>
              <a:rPr lang="en-US" dirty="0" smtClean="0"/>
              <a:t>What is the role of </a:t>
            </a:r>
            <a:r>
              <a:rPr lang="en-US" dirty="0" err="1" smtClean="0"/>
              <a:t>depolarisation</a:t>
            </a:r>
            <a:r>
              <a:rPr lang="en-US" dirty="0" smtClean="0"/>
              <a:t> during an action potential ?</a:t>
            </a:r>
          </a:p>
          <a:p>
            <a:pPr marL="514350" indent="-514350">
              <a:lnSpc>
                <a:spcPct val="100000"/>
              </a:lnSpc>
              <a:buFont typeface="+mj-lt"/>
              <a:buAutoNum type="arabicPeriod"/>
            </a:pPr>
            <a:r>
              <a:rPr lang="en-US" dirty="0" smtClean="0"/>
              <a:t>What is the purpose of refractory period ?</a:t>
            </a:r>
          </a:p>
          <a:p>
            <a:pPr marL="514350" indent="-514350">
              <a:lnSpc>
                <a:spcPct val="100000"/>
              </a:lnSpc>
              <a:buFont typeface="+mj-lt"/>
              <a:buAutoNum type="arabicPeriod"/>
            </a:pPr>
            <a:r>
              <a:rPr lang="en-US" dirty="0" smtClean="0"/>
              <a:t>How does the calcium influx cause neurotransmitter release (in synapse transmission) ? </a:t>
            </a:r>
          </a:p>
          <a:p>
            <a:pPr marL="514350" indent="-514350">
              <a:lnSpc>
                <a:spcPct val="100000"/>
              </a:lnSpc>
              <a:buFont typeface="+mj-lt"/>
              <a:buAutoNum type="arabicPeriod"/>
            </a:pPr>
            <a:r>
              <a:rPr lang="en-US" dirty="0" smtClean="0"/>
              <a:t>What is </a:t>
            </a:r>
            <a:r>
              <a:rPr lang="en-US" dirty="0" err="1" smtClean="0"/>
              <a:t>saltatory</a:t>
            </a:r>
            <a:r>
              <a:rPr lang="en-US" dirty="0" smtClean="0"/>
              <a:t> conduction?</a:t>
            </a:r>
          </a:p>
          <a:p>
            <a:pPr marL="514350" indent="-514350">
              <a:lnSpc>
                <a:spcPct val="100000"/>
              </a:lnSpc>
              <a:buFont typeface="+mj-lt"/>
              <a:buAutoNum type="arabicPeriod"/>
            </a:pPr>
            <a:r>
              <a:rPr lang="en-US" dirty="0" smtClean="0"/>
              <a:t>How </a:t>
            </a:r>
            <a:r>
              <a:rPr lang="en-US" dirty="0"/>
              <a:t>do the </a:t>
            </a:r>
            <a:r>
              <a:rPr lang="en-US" dirty="0" smtClean="0"/>
              <a:t>eyes </a:t>
            </a:r>
            <a:r>
              <a:rPr lang="en-US" dirty="0"/>
              <a:t>respond to dim light? </a:t>
            </a:r>
            <a:endParaRPr lang="en-US" dirty="0" smtClean="0"/>
          </a:p>
          <a:p>
            <a:pPr marL="514350" indent="-514350">
              <a:lnSpc>
                <a:spcPct val="100000"/>
              </a:lnSpc>
              <a:buFont typeface="+mj-lt"/>
              <a:buAutoNum type="arabicPeriod"/>
            </a:pPr>
            <a:r>
              <a:rPr lang="en-US" dirty="0" smtClean="0"/>
              <a:t>When it is light and your rod cells are stimulated what happens?</a:t>
            </a:r>
          </a:p>
          <a:p>
            <a:pPr marL="514350" indent="-514350">
              <a:lnSpc>
                <a:spcPct val="100000"/>
              </a:lnSpc>
              <a:buFont typeface="+mj-lt"/>
              <a:buAutoNum type="arabicPeriod"/>
            </a:pPr>
            <a:r>
              <a:rPr lang="en-US" dirty="0" smtClean="0"/>
              <a:t>Describe how IAA is involved in phototropism</a:t>
            </a:r>
          </a:p>
          <a:p>
            <a:pPr marL="514350" indent="-514350">
              <a:lnSpc>
                <a:spcPct val="100000"/>
              </a:lnSpc>
              <a:buFont typeface="+mj-lt"/>
              <a:buAutoNum type="arabicPeriod"/>
            </a:pPr>
            <a:r>
              <a:rPr lang="en-US" dirty="0" smtClean="0"/>
              <a:t>What are short day plants?</a:t>
            </a:r>
          </a:p>
          <a:p>
            <a:pPr marL="0" indent="0">
              <a:lnSpc>
                <a:spcPct val="100000"/>
              </a:lnSpc>
              <a:buNone/>
            </a:pPr>
            <a:endParaRPr lang="en-US" dirty="0" smtClean="0"/>
          </a:p>
          <a:p>
            <a:pPr>
              <a:lnSpc>
                <a:spcPct val="100000"/>
              </a:lnSpc>
            </a:pPr>
            <a:endParaRPr lang="en-US" dirty="0" smtClean="0"/>
          </a:p>
        </p:txBody>
      </p:sp>
    </p:spTree>
    <p:extLst>
      <p:ext uri="{BB962C8B-B14F-4D97-AF65-F5344CB8AC3E}">
        <p14:creationId xmlns:p14="http://schemas.microsoft.com/office/powerpoint/2010/main" val="2638136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Photo"/>
          <p:cNvPicPr>
            <a:picLocks noChangeAspect="1" noChangeArrowheads="1"/>
          </p:cNvPicPr>
          <p:nvPr/>
        </p:nvPicPr>
        <p:blipFill>
          <a:blip r:embed="rId3">
            <a:extLst>
              <a:ext uri="{28A0092B-C50C-407E-A947-70E740481C1C}">
                <a14:useLocalDpi xmlns:a14="http://schemas.microsoft.com/office/drawing/2010/main" val="0"/>
              </a:ext>
            </a:extLst>
          </a:blip>
          <a:srcRect t="-2" r="-748" b="-6268"/>
          <a:stretch>
            <a:fillRect/>
          </a:stretch>
        </p:blipFill>
        <p:spPr bwMode="auto">
          <a:xfrm>
            <a:off x="1535113" y="668338"/>
            <a:ext cx="6373812"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txBox="1">
            <a:spLocks noChangeArrowheads="1"/>
          </p:cNvSpPr>
          <p:nvPr/>
        </p:nvSpPr>
        <p:spPr bwMode="auto">
          <a:xfrm>
            <a:off x="8324850" y="4527550"/>
            <a:ext cx="22050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ts val="750"/>
              </a:spcBef>
              <a:buFont typeface="Arial" panose="020B0604020202020204" pitchFamily="34" charset="0"/>
              <a:buNone/>
            </a:pPr>
            <a:endParaRPr lang="en-US" altLang="en-US" sz="900">
              <a:solidFill>
                <a:srgbClr val="000000"/>
              </a:solidFill>
            </a:endParaRPr>
          </a:p>
        </p:txBody>
      </p:sp>
      <p:sp>
        <p:nvSpPr>
          <p:cNvPr id="8" name="Rounded Rectangle 7"/>
          <p:cNvSpPr/>
          <p:nvPr/>
        </p:nvSpPr>
        <p:spPr>
          <a:xfrm>
            <a:off x="1695450" y="3446463"/>
            <a:ext cx="496888" cy="144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prstClr val="white"/>
              </a:solidFill>
            </a:endParaRPr>
          </a:p>
        </p:txBody>
      </p:sp>
      <p:sp>
        <p:nvSpPr>
          <p:cNvPr id="9" name="Rounded Rectangle 8"/>
          <p:cNvSpPr/>
          <p:nvPr/>
        </p:nvSpPr>
        <p:spPr>
          <a:xfrm>
            <a:off x="1846263" y="2352675"/>
            <a:ext cx="495300" cy="1444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prstClr val="white"/>
              </a:solidFill>
            </a:endParaRPr>
          </a:p>
        </p:txBody>
      </p:sp>
      <p:sp>
        <p:nvSpPr>
          <p:cNvPr id="10" name="Rounded Rectangle 9"/>
          <p:cNvSpPr/>
          <p:nvPr/>
        </p:nvSpPr>
        <p:spPr>
          <a:xfrm>
            <a:off x="2943225" y="1493838"/>
            <a:ext cx="496888" cy="144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prstClr val="white"/>
              </a:solidFill>
            </a:endParaRPr>
          </a:p>
        </p:txBody>
      </p:sp>
      <p:sp>
        <p:nvSpPr>
          <p:cNvPr id="11" name="Rounded Rectangle 10"/>
          <p:cNvSpPr/>
          <p:nvPr/>
        </p:nvSpPr>
        <p:spPr>
          <a:xfrm>
            <a:off x="5891213" y="2798763"/>
            <a:ext cx="496887" cy="144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prstClr val="white"/>
              </a:solidFill>
            </a:endParaRPr>
          </a:p>
        </p:txBody>
      </p:sp>
      <p:sp>
        <p:nvSpPr>
          <p:cNvPr id="12" name="Rounded Rectangle 11"/>
          <p:cNvSpPr/>
          <p:nvPr/>
        </p:nvSpPr>
        <p:spPr>
          <a:xfrm>
            <a:off x="4940300" y="3294063"/>
            <a:ext cx="496888" cy="144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prstClr val="white"/>
              </a:solidFill>
            </a:endParaRPr>
          </a:p>
        </p:txBody>
      </p:sp>
      <p:sp>
        <p:nvSpPr>
          <p:cNvPr id="13" name="Rounded Rectangle 12"/>
          <p:cNvSpPr/>
          <p:nvPr/>
        </p:nvSpPr>
        <p:spPr>
          <a:xfrm>
            <a:off x="3079750" y="4916488"/>
            <a:ext cx="495300" cy="144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prstClr val="white"/>
              </a:solidFill>
            </a:endParaRPr>
          </a:p>
        </p:txBody>
      </p:sp>
      <p:sp>
        <p:nvSpPr>
          <p:cNvPr id="2" name="TextBox 1"/>
          <p:cNvSpPr txBox="1"/>
          <p:nvPr/>
        </p:nvSpPr>
        <p:spPr>
          <a:xfrm>
            <a:off x="8112125" y="549275"/>
            <a:ext cx="3743325" cy="1246188"/>
          </a:xfrm>
          <a:prstGeom prst="rect">
            <a:avLst/>
          </a:prstGeom>
          <a:solidFill>
            <a:schemeClr val="accent1">
              <a:lumMod val="20000"/>
              <a:lumOff val="80000"/>
            </a:schemeClr>
          </a:solidFill>
          <a:ln>
            <a:solidFill>
              <a:schemeClr val="tx1"/>
            </a:solidFill>
          </a:ln>
        </p:spPr>
        <p:txBody>
          <a:bodyPr>
            <a:spAutoFit/>
          </a:bodyPr>
          <a:lstStyle/>
          <a:p>
            <a:pPr>
              <a:defRPr/>
            </a:pPr>
            <a:r>
              <a:rPr lang="en-GB" sz="2500" b="1" u="sng" dirty="0"/>
              <a:t>Mini whiteboards</a:t>
            </a:r>
          </a:p>
          <a:p>
            <a:pPr>
              <a:defRPr/>
            </a:pPr>
            <a:r>
              <a:rPr lang="en-GB" sz="2500" dirty="0"/>
              <a:t>Write the missing words in order.</a:t>
            </a:r>
          </a:p>
        </p:txBody>
      </p:sp>
    </p:spTree>
    <p:extLst>
      <p:ext uri="{BB962C8B-B14F-4D97-AF65-F5344CB8AC3E}">
        <p14:creationId xmlns:p14="http://schemas.microsoft.com/office/powerpoint/2010/main" val="1525884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33338"/>
            <a:ext cx="12192000" cy="1325563"/>
          </a:xfrm>
          <a:solidFill>
            <a:srgbClr val="FFFF00"/>
          </a:solidFill>
          <a:ln>
            <a:solidFill>
              <a:schemeClr val="tx1"/>
            </a:solidFill>
            <a:miter lim="800000"/>
            <a:headEnd/>
            <a:tailEnd/>
          </a:ln>
        </p:spPr>
        <p:txBody>
          <a:bodyPr/>
          <a:lstStyle/>
          <a:p>
            <a:pPr eaLnBrk="1" hangingPunct="1"/>
            <a:r>
              <a:rPr lang="en-GB" altLang="en-US" b="1" u="sng" smtClean="0"/>
              <a:t>Examples of Reflex Arcs</a:t>
            </a:r>
          </a:p>
        </p:txBody>
      </p:sp>
      <p:sp>
        <p:nvSpPr>
          <p:cNvPr id="34819" name="Rectangle 3"/>
          <p:cNvSpPr>
            <a:spLocks noGrp="1" noChangeArrowheads="1"/>
          </p:cNvSpPr>
          <p:nvPr>
            <p:ph idx="1"/>
          </p:nvPr>
        </p:nvSpPr>
        <p:spPr>
          <a:xfrm>
            <a:off x="334963" y="1700213"/>
            <a:ext cx="11018837" cy="4476750"/>
          </a:xfrm>
        </p:spPr>
        <p:txBody>
          <a:bodyPr/>
          <a:lstStyle/>
          <a:p>
            <a:pPr eaLnBrk="1" hangingPunct="1"/>
            <a:r>
              <a:rPr lang="en-GB" altLang="en-US" smtClean="0"/>
              <a:t>Knee Jerk Reaction – Involved in keeping standing</a:t>
            </a:r>
          </a:p>
          <a:p>
            <a:pPr eaLnBrk="1" hangingPunct="1"/>
            <a:r>
              <a:rPr lang="en-GB" altLang="en-US" smtClean="0"/>
              <a:t>Pupil Dilation – Protect eyes from light</a:t>
            </a:r>
          </a:p>
          <a:p>
            <a:pPr eaLnBrk="1" hangingPunct="1"/>
            <a:r>
              <a:rPr lang="en-GB" altLang="en-US" smtClean="0"/>
              <a:t>Vomit Reflex</a:t>
            </a:r>
          </a:p>
          <a:p>
            <a:pPr eaLnBrk="1" hangingPunct="1"/>
            <a:r>
              <a:rPr lang="en-GB" altLang="en-US" smtClean="0"/>
              <a:t>Cough Reflex</a:t>
            </a:r>
          </a:p>
          <a:p>
            <a:pPr eaLnBrk="1" hangingPunct="1"/>
            <a:r>
              <a:rPr lang="en-GB" altLang="en-US" smtClean="0"/>
              <a:t>Sneeze Reflex</a:t>
            </a:r>
          </a:p>
          <a:p>
            <a:pPr eaLnBrk="1" hangingPunct="1"/>
            <a:r>
              <a:rPr lang="en-GB" altLang="en-US" smtClean="0"/>
              <a:t>Eye tracking Reflex</a:t>
            </a:r>
          </a:p>
        </p:txBody>
      </p:sp>
      <p:pic>
        <p:nvPicPr>
          <p:cNvPr id="3482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04288" y="2052638"/>
            <a:ext cx="274955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7938" y="3640138"/>
            <a:ext cx="36830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7708098"/>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12192000" cy="1325563"/>
          </a:xfrm>
          <a:solidFill>
            <a:srgbClr val="FFFF00"/>
          </a:solidFill>
          <a:ln>
            <a:solidFill>
              <a:schemeClr val="tx1"/>
            </a:solidFill>
            <a:miter lim="800000"/>
            <a:headEnd/>
            <a:tailEnd/>
          </a:ln>
        </p:spPr>
        <p:txBody>
          <a:bodyPr/>
          <a:lstStyle/>
          <a:p>
            <a:pPr eaLnBrk="1" hangingPunct="1"/>
            <a:r>
              <a:rPr lang="en-GB" altLang="en-US" b="1" u="sng" smtClean="0"/>
              <a:t>Diagram of Pupil Response</a:t>
            </a:r>
          </a:p>
        </p:txBody>
      </p:sp>
      <p:pic>
        <p:nvPicPr>
          <p:cNvPr id="35843" name="Picture 5" descr="Pupils reflex diagra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03388" y="2276475"/>
            <a:ext cx="8748712" cy="2551113"/>
          </a:xfrm>
          <a:noFill/>
        </p:spPr>
      </p:pic>
    </p:spTree>
    <p:extLst>
      <p:ext uri="{BB962C8B-B14F-4D97-AF65-F5344CB8AC3E}">
        <p14:creationId xmlns:p14="http://schemas.microsoft.com/office/powerpoint/2010/main" val="1646145553"/>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0"/>
            <a:ext cx="12192000" cy="1139825"/>
          </a:xfrm>
          <a:solidFill>
            <a:srgbClr val="FFFF00"/>
          </a:solidFill>
          <a:ln>
            <a:solidFill>
              <a:schemeClr val="tx1"/>
            </a:solidFill>
            <a:miter lim="800000"/>
            <a:headEnd/>
            <a:tailEnd/>
          </a:ln>
        </p:spPr>
        <p:txBody>
          <a:bodyPr/>
          <a:lstStyle/>
          <a:p>
            <a:pPr eaLnBrk="1" hangingPunct="1"/>
            <a:r>
              <a:rPr lang="en-GB" altLang="en-US" b="1" u="sng" smtClean="0"/>
              <a:t>In Bright Light</a:t>
            </a:r>
          </a:p>
        </p:txBody>
      </p:sp>
      <p:sp>
        <p:nvSpPr>
          <p:cNvPr id="12291" name="Rectangle 3"/>
          <p:cNvSpPr>
            <a:spLocks noGrp="1" noChangeArrowheads="1"/>
          </p:cNvSpPr>
          <p:nvPr>
            <p:ph type="body" sz="half" idx="1"/>
          </p:nvPr>
        </p:nvSpPr>
        <p:spPr>
          <a:xfrm>
            <a:off x="609600" y="1600200"/>
            <a:ext cx="5384800" cy="4530725"/>
          </a:xfrm>
        </p:spPr>
        <p:txBody>
          <a:bodyPr/>
          <a:lstStyle/>
          <a:p>
            <a:pPr eaLnBrk="1" hangingPunct="1"/>
            <a:r>
              <a:rPr lang="en-GB" altLang="en-US" smtClean="0"/>
              <a:t>When light levels are high </a:t>
            </a:r>
            <a:r>
              <a:rPr lang="en-GB" altLang="en-US" b="1" smtClean="0"/>
              <a:t>Circular</a:t>
            </a:r>
            <a:r>
              <a:rPr lang="en-GB" altLang="en-US" smtClean="0"/>
              <a:t> muscles in the iris contract</a:t>
            </a:r>
          </a:p>
          <a:p>
            <a:pPr eaLnBrk="1" hangingPunct="1"/>
            <a:r>
              <a:rPr lang="en-GB" altLang="en-US" smtClean="0"/>
              <a:t>This causes the </a:t>
            </a:r>
            <a:r>
              <a:rPr lang="en-GB" altLang="en-US" b="1" smtClean="0"/>
              <a:t>pupil to become smaller</a:t>
            </a:r>
          </a:p>
          <a:p>
            <a:pPr eaLnBrk="1" hangingPunct="1"/>
            <a:r>
              <a:rPr lang="en-GB" altLang="en-US" smtClean="0"/>
              <a:t>This is controlled by the </a:t>
            </a:r>
            <a:r>
              <a:rPr lang="en-GB" altLang="en-US" b="1" smtClean="0"/>
              <a:t>parasympathetic </a:t>
            </a:r>
            <a:r>
              <a:rPr lang="en-GB" altLang="en-US" smtClean="0"/>
              <a:t>nervous system</a:t>
            </a:r>
          </a:p>
        </p:txBody>
      </p:sp>
      <p:pic>
        <p:nvPicPr>
          <p:cNvPr id="36868" name="Picture 10" descr="Small Pupil"/>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96000" y="1844675"/>
            <a:ext cx="4203700" cy="3619500"/>
          </a:xfrm>
          <a:noFill/>
        </p:spPr>
      </p:pic>
      <p:pic>
        <p:nvPicPr>
          <p:cNvPr id="6" name="Picture 5" descr="Pupils reflex diagram"/>
          <p:cNvPicPr>
            <a:picLocks noChangeAspect="1" noChangeArrowheads="1"/>
          </p:cNvPicPr>
          <p:nvPr/>
        </p:nvPicPr>
        <p:blipFill>
          <a:blip r:embed="rId3">
            <a:extLst>
              <a:ext uri="{28A0092B-C50C-407E-A947-70E740481C1C}">
                <a14:useLocalDpi xmlns:a14="http://schemas.microsoft.com/office/drawing/2010/main" val="0"/>
              </a:ext>
            </a:extLst>
          </a:blip>
          <a:srcRect r="49791"/>
          <a:stretch>
            <a:fillRect/>
          </a:stretch>
        </p:blipFill>
        <p:spPr bwMode="auto">
          <a:xfrm>
            <a:off x="5519738" y="4187825"/>
            <a:ext cx="4392612" cy="2551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3291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175" y="-12700"/>
            <a:ext cx="12195175" cy="1139825"/>
          </a:xfrm>
          <a:solidFill>
            <a:srgbClr val="FFFF00"/>
          </a:solidFill>
          <a:ln>
            <a:solidFill>
              <a:schemeClr val="tx1"/>
            </a:solidFill>
            <a:miter lim="800000"/>
            <a:headEnd/>
            <a:tailEnd/>
          </a:ln>
        </p:spPr>
        <p:txBody>
          <a:bodyPr/>
          <a:lstStyle/>
          <a:p>
            <a:pPr eaLnBrk="1" hangingPunct="1"/>
            <a:r>
              <a:rPr lang="en-GB" altLang="en-US" b="1" u="sng" smtClean="0"/>
              <a:t>In the Dark</a:t>
            </a:r>
          </a:p>
        </p:txBody>
      </p:sp>
      <p:sp>
        <p:nvSpPr>
          <p:cNvPr id="13315" name="Rectangle 3"/>
          <p:cNvSpPr>
            <a:spLocks noGrp="1" noChangeArrowheads="1"/>
          </p:cNvSpPr>
          <p:nvPr>
            <p:ph type="body" sz="half" idx="1"/>
          </p:nvPr>
        </p:nvSpPr>
        <p:spPr>
          <a:xfrm>
            <a:off x="609600" y="1600200"/>
            <a:ext cx="5384800" cy="4530725"/>
          </a:xfrm>
        </p:spPr>
        <p:txBody>
          <a:bodyPr/>
          <a:lstStyle/>
          <a:p>
            <a:pPr eaLnBrk="1" hangingPunct="1"/>
            <a:r>
              <a:rPr lang="en-GB" altLang="en-US" smtClean="0"/>
              <a:t>When light levels are low </a:t>
            </a:r>
            <a:r>
              <a:rPr lang="en-GB" altLang="en-US" b="1" smtClean="0"/>
              <a:t>Radial </a:t>
            </a:r>
            <a:r>
              <a:rPr lang="en-GB" altLang="en-US" smtClean="0"/>
              <a:t>muscles contract</a:t>
            </a:r>
          </a:p>
          <a:p>
            <a:pPr eaLnBrk="1" hangingPunct="1"/>
            <a:r>
              <a:rPr lang="en-GB" altLang="en-US" smtClean="0"/>
              <a:t>This causes the pupil to increase in size</a:t>
            </a:r>
          </a:p>
          <a:p>
            <a:pPr eaLnBrk="1" hangingPunct="1"/>
            <a:r>
              <a:rPr lang="en-GB" altLang="en-US" smtClean="0"/>
              <a:t>This is caused by the sympathetic nervous system</a:t>
            </a:r>
          </a:p>
        </p:txBody>
      </p:sp>
      <p:pic>
        <p:nvPicPr>
          <p:cNvPr id="37892" name="Picture 9" descr="Dilated Pupil"/>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253163" y="1600200"/>
            <a:ext cx="3876675" cy="4530725"/>
          </a:xfrm>
          <a:noFill/>
        </p:spPr>
      </p:pic>
      <p:pic>
        <p:nvPicPr>
          <p:cNvPr id="6" name="Picture 5" descr="Pupils reflex diagram"/>
          <p:cNvPicPr>
            <a:picLocks noChangeAspect="1" noChangeArrowheads="1"/>
          </p:cNvPicPr>
          <p:nvPr/>
        </p:nvPicPr>
        <p:blipFill>
          <a:blip r:embed="rId3">
            <a:extLst>
              <a:ext uri="{28A0092B-C50C-407E-A947-70E740481C1C}">
                <a14:useLocalDpi xmlns:a14="http://schemas.microsoft.com/office/drawing/2010/main" val="0"/>
              </a:ext>
            </a:extLst>
          </a:blip>
          <a:srcRect l="51031"/>
          <a:stretch>
            <a:fillRect/>
          </a:stretch>
        </p:blipFill>
        <p:spPr bwMode="auto">
          <a:xfrm>
            <a:off x="4943475" y="4149725"/>
            <a:ext cx="4284663" cy="2551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07974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2192000" cy="1325563"/>
          </a:xfrm>
          <a:solidFill>
            <a:schemeClr val="accent1">
              <a:lumMod val="20000"/>
              <a:lumOff val="80000"/>
            </a:schemeClr>
          </a:solidFill>
          <a:ln>
            <a:solidFill>
              <a:schemeClr val="tx1"/>
            </a:solidFill>
          </a:ln>
        </p:spPr>
        <p:txBody>
          <a:bodyPr rtlCol="0">
            <a:normAutofit/>
          </a:bodyPr>
          <a:lstStyle/>
          <a:p>
            <a:pPr eaLnBrk="1" fontAlgn="auto" hangingPunct="1">
              <a:spcAft>
                <a:spcPts val="0"/>
              </a:spcAft>
              <a:defRPr/>
            </a:pPr>
            <a:r>
              <a:rPr lang="en-GB" b="1" u="sng" dirty="0" smtClean="0"/>
              <a:t>Partner Talk</a:t>
            </a:r>
            <a:endParaRPr lang="en-GB" b="1" u="sng" dirty="0"/>
          </a:p>
        </p:txBody>
      </p:sp>
      <p:sp>
        <p:nvSpPr>
          <p:cNvPr id="6" name="Content Placeholder 5"/>
          <p:cNvSpPr>
            <a:spLocks noGrp="1"/>
          </p:cNvSpPr>
          <p:nvPr>
            <p:ph idx="1"/>
          </p:nvPr>
        </p:nvSpPr>
        <p:spPr>
          <a:xfrm>
            <a:off x="107950" y="1484313"/>
            <a:ext cx="11749088" cy="4351337"/>
          </a:xfrm>
        </p:spPr>
        <p:txBody>
          <a:bodyPr rtlCol="0">
            <a:normAutofit/>
          </a:bodyPr>
          <a:lstStyle/>
          <a:p>
            <a:pPr marL="0" indent="0" eaLnBrk="1" fontAlgn="auto" hangingPunct="1">
              <a:spcAft>
                <a:spcPts val="0"/>
              </a:spcAft>
              <a:buFont typeface="Arial" panose="020B0604020202020204" pitchFamily="34" charset="0"/>
              <a:buNone/>
              <a:defRPr/>
            </a:pPr>
            <a:r>
              <a:rPr lang="en-GB" b="1" u="sng" dirty="0"/>
              <a:t>What</a:t>
            </a:r>
            <a:r>
              <a:rPr lang="en-GB" dirty="0"/>
              <a:t>: </a:t>
            </a:r>
            <a:r>
              <a:rPr lang="en-GB" dirty="0" smtClean="0"/>
              <a:t>Describe </a:t>
            </a:r>
            <a:r>
              <a:rPr lang="en-GB" dirty="0"/>
              <a:t>what happens in </a:t>
            </a:r>
            <a:r>
              <a:rPr lang="en-GB" dirty="0" smtClean="0"/>
              <a:t>a the light and the dark with a pupil reflect</a:t>
            </a:r>
            <a:endParaRPr lang="en-GB" dirty="0"/>
          </a:p>
          <a:p>
            <a:pPr eaLnBrk="1" fontAlgn="auto" hangingPunct="1">
              <a:spcAft>
                <a:spcPts val="0"/>
              </a:spcAft>
              <a:defRPr/>
            </a:pPr>
            <a:endParaRPr lang="en-GB" b="1" u="sng" dirty="0"/>
          </a:p>
          <a:p>
            <a:pPr marL="0" indent="0" eaLnBrk="1" fontAlgn="auto" hangingPunct="1">
              <a:spcAft>
                <a:spcPts val="0"/>
              </a:spcAft>
              <a:buFont typeface="Arial" panose="020B0604020202020204" pitchFamily="34" charset="0"/>
              <a:buNone/>
              <a:defRPr/>
            </a:pPr>
            <a:r>
              <a:rPr lang="en-GB" b="1" u="sng" dirty="0"/>
              <a:t>How</a:t>
            </a:r>
            <a:r>
              <a:rPr lang="en-GB" b="1" dirty="0"/>
              <a:t>: </a:t>
            </a:r>
            <a:r>
              <a:rPr lang="en-GB" dirty="0"/>
              <a:t>Number </a:t>
            </a:r>
            <a:r>
              <a:rPr lang="en-GB" dirty="0" smtClean="0"/>
              <a:t>2 </a:t>
            </a:r>
            <a:r>
              <a:rPr lang="en-GB" dirty="0"/>
              <a:t>describe to number </a:t>
            </a:r>
            <a:r>
              <a:rPr lang="en-GB" dirty="0" smtClean="0"/>
              <a:t>1 </a:t>
            </a:r>
            <a:r>
              <a:rPr lang="en-GB" dirty="0"/>
              <a:t>first. Number </a:t>
            </a:r>
            <a:r>
              <a:rPr lang="en-GB" dirty="0" smtClean="0"/>
              <a:t>1 </a:t>
            </a:r>
            <a:r>
              <a:rPr lang="en-GB" dirty="0"/>
              <a:t>give feedback</a:t>
            </a:r>
          </a:p>
          <a:p>
            <a:pPr eaLnBrk="1" fontAlgn="auto" hangingPunct="1">
              <a:spcAft>
                <a:spcPts val="0"/>
              </a:spcAft>
              <a:defRPr/>
            </a:pPr>
            <a:r>
              <a:rPr lang="en-GB" dirty="0"/>
              <a:t>Then number </a:t>
            </a:r>
            <a:r>
              <a:rPr lang="en-GB" dirty="0" smtClean="0"/>
              <a:t>1 </a:t>
            </a:r>
            <a:r>
              <a:rPr lang="en-GB" dirty="0"/>
              <a:t>describe to number </a:t>
            </a:r>
            <a:r>
              <a:rPr lang="en-GB" dirty="0" smtClean="0"/>
              <a:t>2. </a:t>
            </a:r>
            <a:r>
              <a:rPr lang="en-GB" dirty="0"/>
              <a:t>Number </a:t>
            </a:r>
            <a:r>
              <a:rPr lang="en-GB" dirty="0" smtClean="0"/>
              <a:t>2 </a:t>
            </a:r>
            <a:r>
              <a:rPr lang="en-GB" dirty="0"/>
              <a:t>give feedback.</a:t>
            </a:r>
          </a:p>
          <a:p>
            <a:pPr eaLnBrk="1" fontAlgn="auto" hangingPunct="1">
              <a:spcAft>
                <a:spcPts val="0"/>
              </a:spcAft>
              <a:defRPr/>
            </a:pPr>
            <a:endParaRPr lang="en-GB" dirty="0"/>
          </a:p>
          <a:p>
            <a:pPr marL="0" indent="0" eaLnBrk="1" fontAlgn="auto" hangingPunct="1">
              <a:spcAft>
                <a:spcPts val="0"/>
              </a:spcAft>
              <a:buFont typeface="Arial" panose="020B0604020202020204" pitchFamily="34" charset="0"/>
              <a:buNone/>
              <a:defRPr/>
            </a:pPr>
            <a:r>
              <a:rPr lang="en-GB" b="1" u="sng" dirty="0"/>
              <a:t>How long: </a:t>
            </a:r>
          </a:p>
          <a:p>
            <a:pPr eaLnBrk="1" fontAlgn="auto" hangingPunct="1">
              <a:spcAft>
                <a:spcPts val="0"/>
              </a:spcAft>
              <a:defRPr/>
            </a:pPr>
            <a:r>
              <a:rPr lang="en-GB" dirty="0"/>
              <a:t>2 minutes</a:t>
            </a:r>
          </a:p>
          <a:p>
            <a:pPr eaLnBrk="1" fontAlgn="auto" hangingPunct="1">
              <a:spcAft>
                <a:spcPts val="0"/>
              </a:spcAft>
              <a:defRPr/>
            </a:pPr>
            <a:endParaRPr lang="en-GB" dirty="0"/>
          </a:p>
        </p:txBody>
      </p:sp>
      <p:pic>
        <p:nvPicPr>
          <p:cNvPr id="38916" name="Picture 5" descr="Pupils reflex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0238" y="4437063"/>
            <a:ext cx="7453312"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6180094"/>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4288" y="-22225"/>
            <a:ext cx="12177712" cy="1325563"/>
          </a:xfrm>
          <a:solidFill>
            <a:schemeClr val="accent1">
              <a:lumMod val="20000"/>
              <a:lumOff val="80000"/>
            </a:schemeClr>
          </a:solidFill>
          <a:ln>
            <a:solidFill>
              <a:schemeClr val="tx1"/>
            </a:solidFill>
          </a:ln>
        </p:spPr>
        <p:txBody>
          <a:bodyPr rtlCol="0">
            <a:normAutofit/>
          </a:bodyPr>
          <a:lstStyle/>
          <a:p>
            <a:pPr eaLnBrk="1" fontAlgn="auto" hangingPunct="1">
              <a:spcAft>
                <a:spcPts val="0"/>
              </a:spcAft>
              <a:defRPr/>
            </a:pPr>
            <a:r>
              <a:rPr lang="en-GB" altLang="en-US" b="1" u="sng" dirty="0" smtClean="0"/>
              <a:t>Mini whiteboards</a:t>
            </a:r>
            <a:endParaRPr lang="en-GB" altLang="en-US" b="1" dirty="0" smtClean="0"/>
          </a:p>
        </p:txBody>
      </p:sp>
      <p:pic>
        <p:nvPicPr>
          <p:cNvPr id="39939" name="Picture 5" descr="Pupils reflex diagra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9055" r="9460"/>
          <a:stretch>
            <a:fillRect/>
          </a:stretch>
        </p:blipFill>
        <p:spPr>
          <a:xfrm>
            <a:off x="1703388" y="1709738"/>
            <a:ext cx="7129462" cy="2551112"/>
          </a:xfrm>
          <a:noFill/>
        </p:spPr>
      </p:pic>
      <p:sp>
        <p:nvSpPr>
          <p:cNvPr id="39940" name="TextBox 1"/>
          <p:cNvSpPr txBox="1">
            <a:spLocks noChangeArrowheads="1"/>
          </p:cNvSpPr>
          <p:nvPr/>
        </p:nvSpPr>
        <p:spPr bwMode="auto">
          <a:xfrm>
            <a:off x="4943475" y="2492375"/>
            <a:ext cx="22320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latin typeface="Arial" panose="020B0604020202020204" pitchFamily="34" charset="0"/>
            </a:endParaRPr>
          </a:p>
        </p:txBody>
      </p:sp>
      <p:sp>
        <p:nvSpPr>
          <p:cNvPr id="3" name="TextBox 2"/>
          <p:cNvSpPr txBox="1"/>
          <p:nvPr/>
        </p:nvSpPr>
        <p:spPr>
          <a:xfrm>
            <a:off x="192088" y="4543425"/>
            <a:ext cx="9144000" cy="2586038"/>
          </a:xfrm>
          <a:prstGeom prst="rect">
            <a:avLst/>
          </a:prstGeom>
          <a:noFill/>
        </p:spPr>
        <p:txBody>
          <a:bodyPr>
            <a:spAutoFit/>
          </a:bodyPr>
          <a:lstStyle/>
          <a:p>
            <a:pPr>
              <a:defRPr/>
            </a:pPr>
            <a:r>
              <a:rPr lang="en-GB" sz="2300" dirty="0"/>
              <a:t>For each diagram note:</a:t>
            </a:r>
          </a:p>
          <a:p>
            <a:pPr>
              <a:defRPr/>
            </a:pPr>
            <a:endParaRPr lang="en-GB" sz="2300" dirty="0"/>
          </a:p>
          <a:p>
            <a:pPr marL="342900" indent="-342900">
              <a:buFont typeface="+mj-lt"/>
              <a:buAutoNum type="arabicPeriod"/>
              <a:defRPr/>
            </a:pPr>
            <a:r>
              <a:rPr lang="en-GB" sz="2300" dirty="0"/>
              <a:t>The stimulus</a:t>
            </a:r>
          </a:p>
          <a:p>
            <a:pPr marL="342900" indent="-342900">
              <a:buFont typeface="+mj-lt"/>
              <a:buAutoNum type="arabicPeriod"/>
              <a:defRPr/>
            </a:pPr>
            <a:r>
              <a:rPr lang="en-GB" sz="2300" dirty="0"/>
              <a:t>Receptors</a:t>
            </a:r>
          </a:p>
          <a:p>
            <a:pPr marL="342900" indent="-342900">
              <a:buFont typeface="+mj-lt"/>
              <a:buAutoNum type="arabicPeriod"/>
              <a:defRPr/>
            </a:pPr>
            <a:r>
              <a:rPr lang="en-GB" sz="2300" dirty="0"/>
              <a:t>Parasympathetic/Sympathetic pathway</a:t>
            </a:r>
          </a:p>
          <a:p>
            <a:pPr marL="342900" indent="-342900">
              <a:buFont typeface="+mj-lt"/>
              <a:buAutoNum type="arabicPeriod"/>
              <a:defRPr/>
            </a:pPr>
            <a:r>
              <a:rPr lang="en-GB" sz="2300" dirty="0"/>
              <a:t>What happens to the radial and circular muscles   </a:t>
            </a:r>
          </a:p>
          <a:p>
            <a:pPr marL="342900" indent="-342900">
              <a:buFont typeface="+mj-lt"/>
              <a:buAutoNum type="arabicPeriod"/>
              <a:defRPr/>
            </a:pPr>
            <a:endParaRPr lang="en-GB" dirty="0"/>
          </a:p>
        </p:txBody>
      </p:sp>
    </p:spTree>
    <p:extLst>
      <p:ext uri="{BB962C8B-B14F-4D97-AF65-F5344CB8AC3E}">
        <p14:creationId xmlns:p14="http://schemas.microsoft.com/office/powerpoint/2010/main" val="1605788893"/>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2225" y="0"/>
            <a:ext cx="12214225" cy="1325563"/>
          </a:xfrm>
          <a:solidFill>
            <a:srgbClr val="92D050"/>
          </a:solidFill>
          <a:ln>
            <a:solidFill>
              <a:schemeClr val="tx1"/>
            </a:solidFill>
            <a:miter lim="800000"/>
            <a:headEnd/>
            <a:tailEnd/>
          </a:ln>
        </p:spPr>
        <p:txBody>
          <a:bodyPr/>
          <a:lstStyle/>
          <a:p>
            <a:pPr eaLnBrk="1" hangingPunct="1"/>
            <a:r>
              <a:rPr lang="en-GB" altLang="en-US" b="1" u="sng" smtClean="0"/>
              <a:t>Answers</a:t>
            </a:r>
          </a:p>
        </p:txBody>
      </p:sp>
      <p:pic>
        <p:nvPicPr>
          <p:cNvPr id="40963" name="Picture 5" descr="Pupils reflex diagra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03388" y="2276475"/>
            <a:ext cx="8748712" cy="2551113"/>
          </a:xfrm>
          <a:noFill/>
        </p:spPr>
      </p:pic>
      <p:sp>
        <p:nvSpPr>
          <p:cNvPr id="40964" name="TextBox 1"/>
          <p:cNvSpPr txBox="1">
            <a:spLocks noChangeArrowheads="1"/>
          </p:cNvSpPr>
          <p:nvPr/>
        </p:nvSpPr>
        <p:spPr bwMode="auto">
          <a:xfrm>
            <a:off x="2711450" y="1595438"/>
            <a:ext cx="3240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rgbClr val="FF0000"/>
                </a:solidFill>
                <a:latin typeface="Arial" panose="020B0604020202020204" pitchFamily="34" charset="0"/>
              </a:rPr>
              <a:t>Bright light detected by photoreceptors in the retina</a:t>
            </a:r>
          </a:p>
        </p:txBody>
      </p:sp>
      <p:sp>
        <p:nvSpPr>
          <p:cNvPr id="40965" name="TextBox 5"/>
          <p:cNvSpPr txBox="1">
            <a:spLocks noChangeArrowheads="1"/>
          </p:cNvSpPr>
          <p:nvPr/>
        </p:nvSpPr>
        <p:spPr bwMode="auto">
          <a:xfrm>
            <a:off x="7175500" y="1595438"/>
            <a:ext cx="3492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rgbClr val="FF0000"/>
                </a:solidFill>
                <a:latin typeface="Arial" panose="020B0604020202020204" pitchFamily="34" charset="0"/>
              </a:rPr>
              <a:t>Dim light detected by photoreceptors in the retina</a:t>
            </a:r>
          </a:p>
        </p:txBody>
      </p:sp>
      <p:sp>
        <p:nvSpPr>
          <p:cNvPr id="40966" name="TextBox 7"/>
          <p:cNvSpPr txBox="1">
            <a:spLocks noChangeArrowheads="1"/>
          </p:cNvSpPr>
          <p:nvPr/>
        </p:nvSpPr>
        <p:spPr bwMode="auto">
          <a:xfrm>
            <a:off x="2424113" y="5413375"/>
            <a:ext cx="352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rgbClr val="FF0000"/>
                </a:solidFill>
                <a:latin typeface="Arial" panose="020B0604020202020204" pitchFamily="34" charset="0"/>
              </a:rPr>
              <a:t>Parasympathetic (p for pinhole)</a:t>
            </a:r>
          </a:p>
        </p:txBody>
      </p:sp>
      <p:sp>
        <p:nvSpPr>
          <p:cNvPr id="40967" name="TextBox 8"/>
          <p:cNvSpPr txBox="1">
            <a:spLocks noChangeArrowheads="1"/>
          </p:cNvSpPr>
          <p:nvPr/>
        </p:nvSpPr>
        <p:spPr bwMode="auto">
          <a:xfrm>
            <a:off x="7248525" y="5414963"/>
            <a:ext cx="3059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rgbClr val="FF0000"/>
                </a:solidFill>
                <a:latin typeface="Arial" panose="020B0604020202020204" pitchFamily="34" charset="0"/>
              </a:rPr>
              <a:t>Sympathetic (s for scared)</a:t>
            </a:r>
          </a:p>
        </p:txBody>
      </p:sp>
    </p:spTree>
    <p:extLst>
      <p:ext uri="{BB962C8B-B14F-4D97-AF65-F5344CB8AC3E}">
        <p14:creationId xmlns:p14="http://schemas.microsoft.com/office/powerpoint/2010/main" val="1733832108"/>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0"/>
            <a:ext cx="12192000" cy="1325563"/>
          </a:xfrm>
          <a:solidFill>
            <a:srgbClr val="FFFF00"/>
          </a:solidFill>
          <a:ln>
            <a:solidFill>
              <a:schemeClr val="tx1"/>
            </a:solidFill>
            <a:miter lim="800000"/>
            <a:headEnd/>
            <a:tailEnd/>
          </a:ln>
        </p:spPr>
        <p:txBody>
          <a:bodyPr/>
          <a:lstStyle/>
          <a:p>
            <a:pPr eaLnBrk="1" hangingPunct="1"/>
            <a:r>
              <a:rPr lang="en-GB" altLang="en-US" sz="4000" b="1" u="sng" smtClean="0"/>
              <a:t>Control of the Pupil Reflex: high light</a:t>
            </a:r>
          </a:p>
        </p:txBody>
      </p:sp>
      <p:sp>
        <p:nvSpPr>
          <p:cNvPr id="18435" name="Rectangle 3"/>
          <p:cNvSpPr>
            <a:spLocks noGrp="1" noChangeArrowheads="1"/>
          </p:cNvSpPr>
          <p:nvPr>
            <p:ph idx="1"/>
          </p:nvPr>
        </p:nvSpPr>
        <p:spPr>
          <a:xfrm>
            <a:off x="263525" y="1628775"/>
            <a:ext cx="11449050" cy="4548188"/>
          </a:xfrm>
        </p:spPr>
        <p:txBody>
          <a:bodyPr rtlCol="0">
            <a:normAutofit lnSpcReduction="10000"/>
          </a:bodyPr>
          <a:lstStyle/>
          <a:p>
            <a:pPr marL="514350" indent="-514350" eaLnBrk="1" fontAlgn="auto" hangingPunct="1">
              <a:lnSpc>
                <a:spcPct val="150000"/>
              </a:lnSpc>
              <a:spcAft>
                <a:spcPts val="0"/>
              </a:spcAft>
              <a:buFont typeface="+mj-lt"/>
              <a:buAutoNum type="arabicPeriod"/>
              <a:defRPr/>
            </a:pPr>
            <a:r>
              <a:rPr lang="en-GB" altLang="en-US" dirty="0" smtClean="0"/>
              <a:t>Light strikes </a:t>
            </a:r>
            <a:r>
              <a:rPr lang="en-GB" altLang="en-US" b="1" dirty="0" smtClean="0">
                <a:solidFill>
                  <a:srgbClr val="0070C0"/>
                </a:solidFill>
              </a:rPr>
              <a:t>photoreceptors</a:t>
            </a:r>
            <a:r>
              <a:rPr lang="en-GB" altLang="en-US" dirty="0" smtClean="0"/>
              <a:t> in the </a:t>
            </a:r>
            <a:r>
              <a:rPr lang="en-GB" altLang="en-US" b="1" dirty="0" smtClean="0"/>
              <a:t>retina</a:t>
            </a:r>
            <a:r>
              <a:rPr lang="en-GB" altLang="en-US" dirty="0" smtClean="0"/>
              <a:t> </a:t>
            </a:r>
          </a:p>
          <a:p>
            <a:pPr marL="514350" indent="-514350" eaLnBrk="1" fontAlgn="auto" hangingPunct="1">
              <a:lnSpc>
                <a:spcPct val="150000"/>
              </a:lnSpc>
              <a:spcAft>
                <a:spcPts val="0"/>
              </a:spcAft>
              <a:buFont typeface="+mj-lt"/>
              <a:buAutoNum type="arabicPeriod"/>
              <a:defRPr/>
            </a:pPr>
            <a:r>
              <a:rPr lang="en-GB" altLang="en-US" dirty="0" smtClean="0"/>
              <a:t>Nervous impulses are sent along the </a:t>
            </a:r>
            <a:r>
              <a:rPr lang="en-GB" altLang="en-US" b="1" dirty="0" smtClean="0">
                <a:solidFill>
                  <a:srgbClr val="0070C0"/>
                </a:solidFill>
              </a:rPr>
              <a:t>Sensory</a:t>
            </a:r>
            <a:r>
              <a:rPr lang="en-GB" altLang="en-US" dirty="0" smtClean="0"/>
              <a:t> neuron (</a:t>
            </a:r>
            <a:r>
              <a:rPr lang="en-GB" altLang="en-US" b="1" dirty="0" smtClean="0"/>
              <a:t>Optic Nerve</a:t>
            </a:r>
            <a:r>
              <a:rPr lang="en-GB" altLang="en-US" dirty="0" smtClean="0"/>
              <a:t>)</a:t>
            </a:r>
          </a:p>
          <a:p>
            <a:pPr marL="514350" indent="-514350" eaLnBrk="1" fontAlgn="auto" hangingPunct="1">
              <a:lnSpc>
                <a:spcPct val="150000"/>
              </a:lnSpc>
              <a:spcAft>
                <a:spcPts val="0"/>
              </a:spcAft>
              <a:buFont typeface="+mj-lt"/>
              <a:buAutoNum type="arabicPeriod"/>
              <a:defRPr/>
            </a:pPr>
            <a:r>
              <a:rPr lang="en-GB" altLang="en-US" dirty="0" smtClean="0"/>
              <a:t>This is co-ordinated by </a:t>
            </a:r>
            <a:r>
              <a:rPr lang="en-GB" altLang="en-US" b="1" dirty="0" smtClean="0">
                <a:solidFill>
                  <a:srgbClr val="0070C0"/>
                </a:solidFill>
              </a:rPr>
              <a:t>relay neurons </a:t>
            </a:r>
            <a:r>
              <a:rPr lang="en-GB" altLang="en-US" dirty="0" smtClean="0"/>
              <a:t>in the </a:t>
            </a:r>
            <a:r>
              <a:rPr lang="en-GB" altLang="en-US" b="1" dirty="0" smtClean="0"/>
              <a:t>Midbrain</a:t>
            </a:r>
          </a:p>
          <a:p>
            <a:pPr marL="514350" indent="-514350" eaLnBrk="1" fontAlgn="auto" hangingPunct="1">
              <a:lnSpc>
                <a:spcPct val="150000"/>
              </a:lnSpc>
              <a:spcAft>
                <a:spcPts val="0"/>
              </a:spcAft>
              <a:buFont typeface="+mj-lt"/>
              <a:buAutoNum type="arabicPeriod"/>
              <a:defRPr/>
            </a:pPr>
            <a:r>
              <a:rPr lang="en-GB" altLang="en-US" dirty="0" smtClean="0"/>
              <a:t>Signals are sent along the </a:t>
            </a:r>
            <a:r>
              <a:rPr lang="en-GB" altLang="en-US" b="1" dirty="0" smtClean="0">
                <a:solidFill>
                  <a:srgbClr val="0070C0"/>
                </a:solidFill>
              </a:rPr>
              <a:t>parasympathetic</a:t>
            </a:r>
            <a:r>
              <a:rPr lang="en-GB" altLang="en-US" dirty="0" smtClean="0"/>
              <a:t> nervous system </a:t>
            </a:r>
          </a:p>
          <a:p>
            <a:pPr marL="514350" indent="-514350" eaLnBrk="1" fontAlgn="auto" hangingPunct="1">
              <a:lnSpc>
                <a:spcPct val="150000"/>
              </a:lnSpc>
              <a:spcAft>
                <a:spcPts val="0"/>
              </a:spcAft>
              <a:buFont typeface="+mj-lt"/>
              <a:buAutoNum type="arabicPeriod"/>
              <a:defRPr/>
            </a:pPr>
            <a:r>
              <a:rPr lang="en-GB" altLang="en-US" dirty="0" smtClean="0"/>
              <a:t>The </a:t>
            </a:r>
            <a:r>
              <a:rPr lang="en-GB" altLang="en-US" b="1" dirty="0" smtClean="0">
                <a:solidFill>
                  <a:srgbClr val="0070C0"/>
                </a:solidFill>
              </a:rPr>
              <a:t>motor neurone </a:t>
            </a:r>
            <a:r>
              <a:rPr lang="en-GB" altLang="en-US" dirty="0" smtClean="0"/>
              <a:t>connects to the effector in the iris</a:t>
            </a:r>
          </a:p>
          <a:p>
            <a:pPr marL="514350" indent="-514350" eaLnBrk="1" fontAlgn="auto" hangingPunct="1">
              <a:lnSpc>
                <a:spcPct val="150000"/>
              </a:lnSpc>
              <a:spcAft>
                <a:spcPts val="0"/>
              </a:spcAft>
              <a:buFont typeface="+mj-lt"/>
              <a:buAutoNum type="arabicPeriod"/>
              <a:defRPr/>
            </a:pPr>
            <a:r>
              <a:rPr lang="en-GB" altLang="en-US" dirty="0" smtClean="0"/>
              <a:t>The </a:t>
            </a:r>
            <a:r>
              <a:rPr lang="en-GB" altLang="en-US" b="1" dirty="0" smtClean="0"/>
              <a:t>circular</a:t>
            </a:r>
            <a:r>
              <a:rPr lang="en-GB" altLang="en-US" dirty="0" smtClean="0"/>
              <a:t> muscles contract</a:t>
            </a:r>
          </a:p>
        </p:txBody>
      </p:sp>
      <p:pic>
        <p:nvPicPr>
          <p:cNvPr id="4" name="Picture 5" descr="Pupils reflex diagram"/>
          <p:cNvPicPr>
            <a:picLocks noChangeAspect="1" noChangeArrowheads="1"/>
          </p:cNvPicPr>
          <p:nvPr/>
        </p:nvPicPr>
        <p:blipFill>
          <a:blip r:embed="rId2">
            <a:extLst>
              <a:ext uri="{28A0092B-C50C-407E-A947-70E740481C1C}">
                <a14:useLocalDpi xmlns:a14="http://schemas.microsoft.com/office/drawing/2010/main" val="0"/>
              </a:ext>
            </a:extLst>
          </a:blip>
          <a:srcRect l="2" t="365" r="50206" b="-365"/>
          <a:stretch>
            <a:fillRect/>
          </a:stretch>
        </p:blipFill>
        <p:spPr bwMode="auto">
          <a:xfrm>
            <a:off x="9048750" y="5084763"/>
            <a:ext cx="24018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028446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843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0"/>
            <a:ext cx="12192000" cy="1325563"/>
          </a:xfrm>
          <a:solidFill>
            <a:srgbClr val="FFFF00"/>
          </a:solidFill>
          <a:ln>
            <a:solidFill>
              <a:schemeClr val="tx1"/>
            </a:solidFill>
            <a:miter lim="800000"/>
            <a:headEnd/>
            <a:tailEnd/>
          </a:ln>
        </p:spPr>
        <p:txBody>
          <a:bodyPr/>
          <a:lstStyle/>
          <a:p>
            <a:pPr eaLnBrk="1" hangingPunct="1"/>
            <a:r>
              <a:rPr lang="en-GB" altLang="en-US" sz="4000" b="1" u="sng" smtClean="0"/>
              <a:t>Control of the Pupil Reflex: darkness</a:t>
            </a:r>
          </a:p>
        </p:txBody>
      </p:sp>
      <p:sp>
        <p:nvSpPr>
          <p:cNvPr id="18435" name="Rectangle 3"/>
          <p:cNvSpPr>
            <a:spLocks noGrp="1" noChangeArrowheads="1"/>
          </p:cNvSpPr>
          <p:nvPr>
            <p:ph idx="1"/>
          </p:nvPr>
        </p:nvSpPr>
        <p:spPr>
          <a:xfrm>
            <a:off x="263525" y="1628775"/>
            <a:ext cx="11449050" cy="4548188"/>
          </a:xfrm>
        </p:spPr>
        <p:txBody>
          <a:bodyPr rtlCol="0">
            <a:normAutofit lnSpcReduction="10000"/>
          </a:bodyPr>
          <a:lstStyle/>
          <a:p>
            <a:pPr marL="514350" indent="-514350" eaLnBrk="1" fontAlgn="auto" hangingPunct="1">
              <a:lnSpc>
                <a:spcPct val="150000"/>
              </a:lnSpc>
              <a:spcAft>
                <a:spcPts val="0"/>
              </a:spcAft>
              <a:buFont typeface="+mj-lt"/>
              <a:buAutoNum type="arabicPeriod"/>
              <a:defRPr/>
            </a:pPr>
            <a:r>
              <a:rPr lang="en-GB" altLang="en-US" dirty="0" smtClean="0"/>
              <a:t>Little Light strikes </a:t>
            </a:r>
            <a:r>
              <a:rPr lang="en-GB" altLang="en-US" b="1" dirty="0" smtClean="0">
                <a:solidFill>
                  <a:srgbClr val="0070C0"/>
                </a:solidFill>
              </a:rPr>
              <a:t>photoreceptors</a:t>
            </a:r>
            <a:r>
              <a:rPr lang="en-GB" altLang="en-US" dirty="0" smtClean="0"/>
              <a:t> in the </a:t>
            </a:r>
            <a:r>
              <a:rPr lang="en-GB" altLang="en-US" b="1" dirty="0" smtClean="0"/>
              <a:t>retina</a:t>
            </a:r>
            <a:r>
              <a:rPr lang="en-GB" altLang="en-US" dirty="0" smtClean="0"/>
              <a:t> </a:t>
            </a:r>
          </a:p>
          <a:p>
            <a:pPr marL="514350" indent="-514350" eaLnBrk="1" fontAlgn="auto" hangingPunct="1">
              <a:lnSpc>
                <a:spcPct val="150000"/>
              </a:lnSpc>
              <a:spcAft>
                <a:spcPts val="0"/>
              </a:spcAft>
              <a:buFont typeface="+mj-lt"/>
              <a:buAutoNum type="arabicPeriod"/>
              <a:defRPr/>
            </a:pPr>
            <a:r>
              <a:rPr lang="en-GB" altLang="en-US" dirty="0" smtClean="0"/>
              <a:t>Nervous impulses are sent along the </a:t>
            </a:r>
            <a:r>
              <a:rPr lang="en-GB" altLang="en-US" b="1" dirty="0" smtClean="0">
                <a:solidFill>
                  <a:srgbClr val="0070C0"/>
                </a:solidFill>
              </a:rPr>
              <a:t>Sensory</a:t>
            </a:r>
            <a:r>
              <a:rPr lang="en-GB" altLang="en-US" dirty="0" smtClean="0"/>
              <a:t> neuron (</a:t>
            </a:r>
            <a:r>
              <a:rPr lang="en-GB" altLang="en-US" b="1" dirty="0" smtClean="0"/>
              <a:t>Optic Nerve</a:t>
            </a:r>
            <a:r>
              <a:rPr lang="en-GB" altLang="en-US" dirty="0" smtClean="0"/>
              <a:t>)</a:t>
            </a:r>
          </a:p>
          <a:p>
            <a:pPr marL="514350" indent="-514350" eaLnBrk="1" fontAlgn="auto" hangingPunct="1">
              <a:lnSpc>
                <a:spcPct val="150000"/>
              </a:lnSpc>
              <a:spcAft>
                <a:spcPts val="0"/>
              </a:spcAft>
              <a:buFont typeface="+mj-lt"/>
              <a:buAutoNum type="arabicPeriod"/>
              <a:defRPr/>
            </a:pPr>
            <a:r>
              <a:rPr lang="en-GB" altLang="en-US" dirty="0" smtClean="0"/>
              <a:t>This is co-ordinated by </a:t>
            </a:r>
            <a:r>
              <a:rPr lang="en-GB" altLang="en-US" b="1" dirty="0" smtClean="0">
                <a:solidFill>
                  <a:srgbClr val="0070C0"/>
                </a:solidFill>
              </a:rPr>
              <a:t>relay neurons </a:t>
            </a:r>
            <a:r>
              <a:rPr lang="en-GB" altLang="en-US" dirty="0" smtClean="0"/>
              <a:t>in the </a:t>
            </a:r>
            <a:r>
              <a:rPr lang="en-GB" altLang="en-US" b="1" dirty="0" smtClean="0"/>
              <a:t>Midbrain</a:t>
            </a:r>
          </a:p>
          <a:p>
            <a:pPr marL="514350" indent="-514350" eaLnBrk="1" fontAlgn="auto" hangingPunct="1">
              <a:lnSpc>
                <a:spcPct val="150000"/>
              </a:lnSpc>
              <a:spcAft>
                <a:spcPts val="0"/>
              </a:spcAft>
              <a:buFont typeface="+mj-lt"/>
              <a:buAutoNum type="arabicPeriod"/>
              <a:defRPr/>
            </a:pPr>
            <a:r>
              <a:rPr lang="en-GB" altLang="en-US" dirty="0" smtClean="0"/>
              <a:t>Signals are sent along the </a:t>
            </a:r>
            <a:r>
              <a:rPr lang="en-GB" altLang="en-US" b="1" dirty="0" smtClean="0">
                <a:solidFill>
                  <a:srgbClr val="0070C0"/>
                </a:solidFill>
              </a:rPr>
              <a:t>sympathetic</a:t>
            </a:r>
            <a:r>
              <a:rPr lang="en-GB" altLang="en-US" dirty="0" smtClean="0"/>
              <a:t> nervous system </a:t>
            </a:r>
          </a:p>
          <a:p>
            <a:pPr marL="514350" indent="-514350" eaLnBrk="1" fontAlgn="auto" hangingPunct="1">
              <a:lnSpc>
                <a:spcPct val="150000"/>
              </a:lnSpc>
              <a:spcAft>
                <a:spcPts val="0"/>
              </a:spcAft>
              <a:buFont typeface="+mj-lt"/>
              <a:buAutoNum type="arabicPeriod"/>
              <a:defRPr/>
            </a:pPr>
            <a:r>
              <a:rPr lang="en-GB" altLang="en-US" dirty="0" smtClean="0"/>
              <a:t>The </a:t>
            </a:r>
            <a:r>
              <a:rPr lang="en-GB" altLang="en-US" b="1" dirty="0" smtClean="0">
                <a:solidFill>
                  <a:srgbClr val="0070C0"/>
                </a:solidFill>
              </a:rPr>
              <a:t>motor neurone </a:t>
            </a:r>
            <a:r>
              <a:rPr lang="en-GB" altLang="en-US" dirty="0" smtClean="0"/>
              <a:t>connects to the effector in the iris</a:t>
            </a:r>
          </a:p>
          <a:p>
            <a:pPr marL="514350" indent="-514350" eaLnBrk="1" fontAlgn="auto" hangingPunct="1">
              <a:lnSpc>
                <a:spcPct val="150000"/>
              </a:lnSpc>
              <a:spcAft>
                <a:spcPts val="0"/>
              </a:spcAft>
              <a:buFont typeface="+mj-lt"/>
              <a:buAutoNum type="arabicPeriod"/>
              <a:defRPr/>
            </a:pPr>
            <a:r>
              <a:rPr lang="en-GB" altLang="en-US" dirty="0" smtClean="0"/>
              <a:t>The </a:t>
            </a:r>
            <a:r>
              <a:rPr lang="en-GB" altLang="en-US" b="1" dirty="0" smtClean="0"/>
              <a:t>radial</a:t>
            </a:r>
            <a:r>
              <a:rPr lang="en-GB" altLang="en-US" dirty="0" smtClean="0"/>
              <a:t> muscles contract</a:t>
            </a:r>
          </a:p>
        </p:txBody>
      </p:sp>
      <p:pic>
        <p:nvPicPr>
          <p:cNvPr id="4" name="Picture 5" descr="Pupils reflex diagram"/>
          <p:cNvPicPr>
            <a:picLocks noChangeAspect="1" noChangeArrowheads="1"/>
          </p:cNvPicPr>
          <p:nvPr/>
        </p:nvPicPr>
        <p:blipFill>
          <a:blip r:embed="rId2">
            <a:extLst>
              <a:ext uri="{28A0092B-C50C-407E-A947-70E740481C1C}">
                <a14:useLocalDpi xmlns:a14="http://schemas.microsoft.com/office/drawing/2010/main" val="0"/>
              </a:ext>
            </a:extLst>
          </a:blip>
          <a:srcRect l="50206" t="-363" r="-1231" b="-2460"/>
          <a:stretch>
            <a:fillRect/>
          </a:stretch>
        </p:blipFill>
        <p:spPr bwMode="auto">
          <a:xfrm>
            <a:off x="8872538" y="5013325"/>
            <a:ext cx="2840037"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73948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843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noGrp="1"/>
          </p:cNvSpPr>
          <p:nvPr>
            <p:ph type="title"/>
          </p:nvPr>
        </p:nvSpPr>
        <p:spPr>
          <a:xfrm>
            <a:off x="0" y="0"/>
            <a:ext cx="12192000" cy="1325559"/>
          </a:xfrm>
          <a:solidFill>
            <a:srgbClr val="92D050"/>
          </a:solidFill>
        </p:spPr>
        <p:txBody>
          <a:bodyPr>
            <a:normAutofit/>
          </a:bodyPr>
          <a:lstStyle/>
          <a:p>
            <a:pPr lvl="0"/>
            <a:r>
              <a:rPr lang="en-GB" sz="3500" b="1" u="sng" dirty="0" smtClean="0"/>
              <a:t>Answers</a:t>
            </a:r>
            <a:endParaRPr lang="en-GB" sz="3500" b="1" u="sng" dirty="0"/>
          </a:p>
        </p:txBody>
      </p:sp>
      <p:sp>
        <p:nvSpPr>
          <p:cNvPr id="3" name="TextBox 6"/>
          <p:cNvSpPr txBox="1"/>
          <p:nvPr/>
        </p:nvSpPr>
        <p:spPr>
          <a:xfrm>
            <a:off x="0" y="1325559"/>
            <a:ext cx="2155670"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sng" strike="noStrike" kern="1200" cap="none" spc="0" baseline="0" dirty="0">
                <a:solidFill>
                  <a:srgbClr val="000000"/>
                </a:solidFill>
                <a:uFillTx/>
                <a:latin typeface="Calibri"/>
              </a:rPr>
              <a:t>Do Now</a:t>
            </a:r>
            <a:endParaRPr lang="en-GB" sz="3200" b="1" i="0" u="sng" strike="noStrike" kern="1200" cap="none" spc="0" baseline="0" dirty="0">
              <a:solidFill>
                <a:srgbClr val="000000"/>
              </a:solidFill>
              <a:uFillTx/>
              <a:latin typeface="Calibri"/>
            </a:endParaRPr>
          </a:p>
        </p:txBody>
      </p:sp>
      <p:sp>
        <p:nvSpPr>
          <p:cNvPr id="8" name="Content Placeholder 7"/>
          <p:cNvSpPr>
            <a:spLocks noGrp="1"/>
          </p:cNvSpPr>
          <p:nvPr>
            <p:ph idx="1"/>
          </p:nvPr>
        </p:nvSpPr>
        <p:spPr>
          <a:xfrm>
            <a:off x="0" y="1952683"/>
            <a:ext cx="12192000" cy="4601804"/>
          </a:xfrm>
        </p:spPr>
        <p:txBody>
          <a:bodyPr>
            <a:normAutofit fontScale="70000" lnSpcReduction="20000"/>
          </a:bodyPr>
          <a:lstStyle/>
          <a:p>
            <a:pPr marL="514350" indent="-514350">
              <a:lnSpc>
                <a:spcPct val="100000"/>
              </a:lnSpc>
              <a:buFont typeface="+mj-lt"/>
              <a:buAutoNum type="arabicPeriod"/>
            </a:pPr>
            <a:r>
              <a:rPr lang="en-US" dirty="0" smtClean="0"/>
              <a:t>What is the role of the Na/K pump and the K+ channel in the resting potential ?</a:t>
            </a:r>
          </a:p>
          <a:p>
            <a:pPr>
              <a:lnSpc>
                <a:spcPct val="100000"/>
              </a:lnSpc>
            </a:pPr>
            <a:r>
              <a:rPr lang="en-US" dirty="0" smtClean="0">
                <a:solidFill>
                  <a:srgbClr val="00B050"/>
                </a:solidFill>
              </a:rPr>
              <a:t>Na/K pumps use AT to move 3 Na+ out of the </a:t>
            </a:r>
            <a:r>
              <a:rPr lang="en-US" dirty="0" err="1" smtClean="0">
                <a:solidFill>
                  <a:srgbClr val="00B050"/>
                </a:solidFill>
              </a:rPr>
              <a:t>neurone</a:t>
            </a:r>
            <a:r>
              <a:rPr lang="en-US" dirty="0" smtClean="0">
                <a:solidFill>
                  <a:srgbClr val="00B050"/>
                </a:solidFill>
              </a:rPr>
              <a:t> for every 2 K+ moved in, using ATP. Then K+ channel allows facilitated diffusion of K+ out of the </a:t>
            </a:r>
            <a:r>
              <a:rPr lang="en-US" dirty="0" err="1" smtClean="0">
                <a:solidFill>
                  <a:srgbClr val="00B050"/>
                </a:solidFill>
              </a:rPr>
              <a:t>neurone</a:t>
            </a:r>
            <a:r>
              <a:rPr lang="en-US" dirty="0" smtClean="0">
                <a:solidFill>
                  <a:srgbClr val="00B050"/>
                </a:solidFill>
              </a:rPr>
              <a:t> down their </a:t>
            </a:r>
            <a:r>
              <a:rPr lang="en-US" dirty="0" err="1" smtClean="0">
                <a:solidFill>
                  <a:srgbClr val="00B050"/>
                </a:solidFill>
              </a:rPr>
              <a:t>conc</a:t>
            </a:r>
            <a:r>
              <a:rPr lang="en-US" dirty="0" smtClean="0">
                <a:solidFill>
                  <a:srgbClr val="00B050"/>
                </a:solidFill>
              </a:rPr>
              <a:t> gradient. This makes the outside of the membrane more positive, creating a pd. Then K+ diffuse back in down their electrical gradient, there is no net movement of K+.</a:t>
            </a:r>
          </a:p>
          <a:p>
            <a:pPr marL="514350" indent="-514350">
              <a:lnSpc>
                <a:spcPct val="100000"/>
              </a:lnSpc>
              <a:buFont typeface="+mj-lt"/>
              <a:buAutoNum type="arabicPeriod" startAt="2"/>
            </a:pPr>
            <a:r>
              <a:rPr lang="en-US" dirty="0" smtClean="0"/>
              <a:t>What is the role of </a:t>
            </a:r>
            <a:r>
              <a:rPr lang="en-US" dirty="0" err="1" smtClean="0"/>
              <a:t>depolarisation</a:t>
            </a:r>
            <a:r>
              <a:rPr lang="en-US" dirty="0" smtClean="0"/>
              <a:t> during an action potential ?</a:t>
            </a:r>
          </a:p>
          <a:p>
            <a:pPr>
              <a:lnSpc>
                <a:spcPct val="100000"/>
              </a:lnSpc>
            </a:pPr>
            <a:r>
              <a:rPr lang="en-US" dirty="0" smtClean="0">
                <a:solidFill>
                  <a:srgbClr val="00B050"/>
                </a:solidFill>
              </a:rPr>
              <a:t> If the potential difference reaches the threshold (-55mV), more Na+ voltage gated channels open. More Na+ diffuse into the </a:t>
            </a:r>
            <a:r>
              <a:rPr lang="en-US" dirty="0" err="1" smtClean="0">
                <a:solidFill>
                  <a:srgbClr val="00B050"/>
                </a:solidFill>
              </a:rPr>
              <a:t>neurone</a:t>
            </a:r>
            <a:r>
              <a:rPr lang="en-US" dirty="0" smtClean="0">
                <a:solidFill>
                  <a:srgbClr val="00B050"/>
                </a:solidFill>
              </a:rPr>
              <a:t>. (positive feedback)</a:t>
            </a:r>
          </a:p>
          <a:p>
            <a:pPr marL="514350" indent="-514350">
              <a:lnSpc>
                <a:spcPct val="100000"/>
              </a:lnSpc>
              <a:buFont typeface="+mj-lt"/>
              <a:buAutoNum type="arabicPeriod" startAt="3"/>
            </a:pPr>
            <a:r>
              <a:rPr lang="en-US" dirty="0" smtClean="0"/>
              <a:t>What is the purpose of refractory period ?</a:t>
            </a:r>
          </a:p>
          <a:p>
            <a:pPr>
              <a:lnSpc>
                <a:spcPct val="100000"/>
              </a:lnSpc>
            </a:pPr>
            <a:r>
              <a:rPr lang="en-US" dirty="0" smtClean="0"/>
              <a:t> </a:t>
            </a:r>
            <a:r>
              <a:rPr lang="en-US" dirty="0" smtClean="0">
                <a:solidFill>
                  <a:srgbClr val="00B050"/>
                </a:solidFill>
              </a:rPr>
              <a:t>Acts as a time delay so APs </a:t>
            </a:r>
            <a:r>
              <a:rPr lang="en-US" dirty="0" err="1" smtClean="0">
                <a:solidFill>
                  <a:srgbClr val="00B050"/>
                </a:solidFill>
              </a:rPr>
              <a:t>dont</a:t>
            </a:r>
            <a:r>
              <a:rPr lang="en-US" dirty="0" smtClean="0">
                <a:solidFill>
                  <a:srgbClr val="00B050"/>
                </a:solidFill>
              </a:rPr>
              <a:t> overlap but pass along as discrete impulses. It makes sure APs are unidirectional</a:t>
            </a:r>
          </a:p>
          <a:p>
            <a:pPr marL="514350" indent="-514350">
              <a:lnSpc>
                <a:spcPct val="100000"/>
              </a:lnSpc>
              <a:buFont typeface="+mj-lt"/>
              <a:buAutoNum type="arabicPeriod" startAt="4"/>
            </a:pPr>
            <a:r>
              <a:rPr lang="en-US" dirty="0" smtClean="0"/>
              <a:t>How does the calcium influx cause neurotransmitter release (in synapse transmission) ? </a:t>
            </a:r>
          </a:p>
          <a:p>
            <a:pPr>
              <a:lnSpc>
                <a:spcPct val="100000"/>
              </a:lnSpc>
            </a:pPr>
            <a:r>
              <a:rPr lang="en-US" dirty="0" smtClean="0">
                <a:solidFill>
                  <a:srgbClr val="00B050"/>
                </a:solidFill>
              </a:rPr>
              <a:t>the influx of Ca 2+ into the synaptic knob causes the synaptic vesicles to move to and fuse with the presynaptic membrane. the vesicles release the neurotransmitter into the synaptic cleft (exocytosis)</a:t>
            </a:r>
          </a:p>
          <a:p>
            <a:pPr>
              <a:lnSpc>
                <a:spcPct val="100000"/>
              </a:lnSpc>
            </a:pPr>
            <a:endParaRPr lang="en-US" dirty="0" smtClean="0"/>
          </a:p>
          <a:p>
            <a:pPr>
              <a:lnSpc>
                <a:spcPct val="100000"/>
              </a:lnSpc>
            </a:pPr>
            <a:endParaRPr lang="en-US" dirty="0" smtClean="0"/>
          </a:p>
          <a:p>
            <a:pPr>
              <a:lnSpc>
                <a:spcPct val="100000"/>
              </a:lnSpc>
            </a:pPr>
            <a:endParaRPr lang="en-US" dirty="0" smtClean="0"/>
          </a:p>
        </p:txBody>
      </p:sp>
    </p:spTree>
    <p:extLst>
      <p:ext uri="{BB962C8B-B14F-4D97-AF65-F5344CB8AC3E}">
        <p14:creationId xmlns:p14="http://schemas.microsoft.com/office/powerpoint/2010/main" val="3936104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rot="16200000">
            <a:off x="673100" y="427038"/>
            <a:ext cx="4510088" cy="5040312"/>
          </a:xfrm>
          <a:solidFill>
            <a:schemeClr val="accent1">
              <a:lumMod val="20000"/>
              <a:lumOff val="80000"/>
            </a:schemeClr>
          </a:solidFill>
          <a:ln>
            <a:solidFill>
              <a:schemeClr val="tx1"/>
            </a:solidFill>
          </a:ln>
        </p:spPr>
        <p:txBody>
          <a:bodyPr vert="eaVert" rtlCol="0">
            <a:normAutofit fontScale="90000"/>
          </a:bodyPr>
          <a:lstStyle/>
          <a:p>
            <a:pPr eaLnBrk="1" fontAlgn="auto" hangingPunct="1">
              <a:spcAft>
                <a:spcPts val="0"/>
              </a:spcAft>
              <a:defRPr/>
            </a:pPr>
            <a:r>
              <a:rPr lang="en-GB" altLang="en-US" sz="3000" b="1" u="sng" dirty="0" smtClean="0"/>
              <a:t/>
            </a:r>
            <a:br>
              <a:rPr lang="en-GB" altLang="en-US" sz="3000" b="1" u="sng" dirty="0" smtClean="0"/>
            </a:br>
            <a:r>
              <a:rPr lang="en-GB" altLang="en-US" sz="3000" b="1" u="sng" dirty="0" smtClean="0"/>
              <a:t>Partner Talk</a:t>
            </a:r>
            <a:br>
              <a:rPr lang="en-GB" altLang="en-US" sz="3000" b="1" u="sng" dirty="0" smtClean="0"/>
            </a:br>
            <a:r>
              <a:rPr lang="en-GB" altLang="en-US" sz="3000" b="1" u="sng" dirty="0" smtClean="0"/>
              <a:t/>
            </a:r>
            <a:br>
              <a:rPr lang="en-GB" altLang="en-US" sz="3000" b="1" u="sng" dirty="0" smtClean="0"/>
            </a:br>
            <a:r>
              <a:rPr lang="en-GB" altLang="en-US" sz="3000" b="1" u="sng" dirty="0" smtClean="0"/>
              <a:t>What: </a:t>
            </a:r>
            <a:r>
              <a:rPr lang="en-GB" altLang="en-US" sz="3000" dirty="0" smtClean="0"/>
              <a:t>Use the diagram to describe the pupil response</a:t>
            </a:r>
            <a:br>
              <a:rPr lang="en-GB" altLang="en-US" sz="3000" dirty="0" smtClean="0"/>
            </a:br>
            <a:r>
              <a:rPr lang="en-GB" altLang="en-US" sz="3000" dirty="0"/>
              <a:t/>
            </a:r>
            <a:br>
              <a:rPr lang="en-GB" altLang="en-US" sz="3000" dirty="0"/>
            </a:br>
            <a:r>
              <a:rPr lang="en-GB" altLang="en-US" sz="3000" b="1" u="sng" dirty="0" smtClean="0"/>
              <a:t>How</a:t>
            </a:r>
            <a:r>
              <a:rPr lang="en-GB" altLang="en-US" sz="3000" dirty="0" smtClean="0"/>
              <a:t>: Number 1 do in light. Number 2 do in darkness. The person listening should give feedback.</a:t>
            </a:r>
            <a:br>
              <a:rPr lang="en-GB" altLang="en-US" sz="3000" dirty="0" smtClean="0"/>
            </a:br>
            <a:r>
              <a:rPr lang="en-GB" altLang="en-US" sz="3000" dirty="0"/>
              <a:t/>
            </a:r>
            <a:br>
              <a:rPr lang="en-GB" altLang="en-US" sz="3000" dirty="0"/>
            </a:br>
            <a:r>
              <a:rPr lang="en-GB" altLang="en-US" sz="3000" b="1" u="sng" dirty="0" smtClean="0"/>
              <a:t>How long</a:t>
            </a:r>
            <a:r>
              <a:rPr lang="en-GB" altLang="en-US" sz="3000" dirty="0" smtClean="0"/>
              <a:t>: 3 minutes</a:t>
            </a:r>
            <a:r>
              <a:rPr lang="en-GB" altLang="en-US" sz="4000" dirty="0" smtClean="0"/>
              <a:t/>
            </a:r>
            <a:br>
              <a:rPr lang="en-GB" altLang="en-US" sz="4000" dirty="0" smtClean="0"/>
            </a:br>
            <a:r>
              <a:rPr lang="en-GB" altLang="en-US" sz="4000" dirty="0" smtClean="0"/>
              <a:t/>
            </a:r>
            <a:br>
              <a:rPr lang="en-GB" altLang="en-US" sz="4000" dirty="0" smtClean="0"/>
            </a:br>
            <a:endParaRPr lang="en-GB" altLang="en-US" sz="4000" dirty="0"/>
          </a:p>
        </p:txBody>
      </p:sp>
      <p:pic>
        <p:nvPicPr>
          <p:cNvPr id="44035" name="Picture 5" descr="Pupil Reflex ar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880100" y="115888"/>
            <a:ext cx="6032500" cy="6858000"/>
          </a:xfrm>
          <a:noFill/>
        </p:spPr>
      </p:pic>
    </p:spTree>
    <p:extLst>
      <p:ext uri="{BB962C8B-B14F-4D97-AF65-F5344CB8AC3E}">
        <p14:creationId xmlns:p14="http://schemas.microsoft.com/office/powerpoint/2010/main" val="3419063526"/>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0" y="0"/>
            <a:ext cx="12192000" cy="1325563"/>
          </a:xfrm>
          <a:solidFill>
            <a:schemeClr val="accent1">
              <a:lumMod val="20000"/>
              <a:lumOff val="80000"/>
            </a:schemeClr>
          </a:solidFill>
          <a:ln>
            <a:solidFill>
              <a:schemeClr val="tx1"/>
            </a:solidFill>
            <a:miter lim="800000"/>
            <a:headEnd/>
            <a:tailEnd/>
          </a:ln>
        </p:spPr>
        <p:txBody>
          <a:bodyPr rtlCol="0">
            <a:normAutofit/>
          </a:bodyPr>
          <a:lstStyle/>
          <a:p>
            <a:pPr eaLnBrk="1" fontAlgn="auto" hangingPunct="1">
              <a:spcAft>
                <a:spcPts val="0"/>
              </a:spcAft>
              <a:defRPr/>
            </a:pPr>
            <a:r>
              <a:rPr lang="en-GB" altLang="en-US" b="1" u="sng" dirty="0" smtClean="0"/>
              <a:t>Eye Reflexes Quick Quiz</a:t>
            </a:r>
          </a:p>
        </p:txBody>
      </p:sp>
      <p:sp>
        <p:nvSpPr>
          <p:cNvPr id="3" name="Content Placeholder 2"/>
          <p:cNvSpPr>
            <a:spLocks noGrp="1"/>
          </p:cNvSpPr>
          <p:nvPr>
            <p:ph idx="1"/>
          </p:nvPr>
        </p:nvSpPr>
        <p:spPr>
          <a:xfrm>
            <a:off x="119063" y="1393825"/>
            <a:ext cx="10514012" cy="4351338"/>
          </a:xfrm>
        </p:spPr>
        <p:txBody>
          <a:bodyPr rtlCol="0">
            <a:normAutofit fontScale="70000" lnSpcReduction="20000"/>
          </a:bodyPr>
          <a:lstStyle/>
          <a:p>
            <a:pPr marL="457200" indent="-457200" eaLnBrk="1" fontAlgn="auto" hangingPunct="1">
              <a:lnSpc>
                <a:spcPct val="150000"/>
              </a:lnSpc>
              <a:spcAft>
                <a:spcPts val="0"/>
              </a:spcAft>
              <a:buFont typeface="+mj-lt"/>
              <a:buAutoNum type="arabicPeriod"/>
              <a:defRPr/>
            </a:pPr>
            <a:r>
              <a:rPr lang="en-GB" dirty="0" smtClean="0"/>
              <a:t>What are the receptors in this situation and where are they?</a:t>
            </a:r>
          </a:p>
          <a:p>
            <a:pPr marL="457200" indent="-457200" eaLnBrk="1" fontAlgn="auto" hangingPunct="1">
              <a:lnSpc>
                <a:spcPct val="150000"/>
              </a:lnSpc>
              <a:spcAft>
                <a:spcPts val="0"/>
              </a:spcAft>
              <a:buFont typeface="+mj-lt"/>
              <a:buAutoNum type="arabicPeriod"/>
              <a:defRPr/>
            </a:pPr>
            <a:r>
              <a:rPr lang="en-GB" dirty="0" smtClean="0"/>
              <a:t>What happens to the radial and circular muscles in the iris to make the pupils dilate? </a:t>
            </a:r>
          </a:p>
          <a:p>
            <a:pPr marL="457200" indent="-457200" eaLnBrk="1" fontAlgn="auto" hangingPunct="1">
              <a:lnSpc>
                <a:spcPct val="150000"/>
              </a:lnSpc>
              <a:spcAft>
                <a:spcPts val="0"/>
              </a:spcAft>
              <a:buFont typeface="+mj-lt"/>
              <a:buAutoNum type="arabicPeriod"/>
              <a:defRPr/>
            </a:pPr>
            <a:r>
              <a:rPr lang="en-GB" dirty="0" smtClean="0"/>
              <a:t>What happens to the radial and circular muscles in the iris to make the pupils constrict?</a:t>
            </a:r>
          </a:p>
          <a:p>
            <a:pPr marL="457200" indent="-457200" eaLnBrk="1" fontAlgn="auto" hangingPunct="1">
              <a:lnSpc>
                <a:spcPct val="150000"/>
              </a:lnSpc>
              <a:spcAft>
                <a:spcPts val="0"/>
              </a:spcAft>
              <a:buFont typeface="+mj-lt"/>
              <a:buAutoNum type="arabicPeriod"/>
              <a:defRPr/>
            </a:pPr>
            <a:r>
              <a:rPr lang="en-GB" dirty="0" smtClean="0"/>
              <a:t>Where is the relay neurone in this reflex?</a:t>
            </a:r>
          </a:p>
          <a:p>
            <a:pPr marL="457200" indent="-457200" eaLnBrk="1" fontAlgn="auto" hangingPunct="1">
              <a:lnSpc>
                <a:spcPct val="150000"/>
              </a:lnSpc>
              <a:spcAft>
                <a:spcPts val="0"/>
              </a:spcAft>
              <a:buFont typeface="+mj-lt"/>
              <a:buAutoNum type="arabicPeriod"/>
              <a:defRPr/>
            </a:pPr>
            <a:r>
              <a:rPr lang="en-GB" dirty="0" smtClean="0"/>
              <a:t>When the pupils dilate which out of the sympathetic or parasympathetic pathway is used?</a:t>
            </a:r>
          </a:p>
          <a:p>
            <a:pPr marL="457200" indent="-457200" eaLnBrk="1" fontAlgn="auto" hangingPunct="1">
              <a:lnSpc>
                <a:spcPct val="150000"/>
              </a:lnSpc>
              <a:spcAft>
                <a:spcPts val="0"/>
              </a:spcAft>
              <a:buFont typeface="+mj-lt"/>
              <a:buAutoNum type="arabicPeriod"/>
              <a:defRPr/>
            </a:pPr>
            <a:r>
              <a:rPr lang="en-GB" dirty="0" smtClean="0"/>
              <a:t>When the pupils constrict which out of the sympathetic or parasympathetic pathway is used?</a:t>
            </a:r>
          </a:p>
          <a:p>
            <a:pPr marL="0" indent="0" eaLnBrk="1" fontAlgn="auto" hangingPunct="1">
              <a:spcAft>
                <a:spcPts val="0"/>
              </a:spcAft>
              <a:buFont typeface="Arial" panose="020B0604020202020204" pitchFamily="34" charset="0"/>
              <a:buNone/>
              <a:defRPr/>
            </a:pPr>
            <a:endParaRPr lang="en-GB" dirty="0" smtClean="0"/>
          </a:p>
          <a:p>
            <a:pPr marL="457200" indent="-457200" eaLnBrk="1" fontAlgn="auto" hangingPunct="1">
              <a:spcAft>
                <a:spcPts val="0"/>
              </a:spcAft>
              <a:buFont typeface="+mj-lt"/>
              <a:buAutoNum type="arabicPeriod"/>
              <a:defRPr/>
            </a:pPr>
            <a:endParaRPr lang="en-GB" dirty="0" smtClean="0"/>
          </a:p>
          <a:p>
            <a:pPr marL="457200" indent="-457200" eaLnBrk="1" fontAlgn="auto" hangingPunct="1">
              <a:spcAft>
                <a:spcPts val="0"/>
              </a:spcAft>
              <a:buFont typeface="+mj-lt"/>
              <a:buAutoNum type="arabicPeriod"/>
              <a:defRPr/>
            </a:pPr>
            <a:endParaRPr lang="en-GB" dirty="0" smtClean="0"/>
          </a:p>
          <a:p>
            <a:pPr marL="457200" indent="-457200" eaLnBrk="1" fontAlgn="auto" hangingPunct="1">
              <a:spcAft>
                <a:spcPts val="0"/>
              </a:spcAft>
              <a:buFont typeface="+mj-lt"/>
              <a:buAutoNum type="arabicPeriod"/>
              <a:defRPr/>
            </a:pPr>
            <a:endParaRPr lang="en-GB" dirty="0" smtClean="0"/>
          </a:p>
          <a:p>
            <a:pPr marL="457200" indent="-457200" eaLnBrk="1" fontAlgn="auto" hangingPunct="1">
              <a:spcAft>
                <a:spcPts val="0"/>
              </a:spcAft>
              <a:buFont typeface="+mj-lt"/>
              <a:buAutoNum type="arabicPeriod"/>
              <a:defRPr/>
            </a:pPr>
            <a:endParaRPr lang="en-GB" dirty="0"/>
          </a:p>
        </p:txBody>
      </p:sp>
      <p:sp>
        <p:nvSpPr>
          <p:cNvPr id="2" name="TextBox 1"/>
          <p:cNvSpPr txBox="1">
            <a:spLocks noChangeArrowheads="1"/>
          </p:cNvSpPr>
          <p:nvPr/>
        </p:nvSpPr>
        <p:spPr bwMode="auto">
          <a:xfrm>
            <a:off x="7104063" y="1531938"/>
            <a:ext cx="3384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rgbClr val="FF0000"/>
                </a:solidFill>
                <a:latin typeface="Arial" panose="020B0604020202020204" pitchFamily="34" charset="0"/>
              </a:rPr>
              <a:t>photoreceptors in retina</a:t>
            </a:r>
          </a:p>
        </p:txBody>
      </p:sp>
      <p:sp>
        <p:nvSpPr>
          <p:cNvPr id="4" name="Rectangle 3"/>
          <p:cNvSpPr>
            <a:spLocks noChangeArrowheads="1"/>
          </p:cNvSpPr>
          <p:nvPr/>
        </p:nvSpPr>
        <p:spPr bwMode="auto">
          <a:xfrm>
            <a:off x="8764588" y="2276475"/>
            <a:ext cx="307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rgbClr val="FF0000"/>
                </a:solidFill>
                <a:latin typeface="Arial" panose="020B0604020202020204" pitchFamily="34" charset="0"/>
              </a:rPr>
              <a:t>radial contract, circular relax</a:t>
            </a:r>
          </a:p>
        </p:txBody>
      </p:sp>
      <p:sp>
        <p:nvSpPr>
          <p:cNvPr id="5" name="Rectangle 4"/>
          <p:cNvSpPr>
            <a:spLocks noChangeArrowheads="1"/>
          </p:cNvSpPr>
          <p:nvPr/>
        </p:nvSpPr>
        <p:spPr bwMode="auto">
          <a:xfrm>
            <a:off x="8328025" y="2743200"/>
            <a:ext cx="3133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rgbClr val="FF0000"/>
                </a:solidFill>
                <a:latin typeface="Arial" panose="020B0604020202020204" pitchFamily="34" charset="0"/>
              </a:rPr>
              <a:t>circular contract, radial relax </a:t>
            </a:r>
          </a:p>
        </p:txBody>
      </p:sp>
      <p:sp>
        <p:nvSpPr>
          <p:cNvPr id="6" name="Rectangle 5"/>
          <p:cNvSpPr>
            <a:spLocks noChangeArrowheads="1"/>
          </p:cNvSpPr>
          <p:nvPr/>
        </p:nvSpPr>
        <p:spPr bwMode="auto">
          <a:xfrm>
            <a:off x="5376863" y="3014663"/>
            <a:ext cx="1068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rgbClr val="FF0000"/>
                </a:solidFill>
                <a:latin typeface="Arial" panose="020B0604020202020204" pitchFamily="34" charset="0"/>
              </a:rPr>
              <a:t>midbrain</a:t>
            </a:r>
          </a:p>
        </p:txBody>
      </p:sp>
      <p:sp>
        <p:nvSpPr>
          <p:cNvPr id="8" name="Rectangle 7"/>
          <p:cNvSpPr>
            <a:spLocks noChangeArrowheads="1"/>
          </p:cNvSpPr>
          <p:nvPr/>
        </p:nvSpPr>
        <p:spPr bwMode="auto">
          <a:xfrm>
            <a:off x="10315575" y="4059238"/>
            <a:ext cx="1876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rgbClr val="FF0000"/>
                </a:solidFill>
                <a:latin typeface="Arial" panose="020B0604020202020204" pitchFamily="34" charset="0"/>
              </a:rPr>
              <a:t>parasympathetic</a:t>
            </a:r>
          </a:p>
        </p:txBody>
      </p:sp>
      <p:sp>
        <p:nvSpPr>
          <p:cNvPr id="9" name="Rectangle 8"/>
          <p:cNvSpPr>
            <a:spLocks noChangeArrowheads="1"/>
          </p:cNvSpPr>
          <p:nvPr/>
        </p:nvSpPr>
        <p:spPr bwMode="auto">
          <a:xfrm>
            <a:off x="10444163" y="3552825"/>
            <a:ext cx="1416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rgbClr val="FF0000"/>
                </a:solidFill>
                <a:latin typeface="Arial" panose="020B0604020202020204" pitchFamily="34" charset="0"/>
              </a:rPr>
              <a:t>sympathetic</a:t>
            </a:r>
          </a:p>
        </p:txBody>
      </p:sp>
    </p:spTree>
    <p:extLst>
      <p:ext uri="{BB962C8B-B14F-4D97-AF65-F5344CB8AC3E}">
        <p14:creationId xmlns:p14="http://schemas.microsoft.com/office/powerpoint/2010/main" val="257042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0" y="0"/>
            <a:ext cx="12192000" cy="1325563"/>
          </a:xfrm>
          <a:solidFill>
            <a:srgbClr val="FFC000"/>
          </a:solidFill>
          <a:ln>
            <a:solidFill>
              <a:schemeClr val="tx1"/>
            </a:solidFill>
            <a:miter lim="800000"/>
            <a:headEnd/>
            <a:tailEnd/>
          </a:ln>
        </p:spPr>
        <p:txBody>
          <a:bodyPr/>
          <a:lstStyle/>
          <a:p>
            <a:pPr eaLnBrk="1" hangingPunct="1"/>
            <a:r>
              <a:rPr lang="en-GB" altLang="en-US" b="1" u="sng" smtClean="0"/>
              <a:t>Exam Questions</a:t>
            </a:r>
          </a:p>
        </p:txBody>
      </p:sp>
      <p:sp>
        <p:nvSpPr>
          <p:cNvPr id="3" name="Content Placeholder 2"/>
          <p:cNvSpPr>
            <a:spLocks noGrp="1"/>
          </p:cNvSpPr>
          <p:nvPr>
            <p:ph idx="1"/>
          </p:nvPr>
        </p:nvSpPr>
        <p:spPr>
          <a:xfrm>
            <a:off x="407988" y="1557338"/>
            <a:ext cx="10945812" cy="4619625"/>
          </a:xfrm>
        </p:spPr>
        <p:txBody>
          <a:bodyPr rtlCol="0">
            <a:normAutofit fontScale="85000" lnSpcReduction="10000"/>
          </a:bodyPr>
          <a:lstStyle/>
          <a:p>
            <a:pPr marL="0" indent="0" eaLnBrk="1" fontAlgn="auto" hangingPunct="1">
              <a:spcAft>
                <a:spcPts val="0"/>
              </a:spcAft>
              <a:buFont typeface="Arial" panose="020B0604020202020204" pitchFamily="34" charset="0"/>
              <a:buNone/>
              <a:defRPr/>
            </a:pPr>
            <a:r>
              <a:rPr lang="en-US" dirty="0" smtClean="0"/>
              <a:t>(</a:t>
            </a:r>
            <a:r>
              <a:rPr lang="en-US" dirty="0"/>
              <a:t>a) The picture below shows the human eye with the black pupil in the </a:t>
            </a:r>
            <a:r>
              <a:rPr lang="en-US" dirty="0" err="1"/>
              <a:t>centre</a:t>
            </a:r>
            <a:r>
              <a:rPr lang="en-US" dirty="0"/>
              <a:t>.</a:t>
            </a:r>
          </a:p>
          <a:p>
            <a:pPr eaLnBrk="1" fontAlgn="auto" hangingPunct="1">
              <a:spcAft>
                <a:spcPts val="0"/>
              </a:spcAft>
              <a:defRPr/>
            </a:pPr>
            <a:r>
              <a:rPr lang="en-US" dirty="0"/>
              <a:t> The pupil can change size to allow either more or less light into the eye.</a:t>
            </a:r>
          </a:p>
          <a:p>
            <a:pPr eaLnBrk="1" fontAlgn="auto" hangingPunct="1">
              <a:spcAft>
                <a:spcPts val="0"/>
              </a:spcAft>
              <a:defRPr/>
            </a:pPr>
            <a:r>
              <a:rPr lang="en-US" dirty="0"/>
              <a:t>Its size is controlled by the iris muscles surrounding it.</a:t>
            </a:r>
          </a:p>
          <a:p>
            <a:pPr marL="0" indent="0" eaLnBrk="1" fontAlgn="auto" hangingPunct="1">
              <a:spcAft>
                <a:spcPts val="0"/>
              </a:spcAft>
              <a:buFont typeface="Arial" panose="020B0604020202020204" pitchFamily="34" charset="0"/>
              <a:buNone/>
              <a:defRPr/>
            </a:pPr>
            <a:endParaRPr lang="en-US" dirty="0" smtClean="0"/>
          </a:p>
          <a:p>
            <a:pPr marL="0" indent="0" eaLnBrk="1" fontAlgn="auto" hangingPunct="1">
              <a:spcAft>
                <a:spcPts val="0"/>
              </a:spcAft>
              <a:buFont typeface="Arial" panose="020B0604020202020204" pitchFamily="34" charset="0"/>
              <a:buNone/>
              <a:defRPr/>
            </a:pPr>
            <a:r>
              <a:rPr lang="en-US" dirty="0" smtClean="0"/>
              <a:t>(</a:t>
            </a:r>
            <a:r>
              <a:rPr lang="en-US" dirty="0"/>
              <a:t>i)     Suggest why the pupil appears black</a:t>
            </a:r>
            <a:r>
              <a:rPr lang="en-US" dirty="0" smtClean="0"/>
              <a:t>. (</a:t>
            </a:r>
            <a:r>
              <a:rPr lang="en-US" dirty="0"/>
              <a:t>1)</a:t>
            </a:r>
          </a:p>
          <a:p>
            <a:pPr marL="0" indent="0" eaLnBrk="1" fontAlgn="auto" hangingPunct="1">
              <a:spcAft>
                <a:spcPts val="0"/>
              </a:spcAft>
              <a:buFont typeface="Arial" panose="020B0604020202020204" pitchFamily="34" charset="0"/>
              <a:buNone/>
              <a:defRPr/>
            </a:pPr>
            <a:r>
              <a:rPr lang="en-US" dirty="0" smtClean="0"/>
              <a:t>(</a:t>
            </a:r>
            <a:r>
              <a:rPr lang="en-US" dirty="0"/>
              <a:t>ii)    There are two sets of iris muscles, the radial muscles and the circular muscles. </a:t>
            </a:r>
          </a:p>
          <a:p>
            <a:pPr eaLnBrk="1" fontAlgn="auto" hangingPunct="1">
              <a:spcAft>
                <a:spcPts val="0"/>
              </a:spcAft>
              <a:defRPr/>
            </a:pPr>
            <a:r>
              <a:rPr lang="en-US" dirty="0" smtClean="0"/>
              <a:t>  </a:t>
            </a:r>
            <a:r>
              <a:rPr lang="en-US" dirty="0"/>
              <a:t>They work antagonistically to alter the size of the pupil.</a:t>
            </a:r>
          </a:p>
          <a:p>
            <a:pPr eaLnBrk="1" fontAlgn="auto" hangingPunct="1">
              <a:spcAft>
                <a:spcPts val="0"/>
              </a:spcAft>
              <a:defRPr/>
            </a:pPr>
            <a:r>
              <a:rPr lang="en-US" dirty="0"/>
              <a:t>  </a:t>
            </a:r>
            <a:r>
              <a:rPr lang="en-US" dirty="0" smtClean="0"/>
              <a:t> </a:t>
            </a:r>
            <a:r>
              <a:rPr lang="en-US" dirty="0"/>
              <a:t>Explain why these two sets of muscles need to be antagonistic</a:t>
            </a:r>
            <a:r>
              <a:rPr lang="en-US" dirty="0" smtClean="0"/>
              <a:t>. (</a:t>
            </a:r>
            <a:r>
              <a:rPr lang="en-US" dirty="0"/>
              <a:t>3)</a:t>
            </a:r>
          </a:p>
          <a:p>
            <a:pPr marL="0" indent="0" eaLnBrk="1" fontAlgn="auto" hangingPunct="1">
              <a:spcAft>
                <a:spcPts val="0"/>
              </a:spcAft>
              <a:buFont typeface="Arial" panose="020B0604020202020204" pitchFamily="34" charset="0"/>
              <a:buNone/>
              <a:defRPr/>
            </a:pPr>
            <a:endParaRPr lang="en-US" dirty="0" smtClean="0"/>
          </a:p>
          <a:p>
            <a:pPr marL="0" indent="0" eaLnBrk="1" fontAlgn="auto" hangingPunct="1">
              <a:spcAft>
                <a:spcPts val="0"/>
              </a:spcAft>
              <a:buFont typeface="Arial" panose="020B0604020202020204" pitchFamily="34" charset="0"/>
              <a:buNone/>
              <a:defRPr/>
            </a:pPr>
            <a:r>
              <a:rPr lang="en-US" dirty="0" smtClean="0"/>
              <a:t>(</a:t>
            </a:r>
            <a:r>
              <a:rPr lang="en-US" dirty="0"/>
              <a:t>iii)    The pupil increases in diameter in dim light. </a:t>
            </a:r>
          </a:p>
          <a:p>
            <a:pPr eaLnBrk="1" fontAlgn="auto" hangingPunct="1">
              <a:spcAft>
                <a:spcPts val="0"/>
              </a:spcAft>
              <a:defRPr/>
            </a:pPr>
            <a:r>
              <a:rPr lang="en-US" dirty="0"/>
              <a:t>       </a:t>
            </a:r>
            <a:r>
              <a:rPr lang="en-US" dirty="0" smtClean="0"/>
              <a:t>Explain </a:t>
            </a:r>
            <a:r>
              <a:rPr lang="en-US" dirty="0"/>
              <a:t>how </a:t>
            </a:r>
            <a:r>
              <a:rPr lang="en-US" dirty="0" err="1"/>
              <a:t>neurones</a:t>
            </a:r>
            <a:r>
              <a:rPr lang="en-US" dirty="0"/>
              <a:t> enable this response to occur</a:t>
            </a:r>
            <a:r>
              <a:rPr lang="en-US" dirty="0" smtClean="0"/>
              <a:t>. (</a:t>
            </a:r>
            <a:r>
              <a:rPr lang="en-US" dirty="0"/>
              <a:t>3)</a:t>
            </a:r>
          </a:p>
          <a:p>
            <a:pPr eaLnBrk="1" fontAlgn="auto" hangingPunct="1">
              <a:spcAft>
                <a:spcPts val="0"/>
              </a:spcAft>
              <a:defRPr/>
            </a:pPr>
            <a:endParaRPr lang="en-GB" dirty="0"/>
          </a:p>
        </p:txBody>
      </p:sp>
      <p:pic>
        <p:nvPicPr>
          <p:cNvPr id="5120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96450" y="2060575"/>
            <a:ext cx="233362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9725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endParaRPr lang="en-US" altLang="en-US" smtClean="0"/>
          </a:p>
        </p:txBody>
      </p:sp>
      <p:sp>
        <p:nvSpPr>
          <p:cNvPr id="52227" name="Content Placeholder 2"/>
          <p:cNvSpPr>
            <a:spLocks noGrp="1"/>
          </p:cNvSpPr>
          <p:nvPr>
            <p:ph idx="1"/>
          </p:nvPr>
        </p:nvSpPr>
        <p:spPr/>
        <p:txBody>
          <a:bodyPr/>
          <a:lstStyle/>
          <a:p>
            <a:pPr eaLnBrk="1" hangingPunct="1"/>
            <a:endParaRPr lang="en-US" altLang="en-US" smtClean="0"/>
          </a:p>
        </p:txBody>
      </p:sp>
      <p:sp>
        <p:nvSpPr>
          <p:cNvPr id="52228" name="Title 1"/>
          <p:cNvSpPr txBox="1">
            <a:spLocks/>
          </p:cNvSpPr>
          <p:nvPr/>
        </p:nvSpPr>
        <p:spPr bwMode="auto">
          <a:xfrm>
            <a:off x="-11113" y="0"/>
            <a:ext cx="12192001" cy="1325563"/>
          </a:xfrm>
          <a:prstGeom prst="rect">
            <a:avLst/>
          </a:prstGeom>
          <a:solidFill>
            <a:srgbClr val="92D050"/>
          </a:solidFill>
          <a:ln w="9525">
            <a:solidFill>
              <a:schemeClr val="tx1"/>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GB" altLang="en-US" sz="4400" b="1" u="sng">
                <a:latin typeface="Calibri Light" panose="020F0302020204030204" pitchFamily="34" charset="0"/>
              </a:rPr>
              <a:t>Answers</a:t>
            </a:r>
          </a:p>
        </p:txBody>
      </p:sp>
      <p:pic>
        <p:nvPicPr>
          <p:cNvPr id="522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5413" y="1150938"/>
            <a:ext cx="6567487" cy="570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5061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endParaRPr lang="en-US" altLang="en-US" smtClean="0"/>
          </a:p>
        </p:txBody>
      </p:sp>
      <p:sp>
        <p:nvSpPr>
          <p:cNvPr id="53251" name="Content Placeholder 2"/>
          <p:cNvSpPr>
            <a:spLocks noGrp="1"/>
          </p:cNvSpPr>
          <p:nvPr>
            <p:ph idx="1"/>
          </p:nvPr>
        </p:nvSpPr>
        <p:spPr/>
        <p:txBody>
          <a:bodyPr/>
          <a:lstStyle/>
          <a:p>
            <a:pPr eaLnBrk="1" hangingPunct="1"/>
            <a:endParaRPr lang="en-US" altLang="en-US" smtClean="0"/>
          </a:p>
        </p:txBody>
      </p:sp>
      <p:pic>
        <p:nvPicPr>
          <p:cNvPr id="532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513" y="1412875"/>
            <a:ext cx="9023350"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itle 1"/>
          <p:cNvSpPr txBox="1">
            <a:spLocks/>
          </p:cNvSpPr>
          <p:nvPr/>
        </p:nvSpPr>
        <p:spPr bwMode="auto">
          <a:xfrm>
            <a:off x="-11113" y="0"/>
            <a:ext cx="12192001" cy="1325563"/>
          </a:xfrm>
          <a:prstGeom prst="rect">
            <a:avLst/>
          </a:prstGeom>
          <a:solidFill>
            <a:srgbClr val="92D050"/>
          </a:solidFill>
          <a:ln w="9525">
            <a:solidFill>
              <a:schemeClr val="tx1"/>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GB" altLang="en-US" sz="4400" b="1" u="sng">
                <a:latin typeface="Calibri Light" panose="020F0302020204030204" pitchFamily="34" charset="0"/>
              </a:rPr>
              <a:t>Answers</a:t>
            </a:r>
          </a:p>
        </p:txBody>
      </p:sp>
    </p:spTree>
    <p:extLst>
      <p:ext uri="{BB962C8B-B14F-4D97-AF65-F5344CB8AC3E}">
        <p14:creationId xmlns:p14="http://schemas.microsoft.com/office/powerpoint/2010/main" val="1970777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0"/>
            <a:ext cx="12192000" cy="1325563"/>
          </a:xfrm>
          <a:solidFill>
            <a:srgbClr val="FFFF00"/>
          </a:solidFill>
        </p:spPr>
        <p:txBody>
          <a:bodyPr/>
          <a:lstStyle/>
          <a:p>
            <a:pPr eaLnBrk="1" hangingPunct="1"/>
            <a:r>
              <a:rPr lang="en-GB" altLang="en-US" b="1" u="sng" dirty="0" smtClean="0"/>
              <a:t>Focus Area 2 from Do Now: </a:t>
            </a:r>
          </a:p>
        </p:txBody>
      </p:sp>
      <p:sp>
        <p:nvSpPr>
          <p:cNvPr id="10243" name="Content Placeholder 2"/>
          <p:cNvSpPr>
            <a:spLocks noGrp="1"/>
          </p:cNvSpPr>
          <p:nvPr>
            <p:ph idx="1"/>
          </p:nvPr>
        </p:nvSpPr>
        <p:spPr>
          <a:xfrm>
            <a:off x="334963" y="1825625"/>
            <a:ext cx="11460797" cy="4351338"/>
          </a:xfrm>
        </p:spPr>
        <p:txBody>
          <a:bodyPr/>
          <a:lstStyle/>
          <a:p>
            <a:pPr>
              <a:lnSpc>
                <a:spcPct val="150000"/>
              </a:lnSpc>
              <a:spcAft>
                <a:spcPts val="0"/>
              </a:spcAft>
            </a:pPr>
            <a:r>
              <a:rPr lang="en-US">
                <a:latin typeface="Calibri" panose="020F0502020204030204" pitchFamily="34" charset="0"/>
                <a:ea typeface="Calibri" panose="020F0502020204030204" pitchFamily="34" charset="0"/>
                <a:cs typeface="Times New Roman" panose="02020603050405020304" pitchFamily="18" charset="0"/>
              </a:rPr>
              <a:t>8.3 Understand how a nerve impulse (action potential) is conducted along an axon including changes in membrane permeability to sodium and potassium ions and the role of the myelination in saltatory conduction. </a:t>
            </a:r>
          </a:p>
          <a:p>
            <a:pPr>
              <a:lnSpc>
                <a:spcPct val="150000"/>
              </a:lnSpc>
              <a:spcAft>
                <a:spcPts val="0"/>
              </a:spcAft>
            </a:pPr>
            <a:r>
              <a:rPr lang="en-US">
                <a:latin typeface="Calibri" panose="020F0502020204030204" pitchFamily="34" charset="0"/>
                <a:ea typeface="Calibri" panose="020F0502020204030204" pitchFamily="34" charset="0"/>
                <a:cs typeface="Times New Roman" panose="02020603050405020304" pitchFamily="18" charset="0"/>
              </a:rPr>
              <a:t>8.4 Know the structure and function of synapses in nerve impulse transmission, including the role of neurotransmitters, including acetylcholine.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7343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45368" y="48602"/>
            <a:ext cx="6746631" cy="5455383"/>
          </a:xfrm>
        </p:spPr>
        <p:txBody>
          <a:bodyPr>
            <a:normAutofit fontScale="47500" lnSpcReduction="20000"/>
          </a:bodyPr>
          <a:lstStyle/>
          <a:p>
            <a:pPr marL="514350" indent="-514350">
              <a:lnSpc>
                <a:spcPct val="170000"/>
              </a:lnSpc>
              <a:buFont typeface="+mj-lt"/>
              <a:buAutoNum type="arabicPeriod"/>
            </a:pPr>
            <a:r>
              <a:rPr lang="en-GB" dirty="0" smtClean="0">
                <a:latin typeface="+mj-lt"/>
              </a:rPr>
              <a:t>When a neurone is stimulated, some depolarisation occurs, opening _________ channels.</a:t>
            </a:r>
          </a:p>
          <a:p>
            <a:pPr marL="514350" indent="-514350">
              <a:lnSpc>
                <a:spcPct val="170000"/>
              </a:lnSpc>
              <a:buFont typeface="+mj-lt"/>
              <a:buAutoNum type="arabicPeriod"/>
            </a:pPr>
            <a:r>
              <a:rPr lang="en-GB" dirty="0" smtClean="0">
                <a:latin typeface="+mj-lt"/>
              </a:rPr>
              <a:t>Sodium flows in down its ______________ gradient into the cell.</a:t>
            </a:r>
          </a:p>
          <a:p>
            <a:pPr marL="514350" indent="-514350">
              <a:lnSpc>
                <a:spcPct val="170000"/>
              </a:lnSpc>
              <a:buFont typeface="+mj-lt"/>
              <a:buAutoNum type="arabicPeriod"/>
            </a:pPr>
            <a:r>
              <a:rPr lang="en-GB" dirty="0" smtClean="0">
                <a:latin typeface="+mj-lt"/>
              </a:rPr>
              <a:t>If a potential difference ____________ is reached, this will cause more Sodium channels to open.</a:t>
            </a:r>
            <a:r>
              <a:rPr lang="en-GB" dirty="0">
                <a:latin typeface="+mj-lt"/>
              </a:rPr>
              <a:t> </a:t>
            </a:r>
            <a:endParaRPr lang="en-GB" dirty="0" smtClean="0">
              <a:latin typeface="+mj-lt"/>
            </a:endParaRPr>
          </a:p>
          <a:p>
            <a:pPr marL="514350" indent="-514350">
              <a:lnSpc>
                <a:spcPct val="170000"/>
              </a:lnSpc>
              <a:buFont typeface="+mj-lt"/>
              <a:buAutoNum type="arabicPeriod"/>
            </a:pPr>
            <a:r>
              <a:rPr lang="en-GB" dirty="0" smtClean="0">
                <a:latin typeface="+mj-lt"/>
              </a:rPr>
              <a:t>This causes further depolarisation, triggering more Sodium channels to open- an example of ___________________.</a:t>
            </a:r>
          </a:p>
          <a:p>
            <a:pPr marL="514350" indent="-514350">
              <a:lnSpc>
                <a:spcPct val="170000"/>
              </a:lnSpc>
              <a:buFont typeface="+mj-lt"/>
              <a:buAutoNum type="arabicPeriod"/>
            </a:pPr>
            <a:r>
              <a:rPr lang="en-GB" dirty="0" smtClean="0">
                <a:latin typeface="+mj-lt"/>
              </a:rPr>
              <a:t>The movement of Sodium ions causes the potential difference to reach ________.</a:t>
            </a:r>
          </a:p>
          <a:p>
            <a:pPr marL="514350" indent="-514350">
              <a:lnSpc>
                <a:spcPct val="170000"/>
              </a:lnSpc>
              <a:buFont typeface="+mj-lt"/>
              <a:buAutoNum type="arabicPeriod"/>
            </a:pPr>
            <a:r>
              <a:rPr lang="en-GB" dirty="0" smtClean="0">
                <a:latin typeface="+mj-lt"/>
              </a:rPr>
              <a:t>At this point, the Sodium channels close, and the ____________ channels open.</a:t>
            </a:r>
          </a:p>
          <a:p>
            <a:pPr marL="514350" indent="-514350">
              <a:lnSpc>
                <a:spcPct val="170000"/>
              </a:lnSpc>
              <a:buFont typeface="+mj-lt"/>
              <a:buAutoNum type="arabicPeriod"/>
            </a:pPr>
            <a:r>
              <a:rPr lang="en-GB" dirty="0" smtClean="0">
                <a:latin typeface="+mj-lt"/>
              </a:rPr>
              <a:t>Potassium moves out of the cell down its _______________ and concentration gradients.</a:t>
            </a:r>
          </a:p>
          <a:p>
            <a:pPr marL="514350" indent="-514350">
              <a:lnSpc>
                <a:spcPct val="170000"/>
              </a:lnSpc>
              <a:buFont typeface="+mj-lt"/>
              <a:buAutoNum type="arabicPeriod"/>
            </a:pPr>
            <a:r>
              <a:rPr lang="en-GB" dirty="0" smtClean="0">
                <a:latin typeface="+mj-lt"/>
              </a:rPr>
              <a:t>The fall in potential difference is known as _______________.</a:t>
            </a:r>
          </a:p>
          <a:p>
            <a:pPr marL="514350" indent="-514350">
              <a:lnSpc>
                <a:spcPct val="170000"/>
              </a:lnSpc>
              <a:buFont typeface="+mj-lt"/>
              <a:buAutoNum type="arabicPeriod"/>
            </a:pPr>
            <a:r>
              <a:rPr lang="en-GB" dirty="0" smtClean="0">
                <a:latin typeface="+mj-lt"/>
              </a:rPr>
              <a:t>So many Potassium ions move out of the cell that it becomes even more negative than resting potential- the cell has become ________________.</a:t>
            </a:r>
          </a:p>
          <a:p>
            <a:pPr marL="514350" indent="-514350">
              <a:lnSpc>
                <a:spcPct val="170000"/>
              </a:lnSpc>
              <a:buFont typeface="+mj-lt"/>
              <a:buAutoNum type="arabicPeriod"/>
            </a:pPr>
            <a:r>
              <a:rPr lang="en-GB" dirty="0" smtClean="0">
                <a:latin typeface="+mj-lt"/>
              </a:rPr>
              <a:t>The Potassium channels shut and Potassium _________ back into the cell down its electrochemical gradient.</a:t>
            </a:r>
          </a:p>
          <a:p>
            <a:pPr marL="514350" indent="-514350">
              <a:buFont typeface="+mj-lt"/>
              <a:buAutoNum type="arabicPeriod"/>
            </a:pPr>
            <a:endParaRPr lang="en-GB" dirty="0" smtClean="0">
              <a:latin typeface="+mj-lt"/>
            </a:endParaRPr>
          </a:p>
        </p:txBody>
      </p:sp>
      <p:sp>
        <p:nvSpPr>
          <p:cNvPr id="4" name="Title 1"/>
          <p:cNvSpPr>
            <a:spLocks noGrp="1"/>
          </p:cNvSpPr>
          <p:nvPr>
            <p:ph type="title"/>
          </p:nvPr>
        </p:nvSpPr>
        <p:spPr>
          <a:xfrm>
            <a:off x="82062" y="48603"/>
            <a:ext cx="5210907" cy="874590"/>
          </a:xfrm>
          <a:solidFill>
            <a:schemeClr val="accent1">
              <a:lumMod val="20000"/>
              <a:lumOff val="80000"/>
            </a:schemeClr>
          </a:solidFill>
        </p:spPr>
        <p:txBody>
          <a:bodyPr/>
          <a:lstStyle/>
          <a:p>
            <a:r>
              <a:rPr lang="en-GB" b="1" u="sng" dirty="0" smtClean="0"/>
              <a:t>Action potential recap</a:t>
            </a:r>
            <a:endParaRPr lang="en-GB" b="1" u="sng" dirty="0"/>
          </a:p>
        </p:txBody>
      </p:sp>
      <p:pic>
        <p:nvPicPr>
          <p:cNvPr id="5" name="Picture 4"/>
          <p:cNvPicPr>
            <a:picLocks noChangeAspect="1"/>
          </p:cNvPicPr>
          <p:nvPr/>
        </p:nvPicPr>
        <p:blipFill>
          <a:blip r:embed="rId3"/>
          <a:stretch>
            <a:fillRect/>
          </a:stretch>
        </p:blipFill>
        <p:spPr>
          <a:xfrm>
            <a:off x="82062" y="1223106"/>
            <a:ext cx="5210907" cy="4111596"/>
          </a:xfrm>
          <a:prstGeom prst="rect">
            <a:avLst/>
          </a:prstGeom>
        </p:spPr>
      </p:pic>
      <p:sp>
        <p:nvSpPr>
          <p:cNvPr id="2" name="Rectangle 1"/>
          <p:cNvSpPr/>
          <p:nvPr/>
        </p:nvSpPr>
        <p:spPr>
          <a:xfrm>
            <a:off x="2963278" y="5717176"/>
            <a:ext cx="830677" cy="338554"/>
          </a:xfrm>
          <a:prstGeom prst="rect">
            <a:avLst/>
          </a:prstGeom>
          <a:solidFill>
            <a:srgbClr val="FFFF00"/>
          </a:solidFill>
          <a:ln>
            <a:solidFill>
              <a:schemeClr val="tx1"/>
            </a:solidFill>
          </a:ln>
        </p:spPr>
        <p:txBody>
          <a:bodyPr wrap="none">
            <a:spAutoFit/>
          </a:bodyPr>
          <a:lstStyle/>
          <a:p>
            <a:r>
              <a:rPr lang="en-GB" sz="1600" b="1" dirty="0"/>
              <a:t>Sodium</a:t>
            </a:r>
            <a:endParaRPr lang="en-GB" sz="2400" b="1" dirty="0"/>
          </a:p>
        </p:txBody>
      </p:sp>
      <p:sp>
        <p:nvSpPr>
          <p:cNvPr id="6" name="Rectangle 5"/>
          <p:cNvSpPr/>
          <p:nvPr/>
        </p:nvSpPr>
        <p:spPr>
          <a:xfrm>
            <a:off x="5981970" y="6055730"/>
            <a:ext cx="1369542" cy="338554"/>
          </a:xfrm>
          <a:prstGeom prst="rect">
            <a:avLst/>
          </a:prstGeom>
          <a:solidFill>
            <a:srgbClr val="FFFF00"/>
          </a:solidFill>
          <a:ln>
            <a:solidFill>
              <a:schemeClr val="tx1"/>
            </a:solidFill>
          </a:ln>
        </p:spPr>
        <p:txBody>
          <a:bodyPr wrap="none">
            <a:spAutoFit/>
          </a:bodyPr>
          <a:lstStyle/>
          <a:p>
            <a:r>
              <a:rPr lang="en-GB" sz="1600" b="1" dirty="0" smtClean="0"/>
              <a:t>concentration</a:t>
            </a:r>
            <a:endParaRPr lang="en-GB" sz="2400" b="1" dirty="0"/>
          </a:p>
        </p:txBody>
      </p:sp>
      <p:sp>
        <p:nvSpPr>
          <p:cNvPr id="7" name="Rectangle 6"/>
          <p:cNvSpPr/>
          <p:nvPr/>
        </p:nvSpPr>
        <p:spPr>
          <a:xfrm>
            <a:off x="1181370" y="6225060"/>
            <a:ext cx="1003095" cy="338554"/>
          </a:xfrm>
          <a:prstGeom prst="rect">
            <a:avLst/>
          </a:prstGeom>
          <a:solidFill>
            <a:srgbClr val="FFFF00"/>
          </a:solidFill>
          <a:ln>
            <a:solidFill>
              <a:schemeClr val="tx1"/>
            </a:solidFill>
          </a:ln>
        </p:spPr>
        <p:txBody>
          <a:bodyPr wrap="none">
            <a:spAutoFit/>
          </a:bodyPr>
          <a:lstStyle/>
          <a:p>
            <a:r>
              <a:rPr lang="en-GB" sz="1600" b="1" dirty="0" smtClean="0"/>
              <a:t>threshold</a:t>
            </a:r>
            <a:endParaRPr lang="en-GB" sz="2400" b="1" dirty="0"/>
          </a:p>
        </p:txBody>
      </p:sp>
      <p:sp>
        <p:nvSpPr>
          <p:cNvPr id="8" name="Rectangle 7"/>
          <p:cNvSpPr/>
          <p:nvPr/>
        </p:nvSpPr>
        <p:spPr>
          <a:xfrm>
            <a:off x="10065379" y="5503985"/>
            <a:ext cx="1671420" cy="338554"/>
          </a:xfrm>
          <a:prstGeom prst="rect">
            <a:avLst/>
          </a:prstGeom>
          <a:solidFill>
            <a:srgbClr val="FFFF00"/>
          </a:solidFill>
          <a:ln>
            <a:solidFill>
              <a:schemeClr val="tx1"/>
            </a:solidFill>
          </a:ln>
        </p:spPr>
        <p:txBody>
          <a:bodyPr wrap="none">
            <a:spAutoFit/>
          </a:bodyPr>
          <a:lstStyle/>
          <a:p>
            <a:r>
              <a:rPr lang="en-GB" sz="1600" b="1" dirty="0" smtClean="0"/>
              <a:t>positive feedback</a:t>
            </a:r>
            <a:endParaRPr lang="en-GB" sz="2400" b="1" dirty="0"/>
          </a:p>
        </p:txBody>
      </p:sp>
      <p:sp>
        <p:nvSpPr>
          <p:cNvPr id="9" name="Rectangle 8"/>
          <p:cNvSpPr/>
          <p:nvPr/>
        </p:nvSpPr>
        <p:spPr>
          <a:xfrm>
            <a:off x="3641947" y="6268927"/>
            <a:ext cx="784189" cy="338554"/>
          </a:xfrm>
          <a:prstGeom prst="rect">
            <a:avLst/>
          </a:prstGeom>
          <a:solidFill>
            <a:srgbClr val="FFFF00"/>
          </a:solidFill>
          <a:ln>
            <a:solidFill>
              <a:schemeClr val="tx1"/>
            </a:solidFill>
          </a:ln>
        </p:spPr>
        <p:txBody>
          <a:bodyPr wrap="none">
            <a:spAutoFit/>
          </a:bodyPr>
          <a:lstStyle/>
          <a:p>
            <a:r>
              <a:rPr lang="en-GB" sz="1600" b="1" dirty="0" smtClean="0"/>
              <a:t>+40mV</a:t>
            </a:r>
            <a:endParaRPr lang="en-GB" sz="2400" b="1" dirty="0"/>
          </a:p>
        </p:txBody>
      </p:sp>
      <p:sp>
        <p:nvSpPr>
          <p:cNvPr id="10" name="Rectangle 9"/>
          <p:cNvSpPr/>
          <p:nvPr/>
        </p:nvSpPr>
        <p:spPr>
          <a:xfrm>
            <a:off x="8593286" y="6268927"/>
            <a:ext cx="1060996" cy="338554"/>
          </a:xfrm>
          <a:prstGeom prst="rect">
            <a:avLst/>
          </a:prstGeom>
          <a:solidFill>
            <a:srgbClr val="FFFF00"/>
          </a:solidFill>
          <a:ln>
            <a:solidFill>
              <a:schemeClr val="tx1"/>
            </a:solidFill>
          </a:ln>
        </p:spPr>
        <p:txBody>
          <a:bodyPr wrap="none">
            <a:spAutoFit/>
          </a:bodyPr>
          <a:lstStyle/>
          <a:p>
            <a:r>
              <a:rPr lang="en-GB" sz="1600" b="1" dirty="0" smtClean="0"/>
              <a:t>Potassium</a:t>
            </a:r>
            <a:endParaRPr lang="en-GB" sz="2400" b="1" dirty="0"/>
          </a:p>
        </p:txBody>
      </p:sp>
      <p:sp>
        <p:nvSpPr>
          <p:cNvPr id="11" name="Rectangle 10"/>
          <p:cNvSpPr/>
          <p:nvPr/>
        </p:nvSpPr>
        <p:spPr>
          <a:xfrm>
            <a:off x="249385" y="5591914"/>
            <a:ext cx="1530675" cy="338554"/>
          </a:xfrm>
          <a:prstGeom prst="rect">
            <a:avLst/>
          </a:prstGeom>
          <a:solidFill>
            <a:srgbClr val="FFFF00"/>
          </a:solidFill>
          <a:ln>
            <a:solidFill>
              <a:schemeClr val="tx1"/>
            </a:solidFill>
          </a:ln>
        </p:spPr>
        <p:txBody>
          <a:bodyPr wrap="none">
            <a:spAutoFit/>
          </a:bodyPr>
          <a:lstStyle/>
          <a:p>
            <a:r>
              <a:rPr lang="en-GB" sz="1600" b="1" dirty="0" smtClean="0"/>
              <a:t>electrochemical</a:t>
            </a:r>
            <a:endParaRPr lang="en-GB" sz="2400" b="1" dirty="0"/>
          </a:p>
        </p:txBody>
      </p:sp>
      <p:sp>
        <p:nvSpPr>
          <p:cNvPr id="12" name="Rectangle 11"/>
          <p:cNvSpPr/>
          <p:nvPr/>
        </p:nvSpPr>
        <p:spPr>
          <a:xfrm>
            <a:off x="4877630" y="5565495"/>
            <a:ext cx="1376274" cy="338554"/>
          </a:xfrm>
          <a:prstGeom prst="rect">
            <a:avLst/>
          </a:prstGeom>
          <a:solidFill>
            <a:srgbClr val="FFFF00"/>
          </a:solidFill>
          <a:ln>
            <a:solidFill>
              <a:schemeClr val="tx1"/>
            </a:solidFill>
          </a:ln>
        </p:spPr>
        <p:txBody>
          <a:bodyPr wrap="none">
            <a:spAutoFit/>
          </a:bodyPr>
          <a:lstStyle/>
          <a:p>
            <a:r>
              <a:rPr lang="en-GB" sz="1600" b="1" dirty="0" smtClean="0"/>
              <a:t>repolarisation</a:t>
            </a:r>
            <a:endParaRPr lang="en-GB" sz="2400" b="1" dirty="0"/>
          </a:p>
        </p:txBody>
      </p:sp>
      <p:sp>
        <p:nvSpPr>
          <p:cNvPr id="13" name="Rectangle 12"/>
          <p:cNvSpPr/>
          <p:nvPr/>
        </p:nvSpPr>
        <p:spPr>
          <a:xfrm>
            <a:off x="10065379" y="6295357"/>
            <a:ext cx="1466555" cy="338554"/>
          </a:xfrm>
          <a:prstGeom prst="rect">
            <a:avLst/>
          </a:prstGeom>
          <a:solidFill>
            <a:srgbClr val="FFFF00"/>
          </a:solidFill>
          <a:ln>
            <a:solidFill>
              <a:schemeClr val="tx1"/>
            </a:solidFill>
          </a:ln>
        </p:spPr>
        <p:txBody>
          <a:bodyPr wrap="none">
            <a:spAutoFit/>
          </a:bodyPr>
          <a:lstStyle/>
          <a:p>
            <a:r>
              <a:rPr lang="en-GB" sz="1600" b="1" dirty="0" smtClean="0"/>
              <a:t>hyperpolarised</a:t>
            </a:r>
            <a:endParaRPr lang="en-GB" sz="2400" b="1" dirty="0"/>
          </a:p>
        </p:txBody>
      </p:sp>
      <p:sp>
        <p:nvSpPr>
          <p:cNvPr id="14" name="Rectangle 13"/>
          <p:cNvSpPr/>
          <p:nvPr/>
        </p:nvSpPr>
        <p:spPr>
          <a:xfrm>
            <a:off x="7859324" y="5610580"/>
            <a:ext cx="853119" cy="338554"/>
          </a:xfrm>
          <a:prstGeom prst="rect">
            <a:avLst/>
          </a:prstGeom>
          <a:solidFill>
            <a:srgbClr val="FFFF00"/>
          </a:solidFill>
          <a:ln>
            <a:solidFill>
              <a:schemeClr val="tx1"/>
            </a:solidFill>
          </a:ln>
        </p:spPr>
        <p:txBody>
          <a:bodyPr wrap="none">
            <a:spAutoFit/>
          </a:bodyPr>
          <a:lstStyle/>
          <a:p>
            <a:r>
              <a:rPr lang="en-GB" sz="1600" b="1" dirty="0" smtClean="0"/>
              <a:t>diffuses</a:t>
            </a:r>
            <a:endParaRPr lang="en-GB" sz="2400" b="1" dirty="0"/>
          </a:p>
        </p:txBody>
      </p:sp>
    </p:spTree>
    <p:extLst>
      <p:ext uri="{BB962C8B-B14F-4D97-AF65-F5344CB8AC3E}">
        <p14:creationId xmlns:p14="http://schemas.microsoft.com/office/powerpoint/2010/main" val="310998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45368" y="48602"/>
            <a:ext cx="6746631" cy="5455383"/>
          </a:xfrm>
        </p:spPr>
        <p:txBody>
          <a:bodyPr>
            <a:normAutofit fontScale="47500" lnSpcReduction="20000"/>
          </a:bodyPr>
          <a:lstStyle/>
          <a:p>
            <a:pPr marL="514350" indent="-514350">
              <a:lnSpc>
                <a:spcPct val="170000"/>
              </a:lnSpc>
              <a:buFont typeface="+mj-lt"/>
              <a:buAutoNum type="arabicPeriod"/>
            </a:pPr>
            <a:r>
              <a:rPr lang="en-GB" dirty="0" smtClean="0">
                <a:latin typeface="+mj-lt"/>
              </a:rPr>
              <a:t>When a neurone is stimulated, some depolarisation occurs, opening _________ channels.</a:t>
            </a:r>
          </a:p>
          <a:p>
            <a:pPr marL="514350" indent="-514350">
              <a:lnSpc>
                <a:spcPct val="170000"/>
              </a:lnSpc>
              <a:buFont typeface="+mj-lt"/>
              <a:buAutoNum type="arabicPeriod"/>
            </a:pPr>
            <a:r>
              <a:rPr lang="en-GB" dirty="0" smtClean="0">
                <a:latin typeface="+mj-lt"/>
              </a:rPr>
              <a:t>Sodium flows in down its ______________ gradient into the cell.</a:t>
            </a:r>
          </a:p>
          <a:p>
            <a:pPr marL="514350" indent="-514350">
              <a:lnSpc>
                <a:spcPct val="170000"/>
              </a:lnSpc>
              <a:buFont typeface="+mj-lt"/>
              <a:buAutoNum type="arabicPeriod"/>
            </a:pPr>
            <a:r>
              <a:rPr lang="en-GB" dirty="0" smtClean="0">
                <a:latin typeface="+mj-lt"/>
              </a:rPr>
              <a:t>If a potential difference ____________ is reached, this will cause more Sodium channels to open.</a:t>
            </a:r>
            <a:r>
              <a:rPr lang="en-GB" dirty="0">
                <a:latin typeface="+mj-lt"/>
              </a:rPr>
              <a:t> </a:t>
            </a:r>
            <a:endParaRPr lang="en-GB" dirty="0" smtClean="0">
              <a:latin typeface="+mj-lt"/>
            </a:endParaRPr>
          </a:p>
          <a:p>
            <a:pPr marL="514350" indent="-514350">
              <a:lnSpc>
                <a:spcPct val="170000"/>
              </a:lnSpc>
              <a:buFont typeface="+mj-lt"/>
              <a:buAutoNum type="arabicPeriod"/>
            </a:pPr>
            <a:r>
              <a:rPr lang="en-GB" dirty="0" smtClean="0">
                <a:latin typeface="+mj-lt"/>
              </a:rPr>
              <a:t>This causes further depolarisation, triggering more Sodium channels to open- an example of ___________________.</a:t>
            </a:r>
          </a:p>
          <a:p>
            <a:pPr marL="514350" indent="-514350">
              <a:lnSpc>
                <a:spcPct val="170000"/>
              </a:lnSpc>
              <a:buFont typeface="+mj-lt"/>
              <a:buAutoNum type="arabicPeriod"/>
            </a:pPr>
            <a:r>
              <a:rPr lang="en-GB" dirty="0" smtClean="0">
                <a:latin typeface="+mj-lt"/>
              </a:rPr>
              <a:t>The movement of Sodium ions causes the potential difference to reach ________.</a:t>
            </a:r>
          </a:p>
          <a:p>
            <a:pPr marL="514350" indent="-514350">
              <a:lnSpc>
                <a:spcPct val="170000"/>
              </a:lnSpc>
              <a:buFont typeface="+mj-lt"/>
              <a:buAutoNum type="arabicPeriod"/>
            </a:pPr>
            <a:r>
              <a:rPr lang="en-GB" dirty="0" smtClean="0">
                <a:latin typeface="+mj-lt"/>
              </a:rPr>
              <a:t>At this point, the Sodium channels close, and the ____________ channels open.</a:t>
            </a:r>
          </a:p>
          <a:p>
            <a:pPr marL="514350" indent="-514350">
              <a:lnSpc>
                <a:spcPct val="170000"/>
              </a:lnSpc>
              <a:buFont typeface="+mj-lt"/>
              <a:buAutoNum type="arabicPeriod"/>
            </a:pPr>
            <a:r>
              <a:rPr lang="en-GB" dirty="0" smtClean="0">
                <a:latin typeface="+mj-lt"/>
              </a:rPr>
              <a:t>Potassium moves out of the cell down its _______________ and concentration gradients.</a:t>
            </a:r>
          </a:p>
          <a:p>
            <a:pPr marL="514350" indent="-514350">
              <a:lnSpc>
                <a:spcPct val="170000"/>
              </a:lnSpc>
              <a:buFont typeface="+mj-lt"/>
              <a:buAutoNum type="arabicPeriod"/>
            </a:pPr>
            <a:r>
              <a:rPr lang="en-GB" dirty="0" smtClean="0">
                <a:latin typeface="+mj-lt"/>
              </a:rPr>
              <a:t>The fall in potential difference is known as _______________.</a:t>
            </a:r>
          </a:p>
          <a:p>
            <a:pPr marL="514350" indent="-514350">
              <a:lnSpc>
                <a:spcPct val="170000"/>
              </a:lnSpc>
              <a:buFont typeface="+mj-lt"/>
              <a:buAutoNum type="arabicPeriod"/>
            </a:pPr>
            <a:r>
              <a:rPr lang="en-GB" dirty="0" smtClean="0">
                <a:latin typeface="+mj-lt"/>
              </a:rPr>
              <a:t>So many Potassium ions move out of the cell that it becomes even more negative than resting potential- the cell has become ________________.</a:t>
            </a:r>
          </a:p>
          <a:p>
            <a:pPr marL="514350" indent="-514350">
              <a:lnSpc>
                <a:spcPct val="170000"/>
              </a:lnSpc>
              <a:buFont typeface="+mj-lt"/>
              <a:buAutoNum type="arabicPeriod"/>
            </a:pPr>
            <a:r>
              <a:rPr lang="en-GB" dirty="0" smtClean="0">
                <a:latin typeface="+mj-lt"/>
              </a:rPr>
              <a:t>The Potassium channels shut and Potassium _________ back into the cell down its electrochemical gradient.</a:t>
            </a:r>
          </a:p>
          <a:p>
            <a:pPr marL="514350" indent="-514350">
              <a:buFont typeface="+mj-lt"/>
              <a:buAutoNum type="arabicPeriod"/>
            </a:pPr>
            <a:endParaRPr lang="en-GB" dirty="0" smtClean="0">
              <a:latin typeface="+mj-lt"/>
            </a:endParaRPr>
          </a:p>
        </p:txBody>
      </p:sp>
      <p:sp>
        <p:nvSpPr>
          <p:cNvPr id="4" name="Title 1"/>
          <p:cNvSpPr>
            <a:spLocks noGrp="1"/>
          </p:cNvSpPr>
          <p:nvPr>
            <p:ph type="title"/>
          </p:nvPr>
        </p:nvSpPr>
        <p:spPr>
          <a:xfrm>
            <a:off x="82062" y="48603"/>
            <a:ext cx="5210907" cy="874590"/>
          </a:xfrm>
          <a:solidFill>
            <a:srgbClr val="92D050"/>
          </a:solidFill>
        </p:spPr>
        <p:txBody>
          <a:bodyPr/>
          <a:lstStyle/>
          <a:p>
            <a:r>
              <a:rPr lang="en-GB" b="1" dirty="0" smtClean="0"/>
              <a:t>Answers</a:t>
            </a:r>
            <a:endParaRPr lang="en-GB" b="1" dirty="0"/>
          </a:p>
        </p:txBody>
      </p:sp>
      <p:pic>
        <p:nvPicPr>
          <p:cNvPr id="5" name="Picture 4"/>
          <p:cNvPicPr>
            <a:picLocks noChangeAspect="1"/>
          </p:cNvPicPr>
          <p:nvPr/>
        </p:nvPicPr>
        <p:blipFill>
          <a:blip r:embed="rId2"/>
          <a:stretch>
            <a:fillRect/>
          </a:stretch>
        </p:blipFill>
        <p:spPr>
          <a:xfrm>
            <a:off x="82062" y="1223106"/>
            <a:ext cx="5210907" cy="4111596"/>
          </a:xfrm>
          <a:prstGeom prst="rect">
            <a:avLst/>
          </a:prstGeom>
        </p:spPr>
      </p:pic>
      <p:sp>
        <p:nvSpPr>
          <p:cNvPr id="2" name="Rectangle 1"/>
          <p:cNvSpPr/>
          <p:nvPr/>
        </p:nvSpPr>
        <p:spPr>
          <a:xfrm>
            <a:off x="10597132" y="0"/>
            <a:ext cx="830677" cy="338554"/>
          </a:xfrm>
          <a:prstGeom prst="rect">
            <a:avLst/>
          </a:prstGeom>
          <a:solidFill>
            <a:srgbClr val="FFFF00"/>
          </a:solidFill>
          <a:ln>
            <a:solidFill>
              <a:schemeClr val="tx1"/>
            </a:solidFill>
          </a:ln>
        </p:spPr>
        <p:txBody>
          <a:bodyPr wrap="none">
            <a:spAutoFit/>
          </a:bodyPr>
          <a:lstStyle/>
          <a:p>
            <a:r>
              <a:rPr lang="en-GB" sz="1600" b="1" dirty="0"/>
              <a:t>Sodium</a:t>
            </a:r>
            <a:endParaRPr lang="en-GB" sz="2400" b="1" dirty="0"/>
          </a:p>
        </p:txBody>
      </p:sp>
      <p:sp>
        <p:nvSpPr>
          <p:cNvPr id="6" name="Rectangle 5"/>
          <p:cNvSpPr/>
          <p:nvPr/>
        </p:nvSpPr>
        <p:spPr>
          <a:xfrm>
            <a:off x="8818683" y="3227332"/>
            <a:ext cx="1369542" cy="338554"/>
          </a:xfrm>
          <a:prstGeom prst="rect">
            <a:avLst/>
          </a:prstGeom>
          <a:solidFill>
            <a:srgbClr val="FFFF00"/>
          </a:solidFill>
          <a:ln>
            <a:solidFill>
              <a:schemeClr val="tx1"/>
            </a:solidFill>
          </a:ln>
        </p:spPr>
        <p:txBody>
          <a:bodyPr wrap="none">
            <a:spAutoFit/>
          </a:bodyPr>
          <a:lstStyle/>
          <a:p>
            <a:r>
              <a:rPr lang="en-GB" sz="1600" b="1" dirty="0" smtClean="0"/>
              <a:t>concentration</a:t>
            </a:r>
            <a:endParaRPr lang="en-GB" sz="2400" b="1" dirty="0"/>
          </a:p>
        </p:txBody>
      </p:sp>
      <p:sp>
        <p:nvSpPr>
          <p:cNvPr id="7" name="Rectangle 6"/>
          <p:cNvSpPr/>
          <p:nvPr/>
        </p:nvSpPr>
        <p:spPr>
          <a:xfrm>
            <a:off x="7590191" y="916401"/>
            <a:ext cx="1003095" cy="338554"/>
          </a:xfrm>
          <a:prstGeom prst="rect">
            <a:avLst/>
          </a:prstGeom>
          <a:solidFill>
            <a:srgbClr val="FFFF00"/>
          </a:solidFill>
          <a:ln>
            <a:solidFill>
              <a:schemeClr val="tx1"/>
            </a:solidFill>
          </a:ln>
        </p:spPr>
        <p:txBody>
          <a:bodyPr wrap="none">
            <a:spAutoFit/>
          </a:bodyPr>
          <a:lstStyle/>
          <a:p>
            <a:r>
              <a:rPr lang="en-GB" sz="1600" b="1" dirty="0" smtClean="0"/>
              <a:t>threshold</a:t>
            </a:r>
            <a:endParaRPr lang="en-GB" sz="2400" b="1" dirty="0"/>
          </a:p>
        </p:txBody>
      </p:sp>
      <p:sp>
        <p:nvSpPr>
          <p:cNvPr id="8" name="Rectangle 7"/>
          <p:cNvSpPr/>
          <p:nvPr/>
        </p:nvSpPr>
        <p:spPr>
          <a:xfrm>
            <a:off x="6253904" y="1971076"/>
            <a:ext cx="1671420" cy="338554"/>
          </a:xfrm>
          <a:prstGeom prst="rect">
            <a:avLst/>
          </a:prstGeom>
          <a:solidFill>
            <a:srgbClr val="FFFF00"/>
          </a:solidFill>
          <a:ln>
            <a:solidFill>
              <a:schemeClr val="tx1"/>
            </a:solidFill>
          </a:ln>
        </p:spPr>
        <p:txBody>
          <a:bodyPr wrap="none">
            <a:spAutoFit/>
          </a:bodyPr>
          <a:lstStyle/>
          <a:p>
            <a:r>
              <a:rPr lang="en-GB" sz="1600" b="1" dirty="0" smtClean="0"/>
              <a:t>positive feedback</a:t>
            </a:r>
            <a:endParaRPr lang="en-GB" sz="2400" b="1" dirty="0"/>
          </a:p>
        </p:txBody>
      </p:sp>
      <p:sp>
        <p:nvSpPr>
          <p:cNvPr id="9" name="Rectangle 8"/>
          <p:cNvSpPr/>
          <p:nvPr/>
        </p:nvSpPr>
        <p:spPr>
          <a:xfrm>
            <a:off x="10747745" y="2309630"/>
            <a:ext cx="784189" cy="338554"/>
          </a:xfrm>
          <a:prstGeom prst="rect">
            <a:avLst/>
          </a:prstGeom>
          <a:solidFill>
            <a:srgbClr val="FFFF00"/>
          </a:solidFill>
          <a:ln>
            <a:solidFill>
              <a:schemeClr val="tx1"/>
            </a:solidFill>
          </a:ln>
        </p:spPr>
        <p:txBody>
          <a:bodyPr wrap="none">
            <a:spAutoFit/>
          </a:bodyPr>
          <a:lstStyle/>
          <a:p>
            <a:r>
              <a:rPr lang="en-GB" sz="1600" b="1" dirty="0" smtClean="0"/>
              <a:t>+40mV</a:t>
            </a:r>
            <a:endParaRPr lang="en-GB" sz="2400" b="1" dirty="0"/>
          </a:p>
        </p:txBody>
      </p:sp>
      <p:sp>
        <p:nvSpPr>
          <p:cNvPr id="10" name="Rectangle 9"/>
          <p:cNvSpPr/>
          <p:nvPr/>
        </p:nvSpPr>
        <p:spPr>
          <a:xfrm>
            <a:off x="9286013" y="2776293"/>
            <a:ext cx="1060996" cy="338554"/>
          </a:xfrm>
          <a:prstGeom prst="rect">
            <a:avLst/>
          </a:prstGeom>
          <a:solidFill>
            <a:srgbClr val="FFFF00"/>
          </a:solidFill>
          <a:ln>
            <a:solidFill>
              <a:schemeClr val="tx1"/>
            </a:solidFill>
          </a:ln>
        </p:spPr>
        <p:txBody>
          <a:bodyPr wrap="none">
            <a:spAutoFit/>
          </a:bodyPr>
          <a:lstStyle/>
          <a:p>
            <a:r>
              <a:rPr lang="en-GB" sz="1600" b="1" dirty="0" smtClean="0"/>
              <a:t>Potassium</a:t>
            </a:r>
            <a:endParaRPr lang="en-GB" sz="2400" b="1" dirty="0"/>
          </a:p>
        </p:txBody>
      </p:sp>
      <p:sp>
        <p:nvSpPr>
          <p:cNvPr id="11" name="Rectangle 10"/>
          <p:cNvSpPr/>
          <p:nvPr/>
        </p:nvSpPr>
        <p:spPr>
          <a:xfrm>
            <a:off x="7527570" y="485387"/>
            <a:ext cx="1530675" cy="338554"/>
          </a:xfrm>
          <a:prstGeom prst="rect">
            <a:avLst/>
          </a:prstGeom>
          <a:solidFill>
            <a:srgbClr val="FFFF00"/>
          </a:solidFill>
          <a:ln>
            <a:solidFill>
              <a:schemeClr val="tx1"/>
            </a:solidFill>
          </a:ln>
        </p:spPr>
        <p:txBody>
          <a:bodyPr wrap="none">
            <a:spAutoFit/>
          </a:bodyPr>
          <a:lstStyle/>
          <a:p>
            <a:r>
              <a:rPr lang="en-GB" sz="1600" b="1" dirty="0" smtClean="0"/>
              <a:t>electrochemical</a:t>
            </a:r>
            <a:endParaRPr lang="en-GB" sz="2400" b="1" dirty="0"/>
          </a:p>
        </p:txBody>
      </p:sp>
      <p:sp>
        <p:nvSpPr>
          <p:cNvPr id="12" name="Rectangle 11"/>
          <p:cNvSpPr/>
          <p:nvPr/>
        </p:nvSpPr>
        <p:spPr>
          <a:xfrm>
            <a:off x="8959632" y="3647662"/>
            <a:ext cx="1376274" cy="338554"/>
          </a:xfrm>
          <a:prstGeom prst="rect">
            <a:avLst/>
          </a:prstGeom>
          <a:solidFill>
            <a:srgbClr val="FFFF00"/>
          </a:solidFill>
          <a:ln>
            <a:solidFill>
              <a:schemeClr val="tx1"/>
            </a:solidFill>
          </a:ln>
        </p:spPr>
        <p:txBody>
          <a:bodyPr wrap="none">
            <a:spAutoFit/>
          </a:bodyPr>
          <a:lstStyle/>
          <a:p>
            <a:r>
              <a:rPr lang="en-GB" sz="1600" b="1" dirty="0" smtClean="0"/>
              <a:t>repolarisation</a:t>
            </a:r>
            <a:endParaRPr lang="en-GB" sz="2400" b="1" dirty="0"/>
          </a:p>
        </p:txBody>
      </p:sp>
      <p:sp>
        <p:nvSpPr>
          <p:cNvPr id="13" name="Rectangle 12"/>
          <p:cNvSpPr/>
          <p:nvPr/>
        </p:nvSpPr>
        <p:spPr>
          <a:xfrm>
            <a:off x="8593286" y="4406546"/>
            <a:ext cx="1466555" cy="338554"/>
          </a:xfrm>
          <a:prstGeom prst="rect">
            <a:avLst/>
          </a:prstGeom>
          <a:solidFill>
            <a:srgbClr val="FFFF00"/>
          </a:solidFill>
          <a:ln>
            <a:solidFill>
              <a:schemeClr val="tx1"/>
            </a:solidFill>
          </a:ln>
        </p:spPr>
        <p:txBody>
          <a:bodyPr wrap="none">
            <a:spAutoFit/>
          </a:bodyPr>
          <a:lstStyle/>
          <a:p>
            <a:r>
              <a:rPr lang="en-GB" sz="1600" b="1" dirty="0" smtClean="0"/>
              <a:t>hyperpolarised</a:t>
            </a:r>
            <a:endParaRPr lang="en-GB" sz="2400" b="1" dirty="0"/>
          </a:p>
        </p:txBody>
      </p:sp>
      <p:sp>
        <p:nvSpPr>
          <p:cNvPr id="14" name="Rectangle 13"/>
          <p:cNvSpPr/>
          <p:nvPr/>
        </p:nvSpPr>
        <p:spPr>
          <a:xfrm>
            <a:off x="9014054" y="4807887"/>
            <a:ext cx="853119" cy="338554"/>
          </a:xfrm>
          <a:prstGeom prst="rect">
            <a:avLst/>
          </a:prstGeom>
          <a:solidFill>
            <a:srgbClr val="FFFF00"/>
          </a:solidFill>
          <a:ln>
            <a:solidFill>
              <a:schemeClr val="tx1"/>
            </a:solidFill>
          </a:ln>
        </p:spPr>
        <p:txBody>
          <a:bodyPr wrap="none">
            <a:spAutoFit/>
          </a:bodyPr>
          <a:lstStyle/>
          <a:p>
            <a:r>
              <a:rPr lang="en-GB" sz="1600" b="1" dirty="0" smtClean="0"/>
              <a:t>diffuses</a:t>
            </a:r>
            <a:endParaRPr lang="en-GB" sz="2400" b="1" dirty="0"/>
          </a:p>
        </p:txBody>
      </p:sp>
    </p:spTree>
    <p:extLst>
      <p:ext uri="{BB962C8B-B14F-4D97-AF65-F5344CB8AC3E}">
        <p14:creationId xmlns:p14="http://schemas.microsoft.com/office/powerpoint/2010/main" val="370874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778" y="261575"/>
            <a:ext cx="4145280" cy="953271"/>
          </a:xfrm>
          <a:solidFill>
            <a:srgbClr val="FFC000"/>
          </a:solidFill>
          <a:ln>
            <a:solidFill>
              <a:schemeClr val="tx1"/>
            </a:solidFill>
          </a:ln>
        </p:spPr>
        <p:txBody>
          <a:bodyPr/>
          <a:lstStyle/>
          <a:p>
            <a:r>
              <a:rPr lang="en-GB" sz="3800" u="sng" dirty="0" smtClean="0">
                <a:latin typeface="Comic Sans MS" panose="030F0702030302020204" pitchFamily="66" charset="0"/>
              </a:rPr>
              <a:t>Exam Question</a:t>
            </a:r>
            <a:endParaRPr lang="en-GB" sz="3800" u="sng" dirty="0">
              <a:latin typeface="Comic Sans MS" panose="030F0702030302020204" pitchFamily="66" charset="0"/>
            </a:endParaRPr>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rotWithShape="1">
          <a:blip r:embed="rId3"/>
          <a:srcRect l="10277" t="28481" r="52476" b="17947"/>
          <a:stretch/>
        </p:blipFill>
        <p:spPr>
          <a:xfrm>
            <a:off x="4506685" y="261575"/>
            <a:ext cx="7537268" cy="6094825"/>
          </a:xfrm>
          <a:prstGeom prst="rect">
            <a:avLst/>
          </a:prstGeom>
          <a:ln>
            <a:solidFill>
              <a:schemeClr val="tx1"/>
            </a:solidFill>
          </a:ln>
        </p:spPr>
      </p:pic>
    </p:spTree>
    <p:extLst>
      <p:ext uri="{BB962C8B-B14F-4D97-AF65-F5344CB8AC3E}">
        <p14:creationId xmlns:p14="http://schemas.microsoft.com/office/powerpoint/2010/main" val="40466155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852" y="1188722"/>
            <a:ext cx="10396606" cy="41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330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noGrp="1"/>
          </p:cNvSpPr>
          <p:nvPr>
            <p:ph type="title"/>
          </p:nvPr>
        </p:nvSpPr>
        <p:spPr>
          <a:xfrm>
            <a:off x="0" y="0"/>
            <a:ext cx="12192000" cy="1325559"/>
          </a:xfrm>
          <a:solidFill>
            <a:srgbClr val="92D050"/>
          </a:solidFill>
        </p:spPr>
        <p:txBody>
          <a:bodyPr>
            <a:normAutofit/>
          </a:bodyPr>
          <a:lstStyle/>
          <a:p>
            <a:pPr lvl="0"/>
            <a:r>
              <a:rPr lang="en-GB" sz="3500" b="1" u="sng" dirty="0" smtClean="0"/>
              <a:t>Answers</a:t>
            </a:r>
            <a:endParaRPr lang="en-GB" sz="3500" b="1" u="sng" dirty="0"/>
          </a:p>
        </p:txBody>
      </p:sp>
      <p:sp>
        <p:nvSpPr>
          <p:cNvPr id="3" name="TextBox 6"/>
          <p:cNvSpPr txBox="1"/>
          <p:nvPr/>
        </p:nvSpPr>
        <p:spPr>
          <a:xfrm>
            <a:off x="0" y="1325559"/>
            <a:ext cx="2155670"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sng" strike="noStrike" kern="1200" cap="none" spc="0" baseline="0" dirty="0">
                <a:solidFill>
                  <a:srgbClr val="000000"/>
                </a:solidFill>
                <a:uFillTx/>
                <a:latin typeface="Calibri"/>
              </a:rPr>
              <a:t>Do Now</a:t>
            </a:r>
            <a:endParaRPr lang="en-GB" sz="3200" b="1" i="0" u="sng" strike="noStrike" kern="1200" cap="none" spc="0" baseline="0" dirty="0">
              <a:solidFill>
                <a:srgbClr val="000000"/>
              </a:solidFill>
              <a:uFillTx/>
              <a:latin typeface="Calibri"/>
            </a:endParaRPr>
          </a:p>
        </p:txBody>
      </p:sp>
      <p:sp>
        <p:nvSpPr>
          <p:cNvPr id="8" name="Content Placeholder 7"/>
          <p:cNvSpPr>
            <a:spLocks noGrp="1"/>
          </p:cNvSpPr>
          <p:nvPr>
            <p:ph idx="1"/>
          </p:nvPr>
        </p:nvSpPr>
        <p:spPr>
          <a:xfrm>
            <a:off x="0" y="1952683"/>
            <a:ext cx="12192000" cy="4601804"/>
          </a:xfrm>
        </p:spPr>
        <p:txBody>
          <a:bodyPr>
            <a:normAutofit fontScale="62500" lnSpcReduction="20000"/>
          </a:bodyPr>
          <a:lstStyle/>
          <a:p>
            <a:pPr marL="514350" indent="-514350">
              <a:lnSpc>
                <a:spcPct val="100000"/>
              </a:lnSpc>
              <a:buFont typeface="+mj-lt"/>
              <a:buAutoNum type="arabicPeriod" startAt="5"/>
            </a:pPr>
            <a:r>
              <a:rPr lang="en-US" dirty="0" smtClean="0"/>
              <a:t>What is </a:t>
            </a:r>
            <a:r>
              <a:rPr lang="en-US" dirty="0" err="1" smtClean="0"/>
              <a:t>saltatory</a:t>
            </a:r>
            <a:r>
              <a:rPr lang="en-US" dirty="0" smtClean="0"/>
              <a:t> conduction?</a:t>
            </a:r>
          </a:p>
          <a:p>
            <a:pPr>
              <a:lnSpc>
                <a:spcPct val="100000"/>
              </a:lnSpc>
            </a:pPr>
            <a:r>
              <a:rPr lang="en-US" dirty="0" smtClean="0">
                <a:solidFill>
                  <a:srgbClr val="00B050"/>
                </a:solidFill>
              </a:rPr>
              <a:t> In a myelinated </a:t>
            </a:r>
            <a:r>
              <a:rPr lang="en-US" dirty="0" err="1" smtClean="0">
                <a:solidFill>
                  <a:srgbClr val="00B050"/>
                </a:solidFill>
              </a:rPr>
              <a:t>neurone</a:t>
            </a:r>
            <a:r>
              <a:rPr lang="en-US" dirty="0" smtClean="0">
                <a:solidFill>
                  <a:srgbClr val="00B050"/>
                </a:solidFill>
              </a:rPr>
              <a:t>, </a:t>
            </a:r>
            <a:r>
              <a:rPr lang="en-US" dirty="0" err="1" smtClean="0">
                <a:solidFill>
                  <a:srgbClr val="00B050"/>
                </a:solidFill>
              </a:rPr>
              <a:t>depolarisation</a:t>
            </a:r>
            <a:r>
              <a:rPr lang="en-US" dirty="0" smtClean="0">
                <a:solidFill>
                  <a:srgbClr val="00B050"/>
                </a:solidFill>
              </a:rPr>
              <a:t> only happens at the nodes of Ranvier. The </a:t>
            </a:r>
            <a:r>
              <a:rPr lang="en-US" dirty="0" err="1" smtClean="0">
                <a:solidFill>
                  <a:srgbClr val="00B050"/>
                </a:solidFill>
              </a:rPr>
              <a:t>neurones</a:t>
            </a:r>
            <a:r>
              <a:rPr lang="en-US" dirty="0" smtClean="0">
                <a:solidFill>
                  <a:srgbClr val="00B050"/>
                </a:solidFill>
              </a:rPr>
              <a:t> cytoplasm conducts enough electrical charge to </a:t>
            </a:r>
            <a:r>
              <a:rPr lang="en-US" dirty="0" err="1" smtClean="0">
                <a:solidFill>
                  <a:srgbClr val="00B050"/>
                </a:solidFill>
              </a:rPr>
              <a:t>depolarise</a:t>
            </a:r>
            <a:r>
              <a:rPr lang="en-US" dirty="0" smtClean="0">
                <a:solidFill>
                  <a:srgbClr val="00B050"/>
                </a:solidFill>
              </a:rPr>
              <a:t> the next node, so the impulse jumps from node to node</a:t>
            </a:r>
          </a:p>
          <a:p>
            <a:pPr marL="514350" indent="-514350">
              <a:lnSpc>
                <a:spcPct val="100000"/>
              </a:lnSpc>
              <a:buFont typeface="+mj-lt"/>
              <a:buAutoNum type="arabicPeriod" startAt="6"/>
            </a:pPr>
            <a:r>
              <a:rPr lang="en-US" dirty="0"/>
              <a:t>How do the eyes respond to dim light? </a:t>
            </a:r>
            <a:endParaRPr lang="en-US" dirty="0" smtClean="0"/>
          </a:p>
          <a:p>
            <a:pPr>
              <a:lnSpc>
                <a:spcPct val="100000"/>
              </a:lnSpc>
            </a:pPr>
            <a:r>
              <a:rPr lang="en-US" dirty="0" smtClean="0">
                <a:solidFill>
                  <a:srgbClr val="00B050"/>
                </a:solidFill>
              </a:rPr>
              <a:t>Photoreceptors in the eyes detect lack of light CNS processes the information. Radial muscles in the iris are stimulated by the motor </a:t>
            </a:r>
            <a:r>
              <a:rPr lang="en-US" dirty="0" err="1" smtClean="0">
                <a:solidFill>
                  <a:srgbClr val="00B050"/>
                </a:solidFill>
              </a:rPr>
              <a:t>neurones</a:t>
            </a:r>
            <a:r>
              <a:rPr lang="en-US" dirty="0" smtClean="0">
                <a:solidFill>
                  <a:srgbClr val="00B050"/>
                </a:solidFill>
              </a:rPr>
              <a:t>. Radial muscles contract to dilate the pupils and the circular muscles relax</a:t>
            </a:r>
          </a:p>
          <a:p>
            <a:pPr marL="514350" indent="-514350">
              <a:lnSpc>
                <a:spcPct val="100000"/>
              </a:lnSpc>
              <a:buFont typeface="+mj-lt"/>
              <a:buAutoNum type="arabicPeriod" startAt="7"/>
            </a:pPr>
            <a:r>
              <a:rPr lang="en-US" dirty="0" smtClean="0"/>
              <a:t>When it is light and your rod cells are stimulated what happens ?</a:t>
            </a:r>
          </a:p>
          <a:p>
            <a:pPr>
              <a:lnSpc>
                <a:spcPct val="100000"/>
              </a:lnSpc>
            </a:pPr>
            <a:r>
              <a:rPr lang="en-US" dirty="0" smtClean="0">
                <a:solidFill>
                  <a:srgbClr val="00B050"/>
                </a:solidFill>
              </a:rPr>
              <a:t> light energy causes rhodopsin to break into retinal and opsin. this is bleaching. the opsin triggers a series of membrane bound reactions, resulting in the Na+ channels closing so Na+ are actively transported out of the cell but cant diffuse back in. Na+ build up outside of cell, making inside much more negative. the cell membrane is </a:t>
            </a:r>
            <a:r>
              <a:rPr lang="en-US" dirty="0" err="1" smtClean="0">
                <a:solidFill>
                  <a:srgbClr val="00B050"/>
                </a:solidFill>
              </a:rPr>
              <a:t>hyperpolarised</a:t>
            </a:r>
            <a:r>
              <a:rPr lang="en-US" dirty="0" smtClean="0">
                <a:solidFill>
                  <a:srgbClr val="00B050"/>
                </a:solidFill>
              </a:rPr>
              <a:t> and the release of neurotransmitters is stopped. so bipolar </a:t>
            </a:r>
            <a:r>
              <a:rPr lang="en-US" dirty="0" err="1" smtClean="0">
                <a:solidFill>
                  <a:srgbClr val="00B050"/>
                </a:solidFill>
              </a:rPr>
              <a:t>neurone</a:t>
            </a:r>
            <a:r>
              <a:rPr lang="en-US" dirty="0" smtClean="0">
                <a:solidFill>
                  <a:srgbClr val="00B050"/>
                </a:solidFill>
              </a:rPr>
              <a:t> is not inhibited. Bipolar </a:t>
            </a:r>
            <a:r>
              <a:rPr lang="en-US" dirty="0" err="1" smtClean="0">
                <a:solidFill>
                  <a:srgbClr val="00B050"/>
                </a:solidFill>
              </a:rPr>
              <a:t>neurone</a:t>
            </a:r>
            <a:r>
              <a:rPr lang="en-US" dirty="0" smtClean="0">
                <a:solidFill>
                  <a:srgbClr val="00B050"/>
                </a:solidFill>
              </a:rPr>
              <a:t> </a:t>
            </a:r>
            <a:r>
              <a:rPr lang="en-US" dirty="0" err="1" smtClean="0">
                <a:solidFill>
                  <a:srgbClr val="00B050"/>
                </a:solidFill>
              </a:rPr>
              <a:t>depolarises</a:t>
            </a:r>
            <a:r>
              <a:rPr lang="en-US" dirty="0" smtClean="0">
                <a:solidFill>
                  <a:srgbClr val="00B050"/>
                </a:solidFill>
              </a:rPr>
              <a:t>. If the change in potential difference reaches the threshold an AP is transmitted to the brain via the optic nerve</a:t>
            </a:r>
          </a:p>
          <a:p>
            <a:pPr marL="514350" indent="-514350">
              <a:lnSpc>
                <a:spcPct val="100000"/>
              </a:lnSpc>
              <a:buFont typeface="+mj-lt"/>
              <a:buAutoNum type="arabicPeriod" startAt="8"/>
            </a:pPr>
            <a:r>
              <a:rPr lang="en-US" dirty="0" smtClean="0"/>
              <a:t>Describe how IAA is involved in phototropism</a:t>
            </a:r>
          </a:p>
          <a:p>
            <a:pPr>
              <a:lnSpc>
                <a:spcPct val="100000"/>
              </a:lnSpc>
            </a:pPr>
            <a:r>
              <a:rPr lang="en-US" dirty="0" smtClean="0">
                <a:solidFill>
                  <a:srgbClr val="00B050"/>
                </a:solidFill>
              </a:rPr>
              <a:t>IAA moves to the more shaded parts of the shoots and roots, so there's uneven growth. IAA causes cells to elongate and the shoot bends towards the light. IAA inhibits growth in roots so the root bends away from the light</a:t>
            </a:r>
          </a:p>
          <a:p>
            <a:pPr>
              <a:lnSpc>
                <a:spcPct val="100000"/>
              </a:lnSpc>
            </a:pPr>
            <a:endParaRPr lang="en-US" dirty="0" smtClean="0"/>
          </a:p>
          <a:p>
            <a:pPr>
              <a:lnSpc>
                <a:spcPct val="100000"/>
              </a:lnSpc>
            </a:pPr>
            <a:endParaRPr lang="en-US" dirty="0" smtClean="0"/>
          </a:p>
          <a:p>
            <a:pPr>
              <a:lnSpc>
                <a:spcPct val="100000"/>
              </a:lnSpc>
            </a:pPr>
            <a:endParaRPr lang="en-US" dirty="0" smtClean="0"/>
          </a:p>
        </p:txBody>
      </p:sp>
    </p:spTree>
    <p:extLst>
      <p:ext uri="{BB962C8B-B14F-4D97-AF65-F5344CB8AC3E}">
        <p14:creationId xmlns:p14="http://schemas.microsoft.com/office/powerpoint/2010/main" val="1951916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072" y="594178"/>
            <a:ext cx="9803856" cy="577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299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778001" y="-1"/>
            <a:ext cx="8928100" cy="6696075"/>
          </a:xfrm>
          <a:prstGeom prst="rect">
            <a:avLst/>
          </a:prstGeom>
        </p:spPr>
      </p:pic>
      <p:sp>
        <p:nvSpPr>
          <p:cNvPr id="6" name="TextBox 5"/>
          <p:cNvSpPr txBox="1"/>
          <p:nvPr/>
        </p:nvSpPr>
        <p:spPr>
          <a:xfrm>
            <a:off x="1333499" y="4902200"/>
            <a:ext cx="9563101" cy="1689100"/>
          </a:xfrm>
          <a:prstGeom prst="rect">
            <a:avLst/>
          </a:prstGeom>
          <a:solidFill>
            <a:schemeClr val="bg1"/>
          </a:solidFill>
          <a:ln>
            <a:solidFill>
              <a:schemeClr val="bg1"/>
            </a:solidFill>
          </a:ln>
        </p:spPr>
        <p:txBody>
          <a:bodyPr wrap="square" rtlCol="0">
            <a:spAutoFit/>
          </a:bodyPr>
          <a:lstStyle/>
          <a:p>
            <a:endParaRPr lang="en-GB" dirty="0"/>
          </a:p>
        </p:txBody>
      </p:sp>
      <p:sp>
        <p:nvSpPr>
          <p:cNvPr id="7" name="TextBox 6"/>
          <p:cNvSpPr txBox="1"/>
          <p:nvPr/>
        </p:nvSpPr>
        <p:spPr>
          <a:xfrm>
            <a:off x="1333499" y="2933700"/>
            <a:ext cx="9372601" cy="2079626"/>
          </a:xfrm>
          <a:prstGeom prst="rect">
            <a:avLst/>
          </a:prstGeom>
          <a:solidFill>
            <a:schemeClr val="bg1"/>
          </a:solidFill>
          <a:ln>
            <a:solidFill>
              <a:schemeClr val="bg1"/>
            </a:solidFill>
          </a:ln>
        </p:spPr>
        <p:txBody>
          <a:bodyPr wrap="square" rtlCol="0">
            <a:spAutoFit/>
          </a:bodyPr>
          <a:lstStyle/>
          <a:p>
            <a:endParaRPr lang="en-GB" dirty="0"/>
          </a:p>
        </p:txBody>
      </p:sp>
    </p:spTree>
    <p:extLst>
      <p:ext uri="{BB962C8B-B14F-4D97-AF65-F5344CB8AC3E}">
        <p14:creationId xmlns:p14="http://schemas.microsoft.com/office/powerpoint/2010/main" val="347166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GB" b="1" u="sng" dirty="0" err="1" smtClean="0"/>
              <a:t>Saltatory</a:t>
            </a:r>
            <a:r>
              <a:rPr lang="en-GB" b="1" u="sng" dirty="0" smtClean="0"/>
              <a:t> Conduction</a:t>
            </a:r>
            <a:endParaRPr lang="en-GB" b="1" u="sng" dirty="0"/>
          </a:p>
        </p:txBody>
      </p:sp>
      <p:sp>
        <p:nvSpPr>
          <p:cNvPr id="3" name="Content Placeholder 2"/>
          <p:cNvSpPr>
            <a:spLocks noGrp="1"/>
          </p:cNvSpPr>
          <p:nvPr>
            <p:ph idx="1"/>
          </p:nvPr>
        </p:nvSpPr>
        <p:spPr/>
        <p:txBody>
          <a:bodyPr/>
          <a:lstStyle/>
          <a:p>
            <a:endParaRPr lang="en-GB"/>
          </a:p>
        </p:txBody>
      </p:sp>
      <p:pic>
        <p:nvPicPr>
          <p:cNvPr id="2050" name="Picture 2" descr="Saltatory Conduction Diagram | Quizlet"/>
          <p:cNvPicPr>
            <a:picLocks noChangeAspect="1" noChangeArrowheads="1"/>
          </p:cNvPicPr>
          <p:nvPr/>
        </p:nvPicPr>
        <p:blipFill rotWithShape="1">
          <a:blip r:embed="rId2">
            <a:extLst>
              <a:ext uri="{28A0092B-C50C-407E-A947-70E740481C1C}">
                <a14:useLocalDpi xmlns:a14="http://schemas.microsoft.com/office/drawing/2010/main" val="0"/>
              </a:ext>
            </a:extLst>
          </a:blip>
          <a:srcRect t="31297" b="1"/>
          <a:stretch/>
        </p:blipFill>
        <p:spPr bwMode="auto">
          <a:xfrm>
            <a:off x="1219200" y="1870364"/>
            <a:ext cx="9753600" cy="4987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8835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GB" b="1" u="sng" dirty="0" smtClean="0"/>
              <a:t>Partner Talk</a:t>
            </a:r>
            <a:endParaRPr lang="en-GB" b="1" u="sng" dirty="0"/>
          </a:p>
        </p:txBody>
      </p:sp>
      <p:sp>
        <p:nvSpPr>
          <p:cNvPr id="3" name="Content Placeholder 2"/>
          <p:cNvSpPr>
            <a:spLocks noGrp="1"/>
          </p:cNvSpPr>
          <p:nvPr>
            <p:ph idx="1"/>
          </p:nvPr>
        </p:nvSpPr>
        <p:spPr/>
        <p:txBody>
          <a:bodyPr/>
          <a:lstStyle/>
          <a:p>
            <a:pPr marL="0" indent="0">
              <a:buNone/>
            </a:pPr>
            <a:r>
              <a:rPr lang="en-GB" b="1" u="sng" dirty="0" smtClean="0"/>
              <a:t>What</a:t>
            </a:r>
            <a:r>
              <a:rPr lang="en-GB" b="1" dirty="0" smtClean="0"/>
              <a:t>: </a:t>
            </a:r>
            <a:r>
              <a:rPr lang="en-GB" dirty="0" smtClean="0"/>
              <a:t>explain how salutatory conduction speeds up the conduction of an impulse</a:t>
            </a:r>
          </a:p>
          <a:p>
            <a:pPr marL="0" indent="0">
              <a:buNone/>
            </a:pPr>
            <a:endParaRPr lang="en-GB" dirty="0"/>
          </a:p>
          <a:p>
            <a:pPr marL="0" indent="0">
              <a:buNone/>
            </a:pPr>
            <a:r>
              <a:rPr lang="en-GB" b="1" u="sng" dirty="0" smtClean="0"/>
              <a:t>How</a:t>
            </a:r>
            <a:r>
              <a:rPr lang="en-GB" b="1" dirty="0" smtClean="0"/>
              <a:t>: </a:t>
            </a:r>
            <a:r>
              <a:rPr lang="en-GB" dirty="0" smtClean="0"/>
              <a:t>in pairs. Number 2 first should explain and number 1 gives feedback. Then number 1 explains and number 2 gives feedback.</a:t>
            </a:r>
          </a:p>
          <a:p>
            <a:pPr marL="0" indent="0">
              <a:buNone/>
            </a:pPr>
            <a:endParaRPr lang="en-GB" dirty="0"/>
          </a:p>
          <a:p>
            <a:pPr marL="0" indent="0">
              <a:buNone/>
            </a:pPr>
            <a:r>
              <a:rPr lang="en-GB" b="1" u="sng" dirty="0" smtClean="0"/>
              <a:t>How long</a:t>
            </a:r>
            <a:r>
              <a:rPr lang="en-GB" b="1" dirty="0" smtClean="0"/>
              <a:t>: </a:t>
            </a:r>
            <a:r>
              <a:rPr lang="en-GB" dirty="0" smtClean="0"/>
              <a:t>30 seconds</a:t>
            </a:r>
            <a:endParaRPr lang="en-GB" dirty="0"/>
          </a:p>
        </p:txBody>
      </p:sp>
    </p:spTree>
    <p:extLst>
      <p:ext uri="{BB962C8B-B14F-4D97-AF65-F5344CB8AC3E}">
        <p14:creationId xmlns:p14="http://schemas.microsoft.com/office/powerpoint/2010/main" val="36767578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03190"/>
          </a:xfrm>
          <a:solidFill>
            <a:schemeClr val="accent1">
              <a:lumMod val="20000"/>
              <a:lumOff val="80000"/>
            </a:schemeClr>
          </a:solidFill>
        </p:spPr>
        <p:txBody>
          <a:bodyPr/>
          <a:lstStyle/>
          <a:p>
            <a:pPr algn="ctr"/>
            <a:r>
              <a:rPr lang="en-GB" b="1" u="sng" dirty="0" smtClean="0"/>
              <a:t>Mini whiteboards</a:t>
            </a:r>
            <a:endParaRPr lang="en-GB" b="1" u="sng" dirty="0"/>
          </a:p>
        </p:txBody>
      </p:sp>
      <p:sp>
        <p:nvSpPr>
          <p:cNvPr id="3" name="Content Placeholder 2"/>
          <p:cNvSpPr>
            <a:spLocks noGrp="1"/>
          </p:cNvSpPr>
          <p:nvPr>
            <p:ph idx="1"/>
          </p:nvPr>
        </p:nvSpPr>
        <p:spPr>
          <a:xfrm>
            <a:off x="838200" y="1600200"/>
            <a:ext cx="10515600" cy="4932485"/>
          </a:xfrm>
        </p:spPr>
        <p:txBody>
          <a:bodyPr>
            <a:normAutofit fontScale="77500" lnSpcReduction="20000"/>
          </a:bodyPr>
          <a:lstStyle/>
          <a:p>
            <a:pPr marL="514350" indent="-514350">
              <a:buFont typeface="+mj-lt"/>
              <a:buAutoNum type="arabicPeriod"/>
            </a:pPr>
            <a:r>
              <a:rPr lang="en-GB" dirty="0" smtClean="0"/>
              <a:t>What causes the initial increase in positive charge inside the axon?</a:t>
            </a:r>
          </a:p>
          <a:p>
            <a:r>
              <a:rPr lang="en-GB" dirty="0">
                <a:solidFill>
                  <a:srgbClr val="FF0000"/>
                </a:solidFill>
              </a:rPr>
              <a:t>D</a:t>
            </a:r>
            <a:r>
              <a:rPr lang="en-GB" dirty="0" smtClean="0">
                <a:solidFill>
                  <a:srgbClr val="FF0000"/>
                </a:solidFill>
              </a:rPr>
              <a:t>iffusion of Na+ ions from earlier part of the axon.</a:t>
            </a:r>
          </a:p>
          <a:p>
            <a:pPr marL="514350" indent="-514350">
              <a:buFont typeface="+mj-lt"/>
              <a:buAutoNum type="arabicPeriod" startAt="2"/>
            </a:pPr>
            <a:r>
              <a:rPr lang="en-GB" dirty="0" smtClean="0"/>
              <a:t>Name the insulation around the axon </a:t>
            </a:r>
          </a:p>
          <a:p>
            <a:r>
              <a:rPr lang="en-GB" dirty="0">
                <a:solidFill>
                  <a:srgbClr val="FF0000"/>
                </a:solidFill>
              </a:rPr>
              <a:t>M</a:t>
            </a:r>
            <a:r>
              <a:rPr lang="en-GB" dirty="0" smtClean="0">
                <a:solidFill>
                  <a:srgbClr val="FF0000"/>
                </a:solidFill>
              </a:rPr>
              <a:t>yelinated sheath/</a:t>
            </a:r>
            <a:r>
              <a:rPr lang="en-GB" dirty="0" err="1" smtClean="0">
                <a:solidFill>
                  <a:srgbClr val="FF0000"/>
                </a:solidFill>
              </a:rPr>
              <a:t>schwann</a:t>
            </a:r>
            <a:r>
              <a:rPr lang="en-GB" dirty="0" smtClean="0">
                <a:solidFill>
                  <a:srgbClr val="FF0000"/>
                </a:solidFill>
              </a:rPr>
              <a:t> cell.</a:t>
            </a:r>
          </a:p>
          <a:p>
            <a:pPr marL="514350" indent="-514350">
              <a:buFont typeface="+mj-lt"/>
              <a:buAutoNum type="arabicPeriod" startAt="3"/>
            </a:pPr>
            <a:r>
              <a:rPr lang="en-GB" dirty="0" smtClean="0"/>
              <a:t>Explain why an impulse travels faster in a myelinated axon compared to an unmyelinated axon. </a:t>
            </a:r>
          </a:p>
          <a:p>
            <a:r>
              <a:rPr lang="en-GB" dirty="0" smtClean="0">
                <a:solidFill>
                  <a:srgbClr val="FF0000"/>
                </a:solidFill>
              </a:rPr>
              <a:t>The impulse jumps between the nodes of </a:t>
            </a:r>
            <a:r>
              <a:rPr lang="en-GB" dirty="0" err="1" smtClean="0">
                <a:solidFill>
                  <a:srgbClr val="FF0000"/>
                </a:solidFill>
              </a:rPr>
              <a:t>ranvier</a:t>
            </a:r>
            <a:r>
              <a:rPr lang="en-GB" dirty="0" smtClean="0">
                <a:solidFill>
                  <a:srgbClr val="FF0000"/>
                </a:solidFill>
              </a:rPr>
              <a:t>.</a:t>
            </a:r>
          </a:p>
          <a:p>
            <a:pPr marL="514350" indent="-514350">
              <a:buFont typeface="+mj-lt"/>
              <a:buAutoNum type="arabicPeriod" startAt="4"/>
            </a:pPr>
            <a:r>
              <a:rPr lang="en-GB" dirty="0" smtClean="0"/>
              <a:t>Name the process by which the impulse jumps from one node to the next.</a:t>
            </a:r>
          </a:p>
          <a:p>
            <a:r>
              <a:rPr lang="en-GB" dirty="0">
                <a:solidFill>
                  <a:srgbClr val="FF0000"/>
                </a:solidFill>
              </a:rPr>
              <a:t>S</a:t>
            </a:r>
            <a:r>
              <a:rPr lang="en-GB" dirty="0" smtClean="0">
                <a:solidFill>
                  <a:srgbClr val="FF0000"/>
                </a:solidFill>
              </a:rPr>
              <a:t>alutatory conduction.</a:t>
            </a:r>
          </a:p>
          <a:p>
            <a:pPr marL="514350" indent="-514350">
              <a:buFont typeface="+mj-lt"/>
              <a:buAutoNum type="arabicPeriod" startAt="5"/>
            </a:pPr>
            <a:r>
              <a:rPr lang="en-GB" dirty="0" smtClean="0"/>
              <a:t>Name the gaps between the </a:t>
            </a:r>
            <a:r>
              <a:rPr lang="en-GB" dirty="0" err="1" smtClean="0"/>
              <a:t>schwann</a:t>
            </a:r>
            <a:r>
              <a:rPr lang="en-GB" dirty="0" smtClean="0"/>
              <a:t> cells.</a:t>
            </a:r>
          </a:p>
          <a:p>
            <a:r>
              <a:rPr lang="en-GB" dirty="0" smtClean="0">
                <a:solidFill>
                  <a:srgbClr val="FF0000"/>
                </a:solidFill>
              </a:rPr>
              <a:t>Nodes of </a:t>
            </a:r>
            <a:r>
              <a:rPr lang="en-GB" dirty="0" err="1" smtClean="0">
                <a:solidFill>
                  <a:srgbClr val="FF0000"/>
                </a:solidFill>
              </a:rPr>
              <a:t>ranvier</a:t>
            </a:r>
            <a:r>
              <a:rPr lang="en-GB" dirty="0" smtClean="0">
                <a:solidFill>
                  <a:srgbClr val="FF0000"/>
                </a:solidFill>
              </a:rPr>
              <a:t>.</a:t>
            </a:r>
          </a:p>
          <a:p>
            <a:pPr marL="514350" indent="-514350">
              <a:buFont typeface="+mj-lt"/>
              <a:buAutoNum type="arabicPeriod" startAt="5"/>
            </a:pPr>
            <a:r>
              <a:rPr lang="en-GB" dirty="0" smtClean="0"/>
              <a:t>Describe the purpose of the refractory period. </a:t>
            </a:r>
          </a:p>
          <a:p>
            <a:r>
              <a:rPr lang="en-GB" dirty="0" smtClean="0">
                <a:solidFill>
                  <a:srgbClr val="FF0000"/>
                </a:solidFill>
              </a:rPr>
              <a:t>A new action potential can not be generated in the same section of membrane for about 5 </a:t>
            </a:r>
            <a:r>
              <a:rPr lang="en-GB" dirty="0" err="1" smtClean="0">
                <a:solidFill>
                  <a:srgbClr val="FF0000"/>
                </a:solidFill>
              </a:rPr>
              <a:t>miliseconds</a:t>
            </a:r>
            <a:r>
              <a:rPr lang="en-GB" dirty="0" smtClean="0">
                <a:solidFill>
                  <a:srgbClr val="FF0000"/>
                </a:solidFill>
              </a:rPr>
              <a:t>. This make the impulse travel in one direction along a nerve fibre.</a:t>
            </a:r>
          </a:p>
          <a:p>
            <a:pPr marL="514350" indent="-514350">
              <a:buFont typeface="+mj-lt"/>
              <a:buAutoNum type="arabicPeriod" startAt="5"/>
            </a:pPr>
            <a:endParaRPr lang="en-GB" dirty="0"/>
          </a:p>
        </p:txBody>
      </p:sp>
    </p:spTree>
    <p:extLst>
      <p:ext uri="{BB962C8B-B14F-4D97-AF65-F5344CB8AC3E}">
        <p14:creationId xmlns:p14="http://schemas.microsoft.com/office/powerpoint/2010/main" val="80382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endParaRPr lang="en-GB" altLang="en-US" smtClean="0"/>
          </a:p>
        </p:txBody>
      </p:sp>
      <p:sp>
        <p:nvSpPr>
          <p:cNvPr id="29699" name="Content Placeholder 2"/>
          <p:cNvSpPr>
            <a:spLocks noGrp="1"/>
          </p:cNvSpPr>
          <p:nvPr>
            <p:ph idx="1"/>
          </p:nvPr>
        </p:nvSpPr>
        <p:spPr/>
        <p:txBody>
          <a:bodyPr/>
          <a:lstStyle/>
          <a:p>
            <a:pPr eaLnBrk="1" hangingPunct="1"/>
            <a:endParaRPr lang="en-GB" altLang="en-US" smtClean="0"/>
          </a:p>
        </p:txBody>
      </p:sp>
      <p:pic>
        <p:nvPicPr>
          <p:cNvPr id="29700" name="Picture 2" descr="Biology Notes for A level: #120 Synap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1228725"/>
            <a:ext cx="8191500" cy="529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itle 2"/>
          <p:cNvSpPr txBox="1">
            <a:spLocks/>
          </p:cNvSpPr>
          <p:nvPr/>
        </p:nvSpPr>
        <p:spPr bwMode="auto">
          <a:xfrm>
            <a:off x="1847850" y="188913"/>
            <a:ext cx="8496300" cy="863600"/>
          </a:xfrm>
          <a:prstGeom prst="rect">
            <a:avLst/>
          </a:prstGeom>
          <a:solidFill>
            <a:srgbClr val="FFFF00"/>
          </a:solidFill>
          <a:ln w="9525">
            <a:solidFill>
              <a:schemeClr val="tx1"/>
            </a:solidFill>
            <a:miter lim="800000"/>
            <a:headEnd/>
            <a:tailEnd/>
          </a:ln>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fontAlgn="base">
              <a:spcBef>
                <a:spcPct val="0"/>
              </a:spcBef>
              <a:spcAft>
                <a:spcPct val="0"/>
              </a:spcAft>
              <a:buNone/>
            </a:pPr>
            <a:r>
              <a:rPr lang="en-US" altLang="en-US" sz="3300">
                <a:solidFill>
                  <a:prstClr val="black"/>
                </a:solidFill>
                <a:latin typeface="Comic Sans MS" panose="030F0702030302020204" pitchFamily="66" charset="0"/>
              </a:rPr>
              <a:t/>
            </a:r>
            <a:br>
              <a:rPr lang="en-US" altLang="en-US" sz="3300">
                <a:solidFill>
                  <a:prstClr val="black"/>
                </a:solidFill>
                <a:latin typeface="Comic Sans MS" panose="030F0702030302020204" pitchFamily="66" charset="0"/>
              </a:rPr>
            </a:br>
            <a:r>
              <a:rPr lang="en-US" altLang="en-US" sz="3300">
                <a:solidFill>
                  <a:prstClr val="black"/>
                </a:solidFill>
                <a:latin typeface="Comic Sans MS" panose="030F0702030302020204" pitchFamily="66" charset="0"/>
              </a:rPr>
              <a:t>How does the neurotransmitter cause an impulse on the post synaptic membrane?</a:t>
            </a:r>
            <a:br>
              <a:rPr lang="en-US" altLang="en-US" sz="3300">
                <a:solidFill>
                  <a:prstClr val="black"/>
                </a:solidFill>
                <a:latin typeface="Comic Sans MS" panose="030F0702030302020204" pitchFamily="66" charset="0"/>
              </a:rPr>
            </a:br>
            <a:endParaRPr lang="en-GB" altLang="en-US" sz="3300">
              <a:solidFill>
                <a:prstClr val="black"/>
              </a:solidFill>
              <a:latin typeface="Calibri Light" panose="020F0302020204030204" pitchFamily="34" charset="0"/>
            </a:endParaRPr>
          </a:p>
        </p:txBody>
      </p:sp>
      <p:sp>
        <p:nvSpPr>
          <p:cNvPr id="6" name="TextBox 5"/>
          <p:cNvSpPr txBox="1">
            <a:spLocks noChangeArrowheads="1"/>
          </p:cNvSpPr>
          <p:nvPr/>
        </p:nvSpPr>
        <p:spPr bwMode="auto">
          <a:xfrm>
            <a:off x="6383339" y="5013326"/>
            <a:ext cx="2160587" cy="46166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prstClr val="black"/>
              </a:solidFill>
            </a:endParaRPr>
          </a:p>
        </p:txBody>
      </p:sp>
      <p:sp>
        <p:nvSpPr>
          <p:cNvPr id="12" name="TextBox 11"/>
          <p:cNvSpPr txBox="1">
            <a:spLocks noChangeArrowheads="1"/>
          </p:cNvSpPr>
          <p:nvPr/>
        </p:nvSpPr>
        <p:spPr bwMode="auto">
          <a:xfrm>
            <a:off x="3187700" y="5013326"/>
            <a:ext cx="2160588" cy="46166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prstClr val="black"/>
              </a:solidFill>
            </a:endParaRPr>
          </a:p>
        </p:txBody>
      </p:sp>
    </p:spTree>
    <p:extLst>
      <p:ext uri="{BB962C8B-B14F-4D97-AF65-F5344CB8AC3E}">
        <p14:creationId xmlns:p14="http://schemas.microsoft.com/office/powerpoint/2010/main" val="3764594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703389" y="95250"/>
            <a:ext cx="8785225" cy="831850"/>
          </a:xfrm>
          <a:solidFill>
            <a:schemeClr val="accent1">
              <a:lumMod val="20000"/>
              <a:lumOff val="80000"/>
            </a:schemeClr>
          </a:solidFill>
          <a:ln>
            <a:solidFill>
              <a:schemeClr val="tx1"/>
            </a:solidFill>
          </a:ln>
        </p:spPr>
        <p:txBody>
          <a:bodyPr/>
          <a:lstStyle/>
          <a:p>
            <a:pPr eaLnBrk="1" hangingPunct="1">
              <a:defRPr/>
            </a:pPr>
            <a:r>
              <a:rPr lang="en-GB" sz="3600" b="1" u="sng" kern="0" dirty="0">
                <a:solidFill>
                  <a:prstClr val="black"/>
                </a:solidFill>
                <a:latin typeface="Arial" panose="020B0604020202020204" pitchFamily="34" charset="0"/>
              </a:rPr>
              <a:t/>
            </a:r>
            <a:br>
              <a:rPr lang="en-GB" sz="3600" b="1" u="sng" kern="0" dirty="0">
                <a:solidFill>
                  <a:prstClr val="black"/>
                </a:solidFill>
                <a:latin typeface="Arial" panose="020B0604020202020204" pitchFamily="34" charset="0"/>
              </a:rPr>
            </a:br>
            <a:r>
              <a:rPr lang="en-GB" sz="3600" b="1" u="sng" kern="0" dirty="0">
                <a:solidFill>
                  <a:prstClr val="black"/>
                </a:solidFill>
                <a:latin typeface="Arial" panose="020B0604020202020204" pitchFamily="34" charset="0"/>
              </a:rPr>
              <a:t>Partner Talk</a:t>
            </a:r>
            <a:br>
              <a:rPr lang="en-GB" sz="3600" b="1" u="sng" kern="0" dirty="0">
                <a:solidFill>
                  <a:prstClr val="black"/>
                </a:solidFill>
                <a:latin typeface="Arial" panose="020B0604020202020204" pitchFamily="34" charset="0"/>
              </a:rPr>
            </a:br>
            <a:endParaRPr lang="en-GB" altLang="en-US" dirty="0" smtClean="0"/>
          </a:p>
        </p:txBody>
      </p:sp>
      <p:sp>
        <p:nvSpPr>
          <p:cNvPr id="30723" name="Content Placeholder 2"/>
          <p:cNvSpPr>
            <a:spLocks noGrp="1"/>
          </p:cNvSpPr>
          <p:nvPr>
            <p:ph idx="1"/>
          </p:nvPr>
        </p:nvSpPr>
        <p:spPr/>
        <p:txBody>
          <a:bodyPr/>
          <a:lstStyle/>
          <a:p>
            <a:pPr eaLnBrk="1" hangingPunct="1"/>
            <a:endParaRPr lang="en-GB" altLang="en-US" smtClean="0"/>
          </a:p>
        </p:txBody>
      </p:sp>
      <p:pic>
        <p:nvPicPr>
          <p:cNvPr id="30724" name="Picture 2" descr="Biology Notes for A level: #120 Synap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39814"/>
            <a:ext cx="8191500" cy="529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613651" y="1825626"/>
            <a:ext cx="2874963" cy="3140075"/>
          </a:xfrm>
          <a:prstGeom prst="rect">
            <a:avLst/>
          </a:prstGeom>
          <a:solidFill>
            <a:srgbClr val="5B9BD5">
              <a:lumMod val="20000"/>
              <a:lumOff val="80000"/>
            </a:srgbClr>
          </a:solidFill>
          <a:ln>
            <a:solidFill>
              <a:sysClr val="windowText" lastClr="000000"/>
            </a:solidFill>
          </a:ln>
        </p:spPr>
        <p:txBody>
          <a:bodyPr>
            <a:spAutoFit/>
          </a:bodyPr>
          <a:lstStyle/>
          <a:p>
            <a:pPr>
              <a:defRPr/>
            </a:pPr>
            <a:r>
              <a:rPr lang="en-GB" b="1" u="sng" kern="0" dirty="0">
                <a:solidFill>
                  <a:prstClr val="black"/>
                </a:solidFill>
                <a:latin typeface="Arial" panose="020B0604020202020204" pitchFamily="34" charset="0"/>
              </a:rPr>
              <a:t>What</a:t>
            </a:r>
            <a:r>
              <a:rPr lang="en-GB" kern="0" dirty="0">
                <a:solidFill>
                  <a:prstClr val="black"/>
                </a:solidFill>
                <a:latin typeface="Arial" panose="020B0604020202020204" pitchFamily="34" charset="0"/>
              </a:rPr>
              <a:t>: describe what happens in at a synapse</a:t>
            </a:r>
          </a:p>
          <a:p>
            <a:pPr>
              <a:defRPr/>
            </a:pPr>
            <a:endParaRPr lang="en-GB" b="1" u="sng" kern="0" dirty="0">
              <a:solidFill>
                <a:prstClr val="black"/>
              </a:solidFill>
              <a:latin typeface="Arial" panose="020B0604020202020204" pitchFamily="34" charset="0"/>
            </a:endParaRPr>
          </a:p>
          <a:p>
            <a:pPr>
              <a:defRPr/>
            </a:pPr>
            <a:r>
              <a:rPr lang="en-GB" b="1" u="sng" kern="0" dirty="0">
                <a:solidFill>
                  <a:prstClr val="black"/>
                </a:solidFill>
                <a:latin typeface="Arial" panose="020B0604020202020204" pitchFamily="34" charset="0"/>
              </a:rPr>
              <a:t>How</a:t>
            </a:r>
            <a:r>
              <a:rPr lang="en-GB" b="1" kern="0" dirty="0">
                <a:solidFill>
                  <a:prstClr val="black"/>
                </a:solidFill>
                <a:latin typeface="Arial" panose="020B0604020202020204" pitchFamily="34" charset="0"/>
              </a:rPr>
              <a:t>: </a:t>
            </a:r>
            <a:r>
              <a:rPr lang="en-GB" kern="0" dirty="0">
                <a:solidFill>
                  <a:prstClr val="black"/>
                </a:solidFill>
                <a:latin typeface="Arial" panose="020B0604020202020204" pitchFamily="34" charset="0"/>
              </a:rPr>
              <a:t>Number 1 describe to number 2 first. Number 2 give feedback</a:t>
            </a:r>
          </a:p>
          <a:p>
            <a:pPr>
              <a:defRPr/>
            </a:pPr>
            <a:r>
              <a:rPr lang="en-GB" kern="0" dirty="0">
                <a:solidFill>
                  <a:prstClr val="black"/>
                </a:solidFill>
                <a:latin typeface="Arial" panose="020B0604020202020204" pitchFamily="34" charset="0"/>
              </a:rPr>
              <a:t>Then number 2 describe to number 1. Number 1 give feedback.</a:t>
            </a:r>
          </a:p>
          <a:p>
            <a:pPr>
              <a:defRPr/>
            </a:pPr>
            <a:endParaRPr lang="en-GB" kern="0" dirty="0">
              <a:solidFill>
                <a:prstClr val="black"/>
              </a:solidFill>
              <a:latin typeface="Arial" panose="020B0604020202020204" pitchFamily="34" charset="0"/>
            </a:endParaRPr>
          </a:p>
          <a:p>
            <a:pPr>
              <a:defRPr/>
            </a:pPr>
            <a:r>
              <a:rPr lang="en-GB" b="1" u="sng" kern="0" dirty="0">
                <a:solidFill>
                  <a:prstClr val="black"/>
                </a:solidFill>
                <a:latin typeface="Arial" panose="020B0604020202020204" pitchFamily="34" charset="0"/>
              </a:rPr>
              <a:t>How long:</a:t>
            </a:r>
            <a:r>
              <a:rPr lang="en-GB" b="1" kern="0" dirty="0">
                <a:solidFill>
                  <a:prstClr val="black"/>
                </a:solidFill>
                <a:latin typeface="Arial" panose="020B0604020202020204" pitchFamily="34" charset="0"/>
              </a:rPr>
              <a:t> </a:t>
            </a:r>
            <a:r>
              <a:rPr lang="en-GB" kern="0" dirty="0">
                <a:solidFill>
                  <a:prstClr val="black"/>
                </a:solidFill>
                <a:latin typeface="Arial" panose="020B0604020202020204" pitchFamily="34" charset="0"/>
              </a:rPr>
              <a:t>2 minutes</a:t>
            </a:r>
            <a:endParaRPr lang="en-GB" sz="2500" b="1" u="sng" kern="0" dirty="0">
              <a:solidFill>
                <a:prstClr val="black"/>
              </a:solidFill>
              <a:latin typeface="Arial" panose="020B0604020202020204" pitchFamily="34" charset="0"/>
            </a:endParaRPr>
          </a:p>
        </p:txBody>
      </p:sp>
    </p:spTree>
    <p:extLst>
      <p:ext uri="{BB962C8B-B14F-4D97-AF65-F5344CB8AC3E}">
        <p14:creationId xmlns:p14="http://schemas.microsoft.com/office/powerpoint/2010/main" val="42365645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981200" y="274639"/>
            <a:ext cx="8229600" cy="706437"/>
          </a:xfrm>
          <a:solidFill>
            <a:srgbClr val="FFFF00"/>
          </a:solidFill>
          <a:ln>
            <a:solidFill>
              <a:schemeClr val="tx1"/>
            </a:solidFill>
            <a:miter lim="800000"/>
            <a:headEnd/>
            <a:tailEnd/>
          </a:ln>
        </p:spPr>
        <p:txBody>
          <a:bodyPr anchor="t"/>
          <a:lstStyle/>
          <a:p>
            <a:pPr eaLnBrk="1" hangingPunct="1"/>
            <a:r>
              <a:rPr lang="en-GB" altLang="en-US" b="1" u="sng" smtClean="0">
                <a:latin typeface="Comic Sans MS" panose="030F0702030302020204" pitchFamily="66" charset="0"/>
              </a:rPr>
              <a:t>Inactivation of neurotransmitters</a:t>
            </a:r>
          </a:p>
        </p:txBody>
      </p:sp>
      <p:sp>
        <p:nvSpPr>
          <p:cNvPr id="31747" name="Rectangle 3"/>
          <p:cNvSpPr>
            <a:spLocks noGrp="1" noChangeArrowheads="1"/>
          </p:cNvSpPr>
          <p:nvPr>
            <p:ph idx="1"/>
          </p:nvPr>
        </p:nvSpPr>
        <p:spPr>
          <a:xfrm>
            <a:off x="1774825" y="1196975"/>
            <a:ext cx="8642350" cy="5913438"/>
          </a:xfrm>
        </p:spPr>
        <p:txBody>
          <a:bodyPr/>
          <a:lstStyle/>
          <a:p>
            <a:pPr eaLnBrk="1" hangingPunct="1">
              <a:lnSpc>
                <a:spcPct val="150000"/>
              </a:lnSpc>
              <a:buFont typeface="Monotype Sorts" pitchFamily="2" charset="2"/>
              <a:buNone/>
            </a:pPr>
            <a:r>
              <a:rPr lang="en-GB" altLang="en-US" smtClean="0"/>
              <a:t>	</a:t>
            </a:r>
            <a:r>
              <a:rPr lang="en-GB" altLang="en-US" smtClean="0">
                <a:latin typeface="Comic Sans MS" panose="030F0702030302020204" pitchFamily="66" charset="0"/>
              </a:rPr>
              <a:t>Once a post synaptic cell has been stimulated, it is important that the NT is inactivated.</a:t>
            </a:r>
          </a:p>
          <a:p>
            <a:pPr eaLnBrk="1" hangingPunct="1">
              <a:lnSpc>
                <a:spcPct val="150000"/>
              </a:lnSpc>
              <a:buFont typeface="Monotype Sorts" pitchFamily="2" charset="2"/>
              <a:buNone/>
            </a:pPr>
            <a:r>
              <a:rPr lang="en-GB" altLang="en-US" smtClean="0">
                <a:latin typeface="Comic Sans MS" panose="030F0702030302020204" pitchFamily="66" charset="0"/>
              </a:rPr>
              <a:t>It could:</a:t>
            </a:r>
          </a:p>
          <a:p>
            <a:pPr eaLnBrk="1" hangingPunct="1">
              <a:lnSpc>
                <a:spcPct val="150000"/>
              </a:lnSpc>
            </a:pPr>
            <a:r>
              <a:rPr lang="en-GB" altLang="en-US" smtClean="0">
                <a:latin typeface="Comic Sans MS" panose="030F0702030302020204" pitchFamily="66" charset="0"/>
              </a:rPr>
              <a:t>Be taken back into the presynaptic cell to be used again.</a:t>
            </a:r>
          </a:p>
          <a:p>
            <a:pPr eaLnBrk="1" hangingPunct="1">
              <a:lnSpc>
                <a:spcPct val="150000"/>
              </a:lnSpc>
            </a:pPr>
            <a:r>
              <a:rPr lang="en-GB" altLang="en-US" smtClean="0">
                <a:latin typeface="Comic Sans MS" panose="030F0702030302020204" pitchFamily="66" charset="0"/>
              </a:rPr>
              <a:t>Diffuse away to be taken up by other cells.</a:t>
            </a:r>
          </a:p>
          <a:p>
            <a:pPr eaLnBrk="1" hangingPunct="1">
              <a:lnSpc>
                <a:spcPct val="150000"/>
              </a:lnSpc>
            </a:pPr>
            <a:r>
              <a:rPr lang="en-GB" altLang="en-US" smtClean="0">
                <a:latin typeface="Comic Sans MS" panose="030F0702030302020204" pitchFamily="66" charset="0"/>
              </a:rPr>
              <a:t>Be broken down by specific enzymes and then stored for reuse</a:t>
            </a:r>
            <a:r>
              <a:rPr lang="en-GB" altLang="en-US" smtClean="0"/>
              <a:t>. </a:t>
            </a:r>
          </a:p>
        </p:txBody>
      </p:sp>
    </p:spTree>
    <p:extLst>
      <p:ext uri="{BB962C8B-B14F-4D97-AF65-F5344CB8AC3E}">
        <p14:creationId xmlns:p14="http://schemas.microsoft.com/office/powerpoint/2010/main" val="10995248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5"/>
            <a:ext cx="7886700" cy="903288"/>
          </a:xfrm>
          <a:solidFill>
            <a:schemeClr val="accent1">
              <a:lumMod val="20000"/>
              <a:lumOff val="80000"/>
            </a:schemeClr>
          </a:solidFill>
          <a:ln>
            <a:solidFill>
              <a:schemeClr val="tx1"/>
            </a:solidFill>
          </a:ln>
        </p:spPr>
        <p:txBody>
          <a:bodyPr/>
          <a:lstStyle/>
          <a:p>
            <a:pPr eaLnBrk="1" hangingPunct="1">
              <a:defRPr/>
            </a:pPr>
            <a:r>
              <a:rPr lang="en-GB" u="sng" dirty="0" smtClean="0">
                <a:latin typeface="Comic Sans MS" panose="030F0702030302020204" pitchFamily="66" charset="0"/>
              </a:rPr>
              <a:t>Mini whiteboards</a:t>
            </a:r>
            <a:r>
              <a:rPr lang="en-GB" dirty="0" smtClean="0">
                <a:latin typeface="Comic Sans MS" panose="030F0702030302020204" pitchFamily="66" charset="0"/>
              </a:rPr>
              <a:t/>
            </a:r>
            <a:br>
              <a:rPr lang="en-GB" dirty="0" smtClean="0">
                <a:latin typeface="Comic Sans MS" panose="030F0702030302020204" pitchFamily="66" charset="0"/>
              </a:rPr>
            </a:br>
            <a:r>
              <a:rPr lang="en-GB" dirty="0" smtClean="0">
                <a:latin typeface="Comic Sans MS" panose="030F0702030302020204" pitchFamily="66" charset="0"/>
              </a:rPr>
              <a:t>What is happening at each step?</a:t>
            </a:r>
            <a:endParaRPr lang="en-GB" dirty="0">
              <a:latin typeface="Comic Sans MS" panose="030F0702030302020204" pitchFamily="66" charset="0"/>
            </a:endParaRPr>
          </a:p>
        </p:txBody>
      </p:sp>
      <p:sp>
        <p:nvSpPr>
          <p:cNvPr id="32771" name="Content Placeholder 2"/>
          <p:cNvSpPr>
            <a:spLocks noGrp="1"/>
          </p:cNvSpPr>
          <p:nvPr>
            <p:ph idx="1"/>
          </p:nvPr>
        </p:nvSpPr>
        <p:spPr/>
        <p:txBody>
          <a:bodyPr/>
          <a:lstStyle/>
          <a:p>
            <a:pPr eaLnBrk="1" hangingPunct="1"/>
            <a:endParaRPr lang="en-GB" altLang="en-US" smtClean="0"/>
          </a:p>
        </p:txBody>
      </p:sp>
      <p:pic>
        <p:nvPicPr>
          <p:cNvPr id="32772" name="Picture 3"/>
          <p:cNvPicPr>
            <a:picLocks noChangeAspect="1"/>
          </p:cNvPicPr>
          <p:nvPr/>
        </p:nvPicPr>
        <p:blipFill>
          <a:blip r:embed="rId2">
            <a:extLst>
              <a:ext uri="{28A0092B-C50C-407E-A947-70E740481C1C}">
                <a14:useLocalDpi xmlns:a14="http://schemas.microsoft.com/office/drawing/2010/main" val="0"/>
              </a:ext>
            </a:extLst>
          </a:blip>
          <a:srcRect l="30440" t="26578" r="11452" b="18298"/>
          <a:stretch>
            <a:fillRect/>
          </a:stretch>
        </p:blipFill>
        <p:spPr bwMode="auto">
          <a:xfrm>
            <a:off x="1846264" y="1855788"/>
            <a:ext cx="849947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670676" y="1882776"/>
            <a:ext cx="3368675" cy="461963"/>
          </a:xfrm>
          <a:prstGeom prst="rect">
            <a:avLst/>
          </a:prstGeom>
          <a:solidFill>
            <a:schemeClr val="accent1">
              <a:lumMod val="20000"/>
              <a:lumOff val="80000"/>
            </a:schemeClr>
          </a:solidFill>
        </p:spPr>
        <p:txBody>
          <a:bodyPr>
            <a:spAutoFit/>
          </a:bodyPr>
          <a:lstStyle/>
          <a:p>
            <a:pPr eaLnBrk="0" fontAlgn="base" hangingPunct="0">
              <a:spcBef>
                <a:spcPct val="0"/>
              </a:spcBef>
              <a:spcAft>
                <a:spcPct val="0"/>
              </a:spcAft>
              <a:defRPr/>
            </a:pPr>
            <a:endParaRPr lang="en-GB" sz="2400" dirty="0">
              <a:solidFill>
                <a:prstClr val="black"/>
              </a:solidFill>
              <a:latin typeface="Times New Roman" panose="02020603050405020304" pitchFamily="18" charset="0"/>
            </a:endParaRPr>
          </a:p>
        </p:txBody>
      </p:sp>
      <p:sp>
        <p:nvSpPr>
          <p:cNvPr id="6" name="TextBox 5"/>
          <p:cNvSpPr txBox="1"/>
          <p:nvPr/>
        </p:nvSpPr>
        <p:spPr>
          <a:xfrm>
            <a:off x="6704014" y="2371726"/>
            <a:ext cx="3367087" cy="461963"/>
          </a:xfrm>
          <a:prstGeom prst="rect">
            <a:avLst/>
          </a:prstGeom>
          <a:solidFill>
            <a:schemeClr val="accent1">
              <a:lumMod val="20000"/>
              <a:lumOff val="80000"/>
            </a:schemeClr>
          </a:solidFill>
        </p:spPr>
        <p:txBody>
          <a:bodyPr>
            <a:spAutoFit/>
          </a:bodyPr>
          <a:lstStyle/>
          <a:p>
            <a:pPr eaLnBrk="0" fontAlgn="base" hangingPunct="0">
              <a:spcBef>
                <a:spcPct val="0"/>
              </a:spcBef>
              <a:spcAft>
                <a:spcPct val="0"/>
              </a:spcAft>
              <a:defRPr/>
            </a:pPr>
            <a:endParaRPr lang="en-GB" sz="2400" dirty="0">
              <a:solidFill>
                <a:prstClr val="black"/>
              </a:solidFill>
              <a:latin typeface="Times New Roman" panose="02020603050405020304" pitchFamily="18" charset="0"/>
            </a:endParaRPr>
          </a:p>
        </p:txBody>
      </p:sp>
      <p:sp>
        <p:nvSpPr>
          <p:cNvPr id="7" name="TextBox 6"/>
          <p:cNvSpPr txBox="1"/>
          <p:nvPr/>
        </p:nvSpPr>
        <p:spPr>
          <a:xfrm>
            <a:off x="6669089" y="2816226"/>
            <a:ext cx="3368675" cy="460375"/>
          </a:xfrm>
          <a:prstGeom prst="rect">
            <a:avLst/>
          </a:prstGeom>
          <a:solidFill>
            <a:schemeClr val="accent1">
              <a:lumMod val="20000"/>
              <a:lumOff val="80000"/>
            </a:schemeClr>
          </a:solidFill>
        </p:spPr>
        <p:txBody>
          <a:bodyPr>
            <a:spAutoFit/>
          </a:bodyPr>
          <a:lstStyle/>
          <a:p>
            <a:pPr eaLnBrk="0" fontAlgn="base" hangingPunct="0">
              <a:spcBef>
                <a:spcPct val="0"/>
              </a:spcBef>
              <a:spcAft>
                <a:spcPct val="0"/>
              </a:spcAft>
              <a:defRPr/>
            </a:pPr>
            <a:endParaRPr lang="en-GB" sz="2400" dirty="0">
              <a:solidFill>
                <a:prstClr val="black"/>
              </a:solidFill>
              <a:latin typeface="Times New Roman" panose="02020603050405020304" pitchFamily="18" charset="0"/>
            </a:endParaRPr>
          </a:p>
        </p:txBody>
      </p:sp>
      <p:sp>
        <p:nvSpPr>
          <p:cNvPr id="8" name="TextBox 7"/>
          <p:cNvSpPr txBox="1"/>
          <p:nvPr/>
        </p:nvSpPr>
        <p:spPr>
          <a:xfrm>
            <a:off x="6669089" y="3190876"/>
            <a:ext cx="3368675" cy="461963"/>
          </a:xfrm>
          <a:prstGeom prst="rect">
            <a:avLst/>
          </a:prstGeom>
          <a:solidFill>
            <a:schemeClr val="accent1">
              <a:lumMod val="20000"/>
              <a:lumOff val="80000"/>
            </a:schemeClr>
          </a:solidFill>
        </p:spPr>
        <p:txBody>
          <a:bodyPr>
            <a:spAutoFit/>
          </a:bodyPr>
          <a:lstStyle/>
          <a:p>
            <a:pPr eaLnBrk="0" fontAlgn="base" hangingPunct="0">
              <a:spcBef>
                <a:spcPct val="0"/>
              </a:spcBef>
              <a:spcAft>
                <a:spcPct val="0"/>
              </a:spcAft>
              <a:defRPr/>
            </a:pPr>
            <a:endParaRPr lang="en-GB" sz="2400" dirty="0">
              <a:solidFill>
                <a:prstClr val="black"/>
              </a:solidFill>
              <a:latin typeface="Times New Roman" panose="02020603050405020304" pitchFamily="18" charset="0"/>
            </a:endParaRPr>
          </a:p>
        </p:txBody>
      </p:sp>
      <p:sp>
        <p:nvSpPr>
          <p:cNvPr id="9" name="TextBox 8"/>
          <p:cNvSpPr txBox="1"/>
          <p:nvPr/>
        </p:nvSpPr>
        <p:spPr>
          <a:xfrm>
            <a:off x="6651626" y="3695701"/>
            <a:ext cx="3368675" cy="461963"/>
          </a:xfrm>
          <a:prstGeom prst="rect">
            <a:avLst/>
          </a:prstGeom>
          <a:solidFill>
            <a:schemeClr val="accent1">
              <a:lumMod val="20000"/>
              <a:lumOff val="80000"/>
            </a:schemeClr>
          </a:solidFill>
        </p:spPr>
        <p:txBody>
          <a:bodyPr>
            <a:spAutoFit/>
          </a:bodyPr>
          <a:lstStyle/>
          <a:p>
            <a:pPr eaLnBrk="0" fontAlgn="base" hangingPunct="0">
              <a:spcBef>
                <a:spcPct val="0"/>
              </a:spcBef>
              <a:spcAft>
                <a:spcPct val="0"/>
              </a:spcAft>
              <a:defRPr/>
            </a:pPr>
            <a:endParaRPr lang="en-GB" sz="2400" dirty="0">
              <a:solidFill>
                <a:prstClr val="black"/>
              </a:solidFill>
              <a:latin typeface="Times New Roman" panose="02020603050405020304" pitchFamily="18" charset="0"/>
            </a:endParaRPr>
          </a:p>
        </p:txBody>
      </p:sp>
      <p:sp>
        <p:nvSpPr>
          <p:cNvPr id="10" name="TextBox 9"/>
          <p:cNvSpPr txBox="1"/>
          <p:nvPr/>
        </p:nvSpPr>
        <p:spPr>
          <a:xfrm>
            <a:off x="6651626" y="4157663"/>
            <a:ext cx="3368675" cy="461962"/>
          </a:xfrm>
          <a:prstGeom prst="rect">
            <a:avLst/>
          </a:prstGeom>
          <a:solidFill>
            <a:schemeClr val="accent1">
              <a:lumMod val="20000"/>
              <a:lumOff val="80000"/>
            </a:schemeClr>
          </a:solidFill>
        </p:spPr>
        <p:txBody>
          <a:bodyPr>
            <a:spAutoFit/>
          </a:bodyPr>
          <a:lstStyle/>
          <a:p>
            <a:pPr eaLnBrk="0" fontAlgn="base" hangingPunct="0">
              <a:spcBef>
                <a:spcPct val="0"/>
              </a:spcBef>
              <a:spcAft>
                <a:spcPct val="0"/>
              </a:spcAft>
              <a:defRPr/>
            </a:pPr>
            <a:endParaRPr lang="en-GB" sz="2400" dirty="0">
              <a:solidFill>
                <a:prstClr val="black"/>
              </a:solidFill>
              <a:latin typeface="Times New Roman" panose="02020603050405020304" pitchFamily="18" charset="0"/>
            </a:endParaRPr>
          </a:p>
        </p:txBody>
      </p:sp>
      <p:sp>
        <p:nvSpPr>
          <p:cNvPr id="11" name="TextBox 10"/>
          <p:cNvSpPr txBox="1"/>
          <p:nvPr/>
        </p:nvSpPr>
        <p:spPr>
          <a:xfrm>
            <a:off x="6669089" y="4541838"/>
            <a:ext cx="3368675" cy="461962"/>
          </a:xfrm>
          <a:prstGeom prst="rect">
            <a:avLst/>
          </a:prstGeom>
          <a:solidFill>
            <a:schemeClr val="accent1">
              <a:lumMod val="20000"/>
              <a:lumOff val="80000"/>
            </a:schemeClr>
          </a:solidFill>
        </p:spPr>
        <p:txBody>
          <a:bodyPr>
            <a:spAutoFit/>
          </a:bodyPr>
          <a:lstStyle/>
          <a:p>
            <a:pPr eaLnBrk="0" fontAlgn="base" hangingPunct="0">
              <a:spcBef>
                <a:spcPct val="0"/>
              </a:spcBef>
              <a:spcAft>
                <a:spcPct val="0"/>
              </a:spcAft>
              <a:defRPr/>
            </a:pPr>
            <a:endParaRPr lang="en-GB" sz="2400" dirty="0">
              <a:solidFill>
                <a:prstClr val="black"/>
              </a:solidFill>
              <a:latin typeface="Times New Roman" panose="02020603050405020304" pitchFamily="18" charset="0"/>
            </a:endParaRPr>
          </a:p>
        </p:txBody>
      </p:sp>
      <p:sp>
        <p:nvSpPr>
          <p:cNvPr id="12" name="TextBox 11"/>
          <p:cNvSpPr txBox="1"/>
          <p:nvPr/>
        </p:nvSpPr>
        <p:spPr>
          <a:xfrm>
            <a:off x="6716714" y="4976813"/>
            <a:ext cx="3367087" cy="461962"/>
          </a:xfrm>
          <a:prstGeom prst="rect">
            <a:avLst/>
          </a:prstGeom>
          <a:solidFill>
            <a:schemeClr val="accent1">
              <a:lumMod val="20000"/>
              <a:lumOff val="80000"/>
            </a:schemeClr>
          </a:solidFill>
        </p:spPr>
        <p:txBody>
          <a:bodyPr>
            <a:spAutoFit/>
          </a:bodyPr>
          <a:lstStyle/>
          <a:p>
            <a:pPr eaLnBrk="0" fontAlgn="base" hangingPunct="0">
              <a:spcBef>
                <a:spcPct val="0"/>
              </a:spcBef>
              <a:spcAft>
                <a:spcPct val="0"/>
              </a:spcAft>
              <a:defRPr/>
            </a:pPr>
            <a:endParaRPr lang="en-GB" sz="2400"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860160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endParaRPr lang="en-GB" altLang="en-US" smtClean="0"/>
          </a:p>
        </p:txBody>
      </p:sp>
      <p:pic>
        <p:nvPicPr>
          <p:cNvPr id="4301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52650" y="1690688"/>
            <a:ext cx="7886700" cy="4259262"/>
          </a:xfrm>
        </p:spPr>
      </p:pic>
      <p:sp>
        <p:nvSpPr>
          <p:cNvPr id="43012" name="Title 1"/>
          <p:cNvSpPr txBox="1">
            <a:spLocks/>
          </p:cNvSpPr>
          <p:nvPr/>
        </p:nvSpPr>
        <p:spPr bwMode="auto">
          <a:xfrm>
            <a:off x="2152650" y="365125"/>
            <a:ext cx="7886700" cy="903288"/>
          </a:xfrm>
          <a:prstGeom prst="rect">
            <a:avLst/>
          </a:prstGeom>
          <a:solidFill>
            <a:srgbClr val="FFFF00"/>
          </a:solidFill>
          <a:ln w="9525">
            <a:solidFill>
              <a:schemeClr val="tx1"/>
            </a:solidFill>
            <a:miter lim="800000"/>
            <a:headEnd/>
            <a:tailEnd/>
          </a:ln>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fontAlgn="base">
              <a:spcBef>
                <a:spcPct val="0"/>
              </a:spcBef>
              <a:spcAft>
                <a:spcPct val="0"/>
              </a:spcAft>
              <a:buNone/>
            </a:pPr>
            <a:r>
              <a:rPr lang="en-GB" altLang="en-US" sz="3300">
                <a:solidFill>
                  <a:prstClr val="black"/>
                </a:solidFill>
                <a:latin typeface="Comic Sans MS" panose="030F0702030302020204" pitchFamily="66" charset="0"/>
              </a:rPr>
              <a:t>Types of synapses </a:t>
            </a:r>
            <a:r>
              <a:rPr lang="en-GB" altLang="en-US" sz="3300">
                <a:solidFill>
                  <a:prstClr val="black"/>
                </a:solidFill>
                <a:latin typeface="Calibri Light" panose="020F0302020204030204" pitchFamily="34" charset="0"/>
              </a:rPr>
              <a:t/>
            </a:r>
            <a:br>
              <a:rPr lang="en-GB" altLang="en-US" sz="3300">
                <a:solidFill>
                  <a:prstClr val="black"/>
                </a:solidFill>
                <a:latin typeface="Calibri Light" panose="020F0302020204030204" pitchFamily="34" charset="0"/>
              </a:rPr>
            </a:br>
            <a:endParaRPr lang="en-GB" altLang="en-US" sz="3300">
              <a:solidFill>
                <a:prstClr val="black"/>
              </a:solidFill>
              <a:latin typeface="Calibri Light" panose="020F0302020204030204" pitchFamily="34" charset="0"/>
            </a:endParaRPr>
          </a:p>
        </p:txBody>
      </p:sp>
    </p:spTree>
    <p:extLst>
      <p:ext uri="{BB962C8B-B14F-4D97-AF65-F5344CB8AC3E}">
        <p14:creationId xmlns:p14="http://schemas.microsoft.com/office/powerpoint/2010/main" val="12701244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6753" y="1554480"/>
            <a:ext cx="11508377" cy="4622483"/>
          </a:xfrm>
        </p:spPr>
        <p:txBody>
          <a:bodyPr/>
          <a:lstStyle/>
          <a:p>
            <a:pPr marL="514350" indent="-514350">
              <a:buFont typeface="+mj-lt"/>
              <a:buAutoNum type="arabicPeriod" startAt="9"/>
            </a:pPr>
            <a:r>
              <a:rPr lang="en-US" dirty="0" smtClean="0"/>
              <a:t>What are short day plants?</a:t>
            </a:r>
          </a:p>
          <a:p>
            <a:r>
              <a:rPr lang="en-US" dirty="0" smtClean="0"/>
              <a:t> </a:t>
            </a:r>
            <a:r>
              <a:rPr lang="en-US" dirty="0" smtClean="0">
                <a:solidFill>
                  <a:srgbClr val="00B050"/>
                </a:solidFill>
              </a:rPr>
              <a:t>plants that flower when the period of uninterrupted darkness is more than 12 hours, they need long hours of darkness to convert all </a:t>
            </a:r>
            <a:r>
              <a:rPr lang="en-US" dirty="0" err="1" smtClean="0">
                <a:solidFill>
                  <a:srgbClr val="00B050"/>
                </a:solidFill>
              </a:rPr>
              <a:t>Pfr</a:t>
            </a:r>
            <a:r>
              <a:rPr lang="en-US" dirty="0" smtClean="0">
                <a:solidFill>
                  <a:srgbClr val="00B050"/>
                </a:solidFill>
              </a:rPr>
              <a:t> to Pr. </a:t>
            </a:r>
            <a:r>
              <a:rPr lang="en-US" dirty="0" err="1" smtClean="0">
                <a:solidFill>
                  <a:srgbClr val="00B050"/>
                </a:solidFill>
              </a:rPr>
              <a:t>Pfr</a:t>
            </a:r>
            <a:r>
              <a:rPr lang="en-US" dirty="0" smtClean="0">
                <a:solidFill>
                  <a:srgbClr val="00B050"/>
                </a:solidFill>
              </a:rPr>
              <a:t> inhibits flowering</a:t>
            </a:r>
            <a:endParaRPr lang="en-GB" dirty="0">
              <a:solidFill>
                <a:srgbClr val="00B050"/>
              </a:solidFill>
            </a:endParaRPr>
          </a:p>
        </p:txBody>
      </p:sp>
      <p:sp>
        <p:nvSpPr>
          <p:cNvPr id="4" name="Title 3"/>
          <p:cNvSpPr txBox="1">
            <a:spLocks/>
          </p:cNvSpPr>
          <p:nvPr/>
        </p:nvSpPr>
        <p:spPr>
          <a:xfrm>
            <a:off x="0" y="0"/>
            <a:ext cx="12192000" cy="1325559"/>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500" b="1" u="sng" smtClean="0"/>
              <a:t>Answers</a:t>
            </a:r>
            <a:endParaRPr lang="en-GB" sz="3500" b="1" u="sng" dirty="0"/>
          </a:p>
        </p:txBody>
      </p:sp>
    </p:spTree>
    <p:extLst>
      <p:ext uri="{BB962C8B-B14F-4D97-AF65-F5344CB8AC3E}">
        <p14:creationId xmlns:p14="http://schemas.microsoft.com/office/powerpoint/2010/main" val="188032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774825" y="115888"/>
            <a:ext cx="8447088" cy="563562"/>
          </a:xfrm>
          <a:solidFill>
            <a:srgbClr val="FFFF00"/>
          </a:solidFill>
          <a:ln>
            <a:solidFill>
              <a:schemeClr val="tx1"/>
            </a:solidFill>
            <a:miter lim="800000"/>
            <a:headEnd/>
            <a:tailEnd/>
          </a:ln>
        </p:spPr>
        <p:txBody>
          <a:bodyPr anchor="t"/>
          <a:lstStyle/>
          <a:p>
            <a:pPr eaLnBrk="1" hangingPunct="1"/>
            <a:r>
              <a:rPr lang="en-GB" altLang="en-US" smtClean="0">
                <a:latin typeface="Comic Sans MS" panose="030F0702030302020204" pitchFamily="66" charset="0"/>
              </a:rPr>
              <a:t>Excitatory synapses</a:t>
            </a:r>
          </a:p>
        </p:txBody>
      </p:sp>
      <p:sp>
        <p:nvSpPr>
          <p:cNvPr id="28675" name="Rectangle 3"/>
          <p:cNvSpPr>
            <a:spLocks noGrp="1" noChangeArrowheads="1"/>
          </p:cNvSpPr>
          <p:nvPr>
            <p:ph idx="1"/>
          </p:nvPr>
        </p:nvSpPr>
        <p:spPr>
          <a:xfrm>
            <a:off x="1530351" y="836614"/>
            <a:ext cx="4576763" cy="5761037"/>
          </a:xfrm>
        </p:spPr>
        <p:txBody>
          <a:bodyPr rtlCol="0">
            <a:normAutofit fontScale="70000" lnSpcReduction="20000"/>
          </a:bodyPr>
          <a:lstStyle/>
          <a:p>
            <a:pPr eaLnBrk="1" hangingPunct="1">
              <a:lnSpc>
                <a:spcPct val="170000"/>
              </a:lnSpc>
              <a:defRPr/>
            </a:pPr>
            <a:r>
              <a:rPr lang="en-GB" altLang="en-US" sz="3200" dirty="0">
                <a:solidFill>
                  <a:srgbClr val="FF5050"/>
                </a:solidFill>
                <a:latin typeface="Comic Sans MS" panose="030F0702030302020204" pitchFamily="66" charset="0"/>
              </a:rPr>
              <a:t>Make it more likely that an action potential will occur in the post synaptic cell</a:t>
            </a:r>
          </a:p>
          <a:p>
            <a:pPr eaLnBrk="1" hangingPunct="1">
              <a:lnSpc>
                <a:spcPct val="170000"/>
              </a:lnSpc>
              <a:defRPr/>
            </a:pPr>
            <a:r>
              <a:rPr lang="en-GB" altLang="en-US" sz="3200" dirty="0">
                <a:latin typeface="Comic Sans MS" panose="030F0702030302020204" pitchFamily="66" charset="0"/>
              </a:rPr>
              <a:t>Post synaptic membrane permeability to Na</a:t>
            </a:r>
            <a:r>
              <a:rPr lang="en-GB" altLang="en-US" baseline="30000" dirty="0" smtClean="0">
                <a:latin typeface="Comic Sans MS" panose="030F0702030302020204" pitchFamily="66" charset="0"/>
              </a:rPr>
              <a:t>+</a:t>
            </a:r>
          </a:p>
          <a:p>
            <a:pPr eaLnBrk="1" hangingPunct="1">
              <a:lnSpc>
                <a:spcPct val="170000"/>
              </a:lnSpc>
              <a:defRPr/>
            </a:pPr>
            <a:r>
              <a:rPr lang="en-GB" altLang="en-US" sz="3200" dirty="0">
                <a:latin typeface="Comic Sans MS" panose="030F0702030302020204" pitchFamily="66" charset="0"/>
              </a:rPr>
              <a:t>Each impulse adds to the effect of the others – this process is called SUMMATION.</a:t>
            </a:r>
          </a:p>
          <a:p>
            <a:pPr eaLnBrk="1" hangingPunct="1">
              <a:lnSpc>
                <a:spcPct val="170000"/>
              </a:lnSpc>
              <a:defRPr/>
            </a:pPr>
            <a:r>
              <a:rPr lang="en-GB" altLang="en-US" sz="3200" dirty="0">
                <a:latin typeface="Comic Sans MS" panose="030F0702030302020204" pitchFamily="66" charset="0"/>
              </a:rPr>
              <a:t>Spatial and temporal summation – space and time</a:t>
            </a:r>
          </a:p>
        </p:txBody>
      </p:sp>
      <p:pic>
        <p:nvPicPr>
          <p:cNvPr id="44036" name="Picture 2"/>
          <p:cNvPicPr>
            <a:picLocks noChangeAspect="1"/>
          </p:cNvPicPr>
          <p:nvPr/>
        </p:nvPicPr>
        <p:blipFill>
          <a:blip r:embed="rId2">
            <a:extLst>
              <a:ext uri="{28A0092B-C50C-407E-A947-70E740481C1C}">
                <a14:useLocalDpi xmlns:a14="http://schemas.microsoft.com/office/drawing/2010/main" val="0"/>
              </a:ext>
            </a:extLst>
          </a:blip>
          <a:srcRect l="18062" t="17068" r="38744" b="7501"/>
          <a:stretch>
            <a:fillRect/>
          </a:stretch>
        </p:blipFill>
        <p:spPr bwMode="auto">
          <a:xfrm>
            <a:off x="6261101" y="1628775"/>
            <a:ext cx="3960813" cy="3887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484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992313" y="115888"/>
            <a:ext cx="8229600" cy="635000"/>
          </a:xfrm>
          <a:solidFill>
            <a:srgbClr val="FFFF00"/>
          </a:solidFill>
          <a:ln>
            <a:solidFill>
              <a:schemeClr val="tx1"/>
            </a:solidFill>
            <a:miter lim="800000"/>
            <a:headEnd/>
            <a:tailEnd/>
          </a:ln>
        </p:spPr>
        <p:txBody>
          <a:bodyPr anchor="t"/>
          <a:lstStyle/>
          <a:p>
            <a:pPr eaLnBrk="1" hangingPunct="1"/>
            <a:r>
              <a:rPr lang="en-GB" altLang="en-US" smtClean="0">
                <a:latin typeface="Comic Sans MS" panose="030F0702030302020204" pitchFamily="66" charset="0"/>
              </a:rPr>
              <a:t>Inhibitory synapses</a:t>
            </a:r>
          </a:p>
        </p:txBody>
      </p:sp>
      <p:sp>
        <p:nvSpPr>
          <p:cNvPr id="17411" name="Rectangle 3"/>
          <p:cNvSpPr>
            <a:spLocks noGrp="1" noChangeArrowheads="1"/>
          </p:cNvSpPr>
          <p:nvPr>
            <p:ph idx="1"/>
          </p:nvPr>
        </p:nvSpPr>
        <p:spPr>
          <a:xfrm>
            <a:off x="1847850" y="981076"/>
            <a:ext cx="8134350" cy="2879725"/>
          </a:xfrm>
        </p:spPr>
        <p:txBody>
          <a:bodyPr rtlCol="0">
            <a:normAutofit fontScale="70000" lnSpcReduction="20000"/>
          </a:bodyPr>
          <a:lstStyle/>
          <a:p>
            <a:pPr eaLnBrk="1" fontAlgn="auto" hangingPunct="1">
              <a:lnSpc>
                <a:spcPct val="160000"/>
              </a:lnSpc>
              <a:spcAft>
                <a:spcPts val="0"/>
              </a:spcAft>
              <a:defRPr/>
            </a:pPr>
            <a:r>
              <a:rPr lang="en-GB" altLang="en-US" sz="3200" dirty="0">
                <a:solidFill>
                  <a:srgbClr val="FF5050"/>
                </a:solidFill>
                <a:latin typeface="Comic Sans MS" panose="030F0702030302020204" pitchFamily="66" charset="0"/>
              </a:rPr>
              <a:t>Make it less likely that an action potential will result in the post synaptic neurone.</a:t>
            </a:r>
          </a:p>
          <a:p>
            <a:pPr eaLnBrk="1" fontAlgn="auto" hangingPunct="1">
              <a:lnSpc>
                <a:spcPct val="160000"/>
              </a:lnSpc>
              <a:spcAft>
                <a:spcPts val="0"/>
              </a:spcAft>
              <a:defRPr/>
            </a:pPr>
            <a:r>
              <a:rPr lang="en-GB" altLang="en-US" sz="3200" dirty="0">
                <a:latin typeface="Comic Sans MS" panose="030F0702030302020204" pitchFamily="66" charset="0"/>
              </a:rPr>
              <a:t>Set up a hyperpolarisation by opening K</a:t>
            </a:r>
            <a:r>
              <a:rPr lang="en-GB" altLang="en-US" sz="3200" baseline="30000" dirty="0">
                <a:latin typeface="Comic Sans MS" panose="030F0702030302020204" pitchFamily="66" charset="0"/>
              </a:rPr>
              <a:t>+</a:t>
            </a:r>
            <a:r>
              <a:rPr lang="en-GB" altLang="en-US" sz="3200" dirty="0">
                <a:latin typeface="Comic Sans MS" panose="030F0702030302020204" pitchFamily="66" charset="0"/>
              </a:rPr>
              <a:t> and Cl</a:t>
            </a:r>
            <a:r>
              <a:rPr lang="en-GB" altLang="en-US" sz="3200" baseline="30000" dirty="0">
                <a:latin typeface="Comic Sans MS" panose="030F0702030302020204" pitchFamily="66" charset="0"/>
              </a:rPr>
              <a:t>- </a:t>
            </a:r>
            <a:r>
              <a:rPr lang="en-GB" altLang="en-US" sz="3200" dirty="0">
                <a:latin typeface="Comic Sans MS" panose="030F0702030302020204" pitchFamily="66" charset="0"/>
              </a:rPr>
              <a:t>channels in post SN</a:t>
            </a:r>
          </a:p>
          <a:p>
            <a:pPr eaLnBrk="1" fontAlgn="auto" hangingPunct="1">
              <a:lnSpc>
                <a:spcPct val="160000"/>
              </a:lnSpc>
              <a:spcAft>
                <a:spcPts val="0"/>
              </a:spcAft>
              <a:defRPr/>
            </a:pPr>
            <a:r>
              <a:rPr lang="en-GB" altLang="en-US" sz="3200" dirty="0">
                <a:latin typeface="Comic Sans MS" panose="030F0702030302020204" pitchFamily="66" charset="0"/>
              </a:rPr>
              <a:t>K</a:t>
            </a:r>
            <a:r>
              <a:rPr lang="en-GB" altLang="en-US" sz="3200" baseline="30000" dirty="0">
                <a:latin typeface="Comic Sans MS" panose="030F0702030302020204" pitchFamily="66" charset="0"/>
              </a:rPr>
              <a:t>+</a:t>
            </a:r>
            <a:r>
              <a:rPr lang="en-GB" altLang="en-US" sz="3200" dirty="0">
                <a:latin typeface="Comic Sans MS" panose="030F0702030302020204" pitchFamily="66" charset="0"/>
              </a:rPr>
              <a:t> OUT, Cl</a:t>
            </a:r>
            <a:r>
              <a:rPr lang="en-GB" altLang="en-US" sz="3200" baseline="30000" dirty="0">
                <a:latin typeface="Comic Sans MS" panose="030F0702030302020204" pitchFamily="66" charset="0"/>
              </a:rPr>
              <a:t>-</a:t>
            </a:r>
            <a:r>
              <a:rPr lang="en-GB" altLang="en-US" sz="3200" dirty="0">
                <a:latin typeface="Comic Sans MS" panose="030F0702030302020204" pitchFamily="66" charset="0"/>
              </a:rPr>
              <a:t> IN so inside is more negative than resting level</a:t>
            </a:r>
          </a:p>
          <a:p>
            <a:pPr marL="0" indent="0" eaLnBrk="1" fontAlgn="auto" hangingPunct="1">
              <a:spcAft>
                <a:spcPts val="0"/>
              </a:spcAft>
              <a:buNone/>
              <a:defRPr/>
            </a:pPr>
            <a:endParaRPr lang="en-GB" altLang="en-US" sz="3200" dirty="0"/>
          </a:p>
        </p:txBody>
      </p:sp>
      <p:pic>
        <p:nvPicPr>
          <p:cNvPr id="45060" name="Picture 2"/>
          <p:cNvPicPr>
            <a:picLocks noChangeAspect="1"/>
          </p:cNvPicPr>
          <p:nvPr/>
        </p:nvPicPr>
        <p:blipFill>
          <a:blip r:embed="rId2">
            <a:extLst>
              <a:ext uri="{28A0092B-C50C-407E-A947-70E740481C1C}">
                <a14:useLocalDpi xmlns:a14="http://schemas.microsoft.com/office/drawing/2010/main" val="0"/>
              </a:ext>
            </a:extLst>
          </a:blip>
          <a:srcRect l="20050" t="49927" r="31029" b="18692"/>
          <a:stretch>
            <a:fillRect/>
          </a:stretch>
        </p:blipFill>
        <p:spPr bwMode="auto">
          <a:xfrm>
            <a:off x="2513013" y="3889375"/>
            <a:ext cx="7186612" cy="2592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819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38275" y="1"/>
            <a:ext cx="9144000" cy="993775"/>
          </a:xfrm>
          <a:solidFill>
            <a:schemeClr val="accent1">
              <a:lumMod val="20000"/>
              <a:lumOff val="80000"/>
            </a:schemeClr>
          </a:solidFill>
          <a:ln>
            <a:solidFill>
              <a:schemeClr val="tx1"/>
            </a:solidFill>
          </a:ln>
        </p:spPr>
        <p:txBody>
          <a:bodyPr rtlCol="0">
            <a:normAutofit/>
          </a:bodyPr>
          <a:lstStyle/>
          <a:p>
            <a:pPr eaLnBrk="1" fontAlgn="auto" hangingPunct="1">
              <a:spcAft>
                <a:spcPts val="0"/>
              </a:spcAft>
              <a:defRPr/>
            </a:pPr>
            <a:r>
              <a:rPr lang="en-GB" b="1" u="sng" dirty="0" smtClean="0"/>
              <a:t>Partner Talk</a:t>
            </a:r>
            <a:endParaRPr lang="en-GB" b="1" u="sng" dirty="0"/>
          </a:p>
        </p:txBody>
      </p:sp>
      <p:sp>
        <p:nvSpPr>
          <p:cNvPr id="6" name="Content Placeholder 5"/>
          <p:cNvSpPr>
            <a:spLocks noGrp="1"/>
          </p:cNvSpPr>
          <p:nvPr>
            <p:ph idx="1"/>
          </p:nvPr>
        </p:nvSpPr>
        <p:spPr>
          <a:xfrm>
            <a:off x="1604963" y="1970088"/>
            <a:ext cx="8812212" cy="3263900"/>
          </a:xfrm>
        </p:spPr>
        <p:txBody>
          <a:bodyPr rtlCol="0">
            <a:normAutofit lnSpcReduction="10000"/>
          </a:bodyPr>
          <a:lstStyle/>
          <a:p>
            <a:pPr marL="0" indent="0" eaLnBrk="1" fontAlgn="auto" hangingPunct="1">
              <a:spcAft>
                <a:spcPts val="0"/>
              </a:spcAft>
              <a:buNone/>
              <a:defRPr/>
            </a:pPr>
            <a:r>
              <a:rPr lang="en-GB" b="1" u="sng" dirty="0"/>
              <a:t>What</a:t>
            </a:r>
            <a:r>
              <a:rPr lang="en-GB" dirty="0"/>
              <a:t>: </a:t>
            </a:r>
            <a:r>
              <a:rPr lang="en-GB" dirty="0" smtClean="0"/>
              <a:t>Describe the process of excitatory and inhibitory synapses </a:t>
            </a:r>
          </a:p>
          <a:p>
            <a:pPr marL="0" indent="0" eaLnBrk="1" fontAlgn="auto" hangingPunct="1">
              <a:spcAft>
                <a:spcPts val="0"/>
              </a:spcAft>
              <a:buNone/>
              <a:defRPr/>
            </a:pPr>
            <a:endParaRPr lang="en-GB" b="1" u="sng" dirty="0"/>
          </a:p>
          <a:p>
            <a:pPr marL="0" indent="0" eaLnBrk="1" fontAlgn="auto" hangingPunct="1">
              <a:spcAft>
                <a:spcPts val="0"/>
              </a:spcAft>
              <a:buNone/>
              <a:defRPr/>
            </a:pPr>
            <a:r>
              <a:rPr lang="en-GB" b="1" u="sng" dirty="0"/>
              <a:t>How</a:t>
            </a:r>
            <a:r>
              <a:rPr lang="en-GB" b="1" dirty="0"/>
              <a:t>: </a:t>
            </a:r>
            <a:endParaRPr lang="en-GB" b="1" dirty="0" smtClean="0"/>
          </a:p>
          <a:p>
            <a:pPr eaLnBrk="1" fontAlgn="auto" hangingPunct="1">
              <a:spcAft>
                <a:spcPts val="0"/>
              </a:spcAft>
              <a:defRPr/>
            </a:pPr>
            <a:r>
              <a:rPr lang="en-GB" dirty="0" smtClean="0"/>
              <a:t>Number 2 describe excitatory synapses to number 1. </a:t>
            </a:r>
            <a:r>
              <a:rPr lang="en-GB" dirty="0"/>
              <a:t>Number </a:t>
            </a:r>
            <a:r>
              <a:rPr lang="en-GB" dirty="0" smtClean="0"/>
              <a:t>1 </a:t>
            </a:r>
            <a:r>
              <a:rPr lang="en-GB" dirty="0"/>
              <a:t>give feedback</a:t>
            </a:r>
          </a:p>
          <a:p>
            <a:pPr eaLnBrk="1" fontAlgn="auto" hangingPunct="1">
              <a:spcAft>
                <a:spcPts val="0"/>
              </a:spcAft>
              <a:defRPr/>
            </a:pPr>
            <a:r>
              <a:rPr lang="en-GB" dirty="0"/>
              <a:t>Then number 2</a:t>
            </a:r>
            <a:r>
              <a:rPr lang="en-GB" dirty="0" smtClean="0"/>
              <a:t> describe inhibitory synapses </a:t>
            </a:r>
            <a:r>
              <a:rPr lang="en-GB" dirty="0"/>
              <a:t>to number </a:t>
            </a:r>
            <a:r>
              <a:rPr lang="en-GB" dirty="0" smtClean="0"/>
              <a:t>2. </a:t>
            </a:r>
            <a:r>
              <a:rPr lang="en-GB" dirty="0"/>
              <a:t>Number </a:t>
            </a:r>
            <a:r>
              <a:rPr lang="en-GB" dirty="0" smtClean="0"/>
              <a:t>2 </a:t>
            </a:r>
            <a:r>
              <a:rPr lang="en-GB" dirty="0"/>
              <a:t>give feedback.</a:t>
            </a:r>
          </a:p>
          <a:p>
            <a:pPr eaLnBrk="1" fontAlgn="auto" hangingPunct="1">
              <a:spcAft>
                <a:spcPts val="0"/>
              </a:spcAft>
              <a:defRPr/>
            </a:pPr>
            <a:endParaRPr lang="en-GB" dirty="0"/>
          </a:p>
          <a:p>
            <a:pPr marL="0" indent="0" eaLnBrk="1" fontAlgn="auto" hangingPunct="1">
              <a:spcAft>
                <a:spcPts val="0"/>
              </a:spcAft>
              <a:buNone/>
              <a:defRPr/>
            </a:pPr>
            <a:r>
              <a:rPr lang="en-GB" b="1" u="sng" dirty="0"/>
              <a:t>How long: </a:t>
            </a:r>
          </a:p>
          <a:p>
            <a:pPr eaLnBrk="1" fontAlgn="auto" hangingPunct="1">
              <a:spcAft>
                <a:spcPts val="0"/>
              </a:spcAft>
              <a:defRPr/>
            </a:pPr>
            <a:r>
              <a:rPr lang="en-GB" dirty="0"/>
              <a:t>2 minutes</a:t>
            </a:r>
          </a:p>
          <a:p>
            <a:pPr eaLnBrk="1" fontAlgn="auto" hangingPunct="1">
              <a:spcAft>
                <a:spcPts val="0"/>
              </a:spcAft>
              <a:defRPr/>
            </a:pPr>
            <a:endParaRPr lang="en-GB" dirty="0"/>
          </a:p>
        </p:txBody>
      </p:sp>
      <p:pic>
        <p:nvPicPr>
          <p:cNvPr id="46084"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59375" y="4149725"/>
            <a:ext cx="4414838"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8710043"/>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5"/>
            <a:ext cx="7886700" cy="831850"/>
          </a:xfrm>
          <a:solidFill>
            <a:schemeClr val="accent1">
              <a:lumMod val="20000"/>
              <a:lumOff val="80000"/>
            </a:schemeClr>
          </a:solidFill>
          <a:ln>
            <a:solidFill>
              <a:schemeClr val="tx1"/>
            </a:solidFill>
          </a:ln>
        </p:spPr>
        <p:txBody>
          <a:bodyPr/>
          <a:lstStyle/>
          <a:p>
            <a:pPr eaLnBrk="1" hangingPunct="1">
              <a:defRPr/>
            </a:pPr>
            <a:r>
              <a:rPr lang="en-GB" u="sng" dirty="0" smtClean="0">
                <a:latin typeface="Comic Sans MS" panose="030F0702030302020204" pitchFamily="66" charset="0"/>
              </a:rPr>
              <a:t>Mini whiteboards: </a:t>
            </a:r>
            <a:r>
              <a:rPr lang="en-GB" dirty="0" smtClean="0">
                <a:latin typeface="Comic Sans MS" panose="030F0702030302020204" pitchFamily="66" charset="0"/>
              </a:rPr>
              <a:t>Which type of synapse?</a:t>
            </a:r>
            <a:endParaRPr lang="en-GB" dirty="0">
              <a:latin typeface="Comic Sans MS" panose="030F0702030302020204" pitchFamily="66" charset="0"/>
            </a:endParaRPr>
          </a:p>
        </p:txBody>
      </p:sp>
      <p:sp>
        <p:nvSpPr>
          <p:cNvPr id="47107" name="Content Placeholder 2"/>
          <p:cNvSpPr>
            <a:spLocks noGrp="1"/>
          </p:cNvSpPr>
          <p:nvPr>
            <p:ph idx="1"/>
          </p:nvPr>
        </p:nvSpPr>
        <p:spPr>
          <a:xfrm>
            <a:off x="2152650" y="1341439"/>
            <a:ext cx="7886700" cy="4835525"/>
          </a:xfrm>
        </p:spPr>
        <p:txBody>
          <a:bodyPr/>
          <a:lstStyle/>
          <a:p>
            <a:pPr marL="0" indent="0" eaLnBrk="1" hangingPunct="1">
              <a:buNone/>
            </a:pPr>
            <a:r>
              <a:rPr lang="en-GB" altLang="en-US" sz="2400">
                <a:latin typeface="Comic Sans MS" panose="030F0702030302020204" pitchFamily="66" charset="0"/>
              </a:rPr>
              <a:t>Causes depolarisation of the post synaptic membrane.</a:t>
            </a:r>
          </a:p>
        </p:txBody>
      </p:sp>
      <p:sp>
        <p:nvSpPr>
          <p:cNvPr id="4" name="TextBox 3"/>
          <p:cNvSpPr txBox="1">
            <a:spLocks noChangeArrowheads="1"/>
          </p:cNvSpPr>
          <p:nvPr/>
        </p:nvSpPr>
        <p:spPr bwMode="auto">
          <a:xfrm>
            <a:off x="5159375" y="2420938"/>
            <a:ext cx="2160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GB" altLang="en-US">
                <a:solidFill>
                  <a:srgbClr val="00B050"/>
                </a:solidFill>
                <a:latin typeface="Comic Sans MS" panose="030F0702030302020204" pitchFamily="66" charset="0"/>
              </a:rPr>
              <a:t>Excitatory</a:t>
            </a:r>
            <a:r>
              <a:rPr lang="en-GB" altLang="en-US">
                <a:solidFill>
                  <a:prstClr val="black"/>
                </a:solidFill>
              </a:rPr>
              <a:t> </a:t>
            </a:r>
          </a:p>
        </p:txBody>
      </p:sp>
    </p:spTree>
    <p:extLst>
      <p:ext uri="{BB962C8B-B14F-4D97-AF65-F5344CB8AC3E}">
        <p14:creationId xmlns:p14="http://schemas.microsoft.com/office/powerpoint/2010/main" val="28621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5"/>
            <a:ext cx="7886700" cy="831850"/>
          </a:xfrm>
          <a:solidFill>
            <a:schemeClr val="accent1">
              <a:lumMod val="20000"/>
              <a:lumOff val="80000"/>
            </a:schemeClr>
          </a:solidFill>
          <a:ln>
            <a:solidFill>
              <a:schemeClr val="tx1"/>
            </a:solidFill>
          </a:ln>
        </p:spPr>
        <p:txBody>
          <a:bodyPr/>
          <a:lstStyle/>
          <a:p>
            <a:pPr eaLnBrk="1" hangingPunct="1">
              <a:defRPr/>
            </a:pPr>
            <a:r>
              <a:rPr lang="en-GB" u="sng" dirty="0" smtClean="0">
                <a:latin typeface="Comic Sans MS" panose="030F0702030302020204" pitchFamily="66" charset="0"/>
              </a:rPr>
              <a:t>Mini whiteboards: </a:t>
            </a:r>
            <a:r>
              <a:rPr lang="en-GB" dirty="0" smtClean="0">
                <a:latin typeface="Comic Sans MS" panose="030F0702030302020204" pitchFamily="66" charset="0"/>
              </a:rPr>
              <a:t>Which type of synapse?</a:t>
            </a:r>
            <a:endParaRPr lang="en-GB" dirty="0">
              <a:latin typeface="Comic Sans MS" panose="030F0702030302020204" pitchFamily="66" charset="0"/>
            </a:endParaRPr>
          </a:p>
        </p:txBody>
      </p:sp>
      <p:sp>
        <p:nvSpPr>
          <p:cNvPr id="48131" name="Content Placeholder 2"/>
          <p:cNvSpPr>
            <a:spLocks noGrp="1"/>
          </p:cNvSpPr>
          <p:nvPr>
            <p:ph idx="1"/>
          </p:nvPr>
        </p:nvSpPr>
        <p:spPr>
          <a:xfrm>
            <a:off x="2152650" y="1341439"/>
            <a:ext cx="7886700" cy="4835525"/>
          </a:xfrm>
        </p:spPr>
        <p:txBody>
          <a:bodyPr/>
          <a:lstStyle/>
          <a:p>
            <a:pPr marL="0" indent="0" eaLnBrk="1" hangingPunct="1">
              <a:buNone/>
            </a:pPr>
            <a:r>
              <a:rPr lang="en-GB" altLang="en-US" sz="2400">
                <a:latin typeface="Comic Sans MS" panose="030F0702030302020204" pitchFamily="66" charset="0"/>
              </a:rPr>
              <a:t>Impulses from different neurones and synapses joins together initiate depolarisation in the post synaptic neurone.</a:t>
            </a:r>
          </a:p>
        </p:txBody>
      </p:sp>
      <p:sp>
        <p:nvSpPr>
          <p:cNvPr id="4" name="TextBox 3"/>
          <p:cNvSpPr txBox="1">
            <a:spLocks noChangeArrowheads="1"/>
          </p:cNvSpPr>
          <p:nvPr/>
        </p:nvSpPr>
        <p:spPr bwMode="auto">
          <a:xfrm>
            <a:off x="4475164" y="3297238"/>
            <a:ext cx="3241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GB" altLang="en-US">
                <a:solidFill>
                  <a:srgbClr val="00B050"/>
                </a:solidFill>
                <a:latin typeface="Comic Sans MS" panose="030F0702030302020204" pitchFamily="66" charset="0"/>
              </a:rPr>
              <a:t>Spatial summation</a:t>
            </a:r>
            <a:r>
              <a:rPr lang="en-GB" altLang="en-US">
                <a:solidFill>
                  <a:prstClr val="black"/>
                </a:solidFill>
              </a:rPr>
              <a:t> </a:t>
            </a:r>
          </a:p>
        </p:txBody>
      </p:sp>
    </p:spTree>
    <p:extLst>
      <p:ext uri="{BB962C8B-B14F-4D97-AF65-F5344CB8AC3E}">
        <p14:creationId xmlns:p14="http://schemas.microsoft.com/office/powerpoint/2010/main" val="1532427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5"/>
            <a:ext cx="7886700" cy="831850"/>
          </a:xfrm>
          <a:solidFill>
            <a:schemeClr val="accent1">
              <a:lumMod val="20000"/>
              <a:lumOff val="80000"/>
            </a:schemeClr>
          </a:solidFill>
          <a:ln>
            <a:solidFill>
              <a:schemeClr val="tx1"/>
            </a:solidFill>
          </a:ln>
        </p:spPr>
        <p:txBody>
          <a:bodyPr/>
          <a:lstStyle/>
          <a:p>
            <a:pPr eaLnBrk="1" hangingPunct="1">
              <a:defRPr/>
            </a:pPr>
            <a:r>
              <a:rPr lang="en-GB" u="sng" dirty="0" smtClean="0">
                <a:latin typeface="Comic Sans MS" panose="030F0702030302020204" pitchFamily="66" charset="0"/>
              </a:rPr>
              <a:t>Mini whiteboards: </a:t>
            </a:r>
            <a:r>
              <a:rPr lang="en-GB" dirty="0" smtClean="0">
                <a:latin typeface="Comic Sans MS" panose="030F0702030302020204" pitchFamily="66" charset="0"/>
              </a:rPr>
              <a:t>Which type of synapse?</a:t>
            </a:r>
            <a:endParaRPr lang="en-GB" dirty="0">
              <a:latin typeface="Comic Sans MS" panose="030F0702030302020204" pitchFamily="66" charset="0"/>
            </a:endParaRPr>
          </a:p>
        </p:txBody>
      </p:sp>
      <p:sp>
        <p:nvSpPr>
          <p:cNvPr id="49155" name="Content Placeholder 2"/>
          <p:cNvSpPr>
            <a:spLocks noGrp="1"/>
          </p:cNvSpPr>
          <p:nvPr>
            <p:ph idx="1"/>
          </p:nvPr>
        </p:nvSpPr>
        <p:spPr>
          <a:xfrm>
            <a:off x="2152650" y="1341439"/>
            <a:ext cx="7886700" cy="4835525"/>
          </a:xfrm>
        </p:spPr>
        <p:txBody>
          <a:bodyPr/>
          <a:lstStyle/>
          <a:p>
            <a:pPr marL="0" indent="0" eaLnBrk="1" hangingPunct="1">
              <a:buNone/>
            </a:pPr>
            <a:r>
              <a:rPr lang="en-GB" altLang="en-US" sz="2400">
                <a:latin typeface="Comic Sans MS" panose="030F0702030302020204" pitchFamily="66" charset="0"/>
              </a:rPr>
              <a:t>Cl-</a:t>
            </a:r>
          </a:p>
        </p:txBody>
      </p:sp>
      <p:sp>
        <p:nvSpPr>
          <p:cNvPr id="5" name="TextBox 4"/>
          <p:cNvSpPr txBox="1">
            <a:spLocks noChangeArrowheads="1"/>
          </p:cNvSpPr>
          <p:nvPr/>
        </p:nvSpPr>
        <p:spPr bwMode="auto">
          <a:xfrm>
            <a:off x="5448300" y="2997201"/>
            <a:ext cx="2160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GB" altLang="en-US">
                <a:solidFill>
                  <a:srgbClr val="00B050"/>
                </a:solidFill>
                <a:latin typeface="Comic Sans MS" panose="030F0702030302020204" pitchFamily="66" charset="0"/>
              </a:rPr>
              <a:t>Inhibitory </a:t>
            </a:r>
          </a:p>
        </p:txBody>
      </p:sp>
    </p:spTree>
    <p:extLst>
      <p:ext uri="{BB962C8B-B14F-4D97-AF65-F5344CB8AC3E}">
        <p14:creationId xmlns:p14="http://schemas.microsoft.com/office/powerpoint/2010/main" val="2827692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5"/>
            <a:ext cx="7886700" cy="831850"/>
          </a:xfrm>
          <a:solidFill>
            <a:schemeClr val="accent1">
              <a:lumMod val="20000"/>
              <a:lumOff val="80000"/>
            </a:schemeClr>
          </a:solidFill>
          <a:ln>
            <a:solidFill>
              <a:schemeClr val="tx1"/>
            </a:solidFill>
          </a:ln>
        </p:spPr>
        <p:txBody>
          <a:bodyPr/>
          <a:lstStyle/>
          <a:p>
            <a:pPr eaLnBrk="1" hangingPunct="1">
              <a:defRPr/>
            </a:pPr>
            <a:r>
              <a:rPr lang="en-GB" u="sng" dirty="0" smtClean="0">
                <a:latin typeface="Comic Sans MS" panose="030F0702030302020204" pitchFamily="66" charset="0"/>
              </a:rPr>
              <a:t>Mini whiteboards: </a:t>
            </a:r>
            <a:r>
              <a:rPr lang="en-GB" dirty="0" smtClean="0">
                <a:latin typeface="Comic Sans MS" panose="030F0702030302020204" pitchFamily="66" charset="0"/>
              </a:rPr>
              <a:t>Which type of synapse?</a:t>
            </a:r>
            <a:endParaRPr lang="en-GB" dirty="0">
              <a:latin typeface="Comic Sans MS" panose="030F0702030302020204" pitchFamily="66" charset="0"/>
            </a:endParaRPr>
          </a:p>
        </p:txBody>
      </p:sp>
      <p:sp>
        <p:nvSpPr>
          <p:cNvPr id="50179" name="Content Placeholder 2"/>
          <p:cNvSpPr>
            <a:spLocks noGrp="1"/>
          </p:cNvSpPr>
          <p:nvPr>
            <p:ph idx="1"/>
          </p:nvPr>
        </p:nvSpPr>
        <p:spPr>
          <a:xfrm>
            <a:off x="2152650" y="1341439"/>
            <a:ext cx="7886700" cy="4835525"/>
          </a:xfrm>
        </p:spPr>
        <p:txBody>
          <a:bodyPr/>
          <a:lstStyle/>
          <a:p>
            <a:pPr marL="0" indent="0" eaLnBrk="1" hangingPunct="1">
              <a:buNone/>
            </a:pPr>
            <a:r>
              <a:rPr lang="en-GB" altLang="en-US" sz="2400">
                <a:latin typeface="Comic Sans MS" panose="030F0702030302020204" pitchFamily="66" charset="0"/>
              </a:rPr>
              <a:t>Prevents depolarisation of the post synaptic membrane.</a:t>
            </a:r>
          </a:p>
        </p:txBody>
      </p:sp>
      <p:sp>
        <p:nvSpPr>
          <p:cNvPr id="4" name="TextBox 3"/>
          <p:cNvSpPr txBox="1">
            <a:spLocks noChangeArrowheads="1"/>
          </p:cNvSpPr>
          <p:nvPr/>
        </p:nvSpPr>
        <p:spPr bwMode="auto">
          <a:xfrm>
            <a:off x="5159375" y="2420938"/>
            <a:ext cx="2160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GB" altLang="en-US">
                <a:solidFill>
                  <a:srgbClr val="00B050"/>
                </a:solidFill>
                <a:latin typeface="Comic Sans MS" panose="030F0702030302020204" pitchFamily="66" charset="0"/>
              </a:rPr>
              <a:t>Inhibitory </a:t>
            </a:r>
          </a:p>
        </p:txBody>
      </p:sp>
    </p:spTree>
    <p:extLst>
      <p:ext uri="{BB962C8B-B14F-4D97-AF65-F5344CB8AC3E}">
        <p14:creationId xmlns:p14="http://schemas.microsoft.com/office/powerpoint/2010/main" val="746699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5"/>
            <a:ext cx="7886700" cy="831850"/>
          </a:xfrm>
          <a:solidFill>
            <a:schemeClr val="accent1">
              <a:lumMod val="20000"/>
              <a:lumOff val="80000"/>
            </a:schemeClr>
          </a:solidFill>
          <a:ln>
            <a:solidFill>
              <a:schemeClr val="tx1"/>
            </a:solidFill>
          </a:ln>
        </p:spPr>
        <p:txBody>
          <a:bodyPr/>
          <a:lstStyle/>
          <a:p>
            <a:pPr eaLnBrk="1" hangingPunct="1">
              <a:defRPr/>
            </a:pPr>
            <a:r>
              <a:rPr lang="en-GB" u="sng" dirty="0" smtClean="0">
                <a:latin typeface="Comic Sans MS" panose="030F0702030302020204" pitchFamily="66" charset="0"/>
              </a:rPr>
              <a:t>Mini whiteboards: </a:t>
            </a:r>
            <a:r>
              <a:rPr lang="en-GB" dirty="0" smtClean="0">
                <a:latin typeface="Comic Sans MS" panose="030F0702030302020204" pitchFamily="66" charset="0"/>
              </a:rPr>
              <a:t>Which type of synapse?</a:t>
            </a:r>
            <a:endParaRPr lang="en-GB" dirty="0">
              <a:latin typeface="Comic Sans MS" panose="030F0702030302020204" pitchFamily="66" charset="0"/>
            </a:endParaRPr>
          </a:p>
        </p:txBody>
      </p:sp>
      <p:sp>
        <p:nvSpPr>
          <p:cNvPr id="51203" name="Content Placeholder 2"/>
          <p:cNvSpPr>
            <a:spLocks noGrp="1"/>
          </p:cNvSpPr>
          <p:nvPr>
            <p:ph idx="1"/>
          </p:nvPr>
        </p:nvSpPr>
        <p:spPr>
          <a:xfrm>
            <a:off x="2152650" y="1341439"/>
            <a:ext cx="7886700" cy="4835525"/>
          </a:xfrm>
        </p:spPr>
        <p:txBody>
          <a:bodyPr/>
          <a:lstStyle/>
          <a:p>
            <a:pPr marL="0" indent="0" eaLnBrk="1" hangingPunct="1">
              <a:buNone/>
            </a:pPr>
            <a:r>
              <a:rPr lang="en-GB" altLang="en-US" sz="2400">
                <a:latin typeface="Comic Sans MS" panose="030F0702030302020204" pitchFamily="66" charset="0"/>
              </a:rPr>
              <a:t>Na+</a:t>
            </a:r>
          </a:p>
        </p:txBody>
      </p:sp>
      <p:sp>
        <p:nvSpPr>
          <p:cNvPr id="5" name="TextBox 4"/>
          <p:cNvSpPr txBox="1">
            <a:spLocks noChangeArrowheads="1"/>
          </p:cNvSpPr>
          <p:nvPr/>
        </p:nvSpPr>
        <p:spPr bwMode="auto">
          <a:xfrm>
            <a:off x="5232400" y="2420938"/>
            <a:ext cx="215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GB" altLang="en-US">
                <a:solidFill>
                  <a:srgbClr val="00B050"/>
                </a:solidFill>
                <a:latin typeface="Comic Sans MS" panose="030F0702030302020204" pitchFamily="66" charset="0"/>
              </a:rPr>
              <a:t>Excitatory</a:t>
            </a:r>
            <a:r>
              <a:rPr lang="en-GB" altLang="en-US">
                <a:solidFill>
                  <a:prstClr val="black"/>
                </a:solidFill>
              </a:rPr>
              <a:t> </a:t>
            </a:r>
          </a:p>
        </p:txBody>
      </p:sp>
    </p:spTree>
    <p:extLst>
      <p:ext uri="{BB962C8B-B14F-4D97-AF65-F5344CB8AC3E}">
        <p14:creationId xmlns:p14="http://schemas.microsoft.com/office/powerpoint/2010/main" val="1238989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5"/>
            <a:ext cx="7886700" cy="831850"/>
          </a:xfrm>
          <a:solidFill>
            <a:schemeClr val="accent1">
              <a:lumMod val="20000"/>
              <a:lumOff val="80000"/>
            </a:schemeClr>
          </a:solidFill>
          <a:ln>
            <a:solidFill>
              <a:schemeClr val="tx1"/>
            </a:solidFill>
          </a:ln>
        </p:spPr>
        <p:txBody>
          <a:bodyPr/>
          <a:lstStyle/>
          <a:p>
            <a:pPr eaLnBrk="1" hangingPunct="1">
              <a:defRPr/>
            </a:pPr>
            <a:r>
              <a:rPr lang="en-GB" u="sng" dirty="0" smtClean="0">
                <a:latin typeface="Comic Sans MS" panose="030F0702030302020204" pitchFamily="66" charset="0"/>
              </a:rPr>
              <a:t>Mini whiteboards: </a:t>
            </a:r>
            <a:r>
              <a:rPr lang="en-GB" dirty="0" smtClean="0">
                <a:latin typeface="Comic Sans MS" panose="030F0702030302020204" pitchFamily="66" charset="0"/>
              </a:rPr>
              <a:t>Which type of synapse?</a:t>
            </a:r>
            <a:endParaRPr lang="en-GB" dirty="0">
              <a:latin typeface="Comic Sans MS" panose="030F0702030302020204" pitchFamily="66" charset="0"/>
            </a:endParaRPr>
          </a:p>
        </p:txBody>
      </p:sp>
      <p:sp>
        <p:nvSpPr>
          <p:cNvPr id="52227" name="Content Placeholder 2"/>
          <p:cNvSpPr>
            <a:spLocks noGrp="1"/>
          </p:cNvSpPr>
          <p:nvPr>
            <p:ph idx="1"/>
          </p:nvPr>
        </p:nvSpPr>
        <p:spPr>
          <a:xfrm>
            <a:off x="2152650" y="1341439"/>
            <a:ext cx="7886700" cy="4835525"/>
          </a:xfrm>
        </p:spPr>
        <p:txBody>
          <a:bodyPr/>
          <a:lstStyle/>
          <a:p>
            <a:pPr marL="0" indent="0" eaLnBrk="1" hangingPunct="1">
              <a:buNone/>
            </a:pPr>
            <a:r>
              <a:rPr lang="en-GB" altLang="en-US" sz="2400">
                <a:latin typeface="Comic Sans MS" panose="030F0702030302020204" pitchFamily="66" charset="0"/>
              </a:rPr>
              <a:t>Several impulses arrive one after the other to initiate depolarisation in the post synaptic neurone.</a:t>
            </a:r>
          </a:p>
        </p:txBody>
      </p:sp>
      <p:sp>
        <p:nvSpPr>
          <p:cNvPr id="4" name="TextBox 3"/>
          <p:cNvSpPr txBox="1">
            <a:spLocks noChangeArrowheads="1"/>
          </p:cNvSpPr>
          <p:nvPr/>
        </p:nvSpPr>
        <p:spPr bwMode="auto">
          <a:xfrm>
            <a:off x="4475164" y="3297238"/>
            <a:ext cx="3241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GB" altLang="en-US">
                <a:solidFill>
                  <a:srgbClr val="00B050"/>
                </a:solidFill>
                <a:latin typeface="Comic Sans MS" panose="030F0702030302020204" pitchFamily="66" charset="0"/>
              </a:rPr>
              <a:t>Temporal summation</a:t>
            </a:r>
            <a:r>
              <a:rPr lang="en-GB" altLang="en-US">
                <a:solidFill>
                  <a:prstClr val="black"/>
                </a:solidFill>
              </a:rPr>
              <a:t> </a:t>
            </a:r>
          </a:p>
        </p:txBody>
      </p:sp>
    </p:spTree>
    <p:extLst>
      <p:ext uri="{BB962C8B-B14F-4D97-AF65-F5344CB8AC3E}">
        <p14:creationId xmlns:p14="http://schemas.microsoft.com/office/powerpoint/2010/main" val="95523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a:ln>
            <a:solidFill>
              <a:schemeClr val="tx1"/>
            </a:solidFill>
          </a:ln>
        </p:spPr>
        <p:txBody>
          <a:bodyPr/>
          <a:lstStyle/>
          <a:p>
            <a:pPr eaLnBrk="1" hangingPunct="1">
              <a:defRPr/>
            </a:pPr>
            <a:r>
              <a:rPr lang="en-GB" u="sng" dirty="0" smtClean="0">
                <a:latin typeface="Comic Sans MS" panose="030F0702030302020204" pitchFamily="66" charset="0"/>
              </a:rPr>
              <a:t>Exam Question</a:t>
            </a:r>
            <a:endParaRPr lang="en-GB" u="sng" dirty="0">
              <a:latin typeface="Comic Sans MS" panose="030F0702030302020204" pitchFamily="66" charset="0"/>
            </a:endParaRPr>
          </a:p>
        </p:txBody>
      </p:sp>
      <p:sp>
        <p:nvSpPr>
          <p:cNvPr id="55299" name="Content Placeholder 2"/>
          <p:cNvSpPr>
            <a:spLocks noGrp="1"/>
          </p:cNvSpPr>
          <p:nvPr>
            <p:ph idx="1"/>
          </p:nvPr>
        </p:nvSpPr>
        <p:spPr>
          <a:xfrm>
            <a:off x="2152650" y="1690689"/>
            <a:ext cx="7886700" cy="4351337"/>
          </a:xfrm>
        </p:spPr>
        <p:txBody>
          <a:bodyPr/>
          <a:lstStyle/>
          <a:p>
            <a:pPr eaLnBrk="1" hangingPunct="1"/>
            <a:endParaRPr lang="en-GB" altLang="en-US" smtClean="0"/>
          </a:p>
        </p:txBody>
      </p:sp>
      <p:pic>
        <p:nvPicPr>
          <p:cNvPr id="55300" name="Picture 3"/>
          <p:cNvPicPr>
            <a:picLocks noChangeAspect="1"/>
          </p:cNvPicPr>
          <p:nvPr/>
        </p:nvPicPr>
        <p:blipFill>
          <a:blip r:embed="rId2">
            <a:extLst>
              <a:ext uri="{28A0092B-C50C-407E-A947-70E740481C1C}">
                <a14:useLocalDpi xmlns:a14="http://schemas.microsoft.com/office/drawing/2010/main" val="0"/>
              </a:ext>
            </a:extLst>
          </a:blip>
          <a:srcRect l="29099" t="15363" r="26070" b="62450"/>
          <a:stretch>
            <a:fillRect/>
          </a:stretch>
        </p:blipFill>
        <p:spPr bwMode="auto">
          <a:xfrm>
            <a:off x="1919288" y="2492375"/>
            <a:ext cx="8280400"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0612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1">
              <a:lumMod val="20000"/>
              <a:lumOff val="80000"/>
            </a:schemeClr>
          </a:solidFill>
        </p:spPr>
        <p:txBody>
          <a:bodyPr rtlCol="0">
            <a:normAutofit/>
          </a:bodyPr>
          <a:lstStyle/>
          <a:p>
            <a:pPr eaLnBrk="1" fontAlgn="auto" hangingPunct="1">
              <a:spcAft>
                <a:spcPts val="0"/>
              </a:spcAft>
              <a:defRPr/>
            </a:pPr>
            <a:r>
              <a:rPr lang="en-GB" sz="3800" b="1" u="sng" dirty="0" smtClean="0"/>
              <a:t>Thumbs Up/Down.</a:t>
            </a:r>
            <a:r>
              <a:rPr lang="en-GB" sz="3800" b="1" dirty="0" smtClean="0"/>
              <a:t> How much do you think you know about:</a:t>
            </a:r>
            <a:endParaRPr lang="en-GB" sz="3800" b="1" dirty="0"/>
          </a:p>
        </p:txBody>
      </p:sp>
      <p:pic>
        <p:nvPicPr>
          <p:cNvPr id="9243" name="Picture 8"/>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1850" y="284163"/>
            <a:ext cx="2100263"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Content Placeholder 3"/>
          <p:cNvGraphicFramePr>
            <a:graphicFrameLocks noGrp="1"/>
          </p:cNvGraphicFramePr>
          <p:nvPr>
            <p:ph idx="1"/>
            <p:extLst>
              <p:ext uri="{D42A27DB-BD31-4B8C-83A1-F6EECF244321}">
                <p14:modId xmlns:p14="http://schemas.microsoft.com/office/powerpoint/2010/main" val="3286418717"/>
              </p:ext>
            </p:extLst>
          </p:nvPr>
        </p:nvGraphicFramePr>
        <p:xfrm>
          <a:off x="139536" y="1910171"/>
          <a:ext cx="12052464" cy="8341184"/>
        </p:xfrm>
        <a:graphic>
          <a:graphicData uri="http://schemas.openxmlformats.org/drawingml/2006/table">
            <a:tbl>
              <a:tblPr firstRow="1" firstCol="1" bandRow="1">
                <a:tableStyleId>{5C22544A-7EE6-4342-B048-85BDC9FD1C3A}</a:tableStyleId>
              </a:tblPr>
              <a:tblGrid>
                <a:gridCol w="12052464">
                  <a:extLst>
                    <a:ext uri="{9D8B030D-6E8A-4147-A177-3AD203B41FA5}">
                      <a16:colId xmlns:a16="http://schemas.microsoft.com/office/drawing/2014/main" val="4274784780"/>
                    </a:ext>
                  </a:extLst>
                </a:gridCol>
              </a:tblGrid>
              <a:tr h="1466997">
                <a:tc>
                  <a:txBody>
                    <a:bodyPr/>
                    <a:lstStyle/>
                    <a:p>
                      <a:pPr>
                        <a:lnSpc>
                          <a:spcPct val="150000"/>
                        </a:lnSpc>
                        <a:spcAft>
                          <a:spcPts val="0"/>
                        </a:spcAft>
                      </a:pPr>
                      <a:r>
                        <a:rPr lang="en-US" sz="18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8.1 Know the structure and function of sensory, relay and motor </a:t>
                      </a:r>
                      <a:r>
                        <a:rPr lang="en-US" sz="1800" b="0" dirty="0" err="1"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neurones</a:t>
                      </a:r>
                      <a:r>
                        <a:rPr lang="en-US" sz="18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including the role of Schwann cells and myelination. </a:t>
                      </a:r>
                    </a:p>
                    <a:p>
                      <a:pPr>
                        <a:lnSpc>
                          <a:spcPct val="150000"/>
                        </a:lnSpc>
                        <a:spcAft>
                          <a:spcPts val="0"/>
                        </a:spcAft>
                      </a:pPr>
                      <a:r>
                        <a:rPr lang="en-US" sz="18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8.2 i) Understand how the nervous systems of organisms can cause effectors to respond to a stimulus.</a:t>
                      </a:r>
                    </a:p>
                    <a:p>
                      <a:pPr>
                        <a:lnSpc>
                          <a:spcPct val="150000"/>
                        </a:lnSpc>
                        <a:spcAft>
                          <a:spcPts val="0"/>
                        </a:spcAft>
                      </a:pPr>
                      <a:r>
                        <a:rPr lang="en-US" sz="18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ii) Understand how the pupil dilates and contracts. </a:t>
                      </a:r>
                    </a:p>
                    <a:p>
                      <a:pPr>
                        <a:lnSpc>
                          <a:spcPct val="150000"/>
                        </a:lnSpc>
                        <a:spcAft>
                          <a:spcPts val="0"/>
                        </a:spcAft>
                      </a:pPr>
                      <a:r>
                        <a:rPr lang="en-US" sz="18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8.3 Understand how a nerve impulse (action potential) is conducted along an axon including changes in membrane permeability to sodium and potassium ions and the role of the myelination in </a:t>
                      </a:r>
                      <a:r>
                        <a:rPr lang="en-US" sz="1800" b="0" dirty="0" err="1"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saltatory</a:t>
                      </a:r>
                      <a:r>
                        <a:rPr lang="en-US" sz="18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conduction. </a:t>
                      </a:r>
                    </a:p>
                    <a:p>
                      <a:pPr>
                        <a:lnSpc>
                          <a:spcPct val="150000"/>
                        </a:lnSpc>
                        <a:spcAft>
                          <a:spcPts val="0"/>
                        </a:spcAft>
                      </a:pPr>
                      <a:r>
                        <a:rPr lang="en-US" sz="18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8.4 Know the structure and function of synapses in nerve impulse transmission, including the role of neurotransmitters, including acetylcholine. </a:t>
                      </a:r>
                    </a:p>
                    <a:p>
                      <a:pPr>
                        <a:lnSpc>
                          <a:spcPct val="150000"/>
                        </a:lnSpc>
                        <a:spcAft>
                          <a:spcPts val="0"/>
                        </a:spcAft>
                      </a:pPr>
                      <a:r>
                        <a:rPr lang="en-US" sz="18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8.5 Understand how the nervous systems of organisms can detect stimuli with reference to rods in the retina of mammals, the roles of rhodopsin, opsin, retinal, sodium ions, cation channels and </a:t>
                      </a:r>
                      <a:r>
                        <a:rPr lang="en-US" sz="1800" b="0" dirty="0" err="1"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hyperpolarisation</a:t>
                      </a:r>
                      <a:r>
                        <a:rPr lang="en-US" sz="18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of rod cells in forming action potentials in the optic </a:t>
                      </a:r>
                      <a:r>
                        <a:rPr lang="en-US" sz="1800" b="0" dirty="0" err="1"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neurones</a:t>
                      </a:r>
                      <a:r>
                        <a:rPr lang="en-US" sz="18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50000"/>
                        </a:lnSpc>
                        <a:spcAft>
                          <a:spcPts val="0"/>
                        </a:spcAft>
                      </a:pPr>
                      <a:r>
                        <a:rPr lang="en-US" sz="18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8.6 Understand how </a:t>
                      </a:r>
                      <a:r>
                        <a:rPr lang="en-US" sz="1800" b="0" dirty="0" err="1"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phytochrome</a:t>
                      </a:r>
                      <a:r>
                        <a:rPr lang="en-US" sz="18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IAA bring about responses in plants to environmental cues, including their effects on transcription. </a:t>
                      </a:r>
                    </a:p>
                    <a:p>
                      <a:pPr>
                        <a:lnSpc>
                          <a:spcPct val="150000"/>
                        </a:lnSpc>
                        <a:spcAft>
                          <a:spcPts val="0"/>
                        </a:spcAft>
                      </a:pP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1" cap="flat" cmpd="sng" algn="ctr">
                      <a:noFill/>
                      <a:prstDash val="solid"/>
                      <a:round/>
                      <a:headEnd type="none" w="med" len="med"/>
                      <a:tailEnd type="none" w="med" len="med"/>
                    </a:lnL>
                    <a:lnR w="12701" cap="flat" cmpd="sng" algn="ctr">
                      <a:noFill/>
                      <a:prstDash val="solid"/>
                      <a:round/>
                      <a:headEnd type="none" w="med" len="med"/>
                      <a:tailEnd type="none" w="med" len="med"/>
                    </a:lnR>
                    <a:lnT w="12701" cap="flat" cmpd="sng" algn="ctr">
                      <a:noFill/>
                      <a:prstDash val="solid"/>
                      <a:round/>
                      <a:headEnd type="none" w="med" len="med"/>
                      <a:tailEnd type="none" w="med" len="med"/>
                    </a:lnT>
                    <a:lnB w="38103"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3820749"/>
                  </a:ext>
                </a:extLst>
              </a:tr>
              <a:tr h="416274">
                <a:tc>
                  <a:txBody>
                    <a:bodyPr/>
                    <a:lstStyle/>
                    <a:p>
                      <a:pPr>
                        <a:lnSpc>
                          <a:spcPct val="115000"/>
                        </a:lnSpc>
                        <a:spcAft>
                          <a:spcPts val="0"/>
                        </a:spcAft>
                      </a:pP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1" cap="flat" cmpd="sng" algn="ctr">
                      <a:noFill/>
                      <a:prstDash val="solid"/>
                      <a:round/>
                      <a:headEnd type="none" w="med" len="med"/>
                      <a:tailEnd type="none" w="med" len="med"/>
                    </a:lnL>
                    <a:lnR w="12701" cap="flat" cmpd="sng" algn="ctr">
                      <a:noFill/>
                      <a:prstDash val="solid"/>
                      <a:round/>
                      <a:headEnd type="none" w="med" len="med"/>
                      <a:tailEnd type="none" w="med" len="med"/>
                    </a:lnR>
                    <a:lnT w="38103"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73513708"/>
                  </a:ext>
                </a:extLst>
              </a:tr>
              <a:tr h="416274">
                <a:tc>
                  <a:txBody>
                    <a:bodyPr/>
                    <a:lstStyle/>
                    <a:p>
                      <a:pPr>
                        <a:lnSpc>
                          <a:spcPct val="115000"/>
                        </a:lnSpc>
                        <a:spcAft>
                          <a:spcPts val="0"/>
                        </a:spcAft>
                      </a:pP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1" cap="flat" cmpd="sng" algn="ctr">
                      <a:noFill/>
                      <a:prstDash val="solid"/>
                      <a:round/>
                      <a:headEnd type="none" w="med" len="med"/>
                      <a:tailEnd type="none" w="med" len="med"/>
                    </a:lnL>
                    <a:lnR w="12701"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8490074"/>
                  </a:ext>
                </a:extLst>
              </a:tr>
              <a:tr h="1743122">
                <a:tc>
                  <a:txBody>
                    <a:bodyPr/>
                    <a:lstStyle/>
                    <a:p>
                      <a:pPr>
                        <a:lnSpc>
                          <a:spcPct val="115000"/>
                        </a:lnSpc>
                        <a:spcAft>
                          <a:spcPts val="0"/>
                        </a:spcAft>
                      </a:pP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1" cap="flat" cmpd="sng" algn="ctr">
                      <a:noFill/>
                      <a:prstDash val="solid"/>
                      <a:round/>
                      <a:headEnd type="none" w="med" len="med"/>
                      <a:tailEnd type="none" w="med" len="med"/>
                    </a:lnL>
                    <a:lnR w="12701"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5604455"/>
                  </a:ext>
                </a:extLst>
              </a:tr>
              <a:tr h="416274">
                <a:tc>
                  <a:txBody>
                    <a:bodyPr/>
                    <a:lstStyle/>
                    <a:p>
                      <a:pPr>
                        <a:lnSpc>
                          <a:spcPct val="115000"/>
                        </a:lnSpc>
                        <a:spcAft>
                          <a:spcPts val="0"/>
                        </a:spcAft>
                      </a:pP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1" cap="flat" cmpd="sng" algn="ctr">
                      <a:noFill/>
                      <a:prstDash val="solid"/>
                      <a:round/>
                      <a:headEnd type="none" w="med" len="med"/>
                      <a:tailEnd type="none" w="med" len="med"/>
                    </a:lnL>
                    <a:lnR w="12701" cap="flat" cmpd="sng" algn="ctr">
                      <a:noFill/>
                      <a:prstDash val="solid"/>
                      <a:round/>
                      <a:headEnd type="none" w="med" len="med"/>
                      <a:tailEnd type="none" w="med" len="med"/>
                    </a:lnR>
                    <a:lnT w="12700" cmpd="sng">
                      <a:noFill/>
                      <a:prstDash val="solid"/>
                    </a:lnT>
                    <a:lnB w="12701"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51352795"/>
                  </a:ext>
                </a:extLst>
              </a:tr>
            </a:tbl>
          </a:graphicData>
        </a:graphic>
      </p:graphicFrame>
    </p:spTree>
    <p:extLst>
      <p:ext uri="{BB962C8B-B14F-4D97-AF65-F5344CB8AC3E}">
        <p14:creationId xmlns:p14="http://schemas.microsoft.com/office/powerpoint/2010/main" val="679254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endParaRPr lang="en-GB" altLang="en-US" smtClean="0"/>
          </a:p>
        </p:txBody>
      </p:sp>
      <p:sp>
        <p:nvSpPr>
          <p:cNvPr id="56323" name="Content Placeholder 2"/>
          <p:cNvSpPr>
            <a:spLocks noGrp="1"/>
          </p:cNvSpPr>
          <p:nvPr>
            <p:ph idx="1"/>
          </p:nvPr>
        </p:nvSpPr>
        <p:spPr/>
        <p:txBody>
          <a:bodyPr/>
          <a:lstStyle/>
          <a:p>
            <a:pPr eaLnBrk="1" hangingPunct="1"/>
            <a:endParaRPr lang="en-GB" altLang="en-US" smtClean="0"/>
          </a:p>
        </p:txBody>
      </p:sp>
      <p:pic>
        <p:nvPicPr>
          <p:cNvPr id="56324" name="Picture 3"/>
          <p:cNvPicPr>
            <a:picLocks noChangeAspect="1"/>
          </p:cNvPicPr>
          <p:nvPr/>
        </p:nvPicPr>
        <p:blipFill>
          <a:blip r:embed="rId2">
            <a:extLst>
              <a:ext uri="{28A0092B-C50C-407E-A947-70E740481C1C}">
                <a14:useLocalDpi xmlns:a14="http://schemas.microsoft.com/office/drawing/2010/main" val="0"/>
              </a:ext>
            </a:extLst>
          </a:blip>
          <a:srcRect l="3329" t="43192" r="5724"/>
          <a:stretch>
            <a:fillRect/>
          </a:stretch>
        </p:blipFill>
        <p:spPr bwMode="auto">
          <a:xfrm>
            <a:off x="2495550" y="346075"/>
            <a:ext cx="72009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14840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0"/>
            <a:ext cx="12192000" cy="1325563"/>
          </a:xfrm>
          <a:solidFill>
            <a:srgbClr val="FFFF00"/>
          </a:solidFill>
        </p:spPr>
        <p:txBody>
          <a:bodyPr/>
          <a:lstStyle/>
          <a:p>
            <a:pPr eaLnBrk="1" hangingPunct="1"/>
            <a:r>
              <a:rPr lang="en-GB" altLang="en-US" b="1" u="sng" dirty="0" smtClean="0"/>
              <a:t>Focus Area </a:t>
            </a:r>
            <a:r>
              <a:rPr lang="en-GB" altLang="en-US" b="1" u="sng" dirty="0"/>
              <a:t>3</a:t>
            </a:r>
            <a:r>
              <a:rPr lang="en-GB" altLang="en-US" b="1" u="sng" dirty="0" smtClean="0"/>
              <a:t> from Do Now: </a:t>
            </a:r>
          </a:p>
        </p:txBody>
      </p:sp>
      <p:sp>
        <p:nvSpPr>
          <p:cNvPr id="10243" name="Content Placeholder 2"/>
          <p:cNvSpPr>
            <a:spLocks noGrp="1"/>
          </p:cNvSpPr>
          <p:nvPr>
            <p:ph idx="1"/>
          </p:nvPr>
        </p:nvSpPr>
        <p:spPr>
          <a:xfrm>
            <a:off x="334963" y="1825625"/>
            <a:ext cx="11460797" cy="4351338"/>
          </a:xfrm>
        </p:spPr>
        <p:txBody>
          <a:bodyPr/>
          <a:lstStyle/>
          <a:p>
            <a:pPr>
              <a:lnSpc>
                <a:spcPct val="150000"/>
              </a:lnSpc>
              <a:spcAft>
                <a:spcPts val="0"/>
              </a:spcAft>
            </a:pPr>
            <a:r>
              <a:rPr lang="en-US" sz="2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8.5 Understand how the nervous systems of organisms can detect stimuli with reference to rods in the retina of mammals, the roles of rhodopsin, opsin, retinal, sodium ions, cation channels and </a:t>
            </a:r>
            <a:r>
              <a:rPr lang="en-US" sz="2400" b="0" dirty="0" err="1"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hyperpolarisation</a:t>
            </a:r>
            <a:r>
              <a:rPr lang="en-US" sz="2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of rod cells in forming action potentials in the optic </a:t>
            </a:r>
            <a:r>
              <a:rPr lang="en-US" sz="2400" b="0" dirty="0" err="1"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neurones</a:t>
            </a:r>
            <a:r>
              <a:rPr lang="en-US" sz="2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50000"/>
              </a:lnSpc>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2724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1524000" y="0"/>
            <a:ext cx="9144000" cy="1143000"/>
          </a:xfrm>
          <a:solidFill>
            <a:srgbClr val="FFFF00"/>
          </a:solidFill>
        </p:spPr>
        <p:txBody>
          <a:bodyPr/>
          <a:lstStyle/>
          <a:p>
            <a:pPr algn="l" eaLnBrk="1" hangingPunct="1"/>
            <a:r>
              <a:rPr lang="en-GB" altLang="en-US" b="1" u="sng" smtClean="0">
                <a:latin typeface="Comic Sans MS" panose="030F0702030302020204" pitchFamily="66" charset="0"/>
              </a:rPr>
              <a:t>The Structure Of The Retina</a:t>
            </a:r>
            <a:endParaRPr lang="en-US" altLang="en-US" b="1" u="sng" smtClean="0">
              <a:latin typeface="Comic Sans MS" panose="030F0702030302020204" pitchFamily="66" charset="0"/>
            </a:endParaRPr>
          </a:p>
        </p:txBody>
      </p:sp>
      <p:sp>
        <p:nvSpPr>
          <p:cNvPr id="16387" name="Content Placeholder 1"/>
          <p:cNvSpPr>
            <a:spLocks noGrp="1"/>
          </p:cNvSpPr>
          <p:nvPr>
            <p:ph idx="1"/>
          </p:nvPr>
        </p:nvSpPr>
        <p:spPr/>
        <p:txBody>
          <a:bodyPr/>
          <a:lstStyle/>
          <a:p>
            <a:endParaRPr lang="en-US" altLang="en-US" smtClean="0"/>
          </a:p>
        </p:txBody>
      </p:sp>
      <p:pic>
        <p:nvPicPr>
          <p:cNvPr id="16388" name="Picture 5" descr="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1100" y="1757363"/>
            <a:ext cx="52197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8904289" y="2636838"/>
            <a:ext cx="1584325" cy="79216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latin typeface="Arial"/>
            </a:endParaRPr>
          </a:p>
        </p:txBody>
      </p:sp>
    </p:spTree>
    <p:extLst>
      <p:ext uri="{BB962C8B-B14F-4D97-AF65-F5344CB8AC3E}">
        <p14:creationId xmlns:p14="http://schemas.microsoft.com/office/powerpoint/2010/main" val="3293346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a:xfrm>
            <a:off x="1524000" y="0"/>
            <a:ext cx="9144000" cy="922338"/>
          </a:xfrm>
          <a:solidFill>
            <a:srgbClr val="FFFF00"/>
          </a:solidFill>
        </p:spPr>
        <p:txBody>
          <a:bodyPr/>
          <a:lstStyle/>
          <a:p>
            <a:pPr algn="l" eaLnBrk="1" hangingPunct="1"/>
            <a:r>
              <a:rPr lang="en-GB" altLang="en-US" sz="3000" b="1" u="sng">
                <a:latin typeface="Comic Sans MS" panose="030F0702030302020204" pitchFamily="66" charset="0"/>
              </a:rPr>
              <a:t>The Structure Of The Retina</a:t>
            </a:r>
            <a:endParaRPr lang="en-US" altLang="en-US" sz="3000" b="1" u="sng">
              <a:latin typeface="Comic Sans MS" panose="030F0702030302020204" pitchFamily="66" charset="0"/>
            </a:endParaRPr>
          </a:p>
        </p:txBody>
      </p:sp>
      <p:pic>
        <p:nvPicPr>
          <p:cNvPr id="17411" name="Picture 5" descr="Photo"/>
          <p:cNvPicPr>
            <a:picLocks noChangeAspect="1" noChangeArrowheads="1"/>
          </p:cNvPicPr>
          <p:nvPr/>
        </p:nvPicPr>
        <p:blipFill>
          <a:blip r:embed="rId2">
            <a:extLst>
              <a:ext uri="{28A0092B-C50C-407E-A947-70E740481C1C}">
                <a14:useLocalDpi xmlns:a14="http://schemas.microsoft.com/office/drawing/2010/main" val="0"/>
              </a:ext>
            </a:extLst>
          </a:blip>
          <a:srcRect l="58054"/>
          <a:stretch>
            <a:fillRect/>
          </a:stretch>
        </p:blipFill>
        <p:spPr bwMode="auto">
          <a:xfrm>
            <a:off x="8759825" y="177801"/>
            <a:ext cx="1682750" cy="3355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8325" y="3357563"/>
            <a:ext cx="8604250" cy="3359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Down Arrow 1"/>
          <p:cNvSpPr/>
          <p:nvPr/>
        </p:nvSpPr>
        <p:spPr>
          <a:xfrm rot="1719930">
            <a:off x="8553450" y="1835150"/>
            <a:ext cx="414338" cy="154305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latin typeface="Arial"/>
            </a:endParaRPr>
          </a:p>
        </p:txBody>
      </p:sp>
      <p:sp>
        <p:nvSpPr>
          <p:cNvPr id="7" name="Oval 6"/>
          <p:cNvSpPr/>
          <p:nvPr/>
        </p:nvSpPr>
        <p:spPr>
          <a:xfrm>
            <a:off x="9083676" y="752476"/>
            <a:ext cx="1584325" cy="7921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latin typeface="Arial"/>
            </a:endParaRPr>
          </a:p>
        </p:txBody>
      </p:sp>
      <p:sp>
        <p:nvSpPr>
          <p:cNvPr id="6" name="Right Arrow 5"/>
          <p:cNvSpPr/>
          <p:nvPr/>
        </p:nvSpPr>
        <p:spPr>
          <a:xfrm>
            <a:off x="2208213" y="5445125"/>
            <a:ext cx="7104062" cy="4318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latin typeface="Arial"/>
            </a:endParaRPr>
          </a:p>
        </p:txBody>
      </p:sp>
      <p:sp>
        <p:nvSpPr>
          <p:cNvPr id="9" name="TextBox 8"/>
          <p:cNvSpPr txBox="1">
            <a:spLocks noChangeArrowheads="1"/>
          </p:cNvSpPr>
          <p:nvPr/>
        </p:nvSpPr>
        <p:spPr bwMode="auto">
          <a:xfrm>
            <a:off x="4367214" y="5876925"/>
            <a:ext cx="2490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FF0000"/>
                </a:solidFill>
                <a:latin typeface="Comic Sans MS" panose="030F0702030302020204" pitchFamily="66" charset="0"/>
              </a:rPr>
              <a:t>Direction of light</a:t>
            </a:r>
          </a:p>
        </p:txBody>
      </p:sp>
      <p:sp>
        <p:nvSpPr>
          <p:cNvPr id="10" name="Left Arrow 9"/>
          <p:cNvSpPr/>
          <p:nvPr/>
        </p:nvSpPr>
        <p:spPr>
          <a:xfrm>
            <a:off x="2927350" y="4214813"/>
            <a:ext cx="6084888" cy="349250"/>
          </a:xfrm>
          <a:prstGeom prst="lef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latin typeface="Arial"/>
            </a:endParaRPr>
          </a:p>
        </p:txBody>
      </p:sp>
      <p:sp>
        <p:nvSpPr>
          <p:cNvPr id="11" name="Down Arrow 10"/>
          <p:cNvSpPr/>
          <p:nvPr/>
        </p:nvSpPr>
        <p:spPr>
          <a:xfrm>
            <a:off x="2909888" y="4640264"/>
            <a:ext cx="273050" cy="1563687"/>
          </a:xfrm>
          <a:prstGeom prst="down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latin typeface="Arial"/>
            </a:endParaRPr>
          </a:p>
        </p:txBody>
      </p:sp>
      <p:sp>
        <p:nvSpPr>
          <p:cNvPr id="13" name="TextBox 12"/>
          <p:cNvSpPr txBox="1">
            <a:spLocks noChangeArrowheads="1"/>
          </p:cNvSpPr>
          <p:nvPr/>
        </p:nvSpPr>
        <p:spPr bwMode="auto">
          <a:xfrm>
            <a:off x="4367214" y="3744914"/>
            <a:ext cx="2490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FF"/>
                </a:solidFill>
                <a:latin typeface="Comic Sans MS" panose="030F0702030302020204" pitchFamily="66" charset="0"/>
              </a:rPr>
              <a:t>Direction of impulse</a:t>
            </a:r>
          </a:p>
        </p:txBody>
      </p:sp>
    </p:spTree>
    <p:extLst>
      <p:ext uri="{BB962C8B-B14F-4D97-AF65-F5344CB8AC3E}">
        <p14:creationId xmlns:p14="http://schemas.microsoft.com/office/powerpoint/2010/main" val="22070911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p:bldP spid="10" grpId="0" animBg="1"/>
      <p:bldP spid="11" grpId="0" animBg="1"/>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0725" y="2420938"/>
            <a:ext cx="8604250" cy="3359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435" name="Rectangle 4"/>
          <p:cNvSpPr>
            <a:spLocks noGrp="1" noChangeArrowheads="1"/>
          </p:cNvSpPr>
          <p:nvPr>
            <p:ph type="title"/>
          </p:nvPr>
        </p:nvSpPr>
        <p:spPr>
          <a:xfrm>
            <a:off x="1546226" y="0"/>
            <a:ext cx="9121775" cy="1143000"/>
          </a:xfrm>
          <a:solidFill>
            <a:srgbClr val="FFFF00"/>
          </a:solidFill>
        </p:spPr>
        <p:txBody>
          <a:bodyPr/>
          <a:lstStyle/>
          <a:p>
            <a:pPr algn="l" eaLnBrk="1" hangingPunct="1"/>
            <a:r>
              <a:rPr lang="en-GB" altLang="en-US" b="1" u="sng" smtClean="0">
                <a:latin typeface="Comic Sans MS" panose="030F0702030302020204" pitchFamily="66" charset="0"/>
              </a:rPr>
              <a:t>The Structure Of The Retina</a:t>
            </a:r>
            <a:endParaRPr lang="en-US" altLang="en-US" b="1" u="sng" smtClean="0">
              <a:latin typeface="Comic Sans MS" panose="030F0702030302020204" pitchFamily="66" charset="0"/>
            </a:endParaRPr>
          </a:p>
        </p:txBody>
      </p:sp>
      <p:sp>
        <p:nvSpPr>
          <p:cNvPr id="2" name="Oval 1"/>
          <p:cNvSpPr/>
          <p:nvPr/>
        </p:nvSpPr>
        <p:spPr>
          <a:xfrm>
            <a:off x="6567489" y="4292601"/>
            <a:ext cx="3995737" cy="10080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latin typeface="Arial"/>
            </a:endParaRPr>
          </a:p>
        </p:txBody>
      </p:sp>
    </p:spTree>
    <p:extLst>
      <p:ext uri="{BB962C8B-B14F-4D97-AF65-F5344CB8AC3E}">
        <p14:creationId xmlns:p14="http://schemas.microsoft.com/office/powerpoint/2010/main" val="508927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525588" y="0"/>
            <a:ext cx="9142412" cy="1143000"/>
          </a:xfrm>
          <a:solidFill>
            <a:srgbClr val="FFFF00"/>
          </a:solidFill>
        </p:spPr>
        <p:txBody>
          <a:bodyPr/>
          <a:lstStyle/>
          <a:p>
            <a:pPr algn="l"/>
            <a:r>
              <a:rPr lang="en-GB" altLang="en-US" b="1" u="sng" smtClean="0">
                <a:latin typeface="Comic Sans MS" panose="030F0702030302020204" pitchFamily="66" charset="0"/>
              </a:rPr>
              <a:t>Recall Inhibitory Synapses</a:t>
            </a:r>
          </a:p>
        </p:txBody>
      </p:sp>
      <p:pic>
        <p:nvPicPr>
          <p:cNvPr id="2048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95488" y="1773238"/>
            <a:ext cx="8132762" cy="4513262"/>
          </a:xfrm>
          <a:ln>
            <a:solidFill>
              <a:schemeClr val="tx1"/>
            </a:solidFill>
            <a:miter lim="800000"/>
            <a:headEnd/>
            <a:tailEnd/>
          </a:ln>
        </p:spPr>
      </p:pic>
    </p:spTree>
    <p:extLst>
      <p:ext uri="{BB962C8B-B14F-4D97-AF65-F5344CB8AC3E}">
        <p14:creationId xmlns:p14="http://schemas.microsoft.com/office/powerpoint/2010/main" val="11021364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1681164" y="188914"/>
            <a:ext cx="3165475" cy="6308725"/>
          </a:xfrm>
          <a:solidFill>
            <a:schemeClr val="accent1"/>
          </a:solidFill>
        </p:spPr>
        <p:txBody>
          <a:bodyPr/>
          <a:lstStyle/>
          <a:p>
            <a:pPr marL="0" indent="0">
              <a:buNone/>
            </a:pPr>
            <a:r>
              <a:rPr lang="en-GB" altLang="en-US" sz="2400" b="1" u="sng"/>
              <a:t>Partner Talk</a:t>
            </a:r>
          </a:p>
          <a:p>
            <a:pPr marL="0" indent="0">
              <a:buNone/>
            </a:pPr>
            <a:endParaRPr lang="en-GB" altLang="en-US" sz="2400" b="1" u="sng"/>
          </a:p>
          <a:p>
            <a:pPr marL="0" indent="0">
              <a:buNone/>
            </a:pPr>
            <a:r>
              <a:rPr lang="en-GB" altLang="en-US" sz="2200" b="1"/>
              <a:t>What: </a:t>
            </a:r>
            <a:r>
              <a:rPr lang="en-GB" altLang="en-US" sz="2200"/>
              <a:t>describe what happens in the rod cells in the light and the dark</a:t>
            </a:r>
          </a:p>
          <a:p>
            <a:pPr marL="0" indent="0">
              <a:buNone/>
            </a:pPr>
            <a:endParaRPr lang="en-GB" altLang="en-US" sz="2200" b="1"/>
          </a:p>
          <a:p>
            <a:pPr marL="0" indent="0">
              <a:buNone/>
            </a:pPr>
            <a:r>
              <a:rPr lang="en-GB" altLang="en-US" sz="2200" b="1"/>
              <a:t>How: </a:t>
            </a:r>
            <a:r>
              <a:rPr lang="en-GB" altLang="en-US" sz="2200"/>
              <a:t>in pairs. Number 1 describe the process in the dark and number 2 gives feedback. Then number 2 describes the process in the light and number 1 gives feedback.</a:t>
            </a:r>
          </a:p>
          <a:p>
            <a:pPr marL="0" indent="0">
              <a:buNone/>
            </a:pPr>
            <a:endParaRPr lang="en-GB" altLang="en-US" sz="2200" b="1"/>
          </a:p>
          <a:p>
            <a:pPr marL="0" indent="0">
              <a:buNone/>
            </a:pPr>
            <a:r>
              <a:rPr lang="en-GB" altLang="en-US" sz="2200" b="1"/>
              <a:t>How long: </a:t>
            </a:r>
            <a:r>
              <a:rPr lang="en-GB" altLang="en-US" sz="2200"/>
              <a:t>2 minutes</a:t>
            </a:r>
          </a:p>
        </p:txBody>
      </p:sp>
      <p:pic>
        <p:nvPicPr>
          <p:cNvPr id="2355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68863" y="411163"/>
            <a:ext cx="578485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240463" y="1484313"/>
            <a:ext cx="165576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1800">
              <a:solidFill>
                <a:srgbClr val="000000"/>
              </a:solidFill>
            </a:endParaRPr>
          </a:p>
        </p:txBody>
      </p:sp>
      <p:sp>
        <p:nvSpPr>
          <p:cNvPr id="7" name="TextBox 6"/>
          <p:cNvSpPr txBox="1">
            <a:spLocks noChangeArrowheads="1"/>
          </p:cNvSpPr>
          <p:nvPr/>
        </p:nvSpPr>
        <p:spPr bwMode="auto">
          <a:xfrm>
            <a:off x="9191626" y="1125538"/>
            <a:ext cx="1368425"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1800">
              <a:solidFill>
                <a:srgbClr val="000000"/>
              </a:solidFill>
            </a:endParaRPr>
          </a:p>
        </p:txBody>
      </p:sp>
    </p:spTree>
    <p:extLst>
      <p:ext uri="{BB962C8B-B14F-4D97-AF65-F5344CB8AC3E}">
        <p14:creationId xmlns:p14="http://schemas.microsoft.com/office/powerpoint/2010/main" val="960654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2027239" y="139701"/>
            <a:ext cx="8099425" cy="430213"/>
          </a:xfrm>
          <a:prstGeom prst="rect">
            <a:avLst/>
          </a:prstGeom>
          <a:solidFill>
            <a:schemeClr val="accent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2200" u="sng">
                <a:solidFill>
                  <a:srgbClr val="000000"/>
                </a:solidFill>
                <a:latin typeface="Comic Sans MS" panose="030F0702030302020204" pitchFamily="66" charset="0"/>
              </a:rPr>
              <a:t>Mini whiteboards</a:t>
            </a:r>
            <a:r>
              <a:rPr lang="en-GB" altLang="en-US" sz="2200">
                <a:solidFill>
                  <a:srgbClr val="000000"/>
                </a:solidFill>
                <a:latin typeface="Comic Sans MS" panose="030F0702030302020204" pitchFamily="66" charset="0"/>
              </a:rPr>
              <a:t>: match up the process with correct labels</a:t>
            </a:r>
          </a:p>
        </p:txBody>
      </p:sp>
      <p:pic>
        <p:nvPicPr>
          <p:cNvPr id="2457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07175" y="1285876"/>
            <a:ext cx="35814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1"/>
          <p:cNvSpPr txBox="1">
            <a:spLocks noChangeArrowheads="1"/>
          </p:cNvSpPr>
          <p:nvPr/>
        </p:nvSpPr>
        <p:spPr bwMode="auto">
          <a:xfrm>
            <a:off x="1847850" y="765175"/>
            <a:ext cx="446405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AutoNum type="arabicPeriod"/>
            </a:pPr>
            <a:r>
              <a:rPr lang="en-GB" altLang="en-US" sz="1700">
                <a:solidFill>
                  <a:srgbClr val="000000"/>
                </a:solidFill>
                <a:latin typeface="Comic Sans MS" panose="030F0702030302020204" pitchFamily="66" charset="0"/>
              </a:rPr>
              <a:t>Na+ actively pumped out causing the membrane to be slightly depolarised -40mv</a:t>
            </a:r>
          </a:p>
          <a:p>
            <a:pPr eaLnBrk="0" fontAlgn="base" hangingPunct="0">
              <a:spcBef>
                <a:spcPct val="0"/>
              </a:spcBef>
              <a:spcAft>
                <a:spcPct val="0"/>
              </a:spcAft>
              <a:buFontTx/>
              <a:buAutoNum type="arabicPeriod"/>
            </a:pPr>
            <a:r>
              <a:rPr lang="en-GB" altLang="en-US" sz="1700">
                <a:solidFill>
                  <a:srgbClr val="000000"/>
                </a:solidFill>
                <a:latin typeface="Comic Sans MS" panose="030F0702030302020204" pitchFamily="66" charset="0"/>
              </a:rPr>
              <a:t>No Na+ can enter</a:t>
            </a:r>
          </a:p>
          <a:p>
            <a:pPr eaLnBrk="0" fontAlgn="base" hangingPunct="0">
              <a:spcBef>
                <a:spcPct val="0"/>
              </a:spcBef>
              <a:spcAft>
                <a:spcPct val="0"/>
              </a:spcAft>
              <a:buFontTx/>
              <a:buAutoNum type="arabicPeriod"/>
            </a:pPr>
            <a:r>
              <a:rPr lang="en-GB" altLang="en-US" sz="1700">
                <a:solidFill>
                  <a:srgbClr val="000000"/>
                </a:solidFill>
                <a:latin typeface="Comic Sans MS" panose="030F0702030302020204" pitchFamily="66" charset="0"/>
              </a:rPr>
              <a:t>No inhibition so cation channels in bipolar cell open and membrane becomes depolarised, generating an action potential which is transmitted to the optic never.</a:t>
            </a:r>
          </a:p>
          <a:p>
            <a:pPr eaLnBrk="0" fontAlgn="base" hangingPunct="0">
              <a:spcBef>
                <a:spcPct val="0"/>
              </a:spcBef>
              <a:spcAft>
                <a:spcPct val="0"/>
              </a:spcAft>
              <a:buFontTx/>
              <a:buAutoNum type="arabicPeriod"/>
            </a:pPr>
            <a:r>
              <a:rPr lang="en-GB" altLang="en-US" sz="1700">
                <a:solidFill>
                  <a:srgbClr val="000000"/>
                </a:solidFill>
                <a:latin typeface="Comic Sans MS" panose="030F0702030302020204" pitchFamily="66" charset="0"/>
              </a:rPr>
              <a:t>Rhopodsin absorbs light and breaks down into retinal and opsin</a:t>
            </a:r>
          </a:p>
          <a:p>
            <a:pPr eaLnBrk="0" fontAlgn="base" hangingPunct="0">
              <a:spcBef>
                <a:spcPct val="0"/>
              </a:spcBef>
              <a:spcAft>
                <a:spcPct val="0"/>
              </a:spcAft>
              <a:buFontTx/>
              <a:buAutoNum type="arabicPeriod"/>
            </a:pPr>
            <a:r>
              <a:rPr lang="en-GB" altLang="en-US" sz="1700">
                <a:solidFill>
                  <a:srgbClr val="000000"/>
                </a:solidFill>
                <a:latin typeface="Comic Sans MS" panose="030F0702030302020204" pitchFamily="66" charset="0"/>
              </a:rPr>
              <a:t>Na+ diffuse in through cation channels</a:t>
            </a:r>
          </a:p>
          <a:p>
            <a:pPr eaLnBrk="0" fontAlgn="base" hangingPunct="0">
              <a:spcBef>
                <a:spcPct val="0"/>
              </a:spcBef>
              <a:spcAft>
                <a:spcPct val="0"/>
              </a:spcAft>
              <a:buFontTx/>
              <a:buAutoNum type="arabicPeriod"/>
            </a:pPr>
            <a:r>
              <a:rPr lang="en-GB" altLang="en-US" sz="1700">
                <a:solidFill>
                  <a:srgbClr val="000000"/>
                </a:solidFill>
                <a:latin typeface="Comic Sans MS" panose="030F0702030302020204" pitchFamily="66" charset="0"/>
              </a:rPr>
              <a:t>No neurotransmitter is released</a:t>
            </a:r>
          </a:p>
          <a:p>
            <a:pPr eaLnBrk="0" fontAlgn="base" hangingPunct="0">
              <a:spcBef>
                <a:spcPct val="0"/>
              </a:spcBef>
              <a:spcAft>
                <a:spcPct val="0"/>
              </a:spcAft>
              <a:buFontTx/>
              <a:buAutoNum type="arabicPeriod"/>
            </a:pPr>
            <a:r>
              <a:rPr lang="en-GB" altLang="en-US" sz="1700">
                <a:solidFill>
                  <a:srgbClr val="000000"/>
                </a:solidFill>
                <a:latin typeface="Comic Sans MS" panose="030F0702030302020204" pitchFamily="66" charset="0"/>
              </a:rPr>
              <a:t>Na+ move down the concentration gradient</a:t>
            </a:r>
          </a:p>
          <a:p>
            <a:pPr eaLnBrk="0" fontAlgn="base" hangingPunct="0">
              <a:spcBef>
                <a:spcPct val="0"/>
              </a:spcBef>
              <a:spcAft>
                <a:spcPct val="0"/>
              </a:spcAft>
              <a:buFontTx/>
              <a:buAutoNum type="arabicPeriod"/>
            </a:pPr>
            <a:r>
              <a:rPr lang="en-GB" altLang="en-US" sz="1700">
                <a:solidFill>
                  <a:srgbClr val="000000"/>
                </a:solidFill>
                <a:latin typeface="Comic Sans MS" panose="030F0702030302020204" pitchFamily="66" charset="0"/>
              </a:rPr>
              <a:t>Na+ pumped out causing the membrane to be hyperpolarised</a:t>
            </a:r>
          </a:p>
          <a:p>
            <a:pPr eaLnBrk="0" fontAlgn="base" hangingPunct="0">
              <a:spcBef>
                <a:spcPct val="0"/>
              </a:spcBef>
              <a:spcAft>
                <a:spcPct val="0"/>
              </a:spcAft>
              <a:buFontTx/>
              <a:buAutoNum type="arabicPeriod"/>
            </a:pPr>
            <a:r>
              <a:rPr lang="en-GB" altLang="en-US" sz="1700">
                <a:solidFill>
                  <a:srgbClr val="000000"/>
                </a:solidFill>
                <a:latin typeface="Comic Sans MS" panose="030F0702030302020204" pitchFamily="66" charset="0"/>
              </a:rPr>
              <a:t>Opsin activates closing of non-specific cation channels</a:t>
            </a:r>
          </a:p>
          <a:p>
            <a:pPr eaLnBrk="0" fontAlgn="base" hangingPunct="0">
              <a:spcBef>
                <a:spcPct val="0"/>
              </a:spcBef>
              <a:spcAft>
                <a:spcPct val="0"/>
              </a:spcAft>
              <a:buFontTx/>
              <a:buAutoNum type="arabicPeriod"/>
            </a:pPr>
            <a:r>
              <a:rPr lang="en-GB" altLang="en-US" sz="1700">
                <a:solidFill>
                  <a:srgbClr val="000000"/>
                </a:solidFill>
                <a:latin typeface="Comic Sans MS" panose="030F0702030302020204" pitchFamily="66" charset="0"/>
              </a:rPr>
              <a:t>Inhibitory synapse neurotransmitter released binds to bipolar cell, preventing it depolarising</a:t>
            </a:r>
          </a:p>
          <a:p>
            <a:pPr eaLnBrk="0" fontAlgn="base" hangingPunct="0">
              <a:spcBef>
                <a:spcPct val="0"/>
              </a:spcBef>
              <a:spcAft>
                <a:spcPct val="0"/>
              </a:spcAft>
              <a:buFontTx/>
              <a:buAutoNum type="arabicPeriod"/>
            </a:pPr>
            <a:endParaRPr lang="en-GB" altLang="en-US" sz="1800">
              <a:solidFill>
                <a:srgbClr val="000000"/>
              </a:solidFill>
            </a:endParaRPr>
          </a:p>
          <a:p>
            <a:pPr eaLnBrk="0" fontAlgn="base" hangingPunct="0">
              <a:spcBef>
                <a:spcPct val="0"/>
              </a:spcBef>
              <a:spcAft>
                <a:spcPct val="0"/>
              </a:spcAft>
              <a:buFontTx/>
              <a:buAutoNum type="arabicPeriod"/>
            </a:pPr>
            <a:endParaRPr lang="en-GB" altLang="en-US" sz="1800">
              <a:solidFill>
                <a:srgbClr val="000000"/>
              </a:solidFill>
            </a:endParaRPr>
          </a:p>
        </p:txBody>
      </p:sp>
      <p:sp>
        <p:nvSpPr>
          <p:cNvPr id="24581" name="TextBox 2"/>
          <p:cNvSpPr txBox="1">
            <a:spLocks noChangeArrowheads="1"/>
          </p:cNvSpPr>
          <p:nvPr/>
        </p:nvSpPr>
        <p:spPr bwMode="auto">
          <a:xfrm>
            <a:off x="6672263" y="765175"/>
            <a:ext cx="792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latin typeface="Comic Sans MS" panose="030F0702030302020204" pitchFamily="66" charset="0"/>
              </a:rPr>
              <a:t>dark</a:t>
            </a:r>
          </a:p>
        </p:txBody>
      </p:sp>
      <p:sp>
        <p:nvSpPr>
          <p:cNvPr id="24582" name="TextBox 5"/>
          <p:cNvSpPr txBox="1">
            <a:spLocks noChangeArrowheads="1"/>
          </p:cNvSpPr>
          <p:nvPr/>
        </p:nvSpPr>
        <p:spPr bwMode="auto">
          <a:xfrm>
            <a:off x="9459913" y="633414"/>
            <a:ext cx="792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latin typeface="Comic Sans MS" panose="030F0702030302020204" pitchFamily="66" charset="0"/>
              </a:rPr>
              <a:t>light</a:t>
            </a:r>
          </a:p>
        </p:txBody>
      </p:sp>
      <p:sp>
        <p:nvSpPr>
          <p:cNvPr id="24583" name="TextBox 3"/>
          <p:cNvSpPr txBox="1">
            <a:spLocks noChangeArrowheads="1"/>
          </p:cNvSpPr>
          <p:nvPr/>
        </p:nvSpPr>
        <p:spPr bwMode="auto">
          <a:xfrm>
            <a:off x="7608889" y="1133475"/>
            <a:ext cx="574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latin typeface="Comic Sans MS" panose="030F0702030302020204" pitchFamily="66" charset="0"/>
              </a:rPr>
              <a:t>a</a:t>
            </a:r>
          </a:p>
        </p:txBody>
      </p:sp>
      <p:sp>
        <p:nvSpPr>
          <p:cNvPr id="24584" name="TextBox 7"/>
          <p:cNvSpPr txBox="1">
            <a:spLocks noChangeArrowheads="1"/>
          </p:cNvSpPr>
          <p:nvPr/>
        </p:nvSpPr>
        <p:spPr bwMode="auto">
          <a:xfrm>
            <a:off x="7608889" y="1514475"/>
            <a:ext cx="574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latin typeface="Comic Sans MS" panose="030F0702030302020204" pitchFamily="66" charset="0"/>
              </a:rPr>
              <a:t>b</a:t>
            </a:r>
          </a:p>
        </p:txBody>
      </p:sp>
      <p:sp>
        <p:nvSpPr>
          <p:cNvPr id="24585" name="TextBox 8"/>
          <p:cNvSpPr txBox="1">
            <a:spLocks noChangeArrowheads="1"/>
          </p:cNvSpPr>
          <p:nvPr/>
        </p:nvSpPr>
        <p:spPr bwMode="auto">
          <a:xfrm>
            <a:off x="7621588" y="2781300"/>
            <a:ext cx="576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latin typeface="Comic Sans MS" panose="030F0702030302020204" pitchFamily="66" charset="0"/>
              </a:rPr>
              <a:t>c</a:t>
            </a:r>
          </a:p>
        </p:txBody>
      </p:sp>
      <p:sp>
        <p:nvSpPr>
          <p:cNvPr id="24586" name="TextBox 9"/>
          <p:cNvSpPr txBox="1">
            <a:spLocks noChangeArrowheads="1"/>
          </p:cNvSpPr>
          <p:nvPr/>
        </p:nvSpPr>
        <p:spPr bwMode="auto">
          <a:xfrm>
            <a:off x="7608889" y="4621214"/>
            <a:ext cx="574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latin typeface="Comic Sans MS" panose="030F0702030302020204" pitchFamily="66" charset="0"/>
              </a:rPr>
              <a:t>d</a:t>
            </a:r>
          </a:p>
        </p:txBody>
      </p:sp>
      <p:sp>
        <p:nvSpPr>
          <p:cNvPr id="24587" name="TextBox 10"/>
          <p:cNvSpPr txBox="1">
            <a:spLocks noChangeArrowheads="1"/>
          </p:cNvSpPr>
          <p:nvPr/>
        </p:nvSpPr>
        <p:spPr bwMode="auto">
          <a:xfrm>
            <a:off x="10106026" y="1063625"/>
            <a:ext cx="576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latin typeface="Comic Sans MS" panose="030F0702030302020204" pitchFamily="66" charset="0"/>
              </a:rPr>
              <a:t>e</a:t>
            </a:r>
          </a:p>
        </p:txBody>
      </p:sp>
      <p:sp>
        <p:nvSpPr>
          <p:cNvPr id="24588" name="TextBox 11"/>
          <p:cNvSpPr txBox="1">
            <a:spLocks noChangeArrowheads="1"/>
          </p:cNvSpPr>
          <p:nvPr/>
        </p:nvSpPr>
        <p:spPr bwMode="auto">
          <a:xfrm>
            <a:off x="10120313" y="1463675"/>
            <a:ext cx="576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latin typeface="Comic Sans MS" panose="030F0702030302020204" pitchFamily="66" charset="0"/>
              </a:rPr>
              <a:t>f</a:t>
            </a:r>
          </a:p>
        </p:txBody>
      </p:sp>
      <p:sp>
        <p:nvSpPr>
          <p:cNvPr id="24589" name="TextBox 12"/>
          <p:cNvSpPr txBox="1">
            <a:spLocks noChangeArrowheads="1"/>
          </p:cNvSpPr>
          <p:nvPr/>
        </p:nvSpPr>
        <p:spPr bwMode="auto">
          <a:xfrm>
            <a:off x="10120313" y="1920875"/>
            <a:ext cx="576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latin typeface="Comic Sans MS" panose="030F0702030302020204" pitchFamily="66" charset="0"/>
              </a:rPr>
              <a:t>g</a:t>
            </a:r>
          </a:p>
        </p:txBody>
      </p:sp>
      <p:sp>
        <p:nvSpPr>
          <p:cNvPr id="24590" name="TextBox 13"/>
          <p:cNvSpPr txBox="1">
            <a:spLocks noChangeArrowheads="1"/>
          </p:cNvSpPr>
          <p:nvPr/>
        </p:nvSpPr>
        <p:spPr bwMode="auto">
          <a:xfrm>
            <a:off x="10190163" y="2781300"/>
            <a:ext cx="576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latin typeface="Comic Sans MS" panose="030F0702030302020204" pitchFamily="66" charset="0"/>
              </a:rPr>
              <a:t>h</a:t>
            </a:r>
          </a:p>
        </p:txBody>
      </p:sp>
      <p:sp>
        <p:nvSpPr>
          <p:cNvPr id="24591" name="TextBox 14"/>
          <p:cNvSpPr txBox="1">
            <a:spLocks noChangeArrowheads="1"/>
          </p:cNvSpPr>
          <p:nvPr/>
        </p:nvSpPr>
        <p:spPr bwMode="auto">
          <a:xfrm>
            <a:off x="10069514" y="4778375"/>
            <a:ext cx="574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latin typeface="Comic Sans MS" panose="030F0702030302020204" pitchFamily="66" charset="0"/>
              </a:rPr>
              <a:t>i</a:t>
            </a:r>
          </a:p>
        </p:txBody>
      </p:sp>
      <p:sp>
        <p:nvSpPr>
          <p:cNvPr id="24592" name="TextBox 15"/>
          <p:cNvSpPr txBox="1">
            <a:spLocks noChangeArrowheads="1"/>
          </p:cNvSpPr>
          <p:nvPr/>
        </p:nvSpPr>
        <p:spPr bwMode="auto">
          <a:xfrm>
            <a:off x="10069514" y="5300664"/>
            <a:ext cx="574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latin typeface="Comic Sans MS" panose="030F0702030302020204" pitchFamily="66" charset="0"/>
              </a:rPr>
              <a:t>j</a:t>
            </a:r>
          </a:p>
        </p:txBody>
      </p:sp>
      <p:sp>
        <p:nvSpPr>
          <p:cNvPr id="5" name="TextBox 4"/>
          <p:cNvSpPr txBox="1">
            <a:spLocks noChangeArrowheads="1"/>
          </p:cNvSpPr>
          <p:nvPr/>
        </p:nvSpPr>
        <p:spPr bwMode="auto">
          <a:xfrm>
            <a:off x="8040689" y="1133475"/>
            <a:ext cx="3587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FF0000"/>
                </a:solidFill>
              </a:rPr>
              <a:t>5</a:t>
            </a:r>
          </a:p>
        </p:txBody>
      </p:sp>
      <p:sp>
        <p:nvSpPr>
          <p:cNvPr id="18" name="TextBox 17"/>
          <p:cNvSpPr txBox="1">
            <a:spLocks noChangeArrowheads="1"/>
          </p:cNvSpPr>
          <p:nvPr/>
        </p:nvSpPr>
        <p:spPr bwMode="auto">
          <a:xfrm>
            <a:off x="8004176" y="1517650"/>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FF0000"/>
                </a:solidFill>
              </a:rPr>
              <a:t>7</a:t>
            </a:r>
          </a:p>
        </p:txBody>
      </p:sp>
      <p:sp>
        <p:nvSpPr>
          <p:cNvPr id="19" name="TextBox 18"/>
          <p:cNvSpPr txBox="1">
            <a:spLocks noChangeArrowheads="1"/>
          </p:cNvSpPr>
          <p:nvPr/>
        </p:nvSpPr>
        <p:spPr bwMode="auto">
          <a:xfrm>
            <a:off x="8004176" y="2795588"/>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FF0000"/>
                </a:solidFill>
              </a:rPr>
              <a:t>1</a:t>
            </a:r>
          </a:p>
        </p:txBody>
      </p:sp>
      <p:sp>
        <p:nvSpPr>
          <p:cNvPr id="20" name="TextBox 19"/>
          <p:cNvSpPr txBox="1">
            <a:spLocks noChangeArrowheads="1"/>
          </p:cNvSpPr>
          <p:nvPr/>
        </p:nvSpPr>
        <p:spPr bwMode="auto">
          <a:xfrm>
            <a:off x="7977188" y="4610100"/>
            <a:ext cx="501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FF0000"/>
                </a:solidFill>
              </a:rPr>
              <a:t>10</a:t>
            </a:r>
          </a:p>
        </p:txBody>
      </p:sp>
      <p:sp>
        <p:nvSpPr>
          <p:cNvPr id="21" name="TextBox 20"/>
          <p:cNvSpPr txBox="1">
            <a:spLocks noChangeArrowheads="1"/>
          </p:cNvSpPr>
          <p:nvPr/>
        </p:nvSpPr>
        <p:spPr bwMode="auto">
          <a:xfrm>
            <a:off x="10345738" y="1077913"/>
            <a:ext cx="501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FF0000"/>
                </a:solidFill>
              </a:rPr>
              <a:t>4</a:t>
            </a:r>
          </a:p>
        </p:txBody>
      </p:sp>
      <p:sp>
        <p:nvSpPr>
          <p:cNvPr id="22" name="TextBox 21"/>
          <p:cNvSpPr txBox="1">
            <a:spLocks noChangeArrowheads="1"/>
          </p:cNvSpPr>
          <p:nvPr/>
        </p:nvSpPr>
        <p:spPr bwMode="auto">
          <a:xfrm>
            <a:off x="10402888" y="1431925"/>
            <a:ext cx="501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FF0000"/>
                </a:solidFill>
              </a:rPr>
              <a:t>9</a:t>
            </a:r>
          </a:p>
        </p:txBody>
      </p:sp>
      <p:sp>
        <p:nvSpPr>
          <p:cNvPr id="23" name="TextBox 22"/>
          <p:cNvSpPr txBox="1">
            <a:spLocks noChangeArrowheads="1"/>
          </p:cNvSpPr>
          <p:nvPr/>
        </p:nvSpPr>
        <p:spPr bwMode="auto">
          <a:xfrm>
            <a:off x="10434638" y="1985964"/>
            <a:ext cx="501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FF0000"/>
                </a:solidFill>
              </a:rPr>
              <a:t>2</a:t>
            </a:r>
          </a:p>
        </p:txBody>
      </p:sp>
      <p:sp>
        <p:nvSpPr>
          <p:cNvPr id="24" name="TextBox 23"/>
          <p:cNvSpPr txBox="1">
            <a:spLocks noChangeArrowheads="1"/>
          </p:cNvSpPr>
          <p:nvPr/>
        </p:nvSpPr>
        <p:spPr bwMode="auto">
          <a:xfrm>
            <a:off x="10393363" y="2781300"/>
            <a:ext cx="501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FF0000"/>
                </a:solidFill>
              </a:rPr>
              <a:t>8</a:t>
            </a:r>
          </a:p>
        </p:txBody>
      </p:sp>
      <p:sp>
        <p:nvSpPr>
          <p:cNvPr id="25" name="TextBox 24"/>
          <p:cNvSpPr txBox="1">
            <a:spLocks noChangeArrowheads="1"/>
          </p:cNvSpPr>
          <p:nvPr/>
        </p:nvSpPr>
        <p:spPr bwMode="auto">
          <a:xfrm>
            <a:off x="10345738" y="4765675"/>
            <a:ext cx="501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FF0000"/>
                </a:solidFill>
              </a:rPr>
              <a:t>6</a:t>
            </a:r>
          </a:p>
        </p:txBody>
      </p:sp>
      <p:sp>
        <p:nvSpPr>
          <p:cNvPr id="26" name="TextBox 25"/>
          <p:cNvSpPr txBox="1">
            <a:spLocks noChangeArrowheads="1"/>
          </p:cNvSpPr>
          <p:nvPr/>
        </p:nvSpPr>
        <p:spPr bwMode="auto">
          <a:xfrm>
            <a:off x="10361613" y="5384800"/>
            <a:ext cx="500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FF0000"/>
                </a:solidFill>
              </a:rPr>
              <a:t>3</a:t>
            </a:r>
          </a:p>
        </p:txBody>
      </p:sp>
    </p:spTree>
    <p:extLst>
      <p:ext uri="{BB962C8B-B14F-4D97-AF65-F5344CB8AC3E}">
        <p14:creationId xmlns:p14="http://schemas.microsoft.com/office/powerpoint/2010/main" val="145849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19" grpId="0"/>
      <p:bldP spid="20" grpId="0"/>
      <p:bldP spid="21" grpId="0"/>
      <p:bldP spid="22" grpId="0"/>
      <p:bldP spid="23" grpId="0"/>
      <p:bldP spid="24" grpId="0"/>
      <p:bldP spid="25" grpId="0"/>
      <p:bldP spid="2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539" y="3068639"/>
            <a:ext cx="4332287"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524001" y="850901"/>
            <a:ext cx="9020175" cy="5891213"/>
          </a:xfrm>
        </p:spPr>
        <p:txBody>
          <a:bodyPr/>
          <a:lstStyle/>
          <a:p>
            <a:pPr marL="457200" indent="-457200">
              <a:buFontTx/>
              <a:buAutoNum type="arabicPeriod"/>
            </a:pPr>
            <a:r>
              <a:rPr lang="en-US" altLang="en-US" sz="1900"/>
              <a:t>The effect of being shown a cheeseburger on saliva production in a child was studied.</a:t>
            </a:r>
          </a:p>
          <a:p>
            <a:pPr marL="457200" indent="-457200"/>
            <a:r>
              <a:rPr lang="en-US" altLang="en-US" sz="1900"/>
              <a:t>When the child was shown the cheeseburger, information would have been sent from the eye to the brain.</a:t>
            </a:r>
          </a:p>
          <a:p>
            <a:pPr marL="457200" indent="-457200"/>
            <a:r>
              <a:rPr lang="en-US" altLang="en-US" sz="1900"/>
              <a:t>Describe the role of sodium ions in the functioning of a mammalian rod cell.  (3)</a:t>
            </a:r>
          </a:p>
          <a:p>
            <a:pPr marL="457200" indent="-457200">
              <a:buNone/>
            </a:pPr>
            <a:endParaRPr lang="en-US" altLang="en-US" sz="1900"/>
          </a:p>
          <a:p>
            <a:pPr marL="457200" indent="-457200">
              <a:buFontTx/>
              <a:buAutoNum type="arabicPeriod" startAt="2"/>
            </a:pPr>
            <a:r>
              <a:rPr lang="en-US" altLang="en-US" sz="1900"/>
              <a:t>The diagram shows part of the membrane of the outer segment of a rod cell.</a:t>
            </a:r>
          </a:p>
          <a:p>
            <a:pPr marL="457200" indent="-457200">
              <a:buNone/>
            </a:pPr>
            <a:r>
              <a:rPr lang="en-US" altLang="en-US" sz="1900"/>
              <a:t> </a:t>
            </a:r>
          </a:p>
          <a:p>
            <a:pPr marL="457200" indent="-457200">
              <a:buNone/>
            </a:pPr>
            <a:endParaRPr lang="en-US" altLang="en-US" sz="1900"/>
          </a:p>
          <a:p>
            <a:pPr marL="457200" indent="-457200">
              <a:buNone/>
            </a:pPr>
            <a:endParaRPr lang="en-US" altLang="en-US" sz="1900"/>
          </a:p>
          <a:p>
            <a:pPr marL="457200" indent="-457200">
              <a:buNone/>
            </a:pPr>
            <a:endParaRPr lang="en-US" altLang="en-US" sz="1900"/>
          </a:p>
          <a:p>
            <a:pPr marL="457200" indent="-457200">
              <a:buNone/>
            </a:pPr>
            <a:endParaRPr lang="en-US" altLang="en-US" sz="1900"/>
          </a:p>
          <a:p>
            <a:pPr marL="457200" indent="-457200">
              <a:buNone/>
            </a:pPr>
            <a:endParaRPr lang="en-US" altLang="en-US" sz="1900"/>
          </a:p>
          <a:p>
            <a:pPr marL="457200" indent="-457200">
              <a:buNone/>
            </a:pPr>
            <a:r>
              <a:rPr lang="en-US" altLang="en-US" sz="1900"/>
              <a:t>(b)  (i)  Give the name of the visual pigment labelled M.(1)</a:t>
            </a:r>
          </a:p>
          <a:p>
            <a:pPr marL="457200" indent="-457200">
              <a:buNone/>
            </a:pPr>
            <a:r>
              <a:rPr lang="en-US" altLang="en-US" sz="1900"/>
              <a:t>(ii)  Give the name of the light-absorbing part of the visual pigment labelled N.(1)</a:t>
            </a:r>
          </a:p>
          <a:p>
            <a:pPr marL="457200" indent="-457200">
              <a:buNone/>
            </a:pPr>
            <a:r>
              <a:rPr lang="en-US" altLang="en-US" sz="1900"/>
              <a:t>(c)  Describe how the absorption of light by the part labelled N results in an action potential in the optic nerve.(3)</a:t>
            </a:r>
          </a:p>
          <a:p>
            <a:pPr marL="457200" indent="-457200"/>
            <a:endParaRPr lang="en-US" altLang="en-US" sz="2200"/>
          </a:p>
          <a:p>
            <a:pPr marL="457200" indent="-457200"/>
            <a:endParaRPr lang="en-GB" altLang="en-US" smtClean="0"/>
          </a:p>
        </p:txBody>
      </p:sp>
      <p:sp>
        <p:nvSpPr>
          <p:cNvPr id="27652" name="Title 1"/>
          <p:cNvSpPr txBox="1">
            <a:spLocks/>
          </p:cNvSpPr>
          <p:nvPr/>
        </p:nvSpPr>
        <p:spPr bwMode="auto">
          <a:xfrm>
            <a:off x="1524000" y="-14288"/>
            <a:ext cx="9144000" cy="85090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4400" b="1" u="sng">
                <a:solidFill>
                  <a:srgbClr val="000000"/>
                </a:solidFill>
                <a:latin typeface="Comic Sans MS" panose="030F0702030302020204" pitchFamily="66" charset="0"/>
              </a:rPr>
              <a:t>Exam Questions</a:t>
            </a:r>
          </a:p>
        </p:txBody>
      </p:sp>
    </p:spTree>
    <p:extLst>
      <p:ext uri="{BB962C8B-B14F-4D97-AF65-F5344CB8AC3E}">
        <p14:creationId xmlns:p14="http://schemas.microsoft.com/office/powerpoint/2010/main" val="1942797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533526" y="11113"/>
            <a:ext cx="9134475" cy="1143000"/>
          </a:xfrm>
          <a:solidFill>
            <a:srgbClr val="92D050"/>
          </a:solidFill>
        </p:spPr>
        <p:txBody>
          <a:bodyPr/>
          <a:lstStyle/>
          <a:p>
            <a:pPr algn="l"/>
            <a:r>
              <a:rPr lang="en-GB" altLang="en-US" b="1" u="sng" smtClean="0">
                <a:latin typeface="Comic Sans MS" panose="030F0702030302020204" pitchFamily="66" charset="0"/>
              </a:rPr>
              <a:t>Answers</a:t>
            </a:r>
          </a:p>
        </p:txBody>
      </p:sp>
      <p:sp>
        <p:nvSpPr>
          <p:cNvPr id="28675" name="Content Placeholder 2"/>
          <p:cNvSpPr>
            <a:spLocks noGrp="1"/>
          </p:cNvSpPr>
          <p:nvPr>
            <p:ph idx="1"/>
          </p:nvPr>
        </p:nvSpPr>
        <p:spPr/>
        <p:txBody>
          <a:bodyPr/>
          <a:lstStyle/>
          <a:p>
            <a:endParaRPr lang="en-US" altLang="en-US" smtClean="0"/>
          </a:p>
        </p:txBody>
      </p:sp>
      <p:pic>
        <p:nvPicPr>
          <p:cNvPr id="286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6439" y="1185863"/>
            <a:ext cx="8148637" cy="550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0713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Teacher note</a:t>
            </a:r>
            <a:endParaRPr lang="en-GB" b="1" dirty="0"/>
          </a:p>
        </p:txBody>
      </p:sp>
      <p:sp>
        <p:nvSpPr>
          <p:cNvPr id="3" name="Content Placeholder 2"/>
          <p:cNvSpPr>
            <a:spLocks noGrp="1"/>
          </p:cNvSpPr>
          <p:nvPr>
            <p:ph idx="1"/>
          </p:nvPr>
        </p:nvSpPr>
        <p:spPr/>
        <p:txBody>
          <a:bodyPr/>
          <a:lstStyle/>
          <a:p>
            <a:r>
              <a:rPr lang="en-GB" dirty="0" smtClean="0">
                <a:solidFill>
                  <a:srgbClr val="FF0000"/>
                </a:solidFill>
              </a:rPr>
              <a:t>only recap one of these areas if the majority of the class highlight it as an area of development</a:t>
            </a:r>
          </a:p>
          <a:p>
            <a:r>
              <a:rPr lang="en-GB" dirty="0" smtClean="0">
                <a:solidFill>
                  <a:srgbClr val="FF0000"/>
                </a:solidFill>
              </a:rPr>
              <a:t>Then go to slide 87 for exam skill focus  </a:t>
            </a:r>
            <a:endParaRPr lang="en-GB" dirty="0">
              <a:solidFill>
                <a:srgbClr val="FF0000"/>
              </a:solidFill>
            </a:endParaRPr>
          </a:p>
        </p:txBody>
      </p:sp>
    </p:spTree>
    <p:extLst>
      <p:ext uri="{BB962C8B-B14F-4D97-AF65-F5344CB8AC3E}">
        <p14:creationId xmlns:p14="http://schemas.microsoft.com/office/powerpoint/2010/main" val="36338955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endParaRPr lang="en-US" altLang="en-US" smtClean="0"/>
          </a:p>
        </p:txBody>
      </p:sp>
      <p:sp>
        <p:nvSpPr>
          <p:cNvPr id="29699" name="Content Placeholder 2"/>
          <p:cNvSpPr>
            <a:spLocks noGrp="1"/>
          </p:cNvSpPr>
          <p:nvPr>
            <p:ph idx="1"/>
          </p:nvPr>
        </p:nvSpPr>
        <p:spPr/>
        <p:txBody>
          <a:bodyPr/>
          <a:lstStyle/>
          <a:p>
            <a:endParaRPr lang="en-US" altLang="en-US" smtClean="0"/>
          </a:p>
        </p:txBody>
      </p:sp>
      <p:pic>
        <p:nvPicPr>
          <p:cNvPr id="297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249239"/>
            <a:ext cx="5899150" cy="652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895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0"/>
            <a:ext cx="12192000" cy="1325563"/>
          </a:xfrm>
          <a:solidFill>
            <a:srgbClr val="FFFF00"/>
          </a:solidFill>
        </p:spPr>
        <p:txBody>
          <a:bodyPr/>
          <a:lstStyle/>
          <a:p>
            <a:pPr eaLnBrk="1" hangingPunct="1"/>
            <a:r>
              <a:rPr lang="en-GB" altLang="en-US" b="1" u="sng" dirty="0" smtClean="0"/>
              <a:t>Focus Area 4 from Do Now: </a:t>
            </a:r>
          </a:p>
        </p:txBody>
      </p:sp>
      <p:sp>
        <p:nvSpPr>
          <p:cNvPr id="10243" name="Content Placeholder 2"/>
          <p:cNvSpPr>
            <a:spLocks noGrp="1"/>
          </p:cNvSpPr>
          <p:nvPr>
            <p:ph idx="1"/>
          </p:nvPr>
        </p:nvSpPr>
        <p:spPr>
          <a:xfrm>
            <a:off x="334963" y="1825625"/>
            <a:ext cx="11460797" cy="4351338"/>
          </a:xfrm>
        </p:spPr>
        <p:txBody>
          <a:bodyPr/>
          <a:lstStyle/>
          <a:p>
            <a:pPr>
              <a:lnSpc>
                <a:spcPct val="150000"/>
              </a:lnSpc>
              <a:spcAft>
                <a:spcPts val="0"/>
              </a:spcAft>
            </a:pPr>
            <a:r>
              <a:rPr lang="en-US" sz="2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8.6 Understand how </a:t>
            </a:r>
            <a:r>
              <a:rPr lang="en-US" sz="2400" b="0" dirty="0" err="1"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phytochrome</a:t>
            </a:r>
            <a:r>
              <a:rPr lang="en-US" sz="2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IAA bring about responses in plants to environmental cues, including their effects on transcription. </a:t>
            </a:r>
          </a:p>
          <a:p>
            <a:pPr>
              <a:lnSpc>
                <a:spcPct val="150000"/>
              </a:lnSpc>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792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8300" y="1587500"/>
            <a:ext cx="11200244" cy="2533487"/>
          </a:xfrm>
        </p:spPr>
        <p:txBody>
          <a:bodyPr>
            <a:normAutofit/>
          </a:bodyPr>
          <a:lstStyle/>
          <a:p>
            <a:pPr marL="0" indent="0">
              <a:buNone/>
            </a:pPr>
            <a:r>
              <a:rPr lang="en-US" b="1" u="sng" dirty="0" err="1" smtClean="0">
                <a:latin typeface="+mj-lt"/>
              </a:rPr>
              <a:t>Phytochrome</a:t>
            </a:r>
            <a:r>
              <a:rPr lang="en-US" dirty="0" smtClean="0">
                <a:latin typeface="+mj-lt"/>
              </a:rPr>
              <a:t> molecules consist of a</a:t>
            </a:r>
            <a:r>
              <a:rPr lang="en-US" b="1" dirty="0" smtClean="0">
                <a:latin typeface="+mj-lt"/>
              </a:rPr>
              <a:t> protein </a:t>
            </a:r>
            <a:r>
              <a:rPr lang="en-US" dirty="0" smtClean="0">
                <a:latin typeface="+mj-lt"/>
              </a:rPr>
              <a:t>component bonded to a </a:t>
            </a:r>
            <a:r>
              <a:rPr lang="en-US" b="1" dirty="0" smtClean="0">
                <a:latin typeface="+mj-lt"/>
              </a:rPr>
              <a:t>non-protein</a:t>
            </a:r>
            <a:r>
              <a:rPr lang="en-US" dirty="0" smtClean="0">
                <a:latin typeface="+mj-lt"/>
              </a:rPr>
              <a:t> light absorbing pigment molecule. </a:t>
            </a:r>
          </a:p>
          <a:p>
            <a:pPr marL="0" indent="0">
              <a:buNone/>
            </a:pPr>
            <a:endParaRPr lang="en-US" dirty="0" smtClean="0">
              <a:latin typeface="+mj-lt"/>
            </a:endParaRPr>
          </a:p>
          <a:p>
            <a:pPr marL="0" indent="0">
              <a:buNone/>
            </a:pPr>
            <a:r>
              <a:rPr lang="en-US" dirty="0" smtClean="0">
                <a:latin typeface="+mj-lt"/>
              </a:rPr>
              <a:t>This is similar to </a:t>
            </a:r>
            <a:r>
              <a:rPr lang="en-US" b="1" u="sng" dirty="0" smtClean="0">
                <a:latin typeface="+mj-lt"/>
              </a:rPr>
              <a:t>rhodopsin</a:t>
            </a:r>
            <a:r>
              <a:rPr lang="en-US" dirty="0" smtClean="0">
                <a:latin typeface="+mj-lt"/>
              </a:rPr>
              <a:t>, where </a:t>
            </a:r>
            <a:r>
              <a:rPr lang="en-US" b="1" dirty="0" smtClean="0">
                <a:latin typeface="+mj-lt"/>
              </a:rPr>
              <a:t>retinal</a:t>
            </a:r>
            <a:r>
              <a:rPr lang="en-US" dirty="0" smtClean="0">
                <a:latin typeface="+mj-lt"/>
              </a:rPr>
              <a:t> is the non-protein component and </a:t>
            </a:r>
            <a:r>
              <a:rPr lang="en-US" b="1" dirty="0" smtClean="0">
                <a:latin typeface="+mj-lt"/>
              </a:rPr>
              <a:t>opsin</a:t>
            </a:r>
            <a:r>
              <a:rPr lang="en-US" dirty="0" smtClean="0">
                <a:latin typeface="+mj-lt"/>
              </a:rPr>
              <a:t> is the protein component.</a:t>
            </a:r>
            <a:endParaRPr lang="en-GB" dirty="0">
              <a:latin typeface="+mj-lt"/>
            </a:endParaRPr>
          </a:p>
        </p:txBody>
      </p:sp>
      <p:sp>
        <p:nvSpPr>
          <p:cNvPr id="4" name="Title 1"/>
          <p:cNvSpPr txBox="1">
            <a:spLocks/>
          </p:cNvSpPr>
          <p:nvPr/>
        </p:nvSpPr>
        <p:spPr>
          <a:xfrm>
            <a:off x="0" y="-12700"/>
            <a:ext cx="12192000" cy="1041400"/>
          </a:xfrm>
          <a:prstGeom prst="rect">
            <a:avLst/>
          </a:prstGeom>
          <a:solidFill>
            <a:srgbClr val="FFFF0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sng" strike="noStrike" kern="1200" cap="none" spc="0" normalizeH="0" baseline="0" noProof="0" dirty="0" smtClean="0">
                <a:ln>
                  <a:noFill/>
                </a:ln>
                <a:solidFill>
                  <a:prstClr val="black"/>
                </a:solidFill>
                <a:effectLst/>
                <a:uLnTx/>
                <a:uFillTx/>
                <a:latin typeface="Calibri Light" panose="020F0302020204030204"/>
                <a:ea typeface="+mj-ea"/>
                <a:cs typeface="+mj-cs"/>
              </a:rPr>
              <a:t>Plant photoreceptors: </a:t>
            </a:r>
            <a:r>
              <a:rPr kumimoji="0" lang="en-GB" sz="3600" b="1" i="0" u="sng" strike="noStrike" kern="1200" cap="none" spc="0" normalizeH="0" baseline="0" noProof="0" dirty="0" err="1" smtClean="0">
                <a:ln>
                  <a:noFill/>
                </a:ln>
                <a:solidFill>
                  <a:prstClr val="black"/>
                </a:solidFill>
                <a:effectLst/>
                <a:uLnTx/>
                <a:uFillTx/>
                <a:latin typeface="Calibri Light" panose="020F0302020204030204"/>
                <a:ea typeface="+mj-ea"/>
                <a:cs typeface="+mj-cs"/>
              </a:rPr>
              <a:t>phytochromes</a:t>
            </a:r>
            <a:r>
              <a:rPr kumimoji="0" lang="en-GB" sz="3600" b="1" i="0" u="sng" strike="noStrike" kern="1200" cap="none" spc="0" normalizeH="0" baseline="0" noProof="0" dirty="0" smtClean="0">
                <a:ln>
                  <a:noFill/>
                </a:ln>
                <a:solidFill>
                  <a:prstClr val="black"/>
                </a:solidFill>
                <a:effectLst/>
                <a:uLnTx/>
                <a:uFillTx/>
                <a:latin typeface="Calibri Light" panose="020F0302020204030204"/>
                <a:ea typeface="+mj-ea"/>
                <a:cs typeface="+mj-cs"/>
              </a:rPr>
              <a:t> </a:t>
            </a:r>
            <a:endParaRPr kumimoji="0" lang="en-GB" sz="3600" b="1" i="0" u="sng"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55071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2362200" y="1676400"/>
            <a:ext cx="7543800" cy="4191000"/>
          </a:xfrm>
        </p:spPr>
        <p:txBody>
          <a:bodyPr>
            <a:normAutofit/>
          </a:bodyPr>
          <a:lstStyle/>
          <a:p>
            <a:pPr eaLnBrk="1" hangingPunct="1"/>
            <a:r>
              <a:rPr lang="en-US" altLang="en-US" sz="3600" dirty="0" smtClean="0"/>
              <a:t>Red-absorbing phytochrome </a:t>
            </a:r>
          </a:p>
          <a:p>
            <a:pPr lvl="1" eaLnBrk="1" hangingPunct="1"/>
            <a:endParaRPr lang="en-US" altLang="en-US" sz="3200" dirty="0" smtClean="0"/>
          </a:p>
          <a:p>
            <a:pPr eaLnBrk="1" hangingPunct="1"/>
            <a:r>
              <a:rPr lang="en-US" altLang="en-US" sz="3600" dirty="0" smtClean="0"/>
              <a:t>Far red absorbing phytochrome</a:t>
            </a:r>
            <a:endParaRPr lang="en-US" altLang="en-US" sz="3600" baseline="-25000" dirty="0" smtClean="0"/>
          </a:p>
          <a:p>
            <a:pPr lvl="1" eaLnBrk="1" hangingPunct="1"/>
            <a:endParaRPr lang="en-US" altLang="en-US" sz="3200" dirty="0" smtClean="0"/>
          </a:p>
          <a:p>
            <a:pPr eaLnBrk="1" hangingPunct="1"/>
            <a:r>
              <a:rPr lang="en-US" altLang="en-US" sz="3600" dirty="0" smtClean="0"/>
              <a:t>Interconverted</a:t>
            </a:r>
          </a:p>
          <a:p>
            <a:pPr eaLnBrk="1" hangingPunct="1"/>
            <a:r>
              <a:rPr lang="en-US" altLang="en-US" sz="3600" dirty="0" smtClean="0"/>
              <a:t>Two forms of the same compound</a:t>
            </a:r>
          </a:p>
          <a:p>
            <a:pPr eaLnBrk="1" hangingPunct="1"/>
            <a:r>
              <a:rPr lang="en-US" altLang="en-US" sz="3600" dirty="0" smtClean="0"/>
              <a:t>Total amount same</a:t>
            </a:r>
          </a:p>
          <a:p>
            <a:pPr eaLnBrk="1" hangingPunct="1">
              <a:buFontTx/>
              <a:buNone/>
            </a:pPr>
            <a:endParaRPr lang="en-US" altLang="en-US" dirty="0" smtClean="0"/>
          </a:p>
        </p:txBody>
      </p:sp>
      <p:sp>
        <p:nvSpPr>
          <p:cNvPr id="11267" name="Rectangle 2"/>
          <p:cNvSpPr>
            <a:spLocks noGrp="1" noChangeArrowheads="1"/>
          </p:cNvSpPr>
          <p:nvPr>
            <p:ph type="title"/>
          </p:nvPr>
        </p:nvSpPr>
        <p:spPr>
          <a:xfrm>
            <a:off x="0" y="0"/>
            <a:ext cx="12192000" cy="1325563"/>
          </a:xfrm>
          <a:solidFill>
            <a:srgbClr val="FFFF00"/>
          </a:solidFill>
        </p:spPr>
        <p:txBody>
          <a:bodyPr/>
          <a:lstStyle/>
          <a:p>
            <a:pPr eaLnBrk="1" hangingPunct="1"/>
            <a:r>
              <a:rPr lang="en-US" altLang="en-US" b="1" u="sng" dirty="0" err="1" smtClean="0"/>
              <a:t>Phytochrome</a:t>
            </a:r>
            <a:r>
              <a:rPr lang="en-US" altLang="en-US" b="1" u="sng" dirty="0" smtClean="0"/>
              <a:t> has 2 forms:</a:t>
            </a:r>
          </a:p>
        </p:txBody>
      </p:sp>
      <p:sp>
        <p:nvSpPr>
          <p:cNvPr id="14340" name="Oval 4"/>
          <p:cNvSpPr>
            <a:spLocks noChangeArrowheads="1"/>
          </p:cNvSpPr>
          <p:nvPr/>
        </p:nvSpPr>
        <p:spPr bwMode="auto">
          <a:xfrm>
            <a:off x="6019800" y="3962400"/>
            <a:ext cx="1066800" cy="533400"/>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41" name="Text Box 5"/>
          <p:cNvSpPr txBox="1">
            <a:spLocks noChangeArrowheads="1"/>
          </p:cNvSpPr>
          <p:nvPr/>
        </p:nvSpPr>
        <p:spPr bwMode="auto">
          <a:xfrm>
            <a:off x="6400800" y="39624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24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42" name="Oval 6"/>
          <p:cNvSpPr>
            <a:spLocks noChangeArrowheads="1"/>
          </p:cNvSpPr>
          <p:nvPr/>
        </p:nvSpPr>
        <p:spPr bwMode="auto">
          <a:xfrm>
            <a:off x="3810000" y="3352800"/>
            <a:ext cx="1143000" cy="609600"/>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43" name="Text Box 7"/>
          <p:cNvSpPr txBox="1">
            <a:spLocks noChangeArrowheads="1"/>
          </p:cNvSpPr>
          <p:nvPr/>
        </p:nvSpPr>
        <p:spPr bwMode="auto">
          <a:xfrm>
            <a:off x="4114800" y="33528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24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44" name="Oval 8"/>
          <p:cNvSpPr>
            <a:spLocks noChangeArrowheads="1"/>
          </p:cNvSpPr>
          <p:nvPr/>
        </p:nvSpPr>
        <p:spPr bwMode="auto">
          <a:xfrm>
            <a:off x="8077200" y="3962400"/>
            <a:ext cx="1219200" cy="533400"/>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45" name="Text Box 9"/>
          <p:cNvSpPr txBox="1">
            <a:spLocks noChangeArrowheads="1"/>
          </p:cNvSpPr>
          <p:nvPr/>
        </p:nvSpPr>
        <p:spPr bwMode="auto">
          <a:xfrm>
            <a:off x="8458200" y="3962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24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46" name="Oval 10"/>
          <p:cNvSpPr>
            <a:spLocks noChangeArrowheads="1"/>
          </p:cNvSpPr>
          <p:nvPr/>
        </p:nvSpPr>
        <p:spPr bwMode="auto">
          <a:xfrm>
            <a:off x="3810000" y="2209800"/>
            <a:ext cx="1143000" cy="609600"/>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47" name="Text Box 11"/>
          <p:cNvSpPr txBox="1">
            <a:spLocks noChangeArrowheads="1"/>
          </p:cNvSpPr>
          <p:nvPr/>
        </p:nvSpPr>
        <p:spPr bwMode="auto">
          <a:xfrm>
            <a:off x="4114800" y="22860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24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48" name="Line 12"/>
          <p:cNvSpPr>
            <a:spLocks noChangeShapeType="1"/>
          </p:cNvSpPr>
          <p:nvPr/>
        </p:nvSpPr>
        <p:spPr bwMode="auto">
          <a:xfrm>
            <a:off x="7239000" y="4267200"/>
            <a:ext cx="762000" cy="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49" name="Line 13"/>
          <p:cNvSpPr>
            <a:spLocks noChangeShapeType="1"/>
          </p:cNvSpPr>
          <p:nvPr/>
        </p:nvSpPr>
        <p:spPr bwMode="auto">
          <a:xfrm flipH="1">
            <a:off x="7162800" y="4267200"/>
            <a:ext cx="762000" cy="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154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4346"/>
                                        </p:tgtEl>
                                        <p:attrNameLst>
                                          <p:attrName>style.visibility</p:attrName>
                                        </p:attrNameLst>
                                      </p:cBhvr>
                                      <p:to>
                                        <p:strVal val="visible"/>
                                      </p:to>
                                    </p:set>
                                    <p:animEffect transition="in" filter="fade">
                                      <p:cBhvr>
                                        <p:cTn id="10" dur="500"/>
                                        <p:tgtEl>
                                          <p:spTgt spid="143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347"/>
                                        </p:tgtEl>
                                        <p:attrNameLst>
                                          <p:attrName>style.visibility</p:attrName>
                                        </p:attrNameLst>
                                      </p:cBhvr>
                                      <p:to>
                                        <p:strVal val="visible"/>
                                      </p:to>
                                    </p:set>
                                    <p:animEffect transition="in" filter="fade">
                                      <p:cBhvr>
                                        <p:cTn id="13" dur="1000"/>
                                        <p:tgtEl>
                                          <p:spTgt spid="1434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339">
                                            <p:txEl>
                                              <p:pRg st="2" end="2"/>
                                            </p:txEl>
                                          </p:spTgt>
                                        </p:tgtEl>
                                        <p:attrNameLst>
                                          <p:attrName>style.visibility</p:attrName>
                                        </p:attrNameLst>
                                      </p:cBhvr>
                                      <p:to>
                                        <p:strVal val="visible"/>
                                      </p:to>
                                    </p:set>
                                  </p:childTnLst>
                                </p:cTn>
                              </p:par>
                            </p:childTnLst>
                          </p:cTn>
                        </p:par>
                        <p:par>
                          <p:cTn id="18" fill="hold" nodeType="afterGroup">
                            <p:stCondLst>
                              <p:cond delay="0"/>
                            </p:stCondLst>
                            <p:childTnLst>
                              <p:par>
                                <p:cTn id="19" presetID="10" presetClass="entr" presetSubtype="0" fill="hold" grpId="0" nodeType="afterEffect">
                                  <p:stCondLst>
                                    <p:cond delay="0"/>
                                  </p:stCondLst>
                                  <p:childTnLst>
                                    <p:set>
                                      <p:cBhvr>
                                        <p:cTn id="20" dur="1" fill="hold">
                                          <p:stCondLst>
                                            <p:cond delay="0"/>
                                          </p:stCondLst>
                                        </p:cTn>
                                        <p:tgtEl>
                                          <p:spTgt spid="14343"/>
                                        </p:tgtEl>
                                        <p:attrNameLst>
                                          <p:attrName>style.visibility</p:attrName>
                                        </p:attrNameLst>
                                      </p:cBhvr>
                                      <p:to>
                                        <p:strVal val="visible"/>
                                      </p:to>
                                    </p:set>
                                    <p:animEffect transition="in" filter="fade">
                                      <p:cBhvr>
                                        <p:cTn id="21" dur="500"/>
                                        <p:tgtEl>
                                          <p:spTgt spid="1434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342"/>
                                        </p:tgtEl>
                                        <p:attrNameLst>
                                          <p:attrName>style.visibility</p:attrName>
                                        </p:attrNameLst>
                                      </p:cBhvr>
                                      <p:to>
                                        <p:strVal val="visible"/>
                                      </p:to>
                                    </p:set>
                                    <p:animEffect transition="in" filter="fade">
                                      <p:cBhvr>
                                        <p:cTn id="24" dur="500"/>
                                        <p:tgtEl>
                                          <p:spTgt spid="1434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339">
                                            <p:txEl>
                                              <p:pRg st="4" end="4"/>
                                            </p:txEl>
                                          </p:spTgt>
                                        </p:tgtEl>
                                        <p:attrNameLst>
                                          <p:attrName>style.visibility</p:attrName>
                                        </p:attrNameLst>
                                      </p:cBhvr>
                                      <p:to>
                                        <p:strVal val="visible"/>
                                      </p:to>
                                    </p:set>
                                  </p:childTnLst>
                                </p:cTn>
                              </p:par>
                            </p:childTnLst>
                          </p:cTn>
                        </p:par>
                        <p:par>
                          <p:cTn id="29" fill="hold" nodeType="afterGroup">
                            <p:stCondLst>
                              <p:cond delay="0"/>
                            </p:stCondLst>
                            <p:childTnLst>
                              <p:par>
                                <p:cTn id="30" presetID="10" presetClass="entr" presetSubtype="0" fill="hold" grpId="0" nodeType="afterEffect">
                                  <p:stCondLst>
                                    <p:cond delay="0"/>
                                  </p:stCondLst>
                                  <p:childTnLst>
                                    <p:set>
                                      <p:cBhvr>
                                        <p:cTn id="31" dur="1" fill="hold">
                                          <p:stCondLst>
                                            <p:cond delay="0"/>
                                          </p:stCondLst>
                                        </p:cTn>
                                        <p:tgtEl>
                                          <p:spTgt spid="14340"/>
                                        </p:tgtEl>
                                        <p:attrNameLst>
                                          <p:attrName>style.visibility</p:attrName>
                                        </p:attrNameLst>
                                      </p:cBhvr>
                                      <p:to>
                                        <p:strVal val="visible"/>
                                      </p:to>
                                    </p:set>
                                    <p:animEffect transition="in" filter="fade">
                                      <p:cBhvr>
                                        <p:cTn id="32" dur="500"/>
                                        <p:tgtEl>
                                          <p:spTgt spid="14340"/>
                                        </p:tgtEl>
                                      </p:cBhvr>
                                    </p:animEffect>
                                  </p:childTnLst>
                                </p:cTn>
                              </p:par>
                            </p:childTnLst>
                          </p:cTn>
                        </p:par>
                        <p:par>
                          <p:cTn id="33" fill="hold" nodeType="afterGroup">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4341"/>
                                        </p:tgtEl>
                                        <p:attrNameLst>
                                          <p:attrName>style.visibility</p:attrName>
                                        </p:attrNameLst>
                                      </p:cBhvr>
                                      <p:to>
                                        <p:strVal val="visible"/>
                                      </p:to>
                                    </p:set>
                                    <p:animEffect transition="in" filter="fade">
                                      <p:cBhvr>
                                        <p:cTn id="36" dur="500"/>
                                        <p:tgtEl>
                                          <p:spTgt spid="14341"/>
                                        </p:tgtEl>
                                      </p:cBhvr>
                                    </p:animEffect>
                                  </p:childTnLst>
                                </p:cTn>
                              </p:par>
                            </p:childTnLst>
                          </p:cTn>
                        </p:par>
                        <p:par>
                          <p:cTn id="37" fill="hold" nodeType="afterGroup">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4348"/>
                                        </p:tgtEl>
                                        <p:attrNameLst>
                                          <p:attrName>style.visibility</p:attrName>
                                        </p:attrNameLst>
                                      </p:cBhvr>
                                      <p:to>
                                        <p:strVal val="visible"/>
                                      </p:to>
                                    </p:set>
                                    <p:animEffect transition="in" filter="wipe(left)">
                                      <p:cBhvr>
                                        <p:cTn id="40" dur="500"/>
                                        <p:tgtEl>
                                          <p:spTgt spid="14348"/>
                                        </p:tgtEl>
                                      </p:cBhvr>
                                    </p:animEffect>
                                  </p:childTnLst>
                                </p:cTn>
                              </p:par>
                            </p:childTnLst>
                          </p:cTn>
                        </p:par>
                        <p:par>
                          <p:cTn id="41" fill="hold" nodeType="afterGroup">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14344"/>
                                        </p:tgtEl>
                                        <p:attrNameLst>
                                          <p:attrName>style.visibility</p:attrName>
                                        </p:attrNameLst>
                                      </p:cBhvr>
                                      <p:to>
                                        <p:strVal val="visible"/>
                                      </p:to>
                                    </p:set>
                                    <p:animEffect transition="in" filter="fade">
                                      <p:cBhvr>
                                        <p:cTn id="44" dur="500"/>
                                        <p:tgtEl>
                                          <p:spTgt spid="14344"/>
                                        </p:tgtEl>
                                      </p:cBhvr>
                                    </p:animEffect>
                                  </p:childTnLst>
                                </p:cTn>
                              </p:par>
                            </p:childTnLst>
                          </p:cTn>
                        </p:par>
                        <p:par>
                          <p:cTn id="45" fill="hold" nodeType="afterGroup">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14345"/>
                                        </p:tgtEl>
                                        <p:attrNameLst>
                                          <p:attrName>style.visibility</p:attrName>
                                        </p:attrNameLst>
                                      </p:cBhvr>
                                      <p:to>
                                        <p:strVal val="visible"/>
                                      </p:to>
                                    </p:set>
                                    <p:animEffect transition="in" filter="fade">
                                      <p:cBhvr>
                                        <p:cTn id="48" dur="500"/>
                                        <p:tgtEl>
                                          <p:spTgt spid="14345"/>
                                        </p:tgtEl>
                                      </p:cBhvr>
                                    </p:animEffect>
                                  </p:childTnLst>
                                </p:cTn>
                              </p:par>
                              <p:par>
                                <p:cTn id="49" presetID="10" presetClass="exit" presetSubtype="0" fill="hold" grpId="1" nodeType="withEffect">
                                  <p:stCondLst>
                                    <p:cond delay="0"/>
                                  </p:stCondLst>
                                  <p:childTnLst>
                                    <p:animEffect transition="out" filter="fade">
                                      <p:cBhvr>
                                        <p:cTn id="50" dur="500"/>
                                        <p:tgtEl>
                                          <p:spTgt spid="14341"/>
                                        </p:tgtEl>
                                      </p:cBhvr>
                                    </p:animEffect>
                                    <p:set>
                                      <p:cBhvr>
                                        <p:cTn id="51" dur="1" fill="hold">
                                          <p:stCondLst>
                                            <p:cond delay="499"/>
                                          </p:stCondLst>
                                        </p:cTn>
                                        <p:tgtEl>
                                          <p:spTgt spid="14341"/>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4340"/>
                                        </p:tgtEl>
                                      </p:cBhvr>
                                    </p:animEffect>
                                    <p:set>
                                      <p:cBhvr>
                                        <p:cTn id="54" dur="1" fill="hold">
                                          <p:stCondLst>
                                            <p:cond delay="499"/>
                                          </p:stCondLst>
                                        </p:cTn>
                                        <p:tgtEl>
                                          <p:spTgt spid="14340"/>
                                        </p:tgtEl>
                                        <p:attrNameLst>
                                          <p:attrName>style.visibility</p:attrName>
                                        </p:attrNameLst>
                                      </p:cBhvr>
                                      <p:to>
                                        <p:strVal val="hidden"/>
                                      </p:to>
                                    </p:set>
                                  </p:childTnLst>
                                </p:cTn>
                              </p:par>
                            </p:childTnLst>
                          </p:cTn>
                        </p:par>
                        <p:par>
                          <p:cTn id="55" fill="hold" nodeType="afterGroup">
                            <p:stCondLst>
                              <p:cond delay="2500"/>
                            </p:stCondLst>
                            <p:childTnLst>
                              <p:par>
                                <p:cTn id="56" presetID="22" presetClass="entr" presetSubtype="2" fill="hold" grpId="0" nodeType="afterEffect">
                                  <p:stCondLst>
                                    <p:cond delay="0"/>
                                  </p:stCondLst>
                                  <p:childTnLst>
                                    <p:set>
                                      <p:cBhvr>
                                        <p:cTn id="57" dur="1" fill="hold">
                                          <p:stCondLst>
                                            <p:cond delay="0"/>
                                          </p:stCondLst>
                                        </p:cTn>
                                        <p:tgtEl>
                                          <p:spTgt spid="14349"/>
                                        </p:tgtEl>
                                        <p:attrNameLst>
                                          <p:attrName>style.visibility</p:attrName>
                                        </p:attrNameLst>
                                      </p:cBhvr>
                                      <p:to>
                                        <p:strVal val="visible"/>
                                      </p:to>
                                    </p:set>
                                    <p:animEffect transition="in" filter="wipe(right)">
                                      <p:cBhvr>
                                        <p:cTn id="58" dur="500"/>
                                        <p:tgtEl>
                                          <p:spTgt spid="14349"/>
                                        </p:tgtEl>
                                      </p:cBhvr>
                                    </p:animEffect>
                                  </p:childTnLst>
                                </p:cTn>
                              </p:par>
                            </p:childTnLst>
                          </p:cTn>
                        </p:par>
                        <p:par>
                          <p:cTn id="59" fill="hold" nodeType="afterGroup">
                            <p:stCondLst>
                              <p:cond delay="3000"/>
                            </p:stCondLst>
                            <p:childTnLst>
                              <p:par>
                                <p:cTn id="60" presetID="10" presetClass="entr" presetSubtype="0" fill="hold" grpId="2" nodeType="afterEffect">
                                  <p:stCondLst>
                                    <p:cond delay="0"/>
                                  </p:stCondLst>
                                  <p:childTnLst>
                                    <p:set>
                                      <p:cBhvr>
                                        <p:cTn id="61" dur="1" fill="hold">
                                          <p:stCondLst>
                                            <p:cond delay="0"/>
                                          </p:stCondLst>
                                        </p:cTn>
                                        <p:tgtEl>
                                          <p:spTgt spid="14340"/>
                                        </p:tgtEl>
                                        <p:attrNameLst>
                                          <p:attrName>style.visibility</p:attrName>
                                        </p:attrNameLst>
                                      </p:cBhvr>
                                      <p:to>
                                        <p:strVal val="visible"/>
                                      </p:to>
                                    </p:set>
                                    <p:animEffect transition="in" filter="fade">
                                      <p:cBhvr>
                                        <p:cTn id="62" dur="500"/>
                                        <p:tgtEl>
                                          <p:spTgt spid="14340"/>
                                        </p:tgtEl>
                                      </p:cBhvr>
                                    </p:animEffect>
                                  </p:childTnLst>
                                </p:cTn>
                              </p:par>
                              <p:par>
                                <p:cTn id="63" presetID="10" presetClass="entr" presetSubtype="0" fill="hold" grpId="2" nodeType="withEffect">
                                  <p:stCondLst>
                                    <p:cond delay="0"/>
                                  </p:stCondLst>
                                  <p:childTnLst>
                                    <p:set>
                                      <p:cBhvr>
                                        <p:cTn id="64" dur="1" fill="hold">
                                          <p:stCondLst>
                                            <p:cond delay="0"/>
                                          </p:stCondLst>
                                        </p:cTn>
                                        <p:tgtEl>
                                          <p:spTgt spid="14341"/>
                                        </p:tgtEl>
                                        <p:attrNameLst>
                                          <p:attrName>style.visibility</p:attrName>
                                        </p:attrNameLst>
                                      </p:cBhvr>
                                      <p:to>
                                        <p:strVal val="visible"/>
                                      </p:to>
                                    </p:set>
                                    <p:animEffect transition="in" filter="fade">
                                      <p:cBhvr>
                                        <p:cTn id="65" dur="500"/>
                                        <p:tgtEl>
                                          <p:spTgt spid="14341"/>
                                        </p:tgtEl>
                                      </p:cBhvr>
                                    </p:animEffect>
                                  </p:childTnLst>
                                </p:cTn>
                              </p:par>
                              <p:par>
                                <p:cTn id="66" presetID="10" presetClass="exit" presetSubtype="0" fill="hold" grpId="1" nodeType="withEffect">
                                  <p:stCondLst>
                                    <p:cond delay="0"/>
                                  </p:stCondLst>
                                  <p:childTnLst>
                                    <p:animEffect transition="out" filter="fade">
                                      <p:cBhvr>
                                        <p:cTn id="67" dur="500"/>
                                        <p:tgtEl>
                                          <p:spTgt spid="14344"/>
                                        </p:tgtEl>
                                      </p:cBhvr>
                                    </p:animEffect>
                                    <p:set>
                                      <p:cBhvr>
                                        <p:cTn id="68" dur="1" fill="hold">
                                          <p:stCondLst>
                                            <p:cond delay="499"/>
                                          </p:stCondLst>
                                        </p:cTn>
                                        <p:tgtEl>
                                          <p:spTgt spid="14344"/>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4345"/>
                                        </p:tgtEl>
                                      </p:cBhvr>
                                    </p:animEffect>
                                    <p:set>
                                      <p:cBhvr>
                                        <p:cTn id="71" dur="1" fill="hold">
                                          <p:stCondLst>
                                            <p:cond delay="499"/>
                                          </p:stCondLst>
                                        </p:cTn>
                                        <p:tgtEl>
                                          <p:spTgt spid="14345"/>
                                        </p:tgtEl>
                                        <p:attrNameLst>
                                          <p:attrName>style.visibility</p:attrName>
                                        </p:attrNameLst>
                                      </p:cBhvr>
                                      <p:to>
                                        <p:strVal val="hidden"/>
                                      </p:to>
                                    </p:set>
                                  </p:childTnLst>
                                </p:cTn>
                              </p:par>
                            </p:childTnLst>
                          </p:cTn>
                        </p:par>
                        <p:par>
                          <p:cTn id="72" fill="hold" nodeType="afterGroup">
                            <p:stCondLst>
                              <p:cond delay="3500"/>
                            </p:stCondLst>
                            <p:childTnLst>
                              <p:par>
                                <p:cTn id="73" presetID="10" presetClass="entr" presetSubtype="0" fill="hold" grpId="2" nodeType="afterEffect">
                                  <p:stCondLst>
                                    <p:cond delay="0"/>
                                  </p:stCondLst>
                                  <p:childTnLst>
                                    <p:set>
                                      <p:cBhvr>
                                        <p:cTn id="74" dur="1" fill="hold">
                                          <p:stCondLst>
                                            <p:cond delay="0"/>
                                          </p:stCondLst>
                                        </p:cTn>
                                        <p:tgtEl>
                                          <p:spTgt spid="14344"/>
                                        </p:tgtEl>
                                        <p:attrNameLst>
                                          <p:attrName>style.visibility</p:attrName>
                                        </p:attrNameLst>
                                      </p:cBhvr>
                                      <p:to>
                                        <p:strVal val="visible"/>
                                      </p:to>
                                    </p:set>
                                    <p:animEffect transition="in" filter="fade">
                                      <p:cBhvr>
                                        <p:cTn id="75" dur="500"/>
                                        <p:tgtEl>
                                          <p:spTgt spid="14344"/>
                                        </p:tgtEl>
                                      </p:cBhvr>
                                    </p:animEffect>
                                  </p:childTnLst>
                                </p:cTn>
                              </p:par>
                              <p:par>
                                <p:cTn id="76" presetID="10" presetClass="entr" presetSubtype="0" fill="hold" grpId="2" nodeType="withEffect">
                                  <p:stCondLst>
                                    <p:cond delay="0"/>
                                  </p:stCondLst>
                                  <p:childTnLst>
                                    <p:set>
                                      <p:cBhvr>
                                        <p:cTn id="77" dur="1" fill="hold">
                                          <p:stCondLst>
                                            <p:cond delay="0"/>
                                          </p:stCondLst>
                                        </p:cTn>
                                        <p:tgtEl>
                                          <p:spTgt spid="14345"/>
                                        </p:tgtEl>
                                        <p:attrNameLst>
                                          <p:attrName>style.visibility</p:attrName>
                                        </p:attrNameLst>
                                      </p:cBhvr>
                                      <p:to>
                                        <p:strVal val="visible"/>
                                      </p:to>
                                    </p:set>
                                    <p:animEffect transition="in" filter="fade">
                                      <p:cBhvr>
                                        <p:cTn id="78" dur="500"/>
                                        <p:tgtEl>
                                          <p:spTgt spid="14345"/>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bldLvl="4"/>
      <p:bldP spid="14340" grpId="0" animBg="1"/>
      <p:bldP spid="14340" grpId="1" animBg="1"/>
      <p:bldP spid="14340" grpId="2" animBg="1"/>
      <p:bldP spid="14341" grpId="0"/>
      <p:bldP spid="14341" grpId="1"/>
      <p:bldP spid="14341" grpId="2"/>
      <p:bldP spid="14342" grpId="0" animBg="1"/>
      <p:bldP spid="14343" grpId="0"/>
      <p:bldP spid="14344" grpId="0" animBg="1"/>
      <p:bldP spid="14344" grpId="1" animBg="1"/>
      <p:bldP spid="14344" grpId="2" animBg="1"/>
      <p:bldP spid="14345" grpId="0"/>
      <p:bldP spid="14345" grpId="1"/>
      <p:bldP spid="14345" grpId="2"/>
      <p:bldP spid="14346" grpId="0" animBg="1"/>
      <p:bldP spid="14347" grpId="0"/>
      <p:bldP spid="14348" grpId="0" animBg="1"/>
      <p:bldP spid="1434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8" name="Oval 18"/>
          <p:cNvSpPr>
            <a:spLocks noChangeArrowheads="1"/>
          </p:cNvSpPr>
          <p:nvPr/>
        </p:nvSpPr>
        <p:spPr bwMode="auto">
          <a:xfrm>
            <a:off x="3200400" y="3429000"/>
            <a:ext cx="1524000" cy="685800"/>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79" name="Text Box 19"/>
          <p:cNvSpPr txBox="1">
            <a:spLocks noChangeArrowheads="1"/>
          </p:cNvSpPr>
          <p:nvPr/>
        </p:nvSpPr>
        <p:spPr bwMode="auto">
          <a:xfrm>
            <a:off x="3733800" y="35052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24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92" name="Rectangle 6"/>
          <p:cNvSpPr>
            <a:spLocks noGrp="1" noChangeArrowheads="1"/>
          </p:cNvSpPr>
          <p:nvPr>
            <p:ph type="title"/>
          </p:nvPr>
        </p:nvSpPr>
        <p:spPr/>
        <p:txBody>
          <a:bodyPr/>
          <a:lstStyle/>
          <a:p>
            <a:pPr eaLnBrk="1" hangingPunct="1"/>
            <a:r>
              <a:rPr lang="en-US" altLang="en-US" dirty="0" smtClean="0"/>
              <a:t>In red light</a:t>
            </a:r>
          </a:p>
        </p:txBody>
      </p:sp>
      <p:sp>
        <p:nvSpPr>
          <p:cNvPr id="15369" name="Oval 9"/>
          <p:cNvSpPr>
            <a:spLocks noChangeArrowheads="1"/>
          </p:cNvSpPr>
          <p:nvPr/>
        </p:nvSpPr>
        <p:spPr bwMode="auto">
          <a:xfrm>
            <a:off x="3200400" y="3429000"/>
            <a:ext cx="1524000" cy="685800"/>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94" name="Text Box 10"/>
          <p:cNvSpPr txBox="1">
            <a:spLocks noChangeArrowheads="1"/>
          </p:cNvSpPr>
          <p:nvPr/>
        </p:nvSpPr>
        <p:spPr bwMode="auto">
          <a:xfrm>
            <a:off x="3733800" y="3505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24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95" name="Oval 11"/>
          <p:cNvSpPr>
            <a:spLocks noChangeArrowheads="1"/>
          </p:cNvSpPr>
          <p:nvPr/>
        </p:nvSpPr>
        <p:spPr bwMode="auto">
          <a:xfrm>
            <a:off x="6781800" y="3505200"/>
            <a:ext cx="1524000" cy="685800"/>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96" name="Text Box 12"/>
          <p:cNvSpPr txBox="1">
            <a:spLocks noChangeArrowheads="1"/>
          </p:cNvSpPr>
          <p:nvPr/>
        </p:nvSpPr>
        <p:spPr bwMode="auto">
          <a:xfrm>
            <a:off x="7315200" y="3581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24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73" name="Line 13"/>
          <p:cNvSpPr>
            <a:spLocks noChangeShapeType="1"/>
          </p:cNvSpPr>
          <p:nvPr/>
        </p:nvSpPr>
        <p:spPr bwMode="auto">
          <a:xfrm flipH="1">
            <a:off x="3962400" y="1447800"/>
            <a:ext cx="0" cy="2057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74" name="Line 14"/>
          <p:cNvSpPr>
            <a:spLocks noChangeShapeType="1"/>
          </p:cNvSpPr>
          <p:nvPr/>
        </p:nvSpPr>
        <p:spPr bwMode="auto">
          <a:xfrm flipH="1">
            <a:off x="7467600" y="1524000"/>
            <a:ext cx="0" cy="2057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75" name="Text Box 15"/>
          <p:cNvSpPr txBox="1">
            <a:spLocks noChangeArrowheads="1"/>
          </p:cNvSpPr>
          <p:nvPr/>
        </p:nvSpPr>
        <p:spPr bwMode="auto">
          <a:xfrm>
            <a:off x="2819400" y="4953000"/>
            <a:ext cx="228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P</a:t>
            </a:r>
            <a:r>
              <a:rPr kumimoji="0" lang="en-US" altLang="en-US" sz="1800" b="0" i="0" u="none" strike="noStrike" kern="1200" cap="none" spc="0" normalizeH="0" baseline="-25000" noProof="0">
                <a:ln>
                  <a:noFill/>
                </a:ln>
                <a:solidFill>
                  <a:prstClr val="white"/>
                </a:solidFill>
                <a:effectLst/>
                <a:uLnTx/>
                <a:uFillTx/>
                <a:latin typeface="Arial" panose="020B0604020202020204" pitchFamily="34" charset="0"/>
                <a:ea typeface="+mn-ea"/>
                <a:cs typeface="+mn-cs"/>
              </a:rPr>
              <a:t>r</a:t>
            </a: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absorbs red light, changes to P</a:t>
            </a:r>
            <a:r>
              <a:rPr kumimoji="0" lang="en-US" altLang="en-US" sz="1800" b="0" i="0" u="none" strike="noStrike" kern="1200" cap="none" spc="0" normalizeH="0" baseline="-25000" noProof="0">
                <a:ln>
                  <a:noFill/>
                </a:ln>
                <a:solidFill>
                  <a:prstClr val="white"/>
                </a:solidFill>
                <a:effectLst/>
                <a:uLnTx/>
                <a:uFillTx/>
                <a:latin typeface="Arial" panose="020B0604020202020204" pitchFamily="34" charset="0"/>
                <a:ea typeface="+mn-ea"/>
                <a:cs typeface="+mn-cs"/>
              </a:rPr>
              <a:t>fr</a:t>
            </a: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form.</a:t>
            </a:r>
          </a:p>
        </p:txBody>
      </p:sp>
      <p:sp>
        <p:nvSpPr>
          <p:cNvPr id="15377" name="Text Box 17"/>
          <p:cNvSpPr txBox="1">
            <a:spLocks noChangeArrowheads="1"/>
          </p:cNvSpPr>
          <p:nvPr/>
        </p:nvSpPr>
        <p:spPr bwMode="auto">
          <a:xfrm>
            <a:off x="6477000" y="4953000"/>
            <a:ext cx="251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P</a:t>
            </a:r>
            <a:r>
              <a:rPr kumimoji="0" lang="en-US" altLang="en-US" sz="1800" b="0" i="0" u="none" strike="noStrike" kern="1200" cap="none" spc="0" normalizeH="0" baseline="-25000" noProof="0">
                <a:ln>
                  <a:noFill/>
                </a:ln>
                <a:solidFill>
                  <a:prstClr val="white"/>
                </a:solidFill>
                <a:effectLst/>
                <a:uLnTx/>
                <a:uFillTx/>
                <a:latin typeface="Arial" panose="020B0604020202020204" pitchFamily="34" charset="0"/>
                <a:ea typeface="+mn-ea"/>
                <a:cs typeface="+mn-cs"/>
              </a:rPr>
              <a:t>fr</a:t>
            </a: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doesn’t absorb red light, stays the same. </a:t>
            </a:r>
          </a:p>
        </p:txBody>
      </p:sp>
    </p:spTree>
    <p:extLst>
      <p:ext uri="{BB962C8B-B14F-4D97-AF65-F5344CB8AC3E}">
        <p14:creationId xmlns:p14="http://schemas.microsoft.com/office/powerpoint/2010/main" val="2092642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375"/>
                                        </p:tgtEl>
                                        <p:attrNameLst>
                                          <p:attrName>style.visibility</p:attrName>
                                        </p:attrNameLst>
                                      </p:cBhvr>
                                      <p:to>
                                        <p:strVal val="visible"/>
                                      </p:to>
                                    </p:set>
                                  </p:childTnLst>
                                  <p:subTnLst>
                                    <p:animClr clrSpc="rgb" dir="cw">
                                      <p:cBhvr override="childStyle">
                                        <p:cTn dur="1" fill="hold" display="0" masterRel="nextClick" afterEffect="1"/>
                                        <p:tgtEl>
                                          <p:spTgt spid="15375"/>
                                        </p:tgtEl>
                                        <p:attrNameLst>
                                          <p:attrName>ppt_c</p:attrName>
                                        </p:attrNameLst>
                                      </p:cBhvr>
                                      <p:to>
                                        <a:srgbClr val="62BCA4"/>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5373"/>
                                        </p:tgtEl>
                                        <p:attrNameLst>
                                          <p:attrName>style.visibility</p:attrName>
                                        </p:attrNameLst>
                                      </p:cBhvr>
                                      <p:to>
                                        <p:strVal val="visible"/>
                                      </p:to>
                                    </p:set>
                                    <p:animEffect transition="in" filter="wipe(up)">
                                      <p:cBhvr>
                                        <p:cTn id="11" dur="500"/>
                                        <p:tgtEl>
                                          <p:spTgt spid="15373"/>
                                        </p:tgtEl>
                                      </p:cBhvr>
                                    </p:animEffect>
                                  </p:childTnLst>
                                  <p:subTnLst>
                                    <p:set>
                                      <p:cBhvr override="childStyle">
                                        <p:cTn dur="1" fill="hold" display="0" masterRel="nextClick" afterEffect="1"/>
                                        <p:tgtEl>
                                          <p:spTgt spid="15373"/>
                                        </p:tgtEl>
                                        <p:attrNameLst>
                                          <p:attrName>style.visibility</p:attrName>
                                        </p:attrNameLst>
                                      </p:cBhvr>
                                      <p:to>
                                        <p:strVal val="hidden"/>
                                      </p:to>
                                    </p:set>
                                  </p:subTnLst>
                                </p:cTn>
                              </p:par>
                            </p:childTnLst>
                          </p:cTn>
                        </p:par>
                        <p:par>
                          <p:cTn id="12" fill="hold" nodeType="afterGroup">
                            <p:stCondLst>
                              <p:cond delay="500"/>
                            </p:stCondLst>
                            <p:childTnLst>
                              <p:par>
                                <p:cTn id="13" presetID="26" presetClass="emph" presetSubtype="0" fill="hold" grpId="0" nodeType="afterEffect">
                                  <p:stCondLst>
                                    <p:cond delay="0"/>
                                  </p:stCondLst>
                                  <p:childTnLst>
                                    <p:animEffect transition="out" filter="fade">
                                      <p:cBhvr>
                                        <p:cTn id="14" dur="500" tmFilter="0, 0; .2, .5; .8, .5; 1, 0"/>
                                        <p:tgtEl>
                                          <p:spTgt spid="15369"/>
                                        </p:tgtEl>
                                      </p:cBhvr>
                                    </p:animEffect>
                                    <p:animScale>
                                      <p:cBhvr>
                                        <p:cTn id="15" dur="250" autoRev="1" fill="hold"/>
                                        <p:tgtEl>
                                          <p:spTgt spid="15369"/>
                                        </p:tgtEl>
                                      </p:cBhvr>
                                      <p:by x="105000" y="105000"/>
                                    </p:animScale>
                                  </p:childTnLst>
                                  <p:subTnLst>
                                    <p:set>
                                      <p:cBhvr override="childStyle">
                                        <p:cTn dur="1" fill="hold" display="0" masterRel="sameClick" afterEffect="1">
                                          <p:stCondLst>
                                            <p:cond evt="end" delay="0">
                                              <p:tn val="13"/>
                                            </p:cond>
                                          </p:stCondLst>
                                        </p:cTn>
                                        <p:tgtEl>
                                          <p:spTgt spid="15369"/>
                                        </p:tgtEl>
                                        <p:attrNameLst>
                                          <p:attrName>style.visibility</p:attrName>
                                        </p:attrNameLst>
                                      </p:cBhvr>
                                      <p:to>
                                        <p:strVal val="hidden"/>
                                      </p:to>
                                    </p:set>
                                  </p:subTnLst>
                                </p:cTn>
                              </p:par>
                            </p:childTnLst>
                          </p:cTn>
                        </p:par>
                        <p:par>
                          <p:cTn id="16" fill="hold" nodeType="afterGroup">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15378"/>
                                        </p:tgtEl>
                                        <p:attrNameLst>
                                          <p:attrName>style.visibility</p:attrName>
                                        </p:attrNameLst>
                                      </p:cBhvr>
                                      <p:to>
                                        <p:strVal val="visible"/>
                                      </p:to>
                                    </p:set>
                                  </p:childTnLst>
                                </p:cTn>
                              </p:par>
                            </p:childTnLst>
                          </p:cTn>
                        </p:par>
                        <p:par>
                          <p:cTn id="19" fill="hold" nodeType="afterGroup">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15379"/>
                                        </p:tgtEl>
                                        <p:attrNameLst>
                                          <p:attrName>style.visibility</p:attrName>
                                        </p:attrNameLst>
                                      </p:cBhvr>
                                      <p:to>
                                        <p:strVal val="visible"/>
                                      </p:to>
                                    </p:se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5377"/>
                                        </p:tgtEl>
                                        <p:attrNameLst>
                                          <p:attrName>style.visibility</p:attrName>
                                        </p:attrNameLst>
                                      </p:cBhvr>
                                      <p:to>
                                        <p:strVal val="visible"/>
                                      </p:to>
                                    </p:set>
                                  </p:childTnLst>
                                  <p:subTnLst>
                                    <p:animClr clrSpc="rgb" dir="cw">
                                      <p:cBhvr override="childStyle">
                                        <p:cTn dur="1" fill="hold" display="0" masterRel="nextClick" afterEffect="1"/>
                                        <p:tgtEl>
                                          <p:spTgt spid="15377"/>
                                        </p:tgtEl>
                                        <p:attrNameLst>
                                          <p:attrName>ppt_c</p:attrName>
                                        </p:attrNameLst>
                                      </p:cBhvr>
                                      <p:to>
                                        <a:srgbClr val="62BCA4"/>
                                      </p:to>
                                    </p:animClr>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5374"/>
                                        </p:tgtEl>
                                        <p:attrNameLst>
                                          <p:attrName>style.visibility</p:attrName>
                                        </p:attrNameLst>
                                      </p:cBhvr>
                                      <p:to>
                                        <p:strVal val="visible"/>
                                      </p:to>
                                    </p:set>
                                    <p:animEffect transition="in" filter="wipe(up)">
                                      <p:cBhvr>
                                        <p:cTn id="29" dur="500"/>
                                        <p:tgtEl>
                                          <p:spTgt spid="15374"/>
                                        </p:tgtEl>
                                      </p:cBhvr>
                                    </p:animEffect>
                                  </p:childTnLst>
                                  <p:subTnLst>
                                    <p:set>
                                      <p:cBhvr override="childStyle">
                                        <p:cTn dur="1" fill="hold" display="0" masterRel="sameClick" afterEffect="1">
                                          <p:stCondLst>
                                            <p:cond evt="end" delay="0">
                                              <p:tn val="27"/>
                                            </p:cond>
                                          </p:stCondLst>
                                        </p:cTn>
                                        <p:tgtEl>
                                          <p:spTgt spid="1537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8" grpId="0" animBg="1"/>
      <p:bldP spid="15379" grpId="0"/>
      <p:bldP spid="15369" grpId="0" animBg="1"/>
      <p:bldP spid="15373" grpId="0" animBg="1"/>
      <p:bldP spid="15374" grpId="0" animBg="1"/>
      <p:bldP spid="15375" grpId="0"/>
      <p:bldP spid="1537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mtClean="0"/>
              <a:t>In far red light</a:t>
            </a:r>
          </a:p>
        </p:txBody>
      </p:sp>
      <p:sp>
        <p:nvSpPr>
          <p:cNvPr id="13315" name="Oval 3"/>
          <p:cNvSpPr>
            <a:spLocks noChangeArrowheads="1"/>
          </p:cNvSpPr>
          <p:nvPr/>
        </p:nvSpPr>
        <p:spPr bwMode="auto">
          <a:xfrm>
            <a:off x="3200400" y="3429000"/>
            <a:ext cx="1524000" cy="685800"/>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316" name="Text Box 4"/>
          <p:cNvSpPr txBox="1">
            <a:spLocks noChangeArrowheads="1"/>
          </p:cNvSpPr>
          <p:nvPr/>
        </p:nvSpPr>
        <p:spPr bwMode="auto">
          <a:xfrm>
            <a:off x="3733800" y="3505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24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37" name="Oval 5"/>
          <p:cNvSpPr>
            <a:spLocks noChangeArrowheads="1"/>
          </p:cNvSpPr>
          <p:nvPr/>
        </p:nvSpPr>
        <p:spPr bwMode="auto">
          <a:xfrm>
            <a:off x="6781800" y="3505200"/>
            <a:ext cx="1524000" cy="685800"/>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318" name="Text Box 6"/>
          <p:cNvSpPr txBox="1">
            <a:spLocks noChangeArrowheads="1"/>
          </p:cNvSpPr>
          <p:nvPr/>
        </p:nvSpPr>
        <p:spPr bwMode="auto">
          <a:xfrm>
            <a:off x="7315200" y="3581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24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39" name="Line 7"/>
          <p:cNvSpPr>
            <a:spLocks noChangeShapeType="1"/>
          </p:cNvSpPr>
          <p:nvPr/>
        </p:nvSpPr>
        <p:spPr bwMode="auto">
          <a:xfrm flipH="1">
            <a:off x="3962400" y="1447800"/>
            <a:ext cx="0" cy="2057400"/>
          </a:xfrm>
          <a:prstGeom prst="line">
            <a:avLst/>
          </a:prstGeom>
          <a:noFill/>
          <a:ln w="76200">
            <a:solidFill>
              <a:srgbClr val="990033"/>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40" name="Line 8"/>
          <p:cNvSpPr>
            <a:spLocks noChangeShapeType="1"/>
          </p:cNvSpPr>
          <p:nvPr/>
        </p:nvSpPr>
        <p:spPr bwMode="auto">
          <a:xfrm flipH="1">
            <a:off x="7543800" y="1524000"/>
            <a:ext cx="0" cy="2057400"/>
          </a:xfrm>
          <a:prstGeom prst="line">
            <a:avLst/>
          </a:prstGeom>
          <a:noFill/>
          <a:ln w="76200">
            <a:solidFill>
              <a:srgbClr val="990033"/>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41" name="Text Box 9"/>
          <p:cNvSpPr txBox="1">
            <a:spLocks noChangeArrowheads="1"/>
          </p:cNvSpPr>
          <p:nvPr/>
        </p:nvSpPr>
        <p:spPr bwMode="auto">
          <a:xfrm>
            <a:off x="6477000" y="4876800"/>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P</a:t>
            </a:r>
            <a:r>
              <a:rPr kumimoji="0" lang="en-US" altLang="en-US" sz="1800" b="0" i="0" u="none" strike="noStrike" kern="1200" cap="none" spc="0" normalizeH="0" baseline="-25000" noProof="0">
                <a:ln>
                  <a:noFill/>
                </a:ln>
                <a:solidFill>
                  <a:prstClr val="white"/>
                </a:solidFill>
                <a:effectLst/>
                <a:uLnTx/>
                <a:uFillTx/>
                <a:latin typeface="Arial" panose="020B0604020202020204" pitchFamily="34" charset="0"/>
                <a:ea typeface="+mn-ea"/>
                <a:cs typeface="+mn-cs"/>
              </a:rPr>
              <a:t>fr</a:t>
            </a: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absorbs far red light, changes to P</a:t>
            </a:r>
            <a:r>
              <a:rPr kumimoji="0" lang="en-US" altLang="en-US" sz="1800" b="0" i="0" u="none" strike="noStrike" kern="1200" cap="none" spc="0" normalizeH="0" baseline="-25000" noProof="0">
                <a:ln>
                  <a:noFill/>
                </a:ln>
                <a:solidFill>
                  <a:prstClr val="white"/>
                </a:solidFill>
                <a:effectLst/>
                <a:uLnTx/>
                <a:uFillTx/>
                <a:latin typeface="Arial" panose="020B0604020202020204" pitchFamily="34" charset="0"/>
                <a:ea typeface="+mn-ea"/>
                <a:cs typeface="+mn-cs"/>
              </a:rPr>
              <a:t>r</a:t>
            </a: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form.</a:t>
            </a:r>
          </a:p>
        </p:txBody>
      </p:sp>
      <p:sp>
        <p:nvSpPr>
          <p:cNvPr id="18442" name="Text Box 10"/>
          <p:cNvSpPr txBox="1">
            <a:spLocks noChangeArrowheads="1"/>
          </p:cNvSpPr>
          <p:nvPr/>
        </p:nvSpPr>
        <p:spPr bwMode="auto">
          <a:xfrm>
            <a:off x="2590800" y="4876800"/>
            <a:ext cx="2743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P</a:t>
            </a:r>
            <a:r>
              <a:rPr kumimoji="0" lang="en-US" altLang="en-US" sz="1800" b="0" i="0" u="none" strike="noStrike" kern="1200" cap="none" spc="0" normalizeH="0" baseline="-25000" noProof="0">
                <a:ln>
                  <a:noFill/>
                </a:ln>
                <a:solidFill>
                  <a:prstClr val="white"/>
                </a:solidFill>
                <a:effectLst/>
                <a:uLnTx/>
                <a:uFillTx/>
                <a:latin typeface="Arial" panose="020B0604020202020204" pitchFamily="34" charset="0"/>
                <a:ea typeface="+mn-ea"/>
                <a:cs typeface="+mn-cs"/>
              </a:rPr>
              <a:t>r</a:t>
            </a: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doesn’t absorb far red light, stays the same. </a:t>
            </a:r>
          </a:p>
        </p:txBody>
      </p:sp>
      <p:sp>
        <p:nvSpPr>
          <p:cNvPr id="18443" name="Oval 11"/>
          <p:cNvSpPr>
            <a:spLocks noChangeArrowheads="1"/>
          </p:cNvSpPr>
          <p:nvPr/>
        </p:nvSpPr>
        <p:spPr bwMode="auto">
          <a:xfrm>
            <a:off x="6781800" y="3505200"/>
            <a:ext cx="1524000" cy="685800"/>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44" name="Text Box 12"/>
          <p:cNvSpPr txBox="1">
            <a:spLocks noChangeArrowheads="1"/>
          </p:cNvSpPr>
          <p:nvPr/>
        </p:nvSpPr>
        <p:spPr bwMode="auto">
          <a:xfrm>
            <a:off x="7315200" y="3581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24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6637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8442"/>
                                        </p:tgtEl>
                                        <p:attrNameLst>
                                          <p:attrName>style.visibility</p:attrName>
                                        </p:attrNameLst>
                                      </p:cBhvr>
                                      <p:to>
                                        <p:strVal val="visible"/>
                                      </p:to>
                                    </p:set>
                                  </p:childTnLst>
                                  <p:subTnLst>
                                    <p:animClr clrSpc="rgb" dir="cw">
                                      <p:cBhvr override="childStyle">
                                        <p:cTn dur="1" fill="hold" display="0" masterRel="nextClick" afterEffect="1"/>
                                        <p:tgtEl>
                                          <p:spTgt spid="18442"/>
                                        </p:tgtEl>
                                        <p:attrNameLst>
                                          <p:attrName>ppt_c</p:attrName>
                                        </p:attrNameLst>
                                      </p:cBhvr>
                                      <p:to>
                                        <a:schemeClr val="accent1"/>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8439"/>
                                        </p:tgtEl>
                                        <p:attrNameLst>
                                          <p:attrName>style.visibility</p:attrName>
                                        </p:attrNameLst>
                                      </p:cBhvr>
                                      <p:to>
                                        <p:strVal val="visible"/>
                                      </p:to>
                                    </p:set>
                                    <p:animEffect transition="in" filter="wipe(up)">
                                      <p:cBhvr>
                                        <p:cTn id="11" dur="500"/>
                                        <p:tgtEl>
                                          <p:spTgt spid="18439"/>
                                        </p:tgtEl>
                                      </p:cBhvr>
                                    </p:animEffect>
                                  </p:childTnLst>
                                  <p:subTnLst>
                                    <p:set>
                                      <p:cBhvr override="childStyle">
                                        <p:cTn dur="1" fill="hold" display="0" masterRel="sameClick" afterEffect="1">
                                          <p:stCondLst>
                                            <p:cond evt="end" delay="0">
                                              <p:tn val="9"/>
                                            </p:cond>
                                          </p:stCondLst>
                                        </p:cTn>
                                        <p:tgtEl>
                                          <p:spTgt spid="1843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441"/>
                                        </p:tgtEl>
                                        <p:attrNameLst>
                                          <p:attrName>style.visibility</p:attrName>
                                        </p:attrNameLst>
                                      </p:cBhvr>
                                      <p:to>
                                        <p:strVal val="visible"/>
                                      </p:to>
                                    </p:set>
                                  </p:childTnLst>
                                  <p:subTnLst>
                                    <p:animClr clrSpc="rgb" dir="cw">
                                      <p:cBhvr override="childStyle">
                                        <p:cTn dur="1" fill="hold" display="0" masterRel="nextClick" afterEffect="1"/>
                                        <p:tgtEl>
                                          <p:spTgt spid="18441"/>
                                        </p:tgtEl>
                                        <p:attrNameLst>
                                          <p:attrName>ppt_c</p:attrName>
                                        </p:attrNameLst>
                                      </p:cBhvr>
                                      <p:to>
                                        <a:schemeClr val="accent1"/>
                                      </p:to>
                                    </p:animClr>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8440"/>
                                        </p:tgtEl>
                                        <p:attrNameLst>
                                          <p:attrName>style.visibility</p:attrName>
                                        </p:attrNameLst>
                                      </p:cBhvr>
                                      <p:to>
                                        <p:strVal val="visible"/>
                                      </p:to>
                                    </p:set>
                                    <p:animEffect transition="in" filter="wipe(up)">
                                      <p:cBhvr>
                                        <p:cTn id="20" dur="500"/>
                                        <p:tgtEl>
                                          <p:spTgt spid="18440"/>
                                        </p:tgtEl>
                                      </p:cBhvr>
                                    </p:animEffect>
                                  </p:childTnLst>
                                  <p:subTnLst>
                                    <p:set>
                                      <p:cBhvr override="childStyle">
                                        <p:cTn dur="1" fill="hold" display="0" masterRel="sameClick" afterEffect="1">
                                          <p:stCondLst>
                                            <p:cond evt="end" delay="0">
                                              <p:tn val="18"/>
                                            </p:cond>
                                          </p:stCondLst>
                                        </p:cTn>
                                        <p:tgtEl>
                                          <p:spTgt spid="18440"/>
                                        </p:tgtEl>
                                        <p:attrNameLst>
                                          <p:attrName>style.visibility</p:attrName>
                                        </p:attrNameLst>
                                      </p:cBhvr>
                                      <p:to>
                                        <p:strVal val="hidden"/>
                                      </p:to>
                                    </p:set>
                                  </p:subTnLst>
                                </p:cTn>
                              </p:par>
                            </p:childTnLst>
                          </p:cTn>
                        </p:par>
                        <p:par>
                          <p:cTn id="21" fill="hold" nodeType="afterGroup">
                            <p:stCondLst>
                              <p:cond delay="500"/>
                            </p:stCondLst>
                            <p:childTnLst>
                              <p:par>
                                <p:cTn id="22" presetID="26" presetClass="emph" presetSubtype="0" fill="hold" grpId="0" nodeType="afterEffect">
                                  <p:stCondLst>
                                    <p:cond delay="0"/>
                                  </p:stCondLst>
                                  <p:childTnLst>
                                    <p:animEffect transition="out" filter="fade">
                                      <p:cBhvr>
                                        <p:cTn id="23" dur="500" tmFilter="0, 0; .2, .5; .8, .5; 1, 0"/>
                                        <p:tgtEl>
                                          <p:spTgt spid="18437"/>
                                        </p:tgtEl>
                                      </p:cBhvr>
                                    </p:animEffect>
                                    <p:animScale>
                                      <p:cBhvr>
                                        <p:cTn id="24" dur="250" autoRev="1" fill="hold"/>
                                        <p:tgtEl>
                                          <p:spTgt spid="18437"/>
                                        </p:tgtEl>
                                      </p:cBhvr>
                                      <p:by x="105000" y="105000"/>
                                    </p:animScale>
                                  </p:childTnLst>
                                </p:cTn>
                              </p:par>
                            </p:childTnLst>
                          </p:cTn>
                        </p:par>
                        <p:par>
                          <p:cTn id="25" fill="hold" nodeType="afterGroup">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1844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84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p:bldP spid="18439" grpId="0" animBg="1"/>
      <p:bldP spid="18440" grpId="0" animBg="1"/>
      <p:bldP spid="18441" grpId="0"/>
      <p:bldP spid="18442" grpId="0"/>
      <p:bldP spid="18443" grpId="0" animBg="1"/>
      <p:bldP spid="18444" grpId="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67" name="Oval 11"/>
          <p:cNvSpPr>
            <a:spLocks noChangeArrowheads="1"/>
          </p:cNvSpPr>
          <p:nvPr/>
        </p:nvSpPr>
        <p:spPr bwMode="auto">
          <a:xfrm>
            <a:off x="6781800" y="3505200"/>
            <a:ext cx="1524000" cy="685800"/>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68" name="Text Box 12"/>
          <p:cNvSpPr txBox="1">
            <a:spLocks noChangeArrowheads="1"/>
          </p:cNvSpPr>
          <p:nvPr/>
        </p:nvSpPr>
        <p:spPr bwMode="auto">
          <a:xfrm>
            <a:off x="7315200" y="3581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24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40" name="Rectangle 2"/>
          <p:cNvSpPr>
            <a:spLocks noGrp="1" noChangeArrowheads="1"/>
          </p:cNvSpPr>
          <p:nvPr>
            <p:ph type="title"/>
          </p:nvPr>
        </p:nvSpPr>
        <p:spPr/>
        <p:txBody>
          <a:bodyPr/>
          <a:lstStyle/>
          <a:p>
            <a:pPr eaLnBrk="1" hangingPunct="1"/>
            <a:r>
              <a:rPr lang="en-US" altLang="en-US" smtClean="0"/>
              <a:t>In pure light</a:t>
            </a:r>
          </a:p>
        </p:txBody>
      </p:sp>
      <p:sp>
        <p:nvSpPr>
          <p:cNvPr id="14341" name="Oval 3"/>
          <p:cNvSpPr>
            <a:spLocks noChangeArrowheads="1"/>
          </p:cNvSpPr>
          <p:nvPr/>
        </p:nvSpPr>
        <p:spPr bwMode="auto">
          <a:xfrm>
            <a:off x="3200400" y="3429000"/>
            <a:ext cx="1524000" cy="685800"/>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42" name="Text Box 4"/>
          <p:cNvSpPr txBox="1">
            <a:spLocks noChangeArrowheads="1"/>
          </p:cNvSpPr>
          <p:nvPr/>
        </p:nvSpPr>
        <p:spPr bwMode="auto">
          <a:xfrm>
            <a:off x="3733800" y="35052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24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63" name="Line 7"/>
          <p:cNvSpPr>
            <a:spLocks noChangeShapeType="1"/>
          </p:cNvSpPr>
          <p:nvPr/>
        </p:nvSpPr>
        <p:spPr bwMode="auto">
          <a:xfrm flipH="1">
            <a:off x="3962400" y="1447800"/>
            <a:ext cx="0" cy="2057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64" name="Line 8"/>
          <p:cNvSpPr>
            <a:spLocks noChangeShapeType="1"/>
          </p:cNvSpPr>
          <p:nvPr/>
        </p:nvSpPr>
        <p:spPr bwMode="auto">
          <a:xfrm flipH="1">
            <a:off x="7543800" y="1524000"/>
            <a:ext cx="0" cy="2057400"/>
          </a:xfrm>
          <a:prstGeom prst="line">
            <a:avLst/>
          </a:prstGeom>
          <a:noFill/>
          <a:ln w="76200">
            <a:solidFill>
              <a:srgbClr val="990033"/>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65" name="Text Box 9"/>
          <p:cNvSpPr txBox="1">
            <a:spLocks noChangeArrowheads="1"/>
          </p:cNvSpPr>
          <p:nvPr/>
        </p:nvSpPr>
        <p:spPr bwMode="auto">
          <a:xfrm>
            <a:off x="6324600" y="4953000"/>
            <a:ext cx="3048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In pure far red light, all the phytochrome ends up in the P</a:t>
            </a:r>
            <a:r>
              <a:rPr kumimoji="0" lang="en-US" altLang="en-US" sz="1800" b="0" i="0" u="none" strike="noStrike" kern="1200" cap="none" spc="0" normalizeH="0" baseline="-25000" noProof="0">
                <a:ln>
                  <a:noFill/>
                </a:ln>
                <a:solidFill>
                  <a:prstClr val="white"/>
                </a:solidFill>
                <a:effectLst/>
                <a:uLnTx/>
                <a:uFillTx/>
                <a:latin typeface="Arial" panose="020B0604020202020204" pitchFamily="34" charset="0"/>
                <a:ea typeface="+mn-ea"/>
                <a:cs typeface="+mn-cs"/>
              </a:rPr>
              <a:t>r</a:t>
            </a: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form.</a:t>
            </a:r>
          </a:p>
        </p:txBody>
      </p:sp>
      <p:sp>
        <p:nvSpPr>
          <p:cNvPr id="19466" name="Text Box 10"/>
          <p:cNvSpPr txBox="1">
            <a:spLocks noChangeArrowheads="1"/>
          </p:cNvSpPr>
          <p:nvPr/>
        </p:nvSpPr>
        <p:spPr bwMode="auto">
          <a:xfrm>
            <a:off x="2819400" y="4876800"/>
            <a:ext cx="2667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In pure red light,          all the phytochrome ends up in the P</a:t>
            </a:r>
            <a:r>
              <a:rPr kumimoji="0" lang="en-US" altLang="en-US" sz="1800" b="0" i="0" u="none" strike="noStrike" kern="1200" cap="none" spc="0" normalizeH="0" baseline="-25000" noProof="0">
                <a:ln>
                  <a:noFill/>
                </a:ln>
                <a:solidFill>
                  <a:prstClr val="white"/>
                </a:solidFill>
                <a:effectLst/>
                <a:uLnTx/>
                <a:uFillTx/>
                <a:latin typeface="Arial" panose="020B0604020202020204" pitchFamily="34" charset="0"/>
                <a:ea typeface="+mn-ea"/>
                <a:cs typeface="+mn-cs"/>
              </a:rPr>
              <a:t>fr </a:t>
            </a: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form.</a:t>
            </a:r>
          </a:p>
        </p:txBody>
      </p:sp>
    </p:spTree>
    <p:extLst>
      <p:ext uri="{BB962C8B-B14F-4D97-AF65-F5344CB8AC3E}">
        <p14:creationId xmlns:p14="http://schemas.microsoft.com/office/powerpoint/2010/main" val="35004019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463"/>
                                        </p:tgtEl>
                                        <p:attrNameLst>
                                          <p:attrName>style.visibility</p:attrName>
                                        </p:attrNameLst>
                                      </p:cBhvr>
                                      <p:to>
                                        <p:strVal val="visible"/>
                                      </p:to>
                                    </p:set>
                                    <p:animEffect transition="in" filter="wipe(up)">
                                      <p:cBhvr>
                                        <p:cTn id="7" dur="500"/>
                                        <p:tgtEl>
                                          <p:spTgt spid="19463"/>
                                        </p:tgtEl>
                                      </p:cBhvr>
                                    </p:animEffect>
                                  </p:childTnLst>
                                  <p:subTnLst>
                                    <p:set>
                                      <p:cBhvr override="childStyle">
                                        <p:cTn dur="1" fill="hold" display="0" masterRel="sameClick" afterEffect="1">
                                          <p:stCondLst>
                                            <p:cond evt="end" delay="0">
                                              <p:tn val="5"/>
                                            </p:cond>
                                          </p:stCondLst>
                                        </p:cTn>
                                        <p:tgtEl>
                                          <p:spTgt spid="19463"/>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46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9464"/>
                                        </p:tgtEl>
                                        <p:attrNameLst>
                                          <p:attrName>style.visibility</p:attrName>
                                        </p:attrNameLst>
                                      </p:cBhvr>
                                      <p:to>
                                        <p:strVal val="visible"/>
                                      </p:to>
                                    </p:set>
                                    <p:animEffect transition="in" filter="wipe(up)">
                                      <p:cBhvr>
                                        <p:cTn id="16" dur="500"/>
                                        <p:tgtEl>
                                          <p:spTgt spid="19464"/>
                                        </p:tgtEl>
                                      </p:cBhvr>
                                    </p:animEffect>
                                  </p:childTnLst>
                                  <p:subTnLst>
                                    <p:set>
                                      <p:cBhvr override="childStyle">
                                        <p:cTn dur="1" fill="hold" display="0" masterRel="sameClick" afterEffect="1">
                                          <p:stCondLst>
                                            <p:cond evt="end" delay="0">
                                              <p:tn val="14"/>
                                            </p:cond>
                                          </p:stCondLst>
                                        </p:cTn>
                                        <p:tgtEl>
                                          <p:spTgt spid="19464"/>
                                        </p:tgtEl>
                                        <p:attrNameLst>
                                          <p:attrName>style.visibility</p:attrName>
                                        </p:attrNameLst>
                                      </p:cBhvr>
                                      <p:to>
                                        <p:strVal val="hidden"/>
                                      </p:to>
                                    </p:set>
                                  </p:subTnLst>
                                </p:cTn>
                              </p:par>
                            </p:childTnLst>
                          </p:cTn>
                        </p:par>
                        <p:par>
                          <p:cTn id="17" fill="hold" nodeType="afterGroup">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946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946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7" grpId="0" animBg="1"/>
      <p:bldP spid="19468" grpId="0"/>
      <p:bldP spid="19463" grpId="0" animBg="1"/>
      <p:bldP spid="19464" grpId="0" animBg="1"/>
      <p:bldP spid="19465" grpId="0"/>
      <p:bldP spid="1946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p:txBody>
          <a:bodyPr/>
          <a:lstStyle/>
          <a:p>
            <a:pPr eaLnBrk="1" hangingPunct="1"/>
            <a:r>
              <a:rPr lang="en-US" altLang="en-US" smtClean="0"/>
              <a:t>Sunlight</a:t>
            </a:r>
          </a:p>
        </p:txBody>
      </p:sp>
      <p:sp>
        <p:nvSpPr>
          <p:cNvPr id="23557" name="Line 5"/>
          <p:cNvSpPr>
            <a:spLocks noChangeAspect="1" noChangeShapeType="1"/>
          </p:cNvSpPr>
          <p:nvPr/>
        </p:nvSpPr>
        <p:spPr bwMode="auto">
          <a:xfrm flipH="1">
            <a:off x="8305800" y="23622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59" name="Line 7"/>
          <p:cNvSpPr>
            <a:spLocks noChangeAspect="1" noChangeShapeType="1"/>
          </p:cNvSpPr>
          <p:nvPr/>
        </p:nvSpPr>
        <p:spPr bwMode="auto">
          <a:xfrm flipH="1">
            <a:off x="3733800" y="18288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60" name="Line 8"/>
          <p:cNvSpPr>
            <a:spLocks noChangeShapeType="1"/>
          </p:cNvSpPr>
          <p:nvPr/>
        </p:nvSpPr>
        <p:spPr bwMode="auto">
          <a:xfrm flipH="1">
            <a:off x="5029200" y="2362200"/>
            <a:ext cx="0" cy="2057400"/>
          </a:xfrm>
          <a:prstGeom prst="line">
            <a:avLst/>
          </a:prstGeom>
          <a:noFill/>
          <a:ln w="38100">
            <a:solidFill>
              <a:srgbClr val="990033"/>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61" name="Line 9"/>
          <p:cNvSpPr>
            <a:spLocks noChangeAspect="1" noChangeShapeType="1"/>
          </p:cNvSpPr>
          <p:nvPr/>
        </p:nvSpPr>
        <p:spPr bwMode="auto">
          <a:xfrm flipH="1">
            <a:off x="4114800" y="19050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62" name="Line 10"/>
          <p:cNvSpPr>
            <a:spLocks noChangeAspect="1" noChangeShapeType="1"/>
          </p:cNvSpPr>
          <p:nvPr/>
        </p:nvSpPr>
        <p:spPr bwMode="auto">
          <a:xfrm flipH="1">
            <a:off x="4343400" y="20574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63" name="Line 11"/>
          <p:cNvSpPr>
            <a:spLocks noChangeAspect="1" noChangeShapeType="1"/>
          </p:cNvSpPr>
          <p:nvPr/>
        </p:nvSpPr>
        <p:spPr bwMode="auto">
          <a:xfrm flipH="1">
            <a:off x="4572000" y="22860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64" name="Line 12"/>
          <p:cNvSpPr>
            <a:spLocks noChangeAspect="1" noChangeShapeType="1"/>
          </p:cNvSpPr>
          <p:nvPr/>
        </p:nvSpPr>
        <p:spPr bwMode="auto">
          <a:xfrm flipH="1">
            <a:off x="6172200" y="19812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65" name="Line 13"/>
          <p:cNvSpPr>
            <a:spLocks noChangeAspect="1" noChangeShapeType="1"/>
          </p:cNvSpPr>
          <p:nvPr/>
        </p:nvSpPr>
        <p:spPr bwMode="auto">
          <a:xfrm flipH="1">
            <a:off x="5257800" y="21336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66" name="Line 14"/>
          <p:cNvSpPr>
            <a:spLocks noChangeAspect="1" noChangeShapeType="1"/>
          </p:cNvSpPr>
          <p:nvPr/>
        </p:nvSpPr>
        <p:spPr bwMode="auto">
          <a:xfrm flipH="1">
            <a:off x="5410200" y="23622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67" name="Line 15"/>
          <p:cNvSpPr>
            <a:spLocks noChangeAspect="1" noChangeShapeType="1"/>
          </p:cNvSpPr>
          <p:nvPr/>
        </p:nvSpPr>
        <p:spPr bwMode="auto">
          <a:xfrm flipH="1">
            <a:off x="5638800" y="25146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68" name="Line 16"/>
          <p:cNvSpPr>
            <a:spLocks noChangeAspect="1" noChangeShapeType="1"/>
          </p:cNvSpPr>
          <p:nvPr/>
        </p:nvSpPr>
        <p:spPr bwMode="auto">
          <a:xfrm flipH="1">
            <a:off x="5867400" y="21336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69" name="Line 17"/>
          <p:cNvSpPr>
            <a:spLocks noChangeAspect="1" noChangeShapeType="1"/>
          </p:cNvSpPr>
          <p:nvPr/>
        </p:nvSpPr>
        <p:spPr bwMode="auto">
          <a:xfrm flipH="1">
            <a:off x="3429000" y="22098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70" name="Line 18"/>
          <p:cNvSpPr>
            <a:spLocks noChangeShapeType="1"/>
          </p:cNvSpPr>
          <p:nvPr/>
        </p:nvSpPr>
        <p:spPr bwMode="auto">
          <a:xfrm flipH="1">
            <a:off x="7315200" y="2362200"/>
            <a:ext cx="0" cy="2057400"/>
          </a:xfrm>
          <a:prstGeom prst="line">
            <a:avLst/>
          </a:prstGeom>
          <a:noFill/>
          <a:ln w="38100">
            <a:solidFill>
              <a:srgbClr val="990033"/>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71" name="Line 19"/>
          <p:cNvSpPr>
            <a:spLocks noChangeAspect="1" noChangeShapeType="1"/>
          </p:cNvSpPr>
          <p:nvPr/>
        </p:nvSpPr>
        <p:spPr bwMode="auto">
          <a:xfrm flipH="1">
            <a:off x="6400800" y="19050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72" name="Line 20"/>
          <p:cNvSpPr>
            <a:spLocks noChangeAspect="1" noChangeShapeType="1"/>
          </p:cNvSpPr>
          <p:nvPr/>
        </p:nvSpPr>
        <p:spPr bwMode="auto">
          <a:xfrm flipH="1">
            <a:off x="6629400" y="20574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73" name="Line 21"/>
          <p:cNvSpPr>
            <a:spLocks noChangeAspect="1" noChangeShapeType="1"/>
          </p:cNvSpPr>
          <p:nvPr/>
        </p:nvSpPr>
        <p:spPr bwMode="auto">
          <a:xfrm flipH="1">
            <a:off x="6858000" y="22860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74" name="Line 22"/>
          <p:cNvSpPr>
            <a:spLocks noChangeAspect="1" noChangeShapeType="1"/>
          </p:cNvSpPr>
          <p:nvPr/>
        </p:nvSpPr>
        <p:spPr bwMode="auto">
          <a:xfrm flipH="1">
            <a:off x="7086600" y="19812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75" name="Line 23"/>
          <p:cNvSpPr>
            <a:spLocks noChangeAspect="1" noChangeShapeType="1"/>
          </p:cNvSpPr>
          <p:nvPr/>
        </p:nvSpPr>
        <p:spPr bwMode="auto">
          <a:xfrm flipH="1">
            <a:off x="7543800" y="21336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76" name="Line 24"/>
          <p:cNvSpPr>
            <a:spLocks noChangeAspect="1" noChangeShapeType="1"/>
          </p:cNvSpPr>
          <p:nvPr/>
        </p:nvSpPr>
        <p:spPr bwMode="auto">
          <a:xfrm flipH="1">
            <a:off x="7696200" y="23622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77" name="Line 25"/>
          <p:cNvSpPr>
            <a:spLocks noChangeAspect="1" noChangeShapeType="1"/>
          </p:cNvSpPr>
          <p:nvPr/>
        </p:nvSpPr>
        <p:spPr bwMode="auto">
          <a:xfrm flipH="1">
            <a:off x="7924800" y="25146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78" name="Line 26"/>
          <p:cNvSpPr>
            <a:spLocks noChangeAspect="1" noChangeShapeType="1"/>
          </p:cNvSpPr>
          <p:nvPr/>
        </p:nvSpPr>
        <p:spPr bwMode="auto">
          <a:xfrm flipH="1">
            <a:off x="8077200" y="21336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84" name="Text Box 27"/>
          <p:cNvSpPr txBox="1">
            <a:spLocks noChangeArrowheads="1"/>
          </p:cNvSpPr>
          <p:nvPr/>
        </p:nvSpPr>
        <p:spPr bwMode="auto">
          <a:xfrm>
            <a:off x="4191000" y="5105401"/>
            <a:ext cx="3962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panose="020B0604020202020204" pitchFamily="34" charset="0"/>
                <a:ea typeface="+mn-ea"/>
                <a:cs typeface="+mn-cs"/>
              </a:rPr>
              <a:t>Mostly red</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panose="020B0604020202020204" pitchFamily="34" charset="0"/>
                <a:ea typeface="+mn-ea"/>
                <a:cs typeface="+mn-cs"/>
              </a:rPr>
              <a:t>A little far red</a:t>
            </a:r>
          </a:p>
        </p:txBody>
      </p:sp>
    </p:spTree>
    <p:extLst>
      <p:ext uri="{BB962C8B-B14F-4D97-AF65-F5344CB8AC3E}">
        <p14:creationId xmlns:p14="http://schemas.microsoft.com/office/powerpoint/2010/main" val="721353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wipe(up)">
                                      <p:cBhvr>
                                        <p:cTn id="7" dur="500"/>
                                        <p:tgtEl>
                                          <p:spTgt spid="23557"/>
                                        </p:tgtEl>
                                      </p:cBhvr>
                                    </p:animEffect>
                                  </p:childTnLst>
                                  <p:subTnLst>
                                    <p:set>
                                      <p:cBhvr override="childStyle">
                                        <p:cTn dur="1" fill="hold" display="0" masterRel="nextClick" afterEffect="1"/>
                                        <p:tgtEl>
                                          <p:spTgt spid="23557"/>
                                        </p:tgtEl>
                                        <p:attrNameLst>
                                          <p:attrName>style.visibility</p:attrName>
                                        </p:attrNameLst>
                                      </p:cBhvr>
                                      <p:to>
                                        <p:strVal val="hidden"/>
                                      </p:to>
                                    </p:set>
                                  </p:sub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3559"/>
                                        </p:tgtEl>
                                        <p:attrNameLst>
                                          <p:attrName>style.visibility</p:attrName>
                                        </p:attrNameLst>
                                      </p:cBhvr>
                                      <p:to>
                                        <p:strVal val="visible"/>
                                      </p:to>
                                    </p:set>
                                    <p:animEffect transition="in" filter="wipe(up)">
                                      <p:cBhvr>
                                        <p:cTn id="11" dur="500"/>
                                        <p:tgtEl>
                                          <p:spTgt spid="23559"/>
                                        </p:tgtEl>
                                      </p:cBhvr>
                                    </p:animEffect>
                                  </p:childTnLst>
                                  <p:subTnLst>
                                    <p:set>
                                      <p:cBhvr override="childStyle">
                                        <p:cTn dur="1" fill="hold" display="0" masterRel="nextClick" afterEffect="1"/>
                                        <p:tgtEl>
                                          <p:spTgt spid="23559"/>
                                        </p:tgtEl>
                                        <p:attrNameLst>
                                          <p:attrName>style.visibility</p:attrName>
                                        </p:attrNameLst>
                                      </p:cBhvr>
                                      <p:to>
                                        <p:strVal val="hidden"/>
                                      </p:to>
                                    </p:set>
                                  </p:sub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3560"/>
                                        </p:tgtEl>
                                        <p:attrNameLst>
                                          <p:attrName>style.visibility</p:attrName>
                                        </p:attrNameLst>
                                      </p:cBhvr>
                                      <p:to>
                                        <p:strVal val="visible"/>
                                      </p:to>
                                    </p:set>
                                    <p:animEffect transition="in" filter="wipe(up)">
                                      <p:cBhvr>
                                        <p:cTn id="15" dur="500"/>
                                        <p:tgtEl>
                                          <p:spTgt spid="23560"/>
                                        </p:tgtEl>
                                      </p:cBhvr>
                                    </p:animEffect>
                                  </p:childTnLst>
                                  <p:subTnLst>
                                    <p:set>
                                      <p:cBhvr override="childStyle">
                                        <p:cTn dur="1" fill="hold" display="0" masterRel="sameClick" afterEffect="1">
                                          <p:stCondLst>
                                            <p:cond evt="end" delay="0">
                                              <p:tn val="13"/>
                                            </p:cond>
                                          </p:stCondLst>
                                        </p:cTn>
                                        <p:tgtEl>
                                          <p:spTgt spid="23560"/>
                                        </p:tgtEl>
                                        <p:attrNameLst>
                                          <p:attrName>style.visibility</p:attrName>
                                        </p:attrNameLst>
                                      </p:cBhvr>
                                      <p:to>
                                        <p:strVal val="hidden"/>
                                      </p:to>
                                    </p:set>
                                  </p:sub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3561"/>
                                        </p:tgtEl>
                                        <p:attrNameLst>
                                          <p:attrName>style.visibility</p:attrName>
                                        </p:attrNameLst>
                                      </p:cBhvr>
                                      <p:to>
                                        <p:strVal val="visible"/>
                                      </p:to>
                                    </p:set>
                                    <p:animEffect transition="in" filter="wipe(up)">
                                      <p:cBhvr>
                                        <p:cTn id="19" dur="500"/>
                                        <p:tgtEl>
                                          <p:spTgt spid="23561"/>
                                        </p:tgtEl>
                                      </p:cBhvr>
                                    </p:animEffect>
                                  </p:childTnLst>
                                  <p:subTnLst>
                                    <p:set>
                                      <p:cBhvr override="childStyle">
                                        <p:cTn dur="1" fill="hold" display="0" masterRel="nextClick" afterEffect="1"/>
                                        <p:tgtEl>
                                          <p:spTgt spid="23561"/>
                                        </p:tgtEl>
                                        <p:attrNameLst>
                                          <p:attrName>style.visibility</p:attrName>
                                        </p:attrNameLst>
                                      </p:cBhvr>
                                      <p:to>
                                        <p:strVal val="hidden"/>
                                      </p:to>
                                    </p:set>
                                  </p:sub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3562"/>
                                        </p:tgtEl>
                                        <p:attrNameLst>
                                          <p:attrName>style.visibility</p:attrName>
                                        </p:attrNameLst>
                                      </p:cBhvr>
                                      <p:to>
                                        <p:strVal val="visible"/>
                                      </p:to>
                                    </p:set>
                                    <p:animEffect transition="in" filter="wipe(up)">
                                      <p:cBhvr>
                                        <p:cTn id="23" dur="500"/>
                                        <p:tgtEl>
                                          <p:spTgt spid="23562"/>
                                        </p:tgtEl>
                                      </p:cBhvr>
                                    </p:animEffect>
                                  </p:childTnLst>
                                  <p:subTnLst>
                                    <p:set>
                                      <p:cBhvr override="childStyle">
                                        <p:cTn dur="1" fill="hold" display="0" masterRel="nextClick" afterEffect="1"/>
                                        <p:tgtEl>
                                          <p:spTgt spid="23562"/>
                                        </p:tgtEl>
                                        <p:attrNameLst>
                                          <p:attrName>style.visibility</p:attrName>
                                        </p:attrNameLst>
                                      </p:cBhvr>
                                      <p:to>
                                        <p:strVal val="hidden"/>
                                      </p:to>
                                    </p:set>
                                  </p:sub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3564"/>
                                        </p:tgtEl>
                                        <p:attrNameLst>
                                          <p:attrName>style.visibility</p:attrName>
                                        </p:attrNameLst>
                                      </p:cBhvr>
                                      <p:to>
                                        <p:strVal val="visible"/>
                                      </p:to>
                                    </p:set>
                                    <p:animEffect transition="in" filter="wipe(up)">
                                      <p:cBhvr>
                                        <p:cTn id="27" dur="500"/>
                                        <p:tgtEl>
                                          <p:spTgt spid="23564"/>
                                        </p:tgtEl>
                                      </p:cBhvr>
                                    </p:animEffect>
                                  </p:childTnLst>
                                  <p:subTnLst>
                                    <p:set>
                                      <p:cBhvr override="childStyle">
                                        <p:cTn dur="1" fill="hold" display="0" masterRel="nextClick" afterEffect="1"/>
                                        <p:tgtEl>
                                          <p:spTgt spid="23564"/>
                                        </p:tgtEl>
                                        <p:attrNameLst>
                                          <p:attrName>style.visibility</p:attrName>
                                        </p:attrNameLst>
                                      </p:cBhvr>
                                      <p:to>
                                        <p:strVal val="hidden"/>
                                      </p:to>
                                    </p:set>
                                  </p:subTnLst>
                                </p:cTn>
                              </p:par>
                            </p:childTnLst>
                          </p:cTn>
                        </p:par>
                        <p:par>
                          <p:cTn id="28" fill="hold" nodeType="afterGroup">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23565"/>
                                        </p:tgtEl>
                                        <p:attrNameLst>
                                          <p:attrName>style.visibility</p:attrName>
                                        </p:attrNameLst>
                                      </p:cBhvr>
                                      <p:to>
                                        <p:strVal val="visible"/>
                                      </p:to>
                                    </p:set>
                                    <p:animEffect transition="in" filter="wipe(up)">
                                      <p:cBhvr>
                                        <p:cTn id="31" dur="500"/>
                                        <p:tgtEl>
                                          <p:spTgt spid="23565"/>
                                        </p:tgtEl>
                                      </p:cBhvr>
                                    </p:animEffect>
                                  </p:childTnLst>
                                  <p:subTnLst>
                                    <p:set>
                                      <p:cBhvr override="childStyle">
                                        <p:cTn dur="1" fill="hold" display="0" masterRel="nextClick" afterEffect="1"/>
                                        <p:tgtEl>
                                          <p:spTgt spid="23565"/>
                                        </p:tgtEl>
                                        <p:attrNameLst>
                                          <p:attrName>style.visibility</p:attrName>
                                        </p:attrNameLst>
                                      </p:cBhvr>
                                      <p:to>
                                        <p:strVal val="hidden"/>
                                      </p:to>
                                    </p:set>
                                  </p:subTnLst>
                                </p:cTn>
                              </p:par>
                            </p:childTnLst>
                          </p:cTn>
                        </p:par>
                        <p:par>
                          <p:cTn id="32" fill="hold" nodeType="afterGroup">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23566"/>
                                        </p:tgtEl>
                                        <p:attrNameLst>
                                          <p:attrName>style.visibility</p:attrName>
                                        </p:attrNameLst>
                                      </p:cBhvr>
                                      <p:to>
                                        <p:strVal val="visible"/>
                                      </p:to>
                                    </p:set>
                                    <p:animEffect transition="in" filter="wipe(up)">
                                      <p:cBhvr>
                                        <p:cTn id="35" dur="500"/>
                                        <p:tgtEl>
                                          <p:spTgt spid="23566"/>
                                        </p:tgtEl>
                                      </p:cBhvr>
                                    </p:animEffect>
                                  </p:childTnLst>
                                  <p:subTnLst>
                                    <p:set>
                                      <p:cBhvr override="childStyle">
                                        <p:cTn dur="1" fill="hold" display="0" masterRel="nextClick" afterEffect="1"/>
                                        <p:tgtEl>
                                          <p:spTgt spid="23566"/>
                                        </p:tgtEl>
                                        <p:attrNameLst>
                                          <p:attrName>style.visibility</p:attrName>
                                        </p:attrNameLst>
                                      </p:cBhvr>
                                      <p:to>
                                        <p:strVal val="hidden"/>
                                      </p:to>
                                    </p:set>
                                  </p:subTnLst>
                                </p:cTn>
                              </p:par>
                            </p:childTnLst>
                          </p:cTn>
                        </p:par>
                        <p:par>
                          <p:cTn id="36" fill="hold" nodeType="afterGroup">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23567"/>
                                        </p:tgtEl>
                                        <p:attrNameLst>
                                          <p:attrName>style.visibility</p:attrName>
                                        </p:attrNameLst>
                                      </p:cBhvr>
                                      <p:to>
                                        <p:strVal val="visible"/>
                                      </p:to>
                                    </p:set>
                                    <p:animEffect transition="in" filter="wipe(up)">
                                      <p:cBhvr>
                                        <p:cTn id="39" dur="500"/>
                                        <p:tgtEl>
                                          <p:spTgt spid="23567"/>
                                        </p:tgtEl>
                                      </p:cBhvr>
                                    </p:animEffect>
                                  </p:childTnLst>
                                  <p:subTnLst>
                                    <p:set>
                                      <p:cBhvr override="childStyle">
                                        <p:cTn dur="1" fill="hold" display="0" masterRel="nextClick" afterEffect="1"/>
                                        <p:tgtEl>
                                          <p:spTgt spid="23567"/>
                                        </p:tgtEl>
                                        <p:attrNameLst>
                                          <p:attrName>style.visibility</p:attrName>
                                        </p:attrNameLst>
                                      </p:cBhvr>
                                      <p:to>
                                        <p:strVal val="hidden"/>
                                      </p:to>
                                    </p:set>
                                  </p:subTnLst>
                                </p:cTn>
                              </p:par>
                            </p:childTnLst>
                          </p:cTn>
                        </p:par>
                        <p:par>
                          <p:cTn id="40" fill="hold" nodeType="afterGroup">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23568"/>
                                        </p:tgtEl>
                                        <p:attrNameLst>
                                          <p:attrName>style.visibility</p:attrName>
                                        </p:attrNameLst>
                                      </p:cBhvr>
                                      <p:to>
                                        <p:strVal val="visible"/>
                                      </p:to>
                                    </p:set>
                                    <p:animEffect transition="in" filter="wipe(up)">
                                      <p:cBhvr>
                                        <p:cTn id="43" dur="500"/>
                                        <p:tgtEl>
                                          <p:spTgt spid="23568"/>
                                        </p:tgtEl>
                                      </p:cBhvr>
                                    </p:animEffect>
                                  </p:childTnLst>
                                  <p:subTnLst>
                                    <p:set>
                                      <p:cBhvr override="childStyle">
                                        <p:cTn dur="1" fill="hold" display="0" masterRel="nextClick" afterEffect="1"/>
                                        <p:tgtEl>
                                          <p:spTgt spid="23568"/>
                                        </p:tgtEl>
                                        <p:attrNameLst>
                                          <p:attrName>style.visibility</p:attrName>
                                        </p:attrNameLst>
                                      </p:cBhvr>
                                      <p:to>
                                        <p:strVal val="hidden"/>
                                      </p:to>
                                    </p:set>
                                  </p:subTnLst>
                                </p:cTn>
                              </p:par>
                            </p:childTnLst>
                          </p:cTn>
                        </p:par>
                        <p:par>
                          <p:cTn id="44" fill="hold" nodeType="afterGroup">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23573"/>
                                        </p:tgtEl>
                                        <p:attrNameLst>
                                          <p:attrName>style.visibility</p:attrName>
                                        </p:attrNameLst>
                                      </p:cBhvr>
                                      <p:to>
                                        <p:strVal val="visible"/>
                                      </p:to>
                                    </p:set>
                                    <p:animEffect transition="in" filter="wipe(up)">
                                      <p:cBhvr>
                                        <p:cTn id="47" dur="500"/>
                                        <p:tgtEl>
                                          <p:spTgt spid="23573"/>
                                        </p:tgtEl>
                                      </p:cBhvr>
                                    </p:animEffect>
                                  </p:childTnLst>
                                  <p:subTnLst>
                                    <p:set>
                                      <p:cBhvr override="childStyle">
                                        <p:cTn dur="1" fill="hold" display="0" masterRel="nextClick" afterEffect="1"/>
                                        <p:tgtEl>
                                          <p:spTgt spid="23573"/>
                                        </p:tgtEl>
                                        <p:attrNameLst>
                                          <p:attrName>style.visibility</p:attrName>
                                        </p:attrNameLst>
                                      </p:cBhvr>
                                      <p:to>
                                        <p:strVal val="hidden"/>
                                      </p:to>
                                    </p:set>
                                  </p:subTnLst>
                                </p:cTn>
                              </p:par>
                            </p:childTnLst>
                          </p:cTn>
                        </p:par>
                        <p:par>
                          <p:cTn id="48" fill="hold" nodeType="afterGroup">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23569"/>
                                        </p:tgtEl>
                                        <p:attrNameLst>
                                          <p:attrName>style.visibility</p:attrName>
                                        </p:attrNameLst>
                                      </p:cBhvr>
                                      <p:to>
                                        <p:strVal val="visible"/>
                                      </p:to>
                                    </p:set>
                                    <p:animEffect transition="in" filter="wipe(up)">
                                      <p:cBhvr>
                                        <p:cTn id="51" dur="500"/>
                                        <p:tgtEl>
                                          <p:spTgt spid="23569"/>
                                        </p:tgtEl>
                                      </p:cBhvr>
                                    </p:animEffect>
                                  </p:childTnLst>
                                  <p:subTnLst>
                                    <p:set>
                                      <p:cBhvr override="childStyle">
                                        <p:cTn dur="1" fill="hold" display="0" masterRel="nextClick" afterEffect="1"/>
                                        <p:tgtEl>
                                          <p:spTgt spid="23569"/>
                                        </p:tgtEl>
                                        <p:attrNameLst>
                                          <p:attrName>style.visibility</p:attrName>
                                        </p:attrNameLst>
                                      </p:cBhvr>
                                      <p:to>
                                        <p:strVal val="hidden"/>
                                      </p:to>
                                    </p:set>
                                  </p:subTnLst>
                                </p:cTn>
                              </p:par>
                            </p:childTnLst>
                          </p:cTn>
                        </p:par>
                        <p:par>
                          <p:cTn id="52" fill="hold" nodeType="afterGroup">
                            <p:stCondLst>
                              <p:cond delay="6000"/>
                            </p:stCondLst>
                            <p:childTnLst>
                              <p:par>
                                <p:cTn id="53" presetID="22" presetClass="entr" presetSubtype="1" fill="hold" grpId="0" nodeType="afterEffect">
                                  <p:stCondLst>
                                    <p:cond delay="0"/>
                                  </p:stCondLst>
                                  <p:childTnLst>
                                    <p:set>
                                      <p:cBhvr>
                                        <p:cTn id="54" dur="1" fill="hold">
                                          <p:stCondLst>
                                            <p:cond delay="0"/>
                                          </p:stCondLst>
                                        </p:cTn>
                                        <p:tgtEl>
                                          <p:spTgt spid="23570"/>
                                        </p:tgtEl>
                                        <p:attrNameLst>
                                          <p:attrName>style.visibility</p:attrName>
                                        </p:attrNameLst>
                                      </p:cBhvr>
                                      <p:to>
                                        <p:strVal val="visible"/>
                                      </p:to>
                                    </p:set>
                                    <p:animEffect transition="in" filter="wipe(up)">
                                      <p:cBhvr>
                                        <p:cTn id="55" dur="500"/>
                                        <p:tgtEl>
                                          <p:spTgt spid="23570"/>
                                        </p:tgtEl>
                                      </p:cBhvr>
                                    </p:animEffect>
                                  </p:childTnLst>
                                  <p:subTnLst>
                                    <p:set>
                                      <p:cBhvr override="childStyle">
                                        <p:cTn dur="1" fill="hold" display="0" masterRel="sameClick" afterEffect="1">
                                          <p:stCondLst>
                                            <p:cond evt="end" delay="0">
                                              <p:tn val="53"/>
                                            </p:cond>
                                          </p:stCondLst>
                                        </p:cTn>
                                        <p:tgtEl>
                                          <p:spTgt spid="23570"/>
                                        </p:tgtEl>
                                        <p:attrNameLst>
                                          <p:attrName>style.visibility</p:attrName>
                                        </p:attrNameLst>
                                      </p:cBhvr>
                                      <p:to>
                                        <p:strVal val="hidden"/>
                                      </p:to>
                                    </p:set>
                                  </p:subTnLst>
                                </p:cTn>
                              </p:par>
                            </p:childTnLst>
                          </p:cTn>
                        </p:par>
                        <p:par>
                          <p:cTn id="56" fill="hold" nodeType="afterGroup">
                            <p:stCondLst>
                              <p:cond delay="6500"/>
                            </p:stCondLst>
                            <p:childTnLst>
                              <p:par>
                                <p:cTn id="57" presetID="22" presetClass="entr" presetSubtype="1" fill="hold" grpId="0" nodeType="afterEffect">
                                  <p:stCondLst>
                                    <p:cond delay="0"/>
                                  </p:stCondLst>
                                  <p:childTnLst>
                                    <p:set>
                                      <p:cBhvr>
                                        <p:cTn id="58" dur="1" fill="hold">
                                          <p:stCondLst>
                                            <p:cond delay="0"/>
                                          </p:stCondLst>
                                        </p:cTn>
                                        <p:tgtEl>
                                          <p:spTgt spid="23563"/>
                                        </p:tgtEl>
                                        <p:attrNameLst>
                                          <p:attrName>style.visibility</p:attrName>
                                        </p:attrNameLst>
                                      </p:cBhvr>
                                      <p:to>
                                        <p:strVal val="visible"/>
                                      </p:to>
                                    </p:set>
                                    <p:animEffect transition="in" filter="wipe(up)">
                                      <p:cBhvr>
                                        <p:cTn id="59" dur="500"/>
                                        <p:tgtEl>
                                          <p:spTgt spid="23563"/>
                                        </p:tgtEl>
                                      </p:cBhvr>
                                    </p:animEffect>
                                  </p:childTnLst>
                                  <p:subTnLst>
                                    <p:set>
                                      <p:cBhvr override="childStyle">
                                        <p:cTn dur="1" fill="hold" display="0" masterRel="nextClick" afterEffect="1"/>
                                        <p:tgtEl>
                                          <p:spTgt spid="23563"/>
                                        </p:tgtEl>
                                        <p:attrNameLst>
                                          <p:attrName>style.visibility</p:attrName>
                                        </p:attrNameLst>
                                      </p:cBhvr>
                                      <p:to>
                                        <p:strVal val="hidden"/>
                                      </p:to>
                                    </p:set>
                                  </p:subTnLst>
                                </p:cTn>
                              </p:par>
                            </p:childTnLst>
                          </p:cTn>
                        </p:par>
                        <p:par>
                          <p:cTn id="60" fill="hold" nodeType="afterGroup">
                            <p:stCondLst>
                              <p:cond delay="7000"/>
                            </p:stCondLst>
                            <p:childTnLst>
                              <p:par>
                                <p:cTn id="61" presetID="22" presetClass="entr" presetSubtype="1" fill="hold" grpId="0" nodeType="afterEffect">
                                  <p:stCondLst>
                                    <p:cond delay="0"/>
                                  </p:stCondLst>
                                  <p:childTnLst>
                                    <p:set>
                                      <p:cBhvr>
                                        <p:cTn id="62" dur="1" fill="hold">
                                          <p:stCondLst>
                                            <p:cond delay="0"/>
                                          </p:stCondLst>
                                        </p:cTn>
                                        <p:tgtEl>
                                          <p:spTgt spid="23571"/>
                                        </p:tgtEl>
                                        <p:attrNameLst>
                                          <p:attrName>style.visibility</p:attrName>
                                        </p:attrNameLst>
                                      </p:cBhvr>
                                      <p:to>
                                        <p:strVal val="visible"/>
                                      </p:to>
                                    </p:set>
                                    <p:animEffect transition="in" filter="wipe(up)">
                                      <p:cBhvr>
                                        <p:cTn id="63" dur="500"/>
                                        <p:tgtEl>
                                          <p:spTgt spid="23571"/>
                                        </p:tgtEl>
                                      </p:cBhvr>
                                    </p:animEffect>
                                  </p:childTnLst>
                                  <p:subTnLst>
                                    <p:set>
                                      <p:cBhvr override="childStyle">
                                        <p:cTn dur="1" fill="hold" display="0" masterRel="nextClick" afterEffect="1"/>
                                        <p:tgtEl>
                                          <p:spTgt spid="23571"/>
                                        </p:tgtEl>
                                        <p:attrNameLst>
                                          <p:attrName>style.visibility</p:attrName>
                                        </p:attrNameLst>
                                      </p:cBhvr>
                                      <p:to>
                                        <p:strVal val="hidden"/>
                                      </p:to>
                                    </p:set>
                                  </p:subTnLst>
                                </p:cTn>
                              </p:par>
                            </p:childTnLst>
                          </p:cTn>
                        </p:par>
                        <p:par>
                          <p:cTn id="64" fill="hold" nodeType="afterGroup">
                            <p:stCondLst>
                              <p:cond delay="7500"/>
                            </p:stCondLst>
                            <p:childTnLst>
                              <p:par>
                                <p:cTn id="65" presetID="22" presetClass="entr" presetSubtype="1" fill="hold" grpId="0" nodeType="afterEffect">
                                  <p:stCondLst>
                                    <p:cond delay="0"/>
                                  </p:stCondLst>
                                  <p:childTnLst>
                                    <p:set>
                                      <p:cBhvr>
                                        <p:cTn id="66" dur="1" fill="hold">
                                          <p:stCondLst>
                                            <p:cond delay="0"/>
                                          </p:stCondLst>
                                        </p:cTn>
                                        <p:tgtEl>
                                          <p:spTgt spid="23572"/>
                                        </p:tgtEl>
                                        <p:attrNameLst>
                                          <p:attrName>style.visibility</p:attrName>
                                        </p:attrNameLst>
                                      </p:cBhvr>
                                      <p:to>
                                        <p:strVal val="visible"/>
                                      </p:to>
                                    </p:set>
                                    <p:animEffect transition="in" filter="wipe(up)">
                                      <p:cBhvr>
                                        <p:cTn id="67" dur="500"/>
                                        <p:tgtEl>
                                          <p:spTgt spid="23572"/>
                                        </p:tgtEl>
                                      </p:cBhvr>
                                    </p:animEffect>
                                  </p:childTnLst>
                                  <p:subTnLst>
                                    <p:set>
                                      <p:cBhvr override="childStyle">
                                        <p:cTn dur="1" fill="hold" display="0" masterRel="nextClick" afterEffect="1"/>
                                        <p:tgtEl>
                                          <p:spTgt spid="23572"/>
                                        </p:tgtEl>
                                        <p:attrNameLst>
                                          <p:attrName>style.visibility</p:attrName>
                                        </p:attrNameLst>
                                      </p:cBhvr>
                                      <p:to>
                                        <p:strVal val="hidden"/>
                                      </p:to>
                                    </p:set>
                                  </p:subTnLst>
                                </p:cTn>
                              </p:par>
                            </p:childTnLst>
                          </p:cTn>
                        </p:par>
                        <p:par>
                          <p:cTn id="68" fill="hold" nodeType="afterGroup">
                            <p:stCondLst>
                              <p:cond delay="8000"/>
                            </p:stCondLst>
                            <p:childTnLst>
                              <p:par>
                                <p:cTn id="69" presetID="22" presetClass="entr" presetSubtype="1" fill="hold" grpId="0" nodeType="afterEffect">
                                  <p:stCondLst>
                                    <p:cond delay="0"/>
                                  </p:stCondLst>
                                  <p:childTnLst>
                                    <p:set>
                                      <p:cBhvr>
                                        <p:cTn id="70" dur="1" fill="hold">
                                          <p:stCondLst>
                                            <p:cond delay="0"/>
                                          </p:stCondLst>
                                        </p:cTn>
                                        <p:tgtEl>
                                          <p:spTgt spid="23574"/>
                                        </p:tgtEl>
                                        <p:attrNameLst>
                                          <p:attrName>style.visibility</p:attrName>
                                        </p:attrNameLst>
                                      </p:cBhvr>
                                      <p:to>
                                        <p:strVal val="visible"/>
                                      </p:to>
                                    </p:set>
                                    <p:animEffect transition="in" filter="wipe(up)">
                                      <p:cBhvr>
                                        <p:cTn id="71" dur="500"/>
                                        <p:tgtEl>
                                          <p:spTgt spid="23574"/>
                                        </p:tgtEl>
                                      </p:cBhvr>
                                    </p:animEffect>
                                  </p:childTnLst>
                                  <p:subTnLst>
                                    <p:set>
                                      <p:cBhvr override="childStyle">
                                        <p:cTn dur="1" fill="hold" display="0" masterRel="nextClick" afterEffect="1"/>
                                        <p:tgtEl>
                                          <p:spTgt spid="23574"/>
                                        </p:tgtEl>
                                        <p:attrNameLst>
                                          <p:attrName>style.visibility</p:attrName>
                                        </p:attrNameLst>
                                      </p:cBhvr>
                                      <p:to>
                                        <p:strVal val="hidden"/>
                                      </p:to>
                                    </p:set>
                                  </p:subTnLst>
                                </p:cTn>
                              </p:par>
                            </p:childTnLst>
                          </p:cTn>
                        </p:par>
                        <p:par>
                          <p:cTn id="72" fill="hold" nodeType="afterGroup">
                            <p:stCondLst>
                              <p:cond delay="8500"/>
                            </p:stCondLst>
                            <p:childTnLst>
                              <p:par>
                                <p:cTn id="73" presetID="22" presetClass="entr" presetSubtype="1" fill="hold" grpId="0" nodeType="afterEffect">
                                  <p:stCondLst>
                                    <p:cond delay="0"/>
                                  </p:stCondLst>
                                  <p:childTnLst>
                                    <p:set>
                                      <p:cBhvr>
                                        <p:cTn id="74" dur="1" fill="hold">
                                          <p:stCondLst>
                                            <p:cond delay="0"/>
                                          </p:stCondLst>
                                        </p:cTn>
                                        <p:tgtEl>
                                          <p:spTgt spid="23575"/>
                                        </p:tgtEl>
                                        <p:attrNameLst>
                                          <p:attrName>style.visibility</p:attrName>
                                        </p:attrNameLst>
                                      </p:cBhvr>
                                      <p:to>
                                        <p:strVal val="visible"/>
                                      </p:to>
                                    </p:set>
                                    <p:animEffect transition="in" filter="wipe(up)">
                                      <p:cBhvr>
                                        <p:cTn id="75" dur="500"/>
                                        <p:tgtEl>
                                          <p:spTgt spid="23575"/>
                                        </p:tgtEl>
                                      </p:cBhvr>
                                    </p:animEffect>
                                  </p:childTnLst>
                                  <p:subTnLst>
                                    <p:set>
                                      <p:cBhvr override="childStyle">
                                        <p:cTn dur="1" fill="hold" display="0" masterRel="nextClick" afterEffect="1"/>
                                        <p:tgtEl>
                                          <p:spTgt spid="23575"/>
                                        </p:tgtEl>
                                        <p:attrNameLst>
                                          <p:attrName>style.visibility</p:attrName>
                                        </p:attrNameLst>
                                      </p:cBhvr>
                                      <p:to>
                                        <p:strVal val="hidden"/>
                                      </p:to>
                                    </p:set>
                                  </p:subTnLst>
                                </p:cTn>
                              </p:par>
                            </p:childTnLst>
                          </p:cTn>
                        </p:par>
                        <p:par>
                          <p:cTn id="76" fill="hold" nodeType="afterGroup">
                            <p:stCondLst>
                              <p:cond delay="9000"/>
                            </p:stCondLst>
                            <p:childTnLst>
                              <p:par>
                                <p:cTn id="77" presetID="22" presetClass="entr" presetSubtype="1" fill="hold" grpId="0" nodeType="afterEffect">
                                  <p:stCondLst>
                                    <p:cond delay="0"/>
                                  </p:stCondLst>
                                  <p:childTnLst>
                                    <p:set>
                                      <p:cBhvr>
                                        <p:cTn id="78" dur="1" fill="hold">
                                          <p:stCondLst>
                                            <p:cond delay="0"/>
                                          </p:stCondLst>
                                        </p:cTn>
                                        <p:tgtEl>
                                          <p:spTgt spid="23576"/>
                                        </p:tgtEl>
                                        <p:attrNameLst>
                                          <p:attrName>style.visibility</p:attrName>
                                        </p:attrNameLst>
                                      </p:cBhvr>
                                      <p:to>
                                        <p:strVal val="visible"/>
                                      </p:to>
                                    </p:set>
                                    <p:animEffect transition="in" filter="wipe(up)">
                                      <p:cBhvr>
                                        <p:cTn id="79" dur="500"/>
                                        <p:tgtEl>
                                          <p:spTgt spid="23576"/>
                                        </p:tgtEl>
                                      </p:cBhvr>
                                    </p:animEffect>
                                  </p:childTnLst>
                                  <p:subTnLst>
                                    <p:set>
                                      <p:cBhvr override="childStyle">
                                        <p:cTn dur="1" fill="hold" display="0" masterRel="nextClick" afterEffect="1"/>
                                        <p:tgtEl>
                                          <p:spTgt spid="23576"/>
                                        </p:tgtEl>
                                        <p:attrNameLst>
                                          <p:attrName>style.visibility</p:attrName>
                                        </p:attrNameLst>
                                      </p:cBhvr>
                                      <p:to>
                                        <p:strVal val="hidden"/>
                                      </p:to>
                                    </p:set>
                                  </p:subTnLst>
                                </p:cTn>
                              </p:par>
                            </p:childTnLst>
                          </p:cTn>
                        </p:par>
                        <p:par>
                          <p:cTn id="80" fill="hold" nodeType="afterGroup">
                            <p:stCondLst>
                              <p:cond delay="9500"/>
                            </p:stCondLst>
                            <p:childTnLst>
                              <p:par>
                                <p:cTn id="81" presetID="22" presetClass="entr" presetSubtype="1" fill="hold" grpId="0" nodeType="afterEffect">
                                  <p:stCondLst>
                                    <p:cond delay="0"/>
                                  </p:stCondLst>
                                  <p:childTnLst>
                                    <p:set>
                                      <p:cBhvr>
                                        <p:cTn id="82" dur="1" fill="hold">
                                          <p:stCondLst>
                                            <p:cond delay="0"/>
                                          </p:stCondLst>
                                        </p:cTn>
                                        <p:tgtEl>
                                          <p:spTgt spid="23577"/>
                                        </p:tgtEl>
                                        <p:attrNameLst>
                                          <p:attrName>style.visibility</p:attrName>
                                        </p:attrNameLst>
                                      </p:cBhvr>
                                      <p:to>
                                        <p:strVal val="visible"/>
                                      </p:to>
                                    </p:set>
                                    <p:animEffect transition="in" filter="wipe(up)">
                                      <p:cBhvr>
                                        <p:cTn id="83" dur="500"/>
                                        <p:tgtEl>
                                          <p:spTgt spid="23577"/>
                                        </p:tgtEl>
                                      </p:cBhvr>
                                    </p:animEffect>
                                  </p:childTnLst>
                                  <p:subTnLst>
                                    <p:set>
                                      <p:cBhvr override="childStyle">
                                        <p:cTn dur="1" fill="hold" display="0" masterRel="nextClick" afterEffect="1"/>
                                        <p:tgtEl>
                                          <p:spTgt spid="23577"/>
                                        </p:tgtEl>
                                        <p:attrNameLst>
                                          <p:attrName>style.visibility</p:attrName>
                                        </p:attrNameLst>
                                      </p:cBhvr>
                                      <p:to>
                                        <p:strVal val="hidden"/>
                                      </p:to>
                                    </p:set>
                                  </p:subTnLst>
                                </p:cTn>
                              </p:par>
                            </p:childTnLst>
                          </p:cTn>
                        </p:par>
                        <p:par>
                          <p:cTn id="84" fill="hold" nodeType="afterGroup">
                            <p:stCondLst>
                              <p:cond delay="10000"/>
                            </p:stCondLst>
                            <p:childTnLst>
                              <p:par>
                                <p:cTn id="85" presetID="22" presetClass="entr" presetSubtype="1" fill="hold" grpId="0" nodeType="afterEffect">
                                  <p:stCondLst>
                                    <p:cond delay="0"/>
                                  </p:stCondLst>
                                  <p:childTnLst>
                                    <p:set>
                                      <p:cBhvr>
                                        <p:cTn id="86" dur="1" fill="hold">
                                          <p:stCondLst>
                                            <p:cond delay="0"/>
                                          </p:stCondLst>
                                        </p:cTn>
                                        <p:tgtEl>
                                          <p:spTgt spid="23578"/>
                                        </p:tgtEl>
                                        <p:attrNameLst>
                                          <p:attrName>style.visibility</p:attrName>
                                        </p:attrNameLst>
                                      </p:cBhvr>
                                      <p:to>
                                        <p:strVal val="visible"/>
                                      </p:to>
                                    </p:set>
                                    <p:animEffect transition="in" filter="wipe(up)">
                                      <p:cBhvr>
                                        <p:cTn id="87" dur="500"/>
                                        <p:tgtEl>
                                          <p:spTgt spid="23578"/>
                                        </p:tgtEl>
                                      </p:cBhvr>
                                    </p:animEffect>
                                  </p:childTnLst>
                                  <p:subTnLst>
                                    <p:set>
                                      <p:cBhvr override="childStyle">
                                        <p:cTn dur="1" fill="hold" display="0" masterRel="sameClick" afterEffect="1">
                                          <p:stCondLst>
                                            <p:cond evt="end" delay="0">
                                              <p:tn val="85"/>
                                            </p:cond>
                                          </p:stCondLst>
                                        </p:cTn>
                                        <p:tgtEl>
                                          <p:spTgt spid="23578"/>
                                        </p:tgtEl>
                                        <p:attrNameLst>
                                          <p:attrName>style.visibility</p:attrName>
                                        </p:attrNameLst>
                                      </p:cBhvr>
                                      <p:to>
                                        <p:strVal val="hidden"/>
                                      </p:to>
                                    </p:set>
                                  </p:subTnLst>
                                </p:cTn>
                              </p:par>
                            </p:childTnLst>
                          </p:cTn>
                        </p:par>
                        <p:par>
                          <p:cTn id="88" fill="hold" nodeType="afterGroup">
                            <p:stCondLst>
                              <p:cond delay="10500"/>
                            </p:stCondLst>
                            <p:childTnLst>
                              <p:par>
                                <p:cTn id="89" presetID="1" presetClass="entr" presetSubtype="0" fill="hold" grpId="1" nodeType="afterEffect">
                                  <p:stCondLst>
                                    <p:cond delay="0"/>
                                  </p:stCondLst>
                                  <p:childTnLst>
                                    <p:set>
                                      <p:cBhvr>
                                        <p:cTn id="90" dur="1" fill="hold">
                                          <p:stCondLst>
                                            <p:cond delay="0"/>
                                          </p:stCondLst>
                                        </p:cTn>
                                        <p:tgtEl>
                                          <p:spTgt spid="23569"/>
                                        </p:tgtEl>
                                        <p:attrNameLst>
                                          <p:attrName>style.visibility</p:attrName>
                                        </p:attrNameLst>
                                      </p:cBhvr>
                                      <p:to>
                                        <p:strVal val="visible"/>
                                      </p:to>
                                    </p:set>
                                  </p:childTnLst>
                                </p:cTn>
                              </p:par>
                              <p:par>
                                <p:cTn id="91" presetID="1" presetClass="entr" presetSubtype="0" fill="hold" grpId="1" nodeType="withEffect">
                                  <p:stCondLst>
                                    <p:cond delay="0"/>
                                  </p:stCondLst>
                                  <p:childTnLst>
                                    <p:set>
                                      <p:cBhvr>
                                        <p:cTn id="92" dur="1" fill="hold">
                                          <p:stCondLst>
                                            <p:cond delay="0"/>
                                          </p:stCondLst>
                                        </p:cTn>
                                        <p:tgtEl>
                                          <p:spTgt spid="23559"/>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23561"/>
                                        </p:tgtEl>
                                        <p:attrNameLst>
                                          <p:attrName>style.visibility</p:attrName>
                                        </p:attrNameLst>
                                      </p:cBhvr>
                                      <p:to>
                                        <p:strVal val="visible"/>
                                      </p:to>
                                    </p:set>
                                  </p:childTnLst>
                                </p:cTn>
                              </p:par>
                              <p:par>
                                <p:cTn id="95" presetID="1" presetClass="entr" presetSubtype="0" fill="hold" grpId="1" nodeType="withEffect">
                                  <p:stCondLst>
                                    <p:cond delay="0"/>
                                  </p:stCondLst>
                                  <p:childTnLst>
                                    <p:set>
                                      <p:cBhvr>
                                        <p:cTn id="96" dur="1" fill="hold">
                                          <p:stCondLst>
                                            <p:cond delay="0"/>
                                          </p:stCondLst>
                                        </p:cTn>
                                        <p:tgtEl>
                                          <p:spTgt spid="23562"/>
                                        </p:tgtEl>
                                        <p:attrNameLst>
                                          <p:attrName>style.visibility</p:attrName>
                                        </p:attrNameLst>
                                      </p:cBhvr>
                                      <p:to>
                                        <p:strVal val="visible"/>
                                      </p:to>
                                    </p:set>
                                  </p:childTnLst>
                                </p:cTn>
                              </p:par>
                              <p:par>
                                <p:cTn id="97" presetID="1" presetClass="entr" presetSubtype="0" fill="hold" grpId="1" nodeType="withEffect">
                                  <p:stCondLst>
                                    <p:cond delay="0"/>
                                  </p:stCondLst>
                                  <p:childTnLst>
                                    <p:set>
                                      <p:cBhvr>
                                        <p:cTn id="98" dur="1" fill="hold">
                                          <p:stCondLst>
                                            <p:cond delay="0"/>
                                          </p:stCondLst>
                                        </p:cTn>
                                        <p:tgtEl>
                                          <p:spTgt spid="23563"/>
                                        </p:tgtEl>
                                        <p:attrNameLst>
                                          <p:attrName>style.visibility</p:attrName>
                                        </p:attrNameLst>
                                      </p:cBhvr>
                                      <p:to>
                                        <p:strVal val="visible"/>
                                      </p:to>
                                    </p:set>
                                  </p:childTnLst>
                                </p:cTn>
                              </p:par>
                              <p:par>
                                <p:cTn id="99" presetID="1" presetClass="entr" presetSubtype="0" fill="hold" grpId="1" nodeType="withEffect">
                                  <p:stCondLst>
                                    <p:cond delay="0"/>
                                  </p:stCondLst>
                                  <p:childTnLst>
                                    <p:set>
                                      <p:cBhvr>
                                        <p:cTn id="100" dur="1" fill="hold">
                                          <p:stCondLst>
                                            <p:cond delay="0"/>
                                          </p:stCondLst>
                                        </p:cTn>
                                        <p:tgtEl>
                                          <p:spTgt spid="23560"/>
                                        </p:tgtEl>
                                        <p:attrNameLst>
                                          <p:attrName>style.visibility</p:attrName>
                                        </p:attrNameLst>
                                      </p:cBhvr>
                                      <p:to>
                                        <p:strVal val="visible"/>
                                      </p:to>
                                    </p:set>
                                  </p:childTnLst>
                                </p:cTn>
                              </p:par>
                              <p:par>
                                <p:cTn id="101" presetID="1" presetClass="entr" presetSubtype="0" fill="hold" grpId="1" nodeType="withEffect">
                                  <p:stCondLst>
                                    <p:cond delay="0"/>
                                  </p:stCondLst>
                                  <p:childTnLst>
                                    <p:set>
                                      <p:cBhvr>
                                        <p:cTn id="102" dur="1" fill="hold">
                                          <p:stCondLst>
                                            <p:cond delay="0"/>
                                          </p:stCondLst>
                                        </p:cTn>
                                        <p:tgtEl>
                                          <p:spTgt spid="23565"/>
                                        </p:tgtEl>
                                        <p:attrNameLst>
                                          <p:attrName>style.visibility</p:attrName>
                                        </p:attrNameLst>
                                      </p:cBhvr>
                                      <p:to>
                                        <p:strVal val="visible"/>
                                      </p:to>
                                    </p:set>
                                  </p:childTnLst>
                                </p:cTn>
                              </p:par>
                              <p:par>
                                <p:cTn id="103" presetID="1" presetClass="entr" presetSubtype="0" fill="hold" grpId="1" nodeType="withEffect">
                                  <p:stCondLst>
                                    <p:cond delay="0"/>
                                  </p:stCondLst>
                                  <p:childTnLst>
                                    <p:set>
                                      <p:cBhvr>
                                        <p:cTn id="104" dur="1" fill="hold">
                                          <p:stCondLst>
                                            <p:cond delay="0"/>
                                          </p:stCondLst>
                                        </p:cTn>
                                        <p:tgtEl>
                                          <p:spTgt spid="23566"/>
                                        </p:tgtEl>
                                        <p:attrNameLst>
                                          <p:attrName>style.visibility</p:attrName>
                                        </p:attrNameLst>
                                      </p:cBhvr>
                                      <p:to>
                                        <p:strVal val="visible"/>
                                      </p:to>
                                    </p:set>
                                  </p:childTnLst>
                                </p:cTn>
                              </p:par>
                              <p:par>
                                <p:cTn id="105" presetID="1" presetClass="entr" presetSubtype="0" fill="hold" grpId="1" nodeType="withEffect">
                                  <p:stCondLst>
                                    <p:cond delay="0"/>
                                  </p:stCondLst>
                                  <p:childTnLst>
                                    <p:set>
                                      <p:cBhvr>
                                        <p:cTn id="106" dur="1" fill="hold">
                                          <p:stCondLst>
                                            <p:cond delay="0"/>
                                          </p:stCondLst>
                                        </p:cTn>
                                        <p:tgtEl>
                                          <p:spTgt spid="23567"/>
                                        </p:tgtEl>
                                        <p:attrNameLst>
                                          <p:attrName>style.visibility</p:attrName>
                                        </p:attrNameLst>
                                      </p:cBhvr>
                                      <p:to>
                                        <p:strVal val="visible"/>
                                      </p:to>
                                    </p:set>
                                  </p:childTnLst>
                                </p:cTn>
                              </p:par>
                              <p:par>
                                <p:cTn id="107" presetID="1" presetClass="entr" presetSubtype="0" fill="hold" grpId="1" nodeType="withEffect">
                                  <p:stCondLst>
                                    <p:cond delay="0"/>
                                  </p:stCondLst>
                                  <p:childTnLst>
                                    <p:set>
                                      <p:cBhvr>
                                        <p:cTn id="108" dur="1" fill="hold">
                                          <p:stCondLst>
                                            <p:cond delay="0"/>
                                          </p:stCondLst>
                                        </p:cTn>
                                        <p:tgtEl>
                                          <p:spTgt spid="23568"/>
                                        </p:tgtEl>
                                        <p:attrNameLst>
                                          <p:attrName>style.visibility</p:attrName>
                                        </p:attrNameLst>
                                      </p:cBhvr>
                                      <p:to>
                                        <p:strVal val="visible"/>
                                      </p:to>
                                    </p:set>
                                  </p:childTnLst>
                                </p:cTn>
                              </p:par>
                              <p:par>
                                <p:cTn id="109" presetID="1" presetClass="entr" presetSubtype="0" fill="hold" grpId="1" nodeType="withEffect">
                                  <p:stCondLst>
                                    <p:cond delay="0"/>
                                  </p:stCondLst>
                                  <p:childTnLst>
                                    <p:set>
                                      <p:cBhvr>
                                        <p:cTn id="110" dur="1" fill="hold">
                                          <p:stCondLst>
                                            <p:cond delay="0"/>
                                          </p:stCondLst>
                                        </p:cTn>
                                        <p:tgtEl>
                                          <p:spTgt spid="23564"/>
                                        </p:tgtEl>
                                        <p:attrNameLst>
                                          <p:attrName>style.visibility</p:attrName>
                                        </p:attrNameLst>
                                      </p:cBhvr>
                                      <p:to>
                                        <p:strVal val="visible"/>
                                      </p:to>
                                    </p:set>
                                  </p:childTnLst>
                                </p:cTn>
                              </p:par>
                              <p:par>
                                <p:cTn id="111" presetID="1" presetClass="entr" presetSubtype="0" fill="hold" grpId="1" nodeType="withEffect">
                                  <p:stCondLst>
                                    <p:cond delay="0"/>
                                  </p:stCondLst>
                                  <p:childTnLst>
                                    <p:set>
                                      <p:cBhvr>
                                        <p:cTn id="112" dur="1" fill="hold">
                                          <p:stCondLst>
                                            <p:cond delay="0"/>
                                          </p:stCondLst>
                                        </p:cTn>
                                        <p:tgtEl>
                                          <p:spTgt spid="23571"/>
                                        </p:tgtEl>
                                        <p:attrNameLst>
                                          <p:attrName>style.visibility</p:attrName>
                                        </p:attrNameLst>
                                      </p:cBhvr>
                                      <p:to>
                                        <p:strVal val="visible"/>
                                      </p:to>
                                    </p:set>
                                  </p:childTnLst>
                                </p:cTn>
                              </p:par>
                              <p:par>
                                <p:cTn id="113" presetID="1" presetClass="entr" presetSubtype="0" fill="hold" grpId="1" nodeType="withEffect">
                                  <p:stCondLst>
                                    <p:cond delay="0"/>
                                  </p:stCondLst>
                                  <p:childTnLst>
                                    <p:set>
                                      <p:cBhvr>
                                        <p:cTn id="114" dur="1" fill="hold">
                                          <p:stCondLst>
                                            <p:cond delay="0"/>
                                          </p:stCondLst>
                                        </p:cTn>
                                        <p:tgtEl>
                                          <p:spTgt spid="23572"/>
                                        </p:tgtEl>
                                        <p:attrNameLst>
                                          <p:attrName>style.visibility</p:attrName>
                                        </p:attrNameLst>
                                      </p:cBhvr>
                                      <p:to>
                                        <p:strVal val="visible"/>
                                      </p:to>
                                    </p:set>
                                  </p:childTnLst>
                                </p:cTn>
                              </p:par>
                              <p:par>
                                <p:cTn id="115" presetID="1" presetClass="entr" presetSubtype="0" fill="hold" grpId="1" nodeType="withEffect">
                                  <p:stCondLst>
                                    <p:cond delay="0"/>
                                  </p:stCondLst>
                                  <p:childTnLst>
                                    <p:set>
                                      <p:cBhvr>
                                        <p:cTn id="116" dur="1" fill="hold">
                                          <p:stCondLst>
                                            <p:cond delay="0"/>
                                          </p:stCondLst>
                                        </p:cTn>
                                        <p:tgtEl>
                                          <p:spTgt spid="23573"/>
                                        </p:tgtEl>
                                        <p:attrNameLst>
                                          <p:attrName>style.visibility</p:attrName>
                                        </p:attrNameLst>
                                      </p:cBhvr>
                                      <p:to>
                                        <p:strVal val="visible"/>
                                      </p:to>
                                    </p:set>
                                  </p:childTnLst>
                                </p:cTn>
                              </p:par>
                              <p:par>
                                <p:cTn id="117" presetID="1" presetClass="entr" presetSubtype="0" fill="hold" grpId="1" nodeType="withEffect">
                                  <p:stCondLst>
                                    <p:cond delay="0"/>
                                  </p:stCondLst>
                                  <p:childTnLst>
                                    <p:set>
                                      <p:cBhvr>
                                        <p:cTn id="118" dur="1" fill="hold">
                                          <p:stCondLst>
                                            <p:cond delay="0"/>
                                          </p:stCondLst>
                                        </p:cTn>
                                        <p:tgtEl>
                                          <p:spTgt spid="23574"/>
                                        </p:tgtEl>
                                        <p:attrNameLst>
                                          <p:attrName>style.visibility</p:attrName>
                                        </p:attrNameLst>
                                      </p:cBhvr>
                                      <p:to>
                                        <p:strVal val="visible"/>
                                      </p:to>
                                    </p:set>
                                  </p:childTnLst>
                                </p:cTn>
                              </p:par>
                              <p:par>
                                <p:cTn id="119" presetID="1" presetClass="entr" presetSubtype="0" fill="hold" grpId="1" nodeType="withEffect">
                                  <p:stCondLst>
                                    <p:cond delay="0"/>
                                  </p:stCondLst>
                                  <p:childTnLst>
                                    <p:set>
                                      <p:cBhvr>
                                        <p:cTn id="120" dur="1" fill="hold">
                                          <p:stCondLst>
                                            <p:cond delay="0"/>
                                          </p:stCondLst>
                                        </p:cTn>
                                        <p:tgtEl>
                                          <p:spTgt spid="23570"/>
                                        </p:tgtEl>
                                        <p:attrNameLst>
                                          <p:attrName>style.visibility</p:attrName>
                                        </p:attrNameLst>
                                      </p:cBhvr>
                                      <p:to>
                                        <p:strVal val="visible"/>
                                      </p:to>
                                    </p:set>
                                  </p:childTnLst>
                                </p:cTn>
                              </p:par>
                              <p:par>
                                <p:cTn id="121" presetID="1" presetClass="entr" presetSubtype="0" fill="hold" grpId="1" nodeType="withEffect">
                                  <p:stCondLst>
                                    <p:cond delay="0"/>
                                  </p:stCondLst>
                                  <p:childTnLst>
                                    <p:set>
                                      <p:cBhvr>
                                        <p:cTn id="122" dur="1" fill="hold">
                                          <p:stCondLst>
                                            <p:cond delay="0"/>
                                          </p:stCondLst>
                                        </p:cTn>
                                        <p:tgtEl>
                                          <p:spTgt spid="23575"/>
                                        </p:tgtEl>
                                        <p:attrNameLst>
                                          <p:attrName>style.visibility</p:attrName>
                                        </p:attrNameLst>
                                      </p:cBhvr>
                                      <p:to>
                                        <p:strVal val="visible"/>
                                      </p:to>
                                    </p:set>
                                  </p:childTnLst>
                                </p:cTn>
                              </p:par>
                              <p:par>
                                <p:cTn id="123" presetID="1" presetClass="entr" presetSubtype="0" fill="hold" grpId="1" nodeType="withEffect">
                                  <p:stCondLst>
                                    <p:cond delay="0"/>
                                  </p:stCondLst>
                                  <p:childTnLst>
                                    <p:set>
                                      <p:cBhvr>
                                        <p:cTn id="124" dur="1" fill="hold">
                                          <p:stCondLst>
                                            <p:cond delay="0"/>
                                          </p:stCondLst>
                                        </p:cTn>
                                        <p:tgtEl>
                                          <p:spTgt spid="23576"/>
                                        </p:tgtEl>
                                        <p:attrNameLst>
                                          <p:attrName>style.visibility</p:attrName>
                                        </p:attrNameLst>
                                      </p:cBhvr>
                                      <p:to>
                                        <p:strVal val="visible"/>
                                      </p:to>
                                    </p:set>
                                  </p:childTnLst>
                                </p:cTn>
                              </p:par>
                              <p:par>
                                <p:cTn id="125" presetID="1" presetClass="entr" presetSubtype="0" fill="hold" grpId="1" nodeType="withEffect">
                                  <p:stCondLst>
                                    <p:cond delay="0"/>
                                  </p:stCondLst>
                                  <p:childTnLst>
                                    <p:set>
                                      <p:cBhvr>
                                        <p:cTn id="126" dur="1" fill="hold">
                                          <p:stCondLst>
                                            <p:cond delay="0"/>
                                          </p:stCondLst>
                                        </p:cTn>
                                        <p:tgtEl>
                                          <p:spTgt spid="23577"/>
                                        </p:tgtEl>
                                        <p:attrNameLst>
                                          <p:attrName>style.visibility</p:attrName>
                                        </p:attrNameLst>
                                      </p:cBhvr>
                                      <p:to>
                                        <p:strVal val="visible"/>
                                      </p:to>
                                    </p:set>
                                  </p:childTnLst>
                                </p:cTn>
                              </p:par>
                              <p:par>
                                <p:cTn id="127" presetID="1" presetClass="entr" presetSubtype="0" fill="hold" grpId="1" nodeType="withEffect">
                                  <p:stCondLst>
                                    <p:cond delay="0"/>
                                  </p:stCondLst>
                                  <p:childTnLst>
                                    <p:set>
                                      <p:cBhvr>
                                        <p:cTn id="128" dur="1" fill="hold">
                                          <p:stCondLst>
                                            <p:cond delay="0"/>
                                          </p:stCondLst>
                                        </p:cTn>
                                        <p:tgtEl>
                                          <p:spTgt spid="23578"/>
                                        </p:tgtEl>
                                        <p:attrNameLst>
                                          <p:attrName>style.visibility</p:attrName>
                                        </p:attrNameLst>
                                      </p:cBhvr>
                                      <p:to>
                                        <p:strVal val="visible"/>
                                      </p:to>
                                    </p:set>
                                  </p:childTnLst>
                                </p:cTn>
                              </p:par>
                              <p:par>
                                <p:cTn id="129" presetID="1" presetClass="entr" presetSubtype="0" fill="hold" grpId="1" nodeType="withEffect">
                                  <p:stCondLst>
                                    <p:cond delay="0"/>
                                  </p:stCondLst>
                                  <p:childTnLst>
                                    <p:set>
                                      <p:cBhvr>
                                        <p:cTn id="130" dur="1" fill="hold">
                                          <p:stCondLst>
                                            <p:cond delay="0"/>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23557" grpId="1" animBg="1"/>
      <p:bldP spid="23559" grpId="0" animBg="1"/>
      <p:bldP spid="23559" grpId="1" animBg="1"/>
      <p:bldP spid="23560" grpId="0" animBg="1"/>
      <p:bldP spid="23560" grpId="1" animBg="1"/>
      <p:bldP spid="23561" grpId="0" animBg="1"/>
      <p:bldP spid="23561" grpId="1" animBg="1"/>
      <p:bldP spid="23562" grpId="0" animBg="1"/>
      <p:bldP spid="23562" grpId="1" animBg="1"/>
      <p:bldP spid="23563" grpId="0" animBg="1"/>
      <p:bldP spid="23563" grpId="1" animBg="1"/>
      <p:bldP spid="23564" grpId="0" animBg="1"/>
      <p:bldP spid="23564" grpId="1" animBg="1"/>
      <p:bldP spid="23565" grpId="0" animBg="1"/>
      <p:bldP spid="23565" grpId="1" animBg="1"/>
      <p:bldP spid="23566" grpId="0" animBg="1"/>
      <p:bldP spid="23566" grpId="1" animBg="1"/>
      <p:bldP spid="23567" grpId="0" animBg="1"/>
      <p:bldP spid="23567" grpId="1" animBg="1"/>
      <p:bldP spid="23568" grpId="0" animBg="1"/>
      <p:bldP spid="23568" grpId="1" animBg="1"/>
      <p:bldP spid="23569" grpId="0" animBg="1"/>
      <p:bldP spid="23569" grpId="1" animBg="1"/>
      <p:bldP spid="23570" grpId="0" animBg="1"/>
      <p:bldP spid="23570" grpId="1" animBg="1"/>
      <p:bldP spid="23571" grpId="0" animBg="1"/>
      <p:bldP spid="23571" grpId="1" animBg="1"/>
      <p:bldP spid="23572" grpId="0" animBg="1"/>
      <p:bldP spid="23572" grpId="1" animBg="1"/>
      <p:bldP spid="23573" grpId="0" animBg="1"/>
      <p:bldP spid="23573" grpId="1" animBg="1"/>
      <p:bldP spid="23574" grpId="0" animBg="1"/>
      <p:bldP spid="23574" grpId="1" animBg="1"/>
      <p:bldP spid="23575" grpId="0" animBg="1"/>
      <p:bldP spid="23575" grpId="1" animBg="1"/>
      <p:bldP spid="23576" grpId="0" animBg="1"/>
      <p:bldP spid="23576" grpId="1" animBg="1"/>
      <p:bldP spid="23577" grpId="0" animBg="1"/>
      <p:bldP spid="23577" grpId="1" animBg="1"/>
      <p:bldP spid="23578" grpId="0" animBg="1"/>
      <p:bldP spid="23578"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3200400" y="3352801"/>
            <a:ext cx="768350" cy="422275"/>
            <a:chOff x="1056" y="2112"/>
            <a:chExt cx="484" cy="266"/>
          </a:xfrm>
        </p:grpSpPr>
        <p:sp>
          <p:nvSpPr>
            <p:cNvPr id="16496" name="Oval 11"/>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97" name="Text Box 7"/>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 name="Group 19"/>
          <p:cNvGrpSpPr>
            <a:grpSpLocks/>
          </p:cNvGrpSpPr>
          <p:nvPr/>
        </p:nvGrpSpPr>
        <p:grpSpPr bwMode="auto">
          <a:xfrm>
            <a:off x="8915400" y="4267201"/>
            <a:ext cx="768350" cy="422275"/>
            <a:chOff x="3312" y="2160"/>
            <a:chExt cx="484" cy="266"/>
          </a:xfrm>
        </p:grpSpPr>
        <p:sp>
          <p:nvSpPr>
            <p:cNvPr id="16494" name="Oval 20"/>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95" name="Text Box 21"/>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6388" name="Rectangle 4"/>
          <p:cNvSpPr>
            <a:spLocks noGrp="1" noChangeArrowheads="1"/>
          </p:cNvSpPr>
          <p:nvPr>
            <p:ph type="title"/>
          </p:nvPr>
        </p:nvSpPr>
        <p:spPr/>
        <p:txBody>
          <a:bodyPr/>
          <a:lstStyle/>
          <a:p>
            <a:pPr eaLnBrk="1" hangingPunct="1"/>
            <a:r>
              <a:rPr lang="en-US" altLang="en-US" smtClean="0"/>
              <a:t>In sunlight</a:t>
            </a:r>
          </a:p>
        </p:txBody>
      </p:sp>
      <p:grpSp>
        <p:nvGrpSpPr>
          <p:cNvPr id="4" name="Group 15"/>
          <p:cNvGrpSpPr>
            <a:grpSpLocks/>
          </p:cNvGrpSpPr>
          <p:nvPr/>
        </p:nvGrpSpPr>
        <p:grpSpPr bwMode="auto">
          <a:xfrm>
            <a:off x="6553200" y="3733801"/>
            <a:ext cx="768350" cy="422275"/>
            <a:chOff x="3312" y="2160"/>
            <a:chExt cx="484" cy="266"/>
          </a:xfrm>
        </p:grpSpPr>
        <p:sp>
          <p:nvSpPr>
            <p:cNvPr id="16492" name="Oval 12"/>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93" name="Text Box 10"/>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5" name="Group 16"/>
          <p:cNvGrpSpPr>
            <a:grpSpLocks/>
          </p:cNvGrpSpPr>
          <p:nvPr/>
        </p:nvGrpSpPr>
        <p:grpSpPr bwMode="auto">
          <a:xfrm>
            <a:off x="8915400" y="4267201"/>
            <a:ext cx="768350" cy="422275"/>
            <a:chOff x="1056" y="2112"/>
            <a:chExt cx="484" cy="266"/>
          </a:xfrm>
        </p:grpSpPr>
        <p:sp>
          <p:nvSpPr>
            <p:cNvPr id="16490" name="Oval 17"/>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91" name="Text Box 18"/>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6" name="Group 32"/>
          <p:cNvGrpSpPr>
            <a:grpSpLocks/>
          </p:cNvGrpSpPr>
          <p:nvPr/>
        </p:nvGrpSpPr>
        <p:grpSpPr bwMode="auto">
          <a:xfrm>
            <a:off x="7315200" y="4267201"/>
            <a:ext cx="768350" cy="422275"/>
            <a:chOff x="1056" y="2112"/>
            <a:chExt cx="484" cy="266"/>
          </a:xfrm>
        </p:grpSpPr>
        <p:sp>
          <p:nvSpPr>
            <p:cNvPr id="16488" name="Oval 33"/>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89" name="Text Box 34"/>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7" name="Group 35"/>
          <p:cNvGrpSpPr>
            <a:grpSpLocks/>
          </p:cNvGrpSpPr>
          <p:nvPr/>
        </p:nvGrpSpPr>
        <p:grpSpPr bwMode="auto">
          <a:xfrm>
            <a:off x="2819400" y="4953001"/>
            <a:ext cx="768350" cy="422275"/>
            <a:chOff x="1056" y="2112"/>
            <a:chExt cx="484" cy="266"/>
          </a:xfrm>
        </p:grpSpPr>
        <p:sp>
          <p:nvSpPr>
            <p:cNvPr id="16486" name="Oval 36"/>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87" name="Text Box 37"/>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8" name="Group 38"/>
          <p:cNvGrpSpPr>
            <a:grpSpLocks/>
          </p:cNvGrpSpPr>
          <p:nvPr/>
        </p:nvGrpSpPr>
        <p:grpSpPr bwMode="auto">
          <a:xfrm>
            <a:off x="8001000" y="4648201"/>
            <a:ext cx="768350" cy="422275"/>
            <a:chOff x="1056" y="2112"/>
            <a:chExt cx="484" cy="266"/>
          </a:xfrm>
        </p:grpSpPr>
        <p:sp>
          <p:nvSpPr>
            <p:cNvPr id="16484" name="Oval 39"/>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85" name="Text Box 40"/>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9" name="Group 41"/>
          <p:cNvGrpSpPr>
            <a:grpSpLocks/>
          </p:cNvGrpSpPr>
          <p:nvPr/>
        </p:nvGrpSpPr>
        <p:grpSpPr bwMode="auto">
          <a:xfrm>
            <a:off x="5257800" y="3657601"/>
            <a:ext cx="768350" cy="422275"/>
            <a:chOff x="1056" y="2112"/>
            <a:chExt cx="484" cy="266"/>
          </a:xfrm>
        </p:grpSpPr>
        <p:sp>
          <p:nvSpPr>
            <p:cNvPr id="16482" name="Oval 42"/>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83" name="Text Box 43"/>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0" name="Group 44"/>
          <p:cNvGrpSpPr>
            <a:grpSpLocks/>
          </p:cNvGrpSpPr>
          <p:nvPr/>
        </p:nvGrpSpPr>
        <p:grpSpPr bwMode="auto">
          <a:xfrm>
            <a:off x="5029200" y="4419601"/>
            <a:ext cx="768350" cy="422275"/>
            <a:chOff x="1056" y="2112"/>
            <a:chExt cx="484" cy="266"/>
          </a:xfrm>
        </p:grpSpPr>
        <p:sp>
          <p:nvSpPr>
            <p:cNvPr id="16480" name="Oval 45"/>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81" name="Text Box 46"/>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6396" name="Group 47"/>
          <p:cNvGrpSpPr>
            <a:grpSpLocks/>
          </p:cNvGrpSpPr>
          <p:nvPr/>
        </p:nvGrpSpPr>
        <p:grpSpPr bwMode="auto">
          <a:xfrm>
            <a:off x="8763000" y="3200401"/>
            <a:ext cx="768350" cy="422275"/>
            <a:chOff x="1056" y="2112"/>
            <a:chExt cx="484" cy="266"/>
          </a:xfrm>
        </p:grpSpPr>
        <p:sp>
          <p:nvSpPr>
            <p:cNvPr id="16478" name="Oval 48"/>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79" name="Text Box 49"/>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2" name="Group 50"/>
          <p:cNvGrpSpPr>
            <a:grpSpLocks/>
          </p:cNvGrpSpPr>
          <p:nvPr/>
        </p:nvGrpSpPr>
        <p:grpSpPr bwMode="auto">
          <a:xfrm>
            <a:off x="3962400" y="5029201"/>
            <a:ext cx="768350" cy="422275"/>
            <a:chOff x="1056" y="2112"/>
            <a:chExt cx="484" cy="266"/>
          </a:xfrm>
        </p:grpSpPr>
        <p:sp>
          <p:nvSpPr>
            <p:cNvPr id="16476" name="Oval 51"/>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77" name="Text Box 52"/>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3" name="Group 53"/>
          <p:cNvGrpSpPr>
            <a:grpSpLocks/>
          </p:cNvGrpSpPr>
          <p:nvPr/>
        </p:nvGrpSpPr>
        <p:grpSpPr bwMode="auto">
          <a:xfrm>
            <a:off x="4876800" y="2743201"/>
            <a:ext cx="768350" cy="422275"/>
            <a:chOff x="1056" y="2112"/>
            <a:chExt cx="484" cy="266"/>
          </a:xfrm>
        </p:grpSpPr>
        <p:sp>
          <p:nvSpPr>
            <p:cNvPr id="16474" name="Oval 54"/>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75" name="Text Box 55"/>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6399" name="Group 56"/>
          <p:cNvGrpSpPr>
            <a:grpSpLocks/>
          </p:cNvGrpSpPr>
          <p:nvPr/>
        </p:nvGrpSpPr>
        <p:grpSpPr bwMode="auto">
          <a:xfrm>
            <a:off x="8153400" y="3733801"/>
            <a:ext cx="768350" cy="422275"/>
            <a:chOff x="3312" y="2160"/>
            <a:chExt cx="484" cy="266"/>
          </a:xfrm>
        </p:grpSpPr>
        <p:sp>
          <p:nvSpPr>
            <p:cNvPr id="16472" name="Oval 57"/>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73" name="Text Box 58"/>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6400" name="Group 59"/>
          <p:cNvGrpSpPr>
            <a:grpSpLocks/>
          </p:cNvGrpSpPr>
          <p:nvPr/>
        </p:nvGrpSpPr>
        <p:grpSpPr bwMode="auto">
          <a:xfrm>
            <a:off x="3962400" y="4191001"/>
            <a:ext cx="768350" cy="422275"/>
            <a:chOff x="3312" y="2160"/>
            <a:chExt cx="484" cy="266"/>
          </a:xfrm>
        </p:grpSpPr>
        <p:sp>
          <p:nvSpPr>
            <p:cNvPr id="16470" name="Oval 60"/>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71" name="Text Box 61"/>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6401" name="Group 62"/>
          <p:cNvGrpSpPr>
            <a:grpSpLocks/>
          </p:cNvGrpSpPr>
          <p:nvPr/>
        </p:nvGrpSpPr>
        <p:grpSpPr bwMode="auto">
          <a:xfrm>
            <a:off x="7543800" y="3276601"/>
            <a:ext cx="768350" cy="422275"/>
            <a:chOff x="3312" y="2160"/>
            <a:chExt cx="484" cy="266"/>
          </a:xfrm>
        </p:grpSpPr>
        <p:sp>
          <p:nvSpPr>
            <p:cNvPr id="16468" name="Oval 63"/>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69" name="Text Box 64"/>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6402" name="Group 65"/>
          <p:cNvGrpSpPr>
            <a:grpSpLocks/>
          </p:cNvGrpSpPr>
          <p:nvPr/>
        </p:nvGrpSpPr>
        <p:grpSpPr bwMode="auto">
          <a:xfrm>
            <a:off x="6019800" y="2971801"/>
            <a:ext cx="768350" cy="422275"/>
            <a:chOff x="3312" y="2160"/>
            <a:chExt cx="484" cy="266"/>
          </a:xfrm>
        </p:grpSpPr>
        <p:sp>
          <p:nvSpPr>
            <p:cNvPr id="16466" name="Oval 66"/>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67" name="Text Box 67"/>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6403" name="Group 68"/>
          <p:cNvGrpSpPr>
            <a:grpSpLocks/>
          </p:cNvGrpSpPr>
          <p:nvPr/>
        </p:nvGrpSpPr>
        <p:grpSpPr bwMode="auto">
          <a:xfrm>
            <a:off x="7239000" y="5105401"/>
            <a:ext cx="768350" cy="422275"/>
            <a:chOff x="3312" y="2160"/>
            <a:chExt cx="484" cy="266"/>
          </a:xfrm>
        </p:grpSpPr>
        <p:sp>
          <p:nvSpPr>
            <p:cNvPr id="16464" name="Oval 69"/>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65" name="Text Box 70"/>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6404" name="Group 71"/>
          <p:cNvGrpSpPr>
            <a:grpSpLocks/>
          </p:cNvGrpSpPr>
          <p:nvPr/>
        </p:nvGrpSpPr>
        <p:grpSpPr bwMode="auto">
          <a:xfrm>
            <a:off x="6248400" y="4419601"/>
            <a:ext cx="768350" cy="422275"/>
            <a:chOff x="3312" y="2160"/>
            <a:chExt cx="484" cy="266"/>
          </a:xfrm>
        </p:grpSpPr>
        <p:sp>
          <p:nvSpPr>
            <p:cNvPr id="16462" name="Oval 72"/>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63" name="Text Box 73"/>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6405" name="Group 74"/>
          <p:cNvGrpSpPr>
            <a:grpSpLocks/>
          </p:cNvGrpSpPr>
          <p:nvPr/>
        </p:nvGrpSpPr>
        <p:grpSpPr bwMode="auto">
          <a:xfrm>
            <a:off x="2667000" y="4191001"/>
            <a:ext cx="768350" cy="422275"/>
            <a:chOff x="3312" y="2160"/>
            <a:chExt cx="484" cy="266"/>
          </a:xfrm>
        </p:grpSpPr>
        <p:sp>
          <p:nvSpPr>
            <p:cNvPr id="16460" name="Oval 75"/>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61" name="Text Box 76"/>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6406" name="Group 77"/>
          <p:cNvGrpSpPr>
            <a:grpSpLocks/>
          </p:cNvGrpSpPr>
          <p:nvPr/>
        </p:nvGrpSpPr>
        <p:grpSpPr bwMode="auto">
          <a:xfrm>
            <a:off x="5486400" y="5181601"/>
            <a:ext cx="768350" cy="422275"/>
            <a:chOff x="3312" y="2160"/>
            <a:chExt cx="484" cy="266"/>
          </a:xfrm>
        </p:grpSpPr>
        <p:sp>
          <p:nvSpPr>
            <p:cNvPr id="16458" name="Oval 78"/>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59" name="Text Box 79"/>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6407" name="Group 80"/>
          <p:cNvGrpSpPr>
            <a:grpSpLocks/>
          </p:cNvGrpSpPr>
          <p:nvPr/>
        </p:nvGrpSpPr>
        <p:grpSpPr bwMode="auto">
          <a:xfrm>
            <a:off x="4267200" y="3429001"/>
            <a:ext cx="768350" cy="422275"/>
            <a:chOff x="3312" y="2160"/>
            <a:chExt cx="484" cy="266"/>
          </a:xfrm>
        </p:grpSpPr>
        <p:sp>
          <p:nvSpPr>
            <p:cNvPr id="16456" name="Oval 81"/>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57" name="Text Box 82"/>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3" name="Group 103"/>
          <p:cNvGrpSpPr>
            <a:grpSpLocks/>
          </p:cNvGrpSpPr>
          <p:nvPr/>
        </p:nvGrpSpPr>
        <p:grpSpPr bwMode="auto">
          <a:xfrm>
            <a:off x="2819400" y="4953001"/>
            <a:ext cx="768350" cy="422275"/>
            <a:chOff x="3312" y="2160"/>
            <a:chExt cx="484" cy="266"/>
          </a:xfrm>
        </p:grpSpPr>
        <p:sp>
          <p:nvSpPr>
            <p:cNvPr id="16454" name="Oval 104"/>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55" name="Text Box 105"/>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4" name="Group 106"/>
          <p:cNvGrpSpPr>
            <a:grpSpLocks/>
          </p:cNvGrpSpPr>
          <p:nvPr/>
        </p:nvGrpSpPr>
        <p:grpSpPr bwMode="auto">
          <a:xfrm>
            <a:off x="5257800" y="3657601"/>
            <a:ext cx="768350" cy="422275"/>
            <a:chOff x="3312" y="2160"/>
            <a:chExt cx="484" cy="266"/>
          </a:xfrm>
        </p:grpSpPr>
        <p:sp>
          <p:nvSpPr>
            <p:cNvPr id="16452" name="Oval 107"/>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53" name="Text Box 108"/>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5" name="Group 109"/>
          <p:cNvGrpSpPr>
            <a:grpSpLocks/>
          </p:cNvGrpSpPr>
          <p:nvPr/>
        </p:nvGrpSpPr>
        <p:grpSpPr bwMode="auto">
          <a:xfrm>
            <a:off x="5029200" y="4419601"/>
            <a:ext cx="768350" cy="422275"/>
            <a:chOff x="3312" y="2160"/>
            <a:chExt cx="484" cy="266"/>
          </a:xfrm>
        </p:grpSpPr>
        <p:sp>
          <p:nvSpPr>
            <p:cNvPr id="16450" name="Oval 110"/>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51" name="Text Box 111"/>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6" name="Group 112"/>
          <p:cNvGrpSpPr>
            <a:grpSpLocks/>
          </p:cNvGrpSpPr>
          <p:nvPr/>
        </p:nvGrpSpPr>
        <p:grpSpPr bwMode="auto">
          <a:xfrm>
            <a:off x="4876800" y="2743201"/>
            <a:ext cx="768350" cy="422275"/>
            <a:chOff x="3312" y="2160"/>
            <a:chExt cx="484" cy="266"/>
          </a:xfrm>
        </p:grpSpPr>
        <p:sp>
          <p:nvSpPr>
            <p:cNvPr id="16448" name="Oval 113"/>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49" name="Text Box 114"/>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 name="Group 115"/>
          <p:cNvGrpSpPr>
            <a:grpSpLocks/>
          </p:cNvGrpSpPr>
          <p:nvPr/>
        </p:nvGrpSpPr>
        <p:grpSpPr bwMode="auto">
          <a:xfrm>
            <a:off x="3962400" y="5029201"/>
            <a:ext cx="768350" cy="422275"/>
            <a:chOff x="3312" y="2160"/>
            <a:chExt cx="484" cy="266"/>
          </a:xfrm>
        </p:grpSpPr>
        <p:sp>
          <p:nvSpPr>
            <p:cNvPr id="16446" name="Oval 116"/>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47" name="Text Box 117"/>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 name="Group 118"/>
          <p:cNvGrpSpPr>
            <a:grpSpLocks/>
          </p:cNvGrpSpPr>
          <p:nvPr/>
        </p:nvGrpSpPr>
        <p:grpSpPr bwMode="auto">
          <a:xfrm>
            <a:off x="3200400" y="3352801"/>
            <a:ext cx="768350" cy="422275"/>
            <a:chOff x="3312" y="2160"/>
            <a:chExt cx="484" cy="266"/>
          </a:xfrm>
        </p:grpSpPr>
        <p:sp>
          <p:nvSpPr>
            <p:cNvPr id="16444" name="Oval 119"/>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45" name="Text Box 120"/>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 name="Group 124"/>
          <p:cNvGrpSpPr>
            <a:grpSpLocks/>
          </p:cNvGrpSpPr>
          <p:nvPr/>
        </p:nvGrpSpPr>
        <p:grpSpPr bwMode="auto">
          <a:xfrm>
            <a:off x="6553200" y="3733801"/>
            <a:ext cx="768350" cy="422275"/>
            <a:chOff x="1056" y="2112"/>
            <a:chExt cx="484" cy="266"/>
          </a:xfrm>
        </p:grpSpPr>
        <p:sp>
          <p:nvSpPr>
            <p:cNvPr id="16442" name="Oval 125"/>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43" name="Text Box 126"/>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 name="Group 127"/>
          <p:cNvGrpSpPr>
            <a:grpSpLocks/>
          </p:cNvGrpSpPr>
          <p:nvPr/>
        </p:nvGrpSpPr>
        <p:grpSpPr bwMode="auto">
          <a:xfrm>
            <a:off x="8001000" y="4648201"/>
            <a:ext cx="768350" cy="422275"/>
            <a:chOff x="3312" y="2160"/>
            <a:chExt cx="484" cy="266"/>
          </a:xfrm>
        </p:grpSpPr>
        <p:sp>
          <p:nvSpPr>
            <p:cNvPr id="16440" name="Oval 128"/>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41" name="Text Box 129"/>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1" name="Group 130"/>
          <p:cNvGrpSpPr>
            <a:grpSpLocks/>
          </p:cNvGrpSpPr>
          <p:nvPr/>
        </p:nvGrpSpPr>
        <p:grpSpPr bwMode="auto">
          <a:xfrm>
            <a:off x="7315200" y="4267201"/>
            <a:ext cx="768350" cy="422275"/>
            <a:chOff x="3312" y="2160"/>
            <a:chExt cx="484" cy="266"/>
          </a:xfrm>
        </p:grpSpPr>
        <p:sp>
          <p:nvSpPr>
            <p:cNvPr id="16438" name="Oval 131"/>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39" name="Text Box 132"/>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1512" name="Line 8"/>
          <p:cNvSpPr>
            <a:spLocks noChangeAspect="1" noChangeShapeType="1"/>
          </p:cNvSpPr>
          <p:nvPr/>
        </p:nvSpPr>
        <p:spPr bwMode="auto">
          <a:xfrm flipH="1">
            <a:off x="3581400" y="13716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89" name="Line 85"/>
          <p:cNvSpPr>
            <a:spLocks noChangeAspect="1" noChangeShapeType="1"/>
          </p:cNvSpPr>
          <p:nvPr/>
        </p:nvSpPr>
        <p:spPr bwMode="auto">
          <a:xfrm flipH="1">
            <a:off x="4191000" y="30480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90" name="Line 86"/>
          <p:cNvSpPr>
            <a:spLocks noChangeAspect="1" noChangeShapeType="1"/>
          </p:cNvSpPr>
          <p:nvPr/>
        </p:nvSpPr>
        <p:spPr bwMode="auto">
          <a:xfrm flipH="1">
            <a:off x="4343400" y="22098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91" name="Line 87"/>
          <p:cNvSpPr>
            <a:spLocks noChangeAspect="1" noChangeShapeType="1"/>
          </p:cNvSpPr>
          <p:nvPr/>
        </p:nvSpPr>
        <p:spPr bwMode="auto">
          <a:xfrm flipH="1">
            <a:off x="3200400" y="29718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92" name="Line 88"/>
          <p:cNvSpPr>
            <a:spLocks noChangeAspect="1" noChangeShapeType="1"/>
          </p:cNvSpPr>
          <p:nvPr/>
        </p:nvSpPr>
        <p:spPr bwMode="auto">
          <a:xfrm flipH="1">
            <a:off x="3048000" y="22098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93" name="Line 89"/>
          <p:cNvSpPr>
            <a:spLocks noChangeAspect="1" noChangeShapeType="1"/>
          </p:cNvSpPr>
          <p:nvPr/>
        </p:nvSpPr>
        <p:spPr bwMode="auto">
          <a:xfrm flipH="1">
            <a:off x="4648200" y="14478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94" name="Line 90"/>
          <p:cNvSpPr>
            <a:spLocks noChangeAspect="1" noChangeShapeType="1"/>
          </p:cNvSpPr>
          <p:nvPr/>
        </p:nvSpPr>
        <p:spPr bwMode="auto">
          <a:xfrm flipH="1">
            <a:off x="5410200" y="24384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95" name="Line 91"/>
          <p:cNvSpPr>
            <a:spLocks noChangeAspect="1" noChangeShapeType="1"/>
          </p:cNvSpPr>
          <p:nvPr/>
        </p:nvSpPr>
        <p:spPr bwMode="auto">
          <a:xfrm flipH="1">
            <a:off x="5867400" y="32004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96" name="Line 92"/>
          <p:cNvSpPr>
            <a:spLocks noChangeAspect="1" noChangeShapeType="1"/>
          </p:cNvSpPr>
          <p:nvPr/>
        </p:nvSpPr>
        <p:spPr bwMode="auto">
          <a:xfrm flipH="1">
            <a:off x="5257800" y="7620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97" name="Line 93"/>
          <p:cNvSpPr>
            <a:spLocks noChangeAspect="1" noChangeShapeType="1"/>
          </p:cNvSpPr>
          <p:nvPr/>
        </p:nvSpPr>
        <p:spPr bwMode="auto">
          <a:xfrm flipH="1">
            <a:off x="5638800" y="16764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87" name="Line 83"/>
          <p:cNvSpPr>
            <a:spLocks noChangeShapeType="1"/>
          </p:cNvSpPr>
          <p:nvPr/>
        </p:nvSpPr>
        <p:spPr bwMode="auto">
          <a:xfrm flipH="1">
            <a:off x="6934200" y="1752600"/>
            <a:ext cx="0" cy="2057400"/>
          </a:xfrm>
          <a:prstGeom prst="line">
            <a:avLst/>
          </a:prstGeom>
          <a:noFill/>
          <a:ln w="38100">
            <a:solidFill>
              <a:srgbClr val="990033"/>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98" name="Line 94"/>
          <p:cNvSpPr>
            <a:spLocks noChangeAspect="1" noChangeShapeType="1"/>
          </p:cNvSpPr>
          <p:nvPr/>
        </p:nvSpPr>
        <p:spPr bwMode="auto">
          <a:xfrm flipH="1">
            <a:off x="6400800" y="9906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99" name="Line 95"/>
          <p:cNvSpPr>
            <a:spLocks noChangeAspect="1" noChangeShapeType="1"/>
          </p:cNvSpPr>
          <p:nvPr/>
        </p:nvSpPr>
        <p:spPr bwMode="auto">
          <a:xfrm flipH="1">
            <a:off x="6629400" y="24384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00" name="Line 96"/>
          <p:cNvSpPr>
            <a:spLocks noChangeAspect="1" noChangeShapeType="1"/>
          </p:cNvSpPr>
          <p:nvPr/>
        </p:nvSpPr>
        <p:spPr bwMode="auto">
          <a:xfrm flipH="1">
            <a:off x="7620000" y="31242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01" name="Line 97"/>
          <p:cNvSpPr>
            <a:spLocks noChangeAspect="1" noChangeShapeType="1"/>
          </p:cNvSpPr>
          <p:nvPr/>
        </p:nvSpPr>
        <p:spPr bwMode="auto">
          <a:xfrm flipH="1">
            <a:off x="7696200" y="22860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17" name="Line 13"/>
          <p:cNvSpPr>
            <a:spLocks noChangeShapeType="1"/>
          </p:cNvSpPr>
          <p:nvPr/>
        </p:nvSpPr>
        <p:spPr bwMode="auto">
          <a:xfrm flipH="1">
            <a:off x="9144000" y="1219200"/>
            <a:ext cx="0" cy="2057400"/>
          </a:xfrm>
          <a:prstGeom prst="line">
            <a:avLst/>
          </a:prstGeom>
          <a:noFill/>
          <a:ln w="38100">
            <a:solidFill>
              <a:srgbClr val="990033"/>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02" name="Line 98"/>
          <p:cNvSpPr>
            <a:spLocks noChangeAspect="1" noChangeShapeType="1"/>
          </p:cNvSpPr>
          <p:nvPr/>
        </p:nvSpPr>
        <p:spPr bwMode="auto">
          <a:xfrm flipH="1">
            <a:off x="8382000" y="26670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03" name="Line 99"/>
          <p:cNvSpPr>
            <a:spLocks noChangeAspect="1" noChangeShapeType="1"/>
          </p:cNvSpPr>
          <p:nvPr/>
        </p:nvSpPr>
        <p:spPr bwMode="auto">
          <a:xfrm flipH="1">
            <a:off x="7924800" y="12954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04" name="Line 100"/>
          <p:cNvSpPr>
            <a:spLocks noChangeAspect="1" noChangeShapeType="1"/>
          </p:cNvSpPr>
          <p:nvPr/>
        </p:nvSpPr>
        <p:spPr bwMode="auto">
          <a:xfrm flipH="1">
            <a:off x="8534400" y="17526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05" name="Line 101"/>
          <p:cNvSpPr>
            <a:spLocks noChangeAspect="1" noChangeShapeType="1"/>
          </p:cNvSpPr>
          <p:nvPr/>
        </p:nvSpPr>
        <p:spPr bwMode="auto">
          <a:xfrm flipH="1">
            <a:off x="9296400" y="2286000"/>
            <a:ext cx="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37" name="Text Box 133"/>
          <p:cNvSpPr txBox="1">
            <a:spLocks noChangeArrowheads="1"/>
          </p:cNvSpPr>
          <p:nvPr/>
        </p:nvSpPr>
        <p:spPr bwMode="auto">
          <a:xfrm>
            <a:off x="2191544" y="5762337"/>
            <a:ext cx="84185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 sunlight most P gets converted to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a:t>
            </a:r>
            <a:r>
              <a:rPr kumimoji="0" lang="en-US" altLang="en-US" sz="3200" b="0" i="0" u="none" strike="noStrike" kern="1200" cap="none" spc="0" normalizeH="0" baseline="-25000" noProof="0" dirty="0" err="1">
                <a:ln>
                  <a:noFill/>
                </a:ln>
                <a:solidFill>
                  <a:prstClr val="black"/>
                </a:solidFill>
                <a:effectLst/>
                <a:uLnTx/>
                <a:uFillTx/>
                <a:latin typeface="Arial" panose="020B0604020202020204" pitchFamily="34" charset="0"/>
                <a:ea typeface="+mn-ea"/>
                <a:cs typeface="+mn-cs"/>
              </a:rPr>
              <a:t>fr</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form.</a:t>
            </a:r>
          </a:p>
        </p:txBody>
      </p:sp>
    </p:spTree>
    <p:extLst>
      <p:ext uri="{BB962C8B-B14F-4D97-AF65-F5344CB8AC3E}">
        <p14:creationId xmlns:p14="http://schemas.microsoft.com/office/powerpoint/2010/main" val="3916218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592"/>
                                        </p:tgtEl>
                                        <p:attrNameLst>
                                          <p:attrName>style.visibility</p:attrName>
                                        </p:attrNameLst>
                                      </p:cBhvr>
                                      <p:to>
                                        <p:strVal val="visible"/>
                                      </p:to>
                                    </p:set>
                                    <p:animEffect transition="in" filter="wipe(up)">
                                      <p:cBhvr>
                                        <p:cTn id="7" dur="500"/>
                                        <p:tgtEl>
                                          <p:spTgt spid="21592"/>
                                        </p:tgtEl>
                                      </p:cBhvr>
                                    </p:animEffect>
                                  </p:childTnLst>
                                  <p:subTnLst>
                                    <p:set>
                                      <p:cBhvr override="childStyle">
                                        <p:cTn dur="1" fill="hold" display="0" masterRel="sameClick" afterEffect="1">
                                          <p:stCondLst>
                                            <p:cond evt="end" delay="0">
                                              <p:tn val="5"/>
                                            </p:cond>
                                          </p:stCondLst>
                                        </p:cTn>
                                        <p:tgtEl>
                                          <p:spTgt spid="21592"/>
                                        </p:tgtEl>
                                        <p:attrNameLst>
                                          <p:attrName>style.visibility</p:attrName>
                                        </p:attrNameLst>
                                      </p:cBhvr>
                                      <p:to>
                                        <p:strVal val="hidden"/>
                                      </p:to>
                                    </p:set>
                                  </p:subTnLst>
                                </p:cTn>
                              </p:par>
                            </p:childTnLst>
                          </p:cTn>
                        </p:par>
                        <p:par>
                          <p:cTn id="8" fill="hold" nodeType="afterGroup">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21512"/>
                                        </p:tgtEl>
                                        <p:attrNameLst>
                                          <p:attrName>style.visibility</p:attrName>
                                        </p:attrNameLst>
                                      </p:cBhvr>
                                      <p:to>
                                        <p:strVal val="visible"/>
                                      </p:to>
                                    </p:set>
                                    <p:animEffect transition="in" filter="wipe(up)">
                                      <p:cBhvr>
                                        <p:cTn id="11" dur="500"/>
                                        <p:tgtEl>
                                          <p:spTgt spid="21512"/>
                                        </p:tgtEl>
                                      </p:cBhvr>
                                    </p:animEffect>
                                  </p:childTnLst>
                                  <p:subTnLst>
                                    <p:set>
                                      <p:cBhvr override="childStyle">
                                        <p:cTn dur="1" fill="hold" display="0" masterRel="sameClick" afterEffect="1">
                                          <p:stCondLst>
                                            <p:cond evt="end" delay="0">
                                              <p:tn val="9"/>
                                            </p:cond>
                                          </p:stCondLst>
                                        </p:cTn>
                                        <p:tgtEl>
                                          <p:spTgt spid="21512"/>
                                        </p:tgtEl>
                                        <p:attrNameLst>
                                          <p:attrName>style.visibility</p:attrName>
                                        </p:attrNameLst>
                                      </p:cBhvr>
                                      <p:to>
                                        <p:strVal val="hidden"/>
                                      </p:to>
                                    </p:set>
                                  </p:subTnLst>
                                </p:cTn>
                              </p:par>
                            </p:childTnLst>
                          </p:cTn>
                        </p:par>
                        <p:par>
                          <p:cTn id="12" fill="hold" nodeType="afterGroup">
                            <p:stCondLst>
                              <p:cond delay="3000"/>
                            </p:stCondLst>
                            <p:childTnLst>
                              <p:par>
                                <p:cTn id="13" presetID="26" presetClass="emph" presetSubtype="0" fill="hold" nodeType="afterEffect">
                                  <p:stCondLst>
                                    <p:cond delay="0"/>
                                  </p:stCondLst>
                                  <p:childTnLst>
                                    <p:animEffect transition="out" filter="fade">
                                      <p:cBhvr>
                                        <p:cTn id="14" dur="500" tmFilter="0, 0; .2, .5; .8, .5; 1, 0"/>
                                        <p:tgtEl>
                                          <p:spTgt spid="2"/>
                                        </p:tgtEl>
                                      </p:cBhvr>
                                    </p:animEffect>
                                    <p:animScale>
                                      <p:cBhvr>
                                        <p:cTn id="15" dur="250" autoRev="1" fill="hold"/>
                                        <p:tgtEl>
                                          <p:spTgt spid="2"/>
                                        </p:tgtEl>
                                      </p:cBhvr>
                                      <p:by x="105000" y="105000"/>
                                    </p:animScale>
                                  </p:childTnLst>
                                  <p:subTnLst>
                                    <p:set>
                                      <p:cBhvr override="childStyle">
                                        <p:cTn dur="1" fill="hold" display="0" masterRel="sameClick" afterEffect="1">
                                          <p:stCondLst>
                                            <p:cond evt="end" delay="0">
                                              <p:tn val="13"/>
                                            </p:cond>
                                          </p:stCondLst>
                                        </p:cTn>
                                        <p:tgtEl>
                                          <p:spTgt spid="2"/>
                                        </p:tgtEl>
                                        <p:attrNameLst>
                                          <p:attrName>style.visibility</p:attrName>
                                        </p:attrNameLst>
                                      </p:cBhvr>
                                      <p:to>
                                        <p:strVal val="hidden"/>
                                      </p:to>
                                    </p:set>
                                  </p:subTnLst>
                                </p:cTn>
                              </p:par>
                            </p:childTnLst>
                          </p:cTn>
                        </p:par>
                        <p:par>
                          <p:cTn id="16" fill="hold" nodeType="afterGroup">
                            <p:stCondLst>
                              <p:cond delay="4500"/>
                            </p:stCondLst>
                            <p:childTnLst>
                              <p:par>
                                <p:cTn id="17" presetID="1"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par>
                          <p:cTn id="19" fill="hold" nodeType="afterGroup">
                            <p:stCondLst>
                              <p:cond delay="4500"/>
                            </p:stCondLst>
                            <p:childTnLst>
                              <p:par>
                                <p:cTn id="20" presetID="22" presetClass="entr" presetSubtype="1" fill="hold" grpId="0" nodeType="afterEffect">
                                  <p:stCondLst>
                                    <p:cond delay="0"/>
                                  </p:stCondLst>
                                  <p:childTnLst>
                                    <p:set>
                                      <p:cBhvr>
                                        <p:cTn id="21" dur="1" fill="hold">
                                          <p:stCondLst>
                                            <p:cond delay="0"/>
                                          </p:stCondLst>
                                        </p:cTn>
                                        <p:tgtEl>
                                          <p:spTgt spid="21605"/>
                                        </p:tgtEl>
                                        <p:attrNameLst>
                                          <p:attrName>style.visibility</p:attrName>
                                        </p:attrNameLst>
                                      </p:cBhvr>
                                      <p:to>
                                        <p:strVal val="visible"/>
                                      </p:to>
                                    </p:set>
                                    <p:animEffect transition="in" filter="wipe(up)">
                                      <p:cBhvr>
                                        <p:cTn id="22" dur="500"/>
                                        <p:tgtEl>
                                          <p:spTgt spid="21605"/>
                                        </p:tgtEl>
                                      </p:cBhvr>
                                    </p:animEffect>
                                  </p:childTnLst>
                                  <p:subTnLst>
                                    <p:set>
                                      <p:cBhvr override="childStyle">
                                        <p:cTn dur="1" fill="hold" display="0" masterRel="sameClick" afterEffect="1">
                                          <p:stCondLst>
                                            <p:cond evt="end" delay="0">
                                              <p:tn val="20"/>
                                            </p:cond>
                                          </p:stCondLst>
                                        </p:cTn>
                                        <p:tgtEl>
                                          <p:spTgt spid="21605"/>
                                        </p:tgtEl>
                                        <p:attrNameLst>
                                          <p:attrName>style.visibility</p:attrName>
                                        </p:attrNameLst>
                                      </p:cBhvr>
                                      <p:to>
                                        <p:strVal val="hidden"/>
                                      </p:to>
                                    </p:set>
                                  </p:subTnLst>
                                </p:cTn>
                              </p:par>
                            </p:childTnLst>
                          </p:cTn>
                        </p:par>
                        <p:par>
                          <p:cTn id="23" fill="hold" nodeType="afterGroup">
                            <p:stCondLst>
                              <p:cond delay="5000"/>
                            </p:stCondLst>
                            <p:childTnLst>
                              <p:par>
                                <p:cTn id="24" presetID="26" presetClass="emph" presetSubtype="0" fill="hold" nodeType="afterEffect">
                                  <p:stCondLst>
                                    <p:cond delay="0"/>
                                  </p:stCondLst>
                                  <p:childTnLst>
                                    <p:animEffect transition="out" filter="fade">
                                      <p:cBhvr>
                                        <p:cTn id="25" dur="500" tmFilter="0, 0; .2, .5; .8, .5; 1, 0"/>
                                        <p:tgtEl>
                                          <p:spTgt spid="5"/>
                                        </p:tgtEl>
                                      </p:cBhvr>
                                    </p:animEffect>
                                    <p:animScale>
                                      <p:cBhvr>
                                        <p:cTn id="26" dur="250" autoRev="1" fill="hold"/>
                                        <p:tgtEl>
                                          <p:spTgt spid="5"/>
                                        </p:tgtEl>
                                      </p:cBhvr>
                                      <p:by x="105000" y="105000"/>
                                    </p:animScale>
                                  </p:childTnLst>
                                  <p:subTnLst>
                                    <p:set>
                                      <p:cBhvr override="childStyle">
                                        <p:cTn dur="1" fill="hold" display="0" masterRel="sameClick" afterEffect="1">
                                          <p:stCondLst>
                                            <p:cond evt="end" delay="0">
                                              <p:tn val="24"/>
                                            </p:cond>
                                          </p:stCondLst>
                                        </p:cTn>
                                        <p:tgtEl>
                                          <p:spTgt spid="5"/>
                                        </p:tgtEl>
                                        <p:attrNameLst>
                                          <p:attrName>style.visibility</p:attrName>
                                        </p:attrNameLst>
                                      </p:cBhvr>
                                      <p:to>
                                        <p:strVal val="hidden"/>
                                      </p:to>
                                    </p:set>
                                  </p:subTnLst>
                                </p:cTn>
                              </p:par>
                            </p:childTnLst>
                          </p:cTn>
                        </p:par>
                        <p:par>
                          <p:cTn id="27" fill="hold" nodeType="afterGroup">
                            <p:stCondLst>
                              <p:cond delay="5500"/>
                            </p:stCondLst>
                            <p:childTnLst>
                              <p:par>
                                <p:cTn id="28" presetID="1"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par>
                          <p:cTn id="30" fill="hold" nodeType="afterGroup">
                            <p:stCondLst>
                              <p:cond delay="6500"/>
                            </p:stCondLst>
                            <p:childTnLst>
                              <p:par>
                                <p:cTn id="31" presetID="22" presetClass="entr" presetSubtype="1" fill="hold" grpId="0" nodeType="afterEffect">
                                  <p:stCondLst>
                                    <p:cond delay="0"/>
                                  </p:stCondLst>
                                  <p:childTnLst>
                                    <p:set>
                                      <p:cBhvr>
                                        <p:cTn id="32" dur="1" fill="hold">
                                          <p:stCondLst>
                                            <p:cond delay="0"/>
                                          </p:stCondLst>
                                        </p:cTn>
                                        <p:tgtEl>
                                          <p:spTgt spid="21590"/>
                                        </p:tgtEl>
                                        <p:attrNameLst>
                                          <p:attrName>style.visibility</p:attrName>
                                        </p:attrNameLst>
                                      </p:cBhvr>
                                      <p:to>
                                        <p:strVal val="visible"/>
                                      </p:to>
                                    </p:set>
                                    <p:animEffect transition="in" filter="wipe(up)">
                                      <p:cBhvr>
                                        <p:cTn id="33" dur="500"/>
                                        <p:tgtEl>
                                          <p:spTgt spid="21590"/>
                                        </p:tgtEl>
                                      </p:cBhvr>
                                    </p:animEffect>
                                  </p:childTnLst>
                                  <p:subTnLst>
                                    <p:set>
                                      <p:cBhvr override="childStyle">
                                        <p:cTn dur="1" fill="hold" display="0" masterRel="sameClick" afterEffect="1">
                                          <p:stCondLst>
                                            <p:cond evt="end" delay="0">
                                              <p:tn val="31"/>
                                            </p:cond>
                                          </p:stCondLst>
                                        </p:cTn>
                                        <p:tgtEl>
                                          <p:spTgt spid="21590"/>
                                        </p:tgtEl>
                                        <p:attrNameLst>
                                          <p:attrName>style.visibility</p:attrName>
                                        </p:attrNameLst>
                                      </p:cBhvr>
                                      <p:to>
                                        <p:strVal val="hidden"/>
                                      </p:to>
                                    </p:set>
                                  </p:subTnLst>
                                </p:cTn>
                              </p:par>
                            </p:childTnLst>
                          </p:cTn>
                        </p:par>
                        <p:par>
                          <p:cTn id="34" fill="hold" nodeType="afterGroup">
                            <p:stCondLst>
                              <p:cond delay="8000"/>
                            </p:stCondLst>
                            <p:childTnLst>
                              <p:par>
                                <p:cTn id="35" presetID="22" presetClass="entr" presetSubtype="1" fill="hold" grpId="0" nodeType="afterEffect">
                                  <p:stCondLst>
                                    <p:cond delay="0"/>
                                  </p:stCondLst>
                                  <p:childTnLst>
                                    <p:set>
                                      <p:cBhvr>
                                        <p:cTn id="36" dur="1" fill="hold">
                                          <p:stCondLst>
                                            <p:cond delay="0"/>
                                          </p:stCondLst>
                                        </p:cTn>
                                        <p:tgtEl>
                                          <p:spTgt spid="21593"/>
                                        </p:tgtEl>
                                        <p:attrNameLst>
                                          <p:attrName>style.visibility</p:attrName>
                                        </p:attrNameLst>
                                      </p:cBhvr>
                                      <p:to>
                                        <p:strVal val="visible"/>
                                      </p:to>
                                    </p:set>
                                    <p:animEffect transition="in" filter="wipe(up)">
                                      <p:cBhvr>
                                        <p:cTn id="37" dur="500"/>
                                        <p:tgtEl>
                                          <p:spTgt spid="21593"/>
                                        </p:tgtEl>
                                      </p:cBhvr>
                                    </p:animEffect>
                                  </p:childTnLst>
                                  <p:subTnLst>
                                    <p:set>
                                      <p:cBhvr override="childStyle">
                                        <p:cTn dur="1" fill="hold" display="0" masterRel="sameClick" afterEffect="1">
                                          <p:stCondLst>
                                            <p:cond evt="end" delay="0">
                                              <p:tn val="35"/>
                                            </p:cond>
                                          </p:stCondLst>
                                        </p:cTn>
                                        <p:tgtEl>
                                          <p:spTgt spid="21593"/>
                                        </p:tgtEl>
                                        <p:attrNameLst>
                                          <p:attrName>style.visibility</p:attrName>
                                        </p:attrNameLst>
                                      </p:cBhvr>
                                      <p:to>
                                        <p:strVal val="hidden"/>
                                      </p:to>
                                    </p:set>
                                  </p:subTnLst>
                                </p:cTn>
                              </p:par>
                            </p:childTnLst>
                          </p:cTn>
                        </p:par>
                        <p:par>
                          <p:cTn id="38" fill="hold" nodeType="afterGroup">
                            <p:stCondLst>
                              <p:cond delay="9500"/>
                            </p:stCondLst>
                            <p:childTnLst>
                              <p:par>
                                <p:cTn id="39" presetID="22" presetClass="entr" presetSubtype="1" fill="hold" grpId="0" nodeType="afterEffect">
                                  <p:stCondLst>
                                    <p:cond delay="0"/>
                                  </p:stCondLst>
                                  <p:childTnLst>
                                    <p:set>
                                      <p:cBhvr>
                                        <p:cTn id="40" dur="1" fill="hold">
                                          <p:stCondLst>
                                            <p:cond delay="0"/>
                                          </p:stCondLst>
                                        </p:cTn>
                                        <p:tgtEl>
                                          <p:spTgt spid="21596"/>
                                        </p:tgtEl>
                                        <p:attrNameLst>
                                          <p:attrName>style.visibility</p:attrName>
                                        </p:attrNameLst>
                                      </p:cBhvr>
                                      <p:to>
                                        <p:strVal val="visible"/>
                                      </p:to>
                                    </p:set>
                                    <p:animEffect transition="in" filter="wipe(up)">
                                      <p:cBhvr>
                                        <p:cTn id="41" dur="500"/>
                                        <p:tgtEl>
                                          <p:spTgt spid="21596"/>
                                        </p:tgtEl>
                                      </p:cBhvr>
                                    </p:animEffect>
                                  </p:childTnLst>
                                  <p:subTnLst>
                                    <p:set>
                                      <p:cBhvr override="childStyle">
                                        <p:cTn dur="1" fill="hold" display="0" masterRel="sameClick" afterEffect="1">
                                          <p:stCondLst>
                                            <p:cond evt="end" delay="0">
                                              <p:tn val="39"/>
                                            </p:cond>
                                          </p:stCondLst>
                                        </p:cTn>
                                        <p:tgtEl>
                                          <p:spTgt spid="21596"/>
                                        </p:tgtEl>
                                        <p:attrNameLst>
                                          <p:attrName>style.visibility</p:attrName>
                                        </p:attrNameLst>
                                      </p:cBhvr>
                                      <p:to>
                                        <p:strVal val="hidden"/>
                                      </p:to>
                                    </p:set>
                                  </p:subTnLst>
                                </p:cTn>
                              </p:par>
                            </p:childTnLst>
                          </p:cTn>
                        </p:par>
                        <p:par>
                          <p:cTn id="42" fill="hold" nodeType="afterGroup">
                            <p:stCondLst>
                              <p:cond delay="11000"/>
                            </p:stCondLst>
                            <p:childTnLst>
                              <p:par>
                                <p:cTn id="43" presetID="26" presetClass="emph" presetSubtype="0" fill="hold" nodeType="afterEffect">
                                  <p:stCondLst>
                                    <p:cond delay="0"/>
                                  </p:stCondLst>
                                  <p:childTnLst>
                                    <p:animEffect transition="out" filter="fade">
                                      <p:cBhvr>
                                        <p:cTn id="44" dur="500" tmFilter="0, 0; .2, .5; .8, .5; 1, 0"/>
                                        <p:tgtEl>
                                          <p:spTgt spid="13"/>
                                        </p:tgtEl>
                                      </p:cBhvr>
                                    </p:animEffect>
                                    <p:animScale>
                                      <p:cBhvr>
                                        <p:cTn id="45" dur="250" autoRev="1" fill="hold"/>
                                        <p:tgtEl>
                                          <p:spTgt spid="13"/>
                                        </p:tgtEl>
                                      </p:cBhvr>
                                      <p:by x="105000" y="105000"/>
                                    </p:animScale>
                                  </p:childTnLst>
                                </p:cTn>
                              </p:par>
                            </p:childTnLst>
                          </p:cTn>
                        </p:par>
                        <p:par>
                          <p:cTn id="46" fill="hold" nodeType="afterGroup">
                            <p:stCondLst>
                              <p:cond delay="12500"/>
                            </p:stCondLst>
                            <p:childTnLst>
                              <p:par>
                                <p:cTn id="47" presetID="1" presetClass="entr" presetSubtype="0" fill="hold" nodeType="after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par>
                          <p:cTn id="49" fill="hold" nodeType="afterGroup">
                            <p:stCondLst>
                              <p:cond delay="13500"/>
                            </p:stCondLst>
                            <p:childTnLst>
                              <p:par>
                                <p:cTn id="50" presetID="22" presetClass="entr" presetSubtype="1" fill="hold" grpId="0" nodeType="afterEffect">
                                  <p:stCondLst>
                                    <p:cond delay="0"/>
                                  </p:stCondLst>
                                  <p:childTnLst>
                                    <p:set>
                                      <p:cBhvr>
                                        <p:cTn id="51" dur="1" fill="hold">
                                          <p:stCondLst>
                                            <p:cond delay="0"/>
                                          </p:stCondLst>
                                        </p:cTn>
                                        <p:tgtEl>
                                          <p:spTgt spid="21594"/>
                                        </p:tgtEl>
                                        <p:attrNameLst>
                                          <p:attrName>style.visibility</p:attrName>
                                        </p:attrNameLst>
                                      </p:cBhvr>
                                      <p:to>
                                        <p:strVal val="visible"/>
                                      </p:to>
                                    </p:set>
                                    <p:animEffect transition="in" filter="wipe(up)">
                                      <p:cBhvr>
                                        <p:cTn id="52" dur="500"/>
                                        <p:tgtEl>
                                          <p:spTgt spid="21594"/>
                                        </p:tgtEl>
                                      </p:cBhvr>
                                    </p:animEffect>
                                  </p:childTnLst>
                                  <p:subTnLst>
                                    <p:set>
                                      <p:cBhvr override="childStyle">
                                        <p:cTn dur="1" fill="hold" display="0" masterRel="sameClick" afterEffect="1">
                                          <p:stCondLst>
                                            <p:cond evt="end" delay="0">
                                              <p:tn val="50"/>
                                            </p:cond>
                                          </p:stCondLst>
                                        </p:cTn>
                                        <p:tgtEl>
                                          <p:spTgt spid="21594"/>
                                        </p:tgtEl>
                                        <p:attrNameLst>
                                          <p:attrName>style.visibility</p:attrName>
                                        </p:attrNameLst>
                                      </p:cBhvr>
                                      <p:to>
                                        <p:strVal val="hidden"/>
                                      </p:to>
                                    </p:set>
                                  </p:subTnLst>
                                </p:cTn>
                              </p:par>
                            </p:childTnLst>
                          </p:cTn>
                        </p:par>
                        <p:par>
                          <p:cTn id="53" fill="hold" nodeType="afterGroup">
                            <p:stCondLst>
                              <p:cond delay="15000"/>
                            </p:stCondLst>
                            <p:childTnLst>
                              <p:par>
                                <p:cTn id="54" presetID="26" presetClass="emph" presetSubtype="0" fill="hold" nodeType="afterEffect">
                                  <p:stCondLst>
                                    <p:cond delay="0"/>
                                  </p:stCondLst>
                                  <p:childTnLst>
                                    <p:animEffect transition="out" filter="fade">
                                      <p:cBhvr>
                                        <p:cTn id="55" dur="500" tmFilter="0, 0; .2, .5; .8, .5; 1, 0"/>
                                        <p:tgtEl>
                                          <p:spTgt spid="10"/>
                                        </p:tgtEl>
                                      </p:cBhvr>
                                    </p:animEffect>
                                    <p:animScale>
                                      <p:cBhvr>
                                        <p:cTn id="56" dur="250" autoRev="1" fill="hold"/>
                                        <p:tgtEl>
                                          <p:spTgt spid="10"/>
                                        </p:tgtEl>
                                      </p:cBhvr>
                                      <p:by x="105000" y="105000"/>
                                    </p:animScale>
                                  </p:childTnLst>
                                </p:cTn>
                              </p:par>
                            </p:childTnLst>
                          </p:cTn>
                        </p:par>
                        <p:par>
                          <p:cTn id="57" fill="hold" nodeType="afterGroup">
                            <p:stCondLst>
                              <p:cond delay="16500"/>
                            </p:stCondLst>
                            <p:childTnLst>
                              <p:par>
                                <p:cTn id="58" presetID="1" presetClass="entr" presetSubtype="0" fill="hold" nodeType="afterEffect">
                                  <p:stCondLst>
                                    <p:cond delay="0"/>
                                  </p:stCondLst>
                                  <p:childTnLst>
                                    <p:set>
                                      <p:cBhvr>
                                        <p:cTn id="59" dur="1" fill="hold">
                                          <p:stCondLst>
                                            <p:cond delay="0"/>
                                          </p:stCondLst>
                                        </p:cTn>
                                        <p:tgtEl>
                                          <p:spTgt spid="25"/>
                                        </p:tgtEl>
                                        <p:attrNameLst>
                                          <p:attrName>style.visibility</p:attrName>
                                        </p:attrNameLst>
                                      </p:cBhvr>
                                      <p:to>
                                        <p:strVal val="visible"/>
                                      </p:to>
                                    </p:set>
                                  </p:childTnLst>
                                </p:cTn>
                              </p:par>
                            </p:childTnLst>
                          </p:cTn>
                        </p:par>
                        <p:par>
                          <p:cTn id="60" fill="hold" nodeType="afterGroup">
                            <p:stCondLst>
                              <p:cond delay="17500"/>
                            </p:stCondLst>
                            <p:childTnLst>
                              <p:par>
                                <p:cTn id="61" presetID="22" presetClass="entr" presetSubtype="1" fill="hold" grpId="0" nodeType="afterEffect">
                                  <p:stCondLst>
                                    <p:cond delay="0"/>
                                  </p:stCondLst>
                                  <p:childTnLst>
                                    <p:set>
                                      <p:cBhvr>
                                        <p:cTn id="62" dur="1" fill="hold">
                                          <p:stCondLst>
                                            <p:cond delay="0"/>
                                          </p:stCondLst>
                                        </p:cTn>
                                        <p:tgtEl>
                                          <p:spTgt spid="21597"/>
                                        </p:tgtEl>
                                        <p:attrNameLst>
                                          <p:attrName>style.visibility</p:attrName>
                                        </p:attrNameLst>
                                      </p:cBhvr>
                                      <p:to>
                                        <p:strVal val="visible"/>
                                      </p:to>
                                    </p:set>
                                    <p:animEffect transition="in" filter="wipe(up)">
                                      <p:cBhvr>
                                        <p:cTn id="63" dur="500"/>
                                        <p:tgtEl>
                                          <p:spTgt spid="21597"/>
                                        </p:tgtEl>
                                      </p:cBhvr>
                                    </p:animEffect>
                                  </p:childTnLst>
                                  <p:subTnLst>
                                    <p:set>
                                      <p:cBhvr override="childStyle">
                                        <p:cTn dur="1" fill="hold" display="0" masterRel="sameClick" afterEffect="1">
                                          <p:stCondLst>
                                            <p:cond evt="end" delay="0">
                                              <p:tn val="61"/>
                                            </p:cond>
                                          </p:stCondLst>
                                        </p:cTn>
                                        <p:tgtEl>
                                          <p:spTgt spid="21597"/>
                                        </p:tgtEl>
                                        <p:attrNameLst>
                                          <p:attrName>style.visibility</p:attrName>
                                        </p:attrNameLst>
                                      </p:cBhvr>
                                      <p:to>
                                        <p:strVal val="hidden"/>
                                      </p:to>
                                    </p:set>
                                  </p:subTnLst>
                                </p:cTn>
                              </p:par>
                            </p:childTnLst>
                          </p:cTn>
                        </p:par>
                        <p:par>
                          <p:cTn id="64" fill="hold" nodeType="afterGroup">
                            <p:stCondLst>
                              <p:cond delay="19000"/>
                            </p:stCondLst>
                            <p:childTnLst>
                              <p:par>
                                <p:cTn id="65" presetID="26" presetClass="emph" presetSubtype="0" fill="hold" nodeType="afterEffect">
                                  <p:stCondLst>
                                    <p:cond delay="0"/>
                                  </p:stCondLst>
                                  <p:childTnLst>
                                    <p:animEffect transition="out" filter="fade">
                                      <p:cBhvr>
                                        <p:cTn id="66" dur="500" tmFilter="0, 0; .2, .5; .8, .5; 1, 0"/>
                                        <p:tgtEl>
                                          <p:spTgt spid="9"/>
                                        </p:tgtEl>
                                      </p:cBhvr>
                                    </p:animEffect>
                                    <p:animScale>
                                      <p:cBhvr>
                                        <p:cTn id="67" dur="250" autoRev="1" fill="hold"/>
                                        <p:tgtEl>
                                          <p:spTgt spid="9"/>
                                        </p:tgtEl>
                                      </p:cBhvr>
                                      <p:by x="105000" y="105000"/>
                                    </p:animScale>
                                  </p:childTnLst>
                                  <p:subTnLst>
                                    <p:set>
                                      <p:cBhvr override="childStyle">
                                        <p:cTn dur="1" fill="hold" display="0" masterRel="sameClick" afterEffect="1">
                                          <p:stCondLst>
                                            <p:cond evt="end" delay="0">
                                              <p:tn val="65"/>
                                            </p:cond>
                                          </p:stCondLst>
                                        </p:cTn>
                                        <p:tgtEl>
                                          <p:spTgt spid="9"/>
                                        </p:tgtEl>
                                        <p:attrNameLst>
                                          <p:attrName>style.visibility</p:attrName>
                                        </p:attrNameLst>
                                      </p:cBhvr>
                                      <p:to>
                                        <p:strVal val="hidden"/>
                                      </p:to>
                                    </p:set>
                                  </p:subTnLst>
                                </p:cTn>
                              </p:par>
                            </p:childTnLst>
                          </p:cTn>
                        </p:par>
                        <p:par>
                          <p:cTn id="68" fill="hold" nodeType="afterGroup">
                            <p:stCondLst>
                              <p:cond delay="20500"/>
                            </p:stCondLst>
                            <p:childTnLst>
                              <p:par>
                                <p:cTn id="69" presetID="1" presetClass="entr" presetSubtype="0" fill="hold" nodeType="after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par>
                          <p:cTn id="71" fill="hold" nodeType="afterGroup">
                            <p:stCondLst>
                              <p:cond delay="21500"/>
                            </p:stCondLst>
                            <p:childTnLst>
                              <p:par>
                                <p:cTn id="72" presetID="22" presetClass="entr" presetSubtype="1" fill="hold" grpId="0" nodeType="afterEffect">
                                  <p:stCondLst>
                                    <p:cond delay="0"/>
                                  </p:stCondLst>
                                  <p:childTnLst>
                                    <p:set>
                                      <p:cBhvr>
                                        <p:cTn id="73" dur="1" fill="hold">
                                          <p:stCondLst>
                                            <p:cond delay="0"/>
                                          </p:stCondLst>
                                        </p:cTn>
                                        <p:tgtEl>
                                          <p:spTgt spid="21595"/>
                                        </p:tgtEl>
                                        <p:attrNameLst>
                                          <p:attrName>style.visibility</p:attrName>
                                        </p:attrNameLst>
                                      </p:cBhvr>
                                      <p:to>
                                        <p:strVal val="visible"/>
                                      </p:to>
                                    </p:set>
                                    <p:animEffect transition="in" filter="wipe(up)">
                                      <p:cBhvr>
                                        <p:cTn id="74" dur="500"/>
                                        <p:tgtEl>
                                          <p:spTgt spid="21595"/>
                                        </p:tgtEl>
                                      </p:cBhvr>
                                    </p:animEffect>
                                  </p:childTnLst>
                                  <p:subTnLst>
                                    <p:set>
                                      <p:cBhvr override="childStyle">
                                        <p:cTn dur="1" fill="hold" display="0" masterRel="sameClick" afterEffect="1">
                                          <p:stCondLst>
                                            <p:cond evt="end" delay="0">
                                              <p:tn val="72"/>
                                            </p:cond>
                                          </p:stCondLst>
                                        </p:cTn>
                                        <p:tgtEl>
                                          <p:spTgt spid="21595"/>
                                        </p:tgtEl>
                                        <p:attrNameLst>
                                          <p:attrName>style.visibility</p:attrName>
                                        </p:attrNameLst>
                                      </p:cBhvr>
                                      <p:to>
                                        <p:strVal val="hidden"/>
                                      </p:to>
                                    </p:set>
                                  </p:subTnLst>
                                </p:cTn>
                              </p:par>
                            </p:childTnLst>
                          </p:cTn>
                        </p:par>
                        <p:par>
                          <p:cTn id="75" fill="hold" nodeType="afterGroup">
                            <p:stCondLst>
                              <p:cond delay="23000"/>
                            </p:stCondLst>
                            <p:childTnLst>
                              <p:par>
                                <p:cTn id="76" presetID="22" presetClass="entr" presetSubtype="1" fill="hold" grpId="0" nodeType="afterEffect">
                                  <p:stCondLst>
                                    <p:cond delay="0"/>
                                  </p:stCondLst>
                                  <p:childTnLst>
                                    <p:set>
                                      <p:cBhvr>
                                        <p:cTn id="77" dur="1" fill="hold">
                                          <p:stCondLst>
                                            <p:cond delay="0"/>
                                          </p:stCondLst>
                                        </p:cTn>
                                        <p:tgtEl>
                                          <p:spTgt spid="21598"/>
                                        </p:tgtEl>
                                        <p:attrNameLst>
                                          <p:attrName>style.visibility</p:attrName>
                                        </p:attrNameLst>
                                      </p:cBhvr>
                                      <p:to>
                                        <p:strVal val="visible"/>
                                      </p:to>
                                    </p:set>
                                    <p:animEffect transition="in" filter="wipe(up)">
                                      <p:cBhvr>
                                        <p:cTn id="78" dur="500"/>
                                        <p:tgtEl>
                                          <p:spTgt spid="21598"/>
                                        </p:tgtEl>
                                      </p:cBhvr>
                                    </p:animEffect>
                                  </p:childTnLst>
                                  <p:subTnLst>
                                    <p:set>
                                      <p:cBhvr override="childStyle">
                                        <p:cTn dur="1" fill="hold" display="0" masterRel="sameClick" afterEffect="1">
                                          <p:stCondLst>
                                            <p:cond evt="end" delay="0">
                                              <p:tn val="76"/>
                                            </p:cond>
                                          </p:stCondLst>
                                        </p:cTn>
                                        <p:tgtEl>
                                          <p:spTgt spid="21598"/>
                                        </p:tgtEl>
                                        <p:attrNameLst>
                                          <p:attrName>style.visibility</p:attrName>
                                        </p:attrNameLst>
                                      </p:cBhvr>
                                      <p:to>
                                        <p:strVal val="hidden"/>
                                      </p:to>
                                    </p:set>
                                  </p:subTnLst>
                                </p:cTn>
                              </p:par>
                            </p:childTnLst>
                          </p:cTn>
                        </p:par>
                        <p:par>
                          <p:cTn id="79" fill="hold" nodeType="afterGroup">
                            <p:stCondLst>
                              <p:cond delay="24500"/>
                            </p:stCondLst>
                            <p:childTnLst>
                              <p:par>
                                <p:cTn id="80" presetID="22" presetClass="entr" presetSubtype="1" fill="hold" grpId="0" nodeType="afterEffect">
                                  <p:stCondLst>
                                    <p:cond delay="0"/>
                                  </p:stCondLst>
                                  <p:childTnLst>
                                    <p:set>
                                      <p:cBhvr>
                                        <p:cTn id="81" dur="1" fill="hold">
                                          <p:stCondLst>
                                            <p:cond delay="0"/>
                                          </p:stCondLst>
                                        </p:cTn>
                                        <p:tgtEl>
                                          <p:spTgt spid="21599"/>
                                        </p:tgtEl>
                                        <p:attrNameLst>
                                          <p:attrName>style.visibility</p:attrName>
                                        </p:attrNameLst>
                                      </p:cBhvr>
                                      <p:to>
                                        <p:strVal val="visible"/>
                                      </p:to>
                                    </p:set>
                                    <p:animEffect transition="in" filter="wipe(up)">
                                      <p:cBhvr>
                                        <p:cTn id="82" dur="500"/>
                                        <p:tgtEl>
                                          <p:spTgt spid="21599"/>
                                        </p:tgtEl>
                                      </p:cBhvr>
                                    </p:animEffect>
                                  </p:childTnLst>
                                  <p:subTnLst>
                                    <p:set>
                                      <p:cBhvr override="childStyle">
                                        <p:cTn dur="1" fill="hold" display="0" masterRel="sameClick" afterEffect="1">
                                          <p:stCondLst>
                                            <p:cond evt="end" delay="0">
                                              <p:tn val="80"/>
                                            </p:cond>
                                          </p:stCondLst>
                                        </p:cTn>
                                        <p:tgtEl>
                                          <p:spTgt spid="21599"/>
                                        </p:tgtEl>
                                        <p:attrNameLst>
                                          <p:attrName>style.visibility</p:attrName>
                                        </p:attrNameLst>
                                      </p:cBhvr>
                                      <p:to>
                                        <p:strVal val="hidden"/>
                                      </p:to>
                                    </p:set>
                                  </p:subTnLst>
                                </p:cTn>
                              </p:par>
                            </p:childTnLst>
                          </p:cTn>
                        </p:par>
                        <p:par>
                          <p:cTn id="83" fill="hold" nodeType="afterGroup">
                            <p:stCondLst>
                              <p:cond delay="25000"/>
                            </p:stCondLst>
                            <p:childTnLst>
                              <p:par>
                                <p:cTn id="84" presetID="22" presetClass="entr" presetSubtype="1" fill="hold" grpId="0" nodeType="afterEffect">
                                  <p:stCondLst>
                                    <p:cond delay="0"/>
                                  </p:stCondLst>
                                  <p:childTnLst>
                                    <p:set>
                                      <p:cBhvr>
                                        <p:cTn id="85" dur="1" fill="hold">
                                          <p:stCondLst>
                                            <p:cond delay="0"/>
                                          </p:stCondLst>
                                        </p:cTn>
                                        <p:tgtEl>
                                          <p:spTgt spid="21517"/>
                                        </p:tgtEl>
                                        <p:attrNameLst>
                                          <p:attrName>style.visibility</p:attrName>
                                        </p:attrNameLst>
                                      </p:cBhvr>
                                      <p:to>
                                        <p:strVal val="visible"/>
                                      </p:to>
                                    </p:set>
                                    <p:animEffect transition="in" filter="wipe(up)">
                                      <p:cBhvr>
                                        <p:cTn id="86" dur="500"/>
                                        <p:tgtEl>
                                          <p:spTgt spid="21517"/>
                                        </p:tgtEl>
                                      </p:cBhvr>
                                    </p:animEffect>
                                  </p:childTnLst>
                                  <p:subTnLst>
                                    <p:set>
                                      <p:cBhvr override="childStyle">
                                        <p:cTn dur="1" fill="hold" display="0" masterRel="sameClick" afterEffect="1">
                                          <p:stCondLst>
                                            <p:cond evt="end" delay="0">
                                              <p:tn val="84"/>
                                            </p:cond>
                                          </p:stCondLst>
                                        </p:cTn>
                                        <p:tgtEl>
                                          <p:spTgt spid="21517"/>
                                        </p:tgtEl>
                                        <p:attrNameLst>
                                          <p:attrName>style.visibility</p:attrName>
                                        </p:attrNameLst>
                                      </p:cBhvr>
                                      <p:to>
                                        <p:strVal val="hidden"/>
                                      </p:to>
                                    </p:set>
                                  </p:subTnLst>
                                </p:cTn>
                              </p:par>
                            </p:childTnLst>
                          </p:cTn>
                        </p:par>
                        <p:par>
                          <p:cTn id="87" fill="hold" nodeType="afterGroup">
                            <p:stCondLst>
                              <p:cond delay="25500"/>
                            </p:stCondLst>
                            <p:childTnLst>
                              <p:par>
                                <p:cTn id="88" presetID="22" presetClass="entr" presetSubtype="1" fill="hold" grpId="0" nodeType="afterEffect">
                                  <p:stCondLst>
                                    <p:cond delay="0"/>
                                  </p:stCondLst>
                                  <p:childTnLst>
                                    <p:set>
                                      <p:cBhvr>
                                        <p:cTn id="89" dur="1" fill="hold">
                                          <p:stCondLst>
                                            <p:cond delay="0"/>
                                          </p:stCondLst>
                                        </p:cTn>
                                        <p:tgtEl>
                                          <p:spTgt spid="21587"/>
                                        </p:tgtEl>
                                        <p:attrNameLst>
                                          <p:attrName>style.visibility</p:attrName>
                                        </p:attrNameLst>
                                      </p:cBhvr>
                                      <p:to>
                                        <p:strVal val="visible"/>
                                      </p:to>
                                    </p:set>
                                    <p:animEffect transition="in" filter="wipe(up)">
                                      <p:cBhvr>
                                        <p:cTn id="90" dur="500"/>
                                        <p:tgtEl>
                                          <p:spTgt spid="21587"/>
                                        </p:tgtEl>
                                      </p:cBhvr>
                                    </p:animEffect>
                                  </p:childTnLst>
                                  <p:subTnLst>
                                    <p:set>
                                      <p:cBhvr override="childStyle">
                                        <p:cTn dur="1" fill="hold" display="0" masterRel="sameClick" afterEffect="1">
                                          <p:stCondLst>
                                            <p:cond evt="end" delay="0">
                                              <p:tn val="88"/>
                                            </p:cond>
                                          </p:stCondLst>
                                        </p:cTn>
                                        <p:tgtEl>
                                          <p:spTgt spid="21587"/>
                                        </p:tgtEl>
                                        <p:attrNameLst>
                                          <p:attrName>style.visibility</p:attrName>
                                        </p:attrNameLst>
                                      </p:cBhvr>
                                      <p:to>
                                        <p:strVal val="hidden"/>
                                      </p:to>
                                    </p:set>
                                  </p:subTnLst>
                                </p:cTn>
                              </p:par>
                            </p:childTnLst>
                          </p:cTn>
                        </p:par>
                        <p:par>
                          <p:cTn id="91" fill="hold" nodeType="afterGroup">
                            <p:stCondLst>
                              <p:cond delay="26000"/>
                            </p:stCondLst>
                            <p:childTnLst>
                              <p:par>
                                <p:cTn id="92" presetID="26" presetClass="emph" presetSubtype="0" fill="hold" nodeType="afterEffect">
                                  <p:stCondLst>
                                    <p:cond delay="0"/>
                                  </p:stCondLst>
                                  <p:childTnLst>
                                    <p:animEffect transition="out" filter="fade">
                                      <p:cBhvr>
                                        <p:cTn id="93" dur="500" tmFilter="0, 0; .2, .5; .8, .5; 1, 0"/>
                                        <p:tgtEl>
                                          <p:spTgt spid="4"/>
                                        </p:tgtEl>
                                      </p:cBhvr>
                                    </p:animEffect>
                                    <p:animScale>
                                      <p:cBhvr>
                                        <p:cTn id="94" dur="250" autoRev="1" fill="hold"/>
                                        <p:tgtEl>
                                          <p:spTgt spid="4"/>
                                        </p:tgtEl>
                                      </p:cBhvr>
                                      <p:by x="105000" y="105000"/>
                                    </p:animScale>
                                  </p:childTnLst>
                                  <p:subTnLst>
                                    <p:set>
                                      <p:cBhvr override="childStyle">
                                        <p:cTn dur="1" fill="hold" display="0" masterRel="sameClick" afterEffect="1">
                                          <p:stCondLst>
                                            <p:cond evt="end" delay="0">
                                              <p:tn val="92"/>
                                            </p:cond>
                                          </p:stCondLst>
                                        </p:cTn>
                                        <p:tgtEl>
                                          <p:spTgt spid="4"/>
                                        </p:tgtEl>
                                        <p:attrNameLst>
                                          <p:attrName>style.visibility</p:attrName>
                                        </p:attrNameLst>
                                      </p:cBhvr>
                                      <p:to>
                                        <p:strVal val="hidden"/>
                                      </p:to>
                                    </p:set>
                                  </p:subTnLst>
                                </p:cTn>
                              </p:par>
                            </p:childTnLst>
                          </p:cTn>
                        </p:par>
                        <p:par>
                          <p:cTn id="95" fill="hold" nodeType="afterGroup">
                            <p:stCondLst>
                              <p:cond delay="26500"/>
                            </p:stCondLst>
                            <p:childTnLst>
                              <p:par>
                                <p:cTn id="96" presetID="1" presetClass="entr" presetSubtype="0" fill="hold" nodeType="afterEffect">
                                  <p:stCondLst>
                                    <p:cond delay="0"/>
                                  </p:stCondLst>
                                  <p:childTnLst>
                                    <p:set>
                                      <p:cBhvr>
                                        <p:cTn id="97" dur="1" fill="hold">
                                          <p:stCondLst>
                                            <p:cond delay="0"/>
                                          </p:stCondLst>
                                        </p:cTn>
                                        <p:tgtEl>
                                          <p:spTgt spid="29"/>
                                        </p:tgtEl>
                                        <p:attrNameLst>
                                          <p:attrName>style.visibility</p:attrName>
                                        </p:attrNameLst>
                                      </p:cBhvr>
                                      <p:to>
                                        <p:strVal val="visible"/>
                                      </p:to>
                                    </p:set>
                                  </p:childTnLst>
                                </p:cTn>
                              </p:par>
                            </p:childTnLst>
                          </p:cTn>
                        </p:par>
                        <p:par>
                          <p:cTn id="98" fill="hold" nodeType="afterGroup">
                            <p:stCondLst>
                              <p:cond delay="26500"/>
                            </p:stCondLst>
                            <p:childTnLst>
                              <p:par>
                                <p:cTn id="99" presetID="22" presetClass="entr" presetSubtype="1" fill="hold" grpId="0" nodeType="afterEffect">
                                  <p:stCondLst>
                                    <p:cond delay="0"/>
                                  </p:stCondLst>
                                  <p:childTnLst>
                                    <p:set>
                                      <p:cBhvr>
                                        <p:cTn id="100" dur="1" fill="hold">
                                          <p:stCondLst>
                                            <p:cond delay="0"/>
                                          </p:stCondLst>
                                        </p:cTn>
                                        <p:tgtEl>
                                          <p:spTgt spid="21600"/>
                                        </p:tgtEl>
                                        <p:attrNameLst>
                                          <p:attrName>style.visibility</p:attrName>
                                        </p:attrNameLst>
                                      </p:cBhvr>
                                      <p:to>
                                        <p:strVal val="visible"/>
                                      </p:to>
                                    </p:set>
                                    <p:animEffect transition="in" filter="wipe(up)">
                                      <p:cBhvr>
                                        <p:cTn id="101" dur="500"/>
                                        <p:tgtEl>
                                          <p:spTgt spid="21600"/>
                                        </p:tgtEl>
                                      </p:cBhvr>
                                    </p:animEffect>
                                  </p:childTnLst>
                                  <p:subTnLst>
                                    <p:set>
                                      <p:cBhvr override="childStyle">
                                        <p:cTn dur="1" fill="hold" display="0" masterRel="sameClick" afterEffect="1">
                                          <p:stCondLst>
                                            <p:cond evt="end" delay="0">
                                              <p:tn val="99"/>
                                            </p:cond>
                                          </p:stCondLst>
                                        </p:cTn>
                                        <p:tgtEl>
                                          <p:spTgt spid="21600"/>
                                        </p:tgtEl>
                                        <p:attrNameLst>
                                          <p:attrName>style.visibility</p:attrName>
                                        </p:attrNameLst>
                                      </p:cBhvr>
                                      <p:to>
                                        <p:strVal val="hidden"/>
                                      </p:to>
                                    </p:set>
                                  </p:subTnLst>
                                </p:cTn>
                              </p:par>
                            </p:childTnLst>
                          </p:cTn>
                        </p:par>
                        <p:par>
                          <p:cTn id="102" fill="hold" nodeType="afterGroup">
                            <p:stCondLst>
                              <p:cond delay="27000"/>
                            </p:stCondLst>
                            <p:childTnLst>
                              <p:par>
                                <p:cTn id="103" presetID="22" presetClass="entr" presetSubtype="1" fill="hold" grpId="0" nodeType="afterEffect">
                                  <p:stCondLst>
                                    <p:cond delay="0"/>
                                  </p:stCondLst>
                                  <p:childTnLst>
                                    <p:set>
                                      <p:cBhvr>
                                        <p:cTn id="104" dur="1" fill="hold">
                                          <p:stCondLst>
                                            <p:cond delay="0"/>
                                          </p:stCondLst>
                                        </p:cTn>
                                        <p:tgtEl>
                                          <p:spTgt spid="21601"/>
                                        </p:tgtEl>
                                        <p:attrNameLst>
                                          <p:attrName>style.visibility</p:attrName>
                                        </p:attrNameLst>
                                      </p:cBhvr>
                                      <p:to>
                                        <p:strVal val="visible"/>
                                      </p:to>
                                    </p:set>
                                    <p:animEffect transition="in" filter="wipe(up)">
                                      <p:cBhvr>
                                        <p:cTn id="105" dur="500"/>
                                        <p:tgtEl>
                                          <p:spTgt spid="21601"/>
                                        </p:tgtEl>
                                      </p:cBhvr>
                                    </p:animEffect>
                                  </p:childTnLst>
                                  <p:subTnLst>
                                    <p:set>
                                      <p:cBhvr override="childStyle">
                                        <p:cTn dur="1" fill="hold" display="0" masterRel="sameClick" afterEffect="1">
                                          <p:stCondLst>
                                            <p:cond evt="end" delay="0">
                                              <p:tn val="103"/>
                                            </p:cond>
                                          </p:stCondLst>
                                        </p:cTn>
                                        <p:tgtEl>
                                          <p:spTgt spid="21601"/>
                                        </p:tgtEl>
                                        <p:attrNameLst>
                                          <p:attrName>style.visibility</p:attrName>
                                        </p:attrNameLst>
                                      </p:cBhvr>
                                      <p:to>
                                        <p:strVal val="hidden"/>
                                      </p:to>
                                    </p:set>
                                  </p:subTnLst>
                                </p:cTn>
                              </p:par>
                            </p:childTnLst>
                          </p:cTn>
                        </p:par>
                        <p:par>
                          <p:cTn id="106" fill="hold" nodeType="afterGroup">
                            <p:stCondLst>
                              <p:cond delay="27500"/>
                            </p:stCondLst>
                            <p:childTnLst>
                              <p:par>
                                <p:cTn id="107" presetID="26" presetClass="emph" presetSubtype="0" fill="hold" nodeType="afterEffect">
                                  <p:stCondLst>
                                    <p:cond delay="0"/>
                                  </p:stCondLst>
                                  <p:childTnLst>
                                    <p:animEffect transition="out" filter="fade">
                                      <p:cBhvr>
                                        <p:cTn id="108" dur="500" tmFilter="0, 0; .2, .5; .8, .5; 1, 0"/>
                                        <p:tgtEl>
                                          <p:spTgt spid="6"/>
                                        </p:tgtEl>
                                      </p:cBhvr>
                                    </p:animEffect>
                                    <p:animScale>
                                      <p:cBhvr>
                                        <p:cTn id="109" dur="250" autoRev="1" fill="hold"/>
                                        <p:tgtEl>
                                          <p:spTgt spid="6"/>
                                        </p:tgtEl>
                                      </p:cBhvr>
                                      <p:by x="105000" y="105000"/>
                                    </p:animScale>
                                  </p:childTnLst>
                                  <p:subTnLst>
                                    <p:set>
                                      <p:cBhvr override="childStyle">
                                        <p:cTn dur="1" fill="hold" display="0" masterRel="sameClick" afterEffect="1">
                                          <p:stCondLst>
                                            <p:cond evt="end" delay="0">
                                              <p:tn val="107"/>
                                            </p:cond>
                                          </p:stCondLst>
                                        </p:cTn>
                                        <p:tgtEl>
                                          <p:spTgt spid="6"/>
                                        </p:tgtEl>
                                        <p:attrNameLst>
                                          <p:attrName>style.visibility</p:attrName>
                                        </p:attrNameLst>
                                      </p:cBhvr>
                                      <p:to>
                                        <p:strVal val="hidden"/>
                                      </p:to>
                                    </p:set>
                                  </p:subTnLst>
                                </p:cTn>
                              </p:par>
                            </p:childTnLst>
                          </p:cTn>
                        </p:par>
                        <p:par>
                          <p:cTn id="110" fill="hold" nodeType="afterGroup">
                            <p:stCondLst>
                              <p:cond delay="28000"/>
                            </p:stCondLst>
                            <p:childTnLst>
                              <p:par>
                                <p:cTn id="111" presetID="1" presetClass="entr" presetSubtype="0" fill="hold" nodeType="afterEffect">
                                  <p:stCondLst>
                                    <p:cond delay="0"/>
                                  </p:stCondLst>
                                  <p:childTnLst>
                                    <p:set>
                                      <p:cBhvr>
                                        <p:cTn id="112" dur="1" fill="hold">
                                          <p:stCondLst>
                                            <p:cond delay="0"/>
                                          </p:stCondLst>
                                        </p:cTn>
                                        <p:tgtEl>
                                          <p:spTgt spid="31"/>
                                        </p:tgtEl>
                                        <p:attrNameLst>
                                          <p:attrName>style.visibility</p:attrName>
                                        </p:attrNameLst>
                                      </p:cBhvr>
                                      <p:to>
                                        <p:strVal val="visible"/>
                                      </p:to>
                                    </p:set>
                                  </p:childTnLst>
                                </p:cTn>
                              </p:par>
                            </p:childTnLst>
                          </p:cTn>
                        </p:par>
                        <p:par>
                          <p:cTn id="113" fill="hold" nodeType="afterGroup">
                            <p:stCondLst>
                              <p:cond delay="28000"/>
                            </p:stCondLst>
                            <p:childTnLst>
                              <p:par>
                                <p:cTn id="114" presetID="22" presetClass="entr" presetSubtype="1" fill="hold" grpId="0" nodeType="afterEffect">
                                  <p:stCondLst>
                                    <p:cond delay="0"/>
                                  </p:stCondLst>
                                  <p:childTnLst>
                                    <p:set>
                                      <p:cBhvr>
                                        <p:cTn id="115" dur="1" fill="hold">
                                          <p:stCondLst>
                                            <p:cond delay="0"/>
                                          </p:stCondLst>
                                        </p:cTn>
                                        <p:tgtEl>
                                          <p:spTgt spid="21603"/>
                                        </p:tgtEl>
                                        <p:attrNameLst>
                                          <p:attrName>style.visibility</p:attrName>
                                        </p:attrNameLst>
                                      </p:cBhvr>
                                      <p:to>
                                        <p:strVal val="visible"/>
                                      </p:to>
                                    </p:set>
                                    <p:animEffect transition="in" filter="wipe(up)">
                                      <p:cBhvr>
                                        <p:cTn id="116" dur="500"/>
                                        <p:tgtEl>
                                          <p:spTgt spid="21603"/>
                                        </p:tgtEl>
                                      </p:cBhvr>
                                    </p:animEffect>
                                  </p:childTnLst>
                                  <p:subTnLst>
                                    <p:set>
                                      <p:cBhvr override="childStyle">
                                        <p:cTn dur="1" fill="hold" display="0" masterRel="sameClick" afterEffect="1">
                                          <p:stCondLst>
                                            <p:cond evt="end" delay="0">
                                              <p:tn val="114"/>
                                            </p:cond>
                                          </p:stCondLst>
                                        </p:cTn>
                                        <p:tgtEl>
                                          <p:spTgt spid="21603"/>
                                        </p:tgtEl>
                                        <p:attrNameLst>
                                          <p:attrName>style.visibility</p:attrName>
                                        </p:attrNameLst>
                                      </p:cBhvr>
                                      <p:to>
                                        <p:strVal val="hidden"/>
                                      </p:to>
                                    </p:set>
                                  </p:subTnLst>
                                </p:cTn>
                              </p:par>
                            </p:childTnLst>
                          </p:cTn>
                        </p:par>
                        <p:par>
                          <p:cTn id="117" fill="hold" nodeType="afterGroup">
                            <p:stCondLst>
                              <p:cond delay="28500"/>
                            </p:stCondLst>
                            <p:childTnLst>
                              <p:par>
                                <p:cTn id="118" presetID="22" presetClass="entr" presetSubtype="1" fill="hold" grpId="0" nodeType="afterEffect">
                                  <p:stCondLst>
                                    <p:cond delay="0"/>
                                  </p:stCondLst>
                                  <p:childTnLst>
                                    <p:set>
                                      <p:cBhvr>
                                        <p:cTn id="119" dur="1" fill="hold">
                                          <p:stCondLst>
                                            <p:cond delay="0"/>
                                          </p:stCondLst>
                                        </p:cTn>
                                        <p:tgtEl>
                                          <p:spTgt spid="21602"/>
                                        </p:tgtEl>
                                        <p:attrNameLst>
                                          <p:attrName>style.visibility</p:attrName>
                                        </p:attrNameLst>
                                      </p:cBhvr>
                                      <p:to>
                                        <p:strVal val="visible"/>
                                      </p:to>
                                    </p:set>
                                    <p:animEffect transition="in" filter="wipe(up)">
                                      <p:cBhvr>
                                        <p:cTn id="120" dur="500"/>
                                        <p:tgtEl>
                                          <p:spTgt spid="21602"/>
                                        </p:tgtEl>
                                      </p:cBhvr>
                                    </p:animEffect>
                                  </p:childTnLst>
                                  <p:subTnLst>
                                    <p:set>
                                      <p:cBhvr override="childStyle">
                                        <p:cTn dur="1" fill="hold" display="0" masterRel="sameClick" afterEffect="1">
                                          <p:stCondLst>
                                            <p:cond evt="end" delay="0">
                                              <p:tn val="118"/>
                                            </p:cond>
                                          </p:stCondLst>
                                        </p:cTn>
                                        <p:tgtEl>
                                          <p:spTgt spid="21602"/>
                                        </p:tgtEl>
                                        <p:attrNameLst>
                                          <p:attrName>style.visibility</p:attrName>
                                        </p:attrNameLst>
                                      </p:cBhvr>
                                      <p:to>
                                        <p:strVal val="hidden"/>
                                      </p:to>
                                    </p:set>
                                  </p:subTnLst>
                                </p:cTn>
                              </p:par>
                            </p:childTnLst>
                          </p:cTn>
                        </p:par>
                        <p:par>
                          <p:cTn id="121" fill="hold" nodeType="afterGroup">
                            <p:stCondLst>
                              <p:cond delay="29000"/>
                            </p:stCondLst>
                            <p:childTnLst>
                              <p:par>
                                <p:cTn id="122" presetID="26" presetClass="emph" presetSubtype="0" fill="hold" nodeType="afterEffect">
                                  <p:stCondLst>
                                    <p:cond delay="0"/>
                                  </p:stCondLst>
                                  <p:childTnLst>
                                    <p:animEffect transition="out" filter="fade">
                                      <p:cBhvr>
                                        <p:cTn id="123" dur="500" tmFilter="0, 0; .2, .5; .8, .5; 1, 0"/>
                                        <p:tgtEl>
                                          <p:spTgt spid="8"/>
                                        </p:tgtEl>
                                      </p:cBhvr>
                                    </p:animEffect>
                                    <p:animScale>
                                      <p:cBhvr>
                                        <p:cTn id="124" dur="250" autoRev="1" fill="hold"/>
                                        <p:tgtEl>
                                          <p:spTgt spid="8"/>
                                        </p:tgtEl>
                                      </p:cBhvr>
                                      <p:by x="105000" y="105000"/>
                                    </p:animScale>
                                  </p:childTnLst>
                                  <p:subTnLst>
                                    <p:set>
                                      <p:cBhvr override="childStyle">
                                        <p:cTn dur="1" fill="hold" display="0" masterRel="sameClick" afterEffect="1">
                                          <p:stCondLst>
                                            <p:cond evt="end" delay="0">
                                              <p:tn val="122"/>
                                            </p:cond>
                                          </p:stCondLst>
                                        </p:cTn>
                                        <p:tgtEl>
                                          <p:spTgt spid="8"/>
                                        </p:tgtEl>
                                        <p:attrNameLst>
                                          <p:attrName>style.visibility</p:attrName>
                                        </p:attrNameLst>
                                      </p:cBhvr>
                                      <p:to>
                                        <p:strVal val="hidden"/>
                                      </p:to>
                                    </p:set>
                                  </p:subTnLst>
                                </p:cTn>
                              </p:par>
                            </p:childTnLst>
                          </p:cTn>
                        </p:par>
                        <p:par>
                          <p:cTn id="125" fill="hold" nodeType="afterGroup">
                            <p:stCondLst>
                              <p:cond delay="29500"/>
                            </p:stCondLst>
                            <p:childTnLst>
                              <p:par>
                                <p:cTn id="126" presetID="1" presetClass="entr" presetSubtype="0" fill="hold" nodeType="afterEffect">
                                  <p:stCondLst>
                                    <p:cond delay="0"/>
                                  </p:stCondLst>
                                  <p:childTnLst>
                                    <p:set>
                                      <p:cBhvr>
                                        <p:cTn id="127" dur="1" fill="hold">
                                          <p:stCondLst>
                                            <p:cond delay="0"/>
                                          </p:stCondLst>
                                        </p:cTn>
                                        <p:tgtEl>
                                          <p:spTgt spid="30"/>
                                        </p:tgtEl>
                                        <p:attrNameLst>
                                          <p:attrName>style.visibility</p:attrName>
                                        </p:attrNameLst>
                                      </p:cBhvr>
                                      <p:to>
                                        <p:strVal val="visible"/>
                                      </p:to>
                                    </p:set>
                                  </p:childTnLst>
                                </p:cTn>
                              </p:par>
                            </p:childTnLst>
                          </p:cTn>
                        </p:par>
                        <p:par>
                          <p:cTn id="128" fill="hold" nodeType="afterGroup">
                            <p:stCondLst>
                              <p:cond delay="29500"/>
                            </p:stCondLst>
                            <p:childTnLst>
                              <p:par>
                                <p:cTn id="129" presetID="22" presetClass="entr" presetSubtype="1" fill="hold" grpId="0" nodeType="afterEffect">
                                  <p:stCondLst>
                                    <p:cond delay="0"/>
                                  </p:stCondLst>
                                  <p:childTnLst>
                                    <p:set>
                                      <p:cBhvr>
                                        <p:cTn id="130" dur="1" fill="hold">
                                          <p:stCondLst>
                                            <p:cond delay="0"/>
                                          </p:stCondLst>
                                        </p:cTn>
                                        <p:tgtEl>
                                          <p:spTgt spid="21604"/>
                                        </p:tgtEl>
                                        <p:attrNameLst>
                                          <p:attrName>style.visibility</p:attrName>
                                        </p:attrNameLst>
                                      </p:cBhvr>
                                      <p:to>
                                        <p:strVal val="visible"/>
                                      </p:to>
                                    </p:set>
                                    <p:animEffect transition="in" filter="wipe(up)">
                                      <p:cBhvr>
                                        <p:cTn id="131" dur="500"/>
                                        <p:tgtEl>
                                          <p:spTgt spid="21604"/>
                                        </p:tgtEl>
                                      </p:cBhvr>
                                    </p:animEffect>
                                  </p:childTnLst>
                                  <p:subTnLst>
                                    <p:set>
                                      <p:cBhvr override="childStyle">
                                        <p:cTn dur="1" fill="hold" display="0" masterRel="sameClick" afterEffect="1">
                                          <p:stCondLst>
                                            <p:cond evt="end" delay="0">
                                              <p:tn val="129"/>
                                            </p:cond>
                                          </p:stCondLst>
                                        </p:cTn>
                                        <p:tgtEl>
                                          <p:spTgt spid="21604"/>
                                        </p:tgtEl>
                                        <p:attrNameLst>
                                          <p:attrName>style.visibility</p:attrName>
                                        </p:attrNameLst>
                                      </p:cBhvr>
                                      <p:to>
                                        <p:strVal val="hidden"/>
                                      </p:to>
                                    </p:set>
                                  </p:subTnLst>
                                </p:cTn>
                              </p:par>
                            </p:childTnLst>
                          </p:cTn>
                        </p:par>
                        <p:par>
                          <p:cTn id="132" fill="hold" nodeType="afterGroup">
                            <p:stCondLst>
                              <p:cond delay="30000"/>
                            </p:stCondLst>
                            <p:childTnLst>
                              <p:par>
                                <p:cTn id="133" presetID="22" presetClass="entr" presetSubtype="1" fill="hold" grpId="0" nodeType="afterEffect">
                                  <p:stCondLst>
                                    <p:cond delay="0"/>
                                  </p:stCondLst>
                                  <p:childTnLst>
                                    <p:set>
                                      <p:cBhvr>
                                        <p:cTn id="134" dur="1" fill="hold">
                                          <p:stCondLst>
                                            <p:cond delay="0"/>
                                          </p:stCondLst>
                                        </p:cTn>
                                        <p:tgtEl>
                                          <p:spTgt spid="21589"/>
                                        </p:tgtEl>
                                        <p:attrNameLst>
                                          <p:attrName>style.visibility</p:attrName>
                                        </p:attrNameLst>
                                      </p:cBhvr>
                                      <p:to>
                                        <p:strVal val="visible"/>
                                      </p:to>
                                    </p:set>
                                    <p:animEffect transition="in" filter="wipe(up)">
                                      <p:cBhvr>
                                        <p:cTn id="135" dur="500"/>
                                        <p:tgtEl>
                                          <p:spTgt spid="21589"/>
                                        </p:tgtEl>
                                      </p:cBhvr>
                                    </p:animEffect>
                                  </p:childTnLst>
                                  <p:subTnLst>
                                    <p:set>
                                      <p:cBhvr override="childStyle">
                                        <p:cTn dur="1" fill="hold" display="0" masterRel="sameClick" afterEffect="1">
                                          <p:stCondLst>
                                            <p:cond evt="end" delay="0">
                                              <p:tn val="133"/>
                                            </p:cond>
                                          </p:stCondLst>
                                        </p:cTn>
                                        <p:tgtEl>
                                          <p:spTgt spid="21589"/>
                                        </p:tgtEl>
                                        <p:attrNameLst>
                                          <p:attrName>style.visibility</p:attrName>
                                        </p:attrNameLst>
                                      </p:cBhvr>
                                      <p:to>
                                        <p:strVal val="hidden"/>
                                      </p:to>
                                    </p:set>
                                  </p:subTnLst>
                                </p:cTn>
                              </p:par>
                            </p:childTnLst>
                          </p:cTn>
                        </p:par>
                        <p:par>
                          <p:cTn id="136" fill="hold" nodeType="afterGroup">
                            <p:stCondLst>
                              <p:cond delay="30500"/>
                            </p:stCondLst>
                            <p:childTnLst>
                              <p:par>
                                <p:cTn id="137" presetID="26" presetClass="emph" presetSubtype="0" fill="hold" nodeType="afterEffect">
                                  <p:stCondLst>
                                    <p:cond delay="0"/>
                                  </p:stCondLst>
                                  <p:childTnLst>
                                    <p:animEffect transition="out" filter="fade">
                                      <p:cBhvr>
                                        <p:cTn id="138" dur="500" tmFilter="0, 0; .2, .5; .8, .5; 1, 0"/>
                                        <p:tgtEl>
                                          <p:spTgt spid="12"/>
                                        </p:tgtEl>
                                      </p:cBhvr>
                                    </p:animEffect>
                                    <p:animScale>
                                      <p:cBhvr>
                                        <p:cTn id="139" dur="250" autoRev="1" fill="hold"/>
                                        <p:tgtEl>
                                          <p:spTgt spid="12"/>
                                        </p:tgtEl>
                                      </p:cBhvr>
                                      <p:by x="105000" y="105000"/>
                                    </p:animScale>
                                  </p:childTnLst>
                                </p:cTn>
                              </p:par>
                            </p:childTnLst>
                          </p:cTn>
                        </p:par>
                        <p:par>
                          <p:cTn id="140" fill="hold" nodeType="afterGroup">
                            <p:stCondLst>
                              <p:cond delay="31000"/>
                            </p:stCondLst>
                            <p:childTnLst>
                              <p:par>
                                <p:cTn id="141" presetID="1" presetClass="entr" presetSubtype="0" fill="hold" nodeType="afterEffect">
                                  <p:stCondLst>
                                    <p:cond delay="0"/>
                                  </p:stCondLst>
                                  <p:childTnLst>
                                    <p:set>
                                      <p:cBhvr>
                                        <p:cTn id="142" dur="1" fill="hold">
                                          <p:stCondLst>
                                            <p:cond delay="0"/>
                                          </p:stCondLst>
                                        </p:cTn>
                                        <p:tgtEl>
                                          <p:spTgt spid="27"/>
                                        </p:tgtEl>
                                        <p:attrNameLst>
                                          <p:attrName>style.visibility</p:attrName>
                                        </p:attrNameLst>
                                      </p:cBhvr>
                                      <p:to>
                                        <p:strVal val="visible"/>
                                      </p:to>
                                    </p:set>
                                  </p:childTnLst>
                                </p:cTn>
                              </p:par>
                            </p:childTnLst>
                          </p:cTn>
                        </p:par>
                        <p:par>
                          <p:cTn id="143" fill="hold" nodeType="afterGroup">
                            <p:stCondLst>
                              <p:cond delay="31000"/>
                            </p:stCondLst>
                            <p:childTnLst>
                              <p:par>
                                <p:cTn id="144" presetID="22" presetClass="entr" presetSubtype="1" fill="hold" grpId="0" nodeType="afterEffect">
                                  <p:stCondLst>
                                    <p:cond delay="0"/>
                                  </p:stCondLst>
                                  <p:childTnLst>
                                    <p:set>
                                      <p:cBhvr>
                                        <p:cTn id="145" dur="1" fill="hold">
                                          <p:stCondLst>
                                            <p:cond delay="0"/>
                                          </p:stCondLst>
                                        </p:cTn>
                                        <p:tgtEl>
                                          <p:spTgt spid="21591"/>
                                        </p:tgtEl>
                                        <p:attrNameLst>
                                          <p:attrName>style.visibility</p:attrName>
                                        </p:attrNameLst>
                                      </p:cBhvr>
                                      <p:to>
                                        <p:strVal val="visible"/>
                                      </p:to>
                                    </p:set>
                                    <p:animEffect transition="in" filter="wipe(up)">
                                      <p:cBhvr>
                                        <p:cTn id="146" dur="500"/>
                                        <p:tgtEl>
                                          <p:spTgt spid="21591"/>
                                        </p:tgtEl>
                                      </p:cBhvr>
                                    </p:animEffect>
                                  </p:childTnLst>
                                  <p:subTnLst>
                                    <p:set>
                                      <p:cBhvr override="childStyle">
                                        <p:cTn dur="1" fill="hold" display="0" masterRel="sameClick" afterEffect="1">
                                          <p:stCondLst>
                                            <p:cond evt="end" delay="0">
                                              <p:tn val="144"/>
                                            </p:cond>
                                          </p:stCondLst>
                                        </p:cTn>
                                        <p:tgtEl>
                                          <p:spTgt spid="21591"/>
                                        </p:tgtEl>
                                        <p:attrNameLst>
                                          <p:attrName>style.visibility</p:attrName>
                                        </p:attrNameLst>
                                      </p:cBhvr>
                                      <p:to>
                                        <p:strVal val="hidden"/>
                                      </p:to>
                                    </p:set>
                                  </p:subTnLst>
                                </p:cTn>
                              </p:par>
                            </p:childTnLst>
                          </p:cTn>
                        </p:par>
                        <p:par>
                          <p:cTn id="147" fill="hold" nodeType="afterGroup">
                            <p:stCondLst>
                              <p:cond delay="31500"/>
                            </p:stCondLst>
                            <p:childTnLst>
                              <p:par>
                                <p:cTn id="148" presetID="26" presetClass="emph" presetSubtype="0" fill="hold" nodeType="afterEffect">
                                  <p:stCondLst>
                                    <p:cond delay="0"/>
                                  </p:stCondLst>
                                  <p:childTnLst>
                                    <p:animEffect transition="out" filter="fade">
                                      <p:cBhvr>
                                        <p:cTn id="149" dur="500" tmFilter="0, 0; .2, .5; .8, .5; 1, 0"/>
                                        <p:tgtEl>
                                          <p:spTgt spid="7"/>
                                        </p:tgtEl>
                                      </p:cBhvr>
                                    </p:animEffect>
                                    <p:animScale>
                                      <p:cBhvr>
                                        <p:cTn id="150" dur="250" autoRev="1" fill="hold"/>
                                        <p:tgtEl>
                                          <p:spTgt spid="7"/>
                                        </p:tgtEl>
                                      </p:cBhvr>
                                      <p:by x="105000" y="105000"/>
                                    </p:animScale>
                                  </p:childTnLst>
                                  <p:subTnLst>
                                    <p:set>
                                      <p:cBhvr override="childStyle">
                                        <p:cTn dur="1" fill="hold" display="0" masterRel="sameClick" afterEffect="1">
                                          <p:stCondLst>
                                            <p:cond evt="end" delay="0">
                                              <p:tn val="148"/>
                                            </p:cond>
                                          </p:stCondLst>
                                        </p:cTn>
                                        <p:tgtEl>
                                          <p:spTgt spid="7"/>
                                        </p:tgtEl>
                                        <p:attrNameLst>
                                          <p:attrName>style.visibility</p:attrName>
                                        </p:attrNameLst>
                                      </p:cBhvr>
                                      <p:to>
                                        <p:strVal val="hidden"/>
                                      </p:to>
                                    </p:set>
                                  </p:subTnLst>
                                </p:cTn>
                              </p:par>
                            </p:childTnLst>
                          </p:cTn>
                        </p:par>
                        <p:par>
                          <p:cTn id="151" fill="hold" nodeType="afterGroup">
                            <p:stCondLst>
                              <p:cond delay="32000"/>
                            </p:stCondLst>
                            <p:childTnLst>
                              <p:par>
                                <p:cTn id="152" presetID="1" presetClass="entr" presetSubtype="0" fill="hold" nodeType="afterEffect">
                                  <p:stCondLst>
                                    <p:cond delay="0"/>
                                  </p:stCondLst>
                                  <p:childTnLst>
                                    <p:set>
                                      <p:cBhvr>
                                        <p:cTn id="15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nimBg="1"/>
      <p:bldP spid="21589" grpId="0" animBg="1"/>
      <p:bldP spid="21590" grpId="0" animBg="1"/>
      <p:bldP spid="21591" grpId="0" animBg="1"/>
      <p:bldP spid="21592" grpId="0" animBg="1"/>
      <p:bldP spid="21593" grpId="0" animBg="1"/>
      <p:bldP spid="21594" grpId="0" animBg="1"/>
      <p:bldP spid="21595" grpId="0" animBg="1"/>
      <p:bldP spid="21596" grpId="0" animBg="1"/>
      <p:bldP spid="21597" grpId="0" animBg="1"/>
      <p:bldP spid="21587" grpId="0" animBg="1"/>
      <p:bldP spid="21598" grpId="0" animBg="1"/>
      <p:bldP spid="21599" grpId="0" animBg="1"/>
      <p:bldP spid="21600" grpId="0" animBg="1"/>
      <p:bldP spid="21601" grpId="0" animBg="1"/>
      <p:bldP spid="21517" grpId="0" animBg="1"/>
      <p:bldP spid="21602" grpId="0" animBg="1"/>
      <p:bldP spid="21603" grpId="0" animBg="1"/>
      <p:bldP spid="21604" grpId="0" animBg="1"/>
      <p:bldP spid="2160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p:cNvGrpSpPr>
            <a:grpSpLocks/>
          </p:cNvGrpSpPr>
          <p:nvPr/>
        </p:nvGrpSpPr>
        <p:grpSpPr bwMode="auto">
          <a:xfrm>
            <a:off x="3200400" y="3352801"/>
            <a:ext cx="768350" cy="422275"/>
            <a:chOff x="1056" y="2112"/>
            <a:chExt cx="484" cy="266"/>
          </a:xfrm>
        </p:grpSpPr>
        <p:sp>
          <p:nvSpPr>
            <p:cNvPr id="17500" name="Oval 3"/>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501" name="Text Box 4"/>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11" name="Group 5"/>
          <p:cNvGrpSpPr>
            <a:grpSpLocks/>
          </p:cNvGrpSpPr>
          <p:nvPr/>
        </p:nvGrpSpPr>
        <p:grpSpPr bwMode="auto">
          <a:xfrm>
            <a:off x="8915400" y="4267201"/>
            <a:ext cx="768350" cy="422275"/>
            <a:chOff x="3312" y="2160"/>
            <a:chExt cx="484" cy="266"/>
          </a:xfrm>
        </p:grpSpPr>
        <p:sp>
          <p:nvSpPr>
            <p:cNvPr id="17498" name="Oval 6"/>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99" name="Text Box 7"/>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7412" name="Rectangle 8"/>
          <p:cNvSpPr>
            <a:spLocks noGrp="1" noChangeArrowheads="1"/>
          </p:cNvSpPr>
          <p:nvPr>
            <p:ph type="title"/>
          </p:nvPr>
        </p:nvSpPr>
        <p:spPr/>
        <p:txBody>
          <a:bodyPr/>
          <a:lstStyle/>
          <a:p>
            <a:pPr eaLnBrk="1" hangingPunct="1"/>
            <a:r>
              <a:rPr lang="en-US" altLang="en-US" smtClean="0"/>
              <a:t>Start of night</a:t>
            </a:r>
          </a:p>
        </p:txBody>
      </p:sp>
      <p:grpSp>
        <p:nvGrpSpPr>
          <p:cNvPr id="17413" name="Group 9"/>
          <p:cNvGrpSpPr>
            <a:grpSpLocks/>
          </p:cNvGrpSpPr>
          <p:nvPr/>
        </p:nvGrpSpPr>
        <p:grpSpPr bwMode="auto">
          <a:xfrm>
            <a:off x="6553200" y="3733801"/>
            <a:ext cx="768350" cy="422275"/>
            <a:chOff x="3312" y="2160"/>
            <a:chExt cx="484" cy="266"/>
          </a:xfrm>
        </p:grpSpPr>
        <p:sp>
          <p:nvSpPr>
            <p:cNvPr id="17496" name="Oval 10"/>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97" name="Text Box 11"/>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14" name="Group 12"/>
          <p:cNvGrpSpPr>
            <a:grpSpLocks/>
          </p:cNvGrpSpPr>
          <p:nvPr/>
        </p:nvGrpSpPr>
        <p:grpSpPr bwMode="auto">
          <a:xfrm>
            <a:off x="8915400" y="4267201"/>
            <a:ext cx="768350" cy="422275"/>
            <a:chOff x="1056" y="2112"/>
            <a:chExt cx="484" cy="266"/>
          </a:xfrm>
        </p:grpSpPr>
        <p:sp>
          <p:nvSpPr>
            <p:cNvPr id="17494" name="Oval 13"/>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95" name="Text Box 14"/>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15" name="Group 15"/>
          <p:cNvGrpSpPr>
            <a:grpSpLocks/>
          </p:cNvGrpSpPr>
          <p:nvPr/>
        </p:nvGrpSpPr>
        <p:grpSpPr bwMode="auto">
          <a:xfrm>
            <a:off x="7315200" y="4267201"/>
            <a:ext cx="768350" cy="422275"/>
            <a:chOff x="1056" y="2112"/>
            <a:chExt cx="484" cy="266"/>
          </a:xfrm>
        </p:grpSpPr>
        <p:sp>
          <p:nvSpPr>
            <p:cNvPr id="17492" name="Oval 16"/>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93" name="Text Box 17"/>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16" name="Group 18"/>
          <p:cNvGrpSpPr>
            <a:grpSpLocks/>
          </p:cNvGrpSpPr>
          <p:nvPr/>
        </p:nvGrpSpPr>
        <p:grpSpPr bwMode="auto">
          <a:xfrm>
            <a:off x="2819400" y="4953001"/>
            <a:ext cx="768350" cy="422275"/>
            <a:chOff x="1056" y="2112"/>
            <a:chExt cx="484" cy="266"/>
          </a:xfrm>
        </p:grpSpPr>
        <p:sp>
          <p:nvSpPr>
            <p:cNvPr id="17490" name="Oval 19"/>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91" name="Text Box 20"/>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17" name="Group 21"/>
          <p:cNvGrpSpPr>
            <a:grpSpLocks/>
          </p:cNvGrpSpPr>
          <p:nvPr/>
        </p:nvGrpSpPr>
        <p:grpSpPr bwMode="auto">
          <a:xfrm>
            <a:off x="8001000" y="4648201"/>
            <a:ext cx="768350" cy="422275"/>
            <a:chOff x="1056" y="2112"/>
            <a:chExt cx="484" cy="266"/>
          </a:xfrm>
        </p:grpSpPr>
        <p:sp>
          <p:nvSpPr>
            <p:cNvPr id="17488" name="Oval 22"/>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89" name="Text Box 23"/>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18" name="Group 24"/>
          <p:cNvGrpSpPr>
            <a:grpSpLocks/>
          </p:cNvGrpSpPr>
          <p:nvPr/>
        </p:nvGrpSpPr>
        <p:grpSpPr bwMode="auto">
          <a:xfrm>
            <a:off x="5257800" y="3657601"/>
            <a:ext cx="768350" cy="422275"/>
            <a:chOff x="1056" y="2112"/>
            <a:chExt cx="484" cy="266"/>
          </a:xfrm>
        </p:grpSpPr>
        <p:sp>
          <p:nvSpPr>
            <p:cNvPr id="17486" name="Oval 25"/>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87" name="Text Box 26"/>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19" name="Group 27"/>
          <p:cNvGrpSpPr>
            <a:grpSpLocks/>
          </p:cNvGrpSpPr>
          <p:nvPr/>
        </p:nvGrpSpPr>
        <p:grpSpPr bwMode="auto">
          <a:xfrm>
            <a:off x="5029200" y="4419601"/>
            <a:ext cx="768350" cy="422275"/>
            <a:chOff x="1056" y="2112"/>
            <a:chExt cx="484" cy="266"/>
          </a:xfrm>
        </p:grpSpPr>
        <p:sp>
          <p:nvSpPr>
            <p:cNvPr id="17484" name="Oval 28"/>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85" name="Text Box 29"/>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20" name="Group 30"/>
          <p:cNvGrpSpPr>
            <a:grpSpLocks/>
          </p:cNvGrpSpPr>
          <p:nvPr/>
        </p:nvGrpSpPr>
        <p:grpSpPr bwMode="auto">
          <a:xfrm>
            <a:off x="8763000" y="3200401"/>
            <a:ext cx="768350" cy="422275"/>
            <a:chOff x="1056" y="2112"/>
            <a:chExt cx="484" cy="266"/>
          </a:xfrm>
        </p:grpSpPr>
        <p:sp>
          <p:nvSpPr>
            <p:cNvPr id="17482" name="Oval 31"/>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83" name="Text Box 32"/>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21" name="Group 33"/>
          <p:cNvGrpSpPr>
            <a:grpSpLocks/>
          </p:cNvGrpSpPr>
          <p:nvPr/>
        </p:nvGrpSpPr>
        <p:grpSpPr bwMode="auto">
          <a:xfrm>
            <a:off x="3962400" y="5029201"/>
            <a:ext cx="768350" cy="422275"/>
            <a:chOff x="1056" y="2112"/>
            <a:chExt cx="484" cy="266"/>
          </a:xfrm>
        </p:grpSpPr>
        <p:sp>
          <p:nvSpPr>
            <p:cNvPr id="17480" name="Oval 34"/>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81" name="Text Box 35"/>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22" name="Group 36"/>
          <p:cNvGrpSpPr>
            <a:grpSpLocks/>
          </p:cNvGrpSpPr>
          <p:nvPr/>
        </p:nvGrpSpPr>
        <p:grpSpPr bwMode="auto">
          <a:xfrm>
            <a:off x="4876800" y="2743201"/>
            <a:ext cx="768350" cy="422275"/>
            <a:chOff x="1056" y="2112"/>
            <a:chExt cx="484" cy="266"/>
          </a:xfrm>
        </p:grpSpPr>
        <p:sp>
          <p:nvSpPr>
            <p:cNvPr id="17478" name="Oval 37"/>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79" name="Text Box 38"/>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23" name="Group 39"/>
          <p:cNvGrpSpPr>
            <a:grpSpLocks/>
          </p:cNvGrpSpPr>
          <p:nvPr/>
        </p:nvGrpSpPr>
        <p:grpSpPr bwMode="auto">
          <a:xfrm>
            <a:off x="8153400" y="3733801"/>
            <a:ext cx="768350" cy="422275"/>
            <a:chOff x="3312" y="2160"/>
            <a:chExt cx="484" cy="266"/>
          </a:xfrm>
        </p:grpSpPr>
        <p:sp>
          <p:nvSpPr>
            <p:cNvPr id="17476" name="Oval 40"/>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77" name="Text Box 41"/>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24" name="Group 42"/>
          <p:cNvGrpSpPr>
            <a:grpSpLocks/>
          </p:cNvGrpSpPr>
          <p:nvPr/>
        </p:nvGrpSpPr>
        <p:grpSpPr bwMode="auto">
          <a:xfrm>
            <a:off x="3962400" y="4191001"/>
            <a:ext cx="768350" cy="422275"/>
            <a:chOff x="3312" y="2160"/>
            <a:chExt cx="484" cy="266"/>
          </a:xfrm>
        </p:grpSpPr>
        <p:sp>
          <p:nvSpPr>
            <p:cNvPr id="17474" name="Oval 43"/>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75" name="Text Box 44"/>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25" name="Group 45"/>
          <p:cNvGrpSpPr>
            <a:grpSpLocks/>
          </p:cNvGrpSpPr>
          <p:nvPr/>
        </p:nvGrpSpPr>
        <p:grpSpPr bwMode="auto">
          <a:xfrm>
            <a:off x="7543800" y="3276601"/>
            <a:ext cx="768350" cy="422275"/>
            <a:chOff x="3312" y="2160"/>
            <a:chExt cx="484" cy="266"/>
          </a:xfrm>
        </p:grpSpPr>
        <p:sp>
          <p:nvSpPr>
            <p:cNvPr id="17472" name="Oval 46"/>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73" name="Text Box 47"/>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26" name="Group 48"/>
          <p:cNvGrpSpPr>
            <a:grpSpLocks/>
          </p:cNvGrpSpPr>
          <p:nvPr/>
        </p:nvGrpSpPr>
        <p:grpSpPr bwMode="auto">
          <a:xfrm>
            <a:off x="6019800" y="2971801"/>
            <a:ext cx="768350" cy="422275"/>
            <a:chOff x="3312" y="2160"/>
            <a:chExt cx="484" cy="266"/>
          </a:xfrm>
        </p:grpSpPr>
        <p:sp>
          <p:nvSpPr>
            <p:cNvPr id="17470" name="Oval 49"/>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71" name="Text Box 50"/>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27" name="Group 51"/>
          <p:cNvGrpSpPr>
            <a:grpSpLocks/>
          </p:cNvGrpSpPr>
          <p:nvPr/>
        </p:nvGrpSpPr>
        <p:grpSpPr bwMode="auto">
          <a:xfrm>
            <a:off x="7239000" y="5105401"/>
            <a:ext cx="768350" cy="422275"/>
            <a:chOff x="3312" y="2160"/>
            <a:chExt cx="484" cy="266"/>
          </a:xfrm>
        </p:grpSpPr>
        <p:sp>
          <p:nvSpPr>
            <p:cNvPr id="17468" name="Oval 52"/>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69" name="Text Box 53"/>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28" name="Group 54"/>
          <p:cNvGrpSpPr>
            <a:grpSpLocks/>
          </p:cNvGrpSpPr>
          <p:nvPr/>
        </p:nvGrpSpPr>
        <p:grpSpPr bwMode="auto">
          <a:xfrm>
            <a:off x="6248400" y="4419601"/>
            <a:ext cx="768350" cy="422275"/>
            <a:chOff x="3312" y="2160"/>
            <a:chExt cx="484" cy="266"/>
          </a:xfrm>
        </p:grpSpPr>
        <p:sp>
          <p:nvSpPr>
            <p:cNvPr id="17466" name="Oval 55"/>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67" name="Text Box 56"/>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29" name="Group 57"/>
          <p:cNvGrpSpPr>
            <a:grpSpLocks/>
          </p:cNvGrpSpPr>
          <p:nvPr/>
        </p:nvGrpSpPr>
        <p:grpSpPr bwMode="auto">
          <a:xfrm>
            <a:off x="2667000" y="4191001"/>
            <a:ext cx="768350" cy="422275"/>
            <a:chOff x="3312" y="2160"/>
            <a:chExt cx="484" cy="266"/>
          </a:xfrm>
        </p:grpSpPr>
        <p:sp>
          <p:nvSpPr>
            <p:cNvPr id="17464" name="Oval 58"/>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65" name="Text Box 59"/>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30" name="Group 60"/>
          <p:cNvGrpSpPr>
            <a:grpSpLocks/>
          </p:cNvGrpSpPr>
          <p:nvPr/>
        </p:nvGrpSpPr>
        <p:grpSpPr bwMode="auto">
          <a:xfrm>
            <a:off x="5486400" y="5181601"/>
            <a:ext cx="768350" cy="422275"/>
            <a:chOff x="3312" y="2160"/>
            <a:chExt cx="484" cy="266"/>
          </a:xfrm>
        </p:grpSpPr>
        <p:sp>
          <p:nvSpPr>
            <p:cNvPr id="17462" name="Oval 61"/>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63" name="Text Box 62"/>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31" name="Group 63"/>
          <p:cNvGrpSpPr>
            <a:grpSpLocks/>
          </p:cNvGrpSpPr>
          <p:nvPr/>
        </p:nvGrpSpPr>
        <p:grpSpPr bwMode="auto">
          <a:xfrm>
            <a:off x="4267200" y="3429001"/>
            <a:ext cx="768350" cy="422275"/>
            <a:chOff x="3312" y="2160"/>
            <a:chExt cx="484" cy="266"/>
          </a:xfrm>
        </p:grpSpPr>
        <p:sp>
          <p:nvSpPr>
            <p:cNvPr id="17460" name="Oval 64"/>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61" name="Text Box 65"/>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32" name="Group 66"/>
          <p:cNvGrpSpPr>
            <a:grpSpLocks/>
          </p:cNvGrpSpPr>
          <p:nvPr/>
        </p:nvGrpSpPr>
        <p:grpSpPr bwMode="auto">
          <a:xfrm>
            <a:off x="2819400" y="4953001"/>
            <a:ext cx="768350" cy="422275"/>
            <a:chOff x="3312" y="2160"/>
            <a:chExt cx="484" cy="266"/>
          </a:xfrm>
        </p:grpSpPr>
        <p:sp>
          <p:nvSpPr>
            <p:cNvPr id="17458" name="Oval 67"/>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59" name="Text Box 68"/>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33" name="Group 69"/>
          <p:cNvGrpSpPr>
            <a:grpSpLocks/>
          </p:cNvGrpSpPr>
          <p:nvPr/>
        </p:nvGrpSpPr>
        <p:grpSpPr bwMode="auto">
          <a:xfrm>
            <a:off x="5257800" y="3657601"/>
            <a:ext cx="768350" cy="422275"/>
            <a:chOff x="3312" y="2160"/>
            <a:chExt cx="484" cy="266"/>
          </a:xfrm>
        </p:grpSpPr>
        <p:sp>
          <p:nvSpPr>
            <p:cNvPr id="17456" name="Oval 70"/>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57" name="Text Box 71"/>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34" name="Group 72"/>
          <p:cNvGrpSpPr>
            <a:grpSpLocks/>
          </p:cNvGrpSpPr>
          <p:nvPr/>
        </p:nvGrpSpPr>
        <p:grpSpPr bwMode="auto">
          <a:xfrm>
            <a:off x="5029200" y="4419601"/>
            <a:ext cx="768350" cy="422275"/>
            <a:chOff x="3312" y="2160"/>
            <a:chExt cx="484" cy="266"/>
          </a:xfrm>
        </p:grpSpPr>
        <p:sp>
          <p:nvSpPr>
            <p:cNvPr id="17454" name="Oval 73"/>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55" name="Text Box 74"/>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35" name="Group 75"/>
          <p:cNvGrpSpPr>
            <a:grpSpLocks/>
          </p:cNvGrpSpPr>
          <p:nvPr/>
        </p:nvGrpSpPr>
        <p:grpSpPr bwMode="auto">
          <a:xfrm>
            <a:off x="4876800" y="2743201"/>
            <a:ext cx="768350" cy="422275"/>
            <a:chOff x="3312" y="2160"/>
            <a:chExt cx="484" cy="266"/>
          </a:xfrm>
        </p:grpSpPr>
        <p:sp>
          <p:nvSpPr>
            <p:cNvPr id="17452" name="Oval 76"/>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53" name="Text Box 77"/>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36" name="Group 78"/>
          <p:cNvGrpSpPr>
            <a:grpSpLocks/>
          </p:cNvGrpSpPr>
          <p:nvPr/>
        </p:nvGrpSpPr>
        <p:grpSpPr bwMode="auto">
          <a:xfrm>
            <a:off x="3962400" y="5029201"/>
            <a:ext cx="768350" cy="422275"/>
            <a:chOff x="3312" y="2160"/>
            <a:chExt cx="484" cy="266"/>
          </a:xfrm>
        </p:grpSpPr>
        <p:sp>
          <p:nvSpPr>
            <p:cNvPr id="17450" name="Oval 79"/>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51" name="Text Box 80"/>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37" name="Group 81"/>
          <p:cNvGrpSpPr>
            <a:grpSpLocks/>
          </p:cNvGrpSpPr>
          <p:nvPr/>
        </p:nvGrpSpPr>
        <p:grpSpPr bwMode="auto">
          <a:xfrm>
            <a:off x="3200400" y="3352801"/>
            <a:ext cx="768350" cy="422275"/>
            <a:chOff x="3312" y="2160"/>
            <a:chExt cx="484" cy="266"/>
          </a:xfrm>
        </p:grpSpPr>
        <p:sp>
          <p:nvSpPr>
            <p:cNvPr id="17448" name="Oval 82"/>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49" name="Text Box 83"/>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38" name="Group 84"/>
          <p:cNvGrpSpPr>
            <a:grpSpLocks/>
          </p:cNvGrpSpPr>
          <p:nvPr/>
        </p:nvGrpSpPr>
        <p:grpSpPr bwMode="auto">
          <a:xfrm>
            <a:off x="6553200" y="3733801"/>
            <a:ext cx="768350" cy="422275"/>
            <a:chOff x="1056" y="2112"/>
            <a:chExt cx="484" cy="266"/>
          </a:xfrm>
        </p:grpSpPr>
        <p:sp>
          <p:nvSpPr>
            <p:cNvPr id="17446" name="Oval 85"/>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47" name="Text Box 86"/>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39" name="Group 87"/>
          <p:cNvGrpSpPr>
            <a:grpSpLocks/>
          </p:cNvGrpSpPr>
          <p:nvPr/>
        </p:nvGrpSpPr>
        <p:grpSpPr bwMode="auto">
          <a:xfrm>
            <a:off x="8001000" y="4648201"/>
            <a:ext cx="768350" cy="422275"/>
            <a:chOff x="3312" y="2160"/>
            <a:chExt cx="484" cy="266"/>
          </a:xfrm>
        </p:grpSpPr>
        <p:sp>
          <p:nvSpPr>
            <p:cNvPr id="17444" name="Oval 88"/>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45" name="Text Box 89"/>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440" name="Group 90"/>
          <p:cNvGrpSpPr>
            <a:grpSpLocks/>
          </p:cNvGrpSpPr>
          <p:nvPr/>
        </p:nvGrpSpPr>
        <p:grpSpPr bwMode="auto">
          <a:xfrm>
            <a:off x="7315200" y="4267201"/>
            <a:ext cx="768350" cy="422275"/>
            <a:chOff x="3312" y="2160"/>
            <a:chExt cx="484" cy="266"/>
          </a:xfrm>
        </p:grpSpPr>
        <p:sp>
          <p:nvSpPr>
            <p:cNvPr id="17442" name="Oval 91"/>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43" name="Text Box 92"/>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7441" name="Text Box 113"/>
          <p:cNvSpPr txBox="1">
            <a:spLocks noChangeArrowheads="1"/>
          </p:cNvSpPr>
          <p:nvPr/>
        </p:nvSpPr>
        <p:spPr bwMode="auto">
          <a:xfrm>
            <a:off x="3906837" y="1733331"/>
            <a:ext cx="5353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Most P in </a:t>
            </a:r>
            <a:r>
              <a:rPr kumimoji="0" lang="en-US" alt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a:t>
            </a:r>
            <a:r>
              <a:rPr kumimoji="0" lang="en-US" altLang="en-US" sz="3600" b="0" i="0" u="none" strike="noStrike" kern="1200" cap="none" spc="0" normalizeH="0" baseline="-25000" noProof="0" dirty="0" err="1">
                <a:ln>
                  <a:noFill/>
                </a:ln>
                <a:solidFill>
                  <a:prstClr val="black"/>
                </a:solidFill>
                <a:effectLst/>
                <a:uLnTx/>
                <a:uFillTx/>
                <a:latin typeface="Arial" panose="020B0604020202020204" pitchFamily="34" charset="0"/>
                <a:ea typeface="+mn-ea"/>
                <a:cs typeface="+mn-cs"/>
              </a:rPr>
              <a:t>fr</a:t>
            </a:r>
            <a:r>
              <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form.</a:t>
            </a:r>
          </a:p>
        </p:txBody>
      </p:sp>
    </p:spTree>
    <p:extLst>
      <p:ext uri="{BB962C8B-B14F-4D97-AF65-F5344CB8AC3E}">
        <p14:creationId xmlns:p14="http://schemas.microsoft.com/office/powerpoint/2010/main" val="24004540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0"/>
            <a:ext cx="12192000" cy="1325563"/>
          </a:xfrm>
          <a:solidFill>
            <a:srgbClr val="FFFF00"/>
          </a:solidFill>
        </p:spPr>
        <p:txBody>
          <a:bodyPr/>
          <a:lstStyle/>
          <a:p>
            <a:pPr eaLnBrk="1" hangingPunct="1"/>
            <a:r>
              <a:rPr lang="en-GB" altLang="en-US" b="1" u="sng" smtClean="0"/>
              <a:t>Focus Area 1 from Do Now: </a:t>
            </a:r>
          </a:p>
        </p:txBody>
      </p:sp>
      <p:sp>
        <p:nvSpPr>
          <p:cNvPr id="10243" name="Content Placeholder 2"/>
          <p:cNvSpPr>
            <a:spLocks noGrp="1"/>
          </p:cNvSpPr>
          <p:nvPr>
            <p:ph idx="1"/>
          </p:nvPr>
        </p:nvSpPr>
        <p:spPr>
          <a:xfrm>
            <a:off x="334963" y="1825625"/>
            <a:ext cx="11460797" cy="4351338"/>
          </a:xfrm>
        </p:spPr>
        <p:txBody>
          <a:bodyPr/>
          <a:lstStyle/>
          <a:p>
            <a:r>
              <a:rPr lang="en-US" altLang="en-US" dirty="0"/>
              <a:t>8.1 Know the structure and function of sensory, relay and motor </a:t>
            </a:r>
            <a:r>
              <a:rPr lang="en-US" altLang="en-US" dirty="0" err="1"/>
              <a:t>neurones</a:t>
            </a:r>
            <a:r>
              <a:rPr lang="en-US" altLang="en-US" dirty="0"/>
              <a:t> including the role of Schwann cells and myelination. </a:t>
            </a:r>
          </a:p>
          <a:p>
            <a:r>
              <a:rPr lang="en-US" altLang="en-US" dirty="0"/>
              <a:t>8.2 i) Understand how the nervous systems of organisms can cause effectors to respond to a stimulus.</a:t>
            </a:r>
          </a:p>
          <a:p>
            <a:r>
              <a:rPr lang="en-US" altLang="en-US" dirty="0"/>
              <a:t>ii) Understand how the pupil dilates and contracts. </a:t>
            </a:r>
          </a:p>
          <a:p>
            <a:pPr eaLnBrk="1" hangingPunct="1"/>
            <a:endParaRPr lang="en-GB" altLang="en-US" dirty="0" smtClean="0"/>
          </a:p>
        </p:txBody>
      </p:sp>
    </p:spTree>
    <p:extLst>
      <p:ext uri="{BB962C8B-B14F-4D97-AF65-F5344CB8AC3E}">
        <p14:creationId xmlns:p14="http://schemas.microsoft.com/office/powerpoint/2010/main" val="2484993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5"/>
          <p:cNvGrpSpPr>
            <a:grpSpLocks/>
          </p:cNvGrpSpPr>
          <p:nvPr/>
        </p:nvGrpSpPr>
        <p:grpSpPr bwMode="auto">
          <a:xfrm>
            <a:off x="8915400" y="4267201"/>
            <a:ext cx="768350" cy="422275"/>
            <a:chOff x="3312" y="2160"/>
            <a:chExt cx="484" cy="266"/>
          </a:xfrm>
        </p:grpSpPr>
        <p:sp>
          <p:nvSpPr>
            <p:cNvPr id="18533" name="Oval 6"/>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34" name="Text Box 7"/>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8435" name="Rectangle 8"/>
          <p:cNvSpPr>
            <a:spLocks noGrp="1" noChangeArrowheads="1"/>
          </p:cNvSpPr>
          <p:nvPr>
            <p:ph type="title"/>
          </p:nvPr>
        </p:nvSpPr>
        <p:spPr/>
        <p:txBody>
          <a:bodyPr/>
          <a:lstStyle/>
          <a:p>
            <a:pPr eaLnBrk="1" hangingPunct="1"/>
            <a:r>
              <a:rPr lang="en-US" altLang="en-US" smtClean="0"/>
              <a:t>In the dark</a:t>
            </a:r>
          </a:p>
        </p:txBody>
      </p:sp>
      <p:grpSp>
        <p:nvGrpSpPr>
          <p:cNvPr id="18436" name="Group 9"/>
          <p:cNvGrpSpPr>
            <a:grpSpLocks/>
          </p:cNvGrpSpPr>
          <p:nvPr/>
        </p:nvGrpSpPr>
        <p:grpSpPr bwMode="auto">
          <a:xfrm>
            <a:off x="6553200" y="3733801"/>
            <a:ext cx="768350" cy="422275"/>
            <a:chOff x="3312" y="2160"/>
            <a:chExt cx="484" cy="266"/>
          </a:xfrm>
        </p:grpSpPr>
        <p:sp>
          <p:nvSpPr>
            <p:cNvPr id="18531" name="Oval 10"/>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32" name="Text Box 11"/>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8437" name="Group 12"/>
          <p:cNvGrpSpPr>
            <a:grpSpLocks/>
          </p:cNvGrpSpPr>
          <p:nvPr/>
        </p:nvGrpSpPr>
        <p:grpSpPr bwMode="auto">
          <a:xfrm>
            <a:off x="8915400" y="4267201"/>
            <a:ext cx="768350" cy="422275"/>
            <a:chOff x="1056" y="2112"/>
            <a:chExt cx="484" cy="266"/>
          </a:xfrm>
        </p:grpSpPr>
        <p:sp>
          <p:nvSpPr>
            <p:cNvPr id="18529" name="Oval 13"/>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30" name="Text Box 14"/>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8438" name="Group 15"/>
          <p:cNvGrpSpPr>
            <a:grpSpLocks/>
          </p:cNvGrpSpPr>
          <p:nvPr/>
        </p:nvGrpSpPr>
        <p:grpSpPr bwMode="auto">
          <a:xfrm>
            <a:off x="7315200" y="4267201"/>
            <a:ext cx="768350" cy="422275"/>
            <a:chOff x="1056" y="2112"/>
            <a:chExt cx="484" cy="266"/>
          </a:xfrm>
        </p:grpSpPr>
        <p:sp>
          <p:nvSpPr>
            <p:cNvPr id="18527" name="Oval 16"/>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28" name="Text Box 17"/>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8439" name="Group 18"/>
          <p:cNvGrpSpPr>
            <a:grpSpLocks/>
          </p:cNvGrpSpPr>
          <p:nvPr/>
        </p:nvGrpSpPr>
        <p:grpSpPr bwMode="auto">
          <a:xfrm>
            <a:off x="2819400" y="4953001"/>
            <a:ext cx="768350" cy="422275"/>
            <a:chOff x="1056" y="2112"/>
            <a:chExt cx="484" cy="266"/>
          </a:xfrm>
        </p:grpSpPr>
        <p:sp>
          <p:nvSpPr>
            <p:cNvPr id="18525" name="Oval 19"/>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26" name="Text Box 20"/>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8440" name="Group 21"/>
          <p:cNvGrpSpPr>
            <a:grpSpLocks/>
          </p:cNvGrpSpPr>
          <p:nvPr/>
        </p:nvGrpSpPr>
        <p:grpSpPr bwMode="auto">
          <a:xfrm>
            <a:off x="8001000" y="4648201"/>
            <a:ext cx="768350" cy="422275"/>
            <a:chOff x="1056" y="2112"/>
            <a:chExt cx="484" cy="266"/>
          </a:xfrm>
        </p:grpSpPr>
        <p:sp>
          <p:nvSpPr>
            <p:cNvPr id="18523" name="Oval 22"/>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24" name="Text Box 23"/>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8441" name="Group 24"/>
          <p:cNvGrpSpPr>
            <a:grpSpLocks/>
          </p:cNvGrpSpPr>
          <p:nvPr/>
        </p:nvGrpSpPr>
        <p:grpSpPr bwMode="auto">
          <a:xfrm>
            <a:off x="5257800" y="3657601"/>
            <a:ext cx="768350" cy="422275"/>
            <a:chOff x="1056" y="2112"/>
            <a:chExt cx="484" cy="266"/>
          </a:xfrm>
        </p:grpSpPr>
        <p:sp>
          <p:nvSpPr>
            <p:cNvPr id="18521" name="Oval 25"/>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22" name="Text Box 26"/>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8442" name="Group 27"/>
          <p:cNvGrpSpPr>
            <a:grpSpLocks/>
          </p:cNvGrpSpPr>
          <p:nvPr/>
        </p:nvGrpSpPr>
        <p:grpSpPr bwMode="auto">
          <a:xfrm>
            <a:off x="5029200" y="4419601"/>
            <a:ext cx="768350" cy="422275"/>
            <a:chOff x="1056" y="2112"/>
            <a:chExt cx="484" cy="266"/>
          </a:xfrm>
        </p:grpSpPr>
        <p:sp>
          <p:nvSpPr>
            <p:cNvPr id="18519" name="Oval 28"/>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20" name="Text Box 29"/>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8443" name="Group 30"/>
          <p:cNvGrpSpPr>
            <a:grpSpLocks/>
          </p:cNvGrpSpPr>
          <p:nvPr/>
        </p:nvGrpSpPr>
        <p:grpSpPr bwMode="auto">
          <a:xfrm>
            <a:off x="8763000" y="3200401"/>
            <a:ext cx="768350" cy="422275"/>
            <a:chOff x="1056" y="2112"/>
            <a:chExt cx="484" cy="266"/>
          </a:xfrm>
        </p:grpSpPr>
        <p:sp>
          <p:nvSpPr>
            <p:cNvPr id="18517" name="Oval 31"/>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18" name="Text Box 32"/>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8444" name="Group 33"/>
          <p:cNvGrpSpPr>
            <a:grpSpLocks/>
          </p:cNvGrpSpPr>
          <p:nvPr/>
        </p:nvGrpSpPr>
        <p:grpSpPr bwMode="auto">
          <a:xfrm>
            <a:off x="3962400" y="5029201"/>
            <a:ext cx="768350" cy="422275"/>
            <a:chOff x="1056" y="2112"/>
            <a:chExt cx="484" cy="266"/>
          </a:xfrm>
        </p:grpSpPr>
        <p:sp>
          <p:nvSpPr>
            <p:cNvPr id="18515" name="Oval 34"/>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16" name="Text Box 35"/>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8445" name="Group 36"/>
          <p:cNvGrpSpPr>
            <a:grpSpLocks/>
          </p:cNvGrpSpPr>
          <p:nvPr/>
        </p:nvGrpSpPr>
        <p:grpSpPr bwMode="auto">
          <a:xfrm>
            <a:off x="4876800" y="2743201"/>
            <a:ext cx="768350" cy="422275"/>
            <a:chOff x="1056" y="2112"/>
            <a:chExt cx="484" cy="266"/>
          </a:xfrm>
        </p:grpSpPr>
        <p:sp>
          <p:nvSpPr>
            <p:cNvPr id="18513" name="Oval 37"/>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14" name="Text Box 38"/>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3" name="Group 39"/>
          <p:cNvGrpSpPr>
            <a:grpSpLocks/>
          </p:cNvGrpSpPr>
          <p:nvPr/>
        </p:nvGrpSpPr>
        <p:grpSpPr bwMode="auto">
          <a:xfrm>
            <a:off x="8153400" y="3733801"/>
            <a:ext cx="768350" cy="422275"/>
            <a:chOff x="3312" y="2160"/>
            <a:chExt cx="484" cy="266"/>
          </a:xfrm>
        </p:grpSpPr>
        <p:sp>
          <p:nvSpPr>
            <p:cNvPr id="18511" name="Oval 40"/>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12" name="Text Box 41"/>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4" name="Group 42"/>
          <p:cNvGrpSpPr>
            <a:grpSpLocks/>
          </p:cNvGrpSpPr>
          <p:nvPr/>
        </p:nvGrpSpPr>
        <p:grpSpPr bwMode="auto">
          <a:xfrm>
            <a:off x="3962400" y="4191001"/>
            <a:ext cx="768350" cy="422275"/>
            <a:chOff x="3312" y="2160"/>
            <a:chExt cx="484" cy="266"/>
          </a:xfrm>
        </p:grpSpPr>
        <p:sp>
          <p:nvSpPr>
            <p:cNvPr id="18509" name="Oval 43"/>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10" name="Text Box 44"/>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8448" name="Group 45"/>
          <p:cNvGrpSpPr>
            <a:grpSpLocks/>
          </p:cNvGrpSpPr>
          <p:nvPr/>
        </p:nvGrpSpPr>
        <p:grpSpPr bwMode="auto">
          <a:xfrm>
            <a:off x="7543800" y="3276601"/>
            <a:ext cx="768350" cy="422275"/>
            <a:chOff x="3312" y="2160"/>
            <a:chExt cx="484" cy="266"/>
          </a:xfrm>
        </p:grpSpPr>
        <p:sp>
          <p:nvSpPr>
            <p:cNvPr id="18507" name="Oval 46"/>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08" name="Text Box 47"/>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8449" name="Group 48"/>
          <p:cNvGrpSpPr>
            <a:grpSpLocks/>
          </p:cNvGrpSpPr>
          <p:nvPr/>
        </p:nvGrpSpPr>
        <p:grpSpPr bwMode="auto">
          <a:xfrm>
            <a:off x="6019800" y="2971801"/>
            <a:ext cx="768350" cy="422275"/>
            <a:chOff x="3312" y="2160"/>
            <a:chExt cx="484" cy="266"/>
          </a:xfrm>
        </p:grpSpPr>
        <p:sp>
          <p:nvSpPr>
            <p:cNvPr id="18505" name="Oval 49"/>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06" name="Text Box 50"/>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 name="Group 51"/>
          <p:cNvGrpSpPr>
            <a:grpSpLocks/>
          </p:cNvGrpSpPr>
          <p:nvPr/>
        </p:nvGrpSpPr>
        <p:grpSpPr bwMode="auto">
          <a:xfrm>
            <a:off x="7239000" y="5105401"/>
            <a:ext cx="768350" cy="422275"/>
            <a:chOff x="3312" y="2160"/>
            <a:chExt cx="484" cy="266"/>
          </a:xfrm>
        </p:grpSpPr>
        <p:sp>
          <p:nvSpPr>
            <p:cNvPr id="18503" name="Oval 52"/>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04" name="Text Box 53"/>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8451" name="Group 54"/>
          <p:cNvGrpSpPr>
            <a:grpSpLocks/>
          </p:cNvGrpSpPr>
          <p:nvPr/>
        </p:nvGrpSpPr>
        <p:grpSpPr bwMode="auto">
          <a:xfrm>
            <a:off x="6248400" y="4419601"/>
            <a:ext cx="768350" cy="422275"/>
            <a:chOff x="3312" y="2160"/>
            <a:chExt cx="484" cy="266"/>
          </a:xfrm>
        </p:grpSpPr>
        <p:sp>
          <p:nvSpPr>
            <p:cNvPr id="18501" name="Oval 55"/>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02" name="Text Box 56"/>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8452" name="Group 57"/>
          <p:cNvGrpSpPr>
            <a:grpSpLocks/>
          </p:cNvGrpSpPr>
          <p:nvPr/>
        </p:nvGrpSpPr>
        <p:grpSpPr bwMode="auto">
          <a:xfrm>
            <a:off x="2667000" y="4191001"/>
            <a:ext cx="768350" cy="422275"/>
            <a:chOff x="3312" y="2160"/>
            <a:chExt cx="484" cy="266"/>
          </a:xfrm>
        </p:grpSpPr>
        <p:sp>
          <p:nvSpPr>
            <p:cNvPr id="18499" name="Oval 58"/>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00" name="Text Box 59"/>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8453" name="Group 60"/>
          <p:cNvGrpSpPr>
            <a:grpSpLocks/>
          </p:cNvGrpSpPr>
          <p:nvPr/>
        </p:nvGrpSpPr>
        <p:grpSpPr bwMode="auto">
          <a:xfrm>
            <a:off x="5486400" y="5181601"/>
            <a:ext cx="768350" cy="422275"/>
            <a:chOff x="3312" y="2160"/>
            <a:chExt cx="484" cy="266"/>
          </a:xfrm>
        </p:grpSpPr>
        <p:sp>
          <p:nvSpPr>
            <p:cNvPr id="18497" name="Oval 61"/>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98" name="Text Box 62"/>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1" name="Group 63"/>
          <p:cNvGrpSpPr>
            <a:grpSpLocks/>
          </p:cNvGrpSpPr>
          <p:nvPr/>
        </p:nvGrpSpPr>
        <p:grpSpPr bwMode="auto">
          <a:xfrm>
            <a:off x="2895600" y="3048001"/>
            <a:ext cx="768350" cy="422275"/>
            <a:chOff x="3312" y="2160"/>
            <a:chExt cx="484" cy="266"/>
          </a:xfrm>
        </p:grpSpPr>
        <p:sp>
          <p:nvSpPr>
            <p:cNvPr id="18495" name="Oval 64"/>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96" name="Text Box 65"/>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8455" name="Group 66"/>
          <p:cNvGrpSpPr>
            <a:grpSpLocks/>
          </p:cNvGrpSpPr>
          <p:nvPr/>
        </p:nvGrpSpPr>
        <p:grpSpPr bwMode="auto">
          <a:xfrm>
            <a:off x="2819400" y="4953001"/>
            <a:ext cx="768350" cy="422275"/>
            <a:chOff x="3312" y="2160"/>
            <a:chExt cx="484" cy="266"/>
          </a:xfrm>
        </p:grpSpPr>
        <p:sp>
          <p:nvSpPr>
            <p:cNvPr id="18493" name="Oval 67"/>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94" name="Text Box 68"/>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3" name="Group 69"/>
          <p:cNvGrpSpPr>
            <a:grpSpLocks/>
          </p:cNvGrpSpPr>
          <p:nvPr/>
        </p:nvGrpSpPr>
        <p:grpSpPr bwMode="auto">
          <a:xfrm>
            <a:off x="5257800" y="3657601"/>
            <a:ext cx="768350" cy="422275"/>
            <a:chOff x="3312" y="2160"/>
            <a:chExt cx="484" cy="266"/>
          </a:xfrm>
        </p:grpSpPr>
        <p:sp>
          <p:nvSpPr>
            <p:cNvPr id="18491" name="Oval 70"/>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92" name="Text Box 71"/>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8457" name="Group 72"/>
          <p:cNvGrpSpPr>
            <a:grpSpLocks/>
          </p:cNvGrpSpPr>
          <p:nvPr/>
        </p:nvGrpSpPr>
        <p:grpSpPr bwMode="auto">
          <a:xfrm>
            <a:off x="5029200" y="4419601"/>
            <a:ext cx="768350" cy="422275"/>
            <a:chOff x="3312" y="2160"/>
            <a:chExt cx="484" cy="266"/>
          </a:xfrm>
        </p:grpSpPr>
        <p:sp>
          <p:nvSpPr>
            <p:cNvPr id="18489" name="Oval 73"/>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90" name="Text Box 74"/>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8458" name="Group 75"/>
          <p:cNvGrpSpPr>
            <a:grpSpLocks/>
          </p:cNvGrpSpPr>
          <p:nvPr/>
        </p:nvGrpSpPr>
        <p:grpSpPr bwMode="auto">
          <a:xfrm>
            <a:off x="4876800" y="2743201"/>
            <a:ext cx="768350" cy="422275"/>
            <a:chOff x="3312" y="2160"/>
            <a:chExt cx="484" cy="266"/>
          </a:xfrm>
        </p:grpSpPr>
        <p:sp>
          <p:nvSpPr>
            <p:cNvPr id="18487" name="Oval 76"/>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88" name="Text Box 77"/>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6" name="Group 78"/>
          <p:cNvGrpSpPr>
            <a:grpSpLocks/>
          </p:cNvGrpSpPr>
          <p:nvPr/>
        </p:nvGrpSpPr>
        <p:grpSpPr bwMode="auto">
          <a:xfrm>
            <a:off x="3962400" y="5029201"/>
            <a:ext cx="768350" cy="422275"/>
            <a:chOff x="3312" y="2160"/>
            <a:chExt cx="484" cy="266"/>
          </a:xfrm>
        </p:grpSpPr>
        <p:sp>
          <p:nvSpPr>
            <p:cNvPr id="18485" name="Oval 79"/>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86" name="Text Box 80"/>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8460" name="Group 81"/>
          <p:cNvGrpSpPr>
            <a:grpSpLocks/>
          </p:cNvGrpSpPr>
          <p:nvPr/>
        </p:nvGrpSpPr>
        <p:grpSpPr bwMode="auto">
          <a:xfrm>
            <a:off x="3886200" y="3429001"/>
            <a:ext cx="768350" cy="422275"/>
            <a:chOff x="3312" y="2160"/>
            <a:chExt cx="484" cy="266"/>
          </a:xfrm>
        </p:grpSpPr>
        <p:sp>
          <p:nvSpPr>
            <p:cNvPr id="18483" name="Oval 82"/>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84" name="Text Box 83"/>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8461" name="Group 84"/>
          <p:cNvGrpSpPr>
            <a:grpSpLocks/>
          </p:cNvGrpSpPr>
          <p:nvPr/>
        </p:nvGrpSpPr>
        <p:grpSpPr bwMode="auto">
          <a:xfrm>
            <a:off x="6553200" y="3733801"/>
            <a:ext cx="768350" cy="422275"/>
            <a:chOff x="1056" y="2112"/>
            <a:chExt cx="484" cy="266"/>
          </a:xfrm>
        </p:grpSpPr>
        <p:sp>
          <p:nvSpPr>
            <p:cNvPr id="18481" name="Oval 85"/>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82" name="Text Box 86"/>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8462" name="Group 87"/>
          <p:cNvGrpSpPr>
            <a:grpSpLocks/>
          </p:cNvGrpSpPr>
          <p:nvPr/>
        </p:nvGrpSpPr>
        <p:grpSpPr bwMode="auto">
          <a:xfrm>
            <a:off x="8001000" y="4648201"/>
            <a:ext cx="768350" cy="422275"/>
            <a:chOff x="3312" y="2160"/>
            <a:chExt cx="484" cy="266"/>
          </a:xfrm>
        </p:grpSpPr>
        <p:sp>
          <p:nvSpPr>
            <p:cNvPr id="18479" name="Oval 88"/>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80" name="Text Box 89"/>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8463" name="Group 90"/>
          <p:cNvGrpSpPr>
            <a:grpSpLocks/>
          </p:cNvGrpSpPr>
          <p:nvPr/>
        </p:nvGrpSpPr>
        <p:grpSpPr bwMode="auto">
          <a:xfrm>
            <a:off x="7315200" y="4267201"/>
            <a:ext cx="768350" cy="422275"/>
            <a:chOff x="3312" y="2160"/>
            <a:chExt cx="484" cy="266"/>
          </a:xfrm>
        </p:grpSpPr>
        <p:sp>
          <p:nvSpPr>
            <p:cNvPr id="18477" name="Oval 91"/>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78" name="Text Box 92"/>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8464" name="Text Box 93"/>
          <p:cNvSpPr txBox="1">
            <a:spLocks noChangeArrowheads="1"/>
          </p:cNvSpPr>
          <p:nvPr/>
        </p:nvSpPr>
        <p:spPr bwMode="auto">
          <a:xfrm>
            <a:off x="2243138" y="1828800"/>
            <a:ext cx="78152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a:t>
            </a:r>
            <a:r>
              <a:rPr kumimoji="0" lang="en-US" altLang="en-US" sz="3600" b="0" i="0" u="none" strike="noStrike" kern="1200" cap="none" spc="0" normalizeH="0" baseline="-25000" noProof="0" dirty="0" err="1">
                <a:ln>
                  <a:noFill/>
                </a:ln>
                <a:solidFill>
                  <a:prstClr val="black"/>
                </a:solidFill>
                <a:effectLst/>
                <a:uLnTx/>
                <a:uFillTx/>
                <a:latin typeface="Arial" panose="020B0604020202020204" pitchFamily="34" charset="0"/>
                <a:ea typeface="+mn-ea"/>
                <a:cs typeface="+mn-cs"/>
              </a:rPr>
              <a:t>fr</a:t>
            </a:r>
            <a:r>
              <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form changes gradually to </a:t>
            </a:r>
            <a:r>
              <a:rPr kumimoji="0" lang="en-US" alt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a:t>
            </a:r>
            <a:r>
              <a:rPr kumimoji="0" lang="en-US" altLang="en-US" sz="3600" b="0" i="0" u="none" strike="noStrike" kern="1200" cap="none" spc="0" normalizeH="0" baseline="-25000" noProof="0" dirty="0" err="1">
                <a:ln>
                  <a:noFill/>
                </a:ln>
                <a:solidFill>
                  <a:prstClr val="black"/>
                </a:solidFill>
                <a:effectLst/>
                <a:uLnTx/>
                <a:uFillTx/>
                <a:latin typeface="Arial" panose="020B0604020202020204" pitchFamily="34" charset="0"/>
                <a:ea typeface="+mn-ea"/>
                <a:cs typeface="+mn-cs"/>
              </a:rPr>
              <a:t>r</a:t>
            </a:r>
            <a:r>
              <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form.</a:t>
            </a:r>
          </a:p>
        </p:txBody>
      </p:sp>
      <p:grpSp>
        <p:nvGrpSpPr>
          <p:cNvPr id="31" name="Group 97"/>
          <p:cNvGrpSpPr>
            <a:grpSpLocks/>
          </p:cNvGrpSpPr>
          <p:nvPr/>
        </p:nvGrpSpPr>
        <p:grpSpPr bwMode="auto">
          <a:xfrm>
            <a:off x="2895600" y="3048001"/>
            <a:ext cx="768350" cy="422275"/>
            <a:chOff x="1056" y="2112"/>
            <a:chExt cx="484" cy="266"/>
          </a:xfrm>
        </p:grpSpPr>
        <p:sp>
          <p:nvSpPr>
            <p:cNvPr id="18475" name="Oval 98"/>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76" name="Text Box 99"/>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792" name="Group 103"/>
          <p:cNvGrpSpPr>
            <a:grpSpLocks/>
          </p:cNvGrpSpPr>
          <p:nvPr/>
        </p:nvGrpSpPr>
        <p:grpSpPr bwMode="auto">
          <a:xfrm>
            <a:off x="8153400" y="3733801"/>
            <a:ext cx="768350" cy="422275"/>
            <a:chOff x="1056" y="2112"/>
            <a:chExt cx="484" cy="266"/>
          </a:xfrm>
        </p:grpSpPr>
        <p:sp>
          <p:nvSpPr>
            <p:cNvPr id="18473" name="Oval 104"/>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74" name="Text Box 105"/>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793" name="Group 106"/>
          <p:cNvGrpSpPr>
            <a:grpSpLocks/>
          </p:cNvGrpSpPr>
          <p:nvPr/>
        </p:nvGrpSpPr>
        <p:grpSpPr bwMode="auto">
          <a:xfrm>
            <a:off x="7239000" y="5105401"/>
            <a:ext cx="768350" cy="422275"/>
            <a:chOff x="1056" y="2112"/>
            <a:chExt cx="484" cy="266"/>
          </a:xfrm>
        </p:grpSpPr>
        <p:sp>
          <p:nvSpPr>
            <p:cNvPr id="18471" name="Oval 107"/>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72" name="Text Box 108"/>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796" name="Group 115"/>
          <p:cNvGrpSpPr>
            <a:grpSpLocks/>
          </p:cNvGrpSpPr>
          <p:nvPr/>
        </p:nvGrpSpPr>
        <p:grpSpPr bwMode="auto">
          <a:xfrm>
            <a:off x="3962400" y="4191001"/>
            <a:ext cx="768350" cy="422275"/>
            <a:chOff x="1056" y="2112"/>
            <a:chExt cx="484" cy="266"/>
          </a:xfrm>
        </p:grpSpPr>
        <p:sp>
          <p:nvSpPr>
            <p:cNvPr id="18469" name="Oval 116"/>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70" name="Text Box 117"/>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401922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subTnLst>
                                    <p:set>
                                      <p:cBhvr override="childStyle">
                                        <p:cTn dur="1" fill="hold" display="0" masterRel="sameClick" afterEffect="1">
                                          <p:stCondLst>
                                            <p:cond evt="end" delay="0">
                                              <p:tn val="5"/>
                                            </p:cond>
                                          </p:stCondLst>
                                        </p:cTn>
                                        <p:tgtEl>
                                          <p:spTgt spid="21"/>
                                        </p:tgtEl>
                                        <p:attrNameLst>
                                          <p:attrName>style.visibility</p:attrName>
                                        </p:attrNameLst>
                                      </p:cBhvr>
                                      <p:to>
                                        <p:strVal val="hidden"/>
                                      </p:to>
                                    </p:set>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par>
                          <p:cTn id="11" fill="hold" nodeType="afterGroup">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17"/>
                                        </p:tgtEl>
                                      </p:cBhvr>
                                    </p:animEffect>
                                    <p:animScale>
                                      <p:cBhvr>
                                        <p:cTn id="14" dur="250" autoRev="1" fill="hold"/>
                                        <p:tgtEl>
                                          <p:spTgt spid="17"/>
                                        </p:tgtEl>
                                      </p:cBhvr>
                                      <p:by x="105000" y="105000"/>
                                    </p:animScale>
                                  </p:childTnLst>
                                  <p:subTnLst>
                                    <p:set>
                                      <p:cBhvr override="childStyle">
                                        <p:cTn dur="1" fill="hold" display="0" masterRel="sameClick" afterEffect="1">
                                          <p:stCondLst>
                                            <p:cond evt="end" delay="0">
                                              <p:tn val="12"/>
                                            </p:cond>
                                          </p:stCondLst>
                                        </p:cTn>
                                        <p:tgtEl>
                                          <p:spTgt spid="17"/>
                                        </p:tgtEl>
                                        <p:attrNameLst>
                                          <p:attrName>style.visibility</p:attrName>
                                        </p:attrNameLst>
                                      </p:cBhvr>
                                      <p:to>
                                        <p:strVal val="hidden"/>
                                      </p:to>
                                    </p:set>
                                  </p:subTnLst>
                                </p:cTn>
                              </p:par>
                            </p:childTnLst>
                          </p:cTn>
                        </p:par>
                        <p:par>
                          <p:cTn id="15" fill="hold" nodeType="afterGroup">
                            <p:stCondLst>
                              <p:cond delay="1000"/>
                            </p:stCondLst>
                            <p:childTnLst>
                              <p:par>
                                <p:cTn id="16" presetID="1" presetClass="entr" presetSubtype="0" fill="hold" nodeType="afterEffect">
                                  <p:stCondLst>
                                    <p:cond delay="0"/>
                                  </p:stCondLst>
                                  <p:childTnLst>
                                    <p:set>
                                      <p:cBhvr>
                                        <p:cTn id="17" dur="1" fill="hold">
                                          <p:stCondLst>
                                            <p:cond delay="0"/>
                                          </p:stCondLst>
                                        </p:cTn>
                                        <p:tgtEl>
                                          <p:spTgt spid="29793"/>
                                        </p:tgtEl>
                                        <p:attrNameLst>
                                          <p:attrName>style.visibility</p:attrName>
                                        </p:attrNameLst>
                                      </p:cBhvr>
                                      <p:to>
                                        <p:strVal val="visible"/>
                                      </p:to>
                                    </p:set>
                                  </p:childTnLst>
                                </p:cTn>
                              </p:par>
                            </p:childTnLst>
                          </p:cTn>
                        </p:par>
                        <p:par>
                          <p:cTn id="18" fill="hold" nodeType="afterGroup">
                            <p:stCondLst>
                              <p:cond delay="1000"/>
                            </p:stCondLst>
                            <p:childTnLst>
                              <p:par>
                                <p:cTn id="19" presetID="26" presetClass="emph" presetSubtype="0" fill="hold" nodeType="afterEffect">
                                  <p:stCondLst>
                                    <p:cond delay="0"/>
                                  </p:stCondLst>
                                  <p:childTnLst>
                                    <p:animEffect transition="out" filter="fade">
                                      <p:cBhvr>
                                        <p:cTn id="20" dur="500" tmFilter="0, 0; .2, .5; .8, .5; 1, 0"/>
                                        <p:tgtEl>
                                          <p:spTgt spid="26"/>
                                        </p:tgtEl>
                                      </p:cBhvr>
                                    </p:animEffect>
                                    <p:animScale>
                                      <p:cBhvr>
                                        <p:cTn id="21" dur="250" autoRev="1" fill="hold"/>
                                        <p:tgtEl>
                                          <p:spTgt spid="26"/>
                                        </p:tgtEl>
                                      </p:cBhvr>
                                      <p:by x="105000" y="105000"/>
                                    </p:animScale>
                                  </p:childTnLst>
                                  <p:subTnLst>
                                    <p:set>
                                      <p:cBhvr override="childStyle">
                                        <p:cTn dur="1" fill="hold" display="0" masterRel="sameClick" afterEffect="1">
                                          <p:stCondLst>
                                            <p:cond evt="end" delay="0">
                                              <p:tn val="19"/>
                                            </p:cond>
                                          </p:stCondLst>
                                        </p:cTn>
                                        <p:tgtEl>
                                          <p:spTgt spid="26"/>
                                        </p:tgtEl>
                                        <p:attrNameLst>
                                          <p:attrName>style.visibility</p:attrName>
                                        </p:attrNameLst>
                                      </p:cBhvr>
                                      <p:to>
                                        <p:strVal val="hidden"/>
                                      </p:to>
                                    </p:set>
                                  </p:subTnLst>
                                </p:cTn>
                              </p:par>
                            </p:childTnLst>
                          </p:cTn>
                        </p:par>
                        <p:par>
                          <p:cTn id="22" fill="hold" nodeType="afterGroup">
                            <p:stCondLst>
                              <p:cond delay="1500"/>
                            </p:stCondLst>
                            <p:childTnLst>
                              <p:par>
                                <p:cTn id="23" presetID="26" presetClass="emph" presetSubtype="0" fill="hold" nodeType="afterEffect">
                                  <p:stCondLst>
                                    <p:cond delay="0"/>
                                  </p:stCondLst>
                                  <p:childTnLst>
                                    <p:animEffect transition="out" filter="fade">
                                      <p:cBhvr>
                                        <p:cTn id="24" dur="500" tmFilter="0, 0; .2, .5; .8, .5; 1, 0"/>
                                        <p:tgtEl>
                                          <p:spTgt spid="23"/>
                                        </p:tgtEl>
                                      </p:cBhvr>
                                    </p:animEffect>
                                    <p:animScale>
                                      <p:cBhvr>
                                        <p:cTn id="25" dur="250" autoRev="1" fill="hold"/>
                                        <p:tgtEl>
                                          <p:spTgt spid="23"/>
                                        </p:tgtEl>
                                      </p:cBhvr>
                                      <p:by x="105000" y="105000"/>
                                    </p:animScale>
                                  </p:childTnLst>
                                  <p:subTnLst>
                                    <p:set>
                                      <p:cBhvr override="childStyle">
                                        <p:cTn dur="1" fill="hold" display="0" masterRel="sameClick" afterEffect="1">
                                          <p:stCondLst>
                                            <p:cond evt="end" delay="0">
                                              <p:tn val="23"/>
                                            </p:cond>
                                          </p:stCondLst>
                                        </p:cTn>
                                        <p:tgtEl>
                                          <p:spTgt spid="23"/>
                                        </p:tgtEl>
                                        <p:attrNameLst>
                                          <p:attrName>style.visibility</p:attrName>
                                        </p:attrNameLst>
                                      </p:cBhvr>
                                      <p:to>
                                        <p:strVal val="hidden"/>
                                      </p:to>
                                    </p:set>
                                  </p:subTnLst>
                                </p:cTn>
                              </p:par>
                            </p:childTnLst>
                          </p:cTn>
                        </p:par>
                        <p:par>
                          <p:cTn id="26" fill="hold" nodeType="afterGroup">
                            <p:stCondLst>
                              <p:cond delay="2000"/>
                            </p:stCondLst>
                            <p:childTnLst>
                              <p:par>
                                <p:cTn id="27" presetID="26" presetClass="emph" presetSubtype="0"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subTnLst>
                                    <p:set>
                                      <p:cBhvr override="childStyle">
                                        <p:cTn dur="1" fill="hold" display="0" masterRel="sameClick" afterEffect="1">
                                          <p:stCondLst>
                                            <p:cond evt="end" delay="0">
                                              <p:tn val="27"/>
                                            </p:cond>
                                          </p:stCondLst>
                                        </p:cTn>
                                        <p:tgtEl>
                                          <p:spTgt spid="13"/>
                                        </p:tgtEl>
                                        <p:attrNameLst>
                                          <p:attrName>style.visibility</p:attrName>
                                        </p:attrNameLst>
                                      </p:cBhvr>
                                      <p:to>
                                        <p:strVal val="hidden"/>
                                      </p:to>
                                    </p:set>
                                  </p:subTnLst>
                                </p:cTn>
                              </p:par>
                            </p:childTnLst>
                          </p:cTn>
                        </p:par>
                        <p:par>
                          <p:cTn id="30" fill="hold" nodeType="afterGroup">
                            <p:stCondLst>
                              <p:cond delay="2500"/>
                            </p:stCondLst>
                            <p:childTnLst>
                              <p:par>
                                <p:cTn id="31" presetID="1" presetClass="entr" presetSubtype="0" fill="hold" nodeType="afterEffect">
                                  <p:stCondLst>
                                    <p:cond delay="0"/>
                                  </p:stCondLst>
                                  <p:childTnLst>
                                    <p:set>
                                      <p:cBhvr>
                                        <p:cTn id="32" dur="1" fill="hold">
                                          <p:stCondLst>
                                            <p:cond delay="0"/>
                                          </p:stCondLst>
                                        </p:cTn>
                                        <p:tgtEl>
                                          <p:spTgt spid="29792"/>
                                        </p:tgtEl>
                                        <p:attrNameLst>
                                          <p:attrName>style.visibility</p:attrName>
                                        </p:attrNameLst>
                                      </p:cBhvr>
                                      <p:to>
                                        <p:strVal val="visible"/>
                                      </p:to>
                                    </p:set>
                                  </p:childTnLst>
                                </p:cTn>
                              </p:par>
                            </p:childTnLst>
                          </p:cTn>
                        </p:par>
                        <p:par>
                          <p:cTn id="33" fill="hold" nodeType="afterGroup">
                            <p:stCondLst>
                              <p:cond delay="2500"/>
                            </p:stCondLst>
                            <p:childTnLst>
                              <p:par>
                                <p:cTn id="34" presetID="26" presetClass="emph" presetSubtype="0" fill="hold" nodeType="afterEffect">
                                  <p:stCondLst>
                                    <p:cond delay="0"/>
                                  </p:stCondLst>
                                  <p:childTnLst>
                                    <p:animEffect transition="out" filter="fade">
                                      <p:cBhvr>
                                        <p:cTn id="35" dur="500" tmFilter="0, 0; .2, .5; .8, .5; 1, 0"/>
                                        <p:tgtEl>
                                          <p:spTgt spid="14"/>
                                        </p:tgtEl>
                                      </p:cBhvr>
                                    </p:animEffect>
                                    <p:animScale>
                                      <p:cBhvr>
                                        <p:cTn id="36" dur="250" autoRev="1" fill="hold"/>
                                        <p:tgtEl>
                                          <p:spTgt spid="14"/>
                                        </p:tgtEl>
                                      </p:cBhvr>
                                      <p:by x="105000" y="105000"/>
                                    </p:animScale>
                                  </p:childTnLst>
                                  <p:subTnLst>
                                    <p:set>
                                      <p:cBhvr override="childStyle">
                                        <p:cTn dur="1" fill="hold" display="0" masterRel="sameClick" afterEffect="1">
                                          <p:stCondLst>
                                            <p:cond evt="end" delay="0">
                                              <p:tn val="34"/>
                                            </p:cond>
                                          </p:stCondLst>
                                        </p:cTn>
                                        <p:tgtEl>
                                          <p:spTgt spid="14"/>
                                        </p:tgtEl>
                                        <p:attrNameLst>
                                          <p:attrName>style.visibility</p:attrName>
                                        </p:attrNameLst>
                                      </p:cBhvr>
                                      <p:to>
                                        <p:strVal val="hidden"/>
                                      </p:to>
                                    </p:set>
                                  </p:subTnLst>
                                </p:cTn>
                              </p:par>
                            </p:childTnLst>
                          </p:cTn>
                        </p:par>
                        <p:par>
                          <p:cTn id="37" fill="hold" nodeType="afterGroup">
                            <p:stCondLst>
                              <p:cond delay="3000"/>
                            </p:stCondLst>
                            <p:childTnLst>
                              <p:par>
                                <p:cTn id="38" presetID="1" presetClass="entr" presetSubtype="0" fill="hold" nodeType="afterEffect">
                                  <p:stCondLst>
                                    <p:cond delay="0"/>
                                  </p:stCondLst>
                                  <p:childTnLst>
                                    <p:set>
                                      <p:cBhvr>
                                        <p:cTn id="39" dur="1" fill="hold">
                                          <p:stCondLst>
                                            <p:cond delay="499"/>
                                          </p:stCondLst>
                                        </p:cTn>
                                        <p:tgtEl>
                                          <p:spTgt spid="29796"/>
                                        </p:tgtEl>
                                        <p:attrNameLst>
                                          <p:attrName>style.visibility</p:attrName>
                                        </p:attrNameLst>
                                      </p:cBhvr>
                                      <p:to>
                                        <p:strVal val="visible"/>
                                      </p:to>
                                    </p:set>
                                  </p:childTnLst>
                                </p:cTn>
                              </p:par>
                            </p:childTnLst>
                          </p:cTn>
                        </p:par>
                        <p:par>
                          <p:cTn id="40" fill="hold" nodeType="afterGroup">
                            <p:stCondLst>
                              <p:cond delay="3500"/>
                            </p:stCondLst>
                            <p:childTnLst>
                              <p:par>
                                <p:cTn id="41" presetID="1" presetClass="entr" presetSubtype="0" fill="hold" nodeType="afterEffect">
                                  <p:stCondLst>
                                    <p:cond delay="0"/>
                                  </p:stCondLst>
                                  <p:childTnLst>
                                    <p:set>
                                      <p:cBhvr>
                                        <p:cTn id="42" dur="1" fill="hold">
                                          <p:stCondLst>
                                            <p:cond delay="0"/>
                                          </p:stCondLst>
                                        </p:cTn>
                                        <p:tgtEl>
                                          <p:spTgt spid="29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2"/>
          <p:cNvGrpSpPr>
            <a:grpSpLocks/>
          </p:cNvGrpSpPr>
          <p:nvPr/>
        </p:nvGrpSpPr>
        <p:grpSpPr bwMode="auto">
          <a:xfrm>
            <a:off x="8915400" y="4267201"/>
            <a:ext cx="768350" cy="422275"/>
            <a:chOff x="3312" y="2160"/>
            <a:chExt cx="484" cy="266"/>
          </a:xfrm>
        </p:grpSpPr>
        <p:sp>
          <p:nvSpPr>
            <p:cNvPr id="19557" name="Oval 3"/>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58" name="Text Box 4"/>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9459" name="Rectangle 5"/>
          <p:cNvSpPr>
            <a:spLocks noGrp="1" noChangeArrowheads="1"/>
          </p:cNvSpPr>
          <p:nvPr>
            <p:ph type="title"/>
          </p:nvPr>
        </p:nvSpPr>
        <p:spPr/>
        <p:txBody>
          <a:bodyPr/>
          <a:lstStyle/>
          <a:p>
            <a:pPr eaLnBrk="1" hangingPunct="1"/>
            <a:r>
              <a:rPr lang="en-US" altLang="en-US" smtClean="0"/>
              <a:t>After a short night</a:t>
            </a:r>
          </a:p>
        </p:txBody>
      </p:sp>
      <p:grpSp>
        <p:nvGrpSpPr>
          <p:cNvPr id="19460" name="Group 6"/>
          <p:cNvGrpSpPr>
            <a:grpSpLocks/>
          </p:cNvGrpSpPr>
          <p:nvPr/>
        </p:nvGrpSpPr>
        <p:grpSpPr bwMode="auto">
          <a:xfrm>
            <a:off x="6553200" y="3733801"/>
            <a:ext cx="768350" cy="422275"/>
            <a:chOff x="3312" y="2160"/>
            <a:chExt cx="484" cy="266"/>
          </a:xfrm>
        </p:grpSpPr>
        <p:sp>
          <p:nvSpPr>
            <p:cNvPr id="19555" name="Oval 7"/>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56" name="Text Box 8"/>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61" name="Group 9"/>
          <p:cNvGrpSpPr>
            <a:grpSpLocks/>
          </p:cNvGrpSpPr>
          <p:nvPr/>
        </p:nvGrpSpPr>
        <p:grpSpPr bwMode="auto">
          <a:xfrm>
            <a:off x="8915400" y="4267201"/>
            <a:ext cx="768350" cy="422275"/>
            <a:chOff x="1056" y="2112"/>
            <a:chExt cx="484" cy="266"/>
          </a:xfrm>
        </p:grpSpPr>
        <p:sp>
          <p:nvSpPr>
            <p:cNvPr id="19553" name="Oval 10"/>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54" name="Text Box 11"/>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62" name="Group 12"/>
          <p:cNvGrpSpPr>
            <a:grpSpLocks/>
          </p:cNvGrpSpPr>
          <p:nvPr/>
        </p:nvGrpSpPr>
        <p:grpSpPr bwMode="auto">
          <a:xfrm>
            <a:off x="7315200" y="4267201"/>
            <a:ext cx="768350" cy="422275"/>
            <a:chOff x="1056" y="2112"/>
            <a:chExt cx="484" cy="266"/>
          </a:xfrm>
        </p:grpSpPr>
        <p:sp>
          <p:nvSpPr>
            <p:cNvPr id="19551" name="Oval 13"/>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52" name="Text Box 14"/>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63" name="Group 15"/>
          <p:cNvGrpSpPr>
            <a:grpSpLocks/>
          </p:cNvGrpSpPr>
          <p:nvPr/>
        </p:nvGrpSpPr>
        <p:grpSpPr bwMode="auto">
          <a:xfrm>
            <a:off x="2819400" y="4953001"/>
            <a:ext cx="768350" cy="422275"/>
            <a:chOff x="1056" y="2112"/>
            <a:chExt cx="484" cy="266"/>
          </a:xfrm>
        </p:grpSpPr>
        <p:sp>
          <p:nvSpPr>
            <p:cNvPr id="19549" name="Oval 16"/>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50" name="Text Box 17"/>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64" name="Group 18"/>
          <p:cNvGrpSpPr>
            <a:grpSpLocks/>
          </p:cNvGrpSpPr>
          <p:nvPr/>
        </p:nvGrpSpPr>
        <p:grpSpPr bwMode="auto">
          <a:xfrm>
            <a:off x="8001000" y="4648201"/>
            <a:ext cx="768350" cy="422275"/>
            <a:chOff x="1056" y="2112"/>
            <a:chExt cx="484" cy="266"/>
          </a:xfrm>
        </p:grpSpPr>
        <p:sp>
          <p:nvSpPr>
            <p:cNvPr id="19547" name="Oval 19"/>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48" name="Text Box 20"/>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65" name="Group 21"/>
          <p:cNvGrpSpPr>
            <a:grpSpLocks/>
          </p:cNvGrpSpPr>
          <p:nvPr/>
        </p:nvGrpSpPr>
        <p:grpSpPr bwMode="auto">
          <a:xfrm>
            <a:off x="5257800" y="3657601"/>
            <a:ext cx="768350" cy="422275"/>
            <a:chOff x="1056" y="2112"/>
            <a:chExt cx="484" cy="266"/>
          </a:xfrm>
        </p:grpSpPr>
        <p:sp>
          <p:nvSpPr>
            <p:cNvPr id="19545" name="Oval 22"/>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46" name="Text Box 23"/>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66" name="Group 24"/>
          <p:cNvGrpSpPr>
            <a:grpSpLocks/>
          </p:cNvGrpSpPr>
          <p:nvPr/>
        </p:nvGrpSpPr>
        <p:grpSpPr bwMode="auto">
          <a:xfrm>
            <a:off x="5029200" y="4419601"/>
            <a:ext cx="768350" cy="422275"/>
            <a:chOff x="1056" y="2112"/>
            <a:chExt cx="484" cy="266"/>
          </a:xfrm>
        </p:grpSpPr>
        <p:sp>
          <p:nvSpPr>
            <p:cNvPr id="19543" name="Oval 25"/>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44" name="Text Box 26"/>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67" name="Group 27"/>
          <p:cNvGrpSpPr>
            <a:grpSpLocks/>
          </p:cNvGrpSpPr>
          <p:nvPr/>
        </p:nvGrpSpPr>
        <p:grpSpPr bwMode="auto">
          <a:xfrm>
            <a:off x="8763000" y="3200401"/>
            <a:ext cx="768350" cy="422275"/>
            <a:chOff x="1056" y="2112"/>
            <a:chExt cx="484" cy="266"/>
          </a:xfrm>
        </p:grpSpPr>
        <p:sp>
          <p:nvSpPr>
            <p:cNvPr id="19541" name="Oval 28"/>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42" name="Text Box 29"/>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68" name="Group 30"/>
          <p:cNvGrpSpPr>
            <a:grpSpLocks/>
          </p:cNvGrpSpPr>
          <p:nvPr/>
        </p:nvGrpSpPr>
        <p:grpSpPr bwMode="auto">
          <a:xfrm>
            <a:off x="3962400" y="5029201"/>
            <a:ext cx="768350" cy="422275"/>
            <a:chOff x="1056" y="2112"/>
            <a:chExt cx="484" cy="266"/>
          </a:xfrm>
        </p:grpSpPr>
        <p:sp>
          <p:nvSpPr>
            <p:cNvPr id="19539" name="Oval 31"/>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40" name="Text Box 32"/>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69" name="Group 33"/>
          <p:cNvGrpSpPr>
            <a:grpSpLocks/>
          </p:cNvGrpSpPr>
          <p:nvPr/>
        </p:nvGrpSpPr>
        <p:grpSpPr bwMode="auto">
          <a:xfrm>
            <a:off x="4876800" y="2743201"/>
            <a:ext cx="768350" cy="422275"/>
            <a:chOff x="1056" y="2112"/>
            <a:chExt cx="484" cy="266"/>
          </a:xfrm>
        </p:grpSpPr>
        <p:sp>
          <p:nvSpPr>
            <p:cNvPr id="19537" name="Oval 34"/>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38" name="Text Box 35"/>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70" name="Group 36"/>
          <p:cNvGrpSpPr>
            <a:grpSpLocks/>
          </p:cNvGrpSpPr>
          <p:nvPr/>
        </p:nvGrpSpPr>
        <p:grpSpPr bwMode="auto">
          <a:xfrm>
            <a:off x="8153400" y="3733801"/>
            <a:ext cx="768350" cy="422275"/>
            <a:chOff x="3312" y="2160"/>
            <a:chExt cx="484" cy="266"/>
          </a:xfrm>
        </p:grpSpPr>
        <p:sp>
          <p:nvSpPr>
            <p:cNvPr id="19535" name="Oval 37"/>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36" name="Text Box 38"/>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71" name="Group 39"/>
          <p:cNvGrpSpPr>
            <a:grpSpLocks/>
          </p:cNvGrpSpPr>
          <p:nvPr/>
        </p:nvGrpSpPr>
        <p:grpSpPr bwMode="auto">
          <a:xfrm>
            <a:off x="3962400" y="4191001"/>
            <a:ext cx="768350" cy="422275"/>
            <a:chOff x="3312" y="2160"/>
            <a:chExt cx="484" cy="266"/>
          </a:xfrm>
        </p:grpSpPr>
        <p:sp>
          <p:nvSpPr>
            <p:cNvPr id="19533" name="Oval 40"/>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34" name="Text Box 41"/>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72" name="Group 42"/>
          <p:cNvGrpSpPr>
            <a:grpSpLocks/>
          </p:cNvGrpSpPr>
          <p:nvPr/>
        </p:nvGrpSpPr>
        <p:grpSpPr bwMode="auto">
          <a:xfrm>
            <a:off x="7543800" y="3276601"/>
            <a:ext cx="768350" cy="422275"/>
            <a:chOff x="3312" y="2160"/>
            <a:chExt cx="484" cy="266"/>
          </a:xfrm>
        </p:grpSpPr>
        <p:sp>
          <p:nvSpPr>
            <p:cNvPr id="19531" name="Oval 43"/>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32" name="Text Box 44"/>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73" name="Group 45"/>
          <p:cNvGrpSpPr>
            <a:grpSpLocks/>
          </p:cNvGrpSpPr>
          <p:nvPr/>
        </p:nvGrpSpPr>
        <p:grpSpPr bwMode="auto">
          <a:xfrm>
            <a:off x="6019800" y="2971801"/>
            <a:ext cx="768350" cy="422275"/>
            <a:chOff x="3312" y="2160"/>
            <a:chExt cx="484" cy="266"/>
          </a:xfrm>
        </p:grpSpPr>
        <p:sp>
          <p:nvSpPr>
            <p:cNvPr id="19529" name="Oval 46"/>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30" name="Text Box 47"/>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74" name="Group 48"/>
          <p:cNvGrpSpPr>
            <a:grpSpLocks/>
          </p:cNvGrpSpPr>
          <p:nvPr/>
        </p:nvGrpSpPr>
        <p:grpSpPr bwMode="auto">
          <a:xfrm>
            <a:off x="7239000" y="5105401"/>
            <a:ext cx="768350" cy="422275"/>
            <a:chOff x="3312" y="2160"/>
            <a:chExt cx="484" cy="266"/>
          </a:xfrm>
        </p:grpSpPr>
        <p:sp>
          <p:nvSpPr>
            <p:cNvPr id="19527" name="Oval 49"/>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28" name="Text Box 50"/>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75" name="Group 51"/>
          <p:cNvGrpSpPr>
            <a:grpSpLocks/>
          </p:cNvGrpSpPr>
          <p:nvPr/>
        </p:nvGrpSpPr>
        <p:grpSpPr bwMode="auto">
          <a:xfrm>
            <a:off x="6248400" y="4419601"/>
            <a:ext cx="768350" cy="422275"/>
            <a:chOff x="3312" y="2160"/>
            <a:chExt cx="484" cy="266"/>
          </a:xfrm>
        </p:grpSpPr>
        <p:sp>
          <p:nvSpPr>
            <p:cNvPr id="19525" name="Oval 52"/>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26" name="Text Box 53"/>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76" name="Group 54"/>
          <p:cNvGrpSpPr>
            <a:grpSpLocks/>
          </p:cNvGrpSpPr>
          <p:nvPr/>
        </p:nvGrpSpPr>
        <p:grpSpPr bwMode="auto">
          <a:xfrm>
            <a:off x="2667000" y="4191001"/>
            <a:ext cx="768350" cy="422275"/>
            <a:chOff x="3312" y="2160"/>
            <a:chExt cx="484" cy="266"/>
          </a:xfrm>
        </p:grpSpPr>
        <p:sp>
          <p:nvSpPr>
            <p:cNvPr id="19523" name="Oval 55"/>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24" name="Text Box 56"/>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77" name="Group 57"/>
          <p:cNvGrpSpPr>
            <a:grpSpLocks/>
          </p:cNvGrpSpPr>
          <p:nvPr/>
        </p:nvGrpSpPr>
        <p:grpSpPr bwMode="auto">
          <a:xfrm>
            <a:off x="5486400" y="5181601"/>
            <a:ext cx="768350" cy="422275"/>
            <a:chOff x="3312" y="2160"/>
            <a:chExt cx="484" cy="266"/>
          </a:xfrm>
        </p:grpSpPr>
        <p:sp>
          <p:nvSpPr>
            <p:cNvPr id="19521" name="Oval 58"/>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22" name="Text Box 59"/>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78" name="Group 60"/>
          <p:cNvGrpSpPr>
            <a:grpSpLocks/>
          </p:cNvGrpSpPr>
          <p:nvPr/>
        </p:nvGrpSpPr>
        <p:grpSpPr bwMode="auto">
          <a:xfrm>
            <a:off x="2895600" y="3048001"/>
            <a:ext cx="768350" cy="422275"/>
            <a:chOff x="3312" y="2160"/>
            <a:chExt cx="484" cy="266"/>
          </a:xfrm>
        </p:grpSpPr>
        <p:sp>
          <p:nvSpPr>
            <p:cNvPr id="19519" name="Oval 61"/>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20" name="Text Box 62"/>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79" name="Group 63"/>
          <p:cNvGrpSpPr>
            <a:grpSpLocks/>
          </p:cNvGrpSpPr>
          <p:nvPr/>
        </p:nvGrpSpPr>
        <p:grpSpPr bwMode="auto">
          <a:xfrm>
            <a:off x="2819400" y="4953001"/>
            <a:ext cx="768350" cy="422275"/>
            <a:chOff x="3312" y="2160"/>
            <a:chExt cx="484" cy="266"/>
          </a:xfrm>
        </p:grpSpPr>
        <p:sp>
          <p:nvSpPr>
            <p:cNvPr id="19517" name="Oval 64"/>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18" name="Text Box 65"/>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80" name="Group 66"/>
          <p:cNvGrpSpPr>
            <a:grpSpLocks/>
          </p:cNvGrpSpPr>
          <p:nvPr/>
        </p:nvGrpSpPr>
        <p:grpSpPr bwMode="auto">
          <a:xfrm>
            <a:off x="5257800" y="3657601"/>
            <a:ext cx="768350" cy="422275"/>
            <a:chOff x="3312" y="2160"/>
            <a:chExt cx="484" cy="266"/>
          </a:xfrm>
        </p:grpSpPr>
        <p:sp>
          <p:nvSpPr>
            <p:cNvPr id="19515" name="Oval 67"/>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16" name="Text Box 68"/>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81" name="Group 69"/>
          <p:cNvGrpSpPr>
            <a:grpSpLocks/>
          </p:cNvGrpSpPr>
          <p:nvPr/>
        </p:nvGrpSpPr>
        <p:grpSpPr bwMode="auto">
          <a:xfrm>
            <a:off x="5029200" y="4419601"/>
            <a:ext cx="768350" cy="422275"/>
            <a:chOff x="3312" y="2160"/>
            <a:chExt cx="484" cy="266"/>
          </a:xfrm>
        </p:grpSpPr>
        <p:sp>
          <p:nvSpPr>
            <p:cNvPr id="19513" name="Oval 70"/>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14" name="Text Box 71"/>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82" name="Group 72"/>
          <p:cNvGrpSpPr>
            <a:grpSpLocks/>
          </p:cNvGrpSpPr>
          <p:nvPr/>
        </p:nvGrpSpPr>
        <p:grpSpPr bwMode="auto">
          <a:xfrm>
            <a:off x="4876800" y="2743201"/>
            <a:ext cx="768350" cy="422275"/>
            <a:chOff x="3312" y="2160"/>
            <a:chExt cx="484" cy="266"/>
          </a:xfrm>
        </p:grpSpPr>
        <p:sp>
          <p:nvSpPr>
            <p:cNvPr id="19511" name="Oval 73"/>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12" name="Text Box 74"/>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83" name="Group 75"/>
          <p:cNvGrpSpPr>
            <a:grpSpLocks/>
          </p:cNvGrpSpPr>
          <p:nvPr/>
        </p:nvGrpSpPr>
        <p:grpSpPr bwMode="auto">
          <a:xfrm>
            <a:off x="3962400" y="5029201"/>
            <a:ext cx="768350" cy="422275"/>
            <a:chOff x="3312" y="2160"/>
            <a:chExt cx="484" cy="266"/>
          </a:xfrm>
        </p:grpSpPr>
        <p:sp>
          <p:nvSpPr>
            <p:cNvPr id="19509" name="Oval 76"/>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10" name="Text Box 77"/>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84" name="Group 78"/>
          <p:cNvGrpSpPr>
            <a:grpSpLocks/>
          </p:cNvGrpSpPr>
          <p:nvPr/>
        </p:nvGrpSpPr>
        <p:grpSpPr bwMode="auto">
          <a:xfrm>
            <a:off x="3886200" y="3429001"/>
            <a:ext cx="768350" cy="422275"/>
            <a:chOff x="3312" y="2160"/>
            <a:chExt cx="484" cy="266"/>
          </a:xfrm>
        </p:grpSpPr>
        <p:sp>
          <p:nvSpPr>
            <p:cNvPr id="19507" name="Oval 79"/>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08" name="Text Box 80"/>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85" name="Group 81"/>
          <p:cNvGrpSpPr>
            <a:grpSpLocks/>
          </p:cNvGrpSpPr>
          <p:nvPr/>
        </p:nvGrpSpPr>
        <p:grpSpPr bwMode="auto">
          <a:xfrm>
            <a:off x="6553200" y="3733801"/>
            <a:ext cx="768350" cy="422275"/>
            <a:chOff x="1056" y="2112"/>
            <a:chExt cx="484" cy="266"/>
          </a:xfrm>
        </p:grpSpPr>
        <p:sp>
          <p:nvSpPr>
            <p:cNvPr id="19505" name="Oval 82"/>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06" name="Text Box 83"/>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86" name="Group 84"/>
          <p:cNvGrpSpPr>
            <a:grpSpLocks/>
          </p:cNvGrpSpPr>
          <p:nvPr/>
        </p:nvGrpSpPr>
        <p:grpSpPr bwMode="auto">
          <a:xfrm>
            <a:off x="8001000" y="4648201"/>
            <a:ext cx="768350" cy="422275"/>
            <a:chOff x="3312" y="2160"/>
            <a:chExt cx="484" cy="266"/>
          </a:xfrm>
        </p:grpSpPr>
        <p:sp>
          <p:nvSpPr>
            <p:cNvPr id="19503" name="Oval 85"/>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04" name="Text Box 86"/>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87" name="Group 87"/>
          <p:cNvGrpSpPr>
            <a:grpSpLocks/>
          </p:cNvGrpSpPr>
          <p:nvPr/>
        </p:nvGrpSpPr>
        <p:grpSpPr bwMode="auto">
          <a:xfrm>
            <a:off x="7315200" y="4267201"/>
            <a:ext cx="768350" cy="422275"/>
            <a:chOff x="3312" y="2160"/>
            <a:chExt cx="484" cy="266"/>
          </a:xfrm>
        </p:grpSpPr>
        <p:sp>
          <p:nvSpPr>
            <p:cNvPr id="19501" name="Oval 88"/>
            <p:cNvSpPr>
              <a:spLocks noChangeAspect="1" noChangeArrowheads="1"/>
            </p:cNvSpPr>
            <p:nvPr/>
          </p:nvSpPr>
          <p:spPr bwMode="auto">
            <a:xfrm>
              <a:off x="3312" y="2208"/>
              <a:ext cx="484" cy="218"/>
            </a:xfrm>
            <a:prstGeom prst="ellipse">
              <a:avLst/>
            </a:prstGeom>
            <a:solidFill>
              <a:srgbClr val="62BCA4"/>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02" name="Text Box 89"/>
            <p:cNvSpPr txBox="1">
              <a:spLocks noChangeAspect="1" noChangeArrowheads="1"/>
            </p:cNvSpPr>
            <p:nvPr/>
          </p:nvSpPr>
          <p:spPr bwMode="auto">
            <a:xfrm>
              <a:off x="3408" y="2160"/>
              <a:ext cx="3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fr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9488" name="Text Box 90"/>
          <p:cNvSpPr txBox="1">
            <a:spLocks noChangeArrowheads="1"/>
          </p:cNvSpPr>
          <p:nvPr/>
        </p:nvSpPr>
        <p:spPr bwMode="auto">
          <a:xfrm>
            <a:off x="5105400" y="1828800"/>
            <a:ext cx="38163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a:t>
            </a:r>
            <a:r>
              <a:rPr kumimoji="0" lang="en-US" altLang="en-US" sz="4000" b="0" i="0" u="none" strike="noStrike" kern="1200" cap="none" spc="0" normalizeH="0" baseline="-25000" noProof="0" dirty="0" err="1">
                <a:ln>
                  <a:noFill/>
                </a:ln>
                <a:solidFill>
                  <a:prstClr val="black"/>
                </a:solidFill>
                <a:effectLst/>
                <a:uLnTx/>
                <a:uFillTx/>
                <a:latin typeface="Arial" panose="020B0604020202020204" pitchFamily="34" charset="0"/>
                <a:ea typeface="+mn-ea"/>
                <a:cs typeface="+mn-cs"/>
              </a:rPr>
              <a:t>fr</a:t>
            </a: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still left. </a:t>
            </a:r>
          </a:p>
        </p:txBody>
      </p:sp>
      <p:grpSp>
        <p:nvGrpSpPr>
          <p:cNvPr id="19489" name="Group 91"/>
          <p:cNvGrpSpPr>
            <a:grpSpLocks/>
          </p:cNvGrpSpPr>
          <p:nvPr/>
        </p:nvGrpSpPr>
        <p:grpSpPr bwMode="auto">
          <a:xfrm>
            <a:off x="2895600" y="3048001"/>
            <a:ext cx="768350" cy="422275"/>
            <a:chOff x="1056" y="2112"/>
            <a:chExt cx="484" cy="266"/>
          </a:xfrm>
        </p:grpSpPr>
        <p:sp>
          <p:nvSpPr>
            <p:cNvPr id="19499" name="Oval 92"/>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00" name="Text Box 93"/>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90" name="Group 94"/>
          <p:cNvGrpSpPr>
            <a:grpSpLocks/>
          </p:cNvGrpSpPr>
          <p:nvPr/>
        </p:nvGrpSpPr>
        <p:grpSpPr bwMode="auto">
          <a:xfrm>
            <a:off x="8153400" y="3733801"/>
            <a:ext cx="768350" cy="422275"/>
            <a:chOff x="1056" y="2112"/>
            <a:chExt cx="484" cy="266"/>
          </a:xfrm>
        </p:grpSpPr>
        <p:sp>
          <p:nvSpPr>
            <p:cNvPr id="19497" name="Oval 95"/>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98" name="Text Box 96"/>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91" name="Group 97"/>
          <p:cNvGrpSpPr>
            <a:grpSpLocks/>
          </p:cNvGrpSpPr>
          <p:nvPr/>
        </p:nvGrpSpPr>
        <p:grpSpPr bwMode="auto">
          <a:xfrm>
            <a:off x="7239000" y="5105401"/>
            <a:ext cx="768350" cy="422275"/>
            <a:chOff x="1056" y="2112"/>
            <a:chExt cx="484" cy="266"/>
          </a:xfrm>
        </p:grpSpPr>
        <p:sp>
          <p:nvSpPr>
            <p:cNvPr id="19495" name="Oval 98"/>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96" name="Text Box 99"/>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492" name="Group 100"/>
          <p:cNvGrpSpPr>
            <a:grpSpLocks/>
          </p:cNvGrpSpPr>
          <p:nvPr/>
        </p:nvGrpSpPr>
        <p:grpSpPr bwMode="auto">
          <a:xfrm>
            <a:off x="3962400" y="4191001"/>
            <a:ext cx="768350" cy="422275"/>
            <a:chOff x="1056" y="2112"/>
            <a:chExt cx="484" cy="266"/>
          </a:xfrm>
        </p:grpSpPr>
        <p:sp>
          <p:nvSpPr>
            <p:cNvPr id="19493" name="Oval 101"/>
            <p:cNvSpPr>
              <a:spLocks noChangeAspect="1" noChangeArrowheads="1"/>
            </p:cNvSpPr>
            <p:nvPr/>
          </p:nvSpPr>
          <p:spPr bwMode="auto">
            <a:xfrm>
              <a:off x="1056" y="2160"/>
              <a:ext cx="484" cy="218"/>
            </a:xfrm>
            <a:prstGeom prst="ellipse">
              <a:avLst/>
            </a:prstGeom>
            <a:solidFill>
              <a:srgbClr val="7EC5CA"/>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94" name="Text Box 102"/>
            <p:cNvSpPr txBox="1">
              <a:spLocks noChangeAspect="1" noChangeArrowheads="1"/>
            </p:cNvSpPr>
            <p:nvPr/>
          </p:nvSpPr>
          <p:spPr bwMode="auto">
            <a:xfrm>
              <a:off x="1152" y="211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4842070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1">
              <a:lumMod val="20000"/>
              <a:lumOff val="80000"/>
            </a:schemeClr>
          </a:solidFill>
        </p:spPr>
        <p:txBody>
          <a:bodyPr/>
          <a:lstStyle/>
          <a:p>
            <a:r>
              <a:rPr lang="en-GB" b="1" u="sng" dirty="0" smtClean="0"/>
              <a:t>Partner Talk</a:t>
            </a:r>
            <a:endParaRPr lang="en-GB" b="1" u="sng" dirty="0"/>
          </a:p>
        </p:txBody>
      </p:sp>
      <p:sp>
        <p:nvSpPr>
          <p:cNvPr id="3" name="Content Placeholder 2"/>
          <p:cNvSpPr>
            <a:spLocks noGrp="1"/>
          </p:cNvSpPr>
          <p:nvPr>
            <p:ph idx="1"/>
          </p:nvPr>
        </p:nvSpPr>
        <p:spPr>
          <a:xfrm>
            <a:off x="317500" y="1625600"/>
            <a:ext cx="11036300" cy="4551363"/>
          </a:xfrm>
        </p:spPr>
        <p:txBody>
          <a:bodyPr/>
          <a:lstStyle/>
          <a:p>
            <a:pPr marL="0" indent="0">
              <a:buNone/>
            </a:pPr>
            <a:r>
              <a:rPr lang="en-GB" b="1" dirty="0" smtClean="0"/>
              <a:t>What: </a:t>
            </a:r>
            <a:r>
              <a:rPr lang="en-GB" dirty="0" smtClean="0"/>
              <a:t>discuss what happens to the </a:t>
            </a:r>
            <a:r>
              <a:rPr lang="en-GB" dirty="0" err="1" smtClean="0"/>
              <a:t>phytochrome</a:t>
            </a:r>
            <a:r>
              <a:rPr lang="en-GB" dirty="0" smtClean="0"/>
              <a:t> after a short night vs a long night</a:t>
            </a:r>
          </a:p>
          <a:p>
            <a:pPr marL="0" indent="0">
              <a:buNone/>
            </a:pPr>
            <a:endParaRPr lang="en-GB" dirty="0"/>
          </a:p>
          <a:p>
            <a:pPr marL="0" indent="0">
              <a:buNone/>
            </a:pPr>
            <a:r>
              <a:rPr lang="en-GB" b="1" dirty="0" smtClean="0"/>
              <a:t>How: </a:t>
            </a:r>
            <a:r>
              <a:rPr lang="en-GB" dirty="0" smtClean="0"/>
              <a:t>in pairs</a:t>
            </a:r>
          </a:p>
          <a:p>
            <a:pPr marL="0" indent="0">
              <a:buNone/>
            </a:pPr>
            <a:endParaRPr lang="en-GB" dirty="0"/>
          </a:p>
          <a:p>
            <a:pPr marL="0" indent="0">
              <a:buNone/>
            </a:pPr>
            <a:r>
              <a:rPr lang="en-GB" b="1" dirty="0" smtClean="0"/>
              <a:t>How long: </a:t>
            </a:r>
            <a:r>
              <a:rPr lang="en-GB" dirty="0" smtClean="0"/>
              <a:t>30 seconds</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81176689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12192000" cy="1441306"/>
          </a:xfrm>
          <a:solidFill>
            <a:srgbClr val="FFFF00"/>
          </a:solidFill>
        </p:spPr>
        <p:txBody>
          <a:bodyPr/>
          <a:lstStyle/>
          <a:p>
            <a:pPr eaLnBrk="1" hangingPunct="1"/>
            <a:r>
              <a:rPr lang="en-US" altLang="en-US" b="1" u="sng" dirty="0" smtClean="0"/>
              <a:t>Short Day Plant = Long Night Plant</a:t>
            </a:r>
          </a:p>
        </p:txBody>
      </p:sp>
      <p:sp>
        <p:nvSpPr>
          <p:cNvPr id="24579" name="Rectangle 4"/>
          <p:cNvSpPr>
            <a:spLocks noChangeArrowheads="1"/>
          </p:cNvSpPr>
          <p:nvPr/>
        </p:nvSpPr>
        <p:spPr bwMode="auto">
          <a:xfrm>
            <a:off x="390052" y="2129702"/>
            <a:ext cx="55951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342900" marR="0" lvl="0" indent="-342900" algn="l" defTabSz="914400" rtl="0" eaLnBrk="1" fontAlgn="auto" latinLnBrk="0" hangingPunct="1">
              <a:lnSpc>
                <a:spcPct val="80000"/>
              </a:lnSpc>
              <a:spcBef>
                <a:spcPct val="20000"/>
              </a:spcBef>
              <a:spcAft>
                <a:spcPts val="0"/>
              </a:spcAft>
              <a:buClrTx/>
              <a:buSzTx/>
              <a:buFontTx/>
              <a:buChar char="•"/>
              <a:tabLst/>
              <a:defRPr/>
            </a:pPr>
            <a:r>
              <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Needs long night</a:t>
            </a:r>
          </a:p>
          <a:p>
            <a:pPr marL="342900" marR="0" lvl="0" indent="-342900" algn="l" defTabSz="914400" rtl="0" eaLnBrk="1" fontAlgn="auto" latinLnBrk="0" hangingPunct="1">
              <a:lnSpc>
                <a:spcPct val="80000"/>
              </a:lnSpc>
              <a:spcBef>
                <a:spcPct val="20000"/>
              </a:spcBef>
              <a:spcAft>
                <a:spcPts val="0"/>
              </a:spcAft>
              <a:buClrTx/>
              <a:buSzTx/>
              <a:buFontTx/>
              <a:buChar char="•"/>
              <a:tabLst/>
              <a:defRPr/>
            </a:pPr>
            <a:r>
              <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Needs </a:t>
            </a:r>
            <a:r>
              <a:rPr kumimoji="0" lang="en-US" alt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a:t>
            </a:r>
            <a:r>
              <a:rPr kumimoji="0" lang="en-US" altLang="en-US" sz="4400" b="0" i="0" u="none" strike="noStrike" kern="1200" cap="none" spc="0" normalizeH="0" baseline="-25000" noProof="0" dirty="0" err="1">
                <a:ln>
                  <a:noFill/>
                </a:ln>
                <a:solidFill>
                  <a:prstClr val="black"/>
                </a:solidFill>
                <a:effectLst/>
                <a:uLnTx/>
                <a:uFillTx/>
                <a:latin typeface="Arial" panose="020B0604020202020204" pitchFamily="34" charset="0"/>
                <a:ea typeface="+mn-ea"/>
                <a:cs typeface="+mn-cs"/>
              </a:rPr>
              <a:t>fr</a:t>
            </a:r>
            <a:r>
              <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gone at end of night</a:t>
            </a:r>
          </a:p>
          <a:p>
            <a:pPr marL="342900" marR="0" lvl="0" indent="-342900" algn="l" defTabSz="914400" rtl="0" eaLnBrk="1" fontAlgn="auto" latinLnBrk="0" hangingPunct="1">
              <a:lnSpc>
                <a:spcPct val="80000"/>
              </a:lnSpc>
              <a:spcBef>
                <a:spcPct val="20000"/>
              </a:spcBef>
              <a:spcAft>
                <a:spcPts val="0"/>
              </a:spcAft>
              <a:buClrTx/>
              <a:buSzTx/>
              <a:buFontTx/>
              <a:buChar char="•"/>
              <a:tabLst/>
              <a:defRPr/>
            </a:pPr>
            <a:r>
              <a:rPr kumimoji="0" lang="en-US" alt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a:t>
            </a:r>
            <a:r>
              <a:rPr kumimoji="0" lang="en-US" altLang="en-US" sz="4400" b="0" i="0" u="none" strike="noStrike" kern="1200" cap="none" spc="0" normalizeH="0" baseline="-25000" noProof="0" dirty="0" err="1">
                <a:ln>
                  <a:noFill/>
                </a:ln>
                <a:solidFill>
                  <a:prstClr val="black"/>
                </a:solidFill>
                <a:effectLst/>
                <a:uLnTx/>
                <a:uFillTx/>
                <a:latin typeface="Arial" panose="020B0604020202020204" pitchFamily="34" charset="0"/>
                <a:ea typeface="+mn-ea"/>
                <a:cs typeface="+mn-cs"/>
              </a:rPr>
              <a:t>fr</a:t>
            </a:r>
            <a:r>
              <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inhibits flowering for SDPs</a:t>
            </a:r>
          </a:p>
        </p:txBody>
      </p:sp>
      <p:pic>
        <p:nvPicPr>
          <p:cNvPr id="4" name="Picture 3"/>
          <p:cNvPicPr>
            <a:picLocks noChangeAspect="1"/>
          </p:cNvPicPr>
          <p:nvPr/>
        </p:nvPicPr>
        <p:blipFill rotWithShape="1">
          <a:blip r:embed="rId2"/>
          <a:srcRect l="25838" t="25400" r="38618" b="16519"/>
          <a:stretch/>
        </p:blipFill>
        <p:spPr>
          <a:xfrm>
            <a:off x="6664035" y="1677846"/>
            <a:ext cx="5255377" cy="4828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38634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12192000" cy="1441306"/>
          </a:xfrm>
          <a:solidFill>
            <a:srgbClr val="FFFF00"/>
          </a:solidFill>
        </p:spPr>
        <p:txBody>
          <a:bodyPr/>
          <a:lstStyle/>
          <a:p>
            <a:pPr eaLnBrk="1" hangingPunct="1"/>
            <a:r>
              <a:rPr lang="en-US" altLang="en-US" b="1" u="sng" dirty="0" smtClean="0"/>
              <a:t>Long Day Plant = Short Night Plant</a:t>
            </a:r>
          </a:p>
        </p:txBody>
      </p:sp>
      <p:sp>
        <p:nvSpPr>
          <p:cNvPr id="24579" name="Rectangle 4"/>
          <p:cNvSpPr>
            <a:spLocks noChangeArrowheads="1"/>
          </p:cNvSpPr>
          <p:nvPr/>
        </p:nvSpPr>
        <p:spPr bwMode="auto">
          <a:xfrm>
            <a:off x="390052" y="2129702"/>
            <a:ext cx="55951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342900" marR="0" lvl="0" indent="-342900" algn="l" defTabSz="914400" rtl="0" eaLnBrk="1" fontAlgn="auto" latinLnBrk="0" hangingPunct="1">
              <a:lnSpc>
                <a:spcPct val="80000"/>
              </a:lnSpc>
              <a:spcBef>
                <a:spcPct val="20000"/>
              </a:spcBef>
              <a:spcAft>
                <a:spcPts val="0"/>
              </a:spcAft>
              <a:buClrTx/>
              <a:buSzTx/>
              <a:buFontTx/>
              <a:buChar char="•"/>
              <a:tabLst/>
              <a:defRPr/>
            </a:pPr>
            <a:r>
              <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Needs </a:t>
            </a:r>
            <a:r>
              <a:rPr kumimoji="0" lang="en-US" altLang="en-US"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short </a:t>
            </a:r>
            <a:r>
              <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night</a:t>
            </a:r>
          </a:p>
          <a:p>
            <a:pPr marL="342900" marR="0" lvl="0" indent="-342900" algn="l" defTabSz="914400" rtl="0" eaLnBrk="1" fontAlgn="auto" latinLnBrk="0" hangingPunct="1">
              <a:lnSpc>
                <a:spcPct val="80000"/>
              </a:lnSpc>
              <a:spcBef>
                <a:spcPct val="20000"/>
              </a:spcBef>
              <a:spcAft>
                <a:spcPts val="0"/>
              </a:spcAft>
              <a:buClrTx/>
              <a:buSzTx/>
              <a:buFontTx/>
              <a:buChar char="•"/>
              <a:tabLst/>
              <a:defRPr/>
            </a:pPr>
            <a:r>
              <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Needs </a:t>
            </a:r>
            <a:r>
              <a:rPr kumimoji="0" lang="en-US" altLang="en-US" sz="4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P</a:t>
            </a:r>
            <a:r>
              <a:rPr kumimoji="0" lang="en-US" altLang="en-US" sz="4400" b="0" i="0" u="none" strike="noStrike" kern="1200" cap="none" spc="0" normalizeH="0" baseline="-25000" noProof="0" dirty="0" err="1">
                <a:ln>
                  <a:noFill/>
                </a:ln>
                <a:solidFill>
                  <a:prstClr val="black"/>
                </a:solidFill>
                <a:effectLst/>
                <a:uLnTx/>
                <a:uFillTx/>
                <a:latin typeface="Arial" panose="020B0604020202020204" pitchFamily="34" charset="0"/>
                <a:ea typeface="+mn-ea"/>
                <a:cs typeface="+mn-cs"/>
              </a:rPr>
              <a:t>r</a:t>
            </a:r>
            <a:r>
              <a:rPr kumimoji="0" lang="en-US" altLang="en-US"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gone at end of night</a:t>
            </a:r>
          </a:p>
          <a:p>
            <a:pPr marL="342900" marR="0" lvl="0" indent="-342900" algn="l" defTabSz="914400" rtl="0" eaLnBrk="1" fontAlgn="auto" latinLnBrk="0" hangingPunct="1">
              <a:lnSpc>
                <a:spcPct val="80000"/>
              </a:lnSpc>
              <a:spcBef>
                <a:spcPct val="20000"/>
              </a:spcBef>
              <a:spcAft>
                <a:spcPts val="0"/>
              </a:spcAft>
              <a:buClrTx/>
              <a:buSzTx/>
              <a:buFontTx/>
              <a:buChar char="•"/>
              <a:tabLst/>
              <a:defRPr/>
            </a:pPr>
            <a:r>
              <a:rPr kumimoji="0" lang="en-US" altLang="en-US" sz="4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P</a:t>
            </a:r>
            <a:r>
              <a:rPr kumimoji="0" lang="en-US" altLang="en-US" sz="4400" b="0" i="0" u="none" strike="noStrike" kern="1200" cap="none" spc="0" normalizeH="0" baseline="-25000" noProof="0" dirty="0" err="1" smtClean="0">
                <a:ln>
                  <a:noFill/>
                </a:ln>
                <a:solidFill>
                  <a:prstClr val="black"/>
                </a:solidFill>
                <a:effectLst/>
                <a:uLnTx/>
                <a:uFillTx/>
                <a:latin typeface="Arial" panose="020B0604020202020204" pitchFamily="34" charset="0"/>
                <a:ea typeface="+mn-ea"/>
                <a:cs typeface="+mn-cs"/>
              </a:rPr>
              <a:t>r</a:t>
            </a:r>
            <a:r>
              <a:rPr kumimoji="0" lang="en-US" altLang="en-US"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inhibits flowering for </a:t>
            </a:r>
            <a:r>
              <a:rPr kumimoji="0" lang="en-US" altLang="en-US"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LDPs</a:t>
            </a:r>
            <a:endPar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rotWithShape="1">
          <a:blip r:embed="rId2"/>
          <a:srcRect l="55822" t="24617" r="9205" b="16517"/>
          <a:stretch/>
        </p:blipFill>
        <p:spPr>
          <a:xfrm>
            <a:off x="6846054" y="1828799"/>
            <a:ext cx="4875184" cy="46135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88650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12192000" cy="1325563"/>
          </a:xfrm>
          <a:solidFill>
            <a:srgbClr val="FFFF00"/>
          </a:solidFill>
        </p:spPr>
        <p:txBody>
          <a:bodyPr/>
          <a:lstStyle/>
          <a:p>
            <a:pPr eaLnBrk="1" hangingPunct="1"/>
            <a:r>
              <a:rPr lang="en-US" altLang="en-US" b="1" u="sng" dirty="0" smtClean="0"/>
              <a:t>Day Neutral </a:t>
            </a:r>
            <a:r>
              <a:rPr lang="en-US" altLang="en-US" b="1" u="sng" dirty="0"/>
              <a:t>P</a:t>
            </a:r>
            <a:r>
              <a:rPr lang="en-US" altLang="en-US" b="1" u="sng" dirty="0" smtClean="0"/>
              <a:t>lants</a:t>
            </a:r>
          </a:p>
        </p:txBody>
      </p:sp>
      <p:sp>
        <p:nvSpPr>
          <p:cNvPr id="27651" name="Rectangle 3"/>
          <p:cNvSpPr>
            <a:spLocks noGrp="1" noChangeArrowheads="1"/>
          </p:cNvSpPr>
          <p:nvPr>
            <p:ph type="body" idx="1"/>
          </p:nvPr>
        </p:nvSpPr>
        <p:spPr>
          <a:xfrm>
            <a:off x="482601" y="1563687"/>
            <a:ext cx="12787312" cy="2986087"/>
          </a:xfrm>
        </p:spPr>
        <p:txBody>
          <a:bodyPr>
            <a:noAutofit/>
          </a:bodyPr>
          <a:lstStyle/>
          <a:p>
            <a:pPr eaLnBrk="1" hangingPunct="1">
              <a:lnSpc>
                <a:spcPct val="150000"/>
              </a:lnSpc>
            </a:pPr>
            <a:r>
              <a:rPr lang="en-US" altLang="en-US" sz="4000" dirty="0"/>
              <a:t>Flower when mature enough</a:t>
            </a:r>
          </a:p>
          <a:p>
            <a:pPr eaLnBrk="1" hangingPunct="1">
              <a:lnSpc>
                <a:spcPct val="150000"/>
              </a:lnSpc>
            </a:pPr>
            <a:r>
              <a:rPr lang="en-US" altLang="en-US" sz="4000" dirty="0"/>
              <a:t>Maybe other environmental signals (temp?)</a:t>
            </a:r>
          </a:p>
          <a:p>
            <a:pPr eaLnBrk="1" hangingPunct="1">
              <a:lnSpc>
                <a:spcPct val="150000"/>
              </a:lnSpc>
            </a:pPr>
            <a:r>
              <a:rPr lang="en-US" altLang="en-US" sz="4000" dirty="0"/>
              <a:t>Day length (dark length) doesn’t matter</a:t>
            </a:r>
          </a:p>
        </p:txBody>
      </p:sp>
    </p:spTree>
    <p:extLst>
      <p:ext uri="{BB962C8B-B14F-4D97-AF65-F5344CB8AC3E}">
        <p14:creationId xmlns:p14="http://schemas.microsoft.com/office/powerpoint/2010/main" val="13662418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1">
              <a:lumMod val="20000"/>
              <a:lumOff val="80000"/>
            </a:schemeClr>
          </a:solidFill>
        </p:spPr>
        <p:txBody>
          <a:bodyPr/>
          <a:lstStyle/>
          <a:p>
            <a:r>
              <a:rPr lang="en-GB" b="1" u="sng" dirty="0" smtClean="0"/>
              <a:t>Partner Talk</a:t>
            </a:r>
            <a:endParaRPr lang="en-GB" b="1" u="sng" dirty="0"/>
          </a:p>
        </p:txBody>
      </p:sp>
      <p:sp>
        <p:nvSpPr>
          <p:cNvPr id="3" name="Content Placeholder 2"/>
          <p:cNvSpPr>
            <a:spLocks noGrp="1"/>
          </p:cNvSpPr>
          <p:nvPr>
            <p:ph idx="1"/>
          </p:nvPr>
        </p:nvSpPr>
        <p:spPr>
          <a:xfrm>
            <a:off x="317500" y="1625600"/>
            <a:ext cx="11036300" cy="4551363"/>
          </a:xfrm>
        </p:spPr>
        <p:txBody>
          <a:bodyPr/>
          <a:lstStyle/>
          <a:p>
            <a:pPr marL="0" indent="0">
              <a:buNone/>
            </a:pPr>
            <a:r>
              <a:rPr lang="en-GB" b="1" dirty="0" smtClean="0"/>
              <a:t>What: </a:t>
            </a:r>
            <a:r>
              <a:rPr lang="en-GB" dirty="0" smtClean="0"/>
              <a:t>discuss what short day and long day plants need to flower</a:t>
            </a:r>
          </a:p>
          <a:p>
            <a:pPr marL="0" indent="0">
              <a:buNone/>
            </a:pPr>
            <a:endParaRPr lang="en-GB" dirty="0"/>
          </a:p>
          <a:p>
            <a:pPr marL="0" indent="0">
              <a:buNone/>
            </a:pPr>
            <a:r>
              <a:rPr lang="en-GB" b="1" dirty="0" smtClean="0"/>
              <a:t>How: </a:t>
            </a:r>
            <a:r>
              <a:rPr lang="en-GB" dirty="0" smtClean="0"/>
              <a:t>in pairs</a:t>
            </a:r>
          </a:p>
          <a:p>
            <a:pPr marL="0" indent="0">
              <a:buNone/>
            </a:pPr>
            <a:endParaRPr lang="en-GB" dirty="0"/>
          </a:p>
          <a:p>
            <a:pPr marL="0" indent="0">
              <a:buNone/>
            </a:pPr>
            <a:r>
              <a:rPr lang="en-GB" b="1" dirty="0" smtClean="0"/>
              <a:t>How long: </a:t>
            </a:r>
            <a:r>
              <a:rPr lang="en-GB" dirty="0" smtClean="0"/>
              <a:t>30 seconds</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37886793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84303"/>
          </a:xfrm>
          <a:solidFill>
            <a:schemeClr val="accent1">
              <a:lumMod val="20000"/>
              <a:lumOff val="80000"/>
            </a:schemeClr>
          </a:solidFill>
        </p:spPr>
        <p:txBody>
          <a:bodyPr/>
          <a:lstStyle/>
          <a:p>
            <a:r>
              <a:rPr lang="en-GB" b="1" u="sng" dirty="0" smtClean="0"/>
              <a:t>Think Pair Share</a:t>
            </a:r>
            <a:endParaRPr lang="en-GB" b="1" u="sng" dirty="0"/>
          </a:p>
        </p:txBody>
      </p:sp>
      <p:sp>
        <p:nvSpPr>
          <p:cNvPr id="3" name="Content Placeholder 2"/>
          <p:cNvSpPr>
            <a:spLocks noGrp="1"/>
          </p:cNvSpPr>
          <p:nvPr>
            <p:ph idx="1"/>
          </p:nvPr>
        </p:nvSpPr>
        <p:spPr>
          <a:xfrm>
            <a:off x="254000" y="1304945"/>
            <a:ext cx="11417299" cy="5195888"/>
          </a:xfrm>
        </p:spPr>
        <p:txBody>
          <a:bodyPr>
            <a:noAutofit/>
          </a:bodyPr>
          <a:lstStyle/>
          <a:p>
            <a:pPr marL="0" indent="0">
              <a:buNone/>
            </a:pPr>
            <a:r>
              <a:rPr lang="en-GB" sz="3200" dirty="0" smtClean="0"/>
              <a:t>Describe how phytochrome </a:t>
            </a:r>
            <a:r>
              <a:rPr lang="en-GB" sz="3200" dirty="0" err="1" smtClean="0"/>
              <a:t>P</a:t>
            </a:r>
            <a:r>
              <a:rPr lang="en-GB" sz="3200" baseline="-25000" dirty="0" err="1" smtClean="0"/>
              <a:t>r</a:t>
            </a:r>
            <a:r>
              <a:rPr lang="en-GB" sz="3200" dirty="0" smtClean="0"/>
              <a:t> and </a:t>
            </a:r>
            <a:r>
              <a:rPr lang="en-GB" sz="3200" dirty="0" err="1" smtClean="0"/>
              <a:t>P</a:t>
            </a:r>
            <a:r>
              <a:rPr lang="en-GB" sz="3200" baseline="-25000" dirty="0" err="1" smtClean="0"/>
              <a:t>fr</a:t>
            </a:r>
            <a:r>
              <a:rPr lang="en-GB" sz="3200" dirty="0" smtClean="0"/>
              <a:t> control flowering in plants. </a:t>
            </a:r>
          </a:p>
          <a:p>
            <a:pPr marL="0" indent="0">
              <a:buNone/>
            </a:pPr>
            <a:r>
              <a:rPr lang="en-GB" sz="3200" dirty="0" smtClean="0"/>
              <a:t>Use the diagram below to explain what is happening when Red and Far Red light is applied to the SDP and LDP.   </a:t>
            </a:r>
            <a:endParaRPr lang="en-GB" sz="3200"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18/10/2016</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738"/>
          <a:stretch/>
        </p:blipFill>
        <p:spPr bwMode="auto">
          <a:xfrm>
            <a:off x="838200" y="2943246"/>
            <a:ext cx="6785584" cy="355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985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84303"/>
          </a:xfrm>
          <a:solidFill>
            <a:srgbClr val="FFC000"/>
          </a:solidFill>
        </p:spPr>
        <p:txBody>
          <a:bodyPr/>
          <a:lstStyle/>
          <a:p>
            <a:r>
              <a:rPr lang="en-GB" b="1" u="sng" dirty="0" smtClean="0"/>
              <a:t>Task</a:t>
            </a:r>
            <a:endParaRPr lang="en-GB" b="1" u="sng" dirty="0"/>
          </a:p>
        </p:txBody>
      </p:sp>
      <p:sp>
        <p:nvSpPr>
          <p:cNvPr id="3" name="Content Placeholder 2"/>
          <p:cNvSpPr>
            <a:spLocks noGrp="1"/>
          </p:cNvSpPr>
          <p:nvPr>
            <p:ph idx="1"/>
          </p:nvPr>
        </p:nvSpPr>
        <p:spPr>
          <a:xfrm>
            <a:off x="254000" y="1304945"/>
            <a:ext cx="11417299" cy="5195888"/>
          </a:xfrm>
        </p:spPr>
        <p:txBody>
          <a:bodyPr>
            <a:noAutofit/>
          </a:bodyPr>
          <a:lstStyle/>
          <a:p>
            <a:pPr marL="0" indent="0">
              <a:buNone/>
            </a:pPr>
            <a:r>
              <a:rPr lang="en-GB" sz="3200" dirty="0" smtClean="0"/>
              <a:t>Describe how phytochrome </a:t>
            </a:r>
            <a:r>
              <a:rPr lang="en-GB" sz="3200" dirty="0" err="1" smtClean="0"/>
              <a:t>P</a:t>
            </a:r>
            <a:r>
              <a:rPr lang="en-GB" sz="3200" baseline="-25000" dirty="0" err="1" smtClean="0"/>
              <a:t>r</a:t>
            </a:r>
            <a:r>
              <a:rPr lang="en-GB" sz="3200" dirty="0" smtClean="0"/>
              <a:t> and </a:t>
            </a:r>
            <a:r>
              <a:rPr lang="en-GB" sz="3200" dirty="0" err="1" smtClean="0"/>
              <a:t>P</a:t>
            </a:r>
            <a:r>
              <a:rPr lang="en-GB" sz="3200" baseline="-25000" dirty="0" err="1" smtClean="0"/>
              <a:t>fr</a:t>
            </a:r>
            <a:r>
              <a:rPr lang="en-GB" sz="3200" dirty="0" smtClean="0"/>
              <a:t> control flowering in plants. </a:t>
            </a:r>
          </a:p>
          <a:p>
            <a:pPr marL="0" indent="0">
              <a:buNone/>
            </a:pPr>
            <a:r>
              <a:rPr lang="en-GB" sz="3200" dirty="0" smtClean="0"/>
              <a:t>Use the diagram below to explain what is happening when Red and Far Red light is applied to the Short Day Plant and Long Day Plant.   </a:t>
            </a:r>
            <a:endParaRPr lang="en-GB" sz="3200"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18/10/2016</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738"/>
          <a:stretch/>
        </p:blipFill>
        <p:spPr bwMode="auto">
          <a:xfrm>
            <a:off x="838200" y="2943246"/>
            <a:ext cx="6785584" cy="355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265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92D050"/>
          </a:solidFill>
        </p:spPr>
        <p:txBody>
          <a:bodyPr/>
          <a:lstStyle/>
          <a:p>
            <a:r>
              <a:rPr lang="en-GB" b="1" u="sng" dirty="0" smtClean="0"/>
              <a:t>Review</a:t>
            </a:r>
            <a:endParaRPr lang="en-GB" b="1" u="sng" dirty="0"/>
          </a:p>
        </p:txBody>
      </p:sp>
      <p:sp>
        <p:nvSpPr>
          <p:cNvPr id="3" name="Content Placeholder 2"/>
          <p:cNvSpPr>
            <a:spLocks noGrp="1"/>
          </p:cNvSpPr>
          <p:nvPr>
            <p:ph idx="1"/>
          </p:nvPr>
        </p:nvSpPr>
        <p:spPr>
          <a:xfrm>
            <a:off x="381000" y="1739900"/>
            <a:ext cx="10972800" cy="4437063"/>
          </a:xfrm>
        </p:spPr>
        <p:txBody>
          <a:bodyPr>
            <a:normAutofit fontScale="92500" lnSpcReduction="20000"/>
          </a:bodyPr>
          <a:lstStyle/>
          <a:p>
            <a:pPr>
              <a:lnSpc>
                <a:spcPct val="150000"/>
              </a:lnSpc>
            </a:pPr>
            <a:r>
              <a:rPr lang="en-GB" dirty="0" smtClean="0"/>
              <a:t>Short day plants need a long night of uninterrupted darkness. They need </a:t>
            </a:r>
            <a:r>
              <a:rPr lang="en-GB" dirty="0" err="1" smtClean="0"/>
              <a:t>Pfr</a:t>
            </a:r>
            <a:r>
              <a:rPr lang="en-GB" dirty="0" smtClean="0"/>
              <a:t> to be </a:t>
            </a:r>
            <a:r>
              <a:rPr lang="en-GB" dirty="0"/>
              <a:t>gone at end of </a:t>
            </a:r>
            <a:r>
              <a:rPr lang="en-GB" dirty="0" smtClean="0"/>
              <a:t>night. You can see this from the figure as any extra red light in darkness reduces the period of darkness to less than the critical period, converting </a:t>
            </a:r>
            <a:r>
              <a:rPr lang="en-GB" dirty="0" err="1" smtClean="0"/>
              <a:t>Pr</a:t>
            </a:r>
            <a:r>
              <a:rPr lang="en-GB" dirty="0" smtClean="0"/>
              <a:t> to </a:t>
            </a:r>
            <a:r>
              <a:rPr lang="en-GB" dirty="0" err="1" smtClean="0"/>
              <a:t>PFr</a:t>
            </a:r>
            <a:r>
              <a:rPr lang="en-GB" dirty="0" smtClean="0"/>
              <a:t> and inhibits </a:t>
            </a:r>
            <a:r>
              <a:rPr lang="en-GB" dirty="0"/>
              <a:t>f</a:t>
            </a:r>
            <a:r>
              <a:rPr lang="en-GB" dirty="0" smtClean="0"/>
              <a:t>lowering by the presence of </a:t>
            </a:r>
            <a:r>
              <a:rPr lang="en-GB" dirty="0" err="1" smtClean="0"/>
              <a:t>Pfr</a:t>
            </a:r>
            <a:r>
              <a:rPr lang="en-GB" dirty="0" smtClean="0"/>
              <a:t>.</a:t>
            </a:r>
          </a:p>
          <a:p>
            <a:pPr>
              <a:lnSpc>
                <a:spcPct val="150000"/>
              </a:lnSpc>
            </a:pPr>
            <a:r>
              <a:rPr lang="en-GB" dirty="0" smtClean="0"/>
              <a:t>Long day plants need a </a:t>
            </a:r>
            <a:r>
              <a:rPr lang="en-GB" dirty="0"/>
              <a:t>short </a:t>
            </a:r>
            <a:r>
              <a:rPr lang="en-GB" dirty="0" smtClean="0"/>
              <a:t>night/period of darkness. They need </a:t>
            </a:r>
            <a:r>
              <a:rPr lang="en-GB" dirty="0" err="1" smtClean="0"/>
              <a:t>need</a:t>
            </a:r>
            <a:r>
              <a:rPr lang="en-GB" dirty="0" smtClean="0"/>
              <a:t> </a:t>
            </a:r>
            <a:r>
              <a:rPr lang="en-GB" dirty="0" err="1"/>
              <a:t>Pr</a:t>
            </a:r>
            <a:r>
              <a:rPr lang="en-GB" dirty="0"/>
              <a:t> gone at end of </a:t>
            </a:r>
            <a:r>
              <a:rPr lang="en-GB" dirty="0" smtClean="0"/>
              <a:t>night. You can see this from the figure as any extra red light added in the night converts </a:t>
            </a:r>
            <a:r>
              <a:rPr lang="en-GB" dirty="0" err="1" smtClean="0"/>
              <a:t>Pr</a:t>
            </a:r>
            <a:r>
              <a:rPr lang="en-GB" dirty="0" smtClean="0"/>
              <a:t> to </a:t>
            </a:r>
            <a:r>
              <a:rPr lang="en-GB" dirty="0" err="1" smtClean="0"/>
              <a:t>Pfr</a:t>
            </a:r>
            <a:r>
              <a:rPr lang="en-GB" dirty="0" smtClean="0"/>
              <a:t>, making the darkness less than the critical period and stimulates the plants to flower. </a:t>
            </a:r>
            <a:endParaRPr lang="en-GB" dirty="0"/>
          </a:p>
          <a:p>
            <a:pPr marL="0" indent="0">
              <a:buNone/>
            </a:pPr>
            <a:endParaRPr lang="en-GB" dirty="0"/>
          </a:p>
          <a:p>
            <a:endParaRPr lang="en-GB" dirty="0"/>
          </a:p>
        </p:txBody>
      </p:sp>
    </p:spTree>
    <p:extLst>
      <p:ext uri="{BB962C8B-B14F-4D97-AF65-F5344CB8AC3E}">
        <p14:creationId xmlns:p14="http://schemas.microsoft.com/office/powerpoint/2010/main" val="375575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Photo"/>
          <p:cNvPicPr>
            <a:picLocks noChangeAspect="1" noChangeArrowheads="1"/>
          </p:cNvPicPr>
          <p:nvPr/>
        </p:nvPicPr>
        <p:blipFill>
          <a:blip r:embed="rId3">
            <a:extLst>
              <a:ext uri="{28A0092B-C50C-407E-A947-70E740481C1C}">
                <a14:useLocalDpi xmlns:a14="http://schemas.microsoft.com/office/drawing/2010/main" val="0"/>
              </a:ext>
            </a:extLst>
          </a:blip>
          <a:srcRect t="-2" r="-748" b="-6268"/>
          <a:stretch>
            <a:fillRect/>
          </a:stretch>
        </p:blipFill>
        <p:spPr bwMode="auto">
          <a:xfrm>
            <a:off x="1535113" y="668338"/>
            <a:ext cx="6373812"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1"/>
          <p:cNvSpPr>
            <a:spLocks noGrp="1"/>
          </p:cNvSpPr>
          <p:nvPr>
            <p:ph type="ctrTitle"/>
          </p:nvPr>
        </p:nvSpPr>
        <p:spPr>
          <a:xfrm>
            <a:off x="0" y="0"/>
            <a:ext cx="4029075" cy="598488"/>
          </a:xfrm>
          <a:solidFill>
            <a:srgbClr val="FFFF00"/>
          </a:solidFill>
          <a:ln>
            <a:solidFill>
              <a:schemeClr val="tx1"/>
            </a:solidFill>
            <a:miter lim="800000"/>
            <a:headEnd/>
            <a:tailEnd/>
          </a:ln>
        </p:spPr>
        <p:txBody>
          <a:bodyPr/>
          <a:lstStyle/>
          <a:p>
            <a:pPr eaLnBrk="1" hangingPunct="1"/>
            <a:r>
              <a:rPr lang="en-GB" altLang="en-US" sz="3600" b="1" u="sng" smtClean="0"/>
              <a:t>Reflex Arcs</a:t>
            </a:r>
          </a:p>
        </p:txBody>
      </p:sp>
      <p:sp>
        <p:nvSpPr>
          <p:cNvPr id="27652" name="Rectangle 3"/>
          <p:cNvSpPr txBox="1">
            <a:spLocks noChangeArrowheads="1"/>
          </p:cNvSpPr>
          <p:nvPr/>
        </p:nvSpPr>
        <p:spPr bwMode="auto">
          <a:xfrm>
            <a:off x="8324850" y="4527550"/>
            <a:ext cx="22050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ts val="750"/>
              </a:spcBef>
              <a:buFont typeface="Arial" panose="020B0604020202020204" pitchFamily="34" charset="0"/>
              <a:buNone/>
            </a:pPr>
            <a:endParaRPr lang="en-US" altLang="en-US" sz="900">
              <a:solidFill>
                <a:srgbClr val="000000"/>
              </a:solidFill>
            </a:endParaRPr>
          </a:p>
        </p:txBody>
      </p:sp>
      <p:sp>
        <p:nvSpPr>
          <p:cNvPr id="8" name="Rounded Rectangle 7"/>
          <p:cNvSpPr/>
          <p:nvPr/>
        </p:nvSpPr>
        <p:spPr>
          <a:xfrm>
            <a:off x="1695450" y="3446463"/>
            <a:ext cx="496888" cy="144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prstClr val="white"/>
              </a:solidFill>
            </a:endParaRPr>
          </a:p>
        </p:txBody>
      </p:sp>
      <p:sp>
        <p:nvSpPr>
          <p:cNvPr id="9" name="Rounded Rectangle 8"/>
          <p:cNvSpPr/>
          <p:nvPr/>
        </p:nvSpPr>
        <p:spPr>
          <a:xfrm>
            <a:off x="1846263" y="2352675"/>
            <a:ext cx="495300" cy="1444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prstClr val="white"/>
              </a:solidFill>
            </a:endParaRPr>
          </a:p>
        </p:txBody>
      </p:sp>
      <p:sp>
        <p:nvSpPr>
          <p:cNvPr id="10" name="Rounded Rectangle 9"/>
          <p:cNvSpPr/>
          <p:nvPr/>
        </p:nvSpPr>
        <p:spPr>
          <a:xfrm>
            <a:off x="2943225" y="1493838"/>
            <a:ext cx="496888" cy="144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prstClr val="white"/>
              </a:solidFill>
            </a:endParaRPr>
          </a:p>
        </p:txBody>
      </p:sp>
      <p:sp>
        <p:nvSpPr>
          <p:cNvPr id="11" name="Rounded Rectangle 10"/>
          <p:cNvSpPr/>
          <p:nvPr/>
        </p:nvSpPr>
        <p:spPr>
          <a:xfrm>
            <a:off x="5891213" y="2798763"/>
            <a:ext cx="496887" cy="144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prstClr val="white"/>
              </a:solidFill>
            </a:endParaRPr>
          </a:p>
        </p:txBody>
      </p:sp>
      <p:sp>
        <p:nvSpPr>
          <p:cNvPr id="12" name="Rounded Rectangle 11"/>
          <p:cNvSpPr/>
          <p:nvPr/>
        </p:nvSpPr>
        <p:spPr>
          <a:xfrm>
            <a:off x="4940300" y="3294063"/>
            <a:ext cx="496888" cy="144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prstClr val="white"/>
              </a:solidFill>
            </a:endParaRPr>
          </a:p>
        </p:txBody>
      </p:sp>
      <p:sp>
        <p:nvSpPr>
          <p:cNvPr id="13" name="Rounded Rectangle 12"/>
          <p:cNvSpPr/>
          <p:nvPr/>
        </p:nvSpPr>
        <p:spPr>
          <a:xfrm>
            <a:off x="3079750" y="4916488"/>
            <a:ext cx="495300" cy="144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prstClr val="white"/>
              </a:solidFill>
            </a:endParaRPr>
          </a:p>
        </p:txBody>
      </p:sp>
    </p:spTree>
    <p:extLst>
      <p:ext uri="{BB962C8B-B14F-4D97-AF65-F5344CB8AC3E}">
        <p14:creationId xmlns:p14="http://schemas.microsoft.com/office/powerpoint/2010/main" val="3930191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1589"/>
          <a:stretch/>
        </p:blipFill>
        <p:spPr>
          <a:xfrm>
            <a:off x="9237" y="9236"/>
            <a:ext cx="3535534" cy="281709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8060" y="2216727"/>
            <a:ext cx="10313940" cy="4641273"/>
          </a:xfrm>
          <a:prstGeom prst="rect">
            <a:avLst/>
          </a:prstGeom>
        </p:spPr>
      </p:pic>
      <p:cxnSp>
        <p:nvCxnSpPr>
          <p:cNvPr id="8" name="Straight Arrow Connector 7"/>
          <p:cNvCxnSpPr/>
          <p:nvPr/>
        </p:nvCxnSpPr>
        <p:spPr>
          <a:xfrm flipH="1">
            <a:off x="4747492" y="1080654"/>
            <a:ext cx="193963" cy="1052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276437" y="558983"/>
            <a:ext cx="31052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FF0000"/>
                </a:solidFill>
                <a:effectLst/>
                <a:uLnTx/>
                <a:uFillTx/>
                <a:latin typeface="Calibri" panose="020F0502020204030204"/>
                <a:ea typeface="+mn-ea"/>
                <a:cs typeface="+mn-cs"/>
              </a:rPr>
              <a:t>4. Transcription factors made to code for enzymes and proton pumps </a:t>
            </a:r>
            <a:r>
              <a:rPr kumimoji="0" lang="en-GB" sz="1800" b="0" i="0" u="none" strike="noStrike" kern="1200" cap="none" spc="0" normalizeH="0" baseline="0" noProof="0" dirty="0" err="1" smtClean="0">
                <a:ln>
                  <a:noFill/>
                </a:ln>
                <a:solidFill>
                  <a:srgbClr val="FF0000"/>
                </a:solidFill>
                <a:effectLst/>
                <a:uLnTx/>
                <a:uFillTx/>
                <a:latin typeface="Calibri" panose="020F0502020204030204"/>
                <a:ea typeface="+mn-ea"/>
                <a:cs typeface="+mn-cs"/>
              </a:rPr>
              <a:t>etc</a:t>
            </a:r>
            <a:r>
              <a:rPr kumimoji="0" lang="en-GB" sz="1800" b="0" i="0" u="none" strike="noStrike" kern="1200" cap="none" spc="0" normalizeH="0" baseline="0" noProof="0" dirty="0" smtClean="0">
                <a:ln>
                  <a:noFill/>
                </a:ln>
                <a:solidFill>
                  <a:srgbClr val="FF0000"/>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0" name="Straight Arrow Connector 9"/>
          <p:cNvCxnSpPr/>
          <p:nvPr/>
        </p:nvCxnSpPr>
        <p:spPr>
          <a:xfrm flipH="1">
            <a:off x="7578438" y="1909526"/>
            <a:ext cx="193963" cy="1052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608521" y="1416795"/>
            <a:ext cx="472325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FF0000"/>
                </a:solidFill>
                <a:effectLst/>
                <a:uLnTx/>
                <a:uFillTx/>
                <a:latin typeface="Calibri" panose="020F0502020204030204"/>
                <a:ea typeface="+mn-ea"/>
                <a:cs typeface="+mn-cs"/>
              </a:rPr>
              <a:t>5. Proton pumps H out of cell. Low pH activates enzyme </a:t>
            </a:r>
            <a:r>
              <a:rPr kumimoji="0" lang="en-GB" sz="1800" b="0" i="0" u="none" strike="noStrike" kern="1200" cap="none" spc="0" normalizeH="0" baseline="0" noProof="0" dirty="0" err="1" smtClean="0">
                <a:ln>
                  <a:noFill/>
                </a:ln>
                <a:solidFill>
                  <a:srgbClr val="FF0000"/>
                </a:solidFill>
                <a:effectLst/>
                <a:uLnTx/>
                <a:uFillTx/>
                <a:latin typeface="Calibri" panose="020F0502020204030204"/>
                <a:ea typeface="+mn-ea"/>
                <a:cs typeface="+mn-cs"/>
              </a:rPr>
              <a:t>expansins</a:t>
            </a:r>
            <a:r>
              <a:rPr kumimoji="0" lang="en-GB" sz="1800" b="0" i="0" u="none" strike="noStrike" kern="1200" cap="none" spc="0" normalizeH="0" baseline="0" noProof="0" dirty="0" smtClean="0">
                <a:ln>
                  <a:noFill/>
                </a:ln>
                <a:solidFill>
                  <a:srgbClr val="FF0000"/>
                </a:solidFill>
                <a:effectLst/>
                <a:uLnTx/>
                <a:uFillTx/>
                <a:latin typeface="Calibri" panose="020F0502020204030204"/>
                <a:ea typeface="+mn-ea"/>
                <a:cs typeface="+mn-cs"/>
              </a:rPr>
              <a:t> that cause bonds between cellulose </a:t>
            </a:r>
            <a:r>
              <a:rPr kumimoji="0" lang="en-GB" sz="1800" b="0" i="0" u="none" strike="noStrike" kern="1200" cap="none" spc="0" normalizeH="0" baseline="0" noProof="0" dirty="0" err="1" smtClean="0">
                <a:ln>
                  <a:noFill/>
                </a:ln>
                <a:solidFill>
                  <a:srgbClr val="FF0000"/>
                </a:solidFill>
                <a:effectLst/>
                <a:uLnTx/>
                <a:uFillTx/>
                <a:latin typeface="Calibri" panose="020F0502020204030204"/>
                <a:ea typeface="+mn-ea"/>
                <a:cs typeface="+mn-cs"/>
              </a:rPr>
              <a:t>microfibrils</a:t>
            </a:r>
            <a:r>
              <a:rPr kumimoji="0" lang="en-GB" sz="1800" b="0" i="0" u="none" strike="noStrike" kern="1200" cap="none" spc="0" normalizeH="0" baseline="0" noProof="0" dirty="0" smtClean="0">
                <a:ln>
                  <a:noFill/>
                </a:ln>
                <a:solidFill>
                  <a:srgbClr val="FF0000"/>
                </a:solidFill>
                <a:effectLst/>
                <a:uLnTx/>
                <a:uFillTx/>
                <a:latin typeface="Calibri" panose="020F0502020204030204"/>
                <a:ea typeface="+mn-ea"/>
                <a:cs typeface="+mn-cs"/>
              </a:rPr>
              <a:t> to break and cell expansion</a:t>
            </a:r>
            <a:endPar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2" name="Straight Arrow Connector 11"/>
          <p:cNvCxnSpPr/>
          <p:nvPr/>
        </p:nvCxnSpPr>
        <p:spPr>
          <a:xfrm>
            <a:off x="11095348" y="1080654"/>
            <a:ext cx="116095" cy="1052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772402" y="61450"/>
            <a:ext cx="43243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FF0000"/>
                </a:solidFill>
                <a:effectLst/>
                <a:uLnTx/>
                <a:uFillTx/>
                <a:latin typeface="Calibri" panose="020F0502020204030204"/>
                <a:ea typeface="+mn-ea"/>
                <a:cs typeface="+mn-cs"/>
              </a:rPr>
              <a:t>6. Increased potential difference in cell (remember we’ve got rid of H+, so even more negative inside) draws in ions. This causes water uptake via osmosis</a:t>
            </a:r>
            <a:endPar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 name="TextBox 1"/>
          <p:cNvSpPr txBox="1"/>
          <p:nvPr/>
        </p:nvSpPr>
        <p:spPr>
          <a:xfrm>
            <a:off x="9237" y="4345049"/>
            <a:ext cx="18688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-Check P214 and add to our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576944" y="61450"/>
            <a:ext cx="30315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FF0000"/>
                </a:solidFill>
                <a:effectLst/>
                <a:uLnTx/>
                <a:uFillTx/>
                <a:latin typeface="Calibri" panose="020F0502020204030204"/>
                <a:ea typeface="+mn-ea"/>
                <a:cs typeface="+mn-cs"/>
              </a:rPr>
              <a:t>1. Released by meristem at tip</a:t>
            </a:r>
            <a:endPar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TextBox 4"/>
          <p:cNvSpPr txBox="1"/>
          <p:nvPr/>
        </p:nvSpPr>
        <p:spPr>
          <a:xfrm>
            <a:off x="99754" y="2747972"/>
            <a:ext cx="399010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FF0000"/>
                </a:solidFill>
                <a:effectLst/>
                <a:uLnTx/>
                <a:uFillTx/>
                <a:latin typeface="Calibri" panose="020F0502020204030204"/>
                <a:ea typeface="+mn-ea"/>
                <a:cs typeface="+mn-cs"/>
              </a:rPr>
              <a:t>2. Transported to where they need to be in the phloem and protein carriers between cells</a:t>
            </a:r>
            <a:endPar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 name="TextBox 6"/>
          <p:cNvSpPr txBox="1"/>
          <p:nvPr/>
        </p:nvSpPr>
        <p:spPr>
          <a:xfrm>
            <a:off x="99754" y="5351506"/>
            <a:ext cx="190145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FF0000"/>
                </a:solidFill>
                <a:effectLst/>
                <a:uLnTx/>
                <a:uFillTx/>
                <a:latin typeface="Calibri" panose="020F0502020204030204"/>
                <a:ea typeface="+mn-ea"/>
                <a:cs typeface="+mn-cs"/>
              </a:rPr>
              <a:t>3. Auxins bind to protein receptors on target cells</a:t>
            </a:r>
            <a:endPar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89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2" grpId="0"/>
      <p:bldP spid="3" grpId="0"/>
      <p:bldP spid="5" grpId="0"/>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47404"/>
          </a:xfrm>
          <a:solidFill>
            <a:schemeClr val="accent1">
              <a:lumMod val="20000"/>
              <a:lumOff val="80000"/>
            </a:schemeClr>
          </a:solidFill>
        </p:spPr>
        <p:txBody>
          <a:bodyPr>
            <a:normAutofit fontScale="90000"/>
          </a:bodyPr>
          <a:lstStyle/>
          <a:p>
            <a:r>
              <a:rPr lang="en-US" u="sng" dirty="0" smtClean="0"/>
              <a:t>Mini Whiteboards</a:t>
            </a:r>
            <a:r>
              <a:rPr lang="en-US" dirty="0" smtClean="0"/>
              <a:t/>
            </a:r>
            <a:br>
              <a:rPr lang="en-US" dirty="0" smtClean="0"/>
            </a:br>
            <a:r>
              <a:rPr lang="en-US" dirty="0" smtClean="0"/>
              <a:t>Put the following into the correct order: </a:t>
            </a:r>
            <a:endParaRPr lang="en-GB" dirty="0"/>
          </a:p>
        </p:txBody>
      </p:sp>
      <p:sp>
        <p:nvSpPr>
          <p:cNvPr id="3" name="Content Placeholder 2"/>
          <p:cNvSpPr>
            <a:spLocks noGrp="1"/>
          </p:cNvSpPr>
          <p:nvPr>
            <p:ph idx="1"/>
          </p:nvPr>
        </p:nvSpPr>
        <p:spPr/>
        <p:txBody>
          <a:bodyPr>
            <a:normAutofit fontScale="92500"/>
          </a:bodyPr>
          <a:lstStyle/>
          <a:p>
            <a:pPr marL="514350" indent="-514350">
              <a:buFont typeface="+mj-lt"/>
              <a:buAutoNum type="alphaUcPeriod"/>
            </a:pPr>
            <a:r>
              <a:rPr lang="en-GB" dirty="0" smtClean="0"/>
              <a:t>Proton </a:t>
            </a:r>
            <a:r>
              <a:rPr lang="en-GB" dirty="0"/>
              <a:t>pumps H out of cell. Low pH activates enzyme </a:t>
            </a:r>
            <a:r>
              <a:rPr lang="en-GB" dirty="0" err="1"/>
              <a:t>expansins</a:t>
            </a:r>
            <a:r>
              <a:rPr lang="en-GB" dirty="0"/>
              <a:t> that cause bonds between cellulose </a:t>
            </a:r>
            <a:r>
              <a:rPr lang="en-GB" dirty="0" err="1"/>
              <a:t>microfibrils</a:t>
            </a:r>
            <a:r>
              <a:rPr lang="en-GB" dirty="0"/>
              <a:t> to break and cell expansion.</a:t>
            </a:r>
          </a:p>
          <a:p>
            <a:pPr marL="514350" indent="-514350">
              <a:buFont typeface="+mj-lt"/>
              <a:buAutoNum type="alphaUcPeriod"/>
            </a:pPr>
            <a:r>
              <a:rPr lang="en-GB" dirty="0"/>
              <a:t>Transported to where they need to be in the phloem and protein carriers between cells.</a:t>
            </a:r>
          </a:p>
          <a:p>
            <a:pPr marL="514350" indent="-514350">
              <a:buFont typeface="+mj-lt"/>
              <a:buAutoNum type="alphaUcPeriod"/>
            </a:pPr>
            <a:r>
              <a:rPr lang="en-GB" dirty="0" smtClean="0"/>
              <a:t>Increased </a:t>
            </a:r>
            <a:r>
              <a:rPr lang="en-GB" dirty="0"/>
              <a:t>potential difference in cell (remember we’ve got rid of H+, so even more negative inside) draws in ions. This causes water uptake via osmosis.</a:t>
            </a:r>
          </a:p>
          <a:p>
            <a:pPr marL="514350" indent="-514350">
              <a:buFont typeface="+mj-lt"/>
              <a:buAutoNum type="alphaUcPeriod"/>
            </a:pPr>
            <a:r>
              <a:rPr lang="en-GB" dirty="0"/>
              <a:t>Auxins are released by meristem at tip.</a:t>
            </a:r>
          </a:p>
          <a:p>
            <a:pPr marL="514350" indent="-514350">
              <a:buFont typeface="+mj-lt"/>
              <a:buAutoNum type="alphaUcPeriod"/>
            </a:pPr>
            <a:r>
              <a:rPr lang="en-GB" dirty="0" smtClean="0"/>
              <a:t>Transcription </a:t>
            </a:r>
            <a:r>
              <a:rPr lang="en-GB" dirty="0"/>
              <a:t>factors made to code for enzymes and proton pumps </a:t>
            </a:r>
            <a:r>
              <a:rPr lang="en-GB" dirty="0" smtClean="0"/>
              <a:t>etc.</a:t>
            </a:r>
          </a:p>
          <a:p>
            <a:pPr marL="514350" indent="-514350">
              <a:buFont typeface="+mj-lt"/>
              <a:buAutoNum type="alphaUcPeriod"/>
            </a:pPr>
            <a:r>
              <a:rPr lang="en-GB" dirty="0" smtClean="0"/>
              <a:t>Auxins </a:t>
            </a:r>
            <a:r>
              <a:rPr lang="en-GB" dirty="0"/>
              <a:t>bind to protein receptors on target cells.</a:t>
            </a:r>
          </a:p>
          <a:p>
            <a:pPr marL="514350" indent="-514350">
              <a:buFont typeface="+mj-lt"/>
              <a:buAutoNum type="alphaUcPeriod"/>
            </a:pPr>
            <a:endParaRPr lang="en-GB" dirty="0"/>
          </a:p>
          <a:p>
            <a:pPr marL="514350" indent="-514350">
              <a:buFont typeface="+mj-lt"/>
              <a:buAutoNum type="alphaUcPeriod"/>
            </a:pPr>
            <a:endParaRPr lang="en-GB" dirty="0"/>
          </a:p>
          <a:p>
            <a:pPr marL="514350" indent="-514350">
              <a:buFont typeface="+mj-lt"/>
              <a:buAutoNum type="alphaUcPeriod"/>
            </a:pPr>
            <a:endParaRPr lang="en-GB" dirty="0">
              <a:solidFill>
                <a:srgbClr val="FF0000"/>
              </a:solidFill>
            </a:endParaRPr>
          </a:p>
          <a:p>
            <a:pPr marL="514350" indent="-514350">
              <a:buFont typeface="+mj-lt"/>
              <a:buAutoNum type="alphaUcPeriod"/>
            </a:pPr>
            <a:endParaRPr lang="en-GB" dirty="0">
              <a:solidFill>
                <a:srgbClr val="FF0000"/>
              </a:solidFill>
            </a:endParaRPr>
          </a:p>
          <a:p>
            <a:pPr marL="514350" indent="-514350">
              <a:buFont typeface="+mj-lt"/>
              <a:buAutoNum type="alphaUcPeriod"/>
            </a:pPr>
            <a:endParaRPr lang="en-GB" dirty="0">
              <a:solidFill>
                <a:srgbClr val="FF0000"/>
              </a:solidFill>
            </a:endParaRPr>
          </a:p>
          <a:p>
            <a:pPr marL="514350" indent="-514350">
              <a:buFont typeface="+mj-lt"/>
              <a:buAutoNum type="alphaUcPeriod"/>
            </a:pPr>
            <a:endParaRPr lang="en-GB" dirty="0" smtClean="0">
              <a:solidFill>
                <a:srgbClr val="FF0000"/>
              </a:solidFill>
            </a:endParaRPr>
          </a:p>
          <a:p>
            <a:pPr marL="514350" indent="-514350">
              <a:buFont typeface="+mj-lt"/>
              <a:buAutoNum type="alphaUcPeriod"/>
            </a:pPr>
            <a:endParaRPr lang="en-GB" dirty="0">
              <a:solidFill>
                <a:srgbClr val="FF0000"/>
              </a:solidFill>
            </a:endParaRPr>
          </a:p>
          <a:p>
            <a:pPr marL="0" indent="0">
              <a:buNone/>
            </a:pPr>
            <a:endParaRPr lang="en-GB" b="1" dirty="0">
              <a:solidFill>
                <a:srgbClr val="FF0000"/>
              </a:solidFill>
            </a:endParaRPr>
          </a:p>
          <a:p>
            <a:endParaRPr lang="en-GB" dirty="0"/>
          </a:p>
        </p:txBody>
      </p:sp>
    </p:spTree>
    <p:extLst>
      <p:ext uri="{BB962C8B-B14F-4D97-AF65-F5344CB8AC3E}">
        <p14:creationId xmlns:p14="http://schemas.microsoft.com/office/powerpoint/2010/main" val="11023266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Answers </a:t>
            </a:r>
            <a:endParaRPr lang="en-GB" dirty="0"/>
          </a:p>
        </p:txBody>
      </p:sp>
      <p:sp>
        <p:nvSpPr>
          <p:cNvPr id="3" name="Content Placeholder 2"/>
          <p:cNvSpPr>
            <a:spLocks noGrp="1"/>
          </p:cNvSpPr>
          <p:nvPr>
            <p:ph idx="1"/>
          </p:nvPr>
        </p:nvSpPr>
        <p:spPr/>
        <p:txBody>
          <a:bodyPr>
            <a:normAutofit fontScale="92500"/>
          </a:bodyPr>
          <a:lstStyle/>
          <a:p>
            <a:pPr marL="514350" indent="-514350">
              <a:buFont typeface="+mj-lt"/>
              <a:buAutoNum type="arabicPeriod"/>
            </a:pPr>
            <a:r>
              <a:rPr lang="en-GB" dirty="0" smtClean="0"/>
              <a:t>Auxins are released </a:t>
            </a:r>
            <a:r>
              <a:rPr lang="en-GB" dirty="0"/>
              <a:t>by meristem at </a:t>
            </a:r>
            <a:r>
              <a:rPr lang="en-GB" dirty="0" smtClean="0"/>
              <a:t>tip.</a:t>
            </a:r>
          </a:p>
          <a:p>
            <a:pPr marL="514350" indent="-514350">
              <a:buFont typeface="+mj-lt"/>
              <a:buAutoNum type="arabicPeriod"/>
            </a:pPr>
            <a:r>
              <a:rPr lang="en-GB" dirty="0" smtClean="0"/>
              <a:t>Transported </a:t>
            </a:r>
            <a:r>
              <a:rPr lang="en-GB" dirty="0"/>
              <a:t>to where they need to be in the phloem and protein carriers between </a:t>
            </a:r>
            <a:r>
              <a:rPr lang="en-GB" dirty="0" smtClean="0"/>
              <a:t>cells.</a:t>
            </a:r>
          </a:p>
          <a:p>
            <a:pPr marL="514350" indent="-514350">
              <a:buFont typeface="+mj-lt"/>
              <a:buAutoNum type="arabicPeriod"/>
            </a:pPr>
            <a:r>
              <a:rPr lang="en-GB" dirty="0" smtClean="0"/>
              <a:t>Auxins bind to protein receptors on target cells.</a:t>
            </a:r>
          </a:p>
          <a:p>
            <a:pPr marL="514350" indent="-514350">
              <a:buFont typeface="+mj-lt"/>
              <a:buAutoNum type="arabicPeriod"/>
            </a:pPr>
            <a:r>
              <a:rPr lang="en-GB" dirty="0" smtClean="0"/>
              <a:t>Transcription </a:t>
            </a:r>
            <a:r>
              <a:rPr lang="en-GB" dirty="0"/>
              <a:t>factors made to code for enzymes and proton pumps </a:t>
            </a:r>
            <a:r>
              <a:rPr lang="en-GB" dirty="0" smtClean="0"/>
              <a:t>etc.</a:t>
            </a:r>
          </a:p>
          <a:p>
            <a:pPr marL="514350" indent="-514350">
              <a:buFont typeface="+mj-lt"/>
              <a:buAutoNum type="arabicPeriod"/>
            </a:pPr>
            <a:r>
              <a:rPr lang="en-GB" dirty="0" smtClean="0"/>
              <a:t>Proton </a:t>
            </a:r>
            <a:r>
              <a:rPr lang="en-GB" dirty="0"/>
              <a:t>pumps H out of cell. Low pH activates enzyme </a:t>
            </a:r>
            <a:r>
              <a:rPr lang="en-GB" dirty="0" err="1"/>
              <a:t>expansins</a:t>
            </a:r>
            <a:r>
              <a:rPr lang="en-GB" dirty="0"/>
              <a:t> that cause bonds between cellulose </a:t>
            </a:r>
            <a:r>
              <a:rPr lang="en-GB" dirty="0" err="1"/>
              <a:t>microfibrils</a:t>
            </a:r>
            <a:r>
              <a:rPr lang="en-GB" dirty="0"/>
              <a:t> to break and cell </a:t>
            </a:r>
            <a:r>
              <a:rPr lang="en-GB" dirty="0" smtClean="0"/>
              <a:t>expansion.</a:t>
            </a:r>
          </a:p>
          <a:p>
            <a:pPr marL="514350" indent="-514350">
              <a:buFont typeface="+mj-lt"/>
              <a:buAutoNum type="arabicPeriod"/>
            </a:pPr>
            <a:r>
              <a:rPr lang="en-GB" dirty="0"/>
              <a:t>Increased potential difference in cell (remember we’ve got rid of H+, so even more negative inside) draws in ions. This causes water uptake via </a:t>
            </a:r>
            <a:r>
              <a:rPr lang="en-GB" dirty="0" smtClean="0"/>
              <a:t>osmosis.</a:t>
            </a:r>
            <a:endParaRPr lang="en-GB" dirty="0"/>
          </a:p>
          <a:p>
            <a:pPr marL="514350" indent="-514350">
              <a:buFont typeface="+mj-lt"/>
              <a:buAutoNum type="arabicPeriod"/>
            </a:pPr>
            <a:endParaRPr lang="en-GB" dirty="0">
              <a:solidFill>
                <a:srgbClr val="FF0000"/>
              </a:solidFill>
            </a:endParaRPr>
          </a:p>
          <a:p>
            <a:pPr marL="514350" indent="-514350">
              <a:buFont typeface="+mj-lt"/>
              <a:buAutoNum type="arabicPeriod"/>
            </a:pPr>
            <a:endParaRPr lang="en-GB" dirty="0">
              <a:solidFill>
                <a:srgbClr val="FF0000"/>
              </a:solidFill>
            </a:endParaRPr>
          </a:p>
          <a:p>
            <a:pPr marL="514350" indent="-514350">
              <a:buFont typeface="+mj-lt"/>
              <a:buAutoNum type="arabicPeriod"/>
            </a:pPr>
            <a:endParaRPr lang="en-GB" dirty="0">
              <a:solidFill>
                <a:srgbClr val="FF0000"/>
              </a:solidFill>
            </a:endParaRPr>
          </a:p>
          <a:p>
            <a:pPr marL="514350" indent="-514350">
              <a:buFont typeface="+mj-lt"/>
              <a:buAutoNum type="arabicPeriod"/>
            </a:pPr>
            <a:endParaRPr lang="en-GB" dirty="0" smtClean="0">
              <a:solidFill>
                <a:srgbClr val="FF0000"/>
              </a:solidFill>
            </a:endParaRPr>
          </a:p>
          <a:p>
            <a:pPr marL="514350" indent="-514350">
              <a:buFont typeface="+mj-lt"/>
              <a:buAutoNum type="arabicPeriod"/>
            </a:pPr>
            <a:endParaRPr lang="en-GB" dirty="0">
              <a:solidFill>
                <a:srgbClr val="FF0000"/>
              </a:solidFill>
            </a:endParaRPr>
          </a:p>
          <a:p>
            <a:pPr marL="0" indent="0">
              <a:buNone/>
            </a:pPr>
            <a:endParaRPr lang="en-GB" b="1" dirty="0">
              <a:solidFill>
                <a:srgbClr val="FF0000"/>
              </a:solidFill>
            </a:endParaRPr>
          </a:p>
          <a:p>
            <a:endParaRPr lang="en-GB" dirty="0"/>
          </a:p>
        </p:txBody>
      </p:sp>
    </p:spTree>
    <p:extLst>
      <p:ext uri="{BB962C8B-B14F-4D97-AF65-F5344CB8AC3E}">
        <p14:creationId xmlns:p14="http://schemas.microsoft.com/office/powerpoint/2010/main" val="288013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FFC000"/>
          </a:solidFill>
        </p:spPr>
        <p:txBody>
          <a:bodyPr/>
          <a:lstStyle/>
          <a:p>
            <a:r>
              <a:rPr lang="en-GB" b="1" u="sng" dirty="0" smtClean="0"/>
              <a:t>Exam Question</a:t>
            </a:r>
            <a:endParaRPr lang="en-GB" b="1" u="sng" dirty="0"/>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rotWithShape="1">
          <a:blip r:embed="rId2"/>
          <a:srcRect l="4937" t="34716" r="54940" b="34375"/>
          <a:stretch/>
        </p:blipFill>
        <p:spPr>
          <a:xfrm>
            <a:off x="442126" y="1591598"/>
            <a:ext cx="10911674" cy="4726075"/>
          </a:xfrm>
          <a:prstGeom prst="rect">
            <a:avLst/>
          </a:prstGeom>
        </p:spPr>
      </p:pic>
    </p:spTree>
    <p:extLst>
      <p:ext uri="{BB962C8B-B14F-4D97-AF65-F5344CB8AC3E}">
        <p14:creationId xmlns:p14="http://schemas.microsoft.com/office/powerpoint/2010/main" val="230871859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92D050"/>
          </a:solidFill>
        </p:spPr>
        <p:txBody>
          <a:bodyPr/>
          <a:lstStyle/>
          <a:p>
            <a:r>
              <a:rPr lang="en-GB" b="1" u="sng" dirty="0" smtClean="0"/>
              <a:t>Review</a:t>
            </a:r>
            <a:endParaRPr lang="en-GB" b="1" u="sng" dirty="0"/>
          </a:p>
        </p:txBody>
      </p:sp>
      <p:sp>
        <p:nvSpPr>
          <p:cNvPr id="3" name="Content Placeholder 2"/>
          <p:cNvSpPr>
            <a:spLocks noGrp="1"/>
          </p:cNvSpPr>
          <p:nvPr>
            <p:ph idx="1"/>
          </p:nvPr>
        </p:nvSpPr>
        <p:spPr/>
        <p:txBody>
          <a:bodyPr/>
          <a:lstStyle/>
          <a:p>
            <a:endParaRPr lang="en-GB"/>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422" y="1325563"/>
            <a:ext cx="9109364" cy="540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7466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887" y="198870"/>
            <a:ext cx="11540837" cy="1064665"/>
          </a:xfrm>
          <a:solidFill>
            <a:srgbClr val="FFC000"/>
          </a:solidFill>
        </p:spPr>
        <p:txBody>
          <a:bodyPr/>
          <a:lstStyle/>
          <a:p>
            <a:r>
              <a:rPr lang="en-GB" b="1" u="sng" dirty="0" smtClean="0"/>
              <a:t>Task</a:t>
            </a:r>
            <a:r>
              <a:rPr lang="en-GB" b="1" dirty="0"/>
              <a:t>:</a:t>
            </a:r>
            <a:r>
              <a:rPr lang="en-GB" b="1" dirty="0" smtClean="0"/>
              <a:t> </a:t>
            </a:r>
            <a:r>
              <a:rPr lang="en-GB" dirty="0" smtClean="0"/>
              <a:t>Answer the questions</a:t>
            </a:r>
            <a:endParaRPr lang="en-GB" dirty="0"/>
          </a:p>
        </p:txBody>
      </p:sp>
      <p:pic>
        <p:nvPicPr>
          <p:cNvPr id="4" name="Picture 2" descr="Image preview"/>
          <p:cNvPicPr>
            <a:picLocks noChangeAspect="1" noChangeArrowheads="1"/>
          </p:cNvPicPr>
          <p:nvPr/>
        </p:nvPicPr>
        <p:blipFill rotWithShape="1">
          <a:blip r:embed="rId2">
            <a:extLst>
              <a:ext uri="{28A0092B-C50C-407E-A947-70E740481C1C}">
                <a14:useLocalDpi xmlns:a14="http://schemas.microsoft.com/office/drawing/2010/main" val="0"/>
              </a:ext>
            </a:extLst>
          </a:blip>
          <a:srcRect l="50234" t="54819" b="33496"/>
          <a:stretch/>
        </p:blipFill>
        <p:spPr bwMode="auto">
          <a:xfrm>
            <a:off x="4867103" y="3710037"/>
            <a:ext cx="7122621" cy="12529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Image preview"/>
          <p:cNvPicPr>
            <a:picLocks noChangeAspect="1" noChangeArrowheads="1"/>
          </p:cNvPicPr>
          <p:nvPr/>
        </p:nvPicPr>
        <p:blipFill rotWithShape="1">
          <a:blip r:embed="rId2">
            <a:extLst>
              <a:ext uri="{28A0092B-C50C-407E-A947-70E740481C1C}">
                <a14:useLocalDpi xmlns:a14="http://schemas.microsoft.com/office/drawing/2010/main" val="0"/>
              </a:ext>
            </a:extLst>
          </a:blip>
          <a:srcRect l="1789" t="5806" r="48810" b="76109"/>
          <a:stretch/>
        </p:blipFill>
        <p:spPr bwMode="auto">
          <a:xfrm>
            <a:off x="4867103" y="1475656"/>
            <a:ext cx="7107043" cy="1949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Content Placeholder 5"/>
          <p:cNvPicPr>
            <a:picLocks noGrp="1" noChangeAspect="1"/>
          </p:cNvPicPr>
          <p:nvPr>
            <p:ph idx="1"/>
          </p:nvPr>
        </p:nvPicPr>
        <p:blipFill rotWithShape="1">
          <a:blip r:embed="rId3"/>
          <a:srcRect l="42318" t="37518" r="37024" b="11114"/>
          <a:stretch/>
        </p:blipFill>
        <p:spPr>
          <a:xfrm>
            <a:off x="448887" y="1442426"/>
            <a:ext cx="3873731" cy="5415574"/>
          </a:xfrm>
          <a:prstGeom prst="rect">
            <a:avLst/>
          </a:prstGeom>
          <a:ln>
            <a:solidFill>
              <a:schemeClr val="tx1"/>
            </a:solidFill>
          </a:ln>
        </p:spPr>
      </p:pic>
    </p:spTree>
    <p:extLst>
      <p:ext uri="{BB962C8B-B14F-4D97-AF65-F5344CB8AC3E}">
        <p14:creationId xmlns:p14="http://schemas.microsoft.com/office/powerpoint/2010/main" val="66238626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546" y="355726"/>
            <a:ext cx="10515600" cy="1097915"/>
          </a:xfrm>
          <a:solidFill>
            <a:srgbClr val="92D050"/>
          </a:solidFill>
        </p:spPr>
        <p:txBody>
          <a:bodyPr/>
          <a:lstStyle/>
          <a:p>
            <a:r>
              <a:rPr lang="en-GB" b="1" u="sng" dirty="0" smtClean="0"/>
              <a:t>Answers</a:t>
            </a:r>
            <a:endParaRPr lang="en-GB" b="1" u="sng"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26148" t="17671" r="54174" b="5511"/>
          <a:stretch/>
        </p:blipFill>
        <p:spPr>
          <a:xfrm rot="16200000">
            <a:off x="3672343" y="-1318159"/>
            <a:ext cx="4847313" cy="10638905"/>
          </a:xfrm>
          <a:prstGeom prst="rect">
            <a:avLst/>
          </a:prstGeom>
          <a:ln>
            <a:solidFill>
              <a:schemeClr val="tx1"/>
            </a:solidFill>
          </a:ln>
        </p:spPr>
      </p:pic>
    </p:spTree>
    <p:extLst>
      <p:ext uri="{BB962C8B-B14F-4D97-AF65-F5344CB8AC3E}">
        <p14:creationId xmlns:p14="http://schemas.microsoft.com/office/powerpoint/2010/main" val="365987851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222069" y="1690688"/>
            <a:ext cx="11131731" cy="4486275"/>
          </a:xfrm>
        </p:spPr>
        <p:txBody>
          <a:bodyPr/>
          <a:lstStyle/>
          <a:p>
            <a:r>
              <a:rPr lang="en-GB" dirty="0" smtClean="0">
                <a:solidFill>
                  <a:srgbClr val="FF0000"/>
                </a:solidFill>
              </a:rPr>
              <a:t>A02/3 data analysis questions</a:t>
            </a:r>
            <a:endParaRPr lang="en-GB" dirty="0">
              <a:solidFill>
                <a:srgbClr val="FF0000"/>
              </a:solidFill>
            </a:endParaRPr>
          </a:p>
        </p:txBody>
      </p:sp>
      <p:sp>
        <p:nvSpPr>
          <p:cNvPr id="5" name="Title 1"/>
          <p:cNvSpPr txBox="1">
            <a:spLocks/>
          </p:cNvSpPr>
          <p:nvPr/>
        </p:nvSpPr>
        <p:spPr>
          <a:xfrm>
            <a:off x="0" y="3175"/>
            <a:ext cx="12192000" cy="1325563"/>
          </a:xfrm>
          <a:prstGeom prst="rect">
            <a:avLst/>
          </a:prstGeom>
          <a:solidFill>
            <a:srgbClr val="FFC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b="1" u="sng" dirty="0" smtClean="0"/>
              <a:t>Exam Skill Focus:</a:t>
            </a:r>
          </a:p>
        </p:txBody>
      </p:sp>
      <p:pic>
        <p:nvPicPr>
          <p:cNvPr id="6" name="Picture 5"/>
          <p:cNvPicPr>
            <a:picLocks noChangeAspect="1"/>
          </p:cNvPicPr>
          <p:nvPr/>
        </p:nvPicPr>
        <p:blipFill rotWithShape="1">
          <a:blip r:embed="rId2"/>
          <a:srcRect l="10341" t="32589" r="54183" b="51082"/>
          <a:stretch/>
        </p:blipFill>
        <p:spPr>
          <a:xfrm>
            <a:off x="646676" y="3081681"/>
            <a:ext cx="11545324" cy="2987705"/>
          </a:xfrm>
          <a:prstGeom prst="rect">
            <a:avLst/>
          </a:prstGeom>
        </p:spPr>
      </p:pic>
    </p:spTree>
    <p:extLst>
      <p:ext uri="{BB962C8B-B14F-4D97-AF65-F5344CB8AC3E}">
        <p14:creationId xmlns:p14="http://schemas.microsoft.com/office/powerpoint/2010/main" val="383273267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1" y="1436278"/>
            <a:ext cx="5564776" cy="2900591"/>
          </a:xfrm>
          <a:solidFill>
            <a:schemeClr val="accent1">
              <a:lumMod val="20000"/>
              <a:lumOff val="80000"/>
            </a:schemeClr>
          </a:solidFill>
        </p:spPr>
        <p:txBody>
          <a:bodyPr>
            <a:normAutofit fontScale="90000"/>
          </a:bodyPr>
          <a:lstStyle/>
          <a:p>
            <a:r>
              <a:rPr lang="en-GB" sz="2600" b="1" u="sng" dirty="0" smtClean="0"/>
              <a:t/>
            </a:r>
            <a:br>
              <a:rPr lang="en-GB" sz="2600" b="1" u="sng" dirty="0" smtClean="0"/>
            </a:br>
            <a:r>
              <a:rPr lang="en-GB" sz="2600" b="1" u="sng" dirty="0"/>
              <a:t/>
            </a:r>
            <a:br>
              <a:rPr lang="en-GB" sz="2600" b="1" u="sng" dirty="0"/>
            </a:br>
            <a:r>
              <a:rPr lang="en-GB" sz="2600" b="1" u="sng" dirty="0" smtClean="0"/>
              <a:t/>
            </a:r>
            <a:br>
              <a:rPr lang="en-GB" sz="2600" b="1" u="sng" dirty="0" smtClean="0"/>
            </a:br>
            <a:r>
              <a:rPr lang="en-GB" sz="2600" b="1" u="sng" dirty="0" smtClean="0"/>
              <a:t>Partner Talk</a:t>
            </a:r>
            <a:r>
              <a:rPr lang="en-GB" sz="2600" dirty="0" smtClean="0"/>
              <a:t> </a:t>
            </a:r>
            <a:r>
              <a:rPr lang="en-GB" sz="2600" b="1" dirty="0" smtClean="0"/>
              <a:t>Protein vs phospholipids</a:t>
            </a:r>
            <a:r>
              <a:rPr lang="en-GB" sz="2600" dirty="0" smtClean="0"/>
              <a:t/>
            </a:r>
            <a:br>
              <a:rPr lang="en-GB" sz="2600" dirty="0" smtClean="0"/>
            </a:br>
            <a:r>
              <a:rPr lang="en-GB" sz="2600" dirty="0"/>
              <a:t/>
            </a:r>
            <a:br>
              <a:rPr lang="en-GB" sz="2600" dirty="0"/>
            </a:br>
            <a:r>
              <a:rPr lang="en-GB" sz="2600" b="1" dirty="0" smtClean="0"/>
              <a:t>What: </a:t>
            </a:r>
            <a:r>
              <a:rPr lang="en-GB" sz="2600" dirty="0" smtClean="0"/>
              <a:t>brainstorm all of the different uses of proteins and phospholipids in a cell. Give specific examples from different topics.</a:t>
            </a:r>
            <a:br>
              <a:rPr lang="en-GB" sz="2600" dirty="0" smtClean="0"/>
            </a:br>
            <a:r>
              <a:rPr lang="en-GB" sz="2600" dirty="0"/>
              <a:t/>
            </a:r>
            <a:br>
              <a:rPr lang="en-GB" sz="2600" dirty="0"/>
            </a:br>
            <a:r>
              <a:rPr lang="en-GB" sz="2600" b="1" dirty="0" smtClean="0"/>
              <a:t>How: </a:t>
            </a:r>
            <a:r>
              <a:rPr lang="en-GB" sz="2600" dirty="0" smtClean="0"/>
              <a:t>In pairs on mini whiteboards</a:t>
            </a:r>
            <a:br>
              <a:rPr lang="en-GB" sz="2600" dirty="0" smtClean="0"/>
            </a:br>
            <a:r>
              <a:rPr lang="en-GB" sz="2600" b="1" dirty="0"/>
              <a:t/>
            </a:r>
            <a:br>
              <a:rPr lang="en-GB" sz="2600" b="1" dirty="0"/>
            </a:br>
            <a:r>
              <a:rPr lang="en-GB" sz="2600" b="1" dirty="0" smtClean="0"/>
              <a:t>How long: </a:t>
            </a:r>
            <a:r>
              <a:rPr lang="en-GB" sz="2600" dirty="0"/>
              <a:t>2</a:t>
            </a:r>
            <a:r>
              <a:rPr lang="en-GB" sz="2600" dirty="0" smtClean="0"/>
              <a:t> minutes</a:t>
            </a:r>
            <a:br>
              <a:rPr lang="en-GB" sz="2600" dirty="0" smtClean="0"/>
            </a:br>
            <a:r>
              <a:rPr lang="en-GB" sz="2600" dirty="0"/>
              <a:t/>
            </a:r>
            <a:br>
              <a:rPr lang="en-GB" sz="2600" dirty="0"/>
            </a:br>
            <a:r>
              <a:rPr lang="en-GB" sz="2600" b="1" u="sng" dirty="0" smtClean="0"/>
              <a:t/>
            </a:r>
            <a:br>
              <a:rPr lang="en-GB" sz="2600" b="1" u="sng" dirty="0" smtClean="0"/>
            </a:br>
            <a:endParaRPr lang="en-GB" sz="2600" b="1" u="sng" dirty="0"/>
          </a:p>
        </p:txBody>
      </p:sp>
      <p:pic>
        <p:nvPicPr>
          <p:cNvPr id="4" name="Picture 3"/>
          <p:cNvPicPr>
            <a:picLocks noChangeAspect="1"/>
          </p:cNvPicPr>
          <p:nvPr/>
        </p:nvPicPr>
        <p:blipFill rotWithShape="1">
          <a:blip r:embed="rId2"/>
          <a:srcRect l="11020" t="19732" r="55890" b="11356"/>
          <a:stretch/>
        </p:blipFill>
        <p:spPr>
          <a:xfrm>
            <a:off x="169817" y="0"/>
            <a:ext cx="5776088" cy="6763227"/>
          </a:xfrm>
          <a:prstGeom prst="rect">
            <a:avLst/>
          </a:prstGeom>
        </p:spPr>
      </p:pic>
      <p:pic>
        <p:nvPicPr>
          <p:cNvPr id="5" name="Picture 4"/>
          <p:cNvPicPr>
            <a:picLocks noChangeAspect="1"/>
          </p:cNvPicPr>
          <p:nvPr/>
        </p:nvPicPr>
        <p:blipFill rotWithShape="1">
          <a:blip r:embed="rId3"/>
          <a:srcRect l="51540" t="25625" r="11715" b="63125"/>
          <a:stretch/>
        </p:blipFill>
        <p:spPr>
          <a:xfrm>
            <a:off x="5003074" y="0"/>
            <a:ext cx="7188925" cy="1237438"/>
          </a:xfrm>
          <a:prstGeom prst="rect">
            <a:avLst/>
          </a:prstGeom>
        </p:spPr>
      </p:pic>
      <p:sp>
        <p:nvSpPr>
          <p:cNvPr id="6" name="Oval 5"/>
          <p:cNvSpPr/>
          <p:nvPr/>
        </p:nvSpPr>
        <p:spPr>
          <a:xfrm>
            <a:off x="6400800" y="25491"/>
            <a:ext cx="809897" cy="36512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64003" y="0"/>
            <a:ext cx="2935814" cy="369332"/>
          </a:xfrm>
          <a:prstGeom prst="rect">
            <a:avLst/>
          </a:prstGeom>
          <a:noFill/>
        </p:spPr>
        <p:txBody>
          <a:bodyPr wrap="square" rtlCol="0">
            <a:spAutoFit/>
          </a:bodyPr>
          <a:lstStyle/>
          <a:p>
            <a:r>
              <a:rPr lang="en-GB" dirty="0" smtClean="0">
                <a:solidFill>
                  <a:srgbClr val="00B050"/>
                </a:solidFill>
              </a:rPr>
              <a:t>For/against and judgement</a:t>
            </a:r>
            <a:endParaRPr lang="en-GB" dirty="0">
              <a:solidFill>
                <a:srgbClr val="00B050"/>
              </a:solidFill>
            </a:endParaRPr>
          </a:p>
        </p:txBody>
      </p:sp>
      <p:sp>
        <p:nvSpPr>
          <p:cNvPr id="8" name="Oval 7"/>
          <p:cNvSpPr/>
          <p:nvPr/>
        </p:nvSpPr>
        <p:spPr>
          <a:xfrm>
            <a:off x="10666911" y="343841"/>
            <a:ext cx="932906" cy="390616"/>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6400800" y="4572000"/>
            <a:ext cx="5342709" cy="2308324"/>
          </a:xfrm>
          <a:prstGeom prst="rect">
            <a:avLst/>
          </a:prstGeom>
          <a:noFill/>
        </p:spPr>
        <p:txBody>
          <a:bodyPr wrap="square" rtlCol="0">
            <a:spAutoFit/>
          </a:bodyPr>
          <a:lstStyle/>
          <a:p>
            <a:r>
              <a:rPr lang="en-GB" dirty="0" smtClean="0">
                <a:solidFill>
                  <a:srgbClr val="FF0000"/>
                </a:solidFill>
              </a:rPr>
              <a:t>e.g. </a:t>
            </a:r>
          </a:p>
          <a:p>
            <a:r>
              <a:rPr lang="en-GB" dirty="0" smtClean="0">
                <a:solidFill>
                  <a:srgbClr val="FF0000"/>
                </a:solidFill>
              </a:rPr>
              <a:t>Proteins = immune response, cell receptors, hormones, transcription/translation, transport and nerve impulses</a:t>
            </a:r>
          </a:p>
          <a:p>
            <a:endParaRPr lang="en-GB" dirty="0">
              <a:solidFill>
                <a:srgbClr val="FF0000"/>
              </a:solidFill>
            </a:endParaRPr>
          </a:p>
          <a:p>
            <a:r>
              <a:rPr lang="en-GB" dirty="0" smtClean="0">
                <a:solidFill>
                  <a:srgbClr val="FF0000"/>
                </a:solidFill>
              </a:rPr>
              <a:t>Phospholipids = fluidity of membrane, allowing polar substances in and out, diffusion, myelinated sheath </a:t>
            </a:r>
          </a:p>
          <a:p>
            <a:endParaRPr lang="en-GB" dirty="0">
              <a:solidFill>
                <a:srgbClr val="FF0000"/>
              </a:solidFill>
            </a:endParaRPr>
          </a:p>
          <a:p>
            <a:r>
              <a:rPr lang="en-GB" dirty="0" smtClean="0">
                <a:solidFill>
                  <a:srgbClr val="FF0000"/>
                </a:solidFill>
              </a:rPr>
              <a:t>(give specific examples of the above in your answer)</a:t>
            </a:r>
            <a:endParaRPr lang="en-GB" dirty="0">
              <a:solidFill>
                <a:srgbClr val="FF0000"/>
              </a:solidFill>
            </a:endParaRPr>
          </a:p>
        </p:txBody>
      </p:sp>
    </p:spTree>
    <p:extLst>
      <p:ext uri="{BB962C8B-B14F-4D97-AF65-F5344CB8AC3E}">
        <p14:creationId xmlns:p14="http://schemas.microsoft.com/office/powerpoint/2010/main" val="197549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1" y="1436278"/>
            <a:ext cx="5564776" cy="2900591"/>
          </a:xfrm>
          <a:solidFill>
            <a:schemeClr val="accent1">
              <a:lumMod val="20000"/>
              <a:lumOff val="80000"/>
            </a:schemeClr>
          </a:solidFill>
        </p:spPr>
        <p:txBody>
          <a:bodyPr>
            <a:normAutofit fontScale="90000"/>
          </a:bodyPr>
          <a:lstStyle/>
          <a:p>
            <a:r>
              <a:rPr lang="en-GB" sz="2600" b="1" u="sng" dirty="0" smtClean="0"/>
              <a:t/>
            </a:r>
            <a:br>
              <a:rPr lang="en-GB" sz="2600" b="1" u="sng" dirty="0" smtClean="0"/>
            </a:br>
            <a:r>
              <a:rPr lang="en-GB" sz="2600" b="1" u="sng" dirty="0"/>
              <a:t/>
            </a:r>
            <a:br>
              <a:rPr lang="en-GB" sz="2600" b="1" u="sng" dirty="0"/>
            </a:br>
            <a:r>
              <a:rPr lang="en-GB" sz="2600" b="1" u="sng" dirty="0" smtClean="0"/>
              <a:t/>
            </a:r>
            <a:br>
              <a:rPr lang="en-GB" sz="2600" b="1" u="sng" dirty="0" smtClean="0"/>
            </a:br>
            <a:r>
              <a:rPr lang="en-GB" sz="2600" b="1" u="sng" dirty="0" smtClean="0"/>
              <a:t>Partner Talk</a:t>
            </a:r>
            <a:r>
              <a:rPr lang="en-GB" sz="2600" dirty="0" smtClean="0"/>
              <a:t> </a:t>
            </a:r>
            <a:r>
              <a:rPr lang="en-GB" sz="2600" b="1" dirty="0" smtClean="0"/>
              <a:t>– use data</a:t>
            </a:r>
            <a:r>
              <a:rPr lang="en-GB" sz="2600" dirty="0" smtClean="0"/>
              <a:t/>
            </a:r>
            <a:br>
              <a:rPr lang="en-GB" sz="2600" dirty="0" smtClean="0"/>
            </a:br>
            <a:r>
              <a:rPr lang="en-GB" sz="2600" dirty="0"/>
              <a:t/>
            </a:r>
            <a:br>
              <a:rPr lang="en-GB" sz="2600" dirty="0"/>
            </a:br>
            <a:r>
              <a:rPr lang="en-GB" sz="2600" b="1" dirty="0" smtClean="0"/>
              <a:t>What: </a:t>
            </a:r>
            <a:r>
              <a:rPr lang="en-GB" sz="2600" dirty="0"/>
              <a:t> </a:t>
            </a:r>
            <a:r>
              <a:rPr lang="en-GB" sz="2600" dirty="0" smtClean="0"/>
              <a:t>what do the initial text, table and graph show you about the uses of proteins and phospholipids? Which has more? </a:t>
            </a:r>
            <a:br>
              <a:rPr lang="en-GB" sz="2600" dirty="0" smtClean="0"/>
            </a:br>
            <a:r>
              <a:rPr lang="en-GB" sz="2600" dirty="0"/>
              <a:t/>
            </a:r>
            <a:br>
              <a:rPr lang="en-GB" sz="2600" dirty="0"/>
            </a:br>
            <a:r>
              <a:rPr lang="en-GB" sz="2600" b="1" dirty="0" smtClean="0"/>
              <a:t>How: </a:t>
            </a:r>
            <a:r>
              <a:rPr lang="en-GB" sz="2600" dirty="0" smtClean="0"/>
              <a:t>In pairs on mini whiteboards</a:t>
            </a:r>
            <a:br>
              <a:rPr lang="en-GB" sz="2600" dirty="0" smtClean="0"/>
            </a:br>
            <a:r>
              <a:rPr lang="en-GB" sz="2600" b="1" dirty="0"/>
              <a:t/>
            </a:r>
            <a:br>
              <a:rPr lang="en-GB" sz="2600" b="1" dirty="0"/>
            </a:br>
            <a:r>
              <a:rPr lang="en-GB" sz="2600" b="1" dirty="0" smtClean="0"/>
              <a:t>How long: </a:t>
            </a:r>
            <a:r>
              <a:rPr lang="en-GB" sz="2600" dirty="0"/>
              <a:t>2</a:t>
            </a:r>
            <a:r>
              <a:rPr lang="en-GB" sz="2600" dirty="0" smtClean="0"/>
              <a:t> minutes</a:t>
            </a:r>
            <a:br>
              <a:rPr lang="en-GB" sz="2600" dirty="0" smtClean="0"/>
            </a:br>
            <a:r>
              <a:rPr lang="en-GB" sz="2600" dirty="0"/>
              <a:t/>
            </a:r>
            <a:br>
              <a:rPr lang="en-GB" sz="2600" dirty="0"/>
            </a:br>
            <a:r>
              <a:rPr lang="en-GB" sz="2600" b="1" u="sng" dirty="0" smtClean="0"/>
              <a:t/>
            </a:r>
            <a:br>
              <a:rPr lang="en-GB" sz="2600" b="1" u="sng" dirty="0" smtClean="0"/>
            </a:br>
            <a:endParaRPr lang="en-GB" sz="2600" b="1" u="sng" dirty="0"/>
          </a:p>
        </p:txBody>
      </p:sp>
      <p:pic>
        <p:nvPicPr>
          <p:cNvPr id="4" name="Picture 3"/>
          <p:cNvPicPr>
            <a:picLocks noChangeAspect="1"/>
          </p:cNvPicPr>
          <p:nvPr/>
        </p:nvPicPr>
        <p:blipFill rotWithShape="1">
          <a:blip r:embed="rId2"/>
          <a:srcRect l="11020" t="19732" r="55890" b="11356"/>
          <a:stretch/>
        </p:blipFill>
        <p:spPr>
          <a:xfrm>
            <a:off x="169817" y="0"/>
            <a:ext cx="5776088" cy="6763227"/>
          </a:xfrm>
          <a:prstGeom prst="rect">
            <a:avLst/>
          </a:prstGeom>
        </p:spPr>
      </p:pic>
      <p:pic>
        <p:nvPicPr>
          <p:cNvPr id="5" name="Picture 4"/>
          <p:cNvPicPr>
            <a:picLocks noChangeAspect="1"/>
          </p:cNvPicPr>
          <p:nvPr/>
        </p:nvPicPr>
        <p:blipFill rotWithShape="1">
          <a:blip r:embed="rId3"/>
          <a:srcRect l="51540" t="25625" r="11715" b="63125"/>
          <a:stretch/>
        </p:blipFill>
        <p:spPr>
          <a:xfrm>
            <a:off x="5003074" y="0"/>
            <a:ext cx="7188925" cy="1237438"/>
          </a:xfrm>
          <a:prstGeom prst="rect">
            <a:avLst/>
          </a:prstGeom>
        </p:spPr>
      </p:pic>
      <p:sp>
        <p:nvSpPr>
          <p:cNvPr id="6" name="Oval 5"/>
          <p:cNvSpPr/>
          <p:nvPr/>
        </p:nvSpPr>
        <p:spPr>
          <a:xfrm>
            <a:off x="6400800" y="25491"/>
            <a:ext cx="809897" cy="36512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64003" y="0"/>
            <a:ext cx="2935814" cy="369332"/>
          </a:xfrm>
          <a:prstGeom prst="rect">
            <a:avLst/>
          </a:prstGeom>
          <a:noFill/>
        </p:spPr>
        <p:txBody>
          <a:bodyPr wrap="square" rtlCol="0">
            <a:spAutoFit/>
          </a:bodyPr>
          <a:lstStyle/>
          <a:p>
            <a:r>
              <a:rPr lang="en-GB" dirty="0" smtClean="0">
                <a:solidFill>
                  <a:srgbClr val="00B050"/>
                </a:solidFill>
              </a:rPr>
              <a:t>For/against and judgement</a:t>
            </a:r>
            <a:endParaRPr lang="en-GB" dirty="0">
              <a:solidFill>
                <a:srgbClr val="00B050"/>
              </a:solidFill>
            </a:endParaRPr>
          </a:p>
        </p:txBody>
      </p:sp>
      <p:sp>
        <p:nvSpPr>
          <p:cNvPr id="8" name="Oval 7"/>
          <p:cNvSpPr/>
          <p:nvPr/>
        </p:nvSpPr>
        <p:spPr>
          <a:xfrm>
            <a:off x="10666911" y="343841"/>
            <a:ext cx="932906" cy="390616"/>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6400800" y="4572000"/>
            <a:ext cx="5342709" cy="923330"/>
          </a:xfrm>
          <a:prstGeom prst="rect">
            <a:avLst/>
          </a:prstGeom>
          <a:noFill/>
        </p:spPr>
        <p:txBody>
          <a:bodyPr wrap="square" rtlCol="0">
            <a:spAutoFit/>
          </a:bodyPr>
          <a:lstStyle/>
          <a:p>
            <a:r>
              <a:rPr lang="en-GB" dirty="0" smtClean="0">
                <a:solidFill>
                  <a:srgbClr val="FF0000"/>
                </a:solidFill>
              </a:rPr>
              <a:t>Quantities of proteins and phospholipids in cell membrane are the same but proteins seem to have more functions.</a:t>
            </a:r>
            <a:endParaRPr lang="en-GB" dirty="0">
              <a:solidFill>
                <a:srgbClr val="FF0000"/>
              </a:solidFill>
            </a:endParaRPr>
          </a:p>
        </p:txBody>
      </p:sp>
    </p:spTree>
    <p:extLst>
      <p:ext uri="{BB962C8B-B14F-4D97-AF65-F5344CB8AC3E}">
        <p14:creationId xmlns:p14="http://schemas.microsoft.com/office/powerpoint/2010/main" val="140504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Photo"/>
          <p:cNvPicPr>
            <a:picLocks noChangeAspect="1" noChangeArrowheads="1"/>
          </p:cNvPicPr>
          <p:nvPr/>
        </p:nvPicPr>
        <p:blipFill>
          <a:blip r:embed="rId3">
            <a:extLst>
              <a:ext uri="{28A0092B-C50C-407E-A947-70E740481C1C}">
                <a14:useLocalDpi xmlns:a14="http://schemas.microsoft.com/office/drawing/2010/main" val="0"/>
              </a:ext>
            </a:extLst>
          </a:blip>
          <a:srcRect t="-2" r="-748" b="-6268"/>
          <a:stretch>
            <a:fillRect/>
          </a:stretch>
        </p:blipFill>
        <p:spPr bwMode="auto">
          <a:xfrm>
            <a:off x="1535113" y="668338"/>
            <a:ext cx="6373812"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txBox="1">
            <a:spLocks noChangeArrowheads="1"/>
          </p:cNvSpPr>
          <p:nvPr/>
        </p:nvSpPr>
        <p:spPr bwMode="auto">
          <a:xfrm>
            <a:off x="8324850" y="4527550"/>
            <a:ext cx="22050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ts val="750"/>
              </a:spcBef>
              <a:buFont typeface="Arial" panose="020B0604020202020204" pitchFamily="34" charset="0"/>
              <a:buNone/>
            </a:pPr>
            <a:endParaRPr lang="en-US" altLang="en-US" sz="900">
              <a:solidFill>
                <a:srgbClr val="000000"/>
              </a:solidFill>
            </a:endParaRPr>
          </a:p>
        </p:txBody>
      </p:sp>
      <p:sp>
        <p:nvSpPr>
          <p:cNvPr id="8" name="Rounded Rectangle 7"/>
          <p:cNvSpPr/>
          <p:nvPr/>
        </p:nvSpPr>
        <p:spPr>
          <a:xfrm>
            <a:off x="1695450" y="3446463"/>
            <a:ext cx="496888" cy="144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prstClr val="white"/>
              </a:solidFill>
            </a:endParaRPr>
          </a:p>
        </p:txBody>
      </p:sp>
      <p:sp>
        <p:nvSpPr>
          <p:cNvPr id="9" name="Rounded Rectangle 8"/>
          <p:cNvSpPr/>
          <p:nvPr/>
        </p:nvSpPr>
        <p:spPr>
          <a:xfrm>
            <a:off x="1846263" y="2352675"/>
            <a:ext cx="495300" cy="1444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prstClr val="white"/>
              </a:solidFill>
            </a:endParaRPr>
          </a:p>
        </p:txBody>
      </p:sp>
      <p:sp>
        <p:nvSpPr>
          <p:cNvPr id="10" name="Rounded Rectangle 9"/>
          <p:cNvSpPr/>
          <p:nvPr/>
        </p:nvSpPr>
        <p:spPr>
          <a:xfrm>
            <a:off x="2943225" y="1493838"/>
            <a:ext cx="496888" cy="144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prstClr val="white"/>
              </a:solidFill>
            </a:endParaRPr>
          </a:p>
        </p:txBody>
      </p:sp>
      <p:sp>
        <p:nvSpPr>
          <p:cNvPr id="11" name="Rounded Rectangle 10"/>
          <p:cNvSpPr/>
          <p:nvPr/>
        </p:nvSpPr>
        <p:spPr>
          <a:xfrm>
            <a:off x="5891213" y="2798763"/>
            <a:ext cx="496887" cy="144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prstClr val="white"/>
              </a:solidFill>
            </a:endParaRPr>
          </a:p>
        </p:txBody>
      </p:sp>
      <p:sp>
        <p:nvSpPr>
          <p:cNvPr id="12" name="Rounded Rectangle 11"/>
          <p:cNvSpPr/>
          <p:nvPr/>
        </p:nvSpPr>
        <p:spPr>
          <a:xfrm>
            <a:off x="4940300" y="3294063"/>
            <a:ext cx="496888" cy="144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prstClr val="white"/>
              </a:solidFill>
            </a:endParaRPr>
          </a:p>
        </p:txBody>
      </p:sp>
      <p:sp>
        <p:nvSpPr>
          <p:cNvPr id="13" name="Rounded Rectangle 12"/>
          <p:cNvSpPr/>
          <p:nvPr/>
        </p:nvSpPr>
        <p:spPr>
          <a:xfrm>
            <a:off x="3079750" y="4916488"/>
            <a:ext cx="495300" cy="144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prstClr val="white"/>
              </a:solidFill>
            </a:endParaRPr>
          </a:p>
        </p:txBody>
      </p:sp>
      <p:sp>
        <p:nvSpPr>
          <p:cNvPr id="2" name="TextBox 1"/>
          <p:cNvSpPr txBox="1"/>
          <p:nvPr/>
        </p:nvSpPr>
        <p:spPr>
          <a:xfrm>
            <a:off x="8069263" y="260350"/>
            <a:ext cx="3816350" cy="5864225"/>
          </a:xfrm>
          <a:prstGeom prst="rect">
            <a:avLst/>
          </a:prstGeom>
          <a:solidFill>
            <a:schemeClr val="accent1">
              <a:lumMod val="20000"/>
              <a:lumOff val="80000"/>
            </a:schemeClr>
          </a:solidFill>
          <a:ln>
            <a:solidFill>
              <a:schemeClr val="tx1"/>
            </a:solidFill>
          </a:ln>
        </p:spPr>
        <p:txBody>
          <a:bodyPr>
            <a:spAutoFit/>
          </a:bodyPr>
          <a:lstStyle/>
          <a:p>
            <a:pPr>
              <a:defRPr/>
            </a:pPr>
            <a:r>
              <a:rPr lang="en-GB" sz="3000" b="1" u="sng" dirty="0"/>
              <a:t>Partner Talk</a:t>
            </a:r>
          </a:p>
          <a:p>
            <a:pPr>
              <a:defRPr/>
            </a:pPr>
            <a:endParaRPr lang="en-GB" sz="2500" b="1" u="sng" dirty="0"/>
          </a:p>
          <a:p>
            <a:pPr>
              <a:defRPr/>
            </a:pPr>
            <a:r>
              <a:rPr lang="en-GB" sz="2400" b="1" u="sng" dirty="0"/>
              <a:t>What</a:t>
            </a:r>
            <a:r>
              <a:rPr lang="en-GB" sz="2400" dirty="0"/>
              <a:t>: describe what happens in a reflex arc</a:t>
            </a:r>
          </a:p>
          <a:p>
            <a:pPr>
              <a:defRPr/>
            </a:pPr>
            <a:endParaRPr lang="en-GB" sz="2400" b="1" u="sng" dirty="0"/>
          </a:p>
          <a:p>
            <a:pPr>
              <a:defRPr/>
            </a:pPr>
            <a:r>
              <a:rPr lang="en-GB" sz="2400" b="1" u="sng" dirty="0"/>
              <a:t>How</a:t>
            </a:r>
            <a:r>
              <a:rPr lang="en-GB" sz="2400" b="1" dirty="0"/>
              <a:t>: </a:t>
            </a:r>
            <a:r>
              <a:rPr lang="en-GB" sz="2400" dirty="0"/>
              <a:t>Number 1 describe to number 2 first. Number 2 give feedback</a:t>
            </a:r>
          </a:p>
          <a:p>
            <a:pPr>
              <a:defRPr/>
            </a:pPr>
            <a:r>
              <a:rPr lang="en-GB" sz="2400" dirty="0"/>
              <a:t>Then number 2 describe to number 1. Number 1 give feedback.</a:t>
            </a:r>
          </a:p>
          <a:p>
            <a:pPr>
              <a:defRPr/>
            </a:pPr>
            <a:endParaRPr lang="en-GB" sz="2400" dirty="0"/>
          </a:p>
          <a:p>
            <a:pPr>
              <a:defRPr/>
            </a:pPr>
            <a:r>
              <a:rPr lang="en-GB" sz="2400" b="1" u="sng" dirty="0"/>
              <a:t>How long: </a:t>
            </a:r>
          </a:p>
          <a:p>
            <a:pPr>
              <a:defRPr/>
            </a:pPr>
            <a:r>
              <a:rPr lang="en-GB" sz="2400" dirty="0"/>
              <a:t>2 minutes</a:t>
            </a:r>
          </a:p>
          <a:p>
            <a:pPr>
              <a:defRPr/>
            </a:pPr>
            <a:endParaRPr lang="en-GB" sz="2500" b="1" u="sng" dirty="0"/>
          </a:p>
        </p:txBody>
      </p:sp>
    </p:spTree>
    <p:extLst>
      <p:ext uri="{BB962C8B-B14F-4D97-AF65-F5344CB8AC3E}">
        <p14:creationId xmlns:p14="http://schemas.microsoft.com/office/powerpoint/2010/main" val="3122262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1" y="1436278"/>
            <a:ext cx="5564776" cy="888911"/>
          </a:xfrm>
          <a:solidFill>
            <a:srgbClr val="FFC000"/>
          </a:solidFill>
        </p:spPr>
        <p:txBody>
          <a:bodyPr>
            <a:normAutofit fontScale="90000"/>
          </a:bodyPr>
          <a:lstStyle/>
          <a:p>
            <a:r>
              <a:rPr lang="en-GB" sz="2600" b="1" u="sng" dirty="0" smtClean="0"/>
              <a:t/>
            </a:r>
            <a:br>
              <a:rPr lang="en-GB" sz="2600" b="1" u="sng" dirty="0" smtClean="0"/>
            </a:br>
            <a:r>
              <a:rPr lang="en-GB" sz="2600" b="1" u="sng" dirty="0"/>
              <a:t/>
            </a:r>
            <a:br>
              <a:rPr lang="en-GB" sz="2600" b="1" u="sng" dirty="0"/>
            </a:br>
            <a:r>
              <a:rPr lang="en-GB" sz="2900" b="1" u="sng" dirty="0" smtClean="0"/>
              <a:t/>
            </a:r>
            <a:br>
              <a:rPr lang="en-GB" sz="2900" b="1" u="sng" dirty="0" smtClean="0"/>
            </a:br>
            <a:r>
              <a:rPr lang="en-GB" sz="2900" b="1" u="sng" dirty="0" smtClean="0"/>
              <a:t>Task: now answer the question</a:t>
            </a:r>
            <a:r>
              <a:rPr lang="en-GB" sz="2900" dirty="0" smtClean="0"/>
              <a:t/>
            </a:r>
            <a:br>
              <a:rPr lang="en-GB" sz="2900" dirty="0" smtClean="0"/>
            </a:br>
            <a:r>
              <a:rPr lang="en-GB" sz="2600" dirty="0"/>
              <a:t/>
            </a:r>
            <a:br>
              <a:rPr lang="en-GB" sz="2600" dirty="0"/>
            </a:br>
            <a:r>
              <a:rPr lang="en-GB" sz="2600" b="1" u="sng" dirty="0" smtClean="0"/>
              <a:t/>
            </a:r>
            <a:br>
              <a:rPr lang="en-GB" sz="2600" b="1" u="sng" dirty="0" smtClean="0"/>
            </a:br>
            <a:endParaRPr lang="en-GB" sz="2600" b="1" u="sng" dirty="0"/>
          </a:p>
        </p:txBody>
      </p:sp>
      <p:pic>
        <p:nvPicPr>
          <p:cNvPr id="4" name="Picture 3"/>
          <p:cNvPicPr>
            <a:picLocks noChangeAspect="1"/>
          </p:cNvPicPr>
          <p:nvPr/>
        </p:nvPicPr>
        <p:blipFill rotWithShape="1">
          <a:blip r:embed="rId2"/>
          <a:srcRect l="11020" t="19732" r="55890" b="11356"/>
          <a:stretch/>
        </p:blipFill>
        <p:spPr>
          <a:xfrm>
            <a:off x="169817" y="0"/>
            <a:ext cx="5776088" cy="6763227"/>
          </a:xfrm>
          <a:prstGeom prst="rect">
            <a:avLst/>
          </a:prstGeom>
        </p:spPr>
      </p:pic>
      <p:pic>
        <p:nvPicPr>
          <p:cNvPr id="5" name="Picture 4"/>
          <p:cNvPicPr>
            <a:picLocks noChangeAspect="1"/>
          </p:cNvPicPr>
          <p:nvPr/>
        </p:nvPicPr>
        <p:blipFill rotWithShape="1">
          <a:blip r:embed="rId3"/>
          <a:srcRect l="51540" t="25625" r="11715" b="63125"/>
          <a:stretch/>
        </p:blipFill>
        <p:spPr>
          <a:xfrm>
            <a:off x="5003074" y="0"/>
            <a:ext cx="7188925" cy="1237438"/>
          </a:xfrm>
          <a:prstGeom prst="rect">
            <a:avLst/>
          </a:prstGeom>
        </p:spPr>
      </p:pic>
      <p:sp>
        <p:nvSpPr>
          <p:cNvPr id="6" name="Oval 5"/>
          <p:cNvSpPr/>
          <p:nvPr/>
        </p:nvSpPr>
        <p:spPr>
          <a:xfrm>
            <a:off x="6400800" y="25491"/>
            <a:ext cx="809897" cy="36512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64003" y="0"/>
            <a:ext cx="2935814" cy="369332"/>
          </a:xfrm>
          <a:prstGeom prst="rect">
            <a:avLst/>
          </a:prstGeom>
          <a:noFill/>
        </p:spPr>
        <p:txBody>
          <a:bodyPr wrap="square" rtlCol="0">
            <a:spAutoFit/>
          </a:bodyPr>
          <a:lstStyle/>
          <a:p>
            <a:r>
              <a:rPr lang="en-GB" dirty="0" smtClean="0">
                <a:solidFill>
                  <a:srgbClr val="00B050"/>
                </a:solidFill>
              </a:rPr>
              <a:t>For/against and judgement</a:t>
            </a:r>
            <a:endParaRPr lang="en-GB" dirty="0">
              <a:solidFill>
                <a:srgbClr val="00B050"/>
              </a:solidFill>
            </a:endParaRPr>
          </a:p>
        </p:txBody>
      </p:sp>
      <p:sp>
        <p:nvSpPr>
          <p:cNvPr id="8" name="Oval 7"/>
          <p:cNvSpPr/>
          <p:nvPr/>
        </p:nvSpPr>
        <p:spPr>
          <a:xfrm>
            <a:off x="10666911" y="343841"/>
            <a:ext cx="932906" cy="390616"/>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6512987" y="2704012"/>
            <a:ext cx="1583934" cy="369332"/>
          </a:xfrm>
          <a:prstGeom prst="rect">
            <a:avLst/>
          </a:prstGeom>
          <a:noFill/>
        </p:spPr>
        <p:txBody>
          <a:bodyPr wrap="square" rtlCol="0">
            <a:spAutoFit/>
          </a:bodyPr>
          <a:lstStyle/>
          <a:p>
            <a:r>
              <a:rPr lang="en-GB" dirty="0" smtClean="0">
                <a:solidFill>
                  <a:srgbClr val="FF0000"/>
                </a:solidFill>
              </a:rPr>
              <a:t>(5 minutes)</a:t>
            </a:r>
            <a:endParaRPr lang="en-GB" dirty="0">
              <a:solidFill>
                <a:srgbClr val="FF0000"/>
              </a:solidFill>
            </a:endParaRPr>
          </a:p>
        </p:txBody>
      </p:sp>
    </p:spTree>
    <p:extLst>
      <p:ext uri="{BB962C8B-B14F-4D97-AF65-F5344CB8AC3E}">
        <p14:creationId xmlns:p14="http://schemas.microsoft.com/office/powerpoint/2010/main" val="412976620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153989" cy="1325563"/>
          </a:xfrm>
          <a:solidFill>
            <a:srgbClr val="92D050"/>
          </a:solidFill>
        </p:spPr>
        <p:txBody>
          <a:bodyPr>
            <a:normAutofit/>
          </a:bodyPr>
          <a:lstStyle/>
          <a:p>
            <a:r>
              <a:rPr lang="en-GB" sz="4000" u="sng" dirty="0" smtClean="0"/>
              <a:t>Mark your answers</a:t>
            </a:r>
            <a:endParaRPr lang="en-GB" sz="4000" u="sng" dirty="0"/>
          </a:p>
        </p:txBody>
      </p:sp>
      <p:sp>
        <p:nvSpPr>
          <p:cNvPr id="3" name="Content Placeholder 2"/>
          <p:cNvSpPr>
            <a:spLocks noGrp="1"/>
          </p:cNvSpPr>
          <p:nvPr>
            <p:ph idx="1"/>
          </p:nvPr>
        </p:nvSpPr>
        <p:spPr/>
        <p:txBody>
          <a:bodyPr/>
          <a:lstStyle/>
          <a:p>
            <a:endParaRPr lang="en-GB"/>
          </a:p>
        </p:txBody>
      </p:sp>
      <p:pic>
        <p:nvPicPr>
          <p:cNvPr id="4" name="Picture 3"/>
          <p:cNvPicPr/>
          <p:nvPr/>
        </p:nvPicPr>
        <p:blipFill rotWithShape="1">
          <a:blip r:embed="rId2">
            <a:extLst>
              <a:ext uri="{28A0092B-C50C-407E-A947-70E740481C1C}">
                <a14:useLocalDpi xmlns:a14="http://schemas.microsoft.com/office/drawing/2010/main" val="0"/>
              </a:ext>
            </a:extLst>
          </a:blip>
          <a:srcRect t="18622"/>
          <a:stretch/>
        </p:blipFill>
        <p:spPr bwMode="auto">
          <a:xfrm>
            <a:off x="4585063" y="0"/>
            <a:ext cx="6667500" cy="6735808"/>
          </a:xfrm>
          <a:prstGeom prst="rect">
            <a:avLst/>
          </a:prstGeom>
          <a:noFill/>
          <a:ln>
            <a:noFill/>
          </a:ln>
        </p:spPr>
      </p:pic>
    </p:spTree>
    <p:extLst>
      <p:ext uri="{BB962C8B-B14F-4D97-AF65-F5344CB8AC3E}">
        <p14:creationId xmlns:p14="http://schemas.microsoft.com/office/powerpoint/2010/main" val="33806157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534193" y="117566"/>
            <a:ext cx="7171509" cy="6622868"/>
          </a:xfrm>
          <a:prstGeom prst="rect">
            <a:avLst/>
          </a:prstGeom>
          <a:noFill/>
          <a:ln>
            <a:noFill/>
          </a:ln>
        </p:spPr>
      </p:pic>
    </p:spTree>
    <p:extLst>
      <p:ext uri="{BB962C8B-B14F-4D97-AF65-F5344CB8AC3E}">
        <p14:creationId xmlns:p14="http://schemas.microsoft.com/office/powerpoint/2010/main" val="416609959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10532" t="20624" r="53280" b="35749"/>
          <a:stretch/>
        </p:blipFill>
        <p:spPr>
          <a:xfrm>
            <a:off x="0" y="0"/>
            <a:ext cx="8233827" cy="5580529"/>
          </a:xfrm>
          <a:prstGeom prst="rect">
            <a:avLst/>
          </a:prstGeom>
        </p:spPr>
      </p:pic>
      <p:pic>
        <p:nvPicPr>
          <p:cNvPr id="5" name="Picture 4"/>
          <p:cNvPicPr>
            <a:picLocks noChangeAspect="1"/>
          </p:cNvPicPr>
          <p:nvPr/>
        </p:nvPicPr>
        <p:blipFill rotWithShape="1">
          <a:blip r:embed="rId3"/>
          <a:srcRect l="51138" t="34197" r="11013" b="58839"/>
          <a:stretch/>
        </p:blipFill>
        <p:spPr>
          <a:xfrm>
            <a:off x="0" y="5852159"/>
            <a:ext cx="9723101" cy="1005841"/>
          </a:xfrm>
          <a:prstGeom prst="rect">
            <a:avLst/>
          </a:prstGeom>
        </p:spPr>
      </p:pic>
      <p:sp>
        <p:nvSpPr>
          <p:cNvPr id="6" name="Oval 5"/>
          <p:cNvSpPr/>
          <p:nvPr/>
        </p:nvSpPr>
        <p:spPr>
          <a:xfrm>
            <a:off x="4428309" y="5852159"/>
            <a:ext cx="2599509" cy="458621"/>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6096000" y="2797680"/>
            <a:ext cx="5316581" cy="2849757"/>
          </a:xfrm>
          <a:prstGeom prst="rect">
            <a:avLst/>
          </a:prstGeom>
          <a:solidFill>
            <a:schemeClr val="accent1">
              <a:lumMod val="20000"/>
              <a:lumOff val="80000"/>
            </a:schemeClr>
          </a:solidFill>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900" b="1" u="sng" dirty="0" smtClean="0"/>
              <a:t>Partner Talk</a:t>
            </a:r>
            <a:r>
              <a:rPr lang="en-GB" sz="2900" dirty="0" smtClean="0"/>
              <a:t> </a:t>
            </a:r>
            <a:br>
              <a:rPr lang="en-GB" sz="2900" dirty="0" smtClean="0"/>
            </a:br>
            <a:r>
              <a:rPr lang="en-GB" sz="2900" dirty="0" smtClean="0"/>
              <a:t/>
            </a:r>
            <a:br>
              <a:rPr lang="en-GB" sz="2900" dirty="0" smtClean="0"/>
            </a:br>
            <a:r>
              <a:rPr lang="en-GB" sz="2900" b="1" dirty="0" smtClean="0"/>
              <a:t>What: </a:t>
            </a:r>
            <a:r>
              <a:rPr lang="en-GB" sz="2900" dirty="0" smtClean="0"/>
              <a:t>for results to be accepted they need to be valid. What information are you missing that would be needed for the scientific community to accept these results?</a:t>
            </a:r>
            <a:br>
              <a:rPr lang="en-GB" sz="2900" dirty="0" smtClean="0"/>
            </a:br>
            <a:r>
              <a:rPr lang="en-GB" sz="2900" dirty="0" smtClean="0"/>
              <a:t/>
            </a:r>
            <a:br>
              <a:rPr lang="en-GB" sz="2900" dirty="0" smtClean="0"/>
            </a:br>
            <a:r>
              <a:rPr lang="en-GB" sz="2900" b="1" dirty="0" smtClean="0"/>
              <a:t>How: </a:t>
            </a:r>
            <a:r>
              <a:rPr lang="en-GB" sz="2900" dirty="0" smtClean="0"/>
              <a:t>In pairs</a:t>
            </a:r>
            <a:br>
              <a:rPr lang="en-GB" sz="2900" dirty="0" smtClean="0"/>
            </a:br>
            <a:r>
              <a:rPr lang="en-GB" sz="2900" b="1" dirty="0" smtClean="0"/>
              <a:t/>
            </a:r>
            <a:br>
              <a:rPr lang="en-GB" sz="2900" b="1" dirty="0" smtClean="0"/>
            </a:br>
            <a:r>
              <a:rPr lang="en-GB" sz="2900" b="1" dirty="0" smtClean="0"/>
              <a:t>How long: </a:t>
            </a:r>
            <a:r>
              <a:rPr lang="en-GB" sz="2900" dirty="0"/>
              <a:t>1</a:t>
            </a:r>
            <a:r>
              <a:rPr lang="en-GB" sz="2900" dirty="0" smtClean="0"/>
              <a:t> minute</a:t>
            </a:r>
            <a:endParaRPr lang="en-GB" sz="2600" b="1" u="sng" dirty="0"/>
          </a:p>
        </p:txBody>
      </p:sp>
      <p:sp>
        <p:nvSpPr>
          <p:cNvPr id="8" name="TextBox 7"/>
          <p:cNvSpPr txBox="1"/>
          <p:nvPr/>
        </p:nvSpPr>
        <p:spPr>
          <a:xfrm>
            <a:off x="6096000" y="5445425"/>
            <a:ext cx="5342709" cy="369332"/>
          </a:xfrm>
          <a:prstGeom prst="rect">
            <a:avLst/>
          </a:prstGeom>
          <a:noFill/>
        </p:spPr>
        <p:txBody>
          <a:bodyPr wrap="square" rtlCol="0">
            <a:spAutoFit/>
          </a:bodyPr>
          <a:lstStyle/>
          <a:p>
            <a:r>
              <a:rPr lang="en-GB" dirty="0" smtClean="0">
                <a:solidFill>
                  <a:srgbClr val="FF0000"/>
                </a:solidFill>
              </a:rPr>
              <a:t>e.g. sample size, controls such as gender of people ….</a:t>
            </a:r>
            <a:endParaRPr lang="en-GB" dirty="0">
              <a:solidFill>
                <a:srgbClr val="FF0000"/>
              </a:solidFill>
            </a:endParaRPr>
          </a:p>
        </p:txBody>
      </p:sp>
    </p:spTree>
    <p:extLst>
      <p:ext uri="{BB962C8B-B14F-4D97-AF65-F5344CB8AC3E}">
        <p14:creationId xmlns:p14="http://schemas.microsoft.com/office/powerpoint/2010/main" val="383948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rotWithShape="1">
          <a:blip r:embed="rId2"/>
          <a:srcRect l="10532" t="20624" r="53280" b="35749"/>
          <a:stretch/>
        </p:blipFill>
        <p:spPr>
          <a:xfrm>
            <a:off x="0" y="0"/>
            <a:ext cx="8233827" cy="5580529"/>
          </a:xfrm>
          <a:prstGeom prst="rect">
            <a:avLst/>
          </a:prstGeom>
        </p:spPr>
      </p:pic>
      <p:pic>
        <p:nvPicPr>
          <p:cNvPr id="5" name="Picture 4"/>
          <p:cNvPicPr>
            <a:picLocks noChangeAspect="1"/>
          </p:cNvPicPr>
          <p:nvPr/>
        </p:nvPicPr>
        <p:blipFill rotWithShape="1">
          <a:blip r:embed="rId3"/>
          <a:srcRect l="51138" t="34197" r="11013" b="58839"/>
          <a:stretch/>
        </p:blipFill>
        <p:spPr>
          <a:xfrm>
            <a:off x="0" y="5852159"/>
            <a:ext cx="9723101" cy="1005841"/>
          </a:xfrm>
          <a:prstGeom prst="rect">
            <a:avLst/>
          </a:prstGeom>
        </p:spPr>
      </p:pic>
      <p:sp>
        <p:nvSpPr>
          <p:cNvPr id="6" name="Oval 5"/>
          <p:cNvSpPr/>
          <p:nvPr/>
        </p:nvSpPr>
        <p:spPr>
          <a:xfrm>
            <a:off x="4428309" y="5852159"/>
            <a:ext cx="2599509" cy="458621"/>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p:cNvSpPr txBox="1">
            <a:spLocks/>
          </p:cNvSpPr>
          <p:nvPr/>
        </p:nvSpPr>
        <p:spPr>
          <a:xfrm>
            <a:off x="6096000" y="2949981"/>
            <a:ext cx="5564776" cy="888911"/>
          </a:xfrm>
          <a:prstGeom prst="rect">
            <a:avLst/>
          </a:prstGeom>
          <a:solidFill>
            <a:srgbClr val="FFC000"/>
          </a:solidFill>
        </p:spPr>
        <p:txBody>
          <a:bodyPr vert="horz" lIns="91440" tIns="45720" rIns="91440" bIns="45720" rtlCol="0" anchor="ctr">
            <a:normAutofit fontScale="4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600" b="1" u="sng" dirty="0" smtClean="0"/>
              <a:t/>
            </a:r>
            <a:br>
              <a:rPr lang="en-GB" sz="2600" b="1" u="sng" dirty="0" smtClean="0"/>
            </a:br>
            <a:r>
              <a:rPr lang="en-GB" sz="5700" b="1" u="sng" dirty="0" smtClean="0"/>
              <a:t>Task: now answer the question</a:t>
            </a:r>
            <a:r>
              <a:rPr lang="en-GB" sz="2900" dirty="0" smtClean="0"/>
              <a:t/>
            </a:r>
            <a:br>
              <a:rPr lang="en-GB" sz="2900" dirty="0" smtClean="0"/>
            </a:br>
            <a:r>
              <a:rPr lang="en-GB" sz="2600" dirty="0" smtClean="0"/>
              <a:t/>
            </a:r>
            <a:br>
              <a:rPr lang="en-GB" sz="2600" dirty="0" smtClean="0"/>
            </a:br>
            <a:r>
              <a:rPr lang="en-GB" sz="2600" b="1" u="sng" dirty="0" smtClean="0"/>
              <a:t/>
            </a:r>
            <a:br>
              <a:rPr lang="en-GB" sz="2600" b="1" u="sng" dirty="0" smtClean="0"/>
            </a:br>
            <a:endParaRPr lang="en-GB" sz="2600" b="1" u="sng" dirty="0"/>
          </a:p>
        </p:txBody>
      </p:sp>
      <p:sp>
        <p:nvSpPr>
          <p:cNvPr id="9" name="TextBox 8"/>
          <p:cNvSpPr txBox="1"/>
          <p:nvPr/>
        </p:nvSpPr>
        <p:spPr>
          <a:xfrm>
            <a:off x="6421547" y="4110522"/>
            <a:ext cx="1583934" cy="369332"/>
          </a:xfrm>
          <a:prstGeom prst="rect">
            <a:avLst/>
          </a:prstGeom>
          <a:noFill/>
        </p:spPr>
        <p:txBody>
          <a:bodyPr wrap="square" rtlCol="0">
            <a:spAutoFit/>
          </a:bodyPr>
          <a:lstStyle/>
          <a:p>
            <a:r>
              <a:rPr lang="en-GB" dirty="0" smtClean="0">
                <a:solidFill>
                  <a:srgbClr val="FF0000"/>
                </a:solidFill>
              </a:rPr>
              <a:t>(3 minutes)</a:t>
            </a:r>
            <a:endParaRPr lang="en-GB" dirty="0">
              <a:solidFill>
                <a:srgbClr val="FF0000"/>
              </a:solidFill>
            </a:endParaRPr>
          </a:p>
        </p:txBody>
      </p:sp>
    </p:spTree>
    <p:extLst>
      <p:ext uri="{BB962C8B-B14F-4D97-AF65-F5344CB8AC3E}">
        <p14:creationId xmlns:p14="http://schemas.microsoft.com/office/powerpoint/2010/main" val="424553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486399" y="0"/>
            <a:ext cx="6411141" cy="6883309"/>
          </a:xfrm>
          <a:prstGeom prst="rect">
            <a:avLst/>
          </a:prstGeom>
          <a:noFill/>
          <a:ln>
            <a:noFill/>
          </a:ln>
        </p:spPr>
      </p:pic>
      <p:sp>
        <p:nvSpPr>
          <p:cNvPr id="5" name="Title 1"/>
          <p:cNvSpPr txBox="1">
            <a:spLocks/>
          </p:cNvSpPr>
          <p:nvPr/>
        </p:nvSpPr>
        <p:spPr>
          <a:xfrm>
            <a:off x="0" y="0"/>
            <a:ext cx="4153989" cy="1325563"/>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u="sng" smtClean="0"/>
              <a:t>Mark your answers</a:t>
            </a:r>
            <a:endParaRPr lang="en-GB" sz="4000" u="sng" dirty="0"/>
          </a:p>
        </p:txBody>
      </p:sp>
    </p:spTree>
    <p:extLst>
      <p:ext uri="{BB962C8B-B14F-4D97-AF65-F5344CB8AC3E}">
        <p14:creationId xmlns:p14="http://schemas.microsoft.com/office/powerpoint/2010/main" val="127106669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3175"/>
            <a:ext cx="12192000" cy="1325563"/>
          </a:xfrm>
          <a:solidFill>
            <a:srgbClr val="FFC000"/>
          </a:solidFill>
        </p:spPr>
        <p:txBody>
          <a:bodyPr/>
          <a:lstStyle/>
          <a:p>
            <a:pPr eaLnBrk="1" hangingPunct="1"/>
            <a:r>
              <a:rPr lang="en-GB" altLang="en-US" b="1" u="sng" dirty="0" smtClean="0"/>
              <a:t>Exam Question Booklet: </a:t>
            </a:r>
          </a:p>
        </p:txBody>
      </p:sp>
      <p:sp>
        <p:nvSpPr>
          <p:cNvPr id="53251" name="Content Placeholder 2"/>
          <p:cNvSpPr>
            <a:spLocks noGrp="1"/>
          </p:cNvSpPr>
          <p:nvPr>
            <p:ph idx="1"/>
          </p:nvPr>
        </p:nvSpPr>
        <p:spPr>
          <a:xfrm>
            <a:off x="334963" y="1844675"/>
            <a:ext cx="11018837" cy="4332288"/>
          </a:xfrm>
        </p:spPr>
        <p:txBody>
          <a:bodyPr/>
          <a:lstStyle/>
          <a:p>
            <a:pPr eaLnBrk="1" hangingPunct="1"/>
            <a:r>
              <a:rPr lang="en-GB" altLang="en-US" dirty="0" smtClean="0"/>
              <a:t>Complete the exam questions in the booklet provided by your teacher now and </a:t>
            </a:r>
            <a:r>
              <a:rPr lang="en-GB" altLang="en-US" b="1" dirty="0" smtClean="0"/>
              <a:t>finish for homework</a:t>
            </a:r>
            <a:r>
              <a:rPr lang="en-GB" altLang="en-US" dirty="0" smtClean="0"/>
              <a:t>.</a:t>
            </a:r>
          </a:p>
          <a:p>
            <a:pPr eaLnBrk="1" hangingPunct="1"/>
            <a:endParaRPr lang="en-GB" altLang="en-US" dirty="0" smtClean="0"/>
          </a:p>
          <a:p>
            <a:pPr eaLnBrk="1" hangingPunct="1"/>
            <a:r>
              <a:rPr lang="en-GB" altLang="en-US" dirty="0" smtClean="0"/>
              <a:t>The teacher will project some of the questions on the </a:t>
            </a:r>
            <a:r>
              <a:rPr lang="en-GB" altLang="en-US" dirty="0" err="1" smtClean="0"/>
              <a:t>visualiser</a:t>
            </a:r>
            <a:r>
              <a:rPr lang="en-GB" altLang="en-US" dirty="0" smtClean="0"/>
              <a:t> to help you to answer them.</a:t>
            </a:r>
          </a:p>
        </p:txBody>
      </p:sp>
    </p:spTree>
    <p:extLst>
      <p:ext uri="{BB962C8B-B14F-4D97-AF65-F5344CB8AC3E}">
        <p14:creationId xmlns:p14="http://schemas.microsoft.com/office/powerpoint/2010/main" val="971027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59"/>
          </a:xfrm>
          <a:solidFill>
            <a:schemeClr val="accent1">
              <a:lumMod val="20000"/>
              <a:lumOff val="80000"/>
            </a:schemeClr>
          </a:solidFill>
        </p:spPr>
        <p:txBody>
          <a:bodyPr/>
          <a:lstStyle/>
          <a:p>
            <a:r>
              <a:rPr lang="en-GB" b="1" u="sng" dirty="0" smtClean="0"/>
              <a:t>Key word definitions testing</a:t>
            </a:r>
            <a:endParaRPr lang="en-GB" b="1" u="sng" dirty="0"/>
          </a:p>
        </p:txBody>
      </p:sp>
      <p:sp>
        <p:nvSpPr>
          <p:cNvPr id="3" name="Content Placeholder 2"/>
          <p:cNvSpPr>
            <a:spLocks noGrp="1"/>
          </p:cNvSpPr>
          <p:nvPr>
            <p:ph idx="1"/>
          </p:nvPr>
        </p:nvSpPr>
        <p:spPr>
          <a:xfrm>
            <a:off x="156754" y="1554480"/>
            <a:ext cx="11197049" cy="4622483"/>
          </a:xfrm>
        </p:spPr>
        <p:txBody>
          <a:bodyPr/>
          <a:lstStyle/>
          <a:p>
            <a:pPr marL="0" indent="0">
              <a:buNone/>
            </a:pPr>
            <a:r>
              <a:rPr lang="en-GB" b="1" dirty="0" smtClean="0"/>
              <a:t>What: </a:t>
            </a:r>
            <a:r>
              <a:rPr lang="en-GB" dirty="0" smtClean="0"/>
              <a:t>quiz your partner to see which words they can give you the definitions for </a:t>
            </a:r>
          </a:p>
          <a:p>
            <a:pPr marL="0" indent="0">
              <a:buNone/>
            </a:pPr>
            <a:endParaRPr lang="en-GB" dirty="0"/>
          </a:p>
          <a:p>
            <a:pPr marL="0" indent="0">
              <a:buNone/>
            </a:pPr>
            <a:r>
              <a:rPr lang="en-GB" b="1" dirty="0" smtClean="0"/>
              <a:t>How: </a:t>
            </a:r>
            <a:r>
              <a:rPr lang="en-GB" dirty="0" smtClean="0"/>
              <a:t>in pairs using the glossaries </a:t>
            </a:r>
          </a:p>
          <a:p>
            <a:pPr marL="0" indent="0">
              <a:buNone/>
            </a:pPr>
            <a:endParaRPr lang="en-GB" dirty="0"/>
          </a:p>
          <a:p>
            <a:pPr marL="0" indent="0">
              <a:buNone/>
            </a:pPr>
            <a:r>
              <a:rPr lang="en-GB" b="1" dirty="0" smtClean="0"/>
              <a:t>How long: </a:t>
            </a:r>
            <a:r>
              <a:rPr lang="en-GB" dirty="0" smtClean="0"/>
              <a:t>5 minutes </a:t>
            </a:r>
          </a:p>
        </p:txBody>
      </p:sp>
    </p:spTree>
    <p:extLst>
      <p:ext uri="{BB962C8B-B14F-4D97-AF65-F5344CB8AC3E}">
        <p14:creationId xmlns:p14="http://schemas.microsoft.com/office/powerpoint/2010/main" val="2660117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1">
              <a:lumMod val="20000"/>
              <a:lumOff val="80000"/>
            </a:schemeClr>
          </a:solidFill>
        </p:spPr>
        <p:txBody>
          <a:bodyPr rtlCol="0">
            <a:normAutofit/>
          </a:bodyPr>
          <a:lstStyle/>
          <a:p>
            <a:pPr eaLnBrk="1" fontAlgn="auto" hangingPunct="1">
              <a:spcAft>
                <a:spcPts val="0"/>
              </a:spcAft>
              <a:defRPr/>
            </a:pPr>
            <a:r>
              <a:rPr lang="en-GB" b="1" u="sng" dirty="0" smtClean="0"/>
              <a:t>Exit Ticket</a:t>
            </a:r>
            <a:endParaRPr lang="en-GB" b="1" u="sng" dirty="0"/>
          </a:p>
        </p:txBody>
      </p:sp>
      <p:sp>
        <p:nvSpPr>
          <p:cNvPr id="54275" name="Content Placeholder 2"/>
          <p:cNvSpPr>
            <a:spLocks noGrp="1"/>
          </p:cNvSpPr>
          <p:nvPr>
            <p:ph idx="1"/>
          </p:nvPr>
        </p:nvSpPr>
        <p:spPr>
          <a:xfrm>
            <a:off x="119063" y="1412875"/>
            <a:ext cx="11953875" cy="5256213"/>
          </a:xfrm>
        </p:spPr>
        <p:txBody>
          <a:bodyPr>
            <a:normAutofit fontScale="85000" lnSpcReduction="20000"/>
          </a:bodyPr>
          <a:lstStyle/>
          <a:p>
            <a:pPr marL="0" indent="0" eaLnBrk="1" hangingPunct="1">
              <a:buFont typeface="Arial" panose="020B0604020202020204" pitchFamily="34" charset="0"/>
              <a:buNone/>
            </a:pPr>
            <a:r>
              <a:rPr lang="en-GB" altLang="en-US" b="1" dirty="0" smtClean="0"/>
              <a:t>Traffic light your PLC for: </a:t>
            </a:r>
          </a:p>
          <a:p>
            <a:pPr marL="0" indent="0">
              <a:buNone/>
            </a:pPr>
            <a:r>
              <a:rPr lang="en-GB" altLang="en-US" dirty="0" smtClean="0"/>
              <a:t> </a:t>
            </a:r>
            <a:r>
              <a:rPr lang="en-US" altLang="en-US" dirty="0"/>
              <a:t>8.1 Know the structure and function of sensory, relay and motor </a:t>
            </a:r>
            <a:r>
              <a:rPr lang="en-US" altLang="en-US" dirty="0" err="1"/>
              <a:t>neurones</a:t>
            </a:r>
            <a:r>
              <a:rPr lang="en-US" altLang="en-US" dirty="0"/>
              <a:t> including the role of Schwann cells and myelination. </a:t>
            </a:r>
          </a:p>
          <a:p>
            <a:pPr marL="0" indent="0">
              <a:buNone/>
            </a:pPr>
            <a:r>
              <a:rPr lang="en-US" altLang="en-US" dirty="0"/>
              <a:t>8.2 i) Understand how the nervous systems of organisms can cause effectors to respond to a stimulus.</a:t>
            </a:r>
          </a:p>
          <a:p>
            <a:pPr marL="0" indent="0">
              <a:buNone/>
            </a:pPr>
            <a:r>
              <a:rPr lang="en-US" altLang="en-US" dirty="0"/>
              <a:t>ii) Understand how the pupil dilates and contracts. </a:t>
            </a:r>
          </a:p>
          <a:p>
            <a:pPr marL="0" indent="0">
              <a:buNone/>
            </a:pPr>
            <a:r>
              <a:rPr lang="en-US" altLang="en-US" dirty="0"/>
              <a:t>8.3 Understand how a nerve impulse (action potential) is conducted along an axon including changes in membrane permeability to sodium and potassium ions and the role of the myelination in </a:t>
            </a:r>
            <a:r>
              <a:rPr lang="en-US" altLang="en-US" dirty="0" err="1"/>
              <a:t>saltatory</a:t>
            </a:r>
            <a:r>
              <a:rPr lang="en-US" altLang="en-US" dirty="0"/>
              <a:t> conduction. </a:t>
            </a:r>
          </a:p>
          <a:p>
            <a:pPr marL="0" indent="0">
              <a:buNone/>
            </a:pPr>
            <a:r>
              <a:rPr lang="en-US" altLang="en-US" dirty="0"/>
              <a:t>8.4 Know the structure and function of synapses in nerve impulse transmission, including the role of neurotransmitters, including acetylcholine. </a:t>
            </a:r>
          </a:p>
          <a:p>
            <a:pPr marL="0" indent="0">
              <a:buNone/>
            </a:pPr>
            <a:r>
              <a:rPr lang="en-US" altLang="en-US" dirty="0"/>
              <a:t>8.5 Understand how the nervous systems of organisms can detect stimuli with reference to rods in the retina of mammals, the roles of rhodopsin, opsin, retinal, sodium ions, cation channels and </a:t>
            </a:r>
            <a:r>
              <a:rPr lang="en-US" altLang="en-US" dirty="0" err="1"/>
              <a:t>hyperpolarisation</a:t>
            </a:r>
            <a:r>
              <a:rPr lang="en-US" altLang="en-US" dirty="0"/>
              <a:t> of rod cells in forming action potentials in the optic </a:t>
            </a:r>
            <a:r>
              <a:rPr lang="en-US" altLang="en-US" dirty="0" err="1"/>
              <a:t>neurones</a:t>
            </a:r>
            <a:r>
              <a:rPr lang="en-US" altLang="en-US" dirty="0"/>
              <a:t>. </a:t>
            </a:r>
          </a:p>
          <a:p>
            <a:pPr marL="0" indent="0">
              <a:buNone/>
            </a:pPr>
            <a:r>
              <a:rPr lang="en-US" altLang="en-US" dirty="0"/>
              <a:t>8.6 Understand how </a:t>
            </a:r>
            <a:r>
              <a:rPr lang="en-US" altLang="en-US" dirty="0" err="1"/>
              <a:t>phytochrome</a:t>
            </a:r>
            <a:r>
              <a:rPr lang="en-US" altLang="en-US" dirty="0"/>
              <a:t> and IAA bring about responses in plants to environmental cues, including their effects on transcription. </a:t>
            </a:r>
          </a:p>
          <a:p>
            <a:pPr marL="0" indent="0" eaLnBrk="1" hangingPunct="1">
              <a:buFont typeface="Arial" panose="020B0604020202020204" pitchFamily="34" charset="0"/>
              <a:buNone/>
            </a:pPr>
            <a:endParaRPr lang="en-GB" altLang="en-US" b="1" dirty="0" smtClean="0"/>
          </a:p>
          <a:p>
            <a:pPr marL="0" indent="0" eaLnBrk="1" hangingPunct="1">
              <a:buFont typeface="Arial" panose="020B0604020202020204" pitchFamily="34" charset="0"/>
              <a:buNone/>
            </a:pPr>
            <a:endParaRPr lang="en-US" altLang="en-US" dirty="0" smtClean="0"/>
          </a:p>
          <a:p>
            <a:pPr marL="0" indent="0" eaLnBrk="1" hangingPunct="1">
              <a:buFont typeface="Arial" panose="020B0604020202020204" pitchFamily="34" charset="0"/>
              <a:buNone/>
            </a:pPr>
            <a:endParaRPr lang="en-GB" altLang="en-US" dirty="0" smtClean="0"/>
          </a:p>
        </p:txBody>
      </p:sp>
    </p:spTree>
    <p:extLst>
      <p:ext uri="{BB962C8B-B14F-4D97-AF65-F5344CB8AC3E}">
        <p14:creationId xmlns:p14="http://schemas.microsoft.com/office/powerpoint/2010/main" val="2490444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4503</Words>
  <Application>Microsoft Office PowerPoint</Application>
  <PresentationFormat>Widescreen</PresentationFormat>
  <Paragraphs>630</Paragraphs>
  <Slides>98</Slides>
  <Notes>8</Notes>
  <HiddenSlides>1</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98</vt:i4>
      </vt:variant>
    </vt:vector>
  </HeadingPairs>
  <TitlesOfParts>
    <vt:vector size="110" baseType="lpstr">
      <vt:lpstr>Arial</vt:lpstr>
      <vt:lpstr>Calibri</vt:lpstr>
      <vt:lpstr>Calibri Light</vt:lpstr>
      <vt:lpstr>Comic Sans MS</vt:lpstr>
      <vt:lpstr>Monotype Sorts</vt:lpstr>
      <vt:lpstr>Times New Roman</vt:lpstr>
      <vt:lpstr>Office Theme</vt:lpstr>
      <vt:lpstr>1_Office Theme</vt:lpstr>
      <vt:lpstr>2_Office Theme</vt:lpstr>
      <vt:lpstr>Default Design</vt:lpstr>
      <vt:lpstr>3_Office Theme</vt:lpstr>
      <vt:lpstr>4_Office Theme</vt:lpstr>
      <vt:lpstr>T8 nerve impulses, rods, synapses and plant responses   19 May 2022</vt:lpstr>
      <vt:lpstr>Answers</vt:lpstr>
      <vt:lpstr>Answers</vt:lpstr>
      <vt:lpstr>PowerPoint Presentation</vt:lpstr>
      <vt:lpstr>Thumbs Up/Down. How much do you think you know about:</vt:lpstr>
      <vt:lpstr>Teacher note</vt:lpstr>
      <vt:lpstr>Focus Area 1 from Do Now: </vt:lpstr>
      <vt:lpstr>Reflex Arcs</vt:lpstr>
      <vt:lpstr>PowerPoint Presentation</vt:lpstr>
      <vt:lpstr>PowerPoint Presentation</vt:lpstr>
      <vt:lpstr>Examples of Reflex Arcs</vt:lpstr>
      <vt:lpstr>Diagram of Pupil Response</vt:lpstr>
      <vt:lpstr>In Bright Light</vt:lpstr>
      <vt:lpstr>In the Dark</vt:lpstr>
      <vt:lpstr>Partner Talk</vt:lpstr>
      <vt:lpstr>Mini whiteboards</vt:lpstr>
      <vt:lpstr>Answers</vt:lpstr>
      <vt:lpstr>Control of the Pupil Reflex: high light</vt:lpstr>
      <vt:lpstr>Control of the Pupil Reflex: darkness</vt:lpstr>
      <vt:lpstr> Partner Talk  What: Use the diagram to describe the pupil response  How: Number 1 do in light. Number 2 do in darkness. The person listening should give feedback.  How long: 3 minutes  </vt:lpstr>
      <vt:lpstr>Eye Reflexes Quick Quiz</vt:lpstr>
      <vt:lpstr>Exam Questions</vt:lpstr>
      <vt:lpstr>PowerPoint Presentation</vt:lpstr>
      <vt:lpstr>PowerPoint Presentation</vt:lpstr>
      <vt:lpstr>Focus Area 2 from Do Now: </vt:lpstr>
      <vt:lpstr>Action potential recap</vt:lpstr>
      <vt:lpstr>Answers</vt:lpstr>
      <vt:lpstr>Exam Question</vt:lpstr>
      <vt:lpstr>PowerPoint Presentation</vt:lpstr>
      <vt:lpstr>PowerPoint Presentation</vt:lpstr>
      <vt:lpstr>PowerPoint Presentation</vt:lpstr>
      <vt:lpstr>Saltatory Conduction</vt:lpstr>
      <vt:lpstr>Partner Talk</vt:lpstr>
      <vt:lpstr>Mini whiteboards</vt:lpstr>
      <vt:lpstr>PowerPoint Presentation</vt:lpstr>
      <vt:lpstr> Partner Talk </vt:lpstr>
      <vt:lpstr>Inactivation of neurotransmitters</vt:lpstr>
      <vt:lpstr>Mini whiteboards What is happening at each step?</vt:lpstr>
      <vt:lpstr>PowerPoint Presentation</vt:lpstr>
      <vt:lpstr>Excitatory synapses</vt:lpstr>
      <vt:lpstr>Inhibitory synapses</vt:lpstr>
      <vt:lpstr>Partner Talk</vt:lpstr>
      <vt:lpstr>Mini whiteboards: Which type of synapse?</vt:lpstr>
      <vt:lpstr>Mini whiteboards: Which type of synapse?</vt:lpstr>
      <vt:lpstr>Mini whiteboards: Which type of synapse?</vt:lpstr>
      <vt:lpstr>Mini whiteboards: Which type of synapse?</vt:lpstr>
      <vt:lpstr>Mini whiteboards: Which type of synapse?</vt:lpstr>
      <vt:lpstr>Mini whiteboards: Which type of synapse?</vt:lpstr>
      <vt:lpstr>Exam Question</vt:lpstr>
      <vt:lpstr>PowerPoint Presentation</vt:lpstr>
      <vt:lpstr>Focus Area 3 from Do Now: </vt:lpstr>
      <vt:lpstr>The Structure Of The Retina</vt:lpstr>
      <vt:lpstr>The Structure Of The Retina</vt:lpstr>
      <vt:lpstr>The Structure Of The Retina</vt:lpstr>
      <vt:lpstr>Recall Inhibitory Synapses</vt:lpstr>
      <vt:lpstr>PowerPoint Presentation</vt:lpstr>
      <vt:lpstr>PowerPoint Presentation</vt:lpstr>
      <vt:lpstr>PowerPoint Presentation</vt:lpstr>
      <vt:lpstr>Answers</vt:lpstr>
      <vt:lpstr>PowerPoint Presentation</vt:lpstr>
      <vt:lpstr>Focus Area 4 from Do Now: </vt:lpstr>
      <vt:lpstr>PowerPoint Presentation</vt:lpstr>
      <vt:lpstr>Phytochrome has 2 forms:</vt:lpstr>
      <vt:lpstr>In red light</vt:lpstr>
      <vt:lpstr>In far red light</vt:lpstr>
      <vt:lpstr>In pure light</vt:lpstr>
      <vt:lpstr>Sunlight</vt:lpstr>
      <vt:lpstr>In sunlight</vt:lpstr>
      <vt:lpstr>Start of night</vt:lpstr>
      <vt:lpstr>In the dark</vt:lpstr>
      <vt:lpstr>After a short night</vt:lpstr>
      <vt:lpstr>Partner Talk</vt:lpstr>
      <vt:lpstr>Short Day Plant = Long Night Plant</vt:lpstr>
      <vt:lpstr>Long Day Plant = Short Night Plant</vt:lpstr>
      <vt:lpstr>Day Neutral Plants</vt:lpstr>
      <vt:lpstr>Partner Talk</vt:lpstr>
      <vt:lpstr>Think Pair Share</vt:lpstr>
      <vt:lpstr>Task</vt:lpstr>
      <vt:lpstr>Review</vt:lpstr>
      <vt:lpstr>PowerPoint Presentation</vt:lpstr>
      <vt:lpstr>Mini Whiteboards Put the following into the correct order: </vt:lpstr>
      <vt:lpstr>Answers </vt:lpstr>
      <vt:lpstr>Exam Question</vt:lpstr>
      <vt:lpstr>Review</vt:lpstr>
      <vt:lpstr>Task: Answer the questions</vt:lpstr>
      <vt:lpstr>Answers</vt:lpstr>
      <vt:lpstr>PowerPoint Presentation</vt:lpstr>
      <vt:lpstr>   Partner Talk Protein vs phospholipids  What: brainstorm all of the different uses of proteins and phospholipids in a cell. Give specific examples from different topics.  How: In pairs on mini whiteboards  How long: 2 minutes   </vt:lpstr>
      <vt:lpstr>   Partner Talk – use data  What:  what do the initial text, table and graph show you about the uses of proteins and phospholipids? Which has more?   How: In pairs on mini whiteboards  How long: 2 minutes   </vt:lpstr>
      <vt:lpstr>   Task: now answer the question   </vt:lpstr>
      <vt:lpstr>Mark your answers</vt:lpstr>
      <vt:lpstr>PowerPoint Presentation</vt:lpstr>
      <vt:lpstr>PowerPoint Presentation</vt:lpstr>
      <vt:lpstr>PowerPoint Presentation</vt:lpstr>
      <vt:lpstr>PowerPoint Presentation</vt:lpstr>
      <vt:lpstr>Exam Question Booklet: </vt:lpstr>
      <vt:lpstr>Key word definitions testing</vt:lpstr>
      <vt:lpstr>Exit Ticket</vt:lpstr>
    </vt:vector>
  </TitlesOfParts>
  <Company>DMHS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T8 nerve impulses, rods and synapses                               5 May 2022</dc:title>
  <dc:creator>Ms J Fenn</dc:creator>
  <cp:lastModifiedBy>Ms J Fenn</cp:lastModifiedBy>
  <cp:revision>20</cp:revision>
  <dcterms:created xsi:type="dcterms:W3CDTF">2022-05-05T10:46:35Z</dcterms:created>
  <dcterms:modified xsi:type="dcterms:W3CDTF">2022-05-19T16:14:19Z</dcterms:modified>
</cp:coreProperties>
</file>