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74" r:id="rId5"/>
    <p:sldId id="289" r:id="rId6"/>
    <p:sldId id="285" r:id="rId7"/>
    <p:sldId id="286" r:id="rId8"/>
    <p:sldId id="281" r:id="rId9"/>
    <p:sldId id="267" r:id="rId10"/>
    <p:sldId id="273" r:id="rId11"/>
    <p:sldId id="263" r:id="rId12"/>
    <p:sldId id="264" r:id="rId13"/>
    <p:sldId id="265" r:id="rId14"/>
    <p:sldId id="266" r:id="rId15"/>
    <p:sldId id="268" r:id="rId16"/>
    <p:sldId id="269" r:id="rId17"/>
    <p:sldId id="272" r:id="rId18"/>
    <p:sldId id="280" r:id="rId19"/>
    <p:sldId id="283" r:id="rId20"/>
    <p:sldId id="278" r:id="rId21"/>
    <p:sldId id="279" r:id="rId22"/>
    <p:sldId id="291" r:id="rId23"/>
    <p:sldId id="271" r:id="rId24"/>
    <p:sldId id="275" r:id="rId25"/>
    <p:sldId id="290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873"/>
    <a:srgbClr val="6F1973"/>
    <a:srgbClr val="4E2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72777" autoAdjust="0"/>
  </p:normalViewPr>
  <p:slideViewPr>
    <p:cSldViewPr>
      <p:cViewPr varScale="1">
        <p:scale>
          <a:sx n="112" d="100"/>
          <a:sy n="112" d="100"/>
        </p:scale>
        <p:origin x="13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967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967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FC11CD1-38AC-4DB2-A745-C7332AB0DF99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4958" cy="496967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1258"/>
            <a:ext cx="2944958" cy="496967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623C3703-3B31-49AB-ACC2-1CFA4E926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95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8088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8088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98C56386-EC3C-4966-8F54-9619D5EA8BA8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31" tIns="45766" rIns="91531" bIns="4576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778129"/>
            <a:ext cx="5438774" cy="3909667"/>
          </a:xfrm>
          <a:prstGeom prst="rect">
            <a:avLst/>
          </a:prstGeom>
        </p:spPr>
        <p:txBody>
          <a:bodyPr vert="horz" lIns="91531" tIns="45766" rIns="91531" bIns="4576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137"/>
            <a:ext cx="2946400" cy="498088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30137"/>
            <a:ext cx="2946400" cy="498088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C2EA2E70-E077-4895-8F41-C64742D703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13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26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90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8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99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68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05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8104BEB-B4C6-46DF-95D8-0B07439D850C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18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340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142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641E2-5054-F152-D764-512E6E3B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51A77B-69B3-EEC3-B864-1D1CA50C5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858E7B-3F02-2CDA-8B8B-69CEDCC76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34AD9-0D11-881F-900C-FA112737E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9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3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50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290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8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86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24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4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2E70-E077-4895-8F41-C64742D703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47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7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61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3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4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8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4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11451-8572-4C65-A28A-ED9A29697342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4A7B-8D8C-4635-ADA1-1E7B8226F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1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BPgQTAJRzm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76382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477892" y="1325902"/>
            <a:ext cx="6264696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Bliss 2 Medium" panose="02000506030000020004" pitchFamily="50" charset="0"/>
              </a:rPr>
              <a:t>Welcome to your A-Level PE</a:t>
            </a:r>
          </a:p>
          <a:p>
            <a:pPr algn="ctr"/>
            <a:r>
              <a:rPr lang="en-GB" sz="4000" dirty="0">
                <a:latin typeface="Bliss 2 Medium" panose="02000506030000020004" pitchFamily="50" charset="0"/>
              </a:rPr>
              <a:t>Taster Lesson</a:t>
            </a:r>
          </a:p>
          <a:p>
            <a:pPr algn="ctr"/>
            <a:endParaRPr lang="en-GB" sz="4000" dirty="0">
              <a:latin typeface="Bliss 2 Medium" panose="02000506030000020004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8683" y="6241851"/>
            <a:ext cx="1384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Bliss 2 Medium" panose="02000506030000020004" pitchFamily="50" charset="0"/>
              </a:rPr>
              <a:t>Mr Black (JBL)</a:t>
            </a:r>
          </a:p>
        </p:txBody>
      </p:sp>
      <p:pic>
        <p:nvPicPr>
          <p:cNvPr id="1026" name="Picture 2" descr="AQA A-level PE (Year 1 and Year 2): Hodder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92" y="3264893"/>
            <a:ext cx="2618516" cy="341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3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60375" y="1844824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liss 2 Medium" panose="02000506030000020004" pitchFamily="50" charset="0"/>
              </a:rPr>
              <a:t>Non-exam assessment: Practical performance in physical activity and sport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What's assessed: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1) Students assessed as a performer or coach in the full sided version of one activity.</a:t>
            </a:r>
          </a:p>
          <a:p>
            <a:r>
              <a:rPr lang="en-US" dirty="0">
                <a:latin typeface="Bliss 2 Medium" panose="02000506030000020004" pitchFamily="50" charset="0"/>
              </a:rPr>
              <a:t>Plus: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2) written/verbal analysis of performance (coursework)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How it's assessed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Internal assessment, external moderation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90 marks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30% of A-level</a:t>
            </a:r>
            <a:endParaRPr lang="en-GB" dirty="0">
              <a:latin typeface="Bliss 2 Medium" panose="02000506030000020004" pitchFamily="50" charset="0"/>
            </a:endParaRPr>
          </a:p>
        </p:txBody>
      </p:sp>
      <p:pic>
        <p:nvPicPr>
          <p:cNvPr id="1026" name="Picture 2" descr="Why team sports really do improve grades: Link between self-esteem and  better performance in the classroom | Daily Mail Onl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78" y="3350794"/>
            <a:ext cx="2525518" cy="16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petitive Sports and College Recruiting, Time to Pry Them A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78" y="4951843"/>
            <a:ext cx="2546352" cy="16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3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47562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2637" y="3021791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Respect and honesty from you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Turn up to </a:t>
            </a:r>
            <a:r>
              <a:rPr lang="en-GB" b="1" dirty="0">
                <a:latin typeface="Bliss 2 Medium" panose="02000506030000020004" pitchFamily="50" charset="0"/>
              </a:rPr>
              <a:t>all</a:t>
            </a:r>
            <a:r>
              <a:rPr lang="en-GB" dirty="0">
                <a:latin typeface="Bliss 2 Medium" panose="02000506030000020004" pitchFamily="50" charset="0"/>
              </a:rPr>
              <a:t> lessons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All homework to be completed on time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A different attitude from GCSE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To be able to treat you like young adults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Bliss 2 Medium" panose="02000506030000020004" pitchFamily="50" charset="0"/>
              </a:rPr>
              <a:t>Run school clubs and assist with school teams/ officiate fixtures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Bliss 2 Medium" panose="02000506030000020004" pitchFamily="50" charset="0"/>
              </a:rPr>
              <a:t>Lead practical sessions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Bliss 2 Medium" panose="02000506030000020004" pitchFamily="50" charset="0"/>
              </a:rPr>
              <a:t>Perform your chosen sport independently out of school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en-US" dirty="0">
                <a:latin typeface="Bliss 2 Medium" panose="02000506030000020004" pitchFamily="50" charset="0"/>
              </a:rPr>
              <a:t>Enrichment – Wednesday afternoon sport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9712" y="1700808"/>
            <a:ext cx="3423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Bliss 2 Medium" panose="02000506030000020004" pitchFamily="50" charset="0"/>
              </a:rPr>
              <a:t>Expectations…</a:t>
            </a:r>
          </a:p>
        </p:txBody>
      </p:sp>
      <p:pic>
        <p:nvPicPr>
          <p:cNvPr id="4098" name="Picture 2" descr="Course companions for AS &amp; A Level WJEC 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494" y="812867"/>
            <a:ext cx="2174898" cy="350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78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1804" y="2076007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1804" y="2996952"/>
            <a:ext cx="7772400" cy="338437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High quality teaching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Experience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Differentiated and engaging Lessons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Commitment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Honesty regarding your progress</a:t>
            </a:r>
            <a:endParaRPr lang="en-GB" altLang="en-US" sz="1800" dirty="0">
              <a:solidFill>
                <a:schemeClr val="tx1"/>
              </a:solidFill>
              <a:latin typeface="Bliss 2 Medium" panose="02000506030000020004" pitchFamily="50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GB" altLang="en-US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One to one support if necessary</a:t>
            </a:r>
          </a:p>
          <a:p>
            <a:endParaRPr lang="en-GB" b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1804" y="1340995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liss 2 Medium" panose="02000506030000020004" pitchFamily="50" charset="0"/>
              </a:rPr>
              <a:t>In exchange we will provide…</a:t>
            </a:r>
          </a:p>
        </p:txBody>
      </p:sp>
      <p:pic>
        <p:nvPicPr>
          <p:cNvPr id="5122" name="Picture 2" descr="Full AQA A Level PE Revision Questions | Teaching Resour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39" y="2601690"/>
            <a:ext cx="3624337" cy="31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5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1804" y="1340995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liss 2 Medium" panose="02000506030000020004" pitchFamily="50" charset="0"/>
              </a:rPr>
              <a:t>What not to expect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00" y="2636912"/>
            <a:ext cx="5454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Free lessons - none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An easy ride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Getting by without hard work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An exam as easy as GCSE – 3 sections in each A-level Paper. At the end of each section - 8 marker &amp; 15 marker!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Us to help you if you don’t help yourselves (coursework)</a:t>
            </a:r>
            <a:endParaRPr lang="en-GB" dirty="0"/>
          </a:p>
        </p:txBody>
      </p:sp>
      <p:pic>
        <p:nvPicPr>
          <p:cNvPr id="6146" name="Picture 2" descr="Starters and Plenaries for AQA AS and A Level 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582" y="4270929"/>
            <a:ext cx="308485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20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1804" y="1340995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liss 2 Medium" panose="02000506030000020004" pitchFamily="50" charset="0"/>
              </a:rPr>
              <a:t>How to help each other…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711768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Support in lessons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Group chat/forums – work missed etc…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Bliss 2 Medium" panose="02000506030000020004" pitchFamily="50" charset="0"/>
              </a:rPr>
              <a:t>Use each others strengths in topic areas e.g. biology students</a:t>
            </a:r>
          </a:p>
        </p:txBody>
      </p:sp>
      <p:pic>
        <p:nvPicPr>
          <p:cNvPr id="7170" name="Picture 2" descr="Mike Rogers / Homep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383" y="3912097"/>
            <a:ext cx="3608821" cy="24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dirty="0"/>
              <a:t>A-level PE Taster</a:t>
            </a:r>
          </a:p>
        </p:txBody>
      </p:sp>
    </p:spTree>
    <p:extLst>
      <p:ext uri="{BB962C8B-B14F-4D97-AF65-F5344CB8AC3E}">
        <p14:creationId xmlns:p14="http://schemas.microsoft.com/office/powerpoint/2010/main" val="250759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5354" y="687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>
                <a:latin typeface="Bliss 2 Medium" panose="02000506030000020004" pitchFamily="50" charset="0"/>
              </a:rPr>
              <a:t>How did we get from this.......to this?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14688"/>
            <a:ext cx="43116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000376" y="1412776"/>
            <a:ext cx="1073843" cy="1587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98813"/>
            <a:ext cx="414337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715127" y="1412778"/>
            <a:ext cx="1439762" cy="1488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8629" y="2184202"/>
            <a:ext cx="166652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Popular recreation (mob games)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5977" y="2403939"/>
            <a:ext cx="16665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Global modern day sport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75617" y="175306"/>
            <a:ext cx="3240360" cy="793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>
                <a:latin typeface="Bliss 2 Medium" panose="02000506030000020004" pitchFamily="50" charset="0"/>
              </a:rPr>
              <a:t>History of Sport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8644" y="2713233"/>
            <a:ext cx="804640" cy="3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1800’s</a:t>
            </a:r>
          </a:p>
        </p:txBody>
      </p:sp>
      <p:pic>
        <p:nvPicPr>
          <p:cNvPr id="1026" name="Picture 2" descr="Think Pair Share – Mantra4Chan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" y="188717"/>
            <a:ext cx="1834570" cy="13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47562" y="2179286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4606" y="1018550"/>
            <a:ext cx="2661994" cy="92333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Bliss 2 Medium" panose="02000506030000020004" pitchFamily="50" charset="0"/>
              </a:rPr>
              <a:t> </a:t>
            </a:r>
            <a:r>
              <a:rPr lang="en-GB" altLang="en-US" dirty="0">
                <a:latin typeface="Bliss 2 Medium" panose="02000506030000020004" pitchFamily="50" charset="0"/>
              </a:rPr>
              <a:t>Disorganised mob games (Popular recreation)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76682" y="1581116"/>
            <a:ext cx="2232248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en-US" dirty="0">
                <a:latin typeface="Bliss 2 Medium" panose="02000506030000020004" pitchFamily="50" charset="0"/>
              </a:rPr>
              <a:t>Developed in public schools (MC, ATH)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89482" y="1767006"/>
            <a:ext cx="2400016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en-US" dirty="0">
                <a:latin typeface="Bliss 2 Medium" panose="02000506030000020004" pitchFamily="50" charset="0"/>
              </a:rPr>
              <a:t>Industrial revolution (Rational recreation)</a:t>
            </a: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2812543"/>
            <a:ext cx="1804332" cy="147732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altLang="en-US" dirty="0">
              <a:latin typeface="Bliss 2 Medium" panose="02000506030000020004" pitchFamily="50" charset="0"/>
            </a:endParaRPr>
          </a:p>
          <a:p>
            <a:r>
              <a:rPr lang="en-GB" altLang="en-US" dirty="0">
                <a:latin typeface="Bliss 2 Medium" panose="02000506030000020004" pitchFamily="50" charset="0"/>
              </a:rPr>
              <a:t>Taken to University, rules formalised</a:t>
            </a: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223171" y="3490226"/>
            <a:ext cx="2606769" cy="1200329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en-US" dirty="0">
                <a:latin typeface="Bliss 2 Medium" panose="02000506030000020004" pitchFamily="50" charset="0"/>
              </a:rPr>
              <a:t>Sport spread back to schools, standards improved</a:t>
            </a:r>
          </a:p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37737" y="3883415"/>
            <a:ext cx="2250456" cy="147732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GB" altLang="en-US" dirty="0">
              <a:latin typeface="Bliss 2 Medium" panose="02000506030000020004" pitchFamily="50" charset="0"/>
            </a:endParaRPr>
          </a:p>
          <a:p>
            <a:r>
              <a:rPr lang="en-GB" altLang="en-US" dirty="0">
                <a:latin typeface="Bliss 2 Medium" panose="02000506030000020004" pitchFamily="50" charset="0"/>
              </a:rPr>
              <a:t>Sport spread to British empire via church/army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65950" y="4815505"/>
            <a:ext cx="1501129" cy="64633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en-US" dirty="0">
                <a:latin typeface="Bliss 2 Medium" panose="02000506030000020004" pitchFamily="50" charset="0"/>
              </a:rPr>
              <a:t>NGBs set up</a:t>
            </a:r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888492" y="5461836"/>
            <a:ext cx="2286407" cy="120032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en-US" dirty="0">
                <a:latin typeface="Bliss 2 Medium" panose="02000506030000020004" pitchFamily="50" charset="0"/>
              </a:rPr>
              <a:t>SPORT APPROACHING MODERN FORM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392683" y="5454754"/>
            <a:ext cx="2267744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altLang="en-US" dirty="0">
                <a:latin typeface="Bliss 2 Medium" panose="02000506030000020004" pitchFamily="50" charset="0"/>
              </a:rPr>
              <a:t>Impact of media on sport (Commercialisation</a:t>
            </a:r>
            <a:r>
              <a:rPr lang="en-GB" altLang="en-US" dirty="0"/>
              <a:t>)</a:t>
            </a:r>
          </a:p>
          <a:p>
            <a:endParaRPr lang="en-GB" dirty="0"/>
          </a:p>
        </p:txBody>
      </p:sp>
      <p:pic>
        <p:nvPicPr>
          <p:cNvPr id="10242" name="Picture 2" descr="Money in Sports: Where it all Comes From, and Where it Goes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93" y="5853385"/>
            <a:ext cx="2132011" cy="8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226" y="-7470"/>
            <a:ext cx="1400534" cy="1006324"/>
          </a:xfrm>
          <a:prstGeom prst="rect">
            <a:avLst/>
          </a:prstGeom>
        </p:spPr>
      </p:pic>
      <p:pic>
        <p:nvPicPr>
          <p:cNvPr id="1028" name="Picture 4" descr="10 Facts on the Industrial Revolution - Owlcat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89" y="491709"/>
            <a:ext cx="2203831" cy="12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 Brief History Of Eton College, Britain's £42k-A-Year Public School |  HistoryExt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008" y="-28603"/>
            <a:ext cx="1326761" cy="16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ncient university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62768"/>
            <a:ext cx="1870260" cy="124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was the role of Sport in the British Empire?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4" y="3450555"/>
            <a:ext cx="1309533" cy="124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hy the British Empire could not export the popularity of football to all  the coloni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76" y="2850639"/>
            <a:ext cx="1753983" cy="98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Football Association - Wikip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5543894"/>
            <a:ext cx="507320" cy="7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he RFU (@Onion_RFU) / Twitt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20" y="5543893"/>
            <a:ext cx="661583" cy="66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48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3240360" cy="793555"/>
          </a:xfrm>
        </p:spPr>
        <p:txBody>
          <a:bodyPr>
            <a:normAutofit/>
          </a:bodyPr>
          <a:lstStyle/>
          <a:p>
            <a:r>
              <a:rPr lang="en-GB" sz="2800" u="sng" dirty="0">
                <a:latin typeface="Bliss 2 Medium" panose="02000506030000020004" pitchFamily="50" charset="0"/>
              </a:rPr>
              <a:t>Drugs in Sport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5713955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1325902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liss 2 Medium" panose="02000506030000020004" pitchFamily="50" charset="0"/>
              </a:rPr>
              <a:t>A list of the fastest ever 100metre times.</a:t>
            </a:r>
          </a:p>
          <a:p>
            <a:endParaRPr lang="en-GB" sz="1600" dirty="0">
              <a:latin typeface="Bliss 2 Medium" panose="02000506030000020004" pitchFamily="50" charset="0"/>
            </a:endParaRPr>
          </a:p>
          <a:p>
            <a:r>
              <a:rPr lang="en-GB" sz="1600" dirty="0">
                <a:latin typeface="Bliss 2 Medium" panose="02000506030000020004" pitchFamily="50" charset="0"/>
              </a:rPr>
              <a:t>The names crossed out in red have been caught taking performance enhancing drugs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442" y="4675417"/>
            <a:ext cx="2383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Bliss 2 Medium" panose="02000506030000020004" pitchFamily="50" charset="0"/>
              </a:rPr>
              <a:t>Drugs are clearly a major issue in twenty-first century sport.</a:t>
            </a:r>
          </a:p>
          <a:p>
            <a:endParaRPr lang="en-GB" sz="1600" dirty="0">
              <a:latin typeface="Bliss 2 Medium" panose="02000506030000020004" pitchFamily="50" charset="0"/>
            </a:endParaRPr>
          </a:p>
          <a:p>
            <a:r>
              <a:rPr lang="en-GB" sz="1600" dirty="0">
                <a:latin typeface="Bliss 2 Medium" panose="02000506030000020004" pitchFamily="50" charset="0"/>
              </a:rPr>
              <a:t>Can you think of reasons FOR and AGAINST the use of drugs in sport?</a:t>
            </a:r>
          </a:p>
        </p:txBody>
      </p:sp>
      <p:sp>
        <p:nvSpPr>
          <p:cNvPr id="10" name="AutoShape 2" descr="Should Performance Enhancing Drugs (Such as Steroids) Be Accepted ..."/>
          <p:cNvSpPr>
            <a:spLocks noChangeAspect="1" noChangeArrowheads="1"/>
          </p:cNvSpPr>
          <p:nvPr/>
        </p:nvSpPr>
        <p:spPr bwMode="auto">
          <a:xfrm>
            <a:off x="63500" y="-136525"/>
            <a:ext cx="350520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213" y="3289761"/>
            <a:ext cx="2648404" cy="9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D4D8D-AB54-5C13-340B-AD630560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>
            <a:extLst>
              <a:ext uri="{FF2B5EF4-FFF2-40B4-BE49-F238E27FC236}">
                <a16:creationId xmlns:a16="http://schemas.microsoft.com/office/drawing/2014/main" id="{300A28A6-9CF6-7827-B3AA-286E24046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EA381865-B599-E5DF-ED30-06DC9809C8EF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>
            <a:extLst>
              <a:ext uri="{FF2B5EF4-FFF2-40B4-BE49-F238E27FC236}">
                <a16:creationId xmlns:a16="http://schemas.microsoft.com/office/drawing/2014/main" id="{6A99C21A-64CA-7B10-48B2-F030371F6E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8C542-705D-2FFA-D316-3A042FEE4C22}"/>
              </a:ext>
            </a:extLst>
          </p:cNvPr>
          <p:cNvSpPr txBox="1"/>
          <p:nvPr/>
        </p:nvSpPr>
        <p:spPr>
          <a:xfrm>
            <a:off x="1691680" y="1727445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latin typeface="Bliss 2 Medium" panose="02000506030000020004" pitchFamily="50" charset="0"/>
              </a:rPr>
              <a:t>FOR</a:t>
            </a:r>
            <a:r>
              <a:rPr lang="en-GB" dirty="0">
                <a:latin typeface="Bliss 2 Medium" panose="02000506030000020004" pitchFamily="50" charset="0"/>
              </a:rPr>
              <a:t>                                                              </a:t>
            </a:r>
            <a:r>
              <a:rPr lang="en-GB" u="sng" dirty="0">
                <a:latin typeface="Bliss 2 Medium" panose="02000506030000020004" pitchFamily="50" charset="0"/>
              </a:rPr>
              <a:t>AGAINST</a:t>
            </a:r>
          </a:p>
        </p:txBody>
      </p:sp>
      <p:pic>
        <p:nvPicPr>
          <p:cNvPr id="1026" name="Picture 2" descr="Performance Enhancing Drugs - A Review of Non-Steroidal Drugs of Abuse EMRA">
            <a:extLst>
              <a:ext uri="{FF2B5EF4-FFF2-40B4-BE49-F238E27FC236}">
                <a16:creationId xmlns:a16="http://schemas.microsoft.com/office/drawing/2014/main" id="{6CD9906F-8F7F-0DB5-9A67-8B0D61BF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13176"/>
            <a:ext cx="2463825" cy="16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hink Pair Share – Mantra4Change">
            <a:extLst>
              <a:ext uri="{FF2B5EF4-FFF2-40B4-BE49-F238E27FC236}">
                <a16:creationId xmlns:a16="http://schemas.microsoft.com/office/drawing/2014/main" id="{872B1E12-783A-5719-7672-B39A01F4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5" y="5272113"/>
            <a:ext cx="1834570" cy="137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BF0BD0-338E-6451-C717-D3F419A342AD}"/>
              </a:ext>
            </a:extLst>
          </p:cNvPr>
          <p:cNvSpPr txBox="1"/>
          <p:nvPr/>
        </p:nvSpPr>
        <p:spPr>
          <a:xfrm>
            <a:off x="295109" y="608441"/>
            <a:ext cx="3499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What are the arguments FOR and AGAINST legalising currently banned drugs in Sport?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2B04FE-0E74-E0C5-D961-315D7BF11D73}"/>
              </a:ext>
            </a:extLst>
          </p:cNvPr>
          <p:cNvSpPr txBox="1"/>
          <p:nvPr/>
        </p:nvSpPr>
        <p:spPr>
          <a:xfrm>
            <a:off x="307975" y="2060848"/>
            <a:ext cx="3736639" cy="321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  <a:latin typeface="Bliss 2 Medium" panose="02000506030000020004" pitchFamily="50" charset="0"/>
              </a:rPr>
              <a:t>The battle against drugs is very expensive. Money could be spent in grassroots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  <a:latin typeface="Bliss 2 Medium" panose="02000506030000020004" pitchFamily="50" charset="0"/>
              </a:rPr>
              <a:t>If everyone takes drugs it will be an even playing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  <a:latin typeface="Bliss 2 Medium" panose="02000506030000020004" pitchFamily="50" charset="0"/>
              </a:rPr>
              <a:t>Some athletes are taking them anyway so its not fair on the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  <a:latin typeface="Bliss 2 Medium" panose="02000506030000020004" pitchFamily="50" charset="0"/>
              </a:rPr>
              <a:t>It is a performers personal choice to take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  <a:latin typeface="Bliss 2 Medium" panose="02000506030000020004" pitchFamily="50" charset="0"/>
              </a:rPr>
              <a:t>If drug taking is allowed it can be regulated and will be much safer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B050"/>
                </a:solidFill>
                <a:latin typeface="Bliss 2 Medium" panose="02000506030000020004" pitchFamily="50" charset="0"/>
              </a:rPr>
              <a:t>Athletes do not ask to be role models. They should be allowed to put what they want into their bodies to help them train harder and recover quicker.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E51390-EA7B-C262-DAB9-6AD002C570DF}"/>
              </a:ext>
            </a:extLst>
          </p:cNvPr>
          <p:cNvSpPr txBox="1"/>
          <p:nvPr/>
        </p:nvSpPr>
        <p:spPr>
          <a:xfrm>
            <a:off x="4571998" y="2096777"/>
            <a:ext cx="3824201" cy="254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Taking drugs is cheating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Drug taking is illegal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Many health risks and dangerous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Creates negative role models for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Creates a negative image for the sport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Success in sport should be about hard work and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Bliss 2 Medium" panose="02000506030000020004" pitchFamily="50" charset="0"/>
              </a:rPr>
              <a:t>Taking drugs gives an unfair advantage and are unethical and against the ethics of sport e.g. </a:t>
            </a:r>
            <a:r>
              <a:rPr lang="en-GB" sz="1400" dirty="0" err="1">
                <a:solidFill>
                  <a:srgbClr val="FF0000"/>
                </a:solidFill>
                <a:latin typeface="Bliss 2 Medium" panose="02000506030000020004" pitchFamily="50" charset="0"/>
              </a:rPr>
              <a:t>fairplay</a:t>
            </a:r>
            <a:endParaRPr lang="en-GB" sz="1400" dirty="0">
              <a:solidFill>
                <a:srgbClr val="FF0000"/>
              </a:solidFill>
              <a:latin typeface="Bliss 2 Medium" panose="02000506030000020004" pitchFamily="50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54E1C9-5EA5-4FE7-AAD3-EE64FBB6CE92}"/>
              </a:ext>
            </a:extLst>
          </p:cNvPr>
          <p:cNvCxnSpPr/>
          <p:nvPr/>
        </p:nvCxnSpPr>
        <p:spPr>
          <a:xfrm>
            <a:off x="4044614" y="1727445"/>
            <a:ext cx="18725" cy="36457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92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29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Quick Fire Do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Name 1 ​Olympic Gold Medalist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Name 2 Classes of food</a:t>
            </a:r>
          </a:p>
          <a:p>
            <a:pPr marL="0" indent="0" fontAlgn="base">
              <a:buNone/>
            </a:pPr>
            <a:endParaRPr lang="en-US" sz="2400" dirty="0"/>
          </a:p>
          <a:p>
            <a:pPr fontAlgn="base"/>
            <a:r>
              <a:rPr lang="en-US" sz="2400" dirty="0"/>
              <a:t>List 3 Joints​ of the body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List 4 Movements/actions possible at a joint​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List 5 Bones​ of the skeleton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List 6 muscles of the body</a:t>
            </a:r>
            <a:endParaRPr lang="en-GB" dirty="0"/>
          </a:p>
        </p:txBody>
      </p:sp>
      <p:pic>
        <p:nvPicPr>
          <p:cNvPr id="2050" name="Picture 2" descr="Everything You Always Wanted to Know About Olympic Med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864096" cy="10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od Groups and Diabe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27" y="2060848"/>
            <a:ext cx="201622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nee joint: anatomy, ligaments and movements | Kenh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68" y="2450542"/>
            <a:ext cx="11521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cep Tendon Injuries | Glenelg Orthopaed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95783"/>
            <a:ext cx="2492006" cy="77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emur bone anatomy: Proximal, distal and shaft | Kenhu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487" y="4413591"/>
            <a:ext cx="1247657" cy="12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Quadratus femoris: Origin, insertion, innervation, action | Kenhu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04" y="3413457"/>
            <a:ext cx="1421675" cy="14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2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77139" y="1412776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liss 2 Medium" panose="02000506030000020004" pitchFamily="50" charset="0"/>
              </a:rPr>
              <a:t>What to do between now and September…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584" y="2708920"/>
            <a:ext cx="74168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 2 Medium" panose="02000506030000020004" pitchFamily="50" charset="0"/>
              </a:rPr>
              <a:t>Complete your Bridging Work and submit it on time.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Bliss 2 Medium" panose="02000506030000020004" pitchFamily="50" charset="0"/>
              </a:rPr>
              <a:t>    Participate in your chosen sport (Video?)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Bliss 2 Medium" panose="02000506030000020004" pitchFamily="50" charset="0"/>
              </a:rPr>
              <a:t>    Take any opportunities to help out coaching and officiating 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Bliss 2 Medium" panose="02000506030000020004" pitchFamily="50" charset="0"/>
              </a:rPr>
              <a:t>     Watch and follow sport with a critical eye (punditry/analysis)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GB" altLang="en-US" dirty="0">
                <a:latin typeface="Bliss 2 Medium" panose="02000506030000020004" pitchFamily="50" charset="0"/>
              </a:rPr>
              <a:t>     Learn some rules; Learn some names of athletes (tennis players/rugby  players/footballers/athletics/tennis)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 dirty="0">
              <a:latin typeface="Bliss 2 Medium" panose="02000506030000020004" pitchFamily="50" charset="0"/>
            </a:endParaRPr>
          </a:p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GB" dirty="0">
                <a:latin typeface="Bliss 2 Medium" panose="02000506030000020004" pitchFamily="50" charset="0"/>
              </a:rPr>
              <a:t>Think carefully about why </a:t>
            </a:r>
            <a:r>
              <a:rPr lang="en-GB" b="1" u="sng" dirty="0">
                <a:solidFill>
                  <a:srgbClr val="7030A0"/>
                </a:solidFill>
                <a:latin typeface="Bliss 2 Medium" panose="02000506030000020004" pitchFamily="50" charset="0"/>
              </a:rPr>
              <a:t>you</a:t>
            </a:r>
            <a:r>
              <a:rPr lang="en-GB" u="sng" dirty="0">
                <a:solidFill>
                  <a:srgbClr val="7030A0"/>
                </a:solidFill>
                <a:latin typeface="Bliss 2 Medium" panose="02000506030000020004" pitchFamily="50" charset="0"/>
              </a:rPr>
              <a:t> </a:t>
            </a:r>
            <a:r>
              <a:rPr lang="en-GB" dirty="0">
                <a:latin typeface="Bliss 2 Medium" panose="02000506030000020004" pitchFamily="50" charset="0"/>
              </a:rPr>
              <a:t>want to study and if it is the right subject </a:t>
            </a:r>
            <a:r>
              <a:rPr lang="en-GB" b="1" u="sng" dirty="0">
                <a:solidFill>
                  <a:srgbClr val="7030A0"/>
                </a:solidFill>
                <a:latin typeface="Bliss 2 Medium" panose="02000506030000020004" pitchFamily="50" charset="0"/>
              </a:rPr>
              <a:t>for you</a:t>
            </a:r>
            <a:r>
              <a:rPr lang="en-GB" dirty="0">
                <a:latin typeface="Bliss 2 Medium" panose="02000506030000020004" pitchFamily="50" charset="0"/>
              </a:rPr>
              <a:t>….</a:t>
            </a:r>
          </a:p>
          <a:p>
            <a:pPr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GB" altLang="en-US" dirty="0">
              <a:latin typeface="Bliss 2 Medium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baQKSnGKL._SX384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6766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304pgP7qL._SX383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6671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…….and finally..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ENJOY YOUR SUMMER!</a:t>
            </a:r>
          </a:p>
          <a:p>
            <a:pPr marL="0" indent="0" algn="ctr">
              <a:buNone/>
            </a:pPr>
            <a:r>
              <a:rPr lang="en-GB" dirty="0"/>
              <a:t>Get off </a:t>
            </a:r>
            <a:r>
              <a:rPr lang="en-GB" dirty="0" err="1"/>
              <a:t>Tik-Tok</a:t>
            </a:r>
            <a:r>
              <a:rPr lang="en-GB" dirty="0"/>
              <a:t> and get active!</a:t>
            </a:r>
          </a:p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6600" dirty="0">
                <a:solidFill>
                  <a:srgbClr val="7030A0"/>
                </a:solidFill>
              </a:rPr>
              <a:t>HAPPY HOLIDAYS</a:t>
            </a:r>
          </a:p>
        </p:txBody>
      </p:sp>
    </p:spTree>
    <p:extLst>
      <p:ext uri="{BB962C8B-B14F-4D97-AF65-F5344CB8AC3E}">
        <p14:creationId xmlns:p14="http://schemas.microsoft.com/office/powerpoint/2010/main" val="10568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138451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0375" y="907795"/>
            <a:ext cx="3589608" cy="361526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Bliss 2 Medium" panose="02000506030000020004" pitchFamily="50" charset="0"/>
              </a:rPr>
              <a:t>Watch the video clip and answer this question:</a:t>
            </a:r>
            <a:br>
              <a:rPr lang="en-GB" sz="2400" dirty="0">
                <a:latin typeface="Bliss 2 Medium" panose="02000506030000020004" pitchFamily="50" charset="0"/>
              </a:rPr>
            </a:br>
            <a:br>
              <a:rPr lang="en-GB" sz="2800" dirty="0">
                <a:latin typeface="Bliss 2 Medium" panose="02000506030000020004" pitchFamily="50" charset="0"/>
              </a:rPr>
            </a:br>
            <a:r>
              <a:rPr lang="en-GB" sz="2800" b="1" dirty="0">
                <a:solidFill>
                  <a:srgbClr val="7030A0"/>
                </a:solidFill>
                <a:latin typeface="Bliss 2 Medium" panose="02000506030000020004" pitchFamily="50" charset="0"/>
              </a:rPr>
              <a:t>Why was he able to score that goal?</a:t>
            </a:r>
            <a:br>
              <a:rPr lang="en-GB" sz="2800" b="1" dirty="0">
                <a:solidFill>
                  <a:srgbClr val="7030A0"/>
                </a:solidFill>
                <a:latin typeface="Bliss 2 Medium" panose="02000506030000020004" pitchFamily="50" charset="0"/>
              </a:rPr>
            </a:br>
            <a:br>
              <a:rPr lang="en-GB" sz="2800" b="1" dirty="0">
                <a:latin typeface="Bliss 2 Medium" panose="02000506030000020004" pitchFamily="50" charset="0"/>
              </a:rPr>
            </a:br>
            <a:endParaRPr lang="en-GB" sz="1800" b="1" dirty="0">
              <a:latin typeface="Bliss 2 Medium" panose="02000506030000020004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5964614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Ronaldo goal</a:t>
            </a:r>
            <a:endParaRPr lang="en-GB" dirty="0"/>
          </a:p>
        </p:txBody>
      </p:sp>
      <p:sp>
        <p:nvSpPr>
          <p:cNvPr id="3" name="AutoShape 2" descr="Watch Cristiano Ronaldo's overhead kick against Juventus which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843" y="1549872"/>
            <a:ext cx="2880320" cy="43283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375" y="710618"/>
            <a:ext cx="1303313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Typical Task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1640" y="3714046"/>
            <a:ext cx="1717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latin typeface="Bliss 2 Medium" panose="02000506030000020004" pitchFamily="50" charset="0"/>
              </a:rPr>
              <a:t>Think.Pair.Share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375543" y="5139557"/>
            <a:ext cx="388937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dirty="0">
                <a:latin typeface="Bliss 2 Medium" panose="02000506030000020004" pitchFamily="50" charset="0"/>
              </a:rPr>
              <a:t>Hint – Use the different sections of the A Level Course to help you.</a:t>
            </a:r>
          </a:p>
          <a:p>
            <a:r>
              <a:rPr lang="en-GB" b="1" dirty="0">
                <a:latin typeface="Bliss 2 Medium" panose="02000506030000020004" pitchFamily="50" charset="0"/>
              </a:rPr>
              <a:t>There are many potential answers to this question.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B019F9-EA94-1514-034B-F31E00360790}"/>
              </a:ext>
            </a:extLst>
          </p:cNvPr>
          <p:cNvSpPr txBox="1"/>
          <p:nvPr/>
        </p:nvSpPr>
        <p:spPr>
          <a:xfrm>
            <a:off x="7423757" y="1549872"/>
            <a:ext cx="133187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Consider:</a:t>
            </a:r>
          </a:p>
          <a:p>
            <a:r>
              <a:rPr lang="en-GB" sz="1200" dirty="0"/>
              <a:t>Types of training</a:t>
            </a:r>
          </a:p>
          <a:p>
            <a:r>
              <a:rPr lang="en-GB" sz="1200" dirty="0"/>
              <a:t>Elite coaching</a:t>
            </a:r>
          </a:p>
          <a:p>
            <a:r>
              <a:rPr lang="en-GB" sz="1200" dirty="0"/>
              <a:t>Muscle fibres</a:t>
            </a:r>
          </a:p>
          <a:p>
            <a:r>
              <a:rPr lang="en-GB" sz="1200" dirty="0"/>
              <a:t>Practice</a:t>
            </a:r>
          </a:p>
          <a:p>
            <a:r>
              <a:rPr lang="en-GB" sz="1200" dirty="0"/>
              <a:t>Biomechanics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7429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0375" y="1898430"/>
            <a:ext cx="7135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Plyometric training</a:t>
            </a:r>
            <a:endParaRPr lang="en-GB" sz="2000" i="1" dirty="0">
              <a:latin typeface="Bliss 2 Medium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Elite equipment and coaches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Training – Mass and varied practice (repeating skill)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Visualisation (mental imagery)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Psychology – NACH/confidence/self efficacy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Muscle strength and power – training…….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Fast twitch muscle fibres – genetics &amp; training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Biomechanical advantage (Levers/Impulse)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Diet and nutrition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Bliss 2 Medium" panose="02000506030000020004" pitchFamily="50" charset="0"/>
              </a:rPr>
              <a:t>Sports supplements e.g. </a:t>
            </a:r>
            <a:r>
              <a:rPr lang="en-GB" sz="2000" dirty="0" err="1">
                <a:latin typeface="Bliss 2 Medium" panose="02000506030000020004" pitchFamily="50" charset="0"/>
              </a:rPr>
              <a:t>creatine</a:t>
            </a:r>
            <a:endParaRPr lang="en-GB" sz="2000" dirty="0">
              <a:latin typeface="Bliss 2 Medium" panose="02000506030000020004" pitchFamily="50" charset="0"/>
            </a:endParaRPr>
          </a:p>
        </p:txBody>
      </p:sp>
      <p:pic>
        <p:nvPicPr>
          <p:cNvPr id="9218" name="Picture 2" descr="Train Smarter With Dos and Don'ts of Plyometrics |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87" y="673600"/>
            <a:ext cx="1968153" cy="13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he 20 best football coaches in the world - Business Insid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056" y="2643476"/>
            <a:ext cx="2097584" cy="1571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483" y="4879911"/>
            <a:ext cx="2970357" cy="1646531"/>
          </a:xfrm>
          <a:prstGeom prst="rect">
            <a:avLst/>
          </a:prstGeom>
        </p:spPr>
      </p:pic>
      <p:pic>
        <p:nvPicPr>
          <p:cNvPr id="9222" name="Picture 6" descr="Mega Feature: Layne Norton Training Series + Full Power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6" y="5356569"/>
            <a:ext cx="2117185" cy="133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5421" y="5095821"/>
            <a:ext cx="2583549" cy="1592406"/>
          </a:xfrm>
          <a:prstGeom prst="rect">
            <a:avLst/>
          </a:prstGeom>
        </p:spPr>
      </p:pic>
      <p:pic>
        <p:nvPicPr>
          <p:cNvPr id="9224" name="Picture 8" descr="Biomechanics - What It Is And Why It's Important. | Pat Cash Tenni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9" y="160339"/>
            <a:ext cx="2347872" cy="156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2921470" y="1634240"/>
            <a:ext cx="3683491" cy="464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2" idx="0"/>
          </p:cNvCxnSpPr>
          <p:nvPr/>
        </p:nvCxnSpPr>
        <p:spPr>
          <a:xfrm flipH="1" flipV="1">
            <a:off x="2250152" y="1696541"/>
            <a:ext cx="1241729" cy="2517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47195" y="3068960"/>
            <a:ext cx="2361492" cy="1765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12775" y="3717032"/>
            <a:ext cx="255900" cy="1608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24986" y="4502467"/>
            <a:ext cx="838902" cy="6649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869129" y="2470457"/>
            <a:ext cx="2583958" cy="986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1763" y="1696541"/>
            <a:ext cx="391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Bliss 2 Medium" panose="02000506030000020004" pitchFamily="50" charset="0"/>
              </a:rPr>
              <a:t>Why he was able to score that goal…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5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8" y="1080013"/>
            <a:ext cx="7772400" cy="1470025"/>
          </a:xfrm>
        </p:spPr>
        <p:txBody>
          <a:bodyPr/>
          <a:lstStyle/>
          <a:p>
            <a:r>
              <a:rPr lang="en-GB" dirty="0">
                <a:latin typeface="Bliss 2 Medium" panose="02000506030000020004" pitchFamily="50" charset="0"/>
              </a:rPr>
              <a:t>Why study A-level PE?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2420888"/>
            <a:ext cx="3456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Bliss 2 Medium" panose="02000506030000020004" pitchFamily="50" charset="0"/>
              </a:rPr>
              <a:t>Career paths:</a:t>
            </a:r>
          </a:p>
          <a:p>
            <a:endParaRPr lang="en-GB" dirty="0">
              <a:latin typeface="Bliss 2 Medium" panose="02000506030000020004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 2 Medium" panose="02000506030000020004" pitchFamily="50" charset="0"/>
              </a:rPr>
              <a:t>Physiotherapist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Bliss 2 Medium" panose="02000506030000020004" pitchFamily="50" charset="0"/>
              </a:rPr>
              <a:t>Sports nutritionist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Fitness and leisure industry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Early years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Personal Trainer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Sports Administration/Health/Fitness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Sports Scientist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80658" y="2924944"/>
            <a:ext cx="34563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Business (H&amp;F Sector)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Professional Sportsperson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Sports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Journalist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Sports data Analyst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Events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Sports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PE Teacher!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liss 2 Medium" panose="02000506030000020004" pitchFamily="50" charset="0"/>
              </a:rPr>
              <a:t>Many more…</a:t>
            </a:r>
          </a:p>
        </p:txBody>
      </p:sp>
      <p:pic>
        <p:nvPicPr>
          <p:cNvPr id="14338" name="Picture 2" descr="Physiotherapy | King Edward VII's Hospit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81023" y="5661248"/>
            <a:ext cx="2056935" cy="9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70" y="5500916"/>
            <a:ext cx="1860443" cy="1170172"/>
          </a:xfrm>
          <a:prstGeom prst="rect">
            <a:avLst/>
          </a:prstGeom>
        </p:spPr>
      </p:pic>
      <p:pic>
        <p:nvPicPr>
          <p:cNvPr id="14340" name="Picture 4" descr="Could You Make A Living From Coaching Sports Teams? - Margaret Buj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810" y="5526808"/>
            <a:ext cx="1671619" cy="11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494467"/>
            <a:ext cx="2112599" cy="11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4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04115" y="2492896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liss 2 Medium" panose="02000506030000020004" pitchFamily="50" charset="0"/>
              </a:rPr>
              <a:t>1. Applied anatomy and physiology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(JBL, PBO)</a:t>
            </a:r>
          </a:p>
          <a:p>
            <a:r>
              <a:rPr lang="en-US" dirty="0">
                <a:latin typeface="Bliss 2 Medium" panose="02000506030000020004" pitchFamily="50" charset="0"/>
              </a:rPr>
              <a:t>2. Skill acquisition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(DWI)</a:t>
            </a:r>
          </a:p>
          <a:p>
            <a:r>
              <a:rPr lang="en-US" dirty="0">
                <a:latin typeface="Bliss 2 Medium" panose="02000506030000020004" pitchFamily="50" charset="0"/>
              </a:rPr>
              <a:t>3. Sport and society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(SGD)</a:t>
            </a:r>
          </a:p>
          <a:p>
            <a:r>
              <a:rPr lang="en-US" dirty="0">
                <a:latin typeface="Bliss 2 Medium" panose="02000506030000020004" pitchFamily="50" charset="0"/>
              </a:rPr>
              <a:t>4. Exercise physiology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(PBO)</a:t>
            </a:r>
          </a:p>
          <a:p>
            <a:r>
              <a:rPr lang="en-US" dirty="0">
                <a:latin typeface="Bliss 2 Medium" panose="02000506030000020004" pitchFamily="50" charset="0"/>
              </a:rPr>
              <a:t>5. Biomechanical movement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(PBO)</a:t>
            </a:r>
          </a:p>
          <a:p>
            <a:r>
              <a:rPr lang="en-US" dirty="0">
                <a:latin typeface="Bliss 2 Medium" panose="02000506030000020004" pitchFamily="50" charset="0"/>
              </a:rPr>
              <a:t>6. Sport psychology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(DWI/PBO)</a:t>
            </a:r>
          </a:p>
          <a:p>
            <a:r>
              <a:rPr lang="en-US" dirty="0">
                <a:latin typeface="Bliss 2 Medium" panose="02000506030000020004" pitchFamily="50" charset="0"/>
              </a:rPr>
              <a:t>7. Sport and society and the role of technology in physical activity and sport  </a:t>
            </a:r>
            <a:r>
              <a:rPr lang="en-US" dirty="0">
                <a:solidFill>
                  <a:srgbClr val="7030A0"/>
                </a:solidFill>
                <a:latin typeface="Bliss 2 Medium" panose="02000506030000020004" pitchFamily="50" charset="0"/>
              </a:rPr>
              <a:t>(SGD, JBL)</a:t>
            </a:r>
            <a:endParaRPr lang="en-GB" dirty="0">
              <a:solidFill>
                <a:srgbClr val="7030A0"/>
              </a:solidFill>
              <a:latin typeface="Bliss 2 Medium" panose="02000506030000020004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115" y="160670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Bliss 2 Medium" panose="02000506030000020004" pitchFamily="50" charset="0"/>
              </a:rPr>
              <a:t>Course Details</a:t>
            </a:r>
          </a:p>
        </p:txBody>
      </p:sp>
      <p:pic>
        <p:nvPicPr>
          <p:cNvPr id="3074" name="Picture 2" descr="AQA | Subjects | Physical Education | GCS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8" b="-98"/>
          <a:stretch/>
        </p:blipFill>
        <p:spPr bwMode="auto">
          <a:xfrm>
            <a:off x="6732240" y="4544596"/>
            <a:ext cx="2115793" cy="210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21804" y="2996952"/>
            <a:ext cx="7772400" cy="3384376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End of Year 12 – UCAS exam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Bliss 2 Medium" panose="02000506030000020004" pitchFamily="50" charset="0"/>
            </a:endParaRPr>
          </a:p>
          <a:p>
            <a:pPr algn="l"/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End of Year 13 -  Paper 1 = 2 hour exam (35%)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                              Paper 2 = 2 hour exam (35%)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Bliss 2 Medium" panose="02000506030000020004" pitchFamily="50" charset="0"/>
            </a:endParaRPr>
          </a:p>
          <a:p>
            <a:pPr algn="l"/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Practical assessment and Coursework (30%)</a:t>
            </a:r>
          </a:p>
          <a:p>
            <a:pPr algn="l"/>
            <a:r>
              <a:rPr lang="en-GB" sz="1800" dirty="0">
                <a:solidFill>
                  <a:schemeClr val="tx1"/>
                </a:solidFill>
                <a:latin typeface="Bliss 2 Medium" panose="02000506030000020004" pitchFamily="50" charset="0"/>
              </a:rPr>
              <a:t>(Analysis of Performance)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21804" y="1340995"/>
            <a:ext cx="7772400" cy="1470025"/>
          </a:xfrm>
        </p:spPr>
        <p:txBody>
          <a:bodyPr>
            <a:normAutofit/>
          </a:bodyPr>
          <a:lstStyle/>
          <a:p>
            <a:r>
              <a:rPr lang="en-GB" sz="2800" dirty="0"/>
              <a:t>How will you be assessed?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5030" y="4742827"/>
            <a:ext cx="1874007" cy="17685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029" y="2636912"/>
            <a:ext cx="1874007" cy="15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0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9887" y="1690352"/>
            <a:ext cx="8504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liss 2 Medium" panose="02000506030000020004" pitchFamily="50" charset="0"/>
              </a:rPr>
              <a:t>Paper 1: Factors affecting participation in physical activity and sport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What's assessed:</a:t>
            </a:r>
          </a:p>
          <a:p>
            <a:r>
              <a:rPr lang="en-US" dirty="0">
                <a:latin typeface="Bliss 2 Medium" panose="02000506030000020004" pitchFamily="50" charset="0"/>
              </a:rPr>
              <a:t>Section A: Applied anatomy and physiology</a:t>
            </a:r>
          </a:p>
          <a:p>
            <a:r>
              <a:rPr lang="en-US" dirty="0">
                <a:latin typeface="Bliss 2 Medium" panose="02000506030000020004" pitchFamily="50" charset="0"/>
              </a:rPr>
              <a:t>Section B: Skill acquisition</a:t>
            </a:r>
          </a:p>
          <a:p>
            <a:r>
              <a:rPr lang="en-US" dirty="0">
                <a:latin typeface="Bliss 2 Medium" panose="02000506030000020004" pitchFamily="50" charset="0"/>
              </a:rPr>
              <a:t>Section C: Sport and society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How it's assessed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Written exam: 2 hours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105 marks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35% of A-level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Questions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Section A: multiple choice, short answer and extended writing (35 marks)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Section B: multiple choice, short answer and extended writing (35 marks)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Section C: multiple choice, short answer and extended writing (35 marks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" name="AutoShape 2" descr="Anatomy Course for Spa Therapists with physiology at top Bali Sp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2503228"/>
            <a:ext cx="2406774" cy="229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:\Drayton Logo\Drayton Manor logo filled 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339" y="260648"/>
            <a:ext cx="1017319" cy="106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83568" y="2060848"/>
            <a:ext cx="7848872" cy="295232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GB" sz="3500" dirty="0">
              <a:solidFill>
                <a:srgbClr val="6E1873"/>
              </a:solidFill>
              <a:latin typeface="Bliss 2 ExtraBold" panose="02000506030000020004" pitchFamily="50" charset="0"/>
            </a:endParaRPr>
          </a:p>
        </p:txBody>
      </p:sp>
      <p:sp>
        <p:nvSpPr>
          <p:cNvPr id="5" name="AutoShape 2" descr="Image result for enrol he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69654" y="169035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Bliss 2 Medium" panose="02000506030000020004" pitchFamily="50" charset="0"/>
              </a:rPr>
              <a:t>Paper 2: Factors affecting optimal performance in physical activity and sport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What's assessed:</a:t>
            </a:r>
          </a:p>
          <a:p>
            <a:r>
              <a:rPr lang="en-US" dirty="0">
                <a:latin typeface="Bliss 2 Medium" panose="02000506030000020004" pitchFamily="50" charset="0"/>
              </a:rPr>
              <a:t>Section A: Exercise physiology and biomechanics</a:t>
            </a:r>
          </a:p>
          <a:p>
            <a:r>
              <a:rPr lang="en-US" dirty="0">
                <a:latin typeface="Bliss 2 Medium" panose="02000506030000020004" pitchFamily="50" charset="0"/>
              </a:rPr>
              <a:t>Section B: Sport psychology</a:t>
            </a:r>
          </a:p>
          <a:p>
            <a:r>
              <a:rPr lang="en-US" dirty="0">
                <a:latin typeface="Bliss 2 Medium" panose="02000506030000020004" pitchFamily="50" charset="0"/>
              </a:rPr>
              <a:t>Section C: Sport and society and technology in sport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How it's assessed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Written exam: 2 hours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105 marks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35% of A-level</a:t>
            </a:r>
          </a:p>
          <a:p>
            <a:endParaRPr lang="en-US" dirty="0">
              <a:latin typeface="Bliss 2 Medium" panose="02000506030000020004" pitchFamily="50" charset="0"/>
            </a:endParaRPr>
          </a:p>
          <a:p>
            <a:r>
              <a:rPr lang="en-US" dirty="0">
                <a:latin typeface="Bliss 2 Medium" panose="02000506030000020004" pitchFamily="50" charset="0"/>
              </a:rPr>
              <a:t>Questions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Section A: multiple choice, short answer and extended writing (35 marks)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Section B: multiple choice, short answer and extended writing (35 marks)</a:t>
            </a:r>
          </a:p>
          <a:p>
            <a:r>
              <a:rPr lang="en-US" dirty="0">
                <a:latin typeface="Bliss 2 Medium" panose="02000506030000020004" pitchFamily="50" charset="0"/>
              </a:rPr>
              <a:t>• Section C: multiple choice, short answer and extended writing (35 marks)</a:t>
            </a:r>
          </a:p>
        </p:txBody>
      </p:sp>
      <p:pic>
        <p:nvPicPr>
          <p:cNvPr id="3074" name="Picture 2" descr="What Careers are in Sports Psychology? - Online Psychology Degre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36912"/>
            <a:ext cx="2186687" cy="21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24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1|0.4|0.1|0.1|0.1|0.1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wards Evening Template.pptx" id="{8B1A3ACB-40F1-4521-AD66-3C392D8E74BD}" vid="{A73E4B95-095C-4A74-BC81-284282E23E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7EA18D8334842A75FA53D48E982EC" ma:contentTypeVersion="12" ma:contentTypeDescription="Create a new document." ma:contentTypeScope="" ma:versionID="79b71ca71d255989a95c74516b7a401e">
  <xsd:schema xmlns:xsd="http://www.w3.org/2001/XMLSchema" xmlns:xs="http://www.w3.org/2001/XMLSchema" xmlns:p="http://schemas.microsoft.com/office/2006/metadata/properties" xmlns:ns3="cec0671a-86ae-456a-a7b2-dab5f88e8cde" xmlns:ns4="df815862-b08a-4bff-b103-354f50e56941" targetNamespace="http://schemas.microsoft.com/office/2006/metadata/properties" ma:root="true" ma:fieldsID="70dc48a1db35ff1dfe4aacf34578615a" ns3:_="" ns4:_="">
    <xsd:import namespace="cec0671a-86ae-456a-a7b2-dab5f88e8cde"/>
    <xsd:import namespace="df815862-b08a-4bff-b103-354f50e569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0671a-86ae-456a-a7b2-dab5f88e8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15862-b08a-4bff-b103-354f50e5694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8E8869-3197-412E-95E5-97FB9A4805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c0671a-86ae-456a-a7b2-dab5f88e8cde"/>
    <ds:schemaRef ds:uri="df815862-b08a-4bff-b103-354f50e569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F58F34-01B7-4C19-8466-EF56AF5DEF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F27D41-971E-4BFB-AB7E-8FD91267E6E1}">
  <ds:schemaRefs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cec0671a-86ae-456a-a7b2-dab5f88e8cde"/>
    <ds:schemaRef ds:uri="http://purl.org/dc/terms/"/>
    <ds:schemaRef ds:uri="http://schemas.openxmlformats.org/package/2006/metadata/core-properties"/>
    <ds:schemaRef ds:uri="df815862-b08a-4bff-b103-354f50e5694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2938</TotalTime>
  <Words>1234</Words>
  <Application>Microsoft Office PowerPoint</Application>
  <PresentationFormat>On-screen Show (4:3)</PresentationFormat>
  <Paragraphs>219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Bliss 2 ExtraBold</vt:lpstr>
      <vt:lpstr>Bliss 2 Medium</vt:lpstr>
      <vt:lpstr>Calibri</vt:lpstr>
      <vt:lpstr>Office Theme</vt:lpstr>
      <vt:lpstr>PowerPoint Presentation</vt:lpstr>
      <vt:lpstr>Quick Fire Do Now</vt:lpstr>
      <vt:lpstr>Watch the video clip and answer this question:  Why was he able to score that goal?  </vt:lpstr>
      <vt:lpstr>PowerPoint Presentation</vt:lpstr>
      <vt:lpstr>Why study A-level PE?</vt:lpstr>
      <vt:lpstr>PowerPoint Presentation</vt:lpstr>
      <vt:lpstr>How will you be assessed?</vt:lpstr>
      <vt:lpstr>PowerPoint Presentation</vt:lpstr>
      <vt:lpstr>PowerPoint Presentation</vt:lpstr>
      <vt:lpstr>PowerPoint Presentation</vt:lpstr>
      <vt:lpstr>PowerPoint Presentation</vt:lpstr>
      <vt:lpstr>In exchange we will provide…</vt:lpstr>
      <vt:lpstr>What not to expect</vt:lpstr>
      <vt:lpstr>How to help each other…</vt:lpstr>
      <vt:lpstr>A-level PE Taster</vt:lpstr>
      <vt:lpstr>How did we get from this.......to this?</vt:lpstr>
      <vt:lpstr>PowerPoint Presentation</vt:lpstr>
      <vt:lpstr>Drugs in Sport</vt:lpstr>
      <vt:lpstr>PowerPoint Presentation</vt:lpstr>
      <vt:lpstr>What to do between now and September…</vt:lpstr>
      <vt:lpstr>PowerPoint Presentation</vt:lpstr>
      <vt:lpstr>…….and finally..</vt:lpstr>
    </vt:vector>
  </TitlesOfParts>
  <Company>DMHS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Young</dc:creator>
  <cp:lastModifiedBy>Mr J Black</cp:lastModifiedBy>
  <cp:revision>214</cp:revision>
  <cp:lastPrinted>2019-08-21T12:45:38Z</cp:lastPrinted>
  <dcterms:created xsi:type="dcterms:W3CDTF">2014-11-18T11:56:26Z</dcterms:created>
  <dcterms:modified xsi:type="dcterms:W3CDTF">2025-06-09T09:27:16Z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0x0101006287EA18D8334842A75FA53D48E982EC</vt:lpwstr>
  </property>
</Properties>
</file>