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59" r:id="rId4"/>
    <p:sldId id="260" r:id="rId5"/>
    <p:sldId id="262" r:id="rId6"/>
    <p:sldId id="265" r:id="rId7"/>
    <p:sldId id="266" r:id="rId8"/>
    <p:sldId id="273" r:id="rId9"/>
    <p:sldId id="267" r:id="rId10"/>
    <p:sldId id="268" r:id="rId11"/>
    <p:sldId id="269" r:id="rId12"/>
    <p:sldId id="274" r:id="rId13"/>
    <p:sldId id="270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87" autoAdjust="0"/>
    <p:restoredTop sz="94660"/>
  </p:normalViewPr>
  <p:slideViewPr>
    <p:cSldViewPr>
      <p:cViewPr varScale="1">
        <p:scale>
          <a:sx n="109" d="100"/>
          <a:sy n="109" d="100"/>
        </p:scale>
        <p:origin x="18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75A-4212-AC9C-8BA3CDB2D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0310208"/>
        <c:axId val="196441688"/>
      </c:scatterChart>
      <c:valAx>
        <c:axId val="140310208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6441688"/>
        <c:crosses val="autoZero"/>
        <c:crossBetween val="midCat"/>
      </c:valAx>
      <c:valAx>
        <c:axId val="196441688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4031020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smoothMarker"/>
        <c:varyColors val="0"/>
        <c:ser>
          <c:idx val="2"/>
          <c:order val="0"/>
          <c:tx>
            <c:v>y=3x-1</c:v>
          </c:tx>
          <c:spPr>
            <a:ln>
              <a:noFill/>
            </a:ln>
          </c:spPr>
          <c:marker>
            <c:symbol val="none"/>
          </c:marker>
          <c:xVal>
            <c:numRef>
              <c:f>'C:\Users\Dow\Documents\Work\Teaching Resources\[Gradient.xlsx]Sheet1'!$A$2:$A$15</c:f>
              <c:numCache>
                <c:formatCode>General</c:formatCode>
                <c:ptCount val="14"/>
                <c:pt idx="0">
                  <c:v>-3</c:v>
                </c:pt>
                <c:pt idx="1">
                  <c:v>-2</c:v>
                </c:pt>
                <c:pt idx="2">
                  <c:v>-1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7</c:v>
                </c:pt>
                <c:pt idx="11">
                  <c:v>8</c:v>
                </c:pt>
                <c:pt idx="12">
                  <c:v>9</c:v>
                </c:pt>
                <c:pt idx="13">
                  <c:v>10</c:v>
                </c:pt>
              </c:numCache>
            </c:numRef>
          </c:xVal>
          <c:yVal>
            <c:numRef>
              <c:f>'C:\Users\Dow\Documents\Work\Teaching Resources\[Gradient.xlsx]Sheet1'!$D$2:$D$15</c:f>
              <c:numCache>
                <c:formatCode>General</c:formatCode>
                <c:ptCount val="14"/>
                <c:pt idx="0">
                  <c:v>-10</c:v>
                </c:pt>
                <c:pt idx="1">
                  <c:v>-7</c:v>
                </c:pt>
                <c:pt idx="2">
                  <c:v>-4</c:v>
                </c:pt>
                <c:pt idx="3">
                  <c:v>-1</c:v>
                </c:pt>
                <c:pt idx="4">
                  <c:v>2</c:v>
                </c:pt>
                <c:pt idx="5">
                  <c:v>5</c:v>
                </c:pt>
                <c:pt idx="6">
                  <c:v>8</c:v>
                </c:pt>
                <c:pt idx="7">
                  <c:v>11</c:v>
                </c:pt>
                <c:pt idx="8">
                  <c:v>14</c:v>
                </c:pt>
                <c:pt idx="9">
                  <c:v>17</c:v>
                </c:pt>
                <c:pt idx="10">
                  <c:v>20</c:v>
                </c:pt>
                <c:pt idx="11">
                  <c:v>23</c:v>
                </c:pt>
                <c:pt idx="12">
                  <c:v>26</c:v>
                </c:pt>
                <c:pt idx="13">
                  <c:v>29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DC-4EA8-8158-8F4D465AAD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5575248"/>
        <c:axId val="195956064"/>
      </c:scatterChart>
      <c:valAx>
        <c:axId val="195575248"/>
        <c:scaling>
          <c:orientation val="minMax"/>
          <c:max val="6"/>
          <c:min val="-2"/>
        </c:scaling>
        <c:delete val="0"/>
        <c:axPos val="b"/>
        <c:majorGridlines/>
        <c:minorGridlines/>
        <c:numFmt formatCode="General" sourceLinked="1"/>
        <c:majorTickMark val="out"/>
        <c:minorTickMark val="none"/>
        <c:tickLblPos val="nextTo"/>
        <c:spPr>
          <a:ln w="22225">
            <a:solidFill>
              <a:schemeClr val="tx1"/>
            </a:solidFill>
          </a:ln>
        </c:spPr>
        <c:crossAx val="195956064"/>
        <c:crosses val="autoZero"/>
        <c:crossBetween val="midCat"/>
      </c:valAx>
      <c:valAx>
        <c:axId val="195956064"/>
        <c:scaling>
          <c:orientation val="minMax"/>
          <c:max val="20"/>
          <c:min val="-5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95575248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98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492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4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541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89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40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82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16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9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99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0585D-59B0-4A1F-B831-F80CC4276C0E}" type="datetimeFigureOut">
              <a:rPr lang="en-GB" smtClean="0"/>
              <a:t>21/09/2020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EB99-A988-48D9-82D2-9216CDFC19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93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GB" u="sng" dirty="0" smtClean="0">
                <a:latin typeface="Comic Sans MS" panose="030F0702030302020204" pitchFamily="66" charset="0"/>
              </a:rPr>
              <a:t>Line Graphs </a:t>
            </a:r>
            <a:br>
              <a:rPr lang="en-GB" u="sng" dirty="0" smtClean="0">
                <a:latin typeface="Comic Sans MS" panose="030F0702030302020204" pitchFamily="66" charset="0"/>
              </a:rPr>
            </a:br>
            <a:fld id="{EBC1D966-4FFE-4EE0-97EA-50843175A267}" type="datetime2">
              <a:rPr lang="en-GB" u="sng">
                <a:latin typeface="Comic Sans MS" panose="030F0702030302020204" pitchFamily="66" charset="0"/>
              </a:rPr>
              <a:t>Monday, 21 September 2020</a:t>
            </a:fld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264" y="2852936"/>
            <a:ext cx="8229600" cy="26112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600" b="1" u="sng" dirty="0" smtClean="0"/>
          </a:p>
          <a:p>
            <a:r>
              <a:rPr lang="en-GB" sz="2600" dirty="0" smtClean="0">
                <a:latin typeface="Comic Sans MS" panose="030F0702030302020204" pitchFamily="66" charset="0"/>
              </a:rPr>
              <a:t>The equation of a straight line takes the form:</a:t>
            </a:r>
          </a:p>
          <a:p>
            <a:endParaRPr lang="en-GB" sz="2600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sz="2600" b="1" dirty="0">
                <a:latin typeface="Comic Sans MS" panose="030F0702030302020204" pitchFamily="66" charset="0"/>
              </a:rPr>
              <a:t>y</a:t>
            </a:r>
            <a:r>
              <a:rPr lang="en-GB" sz="2600" b="1" dirty="0" smtClean="0">
                <a:latin typeface="Comic Sans MS" panose="030F0702030302020204" pitchFamily="66" charset="0"/>
              </a:rPr>
              <a:t> = mx + c</a:t>
            </a:r>
          </a:p>
          <a:p>
            <a:pPr marL="0" indent="0" algn="ctr">
              <a:buNone/>
            </a:pP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772816"/>
            <a:ext cx="8229600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b="1" u="sng" dirty="0">
                <a:latin typeface="Comic Sans MS" panose="030F0702030302020204" pitchFamily="66" charset="0"/>
              </a:rPr>
              <a:t>DO NOW </a:t>
            </a:r>
            <a:r>
              <a:rPr lang="en-GB" sz="2800" b="1" dirty="0">
                <a:latin typeface="Comic Sans MS" panose="030F0702030302020204" pitchFamily="66" charset="0"/>
              </a:rPr>
              <a:t>Copy the equation below </a:t>
            </a:r>
            <a:r>
              <a:rPr lang="en-GB" sz="2800" b="1" dirty="0" smtClean="0">
                <a:latin typeface="Comic Sans MS" panose="030F0702030302020204" pitchFamily="66" charset="0"/>
              </a:rPr>
              <a:t>and note what you know about it. What does each part represent?</a:t>
            </a:r>
            <a:endParaRPr lang="en-GB" sz="2800" b="1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7916" y="4941168"/>
            <a:ext cx="7998296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600" dirty="0" smtClean="0">
                <a:latin typeface="Comic Sans MS" panose="030F0702030302020204" pitchFamily="66" charset="0"/>
              </a:rPr>
              <a:t>Where:	x and y are different </a:t>
            </a:r>
            <a:r>
              <a:rPr lang="en-GB" sz="2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variables</a:t>
            </a:r>
          </a:p>
          <a:p>
            <a:r>
              <a:rPr lang="en-GB" sz="2600" dirty="0" smtClean="0">
                <a:latin typeface="Comic Sans MS" panose="030F0702030302020204" pitchFamily="66" charset="0"/>
              </a:rPr>
              <a:t>		m is the </a:t>
            </a:r>
            <a:r>
              <a:rPr lang="en-GB" sz="2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gradient</a:t>
            </a:r>
          </a:p>
          <a:p>
            <a:r>
              <a:rPr lang="en-GB" sz="2600" dirty="0" smtClean="0">
                <a:latin typeface="Comic Sans MS" panose="030F0702030302020204" pitchFamily="66" charset="0"/>
              </a:rPr>
              <a:t>		c is the </a:t>
            </a:r>
            <a:r>
              <a:rPr lang="en-GB" sz="2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y-intercept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68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u="sng" dirty="0" smtClean="0">
                <a:latin typeface="Comic Sans MS" panose="030F0702030302020204" pitchFamily="66" charset="0"/>
              </a:rPr>
              <a:t>Gradients on a curved graph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Estimate the gradient of this line where x = 2</a:t>
            </a: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44" y="2076003"/>
            <a:ext cx="4319016" cy="4239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rc 4"/>
          <p:cNvSpPr/>
          <p:nvPr/>
        </p:nvSpPr>
        <p:spPr>
          <a:xfrm rot="5400000">
            <a:off x="690372" y="1001268"/>
            <a:ext cx="4078224" cy="2441448"/>
          </a:xfrm>
          <a:prstGeom prst="arc">
            <a:avLst>
              <a:gd name="adj1" fmla="val 17146603"/>
              <a:gd name="adj2" fmla="val 4500292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737104" y="2444496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Comic Sans MS" panose="030F0702030302020204" pitchFamily="66" charset="0"/>
              </a:rPr>
              <a:t>5</a:t>
            </a:r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70248" y="429768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Comic Sans MS" panose="030F0702030302020204" pitchFamily="66" charset="0"/>
              </a:rPr>
              <a:t>5</a:t>
            </a:r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9056" y="428548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Comic Sans MS" panose="030F0702030302020204" pitchFamily="66" charset="0"/>
              </a:rPr>
              <a:t>-5</a:t>
            </a:r>
            <a:endParaRPr lang="en-GB" sz="1400" b="1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73096" y="580948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latin typeface="Comic Sans MS" panose="030F0702030302020204" pitchFamily="66" charset="0"/>
              </a:rPr>
              <a:t>-5</a:t>
            </a:r>
            <a:endParaRPr lang="en-GB" sz="1400" b="1" dirty="0">
              <a:latin typeface="Comic Sans MS" panose="030F0702030302020204" pitchFamily="66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322320" y="3858768"/>
            <a:ext cx="152400" cy="152400"/>
            <a:chOff x="6705600" y="3429000"/>
            <a:chExt cx="152400" cy="15240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705600" y="3429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6705600" y="3429000"/>
              <a:ext cx="1524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Connector 22"/>
          <p:cNvCxnSpPr/>
          <p:nvPr/>
        </p:nvCxnSpPr>
        <p:spPr>
          <a:xfrm flipV="1">
            <a:off x="2322576" y="2587752"/>
            <a:ext cx="2322576" cy="2551176"/>
          </a:xfrm>
          <a:prstGeom prst="line">
            <a:avLst/>
          </a:prstGeom>
          <a:ln w="381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389376" y="3931920"/>
            <a:ext cx="707136" cy="6096"/>
          </a:xfrm>
          <a:prstGeom prst="line">
            <a:avLst/>
          </a:prstGeom>
          <a:ln w="381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076700" y="3264408"/>
            <a:ext cx="1524" cy="678180"/>
          </a:xfrm>
          <a:prstGeom prst="line">
            <a:avLst/>
          </a:prstGeom>
          <a:ln w="38100">
            <a:solidFill>
              <a:srgbClr val="00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593592" y="3913632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2</a:t>
            </a:r>
            <a:endParaRPr lang="en-GB" sz="14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056888" y="3444240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2.2</a:t>
            </a:r>
            <a:endParaRPr lang="en-GB" sz="14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158204" y="4537788"/>
                <a:ext cx="1696362" cy="5516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𝐺𝑟𝑎𝑑𝑖𝑒𝑛𝑡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𝑟𝑖𝑠𝑒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𝑟𝑢𝑛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204" y="4537788"/>
                <a:ext cx="1696362" cy="5516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158204" y="5223588"/>
                <a:ext cx="160050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𝐺𝑟𝑎𝑑𝑖𝑒𝑛𝑡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2.2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204" y="5223588"/>
                <a:ext cx="1600503" cy="55335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158204" y="5909388"/>
                <a:ext cx="16005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𝐺𝑟𝑎𝑑𝑖𝑒𝑛𝑡</m:t>
                      </m:r>
                      <m:r>
                        <a:rPr lang="en-GB" sz="1600" b="0" i="1" smtClean="0">
                          <a:latin typeface="Cambria Math"/>
                        </a:rPr>
                        <m:t>=1.1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204" y="5909388"/>
                <a:ext cx="1600503" cy="33855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/>
          <p:cNvCxnSpPr/>
          <p:nvPr/>
        </p:nvCxnSpPr>
        <p:spPr>
          <a:xfrm flipH="1">
            <a:off x="4329404" y="2435290"/>
            <a:ext cx="1464906" cy="615820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25125" y="1518837"/>
            <a:ext cx="300427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Draw a straight line that just touches the curve where x = 2</a:t>
            </a:r>
          </a:p>
          <a:p>
            <a:endParaRPr lang="en-GB" sz="1400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This line is known as a </a:t>
            </a:r>
            <a:r>
              <a:rPr lang="en-GB" sz="1400" b="1" u="sng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tangent</a:t>
            </a:r>
            <a:r>
              <a:rPr lang="en-GB" sz="14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to the curve</a:t>
            </a:r>
          </a:p>
          <a:p>
            <a:pPr marL="285750" indent="-285750">
              <a:buFont typeface="Wingdings"/>
              <a:buChar char="à"/>
            </a:pPr>
            <a:endParaRPr lang="en-GB" sz="1400" dirty="0">
              <a:solidFill>
                <a:srgbClr val="0000FF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You can calculate the gradient of it like on a straight line graph</a:t>
            </a:r>
          </a:p>
          <a:p>
            <a:pPr marL="285750" indent="-285750">
              <a:buFont typeface="Wingdings"/>
              <a:buChar char="à"/>
            </a:pPr>
            <a:endParaRPr lang="en-GB" sz="1400" dirty="0">
              <a:solidFill>
                <a:srgbClr val="0000FF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value will be an estimate of the gradient of the curve </a:t>
            </a:r>
            <a:r>
              <a:rPr lang="en-GB" sz="1400" b="1" u="sng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at the given point</a:t>
            </a:r>
            <a:endParaRPr lang="en-GB" sz="1400" b="1" u="sng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55167" y="3713584"/>
            <a:ext cx="542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x = 2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62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4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GB" u="sng" dirty="0" smtClean="0">
                <a:latin typeface="Comic Sans MS" panose="030F0702030302020204" pitchFamily="66" charset="0"/>
              </a:rPr>
              <a:t>Line graphs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Now plot the graphs on the ‘gradient on a graph’ sheet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Use this information to plot tangents to the curve at the values of x given on the sheet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6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1775" t="23421" r="52767" b="45452"/>
          <a:stretch/>
        </p:blipFill>
        <p:spPr>
          <a:xfrm>
            <a:off x="107503" y="116631"/>
            <a:ext cx="5616625" cy="38609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3115" t="53824" r="54722" b="9642"/>
          <a:stretch/>
        </p:blipFill>
        <p:spPr>
          <a:xfrm>
            <a:off x="4157010" y="2348880"/>
            <a:ext cx="4663462" cy="43221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5724128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3989" t="20470" r="23435" b="8656"/>
          <a:stretch/>
        </p:blipFill>
        <p:spPr>
          <a:xfrm>
            <a:off x="899593" y="330383"/>
            <a:ext cx="8078898" cy="612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7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What do the different part of y </a:t>
            </a:r>
            <a:r>
              <a:rPr lang="en-US" sz="2600" dirty="0"/>
              <a:t>= mx + c </a:t>
            </a:r>
            <a:r>
              <a:rPr lang="en-US" sz="2600" dirty="0" smtClean="0"/>
              <a:t>equation represent?</a:t>
            </a:r>
          </a:p>
          <a:p>
            <a:r>
              <a:rPr lang="en-US" sz="2600" dirty="0" smtClean="0"/>
              <a:t>Can you describe how to determine the intercept of a graph?</a:t>
            </a:r>
          </a:p>
          <a:p>
            <a:r>
              <a:rPr lang="en-US" sz="2600" dirty="0" smtClean="0"/>
              <a:t>Can you describe how to calculate the gradient of a linear relationship?</a:t>
            </a:r>
          </a:p>
          <a:p>
            <a:r>
              <a:rPr lang="en-US" sz="2600" dirty="0" smtClean="0"/>
              <a:t>Can you describe how to draw a tangent </a:t>
            </a:r>
            <a:r>
              <a:rPr lang="en-US" sz="2600" dirty="0"/>
              <a:t>to a curve as a measure of rate of </a:t>
            </a:r>
            <a:r>
              <a:rPr lang="en-US" sz="2600" dirty="0" smtClean="0"/>
              <a:t>change?</a:t>
            </a:r>
            <a:endParaRPr lang="en-US" sz="2600" dirty="0"/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u="sng" dirty="0" smtClean="0"/>
              <a:t>Exit Ticket</a:t>
            </a:r>
            <a:br>
              <a:rPr lang="en-GB" u="sng" dirty="0" smtClean="0"/>
            </a:b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77371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u="sng" dirty="0" smtClean="0">
                <a:latin typeface="Comic Sans MS" panose="030F0702030302020204" pitchFamily="66" charset="0"/>
              </a:rPr>
              <a:t>Learning Objectives</a:t>
            </a:r>
          </a:p>
          <a:p>
            <a:r>
              <a:rPr lang="en-US" sz="2600" dirty="0" smtClean="0">
                <a:latin typeface="Comic Sans MS" panose="030F0702030302020204" pitchFamily="66" charset="0"/>
              </a:rPr>
              <a:t>Understand </a:t>
            </a:r>
            <a:r>
              <a:rPr lang="en-US" sz="2600" dirty="0">
                <a:latin typeface="Comic Sans MS" panose="030F0702030302020204" pitchFamily="66" charset="0"/>
              </a:rPr>
              <a:t>that y = mx + c represents a linear relationship</a:t>
            </a:r>
          </a:p>
          <a:p>
            <a:r>
              <a:rPr lang="en-US" sz="2600" dirty="0" smtClean="0">
                <a:latin typeface="Comic Sans MS" panose="030F0702030302020204" pitchFamily="66" charset="0"/>
              </a:rPr>
              <a:t>Determine </a:t>
            </a:r>
            <a:r>
              <a:rPr lang="en-US" sz="2600" dirty="0">
                <a:latin typeface="Comic Sans MS" panose="030F0702030302020204" pitchFamily="66" charset="0"/>
              </a:rPr>
              <a:t>the intercept of a Graph</a:t>
            </a:r>
          </a:p>
          <a:p>
            <a:r>
              <a:rPr lang="en-US" sz="2600" dirty="0" smtClean="0">
                <a:latin typeface="Comic Sans MS" panose="030F0702030302020204" pitchFamily="66" charset="0"/>
              </a:rPr>
              <a:t>Calculate </a:t>
            </a:r>
            <a:r>
              <a:rPr lang="en-US" sz="2600" dirty="0">
                <a:latin typeface="Comic Sans MS" panose="030F0702030302020204" pitchFamily="66" charset="0"/>
              </a:rPr>
              <a:t>rate of change from a graph showing a linear relationship</a:t>
            </a:r>
          </a:p>
          <a:p>
            <a:r>
              <a:rPr lang="en-US" sz="2600" dirty="0" smtClean="0">
                <a:latin typeface="Comic Sans MS" panose="030F0702030302020204" pitchFamily="66" charset="0"/>
              </a:rPr>
              <a:t>Draw </a:t>
            </a:r>
            <a:r>
              <a:rPr lang="en-US" sz="2600" dirty="0">
                <a:latin typeface="Comic Sans MS" panose="030F0702030302020204" pitchFamily="66" charset="0"/>
              </a:rPr>
              <a:t>and use the slope of a tangent to a curve as a measure of rate of change</a:t>
            </a:r>
          </a:p>
          <a:p>
            <a:pPr marL="0" indent="0">
              <a:buNone/>
            </a:pPr>
            <a:endParaRPr lang="en-GB" u="sng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u="sng" dirty="0" smtClean="0">
                <a:latin typeface="Comic Sans MS" panose="030F0702030302020204" pitchFamily="66" charset="0"/>
              </a:rPr>
              <a:t>Line Graphs </a:t>
            </a:r>
            <a:br>
              <a:rPr lang="en-GB" u="sng" dirty="0" smtClean="0">
                <a:latin typeface="Comic Sans MS" panose="030F0702030302020204" pitchFamily="66" charset="0"/>
              </a:rPr>
            </a:br>
            <a:fld id="{EBC1D966-4FFE-4EE0-97EA-50843175A267}" type="datetime2">
              <a:rPr lang="en-GB" u="sng" smtClean="0">
                <a:latin typeface="Comic Sans MS" panose="030F0702030302020204" pitchFamily="66" charset="0"/>
              </a:rPr>
              <a:pPr/>
              <a:t>Monday, 21 September 2020</a:t>
            </a:fld>
            <a:endParaRPr lang="en-GB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0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u="sng" dirty="0" smtClean="0">
                <a:latin typeface="Comic Sans MS" panose="030F0702030302020204" pitchFamily="66" charset="0"/>
              </a:rPr>
              <a:t>Line Graphs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A </a:t>
            </a:r>
            <a:r>
              <a:rPr lang="en-GB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variable</a:t>
            </a:r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GB" dirty="0" smtClean="0">
                <a:latin typeface="Comic Sans MS" panose="030F0702030302020204" pitchFamily="66" charset="0"/>
              </a:rPr>
              <a:t>is a value that can change depending on other factors – e.g. temperature, cost, height, test results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</a:t>
            </a:r>
            <a:r>
              <a:rPr lang="en-GB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gradient</a:t>
            </a:r>
            <a:r>
              <a:rPr lang="en-GB" dirty="0" smtClean="0">
                <a:latin typeface="Comic Sans MS" panose="030F0702030302020204" pitchFamily="66" charset="0"/>
              </a:rPr>
              <a:t> is the steepness of a line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The </a:t>
            </a:r>
            <a:r>
              <a:rPr lang="en-GB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y-intercept</a:t>
            </a:r>
            <a:r>
              <a:rPr lang="en-GB" dirty="0" smtClean="0">
                <a:latin typeface="Comic Sans MS" panose="030F0702030302020204" pitchFamily="66" charset="0"/>
              </a:rPr>
              <a:t> is the point at which a line crosses the y-axis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72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u="sng" dirty="0" smtClean="0">
                <a:latin typeface="Comic Sans MS" panose="030F0702030302020204" pitchFamily="66" charset="0"/>
              </a:rPr>
              <a:t>Line Graphs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To plot a line graph, you need a </a:t>
            </a:r>
            <a:r>
              <a:rPr lang="en-GB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table of values </a:t>
            </a:r>
            <a:r>
              <a:rPr lang="en-GB" dirty="0" smtClean="0">
                <a:latin typeface="Comic Sans MS" panose="030F0702030302020204" pitchFamily="66" charset="0"/>
              </a:rPr>
              <a:t>that contains </a:t>
            </a:r>
            <a:r>
              <a:rPr lang="en-GB" b="1" dirty="0" smtClean="0">
                <a:latin typeface="Comic Sans MS" panose="030F0702030302020204" pitchFamily="66" charset="0"/>
              </a:rPr>
              <a:t>at least three</a:t>
            </a:r>
            <a:r>
              <a:rPr lang="en-GB" dirty="0" smtClean="0">
                <a:latin typeface="Comic Sans MS" panose="030F0702030302020204" pitchFamily="66" charset="0"/>
              </a:rPr>
              <a:t> pairs of co-ordinates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Example:  y = 3x + 1</a:t>
            </a:r>
            <a:endParaRPr lang="en-GB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705975"/>
              </p:ext>
            </p:extLst>
          </p:nvPr>
        </p:nvGraphicFramePr>
        <p:xfrm>
          <a:off x="1475656" y="4725144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289103"/>
              </p:ext>
            </p:extLst>
          </p:nvPr>
        </p:nvGraphicFramePr>
        <p:xfrm>
          <a:off x="1475656" y="4725144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245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enegadeengineer.com/work/logo/graphics/paper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108594" y="404664"/>
            <a:ext cx="0" cy="62646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40582" y="4221088"/>
            <a:ext cx="54603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20562" y="376133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820562" y="3529583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20562" y="32756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20562" y="301600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820562" y="2737495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20562" y="24836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20562" y="22239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20562" y="194540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20562" y="16915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20844" y="14034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730369" y="115888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11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720844" y="8994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720844" y="620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13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720844" y="3687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14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4236022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4499077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56666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14255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91165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34" name="Oval 33"/>
          <p:cNvSpPr/>
          <p:nvPr/>
        </p:nvSpPr>
        <p:spPr>
          <a:xfrm>
            <a:off x="4041857" y="3902613"/>
            <a:ext cx="136720" cy="13672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4303557" y="3113258"/>
            <a:ext cx="136720" cy="13672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563157" y="2321170"/>
            <a:ext cx="136720" cy="13672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/>
          <p:cNvSpPr txBox="1"/>
          <p:nvPr/>
        </p:nvSpPr>
        <p:spPr>
          <a:xfrm>
            <a:off x="3902777" y="107340"/>
            <a:ext cx="565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</a:t>
            </a:r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6700882" y="4032774"/>
            <a:ext cx="565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3724492" y="6146487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-8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3748554" y="5895690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-7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3741039" y="5633538"/>
            <a:ext cx="43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-6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3760090" y="5373216"/>
            <a:ext cx="492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-5</a:t>
            </a:r>
            <a:endParaRPr lang="en-GB" dirty="0"/>
          </a:p>
        </p:txBody>
      </p:sp>
      <p:sp>
        <p:nvSpPr>
          <p:cNvPr id="58" name="TextBox 57"/>
          <p:cNvSpPr txBox="1"/>
          <p:nvPr/>
        </p:nvSpPr>
        <p:spPr>
          <a:xfrm>
            <a:off x="3772936" y="5094077"/>
            <a:ext cx="49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-4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3767604" y="4849711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3782935" y="4609071"/>
            <a:ext cx="397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-2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3779912" y="43305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3287798" y="990020"/>
            <a:ext cx="1846411" cy="5341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562609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836786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096243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378942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679329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3419872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-2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3131840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79" name="TextBox 78"/>
          <p:cNvSpPr txBox="1"/>
          <p:nvPr/>
        </p:nvSpPr>
        <p:spPr>
          <a:xfrm>
            <a:off x="2872383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-4</a:t>
            </a:r>
            <a:endParaRPr lang="en-GB" dirty="0"/>
          </a:p>
        </p:txBody>
      </p:sp>
      <p:sp>
        <p:nvSpPr>
          <p:cNvPr id="83" name="TextBox 82"/>
          <p:cNvSpPr txBox="1"/>
          <p:nvPr/>
        </p:nvSpPr>
        <p:spPr>
          <a:xfrm>
            <a:off x="2627784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-5</a:t>
            </a:r>
            <a:endParaRPr lang="en-GB" dirty="0"/>
          </a:p>
        </p:txBody>
      </p:sp>
      <p:sp>
        <p:nvSpPr>
          <p:cNvPr id="84" name="TextBox 83"/>
          <p:cNvSpPr txBox="1"/>
          <p:nvPr/>
        </p:nvSpPr>
        <p:spPr>
          <a:xfrm>
            <a:off x="2358802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-6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2085628" y="422132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-7</a:t>
            </a:r>
            <a:endParaRPr lang="en-GB" dirty="0"/>
          </a:p>
        </p:txBody>
      </p:sp>
      <p:sp>
        <p:nvSpPr>
          <p:cNvPr id="86" name="TextBox 85"/>
          <p:cNvSpPr txBox="1"/>
          <p:nvPr/>
        </p:nvSpPr>
        <p:spPr>
          <a:xfrm>
            <a:off x="1835696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-8</a:t>
            </a:r>
            <a:endParaRPr lang="en-GB" dirty="0"/>
          </a:p>
        </p:txBody>
      </p:sp>
      <p:sp>
        <p:nvSpPr>
          <p:cNvPr id="87" name="TextBox 86"/>
          <p:cNvSpPr txBox="1"/>
          <p:nvPr/>
        </p:nvSpPr>
        <p:spPr>
          <a:xfrm>
            <a:off x="1547664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-9</a:t>
            </a:r>
            <a:endParaRPr lang="en-GB" dirty="0"/>
          </a:p>
        </p:txBody>
      </p:sp>
      <p:graphicFrame>
        <p:nvGraphicFramePr>
          <p:cNvPr id="91" name="Table 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190842"/>
              </p:ext>
            </p:extLst>
          </p:nvPr>
        </p:nvGraphicFramePr>
        <p:xfrm>
          <a:off x="5478054" y="193242"/>
          <a:ext cx="355519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8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004048" y="1268760"/>
            <a:ext cx="2258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y = 3x + 1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3930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6" grpId="0"/>
      <p:bldP spid="27" grpId="0"/>
      <p:bldP spid="28" grpId="0"/>
      <p:bldP spid="29" grpId="0"/>
      <p:bldP spid="30" grpId="0"/>
      <p:bldP spid="34" grpId="0" animBg="1"/>
      <p:bldP spid="35" grpId="0" animBg="1"/>
      <p:bldP spid="36" grpId="0" animBg="1"/>
      <p:bldP spid="65" grpId="0"/>
      <p:bldP spid="66" grpId="0"/>
      <p:bldP spid="50" grpId="0"/>
      <p:bldP spid="51" grpId="0"/>
      <p:bldP spid="52" grpId="0"/>
      <p:bldP spid="53" grpId="0"/>
      <p:bldP spid="58" grpId="0"/>
      <p:bldP spid="60" grpId="0"/>
      <p:bldP spid="61" grpId="0"/>
      <p:bldP spid="62" grpId="0"/>
      <p:bldP spid="67" grpId="0"/>
      <p:bldP spid="68" grpId="0"/>
      <p:bldP spid="69" grpId="0"/>
      <p:bldP spid="71" grpId="0"/>
      <p:bldP spid="72" grpId="0"/>
      <p:bldP spid="73" grpId="0"/>
      <p:bldP spid="74" grpId="0"/>
      <p:bldP spid="79" grpId="0"/>
      <p:bldP spid="83" grpId="0"/>
      <p:bldP spid="84" grpId="0"/>
      <p:bldP spid="85" grpId="0"/>
      <p:bldP spid="86" grpId="0"/>
      <p:bldP spid="8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renegadeengineer.com/work/logo/graphics/paper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2998031" y="404664"/>
            <a:ext cx="0" cy="62646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0019" y="4221088"/>
            <a:ext cx="54603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792214" y="107340"/>
            <a:ext cx="565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590319" y="4032774"/>
            <a:ext cx="565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2613929" y="6146487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-8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637991" y="5895690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-7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2630476" y="5633538"/>
            <a:ext cx="43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-6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649527" y="5373216"/>
            <a:ext cx="492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-5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2662373" y="5094077"/>
            <a:ext cx="492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-4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2657041" y="4849711"/>
            <a:ext cx="415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2672372" y="4609071"/>
            <a:ext cx="397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-2</a:t>
            </a:r>
            <a:endParaRPr lang="en-GB" dirty="0"/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149525" y="990020"/>
            <a:ext cx="1846411" cy="5341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429076" y="557643"/>
            <a:ext cx="2258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00FF"/>
                </a:solidFill>
              </a:rPr>
              <a:t>y</a:t>
            </a:r>
            <a:r>
              <a:rPr lang="en-GB" sz="2400" dirty="0" smtClean="0">
                <a:solidFill>
                  <a:srgbClr val="0000FF"/>
                </a:solidFill>
              </a:rPr>
              <a:t> = 3x + 1</a:t>
            </a:r>
            <a:endParaRPr lang="en-GB" sz="2400" dirty="0">
              <a:solidFill>
                <a:srgbClr val="0000FF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437101" y="2668270"/>
            <a:ext cx="5047302" cy="242580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862771" y="2914031"/>
            <a:ext cx="2258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</a:rPr>
              <a:t>Line 1</a:t>
            </a:r>
            <a:endParaRPr lang="en-GB" sz="2400" b="1" dirty="0">
              <a:solidFill>
                <a:srgbClr val="00B050"/>
              </a:solidFill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1819928" y="990020"/>
            <a:ext cx="2134443" cy="527500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09999" y="376133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709999" y="3529583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09999" y="32756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09999" y="301600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709999" y="2737495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09999" y="24836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09999" y="222391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9999" y="194540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09999" y="169151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0281" y="14034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2619806" y="115888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11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2610281" y="89942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12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610281" y="6206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13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610281" y="36876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14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3125459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388514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46103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03692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80602" y="4213647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69349" y="433056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4452046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726223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85680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268379" y="42117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568766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2309309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-2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2021277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-3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1761820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-4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1517221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-5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1248239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-6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975065" y="422132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-7</a:t>
            </a:r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725133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-8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437101" y="422108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-9</a:t>
            </a:r>
            <a:endParaRPr lang="en-GB" dirty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2509565" y="1310325"/>
            <a:ext cx="1846411" cy="5341136"/>
          </a:xfrm>
          <a:prstGeom prst="line">
            <a:avLst/>
          </a:prstGeom>
          <a:ln w="381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615202" y="5289924"/>
            <a:ext cx="2258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Line 2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330179" y="1343551"/>
            <a:ext cx="2258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FF"/>
                </a:solidFill>
              </a:rPr>
              <a:t>Line 3</a:t>
            </a:r>
            <a:endParaRPr lang="en-GB" sz="2400" dirty="0">
              <a:solidFill>
                <a:srgbClr val="FF00FF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839457" y="144844"/>
            <a:ext cx="3152207" cy="6370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The blue line is the line y = 3x + 1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latin typeface="Comic Sans MS" panose="030F0702030302020204" pitchFamily="66" charset="0"/>
              </a:rPr>
              <a:t>What can you tell about the gradient and y-intercept of the other three lines in comparison to the blue line?</a:t>
            </a:r>
          </a:p>
          <a:p>
            <a:pPr marL="342900" indent="-342900">
              <a:buFont typeface="Arial" pitchFamily="34" charset="0"/>
              <a:buChar char="•"/>
            </a:pPr>
            <a:endParaRPr lang="en-GB" sz="2400" dirty="0">
              <a:latin typeface="Comic Sans MS" panose="030F0702030302020204" pitchFamily="66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Extension: can you predict what the equations of the other three lines might be?</a:t>
            </a:r>
            <a:endParaRPr lang="en-GB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49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u="sng" dirty="0">
                <a:latin typeface="Comic Sans MS" panose="030F0702030302020204" pitchFamily="66" charset="0"/>
              </a:rPr>
              <a:t>Line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Using the example linear graphs calculate their gradients and equations. 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52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/>
          </p:nvPr>
        </p:nvGraphicFramePr>
        <p:xfrm>
          <a:off x="2573778" y="782706"/>
          <a:ext cx="4018364" cy="3053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/>
          </p:nvPr>
        </p:nvGraphicFramePr>
        <p:xfrm>
          <a:off x="2573778" y="3831427"/>
          <a:ext cx="4018364" cy="3053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Straight Connector 6"/>
          <p:cNvCxnSpPr/>
          <p:nvPr/>
        </p:nvCxnSpPr>
        <p:spPr>
          <a:xfrm flipV="1">
            <a:off x="3167844" y="1754815"/>
            <a:ext cx="3133790" cy="15304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897814" y="911490"/>
            <a:ext cx="1512168" cy="221009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735796" y="3347049"/>
            <a:ext cx="3672408" cy="20985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463988" y="911489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(a)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301634" y="1616314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(b)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20190" y="3351844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(c)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3653898" y="3918008"/>
            <a:ext cx="2754306" cy="2700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346909" y="3918009"/>
            <a:ext cx="3123305" cy="22896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735797" y="5067219"/>
            <a:ext cx="3734417" cy="9115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934688" y="6479809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(d)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06138" y="5710929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(f)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8204" y="6092710"/>
            <a:ext cx="43204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(e)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35797" y="80628"/>
            <a:ext cx="3734417" cy="323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u="sng" dirty="0"/>
              <a:t>Linear </a:t>
            </a:r>
            <a:r>
              <a:rPr lang="en-GB" sz="1500" b="1" u="sng" dirty="0" smtClean="0"/>
              <a:t>Graphs Answers</a:t>
            </a:r>
            <a:endParaRPr lang="en-GB" sz="1500" b="1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2357754" y="380710"/>
            <a:ext cx="46445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AutoNum type="arabicPeriod"/>
            </a:pPr>
            <a:r>
              <a:rPr lang="en-GB" sz="1050" dirty="0"/>
              <a:t>Calculate the gradient of each line		</a:t>
            </a:r>
          </a:p>
          <a:p>
            <a:r>
              <a:rPr lang="en-GB" sz="1050" dirty="0"/>
              <a:t>2.     Write the equation of each line in the form y =mx + c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707904" y="1916396"/>
            <a:ext cx="756084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463988" y="911489"/>
            <a:ext cx="0" cy="1004907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88024" y="1211571"/>
            <a:ext cx="86409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9/1.8 = 5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5x + 11 </a:t>
            </a:r>
            <a:endParaRPr lang="en-GB" sz="12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5508104" y="2116675"/>
            <a:ext cx="0" cy="1004907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563888" y="3121582"/>
            <a:ext cx="1944216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72118" y="2484232"/>
            <a:ext cx="10615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9/4.4 = 2.05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2.05x + 1 </a:t>
            </a:r>
            <a:endParaRPr lang="en-GB" sz="1200" dirty="0">
              <a:solidFill>
                <a:srgbClr val="FF0000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2768288" y="3556901"/>
            <a:ext cx="3637850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6406138" y="3368670"/>
            <a:ext cx="1" cy="180301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76168" y="3221142"/>
            <a:ext cx="10615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-2/8 = -0.25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-0.25x + -3 </a:t>
            </a:r>
            <a:endParaRPr lang="en-GB" sz="1200" dirty="0">
              <a:solidFill>
                <a:srgbClr val="FF000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H="1" flipV="1">
            <a:off x="3636046" y="3846901"/>
            <a:ext cx="6005" cy="2700299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636046" y="6592120"/>
            <a:ext cx="2730690" cy="26188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424976" y="6201941"/>
            <a:ext cx="10615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-24/6 = -4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-4x + 20 </a:t>
            </a:r>
            <a:endParaRPr lang="en-GB" sz="1200" dirty="0">
              <a:solidFill>
                <a:srgbClr val="FF0000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3361711" y="3963308"/>
            <a:ext cx="26225" cy="2193493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399783" y="6135473"/>
            <a:ext cx="3070431" cy="0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775501" y="6011918"/>
            <a:ext cx="10615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-20/6.8 = -2.9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-2.9x + 18 </a:t>
            </a:r>
            <a:endParaRPr lang="en-GB" sz="1200" dirty="0">
              <a:solidFill>
                <a:srgbClr val="FF0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 flipV="1">
            <a:off x="2734652" y="5067219"/>
            <a:ext cx="1144" cy="911594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734652" y="5962868"/>
            <a:ext cx="3671486" cy="15945"/>
          </a:xfrm>
          <a:prstGeom prst="line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775501" y="5447136"/>
            <a:ext cx="106156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FF0000"/>
                </a:solidFill>
              </a:rPr>
              <a:t>-8/8 = -1</a:t>
            </a:r>
          </a:p>
          <a:p>
            <a:r>
              <a:rPr lang="en-GB" sz="1200" dirty="0" smtClean="0">
                <a:solidFill>
                  <a:srgbClr val="FF0000"/>
                </a:solidFill>
              </a:rPr>
              <a:t>Y = -1x + 8 </a:t>
            </a:r>
            <a:endParaRPr lang="en-GB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4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8" grpId="0" animBg="1"/>
      <p:bldP spid="33" grpId="0" animBg="1"/>
      <p:bldP spid="38" grpId="0" animBg="1"/>
      <p:bldP spid="52" grpId="0" animBg="1"/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u="sng" dirty="0" smtClean="0">
                <a:latin typeface="Comic Sans MS" panose="030F0702030302020204" pitchFamily="66" charset="0"/>
              </a:rPr>
              <a:t>Gradients on a curved graph</a:t>
            </a:r>
            <a:endParaRPr lang="en-GB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600" dirty="0" smtClean="0">
                <a:latin typeface="Comic Sans MS" panose="030F0702030302020204" pitchFamily="66" charset="0"/>
              </a:rPr>
              <a:t>You have already seen how to calculate the gradient of a linear graph by dividing the change in y by the change in x</a:t>
            </a: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dirty="0" smtClean="0">
                <a:latin typeface="Comic Sans MS" panose="030F0702030302020204" pitchFamily="66" charset="0"/>
              </a:rPr>
              <a:t>Also known as ‘rise over run’</a:t>
            </a:r>
          </a:p>
          <a:p>
            <a:endParaRPr lang="en-GB" sz="1600" dirty="0">
              <a:latin typeface="Comic Sans MS" panose="030F0702030302020204" pitchFamily="66" charset="0"/>
            </a:endParaRPr>
          </a:p>
          <a:p>
            <a:r>
              <a:rPr lang="en-GB" sz="1600" dirty="0" smtClean="0">
                <a:latin typeface="Comic Sans MS" panose="030F0702030302020204" pitchFamily="66" charset="0"/>
              </a:rPr>
              <a:t>What if you were asked to calculate the gradient of this line?</a:t>
            </a:r>
          </a:p>
          <a:p>
            <a:endParaRPr lang="en-GB" sz="1600" dirty="0">
              <a:latin typeface="Comic Sans MS" panose="030F0702030302020204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632" y="3370503"/>
            <a:ext cx="3112008" cy="305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rc 4"/>
          <p:cNvSpPr/>
          <p:nvPr/>
        </p:nvSpPr>
        <p:spPr>
          <a:xfrm rot="5400000">
            <a:off x="909828" y="2446020"/>
            <a:ext cx="2962656" cy="2020824"/>
          </a:xfrm>
          <a:prstGeom prst="arc">
            <a:avLst>
              <a:gd name="adj1" fmla="val 16200000"/>
              <a:gd name="adj2" fmla="val 547158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103603" y="3950021"/>
            <a:ext cx="483512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problem on a </a:t>
            </a:r>
            <a:r>
              <a:rPr lang="en-GB" sz="1400" u="sng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curved</a:t>
            </a: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line is that the gradient is different depending on where on the line you are…</a:t>
            </a:r>
          </a:p>
          <a:p>
            <a:pPr marL="285750" indent="-285750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On the left side, the gradient will be negative</a:t>
            </a:r>
          </a:p>
          <a:p>
            <a:pPr marL="285750" indent="-285750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On the right side, the gradient will be positive</a:t>
            </a:r>
          </a:p>
          <a:p>
            <a:pPr marL="285750" indent="-285750">
              <a:buFont typeface="Wingdings"/>
              <a:buChar char="à"/>
            </a:pP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n-GB" sz="1400" dirty="0" smtClean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However, we can use a technique to estimate the gradient, using what you already know…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914400" y="5181600"/>
            <a:ext cx="1388706" cy="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38400" y="5181600"/>
            <a:ext cx="1388706" cy="0"/>
          </a:xfrm>
          <a:prstGeom prst="straightConnector1">
            <a:avLst/>
          </a:prstGeom>
          <a:ln w="635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14400" y="5410200"/>
            <a:ext cx="144779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Line is downward sloping </a:t>
            </a:r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so the</a:t>
            </a:r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 gradient is negative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8400" y="5410200"/>
            <a:ext cx="1447799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Line is upward sloping </a:t>
            </a:r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so the</a:t>
            </a:r>
            <a:r>
              <a:rPr lang="en-GB" sz="12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 gradient is positive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30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776</Words>
  <Application>Microsoft Office PowerPoint</Application>
  <PresentationFormat>On-screen Show (4:3)</PresentationFormat>
  <Paragraphs>206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 Math</vt:lpstr>
      <vt:lpstr>Comic Sans MS</vt:lpstr>
      <vt:lpstr>Wingdings</vt:lpstr>
      <vt:lpstr>Office Theme</vt:lpstr>
      <vt:lpstr>Line Graphs  Monday, 21 September 2020</vt:lpstr>
      <vt:lpstr>PowerPoint Presentation</vt:lpstr>
      <vt:lpstr>Line Graphs</vt:lpstr>
      <vt:lpstr>Line Graphs</vt:lpstr>
      <vt:lpstr>PowerPoint Presentation</vt:lpstr>
      <vt:lpstr>PowerPoint Presentation</vt:lpstr>
      <vt:lpstr>Line Graphs</vt:lpstr>
      <vt:lpstr>PowerPoint Presentation</vt:lpstr>
      <vt:lpstr>Gradients on a curved graph</vt:lpstr>
      <vt:lpstr>Gradients on a curved graph</vt:lpstr>
      <vt:lpstr>Line graphs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</dc:title>
  <dc:creator>Daniel Burke</dc:creator>
  <cp:lastModifiedBy>Mr T Warren</cp:lastModifiedBy>
  <cp:revision>37</cp:revision>
  <dcterms:created xsi:type="dcterms:W3CDTF">2012-02-01T22:24:24Z</dcterms:created>
  <dcterms:modified xsi:type="dcterms:W3CDTF">2020-09-21T15:12:39Z</dcterms:modified>
</cp:coreProperties>
</file>