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6" r:id="rId6"/>
    <p:sldId id="259" r:id="rId7"/>
    <p:sldId id="260" r:id="rId8"/>
    <p:sldId id="267" r:id="rId9"/>
    <p:sldId id="261" r:id="rId10"/>
    <p:sldId id="268" r:id="rId11"/>
    <p:sldId id="262"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1673B9-A4C3-469E-AFF1-10B0BF8801E1}"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255034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673B9-A4C3-469E-AFF1-10B0BF8801E1}"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418739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673B9-A4C3-469E-AFF1-10B0BF8801E1}"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275394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673B9-A4C3-469E-AFF1-10B0BF8801E1}"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156894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1673B9-A4C3-469E-AFF1-10B0BF8801E1}"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322980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1673B9-A4C3-469E-AFF1-10B0BF8801E1}"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393629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1673B9-A4C3-469E-AFF1-10B0BF8801E1}" type="datetimeFigureOut">
              <a:rPr lang="en-GB" smtClean="0"/>
              <a:t>17/10/2019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46598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1673B9-A4C3-469E-AFF1-10B0BF8801E1}" type="datetimeFigureOut">
              <a:rPr lang="en-GB" smtClean="0"/>
              <a:t>17/10/2019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146846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73B9-A4C3-469E-AFF1-10B0BF8801E1}" type="datetimeFigureOut">
              <a:rPr lang="en-GB" smtClean="0"/>
              <a:t>17/10/2019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126143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1673B9-A4C3-469E-AFF1-10B0BF8801E1}"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74161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1673B9-A4C3-469E-AFF1-10B0BF8801E1}"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2191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673B9-A4C3-469E-AFF1-10B0BF8801E1}" type="datetimeFigureOut">
              <a:rPr lang="en-GB" smtClean="0"/>
              <a:t>17/10/2019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26A2A-4690-4083-9ECC-FC845977FEAD}" type="slidenum">
              <a:rPr lang="en-GB" smtClean="0"/>
              <a:t>‹#›</a:t>
            </a:fld>
            <a:endParaRPr lang="en-GB"/>
          </a:p>
        </p:txBody>
      </p:sp>
    </p:spTree>
    <p:extLst>
      <p:ext uri="{BB962C8B-B14F-4D97-AF65-F5344CB8AC3E}">
        <p14:creationId xmlns:p14="http://schemas.microsoft.com/office/powerpoint/2010/main" val="29718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FPX8hO8y6cQ&amp;t=257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oI33svVr82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857" y="125927"/>
            <a:ext cx="9857167" cy="6571445"/>
          </a:xfrm>
          <a:prstGeom prst="rect">
            <a:avLst/>
          </a:prstGeom>
        </p:spPr>
      </p:pic>
    </p:spTree>
    <p:extLst>
      <p:ext uri="{BB962C8B-B14F-4D97-AF65-F5344CB8AC3E}">
        <p14:creationId xmlns:p14="http://schemas.microsoft.com/office/powerpoint/2010/main" val="1387994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n-GB" dirty="0" smtClean="0"/>
              <a:t>Now draft your own answer on mini whiteboards in pairs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10519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568224" y="2055813"/>
            <a:ext cx="4785575" cy="4121150"/>
          </a:xfrm>
        </p:spPr>
        <p:txBody>
          <a:bodyPr/>
          <a:lstStyle/>
          <a:p>
            <a:r>
              <a:rPr lang="en-GB" dirty="0" smtClean="0"/>
              <a:t>Full marks</a:t>
            </a:r>
            <a:endParaRPr lang="en-GB" dirty="0"/>
          </a:p>
        </p:txBody>
      </p:sp>
      <p:pic>
        <p:nvPicPr>
          <p:cNvPr id="4" name="Picture 3"/>
          <p:cNvPicPr>
            <a:picLocks noChangeAspect="1"/>
          </p:cNvPicPr>
          <p:nvPr/>
        </p:nvPicPr>
        <p:blipFill rotWithShape="1">
          <a:blip r:embed="rId2"/>
          <a:srcRect l="50758" t="23371" r="22311" b="20734"/>
          <a:stretch/>
        </p:blipFill>
        <p:spPr>
          <a:xfrm>
            <a:off x="445329" y="0"/>
            <a:ext cx="5877120" cy="6858000"/>
          </a:xfrm>
          <a:prstGeom prst="rect">
            <a:avLst/>
          </a:prstGeom>
        </p:spPr>
      </p:pic>
      <p:pic>
        <p:nvPicPr>
          <p:cNvPr id="5" name="Picture 4"/>
          <p:cNvPicPr>
            <a:picLocks noChangeAspect="1"/>
          </p:cNvPicPr>
          <p:nvPr/>
        </p:nvPicPr>
        <p:blipFill rotWithShape="1">
          <a:blip r:embed="rId2"/>
          <a:srcRect l="50758" t="79060" r="22583" b="9727"/>
          <a:stretch/>
        </p:blipFill>
        <p:spPr>
          <a:xfrm>
            <a:off x="6246254" y="789870"/>
            <a:ext cx="5353320" cy="1265943"/>
          </a:xfrm>
          <a:prstGeom prst="rect">
            <a:avLst/>
          </a:prstGeom>
        </p:spPr>
      </p:pic>
      <p:sp>
        <p:nvSpPr>
          <p:cNvPr id="6" name="TextBox 5"/>
          <p:cNvSpPr txBox="1"/>
          <p:nvPr/>
        </p:nvSpPr>
        <p:spPr>
          <a:xfrm>
            <a:off x="6928834" y="3008392"/>
            <a:ext cx="3618964" cy="1107996"/>
          </a:xfrm>
          <a:prstGeom prst="rect">
            <a:avLst/>
          </a:prstGeom>
          <a:solidFill>
            <a:srgbClr val="00B0F0"/>
          </a:solidFill>
        </p:spPr>
        <p:txBody>
          <a:bodyPr wrap="square" rtlCol="0">
            <a:spAutoFit/>
          </a:bodyPr>
          <a:lstStyle/>
          <a:p>
            <a:r>
              <a:rPr lang="en-GB" sz="2200" dirty="0" smtClean="0"/>
              <a:t>Compare yours to this one. Have you left anything out? If so what?</a:t>
            </a:r>
            <a:endParaRPr lang="en-GB" sz="2200" dirty="0"/>
          </a:p>
        </p:txBody>
      </p:sp>
    </p:spTree>
    <p:extLst>
      <p:ext uri="{BB962C8B-B14F-4D97-AF65-F5344CB8AC3E}">
        <p14:creationId xmlns:p14="http://schemas.microsoft.com/office/powerpoint/2010/main" val="1108771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36307" t="36575" r="37363" b="29798"/>
          <a:stretch/>
        </p:blipFill>
        <p:spPr>
          <a:xfrm>
            <a:off x="1631471" y="249215"/>
            <a:ext cx="9042432" cy="6492875"/>
          </a:xfrm>
          <a:prstGeom prst="rect">
            <a:avLst/>
          </a:prstGeom>
        </p:spPr>
      </p:pic>
    </p:spTree>
    <p:extLst>
      <p:ext uri="{BB962C8B-B14F-4D97-AF65-F5344CB8AC3E}">
        <p14:creationId xmlns:p14="http://schemas.microsoft.com/office/powerpoint/2010/main" val="3713679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GB" dirty="0" smtClean="0"/>
              <a:t>Independent practice</a:t>
            </a:r>
            <a:endParaRPr lang="en-GB" dirty="0"/>
          </a:p>
        </p:txBody>
      </p:sp>
      <p:sp>
        <p:nvSpPr>
          <p:cNvPr id="3" name="Content Placeholder 2"/>
          <p:cNvSpPr>
            <a:spLocks noGrp="1"/>
          </p:cNvSpPr>
          <p:nvPr>
            <p:ph idx="1"/>
          </p:nvPr>
        </p:nvSpPr>
        <p:spPr/>
        <p:txBody>
          <a:bodyPr/>
          <a:lstStyle/>
          <a:p>
            <a:r>
              <a:rPr lang="en-GB" dirty="0" smtClean="0"/>
              <a:t>Now try the exam questions on the topic 1 core </a:t>
            </a:r>
            <a:r>
              <a:rPr lang="en-GB" dirty="0" err="1" smtClean="0"/>
              <a:t>practicals</a:t>
            </a:r>
            <a:r>
              <a:rPr lang="en-GB" dirty="0" smtClean="0"/>
              <a:t> </a:t>
            </a:r>
            <a:r>
              <a:rPr lang="en-GB" smtClean="0"/>
              <a:t>on your own</a:t>
            </a:r>
            <a:endParaRPr lang="en-GB"/>
          </a:p>
        </p:txBody>
      </p:sp>
    </p:spTree>
    <p:extLst>
      <p:ext uri="{BB962C8B-B14F-4D97-AF65-F5344CB8AC3E}">
        <p14:creationId xmlns:p14="http://schemas.microsoft.com/office/powerpoint/2010/main" val="992800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Year 1 </a:t>
            </a:r>
            <a:r>
              <a:rPr lang="en-GB" b="1" u="sng" dirty="0" err="1" smtClean="0"/>
              <a:t>practicals</a:t>
            </a:r>
            <a:r>
              <a:rPr lang="en-GB" b="1" u="sng" dirty="0" smtClean="0"/>
              <a:t>: topics 1</a:t>
            </a:r>
            <a:br>
              <a:rPr lang="en-GB" b="1" u="sng" dirty="0" smtClean="0"/>
            </a:br>
            <a:fld id="{668C1525-68E1-4DA0-938D-28476F34A196}" type="datetime2">
              <a:rPr lang="en-GB" b="1" u="sng"/>
              <a:pPr algn="ctr"/>
              <a:t>Thursday, 17 October 2019</a:t>
            </a:fld>
            <a:endParaRPr lang="en-GB" b="1" u="sng" dirty="0"/>
          </a:p>
        </p:txBody>
      </p:sp>
      <p:sp>
        <p:nvSpPr>
          <p:cNvPr id="3" name="Content Placeholder 2"/>
          <p:cNvSpPr>
            <a:spLocks noGrp="1"/>
          </p:cNvSpPr>
          <p:nvPr>
            <p:ph idx="1"/>
          </p:nvPr>
        </p:nvSpPr>
        <p:spPr/>
        <p:txBody>
          <a:bodyPr>
            <a:normAutofit fontScale="92500" lnSpcReduction="20000"/>
          </a:bodyPr>
          <a:lstStyle/>
          <a:p>
            <a:pPr marL="0" indent="0">
              <a:buNone/>
            </a:pPr>
            <a:r>
              <a:rPr lang="en-GB" sz="3500" b="1" u="sng" dirty="0" smtClean="0"/>
              <a:t>Do Now</a:t>
            </a:r>
          </a:p>
          <a:p>
            <a:pPr marL="514350" indent="-514350">
              <a:buFont typeface="+mj-lt"/>
              <a:buAutoNum type="arabicPeriod"/>
            </a:pPr>
            <a:r>
              <a:rPr lang="en-GB" dirty="0" smtClean="0"/>
              <a:t>Investigate the effect of caffeine on heart rate of Daphnia</a:t>
            </a:r>
          </a:p>
          <a:p>
            <a:pPr marL="514350" indent="-514350">
              <a:buFont typeface="+mj-lt"/>
              <a:buAutoNum type="arabicPeriod"/>
            </a:pPr>
            <a:r>
              <a:rPr lang="en-GB" dirty="0" smtClean="0"/>
              <a:t>Investigating vitamin C content of food and drink </a:t>
            </a:r>
          </a:p>
          <a:p>
            <a:pPr marL="0" indent="0">
              <a:buNone/>
            </a:pPr>
            <a:endParaRPr lang="en-GB" dirty="0" smtClean="0"/>
          </a:p>
          <a:p>
            <a:pPr marL="0" indent="0">
              <a:buNone/>
            </a:pPr>
            <a:r>
              <a:rPr lang="en-GB" dirty="0" smtClean="0"/>
              <a:t>For the above </a:t>
            </a:r>
            <a:r>
              <a:rPr lang="en-GB" dirty="0" err="1" smtClean="0"/>
              <a:t>practicals</a:t>
            </a:r>
            <a:r>
              <a:rPr lang="en-GB" dirty="0" smtClean="0"/>
              <a:t> note the: </a:t>
            </a:r>
          </a:p>
          <a:p>
            <a:pPr marL="514350" indent="-514350">
              <a:buFont typeface="+mj-lt"/>
              <a:buAutoNum type="alphaLcParenR"/>
            </a:pPr>
            <a:r>
              <a:rPr lang="en-GB" dirty="0"/>
              <a:t>i</a:t>
            </a:r>
            <a:r>
              <a:rPr lang="en-GB" dirty="0" smtClean="0"/>
              <a:t>ndependent variable (including its range and equipment required)</a:t>
            </a:r>
          </a:p>
          <a:p>
            <a:pPr marL="514350" indent="-514350">
              <a:buFont typeface="+mj-lt"/>
              <a:buAutoNum type="alphaLcParenR"/>
            </a:pPr>
            <a:r>
              <a:rPr lang="en-GB" dirty="0"/>
              <a:t>d</a:t>
            </a:r>
            <a:r>
              <a:rPr lang="en-GB" dirty="0" smtClean="0"/>
              <a:t>ependent variables (including how this is measured)</a:t>
            </a:r>
          </a:p>
          <a:p>
            <a:pPr marL="514350" indent="-514350">
              <a:buFont typeface="+mj-lt"/>
              <a:buAutoNum type="alphaLcParenR"/>
            </a:pPr>
            <a:r>
              <a:rPr lang="en-GB" dirty="0"/>
              <a:t>c</a:t>
            </a:r>
            <a:r>
              <a:rPr lang="en-GB" dirty="0" smtClean="0"/>
              <a:t>ontrolled variables (including how they are controlled)</a:t>
            </a:r>
          </a:p>
          <a:p>
            <a:pPr marL="514350" indent="-514350">
              <a:buFont typeface="+mj-lt"/>
              <a:buAutoNum type="alphaLcParenR"/>
            </a:pPr>
            <a:r>
              <a:rPr lang="en-GB" dirty="0"/>
              <a:t>h</a:t>
            </a:r>
            <a:r>
              <a:rPr lang="en-GB" dirty="0" smtClean="0"/>
              <a:t>ow the investigations could be made repeatable </a:t>
            </a:r>
            <a:endParaRPr lang="en-GB" dirty="0" smtClean="0"/>
          </a:p>
          <a:p>
            <a:pPr marL="514350" indent="-514350">
              <a:buFont typeface="+mj-lt"/>
              <a:buAutoNum type="alphaLcParenR"/>
            </a:pPr>
            <a:r>
              <a:rPr lang="en-GB" dirty="0" smtClean="0"/>
              <a:t>Any ethical issues</a:t>
            </a:r>
            <a:endParaRPr lang="en-GB" dirty="0" smtClean="0"/>
          </a:p>
          <a:p>
            <a:pPr marL="514350" indent="-514350">
              <a:buFont typeface="+mj-lt"/>
              <a:buAutoNum type="alphaLcParenR"/>
            </a:pPr>
            <a:endParaRPr lang="en-GB" dirty="0"/>
          </a:p>
        </p:txBody>
      </p:sp>
    </p:spTree>
    <p:extLst>
      <p:ext uri="{BB962C8B-B14F-4D97-AF65-F5344CB8AC3E}">
        <p14:creationId xmlns:p14="http://schemas.microsoft.com/office/powerpoint/2010/main" val="4155558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1471747"/>
          </a:xfrm>
          <a:ln>
            <a:solidFill>
              <a:schemeClr val="tx1"/>
            </a:solidFill>
          </a:ln>
        </p:spPr>
        <p:txBody>
          <a:bodyPr>
            <a:normAutofit fontScale="90000"/>
          </a:bodyPr>
          <a:lstStyle/>
          <a:p>
            <a:pPr algn="ctr"/>
            <a:r>
              <a:rPr lang="en-GB" b="1" dirty="0" smtClean="0"/>
              <a:t>I</a:t>
            </a:r>
            <a:br>
              <a:rPr lang="en-GB" b="1" dirty="0" smtClean="0"/>
            </a:br>
            <a:r>
              <a:rPr lang="en-GB" b="1" dirty="0"/>
              <a:t>I</a:t>
            </a:r>
            <a:r>
              <a:rPr lang="en-GB" b="1" dirty="0" smtClean="0"/>
              <a:t>nvestigate </a:t>
            </a:r>
            <a:r>
              <a:rPr lang="en-GB" b="1" dirty="0"/>
              <a:t>the effect of caffeine on heart rate of Daphnia</a:t>
            </a:r>
            <a:br>
              <a:rPr lang="en-GB" b="1" dirty="0"/>
            </a:br>
            <a:endParaRPr lang="en-GB" b="1"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smtClean="0"/>
              <a:t>Independent </a:t>
            </a:r>
            <a:r>
              <a:rPr lang="en-US" b="1" dirty="0"/>
              <a:t>variable </a:t>
            </a:r>
            <a:r>
              <a:rPr lang="en-US" dirty="0" smtClean="0"/>
              <a:t>= concentration of caffeine, this was made by mixing water with a pro plus tablet. You should have 5 different concentrations e.g. water, 0.5%, 1%, 1.5%, 2% caffeine. </a:t>
            </a:r>
          </a:p>
          <a:p>
            <a:pPr marL="514350" indent="-514350">
              <a:buFont typeface="+mj-lt"/>
              <a:buAutoNum type="arabicPeriod"/>
            </a:pPr>
            <a:r>
              <a:rPr lang="en-US" b="1" dirty="0"/>
              <a:t>D</a:t>
            </a:r>
            <a:r>
              <a:rPr lang="en-US" b="1" dirty="0" smtClean="0"/>
              <a:t>ependent variable </a:t>
            </a:r>
            <a:r>
              <a:rPr lang="en-US" dirty="0" smtClean="0"/>
              <a:t>= the heart rate of the Daphnia per minute. This was counted per 15 seconds using dots on a piece of paper or counter. Then multiply by 4. </a:t>
            </a:r>
            <a:endParaRPr lang="en-US" dirty="0"/>
          </a:p>
          <a:p>
            <a:pPr marL="514350" indent="-514350">
              <a:buFont typeface="+mj-lt"/>
              <a:buAutoNum type="arabicPeriod"/>
            </a:pPr>
            <a:r>
              <a:rPr lang="en-US" b="1" dirty="0" smtClean="0"/>
              <a:t>Controlled </a:t>
            </a:r>
            <a:r>
              <a:rPr lang="en-US" b="1" dirty="0"/>
              <a:t>variables </a:t>
            </a:r>
            <a:r>
              <a:rPr lang="en-US" dirty="0" smtClean="0"/>
              <a:t>= volume of solution Daphnia was in using a pipette, length of time the Daphnia was left on the microscope, age and type of Daphnia.</a:t>
            </a:r>
            <a:endParaRPr lang="en-US" b="1" dirty="0" smtClean="0"/>
          </a:p>
          <a:p>
            <a:pPr marL="514350" indent="-514350">
              <a:buFont typeface="+mj-lt"/>
              <a:buAutoNum type="arabicPeriod"/>
            </a:pPr>
            <a:r>
              <a:rPr lang="en-US" b="1" dirty="0" smtClean="0"/>
              <a:t>Repeatable</a:t>
            </a:r>
            <a:r>
              <a:rPr lang="en-US" dirty="0" smtClean="0"/>
              <a:t> = doing the experiment 3 times with </a:t>
            </a:r>
            <a:r>
              <a:rPr lang="en-US" b="1" dirty="0" smtClean="0"/>
              <a:t>different </a:t>
            </a:r>
            <a:r>
              <a:rPr lang="en-US" dirty="0" smtClean="0"/>
              <a:t>daphnia to calculate a repeatable average and check for outliers. Why do they need to be different?</a:t>
            </a:r>
          </a:p>
          <a:p>
            <a:pPr marL="514350" indent="-514350">
              <a:buFont typeface="+mj-lt"/>
              <a:buAutoNum type="arabicPeriod"/>
            </a:pPr>
            <a:r>
              <a:rPr lang="en-US" b="1" dirty="0" smtClean="0"/>
              <a:t>Ethical considerations </a:t>
            </a:r>
            <a:r>
              <a:rPr lang="en-US" dirty="0"/>
              <a:t>= Although they are simple organisms that may not 'suffer' in the same way as higher animals, they still deserve respect. Animals should be returned promptly to the holding tank after being examined. </a:t>
            </a:r>
          </a:p>
          <a:p>
            <a:endParaRPr lang="en-GB" dirty="0"/>
          </a:p>
        </p:txBody>
      </p:sp>
    </p:spTree>
    <p:extLst>
      <p:ext uri="{BB962C8B-B14F-4D97-AF65-F5344CB8AC3E}">
        <p14:creationId xmlns:p14="http://schemas.microsoft.com/office/powerpoint/2010/main" val="408734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fontScale="90000"/>
          </a:bodyPr>
          <a:lstStyle/>
          <a:p>
            <a:pPr algn="ctr"/>
            <a:r>
              <a:rPr lang="en-GB" sz="4200" b="1" dirty="0" smtClean="0"/>
              <a:t/>
            </a:r>
            <a:br>
              <a:rPr lang="en-GB" sz="4200" b="1" dirty="0" smtClean="0"/>
            </a:br>
            <a:r>
              <a:rPr lang="en-GB" sz="4200" b="1" dirty="0" smtClean="0"/>
              <a:t>Recapping investigation on </a:t>
            </a:r>
            <a:r>
              <a:rPr lang="en-GB" sz="4200" b="1" dirty="0" smtClean="0"/>
              <a:t>the effect of caffeine on heart rate of Daphnia</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hlinkClick r:id="rId2"/>
              </a:rPr>
              <a:t>https</a:t>
            </a:r>
            <a:r>
              <a:rPr lang="en-GB" dirty="0" smtClean="0">
                <a:hlinkClick r:id="rId2"/>
              </a:rPr>
              <a:t>://www.youtube.com/watch?v=FPX8hO8y6cQ&amp;t=257s</a:t>
            </a:r>
            <a:endParaRPr lang="en-GB" dirty="0" smtClean="0"/>
          </a:p>
          <a:p>
            <a:r>
              <a:rPr lang="en-GB" sz="2600" dirty="0" smtClean="0"/>
              <a:t>If you got lots of the questions wrong/blank this is a nice recap. </a:t>
            </a:r>
          </a:p>
          <a:p>
            <a:r>
              <a:rPr lang="en-GB" sz="2600" dirty="0" smtClean="0"/>
              <a:t>Then write your answers to the original questions again without looking at your answers. </a:t>
            </a:r>
            <a:endParaRPr lang="en-GB" sz="2600" dirty="0"/>
          </a:p>
        </p:txBody>
      </p:sp>
      <p:pic>
        <p:nvPicPr>
          <p:cNvPr id="4" name="Picture 3"/>
          <p:cNvPicPr>
            <a:picLocks noChangeAspect="1"/>
          </p:cNvPicPr>
          <p:nvPr/>
        </p:nvPicPr>
        <p:blipFill>
          <a:blip r:embed="rId3"/>
          <a:stretch>
            <a:fillRect/>
          </a:stretch>
        </p:blipFill>
        <p:spPr>
          <a:xfrm>
            <a:off x="964908" y="3706812"/>
            <a:ext cx="3590925" cy="2276475"/>
          </a:xfrm>
          <a:prstGeom prst="rect">
            <a:avLst/>
          </a:prstGeom>
        </p:spPr>
      </p:pic>
      <p:pic>
        <p:nvPicPr>
          <p:cNvPr id="5" name="Picture 4"/>
          <p:cNvPicPr>
            <a:picLocks noChangeAspect="1"/>
          </p:cNvPicPr>
          <p:nvPr/>
        </p:nvPicPr>
        <p:blipFill>
          <a:blip r:embed="rId4"/>
          <a:stretch>
            <a:fillRect/>
          </a:stretch>
        </p:blipFill>
        <p:spPr>
          <a:xfrm>
            <a:off x="5536908" y="3584262"/>
            <a:ext cx="5943600" cy="2933700"/>
          </a:xfrm>
          <a:prstGeom prst="rect">
            <a:avLst/>
          </a:prstGeom>
        </p:spPr>
      </p:pic>
    </p:spTree>
    <p:extLst>
      <p:ext uri="{BB962C8B-B14F-4D97-AF65-F5344CB8AC3E}">
        <p14:creationId xmlns:p14="http://schemas.microsoft.com/office/powerpoint/2010/main" val="337057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1471747"/>
          </a:xfrm>
          <a:ln>
            <a:solidFill>
              <a:schemeClr val="tx1"/>
            </a:solidFill>
          </a:ln>
        </p:spPr>
        <p:txBody>
          <a:bodyPr>
            <a:normAutofit fontScale="90000"/>
          </a:bodyPr>
          <a:lstStyle/>
          <a:p>
            <a:pPr algn="ctr"/>
            <a:r>
              <a:rPr lang="en-GB" b="1" dirty="0" smtClean="0"/>
              <a:t>I</a:t>
            </a:r>
            <a:br>
              <a:rPr lang="en-GB" b="1" dirty="0" smtClean="0"/>
            </a:br>
            <a:r>
              <a:rPr lang="en-GB" b="1" dirty="0"/>
              <a:t>Investigating vitamin C content of food and drink </a:t>
            </a:r>
            <a:r>
              <a:rPr lang="en-GB" dirty="0"/>
              <a:t/>
            </a:r>
            <a:br>
              <a:rPr lang="en-GB" dirty="0"/>
            </a:br>
            <a:r>
              <a:rPr lang="en-GB" b="1" dirty="0"/>
              <a:t/>
            </a:r>
            <a:br>
              <a:rPr lang="en-GB" b="1" dirty="0"/>
            </a:br>
            <a:endParaRPr lang="en-GB" b="1"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b="1" dirty="0" smtClean="0"/>
              <a:t>Independent </a:t>
            </a:r>
            <a:r>
              <a:rPr lang="en-US" b="1" dirty="0"/>
              <a:t>variable </a:t>
            </a:r>
            <a:r>
              <a:rPr lang="en-US" dirty="0" smtClean="0"/>
              <a:t>= the type of fruit juice or food investigated. There should be at least 5 different types.  </a:t>
            </a:r>
          </a:p>
          <a:p>
            <a:pPr marL="514350" indent="-514350">
              <a:buFont typeface="+mj-lt"/>
              <a:buAutoNum type="arabicPeriod"/>
            </a:pPr>
            <a:r>
              <a:rPr lang="en-US" b="1" dirty="0"/>
              <a:t>D</a:t>
            </a:r>
            <a:r>
              <a:rPr lang="en-US" b="1" dirty="0" smtClean="0"/>
              <a:t>ependent variable </a:t>
            </a:r>
            <a:r>
              <a:rPr lang="en-US" dirty="0" smtClean="0"/>
              <a:t>= the volume of juice required to turn the DCPIP </a:t>
            </a:r>
            <a:r>
              <a:rPr lang="en-US" dirty="0" err="1" smtClean="0"/>
              <a:t>colourless</a:t>
            </a:r>
            <a:r>
              <a:rPr lang="en-US" dirty="0" smtClean="0"/>
              <a:t> (or the same </a:t>
            </a:r>
            <a:r>
              <a:rPr lang="en-US" dirty="0" err="1" smtClean="0"/>
              <a:t>colour</a:t>
            </a:r>
            <a:r>
              <a:rPr lang="en-US" dirty="0" smtClean="0"/>
              <a:t> as the original solution). You should put approximately 1cm3 of DCPIP into each </a:t>
            </a:r>
            <a:r>
              <a:rPr lang="en-US" dirty="0" err="1" smtClean="0"/>
              <a:t>testtube</a:t>
            </a:r>
            <a:r>
              <a:rPr lang="en-US" dirty="0" smtClean="0"/>
              <a:t> before pipetting in each juice a drop at a time.</a:t>
            </a:r>
            <a:endParaRPr lang="en-US" dirty="0"/>
          </a:p>
          <a:p>
            <a:pPr marL="514350" indent="-514350">
              <a:buFont typeface="+mj-lt"/>
              <a:buAutoNum type="arabicPeriod"/>
            </a:pPr>
            <a:r>
              <a:rPr lang="en-US" b="1" dirty="0" smtClean="0"/>
              <a:t>Controlled </a:t>
            </a:r>
            <a:r>
              <a:rPr lang="en-US" b="1" dirty="0"/>
              <a:t>variables </a:t>
            </a:r>
            <a:r>
              <a:rPr lang="en-US" dirty="0" smtClean="0"/>
              <a:t>= the volume of DCPIP in each test tube, concentration of DCPIP at 1%, the temperature of the solutions using a </a:t>
            </a:r>
            <a:r>
              <a:rPr lang="en-US" dirty="0" err="1" smtClean="0"/>
              <a:t>waterbath</a:t>
            </a:r>
            <a:r>
              <a:rPr lang="en-US" dirty="0" smtClean="0"/>
              <a:t>, number of shakes of test tube each time .</a:t>
            </a:r>
            <a:endParaRPr lang="en-US" b="1" dirty="0" smtClean="0"/>
          </a:p>
          <a:p>
            <a:pPr marL="514350" indent="-514350">
              <a:buFont typeface="+mj-lt"/>
              <a:buAutoNum type="arabicPeriod"/>
            </a:pPr>
            <a:r>
              <a:rPr lang="en-US" b="1" dirty="0" smtClean="0"/>
              <a:t>Repeatable</a:t>
            </a:r>
            <a:r>
              <a:rPr lang="en-US" dirty="0" smtClean="0"/>
              <a:t> = doing the experiment 3 times to calculate a repeatable average and check for outliers. </a:t>
            </a:r>
            <a:endParaRPr lang="en-GB" dirty="0"/>
          </a:p>
        </p:txBody>
      </p:sp>
    </p:spTree>
    <p:extLst>
      <p:ext uri="{BB962C8B-B14F-4D97-AF65-F5344CB8AC3E}">
        <p14:creationId xmlns:p14="http://schemas.microsoft.com/office/powerpoint/2010/main" val="155372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fontScale="90000"/>
          </a:bodyPr>
          <a:lstStyle/>
          <a:p>
            <a:r>
              <a:rPr lang="en-GB" b="1" dirty="0" smtClean="0"/>
              <a:t>Investigating vitamin C content of food and drink </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hlinkClick r:id="rId2"/>
              </a:rPr>
              <a:t>https://www.youtube.com/watch?v=oI33svVr82U</a:t>
            </a:r>
            <a:endParaRPr lang="en-GB" dirty="0" smtClean="0"/>
          </a:p>
          <a:p>
            <a:r>
              <a:rPr lang="en-US" sz="2400" dirty="0"/>
              <a:t>If you got lots of the questions wrong/blank this is a nice recap. </a:t>
            </a:r>
          </a:p>
          <a:p>
            <a:r>
              <a:rPr lang="en-US" sz="2400" dirty="0"/>
              <a:t>Then write your answers to the original questions again without looking at your answers. </a:t>
            </a:r>
          </a:p>
          <a:p>
            <a:endParaRPr lang="en-GB" dirty="0" smtClean="0"/>
          </a:p>
          <a:p>
            <a:endParaRPr lang="en-GB" dirty="0"/>
          </a:p>
        </p:txBody>
      </p:sp>
      <p:pic>
        <p:nvPicPr>
          <p:cNvPr id="4" name="Picture 3"/>
          <p:cNvPicPr>
            <a:picLocks noChangeAspect="1"/>
          </p:cNvPicPr>
          <p:nvPr/>
        </p:nvPicPr>
        <p:blipFill>
          <a:blip r:embed="rId3"/>
          <a:stretch>
            <a:fillRect/>
          </a:stretch>
        </p:blipFill>
        <p:spPr>
          <a:xfrm>
            <a:off x="838200" y="3438916"/>
            <a:ext cx="5107528" cy="2872984"/>
          </a:xfrm>
          <a:prstGeom prst="rect">
            <a:avLst/>
          </a:prstGeom>
        </p:spPr>
      </p:pic>
      <p:pic>
        <p:nvPicPr>
          <p:cNvPr id="1026" name="Picture 2"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792" y="3438916"/>
            <a:ext cx="4886008" cy="280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873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Example question</a:t>
            </a:r>
            <a:endParaRPr lang="en-GB" b="1" u="sng"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9384" t="20554" r="52309" b="8847"/>
          <a:stretch/>
        </p:blipFill>
        <p:spPr>
          <a:xfrm>
            <a:off x="5628068" y="191643"/>
            <a:ext cx="6272011" cy="6498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838200" y="2047741"/>
            <a:ext cx="4243589" cy="2246769"/>
          </a:xfrm>
          <a:prstGeom prst="rect">
            <a:avLst/>
          </a:prstGeom>
          <a:solidFill>
            <a:srgbClr val="00B0F0"/>
          </a:solidFill>
        </p:spPr>
        <p:txBody>
          <a:bodyPr wrap="square" rtlCol="0">
            <a:spAutoFit/>
          </a:bodyPr>
          <a:lstStyle/>
          <a:p>
            <a:r>
              <a:rPr lang="en-GB" sz="2000" dirty="0" smtClean="0"/>
              <a:t>Discuss in pairs the key things that you think that you will need to include in your answer?</a:t>
            </a:r>
          </a:p>
          <a:p>
            <a:endParaRPr lang="en-GB" sz="2000" dirty="0"/>
          </a:p>
          <a:p>
            <a:r>
              <a:rPr lang="en-GB" sz="2000" dirty="0" smtClean="0"/>
              <a:t>What information will you need to use from the graph and scenario that they give you?</a:t>
            </a:r>
            <a:endParaRPr lang="en-GB" sz="2000" dirty="0"/>
          </a:p>
        </p:txBody>
      </p:sp>
    </p:spTree>
    <p:extLst>
      <p:ext uri="{BB962C8B-B14F-4D97-AF65-F5344CB8AC3E}">
        <p14:creationId xmlns:p14="http://schemas.microsoft.com/office/powerpoint/2010/main" val="1727800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11561" t="23019" r="52278" b="32944"/>
          <a:stretch/>
        </p:blipFill>
        <p:spPr>
          <a:xfrm>
            <a:off x="3052885" y="493471"/>
            <a:ext cx="8300915" cy="5683492"/>
          </a:xfrm>
          <a:prstGeom prst="rect">
            <a:avLst/>
          </a:prstGeom>
        </p:spPr>
      </p:pic>
      <p:sp>
        <p:nvSpPr>
          <p:cNvPr id="5" name="TextBox 4"/>
          <p:cNvSpPr txBox="1"/>
          <p:nvPr/>
        </p:nvSpPr>
        <p:spPr>
          <a:xfrm>
            <a:off x="321973" y="1440904"/>
            <a:ext cx="2421227" cy="769441"/>
          </a:xfrm>
          <a:prstGeom prst="rect">
            <a:avLst/>
          </a:prstGeom>
          <a:solidFill>
            <a:srgbClr val="00B0F0"/>
          </a:solidFill>
        </p:spPr>
        <p:txBody>
          <a:bodyPr wrap="square" rtlCol="0">
            <a:spAutoFit/>
          </a:bodyPr>
          <a:lstStyle/>
          <a:p>
            <a:r>
              <a:rPr lang="en-GB" sz="2200" dirty="0" smtClean="0"/>
              <a:t>Has this student left anything out?</a:t>
            </a:r>
            <a:endParaRPr lang="en-GB" sz="2200" dirty="0"/>
          </a:p>
        </p:txBody>
      </p:sp>
    </p:spTree>
    <p:extLst>
      <p:ext uri="{BB962C8B-B14F-4D97-AF65-F5344CB8AC3E}">
        <p14:creationId xmlns:p14="http://schemas.microsoft.com/office/powerpoint/2010/main" val="2600585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1561" t="23019" r="52112" b="10431"/>
          <a:stretch/>
        </p:blipFill>
        <p:spPr>
          <a:xfrm>
            <a:off x="2871988" y="0"/>
            <a:ext cx="6787166" cy="6990594"/>
          </a:xfrm>
          <a:prstGeom prst="rect">
            <a:avLst/>
          </a:prstGeom>
        </p:spPr>
      </p:pic>
    </p:spTree>
    <p:extLst>
      <p:ext uri="{BB962C8B-B14F-4D97-AF65-F5344CB8AC3E}">
        <p14:creationId xmlns:p14="http://schemas.microsoft.com/office/powerpoint/2010/main" val="583459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521</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Year 1 practicals: topics 1 Thursday, 17 October 2019</vt:lpstr>
      <vt:lpstr>I Investigate the effect of caffeine on heart rate of Daphnia </vt:lpstr>
      <vt:lpstr> Recapping investigation on the effect of caffeine on heart rate of Daphnia </vt:lpstr>
      <vt:lpstr>I Investigating vitamin C content of food and drink   </vt:lpstr>
      <vt:lpstr>Investigating vitamin C content of food and drink  </vt:lpstr>
      <vt:lpstr>Example question</vt:lpstr>
      <vt:lpstr>PowerPoint Presentation</vt:lpstr>
      <vt:lpstr>PowerPoint Presentation</vt:lpstr>
      <vt:lpstr>Now draft your own answer on mini whiteboards in pairs</vt:lpstr>
      <vt:lpstr>PowerPoint Presentation</vt:lpstr>
      <vt:lpstr>PowerPoint Presentation</vt:lpstr>
      <vt:lpstr>Independent practice</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J Fenn</dc:creator>
  <cp:lastModifiedBy>Ms J Fenn</cp:lastModifiedBy>
  <cp:revision>6</cp:revision>
  <dcterms:created xsi:type="dcterms:W3CDTF">2019-10-11T11:42:28Z</dcterms:created>
  <dcterms:modified xsi:type="dcterms:W3CDTF">2019-10-17T07:20:08Z</dcterms:modified>
</cp:coreProperties>
</file>