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8" r:id="rId2"/>
    <p:sldId id="296" r:id="rId3"/>
    <p:sldId id="285" r:id="rId4"/>
    <p:sldId id="283" r:id="rId5"/>
    <p:sldId id="284" r:id="rId6"/>
    <p:sldId id="295" r:id="rId7"/>
  </p:sldIdLst>
  <p:sldSz cx="9904413" cy="6948488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A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6160D-63D1-4C48-4F98-884743EBB2E5}" v="1" dt="2025-02-01T11:03:51.219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6" autoAdjust="0"/>
    <p:restoredTop sz="95100" autoAdjust="0"/>
  </p:normalViewPr>
  <p:slideViewPr>
    <p:cSldViewPr>
      <p:cViewPr varScale="1">
        <p:scale>
          <a:sx n="68" d="100"/>
          <a:sy n="68" d="100"/>
        </p:scale>
        <p:origin x="1542" y="78"/>
      </p:cViewPr>
      <p:guideLst>
        <p:guide orient="horz" pos="218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596160D-63D1-4C48-4F98-884743EBB2E5}"/>
    <pc:docChg chg="modSld">
      <pc:chgData name="" userId="" providerId="" clId="Web-{5596160D-63D1-4C48-4F98-884743EBB2E5}" dt="2025-02-01T11:03:51.219" v="0" actId="1076"/>
      <pc:docMkLst>
        <pc:docMk/>
      </pc:docMkLst>
      <pc:sldChg chg="modSp">
        <pc:chgData name="" userId="" providerId="" clId="Web-{5596160D-63D1-4C48-4F98-884743EBB2E5}" dt="2025-02-01T11:03:51.219" v="0" actId="1076"/>
        <pc:sldMkLst>
          <pc:docMk/>
          <pc:sldMk cId="1500313998" sldId="268"/>
        </pc:sldMkLst>
        <pc:spChg chg="mod">
          <ac:chgData name="" userId="" providerId="" clId="Web-{5596160D-63D1-4C48-4F98-884743EBB2E5}" dt="2025-02-01T11:03:51.219" v="0" actId="1076"/>
          <ac:spMkLst>
            <pc:docMk/>
            <pc:sldMk cId="1500313998" sldId="26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900CB-BDA4-4DA7-BA18-2577F894C977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744538"/>
            <a:ext cx="53070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B3F7-EEE6-418D-A8EF-3DDBE6D09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0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5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6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2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2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8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3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831" y="1389698"/>
            <a:ext cx="8501288" cy="1952654"/>
          </a:xfrm>
        </p:spPr>
        <p:txBody>
          <a:bodyPr anchor="b">
            <a:noAutofit/>
          </a:bodyPr>
          <a:lstStyle>
            <a:lvl1pPr>
              <a:defRPr sz="547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831" y="3551449"/>
            <a:ext cx="6933089" cy="17757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6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6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742831" y="3443362"/>
            <a:ext cx="8501288" cy="16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3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699" y="617643"/>
            <a:ext cx="2228493" cy="5944818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221" y="617643"/>
            <a:ext cx="6520405" cy="59448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7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4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80" y="2393368"/>
            <a:ext cx="8418751" cy="2229307"/>
          </a:xfrm>
        </p:spPr>
        <p:txBody>
          <a:bodyPr anchor="b">
            <a:normAutofit/>
          </a:bodyPr>
          <a:lstStyle>
            <a:lvl1pPr algn="l">
              <a:defRPr sz="4863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80" y="4687914"/>
            <a:ext cx="8418751" cy="1519981"/>
          </a:xfrm>
        </p:spPr>
        <p:txBody>
          <a:bodyPr anchor="t">
            <a:normAutofit/>
          </a:bodyPr>
          <a:lstStyle>
            <a:lvl1pPr marL="0" indent="0">
              <a:buNone/>
              <a:defRPr sz="2432">
                <a:solidFill>
                  <a:schemeClr val="tx2"/>
                </a:solidFill>
              </a:defRPr>
            </a:lvl1pPr>
            <a:lvl2pPr marL="463235" indent="0">
              <a:buNone/>
              <a:defRPr sz="1824">
                <a:solidFill>
                  <a:schemeClr val="tx1">
                    <a:tint val="75000"/>
                  </a:schemeClr>
                </a:solidFill>
              </a:defRPr>
            </a:lvl2pPr>
            <a:lvl3pPr marL="926470" indent="0">
              <a:buNone/>
              <a:defRPr sz="1621">
                <a:solidFill>
                  <a:schemeClr val="tx1">
                    <a:tint val="75000"/>
                  </a:schemeClr>
                </a:solidFill>
              </a:defRPr>
            </a:lvl3pPr>
            <a:lvl4pPr marL="138970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4pPr>
            <a:lvl5pPr marL="185294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5pPr>
            <a:lvl6pPr marL="231617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6pPr>
            <a:lvl7pPr marL="277941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7pPr>
            <a:lvl8pPr marL="324264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8pPr>
            <a:lvl9pPr marL="370588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92353" y="4660119"/>
            <a:ext cx="8501288" cy="16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96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21" y="1695431"/>
            <a:ext cx="4374449" cy="4780560"/>
          </a:xfrm>
        </p:spPr>
        <p:txBody>
          <a:bodyPr/>
          <a:lstStyle>
            <a:lvl1pPr>
              <a:defRPr sz="2837"/>
            </a:lvl1pPr>
            <a:lvl2pPr>
              <a:defRPr sz="2432"/>
            </a:lvl2pPr>
            <a:lvl3pPr>
              <a:defRPr sz="2026"/>
            </a:lvl3pPr>
            <a:lvl4pPr>
              <a:defRPr sz="1824"/>
            </a:lvl4pPr>
            <a:lvl5pPr>
              <a:defRPr sz="1824"/>
            </a:lvl5pPr>
            <a:lvl6pPr>
              <a:defRPr sz="1824"/>
            </a:lvl6pPr>
            <a:lvl7pPr>
              <a:defRPr sz="1824"/>
            </a:lvl7pPr>
            <a:lvl8pPr>
              <a:defRPr sz="1824"/>
            </a:lvl8pPr>
            <a:lvl9pPr>
              <a:defRPr sz="18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743" y="1695431"/>
            <a:ext cx="4374449" cy="4780560"/>
          </a:xfrm>
        </p:spPr>
        <p:txBody>
          <a:bodyPr/>
          <a:lstStyle>
            <a:lvl1pPr>
              <a:defRPr sz="2837"/>
            </a:lvl1pPr>
            <a:lvl2pPr>
              <a:defRPr sz="2432"/>
            </a:lvl2pPr>
            <a:lvl3pPr>
              <a:defRPr sz="2026"/>
            </a:lvl3pPr>
            <a:lvl4pPr>
              <a:defRPr sz="1824"/>
            </a:lvl4pPr>
            <a:lvl5pPr>
              <a:defRPr sz="1824"/>
            </a:lvl5pPr>
            <a:lvl6pPr>
              <a:defRPr sz="1824"/>
            </a:lvl6pPr>
            <a:lvl7pPr>
              <a:defRPr sz="1824"/>
            </a:lvl7pPr>
            <a:lvl8pPr>
              <a:defRPr sz="1824"/>
            </a:lvl8pPr>
            <a:lvl9pPr>
              <a:defRPr sz="18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6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0" y="1698519"/>
            <a:ext cx="4258898" cy="64820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26" b="0">
                <a:solidFill>
                  <a:schemeClr val="tx2"/>
                </a:solidFill>
              </a:defRPr>
            </a:lvl1pPr>
            <a:lvl2pPr marL="463235" indent="0">
              <a:buNone/>
              <a:defRPr sz="2026" b="1"/>
            </a:lvl2pPr>
            <a:lvl3pPr marL="926470" indent="0">
              <a:buNone/>
              <a:defRPr sz="1824" b="1"/>
            </a:lvl3pPr>
            <a:lvl4pPr marL="1389705" indent="0">
              <a:buNone/>
              <a:defRPr sz="1621" b="1"/>
            </a:lvl4pPr>
            <a:lvl5pPr marL="1852940" indent="0">
              <a:buNone/>
              <a:defRPr sz="1621" b="1"/>
            </a:lvl5pPr>
            <a:lvl6pPr marL="2316175" indent="0">
              <a:buNone/>
              <a:defRPr sz="1621" b="1"/>
            </a:lvl6pPr>
            <a:lvl7pPr marL="2779410" indent="0">
              <a:buNone/>
              <a:defRPr sz="1621" b="1"/>
            </a:lvl7pPr>
            <a:lvl8pPr marL="3242645" indent="0">
              <a:buNone/>
              <a:defRPr sz="1621" b="1"/>
            </a:lvl8pPr>
            <a:lvl9pPr marL="3705880" indent="0">
              <a:buNone/>
              <a:defRPr sz="16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20" y="2470574"/>
            <a:ext cx="4258898" cy="4003423"/>
          </a:xfrm>
        </p:spPr>
        <p:txBody>
          <a:bodyPr/>
          <a:lstStyle>
            <a:lvl1pPr>
              <a:defRPr sz="2432"/>
            </a:lvl1pPr>
            <a:lvl2pPr>
              <a:defRPr sz="2026"/>
            </a:lvl2pPr>
            <a:lvl3pPr>
              <a:defRPr sz="1824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0295" y="1698519"/>
            <a:ext cx="4258898" cy="64820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26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3235" indent="0">
              <a:buNone/>
              <a:defRPr sz="2026" b="1"/>
            </a:lvl2pPr>
            <a:lvl3pPr marL="926470" indent="0">
              <a:buNone/>
              <a:defRPr sz="1824" b="1"/>
            </a:lvl3pPr>
            <a:lvl4pPr marL="1389705" indent="0">
              <a:buNone/>
              <a:defRPr sz="1621" b="1"/>
            </a:lvl4pPr>
            <a:lvl5pPr marL="1852940" indent="0">
              <a:buNone/>
              <a:defRPr sz="1621" b="1"/>
            </a:lvl5pPr>
            <a:lvl6pPr marL="2316175" indent="0">
              <a:buNone/>
              <a:defRPr sz="1621" b="1"/>
            </a:lvl6pPr>
            <a:lvl7pPr marL="2779410" indent="0">
              <a:buNone/>
              <a:defRPr sz="1621" b="1"/>
            </a:lvl7pPr>
            <a:lvl8pPr marL="3242645" indent="0">
              <a:buNone/>
              <a:defRPr sz="1621" b="1"/>
            </a:lvl8pPr>
            <a:lvl9pPr marL="3705880" indent="0">
              <a:buNone/>
              <a:defRPr sz="16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0295" y="2470574"/>
            <a:ext cx="4258898" cy="4003423"/>
          </a:xfrm>
        </p:spPr>
        <p:txBody>
          <a:bodyPr/>
          <a:lstStyle>
            <a:lvl1pPr>
              <a:defRPr sz="2432"/>
            </a:lvl1pPr>
            <a:lvl2pPr>
              <a:defRPr sz="2026"/>
            </a:lvl2pPr>
            <a:lvl3pPr>
              <a:defRPr sz="1824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66989" y="4099178"/>
            <a:ext cx="4771295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1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8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0" y="802531"/>
            <a:ext cx="2317633" cy="1278522"/>
          </a:xfrm>
        </p:spPr>
        <p:txBody>
          <a:bodyPr anchor="b">
            <a:noAutofit/>
          </a:bodyPr>
          <a:lstStyle>
            <a:lvl1pPr algn="l">
              <a:defRPr sz="243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934" y="802531"/>
            <a:ext cx="6190258" cy="5651437"/>
          </a:xfrm>
        </p:spPr>
        <p:txBody>
          <a:bodyPr/>
          <a:lstStyle>
            <a:lvl1pPr>
              <a:defRPr sz="3242"/>
            </a:lvl1pPr>
            <a:lvl2pPr>
              <a:defRPr sz="2837"/>
            </a:lvl2pPr>
            <a:lvl3pPr>
              <a:defRPr sz="2432"/>
            </a:lvl3pPr>
            <a:lvl4pPr>
              <a:defRPr sz="2026"/>
            </a:lvl4pPr>
            <a:lvl5pPr>
              <a:defRPr sz="2026"/>
            </a:lvl5pPr>
            <a:lvl6pPr>
              <a:defRPr sz="2026"/>
            </a:lvl6pPr>
            <a:lvl7pPr>
              <a:defRPr sz="2026"/>
            </a:lvl7pPr>
            <a:lvl8pPr>
              <a:defRPr sz="2026"/>
            </a:lvl8pPr>
            <a:lvl9pPr>
              <a:defRPr sz="20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22" y="2158664"/>
            <a:ext cx="2317633" cy="4299607"/>
          </a:xfrm>
        </p:spPr>
        <p:txBody>
          <a:bodyPr/>
          <a:lstStyle>
            <a:lvl1pPr marL="0" indent="0">
              <a:buNone/>
              <a:defRPr sz="1418"/>
            </a:lvl1pPr>
            <a:lvl2pPr marL="463235" indent="0">
              <a:buNone/>
              <a:defRPr sz="1216"/>
            </a:lvl2pPr>
            <a:lvl3pPr marL="926470" indent="0">
              <a:buNone/>
              <a:defRPr sz="1013"/>
            </a:lvl3pPr>
            <a:lvl4pPr marL="1389705" indent="0">
              <a:buNone/>
              <a:defRPr sz="912"/>
            </a:lvl4pPr>
            <a:lvl5pPr marL="1852940" indent="0">
              <a:buNone/>
              <a:defRPr sz="912"/>
            </a:lvl5pPr>
            <a:lvl6pPr marL="2316175" indent="0">
              <a:buNone/>
              <a:defRPr sz="912"/>
            </a:lvl6pPr>
            <a:lvl7pPr marL="2779410" indent="0">
              <a:buNone/>
              <a:defRPr sz="912"/>
            </a:lvl7pPr>
            <a:lvl8pPr marL="3242645" indent="0">
              <a:buNone/>
              <a:defRPr sz="912"/>
            </a:lvl8pPr>
            <a:lvl9pPr marL="3705880" indent="0">
              <a:buNone/>
              <a:defRPr sz="9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80921" y="3627390"/>
            <a:ext cx="5651437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4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1" y="802936"/>
            <a:ext cx="2320865" cy="1281610"/>
          </a:xfrm>
        </p:spPr>
        <p:txBody>
          <a:bodyPr anchor="b">
            <a:normAutofit/>
          </a:bodyPr>
          <a:lstStyle>
            <a:lvl1pPr algn="l">
              <a:defRPr sz="243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331" y="849261"/>
            <a:ext cx="6395398" cy="557303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42"/>
            </a:lvl1pPr>
            <a:lvl2pPr marL="463235" indent="0">
              <a:buNone/>
              <a:defRPr sz="2837"/>
            </a:lvl2pPr>
            <a:lvl3pPr marL="926470" indent="0">
              <a:buNone/>
              <a:defRPr sz="2432"/>
            </a:lvl3pPr>
            <a:lvl4pPr marL="1389705" indent="0">
              <a:buNone/>
              <a:defRPr sz="2026"/>
            </a:lvl4pPr>
            <a:lvl5pPr marL="1852940" indent="0">
              <a:buNone/>
              <a:defRPr sz="2026"/>
            </a:lvl5pPr>
            <a:lvl6pPr marL="2316175" indent="0">
              <a:buNone/>
              <a:defRPr sz="2026"/>
            </a:lvl6pPr>
            <a:lvl7pPr marL="2779410" indent="0">
              <a:buNone/>
              <a:defRPr sz="2026"/>
            </a:lvl7pPr>
            <a:lvl8pPr marL="3242645" indent="0">
              <a:buNone/>
              <a:defRPr sz="2026"/>
            </a:lvl8pPr>
            <a:lvl9pPr marL="3705880" indent="0">
              <a:buNone/>
              <a:defRPr sz="20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20" y="2161752"/>
            <a:ext cx="2317633" cy="4298798"/>
          </a:xfrm>
        </p:spPr>
        <p:txBody>
          <a:bodyPr/>
          <a:lstStyle>
            <a:lvl1pPr marL="0" indent="0">
              <a:buNone/>
              <a:defRPr sz="1418"/>
            </a:lvl1pPr>
            <a:lvl2pPr marL="463235" indent="0">
              <a:buNone/>
              <a:defRPr sz="1216"/>
            </a:lvl2pPr>
            <a:lvl3pPr marL="926470" indent="0">
              <a:buNone/>
              <a:defRPr sz="1013"/>
            </a:lvl3pPr>
            <a:lvl4pPr marL="1389705" indent="0">
              <a:buNone/>
              <a:defRPr sz="912"/>
            </a:lvl4pPr>
            <a:lvl5pPr marL="1852940" indent="0">
              <a:buNone/>
              <a:defRPr sz="912"/>
            </a:lvl5pPr>
            <a:lvl6pPr marL="2316175" indent="0">
              <a:buNone/>
              <a:defRPr sz="912"/>
            </a:lvl6pPr>
            <a:lvl7pPr marL="2779410" indent="0">
              <a:buNone/>
              <a:defRPr sz="912"/>
            </a:lvl7pPr>
            <a:lvl8pPr marL="3242645" indent="0">
              <a:buNone/>
              <a:defRPr sz="912"/>
            </a:lvl8pPr>
            <a:lvl9pPr marL="3705880" indent="0">
              <a:buNone/>
              <a:defRPr sz="9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8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3699"/>
            <a:ext cx="9904413" cy="231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221" y="540438"/>
            <a:ext cx="8913972" cy="1003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1" y="1621314"/>
            <a:ext cx="8913972" cy="4941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4413" cy="37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221" y="18530"/>
            <a:ext cx="3136397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6">
                <a:solidFill>
                  <a:srgbClr val="FFFFFF"/>
                </a:solidFill>
              </a:defRPr>
            </a:lvl1pPr>
          </a:lstStyle>
          <a:p>
            <a:fld id="{E6238585-E87D-4DA5-8677-E531F6493E4C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155" y="18530"/>
            <a:ext cx="4456986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677" y="18530"/>
            <a:ext cx="1155515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8" b="1">
                <a:solidFill>
                  <a:srgbClr val="FFFFFF"/>
                </a:solidFill>
              </a:defRPr>
            </a:lvl1pPr>
          </a:lstStyle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4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26470" rtl="0" eaLnBrk="1" latinLnBrk="0" hangingPunct="1">
        <a:spcBef>
          <a:spcPct val="0"/>
        </a:spcBef>
        <a:buNone/>
        <a:defRPr sz="4053" kern="1200" spc="-101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294" indent="-185294" algn="l" defTabSz="9264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32" kern="1200">
          <a:solidFill>
            <a:schemeClr val="tx1"/>
          </a:solidFill>
          <a:latin typeface="+mn-lt"/>
          <a:ea typeface="+mn-ea"/>
          <a:cs typeface="+mn-cs"/>
        </a:defRPr>
      </a:lvl1pPr>
      <a:lvl2pPr marL="463235" indent="-185294" algn="l" defTabSz="9264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2pPr>
      <a:lvl3pPr marL="741176" indent="-185294" algn="l" defTabSz="92647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3pPr>
      <a:lvl4pPr marL="1019117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204411" indent="-138971" algn="l" defTabSz="92647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1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89705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6pPr>
      <a:lvl7pPr marL="1574999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7pPr>
      <a:lvl8pPr marL="1760293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8pPr>
      <a:lvl9pPr marL="1945587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1pPr>
      <a:lvl2pPr marL="46323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2pPr>
      <a:lvl3pPr marL="92647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3pPr>
      <a:lvl4pPr marL="138970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4pPr>
      <a:lvl5pPr marL="185294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5pPr>
      <a:lvl6pPr marL="231617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6pPr>
      <a:lvl7pPr marL="277941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7pPr>
      <a:lvl8pPr marL="324264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8pPr>
      <a:lvl9pPr marL="370588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176343" y="2682156"/>
            <a:ext cx="3601222" cy="41764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Describe the changes in pressure during each cardiac cycle.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</p:txBody>
      </p:sp>
      <p:sp>
        <p:nvSpPr>
          <p:cNvPr id="5" name="Rounded Rectangle 21"/>
          <p:cNvSpPr/>
          <p:nvPr/>
        </p:nvSpPr>
        <p:spPr>
          <a:xfrm>
            <a:off x="126849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1 – Heart and Circulation </a:t>
            </a:r>
          </a:p>
        </p:txBody>
      </p:sp>
      <p:sp>
        <p:nvSpPr>
          <p:cNvPr id="8" name="Text Box 77"/>
          <p:cNvSpPr txBox="1">
            <a:spLocks noChangeArrowheads="1"/>
          </p:cNvSpPr>
          <p:nvPr/>
        </p:nvSpPr>
        <p:spPr bwMode="auto">
          <a:xfrm>
            <a:off x="-4308668" y="2390723"/>
            <a:ext cx="6264696" cy="20217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Draw and describe the structure of the blood vessels: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Artery:			Vein:		              Capillaries: </a:t>
            </a:r>
          </a:p>
        </p:txBody>
      </p:sp>
      <p:sp>
        <p:nvSpPr>
          <p:cNvPr id="9" name="Text Box 77"/>
          <p:cNvSpPr txBox="1">
            <a:spLocks noChangeArrowheads="1"/>
          </p:cNvSpPr>
          <p:nvPr/>
        </p:nvSpPr>
        <p:spPr bwMode="auto">
          <a:xfrm>
            <a:off x="126849" y="516434"/>
            <a:ext cx="3169173" cy="63421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4" y="1099513"/>
            <a:ext cx="2124202" cy="5176028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440038" y="2682156"/>
            <a:ext cx="2520280" cy="416967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04875" indent="-37147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455738" indent="-3714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006600" indent="-3714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557463" indent="-3714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014663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471863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929063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386263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Describe the 3 phases of the cardiac cycle.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259" y="2883362"/>
            <a:ext cx="1875389" cy="152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1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503935" y="518196"/>
            <a:ext cx="2448272" cy="3244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Describe the process that causes the blood to clot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</p:txBody>
      </p:sp>
      <p:sp>
        <p:nvSpPr>
          <p:cNvPr id="5" name="Rounded Rectangle 21"/>
          <p:cNvSpPr/>
          <p:nvPr/>
        </p:nvSpPr>
        <p:spPr>
          <a:xfrm>
            <a:off x="126849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1 – Heart Disease</a:t>
            </a:r>
          </a:p>
        </p:txBody>
      </p:sp>
      <p:sp>
        <p:nvSpPr>
          <p:cNvPr id="9" name="Text Box 77"/>
          <p:cNvSpPr txBox="1">
            <a:spLocks noChangeArrowheads="1"/>
          </p:cNvSpPr>
          <p:nvPr/>
        </p:nvSpPr>
        <p:spPr bwMode="auto">
          <a:xfrm>
            <a:off x="126849" y="516434"/>
            <a:ext cx="2233069" cy="63421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What is atherosclerosis?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Describe the course of events that leads to atherosclerosis.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3D9B8535-0504-6B4C-BD3B-15F61B83F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24" y="516435"/>
            <a:ext cx="4671931" cy="9415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What is the difference between: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Correlation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Causation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ADCBC952-A324-3A46-AD45-D1BFA660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935" y="3900811"/>
            <a:ext cx="2448271" cy="295428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What is blood pressure? 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What is the range for ‘normal’ blood pressure?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FCDA1D59-EE1D-414B-A55F-004E4D1E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23" y="1567002"/>
            <a:ext cx="4671931" cy="528809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How do the following affect the chances of having CVD?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itchFamily="66" charset="0"/>
              </a:rPr>
              <a:t>Age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itchFamily="66" charset="0"/>
              </a:rPr>
              <a:t>Smoking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itchFamily="66" charset="0"/>
              </a:rPr>
              <a:t>Lack of Exercise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itchFamily="66" charset="0"/>
              </a:rPr>
              <a:t>Diet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itchFamily="66" charset="0"/>
              </a:rPr>
              <a:t>Genetics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8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5592168" y="4042696"/>
            <a:ext cx="4176463" cy="279954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Add labels to show </a:t>
            </a:r>
            <a:br>
              <a:rPr lang="en-GB" sz="935" dirty="0">
                <a:latin typeface="Comic Sans MS" pitchFamily="66" charset="0"/>
              </a:rPr>
            </a:br>
            <a:r>
              <a:rPr lang="en-GB" sz="935" dirty="0">
                <a:latin typeface="Comic Sans MS" pitchFamily="66" charset="0"/>
              </a:rPr>
              <a:t>adhesion and cohesion</a:t>
            </a:r>
          </a:p>
        </p:txBody>
      </p:sp>
      <p:sp>
        <p:nvSpPr>
          <p:cNvPr id="5" name="Rounded Rectangle 21"/>
          <p:cNvSpPr/>
          <p:nvPr/>
        </p:nvSpPr>
        <p:spPr>
          <a:xfrm>
            <a:off x="127670" y="97994"/>
            <a:ext cx="9649071" cy="239733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sz="1684" b="1" dirty="0">
                <a:solidFill>
                  <a:schemeClr val="tx1"/>
                </a:solidFill>
                <a:latin typeface="Comic Sans MS" pitchFamily="66" charset="0"/>
              </a:rPr>
              <a:t>Topic 1 – Water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127670" y="474133"/>
            <a:ext cx="2952328" cy="22716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the basic structure and properties of a water molecule?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3215904" y="429668"/>
            <a:ext cx="2240358" cy="639232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Describe these properties of water:</a:t>
            </a: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Solvent properties</a:t>
            </a: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Thermal properties</a:t>
            </a: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Density and Freezing</a:t>
            </a: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5563896" y="474132"/>
            <a:ext cx="4176463" cy="343215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the definitions of:</a:t>
            </a: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Cohesion</a:t>
            </a: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Adhesion</a:t>
            </a: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Surface tension</a:t>
            </a: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127670" y="2865019"/>
            <a:ext cx="2952328" cy="39569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Draw and label hydrogen bonding between 5 molecules of water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E64D0A0-E270-D844-B7C6-C1A39878F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548"/>
          <a:stretch/>
        </p:blipFill>
        <p:spPr>
          <a:xfrm>
            <a:off x="5888310" y="4194324"/>
            <a:ext cx="1371786" cy="24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127670" y="97994"/>
            <a:ext cx="9649071" cy="239733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sz="1684" b="1" dirty="0">
                <a:solidFill>
                  <a:schemeClr val="tx1"/>
                </a:solidFill>
                <a:latin typeface="Comic Sans MS" pitchFamily="66" charset="0"/>
              </a:rPr>
              <a:t>Topic 1 – Carbohydrates</a:t>
            </a: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127670" y="453837"/>
            <a:ext cx="1760295" cy="22716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are carbohydrates?</a:t>
            </a:r>
          </a:p>
          <a:p>
            <a:pPr marL="213830" indent="-213830">
              <a:spcBef>
                <a:spcPct val="50000"/>
              </a:spcBef>
              <a:buFont typeface="+mj-lt"/>
              <a:buAutoNum type="arabicPeriod"/>
            </a:pPr>
            <a:endParaRPr lang="en-GB" sz="935" dirty="0">
              <a:latin typeface="Comic Sans MS" pitchFamily="66" charset="0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6461267" y="2797977"/>
            <a:ext cx="3315474" cy="403234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Show the condensation reaction of these two monosaccharides.</a:t>
            </a: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/>
        </p:nvGraphicFramePr>
        <p:xfrm>
          <a:off x="127671" y="2898182"/>
          <a:ext cx="6243315" cy="3975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8663">
                  <a:extLst>
                    <a:ext uri="{9D8B030D-6E8A-4147-A177-3AD203B41FA5}">
                      <a16:colId xmlns:a16="http://schemas.microsoft.com/office/drawing/2014/main" val="3774269300"/>
                    </a:ext>
                  </a:extLst>
                </a:gridCol>
              </a:tblGrid>
              <a:tr h="324748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Glycogen</a:t>
                      </a: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Amylose</a:t>
                      </a: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accent3"/>
                          </a:solidFill>
                          <a:latin typeface="Comic Sans MS" panose="030F0702030302020204" pitchFamily="66" charset="0"/>
                        </a:rPr>
                        <a:t>Amylopectin</a:t>
                      </a: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Starch</a:t>
                      </a: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3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Animal or plant</a:t>
                      </a:r>
                    </a:p>
                  </a:txBody>
                  <a:tcPr marL="85534" marR="85534" marT="42767" marB="4276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53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Made of…</a:t>
                      </a:r>
                    </a:p>
                  </a:txBody>
                  <a:tcPr marL="85534" marR="85534" marT="42767" marB="4276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0865182"/>
                  </a:ext>
                </a:extLst>
              </a:tr>
              <a:tr h="42983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Soluble or insoluble?</a:t>
                      </a:r>
                    </a:p>
                  </a:txBody>
                  <a:tcPr marL="85534" marR="85534" marT="42767" marB="4276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7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Straight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or branched?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99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of bond</a:t>
                      </a:r>
                    </a:p>
                  </a:txBody>
                  <a:tcPr marL="85534" marR="85534" marT="42767" marB="4276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308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Structural Diagram</a:t>
                      </a:r>
                    </a:p>
                  </a:txBody>
                  <a:tcPr marL="85534" marR="85534" marT="42767" marB="4276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2033882" y="453838"/>
          <a:ext cx="7469850" cy="2228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9950">
                  <a:extLst>
                    <a:ext uri="{9D8B030D-6E8A-4147-A177-3AD203B41FA5}">
                      <a16:colId xmlns:a16="http://schemas.microsoft.com/office/drawing/2014/main" val="3136600269"/>
                    </a:ext>
                  </a:extLst>
                </a:gridCol>
                <a:gridCol w="2489950">
                  <a:extLst>
                    <a:ext uri="{9D8B030D-6E8A-4147-A177-3AD203B41FA5}">
                      <a16:colId xmlns:a16="http://schemas.microsoft.com/office/drawing/2014/main" val="847243941"/>
                    </a:ext>
                  </a:extLst>
                </a:gridCol>
                <a:gridCol w="2489950">
                  <a:extLst>
                    <a:ext uri="{9D8B030D-6E8A-4147-A177-3AD203B41FA5}">
                      <a16:colId xmlns:a16="http://schemas.microsoft.com/office/drawing/2014/main" val="2439101483"/>
                    </a:ext>
                  </a:extLst>
                </a:gridCol>
              </a:tblGrid>
              <a:tr h="301834"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Monosaccharide</a:t>
                      </a:r>
                    </a:p>
                  </a:txBody>
                  <a:tcPr marL="92647" marR="92647" marT="46323" marB="463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Disaccharide</a:t>
                      </a: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Polysaccharide</a:t>
                      </a: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3015777"/>
                  </a:ext>
                </a:extLst>
              </a:tr>
              <a:tr h="621823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698587"/>
                  </a:ext>
                </a:extLst>
              </a:tr>
              <a:tr h="434791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0371216"/>
                  </a:ext>
                </a:extLst>
              </a:tr>
              <a:tr h="434791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4108829"/>
                  </a:ext>
                </a:extLst>
              </a:tr>
              <a:tr h="434791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0248834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451" r="3264" b="55437"/>
          <a:stretch/>
        </p:blipFill>
        <p:spPr>
          <a:xfrm>
            <a:off x="6680398" y="3474244"/>
            <a:ext cx="2800222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r="64239"/>
          <a:stretch/>
        </p:blipFill>
        <p:spPr>
          <a:xfrm>
            <a:off x="2951013" y="5432419"/>
            <a:ext cx="655868" cy="1325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r="13694" b="6678"/>
          <a:stretch/>
        </p:blipFill>
        <p:spPr>
          <a:xfrm>
            <a:off x="1542229" y="5706492"/>
            <a:ext cx="983305" cy="7617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8" r="4843"/>
          <a:stretch/>
        </p:blipFill>
        <p:spPr>
          <a:xfrm>
            <a:off x="4032360" y="5576891"/>
            <a:ext cx="1022665" cy="1180972"/>
          </a:xfrm>
          <a:prstGeom prst="rect">
            <a:avLst/>
          </a:prstGeom>
        </p:spPr>
      </p:pic>
      <p:pic>
        <p:nvPicPr>
          <p:cNvPr id="16" name="Picture 15" descr="http://upload.wikimedia.org/wikipedia/commons/thumb/8/80/Amylopektin_Sessel.svg/2000px-Amylopektin_Sessel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75" y="5706492"/>
            <a:ext cx="1101463" cy="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96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127670" y="97994"/>
            <a:ext cx="9649071" cy="239733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sz="1684" b="1" dirty="0">
                <a:solidFill>
                  <a:schemeClr val="tx1"/>
                </a:solidFill>
                <a:latin typeface="Comic Sans MS" pitchFamily="66" charset="0"/>
              </a:rPr>
              <a:t>Topic 1 – Lipids</a:t>
            </a: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1999879" y="490090"/>
            <a:ext cx="2032482" cy="125596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are lipids made of?</a:t>
            </a:r>
          </a:p>
          <a:p>
            <a:pPr marL="213830" indent="-213830">
              <a:spcBef>
                <a:spcPct val="50000"/>
              </a:spcBef>
              <a:buFont typeface="+mj-lt"/>
              <a:buAutoNum type="arabicPeriod"/>
            </a:pPr>
            <a:endParaRPr lang="en-GB" sz="935" dirty="0">
              <a:latin typeface="Comic Sans MS" pitchFamily="66" charset="0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127670" y="2882113"/>
            <a:ext cx="2304256" cy="397650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the difference between a saturated and an unsaturated hydrocarbon?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127670" y="474133"/>
            <a:ext cx="1760295" cy="22716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Why are lipids ‘non-polar’?</a:t>
            </a:r>
          </a:p>
          <a:p>
            <a:pPr marL="213830" indent="-213830">
              <a:spcBef>
                <a:spcPct val="50000"/>
              </a:spcBef>
              <a:buFont typeface="+mj-lt"/>
              <a:buAutoNum type="arabicPeriod"/>
            </a:pPr>
            <a:endParaRPr lang="en-GB" sz="935" dirty="0"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936" y="467786"/>
            <a:ext cx="5672554" cy="2293990"/>
          </a:xfrm>
          <a:prstGeom prst="rect">
            <a:avLst/>
          </a:prstGeom>
        </p:spPr>
      </p:pic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1978246" y="1882346"/>
            <a:ext cx="2032482" cy="87943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the bond?</a:t>
            </a:r>
          </a:p>
          <a:p>
            <a:pPr marL="213830" indent="-213830">
              <a:spcBef>
                <a:spcPct val="50000"/>
              </a:spcBef>
              <a:buFont typeface="+mj-lt"/>
              <a:buAutoNum type="arabicPeriod"/>
            </a:pPr>
            <a:endParaRPr lang="en-GB" sz="935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94" y="4324822"/>
            <a:ext cx="1954061" cy="1219334"/>
          </a:xfrm>
          <a:prstGeom prst="rect">
            <a:avLst/>
          </a:prstGeom>
        </p:spPr>
      </p:pic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2543581" y="2865020"/>
            <a:ext cx="1688545" cy="397650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cholesterol?</a:t>
            </a: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Why is it important?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35004" t="48005" r="25992" b="19991"/>
          <a:stretch/>
        </p:blipFill>
        <p:spPr>
          <a:xfrm>
            <a:off x="2692452" y="6066532"/>
            <a:ext cx="1384411" cy="638959"/>
          </a:xfrm>
          <a:prstGeom prst="rect">
            <a:avLst/>
          </a:prstGeom>
        </p:spPr>
      </p:pic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4343781" y="4626372"/>
            <a:ext cx="1760553" cy="221358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a phospholipid?</a:t>
            </a: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Why is it important?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b="2816"/>
          <a:stretch/>
        </p:blipFill>
        <p:spPr>
          <a:xfrm>
            <a:off x="4448151" y="2891835"/>
            <a:ext cx="1080120" cy="1697112"/>
          </a:xfrm>
          <a:prstGeom prst="rect">
            <a:avLst/>
          </a:prstGeom>
        </p:spPr>
      </p:pic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5744297" y="2882113"/>
            <a:ext cx="4008194" cy="8801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a lipoprotein?</a:t>
            </a: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6215989" y="3882614"/>
            <a:ext cx="3536501" cy="14235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the function of Low-Density Lipoproteins?</a:t>
            </a: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6240240" y="5398445"/>
            <a:ext cx="3536501" cy="14235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the function of High-Density Lipoproteins?</a:t>
            </a:r>
          </a:p>
        </p:txBody>
      </p:sp>
    </p:spTree>
    <p:extLst>
      <p:ext uri="{BB962C8B-B14F-4D97-AF65-F5344CB8AC3E}">
        <p14:creationId xmlns:p14="http://schemas.microsoft.com/office/powerpoint/2010/main" val="417291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1 – Core </a:t>
            </a:r>
            <a:r>
              <a:rPr lang="en-GB" b="1" dirty="0" err="1">
                <a:solidFill>
                  <a:schemeClr val="tx1"/>
                </a:solidFill>
                <a:latin typeface="Comic Sans MS" pitchFamily="66" charset="0"/>
              </a:rPr>
              <a:t>Practicals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B63890-CD43-784E-9025-0B6E1698512A}"/>
              </a:ext>
            </a:extLst>
          </p:cNvPr>
          <p:cNvSpPr/>
          <p:nvPr/>
        </p:nvSpPr>
        <p:spPr>
          <a:xfrm>
            <a:off x="94994" y="465515"/>
            <a:ext cx="4680000" cy="63895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b="1" dirty="0">
                <a:latin typeface="Comic Sans MS" panose="030F0702030302020204" pitchFamily="66" charset="0"/>
              </a:rPr>
              <a:t>Core Practical: Effect of Caffeine on the Heart Rate of Daphnia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Independent Variable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Dependent variable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Control variables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Outcome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lvl="1"/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Evaluation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F2F462-0D22-CD42-B198-A7A89B9F4EDA}"/>
              </a:ext>
            </a:extLst>
          </p:cNvPr>
          <p:cNvSpPr/>
          <p:nvPr/>
        </p:nvSpPr>
        <p:spPr>
          <a:xfrm>
            <a:off x="5128608" y="501276"/>
            <a:ext cx="4680000" cy="63180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b="1" dirty="0">
                <a:latin typeface="Comic Sans MS" panose="030F0702030302020204" pitchFamily="66" charset="0"/>
              </a:rPr>
              <a:t>Core Practical: Investigate the vitamin C content of food and drink</a:t>
            </a:r>
            <a:endParaRPr lang="en-GB" sz="11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Independent Variable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Dependent variable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Control variables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lvl="1"/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Method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lvl="1"/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Outcome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033478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KP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KP" id="{25F99B14-5589-4CF8-B15A-C7486BCCE8C3}" vid="{24AB864B-080C-4AFC-8E3D-2E7CA5A5E2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KP</Template>
  <TotalTime>2249</TotalTime>
  <Words>328</Words>
  <Application>Microsoft Office PowerPoint</Application>
  <PresentationFormat>Custom</PresentationFormat>
  <Paragraphs>199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KP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Madejski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Porter</dc:creator>
  <cp:lastModifiedBy>Ms J Fenn</cp:lastModifiedBy>
  <cp:revision>90</cp:revision>
  <cp:lastPrinted>2018-05-01T08:18:48Z</cp:lastPrinted>
  <dcterms:created xsi:type="dcterms:W3CDTF">2013-02-22T13:32:47Z</dcterms:created>
  <dcterms:modified xsi:type="dcterms:W3CDTF">2025-02-01T11:03:51Z</dcterms:modified>
</cp:coreProperties>
</file>