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68" r:id="rId2"/>
    <p:sldId id="296" r:id="rId3"/>
    <p:sldId id="285" r:id="rId4"/>
    <p:sldId id="283" r:id="rId5"/>
    <p:sldId id="284" r:id="rId6"/>
    <p:sldId id="295" r:id="rId7"/>
  </p:sldIdLst>
  <p:sldSz cx="9904413" cy="6948488"/>
  <p:notesSz cx="6799263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9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A4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86" autoAdjust="0"/>
    <p:restoredTop sz="95100" autoAdjust="0"/>
  </p:normalViewPr>
  <p:slideViewPr>
    <p:cSldViewPr>
      <p:cViewPr varScale="1">
        <p:scale>
          <a:sx n="68" d="100"/>
          <a:sy n="68" d="100"/>
        </p:scale>
        <p:origin x="1542" y="78"/>
      </p:cViewPr>
      <p:guideLst>
        <p:guide orient="horz" pos="2189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A900CB-BDA4-4DA7-BA18-2577F894C977}" type="datetimeFigureOut">
              <a:rPr lang="en-GB" smtClean="0"/>
              <a:t>29/04/2019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46125" y="744538"/>
            <a:ext cx="53070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38B3F7-EEE6-418D-A8EF-3DDBE6D09E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1208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8B3F7-EEE6-418D-A8EF-3DDBE6D09E9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97575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8B3F7-EEE6-418D-A8EF-3DDBE6D09E9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163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8B3F7-EEE6-418D-A8EF-3DDBE6D09E9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78250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8B3F7-EEE6-418D-A8EF-3DDBE6D09E9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57260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8B3F7-EEE6-418D-A8EF-3DDBE6D09E9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91822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8B3F7-EEE6-418D-A8EF-3DDBE6D09E91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1430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831" y="1389698"/>
            <a:ext cx="8501288" cy="1952654"/>
          </a:xfrm>
        </p:spPr>
        <p:txBody>
          <a:bodyPr anchor="b">
            <a:noAutofit/>
          </a:bodyPr>
          <a:lstStyle>
            <a:lvl1pPr>
              <a:defRPr sz="5471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2831" y="3551449"/>
            <a:ext cx="6933089" cy="1775725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632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264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897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52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16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794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426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05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38585-E87D-4DA5-8677-E531F6493E4C}" type="datetimeFigureOut">
              <a:rPr lang="en-GB" smtClean="0"/>
              <a:t>29/04/2019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EC734-DB94-4335-BE4C-E568CB8DAC09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742831" y="3443362"/>
            <a:ext cx="8501288" cy="160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311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38585-E87D-4DA5-8677-E531F6493E4C}" type="datetimeFigureOut">
              <a:rPr lang="en-GB" smtClean="0"/>
              <a:t>29/04/2019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EC734-DB94-4335-BE4C-E568CB8DAC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6738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0699" y="617643"/>
            <a:ext cx="2228493" cy="5944818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221" y="617643"/>
            <a:ext cx="6520405" cy="594481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38585-E87D-4DA5-8677-E531F6493E4C}" type="datetimeFigureOut">
              <a:rPr lang="en-GB" smtClean="0"/>
              <a:t>29/04/2019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EC734-DB94-4335-BE4C-E568CB8DAC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3573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38585-E87D-4DA5-8677-E531F6493E4C}" type="datetimeFigureOut">
              <a:rPr lang="en-GB" smtClean="0"/>
              <a:t>29/04/2019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EC734-DB94-4335-BE4C-E568CB8DAC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1543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380" y="2393368"/>
            <a:ext cx="8418751" cy="2229307"/>
          </a:xfrm>
        </p:spPr>
        <p:txBody>
          <a:bodyPr anchor="b">
            <a:normAutofit/>
          </a:bodyPr>
          <a:lstStyle>
            <a:lvl1pPr algn="l">
              <a:defRPr sz="4863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380" y="4687914"/>
            <a:ext cx="8418751" cy="1519981"/>
          </a:xfrm>
        </p:spPr>
        <p:txBody>
          <a:bodyPr anchor="t">
            <a:normAutofit/>
          </a:bodyPr>
          <a:lstStyle>
            <a:lvl1pPr marL="0" indent="0">
              <a:buNone/>
              <a:defRPr sz="2432">
                <a:solidFill>
                  <a:schemeClr val="tx2"/>
                </a:solidFill>
              </a:defRPr>
            </a:lvl1pPr>
            <a:lvl2pPr marL="463235" indent="0">
              <a:buNone/>
              <a:defRPr sz="1824">
                <a:solidFill>
                  <a:schemeClr val="tx1">
                    <a:tint val="75000"/>
                  </a:schemeClr>
                </a:solidFill>
              </a:defRPr>
            </a:lvl2pPr>
            <a:lvl3pPr marL="926470" indent="0">
              <a:buNone/>
              <a:defRPr sz="1621">
                <a:solidFill>
                  <a:schemeClr val="tx1">
                    <a:tint val="75000"/>
                  </a:schemeClr>
                </a:solidFill>
              </a:defRPr>
            </a:lvl3pPr>
            <a:lvl4pPr marL="1389705" indent="0">
              <a:buNone/>
              <a:defRPr sz="1418">
                <a:solidFill>
                  <a:schemeClr val="tx1">
                    <a:tint val="75000"/>
                  </a:schemeClr>
                </a:solidFill>
              </a:defRPr>
            </a:lvl4pPr>
            <a:lvl5pPr marL="1852940" indent="0">
              <a:buNone/>
              <a:defRPr sz="1418">
                <a:solidFill>
                  <a:schemeClr val="tx1">
                    <a:tint val="75000"/>
                  </a:schemeClr>
                </a:solidFill>
              </a:defRPr>
            </a:lvl5pPr>
            <a:lvl6pPr marL="2316175" indent="0">
              <a:buNone/>
              <a:defRPr sz="1418">
                <a:solidFill>
                  <a:schemeClr val="tx1">
                    <a:tint val="75000"/>
                  </a:schemeClr>
                </a:solidFill>
              </a:defRPr>
            </a:lvl6pPr>
            <a:lvl7pPr marL="2779410" indent="0">
              <a:buNone/>
              <a:defRPr sz="1418">
                <a:solidFill>
                  <a:schemeClr val="tx1">
                    <a:tint val="75000"/>
                  </a:schemeClr>
                </a:solidFill>
              </a:defRPr>
            </a:lvl7pPr>
            <a:lvl8pPr marL="3242645" indent="0">
              <a:buNone/>
              <a:defRPr sz="1418">
                <a:solidFill>
                  <a:schemeClr val="tx1">
                    <a:tint val="75000"/>
                  </a:schemeClr>
                </a:solidFill>
              </a:defRPr>
            </a:lvl8pPr>
            <a:lvl9pPr marL="3705880" indent="0">
              <a:buNone/>
              <a:defRPr sz="141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38585-E87D-4DA5-8677-E531F6493E4C}" type="datetimeFigureOut">
              <a:rPr lang="en-GB" smtClean="0"/>
              <a:t>29/04/2019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EC734-DB94-4335-BE4C-E568CB8DAC09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792353" y="4660119"/>
            <a:ext cx="8501288" cy="160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99612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221" y="1695431"/>
            <a:ext cx="4374449" cy="4780560"/>
          </a:xfrm>
        </p:spPr>
        <p:txBody>
          <a:bodyPr/>
          <a:lstStyle>
            <a:lvl1pPr>
              <a:defRPr sz="2837"/>
            </a:lvl1pPr>
            <a:lvl2pPr>
              <a:defRPr sz="2432"/>
            </a:lvl2pPr>
            <a:lvl3pPr>
              <a:defRPr sz="2026"/>
            </a:lvl3pPr>
            <a:lvl4pPr>
              <a:defRPr sz="1824"/>
            </a:lvl4pPr>
            <a:lvl5pPr>
              <a:defRPr sz="1824"/>
            </a:lvl5pPr>
            <a:lvl6pPr>
              <a:defRPr sz="1824"/>
            </a:lvl6pPr>
            <a:lvl7pPr>
              <a:defRPr sz="1824"/>
            </a:lvl7pPr>
            <a:lvl8pPr>
              <a:defRPr sz="1824"/>
            </a:lvl8pPr>
            <a:lvl9pPr>
              <a:defRPr sz="1824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4743" y="1695431"/>
            <a:ext cx="4374449" cy="4780560"/>
          </a:xfrm>
        </p:spPr>
        <p:txBody>
          <a:bodyPr/>
          <a:lstStyle>
            <a:lvl1pPr>
              <a:defRPr sz="2837"/>
            </a:lvl1pPr>
            <a:lvl2pPr>
              <a:defRPr sz="2432"/>
            </a:lvl2pPr>
            <a:lvl3pPr>
              <a:defRPr sz="2026"/>
            </a:lvl3pPr>
            <a:lvl4pPr>
              <a:defRPr sz="1824"/>
            </a:lvl4pPr>
            <a:lvl5pPr>
              <a:defRPr sz="1824"/>
            </a:lvl5pPr>
            <a:lvl6pPr>
              <a:defRPr sz="1824"/>
            </a:lvl6pPr>
            <a:lvl7pPr>
              <a:defRPr sz="1824"/>
            </a:lvl7pPr>
            <a:lvl8pPr>
              <a:defRPr sz="1824"/>
            </a:lvl8pPr>
            <a:lvl9pPr>
              <a:defRPr sz="1824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38585-E87D-4DA5-8677-E531F6493E4C}" type="datetimeFigureOut">
              <a:rPr lang="en-GB" smtClean="0"/>
              <a:t>29/04/2019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EC734-DB94-4335-BE4C-E568CB8DAC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7464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220" y="1698519"/>
            <a:ext cx="4258898" cy="648203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26" b="0">
                <a:solidFill>
                  <a:schemeClr val="tx2"/>
                </a:solidFill>
              </a:defRPr>
            </a:lvl1pPr>
            <a:lvl2pPr marL="463235" indent="0">
              <a:buNone/>
              <a:defRPr sz="2026" b="1"/>
            </a:lvl2pPr>
            <a:lvl3pPr marL="926470" indent="0">
              <a:buNone/>
              <a:defRPr sz="1824" b="1"/>
            </a:lvl3pPr>
            <a:lvl4pPr marL="1389705" indent="0">
              <a:buNone/>
              <a:defRPr sz="1621" b="1"/>
            </a:lvl4pPr>
            <a:lvl5pPr marL="1852940" indent="0">
              <a:buNone/>
              <a:defRPr sz="1621" b="1"/>
            </a:lvl5pPr>
            <a:lvl6pPr marL="2316175" indent="0">
              <a:buNone/>
              <a:defRPr sz="1621" b="1"/>
            </a:lvl6pPr>
            <a:lvl7pPr marL="2779410" indent="0">
              <a:buNone/>
              <a:defRPr sz="1621" b="1"/>
            </a:lvl7pPr>
            <a:lvl8pPr marL="3242645" indent="0">
              <a:buNone/>
              <a:defRPr sz="1621" b="1"/>
            </a:lvl8pPr>
            <a:lvl9pPr marL="3705880" indent="0">
              <a:buNone/>
              <a:defRPr sz="162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220" y="2470574"/>
            <a:ext cx="4258898" cy="4003423"/>
          </a:xfrm>
        </p:spPr>
        <p:txBody>
          <a:bodyPr/>
          <a:lstStyle>
            <a:lvl1pPr>
              <a:defRPr sz="2432"/>
            </a:lvl1pPr>
            <a:lvl2pPr>
              <a:defRPr sz="2026"/>
            </a:lvl2pPr>
            <a:lvl3pPr>
              <a:defRPr sz="1824"/>
            </a:lvl3pPr>
            <a:lvl4pPr>
              <a:defRPr sz="1621"/>
            </a:lvl4pPr>
            <a:lvl5pPr>
              <a:defRPr sz="1621"/>
            </a:lvl5pPr>
            <a:lvl6pPr>
              <a:defRPr sz="1621"/>
            </a:lvl6pPr>
            <a:lvl7pPr>
              <a:defRPr sz="1621"/>
            </a:lvl7pPr>
            <a:lvl8pPr>
              <a:defRPr sz="1621"/>
            </a:lvl8pPr>
            <a:lvl9pPr>
              <a:defRPr sz="1621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0295" y="1698519"/>
            <a:ext cx="4258898" cy="648203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26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63235" indent="0">
              <a:buNone/>
              <a:defRPr sz="2026" b="1"/>
            </a:lvl2pPr>
            <a:lvl3pPr marL="926470" indent="0">
              <a:buNone/>
              <a:defRPr sz="1824" b="1"/>
            </a:lvl3pPr>
            <a:lvl4pPr marL="1389705" indent="0">
              <a:buNone/>
              <a:defRPr sz="1621" b="1"/>
            </a:lvl4pPr>
            <a:lvl5pPr marL="1852940" indent="0">
              <a:buNone/>
              <a:defRPr sz="1621" b="1"/>
            </a:lvl5pPr>
            <a:lvl6pPr marL="2316175" indent="0">
              <a:buNone/>
              <a:defRPr sz="1621" b="1"/>
            </a:lvl6pPr>
            <a:lvl7pPr marL="2779410" indent="0">
              <a:buNone/>
              <a:defRPr sz="1621" b="1"/>
            </a:lvl7pPr>
            <a:lvl8pPr marL="3242645" indent="0">
              <a:buNone/>
              <a:defRPr sz="1621" b="1"/>
            </a:lvl8pPr>
            <a:lvl9pPr marL="3705880" indent="0">
              <a:buNone/>
              <a:defRPr sz="162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0295" y="2470574"/>
            <a:ext cx="4258898" cy="4003423"/>
          </a:xfrm>
        </p:spPr>
        <p:txBody>
          <a:bodyPr/>
          <a:lstStyle>
            <a:lvl1pPr>
              <a:defRPr sz="2432"/>
            </a:lvl1pPr>
            <a:lvl2pPr>
              <a:defRPr sz="2026"/>
            </a:lvl2pPr>
            <a:lvl3pPr>
              <a:defRPr sz="1824"/>
            </a:lvl3pPr>
            <a:lvl4pPr>
              <a:defRPr sz="1621"/>
            </a:lvl4pPr>
            <a:lvl5pPr>
              <a:defRPr sz="1621"/>
            </a:lvl5pPr>
            <a:lvl6pPr>
              <a:defRPr sz="1621"/>
            </a:lvl6pPr>
            <a:lvl7pPr>
              <a:defRPr sz="1621"/>
            </a:lvl7pPr>
            <a:lvl8pPr>
              <a:defRPr sz="1621"/>
            </a:lvl8pPr>
            <a:lvl9pPr>
              <a:defRPr sz="1621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38585-E87D-4DA5-8677-E531F6493E4C}" type="datetimeFigureOut">
              <a:rPr lang="en-GB" smtClean="0"/>
              <a:t>29/04/2019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EC734-DB94-4335-BE4C-E568CB8DAC09}" type="slidenum">
              <a:rPr lang="en-GB" smtClean="0"/>
              <a:t>‹#›</a:t>
            </a:fld>
            <a:endParaRPr lang="en-GB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566989" y="4099178"/>
            <a:ext cx="4771295" cy="86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4014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38585-E87D-4DA5-8677-E531F6493E4C}" type="datetimeFigureOut">
              <a:rPr lang="en-GB" smtClean="0"/>
              <a:t>29/04/2019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EC734-DB94-4335-BE4C-E568CB8DAC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0182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38585-E87D-4DA5-8677-E531F6493E4C}" type="datetimeFigureOut">
              <a:rPr lang="en-GB" smtClean="0"/>
              <a:t>29/04/2019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EC734-DB94-4335-BE4C-E568CB8DAC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219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220" y="802531"/>
            <a:ext cx="2317633" cy="1278522"/>
          </a:xfrm>
        </p:spPr>
        <p:txBody>
          <a:bodyPr anchor="b">
            <a:noAutofit/>
          </a:bodyPr>
          <a:lstStyle>
            <a:lvl1pPr algn="l">
              <a:defRPr sz="2432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8934" y="802531"/>
            <a:ext cx="6190258" cy="5651437"/>
          </a:xfrm>
        </p:spPr>
        <p:txBody>
          <a:bodyPr/>
          <a:lstStyle>
            <a:lvl1pPr>
              <a:defRPr sz="3242"/>
            </a:lvl1pPr>
            <a:lvl2pPr>
              <a:defRPr sz="2837"/>
            </a:lvl2pPr>
            <a:lvl3pPr>
              <a:defRPr sz="2432"/>
            </a:lvl3pPr>
            <a:lvl4pPr>
              <a:defRPr sz="2026"/>
            </a:lvl4pPr>
            <a:lvl5pPr>
              <a:defRPr sz="2026"/>
            </a:lvl5pPr>
            <a:lvl6pPr>
              <a:defRPr sz="2026"/>
            </a:lvl6pPr>
            <a:lvl7pPr>
              <a:defRPr sz="2026"/>
            </a:lvl7pPr>
            <a:lvl8pPr>
              <a:defRPr sz="2026"/>
            </a:lvl8pPr>
            <a:lvl9pPr>
              <a:defRPr sz="2026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222" y="2158664"/>
            <a:ext cx="2317633" cy="4299607"/>
          </a:xfrm>
        </p:spPr>
        <p:txBody>
          <a:bodyPr/>
          <a:lstStyle>
            <a:lvl1pPr marL="0" indent="0">
              <a:buNone/>
              <a:defRPr sz="1418"/>
            </a:lvl1pPr>
            <a:lvl2pPr marL="463235" indent="0">
              <a:buNone/>
              <a:defRPr sz="1216"/>
            </a:lvl2pPr>
            <a:lvl3pPr marL="926470" indent="0">
              <a:buNone/>
              <a:defRPr sz="1013"/>
            </a:lvl3pPr>
            <a:lvl4pPr marL="1389705" indent="0">
              <a:buNone/>
              <a:defRPr sz="912"/>
            </a:lvl4pPr>
            <a:lvl5pPr marL="1852940" indent="0">
              <a:buNone/>
              <a:defRPr sz="912"/>
            </a:lvl5pPr>
            <a:lvl6pPr marL="2316175" indent="0">
              <a:buNone/>
              <a:defRPr sz="912"/>
            </a:lvl6pPr>
            <a:lvl7pPr marL="2779410" indent="0">
              <a:buNone/>
              <a:defRPr sz="912"/>
            </a:lvl7pPr>
            <a:lvl8pPr marL="3242645" indent="0">
              <a:buNone/>
              <a:defRPr sz="912"/>
            </a:lvl8pPr>
            <a:lvl9pPr marL="3705880" indent="0">
              <a:buNone/>
              <a:defRPr sz="91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38585-E87D-4DA5-8677-E531F6493E4C}" type="datetimeFigureOut">
              <a:rPr lang="en-GB" smtClean="0"/>
              <a:t>29/04/2019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EC734-DB94-4335-BE4C-E568CB8DAC09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180921" y="3627390"/>
            <a:ext cx="5651437" cy="172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0448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221" y="802936"/>
            <a:ext cx="2320865" cy="1281610"/>
          </a:xfrm>
        </p:spPr>
        <p:txBody>
          <a:bodyPr anchor="b">
            <a:normAutofit/>
          </a:bodyPr>
          <a:lstStyle>
            <a:lvl1pPr algn="l">
              <a:defRPr sz="2432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96331" y="849261"/>
            <a:ext cx="6395398" cy="5573032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42"/>
            </a:lvl1pPr>
            <a:lvl2pPr marL="463235" indent="0">
              <a:buNone/>
              <a:defRPr sz="2837"/>
            </a:lvl2pPr>
            <a:lvl3pPr marL="926470" indent="0">
              <a:buNone/>
              <a:defRPr sz="2432"/>
            </a:lvl3pPr>
            <a:lvl4pPr marL="1389705" indent="0">
              <a:buNone/>
              <a:defRPr sz="2026"/>
            </a:lvl4pPr>
            <a:lvl5pPr marL="1852940" indent="0">
              <a:buNone/>
              <a:defRPr sz="2026"/>
            </a:lvl5pPr>
            <a:lvl6pPr marL="2316175" indent="0">
              <a:buNone/>
              <a:defRPr sz="2026"/>
            </a:lvl6pPr>
            <a:lvl7pPr marL="2779410" indent="0">
              <a:buNone/>
              <a:defRPr sz="2026"/>
            </a:lvl7pPr>
            <a:lvl8pPr marL="3242645" indent="0">
              <a:buNone/>
              <a:defRPr sz="2026"/>
            </a:lvl8pPr>
            <a:lvl9pPr marL="3705880" indent="0">
              <a:buNone/>
              <a:defRPr sz="202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220" y="2161752"/>
            <a:ext cx="2317633" cy="4298798"/>
          </a:xfrm>
        </p:spPr>
        <p:txBody>
          <a:bodyPr/>
          <a:lstStyle>
            <a:lvl1pPr marL="0" indent="0">
              <a:buNone/>
              <a:defRPr sz="1418"/>
            </a:lvl1pPr>
            <a:lvl2pPr marL="463235" indent="0">
              <a:buNone/>
              <a:defRPr sz="1216"/>
            </a:lvl2pPr>
            <a:lvl3pPr marL="926470" indent="0">
              <a:buNone/>
              <a:defRPr sz="1013"/>
            </a:lvl3pPr>
            <a:lvl4pPr marL="1389705" indent="0">
              <a:buNone/>
              <a:defRPr sz="912"/>
            </a:lvl4pPr>
            <a:lvl5pPr marL="1852940" indent="0">
              <a:buNone/>
              <a:defRPr sz="912"/>
            </a:lvl5pPr>
            <a:lvl6pPr marL="2316175" indent="0">
              <a:buNone/>
              <a:defRPr sz="912"/>
            </a:lvl6pPr>
            <a:lvl7pPr marL="2779410" indent="0">
              <a:buNone/>
              <a:defRPr sz="912"/>
            </a:lvl7pPr>
            <a:lvl8pPr marL="3242645" indent="0">
              <a:buNone/>
              <a:defRPr sz="912"/>
            </a:lvl8pPr>
            <a:lvl9pPr marL="3705880" indent="0">
              <a:buNone/>
              <a:defRPr sz="91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38585-E87D-4DA5-8677-E531F6493E4C}" type="datetimeFigureOut">
              <a:rPr lang="en-GB" smtClean="0"/>
              <a:t>29/04/2019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EC734-DB94-4335-BE4C-E568CB8DAC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5389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3699"/>
            <a:ext cx="9904413" cy="2316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24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221" y="540438"/>
            <a:ext cx="8913972" cy="1003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221" y="1621314"/>
            <a:ext cx="8913972" cy="49411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904413" cy="3705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24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221" y="18530"/>
            <a:ext cx="3136397" cy="3335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16">
                <a:solidFill>
                  <a:srgbClr val="FFFFFF"/>
                </a:solidFill>
              </a:defRPr>
            </a:lvl1pPr>
          </a:lstStyle>
          <a:p>
            <a:fld id="{E6238585-E87D-4DA5-8677-E531F6493E4C}" type="datetimeFigureOut">
              <a:rPr lang="en-GB" smtClean="0"/>
              <a:t>29/04/2019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14155" y="18530"/>
            <a:ext cx="4456986" cy="3335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16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3677" y="18530"/>
            <a:ext cx="1155515" cy="3335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18" b="1">
                <a:solidFill>
                  <a:srgbClr val="FFFFFF"/>
                </a:solidFill>
              </a:defRPr>
            </a:lvl1pPr>
          </a:lstStyle>
          <a:p>
            <a:fld id="{05EEC734-DB94-4335-BE4C-E568CB8DAC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0845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26470" rtl="0" eaLnBrk="1" latinLnBrk="0" hangingPunct="1">
        <a:spcBef>
          <a:spcPct val="0"/>
        </a:spcBef>
        <a:buNone/>
        <a:defRPr sz="4053" kern="1200" spc="-101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5294" indent="-185294" algn="l" defTabSz="92647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32" kern="1200">
          <a:solidFill>
            <a:schemeClr val="tx1"/>
          </a:solidFill>
          <a:latin typeface="+mn-lt"/>
          <a:ea typeface="+mn-ea"/>
          <a:cs typeface="+mn-cs"/>
        </a:defRPr>
      </a:lvl1pPr>
      <a:lvl2pPr marL="463235" indent="-185294" algn="l" defTabSz="92647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26" kern="1200">
          <a:solidFill>
            <a:schemeClr val="tx1"/>
          </a:solidFill>
          <a:latin typeface="+mn-lt"/>
          <a:ea typeface="+mn-ea"/>
          <a:cs typeface="+mn-cs"/>
        </a:defRPr>
      </a:lvl2pPr>
      <a:lvl3pPr marL="741176" indent="-185294" algn="l" defTabSz="92647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24" kern="1200">
          <a:solidFill>
            <a:schemeClr val="tx1"/>
          </a:solidFill>
          <a:latin typeface="+mn-lt"/>
          <a:ea typeface="+mn-ea"/>
          <a:cs typeface="+mn-cs"/>
        </a:defRPr>
      </a:lvl3pPr>
      <a:lvl4pPr marL="1019117" indent="-185294" algn="l" defTabSz="92647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21" kern="1200">
          <a:solidFill>
            <a:schemeClr val="tx1"/>
          </a:solidFill>
          <a:latin typeface="+mn-lt"/>
          <a:ea typeface="+mn-ea"/>
          <a:cs typeface="+mn-cs"/>
        </a:defRPr>
      </a:lvl4pPr>
      <a:lvl5pPr marL="1204411" indent="-138971" algn="l" defTabSz="92647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18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89705" indent="-185294" algn="l" defTabSz="92647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17" kern="1200">
          <a:solidFill>
            <a:schemeClr val="tx1"/>
          </a:solidFill>
          <a:latin typeface="+mn-lt"/>
          <a:ea typeface="+mn-ea"/>
          <a:cs typeface="+mn-cs"/>
        </a:defRPr>
      </a:lvl6pPr>
      <a:lvl7pPr marL="1574999" indent="-185294" algn="l" defTabSz="92647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17" kern="1200">
          <a:solidFill>
            <a:schemeClr val="tx1"/>
          </a:solidFill>
          <a:latin typeface="+mn-lt"/>
          <a:ea typeface="+mn-ea"/>
          <a:cs typeface="+mn-cs"/>
        </a:defRPr>
      </a:lvl7pPr>
      <a:lvl8pPr marL="1760293" indent="-185294" algn="l" defTabSz="92647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17" kern="1200">
          <a:solidFill>
            <a:schemeClr val="tx1"/>
          </a:solidFill>
          <a:latin typeface="+mn-lt"/>
          <a:ea typeface="+mn-ea"/>
          <a:cs typeface="+mn-cs"/>
        </a:defRPr>
      </a:lvl8pPr>
      <a:lvl9pPr marL="1945587" indent="-185294" algn="l" defTabSz="92647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1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26470" rtl="0" eaLnBrk="1" latinLnBrk="0" hangingPunct="1">
        <a:defRPr sz="1824" kern="1200">
          <a:solidFill>
            <a:schemeClr val="tx1"/>
          </a:solidFill>
          <a:latin typeface="+mn-lt"/>
          <a:ea typeface="+mn-ea"/>
          <a:cs typeface="+mn-cs"/>
        </a:defRPr>
      </a:lvl1pPr>
      <a:lvl2pPr marL="463235" algn="l" defTabSz="926470" rtl="0" eaLnBrk="1" latinLnBrk="0" hangingPunct="1">
        <a:defRPr sz="1824" kern="1200">
          <a:solidFill>
            <a:schemeClr val="tx1"/>
          </a:solidFill>
          <a:latin typeface="+mn-lt"/>
          <a:ea typeface="+mn-ea"/>
          <a:cs typeface="+mn-cs"/>
        </a:defRPr>
      </a:lvl2pPr>
      <a:lvl3pPr marL="926470" algn="l" defTabSz="926470" rtl="0" eaLnBrk="1" latinLnBrk="0" hangingPunct="1">
        <a:defRPr sz="1824" kern="1200">
          <a:solidFill>
            <a:schemeClr val="tx1"/>
          </a:solidFill>
          <a:latin typeface="+mn-lt"/>
          <a:ea typeface="+mn-ea"/>
          <a:cs typeface="+mn-cs"/>
        </a:defRPr>
      </a:lvl3pPr>
      <a:lvl4pPr marL="1389705" algn="l" defTabSz="926470" rtl="0" eaLnBrk="1" latinLnBrk="0" hangingPunct="1">
        <a:defRPr sz="1824" kern="1200">
          <a:solidFill>
            <a:schemeClr val="tx1"/>
          </a:solidFill>
          <a:latin typeface="+mn-lt"/>
          <a:ea typeface="+mn-ea"/>
          <a:cs typeface="+mn-cs"/>
        </a:defRPr>
      </a:lvl4pPr>
      <a:lvl5pPr marL="1852940" algn="l" defTabSz="926470" rtl="0" eaLnBrk="1" latinLnBrk="0" hangingPunct="1">
        <a:defRPr sz="1824" kern="1200">
          <a:solidFill>
            <a:schemeClr val="tx1"/>
          </a:solidFill>
          <a:latin typeface="+mn-lt"/>
          <a:ea typeface="+mn-ea"/>
          <a:cs typeface="+mn-cs"/>
        </a:defRPr>
      </a:lvl5pPr>
      <a:lvl6pPr marL="2316175" algn="l" defTabSz="926470" rtl="0" eaLnBrk="1" latinLnBrk="0" hangingPunct="1">
        <a:defRPr sz="1824" kern="1200">
          <a:solidFill>
            <a:schemeClr val="tx1"/>
          </a:solidFill>
          <a:latin typeface="+mn-lt"/>
          <a:ea typeface="+mn-ea"/>
          <a:cs typeface="+mn-cs"/>
        </a:defRPr>
      </a:lvl6pPr>
      <a:lvl7pPr marL="2779410" algn="l" defTabSz="926470" rtl="0" eaLnBrk="1" latinLnBrk="0" hangingPunct="1">
        <a:defRPr sz="1824" kern="1200">
          <a:solidFill>
            <a:schemeClr val="tx1"/>
          </a:solidFill>
          <a:latin typeface="+mn-lt"/>
          <a:ea typeface="+mn-ea"/>
          <a:cs typeface="+mn-cs"/>
        </a:defRPr>
      </a:lvl7pPr>
      <a:lvl8pPr marL="3242645" algn="l" defTabSz="926470" rtl="0" eaLnBrk="1" latinLnBrk="0" hangingPunct="1">
        <a:defRPr sz="1824" kern="1200">
          <a:solidFill>
            <a:schemeClr val="tx1"/>
          </a:solidFill>
          <a:latin typeface="+mn-lt"/>
          <a:ea typeface="+mn-ea"/>
          <a:cs typeface="+mn-cs"/>
        </a:defRPr>
      </a:lvl8pPr>
      <a:lvl9pPr marL="3705880" algn="l" defTabSz="926470" rtl="0" eaLnBrk="1" latinLnBrk="0" hangingPunct="1">
        <a:defRPr sz="182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6176343" y="2682156"/>
            <a:ext cx="3601222" cy="4176464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spcBef>
                <a:spcPct val="50000"/>
              </a:spcBef>
            </a:pPr>
            <a:endParaRPr lang="en-GB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GB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GB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GB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GB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GB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GB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r>
              <a:rPr lang="en-GB" sz="1000" dirty="0">
                <a:latin typeface="Comic Sans MS" pitchFamily="66" charset="0"/>
              </a:rPr>
              <a:t>Describe the changes in pressure during each cardiac cycle.</a:t>
            </a:r>
          </a:p>
          <a:p>
            <a:pPr>
              <a:spcBef>
                <a:spcPct val="50000"/>
              </a:spcBef>
            </a:pPr>
            <a:endParaRPr lang="en-GB" sz="1000" dirty="0">
              <a:latin typeface="Comic Sans MS" pitchFamily="66" charset="0"/>
            </a:endParaRPr>
          </a:p>
        </p:txBody>
      </p:sp>
      <p:sp>
        <p:nvSpPr>
          <p:cNvPr id="5" name="Rounded Rectangle 21"/>
          <p:cNvSpPr/>
          <p:nvPr/>
        </p:nvSpPr>
        <p:spPr>
          <a:xfrm>
            <a:off x="126849" y="93392"/>
            <a:ext cx="9714425" cy="284508"/>
          </a:xfrm>
          <a:prstGeom prst="roundRect">
            <a:avLst>
              <a:gd name="adj" fmla="val 453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GB" b="1" dirty="0">
                <a:solidFill>
                  <a:schemeClr val="tx1"/>
                </a:solidFill>
                <a:latin typeface="Comic Sans MS" pitchFamily="66" charset="0"/>
              </a:rPr>
              <a:t>Topic 1 – Heart and Circulation </a:t>
            </a:r>
          </a:p>
        </p:txBody>
      </p:sp>
      <p:sp>
        <p:nvSpPr>
          <p:cNvPr id="8" name="Text Box 77"/>
          <p:cNvSpPr txBox="1">
            <a:spLocks noChangeArrowheads="1"/>
          </p:cNvSpPr>
          <p:nvPr/>
        </p:nvSpPr>
        <p:spPr bwMode="auto">
          <a:xfrm>
            <a:off x="3440038" y="516434"/>
            <a:ext cx="6264696" cy="2021706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GB" sz="1000" dirty="0">
                <a:latin typeface="Comic Sans MS" pitchFamily="66" charset="0"/>
              </a:rPr>
              <a:t>Draw and describe the structure of the blood vessels:</a:t>
            </a:r>
          </a:p>
          <a:p>
            <a:pPr>
              <a:spcBef>
                <a:spcPct val="50000"/>
              </a:spcBef>
            </a:pPr>
            <a:r>
              <a:rPr lang="en-GB" sz="1000" dirty="0">
                <a:latin typeface="Comic Sans MS" pitchFamily="66" charset="0"/>
              </a:rPr>
              <a:t>Artery:			Vein:		              Capillaries: </a:t>
            </a:r>
          </a:p>
        </p:txBody>
      </p:sp>
      <p:sp>
        <p:nvSpPr>
          <p:cNvPr id="9" name="Text Box 77"/>
          <p:cNvSpPr txBox="1">
            <a:spLocks noChangeArrowheads="1"/>
          </p:cNvSpPr>
          <p:nvPr/>
        </p:nvSpPr>
        <p:spPr bwMode="auto">
          <a:xfrm>
            <a:off x="126849" y="516434"/>
            <a:ext cx="3169173" cy="6342186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spcBef>
                <a:spcPct val="50000"/>
              </a:spcBef>
            </a:pPr>
            <a:endParaRPr lang="en-GB" sz="1000" dirty="0">
              <a:latin typeface="Comic Sans MS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334" y="1099513"/>
            <a:ext cx="2124202" cy="5176028"/>
          </a:xfrm>
          <a:prstGeom prst="rect">
            <a:avLst/>
          </a:prstGeom>
        </p:spPr>
      </p:pic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3440038" y="2682156"/>
            <a:ext cx="2520280" cy="4169672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904875" indent="-371475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455738" indent="-371475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2006600" indent="-371475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557463" indent="-371475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3014663" indent="-371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471863" indent="-371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929063" indent="-371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386263" indent="-371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000" dirty="0">
                <a:latin typeface="Comic Sans MS" pitchFamily="66" charset="0"/>
              </a:rPr>
              <a:t>Describe the 3 phases of the cardiac cycle.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9259" y="2883362"/>
            <a:ext cx="1875389" cy="1526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313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2503935" y="518196"/>
            <a:ext cx="2448272" cy="324408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GB" sz="1000" dirty="0">
                <a:latin typeface="Comic Sans MS" pitchFamily="66" charset="0"/>
              </a:rPr>
              <a:t>Describe the process that causes the blood to clot</a:t>
            </a:r>
          </a:p>
          <a:p>
            <a:pPr>
              <a:spcBef>
                <a:spcPct val="50000"/>
              </a:spcBef>
            </a:pPr>
            <a:endParaRPr lang="en-GB" sz="1000" dirty="0">
              <a:latin typeface="Comic Sans MS" pitchFamily="66" charset="0"/>
            </a:endParaRPr>
          </a:p>
        </p:txBody>
      </p:sp>
      <p:sp>
        <p:nvSpPr>
          <p:cNvPr id="5" name="Rounded Rectangle 21"/>
          <p:cNvSpPr/>
          <p:nvPr/>
        </p:nvSpPr>
        <p:spPr>
          <a:xfrm>
            <a:off x="126849" y="93392"/>
            <a:ext cx="9714425" cy="284508"/>
          </a:xfrm>
          <a:prstGeom prst="roundRect">
            <a:avLst>
              <a:gd name="adj" fmla="val 453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GB" b="1" dirty="0">
                <a:solidFill>
                  <a:schemeClr val="tx1"/>
                </a:solidFill>
                <a:latin typeface="Comic Sans MS" pitchFamily="66" charset="0"/>
              </a:rPr>
              <a:t>Topic 1 – Heart Disease</a:t>
            </a:r>
          </a:p>
        </p:txBody>
      </p:sp>
      <p:sp>
        <p:nvSpPr>
          <p:cNvPr id="9" name="Text Box 77"/>
          <p:cNvSpPr txBox="1">
            <a:spLocks noChangeArrowheads="1"/>
          </p:cNvSpPr>
          <p:nvPr/>
        </p:nvSpPr>
        <p:spPr bwMode="auto">
          <a:xfrm>
            <a:off x="126849" y="516434"/>
            <a:ext cx="2233069" cy="6342186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GB" sz="1000" dirty="0">
                <a:latin typeface="Comic Sans MS" pitchFamily="66" charset="0"/>
              </a:rPr>
              <a:t>What is atherosclerosis?</a:t>
            </a:r>
          </a:p>
          <a:p>
            <a:pPr>
              <a:spcBef>
                <a:spcPct val="50000"/>
              </a:spcBef>
            </a:pPr>
            <a:endParaRPr lang="en-GB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GB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GB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GB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GB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GB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GB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GB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r>
              <a:rPr lang="en-GB" sz="1000" dirty="0">
                <a:latin typeface="Comic Sans MS" pitchFamily="66" charset="0"/>
              </a:rPr>
              <a:t>Describe the course of events that leads to atherosclerosis.</a:t>
            </a:r>
          </a:p>
        </p:txBody>
      </p:sp>
      <p:sp>
        <p:nvSpPr>
          <p:cNvPr id="11" name="Text Box 19">
            <a:extLst>
              <a:ext uri="{FF2B5EF4-FFF2-40B4-BE49-F238E27FC236}">
                <a16:creationId xmlns:a16="http://schemas.microsoft.com/office/drawing/2014/main" id="{3D9B8535-0504-6B4C-BD3B-15F61B83F7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6224" y="516435"/>
            <a:ext cx="4671931" cy="941586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GB" sz="1000" dirty="0">
                <a:latin typeface="Comic Sans MS" pitchFamily="66" charset="0"/>
              </a:rPr>
              <a:t>What is the difference between:</a:t>
            </a:r>
          </a:p>
          <a:p>
            <a:pPr>
              <a:spcBef>
                <a:spcPct val="50000"/>
              </a:spcBef>
            </a:pPr>
            <a:r>
              <a:rPr lang="en-GB" sz="1000" dirty="0">
                <a:latin typeface="Comic Sans MS" pitchFamily="66" charset="0"/>
              </a:rPr>
              <a:t>Correlation</a:t>
            </a:r>
          </a:p>
          <a:p>
            <a:pPr>
              <a:spcBef>
                <a:spcPct val="50000"/>
              </a:spcBef>
            </a:pPr>
            <a:r>
              <a:rPr lang="en-GB" sz="1000" dirty="0">
                <a:latin typeface="Comic Sans MS" pitchFamily="66" charset="0"/>
              </a:rPr>
              <a:t>Causation</a:t>
            </a:r>
          </a:p>
          <a:p>
            <a:pPr>
              <a:spcBef>
                <a:spcPct val="50000"/>
              </a:spcBef>
            </a:pPr>
            <a:endParaRPr lang="en-GB" sz="1000" dirty="0">
              <a:latin typeface="Comic Sans MS" pitchFamily="66" charset="0"/>
            </a:endParaRPr>
          </a:p>
        </p:txBody>
      </p:sp>
      <p:sp>
        <p:nvSpPr>
          <p:cNvPr id="16" name="Text Box 19">
            <a:extLst>
              <a:ext uri="{FF2B5EF4-FFF2-40B4-BE49-F238E27FC236}">
                <a16:creationId xmlns:a16="http://schemas.microsoft.com/office/drawing/2014/main" id="{ADCBC952-A324-3A46-AD45-D1BFA66046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3935" y="3900811"/>
            <a:ext cx="2448271" cy="2954285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GB" sz="1000" dirty="0">
                <a:latin typeface="Comic Sans MS" pitchFamily="66" charset="0"/>
              </a:rPr>
              <a:t>What is blood pressure? </a:t>
            </a:r>
          </a:p>
          <a:p>
            <a:pPr>
              <a:spcBef>
                <a:spcPct val="50000"/>
              </a:spcBef>
            </a:pPr>
            <a:endParaRPr lang="en-GB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GB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GB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GB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r>
              <a:rPr lang="en-GB" sz="1000" dirty="0">
                <a:latin typeface="Comic Sans MS" pitchFamily="66" charset="0"/>
              </a:rPr>
              <a:t>What is the range for ‘normal’ blood pressure?</a:t>
            </a:r>
          </a:p>
          <a:p>
            <a:pPr>
              <a:spcBef>
                <a:spcPct val="50000"/>
              </a:spcBef>
            </a:pPr>
            <a:endParaRPr lang="en-GB" sz="1000" dirty="0">
              <a:latin typeface="Comic Sans MS" pitchFamily="66" charset="0"/>
            </a:endParaRPr>
          </a:p>
        </p:txBody>
      </p:sp>
      <p:sp>
        <p:nvSpPr>
          <p:cNvPr id="17" name="Text Box 19">
            <a:extLst>
              <a:ext uri="{FF2B5EF4-FFF2-40B4-BE49-F238E27FC236}">
                <a16:creationId xmlns:a16="http://schemas.microsoft.com/office/drawing/2014/main" id="{FCDA1D59-EE1D-414B-A55F-004E4D1E6B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6223" y="1567002"/>
            <a:ext cx="4671931" cy="5288094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GB" sz="1000" dirty="0">
                <a:latin typeface="Comic Sans MS" pitchFamily="66" charset="0"/>
              </a:rPr>
              <a:t>How do the following affect the chances of having CVD?</a:t>
            </a:r>
          </a:p>
          <a:p>
            <a:pPr marL="171450" indent="-1714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GB" sz="1000" dirty="0">
                <a:latin typeface="Comic Sans MS" pitchFamily="66" charset="0"/>
              </a:rPr>
              <a:t>Age</a:t>
            </a:r>
          </a:p>
          <a:p>
            <a:pPr marL="171450" indent="-171450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n-GB" sz="1000" dirty="0">
              <a:latin typeface="Comic Sans MS" pitchFamily="66" charset="0"/>
            </a:endParaRPr>
          </a:p>
          <a:p>
            <a:pPr marL="171450" indent="-171450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n-GB" sz="1000" dirty="0">
              <a:latin typeface="Comic Sans MS" pitchFamily="66" charset="0"/>
            </a:endParaRPr>
          </a:p>
          <a:p>
            <a:pPr marL="171450" indent="-171450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n-GB" sz="1000" dirty="0">
              <a:latin typeface="Comic Sans MS" pitchFamily="66" charset="0"/>
            </a:endParaRPr>
          </a:p>
          <a:p>
            <a:pPr marL="171450" indent="-1714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GB" sz="1000" dirty="0">
                <a:latin typeface="Comic Sans MS" pitchFamily="66" charset="0"/>
              </a:rPr>
              <a:t>Smoking</a:t>
            </a:r>
          </a:p>
          <a:p>
            <a:pPr marL="171450" indent="-171450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n-GB" sz="1000" dirty="0">
              <a:latin typeface="Comic Sans MS" pitchFamily="66" charset="0"/>
            </a:endParaRPr>
          </a:p>
          <a:p>
            <a:pPr marL="171450" indent="-171450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n-GB" sz="1000" dirty="0">
              <a:latin typeface="Comic Sans MS" pitchFamily="66" charset="0"/>
            </a:endParaRPr>
          </a:p>
          <a:p>
            <a:pPr marL="171450" indent="-171450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n-GB" sz="1000" dirty="0">
              <a:latin typeface="Comic Sans MS" pitchFamily="66" charset="0"/>
            </a:endParaRPr>
          </a:p>
          <a:p>
            <a:pPr marL="171450" indent="-1714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GB" sz="1000" dirty="0">
                <a:latin typeface="Comic Sans MS" pitchFamily="66" charset="0"/>
              </a:rPr>
              <a:t>Lack of Exercise</a:t>
            </a:r>
          </a:p>
          <a:p>
            <a:pPr marL="171450" indent="-171450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n-GB" sz="1000" dirty="0">
              <a:latin typeface="Comic Sans MS" pitchFamily="66" charset="0"/>
            </a:endParaRPr>
          </a:p>
          <a:p>
            <a:pPr marL="171450" indent="-171450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n-GB" sz="1000" dirty="0">
              <a:latin typeface="Comic Sans MS" pitchFamily="66" charset="0"/>
            </a:endParaRPr>
          </a:p>
          <a:p>
            <a:pPr marL="171450" indent="-171450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n-GB" sz="1000" dirty="0">
              <a:latin typeface="Comic Sans MS" pitchFamily="66" charset="0"/>
            </a:endParaRPr>
          </a:p>
          <a:p>
            <a:pPr marL="171450" indent="-1714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GB" sz="1000" dirty="0">
                <a:latin typeface="Comic Sans MS" pitchFamily="66" charset="0"/>
              </a:rPr>
              <a:t>Diet</a:t>
            </a:r>
          </a:p>
          <a:p>
            <a:pPr marL="171450" indent="-171450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n-GB" sz="1000" dirty="0">
              <a:latin typeface="Comic Sans MS" pitchFamily="66" charset="0"/>
            </a:endParaRPr>
          </a:p>
          <a:p>
            <a:pPr marL="171450" indent="-171450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n-GB" sz="1000" dirty="0">
              <a:latin typeface="Comic Sans MS" pitchFamily="66" charset="0"/>
            </a:endParaRPr>
          </a:p>
          <a:p>
            <a:pPr marL="171450" indent="-171450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n-GB" sz="1000" dirty="0">
              <a:latin typeface="Comic Sans MS" pitchFamily="66" charset="0"/>
            </a:endParaRPr>
          </a:p>
          <a:p>
            <a:pPr marL="171450" indent="-1714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GB" sz="1000" dirty="0">
                <a:latin typeface="Comic Sans MS" pitchFamily="66" charset="0"/>
              </a:rPr>
              <a:t>Genetics</a:t>
            </a:r>
          </a:p>
          <a:p>
            <a:pPr marL="171450" indent="-171450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n-GB" sz="1000" dirty="0">
              <a:latin typeface="Comic Sans MS" pitchFamily="66" charset="0"/>
            </a:endParaRPr>
          </a:p>
          <a:p>
            <a:pPr marL="171450" indent="-171450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n-GB" sz="1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GB" sz="1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883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44"/>
          <p:cNvSpPr txBox="1">
            <a:spLocks noChangeArrowheads="1"/>
          </p:cNvSpPr>
          <p:nvPr/>
        </p:nvSpPr>
        <p:spPr bwMode="auto">
          <a:xfrm>
            <a:off x="5592168" y="4042696"/>
            <a:ext cx="4176463" cy="279954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>
              <a:spcBef>
                <a:spcPct val="50000"/>
              </a:spcBef>
            </a:pPr>
            <a:r>
              <a:rPr lang="en-GB" sz="935" dirty="0">
                <a:latin typeface="Comic Sans MS" pitchFamily="66" charset="0"/>
              </a:rPr>
              <a:t>Add labels to show </a:t>
            </a:r>
            <a:br>
              <a:rPr lang="en-GB" sz="935" dirty="0">
                <a:latin typeface="Comic Sans MS" pitchFamily="66" charset="0"/>
              </a:rPr>
            </a:br>
            <a:r>
              <a:rPr lang="en-GB" sz="935" dirty="0">
                <a:latin typeface="Comic Sans MS" pitchFamily="66" charset="0"/>
              </a:rPr>
              <a:t>adhesion and cohesion</a:t>
            </a:r>
          </a:p>
        </p:txBody>
      </p:sp>
      <p:sp>
        <p:nvSpPr>
          <p:cNvPr id="5" name="Rounded Rectangle 21"/>
          <p:cNvSpPr/>
          <p:nvPr/>
        </p:nvSpPr>
        <p:spPr>
          <a:xfrm>
            <a:off x="127670" y="97994"/>
            <a:ext cx="9649071" cy="239733"/>
          </a:xfrm>
          <a:prstGeom prst="roundRect">
            <a:avLst>
              <a:gd name="adj" fmla="val 453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GB" sz="1684" b="1" dirty="0">
                <a:solidFill>
                  <a:schemeClr val="tx1"/>
                </a:solidFill>
                <a:latin typeface="Comic Sans MS" pitchFamily="66" charset="0"/>
              </a:rPr>
              <a:t>Topic 1 – Water</a:t>
            </a:r>
          </a:p>
        </p:txBody>
      </p:sp>
      <p:sp>
        <p:nvSpPr>
          <p:cNvPr id="14" name="Text Box 44"/>
          <p:cNvSpPr txBox="1">
            <a:spLocks noChangeArrowheads="1"/>
          </p:cNvSpPr>
          <p:nvPr/>
        </p:nvSpPr>
        <p:spPr bwMode="auto">
          <a:xfrm>
            <a:off x="127670" y="474133"/>
            <a:ext cx="2952328" cy="2271686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GB" sz="935" dirty="0">
                <a:latin typeface="Comic Sans MS" pitchFamily="66" charset="0"/>
              </a:rPr>
              <a:t>What is the basic structure and properties of a water molecule?</a:t>
            </a:r>
          </a:p>
        </p:txBody>
      </p:sp>
      <p:sp>
        <p:nvSpPr>
          <p:cNvPr id="19" name="Text Box 44"/>
          <p:cNvSpPr txBox="1">
            <a:spLocks noChangeArrowheads="1"/>
          </p:cNvSpPr>
          <p:nvPr/>
        </p:nvSpPr>
        <p:spPr bwMode="auto">
          <a:xfrm>
            <a:off x="3215904" y="429668"/>
            <a:ext cx="2240358" cy="6392324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GB" sz="935" dirty="0">
                <a:latin typeface="Comic Sans MS" pitchFamily="66" charset="0"/>
              </a:rPr>
              <a:t>Describe these properties of water:</a:t>
            </a:r>
          </a:p>
          <a:p>
            <a:pPr>
              <a:spcBef>
                <a:spcPct val="50000"/>
              </a:spcBef>
            </a:pPr>
            <a:r>
              <a:rPr lang="en-GB" sz="935" dirty="0">
                <a:latin typeface="Comic Sans MS" pitchFamily="66" charset="0"/>
              </a:rPr>
              <a:t>Solvent properties</a:t>
            </a:r>
          </a:p>
          <a:p>
            <a:pPr>
              <a:spcBef>
                <a:spcPct val="50000"/>
              </a:spcBef>
            </a:pPr>
            <a:endParaRPr lang="en-GB" sz="935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GB" sz="935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GB" sz="935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GB" sz="935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GB" sz="935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GB" sz="935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GB" sz="935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GB" sz="935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r>
              <a:rPr lang="en-GB" sz="935" dirty="0">
                <a:latin typeface="Comic Sans MS" pitchFamily="66" charset="0"/>
              </a:rPr>
              <a:t>Thermal properties</a:t>
            </a:r>
          </a:p>
          <a:p>
            <a:pPr>
              <a:spcBef>
                <a:spcPct val="50000"/>
              </a:spcBef>
            </a:pPr>
            <a:endParaRPr lang="en-GB" sz="935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GB" sz="935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GB" sz="935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GB" sz="935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GB" sz="935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GB" sz="935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GB" sz="935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GB" sz="935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r>
              <a:rPr lang="en-GB" sz="935" dirty="0">
                <a:latin typeface="Comic Sans MS" pitchFamily="66" charset="0"/>
              </a:rPr>
              <a:t>Density and Freezing</a:t>
            </a:r>
          </a:p>
          <a:p>
            <a:pPr>
              <a:spcBef>
                <a:spcPct val="50000"/>
              </a:spcBef>
            </a:pPr>
            <a:endParaRPr lang="en-GB" sz="935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GB" sz="935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GB" sz="935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GB" sz="935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GB" sz="935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GB" sz="935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GB" sz="935" dirty="0">
              <a:latin typeface="Comic Sans MS" pitchFamily="66" charset="0"/>
            </a:endParaRPr>
          </a:p>
        </p:txBody>
      </p:sp>
      <p:sp>
        <p:nvSpPr>
          <p:cNvPr id="23" name="Text Box 44"/>
          <p:cNvSpPr txBox="1">
            <a:spLocks noChangeArrowheads="1"/>
          </p:cNvSpPr>
          <p:nvPr/>
        </p:nvSpPr>
        <p:spPr bwMode="auto">
          <a:xfrm>
            <a:off x="5563896" y="474132"/>
            <a:ext cx="4176463" cy="3432159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GB" sz="935" dirty="0">
                <a:latin typeface="Comic Sans MS" pitchFamily="66" charset="0"/>
              </a:rPr>
              <a:t>What is the definitions of:</a:t>
            </a:r>
          </a:p>
          <a:p>
            <a:pPr>
              <a:spcBef>
                <a:spcPct val="50000"/>
              </a:spcBef>
            </a:pPr>
            <a:r>
              <a:rPr lang="en-GB" sz="935" dirty="0">
                <a:latin typeface="Comic Sans MS" pitchFamily="66" charset="0"/>
              </a:rPr>
              <a:t>Cohesion</a:t>
            </a:r>
          </a:p>
          <a:p>
            <a:pPr>
              <a:spcBef>
                <a:spcPct val="50000"/>
              </a:spcBef>
            </a:pPr>
            <a:endParaRPr lang="en-GB" sz="935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GB" sz="935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GB" sz="935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r>
              <a:rPr lang="en-GB" sz="935" dirty="0">
                <a:latin typeface="Comic Sans MS" pitchFamily="66" charset="0"/>
              </a:rPr>
              <a:t>Adhesion</a:t>
            </a:r>
          </a:p>
          <a:p>
            <a:pPr>
              <a:spcBef>
                <a:spcPct val="50000"/>
              </a:spcBef>
            </a:pPr>
            <a:endParaRPr lang="en-GB" sz="935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GB" sz="935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GB" sz="935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r>
              <a:rPr lang="en-GB" sz="935" dirty="0">
                <a:latin typeface="Comic Sans MS" pitchFamily="66" charset="0"/>
              </a:rPr>
              <a:t>Surface tension</a:t>
            </a:r>
          </a:p>
        </p:txBody>
      </p:sp>
      <p:sp>
        <p:nvSpPr>
          <p:cNvPr id="16" name="Text Box 44"/>
          <p:cNvSpPr txBox="1">
            <a:spLocks noChangeArrowheads="1"/>
          </p:cNvSpPr>
          <p:nvPr/>
        </p:nvSpPr>
        <p:spPr bwMode="auto">
          <a:xfrm>
            <a:off x="127670" y="2865019"/>
            <a:ext cx="2952328" cy="3956973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GB" sz="935" dirty="0">
                <a:latin typeface="Comic Sans MS" pitchFamily="66" charset="0"/>
              </a:rPr>
              <a:t>Draw and label hydrogen bonding between 5 molecules of water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EE64D0A0-E270-D844-B7C6-C1A39878F2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0548"/>
          <a:stretch/>
        </p:blipFill>
        <p:spPr>
          <a:xfrm>
            <a:off x="5888310" y="4194324"/>
            <a:ext cx="1371786" cy="2471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40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21"/>
          <p:cNvSpPr/>
          <p:nvPr/>
        </p:nvSpPr>
        <p:spPr>
          <a:xfrm>
            <a:off x="127670" y="97994"/>
            <a:ext cx="9649071" cy="239733"/>
          </a:xfrm>
          <a:prstGeom prst="roundRect">
            <a:avLst>
              <a:gd name="adj" fmla="val 453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GB" sz="1684" b="1" dirty="0">
                <a:solidFill>
                  <a:schemeClr val="tx1"/>
                </a:solidFill>
                <a:latin typeface="Comic Sans MS" pitchFamily="66" charset="0"/>
              </a:rPr>
              <a:t>Topic 1 – Carbohydrates</a:t>
            </a:r>
          </a:p>
        </p:txBody>
      </p:sp>
      <p:sp>
        <p:nvSpPr>
          <p:cNvPr id="24" name="Text Box 44"/>
          <p:cNvSpPr txBox="1">
            <a:spLocks noChangeArrowheads="1"/>
          </p:cNvSpPr>
          <p:nvPr/>
        </p:nvSpPr>
        <p:spPr bwMode="auto">
          <a:xfrm>
            <a:off x="127670" y="453837"/>
            <a:ext cx="1760295" cy="2271686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GB" sz="935" dirty="0">
                <a:latin typeface="Comic Sans MS" pitchFamily="66" charset="0"/>
              </a:rPr>
              <a:t>What are carbohydrates?</a:t>
            </a:r>
          </a:p>
          <a:p>
            <a:pPr marL="213830" indent="-213830">
              <a:spcBef>
                <a:spcPct val="50000"/>
              </a:spcBef>
              <a:buFont typeface="+mj-lt"/>
              <a:buAutoNum type="arabicPeriod"/>
            </a:pPr>
            <a:endParaRPr lang="en-GB" sz="935" dirty="0">
              <a:latin typeface="Comic Sans MS" pitchFamily="66" charset="0"/>
            </a:endParaRPr>
          </a:p>
        </p:txBody>
      </p:sp>
      <p:sp>
        <p:nvSpPr>
          <p:cNvPr id="26" name="Text Box 44"/>
          <p:cNvSpPr txBox="1">
            <a:spLocks noChangeArrowheads="1"/>
          </p:cNvSpPr>
          <p:nvPr/>
        </p:nvSpPr>
        <p:spPr bwMode="auto">
          <a:xfrm>
            <a:off x="6461267" y="2797977"/>
            <a:ext cx="3315474" cy="403234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GB" sz="935" dirty="0">
                <a:latin typeface="Comic Sans MS" pitchFamily="66" charset="0"/>
              </a:rPr>
              <a:t>Show the condensation reaction of these two monosaccharides.</a:t>
            </a:r>
          </a:p>
        </p:txBody>
      </p:sp>
      <p:graphicFrame>
        <p:nvGraphicFramePr>
          <p:cNvPr id="15" name="Content Placeholder 8"/>
          <p:cNvGraphicFramePr>
            <a:graphicFrameLocks/>
          </p:cNvGraphicFramePr>
          <p:nvPr>
            <p:extLst/>
          </p:nvPr>
        </p:nvGraphicFramePr>
        <p:xfrm>
          <a:off x="127671" y="2898182"/>
          <a:ext cx="6243315" cy="39757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48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86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86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86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48663">
                  <a:extLst>
                    <a:ext uri="{9D8B030D-6E8A-4147-A177-3AD203B41FA5}">
                      <a16:colId xmlns:a16="http://schemas.microsoft.com/office/drawing/2014/main" val="3774269300"/>
                    </a:ext>
                  </a:extLst>
                </a:gridCol>
              </a:tblGrid>
              <a:tr h="324748"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5534" marR="85534" marT="42767" marB="42767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solidFill>
                            <a:schemeClr val="accent1"/>
                          </a:solidFill>
                          <a:latin typeface="Comic Sans MS" panose="030F0702030302020204" pitchFamily="66" charset="0"/>
                        </a:rPr>
                        <a:t>Glycogen</a:t>
                      </a:r>
                    </a:p>
                  </a:txBody>
                  <a:tcPr marL="85534" marR="85534" marT="42767" marB="42767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solidFill>
                            <a:schemeClr val="accent2"/>
                          </a:solidFill>
                          <a:latin typeface="Comic Sans MS" panose="030F0702030302020204" pitchFamily="66" charset="0"/>
                        </a:rPr>
                        <a:t>Amylose</a:t>
                      </a:r>
                    </a:p>
                  </a:txBody>
                  <a:tcPr marL="85534" marR="85534" marT="42767" marB="42767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solidFill>
                            <a:schemeClr val="accent3"/>
                          </a:solidFill>
                          <a:latin typeface="Comic Sans MS" panose="030F0702030302020204" pitchFamily="66" charset="0"/>
                        </a:rPr>
                        <a:t>Amylopectin</a:t>
                      </a:r>
                    </a:p>
                  </a:txBody>
                  <a:tcPr marL="85534" marR="85534" marT="42767" marB="42767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solidFill>
                            <a:schemeClr val="accent4"/>
                          </a:solidFill>
                          <a:latin typeface="Comic Sans MS" panose="030F0702030302020204" pitchFamily="66" charset="0"/>
                        </a:rPr>
                        <a:t>Starch</a:t>
                      </a:r>
                    </a:p>
                  </a:txBody>
                  <a:tcPr marL="85534" marR="85534" marT="42767" marB="42767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2530"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Animal or plant</a:t>
                      </a:r>
                    </a:p>
                  </a:txBody>
                  <a:tcPr marL="85534" marR="85534" marT="42767" marB="42767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accent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5534" marR="85534" marT="42767" marB="42767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accent2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5534" marR="85534" marT="42767" marB="42767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accent3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5534" marR="85534" marT="42767" marB="42767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accent4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5534" marR="85534" marT="42767" marB="42767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2530"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Made of…</a:t>
                      </a:r>
                    </a:p>
                  </a:txBody>
                  <a:tcPr marL="85534" marR="85534" marT="42767" marB="42767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dirty="0">
                        <a:solidFill>
                          <a:schemeClr val="accent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5534" marR="85534" marT="42767" marB="42767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dirty="0">
                        <a:solidFill>
                          <a:schemeClr val="accent2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5534" marR="85534" marT="42767" marB="42767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dirty="0">
                        <a:solidFill>
                          <a:schemeClr val="accent3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5534" marR="85534" marT="42767" marB="42767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dirty="0">
                        <a:solidFill>
                          <a:schemeClr val="accent4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5534" marR="85534" marT="42767" marB="42767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90865182"/>
                  </a:ext>
                </a:extLst>
              </a:tr>
              <a:tr h="429833"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Soluble or insoluble?</a:t>
                      </a:r>
                    </a:p>
                  </a:txBody>
                  <a:tcPr marL="85534" marR="85534" marT="42767" marB="42767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accent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5534" marR="85534" marT="42767" marB="42767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accent2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5534" marR="85534" marT="42767" marB="42767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accent3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5534" marR="85534" marT="42767" marB="42767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accent4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5534" marR="85534" marT="42767" marB="42767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7070"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Straight</a:t>
                      </a:r>
                      <a:r>
                        <a:rPr lang="en-GB" sz="1000" b="1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or branched?</a:t>
                      </a:r>
                      <a:endParaRPr lang="en-GB" sz="10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5534" marR="85534" marT="42767" marB="42767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accent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5534" marR="85534" marT="42767" marB="42767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accent2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5534" marR="85534" marT="42767" marB="42767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accent3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5534" marR="85534" marT="42767" marB="42767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accent4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5534" marR="85534" marT="42767" marB="42767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5998"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Type of bond</a:t>
                      </a:r>
                    </a:p>
                  </a:txBody>
                  <a:tcPr marL="85534" marR="85534" marT="42767" marB="42767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accent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5534" marR="85534" marT="42767" marB="42767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accent2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5534" marR="85534" marT="42767" marB="42767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accent3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5534" marR="85534" marT="42767" marB="42767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accent4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5534" marR="85534" marT="42767" marB="42767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33082"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Structural Diagram</a:t>
                      </a:r>
                    </a:p>
                  </a:txBody>
                  <a:tcPr marL="85534" marR="85534" marT="42767" marB="42767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accent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5534" marR="85534" marT="42767" marB="42767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accent2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1000" dirty="0">
                        <a:solidFill>
                          <a:schemeClr val="accent2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1000" dirty="0">
                        <a:solidFill>
                          <a:schemeClr val="accent2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1000" dirty="0">
                        <a:solidFill>
                          <a:schemeClr val="accent2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1000" dirty="0">
                        <a:solidFill>
                          <a:schemeClr val="accent2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1000" dirty="0">
                        <a:solidFill>
                          <a:schemeClr val="accent2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5534" marR="85534" marT="42767" marB="42767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accent3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5534" marR="85534" marT="42767" marB="42767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accent4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5534" marR="85534" marT="42767" marB="42767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9" name="Content Placeholder 5"/>
          <p:cNvGraphicFramePr>
            <a:graphicFrameLocks/>
          </p:cNvGraphicFramePr>
          <p:nvPr/>
        </p:nvGraphicFramePr>
        <p:xfrm>
          <a:off x="2033882" y="453838"/>
          <a:ext cx="7469850" cy="22280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89950">
                  <a:extLst>
                    <a:ext uri="{9D8B030D-6E8A-4147-A177-3AD203B41FA5}">
                      <a16:colId xmlns:a16="http://schemas.microsoft.com/office/drawing/2014/main" val="3136600269"/>
                    </a:ext>
                  </a:extLst>
                </a:gridCol>
                <a:gridCol w="2489950">
                  <a:extLst>
                    <a:ext uri="{9D8B030D-6E8A-4147-A177-3AD203B41FA5}">
                      <a16:colId xmlns:a16="http://schemas.microsoft.com/office/drawing/2014/main" val="847243941"/>
                    </a:ext>
                  </a:extLst>
                </a:gridCol>
                <a:gridCol w="2489950">
                  <a:extLst>
                    <a:ext uri="{9D8B030D-6E8A-4147-A177-3AD203B41FA5}">
                      <a16:colId xmlns:a16="http://schemas.microsoft.com/office/drawing/2014/main" val="2439101483"/>
                    </a:ext>
                  </a:extLst>
                </a:gridCol>
              </a:tblGrid>
              <a:tr h="301834">
                <a:tc>
                  <a:txBody>
                    <a:bodyPr/>
                    <a:lstStyle/>
                    <a:p>
                      <a:pPr algn="ctr">
                        <a:spcBef>
                          <a:spcPct val="50000"/>
                        </a:spcBef>
                      </a:pPr>
                      <a:r>
                        <a:rPr lang="en-GB" sz="1000" b="1" dirty="0">
                          <a:latin typeface="Comic Sans MS" panose="030F0702030302020204" pitchFamily="66" charset="0"/>
                        </a:rPr>
                        <a:t>Monosaccharide</a:t>
                      </a:r>
                    </a:p>
                  </a:txBody>
                  <a:tcPr marL="92647" marR="92647" marT="46323" marB="46323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latin typeface="Comic Sans MS" panose="030F0702030302020204" pitchFamily="66" charset="0"/>
                        </a:rPr>
                        <a:t>Disaccharide</a:t>
                      </a:r>
                    </a:p>
                  </a:txBody>
                  <a:tcPr marL="92647" marR="92647" marT="46323" marB="46323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latin typeface="Comic Sans MS" panose="030F0702030302020204" pitchFamily="66" charset="0"/>
                        </a:rPr>
                        <a:t>Polysaccharide</a:t>
                      </a:r>
                    </a:p>
                  </a:txBody>
                  <a:tcPr marL="92647" marR="92647" marT="46323" marB="46323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53015777"/>
                  </a:ext>
                </a:extLst>
              </a:tr>
              <a:tr h="621823"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Comic Sans MS" panose="030F0702030302020204" pitchFamily="66" charset="0"/>
                      </a:endParaRPr>
                    </a:p>
                  </a:txBody>
                  <a:tcPr marL="92647" marR="92647" marT="46323" marB="46323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dirty="0">
                        <a:latin typeface="Comic Sans MS" panose="030F0702030302020204" pitchFamily="66" charset="0"/>
                      </a:endParaRPr>
                    </a:p>
                  </a:txBody>
                  <a:tcPr marL="92647" marR="92647" marT="46323" marB="46323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dirty="0">
                        <a:solidFill>
                          <a:schemeClr val="accent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92647" marR="92647" marT="46323" marB="46323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67698587"/>
                  </a:ext>
                </a:extLst>
              </a:tr>
              <a:tr h="434791"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Comic Sans MS" panose="030F0702030302020204" pitchFamily="66" charset="0"/>
                      </a:endParaRPr>
                    </a:p>
                  </a:txBody>
                  <a:tcPr marL="92647" marR="92647" marT="46323" marB="46323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Comic Sans MS" panose="030F0702030302020204" pitchFamily="66" charset="0"/>
                      </a:endParaRPr>
                    </a:p>
                  </a:txBody>
                  <a:tcPr marL="92647" marR="92647" marT="46323" marB="46323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latin typeface="Comic Sans MS" panose="030F0702030302020204" pitchFamily="66" charset="0"/>
                      </a:endParaRPr>
                    </a:p>
                  </a:txBody>
                  <a:tcPr marL="92647" marR="92647" marT="46323" marB="46323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50371216"/>
                  </a:ext>
                </a:extLst>
              </a:tr>
              <a:tr h="434791"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Comic Sans MS" panose="030F0702030302020204" pitchFamily="66" charset="0"/>
                      </a:endParaRPr>
                    </a:p>
                  </a:txBody>
                  <a:tcPr marL="92647" marR="92647" marT="46323" marB="46323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Comic Sans MS" panose="030F0702030302020204" pitchFamily="66" charset="0"/>
                      </a:endParaRPr>
                    </a:p>
                  </a:txBody>
                  <a:tcPr marL="92647" marR="92647" marT="46323" marB="46323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latin typeface="Comic Sans MS" panose="030F0702030302020204" pitchFamily="66" charset="0"/>
                      </a:endParaRPr>
                    </a:p>
                  </a:txBody>
                  <a:tcPr marL="92647" marR="92647" marT="46323" marB="46323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14108829"/>
                  </a:ext>
                </a:extLst>
              </a:tr>
              <a:tr h="434791"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Comic Sans MS" panose="030F0702030302020204" pitchFamily="66" charset="0"/>
                      </a:endParaRPr>
                    </a:p>
                  </a:txBody>
                  <a:tcPr marL="92647" marR="92647" marT="46323" marB="46323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dirty="0">
                        <a:latin typeface="Comic Sans MS" panose="030F0702030302020204" pitchFamily="66" charset="0"/>
                      </a:endParaRPr>
                    </a:p>
                  </a:txBody>
                  <a:tcPr marL="92647" marR="92647" marT="46323" marB="46323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Comic Sans MS" panose="030F0702030302020204" pitchFamily="66" charset="0"/>
                      </a:endParaRPr>
                    </a:p>
                  </a:txBody>
                  <a:tcPr marL="92647" marR="92647" marT="46323" marB="46323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30248834"/>
                  </a:ext>
                </a:extLst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6451" r="3264" b="55437"/>
          <a:stretch/>
        </p:blipFill>
        <p:spPr>
          <a:xfrm>
            <a:off x="6680398" y="3474244"/>
            <a:ext cx="2800222" cy="10801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2" r="64239"/>
          <a:stretch/>
        </p:blipFill>
        <p:spPr>
          <a:xfrm>
            <a:off x="2951013" y="5432419"/>
            <a:ext cx="655868" cy="132544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4" r="13694" b="6678"/>
          <a:stretch/>
        </p:blipFill>
        <p:spPr>
          <a:xfrm>
            <a:off x="1542229" y="5706492"/>
            <a:ext cx="983305" cy="76174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88" r="4843"/>
          <a:stretch/>
        </p:blipFill>
        <p:spPr>
          <a:xfrm>
            <a:off x="4032360" y="5576891"/>
            <a:ext cx="1022665" cy="1180972"/>
          </a:xfrm>
          <a:prstGeom prst="rect">
            <a:avLst/>
          </a:prstGeom>
        </p:spPr>
      </p:pic>
      <p:pic>
        <p:nvPicPr>
          <p:cNvPr id="16" name="Picture 15" descr="http://upload.wikimedia.org/wikipedia/commons/thumb/8/80/Amylopektin_Sessel.svg/2000px-Amylopektin_Sessel.sv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075" y="5706492"/>
            <a:ext cx="1101463" cy="876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9962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21"/>
          <p:cNvSpPr/>
          <p:nvPr/>
        </p:nvSpPr>
        <p:spPr>
          <a:xfrm>
            <a:off x="127670" y="97994"/>
            <a:ext cx="9649071" cy="239733"/>
          </a:xfrm>
          <a:prstGeom prst="roundRect">
            <a:avLst>
              <a:gd name="adj" fmla="val 453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GB" sz="1684" b="1" dirty="0">
                <a:solidFill>
                  <a:schemeClr val="tx1"/>
                </a:solidFill>
                <a:latin typeface="Comic Sans MS" pitchFamily="66" charset="0"/>
              </a:rPr>
              <a:t>Topic 1 – Lipids</a:t>
            </a:r>
          </a:p>
        </p:txBody>
      </p:sp>
      <p:sp>
        <p:nvSpPr>
          <p:cNvPr id="24" name="Text Box 44"/>
          <p:cNvSpPr txBox="1">
            <a:spLocks noChangeArrowheads="1"/>
          </p:cNvSpPr>
          <p:nvPr/>
        </p:nvSpPr>
        <p:spPr bwMode="auto">
          <a:xfrm>
            <a:off x="1999879" y="490090"/>
            <a:ext cx="2032482" cy="1255962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GB" sz="935" dirty="0">
                <a:latin typeface="Comic Sans MS" pitchFamily="66" charset="0"/>
              </a:rPr>
              <a:t>What are lipids made of?</a:t>
            </a:r>
          </a:p>
          <a:p>
            <a:pPr marL="213830" indent="-213830">
              <a:spcBef>
                <a:spcPct val="50000"/>
              </a:spcBef>
              <a:buFont typeface="+mj-lt"/>
              <a:buAutoNum type="arabicPeriod"/>
            </a:pPr>
            <a:endParaRPr lang="en-GB" sz="935" dirty="0">
              <a:latin typeface="Comic Sans MS" pitchFamily="66" charset="0"/>
            </a:endParaRPr>
          </a:p>
        </p:txBody>
      </p:sp>
      <p:sp>
        <p:nvSpPr>
          <p:cNvPr id="26" name="Text Box 44"/>
          <p:cNvSpPr txBox="1">
            <a:spLocks noChangeArrowheads="1"/>
          </p:cNvSpPr>
          <p:nvPr/>
        </p:nvSpPr>
        <p:spPr bwMode="auto">
          <a:xfrm>
            <a:off x="127670" y="2882113"/>
            <a:ext cx="2304256" cy="3976507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GB" sz="935" dirty="0">
                <a:latin typeface="Comic Sans MS" pitchFamily="66" charset="0"/>
              </a:rPr>
              <a:t>What is the difference between a saturated and an unsaturated hydrocarbon?</a:t>
            </a:r>
          </a:p>
        </p:txBody>
      </p:sp>
      <p:sp>
        <p:nvSpPr>
          <p:cNvPr id="14" name="Text Box 44"/>
          <p:cNvSpPr txBox="1">
            <a:spLocks noChangeArrowheads="1"/>
          </p:cNvSpPr>
          <p:nvPr/>
        </p:nvSpPr>
        <p:spPr bwMode="auto">
          <a:xfrm>
            <a:off x="127670" y="474133"/>
            <a:ext cx="1760295" cy="2271686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GB" sz="935" dirty="0">
                <a:latin typeface="Comic Sans MS" pitchFamily="66" charset="0"/>
              </a:rPr>
              <a:t>Why are lipids ‘non-polar’?</a:t>
            </a:r>
          </a:p>
          <a:p>
            <a:pPr marL="213830" indent="-213830">
              <a:spcBef>
                <a:spcPct val="50000"/>
              </a:spcBef>
              <a:buFont typeface="+mj-lt"/>
              <a:buAutoNum type="arabicPeriod"/>
            </a:pPr>
            <a:endParaRPr lang="en-GB" sz="935" dirty="0">
              <a:latin typeface="Comic Sans MS" pitchFamily="66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9936" y="467786"/>
            <a:ext cx="5672554" cy="2293990"/>
          </a:xfrm>
          <a:prstGeom prst="rect">
            <a:avLst/>
          </a:prstGeom>
        </p:spPr>
      </p:pic>
      <p:sp>
        <p:nvSpPr>
          <p:cNvPr id="18" name="Text Box 44"/>
          <p:cNvSpPr txBox="1">
            <a:spLocks noChangeArrowheads="1"/>
          </p:cNvSpPr>
          <p:nvPr/>
        </p:nvSpPr>
        <p:spPr bwMode="auto">
          <a:xfrm>
            <a:off x="1978246" y="1882346"/>
            <a:ext cx="2032482" cy="87943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GB" sz="935" dirty="0">
                <a:latin typeface="Comic Sans MS" pitchFamily="66" charset="0"/>
              </a:rPr>
              <a:t>What is the bond?</a:t>
            </a:r>
          </a:p>
          <a:p>
            <a:pPr marL="213830" indent="-213830">
              <a:spcBef>
                <a:spcPct val="50000"/>
              </a:spcBef>
              <a:buFont typeface="+mj-lt"/>
              <a:buAutoNum type="arabicPeriod"/>
            </a:pPr>
            <a:endParaRPr lang="en-GB" sz="935" dirty="0">
              <a:latin typeface="Comic Sans MS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694" y="4324822"/>
            <a:ext cx="1954061" cy="1219334"/>
          </a:xfrm>
          <a:prstGeom prst="rect">
            <a:avLst/>
          </a:prstGeom>
        </p:spPr>
      </p:pic>
      <p:sp>
        <p:nvSpPr>
          <p:cNvPr id="19" name="Text Box 44"/>
          <p:cNvSpPr txBox="1">
            <a:spLocks noChangeArrowheads="1"/>
          </p:cNvSpPr>
          <p:nvPr/>
        </p:nvSpPr>
        <p:spPr bwMode="auto">
          <a:xfrm>
            <a:off x="2543581" y="2865020"/>
            <a:ext cx="1688545" cy="3976507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GB" sz="935" dirty="0">
                <a:latin typeface="Comic Sans MS" pitchFamily="66" charset="0"/>
              </a:rPr>
              <a:t>What is cholesterol?</a:t>
            </a:r>
          </a:p>
          <a:p>
            <a:pPr>
              <a:spcBef>
                <a:spcPct val="50000"/>
              </a:spcBef>
            </a:pPr>
            <a:endParaRPr lang="en-GB" sz="935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GB" sz="935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GB" sz="935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GB" sz="935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GB" sz="935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GB" sz="935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r>
              <a:rPr lang="en-GB" sz="935" dirty="0">
                <a:latin typeface="Comic Sans MS" pitchFamily="66" charset="0"/>
              </a:rPr>
              <a:t>Why is it important?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/>
          <a:srcRect l="35004" t="48005" r="25992" b="19991"/>
          <a:stretch/>
        </p:blipFill>
        <p:spPr>
          <a:xfrm>
            <a:off x="2692452" y="6066532"/>
            <a:ext cx="1384411" cy="638959"/>
          </a:xfrm>
          <a:prstGeom prst="rect">
            <a:avLst/>
          </a:prstGeom>
        </p:spPr>
      </p:pic>
      <p:sp>
        <p:nvSpPr>
          <p:cNvPr id="21" name="Text Box 44"/>
          <p:cNvSpPr txBox="1">
            <a:spLocks noChangeArrowheads="1"/>
          </p:cNvSpPr>
          <p:nvPr/>
        </p:nvSpPr>
        <p:spPr bwMode="auto">
          <a:xfrm>
            <a:off x="4343781" y="4626372"/>
            <a:ext cx="1760553" cy="2213588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GB" sz="935" dirty="0">
                <a:latin typeface="Comic Sans MS" pitchFamily="66" charset="0"/>
              </a:rPr>
              <a:t>What is a phospholipid?</a:t>
            </a:r>
          </a:p>
          <a:p>
            <a:pPr>
              <a:spcBef>
                <a:spcPct val="50000"/>
              </a:spcBef>
            </a:pPr>
            <a:endParaRPr lang="en-GB" sz="935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GB" sz="935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GB" sz="935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GB" sz="935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r>
              <a:rPr lang="en-GB" sz="935" dirty="0">
                <a:latin typeface="Comic Sans MS" pitchFamily="66" charset="0"/>
              </a:rPr>
              <a:t>Why is it important?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6"/>
          <a:srcRect b="2816"/>
          <a:stretch/>
        </p:blipFill>
        <p:spPr>
          <a:xfrm>
            <a:off x="4448151" y="2891835"/>
            <a:ext cx="1080120" cy="1697112"/>
          </a:xfrm>
          <a:prstGeom prst="rect">
            <a:avLst/>
          </a:prstGeom>
        </p:spPr>
      </p:pic>
      <p:sp>
        <p:nvSpPr>
          <p:cNvPr id="23" name="Text Box 44"/>
          <p:cNvSpPr txBox="1">
            <a:spLocks noChangeArrowheads="1"/>
          </p:cNvSpPr>
          <p:nvPr/>
        </p:nvSpPr>
        <p:spPr bwMode="auto">
          <a:xfrm>
            <a:off x="5744297" y="2882113"/>
            <a:ext cx="4008194" cy="880164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GB" sz="935" dirty="0">
                <a:latin typeface="Comic Sans MS" pitchFamily="66" charset="0"/>
              </a:rPr>
              <a:t>What is a lipoprotein?</a:t>
            </a:r>
          </a:p>
        </p:txBody>
      </p:sp>
      <p:sp>
        <p:nvSpPr>
          <p:cNvPr id="25" name="Text Box 44"/>
          <p:cNvSpPr txBox="1">
            <a:spLocks noChangeArrowheads="1"/>
          </p:cNvSpPr>
          <p:nvPr/>
        </p:nvSpPr>
        <p:spPr bwMode="auto">
          <a:xfrm>
            <a:off x="6215989" y="3882614"/>
            <a:ext cx="3536501" cy="1423548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GB" sz="935" dirty="0">
                <a:latin typeface="Comic Sans MS" pitchFamily="66" charset="0"/>
              </a:rPr>
              <a:t>What is the function of Low-Density Lipoproteins?</a:t>
            </a:r>
          </a:p>
        </p:txBody>
      </p:sp>
      <p:sp>
        <p:nvSpPr>
          <p:cNvPr id="27" name="Text Box 44"/>
          <p:cNvSpPr txBox="1">
            <a:spLocks noChangeArrowheads="1"/>
          </p:cNvSpPr>
          <p:nvPr/>
        </p:nvSpPr>
        <p:spPr bwMode="auto">
          <a:xfrm>
            <a:off x="6240240" y="5398445"/>
            <a:ext cx="3536501" cy="1423548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GB" sz="935" dirty="0">
                <a:latin typeface="Comic Sans MS" pitchFamily="66" charset="0"/>
              </a:rPr>
              <a:t>What is the function of High-Density Lipoproteins?</a:t>
            </a:r>
          </a:p>
        </p:txBody>
      </p:sp>
    </p:spTree>
    <p:extLst>
      <p:ext uri="{BB962C8B-B14F-4D97-AF65-F5344CB8AC3E}">
        <p14:creationId xmlns:p14="http://schemas.microsoft.com/office/powerpoint/2010/main" val="4172910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21"/>
          <p:cNvSpPr/>
          <p:nvPr/>
        </p:nvSpPr>
        <p:spPr>
          <a:xfrm>
            <a:off x="94994" y="93392"/>
            <a:ext cx="9714425" cy="284508"/>
          </a:xfrm>
          <a:prstGeom prst="roundRect">
            <a:avLst>
              <a:gd name="adj" fmla="val 453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GB" b="1" dirty="0">
                <a:solidFill>
                  <a:schemeClr val="tx1"/>
                </a:solidFill>
                <a:latin typeface="Comic Sans MS" pitchFamily="66" charset="0"/>
              </a:rPr>
              <a:t>Topic 1 – Core </a:t>
            </a:r>
            <a:r>
              <a:rPr lang="en-GB" b="1" dirty="0" err="1">
                <a:solidFill>
                  <a:schemeClr val="tx1"/>
                </a:solidFill>
                <a:latin typeface="Comic Sans MS" pitchFamily="66" charset="0"/>
              </a:rPr>
              <a:t>Practicals</a:t>
            </a:r>
            <a:r>
              <a:rPr lang="en-GB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CB63890-CD43-784E-9025-0B6E1698512A}"/>
              </a:ext>
            </a:extLst>
          </p:cNvPr>
          <p:cNvSpPr/>
          <p:nvPr/>
        </p:nvSpPr>
        <p:spPr>
          <a:xfrm>
            <a:off x="94994" y="465515"/>
            <a:ext cx="4680000" cy="638958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GB" sz="1100" b="1" dirty="0">
                <a:latin typeface="Comic Sans MS" panose="030F0702030302020204" pitchFamily="66" charset="0"/>
              </a:rPr>
              <a:t>Core Practical: Effect of Caffeine on the Heart Rate of Daphnia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1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latin typeface="Comic Sans MS" panose="030F0702030302020204" pitchFamily="66" charset="0"/>
              </a:rPr>
              <a:t>Independent Variable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100" dirty="0">
              <a:latin typeface="Comic Sans MS" panose="030F0702030302020204" pitchFamily="66" charset="0"/>
            </a:endParaRPr>
          </a:p>
          <a:p>
            <a:endParaRPr lang="en-GB" sz="1100" dirty="0">
              <a:latin typeface="Comic Sans MS" panose="030F0702030302020204" pitchFamily="66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100" dirty="0">
              <a:latin typeface="Comic Sans MS" panose="030F0702030302020204" pitchFamily="66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latin typeface="Comic Sans MS" panose="030F0702030302020204" pitchFamily="66" charset="0"/>
              </a:rPr>
              <a:t>Dependent variable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100" dirty="0">
              <a:latin typeface="Comic Sans MS" panose="030F0702030302020204" pitchFamily="66" charset="0"/>
            </a:endParaRPr>
          </a:p>
          <a:p>
            <a:endParaRPr lang="en-GB" sz="1100" dirty="0">
              <a:latin typeface="Comic Sans MS" panose="030F0702030302020204" pitchFamily="66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100" dirty="0">
              <a:latin typeface="Comic Sans MS" panose="030F0702030302020204" pitchFamily="66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100" dirty="0">
              <a:latin typeface="Comic Sans MS" panose="030F0702030302020204" pitchFamily="66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latin typeface="Comic Sans MS" panose="030F0702030302020204" pitchFamily="66" charset="0"/>
              </a:rPr>
              <a:t>Control variables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GB" sz="1100" dirty="0">
              <a:latin typeface="Comic Sans MS" panose="030F0702030302020204" pitchFamily="66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1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1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1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1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endParaRPr lang="en-GB" sz="11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1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latin typeface="Comic Sans MS" panose="030F0702030302020204" pitchFamily="66" charset="0"/>
              </a:rPr>
              <a:t>Outcome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GB" sz="1100" dirty="0">
              <a:latin typeface="Comic Sans MS" panose="030F0702030302020204" pitchFamily="66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GB" sz="1100" dirty="0">
              <a:latin typeface="Comic Sans MS" panose="030F0702030302020204" pitchFamily="66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GB" sz="1100" dirty="0">
              <a:latin typeface="Comic Sans MS" panose="030F0702030302020204" pitchFamily="66" charset="0"/>
            </a:endParaRPr>
          </a:p>
          <a:p>
            <a:pPr lvl="1"/>
            <a:endParaRPr lang="en-GB" sz="1100" dirty="0">
              <a:latin typeface="Comic Sans MS" panose="030F0702030302020204" pitchFamily="66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GB" sz="1100" dirty="0">
              <a:latin typeface="Comic Sans MS" panose="030F0702030302020204" pitchFamily="66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GB" sz="1100" dirty="0">
              <a:latin typeface="Comic Sans MS" panose="030F0702030302020204" pitchFamily="66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GB" sz="1100" dirty="0">
              <a:latin typeface="Comic Sans MS" panose="030F0702030302020204" pitchFamily="66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latin typeface="Comic Sans MS" panose="030F0702030302020204" pitchFamily="66" charset="0"/>
              </a:rPr>
              <a:t>Evaluation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GB" sz="1100" dirty="0">
              <a:latin typeface="Comic Sans MS" panose="030F0702030302020204" pitchFamily="66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6F2F462-0D22-CD42-B198-A7A89B9F4EDA}"/>
              </a:ext>
            </a:extLst>
          </p:cNvPr>
          <p:cNvSpPr/>
          <p:nvPr/>
        </p:nvSpPr>
        <p:spPr>
          <a:xfrm>
            <a:off x="5128608" y="501276"/>
            <a:ext cx="4680000" cy="631805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GB" sz="1100" b="1" dirty="0">
                <a:latin typeface="Comic Sans MS" panose="030F0702030302020204" pitchFamily="66" charset="0"/>
              </a:rPr>
              <a:t>Core Practical: Investigate the vitamin C content of food and drink</a:t>
            </a:r>
            <a:endParaRPr lang="en-GB" sz="11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100" dirty="0">
              <a:latin typeface="Comic Sans MS" panose="030F0702030302020204" pitchFamily="66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latin typeface="Comic Sans MS" panose="030F0702030302020204" pitchFamily="66" charset="0"/>
              </a:rPr>
              <a:t>Independent Variable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GB" sz="1100" dirty="0">
              <a:latin typeface="Comic Sans MS" panose="030F0702030302020204" pitchFamily="66" charset="0"/>
            </a:endParaRPr>
          </a:p>
          <a:p>
            <a:endParaRPr lang="en-GB" sz="1100" dirty="0">
              <a:latin typeface="Comic Sans MS" panose="030F0702030302020204" pitchFamily="66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100" dirty="0">
              <a:latin typeface="Comic Sans MS" panose="030F0702030302020204" pitchFamily="66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latin typeface="Comic Sans MS" panose="030F0702030302020204" pitchFamily="66" charset="0"/>
              </a:rPr>
              <a:t>Dependent variable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100" dirty="0">
              <a:latin typeface="Comic Sans MS" panose="030F0702030302020204" pitchFamily="66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100" dirty="0">
              <a:latin typeface="Comic Sans MS" panose="030F0702030302020204" pitchFamily="66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100" dirty="0">
              <a:latin typeface="Comic Sans MS" panose="030F0702030302020204" pitchFamily="66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100" dirty="0">
              <a:latin typeface="Comic Sans MS" panose="030F0702030302020204" pitchFamily="66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latin typeface="Comic Sans MS" panose="030F0702030302020204" pitchFamily="66" charset="0"/>
              </a:rPr>
              <a:t>Control variables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GB" sz="1100" dirty="0">
              <a:latin typeface="Comic Sans MS" panose="030F0702030302020204" pitchFamily="66" charset="0"/>
            </a:endParaRPr>
          </a:p>
          <a:p>
            <a:pPr lvl="1"/>
            <a:endParaRPr lang="en-GB" sz="1100" dirty="0">
              <a:latin typeface="Comic Sans MS" panose="030F0702030302020204" pitchFamily="66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GB" sz="1100" dirty="0">
              <a:latin typeface="Comic Sans MS" panose="030F0702030302020204" pitchFamily="66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GB" sz="1100" dirty="0">
              <a:latin typeface="Comic Sans MS" panose="030F0702030302020204" pitchFamily="66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latin typeface="Comic Sans MS" panose="030F0702030302020204" pitchFamily="66" charset="0"/>
              </a:rPr>
              <a:t>Method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GB" sz="1100" dirty="0">
              <a:latin typeface="Comic Sans MS" panose="030F0702030302020204" pitchFamily="66" charset="0"/>
            </a:endParaRPr>
          </a:p>
          <a:p>
            <a:pPr lvl="1"/>
            <a:endParaRPr lang="en-GB" sz="1100" dirty="0">
              <a:latin typeface="Comic Sans MS" panose="030F0702030302020204" pitchFamily="66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GB" sz="1100" dirty="0">
              <a:latin typeface="Comic Sans MS" panose="030F0702030302020204" pitchFamily="66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GB" sz="1100" dirty="0">
              <a:latin typeface="Comic Sans MS" panose="030F0702030302020204" pitchFamily="66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GB" sz="1100" dirty="0">
              <a:latin typeface="Comic Sans MS" panose="030F0702030302020204" pitchFamily="66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GB" sz="1100" dirty="0">
              <a:latin typeface="Comic Sans MS" panose="030F0702030302020204" pitchFamily="66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GB" sz="1100" dirty="0">
              <a:latin typeface="Comic Sans MS" panose="030F0702030302020204" pitchFamily="66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latin typeface="Comic Sans MS" panose="030F0702030302020204" pitchFamily="66" charset="0"/>
              </a:rPr>
              <a:t>Outcome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100" dirty="0">
              <a:latin typeface="Comic Sans MS" panose="030F0702030302020204" pitchFamily="66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100" dirty="0">
              <a:latin typeface="Comic Sans MS" panose="030F0702030302020204" pitchFamily="66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100" dirty="0">
              <a:latin typeface="Comic Sans MS" panose="030F0702030302020204" pitchFamily="66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100" dirty="0">
              <a:latin typeface="Comic Sans MS" panose="030F0702030302020204" pitchFamily="66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100" dirty="0">
              <a:latin typeface="Comic Sans MS" panose="030F0702030302020204" pitchFamily="66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latin typeface="Comic Sans MS" panose="030F0702030302020204" pitchFamily="66" charset="0"/>
              </a:rPr>
              <a:t>Evaluation</a:t>
            </a:r>
          </a:p>
        </p:txBody>
      </p:sp>
    </p:spTree>
    <p:extLst>
      <p:ext uri="{BB962C8B-B14F-4D97-AF65-F5344CB8AC3E}">
        <p14:creationId xmlns:p14="http://schemas.microsoft.com/office/powerpoint/2010/main" val="10334781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 KP">
  <a:themeElements>
    <a:clrScheme name="Story">
      <a:dk1>
        <a:sysClr val="windowText" lastClr="000000"/>
      </a:dk1>
      <a:lt1>
        <a:sysClr val="window" lastClr="FFFFFF"/>
      </a:lt1>
      <a:dk2>
        <a:srgbClr val="212121"/>
      </a:dk2>
      <a:lt2>
        <a:srgbClr val="CDD4D7"/>
      </a:lt2>
      <a:accent1>
        <a:srgbClr val="1D86CD"/>
      </a:accent1>
      <a:accent2>
        <a:srgbClr val="732E9A"/>
      </a:accent2>
      <a:accent3>
        <a:srgbClr val="B50B1B"/>
      </a:accent3>
      <a:accent4>
        <a:srgbClr val="E8950E"/>
      </a:accent4>
      <a:accent5>
        <a:srgbClr val="55992B"/>
      </a:accent5>
      <a:accent6>
        <a:srgbClr val="2C9C89"/>
      </a:accent6>
      <a:hlink>
        <a:srgbClr val="EC4D4D"/>
      </a:hlink>
      <a:folHlink>
        <a:srgbClr val="F8CE8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 KP" id="{25F99B14-5589-4CF8-B15A-C7486BCCE8C3}" vid="{24AB864B-080C-4AFC-8E3D-2E7CA5A5E22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 KP</Template>
  <TotalTime>2249</TotalTime>
  <Words>328</Words>
  <Application>Microsoft Office PowerPoint</Application>
  <PresentationFormat>Custom</PresentationFormat>
  <Paragraphs>199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Comic Sans MS</vt:lpstr>
      <vt:lpstr>Theme KP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John Madejski Academy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Joanne Porter</dc:creator>
  <cp:lastModifiedBy>Ms J Fenn</cp:lastModifiedBy>
  <cp:revision>89</cp:revision>
  <cp:lastPrinted>2018-05-01T08:18:48Z</cp:lastPrinted>
  <dcterms:created xsi:type="dcterms:W3CDTF">2013-02-22T13:32:47Z</dcterms:created>
  <dcterms:modified xsi:type="dcterms:W3CDTF">2019-04-29T14:04:42Z</dcterms:modified>
</cp:coreProperties>
</file>