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6" r:id="rId4"/>
    <p:sldId id="265" r:id="rId5"/>
    <p:sldId id="269" r:id="rId6"/>
    <p:sldId id="266" r:id="rId7"/>
    <p:sldId id="270" r:id="rId8"/>
    <p:sldId id="260" r:id="rId9"/>
    <p:sldId id="275" r:id="rId10"/>
    <p:sldId id="273" r:id="rId11"/>
    <p:sldId id="277" r:id="rId12"/>
    <p:sldId id="271" r:id="rId13"/>
    <p:sldId id="272" r:id="rId14"/>
    <p:sldId id="274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95" autoAdjust="0"/>
  </p:normalViewPr>
  <p:slideViewPr>
    <p:cSldViewPr snapToGrid="0">
      <p:cViewPr varScale="1">
        <p:scale>
          <a:sx n="66" d="100"/>
          <a:sy n="66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8F129-A15B-44BC-8892-FFFFA34236BA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F4694-BCC2-42D1-A209-E4C7059F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67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print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F4694-BCC2-42D1-A209-E4C7059FFD1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047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34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9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94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4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0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29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8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46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43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1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673B9-A4C3-469E-AFF1-10B0BF8801E1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26A2A-4690-4083-9ECC-FC845977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8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UzwOfFvLtJ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rABpkD42Ap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57" y="125927"/>
            <a:ext cx="9857167" cy="657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9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dirty="0" smtClean="0">
                <a:latin typeface="Bliss 2 Bold" panose="02000506030000020004" pitchFamily="50" charset="0"/>
              </a:rPr>
              <a:t>What did you add to the answer?</a:t>
            </a:r>
            <a:endParaRPr lang="en-GB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Kristen ITC" panose="03050502040202030202" pitchFamily="66" charset="0"/>
              </a:rPr>
              <a:t>You could control the temperature. The beetroot should be of the same source and the same mass using a top pan balance. You could also do some repeats to get an average.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02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b="1" dirty="0" smtClean="0"/>
              <a:t>My model answer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800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Kristen ITC" panose="03050502040202030202" pitchFamily="66" charset="0"/>
              </a:rPr>
              <a:t>You </a:t>
            </a:r>
            <a:r>
              <a:rPr lang="en-GB" dirty="0" smtClean="0">
                <a:latin typeface="Kristen ITC" panose="03050502040202030202" pitchFamily="66" charset="0"/>
              </a:rPr>
              <a:t>need to </a:t>
            </a:r>
            <a:r>
              <a:rPr lang="en-GB" dirty="0">
                <a:latin typeface="Kristen ITC" panose="03050502040202030202" pitchFamily="66" charset="0"/>
              </a:rPr>
              <a:t>control the </a:t>
            </a:r>
            <a:r>
              <a:rPr lang="en-GB" dirty="0" smtClean="0">
                <a:latin typeface="Kristen ITC" panose="03050502040202030202" pitchFamily="66" charset="0"/>
              </a:rPr>
              <a:t>temperature using a </a:t>
            </a:r>
            <a:r>
              <a:rPr lang="en-GB" dirty="0" err="1" smtClean="0">
                <a:latin typeface="Kristen ITC" panose="03050502040202030202" pitchFamily="66" charset="0"/>
              </a:rPr>
              <a:t>waterbath</a:t>
            </a:r>
            <a:r>
              <a:rPr lang="en-GB" dirty="0" smtClean="0">
                <a:latin typeface="Kristen ITC" panose="03050502040202030202" pitchFamily="66" charset="0"/>
              </a:rPr>
              <a:t> because this would affect the rate of diffusion of the </a:t>
            </a:r>
            <a:r>
              <a:rPr lang="en-GB" dirty="0" err="1" smtClean="0">
                <a:latin typeface="Kristen ITC" panose="03050502040202030202" pitchFamily="66" charset="0"/>
              </a:rPr>
              <a:t>betalain</a:t>
            </a:r>
            <a:r>
              <a:rPr lang="en-GB" dirty="0" smtClean="0">
                <a:latin typeface="Kristen ITC" panose="03050502040202030202" pitchFamily="66" charset="0"/>
              </a:rPr>
              <a:t> pigment across the membrane. </a:t>
            </a:r>
            <a:r>
              <a:rPr lang="en-GB" dirty="0">
                <a:latin typeface="Kristen ITC" panose="03050502040202030202" pitchFamily="66" charset="0"/>
              </a:rPr>
              <a:t>The beetroot should be of the same </a:t>
            </a:r>
            <a:r>
              <a:rPr lang="en-GB" dirty="0" smtClean="0">
                <a:latin typeface="Kristen ITC" panose="03050502040202030202" pitchFamily="66" charset="0"/>
              </a:rPr>
              <a:t>source and the volume of solution kept the same so that the </a:t>
            </a:r>
            <a:r>
              <a:rPr lang="en-GB" dirty="0" err="1" smtClean="0">
                <a:latin typeface="Kristen ITC" panose="03050502040202030202" pitchFamily="66" charset="0"/>
              </a:rPr>
              <a:t>betalain</a:t>
            </a:r>
            <a:r>
              <a:rPr lang="en-GB" dirty="0" smtClean="0">
                <a:latin typeface="Kristen ITC" panose="03050502040202030202" pitchFamily="66" charset="0"/>
              </a:rPr>
              <a:t> pigment is the same concentration in each sample. The beetroot should be cut with a cork borer and measured with a ruler to make sure that the surface area is always the same, so that surface area to volume ratio does not affect the diffusion. </a:t>
            </a:r>
            <a:r>
              <a:rPr lang="en-GB" dirty="0">
                <a:latin typeface="Kristen ITC" panose="03050502040202030202" pitchFamily="66" charset="0"/>
              </a:rPr>
              <a:t>You </a:t>
            </a:r>
            <a:r>
              <a:rPr lang="en-GB" dirty="0" smtClean="0">
                <a:latin typeface="Kristen ITC" panose="03050502040202030202" pitchFamily="66" charset="0"/>
              </a:rPr>
              <a:t>should </a:t>
            </a:r>
            <a:r>
              <a:rPr lang="en-GB" dirty="0">
                <a:latin typeface="Kristen ITC" panose="03050502040202030202" pitchFamily="66" charset="0"/>
              </a:rPr>
              <a:t>do </a:t>
            </a:r>
            <a:r>
              <a:rPr lang="en-GB" dirty="0" smtClean="0">
                <a:latin typeface="Kristen ITC" panose="03050502040202030202" pitchFamily="66" charset="0"/>
              </a:rPr>
              <a:t>at least three repeats at each concentration </a:t>
            </a:r>
            <a:r>
              <a:rPr lang="en-GB" dirty="0">
                <a:latin typeface="Kristen ITC" panose="03050502040202030202" pitchFamily="66" charset="0"/>
              </a:rPr>
              <a:t>to </a:t>
            </a:r>
            <a:r>
              <a:rPr lang="en-GB" dirty="0" smtClean="0">
                <a:latin typeface="Kristen ITC" panose="03050502040202030202" pitchFamily="66" charset="0"/>
              </a:rPr>
              <a:t>check for outliers and to calculate a reliable </a:t>
            </a:r>
            <a:r>
              <a:rPr lang="en-GB" dirty="0">
                <a:latin typeface="Kristen ITC" panose="03050502040202030202" pitchFamily="66" charset="0"/>
              </a:rPr>
              <a:t>average.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4645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448" y="205293"/>
            <a:ext cx="6863352" cy="62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6286" y="398026"/>
            <a:ext cx="2879678" cy="129266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Bliss 2 Bold" panose="02000506030000020004" pitchFamily="50" charset="0"/>
              </a:rPr>
              <a:t>Swap with another pair and mark your answers</a:t>
            </a:r>
            <a:endParaRPr lang="en-GB" sz="2600" dirty="0">
              <a:latin typeface="Bliss 2 Bold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dirty="0" smtClean="0">
                <a:latin typeface="Bliss 2 Bold" panose="02000506030000020004" pitchFamily="50" charset="0"/>
              </a:rPr>
              <a:t>How would you change your answer if the command word was:</a:t>
            </a:r>
            <a:endParaRPr lang="en-GB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6934" y="1931632"/>
            <a:ext cx="9470409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Bliss 2 Regular" panose="02000506030000020004" pitchFamily="50" charset="0"/>
              </a:rPr>
              <a:t>Describe?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Bliss 2 Regular" panose="02000506030000020004" pitchFamily="50" charset="0"/>
              </a:rPr>
              <a:t>Devise?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Bliss 2 Regular" panose="02000506030000020004" pitchFamily="50" charset="0"/>
              </a:rPr>
              <a:t>Assess?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33734" y="1934807"/>
            <a:ext cx="17878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7030A0"/>
                </a:solidFill>
                <a:latin typeface="Bliss 2 Regular" panose="02000506030000020004" pitchFamily="50" charset="0"/>
              </a:rPr>
              <a:t>Warm</a:t>
            </a:r>
          </a:p>
          <a:p>
            <a:r>
              <a:rPr lang="en-GB" sz="2800" dirty="0" smtClean="0">
                <a:solidFill>
                  <a:srgbClr val="FF6600"/>
                </a:solidFill>
                <a:latin typeface="Bliss 2 Regular" panose="02000506030000020004" pitchFamily="50" charset="0"/>
              </a:rPr>
              <a:t>Hot 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Bliss 2 Regular" panose="02000506030000020004" pitchFamily="50" charset="0"/>
              </a:rPr>
              <a:t>Scorching</a:t>
            </a:r>
            <a:r>
              <a:rPr lang="en-GB" sz="2800" dirty="0" smtClean="0">
                <a:latin typeface="Bliss 2 Regular" panose="02000506030000020004" pitchFamily="50" charset="0"/>
              </a:rPr>
              <a:t> </a:t>
            </a:r>
            <a:endParaRPr lang="en-GB" sz="2800" dirty="0">
              <a:latin typeface="Bliss 2 Regular" panose="02000506030000020004" pitchFamily="50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009616" y="2050135"/>
            <a:ext cx="245660" cy="19106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3009616" y="2548168"/>
            <a:ext cx="245660" cy="191069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3020419" y="3046202"/>
            <a:ext cx="245660" cy="19106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7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dirty="0" smtClean="0">
                <a:latin typeface="Bliss 2 Bold" panose="02000506030000020004" pitchFamily="50" charset="0"/>
              </a:rPr>
              <a:t>How would you change your answer if the command word was:</a:t>
            </a:r>
            <a:endParaRPr lang="en-GB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Bliss 2 Regular" panose="02000506030000020004" pitchFamily="50" charset="0"/>
              </a:rPr>
              <a:t>Describe</a:t>
            </a:r>
            <a:r>
              <a:rPr lang="en-GB" dirty="0" smtClean="0">
                <a:latin typeface="Bliss 2 Regular" panose="02000506030000020004" pitchFamily="50" charset="0"/>
              </a:rPr>
              <a:t>: “say what you would do step by step, no reasons given”.  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Bliss 2 Regular" panose="02000506030000020004" pitchFamily="50" charset="0"/>
              </a:rPr>
              <a:t>Devise</a:t>
            </a:r>
            <a:r>
              <a:rPr lang="en-GB" dirty="0" smtClean="0">
                <a:latin typeface="Bliss 2 Regular" panose="02000506030000020004" pitchFamily="50" charset="0"/>
              </a:rPr>
              <a:t>: “say what you would do step by step, potentially giving reasons”.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Bliss 2 Regular" panose="02000506030000020004" pitchFamily="50" charset="0"/>
              </a:rPr>
              <a:t>Assess: </a:t>
            </a:r>
            <a:r>
              <a:rPr lang="en-GB" dirty="0" smtClean="0">
                <a:latin typeface="Bliss 2 Regular" panose="02000506030000020004" pitchFamily="50" charset="0"/>
              </a:rPr>
              <a:t>“say all the things that you would do and why, and identify which are the most important and why”.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967785"/>
            <a:ext cx="10515600" cy="8925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Bliss 2 Regular" panose="02000506030000020004" pitchFamily="50" charset="0"/>
              </a:rPr>
              <a:t>Now each group will be given one of the command words to change your answer to address.</a:t>
            </a:r>
            <a:endParaRPr lang="en-GB" sz="2600" dirty="0">
              <a:latin typeface="Bliss 2 Regular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17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b="1" dirty="0" smtClean="0">
                <a:latin typeface="Bliss 2 Bold" panose="02000506030000020004" pitchFamily="50" charset="0"/>
              </a:rPr>
              <a:t>Independent practice</a:t>
            </a:r>
            <a:endParaRPr lang="en-GB" b="1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Bliss 2 Regular" panose="02000506030000020004" pitchFamily="50" charset="0"/>
              </a:rPr>
              <a:t>Now try the exam questions on the topic 2 core </a:t>
            </a:r>
            <a:r>
              <a:rPr lang="en-GB" dirty="0" err="1" smtClean="0">
                <a:latin typeface="Bliss 2 Regular" panose="02000506030000020004" pitchFamily="50" charset="0"/>
              </a:rPr>
              <a:t>practicals</a:t>
            </a:r>
            <a:r>
              <a:rPr lang="en-GB" dirty="0" smtClean="0">
                <a:latin typeface="Bliss 2 Regular" panose="02000506030000020004" pitchFamily="50" charset="0"/>
              </a:rPr>
              <a:t> on your own</a:t>
            </a:r>
          </a:p>
          <a:p>
            <a:r>
              <a:rPr lang="en-GB" dirty="0" smtClean="0">
                <a:latin typeface="Bliss 2 Regular" panose="02000506030000020004" pitchFamily="50" charset="0"/>
              </a:rPr>
              <a:t>Finish for homework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80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b="1" u="sng" dirty="0" smtClean="0">
                <a:latin typeface="Bliss 2 Bold" panose="02000506030000020004" pitchFamily="50" charset="0"/>
              </a:rPr>
              <a:t>Year 1 </a:t>
            </a:r>
            <a:r>
              <a:rPr lang="en-GB" b="1" u="sng" dirty="0" err="1" smtClean="0">
                <a:latin typeface="Bliss 2 Bold" panose="02000506030000020004" pitchFamily="50" charset="0"/>
              </a:rPr>
              <a:t>practicals</a:t>
            </a:r>
            <a:r>
              <a:rPr lang="en-GB" b="1" u="sng" dirty="0" smtClean="0">
                <a:latin typeface="Bliss 2 Bold" panose="02000506030000020004" pitchFamily="50" charset="0"/>
              </a:rPr>
              <a:t>: topic 2</a:t>
            </a:r>
            <a:br>
              <a:rPr lang="en-GB" b="1" u="sng" dirty="0" smtClean="0">
                <a:latin typeface="Bliss 2 Bold" panose="02000506030000020004" pitchFamily="50" charset="0"/>
              </a:rPr>
            </a:br>
            <a:fld id="{668C1525-68E1-4DA0-938D-28476F34A196}" type="datetime2">
              <a:rPr lang="en-GB" b="1" u="sng">
                <a:latin typeface="Bliss 2 Bold" panose="02000506030000020004" pitchFamily="50" charset="0"/>
              </a:rPr>
              <a:pPr algn="ctr"/>
              <a:t>Monday, 28 October 2019</a:t>
            </a:fld>
            <a:endParaRPr lang="en-GB" b="1" u="sng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500" b="1" u="sng" dirty="0" smtClean="0">
                <a:latin typeface="Bliss 2 Regular" panose="02000506030000020004" pitchFamily="50" charset="0"/>
              </a:rPr>
              <a:t>Do Now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Bliss 2 Regular" panose="02000506030000020004" pitchFamily="50" charset="0"/>
              </a:rPr>
              <a:t>Investigate membrane structure, including the effect of alcohol concentration or temperature on membrane permeability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Bliss 2 Regular" panose="02000506030000020004" pitchFamily="50" charset="0"/>
              </a:rPr>
              <a:t>Investigate the effect of enzyme and substrate concentrations on the initial rates of reactions </a:t>
            </a:r>
          </a:p>
          <a:p>
            <a:pPr marL="0" indent="0">
              <a:buNone/>
            </a:pPr>
            <a:endParaRPr lang="en-GB" dirty="0" smtClean="0">
              <a:latin typeface="Bliss 2 Regular" panose="02000506030000020004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Bliss 2 Regular" panose="02000506030000020004" pitchFamily="50" charset="0"/>
              </a:rPr>
              <a:t>For the above </a:t>
            </a:r>
            <a:r>
              <a:rPr lang="en-GB" dirty="0" err="1" smtClean="0">
                <a:latin typeface="Bliss 2 Regular" panose="02000506030000020004" pitchFamily="50" charset="0"/>
              </a:rPr>
              <a:t>practicals</a:t>
            </a:r>
            <a:r>
              <a:rPr lang="en-GB" dirty="0" smtClean="0">
                <a:latin typeface="Bliss 2 Regular" panose="02000506030000020004" pitchFamily="50" charset="0"/>
              </a:rPr>
              <a:t> note the: 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latin typeface="Bliss 2 Regular" panose="02000506030000020004" pitchFamily="50" charset="0"/>
              </a:rPr>
              <a:t>i</a:t>
            </a:r>
            <a:r>
              <a:rPr lang="en-GB" dirty="0" smtClean="0">
                <a:latin typeface="Bliss 2 Regular" panose="02000506030000020004" pitchFamily="50" charset="0"/>
              </a:rPr>
              <a:t>ndependent variable (including its range and equipment required)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latin typeface="Bliss 2 Regular" panose="02000506030000020004" pitchFamily="50" charset="0"/>
              </a:rPr>
              <a:t>d</a:t>
            </a:r>
            <a:r>
              <a:rPr lang="en-GB" dirty="0" smtClean="0">
                <a:latin typeface="Bliss 2 Regular" panose="02000506030000020004" pitchFamily="50" charset="0"/>
              </a:rPr>
              <a:t>ependent variables (including how this is measured)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latin typeface="Bliss 2 Regular" panose="02000506030000020004" pitchFamily="50" charset="0"/>
              </a:rPr>
              <a:t>c</a:t>
            </a:r>
            <a:r>
              <a:rPr lang="en-GB" dirty="0" smtClean="0">
                <a:latin typeface="Bliss 2 Regular" panose="02000506030000020004" pitchFamily="50" charset="0"/>
              </a:rPr>
              <a:t>ontrolled variables (including how they are controlled)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latin typeface="Bliss 2 Regular" panose="02000506030000020004" pitchFamily="50" charset="0"/>
              </a:rPr>
              <a:t>h</a:t>
            </a:r>
            <a:r>
              <a:rPr lang="en-GB" dirty="0" smtClean="0">
                <a:latin typeface="Bliss 2 Regular" panose="02000506030000020004" pitchFamily="50" charset="0"/>
              </a:rPr>
              <a:t>ow the investigations could be made repeatable </a:t>
            </a:r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lphaLcParenR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895833"/>
            <a:ext cx="10515599" cy="76944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latin typeface="Bliss 2 Regular" panose="02000506030000020004" pitchFamily="50" charset="0"/>
              </a:rPr>
              <a:t>Extension: </a:t>
            </a:r>
            <a:r>
              <a:rPr lang="en-GB" sz="2200" dirty="0" smtClean="0">
                <a:latin typeface="Bliss 2 Regular" panose="02000506030000020004" pitchFamily="50" charset="0"/>
              </a:rPr>
              <a:t>can you explain how you would present and analyse the data from these experiments? </a:t>
            </a:r>
            <a:endParaRPr lang="en-GB" sz="2200" dirty="0">
              <a:latin typeface="Bliss 2 Regular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55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b="1" u="sng" dirty="0" smtClean="0"/>
              <a:t>Year 1 </a:t>
            </a:r>
            <a:r>
              <a:rPr lang="en-GB" b="1" u="sng" dirty="0" err="1" smtClean="0"/>
              <a:t>practicals</a:t>
            </a:r>
            <a:r>
              <a:rPr lang="en-GB" b="1" u="sng" dirty="0" smtClean="0"/>
              <a:t>: topic 2</a:t>
            </a:r>
            <a:br>
              <a:rPr lang="en-GB" b="1" u="sng" dirty="0" smtClean="0"/>
            </a:br>
            <a:fld id="{668C1525-68E1-4DA0-938D-28476F34A196}" type="datetime2">
              <a:rPr lang="en-GB" b="1" u="sng"/>
              <a:pPr algn="ctr"/>
              <a:t>Monday, 28 October 2019</a:t>
            </a:fld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71498"/>
            <a:ext cx="10515600" cy="2361061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 smtClean="0">
                <a:latin typeface="Bliss 2 Regular" panose="02000506030000020004" pitchFamily="50" charset="0"/>
              </a:rPr>
              <a:t> </a:t>
            </a:r>
            <a:r>
              <a:rPr lang="en-GB" sz="2400" b="1" u="sng" dirty="0" smtClean="0">
                <a:latin typeface="Bliss 2 Regular" panose="02000506030000020004" pitchFamily="50" charset="0"/>
              </a:rPr>
              <a:t>Learning objectives</a:t>
            </a:r>
          </a:p>
          <a:p>
            <a:r>
              <a:rPr lang="en-GB" sz="2400" dirty="0" smtClean="0">
                <a:latin typeface="Bliss 2 Regular" panose="02000506030000020004" pitchFamily="50" charset="0"/>
              </a:rPr>
              <a:t>Can you recall the steps, equipment and variables involved in each of the core </a:t>
            </a:r>
            <a:r>
              <a:rPr lang="en-GB" sz="2400" dirty="0" err="1" smtClean="0">
                <a:latin typeface="Bliss 2 Regular" panose="02000506030000020004" pitchFamily="50" charset="0"/>
              </a:rPr>
              <a:t>practicals</a:t>
            </a:r>
            <a:r>
              <a:rPr lang="en-GB" sz="2400" dirty="0" smtClean="0">
                <a:latin typeface="Bliss 2 Regular" panose="02000506030000020004" pitchFamily="50" charset="0"/>
              </a:rPr>
              <a:t> in topic 2? </a:t>
            </a:r>
          </a:p>
          <a:p>
            <a:r>
              <a:rPr lang="en-GB" sz="2400" dirty="0" smtClean="0">
                <a:latin typeface="Bliss 2 Regular" panose="02000506030000020004" pitchFamily="50" charset="0"/>
              </a:rPr>
              <a:t>Can you apply this information to answer exam questions with a different context? </a:t>
            </a:r>
          </a:p>
          <a:p>
            <a:r>
              <a:rPr lang="en-GB" sz="2400" dirty="0" smtClean="0">
                <a:latin typeface="Bliss 2 Regular" panose="02000506030000020004" pitchFamily="50" charset="0"/>
              </a:rPr>
              <a:t>Can you understand and use scientific terminology such as  repeatability and validity?</a:t>
            </a:r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1897039"/>
            <a:ext cx="10515600" cy="178510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u="sng" dirty="0">
                <a:latin typeface="Bliss 2 Regular" panose="02000506030000020004" pitchFamily="50" charset="0"/>
              </a:rPr>
              <a:t>Bigger Picture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latin typeface="Bliss 2 Regular" panose="02000506030000020004" pitchFamily="50" charset="0"/>
              </a:rPr>
              <a:t>From looking at your UCAS papers and your last test on topics 1 -4 we need to work on your recall of year 1 required </a:t>
            </a:r>
            <a:r>
              <a:rPr lang="en-GB" sz="2200" dirty="0" err="1">
                <a:latin typeface="Bliss 2 Regular" panose="02000506030000020004" pitchFamily="50" charset="0"/>
              </a:rPr>
              <a:t>practicals</a:t>
            </a:r>
            <a:r>
              <a:rPr lang="en-GB" sz="2200" dirty="0">
                <a:latin typeface="Bliss 2 Regular" panose="02000506030000020004" pitchFamily="50" charset="0"/>
              </a:rPr>
              <a:t> and how to answer exam questions on them.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latin typeface="Bliss 2 Regular" panose="02000506030000020004" pitchFamily="50" charset="0"/>
              </a:rPr>
              <a:t>Nationally last year, students underperformed on paper 3 and on questions related to </a:t>
            </a:r>
            <a:r>
              <a:rPr lang="en-GB" sz="2200" dirty="0" err="1" smtClean="0">
                <a:latin typeface="Bliss 2 Regular" panose="02000506030000020004" pitchFamily="50" charset="0"/>
              </a:rPr>
              <a:t>practicals</a:t>
            </a:r>
            <a:r>
              <a:rPr lang="en-GB" sz="2200" dirty="0">
                <a:latin typeface="Bliss 2 Regular" panose="02000506030000020004" pitchFamily="50" charset="0"/>
              </a:rPr>
              <a:t> </a:t>
            </a:r>
            <a:r>
              <a:rPr lang="en-GB" sz="2200" dirty="0" smtClean="0">
                <a:latin typeface="Bliss 2 Regular" panose="02000506030000020004" pitchFamily="50" charset="0"/>
              </a:rPr>
              <a:t>in different contexts. </a:t>
            </a:r>
            <a:endParaRPr lang="en-GB" sz="2200" dirty="0">
              <a:latin typeface="Bliss 2 Regular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66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1471747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500" b="1" dirty="0">
                <a:latin typeface="Bliss 2 Bold" panose="02000506030000020004" pitchFamily="50" charset="0"/>
              </a:rPr>
              <a:t>Investigate membrane structure, including the effect of alcohol concentration or temperature on membrane permeability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Independent </a:t>
            </a:r>
            <a:r>
              <a:rPr lang="en-US" b="1" dirty="0">
                <a:latin typeface="Bliss 2 Regular" panose="02000506030000020004" pitchFamily="50" charset="0"/>
              </a:rPr>
              <a:t>variable </a:t>
            </a:r>
            <a:r>
              <a:rPr lang="en-US" dirty="0" smtClean="0">
                <a:latin typeface="Bliss 2 Regular" panose="02000506030000020004" pitchFamily="50" charset="0"/>
              </a:rPr>
              <a:t>= alcohol concentration or temperature e.g. 0%, 10%, 20%, 30%, 40%, 50% alcohol or 10 20 30 40 50 </a:t>
            </a:r>
            <a:r>
              <a:rPr lang="en-US" dirty="0" err="1" smtClean="0">
                <a:latin typeface="Bliss 2 Regular" panose="02000506030000020004" pitchFamily="50" charset="0"/>
              </a:rPr>
              <a:t>oC</a:t>
            </a:r>
            <a:r>
              <a:rPr lang="en-US" dirty="0" smtClean="0">
                <a:latin typeface="Bliss 2 Regular" panose="02000506030000020004" pitchFamily="50" charset="0"/>
              </a:rPr>
              <a:t> in the </a:t>
            </a:r>
            <a:r>
              <a:rPr lang="en-US" dirty="0" err="1" smtClean="0">
                <a:latin typeface="Bliss 2 Regular" panose="02000506030000020004" pitchFamily="50" charset="0"/>
              </a:rPr>
              <a:t>waterbath</a:t>
            </a:r>
            <a:r>
              <a:rPr lang="en-US" dirty="0" smtClean="0">
                <a:latin typeface="Bliss 2 Regular" panose="02000506030000020004" pitchFamily="50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Dependent variable </a:t>
            </a:r>
            <a:r>
              <a:rPr lang="en-US" dirty="0" smtClean="0">
                <a:latin typeface="Bliss 2 Regular" panose="02000506030000020004" pitchFamily="50" charset="0"/>
              </a:rPr>
              <a:t>= the absorbance of the beetroot solution in a colorimeter.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Controlled </a:t>
            </a:r>
            <a:r>
              <a:rPr lang="en-US" b="1" dirty="0">
                <a:latin typeface="Bliss 2 Regular" panose="02000506030000020004" pitchFamily="50" charset="0"/>
              </a:rPr>
              <a:t>variables </a:t>
            </a:r>
            <a:r>
              <a:rPr lang="en-US" dirty="0" smtClean="0">
                <a:latin typeface="Bliss 2 Regular" panose="02000506030000020004" pitchFamily="50" charset="0"/>
              </a:rPr>
              <a:t>= volume of the alcohol/water solution, mass of the beetroot using top pan balance, length of time left for, temperature, </a:t>
            </a:r>
            <a:r>
              <a:rPr lang="en-US" dirty="0" err="1" smtClean="0">
                <a:latin typeface="Bliss 2 Regular" panose="02000506030000020004" pitchFamily="50" charset="0"/>
              </a:rPr>
              <a:t>pH.</a:t>
            </a:r>
            <a:endParaRPr lang="en-US" b="1" dirty="0" smtClean="0">
              <a:latin typeface="Bliss 2 Regular" panose="02000506030000020004" pitchFamily="50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Repeatable</a:t>
            </a:r>
            <a:r>
              <a:rPr lang="en-US" dirty="0" smtClean="0">
                <a:latin typeface="Bliss 2 Regular" panose="02000506030000020004" pitchFamily="50" charset="0"/>
              </a:rPr>
              <a:t> = doing the experiment 3 times to calculate a repeatable average and check for outliers.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34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>
                <a:latin typeface="Bliss 2 Bold" panose="02000506030000020004" pitchFamily="50" charset="0"/>
              </a:rPr>
              <a:t>Investigate membrane structure, including the effect of alcohol concentration or temperature on membrane permeability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Bliss 2 Regular" panose="02000506030000020004" pitchFamily="50" charset="0"/>
                <a:hlinkClick r:id="rId2"/>
              </a:rPr>
              <a:t>https://www.youtube.com/watch?v=UzwOfFvLtJ0</a:t>
            </a:r>
            <a:endParaRPr lang="en-GB" dirty="0">
              <a:latin typeface="Bliss 2 Regular" panose="02000506030000020004" pitchFamily="50" charset="0"/>
            </a:endParaRPr>
          </a:p>
          <a:p>
            <a:r>
              <a:rPr lang="en-US" dirty="0">
                <a:latin typeface="Bliss 2 Regular" panose="02000506030000020004" pitchFamily="50" charset="0"/>
              </a:rPr>
              <a:t>If you got lots of the questions wrong/blank this is a nice recap. </a:t>
            </a:r>
          </a:p>
          <a:p>
            <a:r>
              <a:rPr lang="en-US" dirty="0">
                <a:latin typeface="Bliss 2 Regular" panose="02000506030000020004" pitchFamily="50" charset="0"/>
              </a:rPr>
              <a:t>Then write your answers to the original questions again without looking at your answers. 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513" y="3935377"/>
            <a:ext cx="4623514" cy="267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68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147174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Bliss 2 Bold" panose="02000506030000020004" pitchFamily="50" charset="0"/>
              </a:rPr>
              <a:t>Investigate the effect of enzyme and substrate concentrations on the initial rates of reactions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Independent </a:t>
            </a:r>
            <a:r>
              <a:rPr lang="en-US" b="1" dirty="0">
                <a:latin typeface="Bliss 2 Regular" panose="02000506030000020004" pitchFamily="50" charset="0"/>
              </a:rPr>
              <a:t>variable </a:t>
            </a:r>
            <a:r>
              <a:rPr lang="en-US" dirty="0" smtClean="0">
                <a:latin typeface="Bliss 2 Regular" panose="02000506030000020004" pitchFamily="50" charset="0"/>
              </a:rPr>
              <a:t>= mass of potato using top pan balance e.g. 0.5g, 1.0g, 1.5g, 2.0g, 2.5g or concentration of the hydrogen peroxide e.g. 0m, 0.5m, 1m, 1.5m, 2m. 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Bliss 2 Regular" panose="02000506030000020004" pitchFamily="50" charset="0"/>
              </a:rPr>
              <a:t>D</a:t>
            </a:r>
            <a:r>
              <a:rPr lang="en-US" b="1" dirty="0" smtClean="0">
                <a:latin typeface="Bliss 2 Regular" panose="02000506030000020004" pitchFamily="50" charset="0"/>
              </a:rPr>
              <a:t>ependent variable </a:t>
            </a:r>
            <a:r>
              <a:rPr lang="en-US" dirty="0" smtClean="0">
                <a:latin typeface="Bliss 2 Regular" panose="02000506030000020004" pitchFamily="50" charset="0"/>
              </a:rPr>
              <a:t>= the volume of oxygen produce over a time period, collected in a syringe or upside down measuring cylinder. This was then plotted onto a graph of time and volume of oxygen and a tangent was drawn to the curve at the steepest part within the first 60 seconds. This was used to calculate the initial rate (volume/time) and then plotted on a second graph with mass/concentration vs initial rate of reaction. </a:t>
            </a:r>
            <a:endParaRPr lang="en-US" dirty="0">
              <a:latin typeface="Bliss 2 Regular" panose="02000506030000020004" pitchFamily="50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Controlled </a:t>
            </a:r>
            <a:r>
              <a:rPr lang="en-US" b="1" dirty="0">
                <a:latin typeface="Bliss 2 Regular" panose="02000506030000020004" pitchFamily="50" charset="0"/>
              </a:rPr>
              <a:t>variables </a:t>
            </a:r>
            <a:r>
              <a:rPr lang="en-US" dirty="0" smtClean="0">
                <a:latin typeface="Bliss 2 Regular" panose="02000506030000020004" pitchFamily="50" charset="0"/>
              </a:rPr>
              <a:t>= mass of the potato/concentration of hydrogen peroxide, type and age of potato, temperature using </a:t>
            </a:r>
            <a:r>
              <a:rPr lang="en-US" dirty="0" err="1" smtClean="0">
                <a:latin typeface="Bliss 2 Regular" panose="02000506030000020004" pitchFamily="50" charset="0"/>
              </a:rPr>
              <a:t>waterbath</a:t>
            </a:r>
            <a:r>
              <a:rPr lang="en-US" dirty="0" smtClean="0">
                <a:latin typeface="Bliss 2 Regular" panose="02000506030000020004" pitchFamily="50" charset="0"/>
              </a:rPr>
              <a:t>, pH with pH buffer.</a:t>
            </a:r>
            <a:endParaRPr lang="en-US" b="1" dirty="0" smtClean="0">
              <a:latin typeface="Bliss 2 Regular" panose="02000506030000020004" pitchFamily="50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Bliss 2 Regular" panose="02000506030000020004" pitchFamily="50" charset="0"/>
              </a:rPr>
              <a:t>Repeatable</a:t>
            </a:r>
            <a:r>
              <a:rPr lang="en-US" dirty="0" smtClean="0">
                <a:latin typeface="Bliss 2 Regular" panose="02000506030000020004" pitchFamily="50" charset="0"/>
              </a:rPr>
              <a:t> = doing the experiment 3 times to calculate a repeatable average and check for outliers. </a:t>
            </a:r>
            <a:endParaRPr lang="en-GB" dirty="0">
              <a:latin typeface="Bliss 2 Regular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2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9"/>
            <a:ext cx="10515600" cy="153035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>
                <a:latin typeface="Bliss 2 Bold" panose="02000506030000020004" pitchFamily="50" charset="0"/>
              </a:rPr>
              <a:t>Investigate the effect of enzyme and substrate concentrations on the initial rates of reactions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>
                <a:latin typeface="Bliss 2 Regular" panose="02000506030000020004" pitchFamily="50" charset="0"/>
                <a:hlinkClick r:id="rId2"/>
              </a:rPr>
              <a:t>https://www.youtube.com/watch?v=rABpkD42Ap4</a:t>
            </a:r>
            <a:endParaRPr lang="en-GB" sz="2600" dirty="0" smtClean="0">
              <a:latin typeface="Bliss 2 Regular" panose="02000506030000020004" pitchFamily="50" charset="0"/>
            </a:endParaRPr>
          </a:p>
          <a:p>
            <a:r>
              <a:rPr lang="en-US" sz="2600" dirty="0">
                <a:latin typeface="Bliss 2 Regular" panose="02000506030000020004" pitchFamily="50" charset="0"/>
              </a:rPr>
              <a:t>If you got lots of the questions wrong/blank this is a nice recap. </a:t>
            </a:r>
          </a:p>
          <a:p>
            <a:r>
              <a:rPr lang="en-US" sz="2600" dirty="0">
                <a:latin typeface="Bliss 2 Regular" panose="02000506030000020004" pitchFamily="50" charset="0"/>
              </a:rPr>
              <a:t>Then write your answers to the original questions again without looking at your answers. </a:t>
            </a:r>
          </a:p>
          <a:p>
            <a:endParaRPr lang="en-GB" dirty="0"/>
          </a:p>
        </p:txBody>
      </p:sp>
      <p:sp>
        <p:nvSpPr>
          <p:cNvPr id="4" name="AutoShape 2" descr="Image result for Investigate the effect of enzyme and substrate concentrations on the initial rates of reac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1669" t="50836" r="26760" b="22227"/>
          <a:stretch/>
        </p:blipFill>
        <p:spPr>
          <a:xfrm>
            <a:off x="0" y="3884523"/>
            <a:ext cx="7806282" cy="2292440"/>
          </a:xfrm>
          <a:prstGeom prst="rect">
            <a:avLst/>
          </a:prstGeom>
        </p:spPr>
      </p:pic>
      <p:pic>
        <p:nvPicPr>
          <p:cNvPr id="2052" name="Picture 4" descr="Image result for enzyme initial rates of react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127" y="3485278"/>
            <a:ext cx="3962729" cy="309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7642" y="3173888"/>
            <a:ext cx="4868214" cy="340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69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5128"/>
            <a:ext cx="10515600" cy="1325563"/>
          </a:xfrm>
        </p:spPr>
        <p:txBody>
          <a:bodyPr/>
          <a:lstStyle/>
          <a:p>
            <a:r>
              <a:rPr lang="en-GB" b="1" u="sng" dirty="0" smtClean="0">
                <a:latin typeface="Bliss 2 Bold" panose="02000506030000020004" pitchFamily="50" charset="0"/>
              </a:rPr>
              <a:t>Example question</a:t>
            </a:r>
            <a:endParaRPr lang="en-GB" b="1" u="sng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36577" y="1326040"/>
            <a:ext cx="4243589" cy="313932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dirty="0" smtClean="0">
                <a:latin typeface="Bliss 2 Regular" panose="02000506030000020004" pitchFamily="50" charset="0"/>
              </a:rPr>
              <a:t>Discuss in pairs the key things that you think that you will need to include in your answer?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latin typeface="Bliss 2 Regular" panose="02000506030000020004" pitchFamily="50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 smtClean="0">
                <a:latin typeface="Bliss 2 Regular" panose="02000506030000020004" pitchFamily="50" charset="0"/>
              </a:rPr>
              <a:t>What are the key words in the question and what do they mean? 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 smtClean="0">
              <a:latin typeface="Bliss 2 Regular" panose="02000506030000020004" pitchFamily="50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 smtClean="0">
                <a:latin typeface="Bliss 2 Regular" panose="02000506030000020004" pitchFamily="50" charset="0"/>
              </a:rPr>
              <a:t>What does validity mean?</a:t>
            </a:r>
            <a:endParaRPr lang="en-GB" sz="2200" dirty="0">
              <a:latin typeface="Bliss 2 Regular" panose="02000506030000020004" pitchFamily="50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0275" t="23195" r="53101" b="9727"/>
          <a:stretch/>
        </p:blipFill>
        <p:spPr>
          <a:xfrm>
            <a:off x="5486400" y="135128"/>
            <a:ext cx="6503831" cy="66971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936577" y="4660942"/>
            <a:ext cx="4243589" cy="163121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Bliss 2 Regular" panose="02000506030000020004" pitchFamily="50" charset="0"/>
              </a:rPr>
              <a:t>A valid experiment is one where all the necessary variables in an investigation are controlled to make sure that only the independent variable affects the dependent variable.  </a:t>
            </a:r>
            <a:endParaRPr lang="en-GB" sz="2000" dirty="0">
              <a:latin typeface="Bliss 2 Regular" panose="02000506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GB" b="1" dirty="0" smtClean="0">
                <a:latin typeface="Bliss 2 Bold" panose="02000506030000020004" pitchFamily="50" charset="0"/>
              </a:rPr>
              <a:t>Example </a:t>
            </a:r>
            <a:r>
              <a:rPr lang="en-GB" b="1" dirty="0" smtClean="0">
                <a:latin typeface="Bliss 2 Bold" panose="02000506030000020004" pitchFamily="50" charset="0"/>
              </a:rPr>
              <a:t>answer to improve</a:t>
            </a:r>
            <a:endParaRPr lang="en-GB" b="1" dirty="0">
              <a:latin typeface="Bliss 2 Bold" panose="0200050603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 smtClean="0">
                <a:latin typeface="Kristen ITC" panose="03050502040202030202" pitchFamily="66" charset="0"/>
              </a:rPr>
              <a:t>You could control the temperature. The beetroot should be of the same source and the same mass using a top pan balance. You could also do some repeats to get an average.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1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958</Words>
  <Application>Microsoft Office PowerPoint</Application>
  <PresentationFormat>Widescreen</PresentationFormat>
  <Paragraphs>68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Bliss 2 Bold</vt:lpstr>
      <vt:lpstr>Bliss 2 Regular</vt:lpstr>
      <vt:lpstr>Calibri</vt:lpstr>
      <vt:lpstr>Calibri Light</vt:lpstr>
      <vt:lpstr>Kristen ITC</vt:lpstr>
      <vt:lpstr>Office Theme</vt:lpstr>
      <vt:lpstr>PowerPoint Presentation</vt:lpstr>
      <vt:lpstr>Year 1 practicals: topic 2 Monday, 28 October 2019</vt:lpstr>
      <vt:lpstr>Year 1 practicals: topic 2 Monday, 28 October 2019</vt:lpstr>
      <vt:lpstr>Investigate membrane structure, including the effect of alcohol concentration or temperature on membrane permeability </vt:lpstr>
      <vt:lpstr> Investigate membrane structure, including the effect of alcohol concentration or temperature on membrane permeability  </vt:lpstr>
      <vt:lpstr>Investigate the effect of enzyme and substrate concentrations on the initial rates of reactions </vt:lpstr>
      <vt:lpstr> Investigate the effect of enzyme and substrate concentrations on the initial rates of reactions  </vt:lpstr>
      <vt:lpstr>Example question</vt:lpstr>
      <vt:lpstr>Example answer to improve</vt:lpstr>
      <vt:lpstr>What did you add to the answer?</vt:lpstr>
      <vt:lpstr>My model answer </vt:lpstr>
      <vt:lpstr>PowerPoint Presentation</vt:lpstr>
      <vt:lpstr>How would you change your answer if the command word was:</vt:lpstr>
      <vt:lpstr>How would you change your answer if the command word was:</vt:lpstr>
      <vt:lpstr>Independent practice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J Fenn</dc:creator>
  <cp:lastModifiedBy>Ms J Fenn</cp:lastModifiedBy>
  <cp:revision>34</cp:revision>
  <dcterms:created xsi:type="dcterms:W3CDTF">2019-10-11T11:42:28Z</dcterms:created>
  <dcterms:modified xsi:type="dcterms:W3CDTF">2019-10-28T16:42:15Z</dcterms:modified>
</cp:coreProperties>
</file>