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2" r:id="rId2"/>
    <p:sldId id="293" r:id="rId3"/>
    <p:sldId id="295" r:id="rId4"/>
    <p:sldId id="294" r:id="rId5"/>
    <p:sldId id="296" r:id="rId6"/>
    <p:sldId id="297" r:id="rId7"/>
    <p:sldId id="298" r:id="rId8"/>
    <p:sldId id="301" r:id="rId9"/>
    <p:sldId id="302" r:id="rId10"/>
    <p:sldId id="299" r:id="rId11"/>
    <p:sldId id="300" r:id="rId12"/>
  </p:sldIdLst>
  <p:sldSz cx="9904413" cy="6948488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A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395AD-EC20-6727-E62B-AECAF5AE4B58}" v="2" dt="2023-03-13T12:08:32.472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5100" autoAdjust="0"/>
  </p:normalViewPr>
  <p:slideViewPr>
    <p:cSldViewPr>
      <p:cViewPr varScale="1">
        <p:scale>
          <a:sx n="68" d="100"/>
          <a:sy n="68" d="100"/>
        </p:scale>
        <p:origin x="1236" y="72"/>
      </p:cViewPr>
      <p:guideLst>
        <p:guide orient="horz" pos="218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fene Guobadia" userId="S::afeneguobadia@student.draytonmanorhighschool.co.uk::36c5a5fd-5120-4e31-a152-cde4e8ccf0e1" providerId="AD" clId="Web-{9B5395AD-EC20-6727-E62B-AECAF5AE4B58}"/>
    <pc:docChg chg="modSld">
      <pc:chgData name="Afene Guobadia" userId="S::afeneguobadia@student.draytonmanorhighschool.co.uk::36c5a5fd-5120-4e31-a152-cde4e8ccf0e1" providerId="AD" clId="Web-{9B5395AD-EC20-6727-E62B-AECAF5AE4B58}" dt="2023-03-13T12:08:32.472" v="1" actId="1076"/>
      <pc:docMkLst>
        <pc:docMk/>
      </pc:docMkLst>
      <pc:sldChg chg="modSp">
        <pc:chgData name="Afene Guobadia" userId="S::afeneguobadia@student.draytonmanorhighschool.co.uk::36c5a5fd-5120-4e31-a152-cde4e8ccf0e1" providerId="AD" clId="Web-{9B5395AD-EC20-6727-E62B-AECAF5AE4B58}" dt="2023-03-13T12:08:32.472" v="1" actId="1076"/>
        <pc:sldMkLst>
          <pc:docMk/>
          <pc:sldMk cId="48895020" sldId="292"/>
        </pc:sldMkLst>
        <pc:spChg chg="mod">
          <ac:chgData name="Afene Guobadia" userId="S::afeneguobadia@student.draytonmanorhighschool.co.uk::36c5a5fd-5120-4e31-a152-cde4e8ccf0e1" providerId="AD" clId="Web-{9B5395AD-EC20-6727-E62B-AECAF5AE4B58}" dt="2023-03-13T12:08:32.472" v="1" actId="1076"/>
          <ac:spMkLst>
            <pc:docMk/>
            <pc:sldMk cId="48895020" sldId="292"/>
            <ac:spMk id="1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BDA900CB-BDA4-4DA7-BA18-2577F894C977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4538" y="744538"/>
            <a:ext cx="53086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A038B3F7-EEE6-418D-A8EF-3DDBE6D09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0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567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640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71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3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3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613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24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232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946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54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34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831" y="1389698"/>
            <a:ext cx="8501288" cy="1952654"/>
          </a:xfrm>
        </p:spPr>
        <p:txBody>
          <a:bodyPr anchor="b">
            <a:noAutofit/>
          </a:bodyPr>
          <a:lstStyle>
            <a:lvl1pPr>
              <a:defRPr sz="547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831" y="3551449"/>
            <a:ext cx="6933089" cy="17757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63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6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5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742831" y="3443362"/>
            <a:ext cx="8501288" cy="160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1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3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699" y="617643"/>
            <a:ext cx="2228493" cy="5944818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221" y="617643"/>
            <a:ext cx="6520405" cy="59448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7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4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80" y="2393368"/>
            <a:ext cx="8418751" cy="2229307"/>
          </a:xfrm>
        </p:spPr>
        <p:txBody>
          <a:bodyPr anchor="b">
            <a:normAutofit/>
          </a:bodyPr>
          <a:lstStyle>
            <a:lvl1pPr algn="l">
              <a:defRPr sz="4863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80" y="4687914"/>
            <a:ext cx="8418751" cy="1519981"/>
          </a:xfrm>
        </p:spPr>
        <p:txBody>
          <a:bodyPr anchor="t">
            <a:normAutofit/>
          </a:bodyPr>
          <a:lstStyle>
            <a:lvl1pPr marL="0" indent="0">
              <a:buNone/>
              <a:defRPr sz="2432">
                <a:solidFill>
                  <a:schemeClr val="tx2"/>
                </a:solidFill>
              </a:defRPr>
            </a:lvl1pPr>
            <a:lvl2pPr marL="463235" indent="0">
              <a:buNone/>
              <a:defRPr sz="1824">
                <a:solidFill>
                  <a:schemeClr val="tx1">
                    <a:tint val="75000"/>
                  </a:schemeClr>
                </a:solidFill>
              </a:defRPr>
            </a:lvl2pPr>
            <a:lvl3pPr marL="926470" indent="0">
              <a:buNone/>
              <a:defRPr sz="1621">
                <a:solidFill>
                  <a:schemeClr val="tx1">
                    <a:tint val="75000"/>
                  </a:schemeClr>
                </a:solidFill>
              </a:defRPr>
            </a:lvl3pPr>
            <a:lvl4pPr marL="138970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4pPr>
            <a:lvl5pPr marL="185294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5pPr>
            <a:lvl6pPr marL="231617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6pPr>
            <a:lvl7pPr marL="277941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7pPr>
            <a:lvl8pPr marL="324264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8pPr>
            <a:lvl9pPr marL="370588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92353" y="4660119"/>
            <a:ext cx="8501288" cy="160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96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21" y="1695431"/>
            <a:ext cx="4374449" cy="4780560"/>
          </a:xfrm>
        </p:spPr>
        <p:txBody>
          <a:bodyPr/>
          <a:lstStyle>
            <a:lvl1pPr>
              <a:defRPr sz="2837"/>
            </a:lvl1pPr>
            <a:lvl2pPr>
              <a:defRPr sz="2432"/>
            </a:lvl2pPr>
            <a:lvl3pPr>
              <a:defRPr sz="2026"/>
            </a:lvl3pPr>
            <a:lvl4pPr>
              <a:defRPr sz="1824"/>
            </a:lvl4pPr>
            <a:lvl5pPr>
              <a:defRPr sz="1824"/>
            </a:lvl5pPr>
            <a:lvl6pPr>
              <a:defRPr sz="1824"/>
            </a:lvl6pPr>
            <a:lvl7pPr>
              <a:defRPr sz="1824"/>
            </a:lvl7pPr>
            <a:lvl8pPr>
              <a:defRPr sz="1824"/>
            </a:lvl8pPr>
            <a:lvl9pPr>
              <a:defRPr sz="18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743" y="1695431"/>
            <a:ext cx="4374449" cy="4780560"/>
          </a:xfrm>
        </p:spPr>
        <p:txBody>
          <a:bodyPr/>
          <a:lstStyle>
            <a:lvl1pPr>
              <a:defRPr sz="2837"/>
            </a:lvl1pPr>
            <a:lvl2pPr>
              <a:defRPr sz="2432"/>
            </a:lvl2pPr>
            <a:lvl3pPr>
              <a:defRPr sz="2026"/>
            </a:lvl3pPr>
            <a:lvl4pPr>
              <a:defRPr sz="1824"/>
            </a:lvl4pPr>
            <a:lvl5pPr>
              <a:defRPr sz="1824"/>
            </a:lvl5pPr>
            <a:lvl6pPr>
              <a:defRPr sz="1824"/>
            </a:lvl6pPr>
            <a:lvl7pPr>
              <a:defRPr sz="1824"/>
            </a:lvl7pPr>
            <a:lvl8pPr>
              <a:defRPr sz="1824"/>
            </a:lvl8pPr>
            <a:lvl9pPr>
              <a:defRPr sz="18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6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0" y="1698519"/>
            <a:ext cx="4258898" cy="64820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26" b="0">
                <a:solidFill>
                  <a:schemeClr val="tx2"/>
                </a:solidFill>
              </a:defRPr>
            </a:lvl1pPr>
            <a:lvl2pPr marL="463235" indent="0">
              <a:buNone/>
              <a:defRPr sz="2026" b="1"/>
            </a:lvl2pPr>
            <a:lvl3pPr marL="926470" indent="0">
              <a:buNone/>
              <a:defRPr sz="1824" b="1"/>
            </a:lvl3pPr>
            <a:lvl4pPr marL="1389705" indent="0">
              <a:buNone/>
              <a:defRPr sz="1621" b="1"/>
            </a:lvl4pPr>
            <a:lvl5pPr marL="1852940" indent="0">
              <a:buNone/>
              <a:defRPr sz="1621" b="1"/>
            </a:lvl5pPr>
            <a:lvl6pPr marL="2316175" indent="0">
              <a:buNone/>
              <a:defRPr sz="1621" b="1"/>
            </a:lvl6pPr>
            <a:lvl7pPr marL="2779410" indent="0">
              <a:buNone/>
              <a:defRPr sz="1621" b="1"/>
            </a:lvl7pPr>
            <a:lvl8pPr marL="3242645" indent="0">
              <a:buNone/>
              <a:defRPr sz="1621" b="1"/>
            </a:lvl8pPr>
            <a:lvl9pPr marL="3705880" indent="0">
              <a:buNone/>
              <a:defRPr sz="162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220" y="2470574"/>
            <a:ext cx="4258898" cy="4003423"/>
          </a:xfrm>
        </p:spPr>
        <p:txBody>
          <a:bodyPr/>
          <a:lstStyle>
            <a:lvl1pPr>
              <a:defRPr sz="2432"/>
            </a:lvl1pPr>
            <a:lvl2pPr>
              <a:defRPr sz="2026"/>
            </a:lvl2pPr>
            <a:lvl3pPr>
              <a:defRPr sz="1824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0295" y="1698519"/>
            <a:ext cx="4258898" cy="64820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26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3235" indent="0">
              <a:buNone/>
              <a:defRPr sz="2026" b="1"/>
            </a:lvl2pPr>
            <a:lvl3pPr marL="926470" indent="0">
              <a:buNone/>
              <a:defRPr sz="1824" b="1"/>
            </a:lvl3pPr>
            <a:lvl4pPr marL="1389705" indent="0">
              <a:buNone/>
              <a:defRPr sz="1621" b="1"/>
            </a:lvl4pPr>
            <a:lvl5pPr marL="1852940" indent="0">
              <a:buNone/>
              <a:defRPr sz="1621" b="1"/>
            </a:lvl5pPr>
            <a:lvl6pPr marL="2316175" indent="0">
              <a:buNone/>
              <a:defRPr sz="1621" b="1"/>
            </a:lvl6pPr>
            <a:lvl7pPr marL="2779410" indent="0">
              <a:buNone/>
              <a:defRPr sz="1621" b="1"/>
            </a:lvl7pPr>
            <a:lvl8pPr marL="3242645" indent="0">
              <a:buNone/>
              <a:defRPr sz="1621" b="1"/>
            </a:lvl8pPr>
            <a:lvl9pPr marL="3705880" indent="0">
              <a:buNone/>
              <a:defRPr sz="162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0295" y="2470574"/>
            <a:ext cx="4258898" cy="4003423"/>
          </a:xfrm>
        </p:spPr>
        <p:txBody>
          <a:bodyPr/>
          <a:lstStyle>
            <a:lvl1pPr>
              <a:defRPr sz="2432"/>
            </a:lvl1pPr>
            <a:lvl2pPr>
              <a:defRPr sz="2026"/>
            </a:lvl2pPr>
            <a:lvl3pPr>
              <a:defRPr sz="1824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66989" y="4099178"/>
            <a:ext cx="4771295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01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8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1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20" y="802531"/>
            <a:ext cx="2317633" cy="1278522"/>
          </a:xfrm>
        </p:spPr>
        <p:txBody>
          <a:bodyPr anchor="b">
            <a:noAutofit/>
          </a:bodyPr>
          <a:lstStyle>
            <a:lvl1pPr algn="l">
              <a:defRPr sz="243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8934" y="802531"/>
            <a:ext cx="6190258" cy="5651437"/>
          </a:xfrm>
        </p:spPr>
        <p:txBody>
          <a:bodyPr/>
          <a:lstStyle>
            <a:lvl1pPr>
              <a:defRPr sz="3242"/>
            </a:lvl1pPr>
            <a:lvl2pPr>
              <a:defRPr sz="2837"/>
            </a:lvl2pPr>
            <a:lvl3pPr>
              <a:defRPr sz="2432"/>
            </a:lvl3pPr>
            <a:lvl4pPr>
              <a:defRPr sz="2026"/>
            </a:lvl4pPr>
            <a:lvl5pPr>
              <a:defRPr sz="2026"/>
            </a:lvl5pPr>
            <a:lvl6pPr>
              <a:defRPr sz="2026"/>
            </a:lvl6pPr>
            <a:lvl7pPr>
              <a:defRPr sz="2026"/>
            </a:lvl7pPr>
            <a:lvl8pPr>
              <a:defRPr sz="2026"/>
            </a:lvl8pPr>
            <a:lvl9pPr>
              <a:defRPr sz="20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22" y="2158664"/>
            <a:ext cx="2317633" cy="4299607"/>
          </a:xfrm>
        </p:spPr>
        <p:txBody>
          <a:bodyPr/>
          <a:lstStyle>
            <a:lvl1pPr marL="0" indent="0">
              <a:buNone/>
              <a:defRPr sz="1418"/>
            </a:lvl1pPr>
            <a:lvl2pPr marL="463235" indent="0">
              <a:buNone/>
              <a:defRPr sz="1216"/>
            </a:lvl2pPr>
            <a:lvl3pPr marL="926470" indent="0">
              <a:buNone/>
              <a:defRPr sz="1013"/>
            </a:lvl3pPr>
            <a:lvl4pPr marL="1389705" indent="0">
              <a:buNone/>
              <a:defRPr sz="912"/>
            </a:lvl4pPr>
            <a:lvl5pPr marL="1852940" indent="0">
              <a:buNone/>
              <a:defRPr sz="912"/>
            </a:lvl5pPr>
            <a:lvl6pPr marL="2316175" indent="0">
              <a:buNone/>
              <a:defRPr sz="912"/>
            </a:lvl6pPr>
            <a:lvl7pPr marL="2779410" indent="0">
              <a:buNone/>
              <a:defRPr sz="912"/>
            </a:lvl7pPr>
            <a:lvl8pPr marL="3242645" indent="0">
              <a:buNone/>
              <a:defRPr sz="912"/>
            </a:lvl8pPr>
            <a:lvl9pPr marL="3705880" indent="0">
              <a:buNone/>
              <a:defRPr sz="91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80921" y="3627390"/>
            <a:ext cx="5651437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4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21" y="802936"/>
            <a:ext cx="2320865" cy="1281610"/>
          </a:xfrm>
        </p:spPr>
        <p:txBody>
          <a:bodyPr anchor="b">
            <a:normAutofit/>
          </a:bodyPr>
          <a:lstStyle>
            <a:lvl1pPr algn="l">
              <a:defRPr sz="243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331" y="849261"/>
            <a:ext cx="6395398" cy="557303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42"/>
            </a:lvl1pPr>
            <a:lvl2pPr marL="463235" indent="0">
              <a:buNone/>
              <a:defRPr sz="2837"/>
            </a:lvl2pPr>
            <a:lvl3pPr marL="926470" indent="0">
              <a:buNone/>
              <a:defRPr sz="2432"/>
            </a:lvl3pPr>
            <a:lvl4pPr marL="1389705" indent="0">
              <a:buNone/>
              <a:defRPr sz="2026"/>
            </a:lvl4pPr>
            <a:lvl5pPr marL="1852940" indent="0">
              <a:buNone/>
              <a:defRPr sz="2026"/>
            </a:lvl5pPr>
            <a:lvl6pPr marL="2316175" indent="0">
              <a:buNone/>
              <a:defRPr sz="2026"/>
            </a:lvl6pPr>
            <a:lvl7pPr marL="2779410" indent="0">
              <a:buNone/>
              <a:defRPr sz="2026"/>
            </a:lvl7pPr>
            <a:lvl8pPr marL="3242645" indent="0">
              <a:buNone/>
              <a:defRPr sz="2026"/>
            </a:lvl8pPr>
            <a:lvl9pPr marL="3705880" indent="0">
              <a:buNone/>
              <a:defRPr sz="20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20" y="2161752"/>
            <a:ext cx="2317633" cy="4298798"/>
          </a:xfrm>
        </p:spPr>
        <p:txBody>
          <a:bodyPr/>
          <a:lstStyle>
            <a:lvl1pPr marL="0" indent="0">
              <a:buNone/>
              <a:defRPr sz="1418"/>
            </a:lvl1pPr>
            <a:lvl2pPr marL="463235" indent="0">
              <a:buNone/>
              <a:defRPr sz="1216"/>
            </a:lvl2pPr>
            <a:lvl3pPr marL="926470" indent="0">
              <a:buNone/>
              <a:defRPr sz="1013"/>
            </a:lvl3pPr>
            <a:lvl4pPr marL="1389705" indent="0">
              <a:buNone/>
              <a:defRPr sz="912"/>
            </a:lvl4pPr>
            <a:lvl5pPr marL="1852940" indent="0">
              <a:buNone/>
              <a:defRPr sz="912"/>
            </a:lvl5pPr>
            <a:lvl6pPr marL="2316175" indent="0">
              <a:buNone/>
              <a:defRPr sz="912"/>
            </a:lvl6pPr>
            <a:lvl7pPr marL="2779410" indent="0">
              <a:buNone/>
              <a:defRPr sz="912"/>
            </a:lvl7pPr>
            <a:lvl8pPr marL="3242645" indent="0">
              <a:buNone/>
              <a:defRPr sz="912"/>
            </a:lvl8pPr>
            <a:lvl9pPr marL="3705880" indent="0">
              <a:buNone/>
              <a:defRPr sz="91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8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3699"/>
            <a:ext cx="9904413" cy="231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221" y="540438"/>
            <a:ext cx="8913972" cy="1003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1" y="1621314"/>
            <a:ext cx="8913972" cy="4941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4413" cy="37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221" y="18530"/>
            <a:ext cx="3136397" cy="333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6">
                <a:solidFill>
                  <a:srgbClr val="FFFFFF"/>
                </a:solidFill>
              </a:defRPr>
            </a:lvl1pPr>
          </a:lstStyle>
          <a:p>
            <a:fld id="{E6238585-E87D-4DA5-8677-E531F6493E4C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155" y="18530"/>
            <a:ext cx="4456986" cy="333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3677" y="18530"/>
            <a:ext cx="1155515" cy="333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8" b="1">
                <a:solidFill>
                  <a:srgbClr val="FFFFFF"/>
                </a:solidFill>
              </a:defRPr>
            </a:lvl1pPr>
          </a:lstStyle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4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26470" rtl="0" eaLnBrk="1" latinLnBrk="0" hangingPunct="1">
        <a:spcBef>
          <a:spcPct val="0"/>
        </a:spcBef>
        <a:buNone/>
        <a:defRPr sz="4053" kern="1200" spc="-101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5294" indent="-185294" algn="l" defTabSz="9264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32" kern="1200">
          <a:solidFill>
            <a:schemeClr val="tx1"/>
          </a:solidFill>
          <a:latin typeface="+mn-lt"/>
          <a:ea typeface="+mn-ea"/>
          <a:cs typeface="+mn-cs"/>
        </a:defRPr>
      </a:lvl1pPr>
      <a:lvl2pPr marL="463235" indent="-185294" algn="l" defTabSz="9264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2pPr>
      <a:lvl3pPr marL="741176" indent="-185294" algn="l" defTabSz="92647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24" kern="1200">
          <a:solidFill>
            <a:schemeClr val="tx1"/>
          </a:solidFill>
          <a:latin typeface="+mn-lt"/>
          <a:ea typeface="+mn-ea"/>
          <a:cs typeface="+mn-cs"/>
        </a:defRPr>
      </a:lvl3pPr>
      <a:lvl4pPr marL="1019117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204411" indent="-138971" algn="l" defTabSz="92647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1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89705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6pPr>
      <a:lvl7pPr marL="1574999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7pPr>
      <a:lvl8pPr marL="1760293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8pPr>
      <a:lvl9pPr marL="1945587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1pPr>
      <a:lvl2pPr marL="46323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2pPr>
      <a:lvl3pPr marL="92647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3pPr>
      <a:lvl4pPr marL="138970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4pPr>
      <a:lvl5pPr marL="185294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5pPr>
      <a:lvl6pPr marL="231617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6pPr>
      <a:lvl7pPr marL="277941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7pPr>
      <a:lvl8pPr marL="324264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8pPr>
      <a:lvl9pPr marL="370588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Gas Exchange and Diffusion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65361"/>
            <a:ext cx="3273036" cy="22888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Describe the function of these cells in the trachea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592"/>
          <a:stretch/>
        </p:blipFill>
        <p:spPr>
          <a:xfrm>
            <a:off x="775742" y="809948"/>
            <a:ext cx="2464021" cy="936104"/>
          </a:xfrm>
          <a:prstGeom prst="rect">
            <a:avLst/>
          </a:prstGeom>
        </p:spPr>
      </p:pic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3440038" y="465361"/>
            <a:ext cx="2968078" cy="639325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are the alveoli adapted for quick and efficient gas exchange?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6536383" y="465361"/>
            <a:ext cx="3273036" cy="22888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mic Sans MS" charset="0"/>
                <a:ea typeface="Comic Sans MS" charset="0"/>
                <a:cs typeface="Comic Sans MS" charset="0"/>
              </a:rPr>
              <a:t>Define Fick’s </a:t>
            </a: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Law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does this relate to the rate of diffusion?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6536383" y="2852914"/>
            <a:ext cx="3273036" cy="401699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does having cystic fibrosis effect gas exchange?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4"/>
              <p:cNvSpPr txBox="1">
                <a:spLocks noChangeArrowheads="1"/>
              </p:cNvSpPr>
              <p:nvPr/>
            </p:nvSpPr>
            <p:spPr bwMode="auto">
              <a:xfrm>
                <a:off x="133166" y="2841625"/>
                <a:ext cx="3234864" cy="40169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dirty="0">
                    <a:latin typeface="Comic Sans MS" charset="0"/>
                    <a:ea typeface="Comic Sans MS" charset="0"/>
                    <a:cs typeface="Comic Sans MS" charset="0"/>
                  </a:rPr>
                  <a:t>How does surface area to volume ratio affect diffusion?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𝑆𝑢𝑟𝑓𝑎𝑐𝑒</m:t>
                      </m:r>
                      <m:r>
                        <a:rPr lang="en-US" sz="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𝑎𝑟𝑒𝑎</m:t>
                      </m:r>
                      <m:r>
                        <a:rPr lang="en-US" sz="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:</m:t>
                      </m:r>
                      <m:r>
                        <a:rPr lang="en-US" sz="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𝑉𝑜𝑙</m:t>
                      </m:r>
                      <m:r>
                        <a:rPr lang="en-US" sz="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sz="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𝑠𝑢𝑟𝑓𝑎𝑐𝑒</m:t>
                          </m:r>
                          <m:r>
                            <a:rPr lang="en-US" sz="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𝑎𝑟𝑒𝑎</m:t>
                          </m:r>
                        </m:num>
                        <m:den>
                          <m:r>
                            <a:rPr lang="en-US" sz="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𝑣𝑜𝑙𝑢𝑚𝑒</m:t>
                          </m:r>
                        </m:den>
                      </m:f>
                    </m:oMath>
                  </m:oMathPara>
                </a14:m>
                <a:endParaRPr lang="en-US" sz="800" dirty="0">
                  <a:solidFill>
                    <a:schemeClr val="tx1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1000" dirty="0">
                  <a:latin typeface="Comic Sans MS" pitchFamily="66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1000" dirty="0">
                  <a:latin typeface="Comic Sans MS" pitchFamily="66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1000" dirty="0">
                  <a:latin typeface="Comic Sans MS" pitchFamily="66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1000" dirty="0">
                  <a:latin typeface="Comic Sans MS" pitchFamily="66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1000" dirty="0">
                  <a:latin typeface="Comic Sans MS" pitchFamily="66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1000" dirty="0">
                    <a:latin typeface="Comic Sans MS" pitchFamily="66" charset="0"/>
                  </a:rPr>
                  <a:t>Complete the table</a:t>
                </a:r>
              </a:p>
            </p:txBody>
          </p:sp>
        </mc:Choice>
        <mc:Fallback xmlns="">
          <p:sp>
            <p:nvSpPr>
              <p:cNvPr id="20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6" y="2841625"/>
                <a:ext cx="3234864" cy="401699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54" y="4482356"/>
            <a:ext cx="3087465" cy="2297832"/>
          </a:xfrm>
          <a:prstGeom prst="rect">
            <a:avLst/>
          </a:prstGeom>
        </p:spPr>
      </p:pic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660269"/>
              </p:ext>
            </p:extLst>
          </p:nvPr>
        </p:nvGraphicFramePr>
        <p:xfrm>
          <a:off x="199676" y="4950363"/>
          <a:ext cx="3083668" cy="1836008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0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Length of side</a:t>
                      </a:r>
                    </a:p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(cm)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Surface Area</a:t>
                      </a:r>
                    </a:p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(cm</a:t>
                      </a:r>
                      <a:r>
                        <a:rPr lang="en-US" sz="1000" baseline="30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Volume</a:t>
                      </a:r>
                    </a:p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(cm</a:t>
                      </a:r>
                      <a:r>
                        <a:rPr lang="en-US" sz="1000" baseline="300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Surface Area: 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1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Comic Sans MS" panose="030F0702030302020204" pitchFamily="66" charset="0"/>
                        </a:rPr>
                        <a:t>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42">
                <a:tc>
                  <a:txBody>
                    <a:bodyPr/>
                    <a:lstStyle/>
                    <a:p>
                      <a:pPr algn="ctr"/>
                      <a:r>
                        <a:rPr lang="is-IS" sz="1000">
                          <a:effectLst/>
                          <a:latin typeface="Comic Sans MS" panose="030F0702030302020204" pitchFamily="66" charset="0"/>
                        </a:rPr>
                        <a:t>2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00" dirty="0">
                          <a:effectLst/>
                          <a:latin typeface="Comic Sans MS" panose="030F0702030302020204" pitchFamily="66" charset="0"/>
                        </a:rPr>
                        <a:t>24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4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Comic Sans MS" panose="030F0702030302020204" pitchFamily="66" charset="0"/>
                        </a:rPr>
                        <a:t>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Comic Sans MS" panose="030F0702030302020204" pitchFamily="66" charset="0"/>
                        </a:rPr>
                        <a:t>54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00" dirty="0">
                          <a:effectLst/>
                          <a:latin typeface="Comic Sans MS" panose="030F0702030302020204" pitchFamily="66" charset="0"/>
                        </a:rPr>
                        <a:t>27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s-IS" sz="10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4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4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Comic Sans MS" panose="030F0702030302020204" pitchFamily="66" charset="0"/>
                        </a:rPr>
                        <a:t>96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Comic Sans MS" panose="030F0702030302020204" pitchFamily="66" charset="0"/>
                        </a:rPr>
                        <a:t>64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9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Monohybrid Crosses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65361"/>
            <a:ext cx="2664296" cy="12086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are homologous chromosomes?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2863974" y="465361"/>
            <a:ext cx="3384376" cy="12086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did the work of </a:t>
            </a:r>
            <a:r>
              <a:rPr lang="en-US" sz="1000" dirty="0" err="1">
                <a:latin typeface="Comic Sans MS" charset="0"/>
                <a:ea typeface="Comic Sans MS" charset="0"/>
                <a:cs typeface="Comic Sans MS" charset="0"/>
              </a:rPr>
              <a:t>Gregor</a:t>
            </a: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 Mendel influence our current knowledge of genetics?</a:t>
            </a:r>
            <a:endParaRPr lang="en-US" sz="1000" dirty="0">
              <a:latin typeface="Comic Sans MS" pitchFamily="66" charset="0"/>
            </a:endParaRPr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755831"/>
              </p:ext>
            </p:extLst>
          </p:nvPr>
        </p:nvGraphicFramePr>
        <p:xfrm>
          <a:off x="94994" y="1761508"/>
          <a:ext cx="6153356" cy="50096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2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146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Comic Sans MS" panose="030F0702030302020204" pitchFamily="66" charset="0"/>
                        </a:rPr>
                        <a:t>Keyword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Comic Sans MS" panose="030F0702030302020204" pitchFamily="66" charset="0"/>
                        </a:rPr>
                        <a:t>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Comic Sans MS" panose="030F0702030302020204" pitchFamily="66" charset="0"/>
                        </a:rPr>
                        <a:t>Gene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Comic Sans MS" panose="030F0702030302020204" pitchFamily="66" charset="0"/>
                        </a:rPr>
                        <a:t>Allele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Comic Sans MS" panose="030F0702030302020204" pitchFamily="66" charset="0"/>
                        </a:rPr>
                        <a:t>Dominant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i="1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870090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Comic Sans MS" panose="030F0702030302020204" pitchFamily="66" charset="0"/>
                        </a:rPr>
                        <a:t>Recessive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i="1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387305"/>
                  </a:ext>
                </a:extLst>
              </a:tr>
              <a:tr h="615056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Comic Sans MS" panose="030F0702030302020204" pitchFamily="66" charset="0"/>
                        </a:rPr>
                        <a:t>Monohybrid inheritance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000" dirty="0">
                        <a:solidFill>
                          <a:schemeClr val="accent5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Comic Sans MS" panose="030F0702030302020204" pitchFamily="66" charset="0"/>
                        </a:rPr>
                        <a:t>Genotype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Comic Sans MS" panose="030F0702030302020204" pitchFamily="66" charset="0"/>
                        </a:rPr>
                        <a:t>Phenotype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altLang="en-US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Comic Sans MS" panose="030F0702030302020204" pitchFamily="66" charset="0"/>
                        </a:rPr>
                        <a:t>Heterozygous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 u="none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r>
                        <a:rPr lang="en-GB" sz="1000" b="0" dirty="0">
                          <a:latin typeface="Comic Sans MS" panose="030F0702030302020204" pitchFamily="66" charset="0"/>
                        </a:rPr>
                        <a:t>Homozygous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altLang="en-US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6420765" y="465360"/>
            <a:ext cx="3384376" cy="63058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out a </a:t>
            </a:r>
            <a:r>
              <a:rPr lang="en-US" sz="1000" dirty="0" err="1">
                <a:latin typeface="Comic Sans MS" charset="0"/>
                <a:ea typeface="Comic Sans MS" charset="0"/>
                <a:cs typeface="Comic Sans MS" charset="0"/>
              </a:rPr>
              <a:t>Punnet</a:t>
            </a: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 square to predict what % of offspring will have cystic fibrosis from the following parents.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dirty="0">
                <a:latin typeface="Comic Sans MS" charset="0"/>
              </a:rPr>
              <a:t>Homozygous recessive mother, homozygous dominant father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dirty="0">
                <a:latin typeface="Comic Sans MS" charset="0"/>
              </a:rPr>
              <a:t>Heterozygous father, homozygous recessive mother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dirty="0">
                <a:latin typeface="Comic Sans MS" charset="0"/>
              </a:rPr>
              <a:t>Both parents heterozygous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8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Genetic Screening</a:t>
            </a: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120970" y="463445"/>
            <a:ext cx="2238948" cy="43050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latin typeface="Comic Sans MS" charset="0"/>
              </a:rPr>
              <a:t>Amniocentesis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When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Method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Risks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2503934" y="463444"/>
            <a:ext cx="2304256" cy="43050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latin typeface="Comic Sans MS" charset="0"/>
              </a:rPr>
              <a:t>Chorionic Villus Sampling (CVS)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When 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Method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Risks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4963296" y="463443"/>
            <a:ext cx="2297556" cy="43050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altLang="en-US" sz="1000" b="1" dirty="0">
                <a:latin typeface="Comic Sans MS" panose="030F0702030302020204" pitchFamily="66" charset="0"/>
              </a:rPr>
              <a:t>Non-invasive prenatal diagnosis (</a:t>
            </a:r>
            <a:r>
              <a:rPr lang="en-GB" altLang="en-US" sz="1000" b="1" dirty="0" err="1">
                <a:latin typeface="Comic Sans MS" panose="030F0702030302020204" pitchFamily="66" charset="0"/>
              </a:rPr>
              <a:t>NIPD</a:t>
            </a:r>
            <a:r>
              <a:rPr lang="en-GB" altLang="en-US" sz="1000" b="1" dirty="0"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When 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Method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Risks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7472486" y="463443"/>
            <a:ext cx="2336387" cy="43050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altLang="en-US" sz="1000" b="1" dirty="0">
                <a:latin typeface="Comic Sans MS" panose="030F0702030302020204" pitchFamily="66" charset="0"/>
              </a:rPr>
              <a:t>Pre-Implantation Genetic Diagnosis (</a:t>
            </a:r>
            <a:r>
              <a:rPr lang="en-GB" altLang="en-US" sz="1000" b="1" dirty="0" err="1">
                <a:latin typeface="Comic Sans MS" panose="030F0702030302020204" pitchFamily="66" charset="0"/>
              </a:rPr>
              <a:t>NIPD</a:t>
            </a:r>
            <a:r>
              <a:rPr lang="en-GB" altLang="en-US" sz="1000" b="1" dirty="0"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When 			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Method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Risks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102218" y="4854017"/>
            <a:ext cx="2905772" cy="19171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How are samples tested?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3184263" y="4859289"/>
            <a:ext cx="6624609" cy="19171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What are the ethics and social implications of genetic testing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7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2863974" y="2178101"/>
            <a:ext cx="6945445" cy="470825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a phospholipid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Membrane Structure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65361"/>
            <a:ext cx="2664296" cy="25048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the role of the cell surface membrane?</a:t>
            </a: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94994" y="3114204"/>
            <a:ext cx="2664296" cy="374441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a phospholipid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2863974" y="465361"/>
            <a:ext cx="3240360" cy="15687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 the properties of the phospholipid allow it to form a bilayer? 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094" y="3511850"/>
            <a:ext cx="4819248" cy="2596578"/>
          </a:xfrm>
          <a:prstGeom prst="rect">
            <a:avLst/>
          </a:prstGeom>
        </p:spPr>
      </p:pic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6178879" y="465361"/>
            <a:ext cx="3630539" cy="15687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Explain why it is known as the “Fluid Mosaic Model”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4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Transport Across a Membrane</a:t>
            </a: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7125830" y="449908"/>
            <a:ext cx="2664296" cy="633050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i="1" dirty="0">
                <a:solidFill>
                  <a:schemeClr val="accent3"/>
                </a:solidFill>
                <a:latin typeface="Comic Sans MS" charset="0"/>
                <a:ea typeface="Comic Sans MS" charset="0"/>
                <a:cs typeface="Comic Sans MS" charset="0"/>
              </a:rPr>
              <a:t>Core Practical: Beetroot</a:t>
            </a: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Independent variable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Dependent variable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Control variables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Method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Expected results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88240"/>
              </p:ext>
            </p:extLst>
          </p:nvPr>
        </p:nvGraphicFramePr>
        <p:xfrm>
          <a:off x="-13404" y="449907"/>
          <a:ext cx="7053844" cy="6408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6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6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9176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Diffusion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Facilitated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Diffusion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Osmosis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Active Transport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Exocytosis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Endocytosis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3858">
                <a:tc>
                  <a:txBody>
                    <a:bodyPr/>
                    <a:lstStyle/>
                    <a:p>
                      <a:pPr algn="ctr"/>
                      <a:r>
                        <a:rPr lang="en-GB" sz="900" i="1" dirty="0">
                          <a:latin typeface="Comic Sans MS" panose="030F0702030302020204" pitchFamily="66" charset="0"/>
                        </a:rPr>
                        <a:t>Concentration gradient…</a:t>
                      </a:r>
                      <a:endParaRPr lang="en-GB" sz="900" b="1" i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solidFill>
                          <a:schemeClr val="accent5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627">
                <a:tc>
                  <a:txBody>
                    <a:bodyPr/>
                    <a:lstStyle/>
                    <a:p>
                      <a:pPr algn="ctr"/>
                      <a:r>
                        <a:rPr lang="en-GB" sz="900" i="1" dirty="0">
                          <a:latin typeface="Comic Sans MS" panose="030F0702030302020204" pitchFamily="66" charset="0"/>
                        </a:rPr>
                        <a:t>Molecules</a:t>
                      </a:r>
                      <a:r>
                        <a:rPr lang="en-GB" sz="900" i="1" baseline="0" dirty="0">
                          <a:latin typeface="Comic Sans MS" panose="030F0702030302020204" pitchFamily="66" charset="0"/>
                        </a:rPr>
                        <a:t> involved…</a:t>
                      </a:r>
                      <a:endParaRPr lang="en-GB" sz="900" b="1" i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5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596">
                <a:tc>
                  <a:txBody>
                    <a:bodyPr/>
                    <a:lstStyle/>
                    <a:p>
                      <a:pPr algn="ctr"/>
                      <a:r>
                        <a:rPr lang="en-GB" sz="900" i="1" dirty="0">
                          <a:latin typeface="Comic Sans MS" panose="030F0702030302020204" pitchFamily="66" charset="0"/>
                        </a:rPr>
                        <a:t>Moves through…</a:t>
                      </a:r>
                      <a:endParaRPr lang="en-GB" sz="900" b="1" i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5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8835">
                <a:tc>
                  <a:txBody>
                    <a:bodyPr/>
                    <a:lstStyle/>
                    <a:p>
                      <a:pPr algn="ctr"/>
                      <a:r>
                        <a:rPr lang="en-GB" sz="900" i="1" dirty="0">
                          <a:latin typeface="Comic Sans MS" panose="030F0702030302020204" pitchFamily="66" charset="0"/>
                        </a:rPr>
                        <a:t>Energy…</a:t>
                      </a:r>
                      <a:endParaRPr lang="en-GB" sz="900" b="1" i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solidFill>
                          <a:schemeClr val="accent5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4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Cystic Fibrosis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65361"/>
            <a:ext cx="2768980" cy="12086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causes Cystic Fibrosis?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79787"/>
              </p:ext>
            </p:extLst>
          </p:nvPr>
        </p:nvGraphicFramePr>
        <p:xfrm>
          <a:off x="3007990" y="474348"/>
          <a:ext cx="6801429" cy="4512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7143">
                  <a:extLst>
                    <a:ext uri="{9D8B030D-6E8A-4147-A177-3AD203B41FA5}">
                      <a16:colId xmlns:a16="http://schemas.microsoft.com/office/drawing/2014/main" val="4148710795"/>
                    </a:ext>
                  </a:extLst>
                </a:gridCol>
                <a:gridCol w="2267143">
                  <a:extLst>
                    <a:ext uri="{9D8B030D-6E8A-4147-A177-3AD203B41FA5}">
                      <a16:colId xmlns:a16="http://schemas.microsoft.com/office/drawing/2014/main" val="3231796446"/>
                    </a:ext>
                  </a:extLst>
                </a:gridCol>
                <a:gridCol w="2267143">
                  <a:extLst>
                    <a:ext uri="{9D8B030D-6E8A-4147-A177-3AD203B41FA5}">
                      <a16:colId xmlns:a16="http://schemas.microsoft.com/office/drawing/2014/main" val="2836341443"/>
                    </a:ext>
                  </a:extLst>
                </a:gridCol>
              </a:tblGrid>
              <a:tr h="413951">
                <a:tc gridSpan="3"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Describe the movement of</a:t>
                      </a:r>
                      <a:r>
                        <a:rPr lang="en-GB" sz="1000" baseline="0" dirty="0">
                          <a:latin typeface="Comic Sans MS" panose="030F0702030302020204" pitchFamily="66" charset="0"/>
                        </a:rPr>
                        <a:t> ions between the cells and the mucus in these scenarios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023028"/>
                  </a:ext>
                </a:extLst>
              </a:tr>
              <a:tr h="413951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Excess Water in Mucus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Too Little Water</a:t>
                      </a:r>
                      <a:r>
                        <a:rPr lang="en-GB" sz="1000" baseline="0" dirty="0">
                          <a:latin typeface="Comic Sans MS" panose="030F0702030302020204" pitchFamily="66" charset="0"/>
                        </a:rPr>
                        <a:t> in Mucus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With Cystic Fibrosis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4006844"/>
                  </a:ext>
                </a:extLst>
              </a:tr>
              <a:tr h="3684162"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969509"/>
                  </a:ext>
                </a:extLst>
              </a:tr>
            </a:tbl>
          </a:graphicData>
        </a:graphic>
      </p:graphicFrame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94994" y="1761505"/>
            <a:ext cx="2768980" cy="248696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does having cystic fibrosis affect the lungs?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94994" y="4338340"/>
            <a:ext cx="2768980" cy="248696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does having cystic fibrosis affect the digestive system?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990" y="5274444"/>
            <a:ext cx="2158818" cy="127070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94" y="5267913"/>
            <a:ext cx="2152910" cy="127723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6" t="20822" r="5610" b="15819"/>
          <a:stretch/>
        </p:blipFill>
        <p:spPr bwMode="auto">
          <a:xfrm>
            <a:off x="7717690" y="5224239"/>
            <a:ext cx="1942305" cy="132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98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Protein Structure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65361"/>
            <a:ext cx="2192916" cy="135269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List some functions of proteins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2359918" y="465361"/>
            <a:ext cx="2664296" cy="34409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the basic structure of an amino acid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94994" y="4022029"/>
            <a:ext cx="4353156" cy="280327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Structures of a Protein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b="1" dirty="0">
                <a:latin typeface="Comic Sans MS" pitchFamily="66" charset="0"/>
              </a:rPr>
              <a:t>Primary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b="1" dirty="0">
                <a:latin typeface="Comic Sans MS" pitchFamily="66" charset="0"/>
              </a:rPr>
              <a:t>Secondary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b="1" dirty="0">
                <a:latin typeface="Comic Sans MS" pitchFamily="66" charset="0"/>
              </a:rPr>
              <a:t>Tertiary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b="1" dirty="0">
                <a:latin typeface="Comic Sans MS" pitchFamily="66" charset="0"/>
              </a:rPr>
              <a:t>Quaternary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5096222" y="465360"/>
            <a:ext cx="4711665" cy="284700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the dipeptide formed in this reaction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78656" y="1933797"/>
            <a:ext cx="2192916" cy="197249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reaction joins amino acids together?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bond holds two amino acids together?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reaction breaks apart amino acids?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612" b="76950"/>
          <a:stretch/>
        </p:blipFill>
        <p:spPr>
          <a:xfrm>
            <a:off x="5748803" y="854882"/>
            <a:ext cx="3406502" cy="782211"/>
          </a:xfrm>
          <a:prstGeom prst="rect">
            <a:avLst/>
          </a:prstGeom>
        </p:spPr>
      </p:pic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6584177" y="3399827"/>
            <a:ext cx="3223709" cy="344093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Compare the structures of: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Globular Proteins – give an example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Fibrous Proteins – give an example</a:t>
            </a: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4567952" y="5505921"/>
            <a:ext cx="1896424" cy="13193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determines a conjugated protein?</a:t>
            </a: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4592167" y="3993751"/>
            <a:ext cx="1872208" cy="14247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is the tertiary structure affected by an increase in temperature?</a:t>
            </a: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8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Enzymes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65361"/>
            <a:ext cx="2408940" cy="236081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Define these terms: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Catalyst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Enzyme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Activation Energy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7136681" y="465361"/>
            <a:ext cx="2664296" cy="633050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i="1" dirty="0">
                <a:solidFill>
                  <a:schemeClr val="accent3"/>
                </a:solidFill>
                <a:latin typeface="Comic Sans MS" charset="0"/>
                <a:ea typeface="Comic Sans MS" charset="0"/>
                <a:cs typeface="Comic Sans MS" charset="0"/>
              </a:rPr>
              <a:t>Core Practical: Enzymes</a:t>
            </a: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Independent variable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Dependent variable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Control variables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Method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Expected results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94994" y="4377631"/>
            <a:ext cx="2408940" cy="241823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is the difference between intracellular and extracellular enzymes?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Give an example of each</a:t>
            </a: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2647950" y="465361"/>
            <a:ext cx="2160240" cy="382480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Describe the lock and key theory. You could draw a diagram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2625272" y="4377631"/>
            <a:ext cx="2182918" cy="24182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Describe the induced fit theory. You could draw a diagram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94994" y="2913633"/>
            <a:ext cx="2408940" cy="137653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 enzymes reduce the activation energy?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4880976" y="448712"/>
            <a:ext cx="2182918" cy="63471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does </a:t>
            </a:r>
            <a:r>
              <a:rPr lang="en-US" sz="1000" b="1" dirty="0">
                <a:latin typeface="Comic Sans MS" charset="0"/>
                <a:ea typeface="Comic Sans MS" charset="0"/>
                <a:cs typeface="Comic Sans MS" charset="0"/>
              </a:rPr>
              <a:t>temperature</a:t>
            </a: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 affect the rate of an enzyme controlled reaction? Draw a graph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does </a:t>
            </a:r>
            <a:r>
              <a:rPr lang="en-US" sz="1000" b="1" dirty="0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 affect the rate of an enzyme controlled reaction? Draw a graph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does </a:t>
            </a:r>
            <a:r>
              <a:rPr lang="en-US" sz="1000" b="1" dirty="0">
                <a:latin typeface="Comic Sans MS" charset="0"/>
                <a:ea typeface="Comic Sans MS" charset="0"/>
                <a:cs typeface="Comic Sans MS" charset="0"/>
              </a:rPr>
              <a:t>enzyme concentration </a:t>
            </a: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affect the rate of an enzyme controlled reaction? Draw a graph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does </a:t>
            </a:r>
            <a:r>
              <a:rPr lang="en-US" sz="1000" b="1" dirty="0">
                <a:latin typeface="Comic Sans MS" charset="0"/>
                <a:ea typeface="Comic Sans MS" charset="0"/>
                <a:cs typeface="Comic Sans MS" charset="0"/>
              </a:rPr>
              <a:t>substrate concentration</a:t>
            </a: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 affect the rate of an enzyme controlled reaction? Draw a graph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7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Nucleic Acids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49908"/>
            <a:ext cx="3774497" cy="178474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a nucleotide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80838"/>
              </p:ext>
            </p:extLst>
          </p:nvPr>
        </p:nvGraphicFramePr>
        <p:xfrm>
          <a:off x="125013" y="3474244"/>
          <a:ext cx="3744477" cy="3312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59">
                  <a:extLst>
                    <a:ext uri="{9D8B030D-6E8A-4147-A177-3AD203B41FA5}">
                      <a16:colId xmlns:a16="http://schemas.microsoft.com/office/drawing/2014/main" val="4156074108"/>
                    </a:ext>
                  </a:extLst>
                </a:gridCol>
                <a:gridCol w="1248159">
                  <a:extLst>
                    <a:ext uri="{9D8B030D-6E8A-4147-A177-3AD203B41FA5}">
                      <a16:colId xmlns:a16="http://schemas.microsoft.com/office/drawing/2014/main" val="467207376"/>
                    </a:ext>
                  </a:extLst>
                </a:gridCol>
                <a:gridCol w="1248159">
                  <a:extLst>
                    <a:ext uri="{9D8B030D-6E8A-4147-A177-3AD203B41FA5}">
                      <a16:colId xmlns:a16="http://schemas.microsoft.com/office/drawing/2014/main" val="2998792733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DNA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RNA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205275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Name of sugar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3612164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Double</a:t>
                      </a:r>
                      <a:r>
                        <a:rPr lang="en-GB" sz="1000" baseline="0" dirty="0">
                          <a:latin typeface="Comic Sans MS" panose="030F0702030302020204" pitchFamily="66" charset="0"/>
                        </a:rPr>
                        <a:t> or single stranded?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0834400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Nitrogenous</a:t>
                      </a:r>
                      <a:r>
                        <a:rPr lang="en-GB" sz="1000" baseline="0" dirty="0">
                          <a:latin typeface="Comic Sans MS" panose="030F0702030302020204" pitchFamily="66" charset="0"/>
                        </a:rPr>
                        <a:t> bases present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6451224"/>
                  </a:ext>
                </a:extLst>
              </a:tr>
            </a:tbl>
          </a:graphicData>
        </a:graphic>
      </p:graphicFrame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94994" y="2306663"/>
            <a:ext cx="3774497" cy="10955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bond is formed between the back-bone of DNA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4016102" y="449907"/>
            <a:ext cx="2823353" cy="633670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a DNA nucleic acid 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6986066" y="449907"/>
            <a:ext cx="2823353" cy="633670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an RNA nucleic acid 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4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Protein Synthesis</a:t>
            </a: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7122765" y="503281"/>
            <a:ext cx="2686653" cy="635533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Complete the diagram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Fill in the template strand of DNA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Write in the complimentary mRNA molecule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in the correct anticodons on the </a:t>
            </a:r>
            <a:r>
              <a:rPr lang="en-US" sz="1000" dirty="0" err="1">
                <a:latin typeface="Comic Sans MS" charset="0"/>
                <a:ea typeface="Comic Sans MS" charset="0"/>
                <a:cs typeface="Comic Sans MS" charset="0"/>
              </a:rPr>
              <a:t>tRNA</a:t>
            </a: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 molecule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353746"/>
              </p:ext>
            </p:extLst>
          </p:nvPr>
        </p:nvGraphicFramePr>
        <p:xfrm>
          <a:off x="2575942" y="521916"/>
          <a:ext cx="4248472" cy="6264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8700">
                  <a:extLst>
                    <a:ext uri="{9D8B030D-6E8A-4147-A177-3AD203B41FA5}">
                      <a16:colId xmlns:a16="http://schemas.microsoft.com/office/drawing/2014/main" val="4156074108"/>
                    </a:ext>
                  </a:extLst>
                </a:gridCol>
                <a:gridCol w="1674886">
                  <a:extLst>
                    <a:ext uri="{9D8B030D-6E8A-4147-A177-3AD203B41FA5}">
                      <a16:colId xmlns:a16="http://schemas.microsoft.com/office/drawing/2014/main" val="467207376"/>
                    </a:ext>
                  </a:extLst>
                </a:gridCol>
                <a:gridCol w="1674886">
                  <a:extLst>
                    <a:ext uri="{9D8B030D-6E8A-4147-A177-3AD203B41FA5}">
                      <a16:colId xmlns:a16="http://schemas.microsoft.com/office/drawing/2014/main" val="2998792733"/>
                    </a:ext>
                  </a:extLst>
                </a:gridCol>
              </a:tblGrid>
              <a:tr h="783087"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Transcription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Translation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205275"/>
                  </a:ext>
                </a:extLst>
              </a:tr>
              <a:tr h="78308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Location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3612164"/>
                  </a:ext>
                </a:extLst>
              </a:tr>
              <a:tr h="78308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Molecules</a:t>
                      </a:r>
                      <a:r>
                        <a:rPr lang="en-GB" sz="1000" baseline="0" dirty="0">
                          <a:latin typeface="Comic Sans MS" panose="030F0702030302020204" pitchFamily="66" charset="0"/>
                        </a:rPr>
                        <a:t> Involved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0834400"/>
                  </a:ext>
                </a:extLst>
              </a:tr>
              <a:tr h="783087">
                <a:tc rowSpan="5"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5 Step Summary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6451224"/>
                  </a:ext>
                </a:extLst>
              </a:tr>
              <a:tr h="783087">
                <a:tc vMerge="1"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6458657"/>
                  </a:ext>
                </a:extLst>
              </a:tr>
              <a:tr h="783087">
                <a:tc vMerge="1"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0558436"/>
                  </a:ext>
                </a:extLst>
              </a:tr>
              <a:tr h="783087">
                <a:tc vMerge="1"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46865"/>
                  </a:ext>
                </a:extLst>
              </a:tr>
              <a:tr h="783087">
                <a:tc vMerge="1"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562124"/>
                  </a:ext>
                </a:extLst>
              </a:tr>
            </a:tbl>
          </a:graphicData>
        </a:graphic>
      </p:graphicFrame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94994" y="503281"/>
            <a:ext cx="2336932" cy="626469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is meant by these terms: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latin typeface="Comic Sans MS" charset="0"/>
              </a:rPr>
              <a:t>Genetic Code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latin typeface="Comic Sans MS" charset="0"/>
              </a:rPr>
              <a:t>Near-universal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latin typeface="Comic Sans MS" charset="0"/>
              </a:rPr>
              <a:t>Degenerate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latin typeface="Comic Sans MS" charset="0"/>
              </a:rPr>
              <a:t>Non-overlapping</a:t>
            </a: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0557" b="5944"/>
          <a:stretch/>
        </p:blipFill>
        <p:spPr>
          <a:xfrm>
            <a:off x="7261402" y="2106092"/>
            <a:ext cx="240937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5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DNA Replication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49908"/>
            <a:ext cx="3774497" cy="178474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a nucleotide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80838"/>
              </p:ext>
            </p:extLst>
          </p:nvPr>
        </p:nvGraphicFramePr>
        <p:xfrm>
          <a:off x="125013" y="3474244"/>
          <a:ext cx="3744477" cy="3312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59">
                  <a:extLst>
                    <a:ext uri="{9D8B030D-6E8A-4147-A177-3AD203B41FA5}">
                      <a16:colId xmlns:a16="http://schemas.microsoft.com/office/drawing/2014/main" val="4156074108"/>
                    </a:ext>
                  </a:extLst>
                </a:gridCol>
                <a:gridCol w="1248159">
                  <a:extLst>
                    <a:ext uri="{9D8B030D-6E8A-4147-A177-3AD203B41FA5}">
                      <a16:colId xmlns:a16="http://schemas.microsoft.com/office/drawing/2014/main" val="467207376"/>
                    </a:ext>
                  </a:extLst>
                </a:gridCol>
                <a:gridCol w="1248159">
                  <a:extLst>
                    <a:ext uri="{9D8B030D-6E8A-4147-A177-3AD203B41FA5}">
                      <a16:colId xmlns:a16="http://schemas.microsoft.com/office/drawing/2014/main" val="2998792733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DNA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RNA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205275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Name of sugar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3612164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Double</a:t>
                      </a:r>
                      <a:r>
                        <a:rPr lang="en-GB" sz="1000" baseline="0" dirty="0">
                          <a:latin typeface="Comic Sans MS" panose="030F0702030302020204" pitchFamily="66" charset="0"/>
                        </a:rPr>
                        <a:t> or single stranded?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0834400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Nitrogenous</a:t>
                      </a:r>
                      <a:r>
                        <a:rPr lang="en-GB" sz="1000" baseline="0" dirty="0">
                          <a:latin typeface="Comic Sans MS" panose="030F0702030302020204" pitchFamily="66" charset="0"/>
                        </a:rPr>
                        <a:t> bases present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6451224"/>
                  </a:ext>
                </a:extLst>
              </a:tr>
            </a:tbl>
          </a:graphicData>
        </a:graphic>
      </p:graphicFrame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94994" y="2306663"/>
            <a:ext cx="3774497" cy="10955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bond is formed between the back-bone of DNA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4016102" y="449907"/>
            <a:ext cx="2823353" cy="633670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a DNA nucleic acid 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6986066" y="449907"/>
            <a:ext cx="2823353" cy="633670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an RNA nucleic acid 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6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KP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KP" id="{25F99B14-5589-4CF8-B15A-C7486BCCE8C3}" vid="{24AB864B-080C-4AFC-8E3D-2E7CA5A5E2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KP</Template>
  <TotalTime>2249</TotalTime>
  <Words>753</Words>
  <Application>Microsoft Office PowerPoint</Application>
  <PresentationFormat>Custom</PresentationFormat>
  <Paragraphs>404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KP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Madejski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Porter</dc:creator>
  <cp:lastModifiedBy>Miss S Mohobuth</cp:lastModifiedBy>
  <cp:revision>91</cp:revision>
  <cp:lastPrinted>2021-11-30T11:00:17Z</cp:lastPrinted>
  <dcterms:created xsi:type="dcterms:W3CDTF">2013-02-22T13:32:47Z</dcterms:created>
  <dcterms:modified xsi:type="dcterms:W3CDTF">2023-03-13T12:08:40Z</dcterms:modified>
</cp:coreProperties>
</file>