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6" r:id="rId4"/>
    <p:sldId id="265" r:id="rId5"/>
    <p:sldId id="278" r:id="rId6"/>
    <p:sldId id="284" r:id="rId7"/>
    <p:sldId id="285" r:id="rId8"/>
    <p:sldId id="286" r:id="rId9"/>
    <p:sldId id="287" r:id="rId10"/>
    <p:sldId id="266" r:id="rId11"/>
    <p:sldId id="283" r:id="rId12"/>
    <p:sldId id="279" r:id="rId13"/>
    <p:sldId id="288" r:id="rId14"/>
    <p:sldId id="292" r:id="rId15"/>
    <p:sldId id="289" r:id="rId16"/>
    <p:sldId id="290" r:id="rId17"/>
    <p:sldId id="291" r:id="rId18"/>
    <p:sldId id="26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095" autoAdjust="0"/>
  </p:normalViewPr>
  <p:slideViewPr>
    <p:cSldViewPr snapToGrid="0">
      <p:cViewPr varScale="1">
        <p:scale>
          <a:sx n="66" d="100"/>
          <a:sy n="66" d="100"/>
        </p:scale>
        <p:origin x="9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8F129-A15B-44BC-8892-FFFFA34236BA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F4694-BCC2-42D1-A209-E4C7059FF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674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Print question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F4694-BCC2-42D1-A209-E4C7059FFD1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259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73B9-A4C3-469E-AFF1-10B0BF8801E1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6A2A-4690-4083-9ECC-FC845977F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346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73B9-A4C3-469E-AFF1-10B0BF8801E1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6A2A-4690-4083-9ECC-FC845977F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399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73B9-A4C3-469E-AFF1-10B0BF8801E1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6A2A-4690-4083-9ECC-FC845977F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947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73B9-A4C3-469E-AFF1-10B0BF8801E1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6A2A-4690-4083-9ECC-FC845977F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942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73B9-A4C3-469E-AFF1-10B0BF8801E1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6A2A-4690-4083-9ECC-FC845977F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801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73B9-A4C3-469E-AFF1-10B0BF8801E1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6A2A-4690-4083-9ECC-FC845977F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293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73B9-A4C3-469E-AFF1-10B0BF8801E1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6A2A-4690-4083-9ECC-FC845977F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985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73B9-A4C3-469E-AFF1-10B0BF8801E1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6A2A-4690-4083-9ECC-FC845977F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464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73B9-A4C3-469E-AFF1-10B0BF8801E1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6A2A-4690-4083-9ECC-FC845977F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438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73B9-A4C3-469E-AFF1-10B0BF8801E1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6A2A-4690-4083-9ECC-FC845977F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619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73B9-A4C3-469E-AFF1-10B0BF8801E1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6A2A-4690-4083-9ECC-FC845977F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3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673B9-A4C3-469E-AFF1-10B0BF8801E1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26A2A-4690-4083-9ECC-FC845977F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8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ww.open.edu/openlearn/science-maths-technology/biology/introduction-microscopy/content-section-2.3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com/url?sa=i&amp;url=https%3A%2F%2Femc2andallthat.wordpress.com%2F2018%2F03%2F18%2Fteaching-magnification-using-the-singapore-bar-model%2F&amp;psig=AOvVaw1hHHDzwDbndXiZZV_vRkmx&amp;ust=1575015326963000&amp;source=images&amp;cd=vfe&amp;ved=0CAIQjRxqFwoTCLjw6Ly7jOYCFQAAAAAdAAAAABAT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K2_FZRdjQH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57" y="125927"/>
            <a:ext cx="9857167" cy="657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99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8941"/>
            <a:ext cx="10515600" cy="1471747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3700" b="1" dirty="0" smtClean="0">
                <a:latin typeface="Bliss 2 Regular" panose="02000506030000020004" pitchFamily="50" charset="0"/>
              </a:rPr>
              <a:t/>
            </a:r>
            <a:br>
              <a:rPr lang="en-US" sz="3700" b="1" dirty="0" smtClean="0">
                <a:latin typeface="Bliss 2 Regular" panose="02000506030000020004" pitchFamily="50" charset="0"/>
              </a:rPr>
            </a:br>
            <a:r>
              <a:rPr lang="en-US" sz="3700" b="1" dirty="0" smtClean="0">
                <a:latin typeface="Bliss 2 Regular" panose="02000506030000020004" pitchFamily="50" charset="0"/>
              </a:rPr>
              <a:t>Identify </a:t>
            </a:r>
            <a:r>
              <a:rPr lang="en-US" sz="3700" b="1" dirty="0">
                <a:latin typeface="Bliss 2 Regular" panose="02000506030000020004" pitchFamily="50" charset="0"/>
              </a:rPr>
              <a:t>sclerenchyma </a:t>
            </a:r>
            <a:r>
              <a:rPr lang="en-US" sz="3700" b="1" dirty="0" err="1">
                <a:latin typeface="Bliss 2 Regular" panose="02000506030000020004" pitchFamily="50" charset="0"/>
              </a:rPr>
              <a:t>fibres</a:t>
            </a:r>
            <a:r>
              <a:rPr lang="en-US" sz="3700" b="1" dirty="0">
                <a:latin typeface="Bliss 2 Regular" panose="02000506030000020004" pitchFamily="50" charset="0"/>
              </a:rPr>
              <a:t>, phloem sieve tubes and xylem vessels and their location within stems through a light microscope</a:t>
            </a:r>
            <a:r>
              <a:rPr lang="en-US" sz="4000" dirty="0">
                <a:latin typeface="Bliss 2 Regular" panose="02000506030000020004" pitchFamily="50" charset="0"/>
              </a:rPr>
              <a:t/>
            </a:r>
            <a:br>
              <a:rPr lang="en-US" sz="4000" dirty="0">
                <a:latin typeface="Bliss 2 Regular" panose="02000506030000020004" pitchFamily="50" charset="0"/>
              </a:rPr>
            </a:br>
            <a:endParaRPr lang="en-US" sz="4000" b="1" dirty="0">
              <a:latin typeface="Bliss 2 Bold" panose="02000506030000020004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Bliss 2 Regular" panose="02000506030000020004" pitchFamily="50" charset="0"/>
              </a:rPr>
              <a:t>Independent </a:t>
            </a:r>
            <a:r>
              <a:rPr lang="en-US" b="1" dirty="0">
                <a:latin typeface="Bliss 2 Regular" panose="02000506030000020004" pitchFamily="50" charset="0"/>
              </a:rPr>
              <a:t>variable </a:t>
            </a:r>
            <a:r>
              <a:rPr lang="en-US" dirty="0" smtClean="0">
                <a:latin typeface="Bliss 2 Regular" panose="02000506030000020004" pitchFamily="50" charset="0"/>
              </a:rPr>
              <a:t>= N/A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Bliss 2 Regular" panose="02000506030000020004" pitchFamily="50" charset="0"/>
              </a:rPr>
              <a:t>D</a:t>
            </a:r>
            <a:r>
              <a:rPr lang="en-US" b="1" dirty="0" smtClean="0">
                <a:latin typeface="Bliss 2 Regular" panose="02000506030000020004" pitchFamily="50" charset="0"/>
              </a:rPr>
              <a:t>ependent variable </a:t>
            </a:r>
            <a:r>
              <a:rPr lang="en-US" dirty="0" smtClean="0">
                <a:latin typeface="Bliss 2 Regular" panose="02000506030000020004" pitchFamily="50" charset="0"/>
              </a:rPr>
              <a:t>= identification of the locations of the vessels and vascular bundles.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Bliss 2 Regular" panose="02000506030000020004" pitchFamily="50" charset="0"/>
              </a:rPr>
              <a:t>Controlled </a:t>
            </a:r>
            <a:r>
              <a:rPr lang="en-US" b="1" dirty="0">
                <a:latin typeface="Bliss 2 Regular" panose="02000506030000020004" pitchFamily="50" charset="0"/>
              </a:rPr>
              <a:t>variables </a:t>
            </a:r>
            <a:r>
              <a:rPr lang="en-US" dirty="0" smtClean="0">
                <a:latin typeface="Bliss 2 Regular" panose="02000506030000020004" pitchFamily="50" charset="0"/>
              </a:rPr>
              <a:t>= type and age of </a:t>
            </a:r>
            <a:r>
              <a:rPr lang="en-US" dirty="0" err="1" smtClean="0">
                <a:latin typeface="Bliss 2 Regular" panose="02000506030000020004" pitchFamily="50" charset="0"/>
              </a:rPr>
              <a:t>rhubard</a:t>
            </a:r>
            <a:r>
              <a:rPr lang="en-US" dirty="0" smtClean="0">
                <a:latin typeface="Bliss 2 Regular" panose="02000506030000020004" pitchFamily="50" charset="0"/>
              </a:rPr>
              <a:t>, volume/mass of </a:t>
            </a:r>
            <a:r>
              <a:rPr lang="en-US" dirty="0" err="1" smtClean="0">
                <a:latin typeface="Bliss 2 Regular" panose="02000506030000020004" pitchFamily="50" charset="0"/>
              </a:rPr>
              <a:t>rhubard</a:t>
            </a:r>
            <a:r>
              <a:rPr lang="en-US" dirty="0">
                <a:latin typeface="Bliss 2 Regular" panose="02000506030000020004" pitchFamily="50" charset="0"/>
              </a:rPr>
              <a:t>, </a:t>
            </a:r>
            <a:r>
              <a:rPr lang="en-US" dirty="0" smtClean="0">
                <a:latin typeface="Bliss 2 Regular" panose="02000506030000020004" pitchFamily="50" charset="0"/>
              </a:rPr>
              <a:t>volume and concentration of methylene blue dye and time left for, pressure on cover slip, magnification </a:t>
            </a:r>
            <a:endParaRPr lang="en-US" dirty="0">
              <a:latin typeface="Bliss 2 Regular" panose="02000506030000020004" pitchFamily="50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Bliss 2 Regular" panose="02000506030000020004" pitchFamily="50" charset="0"/>
              </a:rPr>
              <a:t>Repeatable</a:t>
            </a:r>
            <a:r>
              <a:rPr lang="en-US" dirty="0" smtClean="0">
                <a:latin typeface="Bliss 2 Regular" panose="02000506030000020004" pitchFamily="50" charset="0"/>
              </a:rPr>
              <a:t> = doing the experiment 3 times to calculate a repeatable average and check for outliers. </a:t>
            </a:r>
            <a:endParaRPr lang="en-GB" dirty="0">
              <a:latin typeface="Bliss 2 Regular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72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710" t="29712" r="25570" b="22669"/>
          <a:stretch/>
        </p:blipFill>
        <p:spPr>
          <a:xfrm>
            <a:off x="1901372" y="658962"/>
            <a:ext cx="9158513" cy="587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40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2338"/>
            <a:ext cx="10515600" cy="1253605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sz="3900" b="1" dirty="0" smtClean="0"/>
              <a:t/>
            </a:r>
            <a:br>
              <a:rPr lang="en-GB" sz="3900" b="1" dirty="0" smtClean="0"/>
            </a:br>
            <a:r>
              <a:rPr lang="en-GB" sz="3900" b="1" dirty="0" smtClean="0"/>
              <a:t>Core Practical 6: use of </a:t>
            </a:r>
            <a:r>
              <a:rPr lang="en-GB" sz="3900" b="1" dirty="0" err="1" smtClean="0"/>
              <a:t>graticules</a:t>
            </a:r>
            <a:r>
              <a:rPr lang="en-GB" sz="3900" b="1" dirty="0" smtClean="0"/>
              <a:t>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6514" y="1595792"/>
            <a:ext cx="3951514" cy="45292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www.open.edu/openlearn/science-maths-technology/biology/introduction-microscopy/content-section-2.3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(includes an example)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1595792"/>
            <a:ext cx="6172201" cy="461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6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095171" cy="171041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Example exam question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0750" t="24423" r="10242" b="13535"/>
          <a:stretch/>
        </p:blipFill>
        <p:spPr>
          <a:xfrm>
            <a:off x="4499429" y="186735"/>
            <a:ext cx="7460341" cy="66712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6971" y="2463409"/>
            <a:ext cx="2612572" cy="193899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/>
              <a:t>In pairs attempt on your mini whiteboard</a:t>
            </a:r>
            <a:endParaRPr lang="en-GB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916" y="4550920"/>
            <a:ext cx="4263336" cy="207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51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Image result for magnification equation triangle&quot;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03" y="1639945"/>
            <a:ext cx="9668511" cy="472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148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284" t="27926" r="52119" b="23264"/>
          <a:stretch/>
        </p:blipFill>
        <p:spPr>
          <a:xfrm>
            <a:off x="1435023" y="116114"/>
            <a:ext cx="8971720" cy="637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11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502" t="40228" r="52566" b="29160"/>
          <a:stretch/>
        </p:blipFill>
        <p:spPr>
          <a:xfrm>
            <a:off x="838200" y="1825625"/>
            <a:ext cx="10207348" cy="4512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175" y="161538"/>
            <a:ext cx="8591398" cy="1325563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GB" sz="4200" dirty="0" smtClean="0"/>
              <a:t>Where is the error in this answer? </a:t>
            </a:r>
            <a:endParaRPr lang="en-GB" sz="4200" dirty="0"/>
          </a:p>
        </p:txBody>
      </p:sp>
    </p:spTree>
    <p:extLst>
      <p:ext uri="{BB962C8B-B14F-4D97-AF65-F5344CB8AC3E}">
        <p14:creationId xmlns:p14="http://schemas.microsoft.com/office/powerpoint/2010/main" val="68333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502" t="40228" r="52566" b="13939"/>
          <a:stretch/>
        </p:blipFill>
        <p:spPr>
          <a:xfrm>
            <a:off x="3100919" y="508000"/>
            <a:ext cx="9091081" cy="60173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31" y="429758"/>
            <a:ext cx="3588657" cy="1325563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GB" sz="3500" dirty="0" smtClean="0"/>
              <a:t>Where is the error in this answer? </a:t>
            </a:r>
            <a:endParaRPr lang="en-GB" sz="3500" dirty="0"/>
          </a:p>
        </p:txBody>
      </p:sp>
    </p:spTree>
    <p:extLst>
      <p:ext uri="{BB962C8B-B14F-4D97-AF65-F5344CB8AC3E}">
        <p14:creationId xmlns:p14="http://schemas.microsoft.com/office/powerpoint/2010/main" val="345540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GB" b="1" dirty="0" smtClean="0">
                <a:latin typeface="Bliss 2 Bold" panose="02000506030000020004" pitchFamily="50" charset="0"/>
              </a:rPr>
              <a:t>Independent practice</a:t>
            </a:r>
            <a:endParaRPr lang="en-GB" b="1" dirty="0">
              <a:latin typeface="Bliss 2 Bold" panose="02000506030000020004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Bliss 2 Regular" panose="02000506030000020004" pitchFamily="50" charset="0"/>
              </a:rPr>
              <a:t>Now try the exam questions on the topic 3 (and 4) core </a:t>
            </a:r>
            <a:r>
              <a:rPr lang="en-GB" dirty="0" err="1" smtClean="0">
                <a:latin typeface="Bliss 2 Regular" panose="02000506030000020004" pitchFamily="50" charset="0"/>
              </a:rPr>
              <a:t>practicals</a:t>
            </a:r>
            <a:r>
              <a:rPr lang="en-GB" dirty="0" smtClean="0">
                <a:latin typeface="Bliss 2 Regular" panose="02000506030000020004" pitchFamily="50" charset="0"/>
              </a:rPr>
              <a:t> on your own</a:t>
            </a:r>
          </a:p>
          <a:p>
            <a:r>
              <a:rPr lang="en-GB" dirty="0" smtClean="0">
                <a:latin typeface="Bliss 2 Regular" panose="02000506030000020004" pitchFamily="50" charset="0"/>
              </a:rPr>
              <a:t>Finish for homework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280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GB" b="1" u="sng" dirty="0" smtClean="0">
                <a:latin typeface="Bliss 2 Bold" panose="02000506030000020004" pitchFamily="50" charset="0"/>
              </a:rPr>
              <a:t>Year 1 </a:t>
            </a:r>
            <a:r>
              <a:rPr lang="en-GB" b="1" u="sng" dirty="0" err="1" smtClean="0">
                <a:latin typeface="Bliss 2 Bold" panose="02000506030000020004" pitchFamily="50" charset="0"/>
              </a:rPr>
              <a:t>practicals</a:t>
            </a:r>
            <a:r>
              <a:rPr lang="en-GB" b="1" u="sng" dirty="0" smtClean="0">
                <a:latin typeface="Bliss 2 Bold" panose="02000506030000020004" pitchFamily="50" charset="0"/>
              </a:rPr>
              <a:t>: topic 3 (and 4)</a:t>
            </a:r>
            <a:br>
              <a:rPr lang="en-GB" b="1" u="sng" dirty="0" smtClean="0">
                <a:latin typeface="Bliss 2 Bold" panose="02000506030000020004" pitchFamily="50" charset="0"/>
              </a:rPr>
            </a:br>
            <a:fld id="{668C1525-68E1-4DA0-938D-28476F34A196}" type="datetime2">
              <a:rPr lang="en-GB" b="1" u="sng">
                <a:latin typeface="Bliss 2 Bold" panose="02000506030000020004" pitchFamily="50" charset="0"/>
              </a:rPr>
              <a:pPr algn="ctr"/>
              <a:t>Thursday, 28 November 2019</a:t>
            </a:fld>
            <a:endParaRPr lang="en-GB" b="1" u="sng" dirty="0">
              <a:latin typeface="Bliss 2 Bold" panose="02000506030000020004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500" b="1" u="sng" dirty="0" smtClean="0">
                <a:latin typeface="Bliss 2 Regular" panose="02000506030000020004" pitchFamily="50" charset="0"/>
              </a:rPr>
              <a:t>Do Now</a:t>
            </a:r>
          </a:p>
          <a:p>
            <a:pPr marL="0" indent="0">
              <a:buNone/>
            </a:pPr>
            <a:r>
              <a:rPr lang="en-US" dirty="0" smtClean="0">
                <a:latin typeface="Bliss 2 Regular" panose="02000506030000020004" pitchFamily="50" charset="0"/>
              </a:rPr>
              <a:t>5. Prepare </a:t>
            </a:r>
            <a:r>
              <a:rPr lang="en-US" dirty="0">
                <a:latin typeface="Bliss 2 Regular" panose="02000506030000020004" pitchFamily="50" charset="0"/>
              </a:rPr>
              <a:t>and stain a root tip squash to observe the stages of mitosis</a:t>
            </a:r>
          </a:p>
          <a:p>
            <a:pPr marL="0" indent="0">
              <a:buNone/>
            </a:pPr>
            <a:r>
              <a:rPr lang="en-US" dirty="0" smtClean="0">
                <a:latin typeface="Bliss 2 Regular" panose="02000506030000020004" pitchFamily="50" charset="0"/>
              </a:rPr>
              <a:t>6. Identify </a:t>
            </a:r>
            <a:r>
              <a:rPr lang="en-US" dirty="0">
                <a:latin typeface="Bliss 2 Regular" panose="02000506030000020004" pitchFamily="50" charset="0"/>
              </a:rPr>
              <a:t>sclerenchyma </a:t>
            </a:r>
            <a:r>
              <a:rPr lang="en-US" dirty="0" err="1">
                <a:latin typeface="Bliss 2 Regular" panose="02000506030000020004" pitchFamily="50" charset="0"/>
              </a:rPr>
              <a:t>fibres</a:t>
            </a:r>
            <a:r>
              <a:rPr lang="en-US" dirty="0">
                <a:latin typeface="Bliss 2 Regular" panose="02000506030000020004" pitchFamily="50" charset="0"/>
              </a:rPr>
              <a:t>, phloem sieve tubes and xylem vessels and their location within stems through a light microscope</a:t>
            </a:r>
          </a:p>
          <a:p>
            <a:pPr marL="0" indent="0">
              <a:buNone/>
            </a:pPr>
            <a:endParaRPr lang="en-GB" dirty="0" smtClean="0">
              <a:latin typeface="Bliss 2 Regular" panose="02000506030000020004" pitchFamily="50" charset="0"/>
            </a:endParaRPr>
          </a:p>
          <a:p>
            <a:pPr marL="0" indent="0">
              <a:buNone/>
            </a:pPr>
            <a:r>
              <a:rPr lang="en-GB" dirty="0" smtClean="0">
                <a:latin typeface="Bliss 2 Regular" panose="02000506030000020004" pitchFamily="50" charset="0"/>
              </a:rPr>
              <a:t>For the above </a:t>
            </a:r>
            <a:r>
              <a:rPr lang="en-GB" dirty="0" err="1" smtClean="0">
                <a:latin typeface="Bliss 2 Regular" panose="02000506030000020004" pitchFamily="50" charset="0"/>
              </a:rPr>
              <a:t>practicals</a:t>
            </a:r>
            <a:r>
              <a:rPr lang="en-GB" dirty="0" smtClean="0">
                <a:latin typeface="Bliss 2 Regular" panose="02000506030000020004" pitchFamily="50" charset="0"/>
              </a:rPr>
              <a:t> note the: 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>
                <a:latin typeface="Bliss 2 Regular" panose="02000506030000020004" pitchFamily="50" charset="0"/>
              </a:rPr>
              <a:t>i</a:t>
            </a:r>
            <a:r>
              <a:rPr lang="en-GB" dirty="0" smtClean="0">
                <a:latin typeface="Bliss 2 Regular" panose="02000506030000020004" pitchFamily="50" charset="0"/>
              </a:rPr>
              <a:t>ndependent variable (including its range and equipment required)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>
                <a:latin typeface="Bliss 2 Regular" panose="02000506030000020004" pitchFamily="50" charset="0"/>
              </a:rPr>
              <a:t>d</a:t>
            </a:r>
            <a:r>
              <a:rPr lang="en-GB" dirty="0" smtClean="0">
                <a:latin typeface="Bliss 2 Regular" panose="02000506030000020004" pitchFamily="50" charset="0"/>
              </a:rPr>
              <a:t>ependent variables (including how this is measured)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>
                <a:latin typeface="Bliss 2 Regular" panose="02000506030000020004" pitchFamily="50" charset="0"/>
              </a:rPr>
              <a:t>c</a:t>
            </a:r>
            <a:r>
              <a:rPr lang="en-GB" dirty="0" smtClean="0">
                <a:latin typeface="Bliss 2 Regular" panose="02000506030000020004" pitchFamily="50" charset="0"/>
              </a:rPr>
              <a:t>ontrolled variables (including how they are controlled)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>
                <a:latin typeface="Bliss 2 Regular" panose="02000506030000020004" pitchFamily="50" charset="0"/>
              </a:rPr>
              <a:t>h</a:t>
            </a:r>
            <a:r>
              <a:rPr lang="en-GB" dirty="0" smtClean="0">
                <a:latin typeface="Bliss 2 Regular" panose="02000506030000020004" pitchFamily="50" charset="0"/>
              </a:rPr>
              <a:t>ow the investigations could be made repeatable </a:t>
            </a:r>
          </a:p>
          <a:p>
            <a:pPr marL="0" indent="0">
              <a:buNone/>
            </a:pPr>
            <a:endParaRPr lang="en-GB" dirty="0" smtClean="0"/>
          </a:p>
          <a:p>
            <a:pPr marL="514350" indent="-514350">
              <a:buFont typeface="+mj-lt"/>
              <a:buAutoNum type="alphaLcParenR"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6311900"/>
            <a:ext cx="10515599" cy="40011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Bliss 2 Regular" panose="02000506030000020004" pitchFamily="50" charset="0"/>
              </a:rPr>
              <a:t>Extension: </a:t>
            </a:r>
            <a:r>
              <a:rPr lang="en-GB" sz="2000" dirty="0" smtClean="0">
                <a:latin typeface="Bliss 2 Regular" panose="02000506030000020004" pitchFamily="50" charset="0"/>
              </a:rPr>
              <a:t>can you explain how you would present and analyse the data from these experiments? </a:t>
            </a:r>
            <a:endParaRPr lang="en-GB" sz="2000" dirty="0">
              <a:latin typeface="Bliss 2 Regular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55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GB" b="1" u="sng" dirty="0" smtClean="0"/>
              <a:t>Year 1 </a:t>
            </a:r>
            <a:r>
              <a:rPr lang="en-GB" b="1" u="sng" dirty="0" err="1" smtClean="0"/>
              <a:t>practicals</a:t>
            </a:r>
            <a:r>
              <a:rPr lang="en-GB" b="1" u="sng" dirty="0" smtClean="0"/>
              <a:t>: topic 3 (and 4)</a:t>
            </a:r>
            <a:br>
              <a:rPr lang="en-GB" b="1" u="sng" dirty="0" smtClean="0"/>
            </a:br>
            <a:fld id="{668C1525-68E1-4DA0-938D-28476F34A196}" type="datetime2">
              <a:rPr lang="en-GB" b="1" u="sng"/>
              <a:pPr algn="ctr"/>
              <a:t>Thursday, 28 November 2019</a:t>
            </a:fld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971498"/>
            <a:ext cx="10515600" cy="2361061"/>
          </a:xfrm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400" dirty="0" smtClean="0">
                <a:latin typeface="Bliss 2 Regular" panose="02000506030000020004" pitchFamily="50" charset="0"/>
              </a:rPr>
              <a:t> </a:t>
            </a:r>
            <a:r>
              <a:rPr lang="en-GB" sz="2400" b="1" u="sng" dirty="0" smtClean="0">
                <a:latin typeface="Bliss 2 Regular" panose="02000506030000020004" pitchFamily="50" charset="0"/>
              </a:rPr>
              <a:t>Learning objectives</a:t>
            </a:r>
          </a:p>
          <a:p>
            <a:r>
              <a:rPr lang="en-GB" sz="2400" dirty="0" smtClean="0">
                <a:latin typeface="Bliss 2 Regular" panose="02000506030000020004" pitchFamily="50" charset="0"/>
              </a:rPr>
              <a:t>Can you recall the steps, equipment and variables involved in each of the core </a:t>
            </a:r>
            <a:r>
              <a:rPr lang="en-GB" sz="2400" dirty="0" err="1" smtClean="0">
                <a:latin typeface="Bliss 2 Regular" panose="02000506030000020004" pitchFamily="50" charset="0"/>
              </a:rPr>
              <a:t>practicals</a:t>
            </a:r>
            <a:r>
              <a:rPr lang="en-GB" sz="2400" dirty="0" smtClean="0">
                <a:latin typeface="Bliss 2 Regular" panose="02000506030000020004" pitchFamily="50" charset="0"/>
              </a:rPr>
              <a:t> in topic 3 (and 4)? </a:t>
            </a:r>
          </a:p>
          <a:p>
            <a:r>
              <a:rPr lang="en-GB" sz="2400" dirty="0" smtClean="0">
                <a:latin typeface="Bliss 2 Regular" panose="02000506030000020004" pitchFamily="50" charset="0"/>
              </a:rPr>
              <a:t>Can you apply this information to answer exam questions with a different context? </a:t>
            </a:r>
          </a:p>
          <a:p>
            <a:r>
              <a:rPr lang="en-GB" sz="2400" dirty="0" smtClean="0">
                <a:latin typeface="Bliss 2 Regular" panose="02000506030000020004" pitchFamily="50" charset="0"/>
              </a:rPr>
              <a:t>Can you understand and use scientific terminology such as  repeatability and validity?</a:t>
            </a:r>
          </a:p>
          <a:p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38200" y="1897039"/>
            <a:ext cx="10515600" cy="178510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b="1" u="sng" dirty="0">
                <a:latin typeface="Bliss 2 Regular" panose="02000506030000020004" pitchFamily="50" charset="0"/>
              </a:rPr>
              <a:t>Bigger Picture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Bliss 2 Regular" panose="02000506030000020004" pitchFamily="50" charset="0"/>
              </a:rPr>
              <a:t>From looking at your UCAS papers and your last test on topics 1 -4 we need to work on your recall of year 1 required </a:t>
            </a:r>
            <a:r>
              <a:rPr lang="en-GB" sz="2200" dirty="0" err="1">
                <a:latin typeface="Bliss 2 Regular" panose="02000506030000020004" pitchFamily="50" charset="0"/>
              </a:rPr>
              <a:t>practicals</a:t>
            </a:r>
            <a:r>
              <a:rPr lang="en-GB" sz="2200" dirty="0">
                <a:latin typeface="Bliss 2 Regular" panose="02000506030000020004" pitchFamily="50" charset="0"/>
              </a:rPr>
              <a:t> and how to answer exam questions on them.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Bliss 2 Regular" panose="02000506030000020004" pitchFamily="50" charset="0"/>
              </a:rPr>
              <a:t>Nationally last year, students underperformed on paper 3 and on questions related to </a:t>
            </a:r>
            <a:r>
              <a:rPr lang="en-GB" sz="2200" dirty="0" err="1" smtClean="0">
                <a:latin typeface="Bliss 2 Regular" panose="02000506030000020004" pitchFamily="50" charset="0"/>
              </a:rPr>
              <a:t>practicals</a:t>
            </a:r>
            <a:r>
              <a:rPr lang="en-GB" sz="2200" dirty="0">
                <a:latin typeface="Bliss 2 Regular" panose="02000506030000020004" pitchFamily="50" charset="0"/>
              </a:rPr>
              <a:t> </a:t>
            </a:r>
            <a:r>
              <a:rPr lang="en-GB" sz="2200" dirty="0" smtClean="0">
                <a:latin typeface="Bliss 2 Regular" panose="02000506030000020004" pitchFamily="50" charset="0"/>
              </a:rPr>
              <a:t>in different contexts. </a:t>
            </a:r>
            <a:endParaRPr lang="en-GB" sz="2200" dirty="0">
              <a:latin typeface="Bliss 2 Regular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66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8941"/>
            <a:ext cx="10515600" cy="147174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Bliss 2 Regular" panose="02000506030000020004" pitchFamily="50" charset="0"/>
              </a:rPr>
              <a:t/>
            </a:r>
            <a:br>
              <a:rPr lang="en-US" sz="3600" b="1" dirty="0" smtClean="0">
                <a:latin typeface="Bliss 2 Regular" panose="02000506030000020004" pitchFamily="50" charset="0"/>
              </a:rPr>
            </a:br>
            <a:r>
              <a:rPr lang="en-US" sz="3600" b="1" dirty="0" smtClean="0">
                <a:latin typeface="Bliss 2 Regular" panose="02000506030000020004" pitchFamily="50" charset="0"/>
              </a:rPr>
              <a:t>Prepare </a:t>
            </a:r>
            <a:r>
              <a:rPr lang="en-US" sz="3600" b="1" dirty="0">
                <a:latin typeface="Bliss 2 Regular" panose="02000506030000020004" pitchFamily="50" charset="0"/>
              </a:rPr>
              <a:t>and stain a root tip squash to observe the stages of mitosis</a:t>
            </a:r>
            <a:r>
              <a:rPr lang="en-US" sz="3600" dirty="0">
                <a:latin typeface="Bliss 2 Regular" panose="02000506030000020004" pitchFamily="50" charset="0"/>
              </a:rPr>
              <a:t/>
            </a:r>
            <a:br>
              <a:rPr lang="en-US" sz="3600" dirty="0">
                <a:latin typeface="Bliss 2 Regular" panose="02000506030000020004" pitchFamily="50" charset="0"/>
              </a:rPr>
            </a:br>
            <a:endParaRPr lang="en-US" sz="3500" b="1" dirty="0">
              <a:latin typeface="Bliss 2 Bold" panose="02000506030000020004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Bliss 2 Regular" panose="02000506030000020004" pitchFamily="50" charset="0"/>
              </a:rPr>
              <a:t>Independent </a:t>
            </a:r>
            <a:r>
              <a:rPr lang="en-US" b="1" dirty="0">
                <a:latin typeface="Bliss 2 Regular" panose="02000506030000020004" pitchFamily="50" charset="0"/>
              </a:rPr>
              <a:t>variable </a:t>
            </a:r>
            <a:r>
              <a:rPr lang="en-US" dirty="0" smtClean="0">
                <a:latin typeface="Bliss 2 Regular" panose="02000506030000020004" pitchFamily="50" charset="0"/>
              </a:rPr>
              <a:t>= N/A.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Bliss 2 Regular" panose="02000506030000020004" pitchFamily="50" charset="0"/>
              </a:rPr>
              <a:t>Dependent variable </a:t>
            </a:r>
            <a:r>
              <a:rPr lang="en-US" dirty="0" smtClean="0">
                <a:latin typeface="Bliss 2 Regular" panose="02000506030000020004" pitchFamily="50" charset="0"/>
              </a:rPr>
              <a:t>= the number of cells in mitosis using the mitotic index </a:t>
            </a:r>
            <a:r>
              <a:rPr lang="en-GB" dirty="0"/>
              <a:t>(count number with visible chromosomes in each phase and divide by total</a:t>
            </a:r>
            <a:r>
              <a:rPr lang="en-GB" dirty="0" smtClean="0"/>
              <a:t>).</a:t>
            </a:r>
            <a:endParaRPr lang="en-US" dirty="0" smtClean="0">
              <a:latin typeface="Bliss 2 Regular" panose="02000506030000020004" pitchFamily="50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Bliss 2 Regular" panose="02000506030000020004" pitchFamily="50" charset="0"/>
              </a:rPr>
              <a:t>Controlled </a:t>
            </a:r>
            <a:r>
              <a:rPr lang="en-US" b="1" dirty="0">
                <a:latin typeface="Bliss 2 Regular" panose="02000506030000020004" pitchFamily="50" charset="0"/>
              </a:rPr>
              <a:t>variables </a:t>
            </a:r>
            <a:r>
              <a:rPr lang="en-US" dirty="0" smtClean="0">
                <a:latin typeface="Bliss 2 Regular" panose="02000506030000020004" pitchFamily="50" charset="0"/>
              </a:rPr>
              <a:t>= volume and concentration of hydrochloric </a:t>
            </a:r>
            <a:r>
              <a:rPr lang="en-US" dirty="0">
                <a:latin typeface="Bliss 2 Regular" panose="02000506030000020004" pitchFamily="50" charset="0"/>
              </a:rPr>
              <a:t>acid, </a:t>
            </a:r>
            <a:r>
              <a:rPr lang="en-US" dirty="0" smtClean="0">
                <a:latin typeface="Bliss 2 Regular" panose="02000506030000020004" pitchFamily="50" charset="0"/>
              </a:rPr>
              <a:t>pressure to macerate/squash </a:t>
            </a:r>
            <a:r>
              <a:rPr lang="en-US" dirty="0">
                <a:latin typeface="Bliss 2 Regular" panose="02000506030000020004" pitchFamily="50" charset="0"/>
              </a:rPr>
              <a:t>root tip to see single layers, </a:t>
            </a:r>
            <a:r>
              <a:rPr lang="en-US" dirty="0" smtClean="0">
                <a:latin typeface="Bliss 2 Regular" panose="02000506030000020004" pitchFamily="50" charset="0"/>
              </a:rPr>
              <a:t>volume and concentration of toluidine </a:t>
            </a:r>
            <a:r>
              <a:rPr lang="en-US" dirty="0">
                <a:latin typeface="Bliss 2 Regular" panose="02000506030000020004" pitchFamily="50" charset="0"/>
              </a:rPr>
              <a:t>blue or </a:t>
            </a:r>
            <a:r>
              <a:rPr lang="en-US" dirty="0" err="1">
                <a:latin typeface="Bliss 2 Regular" panose="02000506030000020004" pitchFamily="50" charset="0"/>
              </a:rPr>
              <a:t>orcein</a:t>
            </a:r>
            <a:r>
              <a:rPr lang="en-US" dirty="0">
                <a:latin typeface="Bliss 2 Regular" panose="02000506030000020004" pitchFamily="50" charset="0"/>
              </a:rPr>
              <a:t> </a:t>
            </a:r>
            <a:r>
              <a:rPr lang="en-US" dirty="0" smtClean="0">
                <a:latin typeface="Bliss 2 Regular" panose="02000506030000020004" pitchFamily="50" charset="0"/>
              </a:rPr>
              <a:t>stain.</a:t>
            </a:r>
            <a:endParaRPr lang="en-US" dirty="0">
              <a:latin typeface="Bliss 2 Regular" panose="02000506030000020004" pitchFamily="50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Bliss 2 Regular" panose="02000506030000020004" pitchFamily="50" charset="0"/>
              </a:rPr>
              <a:t>Repeatable</a:t>
            </a:r>
            <a:r>
              <a:rPr lang="en-US" dirty="0" smtClean="0">
                <a:latin typeface="Bliss 2 Regular" panose="02000506030000020004" pitchFamily="50" charset="0"/>
              </a:rPr>
              <a:t> = doing the experiment 3 times to calculate a repeatable average and check for outliers.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734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445633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sz="4000" b="1" dirty="0" smtClean="0"/>
              <a:t/>
            </a:r>
            <a:br>
              <a:rPr lang="en-GB" sz="4000" b="1" dirty="0" smtClean="0"/>
            </a:br>
            <a:r>
              <a:rPr lang="en-GB" sz="4000" b="1" dirty="0" smtClean="0"/>
              <a:t>Core Practical 5: Prepare </a:t>
            </a:r>
            <a:r>
              <a:rPr lang="en-GB" sz="4000" b="1" dirty="0"/>
              <a:t>and stain a root tip squash to observe the stages of mitosis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8485" y="1889578"/>
            <a:ext cx="3875468" cy="4351338"/>
          </a:xfrm>
        </p:spPr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www.youtube.com/watch?v=K2_FZRdjQH4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657350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0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657" y="188686"/>
            <a:ext cx="4488543" cy="1325563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GB" b="1" dirty="0" smtClean="0"/>
              <a:t>Example exam question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172" t="21180" r="51227" b="14136"/>
          <a:stretch/>
        </p:blipFill>
        <p:spPr>
          <a:xfrm>
            <a:off x="4732437" y="7810"/>
            <a:ext cx="7459563" cy="68501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6971" y="2463409"/>
            <a:ext cx="2612572" cy="193899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/>
              <a:t>In pairs attempt on your mini whiteboard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377304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618" t="41022" r="52677" b="25446"/>
          <a:stretch/>
        </p:blipFill>
        <p:spPr>
          <a:xfrm>
            <a:off x="1117601" y="849083"/>
            <a:ext cx="9768114" cy="488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0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446" t="24752" r="12072" b="48852"/>
          <a:stretch/>
        </p:blipFill>
        <p:spPr>
          <a:xfrm>
            <a:off x="248514" y="1854654"/>
            <a:ext cx="11555230" cy="45751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029" y="485547"/>
            <a:ext cx="7986486" cy="1081995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n-GB" sz="4000" dirty="0" smtClean="0"/>
              <a:t>What did they do wrong here?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22229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446" t="24752" r="12072" b="32589"/>
          <a:stretch/>
        </p:blipFill>
        <p:spPr>
          <a:xfrm>
            <a:off x="3461965" y="590777"/>
            <a:ext cx="8730035" cy="55861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00062"/>
            <a:ext cx="3370943" cy="132556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n-GB" sz="3600" dirty="0" smtClean="0"/>
              <a:t>What did they do wrong here?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73805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459</Words>
  <Application>Microsoft Office PowerPoint</Application>
  <PresentationFormat>Widescreen</PresentationFormat>
  <Paragraphs>47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Bliss 2 Bold</vt:lpstr>
      <vt:lpstr>Bliss 2 Regular</vt:lpstr>
      <vt:lpstr>Calibri</vt:lpstr>
      <vt:lpstr>Calibri Light</vt:lpstr>
      <vt:lpstr>Office Theme</vt:lpstr>
      <vt:lpstr>PowerPoint Presentation</vt:lpstr>
      <vt:lpstr>Year 1 practicals: topic 3 (and 4) Thursday, 28 November 2019</vt:lpstr>
      <vt:lpstr>Year 1 practicals: topic 3 (and 4) Thursday, 28 November 2019</vt:lpstr>
      <vt:lpstr> Prepare and stain a root tip squash to observe the stages of mitosis </vt:lpstr>
      <vt:lpstr> Core Practical 5: Prepare and stain a root tip squash to observe the stages of mitosis </vt:lpstr>
      <vt:lpstr>Example exam question</vt:lpstr>
      <vt:lpstr>PowerPoint Presentation</vt:lpstr>
      <vt:lpstr>What did they do wrong here?</vt:lpstr>
      <vt:lpstr>What did they do wrong here?</vt:lpstr>
      <vt:lpstr> Identify sclerenchyma fibres, phloem sieve tubes and xylem vessels and their location within stems through a light microscope </vt:lpstr>
      <vt:lpstr>PowerPoint Presentation</vt:lpstr>
      <vt:lpstr> Core Practical 6: use of graticules  </vt:lpstr>
      <vt:lpstr>Example exam question</vt:lpstr>
      <vt:lpstr>PowerPoint Presentation</vt:lpstr>
      <vt:lpstr>PowerPoint Presentation</vt:lpstr>
      <vt:lpstr>Where is the error in this answer? </vt:lpstr>
      <vt:lpstr>Where is the error in this answer? </vt:lpstr>
      <vt:lpstr>Independent practice</vt:lpstr>
    </vt:vector>
  </TitlesOfParts>
  <Company>DMHS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J Fenn</dc:creator>
  <cp:lastModifiedBy>Ms J Fenn</cp:lastModifiedBy>
  <cp:revision>42</cp:revision>
  <dcterms:created xsi:type="dcterms:W3CDTF">2019-10-11T11:42:28Z</dcterms:created>
  <dcterms:modified xsi:type="dcterms:W3CDTF">2019-11-28T08:20:36Z</dcterms:modified>
</cp:coreProperties>
</file>