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301" r:id="rId4"/>
    <p:sldId id="303" r:id="rId5"/>
    <p:sldId id="304" r:id="rId6"/>
    <p:sldId id="372" r:id="rId7"/>
    <p:sldId id="366" r:id="rId8"/>
    <p:sldId id="369" r:id="rId9"/>
    <p:sldId id="370" r:id="rId10"/>
    <p:sldId id="371" r:id="rId11"/>
    <p:sldId id="349" r:id="rId12"/>
    <p:sldId id="350" r:id="rId13"/>
    <p:sldId id="389" r:id="rId14"/>
    <p:sldId id="373" r:id="rId15"/>
    <p:sldId id="374" r:id="rId16"/>
    <p:sldId id="375" r:id="rId17"/>
    <p:sldId id="390" r:id="rId18"/>
    <p:sldId id="391" r:id="rId19"/>
    <p:sldId id="3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0D32B-B6B5-41BD-B2D7-861CE58C8134}" type="datetimeFigureOut">
              <a:rPr lang="en-GB" smtClean="0"/>
              <a:t>12/05/2025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9563E-FAA0-49B1-B76E-50110BA145B4}" type="slidenum">
              <a:rPr lang="en-GB" smtClean="0"/>
              <a:t>‹#›</a:t>
            </a:fld>
            <a:endParaRPr lang="en-GB"/>
          </a:p>
        </p:txBody>
      </p:sp>
    </p:spTree>
    <p:extLst>
      <p:ext uri="{BB962C8B-B14F-4D97-AF65-F5344CB8AC3E}">
        <p14:creationId xmlns:p14="http://schemas.microsoft.com/office/powerpoint/2010/main" val="24060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Ribosome</a:t>
            </a:r>
            <a:r>
              <a:rPr lang="en-GB" baseline="0" dirty="0"/>
              <a:t> in the nucleus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79B8B-BB0A-4ED9-ACF4-516BC36A8E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97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6702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251250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1387649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800E3-6B32-477E-823B-B22494877E8E}" type="slidenum">
              <a:rPr lang="en-US" altLang="en-US"/>
              <a:pPr>
                <a:defRPr/>
              </a:pPr>
              <a:t>‹#›</a:t>
            </a:fld>
            <a:endParaRPr lang="en-US" altLang="en-US"/>
          </a:p>
        </p:txBody>
      </p:sp>
    </p:spTree>
    <p:extLst>
      <p:ext uri="{BB962C8B-B14F-4D97-AF65-F5344CB8AC3E}">
        <p14:creationId xmlns:p14="http://schemas.microsoft.com/office/powerpoint/2010/main" val="76994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212E954-6EE0-4604-983A-5273B4388CB7}" type="datetimeFigureOut">
              <a:rPr lang="en-GB"/>
              <a:pPr>
                <a:defRPr/>
              </a:pPr>
              <a:t>12/05/2025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1F3B48B-AA6F-4B15-B900-0979D25C7EAC}" type="slidenum">
              <a:rPr lang="en-GB"/>
              <a:pPr>
                <a:defRPr/>
              </a:pPr>
              <a:t>‹#›</a:t>
            </a:fld>
            <a:endParaRPr lang="en-GB"/>
          </a:p>
        </p:txBody>
      </p:sp>
    </p:spTree>
    <p:extLst>
      <p:ext uri="{BB962C8B-B14F-4D97-AF65-F5344CB8AC3E}">
        <p14:creationId xmlns:p14="http://schemas.microsoft.com/office/powerpoint/2010/main" val="336873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15280EF-9BD6-42F8-9A94-57FCF1252588}" type="datetimeFigureOut">
              <a:rPr lang="en-GB"/>
              <a:pPr>
                <a:defRPr/>
              </a:pPr>
              <a:t>12/05/2025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0F5088F-4489-4735-A560-F1D82D2155FA}" type="slidenum">
              <a:rPr lang="en-GB"/>
              <a:pPr>
                <a:defRPr/>
              </a:pPr>
              <a:t>‹#›</a:t>
            </a:fld>
            <a:endParaRPr lang="en-GB"/>
          </a:p>
        </p:txBody>
      </p:sp>
    </p:spTree>
    <p:extLst>
      <p:ext uri="{BB962C8B-B14F-4D97-AF65-F5344CB8AC3E}">
        <p14:creationId xmlns:p14="http://schemas.microsoft.com/office/powerpoint/2010/main" val="171367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A7B93796-DD04-4C8C-BEF8-1BF2738BBE14}" type="datetimeFigureOut">
              <a:rPr lang="en-GB"/>
              <a:pPr>
                <a:defRPr/>
              </a:pPr>
              <a:t>12/05/2025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4F90C6B-79BA-448B-BA41-7B7DE94787ED}" type="slidenum">
              <a:rPr lang="en-GB"/>
              <a:pPr>
                <a:defRPr/>
              </a:pPr>
              <a:t>‹#›</a:t>
            </a:fld>
            <a:endParaRPr lang="en-GB"/>
          </a:p>
        </p:txBody>
      </p:sp>
    </p:spTree>
    <p:extLst>
      <p:ext uri="{BB962C8B-B14F-4D97-AF65-F5344CB8AC3E}">
        <p14:creationId xmlns:p14="http://schemas.microsoft.com/office/powerpoint/2010/main" val="1562427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CC07C24-3A7B-4079-9D3B-F20A28C4AB3D}" type="datetimeFigureOut">
              <a:rPr lang="en-GB"/>
              <a:pPr>
                <a:defRPr/>
              </a:pPr>
              <a:t>12/05/2025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F602785-7D3A-4B5D-BAA1-613CF2BEC0EE}" type="slidenum">
              <a:rPr lang="en-GB"/>
              <a:pPr>
                <a:defRPr/>
              </a:pPr>
              <a:t>‹#›</a:t>
            </a:fld>
            <a:endParaRPr lang="en-GB"/>
          </a:p>
        </p:txBody>
      </p:sp>
    </p:spTree>
    <p:extLst>
      <p:ext uri="{BB962C8B-B14F-4D97-AF65-F5344CB8AC3E}">
        <p14:creationId xmlns:p14="http://schemas.microsoft.com/office/powerpoint/2010/main" val="89197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F9C5612-246E-46AE-9ACB-4E0228E1FF17}" type="datetimeFigureOut">
              <a:rPr lang="en-GB"/>
              <a:pPr>
                <a:defRPr/>
              </a:pPr>
              <a:t>12/05/2025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347DBBC-AE39-4A80-83B7-1DE0FF1D4B8B}" type="slidenum">
              <a:rPr lang="en-GB"/>
              <a:pPr>
                <a:defRPr/>
              </a:pPr>
              <a:t>‹#›</a:t>
            </a:fld>
            <a:endParaRPr lang="en-GB"/>
          </a:p>
        </p:txBody>
      </p:sp>
    </p:spTree>
    <p:extLst>
      <p:ext uri="{BB962C8B-B14F-4D97-AF65-F5344CB8AC3E}">
        <p14:creationId xmlns:p14="http://schemas.microsoft.com/office/powerpoint/2010/main" val="4176889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8504B2-0FBE-45F2-A15A-2E4F53E159A1}" type="datetimeFigureOut">
              <a:rPr lang="en-GB"/>
              <a:pPr>
                <a:defRPr/>
              </a:pPr>
              <a:t>12/05/2025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207568B-5342-4E6C-8BD2-4CD37A2795A8}" type="slidenum">
              <a:rPr lang="en-GB"/>
              <a:pPr>
                <a:defRPr/>
              </a:pPr>
              <a:t>‹#›</a:t>
            </a:fld>
            <a:endParaRPr lang="en-GB"/>
          </a:p>
        </p:txBody>
      </p:sp>
    </p:spTree>
    <p:extLst>
      <p:ext uri="{BB962C8B-B14F-4D97-AF65-F5344CB8AC3E}">
        <p14:creationId xmlns:p14="http://schemas.microsoft.com/office/powerpoint/2010/main" val="4079887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1ACA742-2586-4F1C-A081-A603AD13EBA3}" type="datetimeFigureOut">
              <a:rPr lang="en-GB"/>
              <a:pPr>
                <a:defRPr/>
              </a:pPr>
              <a:t>12/05/2025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9262FBA-4402-4934-B705-16CE9AB62DDA}" type="slidenum">
              <a:rPr lang="en-GB"/>
              <a:pPr>
                <a:defRPr/>
              </a:pPr>
              <a:t>‹#›</a:t>
            </a:fld>
            <a:endParaRPr lang="en-GB"/>
          </a:p>
        </p:txBody>
      </p:sp>
    </p:spTree>
    <p:extLst>
      <p:ext uri="{BB962C8B-B14F-4D97-AF65-F5344CB8AC3E}">
        <p14:creationId xmlns:p14="http://schemas.microsoft.com/office/powerpoint/2010/main" val="26744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2897475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821C313-E346-42BC-AB7D-2464B2084E5E}" type="datetimeFigureOut">
              <a:rPr lang="en-GB"/>
              <a:pPr>
                <a:defRPr/>
              </a:pPr>
              <a:t>12/05/2025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FC5852C-C3CF-48A0-99D7-BE0A267A9862}" type="slidenum">
              <a:rPr lang="en-GB"/>
              <a:pPr>
                <a:defRPr/>
              </a:pPr>
              <a:t>‹#›</a:t>
            </a:fld>
            <a:endParaRPr lang="en-GB"/>
          </a:p>
        </p:txBody>
      </p:sp>
    </p:spTree>
    <p:extLst>
      <p:ext uri="{BB962C8B-B14F-4D97-AF65-F5344CB8AC3E}">
        <p14:creationId xmlns:p14="http://schemas.microsoft.com/office/powerpoint/2010/main" val="1444238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D9D0E08-14B5-458D-9FB5-D6006D83D304}" type="datetimeFigureOut">
              <a:rPr lang="en-GB"/>
              <a:pPr>
                <a:defRPr/>
              </a:pPr>
              <a:t>12/05/2025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8C9D715-E6C9-4FA0-A105-617648E4912C}" type="slidenum">
              <a:rPr lang="en-GB"/>
              <a:pPr>
                <a:defRPr/>
              </a:pPr>
              <a:t>‹#›</a:t>
            </a:fld>
            <a:endParaRPr lang="en-GB"/>
          </a:p>
        </p:txBody>
      </p:sp>
    </p:spTree>
    <p:extLst>
      <p:ext uri="{BB962C8B-B14F-4D97-AF65-F5344CB8AC3E}">
        <p14:creationId xmlns:p14="http://schemas.microsoft.com/office/powerpoint/2010/main" val="634969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7AA27B4-0C36-4F38-8C25-4E350CDFAEF3}" type="datetimeFigureOut">
              <a:rPr lang="en-GB"/>
              <a:pPr>
                <a:defRPr/>
              </a:pPr>
              <a:t>12/05/2025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56EAE4A-1A1C-4632-9143-AEB0F4C0E310}" type="slidenum">
              <a:rPr lang="en-GB"/>
              <a:pPr>
                <a:defRPr/>
              </a:pPr>
              <a:t>‹#›</a:t>
            </a:fld>
            <a:endParaRPr lang="en-GB"/>
          </a:p>
        </p:txBody>
      </p:sp>
    </p:spTree>
    <p:extLst>
      <p:ext uri="{BB962C8B-B14F-4D97-AF65-F5344CB8AC3E}">
        <p14:creationId xmlns:p14="http://schemas.microsoft.com/office/powerpoint/2010/main" val="1034606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2907033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2487577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185384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3568191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400116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1975243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75309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1631592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3662399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1748002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711788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333D60-5F07-4155-BE27-86FB93156C27}" type="datetimeFigureOut">
              <a:rPr lang="en-GB" smtClean="0"/>
              <a:t>12/05/2025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BF9BD0-B4A1-4F43-85D7-3E9C95820349}" type="slidenum">
              <a:rPr lang="en-GB" smtClean="0"/>
              <a:t>‹#›</a:t>
            </a:fld>
            <a:endParaRPr lang="en-GB" dirty="0"/>
          </a:p>
        </p:txBody>
      </p:sp>
    </p:spTree>
    <p:extLst>
      <p:ext uri="{BB962C8B-B14F-4D97-AF65-F5344CB8AC3E}">
        <p14:creationId xmlns:p14="http://schemas.microsoft.com/office/powerpoint/2010/main" val="141047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98586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22533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364276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142556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178920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5443A7-2C73-40CE-B00D-6590F34C0DCC}" type="datetimeFigureOut">
              <a:rPr lang="en-GB" smtClean="0"/>
              <a:t>12/05/2025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23D070-64B3-4A40-94EB-83829C67A125}" type="slidenum">
              <a:rPr lang="en-GB" smtClean="0"/>
              <a:t>‹#›</a:t>
            </a:fld>
            <a:endParaRPr lang="en-GB" dirty="0"/>
          </a:p>
        </p:txBody>
      </p:sp>
    </p:spTree>
    <p:extLst>
      <p:ext uri="{BB962C8B-B14F-4D97-AF65-F5344CB8AC3E}">
        <p14:creationId xmlns:p14="http://schemas.microsoft.com/office/powerpoint/2010/main" val="298790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443A7-2C73-40CE-B00D-6590F34C0DCC}" type="datetimeFigureOut">
              <a:rPr lang="en-GB" smtClean="0"/>
              <a:t>12/05/2025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3D070-64B3-4A40-94EB-83829C67A125}" type="slidenum">
              <a:rPr lang="en-GB" smtClean="0"/>
              <a:t>‹#›</a:t>
            </a:fld>
            <a:endParaRPr lang="en-GB" dirty="0"/>
          </a:p>
        </p:txBody>
      </p:sp>
    </p:spTree>
    <p:extLst>
      <p:ext uri="{BB962C8B-B14F-4D97-AF65-F5344CB8AC3E}">
        <p14:creationId xmlns:p14="http://schemas.microsoft.com/office/powerpoint/2010/main" val="4090933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5C0B418-A67F-4A4A-8E59-29355BE80911}" type="datetimeFigureOut">
              <a:rPr lang="en-GB"/>
              <a:pPr>
                <a:defRPr/>
              </a:pPr>
              <a:t>12/05/2025</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BFADDA14-F6BA-4B78-A3A5-7499112F95B3}" type="slidenum">
              <a:rPr lang="en-GB"/>
              <a:pPr>
                <a:defRPr/>
              </a:pPr>
              <a:t>‹#›</a:t>
            </a:fld>
            <a:endParaRPr lang="en-GB"/>
          </a:p>
        </p:txBody>
      </p:sp>
    </p:spTree>
    <p:extLst>
      <p:ext uri="{BB962C8B-B14F-4D97-AF65-F5344CB8AC3E}">
        <p14:creationId xmlns:p14="http://schemas.microsoft.com/office/powerpoint/2010/main" val="542363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5333D60-5F07-4155-BE27-86FB93156C27}" type="datetimeFigureOut">
              <a:rPr lang="en-GB" smtClean="0"/>
              <a:t>12/05/2025</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BF9BD0-B4A1-4F43-85D7-3E9C95820349}" type="slidenum">
              <a:rPr lang="en-GB" smtClean="0"/>
              <a:t>‹#›</a:t>
            </a:fld>
            <a:endParaRPr lang="en-GB" dirty="0"/>
          </a:p>
        </p:txBody>
      </p:sp>
    </p:spTree>
    <p:extLst>
      <p:ext uri="{BB962C8B-B14F-4D97-AF65-F5344CB8AC3E}">
        <p14:creationId xmlns:p14="http://schemas.microsoft.com/office/powerpoint/2010/main" val="36690094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6206"/>
          </a:xfrm>
          <a:solidFill>
            <a:srgbClr val="FFFF00"/>
          </a:solidFill>
        </p:spPr>
        <p:txBody>
          <a:bodyPr>
            <a:normAutofit/>
          </a:bodyPr>
          <a:lstStyle/>
          <a:p>
            <a:pPr algn="l"/>
            <a:r>
              <a:rPr lang="en-GB" sz="3600" b="1">
                <a:latin typeface="Calibri" panose="020F0502020204030204" pitchFamily="34" charset="0"/>
                <a:cs typeface="Calibri" panose="020F0502020204030204" pitchFamily="34" charset="0"/>
              </a:rPr>
              <a:t>     </a:t>
            </a:r>
            <a:r>
              <a:rPr lang="en-GB" sz="3600" b="1" u="sng" dirty="0">
                <a:latin typeface="Calibri" panose="020F0502020204030204" pitchFamily="34" charset="0"/>
                <a:cs typeface="Calibri" panose="020F0502020204030204" pitchFamily="34" charset="0"/>
              </a:rPr>
              <a:t>Protein synthesis revision</a:t>
            </a:r>
            <a:r>
              <a:rPr lang="en-GB" sz="3600" b="1" dirty="0">
                <a:latin typeface="Calibri" panose="020F0502020204030204" pitchFamily="34" charset="0"/>
                <a:cs typeface="Calibri" panose="020F0502020204030204" pitchFamily="34" charset="0"/>
              </a:rPr>
              <a:t>                      </a:t>
            </a:r>
            <a:fld id="{326113B4-5D21-4556-BCEE-2328B4897FB1}" type="datetime1">
              <a:rPr lang="en-GB" sz="3600" b="1" u="sng" smtClean="0">
                <a:latin typeface="Calibri" panose="020F0502020204030204" pitchFamily="34" charset="0"/>
                <a:cs typeface="Calibri" panose="020F0502020204030204" pitchFamily="34" charset="0"/>
              </a:rPr>
              <a:pPr algn="l"/>
              <a:t>12/05/2025</a:t>
            </a:fld>
            <a:endParaRPr lang="en-GB" sz="3600" b="1" u="sng"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11726" y="888276"/>
            <a:ext cx="11499273" cy="5277393"/>
          </a:xfrm>
          <a:solidFill>
            <a:schemeClr val="bg1"/>
          </a:solidFill>
        </p:spPr>
        <p:txBody>
          <a:bodyPr>
            <a:normAutofit fontScale="92500"/>
          </a:bodyPr>
          <a:lstStyle/>
          <a:p>
            <a:pPr algn="l"/>
            <a:r>
              <a:rPr lang="en-GB" sz="3500" b="1" u="sng" dirty="0">
                <a:latin typeface="Calibri" panose="020F0502020204030204" pitchFamily="34" charset="0"/>
                <a:cs typeface="Calibri" panose="020F0502020204030204" pitchFamily="34" charset="0"/>
              </a:rPr>
              <a:t>Do Now</a:t>
            </a:r>
            <a:r>
              <a:rPr lang="en-GB" sz="3500" dirty="0">
                <a:latin typeface="Calibri" panose="020F0502020204030204" pitchFamily="34" charset="0"/>
                <a:cs typeface="Calibri" panose="020F0502020204030204" pitchFamily="34" charset="0"/>
              </a:rPr>
              <a:t> </a:t>
            </a:r>
          </a:p>
          <a:p>
            <a:pPr marL="457200" indent="-457200" algn="l">
              <a:lnSpc>
                <a:spcPct val="150000"/>
              </a:lnSpc>
              <a:buFont typeface="+mj-lt"/>
              <a:buAutoNum type="arabicParenR"/>
            </a:pPr>
            <a:r>
              <a:rPr lang="en-GB" sz="3000" dirty="0">
                <a:solidFill>
                  <a:prstClr val="black"/>
                </a:solidFill>
                <a:latin typeface="Calibri" panose="020F0502020204030204" pitchFamily="34" charset="0"/>
                <a:cs typeface="Calibri" panose="020F0502020204030204" pitchFamily="34" charset="0"/>
              </a:rPr>
              <a:t>Define fertilisation.</a:t>
            </a:r>
          </a:p>
          <a:p>
            <a:pPr marL="457200" indent="-457200" algn="l">
              <a:lnSpc>
                <a:spcPct val="150000"/>
              </a:lnSpc>
              <a:buFont typeface="+mj-lt"/>
              <a:buAutoNum type="arabicParenR"/>
            </a:pPr>
            <a:r>
              <a:rPr lang="en-GB" sz="3000" dirty="0">
                <a:solidFill>
                  <a:prstClr val="black"/>
                </a:solidFill>
                <a:latin typeface="Calibri" panose="020F0502020204030204" pitchFamily="34" charset="0"/>
                <a:cs typeface="Calibri" panose="020F0502020204030204" pitchFamily="34" charset="0"/>
              </a:rPr>
              <a:t>What are the adaptations of a sperm cell?</a:t>
            </a:r>
          </a:p>
          <a:p>
            <a:pPr marL="457200" indent="-457200" algn="l">
              <a:lnSpc>
                <a:spcPct val="150000"/>
              </a:lnSpc>
              <a:buFont typeface="+mj-lt"/>
              <a:buAutoNum type="arabicParenR"/>
            </a:pPr>
            <a:r>
              <a:rPr lang="en-US" altLang="en-US" sz="3000" dirty="0">
                <a:solidFill>
                  <a:srgbClr val="000000"/>
                </a:solidFill>
                <a:latin typeface="Calibri" panose="020F0502020204030204" pitchFamily="34" charset="0"/>
                <a:cs typeface="Calibri" panose="020F0502020204030204" pitchFamily="34" charset="0"/>
              </a:rPr>
              <a:t>What is the acrosome reaction and what does it trigger?</a:t>
            </a:r>
          </a:p>
          <a:p>
            <a:pPr marL="457200" indent="-457200" algn="l">
              <a:lnSpc>
                <a:spcPct val="150000"/>
              </a:lnSpc>
              <a:buFont typeface="+mj-lt"/>
              <a:buAutoNum type="arabicParenR"/>
            </a:pPr>
            <a:r>
              <a:rPr lang="en-US" sz="3000" dirty="0">
                <a:latin typeface="Calibri" panose="020F0502020204030204" pitchFamily="34" charset="0"/>
              </a:rPr>
              <a:t>What happens when the sperm moves through to the cell membrane? </a:t>
            </a:r>
            <a:endParaRPr lang="en-GB" altLang="en-US" sz="3000" dirty="0">
              <a:solidFill>
                <a:prstClr val="black"/>
              </a:solidFill>
              <a:latin typeface="Calibri" panose="020F0502020204030204" pitchFamily="34" charset="0"/>
              <a:cs typeface="Calibri" panose="020F0502020204030204" pitchFamily="34" charset="0"/>
            </a:endParaRPr>
          </a:p>
          <a:p>
            <a:pPr marL="457200" indent="-457200" algn="l">
              <a:lnSpc>
                <a:spcPct val="150000"/>
              </a:lnSpc>
              <a:buFont typeface="+mj-lt"/>
              <a:buAutoNum type="arabicParenR"/>
            </a:pPr>
            <a:r>
              <a:rPr lang="en-US" altLang="en-US" sz="3000" dirty="0">
                <a:solidFill>
                  <a:srgbClr val="000000"/>
                </a:solidFill>
                <a:latin typeface="Calibri" panose="020F0502020204030204" pitchFamily="34" charset="0"/>
                <a:cs typeface="Calibri" panose="020F0502020204030204" pitchFamily="34" charset="0"/>
              </a:rPr>
              <a:t>Describe the structure of a globular protein.</a:t>
            </a:r>
            <a:endParaRPr lang="en-US" sz="3000" dirty="0">
              <a:latin typeface="Calibri" panose="020F0502020204030204" pitchFamily="34" charset="0"/>
              <a:cs typeface="Calibri" panose="020F0502020204030204" pitchFamily="34" charset="0"/>
            </a:endParaRPr>
          </a:p>
          <a:p>
            <a:pPr marL="457200" indent="-457200" algn="l">
              <a:lnSpc>
                <a:spcPct val="150000"/>
              </a:lnSpc>
              <a:buFont typeface="+mj-lt"/>
              <a:buAutoNum type="arabicParenR"/>
            </a:pPr>
            <a:r>
              <a:rPr lang="en-US" altLang="en-US" sz="2800" dirty="0">
                <a:solidFill>
                  <a:srgbClr val="000000"/>
                </a:solidFill>
                <a:latin typeface="Calibri" panose="020F0502020204030204" pitchFamily="34" charset="0"/>
                <a:cs typeface="Calibri" panose="020F0502020204030204" pitchFamily="34" charset="0"/>
              </a:rPr>
              <a:t>Why are animal fats solid at room temperature?</a:t>
            </a:r>
            <a:endParaRPr lang="en-US" sz="3000" dirty="0">
              <a:latin typeface="Calibri" panose="020F0502020204030204" pitchFamily="34" charset="0"/>
              <a:cs typeface="Calibri" panose="020F0502020204030204" pitchFamily="34" charset="0"/>
            </a:endParaRPr>
          </a:p>
          <a:p>
            <a:pPr algn="l">
              <a:lnSpc>
                <a:spcPct val="150000"/>
              </a:lnSpc>
            </a:pPr>
            <a:endParaRPr lang="en-US" sz="3000" dirty="0">
              <a:latin typeface="Calibri" panose="020F0502020204030204" pitchFamily="34" charset="0"/>
              <a:cs typeface="Calibri" panose="020F0502020204030204" pitchFamily="34" charset="0"/>
            </a:endParaRPr>
          </a:p>
          <a:p>
            <a:pPr marL="457200" lvl="1" algn="l" defTabSz="914400">
              <a:spcBef>
                <a:spcPts val="500"/>
              </a:spcBef>
            </a:pPr>
            <a:endParaRPr lang="en-GB" sz="2800" dirty="0">
              <a:solidFill>
                <a:prstClr val="black"/>
              </a:solidFill>
              <a:latin typeface="Comic Sans MS" panose="030F0702030302020204" pitchFamily="66" charset="0"/>
            </a:endParaRPr>
          </a:p>
          <a:p>
            <a:pPr marL="914400" lvl="1" indent="-457200" algn="l" defTabSz="914400">
              <a:spcBef>
                <a:spcPts val="500"/>
              </a:spcBef>
              <a:buFont typeface="Arial" panose="020B0604020202020204" pitchFamily="34" charset="0"/>
              <a:buAutoNum type="alphaLcPeriod"/>
            </a:pPr>
            <a:endParaRPr lang="en-GB" sz="2800" dirty="0">
              <a:solidFill>
                <a:prstClr val="black"/>
              </a:solidFill>
              <a:latin typeface="Comic Sans MS" panose="030F0702030302020204" pitchFamily="66" charset="0"/>
            </a:endParaRPr>
          </a:p>
          <a:p>
            <a:pPr marL="457200" lvl="1" algn="l" defTabSz="914400">
              <a:spcBef>
                <a:spcPts val="500"/>
              </a:spcBef>
            </a:pPr>
            <a:endParaRPr lang="en-GB" sz="2800" dirty="0">
              <a:solidFill>
                <a:prstClr val="black"/>
              </a:solidFill>
              <a:latin typeface="Comic Sans MS" panose="030F0702030302020204" pitchFamily="66" charset="0"/>
            </a:endParaRPr>
          </a:p>
          <a:p>
            <a:pPr marL="457200" indent="-457200" algn="l">
              <a:buFont typeface="+mj-lt"/>
              <a:buAutoNum type="arabicParenR" startAt="2"/>
            </a:pPr>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marL="457200" indent="-457200" algn="l">
              <a:buFont typeface="+mj-lt"/>
              <a:buAutoNum type="arabicParenR" startAt="3"/>
            </a:pPr>
            <a:endParaRPr lang="en-GB" sz="2800" dirty="0">
              <a:latin typeface="Comic Sans MS" panose="030F0702030302020204" pitchFamily="66" charset="0"/>
            </a:endParaRPr>
          </a:p>
          <a:p>
            <a:pPr marL="457200" indent="-457200" algn="l">
              <a:buFont typeface="+mj-lt"/>
              <a:buAutoNum type="arabicParenR" startAt="3"/>
            </a:pPr>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p:txBody>
      </p:sp>
    </p:spTree>
    <p:extLst>
      <p:ext uri="{BB962C8B-B14F-4D97-AF65-F5344CB8AC3E}">
        <p14:creationId xmlns:p14="http://schemas.microsoft.com/office/powerpoint/2010/main" val="303260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2945"/>
          </a:xfrm>
          <a:solidFill>
            <a:srgbClr val="FFFF00"/>
          </a:solidFill>
        </p:spPr>
        <p:txBody>
          <a:bodyPr>
            <a:normAutofit/>
          </a:bodyPr>
          <a:lstStyle/>
          <a:p>
            <a:r>
              <a:rPr lang="en-GB" sz="3500" b="1" dirty="0">
                <a:latin typeface="+mn-lt"/>
              </a:rPr>
              <a:t>4. Extracellular proteins are transported in vesicles to the cell membrane for exocytosis to go to other cells</a:t>
            </a:r>
          </a:p>
        </p:txBody>
      </p:sp>
      <p:sp>
        <p:nvSpPr>
          <p:cNvPr id="3" name="Content Placeholder 2"/>
          <p:cNvSpPr>
            <a:spLocks noGrp="1"/>
          </p:cNvSpPr>
          <p:nvPr>
            <p:ph idx="1"/>
          </p:nvPr>
        </p:nvSpPr>
        <p:spPr>
          <a:xfrm>
            <a:off x="528985" y="2296675"/>
            <a:ext cx="8116251" cy="4311943"/>
          </a:xfrm>
        </p:spPr>
        <p:txBody>
          <a:bodyPr>
            <a:noAutofit/>
          </a:bodyPr>
          <a:lstStyle/>
          <a:p>
            <a:pPr marL="0" indent="0">
              <a:buNone/>
            </a:pPr>
            <a:endParaRPr lang="en-GB" sz="3200" dirty="0">
              <a:latin typeface="Comic Sans MS" panose="030F0702030302020204" pitchFamily="66" charset="0"/>
            </a:endParaRPr>
          </a:p>
        </p:txBody>
      </p:sp>
      <p:pic>
        <p:nvPicPr>
          <p:cNvPr id="5" name="Picture 2" descr="Vesicular Transport | Bio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246" y="2129993"/>
            <a:ext cx="7212128" cy="429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7527"/>
          </a:xfrm>
          <a:solidFill>
            <a:schemeClr val="accent1">
              <a:lumMod val="20000"/>
              <a:lumOff val="80000"/>
            </a:schemeClr>
          </a:solidFill>
        </p:spPr>
        <p:txBody>
          <a:bodyPr/>
          <a:lstStyle/>
          <a:p>
            <a:r>
              <a:rPr lang="en-GB" b="1" u="sng" dirty="0"/>
              <a:t>Mini whiteboards</a:t>
            </a:r>
          </a:p>
        </p:txBody>
      </p:sp>
      <p:sp>
        <p:nvSpPr>
          <p:cNvPr id="3" name="Content Placeholder 2"/>
          <p:cNvSpPr>
            <a:spLocks noGrp="1"/>
          </p:cNvSpPr>
          <p:nvPr>
            <p:ph idx="1"/>
          </p:nvPr>
        </p:nvSpPr>
        <p:spPr/>
        <p:txBody>
          <a:bodyPr/>
          <a:lstStyle/>
          <a:p>
            <a:r>
              <a:rPr lang="en-GB" dirty="0"/>
              <a:t>What is the role of the </a:t>
            </a:r>
            <a:r>
              <a:rPr lang="en-GB" dirty="0" err="1"/>
              <a:t>rER</a:t>
            </a:r>
            <a:r>
              <a:rPr lang="en-GB" dirty="0"/>
              <a:t> in protein synthesis?</a:t>
            </a:r>
          </a:p>
          <a:p>
            <a:r>
              <a:rPr lang="en-GB" dirty="0">
                <a:solidFill>
                  <a:srgbClr val="00B050"/>
                </a:solidFill>
              </a:rPr>
              <a:t>To allow proteins to </a:t>
            </a:r>
            <a:r>
              <a:rPr lang="en-GB" b="1" u="sng" dirty="0">
                <a:solidFill>
                  <a:srgbClr val="00B050"/>
                </a:solidFill>
              </a:rPr>
              <a:t>fold</a:t>
            </a:r>
            <a:r>
              <a:rPr lang="en-GB" dirty="0">
                <a:solidFill>
                  <a:srgbClr val="00B050"/>
                </a:solidFill>
              </a:rPr>
              <a:t> into structures and to </a:t>
            </a:r>
            <a:r>
              <a:rPr lang="en-GB" b="1" u="sng" dirty="0">
                <a:solidFill>
                  <a:srgbClr val="00B050"/>
                </a:solidFill>
              </a:rPr>
              <a:t>transport</a:t>
            </a:r>
            <a:r>
              <a:rPr lang="en-GB" dirty="0">
                <a:solidFill>
                  <a:srgbClr val="00B050"/>
                </a:solidFill>
              </a:rPr>
              <a:t> the protein</a:t>
            </a:r>
          </a:p>
        </p:txBody>
      </p:sp>
    </p:spTree>
    <p:extLst>
      <p:ext uri="{BB962C8B-B14F-4D97-AF65-F5344CB8AC3E}">
        <p14:creationId xmlns:p14="http://schemas.microsoft.com/office/powerpoint/2010/main" val="22139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83673"/>
          </a:xfrm>
          <a:solidFill>
            <a:schemeClr val="accent1">
              <a:lumMod val="20000"/>
              <a:lumOff val="80000"/>
            </a:schemeClr>
          </a:solidFill>
        </p:spPr>
        <p:txBody>
          <a:bodyPr/>
          <a:lstStyle/>
          <a:p>
            <a:r>
              <a:rPr lang="en-GB" b="1" u="sng" dirty="0"/>
              <a:t>Mini whiteboards</a:t>
            </a:r>
          </a:p>
        </p:txBody>
      </p:sp>
      <p:sp>
        <p:nvSpPr>
          <p:cNvPr id="3" name="Content Placeholder 2"/>
          <p:cNvSpPr>
            <a:spLocks noGrp="1"/>
          </p:cNvSpPr>
          <p:nvPr>
            <p:ph idx="1"/>
          </p:nvPr>
        </p:nvSpPr>
        <p:spPr/>
        <p:txBody>
          <a:bodyPr/>
          <a:lstStyle/>
          <a:p>
            <a:r>
              <a:rPr lang="en-GB" dirty="0"/>
              <a:t>How do proteins get from the </a:t>
            </a:r>
            <a:r>
              <a:rPr lang="en-GB" dirty="0" err="1"/>
              <a:t>rER</a:t>
            </a:r>
            <a:r>
              <a:rPr lang="en-GB" dirty="0"/>
              <a:t> to the Golgi apparatus?</a:t>
            </a:r>
          </a:p>
          <a:p>
            <a:r>
              <a:rPr lang="en-GB" dirty="0">
                <a:solidFill>
                  <a:srgbClr val="00B050"/>
                </a:solidFill>
              </a:rPr>
              <a:t>In a vesicle</a:t>
            </a:r>
          </a:p>
        </p:txBody>
      </p:sp>
    </p:spTree>
    <p:extLst>
      <p:ext uri="{BB962C8B-B14F-4D97-AF65-F5344CB8AC3E}">
        <p14:creationId xmlns:p14="http://schemas.microsoft.com/office/powerpoint/2010/main" val="81614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a:solidFill>
            <a:schemeClr val="accent1">
              <a:lumMod val="20000"/>
              <a:lumOff val="80000"/>
            </a:schemeClr>
          </a:solidFill>
        </p:spPr>
        <p:txBody>
          <a:bodyPr/>
          <a:lstStyle/>
          <a:p>
            <a:r>
              <a:rPr lang="en-GB" b="1" u="sng" dirty="0"/>
              <a:t>Mini whiteboards</a:t>
            </a:r>
          </a:p>
        </p:txBody>
      </p:sp>
      <p:sp>
        <p:nvSpPr>
          <p:cNvPr id="3" name="Content Placeholder 2"/>
          <p:cNvSpPr>
            <a:spLocks noGrp="1"/>
          </p:cNvSpPr>
          <p:nvPr>
            <p:ph idx="1"/>
          </p:nvPr>
        </p:nvSpPr>
        <p:spPr/>
        <p:txBody>
          <a:bodyPr/>
          <a:lstStyle/>
          <a:p>
            <a:r>
              <a:rPr lang="en-GB" dirty="0"/>
              <a:t>What is the function of the Golgi apparatus?</a:t>
            </a:r>
          </a:p>
          <a:p>
            <a:r>
              <a:rPr lang="en-GB" dirty="0">
                <a:solidFill>
                  <a:srgbClr val="00B050"/>
                </a:solidFill>
              </a:rPr>
              <a:t>To modify the protein</a:t>
            </a:r>
          </a:p>
        </p:txBody>
      </p:sp>
    </p:spTree>
    <p:extLst>
      <p:ext uri="{BB962C8B-B14F-4D97-AF65-F5344CB8AC3E}">
        <p14:creationId xmlns:p14="http://schemas.microsoft.com/office/powerpoint/2010/main" val="27924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8255"/>
          </a:xfrm>
          <a:solidFill>
            <a:schemeClr val="accent1">
              <a:lumMod val="20000"/>
              <a:lumOff val="80000"/>
            </a:schemeClr>
          </a:solidFill>
        </p:spPr>
        <p:txBody>
          <a:bodyPr/>
          <a:lstStyle/>
          <a:p>
            <a:r>
              <a:rPr lang="en-GB" b="1" u="sng" dirty="0"/>
              <a:t>Mini whiteboards</a:t>
            </a:r>
          </a:p>
        </p:txBody>
      </p:sp>
      <p:sp>
        <p:nvSpPr>
          <p:cNvPr id="3" name="Content Placeholder 2"/>
          <p:cNvSpPr>
            <a:spLocks noGrp="1"/>
          </p:cNvSpPr>
          <p:nvPr>
            <p:ph idx="1"/>
          </p:nvPr>
        </p:nvSpPr>
        <p:spPr/>
        <p:txBody>
          <a:bodyPr/>
          <a:lstStyle/>
          <a:p>
            <a:r>
              <a:rPr lang="en-GB" dirty="0"/>
              <a:t>Where does the protein go after the Golgi apparatus and how?</a:t>
            </a:r>
          </a:p>
          <a:p>
            <a:r>
              <a:rPr lang="en-GB" dirty="0">
                <a:solidFill>
                  <a:srgbClr val="00B050"/>
                </a:solidFill>
              </a:rPr>
              <a:t>To cell membrane via vesicle and released by exocytosis</a:t>
            </a:r>
          </a:p>
        </p:txBody>
      </p:sp>
    </p:spTree>
    <p:extLst>
      <p:ext uri="{BB962C8B-B14F-4D97-AF65-F5344CB8AC3E}">
        <p14:creationId xmlns:p14="http://schemas.microsoft.com/office/powerpoint/2010/main" val="326661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E8C5-E189-E233-02C4-E98115B0BD9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681F035-E6A9-4AA6-A3F6-330667ED167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8020D6F-8049-D29B-981C-566DB5745B46}"/>
              </a:ext>
            </a:extLst>
          </p:cNvPr>
          <p:cNvPicPr>
            <a:picLocks noChangeAspect="1"/>
          </p:cNvPicPr>
          <p:nvPr/>
        </p:nvPicPr>
        <p:blipFill>
          <a:blip r:embed="rId2"/>
          <a:stretch>
            <a:fillRect/>
          </a:stretch>
        </p:blipFill>
        <p:spPr>
          <a:xfrm>
            <a:off x="3235222" y="1332622"/>
            <a:ext cx="8825026" cy="4498551"/>
          </a:xfrm>
          <a:prstGeom prst="rect">
            <a:avLst/>
          </a:prstGeom>
        </p:spPr>
      </p:pic>
      <p:pic>
        <p:nvPicPr>
          <p:cNvPr id="1026" name="Picture 2">
            <a:extLst>
              <a:ext uri="{FF2B5EF4-FFF2-40B4-BE49-F238E27FC236}">
                <a16:creationId xmlns:a16="http://schemas.microsoft.com/office/drawing/2014/main" id="{D36C7B75-A69D-801B-6047-A73845E58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50682" cy="410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482554E-C3BC-314E-45F1-2BB5532522E4}"/>
              </a:ext>
            </a:extLst>
          </p:cNvPr>
          <p:cNvSpPr txBox="1">
            <a:spLocks/>
          </p:cNvSpPr>
          <p:nvPr/>
        </p:nvSpPr>
        <p:spPr>
          <a:xfrm>
            <a:off x="3492372" y="-1"/>
            <a:ext cx="8699628" cy="1026827"/>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a:t>Paired talk </a:t>
            </a:r>
            <a:endParaRPr lang="en-GB" b="1" u="sng" dirty="0"/>
          </a:p>
        </p:txBody>
      </p:sp>
    </p:spTree>
    <p:extLst>
      <p:ext uri="{BB962C8B-B14F-4D97-AF65-F5344CB8AC3E}">
        <p14:creationId xmlns:p14="http://schemas.microsoft.com/office/powerpoint/2010/main" val="87938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9282-125B-B1A3-19A9-BB50843C8B1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DDC97EF-07AF-5F9B-3911-5F05BDF5B81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2F09176-77CD-976B-06A4-9627184E6C6B}"/>
              </a:ext>
            </a:extLst>
          </p:cNvPr>
          <p:cNvPicPr>
            <a:picLocks noChangeAspect="1"/>
          </p:cNvPicPr>
          <p:nvPr/>
        </p:nvPicPr>
        <p:blipFill>
          <a:blip r:embed="rId2"/>
          <a:stretch>
            <a:fillRect/>
          </a:stretch>
        </p:blipFill>
        <p:spPr>
          <a:xfrm>
            <a:off x="2137658" y="531920"/>
            <a:ext cx="7916684" cy="5960955"/>
          </a:xfrm>
          <a:prstGeom prst="rect">
            <a:avLst/>
          </a:prstGeom>
        </p:spPr>
      </p:pic>
    </p:spTree>
    <p:extLst>
      <p:ext uri="{BB962C8B-B14F-4D97-AF65-F5344CB8AC3E}">
        <p14:creationId xmlns:p14="http://schemas.microsoft.com/office/powerpoint/2010/main" val="127772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E0EF-B54C-7B16-B37C-A739E88C50BD}"/>
              </a:ext>
            </a:extLst>
          </p:cNvPr>
          <p:cNvSpPr>
            <a:spLocks noGrp="1"/>
          </p:cNvSpPr>
          <p:nvPr>
            <p:ph type="title"/>
          </p:nvPr>
        </p:nvSpPr>
        <p:spPr>
          <a:xfrm>
            <a:off x="0" y="18256"/>
            <a:ext cx="12192000" cy="806204"/>
          </a:xfrm>
          <a:solidFill>
            <a:schemeClr val="accent2"/>
          </a:solidFill>
        </p:spPr>
        <p:txBody>
          <a:bodyPr/>
          <a:lstStyle/>
          <a:p>
            <a:r>
              <a:rPr lang="en-GB" dirty="0"/>
              <a:t>Q1</a:t>
            </a:r>
          </a:p>
        </p:txBody>
      </p:sp>
      <p:sp>
        <p:nvSpPr>
          <p:cNvPr id="3" name="Content Placeholder 2">
            <a:extLst>
              <a:ext uri="{FF2B5EF4-FFF2-40B4-BE49-F238E27FC236}">
                <a16:creationId xmlns:a16="http://schemas.microsoft.com/office/drawing/2014/main" id="{F493BFE6-A0B1-CAB9-3620-07B7F929B243}"/>
              </a:ext>
            </a:extLst>
          </p:cNvPr>
          <p:cNvSpPr>
            <a:spLocks noGrp="1"/>
          </p:cNvSpPr>
          <p:nvPr>
            <p:ph idx="1"/>
          </p:nvPr>
        </p:nvSpPr>
        <p:spPr/>
        <p:txBody>
          <a:bodyPr/>
          <a:lstStyle/>
          <a:p>
            <a:endParaRPr lang="en-GB" dirty="0"/>
          </a:p>
        </p:txBody>
      </p:sp>
      <p:pic>
        <p:nvPicPr>
          <p:cNvPr id="2050" name="Picture 2">
            <a:extLst>
              <a:ext uri="{FF2B5EF4-FFF2-40B4-BE49-F238E27FC236}">
                <a16:creationId xmlns:a16="http://schemas.microsoft.com/office/drawing/2014/main" id="{9195C05C-75B0-DAB5-439C-613C58781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779" y="1024094"/>
            <a:ext cx="7940023" cy="539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70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6206"/>
          </a:xfrm>
          <a:solidFill>
            <a:srgbClr val="92D050"/>
          </a:solidFill>
        </p:spPr>
        <p:txBody>
          <a:bodyPr>
            <a:normAutofit/>
          </a:bodyPr>
          <a:lstStyle/>
          <a:p>
            <a:pPr algn="l"/>
            <a:r>
              <a:rPr lang="en-GB" sz="3600" b="1" u="sng" dirty="0">
                <a:latin typeface="Calibri" panose="020F0502020204030204" pitchFamily="34" charset="0"/>
                <a:cs typeface="Calibri" panose="020F0502020204030204" pitchFamily="34" charset="0"/>
              </a:rPr>
              <a:t>Answers</a:t>
            </a:r>
          </a:p>
        </p:txBody>
      </p:sp>
      <p:sp>
        <p:nvSpPr>
          <p:cNvPr id="3" name="Subtitle 2"/>
          <p:cNvSpPr>
            <a:spLocks noGrp="1"/>
          </p:cNvSpPr>
          <p:nvPr>
            <p:ph type="subTitle" idx="1"/>
          </p:nvPr>
        </p:nvSpPr>
        <p:spPr>
          <a:xfrm>
            <a:off x="311726" y="888276"/>
            <a:ext cx="11499273" cy="5277393"/>
          </a:xfrm>
          <a:solidFill>
            <a:schemeClr val="bg1"/>
          </a:solidFill>
        </p:spPr>
        <p:txBody>
          <a:bodyPr>
            <a:normAutofit lnSpcReduction="10000"/>
          </a:bodyPr>
          <a:lstStyle/>
          <a:p>
            <a:pPr algn="l"/>
            <a:r>
              <a:rPr lang="en-GB" sz="2800" b="1" u="sng" dirty="0">
                <a:latin typeface="Calibri" panose="020F0502020204030204" pitchFamily="34" charset="0"/>
                <a:cs typeface="Calibri" panose="020F0502020204030204" pitchFamily="34" charset="0"/>
              </a:rPr>
              <a:t>Do now</a:t>
            </a:r>
            <a:r>
              <a:rPr lang="en-GB" sz="2800" dirty="0">
                <a:latin typeface="Calibri" panose="020F0502020204030204" pitchFamily="34" charset="0"/>
                <a:cs typeface="Calibri" panose="020F0502020204030204" pitchFamily="34" charset="0"/>
              </a:rPr>
              <a:t> </a:t>
            </a:r>
          </a:p>
          <a:p>
            <a:pPr marL="457200" indent="-457200" algn="l">
              <a:buFont typeface="+mj-lt"/>
              <a:buAutoNum type="arabicParenR"/>
            </a:pPr>
            <a:r>
              <a:rPr lang="en-GB" sz="2800" dirty="0">
                <a:solidFill>
                  <a:prstClr val="black"/>
                </a:solidFill>
                <a:latin typeface="Calibri" panose="020F0502020204030204" pitchFamily="34" charset="0"/>
                <a:cs typeface="Calibri" panose="020F0502020204030204" pitchFamily="34" charset="0"/>
              </a:rPr>
              <a:t>Define fertilisation.</a:t>
            </a:r>
          </a:p>
          <a:p>
            <a:pPr marL="342900" indent="-342900" algn="l">
              <a:buFont typeface="Arial" panose="020B0604020202020204" pitchFamily="34" charset="0"/>
              <a:buChar char="•"/>
            </a:pPr>
            <a:r>
              <a:rPr lang="en-US" sz="2800" dirty="0">
                <a:solidFill>
                  <a:srgbClr val="00B050"/>
                </a:solidFill>
                <a:latin typeface="Calibri" panose="020F0502020204030204" pitchFamily="34" charset="0"/>
              </a:rPr>
              <a:t>when the nuclei of the egg and sperm cells fuse to form a zygote</a:t>
            </a:r>
            <a:endParaRPr lang="en-GB" sz="2800" dirty="0">
              <a:solidFill>
                <a:srgbClr val="00B050"/>
              </a:solidFill>
              <a:latin typeface="Calibri" panose="020F0502020204030204" pitchFamily="34" charset="0"/>
              <a:cs typeface="Calibri" panose="020F0502020204030204" pitchFamily="34" charset="0"/>
            </a:endParaRPr>
          </a:p>
          <a:p>
            <a:pPr marL="514350" indent="-514350" algn="l">
              <a:buFont typeface="+mj-lt"/>
              <a:buAutoNum type="arabicParenR" startAt="2"/>
            </a:pPr>
            <a:r>
              <a:rPr lang="en-GB" sz="2800" dirty="0">
                <a:solidFill>
                  <a:prstClr val="black"/>
                </a:solidFill>
                <a:latin typeface="Calibri" panose="020F0502020204030204" pitchFamily="34" charset="0"/>
                <a:cs typeface="Calibri" panose="020F0502020204030204" pitchFamily="34" charset="0"/>
              </a:rPr>
              <a:t>What are the adaptations of a sperm cell?</a:t>
            </a:r>
          </a:p>
          <a:p>
            <a:pPr marL="457200" indent="-457200" algn="l">
              <a:buFont typeface="Arial" panose="020B0604020202020204" pitchFamily="34" charset="0"/>
              <a:buChar char="•"/>
            </a:pPr>
            <a:r>
              <a:rPr lang="en-US" sz="2800" dirty="0">
                <a:solidFill>
                  <a:srgbClr val="00B050"/>
                </a:solidFill>
                <a:latin typeface="Calibri" panose="020F0502020204030204" pitchFamily="34" charset="0"/>
              </a:rPr>
              <a:t>Lots of mitochondria to provide energy for tail movement. Acrosome which contains digestive enzymes used to break down the zona pellucida of the egg so sperm can penetrate. flagellum allows sperm to swim towards the egg cell</a:t>
            </a:r>
            <a:endParaRPr lang="en-GB" sz="2600" dirty="0">
              <a:solidFill>
                <a:srgbClr val="00B050"/>
              </a:solidFill>
              <a:cs typeface="Calibri" panose="020F0502020204030204" pitchFamily="34" charset="0"/>
            </a:endParaRPr>
          </a:p>
          <a:p>
            <a:pPr marL="514350" indent="-514350" algn="l">
              <a:buFont typeface="+mj-lt"/>
              <a:buAutoNum type="arabicParenR" startAt="3"/>
            </a:pPr>
            <a:r>
              <a:rPr lang="en-US" altLang="en-US" sz="2800" dirty="0">
                <a:solidFill>
                  <a:srgbClr val="000000"/>
                </a:solidFill>
                <a:latin typeface="Calibri" panose="020F0502020204030204" pitchFamily="34" charset="0"/>
                <a:cs typeface="Calibri" panose="020F0502020204030204" pitchFamily="34" charset="0"/>
              </a:rPr>
              <a:t>What is the acrosome reaction and triggers it?</a:t>
            </a:r>
            <a:endParaRPr lang="en-US" sz="28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800" dirty="0">
                <a:solidFill>
                  <a:srgbClr val="00B050"/>
                </a:solidFill>
                <a:latin typeface="Calibri" panose="020F0502020204030204" pitchFamily="34" charset="0"/>
              </a:rPr>
              <a:t>When the sperm reaches the egg and makes contact with the zona pellucida. Chemicals are released from the follicle cells. The acrosome swells and fuses with the sperm cell membrane. Digestive enzymes are released and they digest the follicle cells and zona pellucida.</a:t>
            </a:r>
            <a:endParaRPr lang="en-US" sz="2800" dirty="0">
              <a:solidFill>
                <a:srgbClr val="00B050"/>
              </a:solidFill>
              <a:latin typeface="Calibri" panose="020F0502020204030204" pitchFamily="34" charset="0"/>
              <a:cs typeface="Calibri" panose="020F0502020204030204" pitchFamily="34" charset="0"/>
            </a:endParaRPr>
          </a:p>
          <a:p>
            <a:pPr marL="457200" lvl="1" algn="l" defTabSz="914400">
              <a:spcBef>
                <a:spcPts val="500"/>
              </a:spcBef>
            </a:pPr>
            <a:endParaRPr lang="en-GB" sz="2800" dirty="0">
              <a:solidFill>
                <a:prstClr val="black"/>
              </a:solidFill>
              <a:latin typeface="Comic Sans MS" panose="030F0702030302020204" pitchFamily="66" charset="0"/>
            </a:endParaRPr>
          </a:p>
          <a:p>
            <a:pPr marL="457200" indent="-457200" algn="l">
              <a:buFont typeface="+mj-lt"/>
              <a:buAutoNum type="arabicParenR" startAt="2"/>
            </a:pPr>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marL="457200" indent="-457200" algn="l">
              <a:buFont typeface="+mj-lt"/>
              <a:buAutoNum type="arabicParenR" startAt="3"/>
            </a:pPr>
            <a:endParaRPr lang="en-GB" sz="2800" dirty="0">
              <a:latin typeface="Comic Sans MS" panose="030F0702030302020204" pitchFamily="66" charset="0"/>
            </a:endParaRPr>
          </a:p>
          <a:p>
            <a:pPr marL="457200" indent="-457200" algn="l">
              <a:buFont typeface="+mj-lt"/>
              <a:buAutoNum type="arabicParenR" startAt="3"/>
            </a:pPr>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p:txBody>
      </p:sp>
    </p:spTree>
    <p:extLst>
      <p:ext uri="{BB962C8B-B14F-4D97-AF65-F5344CB8AC3E}">
        <p14:creationId xmlns:p14="http://schemas.microsoft.com/office/powerpoint/2010/main" val="37014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66206"/>
          </a:xfrm>
          <a:solidFill>
            <a:srgbClr val="92D050"/>
          </a:solidFill>
        </p:spPr>
        <p:txBody>
          <a:bodyPr>
            <a:normAutofit/>
          </a:bodyPr>
          <a:lstStyle/>
          <a:p>
            <a:pPr algn="l"/>
            <a:r>
              <a:rPr lang="en-GB" sz="3600" b="1" u="sng" dirty="0">
                <a:latin typeface="Calibri" panose="020F0502020204030204" pitchFamily="34" charset="0"/>
                <a:cs typeface="Calibri" panose="020F0502020204030204" pitchFamily="34" charset="0"/>
              </a:rPr>
              <a:t>Answers</a:t>
            </a:r>
          </a:p>
        </p:txBody>
      </p:sp>
      <p:sp>
        <p:nvSpPr>
          <p:cNvPr id="3" name="Subtitle 2"/>
          <p:cNvSpPr>
            <a:spLocks noGrp="1"/>
          </p:cNvSpPr>
          <p:nvPr>
            <p:ph type="subTitle" idx="1"/>
          </p:nvPr>
        </p:nvSpPr>
        <p:spPr>
          <a:xfrm>
            <a:off x="311726" y="888276"/>
            <a:ext cx="11499273" cy="5277393"/>
          </a:xfrm>
          <a:solidFill>
            <a:schemeClr val="bg1"/>
          </a:solidFill>
        </p:spPr>
        <p:txBody>
          <a:bodyPr>
            <a:normAutofit fontScale="92500" lnSpcReduction="10000"/>
          </a:bodyPr>
          <a:lstStyle/>
          <a:p>
            <a:pPr algn="l"/>
            <a:r>
              <a:rPr lang="en-GB" sz="2800" b="1" u="sng" dirty="0">
                <a:latin typeface="Calibri" panose="020F0502020204030204" pitchFamily="34" charset="0"/>
                <a:cs typeface="Calibri" panose="020F0502020204030204" pitchFamily="34" charset="0"/>
              </a:rPr>
              <a:t>Do now</a:t>
            </a:r>
            <a:r>
              <a:rPr lang="en-GB" sz="2800" dirty="0">
                <a:latin typeface="Calibri" panose="020F0502020204030204" pitchFamily="34" charset="0"/>
                <a:cs typeface="Calibri" panose="020F0502020204030204" pitchFamily="34" charset="0"/>
              </a:rPr>
              <a:t> </a:t>
            </a:r>
          </a:p>
          <a:p>
            <a:pPr marL="514350" indent="-514350" algn="l">
              <a:buFont typeface="+mj-lt"/>
              <a:buAutoNum type="arabicParenR" startAt="4"/>
            </a:pPr>
            <a:r>
              <a:rPr lang="en-US" sz="2800" dirty="0">
                <a:solidFill>
                  <a:prstClr val="black"/>
                </a:solidFill>
                <a:latin typeface="Calibri" panose="020F0502020204030204" pitchFamily="34" charset="0"/>
              </a:rPr>
              <a:t>What happens when the sperm moves through to the cell membrane?</a:t>
            </a:r>
            <a:endParaRPr lang="en-US" sz="28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800" dirty="0">
                <a:solidFill>
                  <a:srgbClr val="00B050"/>
                </a:solidFill>
                <a:latin typeface="Calibri" panose="020F0502020204030204" pitchFamily="34" charset="0"/>
              </a:rPr>
              <a:t>the sperm head fuses with the egg cell membrane and this triggers the cortical reaction. The egg cell releases enzymes from cortical granules into the space between the cell membrane and zona pellucida.</a:t>
            </a:r>
            <a:endParaRPr lang="en-GB" sz="2800" dirty="0">
              <a:solidFill>
                <a:srgbClr val="00B050"/>
              </a:solidFill>
              <a:latin typeface="Calibri" panose="020F0502020204030204" pitchFamily="34" charset="0"/>
              <a:cs typeface="Calibri" panose="020F0502020204030204" pitchFamily="34" charset="0"/>
            </a:endParaRPr>
          </a:p>
          <a:p>
            <a:pPr marL="514350" indent="-514350" algn="l">
              <a:buFont typeface="+mj-lt"/>
              <a:buAutoNum type="arabicParenR" startAt="5"/>
            </a:pPr>
            <a:r>
              <a:rPr lang="en-US" altLang="en-US" sz="2800" dirty="0">
                <a:solidFill>
                  <a:srgbClr val="000000"/>
                </a:solidFill>
                <a:latin typeface="Calibri" panose="020F0502020204030204" pitchFamily="34" charset="0"/>
                <a:cs typeface="Calibri" panose="020F0502020204030204" pitchFamily="34" charset="0"/>
              </a:rPr>
              <a:t>Describe the structure of a globular protein.</a:t>
            </a:r>
            <a:endParaRPr lang="en-US" sz="2800" dirty="0">
              <a:latin typeface="Calibri" panose="020F0502020204030204" pitchFamily="34" charset="0"/>
              <a:cs typeface="Calibri" panose="020F0502020204030204" pitchFamily="34" charset="0"/>
            </a:endParaRPr>
          </a:p>
          <a:p>
            <a:pPr marL="457200" lvl="0" indent="-457200" algn="l" defTabSz="914400">
              <a:spcBef>
                <a:spcPts val="1000"/>
              </a:spcBef>
              <a:buFont typeface="Arial" panose="020B0604020202020204" pitchFamily="34" charset="0"/>
              <a:buChar char="•"/>
            </a:pPr>
            <a:r>
              <a:rPr lang="en-US" sz="2800" dirty="0">
                <a:solidFill>
                  <a:srgbClr val="00B050"/>
                </a:solidFill>
                <a:latin typeface="Calibri" panose="020F0502020204030204" pitchFamily="34" charset="0"/>
                <a:cs typeface="Calibri" panose="020F0502020204030204" pitchFamily="34" charset="0"/>
              </a:rPr>
              <a:t>Round, compact proteins made from multiple polypeptide chains. The chains are coiled up so hydrophilic parts are on the outside and hydrophobic on the inside. Soluble and easily transported in fluids. Important for metabolic reactions, complex tertiary structure causes very specific shapes.</a:t>
            </a:r>
          </a:p>
          <a:p>
            <a:pPr marL="514350" indent="-514350" algn="l">
              <a:buFont typeface="+mj-lt"/>
              <a:buAutoNum type="arabicParenR" startAt="6"/>
            </a:pPr>
            <a:r>
              <a:rPr lang="en-US" altLang="en-US" sz="2800" dirty="0">
                <a:solidFill>
                  <a:srgbClr val="000000"/>
                </a:solidFill>
                <a:latin typeface="Calibri" panose="020F0502020204030204" pitchFamily="34" charset="0"/>
                <a:cs typeface="Calibri" panose="020F0502020204030204" pitchFamily="34" charset="0"/>
              </a:rPr>
              <a:t>Why are animal fats solid at room temperature?</a:t>
            </a:r>
            <a:endParaRPr lang="en-GB" sz="2800" dirty="0">
              <a:solidFill>
                <a:srgbClr val="00B050"/>
              </a:solidFill>
              <a:latin typeface="Calibri" panose="020F0502020204030204" pitchFamily="34" charset="0"/>
              <a:cs typeface="Calibri" panose="020F0502020204030204" pitchFamily="34" charset="0"/>
            </a:endParaRPr>
          </a:p>
          <a:p>
            <a:pPr marL="457200" lvl="0" indent="-457200" algn="l" defTabSz="914400">
              <a:spcBef>
                <a:spcPts val="1000"/>
              </a:spcBef>
              <a:buFont typeface="Arial" panose="020B0604020202020204" pitchFamily="34" charset="0"/>
              <a:buChar char="•"/>
            </a:pPr>
            <a:r>
              <a:rPr lang="en-US" sz="2800" dirty="0">
                <a:solidFill>
                  <a:srgbClr val="00B050"/>
                </a:solidFill>
                <a:latin typeface="Calibri" panose="020F0502020204030204" pitchFamily="34" charset="0"/>
                <a:cs typeface="Calibri" panose="020F0502020204030204" pitchFamily="34" charset="0"/>
              </a:rPr>
              <a:t>The straight, saturated hydrocarbon chains pack closely together so there are strong intermolecular bonds between them. They therefore have a higher melting point.</a:t>
            </a:r>
            <a:endParaRPr lang="en-GB" sz="2800" dirty="0">
              <a:solidFill>
                <a:srgbClr val="00B050"/>
              </a:solidFill>
              <a:latin typeface="Calibri" panose="020F0502020204030204" pitchFamily="34" charset="0"/>
              <a:cs typeface="Calibri" panose="020F0502020204030204" pitchFamily="34" charset="0"/>
            </a:endParaRPr>
          </a:p>
          <a:p>
            <a:pPr marL="457200" lvl="1" algn="l" defTabSz="914400">
              <a:spcBef>
                <a:spcPts val="500"/>
              </a:spcBef>
            </a:pPr>
            <a:endParaRPr lang="en-GB" sz="2800" dirty="0">
              <a:solidFill>
                <a:prstClr val="black"/>
              </a:solidFill>
              <a:latin typeface="Comic Sans MS" panose="030F0702030302020204" pitchFamily="66" charset="0"/>
            </a:endParaRPr>
          </a:p>
          <a:p>
            <a:pPr marL="914400" lvl="1" indent="-457200" algn="l" defTabSz="914400">
              <a:spcBef>
                <a:spcPts val="500"/>
              </a:spcBef>
              <a:buFont typeface="Arial" panose="020B0604020202020204" pitchFamily="34" charset="0"/>
              <a:buAutoNum type="alphaLcPeriod"/>
            </a:pPr>
            <a:endParaRPr lang="en-GB" sz="2800" dirty="0">
              <a:solidFill>
                <a:prstClr val="black"/>
              </a:solidFill>
              <a:latin typeface="Comic Sans MS" panose="030F0702030302020204" pitchFamily="66" charset="0"/>
            </a:endParaRPr>
          </a:p>
          <a:p>
            <a:pPr marL="457200" lvl="1" algn="l" defTabSz="914400">
              <a:spcBef>
                <a:spcPts val="500"/>
              </a:spcBef>
            </a:pPr>
            <a:endParaRPr lang="en-GB" sz="2800" dirty="0">
              <a:solidFill>
                <a:prstClr val="black"/>
              </a:solidFill>
              <a:latin typeface="Comic Sans MS" panose="030F0702030302020204" pitchFamily="66" charset="0"/>
            </a:endParaRPr>
          </a:p>
          <a:p>
            <a:pPr marL="457200" indent="-457200" algn="l">
              <a:buFont typeface="+mj-lt"/>
              <a:buAutoNum type="arabicParenR" startAt="2"/>
            </a:pPr>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marL="457200" indent="-457200" algn="l">
              <a:buFont typeface="+mj-lt"/>
              <a:buAutoNum type="arabicParenR" startAt="3"/>
            </a:pPr>
            <a:endParaRPr lang="en-GB" sz="2800" dirty="0">
              <a:latin typeface="Comic Sans MS" panose="030F0702030302020204" pitchFamily="66" charset="0"/>
            </a:endParaRPr>
          </a:p>
          <a:p>
            <a:pPr marL="457200" indent="-457200" algn="l">
              <a:buFont typeface="+mj-lt"/>
              <a:buAutoNum type="arabicParenR" startAt="3"/>
            </a:pPr>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a:p>
            <a:pPr algn="l"/>
            <a:endParaRPr lang="en-GB" sz="2800" dirty="0">
              <a:latin typeface="Comic Sans MS" panose="030F0702030302020204" pitchFamily="66" charset="0"/>
            </a:endParaRPr>
          </a:p>
        </p:txBody>
      </p:sp>
    </p:spTree>
    <p:extLst>
      <p:ext uri="{BB962C8B-B14F-4D97-AF65-F5344CB8AC3E}">
        <p14:creationId xmlns:p14="http://schemas.microsoft.com/office/powerpoint/2010/main" val="203488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7527"/>
          </a:xfrm>
          <a:solidFill>
            <a:schemeClr val="accent1">
              <a:lumMod val="20000"/>
              <a:lumOff val="80000"/>
            </a:schemeClr>
          </a:solidFill>
        </p:spPr>
        <p:txBody>
          <a:bodyPr/>
          <a:lstStyle/>
          <a:p>
            <a:r>
              <a:rPr lang="en-GB" b="1" u="sng" dirty="0"/>
              <a:t>Paired talk </a:t>
            </a:r>
          </a:p>
        </p:txBody>
      </p:sp>
      <p:sp>
        <p:nvSpPr>
          <p:cNvPr id="3" name="Content Placeholder 2"/>
          <p:cNvSpPr>
            <a:spLocks noGrp="1"/>
          </p:cNvSpPr>
          <p:nvPr>
            <p:ph idx="1"/>
          </p:nvPr>
        </p:nvSpPr>
        <p:spPr>
          <a:xfrm>
            <a:off x="519546" y="1340716"/>
            <a:ext cx="10515600" cy="4351338"/>
          </a:xfrm>
        </p:spPr>
        <p:txBody>
          <a:bodyPr/>
          <a:lstStyle/>
          <a:p>
            <a:pPr marL="0" indent="0">
              <a:buNone/>
            </a:pPr>
            <a:r>
              <a:rPr lang="en-GB" dirty="0"/>
              <a:t>What: Describe the stages in protein synthesis in cells</a:t>
            </a:r>
          </a:p>
          <a:p>
            <a:pPr marL="0" indent="0">
              <a:buNone/>
            </a:pPr>
            <a:endParaRPr lang="en-GB" dirty="0"/>
          </a:p>
          <a:p>
            <a:pPr marL="0" indent="0">
              <a:buNone/>
            </a:pPr>
            <a:r>
              <a:rPr lang="en-GB" dirty="0"/>
              <a:t>How: in pairs</a:t>
            </a:r>
          </a:p>
          <a:p>
            <a:pPr marL="0" indent="0">
              <a:buNone/>
            </a:pPr>
            <a:endParaRPr lang="en-GB" dirty="0"/>
          </a:p>
          <a:p>
            <a:pPr marL="0" indent="0">
              <a:buNone/>
            </a:pPr>
            <a:r>
              <a:rPr lang="en-GB" dirty="0"/>
              <a:t>How long: 2 </a:t>
            </a:r>
            <a:r>
              <a:rPr lang="en-GB" dirty="0" err="1"/>
              <a:t>mins</a:t>
            </a:r>
            <a:r>
              <a:rPr lang="en-GB" dirty="0"/>
              <a:t> </a:t>
            </a:r>
          </a:p>
        </p:txBody>
      </p:sp>
      <p:pic>
        <p:nvPicPr>
          <p:cNvPr id="4" name="Picture 2" descr="Vesicular Transport | Bio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827" y="2199265"/>
            <a:ext cx="7212128" cy="429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7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1026" name="Picture 2" descr="Endoplasmic Reticulum- Structure and Fu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54" y="1304997"/>
            <a:ext cx="5392593" cy="539259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12192000" cy="1136073"/>
          </a:xfrm>
          <a:prstGeom prst="rect">
            <a:avLst/>
          </a:prstGeom>
          <a:solidFill>
            <a:srgbClr val="FFFF0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j-ea"/>
                <a:cs typeface="+mj-cs"/>
              </a:rPr>
              <a:t>Stages of protein synthesis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j-ea"/>
                <a:cs typeface="+mj-cs"/>
              </a:rPr>
              <a:t>1. Proteins made by ribosomes enter and travel through the RER</a:t>
            </a:r>
          </a:p>
        </p:txBody>
      </p:sp>
      <p:sp>
        <p:nvSpPr>
          <p:cNvPr id="4" name="Down Arrow 3"/>
          <p:cNvSpPr/>
          <p:nvPr/>
        </p:nvSpPr>
        <p:spPr>
          <a:xfrm rot="19104899">
            <a:off x="5708073" y="3474821"/>
            <a:ext cx="415636" cy="1052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5909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3792538" y="2924176"/>
            <a:ext cx="1657350" cy="1871663"/>
            <a:chOff x="4332" y="2205"/>
            <a:chExt cx="498" cy="725"/>
          </a:xfrm>
        </p:grpSpPr>
        <p:sp>
          <p:nvSpPr>
            <p:cNvPr id="30746" name="Oval 5"/>
            <p:cNvSpPr>
              <a:spLocks noChangeArrowheads="1"/>
            </p:cNvSpPr>
            <p:nvPr/>
          </p:nvSpPr>
          <p:spPr bwMode="auto">
            <a:xfrm>
              <a:off x="4332" y="2205"/>
              <a:ext cx="498" cy="363"/>
            </a:xfrm>
            <a:prstGeom prst="ellipse">
              <a:avLst/>
            </a:prstGeom>
            <a:solidFill>
              <a:srgbClr val="00CCFF"/>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
          <p:nvSpPr>
            <p:cNvPr id="30747" name="Oval 6"/>
            <p:cNvSpPr>
              <a:spLocks noChangeArrowheads="1"/>
            </p:cNvSpPr>
            <p:nvPr/>
          </p:nvSpPr>
          <p:spPr bwMode="auto">
            <a:xfrm>
              <a:off x="4332" y="2341"/>
              <a:ext cx="498" cy="589"/>
            </a:xfrm>
            <a:prstGeom prst="ellipse">
              <a:avLst/>
            </a:prstGeom>
            <a:solidFill>
              <a:srgbClr val="00CCFF"/>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grpSp>
      <p:grpSp>
        <p:nvGrpSpPr>
          <p:cNvPr id="3" name="Group 17"/>
          <p:cNvGrpSpPr>
            <a:grpSpLocks/>
          </p:cNvGrpSpPr>
          <p:nvPr/>
        </p:nvGrpSpPr>
        <p:grpSpPr bwMode="auto">
          <a:xfrm>
            <a:off x="7535863" y="404814"/>
            <a:ext cx="1511300" cy="2257425"/>
            <a:chOff x="2835" y="255"/>
            <a:chExt cx="952" cy="1422"/>
          </a:xfrm>
        </p:grpSpPr>
        <p:grpSp>
          <p:nvGrpSpPr>
            <p:cNvPr id="30742" name="Group 18"/>
            <p:cNvGrpSpPr>
              <a:grpSpLocks/>
            </p:cNvGrpSpPr>
            <p:nvPr/>
          </p:nvGrpSpPr>
          <p:grpSpPr bwMode="auto">
            <a:xfrm>
              <a:off x="2835" y="618"/>
              <a:ext cx="680" cy="1059"/>
              <a:chOff x="2835" y="618"/>
              <a:chExt cx="680" cy="1059"/>
            </a:xfrm>
          </p:grpSpPr>
          <p:sp>
            <p:nvSpPr>
              <p:cNvPr id="30744" name="Rectangle 19"/>
              <p:cNvSpPr>
                <a:spLocks noChangeArrowheads="1"/>
              </p:cNvSpPr>
              <p:nvPr/>
            </p:nvSpPr>
            <p:spPr bwMode="auto">
              <a:xfrm>
                <a:off x="2880" y="618"/>
                <a:ext cx="499" cy="77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mn-cs"/>
                  </a:rPr>
                  <a:t>tRNA</a:t>
                </a: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
            <p:nvSpPr>
              <p:cNvPr id="30745" name="Text Box 20"/>
              <p:cNvSpPr txBox="1">
                <a:spLocks noChangeArrowheads="1"/>
              </p:cNvSpPr>
              <p:nvPr/>
            </p:nvSpPr>
            <p:spPr bwMode="auto">
              <a:xfrm>
                <a:off x="2835" y="1389"/>
                <a:ext cx="6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FF3300"/>
                    </a:solidFill>
                    <a:effectLst/>
                    <a:uLnTx/>
                    <a:uFillTx/>
                    <a:latin typeface="Verdana" panose="020B0604030504040204" pitchFamily="34" charset="0"/>
                    <a:ea typeface="+mn-ea"/>
                    <a:cs typeface="+mn-cs"/>
                  </a:rPr>
                  <a:t>GGG</a:t>
                </a:r>
                <a:endParaRPr kumimoji="0" lang="en-US" altLang="en-US" sz="2400" b="1"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grpSp>
        <p:sp>
          <p:nvSpPr>
            <p:cNvPr id="30743" name="Oval 21"/>
            <p:cNvSpPr>
              <a:spLocks noChangeArrowheads="1"/>
            </p:cNvSpPr>
            <p:nvPr/>
          </p:nvSpPr>
          <p:spPr bwMode="auto">
            <a:xfrm>
              <a:off x="3288" y="255"/>
              <a:ext cx="499" cy="544"/>
            </a:xfrm>
            <a:prstGeom prst="ellipse">
              <a:avLst/>
            </a:prstGeom>
            <a:solidFill>
              <a:srgbClr val="99CC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mn-cs"/>
                </a:rPr>
                <a:t>aa2</a:t>
              </a: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grpSp>
      <p:sp>
        <p:nvSpPr>
          <p:cNvPr id="30724" name="Rectangle 2"/>
          <p:cNvSpPr>
            <a:spLocks noGrp="1" noChangeArrowheads="1"/>
          </p:cNvSpPr>
          <p:nvPr>
            <p:ph type="title"/>
          </p:nvPr>
        </p:nvSpPr>
        <p:spPr>
          <a:xfrm>
            <a:off x="136526" y="80821"/>
            <a:ext cx="5240338" cy="1260214"/>
          </a:xfrm>
          <a:solidFill>
            <a:srgbClr val="FFFF00"/>
          </a:solidFill>
          <a:ln>
            <a:noFill/>
            <a:miter lim="800000"/>
            <a:headEnd/>
            <a:tailEnd/>
          </a:ln>
        </p:spPr>
        <p:txBody>
          <a:bodyPr/>
          <a:lstStyle/>
          <a:p>
            <a:pPr eaLnBrk="1" hangingPunct="1"/>
            <a:r>
              <a:rPr lang="en-US" altLang="en-US" b="1" dirty="0">
                <a:latin typeface="+mn-lt"/>
              </a:rPr>
              <a:t>Ribosomes involved in </a:t>
            </a:r>
            <a:r>
              <a:rPr lang="en-US" altLang="en-US" b="1" u="sng" dirty="0">
                <a:latin typeface="+mn-lt"/>
              </a:rPr>
              <a:t>translation</a:t>
            </a:r>
            <a:r>
              <a:rPr lang="en-US" altLang="en-US" b="1" dirty="0">
                <a:latin typeface="+mn-lt"/>
              </a:rPr>
              <a:t> in the cytoplasm are found in the </a:t>
            </a:r>
            <a:r>
              <a:rPr lang="en-US" altLang="en-US" b="1" dirty="0" err="1">
                <a:latin typeface="+mn-lt"/>
              </a:rPr>
              <a:t>rER</a:t>
            </a:r>
            <a:endParaRPr lang="en-US" altLang="en-US" b="1" dirty="0">
              <a:latin typeface="+mn-lt"/>
            </a:endParaRPr>
          </a:p>
        </p:txBody>
      </p:sp>
      <p:grpSp>
        <p:nvGrpSpPr>
          <p:cNvPr id="30725" name="Group 10"/>
          <p:cNvGrpSpPr>
            <a:grpSpLocks/>
          </p:cNvGrpSpPr>
          <p:nvPr/>
        </p:nvGrpSpPr>
        <p:grpSpPr bwMode="auto">
          <a:xfrm>
            <a:off x="3790950" y="3429000"/>
            <a:ext cx="6769100" cy="457200"/>
            <a:chOff x="476" y="3475"/>
            <a:chExt cx="4264" cy="288"/>
          </a:xfrm>
        </p:grpSpPr>
        <p:sp>
          <p:nvSpPr>
            <p:cNvPr id="30740" name="Line 7"/>
            <p:cNvSpPr>
              <a:spLocks noChangeShapeType="1"/>
            </p:cNvSpPr>
            <p:nvPr/>
          </p:nvSpPr>
          <p:spPr bwMode="auto">
            <a:xfrm>
              <a:off x="521" y="3748"/>
              <a:ext cx="4218" cy="0"/>
            </a:xfrm>
            <a:prstGeom prst="line">
              <a:avLst/>
            </a:prstGeom>
            <a:noFill/>
            <a:ln w="1270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741" name="Text Box 8"/>
            <p:cNvSpPr txBox="1">
              <a:spLocks noChangeArrowheads="1"/>
            </p:cNvSpPr>
            <p:nvPr/>
          </p:nvSpPr>
          <p:spPr bwMode="auto">
            <a:xfrm>
              <a:off x="476" y="3475"/>
              <a:ext cx="42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Verdana" panose="020B0604030504040204" pitchFamily="34" charset="0"/>
                  <a:ea typeface="+mn-ea"/>
                  <a:cs typeface="+mn-cs"/>
                </a:rPr>
                <a:t>AUG CCC GGG CGC ACA CGU UUC UGA</a:t>
              </a:r>
              <a:endParaRPr kumimoji="0" lang="en-US" altLang="en-US" sz="2400" b="1"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grpSp>
      <p:grpSp>
        <p:nvGrpSpPr>
          <p:cNvPr id="6" name="Group 16"/>
          <p:cNvGrpSpPr>
            <a:grpSpLocks/>
          </p:cNvGrpSpPr>
          <p:nvPr/>
        </p:nvGrpSpPr>
        <p:grpSpPr bwMode="auto">
          <a:xfrm>
            <a:off x="6024563" y="404814"/>
            <a:ext cx="1511300" cy="2257425"/>
            <a:chOff x="2835" y="255"/>
            <a:chExt cx="952" cy="1422"/>
          </a:xfrm>
        </p:grpSpPr>
        <p:grpSp>
          <p:nvGrpSpPr>
            <p:cNvPr id="30736" name="Group 14"/>
            <p:cNvGrpSpPr>
              <a:grpSpLocks/>
            </p:cNvGrpSpPr>
            <p:nvPr/>
          </p:nvGrpSpPr>
          <p:grpSpPr bwMode="auto">
            <a:xfrm>
              <a:off x="2835" y="618"/>
              <a:ext cx="680" cy="1059"/>
              <a:chOff x="2835" y="618"/>
              <a:chExt cx="680" cy="1059"/>
            </a:xfrm>
          </p:grpSpPr>
          <p:sp>
            <p:nvSpPr>
              <p:cNvPr id="30738" name="Rectangle 12"/>
              <p:cNvSpPr>
                <a:spLocks noChangeArrowheads="1"/>
              </p:cNvSpPr>
              <p:nvPr/>
            </p:nvSpPr>
            <p:spPr bwMode="auto">
              <a:xfrm>
                <a:off x="2880" y="618"/>
                <a:ext cx="499" cy="771"/>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mn-cs"/>
                  </a:rPr>
                  <a:t>tRNA</a:t>
                </a: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
            <p:nvSpPr>
              <p:cNvPr id="30739" name="Text Box 13"/>
              <p:cNvSpPr txBox="1">
                <a:spLocks noChangeArrowheads="1"/>
              </p:cNvSpPr>
              <p:nvPr/>
            </p:nvSpPr>
            <p:spPr bwMode="auto">
              <a:xfrm>
                <a:off x="2835" y="1389"/>
                <a:ext cx="6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FF3300"/>
                    </a:solidFill>
                    <a:effectLst/>
                    <a:uLnTx/>
                    <a:uFillTx/>
                    <a:latin typeface="Verdana" panose="020B0604030504040204" pitchFamily="34" charset="0"/>
                    <a:ea typeface="+mn-ea"/>
                    <a:cs typeface="+mn-cs"/>
                  </a:rPr>
                  <a:t>UAC</a:t>
                </a:r>
                <a:endParaRPr kumimoji="0" lang="en-US" altLang="en-US" sz="2400" b="1" i="0" u="none" strike="noStrike" kern="1200" cap="none" spc="0" normalizeH="0" baseline="0" noProof="0">
                  <a:ln>
                    <a:noFill/>
                  </a:ln>
                  <a:solidFill>
                    <a:srgbClr val="FF3300"/>
                  </a:solidFill>
                  <a:effectLst/>
                  <a:uLnTx/>
                  <a:uFillTx/>
                  <a:latin typeface="Verdana" panose="020B0604030504040204" pitchFamily="34" charset="0"/>
                  <a:ea typeface="+mn-ea"/>
                  <a:cs typeface="+mn-cs"/>
                </a:endParaRPr>
              </a:p>
            </p:txBody>
          </p:sp>
        </p:grpSp>
        <p:sp>
          <p:nvSpPr>
            <p:cNvPr id="30737" name="Oval 15"/>
            <p:cNvSpPr>
              <a:spLocks noChangeArrowheads="1"/>
            </p:cNvSpPr>
            <p:nvPr/>
          </p:nvSpPr>
          <p:spPr bwMode="auto">
            <a:xfrm>
              <a:off x="3288" y="255"/>
              <a:ext cx="499" cy="544"/>
            </a:xfrm>
            <a:prstGeom prst="ellipse">
              <a:avLst/>
            </a:prstGeom>
            <a:solidFill>
              <a:srgbClr val="99CC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mn-cs"/>
                </a:rPr>
                <a:t>aa1</a:t>
              </a:r>
              <a:endParaRPr kumimoji="0" lang="en-US" altLang="en-US" sz="18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grpSp>
      <p:sp>
        <p:nvSpPr>
          <p:cNvPr id="28" name="Text Box 22"/>
          <p:cNvSpPr txBox="1">
            <a:spLocks noChangeArrowheads="1"/>
          </p:cNvSpPr>
          <p:nvPr/>
        </p:nvSpPr>
        <p:spPr bwMode="auto">
          <a:xfrm>
            <a:off x="1640682" y="1692133"/>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Ribosome</a:t>
            </a:r>
          </a:p>
        </p:txBody>
      </p:sp>
      <p:cxnSp>
        <p:nvCxnSpPr>
          <p:cNvPr id="4" name="Straight Arrow Connector 3"/>
          <p:cNvCxnSpPr/>
          <p:nvPr/>
        </p:nvCxnSpPr>
        <p:spPr>
          <a:xfrm>
            <a:off x="2756694" y="2205040"/>
            <a:ext cx="1034256" cy="7191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531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61111E-6 -1.11111E-6 L -0.24809 0.13982 " pathEditMode="relative" rAng="0" ptsTypes="AA">
                                      <p:cBhvr>
                                        <p:cTn id="6" dur="2000" fill="hold"/>
                                        <p:tgtEl>
                                          <p:spTgt spid="6"/>
                                        </p:tgtEl>
                                        <p:attrNameLst>
                                          <p:attrName>ppt_x</p:attrName>
                                          <p:attrName>ppt_y</p:attrName>
                                        </p:attrNameLst>
                                      </p:cBhvr>
                                      <p:rCtr x="-12413" y="699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4.16667E-6 -1.11111E-6 L -0.31892 0.13982 " pathEditMode="relative" rAng="0" ptsTypes="AA">
                                      <p:cBhvr>
                                        <p:cTn id="14" dur="2000" fill="hold"/>
                                        <p:tgtEl>
                                          <p:spTgt spid="3"/>
                                        </p:tgtEl>
                                        <p:attrNameLst>
                                          <p:attrName>ppt_x</p:attrName>
                                          <p:attrName>ppt_y</p:attrName>
                                        </p:attrNameLst>
                                      </p:cBhvr>
                                      <p:rCtr x="-15955" y="6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845127"/>
          </a:xfrm>
          <a:solidFill>
            <a:srgbClr val="FFFF00"/>
          </a:solidFill>
        </p:spPr>
        <p:txBody>
          <a:bodyPr/>
          <a:lstStyle/>
          <a:p>
            <a:r>
              <a:rPr lang="en-US" sz="3500" b="1" dirty="0">
                <a:latin typeface="+mn-lt"/>
              </a:rPr>
              <a:t>Functions of Endoplasmic Reticulum (</a:t>
            </a:r>
            <a:r>
              <a:rPr lang="en-US" sz="3500" b="1" dirty="0" err="1">
                <a:latin typeface="+mn-lt"/>
              </a:rPr>
              <a:t>rER</a:t>
            </a:r>
            <a:r>
              <a:rPr lang="en-US" b="1" u="sng" dirty="0">
                <a:latin typeface="+mn-lt"/>
              </a:rPr>
              <a:t>)</a:t>
            </a:r>
            <a:br>
              <a:rPr lang="en-US" dirty="0">
                <a:latin typeface="+mn-lt"/>
              </a:rPr>
            </a:br>
            <a:endParaRPr lang="en-GB" dirty="0">
              <a:latin typeface="+mn-lt"/>
            </a:endParaRPr>
          </a:p>
        </p:txBody>
      </p:sp>
      <p:sp>
        <p:nvSpPr>
          <p:cNvPr id="4" name="Content Placeholder 3"/>
          <p:cNvSpPr>
            <a:spLocks noGrp="1"/>
          </p:cNvSpPr>
          <p:nvPr>
            <p:ph idx="1"/>
          </p:nvPr>
        </p:nvSpPr>
        <p:spPr>
          <a:xfrm>
            <a:off x="0" y="942109"/>
            <a:ext cx="6910466" cy="4500563"/>
          </a:xfrm>
        </p:spPr>
        <p:txBody>
          <a:bodyPr/>
          <a:lstStyle/>
          <a:p>
            <a:r>
              <a:rPr lang="en-US" sz="3200" dirty="0"/>
              <a:t>Folding of proteins into secondary, tertiary and/or quaternary structures </a:t>
            </a:r>
          </a:p>
        </p:txBody>
      </p:sp>
      <p:pic>
        <p:nvPicPr>
          <p:cNvPr id="5" name="Picture 2" descr="Endoplasmic Reticulum- Structure and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194" y="3366654"/>
            <a:ext cx="3491346" cy="34913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rotein structure: Primary, secondary, tertiary &amp; quatrenary (article) |  Khan Acade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985" y="845127"/>
            <a:ext cx="4734502" cy="602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8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Title 1"/>
          <p:cNvSpPr txBox="1">
            <a:spLocks/>
          </p:cNvSpPr>
          <p:nvPr/>
        </p:nvSpPr>
        <p:spPr>
          <a:xfrm>
            <a:off x="0" y="0"/>
            <a:ext cx="12192000" cy="886691"/>
          </a:xfrm>
          <a:prstGeom prst="rect">
            <a:avLst/>
          </a:prstGeom>
          <a:solidFill>
            <a:srgbClr val="FFFF0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j-ea"/>
                <a:cs typeface="+mj-cs"/>
              </a:rPr>
              <a:t>2. Vesicles carry the protein from the </a:t>
            </a:r>
            <a:r>
              <a:rPr kumimoji="0" lang="en-GB" sz="3600" b="1" i="0" u="none" strike="noStrike" kern="1200" cap="none" spc="0" normalizeH="0" baseline="0" noProof="0" dirty="0" err="1">
                <a:ln>
                  <a:noFill/>
                </a:ln>
                <a:solidFill>
                  <a:prstClr val="black"/>
                </a:solidFill>
                <a:effectLst/>
                <a:uLnTx/>
                <a:uFillTx/>
                <a:latin typeface="Calibri" panose="020F0502020204030204"/>
                <a:ea typeface="+mj-ea"/>
                <a:cs typeface="+mj-cs"/>
              </a:rPr>
              <a:t>rER</a:t>
            </a:r>
            <a:r>
              <a:rPr kumimoji="0" lang="en-GB" sz="3600" b="1" i="0" u="none" strike="noStrike" kern="1200" cap="none" spc="0" normalizeH="0" baseline="0" noProof="0" dirty="0">
                <a:ln>
                  <a:noFill/>
                </a:ln>
                <a:solidFill>
                  <a:prstClr val="black"/>
                </a:solidFill>
                <a:effectLst/>
                <a:uLnTx/>
                <a:uFillTx/>
                <a:latin typeface="Calibri" panose="020F0502020204030204"/>
                <a:ea typeface="+mj-ea"/>
                <a:cs typeface="+mj-cs"/>
              </a:rPr>
              <a:t> to the Golgi apparatus</a:t>
            </a:r>
          </a:p>
        </p:txBody>
      </p:sp>
      <p:pic>
        <p:nvPicPr>
          <p:cNvPr id="5122" name="Picture 2" descr="Vesicular Transport | Bio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301" y="1880611"/>
            <a:ext cx="7212128" cy="429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2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9818"/>
          </a:xfrm>
          <a:solidFill>
            <a:srgbClr val="FFFF00"/>
          </a:solidFill>
        </p:spPr>
        <p:txBody>
          <a:bodyPr/>
          <a:lstStyle/>
          <a:p>
            <a:r>
              <a:rPr lang="en-GB" b="1" dirty="0">
                <a:latin typeface="+mn-lt"/>
              </a:rPr>
              <a:t>3. Proteins are modified in the Golgi apparatus  </a:t>
            </a:r>
          </a:p>
        </p:txBody>
      </p:sp>
      <p:sp>
        <p:nvSpPr>
          <p:cNvPr id="3" name="Content Placeholder 2"/>
          <p:cNvSpPr>
            <a:spLocks noGrp="1"/>
          </p:cNvSpPr>
          <p:nvPr>
            <p:ph idx="1"/>
          </p:nvPr>
        </p:nvSpPr>
        <p:spPr>
          <a:xfrm>
            <a:off x="606228" y="1687079"/>
            <a:ext cx="6002390" cy="4866120"/>
          </a:xfrm>
        </p:spPr>
        <p:txBody>
          <a:bodyPr>
            <a:noAutofit/>
          </a:bodyPr>
          <a:lstStyle/>
          <a:p>
            <a:pPr marL="0" indent="0">
              <a:buNone/>
            </a:pPr>
            <a:r>
              <a:rPr lang="en-US" dirty="0"/>
              <a:t>The Golgi Apparatus modifies proteins by adding molecules onto them for example; glucose to make glycoproteins. </a:t>
            </a:r>
          </a:p>
          <a:p>
            <a:pPr marL="0" indent="0">
              <a:buNone/>
            </a:pPr>
            <a:endParaRPr lang="en-US" dirty="0"/>
          </a:p>
          <a:p>
            <a:pPr marL="0" indent="0">
              <a:buNone/>
            </a:pPr>
            <a:r>
              <a:rPr lang="en-US" dirty="0"/>
              <a:t>These proteins are then re-packaged into Golgi vesicles for transport to other organelles.</a:t>
            </a:r>
            <a:endParaRPr lang="en-GB" sz="3600" dirty="0">
              <a:latin typeface="Comic Sans MS" panose="030F0702030302020204" pitchFamily="66" charset="0"/>
            </a:endParaRPr>
          </a:p>
        </p:txBody>
      </p:sp>
      <p:pic>
        <p:nvPicPr>
          <p:cNvPr id="5122" name="Picture 2" descr="Golgi apparatus | Definition, Function, Location, &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5013" y="1406949"/>
            <a:ext cx="3527277" cy="32384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093527" y="3902972"/>
            <a:ext cx="4766396" cy="2854129"/>
          </a:xfrm>
          <a:prstGeom prst="rect">
            <a:avLst/>
          </a:prstGeom>
        </p:spPr>
      </p:pic>
    </p:spTree>
    <p:extLst>
      <p:ext uri="{BB962C8B-B14F-4D97-AF65-F5344CB8AC3E}">
        <p14:creationId xmlns:p14="http://schemas.microsoft.com/office/powerpoint/2010/main" val="238841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569</Words>
  <Application>Microsoft Office PowerPoint</Application>
  <PresentationFormat>Widescreen</PresentationFormat>
  <Paragraphs>94</Paragraphs>
  <Slides>17</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Aptos</vt:lpstr>
      <vt:lpstr>Arial</vt:lpstr>
      <vt:lpstr>Calibri</vt:lpstr>
      <vt:lpstr>Calibri Light</vt:lpstr>
      <vt:lpstr>Comic Sans MS</vt:lpstr>
      <vt:lpstr>Verdana</vt:lpstr>
      <vt:lpstr>1_Office Theme</vt:lpstr>
      <vt:lpstr>3_Office Theme</vt:lpstr>
      <vt:lpstr>2_Office Theme</vt:lpstr>
      <vt:lpstr>     Protein synthesis revision                      12/05/2025</vt:lpstr>
      <vt:lpstr>Answers</vt:lpstr>
      <vt:lpstr>Answers</vt:lpstr>
      <vt:lpstr>Paired talk </vt:lpstr>
      <vt:lpstr>PowerPoint Presentation</vt:lpstr>
      <vt:lpstr>Ribosomes involved in translation in the cytoplasm are found in the rER</vt:lpstr>
      <vt:lpstr>Functions of Endoplasmic Reticulum (rER) </vt:lpstr>
      <vt:lpstr>PowerPoint Presentation</vt:lpstr>
      <vt:lpstr>3. Proteins are modified in the Golgi apparatus  </vt:lpstr>
      <vt:lpstr>4. Extracellular proteins are transported in vesicles to the cell membrane for exocytosis to go to other cells</vt:lpstr>
      <vt:lpstr>Mini whiteboards</vt:lpstr>
      <vt:lpstr>Mini whiteboards</vt:lpstr>
      <vt:lpstr>Mini whiteboards</vt:lpstr>
      <vt:lpstr>Mini whiteboards</vt:lpstr>
      <vt:lpstr>PowerPoint Presentation</vt:lpstr>
      <vt:lpstr>PowerPoint Presentation</vt:lpstr>
      <vt:lpstr>Q1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Ms V Cheong</dc:creator>
  <cp:lastModifiedBy>Ms V Cheong</cp:lastModifiedBy>
  <cp:revision>3</cp:revision>
  <dcterms:created xsi:type="dcterms:W3CDTF">2025-05-08T07:35:26Z</dcterms:created>
  <dcterms:modified xsi:type="dcterms:W3CDTF">2025-05-12T07:12:24Z</dcterms:modified>
</cp:coreProperties>
</file>