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sldIdLst>
    <p:sldId id="292" r:id="rId2"/>
    <p:sldId id="296" r:id="rId3"/>
    <p:sldId id="303" r:id="rId4"/>
    <p:sldId id="298" r:id="rId5"/>
    <p:sldId id="302" r:id="rId6"/>
    <p:sldId id="304" r:id="rId7"/>
    <p:sldId id="299" r:id="rId8"/>
  </p:sldIdLst>
  <p:sldSz cx="9904413" cy="6948488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A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3" autoAdjust="0"/>
    <p:restoredTop sz="95100" autoAdjust="0"/>
  </p:normalViewPr>
  <p:slideViewPr>
    <p:cSldViewPr>
      <p:cViewPr varScale="1">
        <p:scale>
          <a:sx n="68" d="100"/>
          <a:sy n="68" d="100"/>
        </p:scale>
        <p:origin x="1548" y="72"/>
      </p:cViewPr>
      <p:guideLst>
        <p:guide orient="horz" pos="2189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3633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3633"/>
          </a:xfrm>
          <a:prstGeom prst="rect">
            <a:avLst/>
          </a:prstGeom>
        </p:spPr>
        <p:txBody>
          <a:bodyPr vert="horz" lIns="91111" tIns="45555" rIns="91111" bIns="45555" rtlCol="0"/>
          <a:lstStyle>
            <a:lvl1pPr algn="r">
              <a:defRPr sz="1200"/>
            </a:lvl1pPr>
          </a:lstStyle>
          <a:p>
            <a:fld id="{BDA900CB-BDA4-4DA7-BA18-2577F894C977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58825" y="739775"/>
            <a:ext cx="5280025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11" tIns="45555" rIns="91111" bIns="4555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vert="horz" lIns="91111" tIns="45555" rIns="91111" bIns="4555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3633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3"/>
          </a:xfrm>
          <a:prstGeom prst="rect">
            <a:avLst/>
          </a:prstGeom>
        </p:spPr>
        <p:txBody>
          <a:bodyPr vert="horz" lIns="91111" tIns="45555" rIns="91111" bIns="45555" rtlCol="0" anchor="b"/>
          <a:lstStyle>
            <a:lvl1pPr algn="r">
              <a:defRPr sz="1200"/>
            </a:lvl1pPr>
          </a:lstStyle>
          <a:p>
            <a:fld id="{A038B3F7-EEE6-418D-A8EF-3DDBE6D09E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208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8567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4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3266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09469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03449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281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640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831" y="1389698"/>
            <a:ext cx="8501288" cy="1952654"/>
          </a:xfrm>
        </p:spPr>
        <p:txBody>
          <a:bodyPr anchor="b">
            <a:noAutofit/>
          </a:bodyPr>
          <a:lstStyle>
            <a:lvl1pPr>
              <a:defRPr sz="5471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831" y="3551449"/>
            <a:ext cx="6933089" cy="177572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63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6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897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2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16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794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426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05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742831" y="3443362"/>
            <a:ext cx="8501288" cy="160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31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738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0699" y="617643"/>
            <a:ext cx="2228493" cy="5944818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221" y="617643"/>
            <a:ext cx="6520405" cy="59448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573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543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380" y="2393368"/>
            <a:ext cx="8418751" cy="2229307"/>
          </a:xfrm>
        </p:spPr>
        <p:txBody>
          <a:bodyPr anchor="b">
            <a:normAutofit/>
          </a:bodyPr>
          <a:lstStyle>
            <a:lvl1pPr algn="l">
              <a:defRPr sz="4863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380" y="4687914"/>
            <a:ext cx="8418751" cy="1519981"/>
          </a:xfrm>
        </p:spPr>
        <p:txBody>
          <a:bodyPr anchor="t">
            <a:normAutofit/>
          </a:bodyPr>
          <a:lstStyle>
            <a:lvl1pPr marL="0" indent="0">
              <a:buNone/>
              <a:defRPr sz="2432">
                <a:solidFill>
                  <a:schemeClr val="tx2"/>
                </a:solidFill>
              </a:defRPr>
            </a:lvl1pPr>
            <a:lvl2pPr marL="463235" indent="0">
              <a:buNone/>
              <a:defRPr sz="1824">
                <a:solidFill>
                  <a:schemeClr val="tx1">
                    <a:tint val="75000"/>
                  </a:schemeClr>
                </a:solidFill>
              </a:defRPr>
            </a:lvl2pPr>
            <a:lvl3pPr marL="926470" indent="0">
              <a:buNone/>
              <a:defRPr sz="1621">
                <a:solidFill>
                  <a:schemeClr val="tx1">
                    <a:tint val="75000"/>
                  </a:schemeClr>
                </a:solidFill>
              </a:defRPr>
            </a:lvl3pPr>
            <a:lvl4pPr marL="1389705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4pPr>
            <a:lvl5pPr marL="185294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5pPr>
            <a:lvl6pPr marL="2316175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6pPr>
            <a:lvl7pPr marL="277941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7pPr>
            <a:lvl8pPr marL="3242645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8pPr>
            <a:lvl9pPr marL="3705880" indent="0">
              <a:buNone/>
              <a:defRPr sz="141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792353" y="4660119"/>
            <a:ext cx="8501288" cy="160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9612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221" y="1695431"/>
            <a:ext cx="4374449" cy="4780560"/>
          </a:xfrm>
        </p:spPr>
        <p:txBody>
          <a:bodyPr/>
          <a:lstStyle>
            <a:lvl1pPr>
              <a:defRPr sz="2837"/>
            </a:lvl1pPr>
            <a:lvl2pPr>
              <a:defRPr sz="2432"/>
            </a:lvl2pPr>
            <a:lvl3pPr>
              <a:defRPr sz="2026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743" y="1695431"/>
            <a:ext cx="4374449" cy="4780560"/>
          </a:xfrm>
        </p:spPr>
        <p:txBody>
          <a:bodyPr/>
          <a:lstStyle>
            <a:lvl1pPr>
              <a:defRPr sz="2837"/>
            </a:lvl1pPr>
            <a:lvl2pPr>
              <a:defRPr sz="2432"/>
            </a:lvl2pPr>
            <a:lvl3pPr>
              <a:defRPr sz="2026"/>
            </a:lvl3pPr>
            <a:lvl4pPr>
              <a:defRPr sz="1824"/>
            </a:lvl4pPr>
            <a:lvl5pPr>
              <a:defRPr sz="1824"/>
            </a:lvl5pPr>
            <a:lvl6pPr>
              <a:defRPr sz="1824"/>
            </a:lvl6pPr>
            <a:lvl7pPr>
              <a:defRPr sz="1824"/>
            </a:lvl7pPr>
            <a:lvl8pPr>
              <a:defRPr sz="1824"/>
            </a:lvl8pPr>
            <a:lvl9pPr>
              <a:defRPr sz="1824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464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220" y="1698519"/>
            <a:ext cx="4258898" cy="64820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26" b="0">
                <a:solidFill>
                  <a:schemeClr val="tx2"/>
                </a:solidFill>
              </a:defRPr>
            </a:lvl1pPr>
            <a:lvl2pPr marL="463235" indent="0">
              <a:buNone/>
              <a:defRPr sz="2026" b="1"/>
            </a:lvl2pPr>
            <a:lvl3pPr marL="926470" indent="0">
              <a:buNone/>
              <a:defRPr sz="1824" b="1"/>
            </a:lvl3pPr>
            <a:lvl4pPr marL="1389705" indent="0">
              <a:buNone/>
              <a:defRPr sz="1621" b="1"/>
            </a:lvl4pPr>
            <a:lvl5pPr marL="1852940" indent="0">
              <a:buNone/>
              <a:defRPr sz="1621" b="1"/>
            </a:lvl5pPr>
            <a:lvl6pPr marL="2316175" indent="0">
              <a:buNone/>
              <a:defRPr sz="1621" b="1"/>
            </a:lvl6pPr>
            <a:lvl7pPr marL="2779410" indent="0">
              <a:buNone/>
              <a:defRPr sz="1621" b="1"/>
            </a:lvl7pPr>
            <a:lvl8pPr marL="3242645" indent="0">
              <a:buNone/>
              <a:defRPr sz="1621" b="1"/>
            </a:lvl8pPr>
            <a:lvl9pPr marL="3705880" indent="0">
              <a:buNone/>
              <a:defRPr sz="162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220" y="2470574"/>
            <a:ext cx="4258898" cy="4003423"/>
          </a:xfrm>
        </p:spPr>
        <p:txBody>
          <a:bodyPr/>
          <a:lstStyle>
            <a:lvl1pPr>
              <a:defRPr sz="2432"/>
            </a:lvl1pPr>
            <a:lvl2pPr>
              <a:defRPr sz="2026"/>
            </a:lvl2pPr>
            <a:lvl3pPr>
              <a:defRPr sz="1824"/>
            </a:lvl3pPr>
            <a:lvl4pPr>
              <a:defRPr sz="1621"/>
            </a:lvl4pPr>
            <a:lvl5pPr>
              <a:defRPr sz="1621"/>
            </a:lvl5pPr>
            <a:lvl6pPr>
              <a:defRPr sz="1621"/>
            </a:lvl6pPr>
            <a:lvl7pPr>
              <a:defRPr sz="1621"/>
            </a:lvl7pPr>
            <a:lvl8pPr>
              <a:defRPr sz="1621"/>
            </a:lvl8pPr>
            <a:lvl9pPr>
              <a:defRPr sz="162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0295" y="1698519"/>
            <a:ext cx="4258898" cy="648203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26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63235" indent="0">
              <a:buNone/>
              <a:defRPr sz="2026" b="1"/>
            </a:lvl2pPr>
            <a:lvl3pPr marL="926470" indent="0">
              <a:buNone/>
              <a:defRPr sz="1824" b="1"/>
            </a:lvl3pPr>
            <a:lvl4pPr marL="1389705" indent="0">
              <a:buNone/>
              <a:defRPr sz="1621" b="1"/>
            </a:lvl4pPr>
            <a:lvl5pPr marL="1852940" indent="0">
              <a:buNone/>
              <a:defRPr sz="1621" b="1"/>
            </a:lvl5pPr>
            <a:lvl6pPr marL="2316175" indent="0">
              <a:buNone/>
              <a:defRPr sz="1621" b="1"/>
            </a:lvl6pPr>
            <a:lvl7pPr marL="2779410" indent="0">
              <a:buNone/>
              <a:defRPr sz="1621" b="1"/>
            </a:lvl7pPr>
            <a:lvl8pPr marL="3242645" indent="0">
              <a:buNone/>
              <a:defRPr sz="1621" b="1"/>
            </a:lvl8pPr>
            <a:lvl9pPr marL="3705880" indent="0">
              <a:buNone/>
              <a:defRPr sz="1621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0295" y="2470574"/>
            <a:ext cx="4258898" cy="4003423"/>
          </a:xfrm>
        </p:spPr>
        <p:txBody>
          <a:bodyPr/>
          <a:lstStyle>
            <a:lvl1pPr>
              <a:defRPr sz="2432"/>
            </a:lvl1pPr>
            <a:lvl2pPr>
              <a:defRPr sz="2026"/>
            </a:lvl2pPr>
            <a:lvl3pPr>
              <a:defRPr sz="1824"/>
            </a:lvl3pPr>
            <a:lvl4pPr>
              <a:defRPr sz="1621"/>
            </a:lvl4pPr>
            <a:lvl5pPr>
              <a:defRPr sz="1621"/>
            </a:lvl5pPr>
            <a:lvl6pPr>
              <a:defRPr sz="1621"/>
            </a:lvl6pPr>
            <a:lvl7pPr>
              <a:defRPr sz="1621"/>
            </a:lvl7pPr>
            <a:lvl8pPr>
              <a:defRPr sz="1621"/>
            </a:lvl8pPr>
            <a:lvl9pPr>
              <a:defRPr sz="162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566989" y="4099178"/>
            <a:ext cx="4771295" cy="86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014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182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21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20" y="802531"/>
            <a:ext cx="2317633" cy="1278522"/>
          </a:xfrm>
        </p:spPr>
        <p:txBody>
          <a:bodyPr anchor="b">
            <a:noAutofit/>
          </a:bodyPr>
          <a:lstStyle>
            <a:lvl1pPr algn="l">
              <a:defRPr sz="2432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8934" y="802531"/>
            <a:ext cx="6190258" cy="5651437"/>
          </a:xfrm>
        </p:spPr>
        <p:txBody>
          <a:bodyPr/>
          <a:lstStyle>
            <a:lvl1pPr>
              <a:defRPr sz="3242"/>
            </a:lvl1pPr>
            <a:lvl2pPr>
              <a:defRPr sz="2837"/>
            </a:lvl2pPr>
            <a:lvl3pPr>
              <a:defRPr sz="2432"/>
            </a:lvl3pPr>
            <a:lvl4pPr>
              <a:defRPr sz="2026"/>
            </a:lvl4pPr>
            <a:lvl5pPr>
              <a:defRPr sz="2026"/>
            </a:lvl5pPr>
            <a:lvl6pPr>
              <a:defRPr sz="2026"/>
            </a:lvl6pPr>
            <a:lvl7pPr>
              <a:defRPr sz="2026"/>
            </a:lvl7pPr>
            <a:lvl8pPr>
              <a:defRPr sz="2026"/>
            </a:lvl8pPr>
            <a:lvl9pPr>
              <a:defRPr sz="2026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222" y="2158664"/>
            <a:ext cx="2317633" cy="4299607"/>
          </a:xfrm>
        </p:spPr>
        <p:txBody>
          <a:bodyPr/>
          <a:lstStyle>
            <a:lvl1pPr marL="0" indent="0">
              <a:buNone/>
              <a:defRPr sz="1418"/>
            </a:lvl1pPr>
            <a:lvl2pPr marL="463235" indent="0">
              <a:buNone/>
              <a:defRPr sz="1216"/>
            </a:lvl2pPr>
            <a:lvl3pPr marL="926470" indent="0">
              <a:buNone/>
              <a:defRPr sz="1013"/>
            </a:lvl3pPr>
            <a:lvl4pPr marL="1389705" indent="0">
              <a:buNone/>
              <a:defRPr sz="912"/>
            </a:lvl4pPr>
            <a:lvl5pPr marL="1852940" indent="0">
              <a:buNone/>
              <a:defRPr sz="912"/>
            </a:lvl5pPr>
            <a:lvl6pPr marL="2316175" indent="0">
              <a:buNone/>
              <a:defRPr sz="912"/>
            </a:lvl6pPr>
            <a:lvl7pPr marL="2779410" indent="0">
              <a:buNone/>
              <a:defRPr sz="912"/>
            </a:lvl7pPr>
            <a:lvl8pPr marL="3242645" indent="0">
              <a:buNone/>
              <a:defRPr sz="912"/>
            </a:lvl8pPr>
            <a:lvl9pPr marL="3705880" indent="0">
              <a:buNone/>
              <a:defRPr sz="9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180921" y="3627390"/>
            <a:ext cx="5651437" cy="172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48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221" y="802936"/>
            <a:ext cx="2320865" cy="1281610"/>
          </a:xfrm>
        </p:spPr>
        <p:txBody>
          <a:bodyPr anchor="b">
            <a:normAutofit/>
          </a:bodyPr>
          <a:lstStyle>
            <a:lvl1pPr algn="l">
              <a:defRPr sz="2432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96331" y="849261"/>
            <a:ext cx="6395398" cy="5573032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42"/>
            </a:lvl1pPr>
            <a:lvl2pPr marL="463235" indent="0">
              <a:buNone/>
              <a:defRPr sz="2837"/>
            </a:lvl2pPr>
            <a:lvl3pPr marL="926470" indent="0">
              <a:buNone/>
              <a:defRPr sz="2432"/>
            </a:lvl3pPr>
            <a:lvl4pPr marL="1389705" indent="0">
              <a:buNone/>
              <a:defRPr sz="2026"/>
            </a:lvl4pPr>
            <a:lvl5pPr marL="1852940" indent="0">
              <a:buNone/>
              <a:defRPr sz="2026"/>
            </a:lvl5pPr>
            <a:lvl6pPr marL="2316175" indent="0">
              <a:buNone/>
              <a:defRPr sz="2026"/>
            </a:lvl6pPr>
            <a:lvl7pPr marL="2779410" indent="0">
              <a:buNone/>
              <a:defRPr sz="2026"/>
            </a:lvl7pPr>
            <a:lvl8pPr marL="3242645" indent="0">
              <a:buNone/>
              <a:defRPr sz="2026"/>
            </a:lvl8pPr>
            <a:lvl9pPr marL="3705880" indent="0">
              <a:buNone/>
              <a:defRPr sz="202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220" y="2161752"/>
            <a:ext cx="2317633" cy="4298798"/>
          </a:xfrm>
        </p:spPr>
        <p:txBody>
          <a:bodyPr/>
          <a:lstStyle>
            <a:lvl1pPr marL="0" indent="0">
              <a:buNone/>
              <a:defRPr sz="1418"/>
            </a:lvl1pPr>
            <a:lvl2pPr marL="463235" indent="0">
              <a:buNone/>
              <a:defRPr sz="1216"/>
            </a:lvl2pPr>
            <a:lvl3pPr marL="926470" indent="0">
              <a:buNone/>
              <a:defRPr sz="1013"/>
            </a:lvl3pPr>
            <a:lvl4pPr marL="1389705" indent="0">
              <a:buNone/>
              <a:defRPr sz="912"/>
            </a:lvl4pPr>
            <a:lvl5pPr marL="1852940" indent="0">
              <a:buNone/>
              <a:defRPr sz="912"/>
            </a:lvl5pPr>
            <a:lvl6pPr marL="2316175" indent="0">
              <a:buNone/>
              <a:defRPr sz="912"/>
            </a:lvl6pPr>
            <a:lvl7pPr marL="2779410" indent="0">
              <a:buNone/>
              <a:defRPr sz="912"/>
            </a:lvl7pPr>
            <a:lvl8pPr marL="3242645" indent="0">
              <a:buNone/>
              <a:defRPr sz="912"/>
            </a:lvl8pPr>
            <a:lvl9pPr marL="3705880" indent="0">
              <a:buNone/>
              <a:defRPr sz="91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5389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3699"/>
            <a:ext cx="9904413" cy="231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4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221" y="540438"/>
            <a:ext cx="8913972" cy="1003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221" y="1621314"/>
            <a:ext cx="8913972" cy="49411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904413" cy="3705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24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221" y="18530"/>
            <a:ext cx="3136397" cy="333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16">
                <a:solidFill>
                  <a:srgbClr val="FFFFFF"/>
                </a:solidFill>
              </a:defRPr>
            </a:lvl1pPr>
          </a:lstStyle>
          <a:p>
            <a:fld id="{E6238585-E87D-4DA5-8677-E531F6493E4C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14155" y="18530"/>
            <a:ext cx="4456986" cy="333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16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53677" y="18530"/>
            <a:ext cx="1155515" cy="33352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18" b="1">
                <a:solidFill>
                  <a:srgbClr val="FFFFFF"/>
                </a:solidFill>
              </a:defRPr>
            </a:lvl1pPr>
          </a:lstStyle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845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26470" rtl="0" eaLnBrk="1" latinLnBrk="0" hangingPunct="1">
        <a:spcBef>
          <a:spcPct val="0"/>
        </a:spcBef>
        <a:buNone/>
        <a:defRPr sz="4053" kern="1200" spc="-101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5294" indent="-185294" algn="l" defTabSz="92647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32" kern="1200">
          <a:solidFill>
            <a:schemeClr val="tx1"/>
          </a:solidFill>
          <a:latin typeface="+mn-lt"/>
          <a:ea typeface="+mn-ea"/>
          <a:cs typeface="+mn-cs"/>
        </a:defRPr>
      </a:lvl1pPr>
      <a:lvl2pPr marL="463235" indent="-185294" algn="l" defTabSz="92647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26" kern="1200">
          <a:solidFill>
            <a:schemeClr val="tx1"/>
          </a:solidFill>
          <a:latin typeface="+mn-lt"/>
          <a:ea typeface="+mn-ea"/>
          <a:cs typeface="+mn-cs"/>
        </a:defRPr>
      </a:lvl2pPr>
      <a:lvl3pPr marL="741176" indent="-185294" algn="l" defTabSz="92647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24" kern="1200">
          <a:solidFill>
            <a:schemeClr val="tx1"/>
          </a:solidFill>
          <a:latin typeface="+mn-lt"/>
          <a:ea typeface="+mn-ea"/>
          <a:cs typeface="+mn-cs"/>
        </a:defRPr>
      </a:lvl3pPr>
      <a:lvl4pPr marL="1019117" indent="-185294" algn="l" defTabSz="9264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21" kern="1200">
          <a:solidFill>
            <a:schemeClr val="tx1"/>
          </a:solidFill>
          <a:latin typeface="+mn-lt"/>
          <a:ea typeface="+mn-ea"/>
          <a:cs typeface="+mn-cs"/>
        </a:defRPr>
      </a:lvl4pPr>
      <a:lvl5pPr marL="1204411" indent="-138971" algn="l" defTabSz="92647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18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89705" indent="-185294" algn="l" defTabSz="9264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17" kern="1200">
          <a:solidFill>
            <a:schemeClr val="tx1"/>
          </a:solidFill>
          <a:latin typeface="+mn-lt"/>
          <a:ea typeface="+mn-ea"/>
          <a:cs typeface="+mn-cs"/>
        </a:defRPr>
      </a:lvl6pPr>
      <a:lvl7pPr marL="1574999" indent="-185294" algn="l" defTabSz="9264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17" kern="1200">
          <a:solidFill>
            <a:schemeClr val="tx1"/>
          </a:solidFill>
          <a:latin typeface="+mn-lt"/>
          <a:ea typeface="+mn-ea"/>
          <a:cs typeface="+mn-cs"/>
        </a:defRPr>
      </a:lvl7pPr>
      <a:lvl8pPr marL="1760293" indent="-185294" algn="l" defTabSz="9264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17" kern="1200">
          <a:solidFill>
            <a:schemeClr val="tx1"/>
          </a:solidFill>
          <a:latin typeface="+mn-lt"/>
          <a:ea typeface="+mn-ea"/>
          <a:cs typeface="+mn-cs"/>
        </a:defRPr>
      </a:lvl8pPr>
      <a:lvl9pPr marL="1945587" indent="-185294" algn="l" defTabSz="92647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1pPr>
      <a:lvl2pPr marL="463235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2pPr>
      <a:lvl3pPr marL="926470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3pPr>
      <a:lvl4pPr marL="1389705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4pPr>
      <a:lvl5pPr marL="1852940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5pPr>
      <a:lvl6pPr marL="2316175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6pPr>
      <a:lvl7pPr marL="2779410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7pPr>
      <a:lvl8pPr marL="3242645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8pPr>
      <a:lvl9pPr marL="3705880" algn="l" defTabSz="926470" rtl="0" eaLnBrk="1" latinLnBrk="0" hangingPunct="1">
        <a:defRPr sz="18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Eukaryotic and Prokaryotic Cells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94994" y="465361"/>
            <a:ext cx="3777092" cy="300888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Label the animal eukaryotic cell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096E8-D824-0C45-90D5-F6919774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250" y="1176430"/>
            <a:ext cx="2264807" cy="1733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7E5C5E-E27F-BE40-A433-FE7F4A4279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198857"/>
              </p:ext>
            </p:extLst>
          </p:nvPr>
        </p:nvGraphicFramePr>
        <p:xfrm>
          <a:off x="4018797" y="465360"/>
          <a:ext cx="5790623" cy="641207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53489">
                  <a:extLst>
                    <a:ext uri="{9D8B030D-6E8A-4147-A177-3AD203B41FA5}">
                      <a16:colId xmlns:a16="http://schemas.microsoft.com/office/drawing/2014/main" val="2708110267"/>
                    </a:ext>
                  </a:extLst>
                </a:gridCol>
                <a:gridCol w="2381425">
                  <a:extLst>
                    <a:ext uri="{9D8B030D-6E8A-4147-A177-3AD203B41FA5}">
                      <a16:colId xmlns:a16="http://schemas.microsoft.com/office/drawing/2014/main" val="788690932"/>
                    </a:ext>
                  </a:extLst>
                </a:gridCol>
                <a:gridCol w="1755709">
                  <a:extLst>
                    <a:ext uri="{9D8B030D-6E8A-4147-A177-3AD203B41FA5}">
                      <a16:colId xmlns:a16="http://schemas.microsoft.com/office/drawing/2014/main" val="1691303725"/>
                    </a:ext>
                  </a:extLst>
                </a:gridCol>
              </a:tblGrid>
              <a:tr h="328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Organelle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Structure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Function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51193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Centrioles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28245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Mitochondria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50372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639063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Nucleolus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493596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Ribosomes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18063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Rough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82908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Smooth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9745755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Golgi Apparatus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8603941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Lysosomes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941412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 Surface Membrane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319549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Chloroplast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703650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Vacuole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7282324"/>
                  </a:ext>
                </a:extLst>
              </a:tr>
              <a:tr h="46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Cellulose Cell Wall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846" marR="248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3915388"/>
                  </a:ext>
                </a:extLst>
              </a:tr>
            </a:tbl>
          </a:graphicData>
        </a:graphic>
      </p:graphicFrame>
      <p:sp>
        <p:nvSpPr>
          <p:cNvPr id="14" name="Text Box 44">
            <a:extLst>
              <a:ext uri="{FF2B5EF4-FFF2-40B4-BE49-F238E27FC236}">
                <a16:creationId xmlns:a16="http://schemas.microsoft.com/office/drawing/2014/main" id="{3C18FF38-39D8-F146-950E-DBDF6449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3620899"/>
            <a:ext cx="3777092" cy="323303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Label the prokaryotic cell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95E87-107E-0843-B97B-0D43B2561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02" y="4482356"/>
            <a:ext cx="2883888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RER and Golgi Apparatus</a:t>
            </a: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94994" y="3325407"/>
            <a:ext cx="2552956" cy="3456384"/>
          </a:xfrm>
          <a:prstGeom prst="round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Structures of a Protein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b="1" dirty="0">
                <a:latin typeface="Comic Sans MS" pitchFamily="66" charset="0"/>
              </a:rPr>
              <a:t>Primary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b="1" dirty="0">
                <a:latin typeface="Comic Sans MS" pitchFamily="66" charset="0"/>
              </a:rPr>
              <a:t>Secondary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b="1" dirty="0">
                <a:latin typeface="Comic Sans MS" pitchFamily="66" charset="0"/>
              </a:rPr>
              <a:t>Tertiary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b="1" dirty="0">
              <a:latin typeface="Comic Sans MS" pitchFamily="66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b="1" dirty="0">
                <a:latin typeface="Comic Sans MS" pitchFamily="66" charset="0"/>
              </a:rPr>
              <a:t>Quaternary</a:t>
            </a:r>
          </a:p>
          <a:p>
            <a:pPr>
              <a:spcBef>
                <a:spcPct val="50000"/>
              </a:spcBef>
            </a:pPr>
            <a:endParaRPr lang="en-US" sz="1000" b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7801C7-CFA0-8642-AD84-252F8872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465361"/>
            <a:ext cx="2552956" cy="264884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Draw the </a:t>
            </a:r>
            <a:r>
              <a:rPr lang="en-GB" sz="1000" dirty="0" err="1">
                <a:latin typeface="Comic Sans MS" charset="0"/>
                <a:ea typeface="Comic Sans MS" charset="0"/>
                <a:cs typeface="Comic Sans MS" charset="0"/>
              </a:rPr>
              <a:t>golgi</a:t>
            </a: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GB" sz="1000" dirty="0" err="1">
                <a:latin typeface="Comic Sans MS" charset="0"/>
                <a:ea typeface="Comic Sans MS" charset="0"/>
                <a:cs typeface="Comic Sans MS" charset="0"/>
              </a:rPr>
              <a:t>appartus</a:t>
            </a:r>
            <a:endParaRPr lang="en-GB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934C6CC1-12F3-A049-BA6F-8ED0C708D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8389" y="465360"/>
            <a:ext cx="3183018" cy="62727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Describe the process involved in producing, and moving a protein through the cell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100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>
              <a:latin typeface="Comic Sans MS" pitchFamily="66" charset="0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E01631A-8C17-C54B-871A-2578151F0B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534789"/>
              </p:ext>
            </p:extLst>
          </p:nvPr>
        </p:nvGraphicFramePr>
        <p:xfrm>
          <a:off x="2863974" y="509089"/>
          <a:ext cx="3528391" cy="627270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377">
                  <a:extLst>
                    <a:ext uri="{9D8B030D-6E8A-4147-A177-3AD203B41FA5}">
                      <a16:colId xmlns:a16="http://schemas.microsoft.com/office/drawing/2014/main" val="4156074108"/>
                    </a:ext>
                  </a:extLst>
                </a:gridCol>
                <a:gridCol w="1391007">
                  <a:extLst>
                    <a:ext uri="{9D8B030D-6E8A-4147-A177-3AD203B41FA5}">
                      <a16:colId xmlns:a16="http://schemas.microsoft.com/office/drawing/2014/main" val="467207376"/>
                    </a:ext>
                  </a:extLst>
                </a:gridCol>
                <a:gridCol w="1391007">
                  <a:extLst>
                    <a:ext uri="{9D8B030D-6E8A-4147-A177-3AD203B41FA5}">
                      <a16:colId xmlns:a16="http://schemas.microsoft.com/office/drawing/2014/main" val="2998792733"/>
                    </a:ext>
                  </a:extLst>
                </a:gridCol>
              </a:tblGrid>
              <a:tr h="784088"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latin typeface="Comic Sans MS" panose="030F0702030302020204" pitchFamily="66" charset="0"/>
                        </a:rPr>
                        <a:t>Transcription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b="1">
                          <a:latin typeface="Comic Sans MS" panose="030F0702030302020204" pitchFamily="66" charset="0"/>
                        </a:rPr>
                        <a:t>Translation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7205275"/>
                  </a:ext>
                </a:extLst>
              </a:tr>
              <a:tr h="784088">
                <a:tc>
                  <a:txBody>
                    <a:bodyPr/>
                    <a:lstStyle/>
                    <a:p>
                      <a:r>
                        <a:rPr lang="en-GB" sz="900">
                          <a:latin typeface="Comic Sans MS" panose="030F0702030302020204" pitchFamily="66" charset="0"/>
                        </a:rPr>
                        <a:t>Location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03612164"/>
                  </a:ext>
                </a:extLst>
              </a:tr>
              <a:tr h="784088">
                <a:tc>
                  <a:txBody>
                    <a:bodyPr/>
                    <a:lstStyle/>
                    <a:p>
                      <a:r>
                        <a:rPr lang="en-GB" sz="900">
                          <a:latin typeface="Comic Sans MS" panose="030F0702030302020204" pitchFamily="66" charset="0"/>
                        </a:rPr>
                        <a:t>Molecules</a:t>
                      </a:r>
                      <a:r>
                        <a:rPr lang="en-GB" sz="900" baseline="0">
                          <a:latin typeface="Comic Sans MS" panose="030F0702030302020204" pitchFamily="66" charset="0"/>
                        </a:rPr>
                        <a:t> Involved</a:t>
                      </a:r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90834400"/>
                  </a:ext>
                </a:extLst>
              </a:tr>
              <a:tr h="784088">
                <a:tc rowSpan="5">
                  <a:txBody>
                    <a:bodyPr/>
                    <a:lstStyle/>
                    <a:p>
                      <a:r>
                        <a:rPr lang="en-GB" sz="900">
                          <a:latin typeface="Comic Sans MS" panose="030F0702030302020204" pitchFamily="66" charset="0"/>
                        </a:rPr>
                        <a:t>5 Step Summary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66451224"/>
                  </a:ext>
                </a:extLst>
              </a:tr>
              <a:tr h="784088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6458657"/>
                  </a:ext>
                </a:extLst>
              </a:tr>
              <a:tr h="784088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00558436"/>
                  </a:ext>
                </a:extLst>
              </a:tr>
              <a:tr h="784088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746865"/>
                  </a:ext>
                </a:extLst>
              </a:tr>
              <a:tr h="784088">
                <a:tc vMerge="1"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900"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05621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81588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Gametes and Fertilisation</a:t>
            </a: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8E7801C7-CFA0-8642-AD84-252F8872D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5" y="449908"/>
            <a:ext cx="2768980" cy="31528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Label the male gamete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6A8F6-A568-7846-9233-CC9474D8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4" y="1472141"/>
            <a:ext cx="2217525" cy="1554602"/>
          </a:xfrm>
          <a:prstGeom prst="rect">
            <a:avLst/>
          </a:prstGeom>
        </p:spPr>
      </p:pic>
      <p:sp>
        <p:nvSpPr>
          <p:cNvPr id="8" name="Text Box 44">
            <a:extLst>
              <a:ext uri="{FF2B5EF4-FFF2-40B4-BE49-F238E27FC236}">
                <a16:creationId xmlns:a16="http://schemas.microsoft.com/office/drawing/2014/main" id="{40B83A4B-DB5D-4E49-B07C-CEE681E1D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3702197"/>
            <a:ext cx="2768980" cy="31528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Label the female gamete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5D065A-9D33-F64E-81DF-BBB84A5C2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907" y="4757904"/>
            <a:ext cx="1881097" cy="1436886"/>
          </a:xfrm>
          <a:prstGeom prst="rect">
            <a:avLst/>
          </a:prstGeom>
        </p:spPr>
      </p:pic>
      <p:sp>
        <p:nvSpPr>
          <p:cNvPr id="10" name="Text Box 44">
            <a:extLst>
              <a:ext uri="{FF2B5EF4-FFF2-40B4-BE49-F238E27FC236}">
                <a16:creationId xmlns:a16="http://schemas.microsoft.com/office/drawing/2014/main" id="{F51142DE-F2F0-524D-AE6B-646686D3C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6545" y="3414109"/>
            <a:ext cx="2276830" cy="346961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the process of meiosis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3" name="Text Box 44">
            <a:extLst>
              <a:ext uri="{FF2B5EF4-FFF2-40B4-BE49-F238E27FC236}">
                <a16:creationId xmlns:a16="http://schemas.microsoft.com/office/drawing/2014/main" id="{1174CD61-58BF-3147-AE69-7763B6937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32" y="2267369"/>
            <a:ext cx="2304256" cy="460851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Describe the stages of fertilisation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228600" indent="-228600">
              <a:spcBef>
                <a:spcPct val="50000"/>
              </a:spcBef>
              <a:buFont typeface="+mj-lt"/>
              <a:buAutoNum type="arabicPeriod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5" name="Text Box 44">
            <a:extLst>
              <a:ext uri="{FF2B5EF4-FFF2-40B4-BE49-F238E27FC236}">
                <a16:creationId xmlns:a16="http://schemas.microsoft.com/office/drawing/2014/main" id="{71099901-9061-A84A-879F-67763BBD1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8132" y="467836"/>
            <a:ext cx="2304256" cy="165618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Define the term “fertilisation</a:t>
            </a: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”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7" name="Text Box 44">
            <a:extLst>
              <a:ext uri="{FF2B5EF4-FFF2-40B4-BE49-F238E27FC236}">
                <a16:creationId xmlns:a16="http://schemas.microsoft.com/office/drawing/2014/main" id="{DBC8DEFD-71FE-ED4B-88F5-2691146D3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9119" y="467835"/>
            <a:ext cx="2304256" cy="285633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What happens during the cortical reaction?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F6581A0B-52BF-B24C-AEA6-66C82E58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532" y="467835"/>
            <a:ext cx="2021886" cy="323436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Creating Variation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Independent Assortment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Crossing over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7503CCB9-2497-0C47-BAEE-F4A4296EC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7532" y="3792131"/>
            <a:ext cx="2021886" cy="303558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pitchFamily="66" charset="0"/>
              </a:rPr>
              <a:t>What is meant by the term 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pitchFamily="66" charset="0"/>
              </a:rPr>
              <a:t>Gene linkage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pitchFamily="66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pitchFamily="66" charset="0"/>
              </a:rPr>
              <a:t>Sex linkage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8533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Cell Cycle and Mitosis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94994" y="479356"/>
            <a:ext cx="5505284" cy="371496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What are the stages of the cell cycle?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5848978" y="449907"/>
            <a:ext cx="3960441" cy="6336705"/>
          </a:xfrm>
          <a:prstGeom prst="roundRect">
            <a:avLst/>
          </a:prstGeom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b="1" dirty="0">
                <a:solidFill>
                  <a:schemeClr val="accent3"/>
                </a:solidFill>
                <a:latin typeface="Comic Sans MS" charset="0"/>
                <a:ea typeface="Comic Sans MS" charset="0"/>
                <a:cs typeface="Comic Sans MS" charset="0"/>
              </a:rPr>
              <a:t>Core Practical: Root Tip Squash</a:t>
            </a:r>
          </a:p>
          <a:p>
            <a:pPr>
              <a:spcBef>
                <a:spcPct val="50000"/>
              </a:spcBef>
            </a:pPr>
            <a:r>
              <a:rPr lang="en-US" sz="1000" i="1" dirty="0">
                <a:latin typeface="Comic Sans MS" charset="0"/>
              </a:rPr>
              <a:t>Equipment</a:t>
            </a: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i="1" dirty="0">
                <a:latin typeface="Comic Sans MS" charset="0"/>
              </a:rPr>
              <a:t>Risk Assessment</a:t>
            </a: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i="1" dirty="0">
                <a:latin typeface="Comic Sans MS" charset="0"/>
              </a:rPr>
              <a:t>Method</a:t>
            </a: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i="1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7E008DD-9BFE-6440-A67F-7A8FC0ECC5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7371452"/>
              </p:ext>
            </p:extLst>
          </p:nvPr>
        </p:nvGraphicFramePr>
        <p:xfrm>
          <a:off x="343694" y="953964"/>
          <a:ext cx="5040560" cy="30963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4399">
                  <a:extLst>
                    <a:ext uri="{9D8B030D-6E8A-4147-A177-3AD203B41FA5}">
                      <a16:colId xmlns:a16="http://schemas.microsoft.com/office/drawing/2014/main" val="2755157568"/>
                    </a:ext>
                  </a:extLst>
                </a:gridCol>
                <a:gridCol w="1005186">
                  <a:extLst>
                    <a:ext uri="{9D8B030D-6E8A-4147-A177-3AD203B41FA5}">
                      <a16:colId xmlns:a16="http://schemas.microsoft.com/office/drawing/2014/main" val="621813901"/>
                    </a:ext>
                  </a:extLst>
                </a:gridCol>
                <a:gridCol w="2440975">
                  <a:extLst>
                    <a:ext uri="{9D8B030D-6E8A-4147-A177-3AD203B41FA5}">
                      <a16:colId xmlns:a16="http://schemas.microsoft.com/office/drawing/2014/main" val="37465283"/>
                    </a:ext>
                  </a:extLst>
                </a:gridCol>
              </a:tblGrid>
              <a:tr h="334684"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latin typeface="Comic Sans MS" panose="030F0902030302020204" pitchFamily="66" charset="0"/>
                        </a:rPr>
                        <a:t>Stage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50" b="1" dirty="0">
                          <a:latin typeface="Comic Sans MS" panose="030F0902030302020204" pitchFamily="66" charset="0"/>
                        </a:rPr>
                        <a:t>Description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20608344"/>
                  </a:ext>
                </a:extLst>
              </a:tr>
              <a:tr h="552332">
                <a:tc rowSpan="3">
                  <a:txBody>
                    <a:bodyPr/>
                    <a:lstStyle/>
                    <a:p>
                      <a:pPr algn="ctr"/>
                      <a:r>
                        <a:rPr lang="en-GB" sz="900" dirty="0">
                          <a:latin typeface="Comic Sans MS" panose="030F0902030302020204" pitchFamily="66" charset="0"/>
                        </a:rPr>
                        <a:t>Interphase</a:t>
                      </a:r>
                    </a:p>
                  </a:txBody>
                  <a:tcPr vert="vert27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Comic Sans MS" panose="030F0902030302020204" pitchFamily="66" charset="0"/>
                        </a:rPr>
                        <a:t>G1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10294379"/>
                  </a:ext>
                </a:extLst>
              </a:tr>
              <a:tr h="55233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Comic Sans MS" panose="030F0902030302020204" pitchFamily="66" charset="0"/>
                        </a:rPr>
                        <a:t>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773328"/>
                  </a:ext>
                </a:extLst>
              </a:tr>
              <a:tr h="552332"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Comic Sans MS" panose="030F0902030302020204" pitchFamily="66" charset="0"/>
                        </a:rPr>
                        <a:t>G2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69785329"/>
                  </a:ext>
                </a:extLst>
              </a:tr>
              <a:tr h="552332">
                <a:tc>
                  <a:txBody>
                    <a:bodyPr/>
                    <a:lstStyle/>
                    <a:p>
                      <a:pPr algn="ctr"/>
                      <a:r>
                        <a:rPr lang="en-GB" sz="900" dirty="0">
                          <a:latin typeface="Comic Sans MS" panose="030F0902030302020204" pitchFamily="66" charset="0"/>
                        </a:rPr>
                        <a:t>Nuclear Division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Comic Sans MS" panose="030F0902030302020204" pitchFamily="66" charset="0"/>
                        </a:rPr>
                        <a:t>Mitosis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52255242"/>
                  </a:ext>
                </a:extLst>
              </a:tr>
              <a:tr h="552332">
                <a:tc gridSpan="2">
                  <a:txBody>
                    <a:bodyPr/>
                    <a:lstStyle/>
                    <a:p>
                      <a:pPr algn="ctr"/>
                      <a:r>
                        <a:rPr lang="en-GB" sz="1050" dirty="0">
                          <a:latin typeface="Comic Sans MS" panose="030F0902030302020204" pitchFamily="66" charset="0"/>
                        </a:rPr>
                        <a:t>Cytoplasmic Division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400" dirty="0">
                        <a:latin typeface="Comic Sans MS" panose="030F0902030302020204" pitchFamily="66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1050" dirty="0"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35009776"/>
                  </a:ext>
                </a:extLst>
              </a:tr>
            </a:tbl>
          </a:graphicData>
        </a:graphic>
      </p:graphicFrame>
      <p:sp>
        <p:nvSpPr>
          <p:cNvPr id="10" name="Text Box 44">
            <a:extLst>
              <a:ext uri="{FF2B5EF4-FFF2-40B4-BE49-F238E27FC236}">
                <a16:creationId xmlns:a16="http://schemas.microsoft.com/office/drawing/2014/main" id="{9C0F19C6-1CF9-6449-ABEB-E37F3E07D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4295780"/>
            <a:ext cx="5505284" cy="255931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each stage of mitosis – draw a diagram for each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Prophase 			Metaphase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Anaphase			Telophase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94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Stem Cells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94994" y="449908"/>
            <a:ext cx="3774497" cy="194421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Define the terms: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Totipotent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Pluripotent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Multipotent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graphicFrame>
        <p:nvGraphicFramePr>
          <p:cNvPr id="8" name="Content Placeholder 3">
            <a:extLst>
              <a:ext uri="{FF2B5EF4-FFF2-40B4-BE49-F238E27FC236}">
                <a16:creationId xmlns:a16="http://schemas.microsoft.com/office/drawing/2014/main" id="{A75B037F-5F18-724B-BD31-AA1BDA97B0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625743"/>
              </p:ext>
            </p:extLst>
          </p:nvPr>
        </p:nvGraphicFramePr>
        <p:xfrm>
          <a:off x="4016102" y="444846"/>
          <a:ext cx="5793316" cy="4320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83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8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83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83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0000"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Embryonic</a:t>
                      </a:r>
                      <a:r>
                        <a:rPr lang="en-GB" sz="1000" baseline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Stem Cells</a:t>
                      </a:r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GB" sz="100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Adult Stem Cells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B050"/>
                          </a:solidFill>
                          <a:latin typeface="Comic Sans MS" panose="030F0902030302020204" pitchFamily="66" charset="0"/>
                        </a:rPr>
                        <a:t>Pros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Cons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00B050"/>
                          </a:solidFill>
                          <a:latin typeface="Comic Sans MS" panose="030F0902030302020204" pitchFamily="66" charset="0"/>
                        </a:rPr>
                        <a:t>Pros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rgbClr val="FF0000"/>
                          </a:solidFill>
                          <a:latin typeface="Comic Sans MS" panose="030F0902030302020204" pitchFamily="66" charset="0"/>
                        </a:rPr>
                        <a:t>Cons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rgbClr val="FF00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rgbClr val="FF00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rgbClr val="00B05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rgbClr val="FF00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x-none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Comic Sans MS" panose="030F0902030302020204" pitchFamily="66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" name="Text Box 44">
            <a:extLst>
              <a:ext uri="{FF2B5EF4-FFF2-40B4-BE49-F238E27FC236}">
                <a16:creationId xmlns:a16="http://schemas.microsoft.com/office/drawing/2014/main" id="{6E8814C8-BB7E-4B4C-AB49-52F785F774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2" y="2466132"/>
            <a:ext cx="3774497" cy="257850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What is the difference between: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</a:rPr>
              <a:t>Embryonic Stem Cells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</a:rPr>
              <a:t>Adult Stem Cells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</a:rPr>
              <a:t>Plant Stem Cells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1" name="Text Box 44">
            <a:extLst>
              <a:ext uri="{FF2B5EF4-FFF2-40B4-BE49-F238E27FC236}">
                <a16:creationId xmlns:a16="http://schemas.microsoft.com/office/drawing/2014/main" id="{D09B60D7-893A-6F47-8E2F-E3F8438C17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3" y="5116647"/>
            <a:ext cx="3774497" cy="177168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the process of Tissue Culture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2" name="Text Box 44">
            <a:extLst>
              <a:ext uri="{FF2B5EF4-FFF2-40B4-BE49-F238E27FC236}">
                <a16:creationId xmlns:a16="http://schemas.microsoft.com/office/drawing/2014/main" id="{02928513-E310-714A-B7B4-C03103E1F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6102" y="4831792"/>
            <a:ext cx="5793316" cy="202330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some of the uses of stem cells in medicine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936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Gene Expression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94994" y="449907"/>
            <a:ext cx="3774497" cy="295462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how transcription is initiated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Describe what can prevent transcription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4" name="Text Box 44">
            <a:extLst>
              <a:ext uri="{FF2B5EF4-FFF2-40B4-BE49-F238E27FC236}">
                <a16:creationId xmlns:a16="http://schemas.microsoft.com/office/drawing/2014/main" id="{90113196-8490-2E41-B85C-8262B977A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3546574"/>
            <a:ext cx="5793316" cy="226136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Define the term “operon”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pitchFamily="66" charset="0"/>
              </a:rPr>
              <a:t>Lac Operon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5782E8-F824-E745-BD3C-2EC155E0D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4" y="4852134"/>
            <a:ext cx="9714424" cy="1913447"/>
          </a:xfrm>
          <a:prstGeom prst="rect">
            <a:avLst/>
          </a:prstGeom>
        </p:spPr>
      </p:pic>
      <p:sp>
        <p:nvSpPr>
          <p:cNvPr id="15" name="Text Box 44">
            <a:extLst>
              <a:ext uri="{FF2B5EF4-FFF2-40B4-BE49-F238E27FC236}">
                <a16:creationId xmlns:a16="http://schemas.microsoft.com/office/drawing/2014/main" id="{4F54A005-C53B-6043-8DEA-C42824F68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1061" y="449907"/>
            <a:ext cx="1887249" cy="291656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Define the term:</a:t>
            </a: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Tissue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Organ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Organ System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6" name="Text Box 44">
            <a:extLst>
              <a:ext uri="{FF2B5EF4-FFF2-40B4-BE49-F238E27FC236}">
                <a16:creationId xmlns:a16="http://schemas.microsoft.com/office/drawing/2014/main" id="{F59B30F8-DC85-2E43-86A1-E639DB1C5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80" y="449906"/>
            <a:ext cx="3774497" cy="417646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Describe how master genes control the expression of genes in the creation of the correct body organisation</a:t>
            </a:r>
            <a:endParaRPr lang="en-GB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035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94994" y="93392"/>
            <a:ext cx="9714425" cy="284508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b="1" dirty="0">
                <a:solidFill>
                  <a:schemeClr val="tx1"/>
                </a:solidFill>
                <a:latin typeface="Comic Sans MS" pitchFamily="66" charset="0"/>
              </a:rPr>
              <a:t>Topic 3 – Polygenic Inheritance and the Epigenome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94994" y="465361"/>
            <a:ext cx="2664296" cy="185675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What is the difference between: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Continuous variation</a:t>
            </a: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1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171450" indent="-17145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Discontinuous variation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0" name="Text Box 44">
            <a:extLst>
              <a:ext uri="{FF2B5EF4-FFF2-40B4-BE49-F238E27FC236}">
                <a16:creationId xmlns:a16="http://schemas.microsoft.com/office/drawing/2014/main" id="{F46ECB2B-66DD-DA4D-9D5E-32FD2F2C5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2409577"/>
            <a:ext cx="2664296" cy="185675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Define the term “epigenome”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5C2138-1C22-5041-B16D-A28A5C0737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791935"/>
              </p:ext>
            </p:extLst>
          </p:nvPr>
        </p:nvGraphicFramePr>
        <p:xfrm>
          <a:off x="2930364" y="465361"/>
          <a:ext cx="6873438" cy="38009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91146">
                  <a:extLst>
                    <a:ext uri="{9D8B030D-6E8A-4147-A177-3AD203B41FA5}">
                      <a16:colId xmlns:a16="http://schemas.microsoft.com/office/drawing/2014/main" val="4209038466"/>
                    </a:ext>
                  </a:extLst>
                </a:gridCol>
                <a:gridCol w="2291146">
                  <a:extLst>
                    <a:ext uri="{9D8B030D-6E8A-4147-A177-3AD203B41FA5}">
                      <a16:colId xmlns:a16="http://schemas.microsoft.com/office/drawing/2014/main" val="868677392"/>
                    </a:ext>
                  </a:extLst>
                </a:gridCol>
                <a:gridCol w="2291146">
                  <a:extLst>
                    <a:ext uri="{9D8B030D-6E8A-4147-A177-3AD203B41FA5}">
                      <a16:colId xmlns:a16="http://schemas.microsoft.com/office/drawing/2014/main" val="1594383988"/>
                    </a:ext>
                  </a:extLst>
                </a:gridCol>
              </a:tblGrid>
              <a:tr h="422330"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Height</a:t>
                      </a:r>
                    </a:p>
                  </a:txBody>
                  <a:tcPr marL="128016" marR="128016" marT="64008" marB="6400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Eye Colour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Hair and Skin Colour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9289281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0536658"/>
                  </a:ext>
                </a:extLst>
              </a:tr>
              <a:tr h="422330">
                <a:tc>
                  <a:txBody>
                    <a:bodyPr/>
                    <a:lstStyle/>
                    <a:p>
                      <a:pPr marL="0" lvl="0" indent="0">
                        <a:buFont typeface="Arial" panose="020B0604020202020204" pitchFamily="34" charset="0"/>
                        <a:buNone/>
                      </a:pPr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Seasonal</a:t>
                      </a: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Colour Changes</a:t>
                      </a:r>
                    </a:p>
                  </a:txBody>
                  <a:tcPr marL="128016" marR="128016" marT="64008" marB="6400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 err="1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Tyrosinase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Monoamine</a:t>
                      </a:r>
                      <a:r>
                        <a:rPr lang="en-GB" sz="1000" b="1" baseline="0" dirty="0">
                          <a:solidFill>
                            <a:schemeClr val="tx1"/>
                          </a:solidFill>
                          <a:latin typeface="Comic Sans MS" panose="030F0902030302020204" pitchFamily="66" charset="0"/>
                        </a:rPr>
                        <a:t> Oxidase</a:t>
                      </a:r>
                      <a:endParaRPr lang="en-GB" sz="1000" b="1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29850811"/>
                  </a:ext>
                </a:extLst>
              </a:tr>
              <a:tr h="1478156"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fontAlgn="ctr"/>
                      <a:endParaRPr lang="en-GB" sz="1000" dirty="0">
                        <a:solidFill>
                          <a:schemeClr val="tx1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98558013"/>
                  </a:ext>
                </a:extLst>
              </a:tr>
            </a:tbl>
          </a:graphicData>
        </a:graphic>
      </p:graphicFrame>
      <p:sp>
        <p:nvSpPr>
          <p:cNvPr id="13" name="Text Box 44">
            <a:extLst>
              <a:ext uri="{FF2B5EF4-FFF2-40B4-BE49-F238E27FC236}">
                <a16:creationId xmlns:a16="http://schemas.microsoft.com/office/drawing/2014/main" id="{D1ACB74B-C677-0B48-90AE-F9B1E097E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94" y="4353793"/>
            <a:ext cx="2664296" cy="25013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How can the environment affect the epigenome?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8" name="Text Box 44">
            <a:extLst>
              <a:ext uri="{FF2B5EF4-FFF2-40B4-BE49-F238E27FC236}">
                <a16:creationId xmlns:a16="http://schemas.microsoft.com/office/drawing/2014/main" id="{FBD979DB-E1FA-CD43-B6E8-64DBC2DF4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3883" y="4353793"/>
            <a:ext cx="2254347" cy="25013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What is apoptosis?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US" sz="1000" dirty="0">
                <a:latin typeface="Comic Sans MS" charset="0"/>
              </a:rPr>
              <a:t>What is the Hayflick limit?</a:t>
            </a:r>
            <a:endParaRPr lang="en-US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19" name="Text Box 44">
            <a:extLst>
              <a:ext uri="{FF2B5EF4-FFF2-40B4-BE49-F238E27FC236}">
                <a16:creationId xmlns:a16="http://schemas.microsoft.com/office/drawing/2014/main" id="{CE6637E9-CB1A-5144-9FB9-CCEF38F83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2823" y="4353793"/>
            <a:ext cx="2254347" cy="25013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What is the role of:</a:t>
            </a:r>
          </a:p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</a:rPr>
              <a:t>Oncogenes</a:t>
            </a:r>
          </a:p>
          <a:p>
            <a:pPr>
              <a:spcBef>
                <a:spcPct val="50000"/>
              </a:spcBef>
            </a:pPr>
            <a:endParaRPr lang="en-GB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1000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</a:rPr>
              <a:t>Tumour suppressor genes</a:t>
            </a:r>
            <a:endParaRPr lang="en-GB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  <p:sp>
        <p:nvSpPr>
          <p:cNvPr id="20" name="Text Box 44">
            <a:extLst>
              <a:ext uri="{FF2B5EF4-FFF2-40B4-BE49-F238E27FC236}">
                <a16:creationId xmlns:a16="http://schemas.microsoft.com/office/drawing/2014/main" id="{90846CD2-DD7B-3740-B58D-CEF052F9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1069" y="4353793"/>
            <a:ext cx="2092734" cy="250130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1000" dirty="0">
                <a:latin typeface="Comic Sans MS" charset="0"/>
                <a:ea typeface="Comic Sans MS" charset="0"/>
                <a:cs typeface="Comic Sans MS" charset="0"/>
              </a:rPr>
              <a:t>What are the risk factors of some cancers?</a:t>
            </a:r>
            <a:endParaRPr lang="en-GB" sz="1000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8846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heme KP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KP" id="{25F99B14-5589-4CF8-B15A-C7486BCCE8C3}" vid="{24AB864B-080C-4AFC-8E3D-2E7CA5A5E22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 KP</Template>
  <TotalTime>2281</TotalTime>
  <Words>419</Words>
  <Application>Microsoft Office PowerPoint</Application>
  <PresentationFormat>Custom</PresentationFormat>
  <Paragraphs>311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Comic Sans MS</vt:lpstr>
      <vt:lpstr>Times New Roman</vt:lpstr>
      <vt:lpstr>Theme KP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John Madejski Academy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Porter</dc:creator>
  <cp:lastModifiedBy>Mr H Lear</cp:lastModifiedBy>
  <cp:revision>92</cp:revision>
  <cp:lastPrinted>2022-04-25T16:35:17Z</cp:lastPrinted>
  <dcterms:created xsi:type="dcterms:W3CDTF">2013-02-22T13:32:47Z</dcterms:created>
  <dcterms:modified xsi:type="dcterms:W3CDTF">2022-04-25T16:35:45Z</dcterms:modified>
</cp:coreProperties>
</file>