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65" r:id="rId5"/>
    <p:sldId id="292" r:id="rId6"/>
    <p:sldId id="295" r:id="rId7"/>
    <p:sldId id="293" r:id="rId8"/>
    <p:sldId id="296" r:id="rId9"/>
    <p:sldId id="294" r:id="rId10"/>
    <p:sldId id="284" r:id="rId11"/>
    <p:sldId id="285" r:id="rId12"/>
    <p:sldId id="286" r:id="rId13"/>
    <p:sldId id="287" r:id="rId14"/>
    <p:sldId id="266" r:id="rId15"/>
    <p:sldId id="283" r:id="rId16"/>
    <p:sldId id="279" r:id="rId17"/>
    <p:sldId id="288" r:id="rId18"/>
    <p:sldId id="289" r:id="rId19"/>
    <p:sldId id="290" r:id="rId20"/>
    <p:sldId id="29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F129-A15B-44BC-8892-FFFFA34236BA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F4694-BCC2-42D1-A209-E4C7059FF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4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4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0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9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8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6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1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73B9-A4C3-469E-AFF1-10B0BF8801E1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open.edu/openlearn/science-maths-technology/biology/introduction-microscopy/content-section-2.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wepm47NXQUs&amp;list=PLDM1f5SYgr96GbZM_PlRIvsVEvZxfU2_f&amp;index=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c2WAsYSZ4&amp;list=PLDM1f5SYgr96GbZM_PlRIvsVEvZxfU2_f&amp;index=7&amp;t=0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GtWG28sKUg&amp;list=PLDM1f5SYgr96GbZM_PlRIvsVEvZxfU2_f&amp;index=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125927"/>
            <a:ext cx="9857167" cy="65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57" y="188686"/>
            <a:ext cx="4488543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/>
              <a:t>Example exam question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72" t="21180" r="51227" b="14136"/>
          <a:stretch/>
        </p:blipFill>
        <p:spPr>
          <a:xfrm>
            <a:off x="4732437" y="7810"/>
            <a:ext cx="7459563" cy="6850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971" y="2463409"/>
            <a:ext cx="2612572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In pairs attempt on your mini whiteboard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7304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18" t="41022" r="52677" b="25446"/>
          <a:stretch/>
        </p:blipFill>
        <p:spPr>
          <a:xfrm>
            <a:off x="1117601" y="849083"/>
            <a:ext cx="9768114" cy="48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46" t="24752" r="12072" b="48852"/>
          <a:stretch/>
        </p:blipFill>
        <p:spPr>
          <a:xfrm>
            <a:off x="248514" y="1854654"/>
            <a:ext cx="11555230" cy="4575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029" y="485547"/>
            <a:ext cx="7986486" cy="108199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What did they do wrong here?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2229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46" t="24752" r="12072" b="32589"/>
          <a:stretch/>
        </p:blipFill>
        <p:spPr>
          <a:xfrm>
            <a:off x="3461965" y="590777"/>
            <a:ext cx="8730035" cy="558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0062"/>
            <a:ext cx="3370943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What did they do wrong here?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3805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700" b="1" dirty="0" smtClean="0">
                <a:latin typeface="Bliss 2 Regular" panose="02000506030000020004" pitchFamily="50" charset="0"/>
              </a:rPr>
              <a:t/>
            </a:r>
            <a:br>
              <a:rPr lang="en-US" sz="3700" b="1" dirty="0" smtClean="0">
                <a:latin typeface="Bliss 2 Regular" panose="02000506030000020004" pitchFamily="50" charset="0"/>
              </a:rPr>
            </a:br>
            <a:r>
              <a:rPr lang="en-US" sz="3700" b="1" dirty="0" smtClean="0">
                <a:latin typeface="Bliss 2 Regular" panose="02000506030000020004" pitchFamily="50" charset="0"/>
              </a:rPr>
              <a:t>Identify </a:t>
            </a:r>
            <a:r>
              <a:rPr lang="en-US" sz="3700" b="1" dirty="0">
                <a:latin typeface="Bliss 2 Regular" panose="02000506030000020004" pitchFamily="50" charset="0"/>
              </a:rPr>
              <a:t>sclerenchyma </a:t>
            </a:r>
            <a:r>
              <a:rPr lang="en-US" sz="3700" b="1" dirty="0" err="1">
                <a:latin typeface="Bliss 2 Regular" panose="02000506030000020004" pitchFamily="50" charset="0"/>
              </a:rPr>
              <a:t>fibres</a:t>
            </a:r>
            <a:r>
              <a:rPr lang="en-US" sz="3700" b="1" dirty="0">
                <a:latin typeface="Bliss 2 Regular" panose="02000506030000020004" pitchFamily="50" charset="0"/>
              </a:rPr>
              <a:t>, phloem sieve tubes and xylem vessels and their location within stems through a light microscope</a:t>
            </a:r>
            <a:r>
              <a:rPr lang="en-US" sz="4000" dirty="0">
                <a:latin typeface="Bliss 2 Regular" panose="02000506030000020004" pitchFamily="50" charset="0"/>
              </a:rPr>
              <a:t/>
            </a:r>
            <a:br>
              <a:rPr lang="en-US" sz="4000" dirty="0">
                <a:latin typeface="Bliss 2 Regular" panose="02000506030000020004" pitchFamily="50" charset="0"/>
              </a:rPr>
            </a:br>
            <a:endParaRPr lang="en-US" sz="4000" b="1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N/A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Bliss 2 Regular" panose="02000506030000020004" pitchFamily="50" charset="0"/>
              </a:rPr>
              <a:t>D</a:t>
            </a:r>
            <a:r>
              <a:rPr lang="en-US" b="1" dirty="0" smtClean="0">
                <a:latin typeface="Bliss 2 Regular" panose="02000506030000020004" pitchFamily="50" charset="0"/>
              </a:rPr>
              <a:t>ependent variable </a:t>
            </a:r>
            <a:r>
              <a:rPr lang="en-US" dirty="0" smtClean="0">
                <a:latin typeface="Bliss 2 Regular" panose="02000506030000020004" pitchFamily="50" charset="0"/>
              </a:rPr>
              <a:t>= identification of the locations of the vessels and vascular bundles.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type and age of </a:t>
            </a:r>
            <a:r>
              <a:rPr lang="en-US" dirty="0" err="1" smtClean="0">
                <a:latin typeface="Bliss 2 Regular" panose="02000506030000020004" pitchFamily="50" charset="0"/>
              </a:rPr>
              <a:t>rhubard</a:t>
            </a:r>
            <a:r>
              <a:rPr lang="en-US" dirty="0" smtClean="0">
                <a:latin typeface="Bliss 2 Regular" panose="02000506030000020004" pitchFamily="50" charset="0"/>
              </a:rPr>
              <a:t>, volume/mass of </a:t>
            </a:r>
            <a:r>
              <a:rPr lang="en-US" dirty="0" err="1" smtClean="0">
                <a:latin typeface="Bliss 2 Regular" panose="02000506030000020004" pitchFamily="50" charset="0"/>
              </a:rPr>
              <a:t>rhubard</a:t>
            </a:r>
            <a:r>
              <a:rPr lang="en-US" dirty="0">
                <a:latin typeface="Bliss 2 Regular" panose="02000506030000020004" pitchFamily="50" charset="0"/>
              </a:rPr>
              <a:t>, </a:t>
            </a:r>
            <a:r>
              <a:rPr lang="en-US" dirty="0" smtClean="0">
                <a:latin typeface="Bliss 2 Regular" panose="02000506030000020004" pitchFamily="50" charset="0"/>
              </a:rPr>
              <a:t>volume and concentration of methylene blue dye and time left for, pressure on cover slip, magnification </a:t>
            </a:r>
            <a:endParaRPr lang="en-US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= doing the experiment 3 times to calculate a repeatable average and check for outliers. </a:t>
            </a:r>
            <a:endParaRPr lang="en-GB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710" t="29712" r="25570" b="22669"/>
          <a:stretch/>
        </p:blipFill>
        <p:spPr>
          <a:xfrm>
            <a:off x="1901372" y="658962"/>
            <a:ext cx="9158513" cy="58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338"/>
            <a:ext cx="10515600" cy="125360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900" b="1" dirty="0" smtClean="0"/>
              <a:t/>
            </a:r>
            <a:br>
              <a:rPr lang="en-GB" sz="3900" b="1" dirty="0" smtClean="0"/>
            </a:br>
            <a:r>
              <a:rPr lang="en-GB" sz="3900" b="1" dirty="0" smtClean="0"/>
              <a:t>Core Practical 6: use of </a:t>
            </a:r>
            <a:r>
              <a:rPr lang="en-GB" sz="3900" b="1" dirty="0" err="1" smtClean="0"/>
              <a:t>graticules</a:t>
            </a:r>
            <a:r>
              <a:rPr lang="en-GB" sz="3900" b="1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514" y="1595792"/>
            <a:ext cx="3951514" cy="452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www.open.edu/openlearn/science-maths-technology/biology/introduction-microscopy/content-section-2.3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(includes an example)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595792"/>
            <a:ext cx="6172201" cy="46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95171" cy="17104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Example exam question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50" t="24423" r="10242" b="13535"/>
          <a:stretch/>
        </p:blipFill>
        <p:spPr>
          <a:xfrm>
            <a:off x="4499429" y="186735"/>
            <a:ext cx="7460341" cy="667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971" y="2463409"/>
            <a:ext cx="2612572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In pairs attempt on your mini whiteboard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32551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4" t="27926" r="52119" b="23264"/>
          <a:stretch/>
        </p:blipFill>
        <p:spPr>
          <a:xfrm>
            <a:off x="1435023" y="116114"/>
            <a:ext cx="8971720" cy="63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2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2" t="40228" r="52566" b="29160"/>
          <a:stretch/>
        </p:blipFill>
        <p:spPr>
          <a:xfrm>
            <a:off x="838200" y="1825625"/>
            <a:ext cx="10207348" cy="4512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75" y="161538"/>
            <a:ext cx="8591398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200" dirty="0" smtClean="0"/>
              <a:t>Where is the error in this answer? 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8333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 smtClean="0">
                <a:latin typeface="Bliss 2 Bold" panose="02000506030000020004" pitchFamily="50" charset="0"/>
              </a:rPr>
              <a:t>Year 1 </a:t>
            </a:r>
            <a:r>
              <a:rPr lang="en-GB" b="1" u="sng" dirty="0" err="1" smtClean="0">
                <a:latin typeface="Bliss 2 Bold" panose="02000506030000020004" pitchFamily="50" charset="0"/>
              </a:rPr>
              <a:t>practicals</a:t>
            </a:r>
            <a:r>
              <a:rPr lang="en-GB" b="1" u="sng" dirty="0" smtClean="0">
                <a:latin typeface="Bliss 2 Bold" panose="02000506030000020004" pitchFamily="50" charset="0"/>
              </a:rPr>
              <a:t>: </a:t>
            </a:r>
            <a:r>
              <a:rPr lang="en-GB" b="1" u="sng" dirty="0" smtClean="0">
                <a:latin typeface="Bliss 2 Bold" panose="02000506030000020004" pitchFamily="50" charset="0"/>
              </a:rPr>
              <a:t>topic 4</a:t>
            </a:r>
            <a:r>
              <a:rPr lang="en-GB" b="1" u="sng" dirty="0" smtClean="0">
                <a:latin typeface="Bliss 2 Bold" panose="02000506030000020004" pitchFamily="50" charset="0"/>
              </a:rPr>
              <a:t/>
            </a:r>
            <a:br>
              <a:rPr lang="en-GB" b="1" u="sng" dirty="0" smtClean="0">
                <a:latin typeface="Bliss 2 Bold" panose="02000506030000020004" pitchFamily="50" charset="0"/>
              </a:rPr>
            </a:br>
            <a:fld id="{668C1525-68E1-4DA0-938D-28476F34A196}" type="datetime2">
              <a:rPr lang="en-GB" b="1" u="sng">
                <a:latin typeface="Bliss 2 Bold" panose="02000506030000020004" pitchFamily="50" charset="0"/>
              </a:rPr>
              <a:pPr algn="ctr"/>
              <a:t>Thursday, 14 November 2019</a:t>
            </a:fld>
            <a:endParaRPr lang="en-GB" b="1" u="sng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u="sng" dirty="0" smtClean="0">
                <a:latin typeface="Bliss 2 Regular" panose="02000506030000020004" pitchFamily="50" charset="0"/>
              </a:rPr>
              <a:t>Do Now</a:t>
            </a:r>
          </a:p>
          <a:p>
            <a:pPr marL="0" indent="0">
              <a:buNone/>
            </a:pPr>
            <a:r>
              <a:rPr lang="en-US" dirty="0">
                <a:latin typeface="Bliss 2 Regular" panose="02000506030000020004" pitchFamily="50" charset="0"/>
              </a:rPr>
              <a:t>7. Investigating plant mineral deficiencies 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US" dirty="0" smtClean="0">
                <a:latin typeface="Bliss 2 Regular" panose="02000506030000020004" pitchFamily="50" charset="0"/>
              </a:rPr>
              <a:t>8</a:t>
            </a:r>
            <a:r>
              <a:rPr lang="en-US" dirty="0">
                <a:latin typeface="Bliss 2 Regular" panose="02000506030000020004" pitchFamily="50" charset="0"/>
              </a:rPr>
              <a:t>. The strength of plant </a:t>
            </a:r>
            <a:r>
              <a:rPr lang="en-US" dirty="0" err="1">
                <a:latin typeface="Bliss 2 Regular" panose="02000506030000020004" pitchFamily="50" charset="0"/>
              </a:rPr>
              <a:t>fibres</a:t>
            </a:r>
            <a:r>
              <a:rPr lang="en-US" dirty="0">
                <a:latin typeface="Bliss 2 Regular" panose="02000506030000020004" pitchFamily="50" charset="0"/>
              </a:rPr>
              <a:t> 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US" dirty="0">
                <a:latin typeface="Bliss 2 Regular" panose="02000506030000020004" pitchFamily="50" charset="0"/>
              </a:rPr>
              <a:t>9. Investigate the antimicrobial properties of plants, including the aseptic techniques for the safe handling of bacteria</a:t>
            </a:r>
          </a:p>
          <a:p>
            <a:pPr marL="0" indent="0">
              <a:buNone/>
            </a:pPr>
            <a:endParaRPr lang="en-GB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Bliss 2 Regular" panose="02000506030000020004" pitchFamily="50" charset="0"/>
              </a:rPr>
              <a:t>For the above </a:t>
            </a:r>
            <a:r>
              <a:rPr lang="en-GB" dirty="0" err="1" smtClean="0">
                <a:latin typeface="Bliss 2 Regular" panose="02000506030000020004" pitchFamily="50" charset="0"/>
              </a:rPr>
              <a:t>practicals</a:t>
            </a:r>
            <a:r>
              <a:rPr lang="en-GB" dirty="0" smtClean="0">
                <a:latin typeface="Bliss 2 Regular" panose="02000506030000020004" pitchFamily="50" charset="0"/>
              </a:rPr>
              <a:t> note the: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i</a:t>
            </a:r>
            <a:r>
              <a:rPr lang="en-GB" dirty="0" smtClean="0">
                <a:latin typeface="Bliss 2 Regular" panose="02000506030000020004" pitchFamily="50" charset="0"/>
              </a:rPr>
              <a:t>ndependent variable (including its range and equipment required)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d</a:t>
            </a:r>
            <a:r>
              <a:rPr lang="en-GB" dirty="0" smtClean="0">
                <a:latin typeface="Bliss 2 Regular" panose="02000506030000020004" pitchFamily="50" charset="0"/>
              </a:rPr>
              <a:t>ependent variables (including how this is measured)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c</a:t>
            </a:r>
            <a:r>
              <a:rPr lang="en-GB" dirty="0" smtClean="0">
                <a:latin typeface="Bliss 2 Regular" panose="02000506030000020004" pitchFamily="50" charset="0"/>
              </a:rPr>
              <a:t>ontrolled variables (including how they are controlled)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h</a:t>
            </a:r>
            <a:r>
              <a:rPr lang="en-GB" dirty="0" smtClean="0">
                <a:latin typeface="Bliss 2 Regular" panose="02000506030000020004" pitchFamily="50" charset="0"/>
              </a:rPr>
              <a:t>ow the investigations could be made repeatable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11900"/>
            <a:ext cx="10515599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liss 2 Regular" panose="02000506030000020004" pitchFamily="50" charset="0"/>
              </a:rPr>
              <a:t>Extension: </a:t>
            </a:r>
            <a:r>
              <a:rPr lang="en-GB" sz="2000" dirty="0" smtClean="0">
                <a:latin typeface="Bliss 2 Regular" panose="02000506030000020004" pitchFamily="50" charset="0"/>
              </a:rPr>
              <a:t>can you explain how you would present and analyse the data from these experiments? </a:t>
            </a:r>
            <a:endParaRPr lang="en-GB" sz="20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2" t="40228" r="52566" b="13939"/>
          <a:stretch/>
        </p:blipFill>
        <p:spPr>
          <a:xfrm>
            <a:off x="3100919" y="508000"/>
            <a:ext cx="9091081" cy="6017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31" y="429758"/>
            <a:ext cx="3588657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500" dirty="0" smtClean="0"/>
              <a:t>Where is the error in this answer? 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45540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latin typeface="Bliss 2 Bold" panose="02000506030000020004" pitchFamily="50" charset="0"/>
              </a:rPr>
              <a:t>Independent practice</a:t>
            </a:r>
            <a:endParaRPr lang="en-GB" b="1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liss 2 Regular" panose="02000506030000020004" pitchFamily="50" charset="0"/>
              </a:rPr>
              <a:t>Now try the exam questions on the topic 3 (and 4) core </a:t>
            </a:r>
            <a:r>
              <a:rPr lang="en-GB" dirty="0" err="1" smtClean="0">
                <a:latin typeface="Bliss 2 Regular" panose="02000506030000020004" pitchFamily="50" charset="0"/>
              </a:rPr>
              <a:t>practicals</a:t>
            </a:r>
            <a:r>
              <a:rPr lang="en-GB" dirty="0" smtClean="0">
                <a:latin typeface="Bliss 2 Regular" panose="02000506030000020004" pitchFamily="50" charset="0"/>
              </a:rPr>
              <a:t> on your own</a:t>
            </a:r>
          </a:p>
          <a:p>
            <a:r>
              <a:rPr lang="en-GB" dirty="0" smtClean="0">
                <a:latin typeface="Bliss 2 Regular" panose="02000506030000020004" pitchFamily="50" charset="0"/>
              </a:rPr>
              <a:t>Finish for homework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 smtClean="0"/>
              <a:t>Year 1 </a:t>
            </a:r>
            <a:r>
              <a:rPr lang="en-GB" b="1" u="sng" dirty="0" err="1" smtClean="0"/>
              <a:t>practicals</a:t>
            </a:r>
            <a:r>
              <a:rPr lang="en-GB" b="1" u="sng" dirty="0" smtClean="0"/>
              <a:t>: topic </a:t>
            </a:r>
            <a:r>
              <a:rPr lang="en-GB" b="1" u="sng" dirty="0"/>
              <a:t>4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fld id="{668C1525-68E1-4DA0-938D-28476F34A196}" type="datetime2">
              <a:rPr lang="en-GB" b="1" u="sng"/>
              <a:pPr algn="ctr"/>
              <a:t>Thursday, 14 November 2019</a:t>
            </a:fld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71498"/>
            <a:ext cx="10515600" cy="2361061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>
                <a:latin typeface="Bliss 2 Regular" panose="02000506030000020004" pitchFamily="50" charset="0"/>
              </a:rPr>
              <a:t> </a:t>
            </a:r>
            <a:r>
              <a:rPr lang="en-GB" sz="2400" b="1" u="sng" dirty="0" smtClean="0">
                <a:latin typeface="Bliss 2 Regular" panose="02000506030000020004" pitchFamily="50" charset="0"/>
              </a:rPr>
              <a:t>Learning objectives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recall the steps, equipment and variables involved in each of the core </a:t>
            </a:r>
            <a:r>
              <a:rPr lang="en-GB" sz="2400" dirty="0" err="1" smtClean="0">
                <a:latin typeface="Bliss 2 Regular" panose="02000506030000020004" pitchFamily="50" charset="0"/>
              </a:rPr>
              <a:t>practicals</a:t>
            </a:r>
            <a:r>
              <a:rPr lang="en-GB" sz="2400" dirty="0" smtClean="0">
                <a:latin typeface="Bliss 2 Regular" panose="02000506030000020004" pitchFamily="50" charset="0"/>
              </a:rPr>
              <a:t> in topic </a:t>
            </a:r>
            <a:r>
              <a:rPr lang="en-GB" sz="2400" dirty="0" smtClean="0">
                <a:latin typeface="Bliss 2 Regular" panose="02000506030000020004" pitchFamily="50" charset="0"/>
              </a:rPr>
              <a:t>4? </a:t>
            </a:r>
            <a:endParaRPr lang="en-GB" sz="2400" dirty="0" smtClean="0">
              <a:latin typeface="Bliss 2 Regular" panose="02000506030000020004" pitchFamily="50" charset="0"/>
            </a:endParaRP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apply this information to answer exam questions with a different context? 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understand and use scientific terminology such as  repeatability and validity?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897039"/>
            <a:ext cx="10515600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Bliss 2 Regular" panose="02000506030000020004" pitchFamily="50" charset="0"/>
              </a:rPr>
              <a:t>Bigger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Bliss 2 Regular" panose="02000506030000020004" pitchFamily="50" charset="0"/>
              </a:rPr>
              <a:t>From looking at your UCAS papers and your last test on topics 1 -4 we need to work on your recall of year 1 required </a:t>
            </a:r>
            <a:r>
              <a:rPr lang="en-GB" sz="2200" dirty="0" err="1">
                <a:latin typeface="Bliss 2 Regular" panose="02000506030000020004" pitchFamily="50" charset="0"/>
              </a:rPr>
              <a:t>practicals</a:t>
            </a:r>
            <a:r>
              <a:rPr lang="en-GB" sz="2200" dirty="0">
                <a:latin typeface="Bliss 2 Regular" panose="02000506030000020004" pitchFamily="50" charset="0"/>
              </a:rPr>
              <a:t> and how to answer exam questions on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Bliss 2 Regular" panose="02000506030000020004" pitchFamily="50" charset="0"/>
              </a:rPr>
              <a:t>Nationally last year, students underperformed on paper 3 and on questions related to </a:t>
            </a:r>
            <a:r>
              <a:rPr lang="en-GB" sz="2200" dirty="0" err="1" smtClean="0">
                <a:latin typeface="Bliss 2 Regular" panose="02000506030000020004" pitchFamily="50" charset="0"/>
              </a:rPr>
              <a:t>practicals</a:t>
            </a:r>
            <a:r>
              <a:rPr lang="en-GB" sz="2200" dirty="0">
                <a:latin typeface="Bliss 2 Regular" panose="02000506030000020004" pitchFamily="50" charset="0"/>
              </a:rPr>
              <a:t> </a:t>
            </a:r>
            <a:r>
              <a:rPr lang="en-GB" sz="2200" dirty="0" smtClean="0">
                <a:latin typeface="Bliss 2 Regular" panose="02000506030000020004" pitchFamily="50" charset="0"/>
              </a:rPr>
              <a:t>in different contexts. </a:t>
            </a:r>
            <a:endParaRPr lang="en-GB" sz="2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Bliss 2 Regular" panose="02000506030000020004" pitchFamily="50" charset="0"/>
              </a:rPr>
              <a:t>7. Investigating </a:t>
            </a:r>
            <a:r>
              <a:rPr lang="en-US" sz="3600" b="1" dirty="0">
                <a:latin typeface="Bliss 2 Regular" panose="02000506030000020004" pitchFamily="50" charset="0"/>
              </a:rPr>
              <a:t>plant mineral deficiencies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Minerals that the plants were put in e.g. solutions of water with all bar N-, all bar –Mg, all bar –Ca, one with all, one with none. 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variable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Observations of the </a:t>
            </a:r>
            <a:r>
              <a:rPr lang="en-US" dirty="0" err="1" smtClean="0">
                <a:latin typeface="Bliss 2 Regular" panose="02000506030000020004" pitchFamily="50" charset="0"/>
              </a:rPr>
              <a:t>colours</a:t>
            </a:r>
            <a:r>
              <a:rPr lang="en-US" dirty="0" smtClean="0">
                <a:latin typeface="Bliss 2 Regular" panose="02000506030000020004" pitchFamily="50" charset="0"/>
              </a:rPr>
              <a:t> of the leaves, height of 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Volume of solutions, concentrations of minerals, age and type of plant, number of plantlets growing, temperature, time left for.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</a:t>
            </a:r>
            <a:r>
              <a:rPr lang="en-US" dirty="0" smtClean="0">
                <a:latin typeface="Bliss 2 Regular" panose="02000506030000020004" pitchFamily="50" charset="0"/>
              </a:rPr>
              <a:t>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Core </a:t>
            </a:r>
            <a:r>
              <a:rPr lang="en-GB" b="1" dirty="0" smtClean="0"/>
              <a:t>Practical 7: Investigating </a:t>
            </a:r>
            <a:r>
              <a:rPr lang="en-GB" b="1" dirty="0"/>
              <a:t>plant mineral deficiencies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www.youtube.com/watch?v=wepm47NXQUs&amp;list=PLDM1f5SYgr96GbZM_PlRIvsVEvZxfU2_f&amp;index=7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45" y="3530600"/>
            <a:ext cx="4762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8: The strength of plant fibres</a:t>
            </a:r>
            <a:endParaRPr lang="en-US" sz="3600" b="1" dirty="0">
              <a:latin typeface="Bliss 2 Regular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type of material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, length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 or thickness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. E.g. 5 materials, 5 example lengths/thicknesses.</a:t>
            </a:r>
            <a:endParaRPr lang="en-US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</a:t>
            </a:r>
            <a:r>
              <a:rPr lang="en-US" b="1" dirty="0" smtClean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Mass at which the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 breaks which can be used to calculate tensile strength e.g. </a:t>
            </a:r>
            <a:r>
              <a:rPr lang="en-GB" dirty="0"/>
              <a:t>by recording force divided by cross sectional </a:t>
            </a:r>
            <a:r>
              <a:rPr lang="en-GB" dirty="0" smtClean="0"/>
              <a:t>area.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Any of the independent variable options above not done, temperature, age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</a:t>
            </a:r>
            <a:r>
              <a:rPr lang="en-US" dirty="0" smtClean="0">
                <a:latin typeface="Bliss 2 Regular" panose="02000506030000020004" pitchFamily="50" charset="0"/>
              </a:rPr>
              <a:t>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0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Core </a:t>
            </a:r>
            <a:r>
              <a:rPr lang="en-GB" b="1" dirty="0" smtClean="0"/>
              <a:t>practical 8: The </a:t>
            </a:r>
            <a:r>
              <a:rPr lang="en-GB" b="1" dirty="0"/>
              <a:t>strength of plant fibres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www.youtube.com/watch?v=bCc2WAsYSZ4&amp;list=PLDM1f5SYgr96GbZM_PlRIvsVEvZxfU2_f&amp;index=7&amp;t=0s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14" y="247970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liss 2 Regular" panose="02000506030000020004" pitchFamily="50" charset="0"/>
              </a:rPr>
              <a:t/>
            </a:r>
            <a:br>
              <a:rPr lang="en-US" sz="3600" dirty="0" smtClean="0">
                <a:latin typeface="Bliss 2 Regular" panose="02000506030000020004" pitchFamily="50" charset="0"/>
              </a:rPr>
            </a:br>
            <a:r>
              <a:rPr lang="en-US" sz="3600" dirty="0" smtClean="0">
                <a:latin typeface="Bliss 2 Regular" panose="02000506030000020004" pitchFamily="50" charset="0"/>
              </a:rPr>
              <a:t>9</a:t>
            </a:r>
            <a:r>
              <a:rPr lang="en-US" sz="3600" dirty="0">
                <a:latin typeface="Bliss 2 Regular" panose="02000506030000020004" pitchFamily="50" charset="0"/>
              </a:rPr>
              <a:t>. Investigate the antimicrobial properties of plants, including the aseptic techniques for the safe handling of bacteria</a:t>
            </a:r>
            <a:br>
              <a:rPr lang="en-US" sz="3600" dirty="0">
                <a:latin typeface="Bliss 2 Regular" panose="02000506030000020004" pitchFamily="50" charset="0"/>
              </a:rPr>
            </a:br>
            <a:endParaRPr lang="en-US" sz="3600" b="1" dirty="0">
              <a:latin typeface="Bliss 2 Regular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plant used e.g. garlic and mint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</a:t>
            </a:r>
            <a:r>
              <a:rPr lang="en-US" b="1" dirty="0" smtClean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Diameter or area of the clear zone around the discs.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</a:t>
            </a:r>
            <a:r>
              <a:rPr lang="en-US" dirty="0" smtClean="0">
                <a:latin typeface="Bliss 2 Regular" panose="02000506030000020004" pitchFamily="50" charset="0"/>
              </a:rPr>
              <a:t>Volume of solution disc is soaked in, time left for, temperature, type of bacteria used.</a:t>
            </a:r>
          </a:p>
          <a:p>
            <a:pPr marL="0" indent="0">
              <a:buNone/>
            </a:pPr>
            <a:r>
              <a:rPr lang="en-US" dirty="0">
                <a:latin typeface="Bliss 2 Regular" panose="02000506030000020004" pitchFamily="50" charset="0"/>
              </a:rPr>
              <a:t> </a:t>
            </a:r>
            <a:r>
              <a:rPr lang="en-US" dirty="0" smtClean="0">
                <a:latin typeface="Bliss 2 Regular" panose="02000506030000020004" pitchFamily="50" charset="0"/>
              </a:rPr>
              <a:t>      Also use a control of a disc soaked in water </a:t>
            </a:r>
            <a:r>
              <a:rPr lang="en-US" smtClean="0">
                <a:latin typeface="Bliss 2 Regular" panose="02000506030000020004" pitchFamily="50" charset="0"/>
              </a:rPr>
              <a:t>to compare to. </a:t>
            </a:r>
            <a:r>
              <a:rPr lang="en-US" smtClean="0">
                <a:latin typeface="Bliss 2 Regular" panose="02000506030000020004" pitchFamily="50" charset="0"/>
              </a:rPr>
              <a:t> </a:t>
            </a:r>
            <a:endParaRPr lang="en-US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</a:t>
            </a:r>
            <a:r>
              <a:rPr lang="en-US" dirty="0" smtClean="0">
                <a:latin typeface="Bliss 2 Regular" panose="02000506030000020004" pitchFamily="50" charset="0"/>
              </a:rPr>
              <a:t>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4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22352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Core practical 9: </a:t>
            </a:r>
            <a:r>
              <a:rPr lang="en-GB" b="1" dirty="0"/>
              <a:t>Investigate the antimicrobial properties of plants, including the aseptic techniques for the safe handling of bacteria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9371"/>
            <a:ext cx="10515600" cy="376759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www.youtube.com/watch?v=lGtWG28sKUg&amp;list=PLDM1f5SYgr96GbZM_PlRIvsVEvZxfU2_f&amp;index=13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69" y="3888749"/>
            <a:ext cx="4395491" cy="26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668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Bliss 2 Bold</vt:lpstr>
      <vt:lpstr>Bliss 2 Regular</vt:lpstr>
      <vt:lpstr>Calibri</vt:lpstr>
      <vt:lpstr>Calibri Light</vt:lpstr>
      <vt:lpstr>Office Theme</vt:lpstr>
      <vt:lpstr>PowerPoint Presentation</vt:lpstr>
      <vt:lpstr>Year 1 practicals: topic 4 Thursday, 14 November 2019</vt:lpstr>
      <vt:lpstr>Year 1 practicals: topic 4 Thursday, 14 November 2019</vt:lpstr>
      <vt:lpstr>7. Investigating plant mineral deficiencies </vt:lpstr>
      <vt:lpstr> Core Practical 7: Investigating plant mineral deficiencies  </vt:lpstr>
      <vt:lpstr>8: The strength of plant fibres</vt:lpstr>
      <vt:lpstr> Core practical 8: The strength of plant fibres  </vt:lpstr>
      <vt:lpstr> 9. Investigate the antimicrobial properties of plants, including the aseptic techniques for the safe handling of bacteria </vt:lpstr>
      <vt:lpstr>Core practical 9: Investigate the antimicrobial properties of plants, including the aseptic techniques for the safe handling of bacteria  </vt:lpstr>
      <vt:lpstr>Example exam question</vt:lpstr>
      <vt:lpstr>PowerPoint Presentation</vt:lpstr>
      <vt:lpstr>What did they do wrong here?</vt:lpstr>
      <vt:lpstr>What did they do wrong here?</vt:lpstr>
      <vt:lpstr> Identify sclerenchyma fibres, phloem sieve tubes and xylem vessels and their location within stems through a light microscope </vt:lpstr>
      <vt:lpstr>PowerPoint Presentation</vt:lpstr>
      <vt:lpstr> Core Practical 6: use of graticules  </vt:lpstr>
      <vt:lpstr>Example exam question</vt:lpstr>
      <vt:lpstr>PowerPoint Presentation</vt:lpstr>
      <vt:lpstr>Where is the error in this answer? </vt:lpstr>
      <vt:lpstr>Where is the error in this answer? </vt:lpstr>
      <vt:lpstr>Independent practice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Fenn</dc:creator>
  <cp:lastModifiedBy>Ms J Fenn</cp:lastModifiedBy>
  <cp:revision>45</cp:revision>
  <dcterms:created xsi:type="dcterms:W3CDTF">2019-10-11T11:42:28Z</dcterms:created>
  <dcterms:modified xsi:type="dcterms:W3CDTF">2019-11-14T13:07:49Z</dcterms:modified>
</cp:coreProperties>
</file>