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1" r:id="rId2"/>
    <p:sldId id="257" r:id="rId3"/>
    <p:sldId id="276" r:id="rId4"/>
    <p:sldId id="265" r:id="rId5"/>
    <p:sldId id="292" r:id="rId6"/>
    <p:sldId id="295" r:id="rId7"/>
    <p:sldId id="293" r:id="rId8"/>
    <p:sldId id="296" r:id="rId9"/>
    <p:sldId id="294" r:id="rId10"/>
    <p:sldId id="284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95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F129-A15B-44BC-8892-FFFFA34236BA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F4694-BCC2-42D1-A209-E4C7059FF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7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4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4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4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0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9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8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6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1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73B9-A4C3-469E-AFF1-10B0BF8801E1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6A2A-4690-4083-9ECC-FC845977F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wepm47NXQUs&amp;list=PLDM1f5SYgr96GbZM_PlRIvsVEvZxfU2_f&amp;index=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Cc2WAsYSZ4&amp;list=PLDM1f5SYgr96GbZM_PlRIvsVEvZxfU2_f&amp;index=7&amp;t=0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GtWG28sKUg&amp;list=PLDM1f5SYgr96GbZM_PlRIvsVEvZxfU2_f&amp;index=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" y="125927"/>
            <a:ext cx="9857167" cy="65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7" y="188686"/>
            <a:ext cx="4122057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 smtClean="0"/>
              <a:t>Example exam question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6656" y="2597735"/>
            <a:ext cx="412205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In pairs attempt </a:t>
            </a:r>
            <a:r>
              <a:rPr lang="en-GB" sz="3000" dirty="0" err="1" smtClean="0"/>
              <a:t>qu</a:t>
            </a:r>
            <a:r>
              <a:rPr lang="en-GB" sz="3000" dirty="0" smtClean="0"/>
              <a:t> i) on your mini whiteboard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 smtClean="0"/>
              <a:t>Hint: what are you looking for on the chart?</a:t>
            </a:r>
            <a:endParaRPr lang="en-GB" sz="3000" dirty="0"/>
          </a:p>
          <a:p>
            <a:pPr algn="ctr"/>
            <a:endParaRPr lang="en-GB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00" t="23958" r="10734" b="34093"/>
          <a:stretch/>
        </p:blipFill>
        <p:spPr>
          <a:xfrm>
            <a:off x="4547260" y="1272172"/>
            <a:ext cx="7783286" cy="4674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8903" y="5606796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7 – 7.5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2827"/>
            <a:ext cx="10515600" cy="17816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/>
              <a:t>You have been given data in the question so use it!</a:t>
            </a:r>
          </a:p>
          <a:p>
            <a:r>
              <a:rPr lang="en-GB" dirty="0" smtClean="0"/>
              <a:t>What minerals do you not see when you look at low </a:t>
            </a:r>
            <a:r>
              <a:rPr lang="en-GB" dirty="0" err="1" smtClean="0"/>
              <a:t>pHs</a:t>
            </a:r>
            <a:r>
              <a:rPr lang="en-GB" dirty="0" smtClean="0"/>
              <a:t> on the chart? </a:t>
            </a:r>
          </a:p>
          <a:p>
            <a:r>
              <a:rPr lang="en-GB" dirty="0" smtClean="0"/>
              <a:t>What are these ions needed for in relation to photosynthesis?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t="77811" r="10734" b="9375"/>
          <a:stretch/>
        </p:blipFill>
        <p:spPr>
          <a:xfrm>
            <a:off x="0" y="224852"/>
            <a:ext cx="12635871" cy="23182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715657" y="1349829"/>
            <a:ext cx="5660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2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500" dirty="0" smtClean="0"/>
              <a:t>What is incorrect with this answer?</a:t>
            </a:r>
            <a:br>
              <a:rPr lang="en-GB" sz="3500" dirty="0" smtClean="0"/>
            </a:br>
            <a:r>
              <a:rPr lang="en-GB" sz="3500" dirty="0" smtClean="0"/>
              <a:t>What have they incorrectly read and what link to magnesium have they not clearly made in their answer?</a:t>
            </a:r>
            <a:endParaRPr lang="en-GB" sz="3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18" y="2090057"/>
            <a:ext cx="9022188" cy="397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6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Now write your own answer to 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900" dirty="0" smtClean="0"/>
              <a:t>This answer gets full marks. Compare yours to it.</a:t>
            </a:r>
            <a:endParaRPr lang="en-GB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" y="2093006"/>
            <a:ext cx="10410512" cy="42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67038" cy="132556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/>
              <a:t>Diameter or </a:t>
            </a:r>
            <a:r>
              <a:rPr lang="en-GB" b="1" dirty="0" smtClean="0"/>
              <a:t>Area</a:t>
            </a:r>
            <a:r>
              <a:rPr lang="en-GB" b="1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2101396"/>
            <a:ext cx="4368638" cy="35882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Which </a:t>
            </a:r>
            <a:r>
              <a:rPr lang="en-GB" dirty="0"/>
              <a:t>would you use and why? </a:t>
            </a:r>
            <a:endParaRPr lang="en-GB" dirty="0" smtClean="0"/>
          </a:p>
          <a:p>
            <a:r>
              <a:rPr lang="en-GB" dirty="0" smtClean="0"/>
              <a:t>Look </a:t>
            </a:r>
            <a:r>
              <a:rPr lang="en-GB" dirty="0"/>
              <a:t>at both </a:t>
            </a:r>
            <a:r>
              <a:rPr lang="en-GB" dirty="0" smtClean="0"/>
              <a:t>trends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Which </a:t>
            </a:r>
            <a:r>
              <a:rPr lang="en-GB" dirty="0"/>
              <a:t>shows a more dramatic trend? </a:t>
            </a: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would you </a:t>
            </a:r>
            <a:r>
              <a:rPr lang="en-GB" dirty="0" smtClean="0"/>
              <a:t>use the data to demonstrate </a:t>
            </a:r>
            <a:r>
              <a:rPr lang="en-GB" dirty="0"/>
              <a:t>this in your answer?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50" t="21775" r="52565" b="11756"/>
          <a:stretch/>
        </p:blipFill>
        <p:spPr>
          <a:xfrm>
            <a:off x="5206838" y="0"/>
            <a:ext cx="5998192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36600" y="5867853"/>
            <a:ext cx="4368638" cy="77969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Think Pair Share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0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60"/>
          <a:stretch/>
        </p:blipFill>
        <p:spPr bwMode="auto">
          <a:xfrm>
            <a:off x="838200" y="1825625"/>
            <a:ext cx="10853297" cy="333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0728"/>
            <a:ext cx="10352314" cy="1219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What is the command word asking you to do?</a:t>
            </a:r>
          </a:p>
          <a:p>
            <a:r>
              <a:rPr lang="en-GB" dirty="0" smtClean="0"/>
              <a:t>What does the term valid mean?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16" t="26340" r="15642" b="59086"/>
          <a:stretch/>
        </p:blipFill>
        <p:spPr>
          <a:xfrm>
            <a:off x="1180940" y="125299"/>
            <a:ext cx="9830120" cy="2423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72328"/>
            <a:ext cx="10352314" cy="166199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means give a reason why.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Valid means that all (abiotic and biotic) factors are controlled, meaning that only the independent affects the dependent variable. 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886721"/>
            <a:ext cx="10352314" cy="95410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 what don’t we know about in this question that could have not been controlled?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404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0"/>
          <a:stretch/>
        </p:blipFill>
        <p:spPr bwMode="auto">
          <a:xfrm>
            <a:off x="838200" y="2438400"/>
            <a:ext cx="11108346" cy="271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 smtClean="0">
                <a:latin typeface="Bliss 2 Bold" panose="02000506030000020004" pitchFamily="50" charset="0"/>
              </a:rPr>
              <a:t>Independent practice</a:t>
            </a:r>
            <a:endParaRPr lang="en-GB" b="1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Bliss 2 Regular" panose="02000506030000020004" pitchFamily="50" charset="0"/>
              </a:rPr>
              <a:t>Now try the exam questions on the </a:t>
            </a:r>
            <a:r>
              <a:rPr lang="en-GB" smtClean="0">
                <a:latin typeface="Bliss 2 Regular" panose="02000506030000020004" pitchFamily="50" charset="0"/>
              </a:rPr>
              <a:t>topic 4 </a:t>
            </a:r>
            <a:r>
              <a:rPr lang="en-GB" dirty="0" smtClean="0">
                <a:latin typeface="Bliss 2 Regular" panose="02000506030000020004" pitchFamily="50" charset="0"/>
              </a:rPr>
              <a:t>core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on your own</a:t>
            </a:r>
          </a:p>
          <a:p>
            <a:r>
              <a:rPr lang="en-GB" dirty="0" smtClean="0">
                <a:latin typeface="Bliss 2 Regular" panose="02000506030000020004" pitchFamily="50" charset="0"/>
              </a:rPr>
              <a:t>Finish for homework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>
                <a:latin typeface="Bliss 2 Bold" panose="02000506030000020004" pitchFamily="50" charset="0"/>
              </a:rPr>
              <a:t>Year 1 </a:t>
            </a:r>
            <a:r>
              <a:rPr lang="en-GB" b="1" u="sng" dirty="0" err="1" smtClean="0">
                <a:latin typeface="Bliss 2 Bold" panose="02000506030000020004" pitchFamily="50" charset="0"/>
              </a:rPr>
              <a:t>practicals</a:t>
            </a:r>
            <a:r>
              <a:rPr lang="en-GB" b="1" u="sng" dirty="0" smtClean="0">
                <a:latin typeface="Bliss 2 Bold" panose="02000506030000020004" pitchFamily="50" charset="0"/>
              </a:rPr>
              <a:t>: topic 4</a:t>
            </a:r>
            <a:br>
              <a:rPr lang="en-GB" b="1" u="sng" dirty="0" smtClean="0">
                <a:latin typeface="Bliss 2 Bold" panose="02000506030000020004" pitchFamily="50" charset="0"/>
              </a:rPr>
            </a:br>
            <a:fld id="{668C1525-68E1-4DA0-938D-28476F34A196}" type="datetime2">
              <a:rPr lang="en-GB" b="1" u="sng">
                <a:latin typeface="Bliss 2 Bold" panose="02000506030000020004" pitchFamily="50" charset="0"/>
              </a:rPr>
              <a:pPr algn="ctr"/>
              <a:t>Wednesday, 02 December 2020</a:t>
            </a:fld>
            <a:endParaRPr lang="en-GB" b="1" u="sng" dirty="0">
              <a:latin typeface="Bliss 2 Bold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u="sng" dirty="0" smtClean="0">
                <a:latin typeface="Bliss 2 Regular" panose="02000506030000020004" pitchFamily="50" charset="0"/>
              </a:rPr>
              <a:t>Do Now</a:t>
            </a: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7. Investigating plant mineral deficiencies 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US" dirty="0" smtClean="0">
                <a:latin typeface="Bliss 2 Regular" panose="02000506030000020004" pitchFamily="50" charset="0"/>
              </a:rPr>
              <a:t>8</a:t>
            </a:r>
            <a:r>
              <a:rPr lang="en-US" dirty="0">
                <a:latin typeface="Bliss 2 Regular" panose="02000506030000020004" pitchFamily="50" charset="0"/>
              </a:rPr>
              <a:t>. The strength of plant </a:t>
            </a:r>
            <a:r>
              <a:rPr lang="en-US" dirty="0" err="1">
                <a:latin typeface="Bliss 2 Regular" panose="02000506030000020004" pitchFamily="50" charset="0"/>
              </a:rPr>
              <a:t>fibres</a:t>
            </a:r>
            <a:r>
              <a:rPr lang="en-US" dirty="0">
                <a:latin typeface="Bliss 2 Regular" panose="02000506030000020004" pitchFamily="50" charset="0"/>
              </a:rPr>
              <a:t> 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9. Investigate the antimicrobial properties of plants, including the aseptic techniques for the safe handling of bacteria</a:t>
            </a:r>
          </a:p>
          <a:p>
            <a:pPr marL="0" indent="0">
              <a:buNone/>
            </a:pPr>
            <a:endParaRPr lang="en-GB" dirty="0" smtClean="0">
              <a:latin typeface="Bliss 2 Regular" panose="02000506030000020004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Bliss 2 Regular" panose="02000506030000020004" pitchFamily="50" charset="0"/>
              </a:rPr>
              <a:t>For the above </a:t>
            </a:r>
            <a:r>
              <a:rPr lang="en-GB" dirty="0" err="1" smtClean="0">
                <a:latin typeface="Bliss 2 Regular" panose="02000506030000020004" pitchFamily="50" charset="0"/>
              </a:rPr>
              <a:t>practicals</a:t>
            </a:r>
            <a:r>
              <a:rPr lang="en-GB" dirty="0" smtClean="0">
                <a:latin typeface="Bliss 2 Regular" panose="02000506030000020004" pitchFamily="50" charset="0"/>
              </a:rPr>
              <a:t> note the: 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i</a:t>
            </a:r>
            <a:r>
              <a:rPr lang="en-GB" dirty="0" smtClean="0">
                <a:latin typeface="Bliss 2 Regular" panose="02000506030000020004" pitchFamily="50" charset="0"/>
              </a:rPr>
              <a:t>ndependent variable (including its range and equipment required)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d</a:t>
            </a:r>
            <a:r>
              <a:rPr lang="en-GB" dirty="0" smtClean="0">
                <a:latin typeface="Bliss 2 Regular" panose="02000506030000020004" pitchFamily="50" charset="0"/>
              </a:rPr>
              <a:t>ependent variables (including how this is measured)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c</a:t>
            </a:r>
            <a:r>
              <a:rPr lang="en-GB" dirty="0" smtClean="0">
                <a:latin typeface="Bliss 2 Regular" panose="02000506030000020004" pitchFamily="50" charset="0"/>
              </a:rPr>
              <a:t>ontrolled variables (including how they are controlled)</a:t>
            </a:r>
          </a:p>
          <a:p>
            <a:pPr marL="514350" indent="-514350">
              <a:buFont typeface="+mj-lt"/>
              <a:buAutoNum type="alphaLcParenR"/>
            </a:pPr>
            <a:r>
              <a:rPr lang="en-GB" dirty="0">
                <a:latin typeface="Bliss 2 Regular" panose="02000506030000020004" pitchFamily="50" charset="0"/>
              </a:rPr>
              <a:t>h</a:t>
            </a:r>
            <a:r>
              <a:rPr lang="en-GB" dirty="0" smtClean="0">
                <a:latin typeface="Bliss 2 Regular" panose="02000506030000020004" pitchFamily="50" charset="0"/>
              </a:rPr>
              <a:t>ow the investigations could be made repeatable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11900"/>
            <a:ext cx="10515599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Bliss 2 Regular" panose="02000506030000020004" pitchFamily="50" charset="0"/>
              </a:rPr>
              <a:t>Extension: </a:t>
            </a:r>
            <a:r>
              <a:rPr lang="en-GB" sz="2000" dirty="0" smtClean="0">
                <a:latin typeface="Bliss 2 Regular" panose="02000506030000020004" pitchFamily="50" charset="0"/>
              </a:rPr>
              <a:t>can you explain how you would present and analyse the data from these experiments? </a:t>
            </a:r>
            <a:endParaRPr lang="en-GB" sz="20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u="sng" dirty="0" smtClean="0"/>
              <a:t>Year 1 </a:t>
            </a:r>
            <a:r>
              <a:rPr lang="en-GB" b="1" u="sng" dirty="0" err="1" smtClean="0"/>
              <a:t>practicals</a:t>
            </a:r>
            <a:r>
              <a:rPr lang="en-GB" b="1" u="sng" dirty="0" smtClean="0"/>
              <a:t>: topic </a:t>
            </a:r>
            <a:r>
              <a:rPr lang="en-GB" b="1" u="sng" dirty="0"/>
              <a:t>4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fld id="{668C1525-68E1-4DA0-938D-28476F34A196}" type="datetime2">
              <a:rPr lang="en-GB" b="1" u="sng"/>
              <a:pPr algn="ctr"/>
              <a:t>Wednesday, 02 December 2020</a:t>
            </a:fld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71498"/>
            <a:ext cx="10515600" cy="2361061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>
                <a:latin typeface="Bliss 2 Regular" panose="02000506030000020004" pitchFamily="50" charset="0"/>
              </a:rPr>
              <a:t> </a:t>
            </a:r>
            <a:r>
              <a:rPr lang="en-GB" sz="2400" b="1" u="sng" dirty="0" smtClean="0">
                <a:latin typeface="Bliss 2 Regular" panose="02000506030000020004" pitchFamily="50" charset="0"/>
              </a:rPr>
              <a:t>Learning objectives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recall the steps, equipment and variables involved in each of the core </a:t>
            </a:r>
            <a:r>
              <a:rPr lang="en-GB" sz="24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400" dirty="0" smtClean="0">
                <a:latin typeface="Bliss 2 Regular" panose="02000506030000020004" pitchFamily="50" charset="0"/>
              </a:rPr>
              <a:t> in topic 4? 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apply this information to answer exam questions with a different context? </a:t>
            </a:r>
          </a:p>
          <a:p>
            <a:r>
              <a:rPr lang="en-GB" sz="2400" dirty="0" smtClean="0">
                <a:latin typeface="Bliss 2 Regular" panose="02000506030000020004" pitchFamily="50" charset="0"/>
              </a:rPr>
              <a:t>Can you understand and use scientific terminology such as  repeatability and validity?</a:t>
            </a:r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1897039"/>
            <a:ext cx="10515600" cy="17851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Bliss 2 Regular" panose="02000506030000020004" pitchFamily="50" charset="0"/>
              </a:rPr>
              <a:t>Bigger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From looking at your UCAS papers and your last test on topics 1 -4 we need to work on your recall of year 1 required </a:t>
            </a:r>
            <a:r>
              <a:rPr lang="en-GB" sz="2200" dirty="0" err="1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and how to answer exam questions on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Bliss 2 Regular" panose="02000506030000020004" pitchFamily="50" charset="0"/>
              </a:rPr>
              <a:t>Nationally last year, students underperformed on paper 3 and on questions related to </a:t>
            </a:r>
            <a:r>
              <a:rPr lang="en-GB" sz="2200" dirty="0" err="1" smtClean="0">
                <a:latin typeface="Bliss 2 Regular" panose="02000506030000020004" pitchFamily="50" charset="0"/>
              </a:rPr>
              <a:t>practicals</a:t>
            </a:r>
            <a:r>
              <a:rPr lang="en-GB" sz="2200" dirty="0">
                <a:latin typeface="Bliss 2 Regular" panose="02000506030000020004" pitchFamily="50" charset="0"/>
              </a:rPr>
              <a:t> </a:t>
            </a:r>
            <a:r>
              <a:rPr lang="en-GB" sz="2200" dirty="0" smtClean="0">
                <a:latin typeface="Bliss 2 Regular" panose="02000506030000020004" pitchFamily="50" charset="0"/>
              </a:rPr>
              <a:t>in different contexts. </a:t>
            </a:r>
            <a:endParaRPr lang="en-GB" sz="2200" dirty="0">
              <a:latin typeface="Bliss 2 Regular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6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Bliss 2 Regular" panose="02000506030000020004" pitchFamily="50" charset="0"/>
              </a:rPr>
              <a:t>7. Investigating </a:t>
            </a:r>
            <a:r>
              <a:rPr lang="en-US" sz="3600" b="1" dirty="0">
                <a:latin typeface="Bliss 2 Regular" panose="02000506030000020004" pitchFamily="50" charset="0"/>
              </a:rPr>
              <a:t>plant mineral deficiencies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Minerals that the plants were put in e.g. solutions of water with all bar N-, all bar –Mg, all bar –Ca, one with all, one with none.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variable </a:t>
            </a:r>
            <a:r>
              <a:rPr lang="en-US" dirty="0" smtClean="0">
                <a:latin typeface="Bliss 2 Regular" panose="02000506030000020004" pitchFamily="50" charset="0"/>
              </a:rPr>
              <a:t>= Observations of the </a:t>
            </a:r>
            <a:r>
              <a:rPr lang="en-US" dirty="0" err="1" smtClean="0">
                <a:latin typeface="Bliss 2 Regular" panose="02000506030000020004" pitchFamily="50" charset="0"/>
              </a:rPr>
              <a:t>colours</a:t>
            </a:r>
            <a:r>
              <a:rPr lang="en-US" dirty="0" smtClean="0">
                <a:latin typeface="Bliss 2 Regular" panose="02000506030000020004" pitchFamily="50" charset="0"/>
              </a:rPr>
              <a:t> of the leaves, height of 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Volume of solutions, concentrations of minerals, age and type of plant, number of plantlets growing, temperature, time left for.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229"/>
            <a:ext cx="10515600" cy="1458459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Core Practical 7: Investigating </a:t>
            </a:r>
            <a:r>
              <a:rPr lang="en-GB" b="1" dirty="0"/>
              <a:t>plant mineral deficiencies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www.youtube.com/watch?v=wepm47NXQUs&amp;list=PLDM1f5SYgr96GbZM_PlRIvsVEvZxfU2_f&amp;index=7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45" y="3530600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8: The strength of plant fibres</a:t>
            </a:r>
            <a:endParaRPr lang="en-US" sz="3600" b="1" dirty="0">
              <a:latin typeface="Bliss 2 Regular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type of material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, length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or thickness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. E.g. 5 materials, 5 example lengths/thicknesses.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variable </a:t>
            </a:r>
            <a:r>
              <a:rPr lang="en-US" dirty="0" smtClean="0">
                <a:latin typeface="Bliss 2 Regular" panose="02000506030000020004" pitchFamily="50" charset="0"/>
              </a:rPr>
              <a:t>= Mass at which the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breaks which can be used to calculate tensile strength e.g. </a:t>
            </a:r>
            <a:r>
              <a:rPr lang="en-GB" dirty="0"/>
              <a:t>by recording force divided by cross sectional </a:t>
            </a:r>
            <a:r>
              <a:rPr lang="en-GB" dirty="0" smtClean="0"/>
              <a:t>area.</a:t>
            </a:r>
            <a:endParaRPr lang="en-US" dirty="0" smtClean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Any of the independent variable options above not done, temperature, age of </a:t>
            </a:r>
            <a:r>
              <a:rPr lang="en-US" dirty="0" err="1" smtClean="0">
                <a:latin typeface="Bliss 2 Regular" panose="02000506030000020004" pitchFamily="50" charset="0"/>
              </a:rPr>
              <a:t>fibre</a:t>
            </a:r>
            <a:r>
              <a:rPr lang="en-US" dirty="0" smtClean="0">
                <a:latin typeface="Bliss 2 Regular" panose="02000506030000020004" pitchFamily="50" charset="0"/>
              </a:rPr>
              <a:t>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0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Core practical 8: The </a:t>
            </a:r>
            <a:r>
              <a:rPr lang="en-GB" b="1" dirty="0"/>
              <a:t>strength of plant fibres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www.youtube.com/watch?v=bCc2WAsYSZ4&amp;list=PLDM1f5SYgr96GbZM_PlRIvsVEvZxfU2_f&amp;index=7&amp;t=0s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14" y="247970"/>
            <a:ext cx="10515600" cy="14717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liss 2 Regular" panose="02000506030000020004" pitchFamily="50" charset="0"/>
              </a:rPr>
              <a:t/>
            </a:r>
            <a:br>
              <a:rPr lang="en-US" sz="3600" dirty="0" smtClean="0">
                <a:latin typeface="Bliss 2 Regular" panose="02000506030000020004" pitchFamily="50" charset="0"/>
              </a:rPr>
            </a:br>
            <a:r>
              <a:rPr lang="en-US" sz="3600" dirty="0" smtClean="0">
                <a:latin typeface="Bliss 2 Regular" panose="02000506030000020004" pitchFamily="50" charset="0"/>
              </a:rPr>
              <a:t>9</a:t>
            </a:r>
            <a:r>
              <a:rPr lang="en-US" sz="3600" dirty="0">
                <a:latin typeface="Bliss 2 Regular" panose="02000506030000020004" pitchFamily="50" charset="0"/>
              </a:rPr>
              <a:t>. Investigate the antimicrobial properties of plants, including the aseptic techniques for the safe handling of bacteria</a:t>
            </a:r>
            <a:br>
              <a:rPr lang="en-US" sz="3600" dirty="0">
                <a:latin typeface="Bliss 2 Regular" panose="02000506030000020004" pitchFamily="50" charset="0"/>
              </a:rPr>
            </a:br>
            <a:endParaRPr lang="en-US" sz="3600" b="1" dirty="0">
              <a:latin typeface="Bliss 2 Regular" panose="0200050603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Independent </a:t>
            </a:r>
            <a:r>
              <a:rPr lang="en-US" b="1" dirty="0">
                <a:latin typeface="Bliss 2 Regular" panose="02000506030000020004" pitchFamily="50" charset="0"/>
              </a:rPr>
              <a:t>variable </a:t>
            </a:r>
            <a:r>
              <a:rPr lang="en-US" dirty="0" smtClean="0">
                <a:latin typeface="Bliss 2 Regular" panose="02000506030000020004" pitchFamily="50" charset="0"/>
              </a:rPr>
              <a:t>= plant used e.g. garlic and mint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Dependent variable </a:t>
            </a:r>
            <a:r>
              <a:rPr lang="en-US" dirty="0" smtClean="0">
                <a:latin typeface="Bliss 2 Regular" panose="02000506030000020004" pitchFamily="50" charset="0"/>
              </a:rPr>
              <a:t>= Diameter or area of the clear zone around the discs.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Bliss 2 Regular" panose="02000506030000020004" pitchFamily="50" charset="0"/>
              </a:rPr>
              <a:t>Controlled </a:t>
            </a:r>
            <a:r>
              <a:rPr lang="en-US" b="1" dirty="0">
                <a:latin typeface="Bliss 2 Regular" panose="02000506030000020004" pitchFamily="50" charset="0"/>
              </a:rPr>
              <a:t>variables </a:t>
            </a:r>
            <a:r>
              <a:rPr lang="en-US" dirty="0" smtClean="0">
                <a:latin typeface="Bliss 2 Regular" panose="02000506030000020004" pitchFamily="50" charset="0"/>
              </a:rPr>
              <a:t>= Volume of solution disc is soaked in, time left for, temperature, type of bacteria used.</a:t>
            </a:r>
          </a:p>
          <a:p>
            <a:pPr marL="0" indent="0">
              <a:buNone/>
            </a:pPr>
            <a:r>
              <a:rPr lang="en-US" dirty="0">
                <a:latin typeface="Bliss 2 Regular" panose="02000506030000020004" pitchFamily="50" charset="0"/>
              </a:rPr>
              <a:t> </a:t>
            </a:r>
            <a:r>
              <a:rPr lang="en-US" dirty="0" smtClean="0">
                <a:latin typeface="Bliss 2 Regular" panose="02000506030000020004" pitchFamily="50" charset="0"/>
              </a:rPr>
              <a:t>      Also use a control of a disc soaked in water to compare to.  </a:t>
            </a:r>
            <a:endParaRPr lang="en-US" dirty="0">
              <a:latin typeface="Bliss 2 Regular" panose="02000506030000020004" pitchFamily="50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>
                <a:latin typeface="Bliss 2 Regular" panose="02000506030000020004" pitchFamily="50" charset="0"/>
              </a:rPr>
              <a:t>Repeatable</a:t>
            </a:r>
            <a:r>
              <a:rPr lang="en-US" dirty="0" smtClean="0">
                <a:latin typeface="Bliss 2 Regular" panose="02000506030000020004" pitchFamily="50" charset="0"/>
              </a:rPr>
              <a:t> = doing the experiment 3 times to calculate a repeatable average and check for outliers.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4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171"/>
            <a:ext cx="10515600" cy="22352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Core practical 9: </a:t>
            </a:r>
            <a:r>
              <a:rPr lang="en-GB" b="1" dirty="0"/>
              <a:t>Investigate the antimicrobial properties of plants, including the aseptic techniques for the safe handling of bacteria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9371"/>
            <a:ext cx="10515600" cy="376759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www.youtube.com/watch?v=lGtWG28sKUg&amp;list=PLDM1f5SYgr96GbZM_PlRIvsVEvZxfU2_f&amp;index=13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369" y="3888749"/>
            <a:ext cx="4395491" cy="26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802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Bliss 2 Bold</vt:lpstr>
      <vt:lpstr>Bliss 2 Regular</vt:lpstr>
      <vt:lpstr>Calibri</vt:lpstr>
      <vt:lpstr>Calibri Light</vt:lpstr>
      <vt:lpstr>Office Theme</vt:lpstr>
      <vt:lpstr>PowerPoint Presentation</vt:lpstr>
      <vt:lpstr>Year 1 practicals: topic 4 Wednesday, 02 December 2020</vt:lpstr>
      <vt:lpstr>Year 1 practicals: topic 4 Wednesday, 02 December 2020</vt:lpstr>
      <vt:lpstr>7. Investigating plant mineral deficiencies </vt:lpstr>
      <vt:lpstr> Core Practical 7: Investigating plant mineral deficiencies  </vt:lpstr>
      <vt:lpstr>8: The strength of plant fibres</vt:lpstr>
      <vt:lpstr> Core practical 8: The strength of plant fibres  </vt:lpstr>
      <vt:lpstr> 9. Investigate the antimicrobial properties of plants, including the aseptic techniques for the safe handling of bacteria </vt:lpstr>
      <vt:lpstr>Core practical 9: Investigate the antimicrobial properties of plants, including the aseptic techniques for the safe handling of bacteria  </vt:lpstr>
      <vt:lpstr>Example exam question</vt:lpstr>
      <vt:lpstr>PowerPoint Presentation</vt:lpstr>
      <vt:lpstr>What is incorrect with this answer? What have they incorrectly read and what link to magnesium have they not clearly made in their answer?</vt:lpstr>
      <vt:lpstr>Now write your own answer to ii)</vt:lpstr>
      <vt:lpstr>This answer gets full marks. Compare yours to it.</vt:lpstr>
      <vt:lpstr>Diameter or Area?</vt:lpstr>
      <vt:lpstr>PowerPoint Presentation</vt:lpstr>
      <vt:lpstr>PowerPoint Presentation</vt:lpstr>
      <vt:lpstr>PowerPoint Presentation</vt:lpstr>
      <vt:lpstr>Independent practice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Fenn</dc:creator>
  <cp:lastModifiedBy>Ms J Fenn</cp:lastModifiedBy>
  <cp:revision>58</cp:revision>
  <dcterms:created xsi:type="dcterms:W3CDTF">2019-10-11T11:42:28Z</dcterms:created>
  <dcterms:modified xsi:type="dcterms:W3CDTF">2020-12-02T08:30:03Z</dcterms:modified>
</cp:coreProperties>
</file>