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4" r:id="rId2"/>
    <p:sldId id="293" r:id="rId3"/>
    <p:sldId id="295" r:id="rId4"/>
    <p:sldId id="296" r:id="rId5"/>
    <p:sldId id="297" r:id="rId6"/>
  </p:sldIdLst>
  <p:sldSz cx="9904413" cy="6948488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9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5100" autoAdjust="0"/>
  </p:normalViewPr>
  <p:slideViewPr>
    <p:cSldViewPr>
      <p:cViewPr varScale="1">
        <p:scale>
          <a:sx n="68" d="100"/>
          <a:sy n="68" d="100"/>
        </p:scale>
        <p:origin x="1236" y="72"/>
      </p:cViewPr>
      <p:guideLst>
        <p:guide orient="horz" pos="2189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900CB-BDA4-4DA7-BA18-2577F894C977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46125" y="744538"/>
            <a:ext cx="53070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8B3F7-EEE6-418D-A8EF-3DDBE6D09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208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8B3F7-EEE6-418D-A8EF-3DDBE6D09E9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955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8B3F7-EEE6-418D-A8EF-3DDBE6D09E9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33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8B3F7-EEE6-418D-A8EF-3DDBE6D09E9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4751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8B3F7-EEE6-418D-A8EF-3DDBE6D09E9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070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8B3F7-EEE6-418D-A8EF-3DDBE6D09E9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5510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831" y="1389698"/>
            <a:ext cx="8501288" cy="1952654"/>
          </a:xfrm>
        </p:spPr>
        <p:txBody>
          <a:bodyPr anchor="b">
            <a:noAutofit/>
          </a:bodyPr>
          <a:lstStyle>
            <a:lvl1pPr>
              <a:defRPr sz="5471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831" y="3551449"/>
            <a:ext cx="6933089" cy="177572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63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6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9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2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5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742831" y="3443362"/>
            <a:ext cx="8501288" cy="160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1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73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699" y="617643"/>
            <a:ext cx="2228493" cy="5944818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221" y="617643"/>
            <a:ext cx="6520405" cy="59448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57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54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380" y="2393368"/>
            <a:ext cx="8418751" cy="2229307"/>
          </a:xfrm>
        </p:spPr>
        <p:txBody>
          <a:bodyPr anchor="b">
            <a:normAutofit/>
          </a:bodyPr>
          <a:lstStyle>
            <a:lvl1pPr algn="l">
              <a:defRPr sz="4863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380" y="4687914"/>
            <a:ext cx="8418751" cy="1519981"/>
          </a:xfrm>
        </p:spPr>
        <p:txBody>
          <a:bodyPr anchor="t">
            <a:normAutofit/>
          </a:bodyPr>
          <a:lstStyle>
            <a:lvl1pPr marL="0" indent="0">
              <a:buNone/>
              <a:defRPr sz="2432">
                <a:solidFill>
                  <a:schemeClr val="tx2"/>
                </a:solidFill>
              </a:defRPr>
            </a:lvl1pPr>
            <a:lvl2pPr marL="463235" indent="0"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92353" y="4660119"/>
            <a:ext cx="8501288" cy="160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961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221" y="1695431"/>
            <a:ext cx="4374449" cy="4780560"/>
          </a:xfrm>
        </p:spPr>
        <p:txBody>
          <a:bodyPr/>
          <a:lstStyle>
            <a:lvl1pPr>
              <a:defRPr sz="2837"/>
            </a:lvl1pPr>
            <a:lvl2pPr>
              <a:defRPr sz="2432"/>
            </a:lvl2pPr>
            <a:lvl3pPr>
              <a:defRPr sz="2026"/>
            </a:lvl3pPr>
            <a:lvl4pPr>
              <a:defRPr sz="1824"/>
            </a:lvl4pPr>
            <a:lvl5pPr>
              <a:defRPr sz="1824"/>
            </a:lvl5pPr>
            <a:lvl6pPr>
              <a:defRPr sz="1824"/>
            </a:lvl6pPr>
            <a:lvl7pPr>
              <a:defRPr sz="1824"/>
            </a:lvl7pPr>
            <a:lvl8pPr>
              <a:defRPr sz="1824"/>
            </a:lvl8pPr>
            <a:lvl9pPr>
              <a:defRPr sz="18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4743" y="1695431"/>
            <a:ext cx="4374449" cy="4780560"/>
          </a:xfrm>
        </p:spPr>
        <p:txBody>
          <a:bodyPr/>
          <a:lstStyle>
            <a:lvl1pPr>
              <a:defRPr sz="2837"/>
            </a:lvl1pPr>
            <a:lvl2pPr>
              <a:defRPr sz="2432"/>
            </a:lvl2pPr>
            <a:lvl3pPr>
              <a:defRPr sz="2026"/>
            </a:lvl3pPr>
            <a:lvl4pPr>
              <a:defRPr sz="1824"/>
            </a:lvl4pPr>
            <a:lvl5pPr>
              <a:defRPr sz="1824"/>
            </a:lvl5pPr>
            <a:lvl6pPr>
              <a:defRPr sz="1824"/>
            </a:lvl6pPr>
            <a:lvl7pPr>
              <a:defRPr sz="1824"/>
            </a:lvl7pPr>
            <a:lvl8pPr>
              <a:defRPr sz="1824"/>
            </a:lvl8pPr>
            <a:lvl9pPr>
              <a:defRPr sz="18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6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220" y="1698519"/>
            <a:ext cx="4258898" cy="64820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26" b="0">
                <a:solidFill>
                  <a:schemeClr val="tx2"/>
                </a:solidFill>
              </a:defRPr>
            </a:lvl1pPr>
            <a:lvl2pPr marL="463235" indent="0">
              <a:buNone/>
              <a:defRPr sz="2026" b="1"/>
            </a:lvl2pPr>
            <a:lvl3pPr marL="926470" indent="0">
              <a:buNone/>
              <a:defRPr sz="1824" b="1"/>
            </a:lvl3pPr>
            <a:lvl4pPr marL="1389705" indent="0">
              <a:buNone/>
              <a:defRPr sz="1621" b="1"/>
            </a:lvl4pPr>
            <a:lvl5pPr marL="1852940" indent="0">
              <a:buNone/>
              <a:defRPr sz="1621" b="1"/>
            </a:lvl5pPr>
            <a:lvl6pPr marL="2316175" indent="0">
              <a:buNone/>
              <a:defRPr sz="1621" b="1"/>
            </a:lvl6pPr>
            <a:lvl7pPr marL="2779410" indent="0">
              <a:buNone/>
              <a:defRPr sz="1621" b="1"/>
            </a:lvl7pPr>
            <a:lvl8pPr marL="3242645" indent="0">
              <a:buNone/>
              <a:defRPr sz="1621" b="1"/>
            </a:lvl8pPr>
            <a:lvl9pPr marL="3705880" indent="0">
              <a:buNone/>
              <a:defRPr sz="162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220" y="2470574"/>
            <a:ext cx="4258898" cy="4003423"/>
          </a:xfrm>
        </p:spPr>
        <p:txBody>
          <a:bodyPr/>
          <a:lstStyle>
            <a:lvl1pPr>
              <a:defRPr sz="2432"/>
            </a:lvl1pPr>
            <a:lvl2pPr>
              <a:defRPr sz="2026"/>
            </a:lvl2pPr>
            <a:lvl3pPr>
              <a:defRPr sz="1824"/>
            </a:lvl3pPr>
            <a:lvl4pPr>
              <a:defRPr sz="1621"/>
            </a:lvl4pPr>
            <a:lvl5pPr>
              <a:defRPr sz="1621"/>
            </a:lvl5pPr>
            <a:lvl6pPr>
              <a:defRPr sz="1621"/>
            </a:lvl6pPr>
            <a:lvl7pPr>
              <a:defRPr sz="1621"/>
            </a:lvl7pPr>
            <a:lvl8pPr>
              <a:defRPr sz="1621"/>
            </a:lvl8pPr>
            <a:lvl9pPr>
              <a:defRPr sz="162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0295" y="1698519"/>
            <a:ext cx="4258898" cy="64820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26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63235" indent="0">
              <a:buNone/>
              <a:defRPr sz="2026" b="1"/>
            </a:lvl2pPr>
            <a:lvl3pPr marL="926470" indent="0">
              <a:buNone/>
              <a:defRPr sz="1824" b="1"/>
            </a:lvl3pPr>
            <a:lvl4pPr marL="1389705" indent="0">
              <a:buNone/>
              <a:defRPr sz="1621" b="1"/>
            </a:lvl4pPr>
            <a:lvl5pPr marL="1852940" indent="0">
              <a:buNone/>
              <a:defRPr sz="1621" b="1"/>
            </a:lvl5pPr>
            <a:lvl6pPr marL="2316175" indent="0">
              <a:buNone/>
              <a:defRPr sz="1621" b="1"/>
            </a:lvl6pPr>
            <a:lvl7pPr marL="2779410" indent="0">
              <a:buNone/>
              <a:defRPr sz="1621" b="1"/>
            </a:lvl7pPr>
            <a:lvl8pPr marL="3242645" indent="0">
              <a:buNone/>
              <a:defRPr sz="1621" b="1"/>
            </a:lvl8pPr>
            <a:lvl9pPr marL="3705880" indent="0">
              <a:buNone/>
              <a:defRPr sz="162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0295" y="2470574"/>
            <a:ext cx="4258898" cy="4003423"/>
          </a:xfrm>
        </p:spPr>
        <p:txBody>
          <a:bodyPr/>
          <a:lstStyle>
            <a:lvl1pPr>
              <a:defRPr sz="2432"/>
            </a:lvl1pPr>
            <a:lvl2pPr>
              <a:defRPr sz="2026"/>
            </a:lvl2pPr>
            <a:lvl3pPr>
              <a:defRPr sz="1824"/>
            </a:lvl3pPr>
            <a:lvl4pPr>
              <a:defRPr sz="1621"/>
            </a:lvl4pPr>
            <a:lvl5pPr>
              <a:defRPr sz="1621"/>
            </a:lvl5pPr>
            <a:lvl6pPr>
              <a:defRPr sz="1621"/>
            </a:lvl6pPr>
            <a:lvl7pPr>
              <a:defRPr sz="1621"/>
            </a:lvl7pPr>
            <a:lvl8pPr>
              <a:defRPr sz="1621"/>
            </a:lvl8pPr>
            <a:lvl9pPr>
              <a:defRPr sz="162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566989" y="4099178"/>
            <a:ext cx="4771295" cy="86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01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182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1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220" y="802531"/>
            <a:ext cx="2317633" cy="1278522"/>
          </a:xfrm>
        </p:spPr>
        <p:txBody>
          <a:bodyPr anchor="b">
            <a:noAutofit/>
          </a:bodyPr>
          <a:lstStyle>
            <a:lvl1pPr algn="l">
              <a:defRPr sz="2432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8934" y="802531"/>
            <a:ext cx="6190258" cy="5651437"/>
          </a:xfrm>
        </p:spPr>
        <p:txBody>
          <a:bodyPr/>
          <a:lstStyle>
            <a:lvl1pPr>
              <a:defRPr sz="3242"/>
            </a:lvl1pPr>
            <a:lvl2pPr>
              <a:defRPr sz="2837"/>
            </a:lvl2pPr>
            <a:lvl3pPr>
              <a:defRPr sz="2432"/>
            </a:lvl3pPr>
            <a:lvl4pPr>
              <a:defRPr sz="2026"/>
            </a:lvl4pPr>
            <a:lvl5pPr>
              <a:defRPr sz="2026"/>
            </a:lvl5pPr>
            <a:lvl6pPr>
              <a:defRPr sz="2026"/>
            </a:lvl6pPr>
            <a:lvl7pPr>
              <a:defRPr sz="2026"/>
            </a:lvl7pPr>
            <a:lvl8pPr>
              <a:defRPr sz="2026"/>
            </a:lvl8pPr>
            <a:lvl9pPr>
              <a:defRPr sz="20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222" y="2158664"/>
            <a:ext cx="2317633" cy="4299607"/>
          </a:xfrm>
        </p:spPr>
        <p:txBody>
          <a:bodyPr/>
          <a:lstStyle>
            <a:lvl1pPr marL="0" indent="0">
              <a:buNone/>
              <a:defRPr sz="1418"/>
            </a:lvl1pPr>
            <a:lvl2pPr marL="463235" indent="0">
              <a:buNone/>
              <a:defRPr sz="1216"/>
            </a:lvl2pPr>
            <a:lvl3pPr marL="926470" indent="0">
              <a:buNone/>
              <a:defRPr sz="1013"/>
            </a:lvl3pPr>
            <a:lvl4pPr marL="1389705" indent="0">
              <a:buNone/>
              <a:defRPr sz="912"/>
            </a:lvl4pPr>
            <a:lvl5pPr marL="1852940" indent="0">
              <a:buNone/>
              <a:defRPr sz="912"/>
            </a:lvl5pPr>
            <a:lvl6pPr marL="2316175" indent="0">
              <a:buNone/>
              <a:defRPr sz="912"/>
            </a:lvl6pPr>
            <a:lvl7pPr marL="2779410" indent="0">
              <a:buNone/>
              <a:defRPr sz="912"/>
            </a:lvl7pPr>
            <a:lvl8pPr marL="3242645" indent="0">
              <a:buNone/>
              <a:defRPr sz="912"/>
            </a:lvl8pPr>
            <a:lvl9pPr marL="3705880" indent="0">
              <a:buNone/>
              <a:defRPr sz="9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180921" y="3627390"/>
            <a:ext cx="5651437" cy="172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44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221" y="802936"/>
            <a:ext cx="2320865" cy="1281610"/>
          </a:xfrm>
        </p:spPr>
        <p:txBody>
          <a:bodyPr anchor="b">
            <a:normAutofit/>
          </a:bodyPr>
          <a:lstStyle>
            <a:lvl1pPr algn="l">
              <a:defRPr sz="2432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96331" y="849261"/>
            <a:ext cx="6395398" cy="5573032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42"/>
            </a:lvl1pPr>
            <a:lvl2pPr marL="463235" indent="0">
              <a:buNone/>
              <a:defRPr sz="2837"/>
            </a:lvl2pPr>
            <a:lvl3pPr marL="926470" indent="0">
              <a:buNone/>
              <a:defRPr sz="2432"/>
            </a:lvl3pPr>
            <a:lvl4pPr marL="1389705" indent="0">
              <a:buNone/>
              <a:defRPr sz="2026"/>
            </a:lvl4pPr>
            <a:lvl5pPr marL="1852940" indent="0">
              <a:buNone/>
              <a:defRPr sz="2026"/>
            </a:lvl5pPr>
            <a:lvl6pPr marL="2316175" indent="0">
              <a:buNone/>
              <a:defRPr sz="2026"/>
            </a:lvl6pPr>
            <a:lvl7pPr marL="2779410" indent="0">
              <a:buNone/>
              <a:defRPr sz="2026"/>
            </a:lvl7pPr>
            <a:lvl8pPr marL="3242645" indent="0">
              <a:buNone/>
              <a:defRPr sz="2026"/>
            </a:lvl8pPr>
            <a:lvl9pPr marL="3705880" indent="0">
              <a:buNone/>
              <a:defRPr sz="20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220" y="2161752"/>
            <a:ext cx="2317633" cy="4298798"/>
          </a:xfrm>
        </p:spPr>
        <p:txBody>
          <a:bodyPr/>
          <a:lstStyle>
            <a:lvl1pPr marL="0" indent="0">
              <a:buNone/>
              <a:defRPr sz="1418"/>
            </a:lvl1pPr>
            <a:lvl2pPr marL="463235" indent="0">
              <a:buNone/>
              <a:defRPr sz="1216"/>
            </a:lvl2pPr>
            <a:lvl3pPr marL="926470" indent="0">
              <a:buNone/>
              <a:defRPr sz="1013"/>
            </a:lvl3pPr>
            <a:lvl4pPr marL="1389705" indent="0">
              <a:buNone/>
              <a:defRPr sz="912"/>
            </a:lvl4pPr>
            <a:lvl5pPr marL="1852940" indent="0">
              <a:buNone/>
              <a:defRPr sz="912"/>
            </a:lvl5pPr>
            <a:lvl6pPr marL="2316175" indent="0">
              <a:buNone/>
              <a:defRPr sz="912"/>
            </a:lvl6pPr>
            <a:lvl7pPr marL="2779410" indent="0">
              <a:buNone/>
              <a:defRPr sz="912"/>
            </a:lvl7pPr>
            <a:lvl8pPr marL="3242645" indent="0">
              <a:buNone/>
              <a:defRPr sz="912"/>
            </a:lvl8pPr>
            <a:lvl9pPr marL="3705880" indent="0">
              <a:buNone/>
              <a:defRPr sz="9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38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3699"/>
            <a:ext cx="9904413" cy="231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4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221" y="540438"/>
            <a:ext cx="8913972" cy="1003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221" y="1621314"/>
            <a:ext cx="8913972" cy="4941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904413" cy="3705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4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221" y="18530"/>
            <a:ext cx="3136397" cy="3335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6">
                <a:solidFill>
                  <a:srgbClr val="FFFFFF"/>
                </a:solidFill>
              </a:defRPr>
            </a:lvl1pPr>
          </a:lstStyle>
          <a:p>
            <a:fld id="{E6238585-E87D-4DA5-8677-E531F6493E4C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14155" y="18530"/>
            <a:ext cx="4456986" cy="3335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6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3677" y="18530"/>
            <a:ext cx="1155515" cy="3335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8" b="1">
                <a:solidFill>
                  <a:srgbClr val="FFFFFF"/>
                </a:solidFill>
              </a:defRPr>
            </a:lvl1pPr>
          </a:lstStyle>
          <a:p>
            <a:fld id="{05EEC734-DB94-4335-BE4C-E568CB8DA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84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6470" rtl="0" eaLnBrk="1" latinLnBrk="0" hangingPunct="1">
        <a:spcBef>
          <a:spcPct val="0"/>
        </a:spcBef>
        <a:buNone/>
        <a:defRPr sz="4053" kern="1200" spc="-101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5294" indent="-185294" algn="l" defTabSz="92647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32" kern="1200">
          <a:solidFill>
            <a:schemeClr val="tx1"/>
          </a:solidFill>
          <a:latin typeface="+mn-lt"/>
          <a:ea typeface="+mn-ea"/>
          <a:cs typeface="+mn-cs"/>
        </a:defRPr>
      </a:lvl1pPr>
      <a:lvl2pPr marL="463235" indent="-185294" algn="l" defTabSz="92647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26" kern="1200">
          <a:solidFill>
            <a:schemeClr val="tx1"/>
          </a:solidFill>
          <a:latin typeface="+mn-lt"/>
          <a:ea typeface="+mn-ea"/>
          <a:cs typeface="+mn-cs"/>
        </a:defRPr>
      </a:lvl2pPr>
      <a:lvl3pPr marL="741176" indent="-185294" algn="l" defTabSz="92647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24" kern="1200">
          <a:solidFill>
            <a:schemeClr val="tx1"/>
          </a:solidFill>
          <a:latin typeface="+mn-lt"/>
          <a:ea typeface="+mn-ea"/>
          <a:cs typeface="+mn-cs"/>
        </a:defRPr>
      </a:lvl3pPr>
      <a:lvl4pPr marL="1019117" indent="-185294" algn="l" defTabSz="9264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4pPr>
      <a:lvl5pPr marL="1204411" indent="-138971" algn="l" defTabSz="92647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18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89705" indent="-185294" algn="l" defTabSz="9264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17" kern="1200">
          <a:solidFill>
            <a:schemeClr val="tx1"/>
          </a:solidFill>
          <a:latin typeface="+mn-lt"/>
          <a:ea typeface="+mn-ea"/>
          <a:cs typeface="+mn-cs"/>
        </a:defRPr>
      </a:lvl6pPr>
      <a:lvl7pPr marL="1574999" indent="-185294" algn="l" defTabSz="9264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17" kern="1200">
          <a:solidFill>
            <a:schemeClr val="tx1"/>
          </a:solidFill>
          <a:latin typeface="+mn-lt"/>
          <a:ea typeface="+mn-ea"/>
          <a:cs typeface="+mn-cs"/>
        </a:defRPr>
      </a:lvl7pPr>
      <a:lvl8pPr marL="1760293" indent="-185294" algn="l" defTabSz="9264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17" kern="1200">
          <a:solidFill>
            <a:schemeClr val="tx1"/>
          </a:solidFill>
          <a:latin typeface="+mn-lt"/>
          <a:ea typeface="+mn-ea"/>
          <a:cs typeface="+mn-cs"/>
        </a:defRPr>
      </a:lvl8pPr>
      <a:lvl9pPr marL="1945587" indent="-185294" algn="l" defTabSz="9264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1pPr>
      <a:lvl2pPr marL="46323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2pPr>
      <a:lvl3pPr marL="92647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3pPr>
      <a:lvl4pPr marL="138970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4pPr>
      <a:lvl5pPr marL="185294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5pPr>
      <a:lvl6pPr marL="231617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6pPr>
      <a:lvl7pPr marL="277941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7pPr>
      <a:lvl8pPr marL="324264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8pPr>
      <a:lvl9pPr marL="370588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44"/>
          <p:cNvSpPr txBox="1">
            <a:spLocks noChangeArrowheads="1"/>
          </p:cNvSpPr>
          <p:nvPr/>
        </p:nvSpPr>
        <p:spPr bwMode="auto">
          <a:xfrm>
            <a:off x="4592167" y="4194324"/>
            <a:ext cx="5236002" cy="266429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latin typeface="Comic Sans MS" charset="0"/>
              </a:rPr>
              <a:t>Describe the process of ecological succession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5" name="Rounded Rectangle 21"/>
          <p:cNvSpPr/>
          <p:nvPr/>
        </p:nvSpPr>
        <p:spPr>
          <a:xfrm>
            <a:off x="94994" y="93392"/>
            <a:ext cx="9714425" cy="284508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chemeClr val="tx1"/>
                </a:solidFill>
                <a:latin typeface="Comic Sans MS" pitchFamily="66" charset="0"/>
              </a:rPr>
              <a:t>Topic 5 - Ecosystems</a:t>
            </a:r>
          </a:p>
        </p:txBody>
      </p:sp>
      <p:sp>
        <p:nvSpPr>
          <p:cNvPr id="10" name="Text Box 44"/>
          <p:cNvSpPr txBox="1">
            <a:spLocks noChangeArrowheads="1"/>
          </p:cNvSpPr>
          <p:nvPr/>
        </p:nvSpPr>
        <p:spPr bwMode="auto">
          <a:xfrm>
            <a:off x="94994" y="465248"/>
            <a:ext cx="2336932" cy="315301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1000" dirty="0">
                <a:latin typeface="Comic Sans MS" panose="030F0702030302020204" pitchFamily="66" charset="0"/>
              </a:rPr>
              <a:t>Define the terms: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702030302020204" pitchFamily="66" charset="0"/>
              </a:rPr>
              <a:t>Ecosystem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702030302020204" pitchFamily="66" charset="0"/>
              </a:rPr>
              <a:t>Community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702030302020204" pitchFamily="66" charset="0"/>
              </a:rPr>
              <a:t>Population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702030302020204" pitchFamily="66" charset="0"/>
              </a:rPr>
              <a:t>Habitat</a:t>
            </a:r>
            <a:endParaRPr lang="en-US" sz="1000" dirty="0">
              <a:latin typeface="Comic Sans MS" pitchFamily="66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</p:txBody>
      </p:sp>
      <p:sp>
        <p:nvSpPr>
          <p:cNvPr id="13" name="Text Box 44"/>
          <p:cNvSpPr txBox="1">
            <a:spLocks noChangeArrowheads="1"/>
          </p:cNvSpPr>
          <p:nvPr/>
        </p:nvSpPr>
        <p:spPr bwMode="auto">
          <a:xfrm>
            <a:off x="2523659" y="465248"/>
            <a:ext cx="2352617" cy="315301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1000" dirty="0">
                <a:latin typeface="Comic Sans MS" panose="030F0702030302020204" pitchFamily="66" charset="0"/>
              </a:rPr>
              <a:t>What is meant by the term niche?</a:t>
            </a:r>
          </a:p>
          <a:p>
            <a:pPr lvl="0"/>
            <a:endParaRPr lang="en-GB" sz="1000" dirty="0">
              <a:latin typeface="Comic Sans MS" panose="030F0702030302020204" pitchFamily="66" charset="0"/>
            </a:endParaRPr>
          </a:p>
          <a:p>
            <a:pPr lvl="0"/>
            <a:endParaRPr lang="en-GB" sz="1000" dirty="0">
              <a:latin typeface="Comic Sans MS" panose="030F0702030302020204" pitchFamily="66" charset="0"/>
            </a:endParaRPr>
          </a:p>
          <a:p>
            <a:pPr lvl="0"/>
            <a:endParaRPr lang="en-GB" sz="1000" dirty="0">
              <a:latin typeface="Comic Sans MS" panose="030F0702030302020204" pitchFamily="66" charset="0"/>
            </a:endParaRPr>
          </a:p>
          <a:p>
            <a:pPr lvl="0"/>
            <a:endParaRPr lang="en-GB" sz="1000" dirty="0">
              <a:latin typeface="Comic Sans MS" panose="030F0702030302020204" pitchFamily="66" charset="0"/>
            </a:endParaRPr>
          </a:p>
          <a:p>
            <a:pPr lvl="0"/>
            <a:endParaRPr lang="en-GB" sz="1000" dirty="0">
              <a:latin typeface="Comic Sans MS" panose="030F0702030302020204" pitchFamily="66" charset="0"/>
            </a:endParaRPr>
          </a:p>
          <a:p>
            <a:pPr lvl="0"/>
            <a:endParaRPr lang="en-GB" sz="1000" dirty="0">
              <a:latin typeface="Comic Sans MS" panose="030F0702030302020204" pitchFamily="66" charset="0"/>
            </a:endParaRPr>
          </a:p>
          <a:p>
            <a:pPr lvl="0"/>
            <a:r>
              <a:rPr lang="en-GB" sz="1000" dirty="0">
                <a:latin typeface="Comic Sans MS" panose="030F0702030302020204" pitchFamily="66" charset="0"/>
              </a:rPr>
              <a:t>What are the three different types of niche?</a:t>
            </a: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US" sz="1000" dirty="0">
                <a:latin typeface="Comic Sans MS" pitchFamily="66" charset="0"/>
              </a:rPr>
              <a:t>1.</a:t>
            </a: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US" sz="1000" dirty="0">
                <a:latin typeface="Comic Sans MS" pitchFamily="66" charset="0"/>
              </a:rPr>
              <a:t>2.</a:t>
            </a: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US" sz="1000" dirty="0">
                <a:latin typeface="Comic Sans MS" pitchFamily="66" charset="0"/>
              </a:rPr>
              <a:t>3.</a:t>
            </a: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</p:txBody>
      </p:sp>
      <p:sp>
        <p:nvSpPr>
          <p:cNvPr id="19" name="Text Box 44"/>
          <p:cNvSpPr txBox="1">
            <a:spLocks noChangeArrowheads="1"/>
          </p:cNvSpPr>
          <p:nvPr/>
        </p:nvSpPr>
        <p:spPr bwMode="auto">
          <a:xfrm>
            <a:off x="4968008" y="2514855"/>
            <a:ext cx="2288454" cy="156883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1000" dirty="0">
                <a:latin typeface="Comic Sans MS" panose="030F0702030302020204" pitchFamily="66" charset="0"/>
              </a:rPr>
              <a:t>Key principles of using a frame quadrat</a:t>
            </a:r>
            <a:endParaRPr lang="en-GB" sz="1000" dirty="0">
              <a:solidFill>
                <a:schemeClr val="accent5"/>
              </a:solidFill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847371"/>
              </p:ext>
            </p:extLst>
          </p:nvPr>
        </p:nvGraphicFramePr>
        <p:xfrm>
          <a:off x="4968008" y="537256"/>
          <a:ext cx="4833568" cy="19775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9599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Biotic Factor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Abiotic</a:t>
                      </a:r>
                      <a:r>
                        <a:rPr lang="en-GB" sz="1000" baseline="0" dirty="0">
                          <a:latin typeface="Comic Sans MS" panose="030F0702030302020204" pitchFamily="66" charset="0"/>
                        </a:rPr>
                        <a:t> Factor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Definition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Examples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 gridSpan="3"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Anthropogenic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79307" y="3756904"/>
            <a:ext cx="4368843" cy="3101716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b="1" dirty="0">
                <a:solidFill>
                  <a:schemeClr val="accent3"/>
                </a:solidFill>
                <a:latin typeface="Comic Sans MS" panose="030F0702030302020204" pitchFamily="66" charset="0"/>
              </a:rPr>
              <a:t>Core Practical: Sampling within an Ecosystem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Variables: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Risk Assessment: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Method: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Conclusion: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 Box 44"/>
          <p:cNvSpPr txBox="1">
            <a:spLocks noChangeArrowheads="1"/>
          </p:cNvSpPr>
          <p:nvPr/>
        </p:nvSpPr>
        <p:spPr bwMode="auto">
          <a:xfrm>
            <a:off x="7520965" y="2514855"/>
            <a:ext cx="2288454" cy="156883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1000" dirty="0">
                <a:latin typeface="Comic Sans MS" panose="030F0702030302020204" pitchFamily="66" charset="0"/>
              </a:rPr>
              <a:t>Key principles of using a transect</a:t>
            </a:r>
            <a:endParaRPr lang="en-GB" sz="1000" dirty="0">
              <a:solidFill>
                <a:schemeClr val="accent5"/>
              </a:solidFill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273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21"/>
          <p:cNvSpPr/>
          <p:nvPr/>
        </p:nvSpPr>
        <p:spPr>
          <a:xfrm>
            <a:off x="94994" y="93392"/>
            <a:ext cx="9714425" cy="284508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chemeClr val="tx1"/>
                </a:solidFill>
                <a:latin typeface="Comic Sans MS" pitchFamily="66" charset="0"/>
              </a:rPr>
              <a:t>Topic 5 - Photosynthesis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4994" y="532260"/>
            <a:ext cx="4477806" cy="20058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Label the structure of a chloroplast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736182" y="491563"/>
            <a:ext cx="2421063" cy="42068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b="1" dirty="0">
                <a:solidFill>
                  <a:schemeClr val="tx1"/>
                </a:solidFill>
                <a:latin typeface="Comic Sans MS" panose="030F0702030302020204" pitchFamily="66" charset="0"/>
              </a:rPr>
              <a:t>Light Dependent Reaction</a:t>
            </a: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Location: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Requirements: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Products: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Describe the main stages: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41311" y="2692501"/>
            <a:ext cx="1930575" cy="40941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Describe the products of photosynthesis and what they are used for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Polysaccharides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Lipids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Proteins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Nucleic acids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814" y="1025972"/>
            <a:ext cx="1600183" cy="1012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Rounded Rectangle 27"/>
          <p:cNvSpPr/>
          <p:nvPr/>
        </p:nvSpPr>
        <p:spPr>
          <a:xfrm>
            <a:off x="7381239" y="491563"/>
            <a:ext cx="2428180" cy="421069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b="1" dirty="0">
                <a:solidFill>
                  <a:schemeClr val="tx1"/>
                </a:solidFill>
                <a:latin typeface="Comic Sans MS" panose="030F0702030302020204" pitchFamily="66" charset="0"/>
              </a:rPr>
              <a:t>Light Independent Reaction</a:t>
            </a: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Location: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Requirements: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Products: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Describe the main stages: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736182" y="4815925"/>
            <a:ext cx="4980406" cy="19377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Define the term limiting factor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What factors limit photosynthesis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220809" y="2692500"/>
            <a:ext cx="2351991" cy="4094113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b="1" dirty="0">
                <a:solidFill>
                  <a:schemeClr val="tx1"/>
                </a:solidFill>
                <a:latin typeface="Comic Sans MS" panose="030F0702030302020204" pitchFamily="66" charset="0"/>
              </a:rPr>
              <a:t>Core Practical: Hill Reaction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Variables: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Risk Assessment: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Method: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Conclusion: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6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21"/>
          <p:cNvSpPr/>
          <p:nvPr/>
        </p:nvSpPr>
        <p:spPr>
          <a:xfrm>
            <a:off x="94994" y="93392"/>
            <a:ext cx="9714425" cy="284508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chemeClr val="tx1"/>
                </a:solidFill>
                <a:latin typeface="Comic Sans MS" pitchFamily="66" charset="0"/>
              </a:rPr>
              <a:t>Topic 5 – Energy and the Carbon Cycle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526611" y="488499"/>
            <a:ext cx="1993547" cy="29137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How is energy lost between each trophic level?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10012" y="488499"/>
            <a:ext cx="2249906" cy="29137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Define: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NPP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GPP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Write the equation that links </a:t>
            </a:r>
            <a:r>
              <a:rPr lang="en-GB" sz="1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NPP</a:t>
            </a: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, </a:t>
            </a:r>
            <a:r>
              <a:rPr lang="en-GB" sz="1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GPP</a:t>
            </a: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 and Respiration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686852" y="491563"/>
            <a:ext cx="5122568" cy="291067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Draw a diagram of the carbon cycle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526611" y="3542763"/>
            <a:ext cx="1993547" cy="324384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latin typeface="Comic Sans MS" panose="030F0702030302020204" pitchFamily="66" charset="0"/>
              </a:rPr>
              <a:t>What is the role of microorganisms in the carbon cycle?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0801" y="3504623"/>
            <a:ext cx="2259117" cy="328198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How do the following factors affect </a:t>
            </a:r>
            <a:r>
              <a:rPr lang="en-GB" sz="1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GPP</a:t>
            </a: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?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Sunlight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Water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Temperature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86851" y="3542763"/>
            <a:ext cx="2425595" cy="158766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latin typeface="Comic Sans MS" panose="030F0702030302020204" pitchFamily="66" charset="0"/>
              </a:rPr>
              <a:t>What factors contribute to the amount of CO</a:t>
            </a:r>
            <a:r>
              <a:rPr lang="en-GB" sz="1000" baseline="-25000" dirty="0">
                <a:latin typeface="Comic Sans MS" panose="030F0702030302020204" pitchFamily="66" charset="0"/>
              </a:rPr>
              <a:t>2</a:t>
            </a:r>
            <a:r>
              <a:rPr lang="en-GB" sz="1000" dirty="0">
                <a:latin typeface="Comic Sans MS" panose="030F0702030302020204" pitchFamily="66" charset="0"/>
              </a:rPr>
              <a:t> in the atmosphere?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279139" y="3542763"/>
            <a:ext cx="2530280" cy="158766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latin typeface="Comic Sans MS" panose="030F0702030302020204" pitchFamily="66" charset="0"/>
              </a:rPr>
              <a:t>How is reforestation important in restoring the balanced of CO</a:t>
            </a:r>
            <a:r>
              <a:rPr lang="en-GB" sz="1000" baseline="-25000" dirty="0">
                <a:latin typeface="Comic Sans MS" panose="030F0702030302020204" pitchFamily="66" charset="0"/>
              </a:rPr>
              <a:t>2</a:t>
            </a:r>
            <a:r>
              <a:rPr lang="en-GB" sz="1000" dirty="0">
                <a:latin typeface="Comic Sans MS" panose="030F0702030302020204" pitchFamily="66" charset="0"/>
              </a:rPr>
              <a:t> in the atmosphere?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86850" y="5270955"/>
            <a:ext cx="5122569" cy="151565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latin typeface="Comic Sans MS" panose="030F0702030302020204" pitchFamily="66" charset="0"/>
              </a:rPr>
              <a:t>What are biofuels?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Why are biofuels important </a:t>
            </a:r>
            <a:r>
              <a:rPr lang="en-GB" sz="1000" dirty="0">
                <a:latin typeface="Comic Sans MS" panose="030F0702030302020204" pitchFamily="66" charset="0"/>
              </a:rPr>
              <a:t>in restoring the balanced of CO</a:t>
            </a:r>
            <a:r>
              <a:rPr lang="en-GB" sz="1000" baseline="-25000" dirty="0">
                <a:latin typeface="Comic Sans MS" panose="030F0702030302020204" pitchFamily="66" charset="0"/>
              </a:rPr>
              <a:t>2</a:t>
            </a:r>
            <a:r>
              <a:rPr lang="en-GB" sz="1000" dirty="0">
                <a:latin typeface="Comic Sans MS" panose="030F0702030302020204" pitchFamily="66" charset="0"/>
              </a:rPr>
              <a:t> in the atmosphere?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019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21"/>
          <p:cNvSpPr/>
          <p:nvPr/>
        </p:nvSpPr>
        <p:spPr>
          <a:xfrm>
            <a:off x="94994" y="93392"/>
            <a:ext cx="9714425" cy="284508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chemeClr val="tx1"/>
                </a:solidFill>
                <a:latin typeface="Comic Sans MS" pitchFamily="66" charset="0"/>
              </a:rPr>
              <a:t>Topic 5 – Climate Change and Global Warming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903799" y="449909"/>
            <a:ext cx="3905620" cy="25922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Describe the effect of increasing temperatures 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Distribution of plants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Development and life cycles </a:t>
            </a:r>
            <a:r>
              <a:rPr lang="en-GB" sz="1000" dirty="0">
                <a:solidFill>
                  <a:schemeClr val="accent3"/>
                </a:solidFill>
                <a:latin typeface="Comic Sans MS" panose="030F0702030302020204" pitchFamily="66" charset="0"/>
              </a:rPr>
              <a:t>(Brine Shrimp)</a:t>
            </a:r>
            <a:endParaRPr lang="en-GB" sz="1000" b="1" dirty="0">
              <a:solidFill>
                <a:schemeClr val="accent3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Migration patterns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12179" y="3694210"/>
            <a:ext cx="2751793" cy="309382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latin typeface="Comic Sans MS" panose="030F0702030302020204" pitchFamily="66" charset="0"/>
              </a:rPr>
              <a:t>Annotate the diagram to show the Greenhouse Effect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07990" y="449909"/>
            <a:ext cx="2751792" cy="15841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latin typeface="Comic Sans MS" panose="030F0702030302020204" pitchFamily="66" charset="0"/>
              </a:rPr>
              <a:t>Describe how analysis of TEMPERATURE data can be used as evidence for global warming: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007989" y="2106092"/>
            <a:ext cx="2751793" cy="216024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latin typeface="Comic Sans MS" panose="030F0702030302020204" pitchFamily="66" charset="0"/>
              </a:rPr>
              <a:t>Describe how analysis of PEAT BOG data can be used as evidence for global warming: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002174" y="4410349"/>
            <a:ext cx="2786323" cy="237768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latin typeface="Comic Sans MS" panose="030F0702030302020204" pitchFamily="66" charset="0"/>
              </a:rPr>
              <a:t>Describe how analysis of DENDROCHRONOLOGY data can be used as evidence for global warming: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12180" y="449908"/>
            <a:ext cx="2751793" cy="184827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latin typeface="Comic Sans MS" panose="030F0702030302020204" pitchFamily="66" charset="0"/>
              </a:rPr>
              <a:t>Define the term climate change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Define the term global warming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742" y="4770388"/>
            <a:ext cx="1314344" cy="1316867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112180" y="2394554"/>
            <a:ext cx="2751793" cy="11882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What causes global warming?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897985" y="3114206"/>
            <a:ext cx="3905620" cy="367382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b="1" dirty="0">
                <a:solidFill>
                  <a:schemeClr val="accent3"/>
                </a:solidFill>
                <a:latin typeface="Comic Sans MS" panose="030F0702030302020204" pitchFamily="66" charset="0"/>
              </a:rPr>
              <a:t>Core Practical: Describe the effect of increasing temperatures on enzyme activity 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Variables: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Risk Assessment: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Method: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Conclusion: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108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21"/>
          <p:cNvSpPr/>
          <p:nvPr/>
        </p:nvSpPr>
        <p:spPr>
          <a:xfrm>
            <a:off x="94994" y="93392"/>
            <a:ext cx="9714425" cy="284508"/>
          </a:xfrm>
          <a:prstGeom prst="roundRect">
            <a:avLst>
              <a:gd name="adj" fmla="val 45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chemeClr val="tx1"/>
                </a:solidFill>
                <a:latin typeface="Comic Sans MS" pitchFamily="66" charset="0"/>
              </a:rPr>
              <a:t>Topic 5 – Evolution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986410" y="484443"/>
            <a:ext cx="2835247" cy="197900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How are organisms adapted to their environment?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23479" y="2588927"/>
            <a:ext cx="4698178" cy="204964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Describe the process of Natural Selection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23479" y="4764048"/>
            <a:ext cx="4698178" cy="205589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Hardy-Weinberg Equation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900" dirty="0">
                <a:latin typeface="Comic Sans MS" panose="030F0702030302020204" pitchFamily="66" charset="0"/>
              </a:rPr>
              <a:t>In a population of 100 people: 87 have straight thumbs, 13 have curved thumbs (</a:t>
            </a:r>
            <a:r>
              <a:rPr lang="en-GB" sz="900" dirty="0" err="1">
                <a:latin typeface="Comic Sans MS" panose="030F0702030302020204" pitchFamily="66" charset="0"/>
              </a:rPr>
              <a:t>tt</a:t>
            </a:r>
            <a:r>
              <a:rPr lang="en-GB" sz="900" dirty="0">
                <a:latin typeface="Comic Sans MS" panose="030F0702030302020204" pitchFamily="66" charset="0"/>
              </a:rPr>
              <a:t>)</a:t>
            </a:r>
          </a:p>
          <a:p>
            <a:r>
              <a:rPr lang="en-GB" sz="900" dirty="0">
                <a:latin typeface="Comic Sans MS" panose="030F0702030302020204" pitchFamily="66" charset="0"/>
              </a:rPr>
              <a:t>Use the H-W equation to calculate the frequency of alleles</a:t>
            </a:r>
          </a:p>
          <a:p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2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5031997"/>
              </p:ext>
            </p:extLst>
          </p:nvPr>
        </p:nvGraphicFramePr>
        <p:xfrm>
          <a:off x="5024213" y="484443"/>
          <a:ext cx="4757925" cy="3129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0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77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932"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Comic Sans MS" panose="030F0702030302020204" pitchFamily="66" charset="0"/>
                        </a:rPr>
                        <a:t>Method of Isolation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Comic Sans MS" panose="030F0702030302020204" pitchFamily="66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32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Species occupy different parts of the habitat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32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Species exist in the same area, but reproduce at different times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32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Species exist in the same area, but do not respond to each others’ courtship behaviour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32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Species have become isolated due</a:t>
                      </a:r>
                      <a:r>
                        <a:rPr lang="en-GB" sz="1000" baseline="0" dirty="0">
                          <a:latin typeface="Comic Sans MS" panose="030F0702030302020204" pitchFamily="66" charset="0"/>
                        </a:rPr>
                        <a:t> to: mountain range, river, stretch of ocean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32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Species</a:t>
                      </a:r>
                      <a:r>
                        <a:rPr lang="en-GB" sz="1000" baseline="0" dirty="0">
                          <a:latin typeface="Comic Sans MS" panose="030F0702030302020204" pitchFamily="66" charset="0"/>
                        </a:rPr>
                        <a:t> co-exist but there are physical reasons that prevent them from copulating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32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In some species, hybrids</a:t>
                      </a:r>
                      <a:r>
                        <a:rPr lang="en-GB" sz="1000" baseline="0" dirty="0">
                          <a:latin typeface="Comic Sans MS" panose="030F0702030302020204" pitchFamily="66" charset="0"/>
                        </a:rPr>
                        <a:t> are produced, but they do not survive long enough to breed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669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Comic Sans MS" panose="030F0702030302020204" pitchFamily="66" charset="0"/>
                        </a:rPr>
                        <a:t>Hybrids survive to reproductive</a:t>
                      </a:r>
                      <a:r>
                        <a:rPr lang="en-GB" sz="1000" baseline="0" dirty="0">
                          <a:latin typeface="Comic Sans MS" panose="030F0702030302020204" pitchFamily="66" charset="0"/>
                        </a:rPr>
                        <a:t> age, but cannot reproduce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4952206" y="3707817"/>
            <a:ext cx="4829933" cy="31121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Describe the process of speciation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14483" y="480690"/>
            <a:ext cx="1813387" cy="198275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5" tIns="45718" rIns="91435" bIns="45718" rtlCol="0" anchor="t"/>
          <a:lstStyle/>
          <a:p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Define the term species</a:t>
            </a:r>
          </a:p>
        </p:txBody>
      </p:sp>
    </p:spTree>
    <p:extLst>
      <p:ext uri="{BB962C8B-B14F-4D97-AF65-F5344CB8AC3E}">
        <p14:creationId xmlns:p14="http://schemas.microsoft.com/office/powerpoint/2010/main" val="628946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 KP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KP" id="{25F99B14-5589-4CF8-B15A-C7486BCCE8C3}" vid="{24AB864B-080C-4AFC-8E3D-2E7CA5A5E2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KP</Template>
  <TotalTime>2219</TotalTime>
  <Words>534</Words>
  <Application>Microsoft Office PowerPoint</Application>
  <PresentationFormat>Custom</PresentationFormat>
  <Paragraphs>250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Comic Sans MS</vt:lpstr>
      <vt:lpstr>Theme KP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John Madejski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 Porter</dc:creator>
  <cp:lastModifiedBy>Ms J Fenn</cp:lastModifiedBy>
  <cp:revision>89</cp:revision>
  <cp:lastPrinted>2018-05-01T08:18:48Z</cp:lastPrinted>
  <dcterms:created xsi:type="dcterms:W3CDTF">2013-02-22T13:32:47Z</dcterms:created>
  <dcterms:modified xsi:type="dcterms:W3CDTF">2020-11-10T15:39:43Z</dcterms:modified>
</cp:coreProperties>
</file>