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59" r:id="rId5"/>
    <p:sldId id="267" r:id="rId6"/>
    <p:sldId id="262" r:id="rId7"/>
    <p:sldId id="263" r:id="rId8"/>
    <p:sldId id="264" r:id="rId9"/>
    <p:sldId id="265" r:id="rId10"/>
    <p:sldId id="266" r:id="rId11"/>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21818-E75A-458F-AC5B-0E9A2C76B835}"/>
              </a:ext>
            </a:extLst>
          </p:cNvPr>
          <p:cNvSpPr>
            <a:spLocks noGrp="1"/>
          </p:cNvSpPr>
          <p:nvPr>
            <p:ph type="ctrTitle"/>
          </p:nvPr>
        </p:nvSpPr>
        <p:spPr>
          <a:xfrm>
            <a:off x="448056" y="448056"/>
            <a:ext cx="11292840" cy="3401568"/>
          </a:xfrm>
        </p:spPr>
        <p:txBody>
          <a:bodyPr anchor="b">
            <a:normAutofit/>
          </a:bodyPr>
          <a:lstStyle>
            <a:lvl1pPr algn="l">
              <a:defRPr sz="6400">
                <a:solidFill>
                  <a:schemeClr val="tx2"/>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6EE64DE-978B-4F95-BB3C-D027D8008748}"/>
              </a:ext>
            </a:extLst>
          </p:cNvPr>
          <p:cNvSpPr>
            <a:spLocks noGrp="1"/>
          </p:cNvSpPr>
          <p:nvPr>
            <p:ph type="subTitle" idx="1"/>
          </p:nvPr>
        </p:nvSpPr>
        <p:spPr>
          <a:xfrm>
            <a:off x="448056" y="4471416"/>
            <a:ext cx="11292840" cy="1481328"/>
          </a:xfrm>
        </p:spPr>
        <p:txBody>
          <a:bodyPr/>
          <a:lstStyle>
            <a:lvl1pPr marL="0" indent="0" algn="l">
              <a:lnSpc>
                <a:spcPct val="120000"/>
              </a:lnSpc>
              <a:buNone/>
              <a:defRPr sz="2400">
                <a:solidFill>
                  <a:schemeClr val="tx2">
                    <a:alpha val="5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8" name="Straight Connector 7">
            <a:extLst>
              <a:ext uri="{FF2B5EF4-FFF2-40B4-BE49-F238E27FC236}">
                <a16:creationId xmlns:a16="http://schemas.microsoft.com/office/drawing/2014/main" id="{C66CC717-08C5-4F3E-B8AA-BA93C8755982}"/>
              </a:ext>
            </a:extLst>
          </p:cNvPr>
          <p:cNvCxnSpPr>
            <a:cxnSpLocks/>
          </p:cNvCxnSpPr>
          <p:nvPr/>
        </p:nvCxnSpPr>
        <p:spPr>
          <a:xfrm>
            <a:off x="449400" y="4122000"/>
            <a:ext cx="112932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896B5700-AA45-4E20-8BE5-27620411303F}"/>
              </a:ext>
            </a:extLst>
          </p:cNvPr>
          <p:cNvSpPr>
            <a:spLocks noGrp="1"/>
          </p:cNvSpPr>
          <p:nvPr>
            <p:ph type="ftr" sz="quarter" idx="3"/>
          </p:nvPr>
        </p:nvSpPr>
        <p:spPr>
          <a:xfrm>
            <a:off x="4370832" y="6153912"/>
            <a:ext cx="5397056" cy="502920"/>
          </a:xfrm>
          <a:prstGeom prst="rect">
            <a:avLst/>
          </a:prstGeom>
        </p:spPr>
        <p:txBody>
          <a:bodyPr vert="horz" lIns="0" tIns="0" rIns="91440" bIns="0" rtlCol="0" anchor="ctr"/>
          <a:lstStyle>
            <a:lvl1pPr algn="l">
              <a:defRPr sz="900" cap="all" spc="200" baseline="0">
                <a:solidFill>
                  <a:schemeClr val="tx2">
                    <a:alpha val="55000"/>
                  </a:schemeClr>
                </a:solidFill>
              </a:defRPr>
            </a:lvl1pPr>
          </a:lstStyle>
          <a:p>
            <a:r>
              <a:rPr lang="en-US" spc="200" dirty="0"/>
              <a:t>Sample Footer Text</a:t>
            </a:r>
          </a:p>
        </p:txBody>
      </p:sp>
      <p:sp>
        <p:nvSpPr>
          <p:cNvPr id="10" name="Slide Number Placeholder 5">
            <a:extLst>
              <a:ext uri="{FF2B5EF4-FFF2-40B4-BE49-F238E27FC236}">
                <a16:creationId xmlns:a16="http://schemas.microsoft.com/office/drawing/2014/main" id="{7C5B7199-CC00-4D38-8B48-F8A539112985}"/>
              </a:ext>
            </a:extLst>
          </p:cNvPr>
          <p:cNvSpPr>
            <a:spLocks noGrp="1"/>
          </p:cNvSpPr>
          <p:nvPr>
            <p:ph type="sldNum" sz="quarter" idx="4"/>
          </p:nvPr>
        </p:nvSpPr>
        <p:spPr>
          <a:xfrm>
            <a:off x="10238232" y="6153912"/>
            <a:ext cx="1510856" cy="502920"/>
          </a:xfrm>
          <a:prstGeom prst="rect">
            <a:avLst/>
          </a:prstGeom>
        </p:spPr>
        <p:txBody>
          <a:bodyPr vert="horz" lIns="0" tIns="0" rIns="0" bIns="0" rtlCol="0" anchor="ctr"/>
          <a:lstStyle>
            <a:lvl1pPr algn="r">
              <a:defRPr sz="900">
                <a:solidFill>
                  <a:schemeClr val="tx2">
                    <a:alpha val="55000"/>
                  </a:schemeClr>
                </a:solidFill>
              </a:defRPr>
            </a:lvl1pPr>
          </a:lstStyle>
          <a:p>
            <a:fld id="{0D309695-DEC3-40DA-9DF5-330280C9D0E8}" type="slidenum">
              <a:rPr lang="en-US" smtClean="0"/>
              <a:pPr/>
              <a:t>‹#›</a:t>
            </a:fld>
            <a:endParaRPr lang="en-US" dirty="0"/>
          </a:p>
        </p:txBody>
      </p:sp>
      <p:sp>
        <p:nvSpPr>
          <p:cNvPr id="11" name="Date Placeholder 3">
            <a:extLst>
              <a:ext uri="{FF2B5EF4-FFF2-40B4-BE49-F238E27FC236}">
                <a16:creationId xmlns:a16="http://schemas.microsoft.com/office/drawing/2014/main" id="{16BC76EC-3453-4CE0-A71D-BD21940757B4}"/>
              </a:ext>
            </a:extLst>
          </p:cNvPr>
          <p:cNvSpPr>
            <a:spLocks noGrp="1"/>
          </p:cNvSpPr>
          <p:nvPr>
            <p:ph type="dt" sz="half" idx="2"/>
          </p:nvPr>
        </p:nvSpPr>
        <p:spPr>
          <a:xfrm>
            <a:off x="442912" y="6152968"/>
            <a:ext cx="3457576" cy="502920"/>
          </a:xfrm>
          <a:prstGeom prst="rect">
            <a:avLst/>
          </a:prstGeom>
        </p:spPr>
        <p:txBody>
          <a:bodyPr wrap="square" lIns="0" tIns="0" rIns="0" bIns="0" anchor="ctr" anchorCtr="0">
            <a:normAutofit/>
          </a:bodyPr>
          <a:lstStyle>
            <a:lvl1pPr>
              <a:defRPr sz="900" cap="all" spc="200" baseline="0">
                <a:solidFill>
                  <a:schemeClr val="tx1">
                    <a:alpha val="55000"/>
                  </a:schemeClr>
                </a:solidFill>
              </a:defRPr>
            </a:lvl1pPr>
          </a:lstStyle>
          <a:p>
            <a:fld id="{8256C2ED-54A4-480D-B5C8-65C0D62359B9}" type="datetime2">
              <a:rPr lang="en-US" smtClean="0"/>
              <a:pPr/>
              <a:t>Thursday, May 25, 2023</a:t>
            </a:fld>
            <a:endParaRPr lang="en-US" dirty="0"/>
          </a:p>
        </p:txBody>
      </p:sp>
    </p:spTree>
    <p:extLst>
      <p:ext uri="{BB962C8B-B14F-4D97-AF65-F5344CB8AC3E}">
        <p14:creationId xmlns:p14="http://schemas.microsoft.com/office/powerpoint/2010/main" val="1407835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733FC-38A1-463C-BF3D-0D99784E02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2AFD076A-A004-4560-A43B-028624E20D17}"/>
              </a:ext>
            </a:extLst>
          </p:cNvPr>
          <p:cNvSpPr>
            <a:spLocks noGrp="1"/>
          </p:cNvSpPr>
          <p:nvPr>
            <p:ph type="body" orient="vert" idx="1"/>
          </p:nvPr>
        </p:nvSpPr>
        <p:spPr>
          <a:xfrm>
            <a:off x="448056" y="1956816"/>
            <a:ext cx="11301984" cy="39959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FCFBA60-9309-4F2A-9FA9-305C4AFBECAF}"/>
              </a:ext>
            </a:extLst>
          </p:cNvPr>
          <p:cNvSpPr>
            <a:spLocks noGrp="1"/>
          </p:cNvSpPr>
          <p:nvPr>
            <p:ph type="dt" sz="half" idx="10"/>
          </p:nvPr>
        </p:nvSpPr>
        <p:spPr>
          <a:xfrm>
            <a:off x="438912" y="6153912"/>
            <a:ext cx="3456432" cy="502920"/>
          </a:xfrm>
          <a:prstGeom prst="rect">
            <a:avLst/>
          </a:prstGeom>
        </p:spPr>
        <p:txBody>
          <a:bodyPr/>
          <a:lstStyle/>
          <a:p>
            <a:fld id="{53CF612A-4CB0-4F57-9A87-F049CECB184D}" type="datetime2">
              <a:rPr lang="en-US" smtClean="0"/>
              <a:t>Thursday, May 25, 2023</a:t>
            </a:fld>
            <a:endParaRPr lang="en-US"/>
          </a:p>
        </p:txBody>
      </p:sp>
      <p:sp>
        <p:nvSpPr>
          <p:cNvPr id="5" name="Footer Placeholder 4">
            <a:extLst>
              <a:ext uri="{FF2B5EF4-FFF2-40B4-BE49-F238E27FC236}">
                <a16:creationId xmlns:a16="http://schemas.microsoft.com/office/drawing/2014/main" id="{491BF451-928F-4E55-8A76-111D0E21121F}"/>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B5EC161-BA80-4E93-AEB1-B61E38C098BB}"/>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378892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44E3E-5EFE-4FCB-86A2-5E20CC6525EC}"/>
              </a:ext>
            </a:extLst>
          </p:cNvPr>
          <p:cNvSpPr>
            <a:spLocks noGrp="1"/>
          </p:cNvSpPr>
          <p:nvPr>
            <p:ph type="title" orient="vert"/>
          </p:nvPr>
        </p:nvSpPr>
        <p:spPr>
          <a:xfrm>
            <a:off x="10232136" y="448056"/>
            <a:ext cx="1581912" cy="550468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95005E-2E0C-4200-BF29-1135A35EE9B9}"/>
              </a:ext>
            </a:extLst>
          </p:cNvPr>
          <p:cNvSpPr>
            <a:spLocks noGrp="1"/>
          </p:cNvSpPr>
          <p:nvPr>
            <p:ph type="body" orient="vert" idx="1"/>
          </p:nvPr>
        </p:nvSpPr>
        <p:spPr>
          <a:xfrm>
            <a:off x="438912" y="438912"/>
            <a:ext cx="9436608" cy="55046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12BBBED-3B21-4271-BC0F-BBA258B59D48}"/>
              </a:ext>
            </a:extLst>
          </p:cNvPr>
          <p:cNvSpPr>
            <a:spLocks noGrp="1"/>
          </p:cNvSpPr>
          <p:nvPr>
            <p:ph type="dt" sz="half" idx="10"/>
          </p:nvPr>
        </p:nvSpPr>
        <p:spPr>
          <a:xfrm>
            <a:off x="438912" y="6153912"/>
            <a:ext cx="3456432" cy="502920"/>
          </a:xfrm>
          <a:prstGeom prst="rect">
            <a:avLst/>
          </a:prstGeom>
        </p:spPr>
        <p:txBody>
          <a:bodyPr/>
          <a:lstStyle/>
          <a:p>
            <a:fld id="{8F397F40-C8F7-4897-A6B8-241042F913A9}" type="datetime2">
              <a:rPr lang="en-US" smtClean="0"/>
              <a:t>Thursday, May 25, 2023</a:t>
            </a:fld>
            <a:endParaRPr lang="en-US"/>
          </a:p>
        </p:txBody>
      </p:sp>
      <p:sp>
        <p:nvSpPr>
          <p:cNvPr id="5" name="Footer Placeholder 4">
            <a:extLst>
              <a:ext uri="{FF2B5EF4-FFF2-40B4-BE49-F238E27FC236}">
                <a16:creationId xmlns:a16="http://schemas.microsoft.com/office/drawing/2014/main" id="{2D89CED5-56F3-4943-8143-918F7A860CD4}"/>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09C87180-7248-4741-8E3B-9AAFB414DD95}"/>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1298739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B7685-BDD9-488F-B082-33592E0F1364}"/>
              </a:ext>
            </a:extLst>
          </p:cNvPr>
          <p:cNvSpPr>
            <a:spLocks noGrp="1"/>
          </p:cNvSpPr>
          <p:nvPr>
            <p:ph type="title"/>
          </p:nvPr>
        </p:nvSpPr>
        <p:spPr/>
        <p:txBody>
          <a:bodyPr wrap="square"/>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E9CB5FF-7FB5-4B8A-BF1C-48765D40B4C0}"/>
              </a:ext>
            </a:extLst>
          </p:cNvPr>
          <p:cNvSpPr>
            <a:spLocks noGrp="1"/>
          </p:cNvSpPr>
          <p:nvPr>
            <p:ph idx="1"/>
          </p:nvPr>
        </p:nvSpPr>
        <p:spPr>
          <a:xfrm>
            <a:off x="448056" y="1735200"/>
            <a:ext cx="11293200" cy="3783013"/>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a:extLst>
              <a:ext uri="{FF2B5EF4-FFF2-40B4-BE49-F238E27FC236}">
                <a16:creationId xmlns:a16="http://schemas.microsoft.com/office/drawing/2014/main" id="{BDA03860-F8F0-4186-B5D0-72C935B2C2A9}"/>
              </a:ext>
            </a:extLst>
          </p:cNvPr>
          <p:cNvSpPr>
            <a:spLocks noGrp="1"/>
          </p:cNvSpPr>
          <p:nvPr>
            <p:ph type="ftr" sz="quarter" idx="3"/>
          </p:nvPr>
        </p:nvSpPr>
        <p:spPr>
          <a:xfrm>
            <a:off x="4370832" y="6153912"/>
            <a:ext cx="5397056" cy="502920"/>
          </a:xfrm>
          <a:prstGeom prst="rect">
            <a:avLst/>
          </a:prstGeom>
        </p:spPr>
        <p:txBody>
          <a:bodyPr vert="horz" lIns="0" tIns="0" rIns="91440" bIns="0" rtlCol="0" anchor="ctr"/>
          <a:lstStyle>
            <a:lvl1pPr algn="l">
              <a:defRPr sz="900" cap="all" spc="200" baseline="0">
                <a:solidFill>
                  <a:schemeClr val="tx2">
                    <a:alpha val="55000"/>
                  </a:schemeClr>
                </a:solidFill>
              </a:defRPr>
            </a:lvl1pPr>
          </a:lstStyle>
          <a:p>
            <a:r>
              <a:rPr lang="en-US" spc="200" dirty="0"/>
              <a:t>Sample Footer Text</a:t>
            </a:r>
          </a:p>
        </p:txBody>
      </p:sp>
      <p:sp>
        <p:nvSpPr>
          <p:cNvPr id="8" name="Slide Number Placeholder 5">
            <a:extLst>
              <a:ext uri="{FF2B5EF4-FFF2-40B4-BE49-F238E27FC236}">
                <a16:creationId xmlns:a16="http://schemas.microsoft.com/office/drawing/2014/main" id="{60B9D802-9E36-42DA-B6CA-6C937CBE8A94}"/>
              </a:ext>
            </a:extLst>
          </p:cNvPr>
          <p:cNvSpPr>
            <a:spLocks noGrp="1"/>
          </p:cNvSpPr>
          <p:nvPr>
            <p:ph type="sldNum" sz="quarter" idx="4"/>
          </p:nvPr>
        </p:nvSpPr>
        <p:spPr>
          <a:xfrm>
            <a:off x="10238232" y="6153912"/>
            <a:ext cx="1510856" cy="502920"/>
          </a:xfrm>
          <a:prstGeom prst="rect">
            <a:avLst/>
          </a:prstGeom>
        </p:spPr>
        <p:txBody>
          <a:bodyPr vert="horz" lIns="0" tIns="0" rIns="0" bIns="0" rtlCol="0" anchor="ctr"/>
          <a:lstStyle>
            <a:lvl1pPr algn="r">
              <a:defRPr sz="900">
                <a:solidFill>
                  <a:schemeClr val="tx2">
                    <a:alpha val="55000"/>
                  </a:schemeClr>
                </a:solidFill>
              </a:defRPr>
            </a:lvl1pPr>
          </a:lstStyle>
          <a:p>
            <a:fld id="{0D309695-DEC3-40DA-9DF5-330280C9D0E8}" type="slidenum">
              <a:rPr lang="en-US" smtClean="0"/>
              <a:pPr/>
              <a:t>‹#›</a:t>
            </a:fld>
            <a:endParaRPr lang="en-US" dirty="0"/>
          </a:p>
        </p:txBody>
      </p:sp>
      <p:sp>
        <p:nvSpPr>
          <p:cNvPr id="9" name="Date Placeholder 3">
            <a:extLst>
              <a:ext uri="{FF2B5EF4-FFF2-40B4-BE49-F238E27FC236}">
                <a16:creationId xmlns:a16="http://schemas.microsoft.com/office/drawing/2014/main" id="{C227B5A7-BF66-4C50-9DAD-A24070310B83}"/>
              </a:ext>
            </a:extLst>
          </p:cNvPr>
          <p:cNvSpPr>
            <a:spLocks noGrp="1"/>
          </p:cNvSpPr>
          <p:nvPr>
            <p:ph type="dt" sz="half" idx="2"/>
          </p:nvPr>
        </p:nvSpPr>
        <p:spPr>
          <a:xfrm>
            <a:off x="442912" y="6152968"/>
            <a:ext cx="3457576" cy="502920"/>
          </a:xfrm>
          <a:prstGeom prst="rect">
            <a:avLst/>
          </a:prstGeom>
        </p:spPr>
        <p:txBody>
          <a:bodyPr wrap="square" lIns="0" tIns="0" rIns="0" bIns="0" anchor="ctr" anchorCtr="0">
            <a:normAutofit/>
          </a:bodyPr>
          <a:lstStyle>
            <a:lvl1pPr>
              <a:defRPr sz="900" cap="all" spc="200" baseline="0">
                <a:solidFill>
                  <a:schemeClr val="tx1">
                    <a:alpha val="55000"/>
                  </a:schemeClr>
                </a:solidFill>
              </a:defRPr>
            </a:lvl1pPr>
          </a:lstStyle>
          <a:p>
            <a:fld id="{8256C2ED-54A4-480D-B5C8-65C0D62359B9}" type="datetime2">
              <a:rPr lang="en-US" smtClean="0"/>
              <a:pPr/>
              <a:t>Thursday, May 25, 2023</a:t>
            </a:fld>
            <a:endParaRPr lang="en-US" dirty="0"/>
          </a:p>
        </p:txBody>
      </p:sp>
    </p:spTree>
    <p:extLst>
      <p:ext uri="{BB962C8B-B14F-4D97-AF65-F5344CB8AC3E}">
        <p14:creationId xmlns:p14="http://schemas.microsoft.com/office/powerpoint/2010/main" val="1502567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2B8D-DB20-44D1-84BC-F76685913380}"/>
              </a:ext>
            </a:extLst>
          </p:cNvPr>
          <p:cNvSpPr>
            <a:spLocks noGrp="1"/>
          </p:cNvSpPr>
          <p:nvPr>
            <p:ph type="title"/>
          </p:nvPr>
        </p:nvSpPr>
        <p:spPr>
          <a:xfrm>
            <a:off x="448056" y="448056"/>
            <a:ext cx="11311128" cy="3401568"/>
          </a:xfrm>
        </p:spPr>
        <p:txBody>
          <a:bodyPr anchor="b">
            <a:normAutofit/>
          </a:bodyPr>
          <a:lstStyle>
            <a:lvl1pPr>
              <a:defRPr sz="6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594C298-618E-4642-8F2B-8DD253ED5C06}"/>
              </a:ext>
            </a:extLst>
          </p:cNvPr>
          <p:cNvSpPr>
            <a:spLocks noGrp="1"/>
          </p:cNvSpPr>
          <p:nvPr>
            <p:ph type="body" idx="1"/>
          </p:nvPr>
        </p:nvSpPr>
        <p:spPr>
          <a:xfrm>
            <a:off x="448056" y="4471416"/>
            <a:ext cx="11292840" cy="1481328"/>
          </a:xfrm>
        </p:spPr>
        <p:txBody>
          <a:bodyPr/>
          <a:lstStyle>
            <a:lvl1pPr marL="0" indent="0">
              <a:lnSpc>
                <a:spcPct val="120000"/>
              </a:lnSpc>
              <a:buNone/>
              <a:defRPr sz="2400">
                <a:solidFill>
                  <a:schemeClr val="tx2">
                    <a:alpha val="5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B3ECD5-2EEA-457B-9C93-36F8AF368EC7}"/>
              </a:ext>
            </a:extLst>
          </p:cNvPr>
          <p:cNvSpPr>
            <a:spLocks noGrp="1"/>
          </p:cNvSpPr>
          <p:nvPr>
            <p:ph type="dt" sz="half" idx="10"/>
          </p:nvPr>
        </p:nvSpPr>
        <p:spPr>
          <a:xfrm>
            <a:off x="438912" y="6153912"/>
            <a:ext cx="3456432" cy="502920"/>
          </a:xfrm>
          <a:prstGeom prst="rect">
            <a:avLst/>
          </a:prstGeom>
        </p:spPr>
        <p:txBody>
          <a:bodyPr/>
          <a:lstStyle/>
          <a:p>
            <a:fld id="{10EDCA73-0A86-4195-A787-75037827079D}" type="datetime2">
              <a:rPr lang="en-US" smtClean="0"/>
              <a:t>Thursday, May 25, 2023</a:t>
            </a:fld>
            <a:endParaRPr lang="en-US"/>
          </a:p>
        </p:txBody>
      </p:sp>
      <p:sp>
        <p:nvSpPr>
          <p:cNvPr id="5" name="Footer Placeholder 4">
            <a:extLst>
              <a:ext uri="{FF2B5EF4-FFF2-40B4-BE49-F238E27FC236}">
                <a16:creationId xmlns:a16="http://schemas.microsoft.com/office/drawing/2014/main" id="{D79A15D4-F172-4025-9290-C8F5D419720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3926CD73-9984-4E1D-BD74-37115C1F4C57}"/>
              </a:ext>
            </a:extLst>
          </p:cNvPr>
          <p:cNvSpPr>
            <a:spLocks noGrp="1"/>
          </p:cNvSpPr>
          <p:nvPr>
            <p:ph type="sldNum" sz="quarter" idx="12"/>
          </p:nvPr>
        </p:nvSpPr>
        <p:spPr/>
        <p:txBody>
          <a:bodyPr rIns="219456"/>
          <a:lstStyle/>
          <a:p>
            <a:fld id="{0D309695-DEC3-40DA-9DF5-330280C9D0E8}" type="slidenum">
              <a:rPr lang="en-US" smtClean="0"/>
              <a:t>‹#›</a:t>
            </a:fld>
            <a:endParaRPr lang="en-US"/>
          </a:p>
        </p:txBody>
      </p:sp>
      <p:cxnSp>
        <p:nvCxnSpPr>
          <p:cNvPr id="8" name="Straight Connector 7">
            <a:extLst>
              <a:ext uri="{FF2B5EF4-FFF2-40B4-BE49-F238E27FC236}">
                <a16:creationId xmlns:a16="http://schemas.microsoft.com/office/drawing/2014/main" id="{E99FAD47-5E44-4EE5-A422-A77593F8F3A3}"/>
              </a:ext>
            </a:extLst>
          </p:cNvPr>
          <p:cNvCxnSpPr>
            <a:cxnSpLocks/>
          </p:cNvCxnSpPr>
          <p:nvPr/>
        </p:nvCxnSpPr>
        <p:spPr>
          <a:xfrm>
            <a:off x="449400" y="4122000"/>
            <a:ext cx="112932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2398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74E41-AB27-418C-AA9E-8F863DDE362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8B9E10A-E18D-4122-A71B-0A22F695E076}"/>
              </a:ext>
            </a:extLst>
          </p:cNvPr>
          <p:cNvSpPr>
            <a:spLocks noGrp="1"/>
          </p:cNvSpPr>
          <p:nvPr>
            <p:ph sz="half" idx="1"/>
          </p:nvPr>
        </p:nvSpPr>
        <p:spPr>
          <a:xfrm>
            <a:off x="448056" y="1735200"/>
            <a:ext cx="5431536" cy="4214750"/>
          </a:xfrm>
        </p:spPr>
        <p:txBody>
          <a:bodyPr/>
          <a:lstStyle>
            <a:lvl1pPr marL="450000">
              <a:defRPr/>
            </a:lvl1pPr>
            <a:lvl2pPr marL="900000">
              <a:defRPr/>
            </a:lvl2pPr>
            <a:lvl3pPr marL="1350000">
              <a:defRPr/>
            </a:lvl3pPr>
            <a:lvl4pPr marL="1800000">
              <a:defRPr/>
            </a:lvl4pPr>
            <a:lvl5pPr marL="225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0CB980D-2720-431B-88C8-4D837023BBFF}"/>
              </a:ext>
            </a:extLst>
          </p:cNvPr>
          <p:cNvSpPr>
            <a:spLocks noGrp="1"/>
          </p:cNvSpPr>
          <p:nvPr>
            <p:ph sz="half" idx="2"/>
          </p:nvPr>
        </p:nvSpPr>
        <p:spPr>
          <a:xfrm>
            <a:off x="6309360" y="1735200"/>
            <a:ext cx="5431536" cy="4214750"/>
          </a:xfrm>
        </p:spPr>
        <p:txBody>
          <a:bodyPr/>
          <a:lstStyle>
            <a:lvl2pPr marL="900000">
              <a:defRPr/>
            </a:lvl2pPr>
            <a:lvl3pPr marL="1350000">
              <a:defRPr/>
            </a:lvl3pPr>
            <a:lvl4pPr marL="1800000">
              <a:defRPr/>
            </a:lvl4pPr>
            <a:lvl5pPr marL="243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E8EB211-F6F7-4C53-B25F-F1EBF7A8BF4E}"/>
              </a:ext>
            </a:extLst>
          </p:cNvPr>
          <p:cNvSpPr>
            <a:spLocks noGrp="1"/>
          </p:cNvSpPr>
          <p:nvPr>
            <p:ph type="dt" sz="half" idx="10"/>
          </p:nvPr>
        </p:nvSpPr>
        <p:spPr>
          <a:xfrm>
            <a:off x="438912" y="6153912"/>
            <a:ext cx="3456432" cy="502920"/>
          </a:xfrm>
          <a:prstGeom prst="rect">
            <a:avLst/>
          </a:prstGeom>
        </p:spPr>
        <p:txBody>
          <a:bodyPr/>
          <a:lstStyle/>
          <a:p>
            <a:fld id="{83C75374-B296-498E-A935-80631EA9020D}" type="datetime2">
              <a:rPr lang="en-US" smtClean="0"/>
              <a:t>Thursday, May 25, 2023</a:t>
            </a:fld>
            <a:endParaRPr lang="en-US"/>
          </a:p>
        </p:txBody>
      </p:sp>
      <p:sp>
        <p:nvSpPr>
          <p:cNvPr id="6" name="Footer Placeholder 5">
            <a:extLst>
              <a:ext uri="{FF2B5EF4-FFF2-40B4-BE49-F238E27FC236}">
                <a16:creationId xmlns:a16="http://schemas.microsoft.com/office/drawing/2014/main" id="{D0AA830D-482E-415E-B855-D561B94BDC2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2D7FB2AC-9F49-4D35-8C5E-ECECC6B13134}"/>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327153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25D59-DC0A-4295-8714-902B54B983AF}"/>
              </a:ext>
            </a:extLst>
          </p:cNvPr>
          <p:cNvSpPr>
            <a:spLocks noGrp="1"/>
          </p:cNvSpPr>
          <p:nvPr>
            <p:ph type="title"/>
          </p:nvPr>
        </p:nvSpPr>
        <p:spPr>
          <a:xfrm>
            <a:off x="448056" y="388800"/>
            <a:ext cx="11311128" cy="114120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67A33E2-E7AE-4E37-9DF1-69697E45D2A7}"/>
              </a:ext>
            </a:extLst>
          </p:cNvPr>
          <p:cNvSpPr>
            <a:spLocks noGrp="1"/>
          </p:cNvSpPr>
          <p:nvPr>
            <p:ph type="body" idx="1"/>
          </p:nvPr>
        </p:nvSpPr>
        <p:spPr>
          <a:xfrm>
            <a:off x="448056" y="1774952"/>
            <a:ext cx="5431536" cy="612648"/>
          </a:xfrm>
        </p:spPr>
        <p:txBody>
          <a:bodyPr anchor="t">
            <a:normAutofit/>
          </a:bodyPr>
          <a:lstStyle>
            <a:lvl1pPr marL="0" indent="0">
              <a:lnSpc>
                <a:spcPct val="100000"/>
              </a:lnSpc>
              <a:buNone/>
              <a:defRPr sz="2000" b="0" i="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2E79D5-E651-4B82-AFAA-DE6E16AC3EB8}"/>
              </a:ext>
            </a:extLst>
          </p:cNvPr>
          <p:cNvSpPr>
            <a:spLocks noGrp="1"/>
          </p:cNvSpPr>
          <p:nvPr>
            <p:ph sz="half" idx="2"/>
          </p:nvPr>
        </p:nvSpPr>
        <p:spPr>
          <a:xfrm>
            <a:off x="448056" y="2752344"/>
            <a:ext cx="5431536"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1A91196-F771-42C3-A726-A4ECF561FFF3}"/>
              </a:ext>
            </a:extLst>
          </p:cNvPr>
          <p:cNvSpPr>
            <a:spLocks noGrp="1"/>
          </p:cNvSpPr>
          <p:nvPr>
            <p:ph type="body" sz="quarter" idx="3"/>
          </p:nvPr>
        </p:nvSpPr>
        <p:spPr>
          <a:xfrm>
            <a:off x="6309360" y="1774952"/>
            <a:ext cx="5431536" cy="612648"/>
          </a:xfrm>
        </p:spPr>
        <p:txBody>
          <a:bodyPr anchor="t">
            <a:normAutofit/>
          </a:bodyPr>
          <a:lstStyle>
            <a:lvl1pPr marL="0" indent="0">
              <a:lnSpc>
                <a:spcPct val="100000"/>
              </a:lnSpc>
              <a:buNone/>
              <a:defRPr sz="2000" b="0" i="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76BA18-D373-4B5F-B812-5D5E4C2378E7}"/>
              </a:ext>
            </a:extLst>
          </p:cNvPr>
          <p:cNvSpPr>
            <a:spLocks noGrp="1"/>
          </p:cNvSpPr>
          <p:nvPr>
            <p:ph sz="quarter" idx="4"/>
          </p:nvPr>
        </p:nvSpPr>
        <p:spPr>
          <a:xfrm>
            <a:off x="6309360" y="2752344"/>
            <a:ext cx="5431536"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F395D0EB-9F99-4C95-ADA6-AC6B493CCA9D}"/>
              </a:ext>
            </a:extLst>
          </p:cNvPr>
          <p:cNvSpPr>
            <a:spLocks noGrp="1"/>
          </p:cNvSpPr>
          <p:nvPr>
            <p:ph type="dt" sz="half" idx="10"/>
          </p:nvPr>
        </p:nvSpPr>
        <p:spPr>
          <a:xfrm>
            <a:off x="438912" y="6153912"/>
            <a:ext cx="3456432" cy="502920"/>
          </a:xfrm>
          <a:prstGeom prst="rect">
            <a:avLst/>
          </a:prstGeom>
        </p:spPr>
        <p:txBody>
          <a:bodyPr/>
          <a:lstStyle/>
          <a:p>
            <a:fld id="{B098B728-214A-4ABC-8432-5B3A5A66A987}" type="datetime2">
              <a:rPr lang="en-US" smtClean="0"/>
              <a:t>Thursday, May 25, 2023</a:t>
            </a:fld>
            <a:endParaRPr lang="en-US" dirty="0"/>
          </a:p>
        </p:txBody>
      </p:sp>
      <p:sp>
        <p:nvSpPr>
          <p:cNvPr id="8" name="Footer Placeholder 7">
            <a:extLst>
              <a:ext uri="{FF2B5EF4-FFF2-40B4-BE49-F238E27FC236}">
                <a16:creationId xmlns:a16="http://schemas.microsoft.com/office/drawing/2014/main" id="{27EB69A9-1E48-4683-8873-D888C39E6EEE}"/>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F57E419C-3010-4562-BA4B-ECBC2DBE629E}"/>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796651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58066-A255-4886-A4B0-2AC829A768F3}"/>
              </a:ext>
            </a:extLst>
          </p:cNvPr>
          <p:cNvSpPr>
            <a:spLocks noGrp="1"/>
          </p:cNvSpPr>
          <p:nvPr>
            <p:ph type="title"/>
          </p:nvPr>
        </p:nvSpPr>
        <p:spPr>
          <a:xfrm>
            <a:off x="448056" y="388800"/>
            <a:ext cx="11311128" cy="5559552"/>
          </a:xfrm>
        </p:spPr>
        <p:txBody>
          <a:bodyPr wrap="square"/>
          <a:lstStyle/>
          <a:p>
            <a:r>
              <a:rPr lang="en-US"/>
              <a:t>Click to edit Master title style</a:t>
            </a:r>
            <a:endParaRPr lang="en-US" dirty="0"/>
          </a:p>
        </p:txBody>
      </p:sp>
      <p:sp>
        <p:nvSpPr>
          <p:cNvPr id="3" name="Date Placeholder 2">
            <a:extLst>
              <a:ext uri="{FF2B5EF4-FFF2-40B4-BE49-F238E27FC236}">
                <a16:creationId xmlns:a16="http://schemas.microsoft.com/office/drawing/2014/main" id="{2068D80A-6560-46E3-AF30-9CEC54EA747C}"/>
              </a:ext>
            </a:extLst>
          </p:cNvPr>
          <p:cNvSpPr>
            <a:spLocks noGrp="1"/>
          </p:cNvSpPr>
          <p:nvPr>
            <p:ph type="dt" sz="half" idx="10"/>
          </p:nvPr>
        </p:nvSpPr>
        <p:spPr>
          <a:xfrm>
            <a:off x="438912" y="6153912"/>
            <a:ext cx="3456432" cy="502920"/>
          </a:xfrm>
          <a:prstGeom prst="rect">
            <a:avLst/>
          </a:prstGeom>
        </p:spPr>
        <p:txBody>
          <a:bodyPr/>
          <a:lstStyle/>
          <a:p>
            <a:fld id="{015F02D0-6806-43AF-9888-2359BF40C204}" type="datetime2">
              <a:rPr lang="en-US" smtClean="0"/>
              <a:t>Thursday, May 25, 2023</a:t>
            </a:fld>
            <a:endParaRPr lang="en-US"/>
          </a:p>
        </p:txBody>
      </p:sp>
      <p:sp>
        <p:nvSpPr>
          <p:cNvPr id="4" name="Footer Placeholder 3">
            <a:extLst>
              <a:ext uri="{FF2B5EF4-FFF2-40B4-BE49-F238E27FC236}">
                <a16:creationId xmlns:a16="http://schemas.microsoft.com/office/drawing/2014/main" id="{4AB673C2-FB1E-46F5-8CFB-93B9DB807075}"/>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91E2120-410F-4382-81AB-37F161F72150}"/>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1289332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802222-E41B-48E7-BF06-5C5509D621C0}"/>
              </a:ext>
            </a:extLst>
          </p:cNvPr>
          <p:cNvSpPr>
            <a:spLocks noGrp="1"/>
          </p:cNvSpPr>
          <p:nvPr>
            <p:ph type="dt" sz="half" idx="10"/>
          </p:nvPr>
        </p:nvSpPr>
        <p:spPr>
          <a:xfrm>
            <a:off x="438912" y="6153912"/>
            <a:ext cx="3456432" cy="502920"/>
          </a:xfrm>
          <a:prstGeom prst="rect">
            <a:avLst/>
          </a:prstGeom>
        </p:spPr>
        <p:txBody>
          <a:bodyPr/>
          <a:lstStyle/>
          <a:p>
            <a:fld id="{8EE14D2D-B1AF-4197-82D6-FC1F8BD05681}" type="datetime2">
              <a:rPr lang="en-US" smtClean="0"/>
              <a:t>Thursday, May 25, 2023</a:t>
            </a:fld>
            <a:endParaRPr lang="en-US"/>
          </a:p>
        </p:txBody>
      </p:sp>
      <p:sp>
        <p:nvSpPr>
          <p:cNvPr id="3" name="Footer Placeholder 2">
            <a:extLst>
              <a:ext uri="{FF2B5EF4-FFF2-40B4-BE49-F238E27FC236}">
                <a16:creationId xmlns:a16="http://schemas.microsoft.com/office/drawing/2014/main" id="{17A636E3-B721-46E8-882F-C123530F0FE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C4FC1178-3E0E-449A-B799-009C04C069AF}"/>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3099541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23392-4FF4-4922-A14E-8AA23A9BDD70}"/>
              </a:ext>
            </a:extLst>
          </p:cNvPr>
          <p:cNvSpPr>
            <a:spLocks noGrp="1"/>
          </p:cNvSpPr>
          <p:nvPr>
            <p:ph type="title"/>
          </p:nvPr>
        </p:nvSpPr>
        <p:spPr>
          <a:xfrm>
            <a:off x="448056" y="388800"/>
            <a:ext cx="3447288" cy="1069848"/>
          </a:xfrm>
        </p:spPr>
        <p:txBody>
          <a:bodyPr wrap="square"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04FB38E-5055-4C9B-9A3B-A7B3A4887944}"/>
              </a:ext>
            </a:extLst>
          </p:cNvPr>
          <p:cNvSpPr>
            <a:spLocks noGrp="1"/>
          </p:cNvSpPr>
          <p:nvPr>
            <p:ph idx="1"/>
          </p:nvPr>
        </p:nvSpPr>
        <p:spPr>
          <a:xfrm>
            <a:off x="4370832" y="393192"/>
            <a:ext cx="7379208" cy="5559552"/>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9E2EC2DB-2ED3-408C-BFF2-F413C9D8F91E}"/>
              </a:ext>
            </a:extLst>
          </p:cNvPr>
          <p:cNvSpPr>
            <a:spLocks noGrp="1"/>
          </p:cNvSpPr>
          <p:nvPr>
            <p:ph type="body" sz="half" idx="2"/>
          </p:nvPr>
        </p:nvSpPr>
        <p:spPr>
          <a:xfrm>
            <a:off x="448056" y="1733550"/>
            <a:ext cx="3447288" cy="421919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374FDF-3000-4B2C-AC88-8CE34D680596}"/>
              </a:ext>
            </a:extLst>
          </p:cNvPr>
          <p:cNvSpPr>
            <a:spLocks noGrp="1"/>
          </p:cNvSpPr>
          <p:nvPr>
            <p:ph type="dt" sz="half" idx="10"/>
          </p:nvPr>
        </p:nvSpPr>
        <p:spPr>
          <a:xfrm>
            <a:off x="438912" y="6153912"/>
            <a:ext cx="3456432" cy="502920"/>
          </a:xfrm>
          <a:prstGeom prst="rect">
            <a:avLst/>
          </a:prstGeom>
        </p:spPr>
        <p:txBody>
          <a:bodyPr/>
          <a:lstStyle/>
          <a:p>
            <a:fld id="{98771CEB-9838-4245-91B8-EFBAFE2D8B44}" type="datetime2">
              <a:rPr lang="en-US" smtClean="0"/>
              <a:t>Thursday, May 25, 2023</a:t>
            </a:fld>
            <a:endParaRPr lang="en-US"/>
          </a:p>
        </p:txBody>
      </p:sp>
      <p:sp>
        <p:nvSpPr>
          <p:cNvPr id="6" name="Footer Placeholder 5">
            <a:extLst>
              <a:ext uri="{FF2B5EF4-FFF2-40B4-BE49-F238E27FC236}">
                <a16:creationId xmlns:a16="http://schemas.microsoft.com/office/drawing/2014/main" id="{0DA0B7F4-5B8C-49BD-9BDA-FCBD13E24227}"/>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502BC00-0803-4A53-8657-91CE0DB80E54}"/>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3948247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C2A98-C272-40D9-B75A-77A3D58678E0}"/>
              </a:ext>
            </a:extLst>
          </p:cNvPr>
          <p:cNvSpPr>
            <a:spLocks noGrp="1"/>
          </p:cNvSpPr>
          <p:nvPr>
            <p:ph type="title"/>
          </p:nvPr>
        </p:nvSpPr>
        <p:spPr>
          <a:xfrm>
            <a:off x="448056" y="388800"/>
            <a:ext cx="3447288" cy="1069848"/>
          </a:xfrm>
        </p:spPr>
        <p:txBody>
          <a:bodyPr wrap="square"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AD50DAC-9AC3-4A9A-91B7-6C95E4362561}"/>
              </a:ext>
            </a:extLst>
          </p:cNvPr>
          <p:cNvSpPr>
            <a:spLocks noGrp="1"/>
          </p:cNvSpPr>
          <p:nvPr>
            <p:ph type="pic" idx="1"/>
          </p:nvPr>
        </p:nvSpPr>
        <p:spPr>
          <a:xfrm>
            <a:off x="4370832" y="441324"/>
            <a:ext cx="7373112" cy="551141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3721B04-C243-49A9-B5D3-483379290943}"/>
              </a:ext>
            </a:extLst>
          </p:cNvPr>
          <p:cNvSpPr>
            <a:spLocks noGrp="1"/>
          </p:cNvSpPr>
          <p:nvPr>
            <p:ph type="body" sz="half" idx="2"/>
          </p:nvPr>
        </p:nvSpPr>
        <p:spPr>
          <a:xfrm>
            <a:off x="448056" y="1735200"/>
            <a:ext cx="3447288" cy="421475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8E949C-DD35-44F6-B45A-35134D7E1299}"/>
              </a:ext>
            </a:extLst>
          </p:cNvPr>
          <p:cNvSpPr>
            <a:spLocks noGrp="1"/>
          </p:cNvSpPr>
          <p:nvPr>
            <p:ph type="dt" sz="half" idx="10"/>
          </p:nvPr>
        </p:nvSpPr>
        <p:spPr>
          <a:xfrm>
            <a:off x="438912" y="6153912"/>
            <a:ext cx="3456432" cy="502920"/>
          </a:xfrm>
          <a:prstGeom prst="rect">
            <a:avLst/>
          </a:prstGeom>
        </p:spPr>
        <p:txBody>
          <a:bodyPr/>
          <a:lstStyle/>
          <a:p>
            <a:fld id="{51D3F6BF-A585-41F8-88DF-7E5D069F892A}" type="datetime2">
              <a:rPr lang="en-US" smtClean="0"/>
              <a:t>Thursday, May 25, 2023</a:t>
            </a:fld>
            <a:endParaRPr lang="en-US"/>
          </a:p>
        </p:txBody>
      </p:sp>
      <p:sp>
        <p:nvSpPr>
          <p:cNvPr id="6" name="Footer Placeholder 5">
            <a:extLst>
              <a:ext uri="{FF2B5EF4-FFF2-40B4-BE49-F238E27FC236}">
                <a16:creationId xmlns:a16="http://schemas.microsoft.com/office/drawing/2014/main" id="{6BC70102-4B8E-4FEC-9BB7-97FDC1EABF8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086693AF-08A9-4388-A9B8-174D53955998}"/>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4183547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DDBCE8-F60C-4E3A-83C0-BDE8DD2DE1FD}"/>
              </a:ext>
            </a:extLst>
          </p:cNvPr>
          <p:cNvSpPr>
            <a:spLocks noGrp="1"/>
          </p:cNvSpPr>
          <p:nvPr>
            <p:ph type="title"/>
          </p:nvPr>
        </p:nvSpPr>
        <p:spPr>
          <a:xfrm>
            <a:off x="448056" y="388800"/>
            <a:ext cx="11301984" cy="1141200"/>
          </a:xfrm>
          <a:prstGeom prst="rect">
            <a:avLst/>
          </a:prstGeom>
        </p:spPr>
        <p:txBody>
          <a:bodyPr vert="horz" lIns="0" tIns="0" rIns="0" bIns="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4BBC57F-72F2-48BC-B1EE-1F2C6155D72E}"/>
              </a:ext>
            </a:extLst>
          </p:cNvPr>
          <p:cNvSpPr>
            <a:spLocks noGrp="1"/>
          </p:cNvSpPr>
          <p:nvPr>
            <p:ph type="body" idx="1"/>
          </p:nvPr>
        </p:nvSpPr>
        <p:spPr>
          <a:xfrm>
            <a:off x="448056" y="1733550"/>
            <a:ext cx="11293200" cy="3783013"/>
          </a:xfrm>
          <a:prstGeom prst="rect">
            <a:avLst/>
          </a:prstGeom>
        </p:spPr>
        <p:txBody>
          <a:bodyPr vert="horz" lIns="0" tIns="0" rIns="9144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30FBC45-A4BC-4EE5-82B1-8BC79122559A}"/>
              </a:ext>
            </a:extLst>
          </p:cNvPr>
          <p:cNvSpPr>
            <a:spLocks noGrp="1"/>
          </p:cNvSpPr>
          <p:nvPr>
            <p:ph type="ftr" sz="quarter" idx="3"/>
          </p:nvPr>
        </p:nvSpPr>
        <p:spPr>
          <a:xfrm>
            <a:off x="4370832" y="6153912"/>
            <a:ext cx="5397056" cy="502920"/>
          </a:xfrm>
          <a:prstGeom prst="rect">
            <a:avLst/>
          </a:prstGeom>
        </p:spPr>
        <p:txBody>
          <a:bodyPr vert="horz" lIns="0" tIns="0" rIns="91440" bIns="0" rtlCol="0" anchor="ctr"/>
          <a:lstStyle>
            <a:lvl1pPr algn="l">
              <a:defRPr sz="900" cap="all" spc="200" baseline="0">
                <a:solidFill>
                  <a:schemeClr val="tx2">
                    <a:alpha val="55000"/>
                  </a:schemeClr>
                </a:solidFill>
              </a:defRPr>
            </a:lvl1pPr>
          </a:lstStyle>
          <a:p>
            <a:r>
              <a:rPr lang="en-US" spc="200" dirty="0"/>
              <a:t>Sample Footer Text</a:t>
            </a:r>
          </a:p>
        </p:txBody>
      </p:sp>
      <p:sp>
        <p:nvSpPr>
          <p:cNvPr id="6" name="Slide Number Placeholder 5">
            <a:extLst>
              <a:ext uri="{FF2B5EF4-FFF2-40B4-BE49-F238E27FC236}">
                <a16:creationId xmlns:a16="http://schemas.microsoft.com/office/drawing/2014/main" id="{725E1300-1995-409E-B058-59180872B694}"/>
              </a:ext>
            </a:extLst>
          </p:cNvPr>
          <p:cNvSpPr>
            <a:spLocks noGrp="1"/>
          </p:cNvSpPr>
          <p:nvPr>
            <p:ph type="sldNum" sz="quarter" idx="4"/>
          </p:nvPr>
        </p:nvSpPr>
        <p:spPr>
          <a:xfrm>
            <a:off x="10238232" y="6153912"/>
            <a:ext cx="1510856" cy="502920"/>
          </a:xfrm>
          <a:prstGeom prst="rect">
            <a:avLst/>
          </a:prstGeom>
        </p:spPr>
        <p:txBody>
          <a:bodyPr vert="horz" lIns="0" tIns="0" rIns="0" bIns="0" rtlCol="0" anchor="ctr"/>
          <a:lstStyle>
            <a:lvl1pPr algn="r">
              <a:defRPr sz="900">
                <a:solidFill>
                  <a:schemeClr val="tx2">
                    <a:alpha val="55000"/>
                  </a:schemeClr>
                </a:solidFill>
              </a:defRPr>
            </a:lvl1pPr>
          </a:lstStyle>
          <a:p>
            <a:fld id="{0D309695-DEC3-40DA-9DF5-330280C9D0E8}" type="slidenum">
              <a:rPr lang="en-US" smtClean="0"/>
              <a:pPr/>
              <a:t>‹#›</a:t>
            </a:fld>
            <a:endParaRPr lang="en-US" dirty="0"/>
          </a:p>
        </p:txBody>
      </p:sp>
      <p:sp>
        <p:nvSpPr>
          <p:cNvPr id="10" name="Date Placeholder 3">
            <a:extLst>
              <a:ext uri="{FF2B5EF4-FFF2-40B4-BE49-F238E27FC236}">
                <a16:creationId xmlns:a16="http://schemas.microsoft.com/office/drawing/2014/main" id="{639030E9-7F3B-403F-96B2-7C2C627C30A0}"/>
              </a:ext>
            </a:extLst>
          </p:cNvPr>
          <p:cNvSpPr>
            <a:spLocks noGrp="1"/>
          </p:cNvSpPr>
          <p:nvPr>
            <p:ph type="dt" sz="half" idx="2"/>
          </p:nvPr>
        </p:nvSpPr>
        <p:spPr>
          <a:xfrm>
            <a:off x="442912" y="6152968"/>
            <a:ext cx="3457576" cy="502920"/>
          </a:xfrm>
          <a:prstGeom prst="rect">
            <a:avLst/>
          </a:prstGeom>
        </p:spPr>
        <p:txBody>
          <a:bodyPr wrap="square" lIns="0" tIns="0" rIns="0" bIns="0" anchor="ctr" anchorCtr="0">
            <a:normAutofit/>
          </a:bodyPr>
          <a:lstStyle>
            <a:lvl1pPr>
              <a:defRPr sz="900" cap="all" spc="200" baseline="0">
                <a:solidFill>
                  <a:schemeClr val="tx1">
                    <a:alpha val="55000"/>
                  </a:schemeClr>
                </a:solidFill>
              </a:defRPr>
            </a:lvl1pPr>
          </a:lstStyle>
          <a:p>
            <a:fld id="{8256C2ED-54A4-480D-B5C8-65C0D62359B9}" type="datetime2">
              <a:rPr lang="en-US" smtClean="0"/>
              <a:pPr/>
              <a:t>Thursday, May 25, 2023</a:t>
            </a:fld>
            <a:endParaRPr lang="en-US" dirty="0"/>
          </a:p>
        </p:txBody>
      </p:sp>
    </p:spTree>
    <p:extLst>
      <p:ext uri="{BB962C8B-B14F-4D97-AF65-F5344CB8AC3E}">
        <p14:creationId xmlns:p14="http://schemas.microsoft.com/office/powerpoint/2010/main" val="2344806948"/>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sldNum="0" hdr="0" ftr="0" dt="0"/>
  <p:txStyles>
    <p:titleStyle>
      <a:lvl1pPr algn="l" defTabSz="914400" rtl="0" eaLnBrk="1" latinLnBrk="0" hangingPunct="1">
        <a:lnSpc>
          <a:spcPct val="90000"/>
        </a:lnSpc>
        <a:spcBef>
          <a:spcPct val="0"/>
        </a:spcBef>
        <a:buNone/>
        <a:defRPr sz="3200" i="1" kern="1200">
          <a:solidFill>
            <a:schemeClr val="tx2"/>
          </a:solidFill>
          <a:latin typeface="+mj-lt"/>
          <a:ea typeface="+mj-ea"/>
          <a:cs typeface="+mj-cs"/>
        </a:defRPr>
      </a:lvl1pPr>
    </p:titleStyle>
    <p:bodyStyle>
      <a:lvl1pPr marL="450000" indent="-448056" algn="l" defTabSz="914400" rtl="0" eaLnBrk="1" latinLnBrk="0" hangingPunct="1">
        <a:lnSpc>
          <a:spcPct val="120000"/>
        </a:lnSpc>
        <a:spcBef>
          <a:spcPts val="1000"/>
        </a:spcBef>
        <a:buFont typeface="Calibri Light" panose="020F0302020204030204" pitchFamily="34" charset="0"/>
        <a:buChar char="→"/>
        <a:defRPr sz="2200" kern="1200">
          <a:solidFill>
            <a:schemeClr val="tx2">
              <a:alpha val="55000"/>
            </a:schemeClr>
          </a:solidFill>
          <a:latin typeface="+mn-lt"/>
          <a:ea typeface="+mn-ea"/>
          <a:cs typeface="+mn-cs"/>
        </a:defRPr>
      </a:lvl1pPr>
      <a:lvl2pPr marL="900000" indent="-448056" algn="l" defTabSz="914400" rtl="0" eaLnBrk="1" latinLnBrk="0" hangingPunct="1">
        <a:lnSpc>
          <a:spcPct val="120000"/>
        </a:lnSpc>
        <a:spcBef>
          <a:spcPts val="500"/>
        </a:spcBef>
        <a:buFont typeface="Calibri Light" panose="020F0302020204030204" pitchFamily="34" charset="0"/>
        <a:buChar char="→"/>
        <a:defRPr sz="2200" kern="1200">
          <a:solidFill>
            <a:schemeClr val="tx2">
              <a:alpha val="55000"/>
            </a:schemeClr>
          </a:solidFill>
          <a:latin typeface="+mn-lt"/>
          <a:ea typeface="+mn-ea"/>
          <a:cs typeface="+mn-cs"/>
        </a:defRPr>
      </a:lvl2pPr>
      <a:lvl3pPr marL="1350000" indent="-448056" algn="l" defTabSz="914400" rtl="0" eaLnBrk="1" latinLnBrk="0" hangingPunct="1">
        <a:lnSpc>
          <a:spcPct val="120000"/>
        </a:lnSpc>
        <a:spcBef>
          <a:spcPts val="500"/>
        </a:spcBef>
        <a:buFont typeface="Calibri Light" panose="020F0302020204030204" pitchFamily="34" charset="0"/>
        <a:buChar char="→"/>
        <a:defRPr sz="2200" kern="1200">
          <a:solidFill>
            <a:schemeClr val="tx2">
              <a:alpha val="55000"/>
            </a:schemeClr>
          </a:solidFill>
          <a:latin typeface="+mn-lt"/>
          <a:ea typeface="+mn-ea"/>
          <a:cs typeface="+mn-cs"/>
        </a:defRPr>
      </a:lvl3pPr>
      <a:lvl4pPr marL="1800000" indent="-448056" algn="l" defTabSz="914400" rtl="0" eaLnBrk="1" latinLnBrk="0" hangingPunct="1">
        <a:lnSpc>
          <a:spcPct val="120000"/>
        </a:lnSpc>
        <a:spcBef>
          <a:spcPts val="500"/>
        </a:spcBef>
        <a:buFont typeface="Calibri Light" panose="020F0302020204030204" pitchFamily="34" charset="0"/>
        <a:buChar char="→"/>
        <a:defRPr sz="2200" kern="1200">
          <a:solidFill>
            <a:schemeClr val="tx2">
              <a:alpha val="55000"/>
            </a:schemeClr>
          </a:solidFill>
          <a:latin typeface="+mn-lt"/>
          <a:ea typeface="+mn-ea"/>
          <a:cs typeface="+mn-cs"/>
        </a:defRPr>
      </a:lvl4pPr>
      <a:lvl5pPr marL="2250000" indent="-448056" algn="l" defTabSz="914400" rtl="0" eaLnBrk="1" latinLnBrk="0" hangingPunct="1">
        <a:lnSpc>
          <a:spcPct val="120000"/>
        </a:lnSpc>
        <a:spcBef>
          <a:spcPts val="500"/>
        </a:spcBef>
        <a:buFont typeface="Calibri Light" panose="020F0302020204030204" pitchFamily="34" charset="0"/>
        <a:buChar char="→"/>
        <a:defRPr sz="2200" kern="1200">
          <a:solidFill>
            <a:schemeClr val="tx2">
              <a:alpha val="5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2E5B6AE-5EFE-45F0-A2AE-ED771CA3D7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A2C57E-DC42-15DF-6A85-824D1D74419D}"/>
              </a:ext>
            </a:extLst>
          </p:cNvPr>
          <p:cNvSpPr>
            <a:spLocks noGrp="1"/>
          </p:cNvSpPr>
          <p:nvPr>
            <p:ph type="ctrTitle"/>
          </p:nvPr>
        </p:nvSpPr>
        <p:spPr>
          <a:xfrm>
            <a:off x="448055" y="662400"/>
            <a:ext cx="11293200" cy="1000800"/>
          </a:xfrm>
        </p:spPr>
        <p:txBody>
          <a:bodyPr anchor="ctr">
            <a:normAutofit/>
          </a:bodyPr>
          <a:lstStyle/>
          <a:p>
            <a:r>
              <a:rPr lang="en-GB" dirty="0">
                <a:latin typeface="Comic Sans MS" panose="030F0702030302020204" pitchFamily="66" charset="0"/>
              </a:rPr>
              <a:t>Writing an Artist Link</a:t>
            </a:r>
          </a:p>
        </p:txBody>
      </p:sp>
      <p:sp>
        <p:nvSpPr>
          <p:cNvPr id="3" name="Subtitle 2">
            <a:extLst>
              <a:ext uri="{FF2B5EF4-FFF2-40B4-BE49-F238E27FC236}">
                <a16:creationId xmlns:a16="http://schemas.microsoft.com/office/drawing/2014/main" id="{BDD9B687-DF2B-16B2-1A03-7524A56F63CD}"/>
              </a:ext>
            </a:extLst>
          </p:cNvPr>
          <p:cNvSpPr>
            <a:spLocks noGrp="1"/>
          </p:cNvSpPr>
          <p:nvPr>
            <p:ph type="subTitle" idx="1"/>
          </p:nvPr>
        </p:nvSpPr>
        <p:spPr>
          <a:xfrm>
            <a:off x="448055" y="1652400"/>
            <a:ext cx="11293200" cy="984885"/>
          </a:xfrm>
        </p:spPr>
        <p:txBody>
          <a:bodyPr anchor="ctr">
            <a:normAutofit fontScale="85000" lnSpcReduction="10000"/>
          </a:bodyPr>
          <a:lstStyle/>
          <a:p>
            <a:pPr>
              <a:lnSpc>
                <a:spcPct val="110000"/>
              </a:lnSpc>
            </a:pPr>
            <a:r>
              <a:rPr lang="en-GB" sz="5900" dirty="0">
                <a:latin typeface="Comic Sans MS" panose="030F0702030302020204" pitchFamily="66" charset="0"/>
              </a:rPr>
              <a:t>What is it and why do we do them? </a:t>
            </a:r>
          </a:p>
        </p:txBody>
      </p:sp>
      <p:cxnSp>
        <p:nvCxnSpPr>
          <p:cNvPr id="11" name="Straight Connector 10">
            <a:extLst>
              <a:ext uri="{FF2B5EF4-FFF2-40B4-BE49-F238E27FC236}">
                <a16:creationId xmlns:a16="http://schemas.microsoft.com/office/drawing/2014/main" id="{D255B435-D9F3-4A31-B89E-36741390DB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0000" y="450000"/>
            <a:ext cx="112932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D763A5EC-E565-4784-0AB9-5CD69FFF8A0B}"/>
              </a:ext>
            </a:extLst>
          </p:cNvPr>
          <p:cNvPicPr>
            <a:picLocks noChangeAspect="1"/>
          </p:cNvPicPr>
          <p:nvPr/>
        </p:nvPicPr>
        <p:blipFill rotWithShape="1">
          <a:blip r:embed="rId2"/>
          <a:srcRect t="7974" b="28069"/>
          <a:stretch/>
        </p:blipFill>
        <p:spPr>
          <a:xfrm>
            <a:off x="20" y="2959198"/>
            <a:ext cx="12191980" cy="3898801"/>
          </a:xfrm>
          <a:prstGeom prst="rect">
            <a:avLst/>
          </a:prstGeom>
        </p:spPr>
      </p:pic>
    </p:spTree>
    <p:extLst>
      <p:ext uri="{BB962C8B-B14F-4D97-AF65-F5344CB8AC3E}">
        <p14:creationId xmlns:p14="http://schemas.microsoft.com/office/powerpoint/2010/main" val="1861540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000" dirty="0">
                <a:latin typeface="Comic Sans MS" panose="030F0702030302020204" pitchFamily="66" charset="0"/>
              </a:rPr>
              <a:t>Homework</a:t>
            </a:r>
          </a:p>
        </p:txBody>
      </p:sp>
      <p:sp>
        <p:nvSpPr>
          <p:cNvPr id="3" name="Content Placeholder 2"/>
          <p:cNvSpPr>
            <a:spLocks noGrp="1"/>
          </p:cNvSpPr>
          <p:nvPr>
            <p:ph idx="1"/>
          </p:nvPr>
        </p:nvSpPr>
        <p:spPr/>
        <p:txBody>
          <a:bodyPr>
            <a:normAutofit/>
          </a:bodyPr>
          <a:lstStyle/>
          <a:p>
            <a:pPr marL="1944" indent="0">
              <a:buNone/>
            </a:pPr>
            <a:r>
              <a:rPr lang="en-GB" sz="4400" dirty="0">
                <a:latin typeface="Comic Sans MS" panose="030F0702030302020204" pitchFamily="66" charset="0"/>
              </a:rPr>
              <a:t>Complete your first double page artist link.</a:t>
            </a:r>
          </a:p>
          <a:p>
            <a:pPr marL="1944" indent="0">
              <a:buNone/>
            </a:pPr>
            <a:r>
              <a:rPr lang="en-GB" sz="4400" dirty="0">
                <a:latin typeface="Comic Sans MS" panose="030F0702030302020204" pitchFamily="66" charset="0"/>
              </a:rPr>
              <a:t>Details on Show My Homework along with examples of grade 9 artist links. </a:t>
            </a:r>
          </a:p>
        </p:txBody>
      </p:sp>
    </p:spTree>
    <p:extLst>
      <p:ext uri="{BB962C8B-B14F-4D97-AF65-F5344CB8AC3E}">
        <p14:creationId xmlns:p14="http://schemas.microsoft.com/office/powerpoint/2010/main" val="1373207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448BA-D895-1B41-3A2E-7290E1DB4BE3}"/>
              </a:ext>
            </a:extLst>
          </p:cNvPr>
          <p:cNvSpPr>
            <a:spLocks noGrp="1"/>
          </p:cNvSpPr>
          <p:nvPr>
            <p:ph type="title"/>
          </p:nvPr>
        </p:nvSpPr>
        <p:spPr/>
        <p:txBody>
          <a:bodyPr/>
          <a:lstStyle/>
          <a:p>
            <a:r>
              <a:rPr lang="en-GB" dirty="0">
                <a:latin typeface="Comic Sans MS" panose="030F0702030302020204" pitchFamily="66" charset="0"/>
              </a:rPr>
              <a:t>What are artist links for? </a:t>
            </a:r>
          </a:p>
        </p:txBody>
      </p:sp>
      <p:sp>
        <p:nvSpPr>
          <p:cNvPr id="3" name="Content Placeholder 2">
            <a:extLst>
              <a:ext uri="{FF2B5EF4-FFF2-40B4-BE49-F238E27FC236}">
                <a16:creationId xmlns:a16="http://schemas.microsoft.com/office/drawing/2014/main" id="{75251A03-343B-76EF-BE4C-E580F7E556B8}"/>
              </a:ext>
            </a:extLst>
          </p:cNvPr>
          <p:cNvSpPr>
            <a:spLocks noGrp="1"/>
          </p:cNvSpPr>
          <p:nvPr>
            <p:ph idx="1"/>
          </p:nvPr>
        </p:nvSpPr>
        <p:spPr/>
        <p:txBody>
          <a:bodyPr>
            <a:normAutofit/>
          </a:bodyPr>
          <a:lstStyle/>
          <a:p>
            <a:r>
              <a:rPr lang="en-GB" sz="4000" dirty="0">
                <a:latin typeface="Comic Sans MS" panose="030F0702030302020204" pitchFamily="66" charset="0"/>
              </a:rPr>
              <a:t>In pairs, discuss what purpose you think looking a the work of other practitioners may have.</a:t>
            </a:r>
          </a:p>
        </p:txBody>
      </p:sp>
    </p:spTree>
    <p:extLst>
      <p:ext uri="{BB962C8B-B14F-4D97-AF65-F5344CB8AC3E}">
        <p14:creationId xmlns:p14="http://schemas.microsoft.com/office/powerpoint/2010/main" val="1001220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ECBD6-C007-BAF0-1273-CF6186DF02E2}"/>
              </a:ext>
            </a:extLst>
          </p:cNvPr>
          <p:cNvSpPr>
            <a:spLocks noGrp="1"/>
          </p:cNvSpPr>
          <p:nvPr>
            <p:ph type="title"/>
          </p:nvPr>
        </p:nvSpPr>
        <p:spPr/>
        <p:txBody>
          <a:bodyPr/>
          <a:lstStyle/>
          <a:p>
            <a:r>
              <a:rPr lang="en-GB" dirty="0">
                <a:latin typeface="Comic Sans MS" panose="030F0702030302020204" pitchFamily="66" charset="0"/>
              </a:rPr>
              <a:t>We look at the work of other artists in order to:</a:t>
            </a:r>
          </a:p>
        </p:txBody>
      </p:sp>
      <p:sp>
        <p:nvSpPr>
          <p:cNvPr id="3" name="Content Placeholder 2">
            <a:extLst>
              <a:ext uri="{FF2B5EF4-FFF2-40B4-BE49-F238E27FC236}">
                <a16:creationId xmlns:a16="http://schemas.microsoft.com/office/drawing/2014/main" id="{B1FEE69D-9A0D-CEBA-9BC3-75583AC985FB}"/>
              </a:ext>
            </a:extLst>
          </p:cNvPr>
          <p:cNvSpPr>
            <a:spLocks noGrp="1"/>
          </p:cNvSpPr>
          <p:nvPr>
            <p:ph idx="1"/>
          </p:nvPr>
        </p:nvSpPr>
        <p:spPr/>
        <p:txBody>
          <a:bodyPr>
            <a:normAutofit fontScale="77500" lnSpcReduction="20000"/>
          </a:bodyPr>
          <a:lstStyle/>
          <a:p>
            <a:r>
              <a:rPr lang="en-GB" sz="3600" dirty="0">
                <a:latin typeface="Comic Sans MS" panose="030F0702030302020204" pitchFamily="66" charset="0"/>
              </a:rPr>
              <a:t>Diffract our observations and make material developments </a:t>
            </a:r>
          </a:p>
          <a:p>
            <a:r>
              <a:rPr lang="en-GB" sz="3600" dirty="0">
                <a:latin typeface="Comic Sans MS" panose="030F0702030302020204" pitchFamily="66" charset="0"/>
              </a:rPr>
              <a:t>Understand how our subject matter has been used artistically elsewhere</a:t>
            </a:r>
          </a:p>
          <a:p>
            <a:r>
              <a:rPr lang="en-GB" sz="3600" dirty="0">
                <a:latin typeface="Comic Sans MS" panose="030F0702030302020204" pitchFamily="66" charset="0"/>
              </a:rPr>
              <a:t>Broaden our knowledge of artists, culture/nature, processes and materials.</a:t>
            </a:r>
          </a:p>
          <a:p>
            <a:r>
              <a:rPr lang="en-GB" sz="3600" dirty="0">
                <a:latin typeface="Comic Sans MS" panose="030F0702030302020204" pitchFamily="66" charset="0"/>
              </a:rPr>
              <a:t>Help us decide how to make affective use of our primary recordings</a:t>
            </a:r>
          </a:p>
        </p:txBody>
      </p:sp>
    </p:spTree>
    <p:extLst>
      <p:ext uri="{BB962C8B-B14F-4D97-AF65-F5344CB8AC3E}">
        <p14:creationId xmlns:p14="http://schemas.microsoft.com/office/powerpoint/2010/main" val="51285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1C3BE-B73B-1D0C-5631-EF85EA8AD9BA}"/>
              </a:ext>
            </a:extLst>
          </p:cNvPr>
          <p:cNvSpPr>
            <a:spLocks noGrp="1"/>
          </p:cNvSpPr>
          <p:nvPr>
            <p:ph type="title"/>
          </p:nvPr>
        </p:nvSpPr>
        <p:spPr/>
        <p:txBody>
          <a:bodyPr/>
          <a:lstStyle/>
          <a:p>
            <a:r>
              <a:rPr lang="en-GB" dirty="0">
                <a:latin typeface="Comic Sans MS" panose="030F0702030302020204" pitchFamily="66" charset="0"/>
              </a:rPr>
              <a:t>What should an artist link include? </a:t>
            </a:r>
          </a:p>
        </p:txBody>
      </p:sp>
      <p:sp>
        <p:nvSpPr>
          <p:cNvPr id="3" name="Content Placeholder 2">
            <a:extLst>
              <a:ext uri="{FF2B5EF4-FFF2-40B4-BE49-F238E27FC236}">
                <a16:creationId xmlns:a16="http://schemas.microsoft.com/office/drawing/2014/main" id="{E40A6F6E-2A79-ADB3-DF55-82E4BAF5F414}"/>
              </a:ext>
            </a:extLst>
          </p:cNvPr>
          <p:cNvSpPr>
            <a:spLocks noGrp="1"/>
          </p:cNvSpPr>
          <p:nvPr>
            <p:ph idx="1"/>
          </p:nvPr>
        </p:nvSpPr>
        <p:spPr/>
        <p:txBody>
          <a:bodyPr>
            <a:normAutofit fontScale="70000" lnSpcReduction="20000"/>
          </a:bodyPr>
          <a:lstStyle/>
          <a:p>
            <a:r>
              <a:rPr lang="en-GB" sz="3200" dirty="0">
                <a:latin typeface="Comic Sans MS" panose="030F0702030302020204" pitchFamily="66" charset="0"/>
              </a:rPr>
              <a:t>Biographical information – this is the </a:t>
            </a:r>
            <a:r>
              <a:rPr lang="en-GB" sz="3200" b="1" dirty="0">
                <a:latin typeface="Comic Sans MS" panose="030F0702030302020204" pitchFamily="66" charset="0"/>
              </a:rPr>
              <a:t>CONTEXT </a:t>
            </a:r>
            <a:r>
              <a:rPr lang="en-GB" sz="3200" dirty="0">
                <a:latin typeface="Comic Sans MS" panose="030F0702030302020204" pitchFamily="66" charset="0"/>
              </a:rPr>
              <a:t>in which the artists was/is producing work</a:t>
            </a:r>
          </a:p>
          <a:p>
            <a:r>
              <a:rPr lang="en-GB" sz="3200" dirty="0">
                <a:latin typeface="Comic Sans MS" panose="030F0702030302020204" pitchFamily="66" charset="0"/>
              </a:rPr>
              <a:t>Formal </a:t>
            </a:r>
            <a:r>
              <a:rPr lang="en-GB" sz="3200" b="1" dirty="0">
                <a:latin typeface="Comic Sans MS" panose="030F0702030302020204" pitchFamily="66" charset="0"/>
              </a:rPr>
              <a:t>visual analysis </a:t>
            </a:r>
            <a:r>
              <a:rPr lang="en-GB" sz="3200" dirty="0">
                <a:latin typeface="Comic Sans MS" panose="030F0702030302020204" pitchFamily="66" charset="0"/>
              </a:rPr>
              <a:t>of the artists work </a:t>
            </a:r>
          </a:p>
          <a:p>
            <a:r>
              <a:rPr lang="en-GB" sz="3200" dirty="0">
                <a:latin typeface="Comic Sans MS" panose="030F0702030302020204" pitchFamily="66" charset="0"/>
              </a:rPr>
              <a:t>Description and analysis of the artists main themes/concepts and ideas</a:t>
            </a:r>
          </a:p>
          <a:p>
            <a:r>
              <a:rPr lang="en-GB" sz="3200" dirty="0">
                <a:latin typeface="Comic Sans MS" panose="030F0702030302020204" pitchFamily="66" charset="0"/>
              </a:rPr>
              <a:t>Images of the artist’s work.</a:t>
            </a:r>
          </a:p>
          <a:p>
            <a:r>
              <a:rPr lang="en-GB" sz="3200" dirty="0">
                <a:latin typeface="Comic Sans MS" panose="030F0702030302020204" pitchFamily="66" charset="0"/>
              </a:rPr>
              <a:t>Images of YOUR work, with explanation of why your work is related to the artist. </a:t>
            </a:r>
          </a:p>
          <a:p>
            <a:r>
              <a:rPr lang="en-GB" sz="3200" dirty="0">
                <a:latin typeface="Comic Sans MS" panose="030F0702030302020204" pitchFamily="66" charset="0"/>
              </a:rPr>
              <a:t>Detailed description of at least </a:t>
            </a:r>
            <a:r>
              <a:rPr lang="en-GB" sz="3200" b="1" dirty="0">
                <a:latin typeface="Comic Sans MS" panose="030F0702030302020204" pitchFamily="66" charset="0"/>
              </a:rPr>
              <a:t>three</a:t>
            </a:r>
            <a:r>
              <a:rPr lang="en-GB" sz="3200" dirty="0">
                <a:latin typeface="Comic Sans MS" panose="030F0702030302020204" pitchFamily="66" charset="0"/>
              </a:rPr>
              <a:t> pieces of the artists work. </a:t>
            </a:r>
          </a:p>
          <a:p>
            <a:r>
              <a:rPr lang="en-GB" sz="3200" dirty="0">
                <a:latin typeface="Comic Sans MS" panose="030F0702030302020204" pitchFamily="66" charset="0"/>
              </a:rPr>
              <a:t>Paragraph(s) explaining what the artist does that </a:t>
            </a:r>
            <a:r>
              <a:rPr lang="en-GB" sz="3200" b="1" dirty="0">
                <a:latin typeface="Comic Sans MS" panose="030F0702030302020204" pitchFamily="66" charset="0"/>
              </a:rPr>
              <a:t>you</a:t>
            </a:r>
            <a:r>
              <a:rPr lang="en-GB" sz="3200" dirty="0">
                <a:latin typeface="Comic Sans MS" panose="030F0702030302020204" pitchFamily="66" charset="0"/>
              </a:rPr>
              <a:t> would like to explore e.g. materials they use, scale at which they work, concepts they explore etc.  </a:t>
            </a:r>
          </a:p>
        </p:txBody>
      </p:sp>
    </p:spTree>
    <p:extLst>
      <p:ext uri="{BB962C8B-B14F-4D97-AF65-F5344CB8AC3E}">
        <p14:creationId xmlns:p14="http://schemas.microsoft.com/office/powerpoint/2010/main" val="1803110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hoton">
            <a:extLst>
              <a:ext uri="{FF2B5EF4-FFF2-40B4-BE49-F238E27FC236}">
                <a16:creationId xmlns:a16="http://schemas.microsoft.com/office/drawing/2014/main" id="{FD5F6764-1EB0-0F3F-C860-C7680DA03B0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841" t="10222" r="25484" b="3896"/>
          <a:stretch/>
        </p:blipFill>
        <p:spPr bwMode="auto">
          <a:xfrm>
            <a:off x="4273421" y="1235323"/>
            <a:ext cx="3200400" cy="418011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03DB2DA-A0B8-D701-37E1-294C37994614}"/>
              </a:ext>
            </a:extLst>
          </p:cNvPr>
          <p:cNvSpPr txBox="1"/>
          <p:nvPr/>
        </p:nvSpPr>
        <p:spPr>
          <a:xfrm>
            <a:off x="3281551" y="5984603"/>
            <a:ext cx="1256893" cy="369332"/>
          </a:xfrm>
          <a:prstGeom prst="rect">
            <a:avLst/>
          </a:prstGeom>
          <a:solidFill>
            <a:schemeClr val="tx1"/>
          </a:solidFill>
        </p:spPr>
        <p:txBody>
          <a:bodyPr wrap="square" rtlCol="0">
            <a:spAutoFit/>
          </a:bodyPr>
          <a:lstStyle/>
          <a:p>
            <a:r>
              <a:rPr lang="en-GB" dirty="0">
                <a:solidFill>
                  <a:schemeClr val="bg1"/>
                </a:solidFill>
              </a:rPr>
              <a:t>Artist link</a:t>
            </a:r>
          </a:p>
        </p:txBody>
      </p:sp>
      <p:cxnSp>
        <p:nvCxnSpPr>
          <p:cNvPr id="6" name="Straight Arrow Connector 5">
            <a:extLst>
              <a:ext uri="{FF2B5EF4-FFF2-40B4-BE49-F238E27FC236}">
                <a16:creationId xmlns:a16="http://schemas.microsoft.com/office/drawing/2014/main" id="{8A39CFC8-56CB-A11A-20AE-BFE6E8EBDD50}"/>
              </a:ext>
            </a:extLst>
          </p:cNvPr>
          <p:cNvCxnSpPr>
            <a:cxnSpLocks/>
          </p:cNvCxnSpPr>
          <p:nvPr/>
        </p:nvCxnSpPr>
        <p:spPr>
          <a:xfrm flipV="1">
            <a:off x="4437776" y="3724712"/>
            <a:ext cx="1015068" cy="217274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63712370-6B74-820A-B98E-3AAD92A286F3}"/>
              </a:ext>
            </a:extLst>
          </p:cNvPr>
          <p:cNvSpPr txBox="1"/>
          <p:nvPr/>
        </p:nvSpPr>
        <p:spPr>
          <a:xfrm>
            <a:off x="3098391" y="296825"/>
            <a:ext cx="1935004" cy="369332"/>
          </a:xfrm>
          <a:prstGeom prst="rect">
            <a:avLst/>
          </a:prstGeom>
          <a:solidFill>
            <a:schemeClr val="tx1"/>
          </a:solidFill>
        </p:spPr>
        <p:txBody>
          <a:bodyPr wrap="square" rtlCol="0">
            <a:spAutoFit/>
          </a:bodyPr>
          <a:lstStyle/>
          <a:p>
            <a:r>
              <a:rPr lang="en-GB" dirty="0">
                <a:solidFill>
                  <a:schemeClr val="bg1"/>
                </a:solidFill>
              </a:rPr>
              <a:t>Visual Recordings</a:t>
            </a:r>
          </a:p>
        </p:txBody>
      </p:sp>
      <p:cxnSp>
        <p:nvCxnSpPr>
          <p:cNvPr id="8" name="Straight Arrow Connector 7">
            <a:extLst>
              <a:ext uri="{FF2B5EF4-FFF2-40B4-BE49-F238E27FC236}">
                <a16:creationId xmlns:a16="http://schemas.microsoft.com/office/drawing/2014/main" id="{C73037C5-3689-F57D-3424-A566285C4A9C}"/>
              </a:ext>
            </a:extLst>
          </p:cNvPr>
          <p:cNvCxnSpPr>
            <a:cxnSpLocks/>
          </p:cNvCxnSpPr>
          <p:nvPr/>
        </p:nvCxnSpPr>
        <p:spPr>
          <a:xfrm>
            <a:off x="4065893" y="753299"/>
            <a:ext cx="1319839" cy="224996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9D4D7EA1-4C9D-C983-795C-688473693EA2}"/>
              </a:ext>
            </a:extLst>
          </p:cNvPr>
          <p:cNvSpPr txBox="1"/>
          <p:nvPr/>
        </p:nvSpPr>
        <p:spPr>
          <a:xfrm>
            <a:off x="8376463" y="2252857"/>
            <a:ext cx="3401679" cy="923330"/>
          </a:xfrm>
          <a:prstGeom prst="rect">
            <a:avLst/>
          </a:prstGeom>
          <a:solidFill>
            <a:schemeClr val="tx1"/>
          </a:solidFill>
        </p:spPr>
        <p:txBody>
          <a:bodyPr wrap="square" rtlCol="0">
            <a:spAutoFit/>
          </a:bodyPr>
          <a:lstStyle/>
          <a:p>
            <a:r>
              <a:rPr lang="en-GB" dirty="0">
                <a:solidFill>
                  <a:schemeClr val="bg1"/>
                </a:solidFill>
              </a:rPr>
              <a:t>Diffraction pattern made of 1000s of potential material developments. </a:t>
            </a:r>
          </a:p>
        </p:txBody>
      </p:sp>
      <p:cxnSp>
        <p:nvCxnSpPr>
          <p:cNvPr id="14" name="Straight Arrow Connector 13">
            <a:extLst>
              <a:ext uri="{FF2B5EF4-FFF2-40B4-BE49-F238E27FC236}">
                <a16:creationId xmlns:a16="http://schemas.microsoft.com/office/drawing/2014/main" id="{A99DD0ED-72A1-5D3D-42BC-BF317718D733}"/>
              </a:ext>
            </a:extLst>
          </p:cNvPr>
          <p:cNvCxnSpPr>
            <a:cxnSpLocks/>
          </p:cNvCxnSpPr>
          <p:nvPr/>
        </p:nvCxnSpPr>
        <p:spPr>
          <a:xfrm flipH="1">
            <a:off x="6476301" y="2910980"/>
            <a:ext cx="1812022"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B39B92AA-E448-61BF-85C5-10FAC7C835E5}"/>
              </a:ext>
            </a:extLst>
          </p:cNvPr>
          <p:cNvCxnSpPr>
            <a:cxnSpLocks/>
          </p:cNvCxnSpPr>
          <p:nvPr/>
        </p:nvCxnSpPr>
        <p:spPr>
          <a:xfrm flipH="1">
            <a:off x="6937695" y="3293222"/>
            <a:ext cx="1872143" cy="78382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B77ADF3D-D8EA-6EEE-8F3B-498DA09336CC}"/>
              </a:ext>
            </a:extLst>
          </p:cNvPr>
          <p:cNvCxnSpPr>
            <a:cxnSpLocks/>
          </p:cNvCxnSpPr>
          <p:nvPr/>
        </p:nvCxnSpPr>
        <p:spPr>
          <a:xfrm flipH="1">
            <a:off x="6096000" y="3211141"/>
            <a:ext cx="2280463" cy="51357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CB7B81A-7E03-AD1C-49BC-9E37E71FDA44}"/>
              </a:ext>
            </a:extLst>
          </p:cNvPr>
          <p:cNvCxnSpPr>
            <a:cxnSpLocks/>
          </p:cNvCxnSpPr>
          <p:nvPr/>
        </p:nvCxnSpPr>
        <p:spPr>
          <a:xfrm flipH="1">
            <a:off x="6476301" y="2252857"/>
            <a:ext cx="1746309" cy="23028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D7C6E98C-C008-ED6A-B868-B1FA770657FE}"/>
              </a:ext>
            </a:extLst>
          </p:cNvPr>
          <p:cNvSpPr txBox="1"/>
          <p:nvPr/>
        </p:nvSpPr>
        <p:spPr>
          <a:xfrm>
            <a:off x="170380" y="1794280"/>
            <a:ext cx="3200399" cy="1754326"/>
          </a:xfrm>
          <a:prstGeom prst="rect">
            <a:avLst/>
          </a:prstGeom>
          <a:solidFill>
            <a:schemeClr val="tx1"/>
          </a:solidFill>
        </p:spPr>
        <p:txBody>
          <a:bodyPr wrap="square" rtlCol="0">
            <a:spAutoFit/>
          </a:bodyPr>
          <a:lstStyle/>
          <a:p>
            <a:r>
              <a:rPr lang="en-GB" dirty="0">
                <a:solidFill>
                  <a:schemeClr val="bg1"/>
                </a:solidFill>
              </a:rPr>
              <a:t>As with your visual recordings, the more thorough and extensive your artist research and analysis is, the </a:t>
            </a:r>
            <a:r>
              <a:rPr lang="en-GB" b="1" dirty="0">
                <a:solidFill>
                  <a:schemeClr val="bg1"/>
                </a:solidFill>
              </a:rPr>
              <a:t>stronger</a:t>
            </a:r>
            <a:r>
              <a:rPr lang="en-GB" dirty="0">
                <a:solidFill>
                  <a:schemeClr val="bg1"/>
                </a:solidFill>
              </a:rPr>
              <a:t> and more </a:t>
            </a:r>
            <a:r>
              <a:rPr lang="en-GB" b="1" dirty="0">
                <a:solidFill>
                  <a:schemeClr val="bg1"/>
                </a:solidFill>
              </a:rPr>
              <a:t>clear</a:t>
            </a:r>
            <a:r>
              <a:rPr lang="en-GB" dirty="0">
                <a:solidFill>
                  <a:schemeClr val="bg1"/>
                </a:solidFill>
              </a:rPr>
              <a:t> the diffractive pattern will be. </a:t>
            </a:r>
          </a:p>
        </p:txBody>
      </p:sp>
    </p:spTree>
    <p:extLst>
      <p:ext uri="{BB962C8B-B14F-4D97-AF65-F5344CB8AC3E}">
        <p14:creationId xmlns:p14="http://schemas.microsoft.com/office/powerpoint/2010/main" val="1283892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F95D42B-8FD4-6249-4993-F98B721CDAD0}"/>
              </a:ext>
            </a:extLst>
          </p:cNvPr>
          <p:cNvSpPr txBox="1"/>
          <p:nvPr/>
        </p:nvSpPr>
        <p:spPr>
          <a:xfrm>
            <a:off x="209233" y="177281"/>
            <a:ext cx="11659306" cy="64633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200" b="1" dirty="0">
                <a:latin typeface="Comic Sans MS" panose="030F0702030302020204" pitchFamily="66" charset="0"/>
              </a:rPr>
              <a:t>Visual Elements</a:t>
            </a:r>
            <a:endParaRPr lang="en-US" sz="3200" b="1" dirty="0">
              <a:latin typeface="Comic Sans MS" panose="030F0702030302020204" pitchFamily="66" charset="0"/>
              <a:cs typeface="Calibri"/>
            </a:endParaRPr>
          </a:p>
          <a:p>
            <a:endParaRPr lang="en-GB" sz="1600" dirty="0">
              <a:latin typeface="Comic Sans MS" panose="030F0702030302020204" pitchFamily="66" charset="0"/>
              <a:ea typeface="+mn-lt"/>
              <a:cs typeface="+mn-lt"/>
            </a:endParaRPr>
          </a:p>
          <a:p>
            <a:r>
              <a:rPr lang="en-GB" sz="1600" dirty="0">
                <a:latin typeface="Comic Sans MS" panose="030F0702030302020204" pitchFamily="66" charset="0"/>
                <a:ea typeface="+mn-lt"/>
                <a:cs typeface="+mn-lt"/>
              </a:rPr>
              <a:t>The elements of formal analysis are building blocks that can be combined to create a larger structure.</a:t>
            </a:r>
            <a:endParaRPr lang="en-GB" sz="1600" dirty="0">
              <a:latin typeface="Comic Sans MS" panose="030F0702030302020204" pitchFamily="66" charset="0"/>
              <a:cs typeface="Calibri"/>
            </a:endParaRPr>
          </a:p>
          <a:p>
            <a:endParaRPr lang="en-GB" sz="1600" dirty="0">
              <a:latin typeface="Comic Sans MS" panose="030F0702030302020204" pitchFamily="66" charset="0"/>
              <a:ea typeface="+mn-lt"/>
              <a:cs typeface="+mn-lt"/>
            </a:endParaRPr>
          </a:p>
          <a:p>
            <a:r>
              <a:rPr lang="en-GB" sz="1600" b="1" dirty="0">
                <a:latin typeface="Comic Sans MS" panose="030F0702030302020204" pitchFamily="66" charset="0"/>
                <a:ea typeface="+mn-lt"/>
                <a:cs typeface="+mn-lt"/>
              </a:rPr>
              <a:t>Line</a:t>
            </a:r>
            <a:r>
              <a:rPr lang="en-GB" sz="1600" dirty="0">
                <a:latin typeface="Comic Sans MS" panose="030F0702030302020204" pitchFamily="66" charset="0"/>
                <a:ea typeface="+mn-lt"/>
                <a:cs typeface="+mn-lt"/>
              </a:rPr>
              <a:t> is the most basic building block of formal analysis. Line can be used to create more complex shapes or to lead your eye from one area in the composition to another.</a:t>
            </a:r>
            <a:endParaRPr lang="en-GB" sz="1600" dirty="0">
              <a:latin typeface="Comic Sans MS" panose="030F0702030302020204" pitchFamily="66" charset="0"/>
              <a:cs typeface="Calibri"/>
            </a:endParaRPr>
          </a:p>
          <a:p>
            <a:endParaRPr lang="en-GB" sz="1600" dirty="0">
              <a:latin typeface="Comic Sans MS" panose="030F0702030302020204" pitchFamily="66" charset="0"/>
              <a:ea typeface="+mn-lt"/>
              <a:cs typeface="+mn-lt"/>
            </a:endParaRPr>
          </a:p>
          <a:p>
            <a:r>
              <a:rPr lang="en-GB" sz="1600" b="1" dirty="0">
                <a:latin typeface="Comic Sans MS" panose="030F0702030302020204" pitchFamily="66" charset="0"/>
                <a:ea typeface="+mn-lt"/>
                <a:cs typeface="+mn-lt"/>
              </a:rPr>
              <a:t>Value</a:t>
            </a:r>
            <a:r>
              <a:rPr lang="en-GB" sz="1600" dirty="0">
                <a:latin typeface="Comic Sans MS" panose="030F0702030302020204" pitchFamily="66" charset="0"/>
                <a:ea typeface="+mn-lt"/>
                <a:cs typeface="+mn-lt"/>
              </a:rPr>
              <a:t> is the degree of light and dark in a design. It is the contrast between black and white and all the tones in between. Value can be used with colour as well as black and white. Contrast is the extreme changes between values.</a:t>
            </a:r>
            <a:endParaRPr lang="en-GB" sz="1600" dirty="0">
              <a:latin typeface="Comic Sans MS" panose="030F0702030302020204" pitchFamily="66" charset="0"/>
              <a:cs typeface="Calibri"/>
            </a:endParaRPr>
          </a:p>
          <a:p>
            <a:endParaRPr lang="en-GB" sz="1600" dirty="0">
              <a:latin typeface="Comic Sans MS" panose="030F0702030302020204" pitchFamily="66" charset="0"/>
              <a:ea typeface="+mn-lt"/>
              <a:cs typeface="+mn-lt"/>
            </a:endParaRPr>
          </a:p>
          <a:p>
            <a:r>
              <a:rPr lang="en-GB" sz="1600" b="1" dirty="0">
                <a:latin typeface="Comic Sans MS" panose="030F0702030302020204" pitchFamily="66" charset="0"/>
                <a:ea typeface="+mn-lt"/>
                <a:cs typeface="+mn-lt"/>
              </a:rPr>
              <a:t>Shapes</a:t>
            </a:r>
            <a:r>
              <a:rPr lang="en-GB" sz="1600" dirty="0">
                <a:latin typeface="Comic Sans MS" panose="030F0702030302020204" pitchFamily="66" charset="0"/>
                <a:ea typeface="+mn-lt"/>
                <a:cs typeface="+mn-lt"/>
              </a:rPr>
              <a:t> are created when lines are combined to form a square, triangle, or circle. Shapes can be organic (irregular shapes found in nature) or geometric (shapes with strong lines and angles such as circles, triangles, and squares).</a:t>
            </a:r>
            <a:endParaRPr lang="en-GB" sz="1600" dirty="0">
              <a:latin typeface="Comic Sans MS" panose="030F0702030302020204" pitchFamily="66" charset="0"/>
              <a:cs typeface="Calibri"/>
            </a:endParaRPr>
          </a:p>
          <a:p>
            <a:endParaRPr lang="en-GB" sz="1600" dirty="0">
              <a:latin typeface="Comic Sans MS" panose="030F0702030302020204" pitchFamily="66" charset="0"/>
              <a:ea typeface="+mn-lt"/>
              <a:cs typeface="+mn-lt"/>
            </a:endParaRPr>
          </a:p>
          <a:p>
            <a:r>
              <a:rPr lang="en-GB" sz="1600" b="1" dirty="0">
                <a:latin typeface="Comic Sans MS" panose="030F0702030302020204" pitchFamily="66" charset="0"/>
                <a:ea typeface="+mn-lt"/>
                <a:cs typeface="+mn-lt"/>
              </a:rPr>
              <a:t>Forms</a:t>
            </a:r>
            <a:r>
              <a:rPr lang="en-GB" sz="1600" dirty="0">
                <a:latin typeface="Comic Sans MS" panose="030F0702030302020204" pitchFamily="66" charset="0"/>
                <a:ea typeface="+mn-lt"/>
                <a:cs typeface="+mn-lt"/>
              </a:rPr>
              <a:t> are three-dimensional shapes with length, width, and depth. Spheres, cylinders, boxes and pyramids are forms.</a:t>
            </a:r>
            <a:endParaRPr lang="en-GB" sz="1600" dirty="0">
              <a:latin typeface="Comic Sans MS" panose="030F0702030302020204" pitchFamily="66" charset="0"/>
              <a:cs typeface="Calibri"/>
            </a:endParaRPr>
          </a:p>
          <a:p>
            <a:endParaRPr lang="en-GB" sz="1600" dirty="0">
              <a:latin typeface="Comic Sans MS" panose="030F0702030302020204" pitchFamily="66" charset="0"/>
              <a:ea typeface="+mn-lt"/>
              <a:cs typeface="+mn-lt"/>
            </a:endParaRPr>
          </a:p>
          <a:p>
            <a:r>
              <a:rPr lang="en-GB" sz="1600" b="1" dirty="0">
                <a:latin typeface="Comic Sans MS" panose="030F0702030302020204" pitchFamily="66" charset="0"/>
                <a:ea typeface="+mn-lt"/>
                <a:cs typeface="+mn-lt"/>
              </a:rPr>
              <a:t>Space</a:t>
            </a:r>
            <a:r>
              <a:rPr lang="en-GB" sz="1600" dirty="0">
                <a:latin typeface="Comic Sans MS" panose="030F0702030302020204" pitchFamily="66" charset="0"/>
                <a:ea typeface="+mn-lt"/>
                <a:cs typeface="+mn-lt"/>
              </a:rPr>
              <a:t> is the area between and around objects. Increasing or decreasing the amount of space around an object affects the way we view that object.</a:t>
            </a:r>
            <a:endParaRPr lang="en-GB" sz="1600" dirty="0">
              <a:latin typeface="Comic Sans MS" panose="030F0702030302020204" pitchFamily="66" charset="0"/>
              <a:cs typeface="Calibri"/>
            </a:endParaRPr>
          </a:p>
          <a:p>
            <a:endParaRPr lang="en-GB" sz="1600" dirty="0">
              <a:latin typeface="Comic Sans MS" panose="030F0702030302020204" pitchFamily="66" charset="0"/>
              <a:ea typeface="+mn-lt"/>
              <a:cs typeface="+mn-lt"/>
            </a:endParaRPr>
          </a:p>
          <a:p>
            <a:r>
              <a:rPr lang="en-GB" sz="1600" b="1" dirty="0">
                <a:latin typeface="Comic Sans MS" panose="030F0702030302020204" pitchFamily="66" charset="0"/>
                <a:ea typeface="+mn-lt"/>
                <a:cs typeface="+mn-lt"/>
              </a:rPr>
              <a:t>Colour </a:t>
            </a:r>
            <a:r>
              <a:rPr lang="en-GB" sz="1600" dirty="0">
                <a:latin typeface="Comic Sans MS" panose="030F0702030302020204" pitchFamily="66" charset="0"/>
                <a:ea typeface="+mn-lt"/>
                <a:cs typeface="+mn-lt"/>
              </a:rPr>
              <a:t>differentiates and defines lines, shapes, forms, and space. Even black and white images have a huge number of different shades of grey.</a:t>
            </a:r>
            <a:endParaRPr lang="en-GB" sz="1600" dirty="0">
              <a:latin typeface="Comic Sans MS" panose="030F0702030302020204" pitchFamily="66" charset="0"/>
              <a:cs typeface="Calibri"/>
            </a:endParaRPr>
          </a:p>
          <a:p>
            <a:endParaRPr lang="en-GB" sz="1600" dirty="0">
              <a:latin typeface="Comic Sans MS" panose="030F0702030302020204" pitchFamily="66" charset="0"/>
              <a:ea typeface="+mn-lt"/>
              <a:cs typeface="+mn-lt"/>
            </a:endParaRPr>
          </a:p>
          <a:p>
            <a:r>
              <a:rPr lang="en-GB" sz="1600" b="1" dirty="0">
                <a:latin typeface="Comic Sans MS" panose="030F0702030302020204" pitchFamily="66" charset="0"/>
                <a:ea typeface="+mn-lt"/>
                <a:cs typeface="+mn-lt"/>
              </a:rPr>
              <a:t>Texture</a:t>
            </a:r>
            <a:r>
              <a:rPr lang="en-GB" sz="1600" dirty="0">
                <a:latin typeface="Comic Sans MS" panose="030F0702030302020204" pitchFamily="66" charset="0"/>
                <a:ea typeface="+mn-lt"/>
                <a:cs typeface="+mn-lt"/>
              </a:rPr>
              <a:t> is the surface quality that can be seen and felt. Textures can be rough or smooth, soft or hard. Textures are often implied. For instance, a drawing of a rock might appear to have a rough and hard surface, but in reality is as smooth as the paper on which it is drawn.</a:t>
            </a:r>
            <a:endParaRPr lang="en-GB" sz="1600" dirty="0">
              <a:latin typeface="Comic Sans MS" panose="030F0702030302020204" pitchFamily="66" charset="0"/>
              <a:cs typeface="Calibri"/>
            </a:endParaRPr>
          </a:p>
          <a:p>
            <a:pPr algn="l"/>
            <a:endParaRPr lang="en-GB" sz="1400" dirty="0">
              <a:cs typeface="Calibri"/>
            </a:endParaRPr>
          </a:p>
        </p:txBody>
      </p:sp>
    </p:spTree>
    <p:extLst>
      <p:ext uri="{BB962C8B-B14F-4D97-AF65-F5344CB8AC3E}">
        <p14:creationId xmlns:p14="http://schemas.microsoft.com/office/powerpoint/2010/main" val="4281836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a:extLst>
              <a:ext uri="{FF2B5EF4-FFF2-40B4-BE49-F238E27FC236}">
                <a16:creationId xmlns:a16="http://schemas.microsoft.com/office/drawing/2014/main" id="{150B22D2-66C6-319A-3077-9C0C2977E399}"/>
              </a:ext>
            </a:extLst>
          </p:cNvPr>
          <p:cNvSpPr txBox="1"/>
          <p:nvPr/>
        </p:nvSpPr>
        <p:spPr>
          <a:xfrm>
            <a:off x="228766" y="205041"/>
            <a:ext cx="11695756" cy="627864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dirty="0">
                <a:latin typeface="Comic Sans MS" panose="030F0702030302020204" pitchFamily="66" charset="0"/>
                <a:ea typeface="+mn-lt"/>
                <a:cs typeface="+mn-lt"/>
              </a:rPr>
              <a:t>Visual Principles </a:t>
            </a:r>
            <a:endParaRPr lang="en-US" sz="2400" dirty="0">
              <a:latin typeface="Comic Sans MS" panose="030F0702030302020204" pitchFamily="66" charset="0"/>
              <a:ea typeface="+mn-lt"/>
              <a:cs typeface="+mn-lt"/>
            </a:endParaRPr>
          </a:p>
          <a:p>
            <a:endParaRPr lang="en-GB" sz="1400" b="1" dirty="0">
              <a:latin typeface="Comic Sans MS" panose="030F0702030302020204" pitchFamily="66" charset="0"/>
              <a:ea typeface="+mn-lt"/>
              <a:cs typeface="+mn-lt"/>
            </a:endParaRPr>
          </a:p>
          <a:p>
            <a:r>
              <a:rPr lang="en-GB" b="1" dirty="0">
                <a:latin typeface="Comic Sans MS" panose="030F0702030302020204" pitchFamily="66" charset="0"/>
                <a:ea typeface="+mn-lt"/>
                <a:cs typeface="+mn-lt"/>
              </a:rPr>
              <a:t>Balance</a:t>
            </a:r>
            <a:r>
              <a:rPr lang="en-GB" dirty="0">
                <a:latin typeface="Comic Sans MS" panose="030F0702030302020204" pitchFamily="66" charset="0"/>
                <a:ea typeface="+mn-lt"/>
                <a:cs typeface="+mn-lt"/>
              </a:rPr>
              <a:t> is created in a work of art when textures, colours, forms, or shapes are combined harmoniously.</a:t>
            </a:r>
            <a:endParaRPr lang="en-US" dirty="0">
              <a:latin typeface="Comic Sans MS" panose="030F0702030302020204" pitchFamily="66" charset="0"/>
              <a:ea typeface="+mn-lt"/>
              <a:cs typeface="+mn-lt"/>
            </a:endParaRPr>
          </a:p>
          <a:p>
            <a:endParaRPr lang="en-GB" dirty="0">
              <a:latin typeface="Comic Sans MS" panose="030F0702030302020204" pitchFamily="66" charset="0"/>
              <a:ea typeface="+mn-lt"/>
              <a:cs typeface="+mn-lt"/>
            </a:endParaRPr>
          </a:p>
          <a:p>
            <a:r>
              <a:rPr lang="en-GB" b="1" dirty="0">
                <a:latin typeface="Comic Sans MS" panose="030F0702030302020204" pitchFamily="66" charset="0"/>
                <a:ea typeface="+mn-lt"/>
                <a:cs typeface="+mn-lt"/>
              </a:rPr>
              <a:t>Contrast</a:t>
            </a:r>
            <a:r>
              <a:rPr lang="en-GB" dirty="0">
                <a:latin typeface="Comic Sans MS" panose="030F0702030302020204" pitchFamily="66" charset="0"/>
                <a:ea typeface="+mn-lt"/>
                <a:cs typeface="+mn-lt"/>
              </a:rPr>
              <a:t> is the use of several elements of design to hold the viewer's attention and to guide the viewer's eye through the artwork. </a:t>
            </a:r>
          </a:p>
          <a:p>
            <a:endParaRPr lang="en-GB" dirty="0">
              <a:latin typeface="Comic Sans MS" panose="030F0702030302020204" pitchFamily="66" charset="0"/>
              <a:ea typeface="+mn-lt"/>
              <a:cs typeface="+mn-lt"/>
            </a:endParaRPr>
          </a:p>
          <a:p>
            <a:r>
              <a:rPr lang="en-GB" b="1" dirty="0">
                <a:latin typeface="Comic Sans MS" panose="030F0702030302020204" pitchFamily="66" charset="0"/>
                <a:ea typeface="+mn-lt"/>
                <a:cs typeface="+mn-lt"/>
              </a:rPr>
              <a:t>Movement</a:t>
            </a:r>
            <a:r>
              <a:rPr lang="en-GB" dirty="0">
                <a:latin typeface="Comic Sans MS" panose="030F0702030302020204" pitchFamily="66" charset="0"/>
                <a:ea typeface="+mn-lt"/>
                <a:cs typeface="+mn-lt"/>
              </a:rPr>
              <a:t> is the way a viewer's eye is directed to move through a composition, often to areas of emphasis. Movement can be directed by lines, contrasting shapes, or colours within the artwork.</a:t>
            </a:r>
            <a:endParaRPr lang="en-GB" dirty="0">
              <a:latin typeface="Comic Sans MS" panose="030F0702030302020204" pitchFamily="66" charset="0"/>
              <a:cs typeface="Calibri"/>
            </a:endParaRPr>
          </a:p>
          <a:p>
            <a:endParaRPr lang="en-GB" dirty="0">
              <a:latin typeface="Comic Sans MS" panose="030F0702030302020204" pitchFamily="66" charset="0"/>
              <a:ea typeface="+mn-lt"/>
              <a:cs typeface="+mn-lt"/>
            </a:endParaRPr>
          </a:p>
          <a:p>
            <a:r>
              <a:rPr lang="en-GB" b="1" dirty="0">
                <a:latin typeface="Comic Sans MS" panose="030F0702030302020204" pitchFamily="66" charset="0"/>
                <a:ea typeface="+mn-lt"/>
                <a:cs typeface="+mn-lt"/>
              </a:rPr>
              <a:t>Emphasis</a:t>
            </a:r>
            <a:r>
              <a:rPr lang="en-GB" dirty="0">
                <a:latin typeface="Comic Sans MS" panose="030F0702030302020204" pitchFamily="66" charset="0"/>
                <a:ea typeface="+mn-lt"/>
                <a:cs typeface="+mn-lt"/>
              </a:rPr>
              <a:t> is created in a work of art when the artist contrasts colours, textures, or shapes to direct your viewing towards a particular part of the image. </a:t>
            </a:r>
          </a:p>
          <a:p>
            <a:endParaRPr lang="en-GB" dirty="0">
              <a:latin typeface="Comic Sans MS" panose="030F0702030302020204" pitchFamily="66" charset="0"/>
              <a:ea typeface="+mn-lt"/>
              <a:cs typeface="+mn-lt"/>
            </a:endParaRPr>
          </a:p>
          <a:p>
            <a:r>
              <a:rPr lang="en-GB" b="1" dirty="0">
                <a:latin typeface="Comic Sans MS" panose="030F0702030302020204" pitchFamily="66" charset="0"/>
                <a:ea typeface="+mn-lt"/>
                <a:cs typeface="+mn-lt"/>
              </a:rPr>
              <a:t>Pattern</a:t>
            </a:r>
            <a:r>
              <a:rPr lang="en-GB" dirty="0">
                <a:latin typeface="Comic Sans MS" panose="030F0702030302020204" pitchFamily="66" charset="0"/>
                <a:ea typeface="+mn-lt"/>
                <a:cs typeface="+mn-lt"/>
              </a:rPr>
              <a:t> is the repetition of a shape, form, or texture across a work of art. The light reflecting off of the waves in the water creates a pattern in the bottom half of the image.</a:t>
            </a:r>
          </a:p>
          <a:p>
            <a:endParaRPr lang="en-GB" dirty="0">
              <a:latin typeface="Comic Sans MS" panose="030F0702030302020204" pitchFamily="66" charset="0"/>
              <a:ea typeface="+mn-lt"/>
              <a:cs typeface="+mn-lt"/>
            </a:endParaRPr>
          </a:p>
          <a:p>
            <a:r>
              <a:rPr lang="en-GB" b="1" dirty="0">
                <a:latin typeface="Comic Sans MS" panose="030F0702030302020204" pitchFamily="66" charset="0"/>
                <a:ea typeface="+mn-lt"/>
                <a:cs typeface="+mn-lt"/>
              </a:rPr>
              <a:t>Proportion</a:t>
            </a:r>
            <a:r>
              <a:rPr lang="en-GB" dirty="0">
                <a:latin typeface="Comic Sans MS" panose="030F0702030302020204" pitchFamily="66" charset="0"/>
                <a:ea typeface="+mn-lt"/>
                <a:cs typeface="+mn-lt"/>
              </a:rPr>
              <a:t> is created when the sizes of elements in a work of art are combined harmoniously. </a:t>
            </a:r>
            <a:endParaRPr lang="en-GB" dirty="0">
              <a:latin typeface="Comic Sans MS" panose="030F0702030302020204" pitchFamily="66" charset="0"/>
              <a:cs typeface="Calibri"/>
            </a:endParaRPr>
          </a:p>
          <a:p>
            <a:endParaRPr lang="en-GB" dirty="0">
              <a:latin typeface="Comic Sans MS" panose="030F0702030302020204" pitchFamily="66" charset="0"/>
              <a:ea typeface="+mn-lt"/>
              <a:cs typeface="+mn-lt"/>
            </a:endParaRPr>
          </a:p>
          <a:p>
            <a:r>
              <a:rPr lang="en-GB" b="1" dirty="0">
                <a:latin typeface="Comic Sans MS" panose="030F0702030302020204" pitchFamily="66" charset="0"/>
                <a:ea typeface="+mn-lt"/>
                <a:cs typeface="+mn-lt"/>
              </a:rPr>
              <a:t>Unity</a:t>
            </a:r>
            <a:r>
              <a:rPr lang="en-GB" dirty="0">
                <a:latin typeface="Comic Sans MS" panose="030F0702030302020204" pitchFamily="66" charset="0"/>
                <a:ea typeface="+mn-lt"/>
                <a:cs typeface="+mn-lt"/>
              </a:rPr>
              <a:t> is created when the principles of analysis are present in a composition and in harmony. Some images have a complete sense of unity, while some artists deliberately avoid formal unity to create feelings of tension and anxiety. </a:t>
            </a:r>
          </a:p>
          <a:p>
            <a:pPr algn="l"/>
            <a:endParaRPr lang="en-GB" sz="1400" dirty="0">
              <a:cs typeface="Calibri"/>
            </a:endParaRPr>
          </a:p>
        </p:txBody>
      </p:sp>
    </p:spTree>
    <p:extLst>
      <p:ext uri="{BB962C8B-B14F-4D97-AF65-F5344CB8AC3E}">
        <p14:creationId xmlns:p14="http://schemas.microsoft.com/office/powerpoint/2010/main" val="2758015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B1FB4-2B54-E516-C78E-2483ADFFA119}"/>
              </a:ext>
            </a:extLst>
          </p:cNvPr>
          <p:cNvSpPr>
            <a:spLocks noGrp="1"/>
          </p:cNvSpPr>
          <p:nvPr>
            <p:ph type="title"/>
          </p:nvPr>
        </p:nvSpPr>
        <p:spPr/>
        <p:txBody>
          <a:bodyPr/>
          <a:lstStyle/>
          <a:p>
            <a:r>
              <a:rPr lang="en-GB" dirty="0">
                <a:latin typeface="Comic Sans MS" panose="030F0702030302020204" pitchFamily="66" charset="0"/>
              </a:rPr>
              <a:t>Task One</a:t>
            </a:r>
          </a:p>
        </p:txBody>
      </p:sp>
      <p:sp>
        <p:nvSpPr>
          <p:cNvPr id="3" name="Content Placeholder 2">
            <a:extLst>
              <a:ext uri="{FF2B5EF4-FFF2-40B4-BE49-F238E27FC236}">
                <a16:creationId xmlns:a16="http://schemas.microsoft.com/office/drawing/2014/main" id="{06217B4D-D300-49E0-FB6D-4DC8499EB1DF}"/>
              </a:ext>
            </a:extLst>
          </p:cNvPr>
          <p:cNvSpPr>
            <a:spLocks noGrp="1"/>
          </p:cNvSpPr>
          <p:nvPr>
            <p:ph idx="1"/>
          </p:nvPr>
        </p:nvSpPr>
        <p:spPr/>
        <p:txBody>
          <a:bodyPr>
            <a:normAutofit fontScale="92500" lnSpcReduction="20000"/>
          </a:bodyPr>
          <a:lstStyle/>
          <a:p>
            <a:pPr marL="1944" indent="0">
              <a:buNone/>
            </a:pPr>
            <a:r>
              <a:rPr lang="en-GB" sz="3200" dirty="0">
                <a:latin typeface="Comic Sans MS" panose="030F0702030302020204" pitchFamily="66" charset="0"/>
              </a:rPr>
              <a:t>What: Write a paragraph that describes ONE of your artists piece’s of work. Use the visual elements and principals sheet to help you.</a:t>
            </a:r>
          </a:p>
          <a:p>
            <a:pPr marL="1944" indent="0">
              <a:buNone/>
            </a:pPr>
            <a:endParaRPr lang="en-GB" sz="3200" dirty="0">
              <a:latin typeface="Comic Sans MS" panose="030F0702030302020204" pitchFamily="66" charset="0"/>
            </a:endParaRPr>
          </a:p>
          <a:p>
            <a:pPr marL="1944" indent="0">
              <a:buNone/>
            </a:pPr>
            <a:r>
              <a:rPr lang="en-GB" sz="3200" dirty="0">
                <a:latin typeface="Comic Sans MS" panose="030F0702030302020204" pitchFamily="66" charset="0"/>
              </a:rPr>
              <a:t>How: Independently and in silence</a:t>
            </a:r>
          </a:p>
          <a:p>
            <a:pPr marL="1944" indent="0">
              <a:buNone/>
            </a:pPr>
            <a:endParaRPr lang="en-GB" sz="3200" dirty="0">
              <a:latin typeface="Comic Sans MS" panose="030F0702030302020204" pitchFamily="66" charset="0"/>
            </a:endParaRPr>
          </a:p>
          <a:p>
            <a:pPr marL="1944" indent="0">
              <a:buNone/>
            </a:pPr>
            <a:r>
              <a:rPr lang="en-GB" sz="3200" dirty="0">
                <a:latin typeface="Comic Sans MS" panose="030F0702030302020204" pitchFamily="66" charset="0"/>
              </a:rPr>
              <a:t>How long: 15 minutes </a:t>
            </a:r>
          </a:p>
        </p:txBody>
      </p:sp>
      <p:sp>
        <p:nvSpPr>
          <p:cNvPr id="4" name="TextBox 3">
            <a:extLst>
              <a:ext uri="{FF2B5EF4-FFF2-40B4-BE49-F238E27FC236}">
                <a16:creationId xmlns:a16="http://schemas.microsoft.com/office/drawing/2014/main" id="{474250C6-A218-280C-D744-41163A787E0E}"/>
              </a:ext>
            </a:extLst>
          </p:cNvPr>
          <p:cNvSpPr txBox="1"/>
          <p:nvPr/>
        </p:nvSpPr>
        <p:spPr>
          <a:xfrm rot="21342737">
            <a:off x="7119256" y="4733384"/>
            <a:ext cx="4497355" cy="1569660"/>
          </a:xfrm>
          <a:prstGeom prst="rect">
            <a:avLst/>
          </a:prstGeom>
          <a:solidFill>
            <a:srgbClr val="FFFF00"/>
          </a:solidFill>
        </p:spPr>
        <p:txBody>
          <a:bodyPr wrap="square" rtlCol="0">
            <a:spAutoFit/>
          </a:bodyPr>
          <a:lstStyle/>
          <a:p>
            <a:r>
              <a:rPr lang="en-GB" sz="2400" b="1" dirty="0">
                <a:solidFill>
                  <a:schemeClr val="bg1"/>
                </a:solidFill>
              </a:rPr>
              <a:t>Tip: Imagine you are describing the artwork to someone on the phone. How would you make them see it in their mind’s eye?  </a:t>
            </a:r>
          </a:p>
        </p:txBody>
      </p:sp>
    </p:spTree>
    <p:extLst>
      <p:ext uri="{BB962C8B-B14F-4D97-AF65-F5344CB8AC3E}">
        <p14:creationId xmlns:p14="http://schemas.microsoft.com/office/powerpoint/2010/main" val="3990762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5888B-FCE4-5940-4391-477C1B719507}"/>
              </a:ext>
            </a:extLst>
          </p:cNvPr>
          <p:cNvSpPr>
            <a:spLocks noGrp="1"/>
          </p:cNvSpPr>
          <p:nvPr>
            <p:ph type="title"/>
          </p:nvPr>
        </p:nvSpPr>
        <p:spPr/>
        <p:txBody>
          <a:bodyPr>
            <a:normAutofit/>
          </a:bodyPr>
          <a:lstStyle/>
          <a:p>
            <a:r>
              <a:rPr lang="en-GB" sz="4800" b="1" dirty="0">
                <a:latin typeface="Comic Sans MS" panose="030F0702030302020204" pitchFamily="66" charset="0"/>
              </a:rPr>
              <a:t>Task two</a:t>
            </a:r>
          </a:p>
        </p:txBody>
      </p:sp>
      <p:sp>
        <p:nvSpPr>
          <p:cNvPr id="3" name="Content Placeholder 2">
            <a:extLst>
              <a:ext uri="{FF2B5EF4-FFF2-40B4-BE49-F238E27FC236}">
                <a16:creationId xmlns:a16="http://schemas.microsoft.com/office/drawing/2014/main" id="{307062A2-0BC8-856D-4666-B855C4AA5E8B}"/>
              </a:ext>
            </a:extLst>
          </p:cNvPr>
          <p:cNvSpPr>
            <a:spLocks noGrp="1"/>
          </p:cNvSpPr>
          <p:nvPr>
            <p:ph idx="1"/>
          </p:nvPr>
        </p:nvSpPr>
        <p:spPr/>
        <p:txBody>
          <a:bodyPr/>
          <a:lstStyle/>
          <a:p>
            <a:pPr marL="1944" indent="0">
              <a:buNone/>
            </a:pPr>
            <a:r>
              <a:rPr lang="en-GB" dirty="0">
                <a:latin typeface="Comic Sans MS" panose="030F0702030302020204" pitchFamily="66" charset="0"/>
              </a:rPr>
              <a:t>What: Write a paragraph giving a </a:t>
            </a:r>
            <a:r>
              <a:rPr lang="en-GB" b="1" dirty="0">
                <a:latin typeface="Comic Sans MS" panose="030F0702030302020204" pitchFamily="66" charset="0"/>
              </a:rPr>
              <a:t>personal response </a:t>
            </a:r>
            <a:r>
              <a:rPr lang="en-GB" dirty="0">
                <a:latin typeface="Comic Sans MS" panose="030F0702030302020204" pitchFamily="66" charset="0"/>
              </a:rPr>
              <a:t>to the piece you have described. </a:t>
            </a:r>
          </a:p>
          <a:p>
            <a:pPr marL="1944" indent="0">
              <a:buNone/>
            </a:pPr>
            <a:r>
              <a:rPr lang="en-GB" dirty="0">
                <a:latin typeface="Comic Sans MS" panose="030F0702030302020204" pitchFamily="66" charset="0"/>
              </a:rPr>
              <a:t>How does it make you feel? Do you like it? If so, why, if so why not? </a:t>
            </a:r>
          </a:p>
          <a:p>
            <a:pPr marL="1944" indent="0">
              <a:buNone/>
            </a:pPr>
            <a:r>
              <a:rPr lang="en-GB" dirty="0">
                <a:latin typeface="Comic Sans MS" panose="030F0702030302020204" pitchFamily="66" charset="0"/>
              </a:rPr>
              <a:t>What elements of the artist’s work would you like to see within your own project? </a:t>
            </a:r>
          </a:p>
          <a:p>
            <a:pPr marL="1944" indent="0">
              <a:buNone/>
            </a:pPr>
            <a:endParaRPr lang="en-GB" dirty="0">
              <a:latin typeface="Comic Sans MS" panose="030F0702030302020204" pitchFamily="66" charset="0"/>
            </a:endParaRPr>
          </a:p>
          <a:p>
            <a:pPr marL="1944" indent="0">
              <a:buNone/>
            </a:pPr>
            <a:r>
              <a:rPr lang="en-GB" dirty="0">
                <a:latin typeface="Comic Sans MS" panose="030F0702030302020204" pitchFamily="66" charset="0"/>
              </a:rPr>
              <a:t>How: independently and in silence</a:t>
            </a:r>
          </a:p>
          <a:p>
            <a:pPr marL="1944" indent="0">
              <a:buNone/>
            </a:pPr>
            <a:endParaRPr lang="en-GB" dirty="0">
              <a:latin typeface="Comic Sans MS" panose="030F0702030302020204" pitchFamily="66" charset="0"/>
            </a:endParaRPr>
          </a:p>
          <a:p>
            <a:pPr marL="1944" indent="0">
              <a:buNone/>
            </a:pPr>
            <a:r>
              <a:rPr lang="en-GB" dirty="0">
                <a:latin typeface="Comic Sans MS" panose="030F0702030302020204" pitchFamily="66" charset="0"/>
              </a:rPr>
              <a:t>How long: 10 minutes</a:t>
            </a:r>
          </a:p>
          <a:p>
            <a:pPr marL="1944" indent="0">
              <a:buNone/>
            </a:pPr>
            <a:endParaRPr lang="en-GB" dirty="0"/>
          </a:p>
          <a:p>
            <a:pPr marL="1944" indent="0">
              <a:buNone/>
            </a:pPr>
            <a:endParaRPr lang="en-GB" dirty="0"/>
          </a:p>
          <a:p>
            <a:pPr marL="1944" indent="0">
              <a:buNone/>
            </a:pPr>
            <a:endParaRPr lang="en-GB" dirty="0"/>
          </a:p>
        </p:txBody>
      </p:sp>
    </p:spTree>
    <p:extLst>
      <p:ext uri="{BB962C8B-B14F-4D97-AF65-F5344CB8AC3E}">
        <p14:creationId xmlns:p14="http://schemas.microsoft.com/office/powerpoint/2010/main" val="3314534869"/>
      </p:ext>
    </p:extLst>
  </p:cSld>
  <p:clrMapOvr>
    <a:masterClrMapping/>
  </p:clrMapOvr>
</p:sld>
</file>

<file path=ppt/theme/theme1.xml><?xml version="1.0" encoding="utf-8"?>
<a:theme xmlns:a="http://schemas.openxmlformats.org/drawingml/2006/main" name="ThinLineVTI">
  <a:themeElements>
    <a:clrScheme name="AnalogousFromLightSeedLeftStep">
      <a:dk1>
        <a:srgbClr val="000000"/>
      </a:dk1>
      <a:lt1>
        <a:srgbClr val="FFFFFF"/>
      </a:lt1>
      <a:dk2>
        <a:srgbClr val="362441"/>
      </a:dk2>
      <a:lt2>
        <a:srgbClr val="E2E8E6"/>
      </a:lt2>
      <a:accent1>
        <a:srgbClr val="C696A8"/>
      </a:accent1>
      <a:accent2>
        <a:srgbClr val="BA7FAE"/>
      </a:accent2>
      <a:accent3>
        <a:srgbClr val="BC96C6"/>
      </a:accent3>
      <a:accent4>
        <a:srgbClr val="957FBA"/>
      </a:accent4>
      <a:accent5>
        <a:srgbClr val="9698C6"/>
      </a:accent5>
      <a:accent6>
        <a:srgbClr val="7F9ABA"/>
      </a:accent6>
      <a:hlink>
        <a:srgbClr val="578F7A"/>
      </a:hlink>
      <a:folHlink>
        <a:srgbClr val="7F7F7F"/>
      </a:folHlink>
    </a:clrScheme>
    <a:fontScheme name="Custom 3">
      <a:majorFont>
        <a:latin typeface="Bell MT"/>
        <a:ea typeface=""/>
        <a:cs typeface=""/>
      </a:majorFont>
      <a:minorFont>
        <a:latin typeface="Bell M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inLineVTI" id="{DA2A884B-D36C-4F63-9FE8-3C89F2B99A40}" vid="{62C1F77B-42AE-47B9-869B-5CE48C8ED844}"/>
    </a:ext>
  </a:extLst>
</a:theme>
</file>

<file path=docProps/app.xml><?xml version="1.0" encoding="utf-8"?>
<Properties xmlns="http://schemas.openxmlformats.org/officeDocument/2006/extended-properties" xmlns:vt="http://schemas.openxmlformats.org/officeDocument/2006/docPropsVTypes">
  <TotalTime>583</TotalTime>
  <Words>899</Words>
  <Application>Microsoft Office PowerPoint</Application>
  <PresentationFormat>Widescreen</PresentationFormat>
  <Paragraphs>72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Bell MT</vt:lpstr>
      <vt:lpstr>Calibri Light</vt:lpstr>
      <vt:lpstr>Comic Sans MS</vt:lpstr>
      <vt:lpstr>ThinLineVTI</vt:lpstr>
      <vt:lpstr>Writing an Artist Link</vt:lpstr>
      <vt:lpstr>What are artist links for? </vt:lpstr>
      <vt:lpstr>We look at the work of other artists in order to:</vt:lpstr>
      <vt:lpstr>What should an artist link include? </vt:lpstr>
      <vt:lpstr>PowerPoint Presentation</vt:lpstr>
      <vt:lpstr>PowerPoint Presentation</vt:lpstr>
      <vt:lpstr>PowerPoint Presentation</vt:lpstr>
      <vt:lpstr>Task One</vt:lpstr>
      <vt:lpstr>Task two</vt:lpstr>
      <vt:lpstr>Homework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an Artist Link</dc:title>
  <dc:creator>Mr C Sutherland</dc:creator>
  <cp:lastModifiedBy>Mr C Sutherland</cp:lastModifiedBy>
  <cp:revision>5</cp:revision>
  <dcterms:created xsi:type="dcterms:W3CDTF">2022-09-13T09:18:29Z</dcterms:created>
  <dcterms:modified xsi:type="dcterms:W3CDTF">2023-05-25T16:21:54Z</dcterms:modified>
</cp:coreProperties>
</file>