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6" r:id="rId5"/>
    <p:sldId id="258" r:id="rId6"/>
    <p:sldId id="259" r:id="rId7"/>
    <p:sldId id="260" r:id="rId8"/>
    <p:sldId id="268" r:id="rId9"/>
    <p:sldId id="262" r:id="rId10"/>
    <p:sldId id="269" r:id="rId11"/>
    <p:sldId id="270" r:id="rId12"/>
    <p:sldId id="271" r:id="rId13"/>
    <p:sldId id="272" r:id="rId14"/>
    <p:sldId id="273" r:id="rId15"/>
    <p:sldId id="274" r:id="rId16"/>
    <p:sldId id="275" r:id="rId17"/>
    <p:sldId id="264" r:id="rId18"/>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58"/>
          </p14:sldIdLst>
        </p14:section>
        <p14:section name="Untitled Section" id="{BBE96AA5-A314-4063-AB85-CF33C7BF7102}">
          <p14:sldIdLst>
            <p14:sldId id="259"/>
            <p14:sldId id="260"/>
            <p14:sldId id="268"/>
            <p14:sldId id="262"/>
            <p14:sldId id="269"/>
            <p14:sldId id="270"/>
            <p14:sldId id="271"/>
            <p14:sldId id="272"/>
            <p14:sldId id="273"/>
            <p14:sldId id="274"/>
            <p14:sldId id="275"/>
            <p14:sldId id="264"/>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71DE"/>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D870A-8AE4-D9BD-9BB4-59DA1F21CC69}" v="1013" dt="2026-06-17T14:27:31.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4000" autoAdjust="0"/>
  </p:normalViewPr>
  <p:slideViewPr>
    <p:cSldViewPr>
      <p:cViewPr varScale="1">
        <p:scale>
          <a:sx n="104" d="100"/>
          <a:sy n="104" d="100"/>
        </p:scale>
        <p:origin x="1908" y="12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17/06/2026</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4</a:t>
            </a:fld>
            <a:endParaRPr lang="en-GB"/>
          </a:p>
        </p:txBody>
      </p:sp>
    </p:spTree>
    <p:extLst>
      <p:ext uri="{BB962C8B-B14F-4D97-AF65-F5344CB8AC3E}">
        <p14:creationId xmlns:p14="http://schemas.microsoft.com/office/powerpoint/2010/main" val="183882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4559-CF16-85F0-F417-2A6CE5073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D9B78-19BC-11ED-8372-30E78EFD3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B124A-AD8C-ACC4-2632-7B03D7916A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87CB848-4E6E-D72D-AD28-C7A396037FA2}"/>
              </a:ext>
            </a:extLst>
          </p:cNvPr>
          <p:cNvSpPr>
            <a:spLocks noGrp="1"/>
          </p:cNvSpPr>
          <p:nvPr>
            <p:ph type="sldNum" sz="quarter" idx="10"/>
          </p:nvPr>
        </p:nvSpPr>
        <p:spPr/>
        <p:txBody>
          <a:bodyPr/>
          <a:lstStyle/>
          <a:p>
            <a:fld id="{9862FEC9-FA88-4356-BAD4-9CA698613C76}" type="slidenum">
              <a:rPr lang="en-GB" smtClean="0"/>
              <a:t>5</a:t>
            </a:fld>
            <a:endParaRPr lang="en-GB"/>
          </a:p>
        </p:txBody>
      </p:sp>
    </p:spTree>
    <p:extLst>
      <p:ext uri="{BB962C8B-B14F-4D97-AF65-F5344CB8AC3E}">
        <p14:creationId xmlns:p14="http://schemas.microsoft.com/office/powerpoint/2010/main" val="420229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17/06/2026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17/06/2026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17/06/2026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17/06/2026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17/06/2026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17/06/2026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17/06/2026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17/06/2026</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4.wdp"/><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hyperlink" Target="https://www.futurelearn.com/courses/" TargetMode="External"/><Relationship Id="rId7" Type="http://schemas.openxmlformats.org/officeDocument/2006/relationships/image" Target="../media/image4.png"/><Relationship Id="rId12" Type="http://schemas.microsoft.com/office/2007/relationships/hdphoto" Target="../media/hdphoto1.wdp"/><Relationship Id="rId2" Type="http://schemas.openxmlformats.org/officeDocument/2006/relationships/hyperlink" Target="https://userguiding.com/blog/product-design-podcasts" TargetMode="Externa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hyperlink" Target="https://www.brunel.ac.uk/brunel-design-school/undergraduate-courses" TargetMode="External"/><Relationship Id="rId9" Type="http://schemas.microsoft.com/office/2007/relationships/hdphoto" Target="../media/hdphoto3.wdp"/><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he Plastic Free Movement Impacts Packaging and Product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99356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84126" y="179948"/>
            <a:ext cx="5577343" cy="584775"/>
          </a:xfrm>
          <a:prstGeom prst="rect">
            <a:avLst/>
          </a:prstGeom>
          <a:solidFill>
            <a:schemeClr val="bg1"/>
          </a:solidFill>
        </p:spPr>
        <p:txBody>
          <a:bodyPr wrap="square" lIns="91440" tIns="45720" rIns="91440" bIns="45720" rtlCol="0" anchor="t">
            <a:spAutoFit/>
          </a:bodyPr>
          <a:lstStyle/>
          <a:p>
            <a:pPr algn="r"/>
            <a:r>
              <a:rPr lang="en-GB" sz="3200" b="1" dirty="0">
                <a:solidFill>
                  <a:srgbClr val="7030A0"/>
                </a:solidFill>
                <a:effectLst>
                  <a:outerShdw blurRad="38100" dist="38100" dir="2700000" algn="tl">
                    <a:srgbClr val="000000">
                      <a:alpha val="43137"/>
                    </a:srgbClr>
                  </a:outerShdw>
                </a:effectLst>
                <a:latin typeface="Bliss 2 ExtraBold"/>
              </a:rPr>
              <a:t>Product Design Bridging Menu</a:t>
            </a:r>
          </a:p>
        </p:txBody>
      </p:sp>
      <p:sp>
        <p:nvSpPr>
          <p:cNvPr id="6" name="TextBox 5"/>
          <p:cNvSpPr txBox="1"/>
          <p:nvPr/>
        </p:nvSpPr>
        <p:spPr>
          <a:xfrm>
            <a:off x="4979651" y="1067256"/>
            <a:ext cx="4777302" cy="5355312"/>
          </a:xfrm>
          <a:prstGeom prst="rect">
            <a:avLst/>
          </a:prstGeom>
          <a:solidFill>
            <a:schemeClr val="bg1"/>
          </a:solidFill>
          <a:ln w="57150">
            <a:solidFill>
              <a:schemeClr val="tx1"/>
            </a:solidFill>
          </a:ln>
        </p:spPr>
        <p:txBody>
          <a:bodyPr wrap="square" lIns="91440" tIns="45720" rIns="91440" bIns="45720" rtlCol="0" anchor="t">
            <a:spAutoFit/>
          </a:bodyPr>
          <a:lstStyle/>
          <a:p>
            <a:pPr algn="ctr"/>
            <a:r>
              <a:rPr lang="en-GB" dirty="0">
                <a:solidFill>
                  <a:srgbClr val="7030A0"/>
                </a:solidFill>
                <a:latin typeface="Bliss 2 Regular" panose="02000506030000020004" pitchFamily="50" charset="0"/>
              </a:rPr>
              <a:t>You are about to start an exciting journey into the world of design, good luck!</a:t>
            </a:r>
          </a:p>
          <a:p>
            <a:pPr algn="ctr"/>
            <a:r>
              <a:rPr lang="en-GB" dirty="0">
                <a:solidFill>
                  <a:srgbClr val="7030A0"/>
                </a:solidFill>
                <a:latin typeface="Bliss 2 Regular" panose="02000506030000020004" pitchFamily="50" charset="0"/>
              </a:rPr>
              <a:t>Remember</a:t>
            </a:r>
          </a:p>
          <a:p>
            <a:pPr marL="285750" indent="-285750" algn="ctr">
              <a:buFont typeface="Arial" panose="020B0604020202020204" pitchFamily="34" charset="0"/>
              <a:buChar char="•"/>
            </a:pPr>
            <a:r>
              <a:rPr lang="en-GB" dirty="0">
                <a:solidFill>
                  <a:srgbClr val="7030A0"/>
                </a:solidFill>
                <a:latin typeface="Bliss 2 Regular"/>
              </a:rPr>
              <a:t>Choose what modules you do and when, but work through them consistently. Different tasks will take you varying amounts of time, but on average you should aim to do one or two per week.</a:t>
            </a:r>
          </a:p>
          <a:p>
            <a:pPr marL="285750" indent="-285750" algn="ctr">
              <a:buFont typeface="Arial" panose="020B0604020202020204" pitchFamily="34" charset="0"/>
              <a:buChar char="•"/>
            </a:pPr>
            <a:r>
              <a:rPr lang="en-GB" dirty="0">
                <a:solidFill>
                  <a:srgbClr val="7030A0"/>
                </a:solidFill>
                <a:latin typeface="Bliss 2 Regular"/>
              </a:rPr>
              <a:t> All green tasks are core modules, they are compulsory and must be completed and uploaded onto your application by 19 August</a:t>
            </a:r>
          </a:p>
          <a:p>
            <a:pPr marL="285750" indent="-285750" algn="ctr">
              <a:buFont typeface="Arial" panose="020B0604020202020204" pitchFamily="34" charset="0"/>
              <a:buChar char="•"/>
            </a:pPr>
            <a:r>
              <a:rPr lang="en-GB" dirty="0">
                <a:solidFill>
                  <a:srgbClr val="7030A0"/>
                </a:solidFill>
                <a:latin typeface="Bliss 2 Regular"/>
              </a:rPr>
              <a:t>      The red hot chili indicates that the task is more challenging than the others</a:t>
            </a:r>
          </a:p>
          <a:p>
            <a:pPr marL="285750" indent="-285750" algn="ctr">
              <a:buFont typeface="Arial" panose="020B0604020202020204" pitchFamily="34" charset="0"/>
              <a:buChar char="•"/>
            </a:pPr>
            <a:r>
              <a:rPr lang="en-GB" dirty="0">
                <a:solidFill>
                  <a:srgbClr val="7030A0"/>
                </a:solidFill>
                <a:latin typeface="Bliss 2 Regular"/>
              </a:rPr>
              <a:t>Numbers </a:t>
            </a:r>
            <a:r>
              <a:rPr lang="en-GB" dirty="0" err="1">
                <a:solidFill>
                  <a:srgbClr val="7030A0"/>
                </a:solidFill>
                <a:latin typeface="Bliss 2 Regular"/>
              </a:rPr>
              <a:t>eg</a:t>
            </a:r>
            <a:r>
              <a:rPr lang="en-GB" dirty="0">
                <a:solidFill>
                  <a:srgbClr val="7030A0"/>
                </a:solidFill>
                <a:latin typeface="Bliss 2 Regular"/>
              </a:rPr>
              <a:t> (1) correspond to how you should evidence the module which can be found in the slides following the menu. They can be saved within this PowerPoint or as separate documents clearly labelled with the subject.</a:t>
            </a: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4132" r="93802"/>
                    </a14:imgEffect>
                  </a14:imgLayer>
                </a14:imgProps>
              </a:ext>
            </a:extLst>
          </a:blip>
          <a:srcRect l="25008" t="17288" r="25008" b="24559"/>
          <a:stretch/>
        </p:blipFill>
        <p:spPr>
          <a:xfrm>
            <a:off x="5396277" y="4149080"/>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0C333-3D78-7068-2043-E5410097C3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60654A-0686-30D9-4FB6-3FB51DBD03B3}"/>
              </a:ext>
            </a:extLst>
          </p:cNvPr>
          <p:cNvSpPr txBox="1"/>
          <p:nvPr/>
        </p:nvSpPr>
        <p:spPr>
          <a:xfrm>
            <a:off x="9152517" y="-5400"/>
            <a:ext cx="956032" cy="995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0" i="0" u="none" strike="noStrike" baseline="0">
                <a:solidFill>
                  <a:srgbClr val="FF0000"/>
                </a:solidFill>
                <a:latin typeface="Calibri"/>
              </a:rPr>
              <a:t>(4)</a:t>
            </a:r>
            <a:endParaRPr lang="en-US"/>
          </a:p>
          <a:p>
            <a:pPr algn="ctr"/>
            <a:endParaRPr lang="en-US"/>
          </a:p>
        </p:txBody>
      </p:sp>
      <p:pic>
        <p:nvPicPr>
          <p:cNvPr id="6" name="Picture 2" descr="Pencil Drawing Clip Art For Drawing">
            <a:extLst>
              <a:ext uri="{FF2B5EF4-FFF2-40B4-BE49-F238E27FC236}">
                <a16:creationId xmlns:a16="http://schemas.microsoft.com/office/drawing/2014/main" id="{D0A648E6-F354-9D44-A579-FB1884828BD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8408251" y="165586"/>
            <a:ext cx="604476" cy="4701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8BA751D6-F9A6-625F-B844-0D63B1027CAF}"/>
              </a:ext>
            </a:extLst>
          </p:cNvPr>
          <p:cNvSpPr txBox="1">
            <a:spLocks noChangeArrowheads="1"/>
          </p:cNvSpPr>
          <p:nvPr/>
        </p:nvSpPr>
        <p:spPr bwMode="auto">
          <a:xfrm>
            <a:off x="159229" y="75168"/>
            <a:ext cx="2327669"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Design Research:</a:t>
            </a:r>
            <a:endParaRPr lang="en-US"/>
          </a:p>
        </p:txBody>
      </p:sp>
      <p:sp>
        <p:nvSpPr>
          <p:cNvPr id="18" name="AutoShape 4">
            <a:extLst>
              <a:ext uri="{FF2B5EF4-FFF2-40B4-BE49-F238E27FC236}">
                <a16:creationId xmlns:a16="http://schemas.microsoft.com/office/drawing/2014/main" id="{A848938F-6BE0-83A9-0DB4-E743D55231B2}"/>
              </a:ext>
            </a:extLst>
          </p:cNvPr>
          <p:cNvSpPr>
            <a:spLocks noChangeArrowheads="1"/>
          </p:cNvSpPr>
          <p:nvPr/>
        </p:nvSpPr>
        <p:spPr bwMode="auto">
          <a:xfrm>
            <a:off x="162919" y="2763142"/>
            <a:ext cx="4526006" cy="1553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are key features of this design movement?</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0" name="AutoShape 4">
            <a:extLst>
              <a:ext uri="{FF2B5EF4-FFF2-40B4-BE49-F238E27FC236}">
                <a16:creationId xmlns:a16="http://schemas.microsoft.com/office/drawing/2014/main" id="{96BED66E-5926-5DE6-0BE3-9E673199746A}"/>
              </a:ext>
            </a:extLst>
          </p:cNvPr>
          <p:cNvSpPr>
            <a:spLocks noChangeArrowheads="1"/>
          </p:cNvSpPr>
          <p:nvPr/>
        </p:nvSpPr>
        <p:spPr bwMode="auto">
          <a:xfrm>
            <a:off x="162845" y="4404741"/>
            <a:ext cx="4526006" cy="1143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inspired the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2" name="AutoShape 4">
            <a:extLst>
              <a:ext uri="{FF2B5EF4-FFF2-40B4-BE49-F238E27FC236}">
                <a16:creationId xmlns:a16="http://schemas.microsoft.com/office/drawing/2014/main" id="{E99FD942-1A1A-5934-613F-9780BC546D86}"/>
              </a:ext>
            </a:extLst>
          </p:cNvPr>
          <p:cNvSpPr>
            <a:spLocks noChangeArrowheads="1"/>
          </p:cNvSpPr>
          <p:nvPr/>
        </p:nvSpPr>
        <p:spPr bwMode="auto">
          <a:xfrm>
            <a:off x="162771" y="5668341"/>
            <a:ext cx="4526006" cy="1035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designers and products is th</a:t>
            </a:r>
            <a:r>
              <a:rPr lang="en-US" altLang="en-US" sz="1200">
                <a:latin typeface="bliss 2 regular"/>
              </a:rPr>
              <a:t>is movement best known for?</a:t>
            </a:r>
            <a:endParaRPr lang="en-US" altLang="en-US" sz="1200" b="0" i="0" u="none" strike="noStrike" cap="none" normalizeH="0" baseline="0" dirty="0">
              <a:ln>
                <a:noFill/>
              </a:ln>
              <a:solidFill>
                <a:schemeClr val="tx1"/>
              </a:solidFill>
              <a:effectLst/>
              <a:latin typeface="bliss 2 regular"/>
            </a:endParaRPr>
          </a:p>
        </p:txBody>
      </p:sp>
      <p:sp>
        <p:nvSpPr>
          <p:cNvPr id="26" name="AutoShape 4">
            <a:extLst>
              <a:ext uri="{FF2B5EF4-FFF2-40B4-BE49-F238E27FC236}">
                <a16:creationId xmlns:a16="http://schemas.microsoft.com/office/drawing/2014/main" id="{C53499B0-E28B-F272-3CAF-7603919AAC69}"/>
              </a:ext>
            </a:extLst>
          </p:cNvPr>
          <p:cNvSpPr>
            <a:spLocks noChangeArrowheads="1"/>
          </p:cNvSpPr>
          <p:nvPr/>
        </p:nvSpPr>
        <p:spPr bwMode="auto">
          <a:xfrm>
            <a:off x="4829650" y="657142"/>
            <a:ext cx="4914900" cy="604620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bliss 2 regular"/>
            </a:endParaRPr>
          </a:p>
        </p:txBody>
      </p:sp>
      <p:sp>
        <p:nvSpPr>
          <p:cNvPr id="32" name="TextBox 31">
            <a:extLst>
              <a:ext uri="{FF2B5EF4-FFF2-40B4-BE49-F238E27FC236}">
                <a16:creationId xmlns:a16="http://schemas.microsoft.com/office/drawing/2014/main" id="{BBF2BCC8-8C7F-E211-3693-BBB49D0B261F}"/>
              </a:ext>
            </a:extLst>
          </p:cNvPr>
          <p:cNvSpPr txBox="1"/>
          <p:nvPr/>
        </p:nvSpPr>
        <p:spPr>
          <a:xfrm>
            <a:off x="5515056" y="847644"/>
            <a:ext cx="33558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lumMod val="85000"/>
                  </a:schemeClr>
                </a:solidFill>
                <a:latin typeface="bliss 2 regular"/>
                <a:ea typeface="Calibri"/>
                <a:cs typeface="Calibri"/>
              </a:rPr>
              <a:t>Images of work from this design movement</a:t>
            </a:r>
            <a:endParaRPr lang="en-US">
              <a:solidFill>
                <a:schemeClr val="bg1">
                  <a:lumMod val="85000"/>
                </a:schemeClr>
              </a:solidFill>
            </a:endParaRPr>
          </a:p>
        </p:txBody>
      </p:sp>
      <p:sp>
        <p:nvSpPr>
          <p:cNvPr id="33" name="AutoShape 4">
            <a:extLst>
              <a:ext uri="{FF2B5EF4-FFF2-40B4-BE49-F238E27FC236}">
                <a16:creationId xmlns:a16="http://schemas.microsoft.com/office/drawing/2014/main" id="{26111B8B-46D7-CB1F-211E-4E5D067AD8DC}"/>
              </a:ext>
            </a:extLst>
          </p:cNvPr>
          <p:cNvSpPr>
            <a:spLocks noChangeArrowheads="1"/>
          </p:cNvSpPr>
          <p:nvPr/>
        </p:nvSpPr>
        <p:spPr bwMode="auto">
          <a:xfrm>
            <a:off x="176269" y="637147"/>
            <a:ext cx="4531379" cy="198379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ea typeface="Calibri"/>
                <a:cs typeface="Calibri"/>
              </a:rPr>
              <a:t>When was this design movement?</a:t>
            </a:r>
            <a:endParaRPr lang="en-US">
              <a:latin typeface="Calibri"/>
              <a:ea typeface="Calibri"/>
              <a:cs typeface="Calibri"/>
            </a:endParaRPr>
          </a:p>
          <a:p>
            <a:pPr>
              <a:spcBef>
                <a:spcPct val="0"/>
              </a:spcBef>
              <a:spcAft>
                <a:spcPct val="0"/>
              </a:spcAft>
            </a:pPr>
            <a:endParaRPr lang="en-US" altLang="en-US" sz="1200" dirty="0">
              <a:latin typeface="bliss 2 regular"/>
              <a:ea typeface="Calibri"/>
              <a:cs typeface="Calibri"/>
            </a:endParaRPr>
          </a:p>
          <a:p>
            <a:pPr>
              <a:spcBef>
                <a:spcPct val="0"/>
              </a:spcBef>
              <a:spcAft>
                <a:spcPct val="0"/>
              </a:spcAft>
            </a:pPr>
            <a:endParaRPr lang="en-US" altLang="en-US" sz="1200" dirty="0">
              <a:latin typeface="bliss 2 regular"/>
              <a:ea typeface="Calibri"/>
              <a:cs typeface="Calibri"/>
            </a:endParaRPr>
          </a:p>
          <a:p>
            <a:pPr>
              <a:spcBef>
                <a:spcPct val="0"/>
              </a:spcBef>
              <a:spcAft>
                <a:spcPct val="0"/>
              </a:spcAft>
            </a:pPr>
            <a:r>
              <a:rPr lang="en-US" altLang="en-US" sz="1200">
                <a:latin typeface="bliss 2 regular"/>
                <a:ea typeface="Calibri"/>
                <a:cs typeface="Calibri"/>
              </a:rPr>
              <a:t>What historical context was there at this time?</a:t>
            </a:r>
            <a:endParaRPr lang="en-US" altLang="en-US" sz="1200" dirty="0">
              <a:latin typeface="bliss 2 regular"/>
              <a:ea typeface="Calibri"/>
              <a:cs typeface="Calibri"/>
            </a:endParaRPr>
          </a:p>
        </p:txBody>
      </p:sp>
      <p:sp>
        <p:nvSpPr>
          <p:cNvPr id="34" name="Text Box 9">
            <a:extLst>
              <a:ext uri="{FF2B5EF4-FFF2-40B4-BE49-F238E27FC236}">
                <a16:creationId xmlns:a16="http://schemas.microsoft.com/office/drawing/2014/main" id="{AC0C8C7B-9B94-355F-3082-BBC7C199D646}"/>
              </a:ext>
            </a:extLst>
          </p:cNvPr>
          <p:cNvSpPr txBox="1">
            <a:spLocks noChangeArrowheads="1"/>
          </p:cNvSpPr>
          <p:nvPr/>
        </p:nvSpPr>
        <p:spPr bwMode="auto">
          <a:xfrm>
            <a:off x="2654561" y="75168"/>
            <a:ext cx="3637140" cy="495872"/>
          </a:xfrm>
          <a:prstGeom prst="rect">
            <a:avLst/>
          </a:prstGeom>
          <a:solidFill>
            <a:srgbClr val="AF7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Bauhaus Movement</a:t>
            </a:r>
            <a:endParaRPr lang="en-US"/>
          </a:p>
        </p:txBody>
      </p:sp>
    </p:spTree>
    <p:extLst>
      <p:ext uri="{BB962C8B-B14F-4D97-AF65-F5344CB8AC3E}">
        <p14:creationId xmlns:p14="http://schemas.microsoft.com/office/powerpoint/2010/main" val="6664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8E9DE-DC15-3D89-3AA7-597EAC4F0A0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27A6A9-F88E-12A9-4747-1F8CC779342C}"/>
              </a:ext>
            </a:extLst>
          </p:cNvPr>
          <p:cNvSpPr txBox="1"/>
          <p:nvPr/>
        </p:nvSpPr>
        <p:spPr>
          <a:xfrm>
            <a:off x="9152517" y="-5400"/>
            <a:ext cx="956032" cy="995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0" i="0" u="none" strike="noStrike" baseline="0">
                <a:solidFill>
                  <a:srgbClr val="FF0000"/>
                </a:solidFill>
                <a:latin typeface="Calibri"/>
              </a:rPr>
              <a:t>(4)</a:t>
            </a:r>
            <a:endParaRPr lang="en-US"/>
          </a:p>
          <a:p>
            <a:pPr algn="ctr"/>
            <a:endParaRPr lang="en-US"/>
          </a:p>
        </p:txBody>
      </p:sp>
      <p:pic>
        <p:nvPicPr>
          <p:cNvPr id="6" name="Picture 2" descr="Pencil Drawing Clip Art For Drawing">
            <a:extLst>
              <a:ext uri="{FF2B5EF4-FFF2-40B4-BE49-F238E27FC236}">
                <a16:creationId xmlns:a16="http://schemas.microsoft.com/office/drawing/2014/main" id="{0BFF176A-D7AC-B7EA-5A4B-B4196A9EF73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8408251" y="165586"/>
            <a:ext cx="604476" cy="4701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34D643E9-87C9-A191-E9BA-C4D1C807B7B5}"/>
              </a:ext>
            </a:extLst>
          </p:cNvPr>
          <p:cNvSpPr txBox="1">
            <a:spLocks noChangeArrowheads="1"/>
          </p:cNvSpPr>
          <p:nvPr/>
        </p:nvSpPr>
        <p:spPr bwMode="auto">
          <a:xfrm>
            <a:off x="159229" y="75168"/>
            <a:ext cx="2327669"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Design Research:</a:t>
            </a:r>
            <a:endParaRPr lang="en-US"/>
          </a:p>
        </p:txBody>
      </p:sp>
      <p:sp>
        <p:nvSpPr>
          <p:cNvPr id="18" name="AutoShape 4">
            <a:extLst>
              <a:ext uri="{FF2B5EF4-FFF2-40B4-BE49-F238E27FC236}">
                <a16:creationId xmlns:a16="http://schemas.microsoft.com/office/drawing/2014/main" id="{26D0CACD-4F81-98D7-7077-21C394C38E26}"/>
              </a:ext>
            </a:extLst>
          </p:cNvPr>
          <p:cNvSpPr>
            <a:spLocks noChangeArrowheads="1"/>
          </p:cNvSpPr>
          <p:nvPr/>
        </p:nvSpPr>
        <p:spPr bwMode="auto">
          <a:xfrm>
            <a:off x="162919" y="2763142"/>
            <a:ext cx="4526006" cy="1553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are key features of this design movement?</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0" name="AutoShape 4">
            <a:extLst>
              <a:ext uri="{FF2B5EF4-FFF2-40B4-BE49-F238E27FC236}">
                <a16:creationId xmlns:a16="http://schemas.microsoft.com/office/drawing/2014/main" id="{78BF374E-9044-00EB-A226-B210D8947098}"/>
              </a:ext>
            </a:extLst>
          </p:cNvPr>
          <p:cNvSpPr>
            <a:spLocks noChangeArrowheads="1"/>
          </p:cNvSpPr>
          <p:nvPr/>
        </p:nvSpPr>
        <p:spPr bwMode="auto">
          <a:xfrm>
            <a:off x="162845" y="4404741"/>
            <a:ext cx="4526006" cy="1143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inspired the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2" name="AutoShape 4">
            <a:extLst>
              <a:ext uri="{FF2B5EF4-FFF2-40B4-BE49-F238E27FC236}">
                <a16:creationId xmlns:a16="http://schemas.microsoft.com/office/drawing/2014/main" id="{88BD667F-3956-7F3F-D11E-7D4C2E377196}"/>
              </a:ext>
            </a:extLst>
          </p:cNvPr>
          <p:cNvSpPr>
            <a:spLocks noChangeArrowheads="1"/>
          </p:cNvSpPr>
          <p:nvPr/>
        </p:nvSpPr>
        <p:spPr bwMode="auto">
          <a:xfrm>
            <a:off x="162771" y="5668341"/>
            <a:ext cx="4526006" cy="1035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designers and products is th</a:t>
            </a:r>
            <a:r>
              <a:rPr lang="en-US" altLang="en-US" sz="1200">
                <a:latin typeface="bliss 2 regular"/>
              </a:rPr>
              <a:t>is movement best known for?</a:t>
            </a:r>
            <a:endParaRPr lang="en-US" altLang="en-US" sz="1200" b="0" i="0" u="none" strike="noStrike" cap="none" normalizeH="0" baseline="0" dirty="0">
              <a:ln>
                <a:noFill/>
              </a:ln>
              <a:solidFill>
                <a:schemeClr val="tx1"/>
              </a:solidFill>
              <a:effectLst/>
              <a:latin typeface="bliss 2 regular"/>
            </a:endParaRPr>
          </a:p>
        </p:txBody>
      </p:sp>
      <p:sp>
        <p:nvSpPr>
          <p:cNvPr id="26" name="AutoShape 4">
            <a:extLst>
              <a:ext uri="{FF2B5EF4-FFF2-40B4-BE49-F238E27FC236}">
                <a16:creationId xmlns:a16="http://schemas.microsoft.com/office/drawing/2014/main" id="{5DBE5F88-E50B-E04D-C8F4-08515522F67F}"/>
              </a:ext>
            </a:extLst>
          </p:cNvPr>
          <p:cNvSpPr>
            <a:spLocks noChangeArrowheads="1"/>
          </p:cNvSpPr>
          <p:nvPr/>
        </p:nvSpPr>
        <p:spPr bwMode="auto">
          <a:xfrm>
            <a:off x="4829650" y="657142"/>
            <a:ext cx="4914900" cy="604620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bliss 2 regular"/>
            </a:endParaRPr>
          </a:p>
        </p:txBody>
      </p:sp>
      <p:sp>
        <p:nvSpPr>
          <p:cNvPr id="32" name="TextBox 31">
            <a:extLst>
              <a:ext uri="{FF2B5EF4-FFF2-40B4-BE49-F238E27FC236}">
                <a16:creationId xmlns:a16="http://schemas.microsoft.com/office/drawing/2014/main" id="{8B04C165-984A-64C7-0D45-87D89F421502}"/>
              </a:ext>
            </a:extLst>
          </p:cNvPr>
          <p:cNvSpPr txBox="1"/>
          <p:nvPr/>
        </p:nvSpPr>
        <p:spPr>
          <a:xfrm>
            <a:off x="5515056" y="847644"/>
            <a:ext cx="33558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lumMod val="85000"/>
                  </a:schemeClr>
                </a:solidFill>
                <a:latin typeface="bliss 2 regular"/>
                <a:ea typeface="Calibri"/>
                <a:cs typeface="Calibri"/>
              </a:rPr>
              <a:t>Images of work from this design movement</a:t>
            </a:r>
            <a:endParaRPr lang="en-US">
              <a:solidFill>
                <a:schemeClr val="bg1">
                  <a:lumMod val="85000"/>
                </a:schemeClr>
              </a:solidFill>
            </a:endParaRPr>
          </a:p>
        </p:txBody>
      </p:sp>
      <p:sp>
        <p:nvSpPr>
          <p:cNvPr id="33" name="AutoShape 4">
            <a:extLst>
              <a:ext uri="{FF2B5EF4-FFF2-40B4-BE49-F238E27FC236}">
                <a16:creationId xmlns:a16="http://schemas.microsoft.com/office/drawing/2014/main" id="{9ABB4320-D95A-98CD-E531-17CB44CB1129}"/>
              </a:ext>
            </a:extLst>
          </p:cNvPr>
          <p:cNvSpPr>
            <a:spLocks noChangeArrowheads="1"/>
          </p:cNvSpPr>
          <p:nvPr/>
        </p:nvSpPr>
        <p:spPr bwMode="auto">
          <a:xfrm>
            <a:off x="176269" y="637147"/>
            <a:ext cx="4531379" cy="198379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ea typeface="Calibri"/>
                <a:cs typeface="Calibri"/>
              </a:rPr>
              <a:t>When was this design movement?</a:t>
            </a:r>
            <a:endParaRPr lang="en-US">
              <a:latin typeface="Calibri"/>
              <a:ea typeface="Calibri"/>
              <a:cs typeface="Calibri"/>
            </a:endParaRPr>
          </a:p>
          <a:p>
            <a:pPr>
              <a:spcBef>
                <a:spcPct val="0"/>
              </a:spcBef>
              <a:spcAft>
                <a:spcPct val="0"/>
              </a:spcAft>
            </a:pPr>
            <a:endParaRPr lang="en-US" altLang="en-US" sz="1200" dirty="0">
              <a:latin typeface="bliss 2 regular"/>
              <a:ea typeface="Calibri"/>
              <a:cs typeface="Calibri"/>
            </a:endParaRPr>
          </a:p>
          <a:p>
            <a:pPr>
              <a:spcBef>
                <a:spcPct val="0"/>
              </a:spcBef>
              <a:spcAft>
                <a:spcPct val="0"/>
              </a:spcAft>
            </a:pPr>
            <a:endParaRPr lang="en-US" altLang="en-US" sz="1200" dirty="0">
              <a:latin typeface="bliss 2 regular"/>
              <a:ea typeface="Calibri"/>
              <a:cs typeface="Calibri"/>
            </a:endParaRPr>
          </a:p>
          <a:p>
            <a:pPr>
              <a:spcBef>
                <a:spcPct val="0"/>
              </a:spcBef>
              <a:spcAft>
                <a:spcPct val="0"/>
              </a:spcAft>
            </a:pPr>
            <a:r>
              <a:rPr lang="en-US" altLang="en-US" sz="1200">
                <a:latin typeface="bliss 2 regular"/>
                <a:ea typeface="Calibri"/>
                <a:cs typeface="Calibri"/>
              </a:rPr>
              <a:t>What historical context was there at this time?</a:t>
            </a:r>
            <a:endParaRPr lang="en-US" altLang="en-US" sz="1200" dirty="0">
              <a:latin typeface="bliss 2 regular"/>
              <a:ea typeface="Calibri"/>
              <a:cs typeface="Calibri"/>
            </a:endParaRPr>
          </a:p>
        </p:txBody>
      </p:sp>
      <p:sp>
        <p:nvSpPr>
          <p:cNvPr id="34" name="Text Box 9">
            <a:extLst>
              <a:ext uri="{FF2B5EF4-FFF2-40B4-BE49-F238E27FC236}">
                <a16:creationId xmlns:a16="http://schemas.microsoft.com/office/drawing/2014/main" id="{C1EAD79C-BEA8-5408-A2FB-BC934EF70FF7}"/>
              </a:ext>
            </a:extLst>
          </p:cNvPr>
          <p:cNvSpPr txBox="1">
            <a:spLocks noChangeArrowheads="1"/>
          </p:cNvSpPr>
          <p:nvPr/>
        </p:nvSpPr>
        <p:spPr bwMode="auto">
          <a:xfrm>
            <a:off x="2654561" y="75168"/>
            <a:ext cx="3637140" cy="495872"/>
          </a:xfrm>
          <a:prstGeom prst="rect">
            <a:avLst/>
          </a:prstGeom>
          <a:solidFill>
            <a:srgbClr val="AF7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Memphis Movement</a:t>
            </a:r>
            <a:endParaRPr lang="en-US"/>
          </a:p>
        </p:txBody>
      </p:sp>
    </p:spTree>
    <p:extLst>
      <p:ext uri="{BB962C8B-B14F-4D97-AF65-F5344CB8AC3E}">
        <p14:creationId xmlns:p14="http://schemas.microsoft.com/office/powerpoint/2010/main" val="3945354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24F29-A1C3-5BA2-07FD-39DE6B1692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CB6520D-93A3-80E0-FC9C-5C1B2338FC3A}"/>
              </a:ext>
            </a:extLst>
          </p:cNvPr>
          <p:cNvSpPr txBox="1"/>
          <p:nvPr/>
        </p:nvSpPr>
        <p:spPr>
          <a:xfrm>
            <a:off x="9152517" y="-5400"/>
            <a:ext cx="956032" cy="995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FF0000"/>
                </a:solidFill>
                <a:latin typeface="Calibri"/>
              </a:rPr>
              <a:t>(5)</a:t>
            </a:r>
            <a:endParaRPr lang="en-US"/>
          </a:p>
          <a:p>
            <a:pPr algn="ctr"/>
            <a:endParaRPr lang="en-US"/>
          </a:p>
        </p:txBody>
      </p:sp>
      <p:pic>
        <p:nvPicPr>
          <p:cNvPr id="6" name="Picture 2" descr="Pencil Drawing Clip Art For Drawing">
            <a:extLst>
              <a:ext uri="{FF2B5EF4-FFF2-40B4-BE49-F238E27FC236}">
                <a16:creationId xmlns:a16="http://schemas.microsoft.com/office/drawing/2014/main" id="{62B05D67-C6B6-BFE9-20EB-C0342D5EB31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8408251" y="165586"/>
            <a:ext cx="604476" cy="4701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50173A05-5E64-6FBD-94BF-EACA6C4FED7F}"/>
              </a:ext>
            </a:extLst>
          </p:cNvPr>
          <p:cNvSpPr txBox="1">
            <a:spLocks noChangeArrowheads="1"/>
          </p:cNvSpPr>
          <p:nvPr/>
        </p:nvSpPr>
        <p:spPr bwMode="auto">
          <a:xfrm>
            <a:off x="159229" y="75168"/>
            <a:ext cx="2327669"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Design Task:</a:t>
            </a:r>
            <a:endParaRPr lang="en-US">
              <a:solidFill>
                <a:schemeClr val="bg1"/>
              </a:solidFill>
            </a:endParaRPr>
          </a:p>
        </p:txBody>
      </p:sp>
      <p:sp>
        <p:nvSpPr>
          <p:cNvPr id="34" name="Text Box 9">
            <a:extLst>
              <a:ext uri="{FF2B5EF4-FFF2-40B4-BE49-F238E27FC236}">
                <a16:creationId xmlns:a16="http://schemas.microsoft.com/office/drawing/2014/main" id="{E4D28659-ABF2-25C8-9356-8EA18DADBC8C}"/>
              </a:ext>
            </a:extLst>
          </p:cNvPr>
          <p:cNvSpPr txBox="1">
            <a:spLocks noChangeArrowheads="1"/>
          </p:cNvSpPr>
          <p:nvPr/>
        </p:nvSpPr>
        <p:spPr bwMode="auto">
          <a:xfrm>
            <a:off x="2654561" y="75168"/>
            <a:ext cx="3637140" cy="495872"/>
          </a:xfrm>
          <a:prstGeom prst="rect">
            <a:avLst/>
          </a:prstGeom>
          <a:solidFill>
            <a:srgbClr val="AF7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Gaming Controller</a:t>
            </a:r>
            <a:endParaRPr lang="en-US">
              <a:solidFill>
                <a:schemeClr val="bg1"/>
              </a:solidFill>
            </a:endParaRPr>
          </a:p>
        </p:txBody>
      </p:sp>
      <p:sp>
        <p:nvSpPr>
          <p:cNvPr id="2" name="TextBox 1">
            <a:extLst>
              <a:ext uri="{FF2B5EF4-FFF2-40B4-BE49-F238E27FC236}">
                <a16:creationId xmlns:a16="http://schemas.microsoft.com/office/drawing/2014/main" id="{6D2410BD-C15B-4071-16F0-A0AAAA40C1BA}"/>
              </a:ext>
            </a:extLst>
          </p:cNvPr>
          <p:cNvSpPr txBox="1"/>
          <p:nvPr/>
        </p:nvSpPr>
        <p:spPr>
          <a:xfrm>
            <a:off x="160150" y="638596"/>
            <a:ext cx="36487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liss 2 regular"/>
                <a:ea typeface="Calibri"/>
                <a:cs typeface="Calibri"/>
              </a:rPr>
              <a:t>Exemplar work:</a:t>
            </a:r>
            <a:endParaRPr lang="en-US">
              <a:latin typeface="bliss 2 regular"/>
            </a:endParaRPr>
          </a:p>
        </p:txBody>
      </p:sp>
      <p:pic>
        <p:nvPicPr>
          <p:cNvPr id="3" name="Picture 2" descr="Game controller smart stylish design high ergonomics stability best fit">
            <a:extLst>
              <a:ext uri="{FF2B5EF4-FFF2-40B4-BE49-F238E27FC236}">
                <a16:creationId xmlns:a16="http://schemas.microsoft.com/office/drawing/2014/main" id="{640A4B7E-E988-92EE-C8CB-2DBC185EA374}"/>
              </a:ext>
            </a:extLst>
          </p:cNvPr>
          <p:cNvPicPr>
            <a:picLocks noChangeAspect="1"/>
          </p:cNvPicPr>
          <p:nvPr/>
        </p:nvPicPr>
        <p:blipFill>
          <a:blip r:embed="rId4"/>
          <a:stretch>
            <a:fillRect/>
          </a:stretch>
        </p:blipFill>
        <p:spPr>
          <a:xfrm>
            <a:off x="340615" y="1141636"/>
            <a:ext cx="3639817" cy="2555128"/>
          </a:xfrm>
          <a:prstGeom prst="rect">
            <a:avLst/>
          </a:prstGeom>
        </p:spPr>
      </p:pic>
      <p:pic>
        <p:nvPicPr>
          <p:cNvPr id="5" name="Picture 4" descr="21 Joysticks ideas | game controller, controller design, industrial design">
            <a:extLst>
              <a:ext uri="{FF2B5EF4-FFF2-40B4-BE49-F238E27FC236}">
                <a16:creationId xmlns:a16="http://schemas.microsoft.com/office/drawing/2014/main" id="{B60CF99D-FD66-79CD-012C-AC1E41F4A25D}"/>
              </a:ext>
            </a:extLst>
          </p:cNvPr>
          <p:cNvPicPr>
            <a:picLocks noChangeAspect="1"/>
          </p:cNvPicPr>
          <p:nvPr/>
        </p:nvPicPr>
        <p:blipFill>
          <a:blip r:embed="rId5"/>
          <a:stretch>
            <a:fillRect/>
          </a:stretch>
        </p:blipFill>
        <p:spPr>
          <a:xfrm>
            <a:off x="156160" y="4359787"/>
            <a:ext cx="2917662" cy="2210025"/>
          </a:xfrm>
          <a:prstGeom prst="rect">
            <a:avLst/>
          </a:prstGeom>
        </p:spPr>
      </p:pic>
      <p:pic>
        <p:nvPicPr>
          <p:cNvPr id="7" name="Picture 6" descr="82 Handheld Controllers ideas | modern gaming controller design, gaming  controller sketch, game controller design sketch">
            <a:extLst>
              <a:ext uri="{FF2B5EF4-FFF2-40B4-BE49-F238E27FC236}">
                <a16:creationId xmlns:a16="http://schemas.microsoft.com/office/drawing/2014/main" id="{8BDE4525-0992-FAE4-4CFB-B50B8CC28F5B}"/>
              </a:ext>
            </a:extLst>
          </p:cNvPr>
          <p:cNvPicPr>
            <a:picLocks noChangeAspect="1"/>
          </p:cNvPicPr>
          <p:nvPr/>
        </p:nvPicPr>
        <p:blipFill>
          <a:blip r:embed="rId6"/>
          <a:stretch>
            <a:fillRect/>
          </a:stretch>
        </p:blipFill>
        <p:spPr>
          <a:xfrm>
            <a:off x="5093767" y="922608"/>
            <a:ext cx="3931486" cy="2755584"/>
          </a:xfrm>
          <a:prstGeom prst="rect">
            <a:avLst/>
          </a:prstGeom>
        </p:spPr>
      </p:pic>
      <p:pic>
        <p:nvPicPr>
          <p:cNvPr id="8" name="Picture 7" descr="Ergonomics in Controllers - The ergonomic evolution of game controllers">
            <a:extLst>
              <a:ext uri="{FF2B5EF4-FFF2-40B4-BE49-F238E27FC236}">
                <a16:creationId xmlns:a16="http://schemas.microsoft.com/office/drawing/2014/main" id="{CDE2E811-AC4D-13BC-CAC0-AE1FD7607168}"/>
              </a:ext>
            </a:extLst>
          </p:cNvPr>
          <p:cNvPicPr>
            <a:picLocks noChangeAspect="1"/>
          </p:cNvPicPr>
          <p:nvPr/>
        </p:nvPicPr>
        <p:blipFill>
          <a:blip r:embed="rId7"/>
          <a:stretch>
            <a:fillRect/>
          </a:stretch>
        </p:blipFill>
        <p:spPr>
          <a:xfrm>
            <a:off x="6001792" y="3996375"/>
            <a:ext cx="3630204" cy="2677650"/>
          </a:xfrm>
          <a:prstGeom prst="rect">
            <a:avLst/>
          </a:prstGeom>
        </p:spPr>
      </p:pic>
      <p:pic>
        <p:nvPicPr>
          <p:cNvPr id="9" name="Picture 8" descr="Set Of Various Game Controllers, Hardware, Portable, Gaming PNG and Vector  with Transparent Background for Free Download">
            <a:extLst>
              <a:ext uri="{FF2B5EF4-FFF2-40B4-BE49-F238E27FC236}">
                <a16:creationId xmlns:a16="http://schemas.microsoft.com/office/drawing/2014/main" id="{7CBFDF4C-7A28-E7FD-862C-846346942D69}"/>
              </a:ext>
            </a:extLst>
          </p:cNvPr>
          <p:cNvPicPr>
            <a:picLocks noChangeAspect="1"/>
          </p:cNvPicPr>
          <p:nvPr/>
        </p:nvPicPr>
        <p:blipFill>
          <a:blip r:embed="rId8"/>
          <a:stretch>
            <a:fillRect/>
          </a:stretch>
        </p:blipFill>
        <p:spPr>
          <a:xfrm>
            <a:off x="3046338" y="3770890"/>
            <a:ext cx="3815725" cy="2372620"/>
          </a:xfrm>
          <a:prstGeom prst="rect">
            <a:avLst/>
          </a:prstGeom>
        </p:spPr>
      </p:pic>
    </p:spTree>
    <p:extLst>
      <p:ext uri="{BB962C8B-B14F-4D97-AF65-F5344CB8AC3E}">
        <p14:creationId xmlns:p14="http://schemas.microsoft.com/office/powerpoint/2010/main" val="261786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BC9F-5A70-B635-0854-12EA4BC824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66062BD-D79E-A4B2-96B5-9358720F1AC4}"/>
              </a:ext>
            </a:extLst>
          </p:cNvPr>
          <p:cNvSpPr txBox="1"/>
          <p:nvPr/>
        </p:nvSpPr>
        <p:spPr>
          <a:xfrm>
            <a:off x="9152517" y="-5400"/>
            <a:ext cx="956032" cy="995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FF0000"/>
                </a:solidFill>
                <a:latin typeface="Calibri"/>
              </a:rPr>
              <a:t>(5)</a:t>
            </a:r>
            <a:endParaRPr lang="en-US"/>
          </a:p>
          <a:p>
            <a:pPr algn="ctr"/>
            <a:endParaRPr lang="en-US"/>
          </a:p>
        </p:txBody>
      </p:sp>
      <p:pic>
        <p:nvPicPr>
          <p:cNvPr id="6" name="Picture 2" descr="Pencil Drawing Clip Art For Drawing">
            <a:extLst>
              <a:ext uri="{FF2B5EF4-FFF2-40B4-BE49-F238E27FC236}">
                <a16:creationId xmlns:a16="http://schemas.microsoft.com/office/drawing/2014/main" id="{6208C27D-3A37-AE6E-C950-F02B98D9993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8408251" y="165586"/>
            <a:ext cx="604476" cy="4701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713B29E8-CC09-55EC-A62D-C3C4A8B78C51}"/>
              </a:ext>
            </a:extLst>
          </p:cNvPr>
          <p:cNvSpPr txBox="1">
            <a:spLocks noChangeArrowheads="1"/>
          </p:cNvSpPr>
          <p:nvPr/>
        </p:nvSpPr>
        <p:spPr bwMode="auto">
          <a:xfrm>
            <a:off x="159229" y="75168"/>
            <a:ext cx="2327669"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Design Task:</a:t>
            </a:r>
            <a:endParaRPr lang="en-US">
              <a:solidFill>
                <a:schemeClr val="bg1"/>
              </a:solidFill>
            </a:endParaRPr>
          </a:p>
        </p:txBody>
      </p:sp>
      <p:sp>
        <p:nvSpPr>
          <p:cNvPr id="34" name="Text Box 9">
            <a:extLst>
              <a:ext uri="{FF2B5EF4-FFF2-40B4-BE49-F238E27FC236}">
                <a16:creationId xmlns:a16="http://schemas.microsoft.com/office/drawing/2014/main" id="{48C0192D-1ECC-0A2A-266B-87798388C3A9}"/>
              </a:ext>
            </a:extLst>
          </p:cNvPr>
          <p:cNvSpPr txBox="1">
            <a:spLocks noChangeArrowheads="1"/>
          </p:cNvSpPr>
          <p:nvPr/>
        </p:nvSpPr>
        <p:spPr bwMode="auto">
          <a:xfrm>
            <a:off x="2654561" y="75168"/>
            <a:ext cx="3637140" cy="495872"/>
          </a:xfrm>
          <a:prstGeom prst="rect">
            <a:avLst/>
          </a:prstGeom>
          <a:solidFill>
            <a:srgbClr val="AF7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Gaming Controller</a:t>
            </a:r>
            <a:endParaRPr lang="en-US">
              <a:solidFill>
                <a:schemeClr val="bg1"/>
              </a:solidFill>
            </a:endParaRPr>
          </a:p>
        </p:txBody>
      </p:sp>
      <p:sp>
        <p:nvSpPr>
          <p:cNvPr id="2" name="TextBox 1">
            <a:extLst>
              <a:ext uri="{FF2B5EF4-FFF2-40B4-BE49-F238E27FC236}">
                <a16:creationId xmlns:a16="http://schemas.microsoft.com/office/drawing/2014/main" id="{CCB9F09A-D657-FCC1-CA97-55107C933D21}"/>
              </a:ext>
            </a:extLst>
          </p:cNvPr>
          <p:cNvSpPr txBox="1"/>
          <p:nvPr/>
        </p:nvSpPr>
        <p:spPr>
          <a:xfrm>
            <a:off x="160150" y="638596"/>
            <a:ext cx="36487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liss 2 regular"/>
                <a:ea typeface="Calibri"/>
                <a:cs typeface="Calibri"/>
              </a:rPr>
              <a:t>Your work:</a:t>
            </a:r>
            <a:endParaRPr lang="en-US">
              <a:latin typeface="bliss 2 regular"/>
            </a:endParaRPr>
          </a:p>
        </p:txBody>
      </p:sp>
    </p:spTree>
    <p:extLst>
      <p:ext uri="{BB962C8B-B14F-4D97-AF65-F5344CB8AC3E}">
        <p14:creationId xmlns:p14="http://schemas.microsoft.com/office/powerpoint/2010/main" val="71765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3FB798-EB62-2717-354E-F613AC89A9C2}"/>
              </a:ext>
            </a:extLst>
          </p:cNvPr>
          <p:cNvSpPr txBox="1"/>
          <p:nvPr/>
        </p:nvSpPr>
        <p:spPr>
          <a:xfrm>
            <a:off x="9152517" y="-5400"/>
            <a:ext cx="956032" cy="995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FF0000"/>
                </a:solidFill>
                <a:latin typeface="Calibri"/>
              </a:rPr>
              <a:t>(6)</a:t>
            </a:r>
            <a:endParaRPr lang="en-US"/>
          </a:p>
          <a:p>
            <a:pPr algn="ctr"/>
            <a:endParaRPr lang="en-US"/>
          </a:p>
        </p:txBody>
      </p:sp>
      <p:pic>
        <p:nvPicPr>
          <p:cNvPr id="11" name="Picture 2" descr="Pencil Drawing Clip Art For Drawing">
            <a:extLst>
              <a:ext uri="{FF2B5EF4-FFF2-40B4-BE49-F238E27FC236}">
                <a16:creationId xmlns:a16="http://schemas.microsoft.com/office/drawing/2014/main" id="{608B5FA7-1FD6-E832-45DF-4AB5D8EB656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8408251" y="165586"/>
            <a:ext cx="604476" cy="4701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9">
            <a:extLst>
              <a:ext uri="{FF2B5EF4-FFF2-40B4-BE49-F238E27FC236}">
                <a16:creationId xmlns:a16="http://schemas.microsoft.com/office/drawing/2014/main" id="{E20456C8-78D2-85F3-412B-CE7CF13E814A}"/>
              </a:ext>
            </a:extLst>
          </p:cNvPr>
          <p:cNvSpPr txBox="1">
            <a:spLocks noChangeArrowheads="1"/>
          </p:cNvSpPr>
          <p:nvPr/>
        </p:nvSpPr>
        <p:spPr bwMode="auto">
          <a:xfrm>
            <a:off x="159229" y="75168"/>
            <a:ext cx="2327669"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MOOCs</a:t>
            </a:r>
            <a:endParaRPr lang="en-US"/>
          </a:p>
        </p:txBody>
      </p:sp>
      <p:sp>
        <p:nvSpPr>
          <p:cNvPr id="15" name="Text Box 9">
            <a:extLst>
              <a:ext uri="{FF2B5EF4-FFF2-40B4-BE49-F238E27FC236}">
                <a16:creationId xmlns:a16="http://schemas.microsoft.com/office/drawing/2014/main" id="{D32CCEB5-2567-A311-C197-1278AD1761FE}"/>
              </a:ext>
            </a:extLst>
          </p:cNvPr>
          <p:cNvSpPr txBox="1">
            <a:spLocks noChangeArrowheads="1"/>
          </p:cNvSpPr>
          <p:nvPr/>
        </p:nvSpPr>
        <p:spPr bwMode="auto">
          <a:xfrm>
            <a:off x="2654561" y="75168"/>
            <a:ext cx="3637140" cy="495872"/>
          </a:xfrm>
          <a:prstGeom prst="rect">
            <a:avLst/>
          </a:prstGeom>
          <a:solidFill>
            <a:srgbClr val="AF7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Evidence</a:t>
            </a:r>
            <a:endParaRPr lang="en-US"/>
          </a:p>
        </p:txBody>
      </p:sp>
      <p:sp>
        <p:nvSpPr>
          <p:cNvPr id="16" name="TextBox 15">
            <a:extLst>
              <a:ext uri="{FF2B5EF4-FFF2-40B4-BE49-F238E27FC236}">
                <a16:creationId xmlns:a16="http://schemas.microsoft.com/office/drawing/2014/main" id="{9D44FE8F-93DB-A1C3-DE61-33ABCE30F71A}"/>
              </a:ext>
            </a:extLst>
          </p:cNvPr>
          <p:cNvSpPr txBox="1"/>
          <p:nvPr/>
        </p:nvSpPr>
        <p:spPr>
          <a:xfrm>
            <a:off x="160150" y="641851"/>
            <a:ext cx="6054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liss 2 regular"/>
                <a:ea typeface="Calibri"/>
                <a:cs typeface="Calibri"/>
              </a:rPr>
              <a:t>Evidence your progress: notes and/or screenshots</a:t>
            </a:r>
          </a:p>
        </p:txBody>
      </p:sp>
    </p:spTree>
    <p:extLst>
      <p:ext uri="{BB962C8B-B14F-4D97-AF65-F5344CB8AC3E}">
        <p14:creationId xmlns:p14="http://schemas.microsoft.com/office/powerpoint/2010/main" val="266932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6399977"/>
              </p:ext>
            </p:extLst>
          </p:nvPr>
        </p:nvGraphicFramePr>
        <p:xfrm>
          <a:off x="21217" y="974"/>
          <a:ext cx="9921552" cy="6867137"/>
        </p:xfrm>
        <a:graphic>
          <a:graphicData uri="http://schemas.openxmlformats.org/drawingml/2006/table">
            <a:tbl>
              <a:tblPr firstRow="1" bandRow="1">
                <a:tableStyleId>{5C22544A-7EE6-4342-B048-85BDC9FD1C3A}</a:tableStyleId>
              </a:tblPr>
              <a:tblGrid>
                <a:gridCol w="314837">
                  <a:extLst>
                    <a:ext uri="{9D8B030D-6E8A-4147-A177-3AD203B41FA5}">
                      <a16:colId xmlns:a16="http://schemas.microsoft.com/office/drawing/2014/main" val="3372372521"/>
                    </a:ext>
                  </a:extLst>
                </a:gridCol>
                <a:gridCol w="2401729">
                  <a:extLst>
                    <a:ext uri="{9D8B030D-6E8A-4147-A177-3AD203B41FA5}">
                      <a16:colId xmlns:a16="http://schemas.microsoft.com/office/drawing/2014/main" val="2077392922"/>
                    </a:ext>
                  </a:extLst>
                </a:gridCol>
                <a:gridCol w="2444505">
                  <a:extLst>
                    <a:ext uri="{9D8B030D-6E8A-4147-A177-3AD203B41FA5}">
                      <a16:colId xmlns:a16="http://schemas.microsoft.com/office/drawing/2014/main" val="3932849750"/>
                    </a:ext>
                  </a:extLst>
                </a:gridCol>
                <a:gridCol w="1366047">
                  <a:extLst>
                    <a:ext uri="{9D8B030D-6E8A-4147-A177-3AD203B41FA5}">
                      <a16:colId xmlns:a16="http://schemas.microsoft.com/office/drawing/2014/main" val="3835909388"/>
                    </a:ext>
                  </a:extLst>
                </a:gridCol>
                <a:gridCol w="1408823">
                  <a:extLst>
                    <a:ext uri="{9D8B030D-6E8A-4147-A177-3AD203B41FA5}">
                      <a16:colId xmlns:a16="http://schemas.microsoft.com/office/drawing/2014/main" val="3201027453"/>
                    </a:ext>
                  </a:extLst>
                </a:gridCol>
                <a:gridCol w="1985611">
                  <a:extLst>
                    <a:ext uri="{9D8B030D-6E8A-4147-A177-3AD203B41FA5}">
                      <a16:colId xmlns:a16="http://schemas.microsoft.com/office/drawing/2014/main" val="303662165"/>
                    </a:ext>
                  </a:extLst>
                </a:gridCol>
              </a:tblGrid>
              <a:tr h="493161">
                <a:tc gridSpan="6">
                  <a:txBody>
                    <a:bodyPr/>
                    <a:lstStyle/>
                    <a:p>
                      <a:pPr algn="ctr"/>
                      <a:r>
                        <a:rPr lang="en-GB" sz="1600" baseline="0" dirty="0">
                          <a:solidFill>
                            <a:schemeClr val="bg1"/>
                          </a:solidFill>
                          <a:latin typeface="+mj-lt"/>
                        </a:rPr>
                        <a:t>Product Design Bridging Menu</a:t>
                      </a:r>
                    </a:p>
                    <a:p>
                      <a:pPr algn="ctr"/>
                      <a:r>
                        <a:rPr lang="en-GB" sz="1000" baseline="0" dirty="0">
                          <a:solidFill>
                            <a:schemeClr val="bg1"/>
                          </a:solidFill>
                          <a:latin typeface="+mj-lt"/>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459537">
                <a:tc rowSpan="8">
                  <a:txBody>
                    <a:bodyPr/>
                    <a:lstStyle/>
                    <a:p>
                      <a:pPr algn="ctr"/>
                      <a:endParaRPr lang="en-GB" sz="1000" b="1" dirty="0">
                        <a:solidFill>
                          <a:schemeClr val="tx1"/>
                        </a:solidFill>
                        <a:latin typeface="+mj-lt"/>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GB" sz="1800" b="1" dirty="0">
                          <a:solidFill>
                            <a:schemeClr val="tx1"/>
                          </a:solidFill>
                          <a:latin typeface="+mj-lt"/>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800" b="1" dirty="0">
                          <a:solidFill>
                            <a:schemeClr val="tx1"/>
                          </a:solidFill>
                          <a:latin typeface="+mj-lt"/>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800" b="1" dirty="0">
                          <a:solidFill>
                            <a:schemeClr val="tx1"/>
                          </a:solidFill>
                          <a:latin typeface="+mj-lt"/>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800" b="1" dirty="0">
                          <a:solidFill>
                            <a:schemeClr val="tx1"/>
                          </a:solidFill>
                          <a:latin typeface="+mj-lt"/>
                        </a:rPr>
                        <a:t>Visit</a:t>
                      </a:r>
                      <a:r>
                        <a:rPr lang="en-GB" sz="1800" dirty="0">
                          <a:solidFill>
                            <a:schemeClr val="tx1"/>
                          </a:solidFill>
                          <a:latin typeface="+mj-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800" b="1" dirty="0">
                          <a:solidFill>
                            <a:schemeClr val="tx1"/>
                          </a:solidFill>
                          <a:latin typeface="+mj-lt"/>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526786">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r>
                        <a:rPr lang="en-US" sz="1050" b="1" dirty="0">
                          <a:latin typeface="+mj-lt"/>
                        </a:rPr>
                        <a:t>The Eco-Design Handbook - </a:t>
                      </a:r>
                      <a:r>
                        <a:rPr lang="en-US" sz="1050" dirty="0">
                          <a:latin typeface="+mj-lt"/>
                        </a:rPr>
                        <a:t>Alastair </a:t>
                      </a:r>
                      <a:r>
                        <a:rPr lang="en-US" sz="1050">
                          <a:latin typeface="+mj-lt"/>
                        </a:rPr>
                        <a:t>Faud</a:t>
                      </a:r>
                      <a:r>
                        <a:rPr lang="en-US" sz="1050" dirty="0">
                          <a:latin typeface="+mj-lt"/>
                        </a:rPr>
                        <a:t> –Luke</a:t>
                      </a:r>
                      <a:r>
                        <a:rPr lang="en-US" sz="1050" b="0" i="0" kern="1200" dirty="0">
                          <a:solidFill>
                            <a:schemeClr val="dk1"/>
                          </a:solidFill>
                          <a:effectLst/>
                          <a:latin typeface="+mj-lt"/>
                          <a:ea typeface="+mn-ea"/>
                          <a:cs typeface="+mn-cs"/>
                        </a:rPr>
                        <a:t>. </a:t>
                      </a:r>
                    </a:p>
                    <a:p>
                      <a:pPr lvl="0"/>
                      <a:r>
                        <a:rPr lang="en-US" sz="1050" b="0" i="1" kern="1200" dirty="0">
                          <a:solidFill>
                            <a:schemeClr val="dk1"/>
                          </a:solidFill>
                          <a:effectLst/>
                          <a:latin typeface="+mj-lt"/>
                          <a:ea typeface="+mn-ea"/>
                          <a:cs typeface="+mn-cs"/>
                        </a:rPr>
                        <a:t>The most comprehensive publication that</a:t>
                      </a:r>
                      <a:r>
                        <a:rPr lang="en-US" sz="1050" b="0" i="1" kern="1200" baseline="0" dirty="0">
                          <a:solidFill>
                            <a:schemeClr val="dk1"/>
                          </a:solidFill>
                          <a:effectLst/>
                          <a:latin typeface="+mj-lt"/>
                          <a:ea typeface="+mn-ea"/>
                          <a:cs typeface="+mn-cs"/>
                        </a:rPr>
                        <a:t> </a:t>
                      </a:r>
                      <a:r>
                        <a:rPr lang="en-US" sz="1050" b="0" i="1" kern="1200" dirty="0">
                          <a:solidFill>
                            <a:schemeClr val="dk1"/>
                          </a:solidFill>
                          <a:effectLst/>
                          <a:latin typeface="+mj-lt"/>
                          <a:ea typeface="+mn-ea"/>
                          <a:cs typeface="+mn-cs"/>
                        </a:rPr>
                        <a:t>catalogues and represents the vast array of ingenious green products available to the everyday consumer,</a:t>
                      </a:r>
                      <a:r>
                        <a:rPr lang="en-US" sz="1050" b="0" i="1" kern="1200" baseline="0" dirty="0">
                          <a:solidFill>
                            <a:schemeClr val="dk1"/>
                          </a:solidFill>
                          <a:effectLst/>
                          <a:latin typeface="+mj-lt"/>
                          <a:ea typeface="+mn-ea"/>
                          <a:cs typeface="+mn-cs"/>
                        </a:rPr>
                        <a:t> s</a:t>
                      </a:r>
                      <a:r>
                        <a:rPr lang="en-US" sz="1050" b="0" i="1" kern="1200" dirty="0">
                          <a:solidFill>
                            <a:schemeClr val="dk1"/>
                          </a:solidFill>
                          <a:effectLst/>
                          <a:latin typeface="+mj-lt"/>
                          <a:ea typeface="+mn-ea"/>
                          <a:cs typeface="+mn-cs"/>
                        </a:rPr>
                        <a:t>crutinizing every aspect of our designed world. </a:t>
                      </a:r>
                      <a:r>
                        <a:rPr lang="en-US" sz="1050" b="0" i="1" kern="1200" dirty="0">
                          <a:solidFill>
                            <a:srgbClr val="FF0000"/>
                          </a:solidFill>
                          <a:effectLst/>
                          <a:latin typeface="+mj-lt"/>
                          <a:ea typeface="+mn-ea"/>
                          <a:cs typeface="+mn-cs"/>
                        </a:rPr>
                        <a:t>(</a:t>
                      </a:r>
                      <a:r>
                        <a:rPr lang="en-US" sz="1050" b="0" i="0" kern="1200" dirty="0">
                          <a:solidFill>
                            <a:srgbClr val="FF0000"/>
                          </a:solidFill>
                          <a:effectLst/>
                          <a:latin typeface="+mj-lt"/>
                          <a:ea typeface="+mn-ea"/>
                          <a:cs typeface="+mn-cs"/>
                        </a:rPr>
                        <a:t>1)</a:t>
                      </a:r>
                      <a:endParaRPr lang="en-GB" sz="105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r>
                        <a:rPr lang="en-US" sz="1050" b="1" kern="1200" dirty="0">
                          <a:solidFill>
                            <a:schemeClr val="dk1"/>
                          </a:solidFill>
                          <a:effectLst/>
                          <a:latin typeface="+mj-lt"/>
                          <a:ea typeface="+mn-ea"/>
                          <a:cs typeface="+mn-cs"/>
                        </a:rPr>
                        <a:t>Design Is One: The </a:t>
                      </a:r>
                      <a:r>
                        <a:rPr lang="en-US" sz="1050" b="1" kern="1200" dirty="0" err="1">
                          <a:solidFill>
                            <a:schemeClr val="dk1"/>
                          </a:solidFill>
                          <a:effectLst/>
                          <a:latin typeface="+mj-lt"/>
                          <a:ea typeface="+mn-ea"/>
                          <a:cs typeface="+mn-cs"/>
                        </a:rPr>
                        <a:t>Vignellis</a:t>
                      </a:r>
                      <a:endParaRPr lang="en-US" sz="1050" b="1" kern="1200" dirty="0">
                        <a:solidFill>
                          <a:schemeClr val="dk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1" kern="1200" dirty="0">
                          <a:solidFill>
                            <a:schemeClr val="dk1"/>
                          </a:solidFill>
                          <a:effectLst/>
                          <a:latin typeface="+mn-lt"/>
                          <a:ea typeface="+mn-ea"/>
                          <a:cs typeface="+mn-cs"/>
                        </a:rPr>
                        <a:t>Italian-born Massimo and </a:t>
                      </a:r>
                      <a:r>
                        <a:rPr lang="en-US" sz="1050" b="0" i="1" kern="1200">
                          <a:solidFill>
                            <a:schemeClr val="dk1"/>
                          </a:solidFill>
                          <a:effectLst/>
                          <a:latin typeface="+mn-lt"/>
                          <a:ea typeface="+mn-ea"/>
                          <a:cs typeface="+mn-cs"/>
                        </a:rPr>
                        <a:t>Lella</a:t>
                      </a:r>
                      <a:r>
                        <a:rPr lang="en-US" sz="1050" b="0" i="1" kern="1200" dirty="0">
                          <a:solidFill>
                            <a:schemeClr val="dk1"/>
                          </a:solidFill>
                          <a:effectLst/>
                          <a:latin typeface="+mn-lt"/>
                          <a:ea typeface="+mn-ea"/>
                          <a:cs typeface="+mn-cs"/>
                        </a:rPr>
                        <a:t> </a:t>
                      </a:r>
                      <a:r>
                        <a:rPr lang="en-US" sz="1050" b="1" i="1" kern="1200">
                          <a:solidFill>
                            <a:schemeClr val="dk1"/>
                          </a:solidFill>
                          <a:effectLst/>
                          <a:latin typeface="+mn-lt"/>
                          <a:ea typeface="+mn-ea"/>
                          <a:cs typeface="+mn-cs"/>
                        </a:rPr>
                        <a:t>Vignelli</a:t>
                      </a:r>
                      <a:r>
                        <a:rPr lang="en-US" sz="1050" b="0" i="1" kern="1200" dirty="0">
                          <a:solidFill>
                            <a:schemeClr val="dk1"/>
                          </a:solidFill>
                          <a:effectLst/>
                          <a:latin typeface="+mn-lt"/>
                          <a:ea typeface="+mn-ea"/>
                          <a:cs typeface="+mn-cs"/>
                        </a:rPr>
                        <a:t> are among the world's most influential designers. Throughout their long career, their motto has been, 'If you </a:t>
                      </a:r>
                      <a:r>
                        <a:rPr lang="en-US" sz="1050" b="0" i="1" kern="1200">
                          <a:solidFill>
                            <a:schemeClr val="dk1"/>
                          </a:solidFill>
                          <a:effectLst/>
                          <a:latin typeface="+mn-lt"/>
                          <a:ea typeface="+mn-ea"/>
                          <a:cs typeface="+mn-cs"/>
                        </a:rPr>
                        <a:t>can't find it, </a:t>
                      </a:r>
                      <a:r>
                        <a:rPr lang="en-US" sz="1050" b="1" i="1" kern="1200">
                          <a:solidFill>
                            <a:schemeClr val="dk1"/>
                          </a:solidFill>
                          <a:effectLst/>
                          <a:latin typeface="+mn-lt"/>
                          <a:ea typeface="+mn-ea"/>
                          <a:cs typeface="+mn-cs"/>
                        </a:rPr>
                        <a:t>design</a:t>
                      </a:r>
                      <a:r>
                        <a:rPr lang="en-US" sz="1050" b="0" i="1" kern="1200">
                          <a:solidFill>
                            <a:schemeClr val="dk1"/>
                          </a:solidFill>
                          <a:effectLst/>
                          <a:latin typeface="+mn-lt"/>
                          <a:ea typeface="+mn-ea"/>
                          <a:cs typeface="+mn-cs"/>
                        </a:rPr>
                        <a:t> it‘ </a:t>
                      </a:r>
                      <a:endParaRPr lang="en-US" sz="1050" b="0" i="0" kern="120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7">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50" b="1" dirty="0">
                          <a:solidFill>
                            <a:schemeClr val="tx1"/>
                          </a:solidFill>
                          <a:latin typeface="+mj-lt"/>
                        </a:rPr>
                        <a:t>Listen to the following podcasts based on Product/Digital Design.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50" b="1" dirty="0">
                        <a:solidFill>
                          <a:schemeClr val="tx1"/>
                        </a:solidFill>
                        <a:latin typeface="+mj-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b="1" kern="1200" dirty="0">
                          <a:solidFill>
                            <a:schemeClr val="tx1"/>
                          </a:solidFill>
                          <a:latin typeface="+mn-lt"/>
                          <a:ea typeface="+mn-ea"/>
                          <a:cs typeface="+mn-cs"/>
                        </a:rPr>
                        <a:t>Design better podcast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50" b="1"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b="1" kern="1200" dirty="0">
                          <a:solidFill>
                            <a:schemeClr val="tx1"/>
                          </a:solidFill>
                          <a:latin typeface="+mn-lt"/>
                          <a:ea typeface="+mn-ea"/>
                          <a:cs typeface="+mn-cs"/>
                        </a:rPr>
                        <a:t>Design matters podcast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50" b="1"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b="1" kern="1200" dirty="0">
                          <a:solidFill>
                            <a:schemeClr val="tx1"/>
                          </a:solidFill>
                          <a:latin typeface="+mn-lt"/>
                          <a:ea typeface="+mn-ea"/>
                          <a:cs typeface="+mn-cs"/>
                        </a:rPr>
                        <a:t>The honest designers show</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50" b="1"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b="1" kern="1200" dirty="0">
                          <a:solidFill>
                            <a:schemeClr val="tx1"/>
                          </a:solidFill>
                          <a:latin typeface="+mn-lt"/>
                          <a:ea typeface="+mn-ea"/>
                          <a:cs typeface="+mn-cs"/>
                        </a:rPr>
                        <a:t>This is product management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50" b="1"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b="1" kern="1200" dirty="0">
                          <a:solidFill>
                            <a:schemeClr val="tx1"/>
                          </a:solidFill>
                          <a:latin typeface="+mn-lt"/>
                          <a:ea typeface="+mn-ea"/>
                          <a:cs typeface="+mn-cs"/>
                        </a:rPr>
                        <a:t>Product podcast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50" b="1" dirty="0">
                        <a:solidFill>
                          <a:schemeClr val="tx1"/>
                        </a:solidFill>
                        <a:latin typeface="+mj-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b="1" dirty="0">
                          <a:solidFill>
                            <a:schemeClr val="tx1"/>
                          </a:solidFill>
                          <a:latin typeface="+mj-lt"/>
                        </a:rPr>
                        <a:t>UI Breakfast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50" b="1" dirty="0">
                        <a:solidFill>
                          <a:schemeClr val="tx1"/>
                        </a:solidFill>
                        <a:latin typeface="+mj-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50" dirty="0">
                          <a:hlinkClick r:id="rId2"/>
                        </a:rPr>
                        <a:t>6 Essential Podcasts for Product Designers to Listen</a:t>
                      </a:r>
                    </a:p>
                    <a:p>
                      <a:pPr marL="0" marR="0" lvl="0" indent="0" algn="l">
                        <a:lnSpc>
                          <a:spcPct val="100000"/>
                        </a:lnSpc>
                        <a:spcBef>
                          <a:spcPts val="0"/>
                        </a:spcBef>
                        <a:spcAft>
                          <a:spcPts val="600"/>
                        </a:spcAft>
                        <a:buClrTx/>
                        <a:buSzTx/>
                        <a:buFont typeface="Arial" panose="020B0604020202020204" pitchFamily="34" charset="0"/>
                        <a:buNone/>
                      </a:pPr>
                      <a:endParaRPr lang="en-GB" sz="1050" dirty="0"/>
                    </a:p>
                    <a:p>
                      <a:pPr marL="0" marR="0" lvl="0" indent="0" algn="l">
                        <a:lnSpc>
                          <a:spcPct val="100000"/>
                        </a:lnSpc>
                        <a:spcBef>
                          <a:spcPts val="0"/>
                        </a:spcBef>
                        <a:spcAft>
                          <a:spcPts val="600"/>
                        </a:spcAft>
                        <a:buNone/>
                      </a:pPr>
                      <a:r>
                        <a:rPr lang="en-US" sz="1100" b="0" i="0" u="none" strike="noStrike" noProof="0">
                          <a:solidFill>
                            <a:srgbClr val="FF0000"/>
                          </a:solidFill>
                          <a:latin typeface="Calibri"/>
                          <a:ea typeface="Calibri"/>
                          <a:cs typeface="Calibri"/>
                        </a:rPr>
                        <a:t>(1)</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lvl="0"/>
                      <a:r>
                        <a:rPr lang="en-GB" sz="1000" b="1" kern="1200" dirty="0">
                          <a:solidFill>
                            <a:schemeClr val="dk1"/>
                          </a:solidFill>
                          <a:effectLst/>
                          <a:latin typeface="+mj-lt"/>
                          <a:ea typeface="+mn-ea"/>
                          <a:cs typeface="+mn-cs"/>
                        </a:rPr>
                        <a:t>Visit the Design Museum</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FF0000"/>
                          </a:solidFill>
                          <a:latin typeface="+mj-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1" dirty="0">
                          <a:latin typeface="+mj-lt"/>
                        </a:rPr>
                        <a:t>MOOCs</a:t>
                      </a:r>
                    </a:p>
                    <a:p>
                      <a:r>
                        <a:rPr lang="en-GB" sz="1050" dirty="0">
                          <a:latin typeface="+mj-lt"/>
                          <a:hlinkClick r:id="rId3"/>
                        </a:rPr>
                        <a:t>https://www.futurelearn.com/courses/</a:t>
                      </a:r>
                      <a:endParaRPr lang="en-GB" sz="1050" dirty="0">
                        <a:latin typeface="+mj-lt"/>
                      </a:endParaRPr>
                    </a:p>
                    <a:p>
                      <a:r>
                        <a:rPr lang="en-GB" sz="1050" dirty="0">
                          <a:latin typeface="+mj-lt"/>
                        </a:rPr>
                        <a:t>Search through</a:t>
                      </a:r>
                      <a:r>
                        <a:rPr lang="en-GB" sz="1050" baseline="0" dirty="0">
                          <a:latin typeface="+mj-lt"/>
                        </a:rPr>
                        <a:t> the MOOCs on </a:t>
                      </a:r>
                      <a:r>
                        <a:rPr lang="en-GB" sz="1050" baseline="0" dirty="0" err="1">
                          <a:latin typeface="+mj-lt"/>
                        </a:rPr>
                        <a:t>Unifrog</a:t>
                      </a:r>
                      <a:r>
                        <a:rPr lang="en-GB" sz="1050" baseline="0" dirty="0">
                          <a:latin typeface="+mj-lt"/>
                        </a:rPr>
                        <a:t> using the filter ‘Design’ or ‘Engineering’ and chose one that particularly interests you </a:t>
                      </a:r>
                      <a:r>
                        <a:rPr lang="en-GB" sz="1050" baseline="0">
                          <a:solidFill>
                            <a:srgbClr val="FF0000"/>
                          </a:solidFill>
                          <a:latin typeface="+mj-lt"/>
                        </a:rPr>
                        <a:t>(6) </a:t>
                      </a:r>
                      <a:endParaRPr lang="en-GB" sz="105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72853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effectLst/>
                          <a:latin typeface="+mn-lt"/>
                          <a:ea typeface="+mn-ea"/>
                          <a:cs typeface="+mn-cs"/>
                        </a:rPr>
                        <a:t>Look at courses and view Open days/virtual tours</a:t>
                      </a:r>
                      <a:endParaRPr lang="en-GB" sz="1050" dirty="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dirty="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hlinkClick r:id="rId4"/>
                        </a:rPr>
                        <a:t>Brunel Design School undergraduate courses | Brunel University of London</a:t>
                      </a:r>
                      <a:endParaRPr lang="en-GB" sz="105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extLst>
                  <a:ext uri="{0D108BD9-81ED-4DB2-BD59-A6C34878D82A}">
                    <a16:rowId xmlns:a16="http://schemas.microsoft.com/office/drawing/2014/main" val="1883689098"/>
                  </a:ext>
                </a:extLst>
              </a:tr>
              <a:tr h="526786">
                <a:tc vMerge="1">
                  <a:txBody>
                    <a:bodyPr/>
                    <a:lstStyle/>
                    <a:p>
                      <a:endParaRPr lang="en-GB"/>
                    </a:p>
                  </a:txBody>
                  <a:tcPr/>
                </a:tc>
                <a:tc rowSpan="2">
                  <a:txBody>
                    <a:bodyPr/>
                    <a:lstStyle/>
                    <a:p>
                      <a:pPr lvl="0"/>
                      <a:r>
                        <a:rPr lang="en-US" sz="1050" b="1" dirty="0">
                          <a:latin typeface="+mj-lt"/>
                        </a:rPr>
                        <a:t>Design Museum: Contemporary Design C</a:t>
                      </a:r>
                      <a:r>
                        <a:rPr lang="en-US" sz="1050" dirty="0">
                          <a:latin typeface="+mj-lt"/>
                        </a:rPr>
                        <a:t>atherine McDermott</a:t>
                      </a:r>
                    </a:p>
                    <a:p>
                      <a:pPr lvl="0"/>
                      <a:r>
                        <a:rPr lang="en-US" sz="1050" b="0" i="1" kern="1200" dirty="0">
                          <a:solidFill>
                            <a:schemeClr val="dk1"/>
                          </a:solidFill>
                          <a:effectLst/>
                          <a:latin typeface="+mj-lt"/>
                          <a:ea typeface="+mn-ea"/>
                          <a:cs typeface="+mn-cs"/>
                        </a:rPr>
                        <a:t>A</a:t>
                      </a:r>
                      <a:r>
                        <a:rPr lang="en-US" sz="1050" b="0" i="1" kern="1200" baseline="0" dirty="0">
                          <a:solidFill>
                            <a:schemeClr val="dk1"/>
                          </a:solidFill>
                          <a:effectLst/>
                          <a:latin typeface="+mj-lt"/>
                          <a:ea typeface="+mn-ea"/>
                          <a:cs typeface="+mn-cs"/>
                        </a:rPr>
                        <a:t> </a:t>
                      </a:r>
                      <a:r>
                        <a:rPr lang="en-US" sz="1050" b="0" i="1" kern="1200" dirty="0">
                          <a:solidFill>
                            <a:schemeClr val="dk1"/>
                          </a:solidFill>
                          <a:effectLst/>
                          <a:latin typeface="+mj-lt"/>
                          <a:ea typeface="+mn-ea"/>
                          <a:cs typeface="+mn-cs"/>
                        </a:rPr>
                        <a:t>selection of nearly 400 of the best and most enduring examples of modern design, including the very latest examples from the twenty-first century.</a:t>
                      </a:r>
                      <a:r>
                        <a:rPr lang="en-US" sz="1050" b="0" i="1" kern="1200" baseline="0" dirty="0">
                          <a:solidFill>
                            <a:schemeClr val="dk1"/>
                          </a:solidFill>
                          <a:effectLst/>
                          <a:latin typeface="+mj-lt"/>
                          <a:ea typeface="+mn-ea"/>
                          <a:cs typeface="+mn-cs"/>
                        </a:rPr>
                        <a:t> </a:t>
                      </a:r>
                      <a:r>
                        <a:rPr lang="en-US" sz="1050" b="0" i="0" kern="1200" dirty="0">
                          <a:solidFill>
                            <a:srgbClr val="FF0000"/>
                          </a:solidFill>
                          <a:effectLst/>
                          <a:latin typeface="+mj-lt"/>
                          <a:ea typeface="+mn-ea"/>
                          <a:cs typeface="+mn-cs"/>
                        </a:rPr>
                        <a:t>(1)</a:t>
                      </a:r>
                      <a:endParaRPr lang="en-GB" sz="105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buNone/>
                      </a:pPr>
                      <a:r>
                        <a:rPr lang="en-GB" sz="1050" b="1" i="0" u="none" strike="noStrike" kern="1200" noProof="0">
                          <a:solidFill>
                            <a:schemeClr val="dk1"/>
                          </a:solidFill>
                          <a:effectLst/>
                          <a:latin typeface="Calibri"/>
                          <a:ea typeface="Calibri"/>
                          <a:cs typeface="Calibri"/>
                        </a:rPr>
                        <a:t>The Creative Brain</a:t>
                      </a:r>
                      <a:endParaRPr lang="en-GB" sz="1050" b="0" i="0" u="none" strike="noStrike" kern="1200" noProof="0" dirty="0">
                        <a:solidFill>
                          <a:srgbClr val="000000"/>
                        </a:solidFill>
                        <a:effectLst/>
                        <a:latin typeface="Calibri"/>
                        <a:ea typeface="Calibri"/>
                        <a:cs typeface="Calibri"/>
                      </a:endParaRPr>
                    </a:p>
                    <a:p>
                      <a:pPr marL="0" marR="0" lvl="0" indent="0" algn="l">
                        <a:lnSpc>
                          <a:spcPct val="100000"/>
                        </a:lnSpc>
                        <a:spcBef>
                          <a:spcPts val="0"/>
                        </a:spcBef>
                        <a:spcAft>
                          <a:spcPts val="0"/>
                        </a:spcAft>
                        <a:buNone/>
                      </a:pPr>
                      <a:r>
                        <a:rPr lang="en-US" sz="1050" b="0" i="1" u="none" strike="noStrike" kern="1200" noProof="0">
                          <a:solidFill>
                            <a:schemeClr val="dk1"/>
                          </a:solidFill>
                          <a:effectLst/>
                          <a:latin typeface="Calibri"/>
                          <a:ea typeface="Calibri"/>
                          <a:cs typeface="Calibri"/>
                        </a:rPr>
                        <a:t>Neuroscientist David Eagleman taps into the creative process of various innovators while exploring brain-bending, risk-taking ways to spark creativity.</a:t>
                      </a:r>
                      <a:r>
                        <a:rPr lang="en-GB" sz="1050" b="0" i="1" u="none" strike="noStrike" kern="1200" noProof="0" dirty="0">
                          <a:solidFill>
                            <a:schemeClr val="dk1"/>
                          </a:solidFill>
                          <a:effectLst/>
                          <a:latin typeface="Calibri"/>
                          <a:ea typeface="Calibri"/>
                          <a:cs typeface="Calibri"/>
                        </a:rPr>
                        <a:t> </a:t>
                      </a:r>
                      <a:r>
                        <a:rPr lang="en-US" sz="1050" b="0" i="0" u="none" strike="noStrike" kern="1200" noProof="0">
                          <a:solidFill>
                            <a:srgbClr val="FF0000"/>
                          </a:solidFill>
                          <a:effectLst/>
                          <a:latin typeface="Calibri"/>
                          <a:ea typeface="Calibri"/>
                          <a:cs typeface="Calibri"/>
                        </a:rPr>
                        <a:t>(1)</a:t>
                      </a:r>
                      <a:endParaRPr lang="en-GB" sz="1050" u="none" strike="noStrike" noProof="0">
                        <a:latin typeface="Calibri"/>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mj-lt"/>
                      </a:endParaRPr>
                    </a:p>
                  </a:txBody>
                  <a:tcPr/>
                </a:tc>
                <a:tc vMerge="1">
                  <a:txBody>
                    <a:bodyPr/>
                    <a:lstStyle/>
                    <a:p>
                      <a:endParaRPr lang="en-GB" sz="1000" dirty="0">
                        <a:solidFill>
                          <a:srgbClr val="FF0000"/>
                        </a:solidFill>
                        <a:latin typeface="+mj-lt"/>
                      </a:endParaRPr>
                    </a:p>
                  </a:txBody>
                  <a:tcPr/>
                </a:tc>
                <a:extLst>
                  <a:ext uri="{0D108BD9-81ED-4DB2-BD59-A6C34878D82A}">
                    <a16:rowId xmlns:a16="http://schemas.microsoft.com/office/drawing/2014/main" val="3970710086"/>
                  </a:ext>
                </a:extLst>
              </a:tr>
              <a:tr h="851825">
                <a:tc vMerge="1">
                  <a:txBody>
                    <a:bodyPr/>
                    <a:lstStyle/>
                    <a:p>
                      <a:endParaRPr lang="en-GB"/>
                    </a:p>
                  </a:txBody>
                  <a:tcPr/>
                </a:tc>
                <a:tc vMerge="1">
                  <a:txBody>
                    <a:bodyPr/>
                    <a:lstStyle/>
                    <a:p>
                      <a:pPr lvl="0"/>
                      <a:endParaRPr lang="en-GB" sz="10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lvl="0"/>
                      <a:endParaRPr lang="en-GB" sz="10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4">
                  <a:txBody>
                    <a:bodyPr/>
                    <a:lstStyle/>
                    <a:p>
                      <a:pPr lvl="0"/>
                      <a:endParaRPr lang="en-GB" sz="1050" b="1" kern="1200" dirty="0">
                        <a:solidFill>
                          <a:schemeClr val="dk1"/>
                        </a:solidFill>
                        <a:effectLst/>
                        <a:latin typeface="+mn-lt"/>
                        <a:ea typeface="+mn-ea"/>
                        <a:cs typeface="+mn-cs"/>
                      </a:endParaRPr>
                    </a:p>
                    <a:p>
                      <a:pPr marL="0" marR="0" indent="0" algn="l" rtl="0" eaLnBrk="1" fontAlgn="auto" latinLnBrk="0" hangingPunct="1">
                        <a:lnSpc>
                          <a:spcPct val="100000"/>
                        </a:lnSpc>
                        <a:spcBef>
                          <a:spcPts val="0"/>
                        </a:spcBef>
                        <a:spcAft>
                          <a:spcPts val="0"/>
                        </a:spcAft>
                        <a:buClrTx/>
                        <a:buSzTx/>
                        <a:buFontTx/>
                        <a:buNone/>
                      </a:pPr>
                      <a:r>
                        <a:rPr lang="en-GB" sz="1050" b="1">
                          <a:latin typeface="+mj-lt"/>
                        </a:rPr>
                        <a:t>Visit these places for </a:t>
                      </a:r>
                      <a:r>
                        <a:rPr lang="en-GB" sz="1050" b="1" dirty="0">
                          <a:latin typeface="+mj-lt"/>
                        </a:rPr>
                        <a:t>some </a:t>
                      </a:r>
                      <a:r>
                        <a:rPr lang="en-GB" sz="1050" b="1" baseline="0" dirty="0">
                          <a:latin typeface="+mj-lt"/>
                        </a:rPr>
                        <a:t>design </a:t>
                      </a:r>
                      <a:r>
                        <a:rPr lang="en-GB" sz="1050" b="1" baseline="0">
                          <a:latin typeface="+mj-lt"/>
                        </a:rPr>
                        <a:t>inspiration</a:t>
                      </a:r>
                      <a:endParaRPr lang="en-GB" sz="1050" b="1" baseline="0" dirty="0">
                        <a:latin typeface="+mj-lt"/>
                      </a:endParaRPr>
                    </a:p>
                    <a:p>
                      <a:pPr marL="0" marR="0" lvl="0" indent="0" algn="l">
                        <a:lnSpc>
                          <a:spcPct val="100000"/>
                        </a:lnSpc>
                        <a:spcBef>
                          <a:spcPts val="0"/>
                        </a:spcBef>
                        <a:spcAft>
                          <a:spcPts val="0"/>
                        </a:spcAft>
                        <a:buClrTx/>
                        <a:buSzTx/>
                        <a:buFontTx/>
                        <a:buNone/>
                      </a:pPr>
                      <a:endParaRPr lang="en-GB" sz="1050" b="1" baseline="0" dirty="0">
                        <a:latin typeface="+mj-lt"/>
                      </a:endParaRPr>
                    </a:p>
                    <a:p>
                      <a:pPr marL="171450" lvl="0" indent="-171450">
                        <a:buFont typeface="Arial" panose="020B0604020202020204" pitchFamily="34" charset="0"/>
                        <a:buChar char="•"/>
                      </a:pPr>
                      <a:r>
                        <a:rPr lang="en-US" sz="1050" b="0" i="0" kern="1200" dirty="0">
                          <a:solidFill>
                            <a:schemeClr val="dk1"/>
                          </a:solidFill>
                          <a:effectLst/>
                          <a:latin typeface="+mn-lt"/>
                          <a:ea typeface="+mn-ea"/>
                          <a:cs typeface="+mn-cs"/>
                        </a:rPr>
                        <a:t>The Viktor </a:t>
                      </a:r>
                      <a:r>
                        <a:rPr lang="en-US" sz="1050" b="0" i="0" kern="1200">
                          <a:solidFill>
                            <a:schemeClr val="dk1"/>
                          </a:solidFill>
                          <a:effectLst/>
                          <a:latin typeface="+mn-lt"/>
                          <a:ea typeface="+mn-ea"/>
                          <a:cs typeface="+mn-cs"/>
                        </a:rPr>
                        <a:t>Wynd </a:t>
                      </a:r>
                    </a:p>
                    <a:p>
                      <a:pPr marL="171450" lvl="0" indent="-171450">
                        <a:buFont typeface="Arial" panose="020B0604020202020204" pitchFamily="34" charset="0"/>
                        <a:buChar char="•"/>
                      </a:pPr>
                      <a:r>
                        <a:rPr lang="en-US" sz="1050" b="0" i="0" kern="1200">
                          <a:solidFill>
                            <a:schemeClr val="dk1"/>
                          </a:solidFill>
                          <a:effectLst/>
                          <a:latin typeface="+mn-lt"/>
                          <a:ea typeface="+mn-ea"/>
                          <a:cs typeface="+mn-cs"/>
                        </a:rPr>
                        <a:t>Victoria and Albert Museum</a:t>
                      </a:r>
                      <a:endParaRPr lang="en-GB"/>
                    </a:p>
                    <a:p>
                      <a:pPr marL="171450" lvl="0" indent="-171450">
                        <a:buFont typeface="Arial" panose="020B0604020202020204" pitchFamily="34" charset="0"/>
                        <a:buChar char="•"/>
                      </a:pPr>
                      <a:r>
                        <a:rPr lang="en-US" sz="1100" b="0" i="0" u="none" strike="noStrike" kern="1200" noProof="0" dirty="0">
                          <a:solidFill>
                            <a:schemeClr val="dk1"/>
                          </a:solidFill>
                          <a:effectLst/>
                          <a:latin typeface="Calibri"/>
                          <a:ea typeface="Calibri"/>
                          <a:cs typeface="Calibri"/>
                        </a:rPr>
                        <a:t>Museum </a:t>
                      </a:r>
                      <a:r>
                        <a:rPr lang="en-US" sz="1100" b="0" i="0" u="none" strike="noStrike" kern="1200" noProof="0">
                          <a:solidFill>
                            <a:schemeClr val="dk1"/>
                          </a:solidFill>
                          <a:effectLst/>
                          <a:latin typeface="Calibri"/>
                          <a:ea typeface="Calibri"/>
                          <a:cs typeface="Calibri"/>
                        </a:rPr>
                        <a:t>of </a:t>
                      </a:r>
                      <a:r>
                        <a:rPr lang="en-US" sz="1050" b="0" i="0" kern="1200" dirty="0">
                          <a:solidFill>
                            <a:schemeClr val="dk1"/>
                          </a:solidFill>
                          <a:effectLst/>
                          <a:latin typeface="+mn-lt"/>
                          <a:ea typeface="+mn-ea"/>
                          <a:cs typeface="+mn-cs"/>
                        </a:rPr>
                        <a:t>Curiosities, East London</a:t>
                      </a:r>
                      <a:endParaRPr lang="en-GB"/>
                    </a:p>
                    <a:p>
                      <a:pPr marL="171450" lvl="0" indent="-171450">
                        <a:buFont typeface="Arial" panose="020B0604020202020204" pitchFamily="34" charset="0"/>
                        <a:buChar char="•"/>
                      </a:pPr>
                      <a:r>
                        <a:rPr lang="en-GB" sz="1050" b="0" i="0" kern="1200" dirty="0">
                          <a:solidFill>
                            <a:schemeClr val="dk1"/>
                          </a:solidFill>
                          <a:effectLst/>
                          <a:latin typeface="+mn-lt"/>
                          <a:ea typeface="+mn-ea"/>
                          <a:cs typeface="+mn-cs"/>
                        </a:rPr>
                        <a:t>Twenty </a:t>
                      </a:r>
                      <a:r>
                        <a:rPr lang="en-GB" sz="1050" b="0" i="0" kern="1200" dirty="0" err="1">
                          <a:solidFill>
                            <a:schemeClr val="dk1"/>
                          </a:solidFill>
                          <a:effectLst/>
                          <a:latin typeface="+mn-lt"/>
                          <a:ea typeface="+mn-ea"/>
                          <a:cs typeface="+mn-cs"/>
                        </a:rPr>
                        <a:t>Twenty</a:t>
                      </a:r>
                      <a:r>
                        <a:rPr lang="en-GB" sz="1050" b="0" i="0" kern="1200" dirty="0">
                          <a:solidFill>
                            <a:schemeClr val="dk1"/>
                          </a:solidFill>
                          <a:effectLst/>
                          <a:latin typeface="+mn-lt"/>
                          <a:ea typeface="+mn-ea"/>
                          <a:cs typeface="+mn-cs"/>
                        </a:rPr>
                        <a:t> One, Islington</a:t>
                      </a:r>
                      <a:endParaRPr lang="en-GB"/>
                    </a:p>
                    <a:p>
                      <a:pPr marL="171450" lvl="0" indent="-171450">
                        <a:buFont typeface="Arial" panose="020B0604020202020204" pitchFamily="34" charset="0"/>
                        <a:buChar char="•"/>
                      </a:pPr>
                      <a:r>
                        <a:rPr lang="en-GB" sz="1050" b="0" i="0" kern="1200">
                          <a:solidFill>
                            <a:schemeClr val="dk1"/>
                          </a:solidFill>
                          <a:effectLst/>
                          <a:latin typeface="+mn-lt"/>
                          <a:ea typeface="+mn-ea"/>
                          <a:cs typeface="+mn-cs"/>
                        </a:rPr>
                        <a:t>Museum of Brands</a:t>
                      </a:r>
                      <a:endParaRPr lang="en-GB" sz="1050" b="0" i="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050" b="0" i="0" kern="1200" dirty="0">
                          <a:solidFill>
                            <a:schemeClr val="dk1"/>
                          </a:solidFill>
                          <a:effectLst/>
                          <a:latin typeface="+mn-lt"/>
                          <a:ea typeface="+mn-ea"/>
                          <a:cs typeface="+mn-cs"/>
                        </a:rPr>
                        <a:t>London Transport Museum </a:t>
                      </a:r>
                      <a:endParaRPr lang="en-GB"/>
                    </a:p>
                    <a:p>
                      <a:pPr marL="171450" lvl="0" indent="-171450">
                        <a:buFont typeface="Arial" panose="020B0604020202020204" pitchFamily="34" charset="0"/>
                        <a:buChar char="•"/>
                      </a:pPr>
                      <a:r>
                        <a:rPr lang="en-GB" sz="1050" b="0" i="0" kern="1200">
                          <a:solidFill>
                            <a:schemeClr val="dk1"/>
                          </a:solidFill>
                          <a:effectLst/>
                          <a:latin typeface="+mn-lt"/>
                          <a:ea typeface="+mn-ea"/>
                          <a:cs typeface="+mn-cs"/>
                        </a:rPr>
                        <a:t>Tate Modern</a:t>
                      </a:r>
                      <a:endParaRPr lang="en-GB" sz="1050" b="0" i="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050" b="0" i="0" kern="1200" dirty="0">
                          <a:solidFill>
                            <a:schemeClr val="dk1"/>
                          </a:solidFill>
                          <a:effectLst/>
                          <a:latin typeface="+mn-lt"/>
                          <a:ea typeface="+mn-ea"/>
                          <a:cs typeface="+mn-cs"/>
                        </a:rPr>
                        <a:t>Material Lab</a:t>
                      </a:r>
                      <a:endParaRPr lang="en-GB"/>
                    </a:p>
                    <a:p>
                      <a:pPr marL="171450" lvl="0" indent="-171450">
                        <a:buFont typeface="Arial" panose="020B0604020202020204" pitchFamily="34" charset="0"/>
                        <a:buChar char="•"/>
                      </a:pPr>
                      <a:r>
                        <a:rPr lang="en-GB" sz="1050" b="0" i="0" kern="1200" dirty="0">
                          <a:solidFill>
                            <a:schemeClr val="dk1"/>
                          </a:solidFill>
                          <a:effectLst/>
                          <a:latin typeface="+mn-lt"/>
                          <a:ea typeface="+mn-ea"/>
                          <a:cs typeface="+mn-cs"/>
                        </a:rPr>
                        <a:t>Sketch,</a:t>
                      </a:r>
                      <a:r>
                        <a:rPr lang="en-GB" sz="1050" b="0" i="0" kern="1200" baseline="0">
                          <a:solidFill>
                            <a:schemeClr val="dk1"/>
                          </a:solidFill>
                          <a:effectLst/>
                          <a:latin typeface="+mn-lt"/>
                          <a:ea typeface="+mn-ea"/>
                          <a:cs typeface="+mn-cs"/>
                        </a:rPr>
                        <a:t> London</a:t>
                      </a:r>
                      <a:r>
                        <a:rPr lang="en-GB" sz="1050" b="0" i="0" kern="1200" baseline="0" dirty="0">
                          <a:solidFill>
                            <a:srgbClr val="FF0000"/>
                          </a:solidFill>
                          <a:effectLst/>
                          <a:latin typeface="+mn-lt"/>
                          <a:ea typeface="+mn-ea"/>
                          <a:cs typeface="+mn-cs"/>
                        </a:rPr>
                        <a:t> </a:t>
                      </a:r>
                      <a:r>
                        <a:rPr lang="en-GB" sz="1050" b="1" i="0" kern="1200" baseline="0">
                          <a:solidFill>
                            <a:srgbClr val="FF0000"/>
                          </a:solidFill>
                          <a:effectLst/>
                          <a:latin typeface="+mn-lt"/>
                          <a:ea typeface="+mn-ea"/>
                          <a:cs typeface="+mn-cs"/>
                        </a:rPr>
                        <a:t>(3)</a:t>
                      </a:r>
                      <a:endParaRPr lang="en-GB" sz="1050" b="1">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50" b="1" dirty="0">
                          <a:solidFill>
                            <a:schemeClr val="tx1"/>
                          </a:solidFill>
                          <a:latin typeface="+mj-lt"/>
                        </a:rPr>
                        <a:t>Research and create a research</a:t>
                      </a:r>
                      <a:r>
                        <a:rPr lang="en-GB" sz="1050" b="1" baseline="0" dirty="0">
                          <a:solidFill>
                            <a:schemeClr val="tx1"/>
                          </a:solidFill>
                          <a:latin typeface="+mj-lt"/>
                        </a:rPr>
                        <a:t> study on these 3 design movements:</a:t>
                      </a:r>
                    </a:p>
                    <a:p>
                      <a:pPr marL="171450" indent="-171450">
                        <a:buFont typeface="Arial" panose="020B0604020202020204" pitchFamily="34" charset="0"/>
                        <a:buChar char="•"/>
                      </a:pPr>
                      <a:r>
                        <a:rPr lang="en-GB" sz="1050" baseline="0" dirty="0">
                          <a:solidFill>
                            <a:schemeClr val="tx1"/>
                          </a:solidFill>
                          <a:latin typeface="+mj-lt"/>
                        </a:rPr>
                        <a:t>Arts and Crafts</a:t>
                      </a:r>
                    </a:p>
                    <a:p>
                      <a:pPr marL="171450" indent="-171450">
                        <a:buFont typeface="Arial" panose="020B0604020202020204" pitchFamily="34" charset="0"/>
                        <a:buChar char="•"/>
                      </a:pPr>
                      <a:r>
                        <a:rPr lang="en-GB" sz="1050" baseline="0" dirty="0">
                          <a:solidFill>
                            <a:schemeClr val="tx1"/>
                          </a:solidFill>
                          <a:latin typeface="+mj-lt"/>
                        </a:rPr>
                        <a:t>Bauhaus</a:t>
                      </a:r>
                    </a:p>
                    <a:p>
                      <a:pPr marL="171450" indent="-171450">
                        <a:buFont typeface="Arial" panose="020B0604020202020204" pitchFamily="34" charset="0"/>
                        <a:buChar char="•"/>
                      </a:pPr>
                      <a:r>
                        <a:rPr lang="en-GB" sz="1050" baseline="0" dirty="0">
                          <a:solidFill>
                            <a:schemeClr val="tx1"/>
                          </a:solidFill>
                          <a:latin typeface="+mj-lt"/>
                        </a:rPr>
                        <a:t>Memphis </a:t>
                      </a:r>
                    </a:p>
                    <a:p>
                      <a:pPr marL="0" indent="0">
                        <a:buFont typeface="Arial" panose="020B0604020202020204" pitchFamily="34" charset="0"/>
                        <a:buNone/>
                      </a:pPr>
                      <a:r>
                        <a:rPr lang="en-GB" sz="1050" b="1" baseline="0" dirty="0">
                          <a:solidFill>
                            <a:schemeClr val="tx1"/>
                          </a:solidFill>
                          <a:latin typeface="+mj-lt"/>
                        </a:rPr>
                        <a:t>And these 3 designers:</a:t>
                      </a:r>
                    </a:p>
                    <a:p>
                      <a:pPr marL="171450" indent="-171450">
                        <a:buFont typeface="Arial" panose="020B0604020202020204" pitchFamily="34" charset="0"/>
                        <a:buChar char="•"/>
                      </a:pPr>
                      <a:r>
                        <a:rPr lang="en-GB" sz="1050" dirty="0">
                          <a:solidFill>
                            <a:schemeClr val="tx1"/>
                          </a:solidFill>
                        </a:rPr>
                        <a:t>Marianne Brandt. </a:t>
                      </a:r>
                    </a:p>
                    <a:p>
                      <a:pPr marL="171450" indent="-171450">
                        <a:buFont typeface="Arial" panose="020B0604020202020204" pitchFamily="34" charset="0"/>
                        <a:buChar char="•"/>
                      </a:pPr>
                      <a:r>
                        <a:rPr lang="en-GB" sz="1050" dirty="0">
                          <a:solidFill>
                            <a:schemeClr val="tx1"/>
                          </a:solidFill>
                        </a:rPr>
                        <a:t>James Dyson </a:t>
                      </a:r>
                    </a:p>
                    <a:p>
                      <a:pPr marL="171450" indent="-171450">
                        <a:buFont typeface="Arial" panose="020B0604020202020204" pitchFamily="34" charset="0"/>
                        <a:buChar char="•"/>
                      </a:pPr>
                      <a:r>
                        <a:rPr lang="en-GB" sz="1050" dirty="0">
                          <a:solidFill>
                            <a:schemeClr val="tx1"/>
                          </a:solidFill>
                        </a:rPr>
                        <a:t>Margaret Calvert </a:t>
                      </a:r>
                      <a:r>
                        <a:rPr lang="en-GB" sz="1050" b="1">
                          <a:solidFill>
                            <a:srgbClr val="FF0000"/>
                          </a:solidFill>
                        </a:rPr>
                        <a:t>(4)</a:t>
                      </a:r>
                      <a:endParaRPr lang="en-GB" sz="1050" b="1" baseline="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049425687"/>
                  </a:ext>
                </a:extLst>
              </a:tr>
              <a:tr h="963907">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lvl="0"/>
                      <a:r>
                        <a:rPr lang="en-US" sz="1050" b="1" dirty="0">
                          <a:latin typeface="+mj-lt"/>
                        </a:rPr>
                        <a:t>50 Product Designs: Process - </a:t>
                      </a:r>
                      <a:r>
                        <a:rPr lang="en-US" sz="1050" dirty="0">
                          <a:latin typeface="+mj-lt"/>
                        </a:rPr>
                        <a:t>Jennifer Hudson</a:t>
                      </a:r>
                      <a:r>
                        <a:rPr lang="en-GB" sz="1050" kern="1200" dirty="0">
                          <a:solidFill>
                            <a:schemeClr val="dk1"/>
                          </a:solidFill>
                          <a:effectLst/>
                          <a:latin typeface="+mj-lt"/>
                          <a:ea typeface="+mn-ea"/>
                          <a:cs typeface="+mn-cs"/>
                        </a:rPr>
                        <a:t>.</a:t>
                      </a:r>
                    </a:p>
                    <a:p>
                      <a:pPr lvl="0"/>
                      <a:r>
                        <a:rPr lang="en-US" sz="1050" b="0" i="1" kern="1200" dirty="0">
                          <a:solidFill>
                            <a:schemeClr val="dk1"/>
                          </a:solidFill>
                          <a:effectLst/>
                          <a:latin typeface="+mj-lt"/>
                          <a:ea typeface="+mn-ea"/>
                          <a:cs typeface="+mn-cs"/>
                        </a:rPr>
                        <a:t>An</a:t>
                      </a:r>
                      <a:r>
                        <a:rPr lang="en-US" sz="1050" b="0" i="1" kern="1200" baseline="0" dirty="0">
                          <a:solidFill>
                            <a:schemeClr val="dk1"/>
                          </a:solidFill>
                          <a:effectLst/>
                          <a:latin typeface="+mj-lt"/>
                          <a:ea typeface="+mn-ea"/>
                          <a:cs typeface="+mn-cs"/>
                        </a:rPr>
                        <a:t> i</a:t>
                      </a:r>
                      <a:r>
                        <a:rPr lang="en-US" sz="1050" b="0" i="1" kern="1200" dirty="0">
                          <a:solidFill>
                            <a:schemeClr val="dk1"/>
                          </a:solidFill>
                          <a:effectLst/>
                          <a:latin typeface="+mj-lt"/>
                          <a:ea typeface="+mn-ea"/>
                          <a:cs typeface="+mn-cs"/>
                        </a:rPr>
                        <a:t>n-depth study of the creative and manufacturing processes behind 50 contemporary domestic design objects. </a:t>
                      </a:r>
                      <a:r>
                        <a:rPr lang="en-GB" sz="1050" i="1" kern="1200" dirty="0">
                          <a:solidFill>
                            <a:schemeClr val="dk1"/>
                          </a:solidFill>
                          <a:effectLst/>
                          <a:latin typeface="+mj-lt"/>
                          <a:ea typeface="+mn-ea"/>
                          <a:cs typeface="+mn-cs"/>
                        </a:rPr>
                        <a:t> </a:t>
                      </a:r>
                      <a:r>
                        <a:rPr lang="en-US" sz="1050" b="0" i="0" kern="1200" dirty="0">
                          <a:solidFill>
                            <a:srgbClr val="FF0000"/>
                          </a:solidFill>
                          <a:effectLst/>
                          <a:latin typeface="+mj-lt"/>
                          <a:ea typeface="+mn-ea"/>
                          <a:cs typeface="+mn-cs"/>
                        </a:rPr>
                        <a:t>(1)</a:t>
                      </a:r>
                      <a:endParaRPr lang="en-GB" sz="1050" kern="1200" dirty="0">
                        <a:solidFill>
                          <a:schemeClr val="dk1"/>
                        </a:solidFill>
                        <a:effectLst/>
                        <a:latin typeface="+mj-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GB" sz="1050" b="1" i="0" u="none" strike="noStrike" kern="1200" noProof="0">
                          <a:solidFill>
                            <a:schemeClr val="dk1"/>
                          </a:solidFill>
                          <a:effectLst/>
                          <a:latin typeface="Calibri"/>
                          <a:ea typeface="Calibri"/>
                          <a:cs typeface="Calibri"/>
                        </a:rPr>
                        <a:t>Print the Legend</a:t>
                      </a:r>
                      <a:endParaRPr lang="en-US" sz="1050" b="0" i="0" u="none" strike="noStrike" kern="1200" noProof="0">
                        <a:solidFill>
                          <a:srgbClr val="000000"/>
                        </a:solidFill>
                        <a:effectLst/>
                        <a:latin typeface="Calibri"/>
                        <a:ea typeface="Calibri"/>
                        <a:cs typeface="Calibri"/>
                      </a:endParaRPr>
                    </a:p>
                    <a:p>
                      <a:pPr marL="0" marR="0" lvl="0" indent="0" algn="l">
                        <a:lnSpc>
                          <a:spcPct val="100000"/>
                        </a:lnSpc>
                        <a:spcBef>
                          <a:spcPts val="0"/>
                        </a:spcBef>
                        <a:spcAft>
                          <a:spcPts val="0"/>
                        </a:spcAft>
                        <a:buNone/>
                      </a:pPr>
                      <a:r>
                        <a:rPr lang="en-US" sz="1050" b="0" i="1" u="none" strike="noStrike" kern="1200" noProof="0">
                          <a:solidFill>
                            <a:schemeClr val="dk1"/>
                          </a:solidFill>
                          <a:effectLst/>
                          <a:latin typeface="Calibri"/>
                          <a:ea typeface="Calibri"/>
                          <a:cs typeface="Calibri"/>
                        </a:rPr>
                        <a:t>This award-winning, original documentary chronicles the race for market leadership in 3D printing, the next wave of technological evolution. </a:t>
                      </a:r>
                      <a:r>
                        <a:rPr lang="en-US" sz="1050" b="0" i="0" u="none" strike="noStrike" kern="1200" noProof="0">
                          <a:solidFill>
                            <a:srgbClr val="FF0000"/>
                          </a:solidFill>
                          <a:effectLst/>
                          <a:latin typeface="Calibri"/>
                          <a:ea typeface="Calibri"/>
                          <a:cs typeface="Calibri"/>
                        </a:rPr>
                        <a:t>(1)</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lvl="0" indent="0">
                        <a:spcAft>
                          <a:spcPts val="600"/>
                        </a:spcAft>
                        <a:buFont typeface="Arial" panose="020B0604020202020204" pitchFamily="34" charset="0"/>
                        <a:buNone/>
                      </a:pPr>
                      <a:endParaRPr lang="en-GB" sz="10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GB" sz="1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818200">
                <a:tc vMerge="1">
                  <a:txBody>
                    <a:bodyPr/>
                    <a:lstStyle/>
                    <a:p>
                      <a:endParaRPr lang="en-GB"/>
                    </a:p>
                  </a:txBody>
                  <a:tcPr/>
                </a:tc>
                <a:tc>
                  <a:txBody>
                    <a:bodyPr/>
                    <a:lstStyle/>
                    <a:p>
                      <a:pPr lvl="0">
                        <a:buNone/>
                      </a:pPr>
                      <a:r>
                        <a:rPr lang="en-US" sz="1050" b="1" i="0" u="none" strike="noStrike" kern="1200" noProof="0">
                          <a:solidFill>
                            <a:schemeClr val="dk1"/>
                          </a:solidFill>
                          <a:effectLst/>
                          <a:latin typeface="Calibri"/>
                          <a:ea typeface="Calibri"/>
                          <a:cs typeface="Calibri"/>
                        </a:rPr>
                        <a:t>How Designers Think: The Design Process Demystified - </a:t>
                      </a:r>
                      <a:r>
                        <a:rPr lang="en-US" sz="1050" b="0" i="0" u="none" strike="noStrike" kern="1200" noProof="0">
                          <a:solidFill>
                            <a:schemeClr val="dk1"/>
                          </a:solidFill>
                          <a:effectLst/>
                          <a:latin typeface="Calibri"/>
                          <a:ea typeface="Calibri"/>
                          <a:cs typeface="Calibri"/>
                        </a:rPr>
                        <a:t>Bryan Lawson</a:t>
                      </a:r>
                      <a:endParaRPr lang="en-US" sz="1050" b="0" i="0" u="none" strike="noStrike" kern="1200" noProof="0">
                        <a:solidFill>
                          <a:srgbClr val="000000"/>
                        </a:solidFill>
                        <a:effectLst/>
                        <a:latin typeface="Calibri"/>
                        <a:ea typeface="Calibri"/>
                        <a:cs typeface="Calibri"/>
                      </a:endParaRPr>
                    </a:p>
                    <a:p>
                      <a:pPr lvl="0">
                        <a:buNone/>
                      </a:pPr>
                      <a:r>
                        <a:rPr lang="en-US" sz="1050" b="0" i="1" u="none" strike="noStrike" kern="1200" noProof="0">
                          <a:solidFill>
                            <a:schemeClr val="dk1"/>
                          </a:solidFill>
                          <a:effectLst/>
                          <a:latin typeface="Calibri"/>
                          <a:ea typeface="Calibri"/>
                          <a:cs typeface="Calibri"/>
                        </a:rPr>
                        <a:t>Depicts he belief that we all can, and do, design, and that we can learn to design better </a:t>
                      </a:r>
                      <a:r>
                        <a:rPr lang="en-US" sz="1050" b="0" i="0" u="none" strike="noStrike" kern="1200" noProof="0">
                          <a:solidFill>
                            <a:srgbClr val="FF0000"/>
                          </a:solidFill>
                          <a:effectLst/>
                          <a:latin typeface="Calibri"/>
                          <a:ea typeface="Calibri"/>
                          <a:cs typeface="Calibri"/>
                        </a:rPr>
                        <a:t>(1)</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rtl="0">
                        <a:lnSpc>
                          <a:spcPct val="100000"/>
                        </a:lnSpc>
                        <a:spcBef>
                          <a:spcPts val="0"/>
                        </a:spcBef>
                        <a:spcAft>
                          <a:spcPts val="0"/>
                        </a:spcAft>
                        <a:buClrTx/>
                        <a:buSzTx/>
                        <a:buFontTx/>
                        <a:buNone/>
                      </a:pPr>
                      <a:r>
                        <a:rPr lang="en-GB" sz="1050" b="1" dirty="0">
                          <a:latin typeface="+mj-lt"/>
                        </a:rPr>
                        <a:t>TED</a:t>
                      </a:r>
                      <a:r>
                        <a:rPr lang="en-GB" sz="1050" b="1" baseline="0" dirty="0">
                          <a:latin typeface="+mj-lt"/>
                        </a:rPr>
                        <a:t> Talks </a:t>
                      </a:r>
                      <a:r>
                        <a:rPr lang="en-US" sz="1050" b="0" i="0" kern="1200" dirty="0">
                          <a:solidFill>
                            <a:srgbClr val="FF0000"/>
                          </a:solidFill>
                          <a:effectLst/>
                          <a:latin typeface="+mj-lt"/>
                          <a:ea typeface="+mn-ea"/>
                          <a:cs typeface="+mn-cs"/>
                        </a:rPr>
                        <a:t>(1)</a:t>
                      </a:r>
                      <a:endParaRPr lang="en-GB" sz="1050" baseline="0" dirty="0">
                        <a:latin typeface="+mj-lt"/>
                      </a:endParaRPr>
                    </a:p>
                    <a:p>
                      <a:pPr marL="285750" lvl="0" indent="-285750">
                        <a:buFont typeface="Arial" panose="020B0604020202020204" pitchFamily="34" charset="0"/>
                        <a:buChar char="•"/>
                      </a:pPr>
                      <a:r>
                        <a:rPr lang="en-GB" sz="1050" b="0" i="0" u="none" strike="noStrike" kern="1200" dirty="0">
                          <a:solidFill>
                            <a:schemeClr val="dk1"/>
                          </a:solidFill>
                          <a:effectLst/>
                          <a:latin typeface="+mn-lt"/>
                          <a:ea typeface="+mn-ea"/>
                          <a:cs typeface="+mn-cs"/>
                        </a:rPr>
                        <a:t>Sustainability by design</a:t>
                      </a:r>
                      <a:endParaRPr lang="en-GB" sz="1050" dirty="0"/>
                    </a:p>
                    <a:p>
                      <a:pPr marL="285750" lvl="0" indent="-285750">
                        <a:buFont typeface="Arial" panose="020B0604020202020204" pitchFamily="34" charset="0"/>
                        <a:buChar char="•"/>
                      </a:pPr>
                      <a:r>
                        <a:rPr lang="en-US" sz="1050" b="0" i="0" u="none" strike="noStrike" kern="1200" dirty="0">
                          <a:solidFill>
                            <a:schemeClr val="dk1"/>
                          </a:solidFill>
                          <a:effectLst/>
                          <a:latin typeface="+mn-lt"/>
                          <a:ea typeface="+mn-ea"/>
                          <a:cs typeface="+mn-cs"/>
                        </a:rPr>
                        <a:t>Legends of the design world</a:t>
                      </a:r>
                      <a:endParaRPr lang="en-GB" sz="1050" dirty="0"/>
                    </a:p>
                    <a:p>
                      <a:pPr marL="285750" lvl="0" indent="-285750">
                        <a:buFont typeface="Arial" panose="020B0604020202020204" pitchFamily="34" charset="0"/>
                        <a:buChar char="•"/>
                      </a:pPr>
                      <a:r>
                        <a:rPr lang="en-GB" sz="1050" b="0" i="0" u="none" kern="1200" dirty="0">
                          <a:solidFill>
                            <a:schemeClr val="dk1"/>
                          </a:solidFill>
                          <a:effectLst/>
                          <a:latin typeface="+mn-lt"/>
                          <a:ea typeface="+mn-ea"/>
                          <a:cs typeface="+mn-cs"/>
                        </a:rPr>
                        <a:t>Human-</a:t>
                      </a:r>
                      <a:r>
                        <a:rPr lang="en-GB" sz="1050" b="0" i="0" u="none" kern="1200" dirty="0" err="1">
                          <a:solidFill>
                            <a:schemeClr val="dk1"/>
                          </a:solidFill>
                          <a:effectLst/>
                          <a:latin typeface="+mn-lt"/>
                          <a:ea typeface="+mn-ea"/>
                          <a:cs typeface="+mn-cs"/>
                        </a:rPr>
                        <a:t>centered</a:t>
                      </a:r>
                      <a:r>
                        <a:rPr lang="en-GB" sz="1050" b="0" i="0" u="none" kern="1200" dirty="0">
                          <a:solidFill>
                            <a:schemeClr val="dk1"/>
                          </a:solidFill>
                          <a:effectLst/>
                          <a:latin typeface="+mn-lt"/>
                          <a:ea typeface="+mn-ea"/>
                          <a:cs typeface="+mn-cs"/>
                        </a:rPr>
                        <a:t> design</a:t>
                      </a:r>
                      <a:endParaRPr lang="en-GB" sz="1050" dirty="0"/>
                    </a:p>
                    <a:p>
                      <a:pPr marL="285750" lvl="0" indent="-285750">
                        <a:buFont typeface="Arial" panose="020B0604020202020204" pitchFamily="34" charset="0"/>
                        <a:buChar char="•"/>
                      </a:pPr>
                      <a:r>
                        <a:rPr lang="en-US" sz="1050" b="0" i="0" u="none" strike="noStrike" kern="1200" dirty="0">
                          <a:solidFill>
                            <a:schemeClr val="dk1"/>
                          </a:solidFill>
                          <a:effectLst/>
                          <a:latin typeface="+mn-lt"/>
                          <a:ea typeface="+mn-ea"/>
                          <a:cs typeface="+mn-cs"/>
                        </a:rPr>
                        <a:t>Organic design, inspired by nature</a:t>
                      </a:r>
                      <a:endParaRPr lang="en-GB" sz="1050" dirty="0"/>
                    </a:p>
                    <a:p>
                      <a:pPr marL="285750" lvl="0" indent="-285750">
                        <a:buFont typeface="Arial" panose="020B0604020202020204" pitchFamily="34" charset="0"/>
                        <a:buChar char="•"/>
                      </a:pPr>
                      <a:r>
                        <a:rPr lang="en-US" sz="1050" b="0" i="0" u="none" strike="noStrike" kern="1200" dirty="0">
                          <a:solidFill>
                            <a:schemeClr val="dk1"/>
                          </a:solidFill>
                          <a:effectLst/>
                          <a:latin typeface="+mn-lt"/>
                          <a:ea typeface="+mn-ea"/>
                          <a:cs typeface="+mn-cs"/>
                        </a:rPr>
                        <a:t>My simple invention, designed to keep my grandfather safe</a:t>
                      </a:r>
                      <a:endParaRPr lang="en-GB" sz="1050" dirty="0"/>
                    </a:p>
                    <a:p>
                      <a:pPr marL="285750" lvl="0" indent="-285750">
                        <a:buFont typeface="Arial" panose="020B0604020202020204" pitchFamily="34" charset="0"/>
                        <a:buChar char="•"/>
                      </a:pPr>
                      <a:r>
                        <a:rPr lang="en-US" sz="1050" b="0" i="0" u="none" strike="noStrike" kern="1200" dirty="0">
                          <a:solidFill>
                            <a:schemeClr val="dk1"/>
                          </a:solidFill>
                          <a:effectLst/>
                          <a:latin typeface="+mn-lt"/>
                          <a:ea typeface="+mn-ea"/>
                          <a:cs typeface="+mn-cs"/>
                        </a:rPr>
                        <a:t>Design is in the details</a:t>
                      </a:r>
                      <a:endParaRPr lang="en-GB" sz="1050" dirty="0"/>
                    </a:p>
                    <a:p>
                      <a:pPr marL="285750" lvl="0" indent="-285750">
                        <a:buFont typeface="Arial" panose="020B0604020202020204" pitchFamily="34" charset="0"/>
                        <a:buChar char="•"/>
                      </a:pPr>
                      <a:r>
                        <a:rPr lang="en-US" sz="1050" b="0" i="0" u="none" strike="noStrike" kern="1200" dirty="0">
                          <a:solidFill>
                            <a:schemeClr val="dk1"/>
                          </a:solidFill>
                          <a:effectLst/>
                          <a:latin typeface="+mn-lt"/>
                          <a:ea typeface="+mn-ea"/>
                          <a:cs typeface="+mn-cs"/>
                        </a:rPr>
                        <a:t>The first secret of design is ... noticing</a:t>
                      </a:r>
                      <a:endParaRPr lang="en-US" sz="105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rowSpan="2">
                  <a:txBody>
                    <a:bodyPr/>
                    <a:lstStyle/>
                    <a:p>
                      <a:r>
                        <a:rPr lang="en-GB" sz="1050" b="1" baseline="0"/>
                        <a:t>Design your own </a:t>
                      </a:r>
                      <a:r>
                        <a:rPr lang="en-GB" sz="1050" b="1" baseline="0" dirty="0"/>
                        <a:t>gaming </a:t>
                      </a:r>
                      <a:r>
                        <a:rPr lang="en-GB" sz="1050" b="1" baseline="0"/>
                        <a:t>controller. Annotate the </a:t>
                      </a:r>
                      <a:r>
                        <a:rPr lang="en-GB" sz="1050" b="1" baseline="0" dirty="0"/>
                        <a:t>following:</a:t>
                      </a:r>
                      <a:endParaRPr lang="en-GB" sz="1050" b="0" baseline="0" dirty="0"/>
                    </a:p>
                    <a:p>
                      <a:pPr marL="171450" indent="-171450">
                        <a:buFont typeface="Arial" panose="020B0604020202020204" pitchFamily="34" charset="0"/>
                        <a:buChar char="•"/>
                      </a:pPr>
                      <a:r>
                        <a:rPr lang="en-GB" sz="1050" b="0" baseline="0" dirty="0"/>
                        <a:t>Materials</a:t>
                      </a:r>
                    </a:p>
                    <a:p>
                      <a:pPr marL="171450" indent="-171450">
                        <a:buFont typeface="Arial" panose="020B0604020202020204" pitchFamily="34" charset="0"/>
                        <a:buChar char="•"/>
                      </a:pPr>
                      <a:r>
                        <a:rPr lang="en-GB" sz="1050" b="0" baseline="0" dirty="0"/>
                        <a:t>Manufacturing methods</a:t>
                      </a:r>
                    </a:p>
                    <a:p>
                      <a:pPr marL="171450" indent="-171450">
                        <a:buFont typeface="Arial" panose="020B0604020202020204" pitchFamily="34" charset="0"/>
                        <a:buChar char="•"/>
                      </a:pPr>
                      <a:r>
                        <a:rPr lang="en-GB" sz="1050" b="0" baseline="0"/>
                        <a:t>Inspiration</a:t>
                      </a:r>
                    </a:p>
                    <a:p>
                      <a:pPr marL="171450" indent="-171450">
                        <a:buFont typeface="Arial" panose="020B0604020202020204" pitchFamily="34" charset="0"/>
                        <a:buChar char="•"/>
                      </a:pPr>
                      <a:r>
                        <a:rPr lang="en-GB" sz="1050" b="0" baseline="0"/>
                        <a:t>Context – what is it </a:t>
                      </a:r>
                      <a:r>
                        <a:rPr lang="en-GB" sz="1050" b="0" baseline="0" dirty="0"/>
                        <a:t>for? Who would use it? What problem would it solv</a:t>
                      </a:r>
                      <a:r>
                        <a:rPr lang="en-GB" sz="1050" b="0" baseline="0" dirty="0">
                          <a:solidFill>
                            <a:schemeClr val="tx1"/>
                          </a:solidFill>
                        </a:rPr>
                        <a:t>e? </a:t>
                      </a:r>
                      <a:r>
                        <a:rPr lang="en-GB" sz="1050" b="1" baseline="0">
                          <a:solidFill>
                            <a:srgbClr val="FF0000"/>
                          </a:solidFill>
                        </a:rPr>
                        <a:t>(5)</a:t>
                      </a:r>
                    </a:p>
                    <a:p>
                      <a:pPr marL="171450" indent="-171450">
                        <a:buFont typeface="Arial" panose="020B0604020202020204" pitchFamily="34" charset="0"/>
                        <a:buChar char="•"/>
                      </a:pPr>
                      <a:endParaRPr lang="en-GB" sz="1050" b="0" dirty="0"/>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570637930"/>
                  </a:ext>
                </a:extLst>
              </a:tr>
              <a:tr h="1199274">
                <a:tc vMerge="1">
                  <a:txBody>
                    <a:bodyPr/>
                    <a:lstStyle/>
                    <a:p>
                      <a:endParaRPr lang="en-GB"/>
                    </a:p>
                  </a:txBody>
                  <a:tcPr/>
                </a:tc>
                <a:tc>
                  <a:txBody>
                    <a:bodyPr/>
                    <a:lstStyle/>
                    <a:p>
                      <a:pPr lvl="0">
                        <a:buNone/>
                      </a:pPr>
                      <a:r>
                        <a:rPr lang="en-US" sz="1050" b="1" i="0" u="none" strike="noStrike" kern="1200" noProof="0">
                          <a:solidFill>
                            <a:srgbClr val="000000"/>
                          </a:solidFill>
                          <a:effectLst/>
                          <a:latin typeface="Calibri"/>
                          <a:ea typeface="Calibri"/>
                          <a:cs typeface="Calibri"/>
                        </a:rPr>
                        <a:t>Designed for Kids - </a:t>
                      </a:r>
                      <a:r>
                        <a:rPr lang="en-US" sz="1050" b="0" i="0" u="none" strike="noStrike" kern="1200" noProof="0">
                          <a:solidFill>
                            <a:srgbClr val="000000"/>
                          </a:solidFill>
                          <a:effectLst/>
                          <a:latin typeface="Calibri"/>
                          <a:ea typeface="Calibri"/>
                          <a:cs typeface="Calibri"/>
                        </a:rPr>
                        <a:t>Phyllis Richardson</a:t>
                      </a:r>
                      <a:r>
                        <a:rPr lang="en-GB" sz="1050" b="0" i="0" u="none" strike="noStrike" kern="1200" noProof="0" dirty="0">
                          <a:solidFill>
                            <a:srgbClr val="000000"/>
                          </a:solidFill>
                          <a:effectLst/>
                          <a:latin typeface="Calibri"/>
                          <a:ea typeface="Calibri"/>
                          <a:cs typeface="Calibri"/>
                        </a:rPr>
                        <a:t> </a:t>
                      </a:r>
                      <a:endParaRPr lang="en-US" sz="1050" b="0" i="0" u="none" strike="noStrike" kern="1200" noProof="0">
                        <a:solidFill>
                          <a:srgbClr val="000000"/>
                        </a:solidFill>
                        <a:effectLst/>
                        <a:latin typeface="Calibri"/>
                        <a:ea typeface="Calibri"/>
                        <a:cs typeface="Calibri"/>
                      </a:endParaRPr>
                    </a:p>
                    <a:p>
                      <a:pPr lvl="0">
                        <a:buNone/>
                      </a:pPr>
                      <a:r>
                        <a:rPr lang="en-GB" sz="1050" b="0" i="1" u="none" strike="noStrike" kern="1200" noProof="0">
                          <a:solidFill>
                            <a:schemeClr val="dk1"/>
                          </a:solidFill>
                          <a:effectLst/>
                          <a:latin typeface="Calibri"/>
                          <a:ea typeface="Calibri"/>
                          <a:cs typeface="Calibri"/>
                        </a:rPr>
                        <a:t>A </a:t>
                      </a:r>
                      <a:r>
                        <a:rPr lang="en-US" sz="1050" b="0" i="1" u="none" strike="noStrike" kern="1200" noProof="0">
                          <a:solidFill>
                            <a:schemeClr val="dk1"/>
                          </a:solidFill>
                          <a:effectLst/>
                          <a:latin typeface="Calibri"/>
                          <a:ea typeface="Calibri"/>
                          <a:cs typeface="Calibri"/>
                        </a:rPr>
                        <a:t>guide to designing products for children from nursery age to pre-adolescence. </a:t>
                      </a:r>
                      <a:r>
                        <a:rPr lang="en-US" sz="1050" b="0" i="1" u="none" strike="noStrike" kern="1200" noProof="0">
                          <a:solidFill>
                            <a:srgbClr val="FF0000"/>
                          </a:solidFill>
                          <a:effectLst/>
                          <a:latin typeface="Calibri"/>
                          <a:ea typeface="Calibri"/>
                          <a:cs typeface="Calibri"/>
                        </a:rPr>
                        <a:t>(1</a:t>
                      </a:r>
                      <a:r>
                        <a:rPr lang="en-US" sz="1050" b="0" i="0" u="none" strike="noStrike" kern="1200" noProof="0">
                          <a:solidFill>
                            <a:srgbClr val="FF0000"/>
                          </a:solidFill>
                          <a:effectLst/>
                          <a:latin typeface="Calibri"/>
                          <a:ea typeface="Calibri"/>
                          <a:cs typeface="Calibri"/>
                        </a:rPr>
                        <a:t>)</a:t>
                      </a:r>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defTabSz="914400">
                        <a:tabLst/>
                        <a:defRPr/>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70645005"/>
                  </a:ext>
                </a:extLst>
              </a:tr>
            </a:tbl>
          </a:graphicData>
        </a:graphic>
      </p:graphicFrame>
      <p:pic>
        <p:nvPicPr>
          <p:cNvPr id="3" name="Picture 2" descr="Image result for book clipart"/>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86911" y="629986"/>
            <a:ext cx="669439" cy="441722"/>
          </a:xfrm>
          <a:prstGeom prst="rect">
            <a:avLst/>
          </a:prstGeom>
          <a:noFill/>
          <a:ln>
            <a:noFill/>
          </a:ln>
        </p:spPr>
      </p:pic>
      <p:pic>
        <p:nvPicPr>
          <p:cNvPr id="4" name="Picture 3" descr="White TV by liftar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7632" y="606641"/>
            <a:ext cx="486638" cy="467102"/>
          </a:xfrm>
          <a:prstGeom prst="rect">
            <a:avLst/>
          </a:prstGeom>
          <a:noFill/>
          <a:ln>
            <a:noFill/>
          </a:ln>
        </p:spPr>
      </p:pic>
      <p:pic>
        <p:nvPicPr>
          <p:cNvPr id="5" name="Picture 4"/>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123577" y="606641"/>
            <a:ext cx="404767" cy="488412"/>
          </a:xfrm>
          <a:prstGeom prst="rect">
            <a:avLst/>
          </a:prstGeom>
        </p:spPr>
      </p:pic>
      <p:pic>
        <p:nvPicPr>
          <p:cNvPr id="6" name="Picture 5" descr="Image result for museum clipart"/>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2128" y="569676"/>
            <a:ext cx="530419" cy="502032"/>
          </a:xfrm>
          <a:prstGeom prst="rect">
            <a:avLst/>
          </a:prstGeom>
          <a:noFill/>
          <a:ln>
            <a:noFill/>
          </a:ln>
        </p:spPr>
      </p:pic>
      <p:pic>
        <p:nvPicPr>
          <p:cNvPr id="13" name="Picture 12"/>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00000" l="0" r="100000"/>
                    </a14:imgEffect>
                  </a14:imgLayer>
                </a14:imgProps>
              </a:ext>
            </a:extLst>
          </a:blip>
          <a:srcRect l="25008" t="17288" r="25008" b="24559"/>
          <a:stretch/>
        </p:blipFill>
        <p:spPr>
          <a:xfrm>
            <a:off x="5050793" y="310767"/>
            <a:ext cx="247260" cy="247260"/>
          </a:xfrm>
          <a:prstGeom prst="rect">
            <a:avLst/>
          </a:prstGeom>
        </p:spPr>
      </p:pic>
      <p:pic>
        <p:nvPicPr>
          <p:cNvPr id="16" name="Picture 15"/>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00000" l="0" r="100000"/>
                    </a14:imgEffect>
                  </a14:imgLayer>
                </a14:imgProps>
              </a:ext>
            </a:extLst>
          </a:blip>
          <a:srcRect l="25008" t="17288" r="25008" b="24559"/>
          <a:stretch/>
        </p:blipFill>
        <p:spPr>
          <a:xfrm>
            <a:off x="2432720" y="4893066"/>
            <a:ext cx="247260" cy="247260"/>
          </a:xfrm>
          <a:prstGeom prst="rect">
            <a:avLst/>
          </a:prstGeom>
        </p:spPr>
      </p:pic>
      <p:pic>
        <p:nvPicPr>
          <p:cNvPr id="17" name="Picture 16"/>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00000" l="0" r="100000"/>
                    </a14:imgEffect>
                  </a14:imgLayer>
                </a14:imgProps>
              </a:ext>
            </a:extLst>
          </a:blip>
          <a:srcRect l="25008" t="17288" r="25008" b="24559"/>
          <a:stretch/>
        </p:blipFill>
        <p:spPr>
          <a:xfrm>
            <a:off x="9581156" y="2204864"/>
            <a:ext cx="247260" cy="247260"/>
          </a:xfrm>
          <a:prstGeom prst="rect">
            <a:avLst/>
          </a:prstGeom>
        </p:spPr>
      </p:pic>
      <p:pic>
        <p:nvPicPr>
          <p:cNvPr id="1026" name="Picture 2" descr="Pencil Drawing Clip Art For Drawi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9218447" y="629986"/>
            <a:ext cx="604476" cy="4701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00000" l="0" r="100000"/>
                    </a14:imgEffect>
                  </a14:imgLayer>
                </a14:imgProps>
              </a:ext>
            </a:extLst>
          </a:blip>
          <a:srcRect l="25008" t="17288" r="25008" b="24559"/>
          <a:stretch/>
        </p:blipFill>
        <p:spPr>
          <a:xfrm>
            <a:off x="9446955" y="6463333"/>
            <a:ext cx="247260" cy="247260"/>
          </a:xfrm>
          <a:prstGeom prst="rect">
            <a:avLst/>
          </a:prstGeom>
        </p:spPr>
      </p:pic>
      <p:pic>
        <p:nvPicPr>
          <p:cNvPr id="7" name="Picture 6">
            <a:extLst>
              <a:ext uri="{FF2B5EF4-FFF2-40B4-BE49-F238E27FC236}">
                <a16:creationId xmlns:a16="http://schemas.microsoft.com/office/drawing/2014/main" id="{2DB22759-E7D1-1EFA-B46B-EEF4B8AF2D16}"/>
              </a:ext>
            </a:extLst>
          </p:cNvPr>
          <p:cNvPicPr>
            <a:picLocks noChangeAspect="1"/>
          </p:cNvPicPr>
          <p:nvPr/>
        </p:nvPicPr>
        <p:blipFill>
          <a:blip r:embed="rId15"/>
          <a:stretch>
            <a:fillRect/>
          </a:stretch>
        </p:blipFill>
        <p:spPr>
          <a:xfrm>
            <a:off x="4863856" y="3860250"/>
            <a:ext cx="257146" cy="257175"/>
          </a:xfrm>
          <a:prstGeom prst="rect">
            <a:avLst/>
          </a:prstGeom>
        </p:spPr>
      </p:pic>
    </p:spTree>
    <p:extLst>
      <p:ext uri="{BB962C8B-B14F-4D97-AF65-F5344CB8AC3E}">
        <p14:creationId xmlns:p14="http://schemas.microsoft.com/office/powerpoint/2010/main" val="3397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214566" y="497661"/>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latin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latin typeface="bliss 2 regular"/>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bliss 2 regular"/>
              </a:rPr>
              <a:t>How does it link to this subject and why is it important?</a:t>
            </a:r>
            <a:endParaRPr kumimoji="0" lang="en-US" altLang="en-US" sz="1800" b="0" i="0" u="none" strike="noStrike" cap="none" normalizeH="0" baseline="0" dirty="0">
              <a:ln>
                <a:noFill/>
              </a:ln>
              <a:solidFill>
                <a:schemeClr val="tx1"/>
              </a:solidFill>
              <a:effectLst/>
              <a:latin typeface="bliss 2 regular"/>
            </a:endParaRPr>
          </a:p>
        </p:txBody>
      </p:sp>
      <p:sp>
        <p:nvSpPr>
          <p:cNvPr id="9" name="AutoShape 4"/>
          <p:cNvSpPr>
            <a:spLocks noChangeArrowheads="1"/>
          </p:cNvSpPr>
          <p:nvPr/>
        </p:nvSpPr>
        <p:spPr bwMode="auto">
          <a:xfrm>
            <a:off x="184598" y="1909943"/>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a:ea typeface="Times New Roman" panose="02020603050405020304" pitchFamily="18" charset="0"/>
              </a:rPr>
              <a:t>What </a:t>
            </a:r>
            <a:r>
              <a:rPr lang="en-US" altLang="en-US" sz="1200" dirty="0">
                <a:latin typeface="bliss 2 regular"/>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bliss 2 regular"/>
                <a:ea typeface="Times New Roman" panose="02020603050405020304" pitchFamily="18" charset="0"/>
              </a:rPr>
              <a:t> about?</a:t>
            </a:r>
            <a:endParaRPr kumimoji="0" lang="en-US" altLang="en-US" sz="900" b="0" i="0" u="none" strike="noStrike" cap="none" normalizeH="0" baseline="0" dirty="0">
              <a:ln>
                <a:noFill/>
              </a:ln>
              <a:solidFill>
                <a:schemeClr val="tx1"/>
              </a:solidFill>
              <a:effectLst/>
              <a:latin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10" name="AutoShape 17"/>
          <p:cNvSpPr>
            <a:spLocks noChangeArrowheads="1"/>
          </p:cNvSpPr>
          <p:nvPr/>
        </p:nvSpPr>
        <p:spPr bwMode="auto">
          <a:xfrm>
            <a:off x="5159475" y="2423218"/>
            <a:ext cx="4667050" cy="4131882"/>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latin typeface="bliss 2 regular"/>
              </a:rPr>
              <a:t>What did you find particularly interesting/inspiring/shocking? Has this changed your opinion?</a:t>
            </a:r>
          </a:p>
          <a:p>
            <a:endParaRPr lang="en-GB" sz="1200" dirty="0">
              <a:latin typeface="bliss 2 regular"/>
            </a:endParaRPr>
          </a:p>
          <a:p>
            <a:endParaRPr lang="en-GB" sz="1200" dirty="0">
              <a:latin typeface="bliss 2 regular"/>
            </a:endParaRPr>
          </a:p>
          <a:p>
            <a:endParaRPr lang="en-GB" sz="1200" dirty="0">
              <a:latin typeface="bliss 2 regular"/>
            </a:endParaRPr>
          </a:p>
          <a:p>
            <a:endParaRPr lang="en-GB" sz="1200" dirty="0">
              <a:latin typeface="bliss 2 regular"/>
            </a:endParaRPr>
          </a:p>
          <a:p>
            <a:endParaRPr lang="en-GB" sz="1200" dirty="0">
              <a:latin typeface="bliss 2 regular"/>
            </a:endParaRPr>
          </a:p>
          <a:p>
            <a:endParaRPr lang="en-GB" sz="1200" dirty="0">
              <a:latin typeface="bliss 2 regular"/>
            </a:endParaRPr>
          </a:p>
          <a:p>
            <a:endParaRPr lang="en-GB" sz="1200" dirty="0">
              <a:latin typeface="bliss 2 regular"/>
            </a:endParaRPr>
          </a:p>
          <a:p>
            <a:endParaRPr lang="en-GB" sz="1200" dirty="0">
              <a:latin typeface="bliss 2 regular"/>
            </a:endParaRPr>
          </a:p>
          <a:p>
            <a:endParaRPr lang="en-GB" sz="1200" dirty="0">
              <a:latin typeface="bliss 2 regular"/>
            </a:endParaRPr>
          </a:p>
          <a:p>
            <a:endParaRPr lang="en-GB" sz="1200" dirty="0">
              <a:latin typeface="bliss 2 regular"/>
            </a:endParaRPr>
          </a:p>
          <a:p>
            <a:endParaRPr lang="en-GB" sz="1200" dirty="0">
              <a:latin typeface="bliss 2 regular"/>
            </a:endParaRPr>
          </a:p>
          <a:p>
            <a:r>
              <a:rPr lang="en-GB" sz="1200" dirty="0">
                <a:latin typeface="bliss 2 regular"/>
              </a:rPr>
              <a:t>What would you like to learn more about? </a:t>
            </a:r>
          </a:p>
        </p:txBody>
      </p:sp>
      <p:sp>
        <p:nvSpPr>
          <p:cNvPr id="11" name="Text Box 9"/>
          <p:cNvSpPr txBox="1">
            <a:spLocks noChangeArrowheads="1"/>
          </p:cNvSpPr>
          <p:nvPr/>
        </p:nvSpPr>
        <p:spPr bwMode="auto">
          <a:xfrm>
            <a:off x="180834" y="53568"/>
            <a:ext cx="4639427" cy="377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000" b="1">
                <a:latin typeface="Century Gothic"/>
                <a:ea typeface="Times New Roman" panose="02020603050405020304" pitchFamily="18" charset="0"/>
              </a:rPr>
              <a:t> </a:t>
            </a:r>
            <a:r>
              <a:rPr kumimoji="0" lang="en-US" altLang="en-US" sz="2000" b="1" i="0" u="none" strike="noStrike" cap="none" normalizeH="0" baseline="0" dirty="0">
                <a:ln>
                  <a:noFill/>
                </a:ln>
                <a:solidFill>
                  <a:schemeClr val="bg1"/>
                </a:solidFill>
                <a:effectLst/>
                <a:latin typeface="bliss 2 regular"/>
                <a:ea typeface="Times New Roman" panose="02020603050405020304" pitchFamily="18" charset="0"/>
              </a:rPr>
              <a:t> Book/Journal/Podcast/Film</a:t>
            </a:r>
            <a:r>
              <a:rPr kumimoji="0" lang="en-US" altLang="en-US" sz="2000" b="1" i="0" u="none" strike="noStrike" cap="none" normalizeH="0" dirty="0">
                <a:ln>
                  <a:noFill/>
                </a:ln>
                <a:solidFill>
                  <a:schemeClr val="bg1"/>
                </a:solidFill>
                <a:effectLst/>
                <a:latin typeface="bliss 2 regular"/>
                <a:ea typeface="Times New Roman" panose="02020603050405020304" pitchFamily="18" charset="0"/>
              </a:rPr>
              <a:t> </a:t>
            </a:r>
            <a:r>
              <a:rPr kumimoji="0" lang="en-US" altLang="en-US" sz="2000" b="1" i="0" u="none" strike="noStrike" cap="none" normalizeH="0" baseline="0" dirty="0">
                <a:ln>
                  <a:noFill/>
                </a:ln>
                <a:solidFill>
                  <a:schemeClr val="bg1"/>
                </a:solidFill>
                <a:effectLst/>
                <a:latin typeface="bliss 2 regular"/>
                <a:ea typeface="Times New Roman" panose="02020603050405020304" pitchFamily="18" charset="0"/>
              </a:rPr>
              <a:t> Review</a:t>
            </a:r>
            <a:endParaRPr lang="en-US" altLang="en-US" sz="1800" b="1" i="0" u="none" strike="noStrike" cap="none" normalizeH="0" baseline="0">
              <a:ln>
                <a:noFill/>
              </a:ln>
              <a:solidFill>
                <a:schemeClr val="bg1"/>
              </a:solidFill>
              <a:effectLst/>
              <a:latin typeface="bliss 2 regular"/>
              <a:cs typeface="Arial"/>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bliss 2 regular"/>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bliss 2 regular"/>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latin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latin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bliss 2 regular"/>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a:rPr>
              <a:t>Book      Journal      Podcast</a:t>
            </a:r>
            <a:r>
              <a:rPr kumimoji="0" lang="en-US" altLang="en-US" sz="1200" b="0" i="0" u="none" strike="noStrike" cap="none" normalizeH="0" dirty="0">
                <a:ln>
                  <a:noFill/>
                </a:ln>
                <a:solidFill>
                  <a:schemeClr val="tx1"/>
                </a:solidFill>
                <a:effectLst/>
                <a:latin typeface="bliss 2 regular"/>
              </a:rPr>
              <a:t>          Film         Documentary</a:t>
            </a:r>
            <a:endParaRPr kumimoji="0" lang="en-US" altLang="en-US" sz="1200" b="0" i="0" u="none" strike="noStrike" cap="none" normalizeH="0" baseline="0" dirty="0">
              <a:ln>
                <a:noFill/>
              </a:ln>
              <a:solidFill>
                <a:schemeClr val="tx1"/>
              </a:solidFill>
              <a:effectLst/>
              <a:latin typeface="bliss 2 regular"/>
            </a:endParaRPr>
          </a:p>
        </p:txBody>
      </p:sp>
      <p:sp>
        <p:nvSpPr>
          <p:cNvPr id="14" name="AutoShape 7"/>
          <p:cNvSpPr>
            <a:spLocks noChangeArrowheads="1"/>
          </p:cNvSpPr>
          <p:nvPr/>
        </p:nvSpPr>
        <p:spPr bwMode="auto">
          <a:xfrm>
            <a:off x="241748" y="500314"/>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a:endParaRPr>
          </a:p>
        </p:txBody>
      </p:sp>
      <p:sp>
        <p:nvSpPr>
          <p:cNvPr id="22" name="Rectangle 19"/>
          <p:cNvSpPr>
            <a:spLocks noChangeArrowheads="1"/>
          </p:cNvSpPr>
          <p:nvPr/>
        </p:nvSpPr>
        <p:spPr bwMode="auto">
          <a:xfrm>
            <a:off x="54422" y="125678"/>
            <a:ext cx="5060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latin typeface="bliss 2 regular"/>
            </a:endParaRPr>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a:endParaRPr>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a:endParaRPr>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a:endParaRPr>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a:endParaRPr>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a:endParaRPr>
          </a:p>
        </p:txBody>
      </p:sp>
      <p:sp>
        <p:nvSpPr>
          <p:cNvPr id="28" name="TextBox 27"/>
          <p:cNvSpPr txBox="1"/>
          <p:nvPr/>
        </p:nvSpPr>
        <p:spPr>
          <a:xfrm>
            <a:off x="298898" y="6498670"/>
            <a:ext cx="9906000" cy="338554"/>
          </a:xfrm>
          <a:prstGeom prst="rect">
            <a:avLst/>
          </a:prstGeom>
          <a:noFill/>
        </p:spPr>
        <p:txBody>
          <a:bodyPr wrap="square" rtlCol="0">
            <a:spAutoFit/>
          </a:bodyPr>
          <a:lstStyle/>
          <a:p>
            <a:pPr algn="ctr"/>
            <a:r>
              <a:rPr lang="en-GB" sz="1600" dirty="0">
                <a:solidFill>
                  <a:srgbClr val="7030A0"/>
                </a:solidFill>
                <a:latin typeface="bliss 2 regular"/>
              </a:rPr>
              <a:t>Save your answers as part of this PowerPoint &amp; copy the template as many times as you need </a:t>
            </a:r>
          </a:p>
        </p:txBody>
      </p:sp>
      <p:sp>
        <p:nvSpPr>
          <p:cNvPr id="2" name="TextBox 1">
            <a:extLst>
              <a:ext uri="{FF2B5EF4-FFF2-40B4-BE49-F238E27FC236}">
                <a16:creationId xmlns:a16="http://schemas.microsoft.com/office/drawing/2014/main" id="{6CED4C6B-6894-023A-D2F3-C389EF0A978C}"/>
              </a:ext>
            </a:extLst>
          </p:cNvPr>
          <p:cNvSpPr txBox="1"/>
          <p:nvPr/>
        </p:nvSpPr>
        <p:spPr>
          <a:xfrm>
            <a:off x="9343727" y="49985"/>
            <a:ext cx="49530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0" u="none" strike="noStrike" baseline="0">
                <a:solidFill>
                  <a:srgbClr val="FF0000"/>
                </a:solidFill>
                <a:latin typeface="bliss 2 regular"/>
              </a:rPr>
              <a:t>(1)</a:t>
            </a:r>
            <a:endParaRPr lang="en-US">
              <a:latin typeface="bliss 2 regular"/>
            </a:endParaRPr>
          </a:p>
          <a:p>
            <a:pPr algn="ctr"/>
            <a:endParaRPr lang="en-US">
              <a:latin typeface="bliss 2 regular"/>
            </a:endParaRPr>
          </a:p>
        </p:txBody>
      </p:sp>
      <p:pic>
        <p:nvPicPr>
          <p:cNvPr id="4" name="Picture 3" descr="Image result for book clipart">
            <a:extLst>
              <a:ext uri="{FF2B5EF4-FFF2-40B4-BE49-F238E27FC236}">
                <a16:creationId xmlns:a16="http://schemas.microsoft.com/office/drawing/2014/main" id="{C57AF80F-8DBE-67D6-64AA-EA9BB3CF0CAB}"/>
              </a:ext>
            </a:extLst>
          </p:cNvPr>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493469" y="3586"/>
            <a:ext cx="669439" cy="441722"/>
          </a:xfrm>
          <a:prstGeom prst="rect">
            <a:avLst/>
          </a:prstGeom>
          <a:noFill/>
          <a:ln>
            <a:noFill/>
          </a:ln>
        </p:spPr>
      </p:pic>
      <p:pic>
        <p:nvPicPr>
          <p:cNvPr id="6" name="Picture 5" descr="White TV by liftarn">
            <a:extLst>
              <a:ext uri="{FF2B5EF4-FFF2-40B4-BE49-F238E27FC236}">
                <a16:creationId xmlns:a16="http://schemas.microsoft.com/office/drawing/2014/main" id="{6F3D4255-C128-BAC5-45A2-9C58B1CACD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732" y="12641"/>
            <a:ext cx="486638" cy="467102"/>
          </a:xfrm>
          <a:prstGeom prst="rect">
            <a:avLst/>
          </a:prstGeom>
          <a:noFill/>
          <a:ln>
            <a:noFill/>
          </a:ln>
        </p:spPr>
      </p:pic>
      <p:pic>
        <p:nvPicPr>
          <p:cNvPr id="15" name="Picture 14">
            <a:extLst>
              <a:ext uri="{FF2B5EF4-FFF2-40B4-BE49-F238E27FC236}">
                <a16:creationId xmlns:a16="http://schemas.microsoft.com/office/drawing/2014/main" id="{52F578E8-5838-8EE1-D9EB-7E91362E8E39}"/>
              </a:ext>
            </a:extLst>
          </p:cNvPr>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867441" y="12641"/>
            <a:ext cx="404767" cy="488412"/>
          </a:xfrm>
          <a:prstGeom prst="rect">
            <a:avLst/>
          </a:prstGeom>
        </p:spPr>
      </p:pic>
    </p:spTree>
    <p:extLst>
      <p:ext uri="{BB962C8B-B14F-4D97-AF65-F5344CB8AC3E}">
        <p14:creationId xmlns:p14="http://schemas.microsoft.com/office/powerpoint/2010/main" val="40427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79" y="995264"/>
            <a:ext cx="8915400" cy="3775846"/>
          </a:xfrm>
        </p:spPr>
        <p:txBody>
          <a:bodyPr vert="horz" lIns="91440" tIns="45720" rIns="91440" bIns="45720" rtlCol="0" anchor="t">
            <a:normAutofit/>
          </a:bodyPr>
          <a:lstStyle/>
          <a:p>
            <a:pPr marL="0" indent="0">
              <a:buNone/>
            </a:pPr>
            <a:endParaRPr lang="en-GB" b="1" dirty="0">
              <a:latin typeface="+mj-lt"/>
              <a:ea typeface="Calibri"/>
              <a:cs typeface="Calibri"/>
            </a:endParaRPr>
          </a:p>
          <a:p>
            <a:pPr marL="0" indent="0">
              <a:buNone/>
            </a:pPr>
            <a:endParaRPr lang="en-GB" dirty="0">
              <a:solidFill>
                <a:srgbClr val="7030A0"/>
              </a:solidFill>
              <a:latin typeface="+mj-lt"/>
              <a:cs typeface="Calibri"/>
            </a:endParaRPr>
          </a:p>
        </p:txBody>
      </p:sp>
      <p:pic>
        <p:nvPicPr>
          <p:cNvPr id="5" name="Picture 4" descr="Image result for museum clipart">
            <a:extLst>
              <a:ext uri="{FF2B5EF4-FFF2-40B4-BE49-F238E27FC236}">
                <a16:creationId xmlns:a16="http://schemas.microsoft.com/office/drawing/2014/main" id="{342DFD1D-6568-8406-69A7-CB7F557A0E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7640" y="51276"/>
            <a:ext cx="530419" cy="502032"/>
          </a:xfrm>
          <a:prstGeom prst="rect">
            <a:avLst/>
          </a:prstGeom>
          <a:noFill/>
          <a:ln>
            <a:noFill/>
          </a:ln>
        </p:spPr>
      </p:pic>
      <p:sp>
        <p:nvSpPr>
          <p:cNvPr id="7" name="Text Box 9">
            <a:extLst>
              <a:ext uri="{FF2B5EF4-FFF2-40B4-BE49-F238E27FC236}">
                <a16:creationId xmlns:a16="http://schemas.microsoft.com/office/drawing/2014/main" id="{B1884D66-1AF3-2967-E206-A1D2463FE46E}"/>
              </a:ext>
            </a:extLst>
          </p:cNvPr>
          <p:cNvSpPr txBox="1">
            <a:spLocks noChangeArrowheads="1"/>
          </p:cNvSpPr>
          <p:nvPr/>
        </p:nvSpPr>
        <p:spPr bwMode="auto">
          <a:xfrm>
            <a:off x="159229" y="64368"/>
            <a:ext cx="5071533"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Museum/Gallery Visit: Design Museum:</a:t>
            </a:r>
            <a:endParaRPr lang="en-US">
              <a:solidFill>
                <a:schemeClr val="bg1"/>
              </a:solidFill>
              <a:latin typeface="bliss 2 regular"/>
              <a:ea typeface="Calibri"/>
              <a:cs typeface="Calibri"/>
            </a:endParaRPr>
          </a:p>
        </p:txBody>
      </p:sp>
      <p:sp>
        <p:nvSpPr>
          <p:cNvPr id="8" name="TextBox 7">
            <a:extLst>
              <a:ext uri="{FF2B5EF4-FFF2-40B4-BE49-F238E27FC236}">
                <a16:creationId xmlns:a16="http://schemas.microsoft.com/office/drawing/2014/main" id="{8D7C11E9-4FC6-690D-6340-3EEBA61D0405}"/>
              </a:ext>
            </a:extLst>
          </p:cNvPr>
          <p:cNvSpPr txBox="1"/>
          <p:nvPr/>
        </p:nvSpPr>
        <p:spPr>
          <a:xfrm>
            <a:off x="9217333" y="-5400"/>
            <a:ext cx="49530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0" u="none" strike="noStrike" baseline="0">
                <a:solidFill>
                  <a:srgbClr val="FF0000"/>
                </a:solidFill>
                <a:latin typeface="Calibri"/>
              </a:rPr>
              <a:t>(2) </a:t>
            </a:r>
            <a:endParaRPr lang="en-US"/>
          </a:p>
          <a:p>
            <a:pPr algn="ctr"/>
            <a:endParaRPr lang="en-US"/>
          </a:p>
        </p:txBody>
      </p:sp>
      <p:sp>
        <p:nvSpPr>
          <p:cNvPr id="12" name="AutoShape 4">
            <a:extLst>
              <a:ext uri="{FF2B5EF4-FFF2-40B4-BE49-F238E27FC236}">
                <a16:creationId xmlns:a16="http://schemas.microsoft.com/office/drawing/2014/main" id="{6DA8E858-AFB5-DB08-44DE-2A606C46F53E}"/>
              </a:ext>
            </a:extLst>
          </p:cNvPr>
          <p:cNvSpPr>
            <a:spLocks noChangeArrowheads="1"/>
          </p:cNvSpPr>
          <p:nvPr/>
        </p:nvSpPr>
        <p:spPr bwMode="auto">
          <a:xfrm>
            <a:off x="162993" y="657143"/>
            <a:ext cx="4526006" cy="2093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interesting products or designs did you see? Which were your </a:t>
            </a:r>
            <a:r>
              <a:rPr lang="en-US" altLang="en-US" sz="1200" dirty="0" err="1">
                <a:latin typeface="bliss 2 regular"/>
              </a:rPr>
              <a:t>favourites</a:t>
            </a:r>
            <a:r>
              <a:rPr lang="en-US" altLang="en-US" sz="1200" dirty="0">
                <a:latin typeface="bliss 2 regular"/>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13" name="AutoShape 4">
            <a:extLst>
              <a:ext uri="{FF2B5EF4-FFF2-40B4-BE49-F238E27FC236}">
                <a16:creationId xmlns:a16="http://schemas.microsoft.com/office/drawing/2014/main" id="{90EB47BC-E0AE-7788-E491-31C31EAC5143}"/>
              </a:ext>
            </a:extLst>
          </p:cNvPr>
          <p:cNvSpPr>
            <a:spLocks noChangeArrowheads="1"/>
          </p:cNvSpPr>
          <p:nvPr/>
        </p:nvSpPr>
        <p:spPr bwMode="auto">
          <a:xfrm>
            <a:off x="162919" y="2838742"/>
            <a:ext cx="4526006" cy="1553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Why did you like these particular exhibits?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14" name="AutoShape 4">
            <a:extLst>
              <a:ext uri="{FF2B5EF4-FFF2-40B4-BE49-F238E27FC236}">
                <a16:creationId xmlns:a16="http://schemas.microsoft.com/office/drawing/2014/main" id="{F01A6E46-154D-78B9-6907-2827ED877913}"/>
              </a:ext>
            </a:extLst>
          </p:cNvPr>
          <p:cNvSpPr>
            <a:spLocks noChangeArrowheads="1"/>
          </p:cNvSpPr>
          <p:nvPr/>
        </p:nvSpPr>
        <p:spPr bwMode="auto">
          <a:xfrm>
            <a:off x="162845" y="4480341"/>
            <a:ext cx="4526006" cy="1067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was something new that you discovered/saw/found out?</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15" name="AutoShape 4">
            <a:extLst>
              <a:ext uri="{FF2B5EF4-FFF2-40B4-BE49-F238E27FC236}">
                <a16:creationId xmlns:a16="http://schemas.microsoft.com/office/drawing/2014/main" id="{39FE63A9-05FB-D604-4EBC-BCE8AFD1FD2E}"/>
              </a:ext>
            </a:extLst>
          </p:cNvPr>
          <p:cNvSpPr>
            <a:spLocks noChangeArrowheads="1"/>
          </p:cNvSpPr>
          <p:nvPr/>
        </p:nvSpPr>
        <p:spPr bwMode="auto">
          <a:xfrm>
            <a:off x="162771" y="5668341"/>
            <a:ext cx="4526006" cy="1035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could you take inspiration from in your future product </a:t>
            </a:r>
            <a:r>
              <a:rPr lang="en-US" altLang="en-US" sz="1200">
                <a:latin typeface="bliss 2 regular"/>
              </a:rPr>
              <a:t>design work?</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16" name="TextBox 15">
            <a:extLst>
              <a:ext uri="{FF2B5EF4-FFF2-40B4-BE49-F238E27FC236}">
                <a16:creationId xmlns:a16="http://schemas.microsoft.com/office/drawing/2014/main" id="{50198937-AA21-1E93-5784-4AD9CDB0990A}"/>
              </a:ext>
            </a:extLst>
          </p:cNvPr>
          <p:cNvSpPr txBox="1"/>
          <p:nvPr/>
        </p:nvSpPr>
        <p:spPr>
          <a:xfrm>
            <a:off x="5406606" y="674251"/>
            <a:ext cx="458768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bliss 2 regular"/>
                <a:ea typeface="Calibri"/>
                <a:cs typeface="Calibri"/>
              </a:rPr>
              <a:t>Include images here to document your visit:</a:t>
            </a:r>
            <a:endParaRPr lang="en-US" sz="1600">
              <a:latin typeface="bliss 2 regular"/>
            </a:endParaRPr>
          </a:p>
        </p:txBody>
      </p:sp>
      <p:sp>
        <p:nvSpPr>
          <p:cNvPr id="17" name="AutoShape 4">
            <a:extLst>
              <a:ext uri="{FF2B5EF4-FFF2-40B4-BE49-F238E27FC236}">
                <a16:creationId xmlns:a16="http://schemas.microsoft.com/office/drawing/2014/main" id="{AD6C0161-7F32-A0E7-3A32-72C292326709}"/>
              </a:ext>
            </a:extLst>
          </p:cNvPr>
          <p:cNvSpPr>
            <a:spLocks noChangeArrowheads="1"/>
          </p:cNvSpPr>
          <p:nvPr/>
        </p:nvSpPr>
        <p:spPr bwMode="auto">
          <a:xfrm>
            <a:off x="4829650" y="657142"/>
            <a:ext cx="4914900" cy="604620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bliss 2 regular"/>
            </a:endParaRPr>
          </a:p>
        </p:txBody>
      </p:sp>
    </p:spTree>
    <p:extLst>
      <p:ext uri="{BB962C8B-B14F-4D97-AF65-F5344CB8AC3E}">
        <p14:creationId xmlns:p14="http://schemas.microsoft.com/office/powerpoint/2010/main" val="145898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07B5-3DFC-134B-D3F2-BFC9402C22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E7D62-5AA5-2F37-D561-0257FE92EB1C}"/>
              </a:ext>
            </a:extLst>
          </p:cNvPr>
          <p:cNvSpPr>
            <a:spLocks noGrp="1"/>
          </p:cNvSpPr>
          <p:nvPr>
            <p:ph idx="1"/>
          </p:nvPr>
        </p:nvSpPr>
        <p:spPr>
          <a:xfrm>
            <a:off x="489679" y="995264"/>
            <a:ext cx="8915400" cy="3775846"/>
          </a:xfrm>
        </p:spPr>
        <p:txBody>
          <a:bodyPr vert="horz" lIns="91440" tIns="45720" rIns="91440" bIns="45720" rtlCol="0" anchor="t">
            <a:normAutofit/>
          </a:bodyPr>
          <a:lstStyle/>
          <a:p>
            <a:pPr marL="0" indent="0">
              <a:buNone/>
            </a:pPr>
            <a:endParaRPr lang="en-GB" b="1" dirty="0">
              <a:latin typeface="+mj-lt"/>
              <a:ea typeface="Calibri"/>
              <a:cs typeface="Calibri"/>
            </a:endParaRPr>
          </a:p>
          <a:p>
            <a:pPr marL="0" indent="0">
              <a:buNone/>
            </a:pPr>
            <a:endParaRPr lang="en-GB" dirty="0">
              <a:solidFill>
                <a:srgbClr val="7030A0"/>
              </a:solidFill>
              <a:latin typeface="+mj-lt"/>
              <a:cs typeface="Calibri"/>
            </a:endParaRPr>
          </a:p>
        </p:txBody>
      </p:sp>
      <p:pic>
        <p:nvPicPr>
          <p:cNvPr id="5" name="Picture 4" descr="Image result for museum clipart">
            <a:extLst>
              <a:ext uri="{FF2B5EF4-FFF2-40B4-BE49-F238E27FC236}">
                <a16:creationId xmlns:a16="http://schemas.microsoft.com/office/drawing/2014/main" id="{8927F8EE-A4F5-8080-DF64-7288E7857B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7640" y="51276"/>
            <a:ext cx="530419" cy="502032"/>
          </a:xfrm>
          <a:prstGeom prst="rect">
            <a:avLst/>
          </a:prstGeom>
          <a:noFill/>
          <a:ln>
            <a:noFill/>
          </a:ln>
        </p:spPr>
      </p:pic>
      <p:sp>
        <p:nvSpPr>
          <p:cNvPr id="7" name="Text Box 9">
            <a:extLst>
              <a:ext uri="{FF2B5EF4-FFF2-40B4-BE49-F238E27FC236}">
                <a16:creationId xmlns:a16="http://schemas.microsoft.com/office/drawing/2014/main" id="{D4D6AE93-B40F-E0A0-D002-EF4E5A548972}"/>
              </a:ext>
            </a:extLst>
          </p:cNvPr>
          <p:cNvSpPr txBox="1">
            <a:spLocks noChangeArrowheads="1"/>
          </p:cNvSpPr>
          <p:nvPr/>
        </p:nvSpPr>
        <p:spPr bwMode="auto">
          <a:xfrm>
            <a:off x="159229" y="64368"/>
            <a:ext cx="5071533"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Museum/Gallery Visit: Your Choice:</a:t>
            </a:r>
            <a:endParaRPr lang="en-US">
              <a:solidFill>
                <a:schemeClr val="bg1"/>
              </a:solidFill>
              <a:latin typeface="bliss 2 regular"/>
              <a:ea typeface="Calibri"/>
              <a:cs typeface="Calibri"/>
            </a:endParaRPr>
          </a:p>
        </p:txBody>
      </p:sp>
      <p:sp>
        <p:nvSpPr>
          <p:cNvPr id="8" name="TextBox 7">
            <a:extLst>
              <a:ext uri="{FF2B5EF4-FFF2-40B4-BE49-F238E27FC236}">
                <a16:creationId xmlns:a16="http://schemas.microsoft.com/office/drawing/2014/main" id="{64F77073-DA32-2E16-C86A-410A7BAAD2E2}"/>
              </a:ext>
            </a:extLst>
          </p:cNvPr>
          <p:cNvSpPr txBox="1"/>
          <p:nvPr/>
        </p:nvSpPr>
        <p:spPr>
          <a:xfrm>
            <a:off x="9217333" y="-5400"/>
            <a:ext cx="49530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0" u="none" strike="noStrike" baseline="0">
                <a:solidFill>
                  <a:srgbClr val="FF0000"/>
                </a:solidFill>
                <a:latin typeface="Calibri"/>
              </a:rPr>
              <a:t>(</a:t>
            </a:r>
            <a:r>
              <a:rPr lang="en-US" sz="3200" b="1">
                <a:solidFill>
                  <a:srgbClr val="FF0000"/>
                </a:solidFill>
                <a:latin typeface="Calibri"/>
              </a:rPr>
              <a:t>3)</a:t>
            </a:r>
            <a:endParaRPr lang="en-US"/>
          </a:p>
          <a:p>
            <a:pPr algn="ctr"/>
            <a:endParaRPr lang="en-US"/>
          </a:p>
        </p:txBody>
      </p:sp>
      <p:sp>
        <p:nvSpPr>
          <p:cNvPr id="12" name="AutoShape 4">
            <a:extLst>
              <a:ext uri="{FF2B5EF4-FFF2-40B4-BE49-F238E27FC236}">
                <a16:creationId xmlns:a16="http://schemas.microsoft.com/office/drawing/2014/main" id="{5BD6DA5E-00A7-5E1C-201D-10D8C72AE972}"/>
              </a:ext>
            </a:extLst>
          </p:cNvPr>
          <p:cNvSpPr>
            <a:spLocks noChangeArrowheads="1"/>
          </p:cNvSpPr>
          <p:nvPr/>
        </p:nvSpPr>
        <p:spPr bwMode="auto">
          <a:xfrm>
            <a:off x="162993" y="1207943"/>
            <a:ext cx="4526006" cy="1542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interesting products or designs did you see? Which were your </a:t>
            </a:r>
            <a:r>
              <a:rPr lang="en-US" altLang="en-US" sz="1200" dirty="0" err="1">
                <a:latin typeface="bliss 2 regular"/>
              </a:rPr>
              <a:t>favourites</a:t>
            </a:r>
            <a:r>
              <a:rPr lang="en-US" altLang="en-US" sz="1200" dirty="0">
                <a:latin typeface="bliss 2 regular"/>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13" name="AutoShape 4">
            <a:extLst>
              <a:ext uri="{FF2B5EF4-FFF2-40B4-BE49-F238E27FC236}">
                <a16:creationId xmlns:a16="http://schemas.microsoft.com/office/drawing/2014/main" id="{B8B6FE83-B26C-CE91-406F-F5C40D0F09B9}"/>
              </a:ext>
            </a:extLst>
          </p:cNvPr>
          <p:cNvSpPr>
            <a:spLocks noChangeArrowheads="1"/>
          </p:cNvSpPr>
          <p:nvPr/>
        </p:nvSpPr>
        <p:spPr bwMode="auto">
          <a:xfrm>
            <a:off x="162919" y="2838742"/>
            <a:ext cx="4526006" cy="1553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Why did you like these particular exhibits?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14" name="AutoShape 4">
            <a:extLst>
              <a:ext uri="{FF2B5EF4-FFF2-40B4-BE49-F238E27FC236}">
                <a16:creationId xmlns:a16="http://schemas.microsoft.com/office/drawing/2014/main" id="{FC8F0564-3F7E-5004-5DB5-ED1A4A591FAD}"/>
              </a:ext>
            </a:extLst>
          </p:cNvPr>
          <p:cNvSpPr>
            <a:spLocks noChangeArrowheads="1"/>
          </p:cNvSpPr>
          <p:nvPr/>
        </p:nvSpPr>
        <p:spPr bwMode="auto">
          <a:xfrm>
            <a:off x="162845" y="4480341"/>
            <a:ext cx="4526006" cy="1067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was something new that you discovered/saw/found out?</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15" name="AutoShape 4">
            <a:extLst>
              <a:ext uri="{FF2B5EF4-FFF2-40B4-BE49-F238E27FC236}">
                <a16:creationId xmlns:a16="http://schemas.microsoft.com/office/drawing/2014/main" id="{F7193F31-31AE-32D5-B5A8-B8E4B76FDEDD}"/>
              </a:ext>
            </a:extLst>
          </p:cNvPr>
          <p:cNvSpPr>
            <a:spLocks noChangeArrowheads="1"/>
          </p:cNvSpPr>
          <p:nvPr/>
        </p:nvSpPr>
        <p:spPr bwMode="auto">
          <a:xfrm>
            <a:off x="162771" y="5668341"/>
            <a:ext cx="4526006" cy="1035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could you take inspiration from in your future product </a:t>
            </a:r>
            <a:r>
              <a:rPr lang="en-US" altLang="en-US" sz="1200">
                <a:latin typeface="bliss 2 regular"/>
              </a:rPr>
              <a:t>design work?</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16" name="TextBox 15">
            <a:extLst>
              <a:ext uri="{FF2B5EF4-FFF2-40B4-BE49-F238E27FC236}">
                <a16:creationId xmlns:a16="http://schemas.microsoft.com/office/drawing/2014/main" id="{3DB7F3E0-D13E-26BD-D30C-159EA959055A}"/>
              </a:ext>
            </a:extLst>
          </p:cNvPr>
          <p:cNvSpPr txBox="1"/>
          <p:nvPr/>
        </p:nvSpPr>
        <p:spPr>
          <a:xfrm>
            <a:off x="5406606" y="674251"/>
            <a:ext cx="458768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bliss 2 regular"/>
                <a:ea typeface="Calibri"/>
                <a:cs typeface="Calibri"/>
              </a:rPr>
              <a:t>Include images here to document your visit:</a:t>
            </a:r>
            <a:endParaRPr lang="en-US" sz="1600">
              <a:latin typeface="bliss 2 regular"/>
            </a:endParaRPr>
          </a:p>
        </p:txBody>
      </p:sp>
      <p:sp>
        <p:nvSpPr>
          <p:cNvPr id="17" name="AutoShape 4">
            <a:extLst>
              <a:ext uri="{FF2B5EF4-FFF2-40B4-BE49-F238E27FC236}">
                <a16:creationId xmlns:a16="http://schemas.microsoft.com/office/drawing/2014/main" id="{443EA672-BD6C-8280-7D01-4DA22746E954}"/>
              </a:ext>
            </a:extLst>
          </p:cNvPr>
          <p:cNvSpPr>
            <a:spLocks noChangeArrowheads="1"/>
          </p:cNvSpPr>
          <p:nvPr/>
        </p:nvSpPr>
        <p:spPr bwMode="auto">
          <a:xfrm>
            <a:off x="4829650" y="657142"/>
            <a:ext cx="4914900" cy="604620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bliss 2 regular"/>
            </a:endParaRPr>
          </a:p>
        </p:txBody>
      </p:sp>
      <p:sp>
        <p:nvSpPr>
          <p:cNvPr id="2" name="AutoShape 4">
            <a:extLst>
              <a:ext uri="{FF2B5EF4-FFF2-40B4-BE49-F238E27FC236}">
                <a16:creationId xmlns:a16="http://schemas.microsoft.com/office/drawing/2014/main" id="{31EE18D8-69A7-14FD-6636-0C1B69D733C3}"/>
              </a:ext>
            </a:extLst>
          </p:cNvPr>
          <p:cNvSpPr>
            <a:spLocks noChangeArrowheads="1"/>
          </p:cNvSpPr>
          <p:nvPr/>
        </p:nvSpPr>
        <p:spPr bwMode="auto">
          <a:xfrm>
            <a:off x="162919" y="667942"/>
            <a:ext cx="4526006" cy="4842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b="1">
                <a:latin typeface="bliss 2 regular"/>
              </a:rPr>
              <a:t>Where did you visit?</a:t>
            </a:r>
            <a:endParaRPr lang="en-US" b="1">
              <a:ea typeface="Calibri"/>
              <a:cs typeface="Calibri"/>
            </a:endParaRPr>
          </a:p>
        </p:txBody>
      </p:sp>
    </p:spTree>
    <p:extLst>
      <p:ext uri="{BB962C8B-B14F-4D97-AF65-F5344CB8AC3E}">
        <p14:creationId xmlns:p14="http://schemas.microsoft.com/office/powerpoint/2010/main" val="125588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9AD3EC-D43A-8842-8BE9-BDAF0B87FDE6}"/>
              </a:ext>
            </a:extLst>
          </p:cNvPr>
          <p:cNvSpPr txBox="1"/>
          <p:nvPr/>
        </p:nvSpPr>
        <p:spPr>
          <a:xfrm>
            <a:off x="9152517" y="-5400"/>
            <a:ext cx="956032" cy="995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0" i="0" u="none" strike="noStrike" baseline="0">
                <a:solidFill>
                  <a:srgbClr val="FF0000"/>
                </a:solidFill>
                <a:latin typeface="Calibri"/>
              </a:rPr>
              <a:t>(4)</a:t>
            </a:r>
            <a:endParaRPr lang="en-US"/>
          </a:p>
          <a:p>
            <a:pPr algn="ctr"/>
            <a:endParaRPr lang="en-US"/>
          </a:p>
        </p:txBody>
      </p:sp>
      <p:pic>
        <p:nvPicPr>
          <p:cNvPr id="6" name="Picture 2" descr="Pencil Drawing Clip Art For Drawing">
            <a:extLst>
              <a:ext uri="{FF2B5EF4-FFF2-40B4-BE49-F238E27FC236}">
                <a16:creationId xmlns:a16="http://schemas.microsoft.com/office/drawing/2014/main" id="{E4A0D2FE-9067-B2C2-4090-5A25CEBE1F3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8408251" y="165586"/>
            <a:ext cx="604476" cy="4701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78B682BB-B891-0860-53E5-0886052654ED}"/>
              </a:ext>
            </a:extLst>
          </p:cNvPr>
          <p:cNvSpPr txBox="1">
            <a:spLocks noChangeArrowheads="1"/>
          </p:cNvSpPr>
          <p:nvPr/>
        </p:nvSpPr>
        <p:spPr bwMode="auto">
          <a:xfrm>
            <a:off x="159229" y="75168"/>
            <a:ext cx="2327669"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Design Research:</a:t>
            </a:r>
            <a:endParaRPr lang="en-US"/>
          </a:p>
        </p:txBody>
      </p:sp>
      <p:sp>
        <p:nvSpPr>
          <p:cNvPr id="18" name="AutoShape 4">
            <a:extLst>
              <a:ext uri="{FF2B5EF4-FFF2-40B4-BE49-F238E27FC236}">
                <a16:creationId xmlns:a16="http://schemas.microsoft.com/office/drawing/2014/main" id="{DD3A8B2C-EE87-9D12-4C46-513964D79285}"/>
              </a:ext>
            </a:extLst>
          </p:cNvPr>
          <p:cNvSpPr>
            <a:spLocks noChangeArrowheads="1"/>
          </p:cNvSpPr>
          <p:nvPr/>
        </p:nvSpPr>
        <p:spPr bwMode="auto">
          <a:xfrm>
            <a:off x="162919" y="2763142"/>
            <a:ext cx="4526006" cy="1553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are key features of this designer's work?</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0" name="AutoShape 4">
            <a:extLst>
              <a:ext uri="{FF2B5EF4-FFF2-40B4-BE49-F238E27FC236}">
                <a16:creationId xmlns:a16="http://schemas.microsoft.com/office/drawing/2014/main" id="{A9CAD04B-66B6-19F9-13A9-3C7F127B4A43}"/>
              </a:ext>
            </a:extLst>
          </p:cNvPr>
          <p:cNvSpPr>
            <a:spLocks noChangeArrowheads="1"/>
          </p:cNvSpPr>
          <p:nvPr/>
        </p:nvSpPr>
        <p:spPr bwMode="auto">
          <a:xfrm>
            <a:off x="162845" y="4404741"/>
            <a:ext cx="4526006" cy="1143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inspired </a:t>
            </a:r>
            <a:r>
              <a:rPr lang="en-US" altLang="en-US" sz="1200">
                <a:latin typeface="bliss 2 regular"/>
              </a:rPr>
              <a:t>their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2" name="AutoShape 4">
            <a:extLst>
              <a:ext uri="{FF2B5EF4-FFF2-40B4-BE49-F238E27FC236}">
                <a16:creationId xmlns:a16="http://schemas.microsoft.com/office/drawing/2014/main" id="{14F8099F-A797-3798-D65D-37AB82F4C74E}"/>
              </a:ext>
            </a:extLst>
          </p:cNvPr>
          <p:cNvSpPr>
            <a:spLocks noChangeArrowheads="1"/>
          </p:cNvSpPr>
          <p:nvPr/>
        </p:nvSpPr>
        <p:spPr bwMode="auto">
          <a:xfrm>
            <a:off x="162771" y="5668341"/>
            <a:ext cx="4526006" cy="1035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are they </a:t>
            </a:r>
            <a:r>
              <a:rPr lang="en-US" altLang="en-US" sz="1200">
                <a:latin typeface="bliss 2 regular"/>
              </a:rPr>
              <a:t>most</a:t>
            </a:r>
            <a:r>
              <a:rPr lang="en-US" altLang="en-US" sz="1200" dirty="0">
                <a:latin typeface="bliss 2 regular"/>
              </a:rPr>
              <a:t> well-known for?</a:t>
            </a:r>
            <a:endParaRPr lang="en-US" altLang="en-US" sz="1200" b="0" i="0" u="none" strike="noStrike" cap="none" normalizeH="0" baseline="0" dirty="0">
              <a:ln>
                <a:noFill/>
              </a:ln>
              <a:solidFill>
                <a:schemeClr val="tx1"/>
              </a:solidFill>
              <a:effectLst/>
              <a:latin typeface="bliss 2 regular"/>
            </a:endParaRPr>
          </a:p>
        </p:txBody>
      </p:sp>
      <p:sp>
        <p:nvSpPr>
          <p:cNvPr id="26" name="AutoShape 4">
            <a:extLst>
              <a:ext uri="{FF2B5EF4-FFF2-40B4-BE49-F238E27FC236}">
                <a16:creationId xmlns:a16="http://schemas.microsoft.com/office/drawing/2014/main" id="{A39E1E01-0309-E763-AFF8-39E4B38806A4}"/>
              </a:ext>
            </a:extLst>
          </p:cNvPr>
          <p:cNvSpPr>
            <a:spLocks noChangeArrowheads="1"/>
          </p:cNvSpPr>
          <p:nvPr/>
        </p:nvSpPr>
        <p:spPr bwMode="auto">
          <a:xfrm>
            <a:off x="4829650" y="657142"/>
            <a:ext cx="4914900" cy="604620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bliss 2 regular"/>
            </a:endParaRPr>
          </a:p>
        </p:txBody>
      </p:sp>
      <p:sp>
        <p:nvSpPr>
          <p:cNvPr id="28" name="AutoShape 4">
            <a:extLst>
              <a:ext uri="{FF2B5EF4-FFF2-40B4-BE49-F238E27FC236}">
                <a16:creationId xmlns:a16="http://schemas.microsoft.com/office/drawing/2014/main" id="{A2E31A1A-CCAF-1B74-71FD-72518B5346EE}"/>
              </a:ext>
            </a:extLst>
          </p:cNvPr>
          <p:cNvSpPr>
            <a:spLocks noChangeArrowheads="1"/>
          </p:cNvSpPr>
          <p:nvPr/>
        </p:nvSpPr>
        <p:spPr bwMode="auto">
          <a:xfrm>
            <a:off x="2658324" y="678742"/>
            <a:ext cx="2030602" cy="19638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endParaRPr lang="en-US" altLang="en-US" sz="1200" b="1" dirty="0">
              <a:latin typeface="bliss 2 regular"/>
              <a:ea typeface="Calibri"/>
              <a:cs typeface="Calibri"/>
            </a:endParaRPr>
          </a:p>
        </p:txBody>
      </p:sp>
      <p:sp>
        <p:nvSpPr>
          <p:cNvPr id="31" name="TextBox 30">
            <a:extLst>
              <a:ext uri="{FF2B5EF4-FFF2-40B4-BE49-F238E27FC236}">
                <a16:creationId xmlns:a16="http://schemas.microsoft.com/office/drawing/2014/main" id="{3F71E142-91CC-B375-96E8-37090B2405A7}"/>
              </a:ext>
            </a:extLst>
          </p:cNvPr>
          <p:cNvSpPr txBox="1"/>
          <p:nvPr/>
        </p:nvSpPr>
        <p:spPr>
          <a:xfrm>
            <a:off x="3109564" y="1399248"/>
            <a:ext cx="11290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lumMod val="85000"/>
                  </a:schemeClr>
                </a:solidFill>
                <a:latin typeface="bliss 2 regular"/>
                <a:ea typeface="Calibri"/>
                <a:cs typeface="Calibri"/>
              </a:rPr>
              <a:t>Picture of the designer</a:t>
            </a:r>
            <a:endParaRPr lang="en-US" sz="1400" i="1">
              <a:solidFill>
                <a:schemeClr val="bg1">
                  <a:lumMod val="85000"/>
                </a:schemeClr>
              </a:solidFill>
              <a:latin typeface="bliss 2 regular"/>
            </a:endParaRPr>
          </a:p>
        </p:txBody>
      </p:sp>
      <p:sp>
        <p:nvSpPr>
          <p:cNvPr id="32" name="TextBox 31">
            <a:extLst>
              <a:ext uri="{FF2B5EF4-FFF2-40B4-BE49-F238E27FC236}">
                <a16:creationId xmlns:a16="http://schemas.microsoft.com/office/drawing/2014/main" id="{0673DD57-761F-C204-9EF6-DA4488CD4DFF}"/>
              </a:ext>
            </a:extLst>
          </p:cNvPr>
          <p:cNvSpPr txBox="1"/>
          <p:nvPr/>
        </p:nvSpPr>
        <p:spPr>
          <a:xfrm>
            <a:off x="6284745" y="837647"/>
            <a:ext cx="243620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lumMod val="85000"/>
                  </a:schemeClr>
                </a:solidFill>
                <a:latin typeface="bliss 2 regular"/>
                <a:ea typeface="Calibri"/>
                <a:cs typeface="Calibri"/>
              </a:rPr>
              <a:t>Images of their work</a:t>
            </a:r>
            <a:endParaRPr lang="en-US">
              <a:solidFill>
                <a:schemeClr val="bg1">
                  <a:lumMod val="85000"/>
                </a:schemeClr>
              </a:solidFill>
            </a:endParaRPr>
          </a:p>
        </p:txBody>
      </p:sp>
      <p:sp>
        <p:nvSpPr>
          <p:cNvPr id="33" name="AutoShape 4">
            <a:extLst>
              <a:ext uri="{FF2B5EF4-FFF2-40B4-BE49-F238E27FC236}">
                <a16:creationId xmlns:a16="http://schemas.microsoft.com/office/drawing/2014/main" id="{31E75E71-9703-F666-D7FB-C6801DEAE8AA}"/>
              </a:ext>
            </a:extLst>
          </p:cNvPr>
          <p:cNvSpPr>
            <a:spLocks noChangeArrowheads="1"/>
          </p:cNvSpPr>
          <p:nvPr/>
        </p:nvSpPr>
        <p:spPr bwMode="auto">
          <a:xfrm>
            <a:off x="216252" y="657141"/>
            <a:ext cx="2322272" cy="19638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ea typeface="Calibri"/>
                <a:cs typeface="Calibri"/>
              </a:rPr>
              <a:t>Biography:</a:t>
            </a:r>
          </a:p>
        </p:txBody>
      </p:sp>
      <p:sp>
        <p:nvSpPr>
          <p:cNvPr id="34" name="Text Box 9">
            <a:extLst>
              <a:ext uri="{FF2B5EF4-FFF2-40B4-BE49-F238E27FC236}">
                <a16:creationId xmlns:a16="http://schemas.microsoft.com/office/drawing/2014/main" id="{EBA6107D-D63A-8166-E3BE-269972BB2196}"/>
              </a:ext>
            </a:extLst>
          </p:cNvPr>
          <p:cNvSpPr txBox="1">
            <a:spLocks noChangeArrowheads="1"/>
          </p:cNvSpPr>
          <p:nvPr/>
        </p:nvSpPr>
        <p:spPr bwMode="auto">
          <a:xfrm>
            <a:off x="2654561" y="75168"/>
            <a:ext cx="2327669" cy="485875"/>
          </a:xfrm>
          <a:prstGeom prst="rect">
            <a:avLst/>
          </a:prstGeom>
          <a:solidFill>
            <a:srgbClr val="AF7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Marianne Brandt</a:t>
            </a:r>
            <a:endParaRPr lang="en-US"/>
          </a:p>
        </p:txBody>
      </p:sp>
    </p:spTree>
    <p:extLst>
      <p:ext uri="{BB962C8B-B14F-4D97-AF65-F5344CB8AC3E}">
        <p14:creationId xmlns:p14="http://schemas.microsoft.com/office/powerpoint/2010/main" val="109054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4AE0B-B52D-3922-DFD7-E731350BE2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3B3C836-A11B-8E49-F818-51D000BC4559}"/>
              </a:ext>
            </a:extLst>
          </p:cNvPr>
          <p:cNvSpPr txBox="1"/>
          <p:nvPr/>
        </p:nvSpPr>
        <p:spPr>
          <a:xfrm>
            <a:off x="9152517" y="-5400"/>
            <a:ext cx="956032" cy="995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0" i="0" u="none" strike="noStrike" baseline="0">
                <a:solidFill>
                  <a:srgbClr val="FF0000"/>
                </a:solidFill>
                <a:latin typeface="Calibri"/>
              </a:rPr>
              <a:t>(4)</a:t>
            </a:r>
            <a:endParaRPr lang="en-US"/>
          </a:p>
          <a:p>
            <a:pPr algn="ctr"/>
            <a:endParaRPr lang="en-US"/>
          </a:p>
        </p:txBody>
      </p:sp>
      <p:pic>
        <p:nvPicPr>
          <p:cNvPr id="6" name="Picture 2" descr="Pencil Drawing Clip Art For Drawing">
            <a:extLst>
              <a:ext uri="{FF2B5EF4-FFF2-40B4-BE49-F238E27FC236}">
                <a16:creationId xmlns:a16="http://schemas.microsoft.com/office/drawing/2014/main" id="{F071EF4D-7359-8B5D-7001-E960A0E3F75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8408251" y="165586"/>
            <a:ext cx="604476" cy="4701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4D5940ED-E246-1BDF-497E-7DFFCCF46E96}"/>
              </a:ext>
            </a:extLst>
          </p:cNvPr>
          <p:cNvSpPr txBox="1">
            <a:spLocks noChangeArrowheads="1"/>
          </p:cNvSpPr>
          <p:nvPr/>
        </p:nvSpPr>
        <p:spPr bwMode="auto">
          <a:xfrm>
            <a:off x="159229" y="75168"/>
            <a:ext cx="2327669"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Design Research:</a:t>
            </a:r>
            <a:endParaRPr lang="en-US"/>
          </a:p>
        </p:txBody>
      </p:sp>
      <p:sp>
        <p:nvSpPr>
          <p:cNvPr id="18" name="AutoShape 4">
            <a:extLst>
              <a:ext uri="{FF2B5EF4-FFF2-40B4-BE49-F238E27FC236}">
                <a16:creationId xmlns:a16="http://schemas.microsoft.com/office/drawing/2014/main" id="{4C235679-D2DA-B7F8-F0FF-CEA46629F75D}"/>
              </a:ext>
            </a:extLst>
          </p:cNvPr>
          <p:cNvSpPr>
            <a:spLocks noChangeArrowheads="1"/>
          </p:cNvSpPr>
          <p:nvPr/>
        </p:nvSpPr>
        <p:spPr bwMode="auto">
          <a:xfrm>
            <a:off x="162919" y="2763142"/>
            <a:ext cx="4526006" cy="1553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are key features of this designer's work?</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0" name="AutoShape 4">
            <a:extLst>
              <a:ext uri="{FF2B5EF4-FFF2-40B4-BE49-F238E27FC236}">
                <a16:creationId xmlns:a16="http://schemas.microsoft.com/office/drawing/2014/main" id="{344250B9-D5BE-1DF2-0B49-CCC0A592E0FC}"/>
              </a:ext>
            </a:extLst>
          </p:cNvPr>
          <p:cNvSpPr>
            <a:spLocks noChangeArrowheads="1"/>
          </p:cNvSpPr>
          <p:nvPr/>
        </p:nvSpPr>
        <p:spPr bwMode="auto">
          <a:xfrm>
            <a:off x="162845" y="4404741"/>
            <a:ext cx="4526006" cy="1143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inspired </a:t>
            </a:r>
            <a:r>
              <a:rPr lang="en-US" altLang="en-US" sz="1200">
                <a:latin typeface="bliss 2 regular"/>
              </a:rPr>
              <a:t>their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2" name="AutoShape 4">
            <a:extLst>
              <a:ext uri="{FF2B5EF4-FFF2-40B4-BE49-F238E27FC236}">
                <a16:creationId xmlns:a16="http://schemas.microsoft.com/office/drawing/2014/main" id="{9541F5AE-9274-3C1A-8969-2F98A5A09DA5}"/>
              </a:ext>
            </a:extLst>
          </p:cNvPr>
          <p:cNvSpPr>
            <a:spLocks noChangeArrowheads="1"/>
          </p:cNvSpPr>
          <p:nvPr/>
        </p:nvSpPr>
        <p:spPr bwMode="auto">
          <a:xfrm>
            <a:off x="162771" y="5668341"/>
            <a:ext cx="4526006" cy="1035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are they </a:t>
            </a:r>
            <a:r>
              <a:rPr lang="en-US" altLang="en-US" sz="1200">
                <a:latin typeface="bliss 2 regular"/>
              </a:rPr>
              <a:t>most</a:t>
            </a:r>
            <a:r>
              <a:rPr lang="en-US" altLang="en-US" sz="1200" dirty="0">
                <a:latin typeface="bliss 2 regular"/>
              </a:rPr>
              <a:t> well-known for?</a:t>
            </a:r>
            <a:endParaRPr lang="en-US" altLang="en-US" sz="1200" b="0" i="0" u="none" strike="noStrike" cap="none" normalizeH="0" baseline="0" dirty="0">
              <a:ln>
                <a:noFill/>
              </a:ln>
              <a:solidFill>
                <a:schemeClr val="tx1"/>
              </a:solidFill>
              <a:effectLst/>
              <a:latin typeface="bliss 2 regular"/>
            </a:endParaRPr>
          </a:p>
        </p:txBody>
      </p:sp>
      <p:sp>
        <p:nvSpPr>
          <p:cNvPr id="26" name="AutoShape 4">
            <a:extLst>
              <a:ext uri="{FF2B5EF4-FFF2-40B4-BE49-F238E27FC236}">
                <a16:creationId xmlns:a16="http://schemas.microsoft.com/office/drawing/2014/main" id="{00D3C164-33D1-5750-EE2A-CDC5612A9435}"/>
              </a:ext>
            </a:extLst>
          </p:cNvPr>
          <p:cNvSpPr>
            <a:spLocks noChangeArrowheads="1"/>
          </p:cNvSpPr>
          <p:nvPr/>
        </p:nvSpPr>
        <p:spPr bwMode="auto">
          <a:xfrm>
            <a:off x="4829650" y="657142"/>
            <a:ext cx="4914900" cy="604620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bliss 2 regular"/>
            </a:endParaRPr>
          </a:p>
        </p:txBody>
      </p:sp>
      <p:sp>
        <p:nvSpPr>
          <p:cNvPr id="28" name="AutoShape 4">
            <a:extLst>
              <a:ext uri="{FF2B5EF4-FFF2-40B4-BE49-F238E27FC236}">
                <a16:creationId xmlns:a16="http://schemas.microsoft.com/office/drawing/2014/main" id="{E215C1E9-9A96-5AB3-E964-D69570306476}"/>
              </a:ext>
            </a:extLst>
          </p:cNvPr>
          <p:cNvSpPr>
            <a:spLocks noChangeArrowheads="1"/>
          </p:cNvSpPr>
          <p:nvPr/>
        </p:nvSpPr>
        <p:spPr bwMode="auto">
          <a:xfrm>
            <a:off x="2658324" y="678742"/>
            <a:ext cx="2030602" cy="19638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endParaRPr lang="en-US" altLang="en-US" sz="1200" b="1" dirty="0">
              <a:latin typeface="bliss 2 regular"/>
              <a:ea typeface="Calibri"/>
              <a:cs typeface="Calibri"/>
            </a:endParaRPr>
          </a:p>
        </p:txBody>
      </p:sp>
      <p:sp>
        <p:nvSpPr>
          <p:cNvPr id="31" name="TextBox 30">
            <a:extLst>
              <a:ext uri="{FF2B5EF4-FFF2-40B4-BE49-F238E27FC236}">
                <a16:creationId xmlns:a16="http://schemas.microsoft.com/office/drawing/2014/main" id="{51F72041-5B58-E804-A17E-926B999EB852}"/>
              </a:ext>
            </a:extLst>
          </p:cNvPr>
          <p:cNvSpPr txBox="1"/>
          <p:nvPr/>
        </p:nvSpPr>
        <p:spPr>
          <a:xfrm>
            <a:off x="3109564" y="1399248"/>
            <a:ext cx="11290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lumMod val="85000"/>
                  </a:schemeClr>
                </a:solidFill>
                <a:latin typeface="bliss 2 regular"/>
                <a:ea typeface="Calibri"/>
                <a:cs typeface="Calibri"/>
              </a:rPr>
              <a:t>Picture of the designer</a:t>
            </a:r>
            <a:endParaRPr lang="en-US" sz="1400" i="1">
              <a:solidFill>
                <a:schemeClr val="bg1">
                  <a:lumMod val="85000"/>
                </a:schemeClr>
              </a:solidFill>
              <a:latin typeface="bliss 2 regular"/>
            </a:endParaRPr>
          </a:p>
        </p:txBody>
      </p:sp>
      <p:sp>
        <p:nvSpPr>
          <p:cNvPr id="32" name="TextBox 31">
            <a:extLst>
              <a:ext uri="{FF2B5EF4-FFF2-40B4-BE49-F238E27FC236}">
                <a16:creationId xmlns:a16="http://schemas.microsoft.com/office/drawing/2014/main" id="{A9D11D12-8413-DEB7-9533-C1B07B717DA9}"/>
              </a:ext>
            </a:extLst>
          </p:cNvPr>
          <p:cNvSpPr txBox="1"/>
          <p:nvPr/>
        </p:nvSpPr>
        <p:spPr>
          <a:xfrm>
            <a:off x="6284745" y="837647"/>
            <a:ext cx="243620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lumMod val="85000"/>
                  </a:schemeClr>
                </a:solidFill>
                <a:latin typeface="bliss 2 regular"/>
                <a:ea typeface="Calibri"/>
                <a:cs typeface="Calibri"/>
              </a:rPr>
              <a:t>Images of their work</a:t>
            </a:r>
            <a:endParaRPr lang="en-US">
              <a:solidFill>
                <a:schemeClr val="bg1">
                  <a:lumMod val="85000"/>
                </a:schemeClr>
              </a:solidFill>
            </a:endParaRPr>
          </a:p>
        </p:txBody>
      </p:sp>
      <p:sp>
        <p:nvSpPr>
          <p:cNvPr id="33" name="AutoShape 4">
            <a:extLst>
              <a:ext uri="{FF2B5EF4-FFF2-40B4-BE49-F238E27FC236}">
                <a16:creationId xmlns:a16="http://schemas.microsoft.com/office/drawing/2014/main" id="{31789AE0-B4F4-8178-3CD2-F1874155163B}"/>
              </a:ext>
            </a:extLst>
          </p:cNvPr>
          <p:cNvSpPr>
            <a:spLocks noChangeArrowheads="1"/>
          </p:cNvSpPr>
          <p:nvPr/>
        </p:nvSpPr>
        <p:spPr bwMode="auto">
          <a:xfrm>
            <a:off x="216252" y="657141"/>
            <a:ext cx="2322272" cy="19638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ea typeface="Calibri"/>
                <a:cs typeface="Calibri"/>
              </a:rPr>
              <a:t>Biography:</a:t>
            </a:r>
          </a:p>
        </p:txBody>
      </p:sp>
      <p:sp>
        <p:nvSpPr>
          <p:cNvPr id="34" name="Text Box 9">
            <a:extLst>
              <a:ext uri="{FF2B5EF4-FFF2-40B4-BE49-F238E27FC236}">
                <a16:creationId xmlns:a16="http://schemas.microsoft.com/office/drawing/2014/main" id="{EB61E485-C132-7195-8D82-E5C2D709D6D0}"/>
              </a:ext>
            </a:extLst>
          </p:cNvPr>
          <p:cNvSpPr txBox="1">
            <a:spLocks noChangeArrowheads="1"/>
          </p:cNvSpPr>
          <p:nvPr/>
        </p:nvSpPr>
        <p:spPr bwMode="auto">
          <a:xfrm>
            <a:off x="2654561" y="75168"/>
            <a:ext cx="2327669" cy="485875"/>
          </a:xfrm>
          <a:prstGeom prst="rect">
            <a:avLst/>
          </a:prstGeom>
          <a:solidFill>
            <a:srgbClr val="AF7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James Dyson</a:t>
            </a:r>
            <a:endParaRPr lang="en-US">
              <a:solidFill>
                <a:schemeClr val="bg1"/>
              </a:solidFill>
            </a:endParaRPr>
          </a:p>
        </p:txBody>
      </p:sp>
    </p:spTree>
    <p:extLst>
      <p:ext uri="{BB962C8B-B14F-4D97-AF65-F5344CB8AC3E}">
        <p14:creationId xmlns:p14="http://schemas.microsoft.com/office/powerpoint/2010/main" val="420194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37E7-F755-7426-B24D-6C16143842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97FCF5-301E-A637-C866-E531B04F4AD0}"/>
              </a:ext>
            </a:extLst>
          </p:cNvPr>
          <p:cNvSpPr txBox="1"/>
          <p:nvPr/>
        </p:nvSpPr>
        <p:spPr>
          <a:xfrm>
            <a:off x="9152517" y="-5400"/>
            <a:ext cx="956032" cy="995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0" i="0" u="none" strike="noStrike" baseline="0">
                <a:solidFill>
                  <a:srgbClr val="FF0000"/>
                </a:solidFill>
                <a:latin typeface="Calibri"/>
              </a:rPr>
              <a:t>(4)</a:t>
            </a:r>
            <a:endParaRPr lang="en-US"/>
          </a:p>
          <a:p>
            <a:pPr algn="ctr"/>
            <a:endParaRPr lang="en-US"/>
          </a:p>
        </p:txBody>
      </p:sp>
      <p:pic>
        <p:nvPicPr>
          <p:cNvPr id="6" name="Picture 2" descr="Pencil Drawing Clip Art For Drawing">
            <a:extLst>
              <a:ext uri="{FF2B5EF4-FFF2-40B4-BE49-F238E27FC236}">
                <a16:creationId xmlns:a16="http://schemas.microsoft.com/office/drawing/2014/main" id="{730DE8CB-FF17-A099-4A99-81E05F168F5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8408251" y="165586"/>
            <a:ext cx="604476" cy="4701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32A1C362-9A97-A9EE-A9E4-B9AFC1A0CD9A}"/>
              </a:ext>
            </a:extLst>
          </p:cNvPr>
          <p:cNvSpPr txBox="1">
            <a:spLocks noChangeArrowheads="1"/>
          </p:cNvSpPr>
          <p:nvPr/>
        </p:nvSpPr>
        <p:spPr bwMode="auto">
          <a:xfrm>
            <a:off x="159229" y="75168"/>
            <a:ext cx="2327669"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Design Research:</a:t>
            </a:r>
            <a:endParaRPr lang="en-US"/>
          </a:p>
        </p:txBody>
      </p:sp>
      <p:sp>
        <p:nvSpPr>
          <p:cNvPr id="18" name="AutoShape 4">
            <a:extLst>
              <a:ext uri="{FF2B5EF4-FFF2-40B4-BE49-F238E27FC236}">
                <a16:creationId xmlns:a16="http://schemas.microsoft.com/office/drawing/2014/main" id="{D48B9D7E-291A-F4E5-ED0E-A4CFDD31A268}"/>
              </a:ext>
            </a:extLst>
          </p:cNvPr>
          <p:cNvSpPr>
            <a:spLocks noChangeArrowheads="1"/>
          </p:cNvSpPr>
          <p:nvPr/>
        </p:nvSpPr>
        <p:spPr bwMode="auto">
          <a:xfrm>
            <a:off x="162919" y="2763142"/>
            <a:ext cx="4526006" cy="1553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are key features of this designer's work?</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0" name="AutoShape 4">
            <a:extLst>
              <a:ext uri="{FF2B5EF4-FFF2-40B4-BE49-F238E27FC236}">
                <a16:creationId xmlns:a16="http://schemas.microsoft.com/office/drawing/2014/main" id="{2D723560-2349-40B9-D99E-853968D8F9E8}"/>
              </a:ext>
            </a:extLst>
          </p:cNvPr>
          <p:cNvSpPr>
            <a:spLocks noChangeArrowheads="1"/>
          </p:cNvSpPr>
          <p:nvPr/>
        </p:nvSpPr>
        <p:spPr bwMode="auto">
          <a:xfrm>
            <a:off x="162845" y="4404741"/>
            <a:ext cx="4526006" cy="1143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inspired </a:t>
            </a:r>
            <a:r>
              <a:rPr lang="en-US" altLang="en-US" sz="1200">
                <a:latin typeface="bliss 2 regular"/>
              </a:rPr>
              <a:t>their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2" name="AutoShape 4">
            <a:extLst>
              <a:ext uri="{FF2B5EF4-FFF2-40B4-BE49-F238E27FC236}">
                <a16:creationId xmlns:a16="http://schemas.microsoft.com/office/drawing/2014/main" id="{BF384FE8-BB54-1AA9-C33E-1EE7B3FF1F95}"/>
              </a:ext>
            </a:extLst>
          </p:cNvPr>
          <p:cNvSpPr>
            <a:spLocks noChangeArrowheads="1"/>
          </p:cNvSpPr>
          <p:nvPr/>
        </p:nvSpPr>
        <p:spPr bwMode="auto">
          <a:xfrm>
            <a:off x="162771" y="5668341"/>
            <a:ext cx="4526006" cy="1035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are they </a:t>
            </a:r>
            <a:r>
              <a:rPr lang="en-US" altLang="en-US" sz="1200">
                <a:latin typeface="bliss 2 regular"/>
              </a:rPr>
              <a:t>most</a:t>
            </a:r>
            <a:r>
              <a:rPr lang="en-US" altLang="en-US" sz="1200" dirty="0">
                <a:latin typeface="bliss 2 regular"/>
              </a:rPr>
              <a:t> well-known for?</a:t>
            </a:r>
            <a:endParaRPr lang="en-US" altLang="en-US" sz="1200" b="0" i="0" u="none" strike="noStrike" cap="none" normalizeH="0" baseline="0" dirty="0">
              <a:ln>
                <a:noFill/>
              </a:ln>
              <a:solidFill>
                <a:schemeClr val="tx1"/>
              </a:solidFill>
              <a:effectLst/>
              <a:latin typeface="bliss 2 regular"/>
            </a:endParaRPr>
          </a:p>
        </p:txBody>
      </p:sp>
      <p:sp>
        <p:nvSpPr>
          <p:cNvPr id="26" name="AutoShape 4">
            <a:extLst>
              <a:ext uri="{FF2B5EF4-FFF2-40B4-BE49-F238E27FC236}">
                <a16:creationId xmlns:a16="http://schemas.microsoft.com/office/drawing/2014/main" id="{33D33A16-7B3F-A511-EF1C-BA288A18DAE0}"/>
              </a:ext>
            </a:extLst>
          </p:cNvPr>
          <p:cNvSpPr>
            <a:spLocks noChangeArrowheads="1"/>
          </p:cNvSpPr>
          <p:nvPr/>
        </p:nvSpPr>
        <p:spPr bwMode="auto">
          <a:xfrm>
            <a:off x="4829650" y="657142"/>
            <a:ext cx="4914900" cy="604620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bliss 2 regular"/>
            </a:endParaRPr>
          </a:p>
        </p:txBody>
      </p:sp>
      <p:sp>
        <p:nvSpPr>
          <p:cNvPr id="28" name="AutoShape 4">
            <a:extLst>
              <a:ext uri="{FF2B5EF4-FFF2-40B4-BE49-F238E27FC236}">
                <a16:creationId xmlns:a16="http://schemas.microsoft.com/office/drawing/2014/main" id="{310208F5-6F24-1544-A467-AD07AE83686F}"/>
              </a:ext>
            </a:extLst>
          </p:cNvPr>
          <p:cNvSpPr>
            <a:spLocks noChangeArrowheads="1"/>
          </p:cNvSpPr>
          <p:nvPr/>
        </p:nvSpPr>
        <p:spPr bwMode="auto">
          <a:xfrm>
            <a:off x="2658324" y="678742"/>
            <a:ext cx="2030602" cy="19638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endParaRPr lang="en-US" altLang="en-US" sz="1200" b="1" dirty="0">
              <a:latin typeface="bliss 2 regular"/>
              <a:ea typeface="Calibri"/>
              <a:cs typeface="Calibri"/>
            </a:endParaRPr>
          </a:p>
        </p:txBody>
      </p:sp>
      <p:sp>
        <p:nvSpPr>
          <p:cNvPr id="31" name="TextBox 30">
            <a:extLst>
              <a:ext uri="{FF2B5EF4-FFF2-40B4-BE49-F238E27FC236}">
                <a16:creationId xmlns:a16="http://schemas.microsoft.com/office/drawing/2014/main" id="{A71BFBE7-99E7-73B4-88AA-CCF50DE89918}"/>
              </a:ext>
            </a:extLst>
          </p:cNvPr>
          <p:cNvSpPr txBox="1"/>
          <p:nvPr/>
        </p:nvSpPr>
        <p:spPr>
          <a:xfrm>
            <a:off x="3109564" y="1399248"/>
            <a:ext cx="11290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lumMod val="85000"/>
                  </a:schemeClr>
                </a:solidFill>
                <a:latin typeface="bliss 2 regular"/>
                <a:ea typeface="Calibri"/>
                <a:cs typeface="Calibri"/>
              </a:rPr>
              <a:t>Picture of the designer</a:t>
            </a:r>
            <a:endParaRPr lang="en-US" sz="1400" i="1">
              <a:solidFill>
                <a:schemeClr val="bg1">
                  <a:lumMod val="85000"/>
                </a:schemeClr>
              </a:solidFill>
              <a:latin typeface="bliss 2 regular"/>
            </a:endParaRPr>
          </a:p>
        </p:txBody>
      </p:sp>
      <p:sp>
        <p:nvSpPr>
          <p:cNvPr id="32" name="TextBox 31">
            <a:extLst>
              <a:ext uri="{FF2B5EF4-FFF2-40B4-BE49-F238E27FC236}">
                <a16:creationId xmlns:a16="http://schemas.microsoft.com/office/drawing/2014/main" id="{0F9ACE55-538C-E9AB-85B6-76B857865D53}"/>
              </a:ext>
            </a:extLst>
          </p:cNvPr>
          <p:cNvSpPr txBox="1"/>
          <p:nvPr/>
        </p:nvSpPr>
        <p:spPr>
          <a:xfrm>
            <a:off x="6284745" y="837647"/>
            <a:ext cx="243620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lumMod val="85000"/>
                  </a:schemeClr>
                </a:solidFill>
                <a:latin typeface="bliss 2 regular"/>
                <a:ea typeface="Calibri"/>
                <a:cs typeface="Calibri"/>
              </a:rPr>
              <a:t>Images of their work</a:t>
            </a:r>
            <a:endParaRPr lang="en-US">
              <a:solidFill>
                <a:schemeClr val="bg1">
                  <a:lumMod val="85000"/>
                </a:schemeClr>
              </a:solidFill>
            </a:endParaRPr>
          </a:p>
        </p:txBody>
      </p:sp>
      <p:sp>
        <p:nvSpPr>
          <p:cNvPr id="33" name="AutoShape 4">
            <a:extLst>
              <a:ext uri="{FF2B5EF4-FFF2-40B4-BE49-F238E27FC236}">
                <a16:creationId xmlns:a16="http://schemas.microsoft.com/office/drawing/2014/main" id="{81F20C1F-6A2B-932A-D5BD-0DA16F61A48A}"/>
              </a:ext>
            </a:extLst>
          </p:cNvPr>
          <p:cNvSpPr>
            <a:spLocks noChangeArrowheads="1"/>
          </p:cNvSpPr>
          <p:nvPr/>
        </p:nvSpPr>
        <p:spPr bwMode="auto">
          <a:xfrm>
            <a:off x="216252" y="657141"/>
            <a:ext cx="2322272" cy="19638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ea typeface="Calibri"/>
                <a:cs typeface="Calibri"/>
              </a:rPr>
              <a:t>Biography:</a:t>
            </a:r>
          </a:p>
        </p:txBody>
      </p:sp>
      <p:sp>
        <p:nvSpPr>
          <p:cNvPr id="34" name="Text Box 9">
            <a:extLst>
              <a:ext uri="{FF2B5EF4-FFF2-40B4-BE49-F238E27FC236}">
                <a16:creationId xmlns:a16="http://schemas.microsoft.com/office/drawing/2014/main" id="{C0064F07-B9E2-84C2-4FAB-A789D51A62AA}"/>
              </a:ext>
            </a:extLst>
          </p:cNvPr>
          <p:cNvSpPr txBox="1">
            <a:spLocks noChangeArrowheads="1"/>
          </p:cNvSpPr>
          <p:nvPr/>
        </p:nvSpPr>
        <p:spPr bwMode="auto">
          <a:xfrm>
            <a:off x="2654561" y="75168"/>
            <a:ext cx="2327669" cy="485875"/>
          </a:xfrm>
          <a:prstGeom prst="rect">
            <a:avLst/>
          </a:prstGeom>
          <a:solidFill>
            <a:srgbClr val="AF7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Margaret Calvert</a:t>
            </a:r>
            <a:endParaRPr lang="en-US"/>
          </a:p>
        </p:txBody>
      </p:sp>
    </p:spTree>
    <p:extLst>
      <p:ext uri="{BB962C8B-B14F-4D97-AF65-F5344CB8AC3E}">
        <p14:creationId xmlns:p14="http://schemas.microsoft.com/office/powerpoint/2010/main" val="377281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B7C2D-1DB4-27D0-AAB4-EAF517A536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C75CB7-286F-85BB-18A9-B970878AF93F}"/>
              </a:ext>
            </a:extLst>
          </p:cNvPr>
          <p:cNvSpPr txBox="1"/>
          <p:nvPr/>
        </p:nvSpPr>
        <p:spPr>
          <a:xfrm>
            <a:off x="9152517" y="-5400"/>
            <a:ext cx="956032" cy="9956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0" i="0" u="none" strike="noStrike" baseline="0">
                <a:solidFill>
                  <a:srgbClr val="FF0000"/>
                </a:solidFill>
                <a:latin typeface="Calibri"/>
              </a:rPr>
              <a:t>(4)</a:t>
            </a:r>
            <a:endParaRPr lang="en-US"/>
          </a:p>
          <a:p>
            <a:pPr algn="ctr"/>
            <a:endParaRPr lang="en-US"/>
          </a:p>
        </p:txBody>
      </p:sp>
      <p:pic>
        <p:nvPicPr>
          <p:cNvPr id="6" name="Picture 2" descr="Pencil Drawing Clip Art For Drawing">
            <a:extLst>
              <a:ext uri="{FF2B5EF4-FFF2-40B4-BE49-F238E27FC236}">
                <a16:creationId xmlns:a16="http://schemas.microsoft.com/office/drawing/2014/main" id="{20E79142-D071-0326-425C-E5C9E3E27BA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571" l="0" r="100000"/>
                    </a14:imgEffect>
                  </a14:imgLayer>
                </a14:imgProps>
              </a:ext>
              <a:ext uri="{28A0092B-C50C-407E-A947-70E740481C1C}">
                <a14:useLocalDpi xmlns:a14="http://schemas.microsoft.com/office/drawing/2010/main" val="0"/>
              </a:ext>
            </a:extLst>
          </a:blip>
          <a:srcRect/>
          <a:stretch>
            <a:fillRect/>
          </a:stretch>
        </p:blipFill>
        <p:spPr bwMode="auto">
          <a:xfrm>
            <a:off x="8408251" y="165586"/>
            <a:ext cx="604476" cy="4701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EE725658-598E-A53E-C6A2-2D5B9D1E5F47}"/>
              </a:ext>
            </a:extLst>
          </p:cNvPr>
          <p:cNvSpPr txBox="1">
            <a:spLocks noChangeArrowheads="1"/>
          </p:cNvSpPr>
          <p:nvPr/>
        </p:nvSpPr>
        <p:spPr bwMode="auto">
          <a:xfrm>
            <a:off x="159229" y="75168"/>
            <a:ext cx="2327669" cy="4858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Design Research:</a:t>
            </a:r>
            <a:endParaRPr lang="en-US"/>
          </a:p>
        </p:txBody>
      </p:sp>
      <p:sp>
        <p:nvSpPr>
          <p:cNvPr id="18" name="AutoShape 4">
            <a:extLst>
              <a:ext uri="{FF2B5EF4-FFF2-40B4-BE49-F238E27FC236}">
                <a16:creationId xmlns:a16="http://schemas.microsoft.com/office/drawing/2014/main" id="{3FFEA49F-6047-AD0F-F618-F355625D390C}"/>
              </a:ext>
            </a:extLst>
          </p:cNvPr>
          <p:cNvSpPr>
            <a:spLocks noChangeArrowheads="1"/>
          </p:cNvSpPr>
          <p:nvPr/>
        </p:nvSpPr>
        <p:spPr bwMode="auto">
          <a:xfrm>
            <a:off x="162919" y="2763142"/>
            <a:ext cx="4526006" cy="15534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are key features of this design movement?</a:t>
            </a:r>
            <a:endParaRPr lang="en-US"/>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0" name="AutoShape 4">
            <a:extLst>
              <a:ext uri="{FF2B5EF4-FFF2-40B4-BE49-F238E27FC236}">
                <a16:creationId xmlns:a16="http://schemas.microsoft.com/office/drawing/2014/main" id="{C03A1FEB-C00A-E9F0-8218-AA5DFB422D3B}"/>
              </a:ext>
            </a:extLst>
          </p:cNvPr>
          <p:cNvSpPr>
            <a:spLocks noChangeArrowheads="1"/>
          </p:cNvSpPr>
          <p:nvPr/>
        </p:nvSpPr>
        <p:spPr bwMode="auto">
          <a:xfrm>
            <a:off x="162845" y="4404741"/>
            <a:ext cx="4526006" cy="1143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rPr>
              <a:t>What inspired the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a:endParaRPr>
          </a:p>
        </p:txBody>
      </p:sp>
      <p:sp>
        <p:nvSpPr>
          <p:cNvPr id="22" name="AutoShape 4">
            <a:extLst>
              <a:ext uri="{FF2B5EF4-FFF2-40B4-BE49-F238E27FC236}">
                <a16:creationId xmlns:a16="http://schemas.microsoft.com/office/drawing/2014/main" id="{49CE52D8-4476-8CFD-89EE-9229A6D0397E}"/>
              </a:ext>
            </a:extLst>
          </p:cNvPr>
          <p:cNvSpPr>
            <a:spLocks noChangeArrowheads="1"/>
          </p:cNvSpPr>
          <p:nvPr/>
        </p:nvSpPr>
        <p:spPr bwMode="auto">
          <a:xfrm>
            <a:off x="162771" y="5668341"/>
            <a:ext cx="4526006" cy="10350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dirty="0">
                <a:latin typeface="bliss 2 regular"/>
              </a:rPr>
              <a:t>What designers and products is th</a:t>
            </a:r>
            <a:r>
              <a:rPr lang="en-US" altLang="en-US" sz="1200">
                <a:latin typeface="bliss 2 regular"/>
              </a:rPr>
              <a:t>is movement best known for?</a:t>
            </a:r>
            <a:endParaRPr lang="en-US" altLang="en-US" sz="1200" b="0" i="0" u="none" strike="noStrike" cap="none" normalizeH="0" baseline="0" dirty="0">
              <a:ln>
                <a:noFill/>
              </a:ln>
              <a:solidFill>
                <a:schemeClr val="tx1"/>
              </a:solidFill>
              <a:effectLst/>
              <a:latin typeface="bliss 2 regular"/>
            </a:endParaRPr>
          </a:p>
        </p:txBody>
      </p:sp>
      <p:sp>
        <p:nvSpPr>
          <p:cNvPr id="26" name="AutoShape 4">
            <a:extLst>
              <a:ext uri="{FF2B5EF4-FFF2-40B4-BE49-F238E27FC236}">
                <a16:creationId xmlns:a16="http://schemas.microsoft.com/office/drawing/2014/main" id="{279004EC-0B34-E7D3-FFAE-3FC14FA571A2}"/>
              </a:ext>
            </a:extLst>
          </p:cNvPr>
          <p:cNvSpPr>
            <a:spLocks noChangeArrowheads="1"/>
          </p:cNvSpPr>
          <p:nvPr/>
        </p:nvSpPr>
        <p:spPr bwMode="auto">
          <a:xfrm>
            <a:off x="4829650" y="657142"/>
            <a:ext cx="4914900" cy="6046200"/>
          </a:xfrm>
          <a:prstGeom prst="flowChartAlternateProcess">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bliss 2 regular"/>
            </a:endParaRPr>
          </a:p>
        </p:txBody>
      </p:sp>
      <p:sp>
        <p:nvSpPr>
          <p:cNvPr id="32" name="TextBox 31">
            <a:extLst>
              <a:ext uri="{FF2B5EF4-FFF2-40B4-BE49-F238E27FC236}">
                <a16:creationId xmlns:a16="http://schemas.microsoft.com/office/drawing/2014/main" id="{E04A2A67-09CC-3DD0-D196-A551F8297A65}"/>
              </a:ext>
            </a:extLst>
          </p:cNvPr>
          <p:cNvSpPr txBox="1"/>
          <p:nvPr/>
        </p:nvSpPr>
        <p:spPr>
          <a:xfrm>
            <a:off x="5515056" y="847644"/>
            <a:ext cx="33558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lumMod val="85000"/>
                  </a:schemeClr>
                </a:solidFill>
                <a:latin typeface="bliss 2 regular"/>
                <a:ea typeface="Calibri"/>
                <a:cs typeface="Calibri"/>
              </a:rPr>
              <a:t>Images of work from this design movement</a:t>
            </a:r>
            <a:endParaRPr lang="en-US">
              <a:solidFill>
                <a:schemeClr val="bg1">
                  <a:lumMod val="85000"/>
                </a:schemeClr>
              </a:solidFill>
            </a:endParaRPr>
          </a:p>
        </p:txBody>
      </p:sp>
      <p:sp>
        <p:nvSpPr>
          <p:cNvPr id="33" name="AutoShape 4">
            <a:extLst>
              <a:ext uri="{FF2B5EF4-FFF2-40B4-BE49-F238E27FC236}">
                <a16:creationId xmlns:a16="http://schemas.microsoft.com/office/drawing/2014/main" id="{A757BA36-04BB-A8D0-56A6-7F4259931BB9}"/>
              </a:ext>
            </a:extLst>
          </p:cNvPr>
          <p:cNvSpPr>
            <a:spLocks noChangeArrowheads="1"/>
          </p:cNvSpPr>
          <p:nvPr/>
        </p:nvSpPr>
        <p:spPr bwMode="auto">
          <a:xfrm>
            <a:off x="176269" y="637147"/>
            <a:ext cx="4531379" cy="198379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0"/>
              </a:spcAft>
            </a:pPr>
            <a:r>
              <a:rPr lang="en-US" altLang="en-US" sz="1200">
                <a:latin typeface="bliss 2 regular"/>
                <a:ea typeface="Calibri"/>
                <a:cs typeface="Calibri"/>
              </a:rPr>
              <a:t>When was this design movement?</a:t>
            </a:r>
            <a:endParaRPr lang="en-US">
              <a:latin typeface="Calibri"/>
              <a:ea typeface="Calibri"/>
              <a:cs typeface="Calibri"/>
            </a:endParaRPr>
          </a:p>
          <a:p>
            <a:pPr>
              <a:spcBef>
                <a:spcPct val="0"/>
              </a:spcBef>
              <a:spcAft>
                <a:spcPct val="0"/>
              </a:spcAft>
            </a:pPr>
            <a:endParaRPr lang="en-US" altLang="en-US" sz="1200" dirty="0">
              <a:latin typeface="bliss 2 regular"/>
              <a:ea typeface="Calibri"/>
              <a:cs typeface="Calibri"/>
            </a:endParaRPr>
          </a:p>
          <a:p>
            <a:pPr>
              <a:spcBef>
                <a:spcPct val="0"/>
              </a:spcBef>
              <a:spcAft>
                <a:spcPct val="0"/>
              </a:spcAft>
            </a:pPr>
            <a:endParaRPr lang="en-US" altLang="en-US" sz="1200" dirty="0">
              <a:latin typeface="bliss 2 regular"/>
              <a:ea typeface="Calibri"/>
              <a:cs typeface="Calibri"/>
            </a:endParaRPr>
          </a:p>
          <a:p>
            <a:pPr>
              <a:spcBef>
                <a:spcPct val="0"/>
              </a:spcBef>
              <a:spcAft>
                <a:spcPct val="0"/>
              </a:spcAft>
            </a:pPr>
            <a:r>
              <a:rPr lang="en-US" altLang="en-US" sz="1200">
                <a:latin typeface="bliss 2 regular"/>
                <a:ea typeface="Calibri"/>
                <a:cs typeface="Calibri"/>
              </a:rPr>
              <a:t>What historical context was there at this time?</a:t>
            </a:r>
            <a:endParaRPr lang="en-US" altLang="en-US" sz="1200" dirty="0">
              <a:latin typeface="bliss 2 regular"/>
              <a:ea typeface="Calibri"/>
              <a:cs typeface="Calibri"/>
            </a:endParaRPr>
          </a:p>
        </p:txBody>
      </p:sp>
      <p:sp>
        <p:nvSpPr>
          <p:cNvPr id="34" name="Text Box 9">
            <a:extLst>
              <a:ext uri="{FF2B5EF4-FFF2-40B4-BE49-F238E27FC236}">
                <a16:creationId xmlns:a16="http://schemas.microsoft.com/office/drawing/2014/main" id="{1584C078-8368-0117-87AF-C8C905B80A65}"/>
              </a:ext>
            </a:extLst>
          </p:cNvPr>
          <p:cNvSpPr txBox="1">
            <a:spLocks noChangeArrowheads="1"/>
          </p:cNvSpPr>
          <p:nvPr/>
        </p:nvSpPr>
        <p:spPr bwMode="auto">
          <a:xfrm>
            <a:off x="2654561" y="75168"/>
            <a:ext cx="3637140" cy="495872"/>
          </a:xfrm>
          <a:prstGeom prst="rect">
            <a:avLst/>
          </a:prstGeom>
          <a:solidFill>
            <a:srgbClr val="AF7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0"/>
              </a:spcAft>
            </a:pPr>
            <a:r>
              <a:rPr lang="en-US" altLang="en-US" sz="2000" b="1">
                <a:solidFill>
                  <a:schemeClr val="bg1"/>
                </a:solidFill>
                <a:latin typeface="bliss 2 regular"/>
              </a:rPr>
              <a:t>Arts and Crafts Movement:</a:t>
            </a:r>
            <a:endParaRPr lang="en-US">
              <a:solidFill>
                <a:schemeClr val="bg1"/>
              </a:solidFill>
            </a:endParaRPr>
          </a:p>
        </p:txBody>
      </p:sp>
    </p:spTree>
    <p:extLst>
      <p:ext uri="{BB962C8B-B14F-4D97-AF65-F5344CB8AC3E}">
        <p14:creationId xmlns:p14="http://schemas.microsoft.com/office/powerpoint/2010/main" val="3620341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9e718a8-a0e8-4842-b310-46c6e8c7774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87D8683300164C8863E3B7424E702A" ma:contentTypeVersion="15" ma:contentTypeDescription="Create a new document." ma:contentTypeScope="" ma:versionID="0f0088b115bc708f84a812f0db802501">
  <xsd:schema xmlns:xsd="http://www.w3.org/2001/XMLSchema" xmlns:xs="http://www.w3.org/2001/XMLSchema" xmlns:p="http://schemas.microsoft.com/office/2006/metadata/properties" xmlns:ns3="29e718a8-a0e8-4842-b310-46c6e8c77748" xmlns:ns4="c635ae35-2eb7-4414-bb37-20a4422a33ce" targetNamespace="http://schemas.microsoft.com/office/2006/metadata/properties" ma:root="true" ma:fieldsID="fd2125028b57e0c346aadddcd620e3f3" ns3:_="" ns4:_="">
    <xsd:import namespace="29e718a8-a0e8-4842-b310-46c6e8c77748"/>
    <xsd:import namespace="c635ae35-2eb7-4414-bb37-20a4422a33c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718a8-a0e8-4842-b310-46c6e8c77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35ae35-2eb7-4414-bb37-20a4422a33c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28D7C-4488-473D-8E04-E2AAD52B5511}">
  <ds:schemaRefs>
    <ds:schemaRef ds:uri="http://purl.org/dc/elements/1.1/"/>
    <ds:schemaRef ds:uri="http://www.w3.org/XML/1998/namespace"/>
    <ds:schemaRef ds:uri="c635ae35-2eb7-4414-bb37-20a4422a33ce"/>
    <ds:schemaRef ds:uri="http://schemas.microsoft.com/office/2006/documentManagement/types"/>
    <ds:schemaRef ds:uri="29e718a8-a0e8-4842-b310-46c6e8c77748"/>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F95852E-C7AC-4D2C-876F-89CDB7CA2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718a8-a0e8-4842-b310-46c6e8c77748"/>
    <ds:schemaRef ds:uri="c635ae35-2eb7-4414-bb37-20a4422a3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FDCEB2-00CE-4407-BECA-F7EA25FFAC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1733</TotalTime>
  <Words>1239</Words>
  <Application>Microsoft Office PowerPoint</Application>
  <PresentationFormat>A4 Paper (210x297 mm)</PresentationFormat>
  <Paragraphs>158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Ms G Walker-Riley</cp:lastModifiedBy>
  <cp:revision>355</cp:revision>
  <cp:lastPrinted>2020-03-25T08:24:44Z</cp:lastPrinted>
  <dcterms:created xsi:type="dcterms:W3CDTF">2014-07-07T10:35:27Z</dcterms:created>
  <dcterms:modified xsi:type="dcterms:W3CDTF">2026-06-17T15:39:53Z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0x0101005C87D8683300164C8863E3B7424E702A</vt:lpwstr>
  </property>
</Properties>
</file>